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60" r:id="rId6"/>
    <p:sldId id="257" r:id="rId7"/>
    <p:sldId id="263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23A"/>
    <a:srgbClr val="ED7D31"/>
    <a:srgbClr val="1F2327"/>
    <a:srgbClr val="EA6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6404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3F561-DFF2-4CF0-B494-07D3491A18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726FFA-660A-46A8-9A06-F13684037EF6}">
      <dgm:prSet phldrT="[Texto]" custT="1"/>
      <dgm:spPr>
        <a:solidFill>
          <a:srgbClr val="F4623A"/>
        </a:solidFill>
      </dgm:spPr>
      <dgm:t>
        <a:bodyPr/>
        <a:lstStyle/>
        <a:p>
          <a:pPr algn="ctr"/>
          <a:r>
            <a:rPr lang="es-ES" sz="2000" b="1" dirty="0" smtClean="0">
              <a:solidFill>
                <a:schemeClr val="tx1"/>
              </a:solidFill>
            </a:rPr>
            <a:t>Portal principal</a:t>
          </a:r>
          <a:endParaRPr lang="es-ES" sz="2000" dirty="0" smtClean="0"/>
        </a:p>
        <a:p>
          <a:pPr algn="l"/>
          <a:r>
            <a:rPr lang="es-ES" sz="2000" dirty="0" smtClean="0"/>
            <a:t>  - Consultar información</a:t>
          </a:r>
        </a:p>
        <a:p>
          <a:pPr algn="l"/>
          <a:r>
            <a:rPr lang="es-ES" sz="2000" dirty="0" smtClean="0"/>
            <a:t>  - Iniciar sesión</a:t>
          </a:r>
        </a:p>
        <a:p>
          <a:pPr algn="l"/>
          <a:r>
            <a:rPr lang="es-ES" sz="2000" dirty="0" smtClean="0"/>
            <a:t>  - Registro de usuario</a:t>
          </a:r>
        </a:p>
        <a:p>
          <a:pPr algn="l"/>
          <a:r>
            <a:rPr lang="es-ES" sz="2000" dirty="0" smtClean="0"/>
            <a:t>  - Cerrar sesión</a:t>
          </a:r>
          <a:endParaRPr lang="es-ES" sz="2000" dirty="0"/>
        </a:p>
      </dgm:t>
    </dgm:pt>
    <dgm:pt modelId="{A38CEC09-C423-4818-A222-9056E93FDA7E}" type="parTrans" cxnId="{9585FC27-32B4-4E5D-A122-85A8304939FE}">
      <dgm:prSet/>
      <dgm:spPr/>
      <dgm:t>
        <a:bodyPr/>
        <a:lstStyle/>
        <a:p>
          <a:endParaRPr lang="es-ES" sz="2000"/>
        </a:p>
      </dgm:t>
    </dgm:pt>
    <dgm:pt modelId="{30734D28-349F-4E86-9CC3-2254F692AD3E}" type="sibTrans" cxnId="{9585FC27-32B4-4E5D-A122-85A8304939FE}">
      <dgm:prSet/>
      <dgm:spPr/>
      <dgm:t>
        <a:bodyPr/>
        <a:lstStyle/>
        <a:p>
          <a:endParaRPr lang="es-ES" sz="2000"/>
        </a:p>
      </dgm:t>
    </dgm:pt>
    <dgm:pt modelId="{3A4536DE-B46E-42C0-BA19-50FB3D87F997}">
      <dgm:prSet phldrT="[Texto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s-ES" sz="2000" b="1" dirty="0" smtClean="0">
              <a:solidFill>
                <a:srgbClr val="F4623A"/>
              </a:solidFill>
            </a:rPr>
            <a:t>Vista de profesor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  - Crear contenido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  - Añadir documentación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  - Crear tareas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  - Calificar las tareas</a:t>
          </a:r>
          <a:endParaRPr lang="es-ES" sz="2000" dirty="0"/>
        </a:p>
      </dgm:t>
    </dgm:pt>
    <dgm:pt modelId="{57801F87-D35D-415C-A0BD-23205D34F7D9}" type="parTrans" cxnId="{74DB1CED-07EF-4CD2-AF39-A4A3D39121F7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>
        <a:ln w="76200">
          <a:solidFill>
            <a:srgbClr val="F4623A"/>
          </a:solidFill>
          <a:tailEnd type="triangle"/>
        </a:ln>
      </dgm:spPr>
      <dgm:t>
        <a:bodyPr/>
        <a:lstStyle/>
        <a:p>
          <a:endParaRPr lang="es-ES" sz="2000"/>
        </a:p>
      </dgm:t>
    </dgm:pt>
    <dgm:pt modelId="{38844683-5A1F-4CF9-86C7-30DA328EE4B1}" type="sibTrans" cxnId="{74DB1CED-07EF-4CD2-AF39-A4A3D39121F7}">
      <dgm:prSet/>
      <dgm:spPr/>
      <dgm:t>
        <a:bodyPr/>
        <a:lstStyle/>
        <a:p>
          <a:endParaRPr lang="es-ES" sz="2000"/>
        </a:p>
      </dgm:t>
    </dgm:pt>
    <dgm:pt modelId="{26FA4696-6655-4E29-8A08-3614925B5175}">
      <dgm:prSet phldrT="[Texto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s-ES" sz="2000" b="1" dirty="0" smtClean="0">
              <a:solidFill>
                <a:schemeClr val="tx1"/>
              </a:solidFill>
            </a:rPr>
            <a:t>Vista de alumno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- Acceder a contenido  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- </a:t>
          </a:r>
          <a:r>
            <a:rPr lang="es-ES" sz="2000" dirty="0" smtClean="0">
              <a:solidFill>
                <a:schemeClr val="bg1"/>
              </a:solidFill>
            </a:rPr>
            <a:t>Ver asignaturas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  - Subir tareas</a:t>
          </a:r>
        </a:p>
        <a:p>
          <a:pPr algn="l"/>
          <a:r>
            <a:rPr lang="es-ES" sz="2000" dirty="0" smtClean="0">
              <a:solidFill>
                <a:schemeClr val="bg1"/>
              </a:solidFill>
            </a:rPr>
            <a:t>  - Consultar </a:t>
          </a:r>
          <a:r>
            <a:rPr lang="es-ES" sz="2000" dirty="0" smtClean="0">
              <a:solidFill>
                <a:schemeClr val="bg1"/>
              </a:solidFill>
            </a:rPr>
            <a:t>calificaciones  </a:t>
          </a:r>
          <a:endParaRPr lang="es-ES" sz="2000" dirty="0"/>
        </a:p>
      </dgm:t>
    </dgm:pt>
    <dgm:pt modelId="{3BE1AD19-DDBF-405B-A306-E5524D214D72}" type="parTrans" cxnId="{E0359E2A-DBCF-44B9-B20E-D55413301096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>
        <a:ln w="76200">
          <a:solidFill>
            <a:srgbClr val="F4623A"/>
          </a:solidFill>
          <a:tailEnd type="triangle"/>
        </a:ln>
      </dgm:spPr>
      <dgm:t>
        <a:bodyPr/>
        <a:lstStyle/>
        <a:p>
          <a:endParaRPr lang="es-ES" sz="2000"/>
        </a:p>
      </dgm:t>
    </dgm:pt>
    <dgm:pt modelId="{4E2576B0-E8D4-49CF-8B60-88DF24897AFA}" type="sibTrans" cxnId="{E0359E2A-DBCF-44B9-B20E-D55413301096}">
      <dgm:prSet/>
      <dgm:spPr/>
      <dgm:t>
        <a:bodyPr/>
        <a:lstStyle/>
        <a:p>
          <a:endParaRPr lang="es-ES" sz="2000"/>
        </a:p>
      </dgm:t>
    </dgm:pt>
    <dgm:pt modelId="{099415E3-11BC-461C-B2A1-91F43559C924}" type="pres">
      <dgm:prSet presAssocID="{4D73F561-DFF2-4CF0-B494-07D3491A18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C267CED-EDEA-4D81-AB68-0D4BC5AE9C4C}" type="pres">
      <dgm:prSet presAssocID="{32726FFA-660A-46A8-9A06-F13684037EF6}" presName="hierRoot1" presStyleCnt="0">
        <dgm:presLayoutVars>
          <dgm:hierBranch val="init"/>
        </dgm:presLayoutVars>
      </dgm:prSet>
      <dgm:spPr/>
    </dgm:pt>
    <dgm:pt modelId="{38765754-E8A2-4687-925E-3D6EE0E554EA}" type="pres">
      <dgm:prSet presAssocID="{32726FFA-660A-46A8-9A06-F13684037EF6}" presName="rootComposite1" presStyleCnt="0"/>
      <dgm:spPr/>
    </dgm:pt>
    <dgm:pt modelId="{688A800C-ADA4-43B6-A7EE-8B00C677314D}" type="pres">
      <dgm:prSet presAssocID="{32726FFA-660A-46A8-9A06-F13684037EF6}" presName="rootText1" presStyleLbl="node0" presStyleIdx="0" presStyleCnt="1">
        <dgm:presLayoutVars>
          <dgm:chPref val="3"/>
        </dgm:presLayoutVars>
      </dgm:prSet>
      <dgm:spPr>
        <a:prstGeom prst="snip2DiagRect">
          <a:avLst/>
        </a:prstGeom>
      </dgm:spPr>
      <dgm:t>
        <a:bodyPr/>
        <a:lstStyle/>
        <a:p>
          <a:endParaRPr lang="es-ES"/>
        </a:p>
      </dgm:t>
    </dgm:pt>
    <dgm:pt modelId="{0192194E-DEB8-4024-AF42-62326F8DE5FB}" type="pres">
      <dgm:prSet presAssocID="{32726FFA-660A-46A8-9A06-F13684037EF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DA66AB9-4A4A-483E-A550-BC039CED69BE}" type="pres">
      <dgm:prSet presAssocID="{32726FFA-660A-46A8-9A06-F13684037EF6}" presName="hierChild2" presStyleCnt="0"/>
      <dgm:spPr/>
    </dgm:pt>
    <dgm:pt modelId="{D60A14C9-EDFC-4453-B938-5EF395851F6E}" type="pres">
      <dgm:prSet presAssocID="{57801F87-D35D-415C-A0BD-23205D34F7D9}" presName="Name37" presStyleLbl="parChTrans1D2" presStyleIdx="0" presStyleCnt="2"/>
      <dgm:spPr/>
      <dgm:t>
        <a:bodyPr/>
        <a:lstStyle/>
        <a:p>
          <a:endParaRPr lang="es-ES"/>
        </a:p>
      </dgm:t>
    </dgm:pt>
    <dgm:pt modelId="{EDB43E26-9DDE-4D2C-A847-04C4D31DAB21}" type="pres">
      <dgm:prSet presAssocID="{3A4536DE-B46E-42C0-BA19-50FB3D87F997}" presName="hierRoot2" presStyleCnt="0">
        <dgm:presLayoutVars>
          <dgm:hierBranch val="init"/>
        </dgm:presLayoutVars>
      </dgm:prSet>
      <dgm:spPr/>
    </dgm:pt>
    <dgm:pt modelId="{F0342026-4FD8-4450-96DC-BE9C0BCCEC99}" type="pres">
      <dgm:prSet presAssocID="{3A4536DE-B46E-42C0-BA19-50FB3D87F997}" presName="rootComposite" presStyleCnt="0"/>
      <dgm:spPr/>
    </dgm:pt>
    <dgm:pt modelId="{267F9B08-83C7-41F7-BC83-DC8551CDF398}" type="pres">
      <dgm:prSet presAssocID="{3A4536DE-B46E-42C0-BA19-50FB3D87F997}" presName="rootText" presStyleLbl="node2" presStyleIdx="0" presStyleCnt="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s-ES"/>
        </a:p>
      </dgm:t>
    </dgm:pt>
    <dgm:pt modelId="{E2521F27-2188-47E3-B69A-D3317707D393}" type="pres">
      <dgm:prSet presAssocID="{3A4536DE-B46E-42C0-BA19-50FB3D87F997}" presName="rootConnector" presStyleLbl="node2" presStyleIdx="0" presStyleCnt="2"/>
      <dgm:spPr/>
      <dgm:t>
        <a:bodyPr/>
        <a:lstStyle/>
        <a:p>
          <a:endParaRPr lang="es-ES"/>
        </a:p>
      </dgm:t>
    </dgm:pt>
    <dgm:pt modelId="{9005F178-AA0B-4FC1-9184-A79CBAEFF496}" type="pres">
      <dgm:prSet presAssocID="{3A4536DE-B46E-42C0-BA19-50FB3D87F997}" presName="hierChild4" presStyleCnt="0"/>
      <dgm:spPr/>
    </dgm:pt>
    <dgm:pt modelId="{533E1817-2E82-4660-8EFC-DD1A176698B5}" type="pres">
      <dgm:prSet presAssocID="{3A4536DE-B46E-42C0-BA19-50FB3D87F997}" presName="hierChild5" presStyleCnt="0"/>
      <dgm:spPr/>
    </dgm:pt>
    <dgm:pt modelId="{22D3E981-B9DD-4EEA-A816-CCAA0C115A86}" type="pres">
      <dgm:prSet presAssocID="{3BE1AD19-DDBF-405B-A306-E5524D214D72}" presName="Name37" presStyleLbl="parChTrans1D2" presStyleIdx="1" presStyleCnt="2"/>
      <dgm:spPr/>
      <dgm:t>
        <a:bodyPr/>
        <a:lstStyle/>
        <a:p>
          <a:endParaRPr lang="es-ES"/>
        </a:p>
      </dgm:t>
    </dgm:pt>
    <dgm:pt modelId="{949BA734-94DE-4A99-A714-768D320C25AF}" type="pres">
      <dgm:prSet presAssocID="{26FA4696-6655-4E29-8A08-3614925B5175}" presName="hierRoot2" presStyleCnt="0">
        <dgm:presLayoutVars>
          <dgm:hierBranch val="init"/>
        </dgm:presLayoutVars>
      </dgm:prSet>
      <dgm:spPr/>
    </dgm:pt>
    <dgm:pt modelId="{B73B733C-6069-496B-920C-0358F9A00867}" type="pres">
      <dgm:prSet presAssocID="{26FA4696-6655-4E29-8A08-3614925B5175}" presName="rootComposite" presStyleCnt="0"/>
      <dgm:spPr/>
    </dgm:pt>
    <dgm:pt modelId="{DFBEB918-864A-4119-AC3D-236407260A7E}" type="pres">
      <dgm:prSet presAssocID="{26FA4696-6655-4E29-8A08-3614925B517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399FC11-4535-4CB1-ADC4-69A6A68D944F}" type="pres">
      <dgm:prSet presAssocID="{26FA4696-6655-4E29-8A08-3614925B5175}" presName="rootConnector" presStyleLbl="node2" presStyleIdx="1" presStyleCnt="2"/>
      <dgm:spPr/>
      <dgm:t>
        <a:bodyPr/>
        <a:lstStyle/>
        <a:p>
          <a:endParaRPr lang="es-ES"/>
        </a:p>
      </dgm:t>
    </dgm:pt>
    <dgm:pt modelId="{24E867EC-F1CE-4787-A392-EB2F18F9DEE7}" type="pres">
      <dgm:prSet presAssocID="{26FA4696-6655-4E29-8A08-3614925B5175}" presName="hierChild4" presStyleCnt="0"/>
      <dgm:spPr/>
    </dgm:pt>
    <dgm:pt modelId="{157E9400-CE80-486E-8CB8-34AB9128CA29}" type="pres">
      <dgm:prSet presAssocID="{26FA4696-6655-4E29-8A08-3614925B5175}" presName="hierChild5" presStyleCnt="0"/>
      <dgm:spPr/>
    </dgm:pt>
    <dgm:pt modelId="{EE496AD1-C080-4B00-B151-9E69C15331AF}" type="pres">
      <dgm:prSet presAssocID="{32726FFA-660A-46A8-9A06-F13684037EF6}" presName="hierChild3" presStyleCnt="0"/>
      <dgm:spPr/>
    </dgm:pt>
  </dgm:ptLst>
  <dgm:cxnLst>
    <dgm:cxn modelId="{74DB1CED-07EF-4CD2-AF39-A4A3D39121F7}" srcId="{32726FFA-660A-46A8-9A06-F13684037EF6}" destId="{3A4536DE-B46E-42C0-BA19-50FB3D87F997}" srcOrd="0" destOrd="0" parTransId="{57801F87-D35D-415C-A0BD-23205D34F7D9}" sibTransId="{38844683-5A1F-4CF9-86C7-30DA328EE4B1}"/>
    <dgm:cxn modelId="{37AA85F1-CF27-4FF1-8E32-F1C3E89D32CA}" type="presOf" srcId="{26FA4696-6655-4E29-8A08-3614925B5175}" destId="{DFBEB918-864A-4119-AC3D-236407260A7E}" srcOrd="0" destOrd="0" presId="urn:microsoft.com/office/officeart/2005/8/layout/orgChart1"/>
    <dgm:cxn modelId="{604E11E8-0C96-49CA-8921-6C480D8B73F3}" type="presOf" srcId="{57801F87-D35D-415C-A0BD-23205D34F7D9}" destId="{D60A14C9-EDFC-4453-B938-5EF395851F6E}" srcOrd="0" destOrd="0" presId="urn:microsoft.com/office/officeart/2005/8/layout/orgChart1"/>
    <dgm:cxn modelId="{0656EF42-E625-4322-A8F3-46889483301C}" type="presOf" srcId="{3BE1AD19-DDBF-405B-A306-E5524D214D72}" destId="{22D3E981-B9DD-4EEA-A816-CCAA0C115A86}" srcOrd="0" destOrd="0" presId="urn:microsoft.com/office/officeart/2005/8/layout/orgChart1"/>
    <dgm:cxn modelId="{8490AA70-4046-4B84-9D23-9BA7740CEC82}" type="presOf" srcId="{32726FFA-660A-46A8-9A06-F13684037EF6}" destId="{0192194E-DEB8-4024-AF42-62326F8DE5FB}" srcOrd="1" destOrd="0" presId="urn:microsoft.com/office/officeart/2005/8/layout/orgChart1"/>
    <dgm:cxn modelId="{13E74171-179E-4079-9294-7A552477E75D}" type="presOf" srcId="{3A4536DE-B46E-42C0-BA19-50FB3D87F997}" destId="{E2521F27-2188-47E3-B69A-D3317707D393}" srcOrd="1" destOrd="0" presId="urn:microsoft.com/office/officeart/2005/8/layout/orgChart1"/>
    <dgm:cxn modelId="{19385021-E92A-408D-B4B6-60AA1618B702}" type="presOf" srcId="{32726FFA-660A-46A8-9A06-F13684037EF6}" destId="{688A800C-ADA4-43B6-A7EE-8B00C677314D}" srcOrd="0" destOrd="0" presId="urn:microsoft.com/office/officeart/2005/8/layout/orgChart1"/>
    <dgm:cxn modelId="{14BEAC76-DE3D-41E2-A3BE-60E93FA52635}" type="presOf" srcId="{3A4536DE-B46E-42C0-BA19-50FB3D87F997}" destId="{267F9B08-83C7-41F7-BC83-DC8551CDF398}" srcOrd="0" destOrd="0" presId="urn:microsoft.com/office/officeart/2005/8/layout/orgChart1"/>
    <dgm:cxn modelId="{D7388955-2014-4CB1-A78D-B3A384518F0E}" type="presOf" srcId="{4D73F561-DFF2-4CF0-B494-07D3491A1801}" destId="{099415E3-11BC-461C-B2A1-91F43559C924}" srcOrd="0" destOrd="0" presId="urn:microsoft.com/office/officeart/2005/8/layout/orgChart1"/>
    <dgm:cxn modelId="{9585FC27-32B4-4E5D-A122-85A8304939FE}" srcId="{4D73F561-DFF2-4CF0-B494-07D3491A1801}" destId="{32726FFA-660A-46A8-9A06-F13684037EF6}" srcOrd="0" destOrd="0" parTransId="{A38CEC09-C423-4818-A222-9056E93FDA7E}" sibTransId="{30734D28-349F-4E86-9CC3-2254F692AD3E}"/>
    <dgm:cxn modelId="{E0359E2A-DBCF-44B9-B20E-D55413301096}" srcId="{32726FFA-660A-46A8-9A06-F13684037EF6}" destId="{26FA4696-6655-4E29-8A08-3614925B5175}" srcOrd="1" destOrd="0" parTransId="{3BE1AD19-DDBF-405B-A306-E5524D214D72}" sibTransId="{4E2576B0-E8D4-49CF-8B60-88DF24897AFA}"/>
    <dgm:cxn modelId="{A359C98F-B6F4-4B6D-A410-4C7D04D45900}" type="presOf" srcId="{26FA4696-6655-4E29-8A08-3614925B5175}" destId="{B399FC11-4535-4CB1-ADC4-69A6A68D944F}" srcOrd="1" destOrd="0" presId="urn:microsoft.com/office/officeart/2005/8/layout/orgChart1"/>
    <dgm:cxn modelId="{F1287AC1-16D0-4E7B-A015-072E7B9F1575}" type="presParOf" srcId="{099415E3-11BC-461C-B2A1-91F43559C924}" destId="{DC267CED-EDEA-4D81-AB68-0D4BC5AE9C4C}" srcOrd="0" destOrd="0" presId="urn:microsoft.com/office/officeart/2005/8/layout/orgChart1"/>
    <dgm:cxn modelId="{E84D7E79-A9A9-46F4-9B22-5AEA0B9EBB03}" type="presParOf" srcId="{DC267CED-EDEA-4D81-AB68-0D4BC5AE9C4C}" destId="{38765754-E8A2-4687-925E-3D6EE0E554EA}" srcOrd="0" destOrd="0" presId="urn:microsoft.com/office/officeart/2005/8/layout/orgChart1"/>
    <dgm:cxn modelId="{47BE235B-344F-41E3-B316-CAAD8C7BAAD6}" type="presParOf" srcId="{38765754-E8A2-4687-925E-3D6EE0E554EA}" destId="{688A800C-ADA4-43B6-A7EE-8B00C677314D}" srcOrd="0" destOrd="0" presId="urn:microsoft.com/office/officeart/2005/8/layout/orgChart1"/>
    <dgm:cxn modelId="{CD517D3B-2941-4B0C-B7BA-EB33F4E2F846}" type="presParOf" srcId="{38765754-E8A2-4687-925E-3D6EE0E554EA}" destId="{0192194E-DEB8-4024-AF42-62326F8DE5FB}" srcOrd="1" destOrd="0" presId="urn:microsoft.com/office/officeart/2005/8/layout/orgChart1"/>
    <dgm:cxn modelId="{56DE33D3-4219-4B96-816C-F6C3D3CDEA9C}" type="presParOf" srcId="{DC267CED-EDEA-4D81-AB68-0D4BC5AE9C4C}" destId="{EDA66AB9-4A4A-483E-A550-BC039CED69BE}" srcOrd="1" destOrd="0" presId="urn:microsoft.com/office/officeart/2005/8/layout/orgChart1"/>
    <dgm:cxn modelId="{BDEFEF4E-96A7-4C1A-8881-FA93C4500A26}" type="presParOf" srcId="{EDA66AB9-4A4A-483E-A550-BC039CED69BE}" destId="{D60A14C9-EDFC-4453-B938-5EF395851F6E}" srcOrd="0" destOrd="0" presId="urn:microsoft.com/office/officeart/2005/8/layout/orgChart1"/>
    <dgm:cxn modelId="{4BAA0B15-D749-4B07-A70B-82E064D1F1D0}" type="presParOf" srcId="{EDA66AB9-4A4A-483E-A550-BC039CED69BE}" destId="{EDB43E26-9DDE-4D2C-A847-04C4D31DAB21}" srcOrd="1" destOrd="0" presId="urn:microsoft.com/office/officeart/2005/8/layout/orgChart1"/>
    <dgm:cxn modelId="{E7303A28-CE18-4A6D-B65C-4409589CD95A}" type="presParOf" srcId="{EDB43E26-9DDE-4D2C-A847-04C4D31DAB21}" destId="{F0342026-4FD8-4450-96DC-BE9C0BCCEC99}" srcOrd="0" destOrd="0" presId="urn:microsoft.com/office/officeart/2005/8/layout/orgChart1"/>
    <dgm:cxn modelId="{495EF25D-5D2E-4718-B22F-9C02C0D5C74D}" type="presParOf" srcId="{F0342026-4FD8-4450-96DC-BE9C0BCCEC99}" destId="{267F9B08-83C7-41F7-BC83-DC8551CDF398}" srcOrd="0" destOrd="0" presId="urn:microsoft.com/office/officeart/2005/8/layout/orgChart1"/>
    <dgm:cxn modelId="{F9D5F810-8CC5-4766-BE1A-F2D54A6DB2A7}" type="presParOf" srcId="{F0342026-4FD8-4450-96DC-BE9C0BCCEC99}" destId="{E2521F27-2188-47E3-B69A-D3317707D393}" srcOrd="1" destOrd="0" presId="urn:microsoft.com/office/officeart/2005/8/layout/orgChart1"/>
    <dgm:cxn modelId="{6712010D-20F2-4465-ABA5-97C0B64067E4}" type="presParOf" srcId="{EDB43E26-9DDE-4D2C-A847-04C4D31DAB21}" destId="{9005F178-AA0B-4FC1-9184-A79CBAEFF496}" srcOrd="1" destOrd="0" presId="urn:microsoft.com/office/officeart/2005/8/layout/orgChart1"/>
    <dgm:cxn modelId="{797E9950-5C8E-4E73-B00E-56557DD20FE4}" type="presParOf" srcId="{EDB43E26-9DDE-4D2C-A847-04C4D31DAB21}" destId="{533E1817-2E82-4660-8EFC-DD1A176698B5}" srcOrd="2" destOrd="0" presId="urn:microsoft.com/office/officeart/2005/8/layout/orgChart1"/>
    <dgm:cxn modelId="{8AE83A62-10E7-4F26-82E7-FF56C3EE9AB9}" type="presParOf" srcId="{EDA66AB9-4A4A-483E-A550-BC039CED69BE}" destId="{22D3E981-B9DD-4EEA-A816-CCAA0C115A86}" srcOrd="2" destOrd="0" presId="urn:microsoft.com/office/officeart/2005/8/layout/orgChart1"/>
    <dgm:cxn modelId="{EE5F0971-C25B-4851-A940-7EE79305AB8E}" type="presParOf" srcId="{EDA66AB9-4A4A-483E-A550-BC039CED69BE}" destId="{949BA734-94DE-4A99-A714-768D320C25AF}" srcOrd="3" destOrd="0" presId="urn:microsoft.com/office/officeart/2005/8/layout/orgChart1"/>
    <dgm:cxn modelId="{94E072AA-D73A-457A-A5D7-57B795449406}" type="presParOf" srcId="{949BA734-94DE-4A99-A714-768D320C25AF}" destId="{B73B733C-6069-496B-920C-0358F9A00867}" srcOrd="0" destOrd="0" presId="urn:microsoft.com/office/officeart/2005/8/layout/orgChart1"/>
    <dgm:cxn modelId="{49C06370-C777-47E3-9871-766DC4BDFD89}" type="presParOf" srcId="{B73B733C-6069-496B-920C-0358F9A00867}" destId="{DFBEB918-864A-4119-AC3D-236407260A7E}" srcOrd="0" destOrd="0" presId="urn:microsoft.com/office/officeart/2005/8/layout/orgChart1"/>
    <dgm:cxn modelId="{C006B11C-B1BB-4EA5-B796-04EBE7FDEA64}" type="presParOf" srcId="{B73B733C-6069-496B-920C-0358F9A00867}" destId="{B399FC11-4535-4CB1-ADC4-69A6A68D944F}" srcOrd="1" destOrd="0" presId="urn:microsoft.com/office/officeart/2005/8/layout/orgChart1"/>
    <dgm:cxn modelId="{670CB995-707F-4659-834C-26160DC060B7}" type="presParOf" srcId="{949BA734-94DE-4A99-A714-768D320C25AF}" destId="{24E867EC-F1CE-4787-A392-EB2F18F9DEE7}" srcOrd="1" destOrd="0" presId="urn:microsoft.com/office/officeart/2005/8/layout/orgChart1"/>
    <dgm:cxn modelId="{E3173CF9-C6DD-4307-9221-1C941EDB8D98}" type="presParOf" srcId="{949BA734-94DE-4A99-A714-768D320C25AF}" destId="{157E9400-CE80-486E-8CB8-34AB9128CA29}" srcOrd="2" destOrd="0" presId="urn:microsoft.com/office/officeart/2005/8/layout/orgChart1"/>
    <dgm:cxn modelId="{0743A998-8627-4DC9-92D8-173D4A94F74F}" type="presParOf" srcId="{DC267CED-EDEA-4D81-AB68-0D4BC5AE9C4C}" destId="{EE496AD1-C080-4B00-B151-9E69C1533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3E981-B9DD-4EEA-A816-CCAA0C115A86}">
      <dsp:nvSpPr>
        <dsp:cNvPr id="0" name=""/>
        <dsp:cNvSpPr/>
      </dsp:nvSpPr>
      <dsp:spPr>
        <a:xfrm>
          <a:off x="6096000" y="1994931"/>
          <a:ext cx="2413099" cy="837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802"/>
              </a:lnTo>
              <a:lnTo>
                <a:pt x="2413099" y="418802"/>
              </a:lnTo>
              <a:lnTo>
                <a:pt x="2413099" y="837604"/>
              </a:lnTo>
            </a:path>
          </a:pathLst>
        </a:custGeom>
        <a:noFill/>
        <a:ln w="76200" cap="flat" cmpd="sng" algn="ctr">
          <a:solidFill>
            <a:srgbClr val="F4623A"/>
          </a:solidFill>
          <a:prstDash val="solid"/>
          <a:miter lim="800000"/>
          <a:tailEnd type="triangle"/>
        </a:ln>
        <a:effectLst/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D60A14C9-EDFC-4453-B938-5EF395851F6E}">
      <dsp:nvSpPr>
        <dsp:cNvPr id="0" name=""/>
        <dsp:cNvSpPr/>
      </dsp:nvSpPr>
      <dsp:spPr>
        <a:xfrm>
          <a:off x="3682900" y="1994931"/>
          <a:ext cx="2413099" cy="837604"/>
        </a:xfrm>
        <a:custGeom>
          <a:avLst/>
          <a:gdLst/>
          <a:ahLst/>
          <a:cxnLst/>
          <a:rect l="0" t="0" r="0" b="0"/>
          <a:pathLst>
            <a:path>
              <a:moveTo>
                <a:pt x="2413099" y="0"/>
              </a:moveTo>
              <a:lnTo>
                <a:pt x="2413099" y="418802"/>
              </a:lnTo>
              <a:lnTo>
                <a:pt x="0" y="418802"/>
              </a:lnTo>
              <a:lnTo>
                <a:pt x="0" y="837604"/>
              </a:lnTo>
            </a:path>
          </a:pathLst>
        </a:custGeom>
        <a:noFill/>
        <a:ln w="76200" cap="flat" cmpd="sng" algn="ctr">
          <a:solidFill>
            <a:srgbClr val="F4623A"/>
          </a:solidFill>
          <a:prstDash val="solid"/>
          <a:miter lim="800000"/>
          <a:tailEnd type="triangle"/>
        </a:ln>
        <a:effectLst/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688A800C-ADA4-43B6-A7EE-8B00C677314D}">
      <dsp:nvSpPr>
        <dsp:cNvPr id="0" name=""/>
        <dsp:cNvSpPr/>
      </dsp:nvSpPr>
      <dsp:spPr>
        <a:xfrm>
          <a:off x="4101703" y="634"/>
          <a:ext cx="3988593" cy="1994296"/>
        </a:xfrm>
        <a:prstGeom prst="snip2DiagRect">
          <a:avLst/>
        </a:prstGeom>
        <a:solidFill>
          <a:srgbClr val="F4623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tx1"/>
              </a:solidFill>
            </a:rPr>
            <a:t>Portal principal</a:t>
          </a:r>
          <a:endParaRPr lang="es-E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 - Consultar información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 - Iniciar sesión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 - Registro de usuario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 - Cerrar sesión</a:t>
          </a:r>
          <a:endParaRPr lang="es-ES" sz="2000" kern="1200" dirty="0"/>
        </a:p>
      </dsp:txBody>
      <dsp:txXfrm>
        <a:off x="4267898" y="166829"/>
        <a:ext cx="3656203" cy="1661906"/>
      </dsp:txXfrm>
    </dsp:sp>
    <dsp:sp modelId="{267F9B08-83C7-41F7-BC83-DC8551CDF398}">
      <dsp:nvSpPr>
        <dsp:cNvPr id="0" name=""/>
        <dsp:cNvSpPr/>
      </dsp:nvSpPr>
      <dsp:spPr>
        <a:xfrm>
          <a:off x="1688603" y="2832536"/>
          <a:ext cx="3988593" cy="1994296"/>
        </a:xfrm>
        <a:prstGeom prst="round2DiagRe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F4623A"/>
              </a:solidFill>
            </a:rPr>
            <a:t>Vista de profesor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  - Crear contenido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  - Añadir documentación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  - Crear tareas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  - Calificar las tareas</a:t>
          </a:r>
          <a:endParaRPr lang="es-ES" sz="2000" kern="1200" dirty="0"/>
        </a:p>
      </dsp:txBody>
      <dsp:txXfrm>
        <a:off x="1785957" y="2929890"/>
        <a:ext cx="3793885" cy="1799588"/>
      </dsp:txXfrm>
    </dsp:sp>
    <dsp:sp modelId="{DFBEB918-864A-4119-AC3D-236407260A7E}">
      <dsp:nvSpPr>
        <dsp:cNvPr id="0" name=""/>
        <dsp:cNvSpPr/>
      </dsp:nvSpPr>
      <dsp:spPr>
        <a:xfrm>
          <a:off x="6514802" y="2832536"/>
          <a:ext cx="3988593" cy="199429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tx1"/>
              </a:solidFill>
            </a:rPr>
            <a:t>Vista de alumno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- Acceder a contenido 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- </a:t>
          </a:r>
          <a:r>
            <a:rPr lang="es-ES" sz="2000" kern="1200" dirty="0" smtClean="0">
              <a:solidFill>
                <a:schemeClr val="bg1"/>
              </a:solidFill>
            </a:rPr>
            <a:t>Ver asignaturas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  - Subir tareas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chemeClr val="bg1"/>
              </a:solidFill>
            </a:rPr>
            <a:t>  - Consultar </a:t>
          </a:r>
          <a:r>
            <a:rPr lang="es-ES" sz="2000" kern="1200" dirty="0" smtClean="0">
              <a:solidFill>
                <a:schemeClr val="bg1"/>
              </a:solidFill>
            </a:rPr>
            <a:t>calificaciones  </a:t>
          </a:r>
          <a:endParaRPr lang="es-ES" sz="2000" kern="1200" dirty="0"/>
        </a:p>
      </dsp:txBody>
      <dsp:txXfrm>
        <a:off x="6514802" y="2832536"/>
        <a:ext cx="3988593" cy="199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3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9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3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8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51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6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8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4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4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7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9C49-651D-460A-9367-34994BA8CE47}" type="datetimeFigureOut">
              <a:rPr lang="es-ES" smtClean="0"/>
              <a:t>13/12/2021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1C5A1-128D-4948-84CA-E668E0A8AC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8441" y="2004780"/>
            <a:ext cx="9402954" cy="103627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Quicksand" panose="00000500000000000000" pitchFamily="2" charset="0"/>
              </a:rPr>
              <a:t>InfoFuture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Quicksand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390285"/>
            <a:ext cx="12192000" cy="1655762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David Ramírez Rodríguez</a:t>
            </a:r>
          </a:p>
          <a:p>
            <a:r>
              <a:rPr lang="es-E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Grado Superior en Desarrollo de Aplicaciones Web</a:t>
            </a:r>
          </a:p>
          <a:p>
            <a:r>
              <a:rPr lang="es-E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I.E.S</a:t>
            </a:r>
            <a:r>
              <a:rPr lang="es-E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. ROSA </a:t>
            </a:r>
            <a:r>
              <a:rPr lang="es-E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CHACEL</a:t>
            </a:r>
            <a:endParaRPr lang="es-E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anose="000005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51" y="2004780"/>
            <a:ext cx="1037412" cy="10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lnSpc>
                <a:spcPct val="150000"/>
              </a:lnSpc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Metodología aplicada</a:t>
            </a:r>
          </a:p>
          <a:p>
            <a:pPr marL="514350" indent="-514350">
              <a:lnSpc>
                <a:spcPct val="150000"/>
              </a:lnSpc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Tecnologías utilizadas</a:t>
            </a:r>
          </a:p>
          <a:p>
            <a:pPr marL="514350" indent="-514350">
              <a:lnSpc>
                <a:spcPct val="150000"/>
              </a:lnSpc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Funciones principales</a:t>
            </a:r>
          </a:p>
          <a:p>
            <a:pPr marL="514350" indent="-514350">
              <a:lnSpc>
                <a:spcPct val="150000"/>
              </a:lnSpc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Conclusiones</a:t>
            </a:r>
          </a:p>
          <a:p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46041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88757" y="0"/>
            <a:ext cx="11903243" cy="114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ÍNDICE</a:t>
            </a:r>
            <a:endParaRPr lang="es-ES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288758" cy="1146041"/>
          </a:xfrm>
          <a:prstGeom prst="rect">
            <a:avLst/>
          </a:prstGeom>
          <a:solidFill>
            <a:srgbClr val="1F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7388"/>
            <a:ext cx="613565" cy="6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7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2383" y="1957861"/>
            <a:ext cx="4161090" cy="1396139"/>
          </a:xfrm>
          <a:prstGeom prst="wedgeEllipseCallout">
            <a:avLst>
              <a:gd name="adj1" fmla="val -39111"/>
              <a:gd name="adj2" fmla="val 527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¿En qué consiste? </a:t>
            </a:r>
            <a:r>
              <a:rPr lang="es-ES" dirty="0" smtClean="0"/>
              <a:t>Plataforma de aula virtual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46041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88757" y="0"/>
            <a:ext cx="11903243" cy="114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1. INTRODUCCIÓN</a:t>
            </a:r>
            <a:endParaRPr lang="es-ES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288758" cy="1146041"/>
          </a:xfrm>
          <a:prstGeom prst="rect">
            <a:avLst/>
          </a:prstGeom>
          <a:solidFill>
            <a:srgbClr val="1F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 rot="515142">
            <a:off x="6663907" y="2021782"/>
            <a:ext cx="4290931" cy="1758090"/>
          </a:xfrm>
          <a:prstGeom prst="cloudCallout">
            <a:avLst>
              <a:gd name="adj1" fmla="val 52456"/>
              <a:gd name="adj2" fmla="val 640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3800" b="1" dirty="0" smtClean="0"/>
              <a:t>¿A quién se orienta? </a:t>
            </a:r>
            <a:r>
              <a:rPr lang="es-ES" dirty="0" smtClean="0"/>
              <a:t>No hay cliente, fin educativo</a:t>
            </a:r>
            <a:endParaRPr lang="es-ES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 rot="240833">
            <a:off x="5767526" y="4216853"/>
            <a:ext cx="3674390" cy="1682199"/>
          </a:xfrm>
          <a:prstGeom prst="wedgeRoundRectCallout">
            <a:avLst>
              <a:gd name="adj1" fmla="val -36561"/>
              <a:gd name="adj2" fmla="val 6643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/>
              <a:t>¿</a:t>
            </a:r>
            <a:r>
              <a:rPr lang="es-ES" b="1" dirty="0" smtClean="0"/>
              <a:t>Cómo se organiza? </a:t>
            </a:r>
            <a:r>
              <a:rPr lang="es-ES" dirty="0" smtClean="0"/>
              <a:t>Asignaturas creadas por el profesor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7388"/>
            <a:ext cx="613565" cy="610569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 rot="21420256">
            <a:off x="2011128" y="3811341"/>
            <a:ext cx="3265037" cy="1907947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smtClean="0"/>
              <a:t>¿Qué roles hay?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97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787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u="sng" dirty="0" smtClean="0"/>
              <a:t>MODELO </a:t>
            </a:r>
            <a:r>
              <a:rPr lang="es-ES" sz="3600" u="sng" dirty="0" err="1" smtClean="0"/>
              <a:t>WATERFALL</a:t>
            </a:r>
            <a:r>
              <a:rPr lang="es-ES" sz="3600" u="sng" dirty="0" smtClean="0"/>
              <a:t> O EN CASCADA</a:t>
            </a:r>
          </a:p>
          <a:p>
            <a:endParaRPr lang="es-ES" dirty="0"/>
          </a:p>
          <a:p>
            <a:pPr marL="514350" indent="-514350"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Análisis de requisitos del sistema y del software</a:t>
            </a:r>
          </a:p>
          <a:p>
            <a:pPr marL="514350" indent="-514350">
              <a:buClr>
                <a:srgbClr val="F4623A"/>
              </a:buClr>
              <a:buFont typeface="+mj-lt"/>
              <a:buAutoNum type="arabicPeriod"/>
            </a:pPr>
            <a:r>
              <a:rPr lang="es-ES" dirty="0"/>
              <a:t>Diseño</a:t>
            </a:r>
          </a:p>
          <a:p>
            <a:pPr marL="514350" indent="-514350"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Desarrollo y c</a:t>
            </a:r>
            <a:r>
              <a:rPr lang="es-ES" dirty="0" smtClean="0"/>
              <a:t>odificación</a:t>
            </a:r>
            <a:endParaRPr lang="es-ES" dirty="0"/>
          </a:p>
          <a:p>
            <a:pPr marL="514350" indent="-514350"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Pruebas </a:t>
            </a:r>
            <a:r>
              <a:rPr lang="es-ES" dirty="0" smtClean="0"/>
              <a:t>de</a:t>
            </a:r>
            <a:r>
              <a:rPr lang="es-ES" dirty="0" smtClean="0"/>
              <a:t> </a:t>
            </a:r>
            <a:r>
              <a:rPr lang="es-ES" dirty="0" err="1"/>
              <a:t>testing</a:t>
            </a:r>
            <a:r>
              <a:rPr lang="es-ES" dirty="0"/>
              <a:t> del sistema (verificación)</a:t>
            </a:r>
          </a:p>
          <a:p>
            <a:pPr marL="514350" indent="-514350">
              <a:buClr>
                <a:srgbClr val="F4623A"/>
              </a:buClr>
              <a:buFont typeface="+mj-lt"/>
              <a:buAutoNum type="arabicPeriod"/>
            </a:pPr>
            <a:r>
              <a:rPr lang="es-ES" dirty="0" smtClean="0"/>
              <a:t>Lanzamiento y m</a:t>
            </a:r>
            <a:r>
              <a:rPr lang="es-ES" dirty="0" smtClean="0"/>
              <a:t>antenimiento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46041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757" y="0"/>
            <a:ext cx="11903243" cy="1146041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2. METODOLOGÍA</a:t>
            </a:r>
            <a:endParaRPr lang="es-ES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288758" cy="1146041"/>
          </a:xfrm>
          <a:prstGeom prst="rect">
            <a:avLst/>
          </a:prstGeom>
          <a:solidFill>
            <a:srgbClr val="1F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7388"/>
            <a:ext cx="613565" cy="6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1124090" y="1748004"/>
            <a:ext cx="3497179" cy="63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dirty="0" smtClean="0">
                <a:latin typeface="Orbitron" panose="02000000000000000000" pitchFamily="2" charset="0"/>
              </a:rPr>
              <a:t>front-end</a:t>
            </a:r>
            <a:endParaRPr lang="es-ES" dirty="0" smtClean="0">
              <a:latin typeface="Orbitron" panose="02000000000000000000" pitchFamily="2" charset="0"/>
            </a:endParaRP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0" y="2372663"/>
            <a:ext cx="3236198" cy="18446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371" y="2647026"/>
            <a:ext cx="1648656" cy="8906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55" y="4464324"/>
            <a:ext cx="2106828" cy="1591825"/>
          </a:xfrm>
          <a:prstGeom prst="rect">
            <a:avLst/>
          </a:prstGeom>
        </p:spPr>
      </p:pic>
      <p:pic>
        <p:nvPicPr>
          <p:cNvPr id="1036" name="Picture 12" descr="Archivo:JQuery-Logo.sv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366" y="5295716"/>
            <a:ext cx="2311015" cy="5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S - Code - Javascrip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37" y="2986946"/>
            <a:ext cx="1322168" cy="15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 de MySQL: la historia y el significado del logotipo, la marca y el  símbolo. | png, v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12" y="3013013"/>
            <a:ext cx="1885285" cy="9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chivo:Apache Software Foundation Logo (2016).svg - Wikipedia, la  enciclopedia lib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78" y="5269228"/>
            <a:ext cx="2414119" cy="11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2"/>
          <p:cNvSpPr txBox="1">
            <a:spLocks/>
          </p:cNvSpPr>
          <p:nvPr/>
        </p:nvSpPr>
        <p:spPr>
          <a:xfrm>
            <a:off x="7202973" y="1745753"/>
            <a:ext cx="3497179" cy="638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dirty="0" smtClean="0">
                <a:latin typeface="Orbitron" panose="02000000000000000000" pitchFamily="2" charset="0"/>
              </a:rPr>
              <a:t>back-</a:t>
            </a:r>
            <a:r>
              <a:rPr lang="es-ES" sz="3200" dirty="0" err="1" smtClean="0">
                <a:latin typeface="Orbitron" panose="02000000000000000000" pitchFamily="2" charset="0"/>
              </a:rPr>
              <a:t>end</a:t>
            </a:r>
            <a:endParaRPr lang="es-ES" dirty="0" smtClean="0">
              <a:latin typeface="Orbitron" panose="02000000000000000000" pitchFamily="2" charset="0"/>
            </a:endParaRPr>
          </a:p>
          <a:p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0" y="0"/>
            <a:ext cx="12192000" cy="1146041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288757" y="0"/>
            <a:ext cx="11903243" cy="114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3. TECNOLOGÍAS</a:t>
            </a:r>
            <a:endParaRPr lang="es-ES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0" y="0"/>
            <a:ext cx="288758" cy="1146041"/>
          </a:xfrm>
          <a:prstGeom prst="rect">
            <a:avLst/>
          </a:prstGeom>
          <a:solidFill>
            <a:srgbClr val="1F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7388"/>
            <a:ext cx="613565" cy="610569"/>
          </a:xfrm>
          <a:prstGeom prst="rect">
            <a:avLst/>
          </a:prstGeom>
        </p:spPr>
      </p:pic>
      <p:pic>
        <p:nvPicPr>
          <p:cNvPr id="1026" name="Picture 2" descr="File:PhpMyAdmin logo 2010 hidef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699" y="3092357"/>
            <a:ext cx="1946687" cy="10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Xampp logo.svg - Wikipedia, la enciclopedia lib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94" y="4464324"/>
            <a:ext cx="2228504" cy="5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4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1146041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88757" y="0"/>
            <a:ext cx="11903243" cy="114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4. FUNCIONES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288758" cy="1146041"/>
          </a:xfrm>
          <a:prstGeom prst="rect">
            <a:avLst/>
          </a:prstGeom>
          <a:solidFill>
            <a:srgbClr val="1F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4273913731"/>
              </p:ext>
            </p:extLst>
          </p:nvPr>
        </p:nvGraphicFramePr>
        <p:xfrm>
          <a:off x="0" y="1513511"/>
          <a:ext cx="12192000" cy="4827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V="1">
            <a:off x="5688532" y="5332396"/>
            <a:ext cx="828000" cy="9625"/>
          </a:xfrm>
          <a:prstGeom prst="straightConnector1">
            <a:avLst/>
          </a:prstGeom>
          <a:ln w="76200">
            <a:solidFill>
              <a:srgbClr val="F462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7388"/>
            <a:ext cx="613565" cy="6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0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6819" y="1931503"/>
            <a:ext cx="10515600" cy="4351338"/>
          </a:xfrm>
        </p:spPr>
        <p:txBody>
          <a:bodyPr/>
          <a:lstStyle/>
          <a:p>
            <a:r>
              <a:rPr lang="es-ES" dirty="0" smtClean="0"/>
              <a:t>Desarrollo de un aula virtual completamente funcional usando diferentes tecnologías.</a:t>
            </a:r>
          </a:p>
          <a:p>
            <a:r>
              <a:rPr lang="es-ES" dirty="0" smtClean="0"/>
              <a:t>Puesta en práctica de todas las fases del modelo </a:t>
            </a:r>
            <a:r>
              <a:rPr lang="es-ES" dirty="0" err="1" smtClean="0"/>
              <a:t>waterfall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Posibles futuras actualizaciones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 Perfil de administrador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 Tabla de asignaturas en la </a:t>
            </a:r>
            <a:r>
              <a:rPr lang="es-ES" dirty="0" err="1" smtClean="0"/>
              <a:t>BBDD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 Blog de comentarios del </a:t>
            </a:r>
            <a:r>
              <a:rPr lang="es-ES" dirty="0" smtClean="0"/>
              <a:t>aula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Más funcionalidades para el calendario</a:t>
            </a:r>
            <a:endParaRPr lang="es-ES" dirty="0" smtClean="0"/>
          </a:p>
          <a:p>
            <a:r>
              <a:rPr lang="es-ES" dirty="0" smtClean="0"/>
              <a:t>Nivel de satisfacción con el trabajo realizado.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46041"/>
          </a:xfrm>
          <a:prstGeom prst="rect">
            <a:avLst/>
          </a:prstGeom>
          <a:solidFill>
            <a:srgbClr val="F46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88757" y="0"/>
            <a:ext cx="11903243" cy="1146041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5. CONCLUSIONES</a:t>
            </a:r>
            <a:endParaRPr lang="es-ES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288758" cy="1146041"/>
          </a:xfrm>
          <a:prstGeom prst="rect">
            <a:avLst/>
          </a:prstGeom>
          <a:solidFill>
            <a:srgbClr val="1F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7388"/>
            <a:ext cx="613565" cy="6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0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4258" y="2004780"/>
            <a:ext cx="9437137" cy="103627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Quicksand" panose="00000500000000000000" pitchFamily="2" charset="0"/>
              </a:rPr>
              <a:t>InfoFuture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Quicksand" panose="000005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390285"/>
            <a:ext cx="12192000" cy="1655762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David Ramírez Rodríguez</a:t>
            </a:r>
          </a:p>
          <a:p>
            <a:r>
              <a:rPr lang="es-E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Grado Superior en Desarrollo de Aplicaciones Web</a:t>
            </a:r>
          </a:p>
          <a:p>
            <a:r>
              <a:rPr lang="es-E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I.E.S</a:t>
            </a:r>
            <a:r>
              <a:rPr lang="es-E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. ROSA </a:t>
            </a:r>
            <a:r>
              <a:rPr lang="es-E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0000500000000000000" pitchFamily="2" charset="0"/>
              </a:rPr>
              <a:t>CHACEL</a:t>
            </a:r>
            <a:endParaRPr lang="es-E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anose="000005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51" y="2004780"/>
            <a:ext cx="1037412" cy="1036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822260"/>
            <a:ext cx="12192000" cy="1146041"/>
          </a:xfrm>
          <a:prstGeom prst="rect">
            <a:avLst/>
          </a:prstGeom>
          <a:solidFill>
            <a:srgbClr val="F4623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88757" y="4822261"/>
            <a:ext cx="11903243" cy="114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chemeClr val="bg1"/>
                </a:solidFill>
                <a:latin typeface="Quicksand" panose="00000500000000000000" pitchFamily="2" charset="0"/>
              </a:rPr>
              <a:t>MUCHAS GRACIAS POR SU ATENCIÓN</a:t>
            </a:r>
            <a:endParaRPr lang="es-ES" sz="3600" b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6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244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Orbitron</vt:lpstr>
      <vt:lpstr>Quicksand</vt:lpstr>
      <vt:lpstr>Wingdings</vt:lpstr>
      <vt:lpstr>Tema de Office</vt:lpstr>
      <vt:lpstr>InfoFuture</vt:lpstr>
      <vt:lpstr>Presentación de PowerPoint</vt:lpstr>
      <vt:lpstr>Presentación de PowerPoint</vt:lpstr>
      <vt:lpstr> 2. METODOLOGÍA</vt:lpstr>
      <vt:lpstr>Presentación de PowerPoint</vt:lpstr>
      <vt:lpstr>Presentación de PowerPoint</vt:lpstr>
      <vt:lpstr> 5. CONCLUSIONES</vt:lpstr>
      <vt:lpstr>InfoFuture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Ramírez</dc:creator>
  <cp:lastModifiedBy>David Ramírez</cp:lastModifiedBy>
  <cp:revision>34</cp:revision>
  <dcterms:created xsi:type="dcterms:W3CDTF">2021-12-12T08:20:19Z</dcterms:created>
  <dcterms:modified xsi:type="dcterms:W3CDTF">2021-12-13T16:36:56Z</dcterms:modified>
</cp:coreProperties>
</file>