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5536659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56600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873001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52591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4652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509765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26942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89444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76896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97591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5640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09569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2232C-2FC3-4028-92CC-AF50533414B1}"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79332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2232C-2FC3-4028-92CC-AF50533414B1}"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07050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CA2232C-2FC3-4028-92CC-AF50533414B1}"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10741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1075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1855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A2232C-2FC3-4028-92CC-AF50533414B1}" type="datetimeFigureOut">
              <a:rPr lang="en-IN" smtClean="0"/>
              <a:t>21-04-2024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C04C43-8510-47FD-8ADC-2F4E6A6A9FF2}" type="slidenum">
              <a:rPr lang="en-IN" smtClean="0"/>
              <a:t>‹#›</a:t>
            </a:fld>
            <a:endParaRPr lang="en-IN"/>
          </a:p>
        </p:txBody>
      </p:sp>
    </p:spTree>
    <p:extLst>
      <p:ext uri="{BB962C8B-B14F-4D97-AF65-F5344CB8AC3E}">
        <p14:creationId xmlns:p14="http://schemas.microsoft.com/office/powerpoint/2010/main" val="164664402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90DD0D9-C188-0E89-DD78-1411D0619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A64736-BFE6-54CD-A895-5B96133186A2}"/>
              </a:ext>
            </a:extLst>
          </p:cNvPr>
          <p:cNvSpPr txBox="1"/>
          <p:nvPr/>
        </p:nvSpPr>
        <p:spPr>
          <a:xfrm>
            <a:off x="1460311" y="668740"/>
            <a:ext cx="9747861" cy="1323439"/>
          </a:xfrm>
          <a:prstGeom prst="rect">
            <a:avLst/>
          </a:prstGeom>
          <a:noFill/>
        </p:spPr>
        <p:txBody>
          <a:bodyPr wrap="none" rtlCol="0">
            <a:spAutoFit/>
          </a:bodyPr>
          <a:lstStyle/>
          <a:p>
            <a:r>
              <a:rPr lang="en-US" altLang="zh-CN" sz="8000" b="1" i="0" u="none" strike="noStrike" kern="0" cap="none" spc="20" baseline="0" dirty="0">
                <a:solidFill>
                  <a:srgbClr val="FFFF00"/>
                </a:solidFill>
                <a:latin typeface="Algerian" panose="04020705040A02060702" pitchFamily="82" charset="0"/>
                <a:ea typeface="宋体" charset="0"/>
                <a:cs typeface="Arial" charset="0"/>
              </a:rPr>
              <a:t>CAP</a:t>
            </a:r>
            <a:r>
              <a:rPr lang="en-US" altLang="zh-CN" sz="8000" b="1" i="0" u="none" strike="noStrike" kern="0" cap="none" spc="35" baseline="0" dirty="0">
                <a:solidFill>
                  <a:srgbClr val="FFFF00"/>
                </a:solidFill>
                <a:latin typeface="Algerian" panose="04020705040A02060702" pitchFamily="82" charset="0"/>
                <a:ea typeface="宋体" charset="0"/>
                <a:cs typeface="Arial" charset="0"/>
              </a:rPr>
              <a:t>S</a:t>
            </a:r>
            <a:r>
              <a:rPr lang="en-US" altLang="zh-CN" sz="8000" b="1" i="0" u="none" strike="noStrike" kern="0" cap="none" spc="-10" baseline="0" dirty="0">
                <a:solidFill>
                  <a:srgbClr val="FFFF00"/>
                </a:solidFill>
                <a:latin typeface="Algerian" panose="04020705040A02060702" pitchFamily="82" charset="0"/>
                <a:ea typeface="宋体" charset="0"/>
                <a:cs typeface="Arial" charset="0"/>
              </a:rPr>
              <a:t>T</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O</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NE</a:t>
            </a:r>
            <a:r>
              <a:rPr lang="en-US" altLang="zh-CN" sz="8000" b="1" i="0" u="none" strike="noStrike" kern="0" cap="none" spc="-200" baseline="0" dirty="0">
                <a:solidFill>
                  <a:srgbClr val="FFFF00"/>
                </a:solidFill>
                <a:latin typeface="Algerian" panose="04020705040A02060702" pitchFamily="82" charset="0"/>
                <a:ea typeface="宋体" charset="0"/>
                <a:cs typeface="Arial" charset="0"/>
              </a:rPr>
              <a:t> </a:t>
            </a:r>
            <a:r>
              <a:rPr lang="en-US" altLang="zh-CN" sz="8000" b="1" i="0" u="none" strike="noStrike" kern="0" cap="none" spc="35" baseline="0" dirty="0">
                <a:solidFill>
                  <a:srgbClr val="FFFF00"/>
                </a:solidFill>
                <a:latin typeface="Algerian" panose="04020705040A02060702" pitchFamily="82" charset="0"/>
                <a:ea typeface="宋体" charset="0"/>
                <a:cs typeface="Arial" charset="0"/>
              </a:rPr>
              <a:t>P</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R</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O</a:t>
            </a:r>
            <a:r>
              <a:rPr lang="en-US" altLang="zh-CN" sz="8000" b="1" i="0" u="none" strike="noStrike" kern="0" cap="none" spc="15" baseline="0" dirty="0">
                <a:solidFill>
                  <a:srgbClr val="FFFF00"/>
                </a:solidFill>
                <a:latin typeface="Algerian" panose="04020705040A02060702" pitchFamily="82" charset="0"/>
                <a:ea typeface="宋体" charset="0"/>
                <a:cs typeface="Arial" charset="0"/>
              </a:rPr>
              <a:t>J</a:t>
            </a:r>
            <a:r>
              <a:rPr lang="en-US" altLang="zh-CN" sz="8000" b="1" i="0" u="none" strike="noStrike" kern="0" cap="none" spc="40" baseline="0" dirty="0">
                <a:solidFill>
                  <a:srgbClr val="FFFF00"/>
                </a:solidFill>
                <a:latin typeface="Algerian" panose="04020705040A02060702" pitchFamily="82" charset="0"/>
                <a:ea typeface="宋体" charset="0"/>
                <a:cs typeface="Arial" charset="0"/>
              </a:rPr>
              <a:t>E</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CT</a:t>
            </a:r>
            <a:endParaRPr lang="en-IN" sz="8000" dirty="0">
              <a:solidFill>
                <a:srgbClr val="FFFF00"/>
              </a:solidFill>
              <a:latin typeface="Algerian" panose="04020705040A02060702" pitchFamily="82" charset="0"/>
            </a:endParaRPr>
          </a:p>
        </p:txBody>
      </p:sp>
      <p:sp>
        <p:nvSpPr>
          <p:cNvPr id="3" name="TextBox 2">
            <a:extLst>
              <a:ext uri="{FF2B5EF4-FFF2-40B4-BE49-F238E27FC236}">
                <a16:creationId xmlns:a16="http://schemas.microsoft.com/office/drawing/2014/main" id="{A8F349FE-2EBD-25B3-274A-8C9445C98F5E}"/>
              </a:ext>
            </a:extLst>
          </p:cNvPr>
          <p:cNvSpPr txBox="1"/>
          <p:nvPr/>
        </p:nvSpPr>
        <p:spPr>
          <a:xfrm>
            <a:off x="1637731" y="5589095"/>
            <a:ext cx="10370445" cy="1200329"/>
          </a:xfrm>
          <a:prstGeom prst="rect">
            <a:avLst/>
          </a:prstGeom>
          <a:noFill/>
        </p:spPr>
        <p:txBody>
          <a:bodyPr wrap="square" rtlCol="0">
            <a:spAutoFit/>
          </a:bodyPr>
          <a:lstStyle/>
          <a:p>
            <a:pPr marL="2763520" indent="0" algn="l">
              <a:lnSpc>
                <a:spcPct val="100000"/>
              </a:lnSpc>
              <a:spcBef>
                <a:spcPts val="0"/>
              </a:spcBef>
              <a:spcAft>
                <a:spcPts val="0"/>
              </a:spcAft>
              <a:buNone/>
            </a:pP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P</a:t>
            </a:r>
            <a:r>
              <a:rPr lang="en-US" altLang="zh-CN" sz="1800" b="1" i="0" u="none" strike="noStrike" kern="0" cap="none" spc="40" baseline="0" dirty="0">
                <a:solidFill>
                  <a:schemeClr val="accent5">
                    <a:lumMod val="40000"/>
                    <a:lumOff val="60000"/>
                  </a:schemeClr>
                </a:solidFill>
                <a:latin typeface="Arial" charset="0"/>
                <a:ea typeface="Droid Sans" charset="0"/>
                <a:cs typeface="Arial" charset="0"/>
              </a:rPr>
              <a:t>r</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es</a:t>
            </a:r>
            <a:r>
              <a:rPr lang="en-US" altLang="zh-CN" sz="1800" b="1" i="0" u="none" strike="noStrike" kern="0" cap="none" spc="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ted</a:t>
            </a:r>
            <a:r>
              <a:rPr lang="en-US" altLang="zh-CN" sz="1800" b="1" i="0" u="none" strike="noStrike" kern="0" cap="none" spc="-150"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B</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y:</a:t>
            </a:r>
            <a:endParaRPr lang="en-US" altLang="zh-CN" sz="1800" b="0" i="0" u="none" strike="noStrike" kern="0" cap="none" spc="0" baseline="0" dirty="0">
              <a:solidFill>
                <a:schemeClr val="accent5">
                  <a:lumMod val="40000"/>
                  <a:lumOff val="60000"/>
                </a:schemeClr>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b="1" kern="0" spc="-75"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St</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ud</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5" baseline="0" dirty="0">
                <a:solidFill>
                  <a:schemeClr val="accent5">
                    <a:lumMod val="40000"/>
                    <a:lumOff val="60000"/>
                  </a:schemeClr>
                </a:solidFill>
                <a:latin typeface="Arial" charset="0"/>
                <a:ea typeface="Droid Sans" charset="0"/>
                <a:cs typeface="Arial" charset="0"/>
              </a:rPr>
              <a:t>t</a:t>
            </a:r>
            <a:r>
              <a:rPr lang="en-US" altLang="zh-CN" sz="1800" b="1" i="0" u="none" strike="noStrike" kern="0" cap="none" spc="-185"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a</a:t>
            </a:r>
            <a:r>
              <a:rPr lang="en-US" altLang="zh-CN" sz="1800" b="1" i="0" u="none" strike="noStrike" kern="0" cap="none" spc="160" baseline="0" dirty="0">
                <a:solidFill>
                  <a:schemeClr val="accent5">
                    <a:lumMod val="40000"/>
                    <a:lumOff val="60000"/>
                  </a:schemeClr>
                </a:solidFill>
                <a:latin typeface="Arial" charset="0"/>
                <a:ea typeface="Droid Sans" charset="0"/>
                <a:cs typeface="Arial" charset="0"/>
              </a:rPr>
              <a:t>m</a:t>
            </a:r>
            <a:r>
              <a:rPr lang="en-US" altLang="zh-CN" sz="1800" b="1" i="0" u="none" strike="noStrike" kern="0" cap="none" spc="30"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  </a:t>
            </a:r>
            <a:r>
              <a:rPr lang="en-US" altLang="zh-CN" sz="1800" b="1" kern="0" dirty="0">
                <a:solidFill>
                  <a:schemeClr val="accent5">
                    <a:lumMod val="40000"/>
                    <a:lumOff val="60000"/>
                  </a:schemeClr>
                </a:solidFill>
                <a:latin typeface="Arial" charset="0"/>
                <a:ea typeface="Droid Sans" charset="0"/>
                <a:cs typeface="Arial" charset="0"/>
              </a:rPr>
              <a:t>DAVID SAMSON</a:t>
            </a:r>
            <a:r>
              <a:rPr lang="en-US" altLang="zh-CN" b="1" i="0" u="none" strike="noStrike" kern="0" cap="none" spc="0" baseline="0" dirty="0">
                <a:solidFill>
                  <a:schemeClr val="accent5">
                    <a:lumMod val="40000"/>
                    <a:lumOff val="60000"/>
                  </a:schemeClr>
                </a:solidFill>
                <a:latin typeface="Arial" charset="0"/>
                <a:ea typeface="Droid Sans" charset="0"/>
                <a:cs typeface="Arial" charset="0"/>
              </a:rPr>
              <a:t> </a:t>
            </a:r>
            <a:r>
              <a:rPr lang="en-US" altLang="zh-CN" b="1" kern="0" dirty="0">
                <a:solidFill>
                  <a:schemeClr val="accent5">
                    <a:lumMod val="40000"/>
                    <a:lumOff val="60000"/>
                  </a:schemeClr>
                </a:solidFill>
                <a:latin typeface="Arial" charset="0"/>
                <a:ea typeface="Droid Sans" charset="0"/>
                <a:cs typeface="Arial" charset="0"/>
              </a:rPr>
              <a:t>M</a:t>
            </a:r>
            <a:endParaRPr lang="en-US" altLang="zh-CN" sz="1800" b="1" i="0" u="none" strike="noStrike" kern="0" cap="none" spc="0" baseline="0" dirty="0">
              <a:solidFill>
                <a:schemeClr val="accent5">
                  <a:lumMod val="40000"/>
                  <a:lumOff val="60000"/>
                </a:schemeClr>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b="1" kern="0" spc="-25"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25" baseline="0" dirty="0">
                <a:solidFill>
                  <a:schemeClr val="accent5">
                    <a:lumMod val="40000"/>
                    <a:lumOff val="60000"/>
                  </a:schemeClr>
                </a:solidFill>
                <a:latin typeface="Arial" charset="0"/>
                <a:ea typeface="Droid Sans" charset="0"/>
                <a:cs typeface="Arial" charset="0"/>
              </a:rPr>
              <a:t>Co</a:t>
            </a:r>
            <a:r>
              <a:rPr lang="en-US" altLang="zh-CN" sz="1800" b="1" i="0" u="none" strike="noStrike" kern="0" cap="none" spc="35" baseline="0" dirty="0">
                <a:solidFill>
                  <a:schemeClr val="accent5">
                    <a:lumMod val="40000"/>
                    <a:lumOff val="60000"/>
                  </a:schemeClr>
                </a:solidFill>
                <a:latin typeface="Arial" charset="0"/>
                <a:ea typeface="Droid Sans" charset="0"/>
                <a:cs typeface="Arial" charset="0"/>
              </a:rPr>
              <a:t>l</a:t>
            </a:r>
            <a:r>
              <a:rPr lang="en-US" altLang="zh-CN" sz="1800" b="1" i="0" u="none" strike="noStrike" kern="0" cap="none" spc="-35" baseline="0" dirty="0">
                <a:solidFill>
                  <a:schemeClr val="accent5">
                    <a:lumMod val="40000"/>
                    <a:lumOff val="60000"/>
                  </a:schemeClr>
                </a:solidFill>
                <a:latin typeface="Arial" charset="0"/>
                <a:ea typeface="Droid Sans" charset="0"/>
                <a:cs typeface="Arial" charset="0"/>
              </a:rPr>
              <a:t>l</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30" baseline="0" dirty="0">
                <a:solidFill>
                  <a:schemeClr val="accent5">
                    <a:lumMod val="40000"/>
                    <a:lumOff val="60000"/>
                  </a:schemeClr>
                </a:solidFill>
                <a:latin typeface="Arial" charset="0"/>
                <a:ea typeface="Droid Sans" charset="0"/>
                <a:cs typeface="Arial" charset="0"/>
              </a:rPr>
              <a:t>g</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185"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a</a:t>
            </a:r>
            <a:r>
              <a:rPr lang="en-US" altLang="zh-CN" sz="1800" b="1" i="0" u="none" strike="noStrike" kern="0" cap="none" spc="85" baseline="0" dirty="0">
                <a:solidFill>
                  <a:schemeClr val="accent5">
                    <a:lumMod val="40000"/>
                    <a:lumOff val="60000"/>
                  </a:schemeClr>
                </a:solidFill>
                <a:latin typeface="Arial" charset="0"/>
                <a:ea typeface="Droid Sans" charset="0"/>
                <a:cs typeface="Arial" charset="0"/>
              </a:rPr>
              <a:t>m</a:t>
            </a:r>
            <a:r>
              <a:rPr lang="en-US" altLang="zh-CN" sz="1800" b="1" i="0" u="none" strike="noStrike" kern="0" cap="none" spc="2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 MADHA ENGINEERING COLLEGE</a:t>
            </a:r>
          </a:p>
          <a:p>
            <a:pPr marL="2763520" indent="0" algn="l">
              <a:lnSpc>
                <a:spcPct val="100000"/>
              </a:lnSpc>
              <a:spcBef>
                <a:spcPts val="0"/>
              </a:spcBef>
              <a:spcAft>
                <a:spcPts val="0"/>
              </a:spcAft>
              <a:buNone/>
            </a:pPr>
            <a:r>
              <a:rPr lang="en-US" altLang="zh-CN" b="1" kern="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Department- ELECTRICAL AND ELECTRONICS ENGINEERING</a:t>
            </a:r>
            <a:endParaRPr lang="en-IN" dirty="0">
              <a:solidFill>
                <a:schemeClr val="accent5">
                  <a:lumMod val="40000"/>
                  <a:lumOff val="60000"/>
                </a:schemeClr>
              </a:solidFill>
            </a:endParaRPr>
          </a:p>
        </p:txBody>
      </p:sp>
    </p:spTree>
    <p:extLst>
      <p:ext uri="{BB962C8B-B14F-4D97-AF65-F5344CB8AC3E}">
        <p14:creationId xmlns:p14="http://schemas.microsoft.com/office/powerpoint/2010/main" val="280554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BF313-7B5A-DD47-0ADD-E081DDB30FA0}"/>
              </a:ext>
            </a:extLst>
          </p:cNvPr>
          <p:cNvSpPr txBox="1"/>
          <p:nvPr/>
        </p:nvSpPr>
        <p:spPr>
          <a:xfrm>
            <a:off x="1624084" y="723331"/>
            <a:ext cx="212905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Outline</a:t>
            </a:r>
            <a:endParaRPr lang="en-IN" dirty="0">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E32FF943-90AE-43B8-F548-0A42B79B50C0}"/>
              </a:ext>
            </a:extLst>
          </p:cNvPr>
          <p:cNvSpPr/>
          <p:nvPr/>
        </p:nvSpPr>
        <p:spPr>
          <a:xfrm>
            <a:off x="3192904" y="1492679"/>
            <a:ext cx="6595562"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0" i="0" u="none" strike="noStrike" kern="0" cap="none" spc="0" baseline="0" dirty="0">
                <a:solidFill>
                  <a:schemeClr val="accent5">
                    <a:lumMod val="40000"/>
                    <a:lumOff val="60000"/>
                  </a:schemeClr>
                </a:solidFill>
                <a:latin typeface="Droid Sans" charset="0"/>
                <a:ea typeface="Droid Sans" charset="0"/>
                <a:cs typeface="Droid Sans" charset="0"/>
              </a:rPr>
              <a:t>INTRODUCTION</a:t>
            </a:r>
            <a:endParaRPr lang="en-IN" dirty="0">
              <a:solidFill>
                <a:schemeClr val="accent5">
                  <a:lumMod val="40000"/>
                  <a:lumOff val="60000"/>
                </a:schemeClr>
              </a:solidFill>
            </a:endParaRPr>
          </a:p>
        </p:txBody>
      </p:sp>
      <p:sp>
        <p:nvSpPr>
          <p:cNvPr id="5" name="Arrow: Pentagon 4">
            <a:extLst>
              <a:ext uri="{FF2B5EF4-FFF2-40B4-BE49-F238E27FC236}">
                <a16:creationId xmlns:a16="http://schemas.microsoft.com/office/drawing/2014/main" id="{1539134E-5A08-7C05-C32B-BFDF725C7E95}"/>
              </a:ext>
            </a:extLst>
          </p:cNvPr>
          <p:cNvSpPr/>
          <p:nvPr/>
        </p:nvSpPr>
        <p:spPr>
          <a:xfrm>
            <a:off x="3158038" y="2350596"/>
            <a:ext cx="6595562" cy="601453"/>
          </a:xfrm>
          <a:prstGeom prst="homePlate">
            <a:avLst>
              <a:gd name="adj" fmla="val 624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WHAT IS FAKE NEWS..?</a:t>
            </a:r>
          </a:p>
        </p:txBody>
      </p:sp>
      <p:sp>
        <p:nvSpPr>
          <p:cNvPr id="6" name="Arrow: Pentagon 5">
            <a:extLst>
              <a:ext uri="{FF2B5EF4-FFF2-40B4-BE49-F238E27FC236}">
                <a16:creationId xmlns:a16="http://schemas.microsoft.com/office/drawing/2014/main" id="{8A9003B2-2892-4315-64FA-BFFD7D95680D}"/>
              </a:ext>
            </a:extLst>
          </p:cNvPr>
          <p:cNvSpPr/>
          <p:nvPr/>
        </p:nvSpPr>
        <p:spPr>
          <a:xfrm>
            <a:off x="3158038" y="3208513"/>
            <a:ext cx="6595562" cy="601453"/>
          </a:xfrm>
          <a:prstGeom prst="homePlate">
            <a:avLst>
              <a:gd name="adj" fmla="val 624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FAKE NEWS CHARACTERIZATION FAKE NEWS DETECTION</a:t>
            </a:r>
          </a:p>
        </p:txBody>
      </p:sp>
      <p:sp>
        <p:nvSpPr>
          <p:cNvPr id="7" name="Arrow: Pentagon 6">
            <a:extLst>
              <a:ext uri="{FF2B5EF4-FFF2-40B4-BE49-F238E27FC236}">
                <a16:creationId xmlns:a16="http://schemas.microsoft.com/office/drawing/2014/main" id="{61B9580A-385A-B793-2577-696B20964E3C}"/>
              </a:ext>
            </a:extLst>
          </p:cNvPr>
          <p:cNvSpPr/>
          <p:nvPr/>
        </p:nvSpPr>
        <p:spPr>
          <a:xfrm>
            <a:off x="3192904" y="4066430"/>
            <a:ext cx="6560696"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WHAT IS TFIDFVECTORIZER</a:t>
            </a:r>
            <a:endParaRPr lang="en-IN" dirty="0"/>
          </a:p>
        </p:txBody>
      </p:sp>
      <p:sp>
        <p:nvSpPr>
          <p:cNvPr id="8" name="Arrow: Pentagon 7">
            <a:extLst>
              <a:ext uri="{FF2B5EF4-FFF2-40B4-BE49-F238E27FC236}">
                <a16:creationId xmlns:a16="http://schemas.microsoft.com/office/drawing/2014/main" id="{E4F6ADA3-B4B6-CDC7-A19C-1A3685C478CA}"/>
              </a:ext>
            </a:extLst>
          </p:cNvPr>
          <p:cNvSpPr/>
          <p:nvPr/>
        </p:nvSpPr>
        <p:spPr>
          <a:xfrm>
            <a:off x="3175470" y="5782264"/>
            <a:ext cx="6578130"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CONCLUSION</a:t>
            </a:r>
            <a:endParaRPr lang="en-IN" dirty="0"/>
          </a:p>
        </p:txBody>
      </p:sp>
      <p:sp>
        <p:nvSpPr>
          <p:cNvPr id="9" name="Arrow: Pentagon 8">
            <a:extLst>
              <a:ext uri="{FF2B5EF4-FFF2-40B4-BE49-F238E27FC236}">
                <a16:creationId xmlns:a16="http://schemas.microsoft.com/office/drawing/2014/main" id="{33724BEF-3591-CFB3-6276-C1F80171316F}"/>
              </a:ext>
            </a:extLst>
          </p:cNvPr>
          <p:cNvSpPr/>
          <p:nvPr/>
        </p:nvSpPr>
        <p:spPr>
          <a:xfrm>
            <a:off x="3175470" y="4924347"/>
            <a:ext cx="6560696"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EXAMPLE</a:t>
            </a:r>
            <a:endParaRPr lang="en-IN" dirty="0"/>
          </a:p>
        </p:txBody>
      </p:sp>
    </p:spTree>
    <p:extLst>
      <p:ext uri="{BB962C8B-B14F-4D97-AF65-F5344CB8AC3E}">
        <p14:creationId xmlns:p14="http://schemas.microsoft.com/office/powerpoint/2010/main" val="86764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99B34-156B-864F-D655-D5560FA4410D}"/>
              </a:ext>
            </a:extLst>
          </p:cNvPr>
          <p:cNvSpPr txBox="1"/>
          <p:nvPr/>
        </p:nvSpPr>
        <p:spPr>
          <a:xfrm>
            <a:off x="0" y="467406"/>
            <a:ext cx="12192000" cy="584775"/>
          </a:xfrm>
          <a:prstGeom prst="rect">
            <a:avLst/>
          </a:prstGeom>
          <a:noFill/>
        </p:spPr>
        <p:txBody>
          <a:bodyPr wrap="square">
            <a:spAutoFit/>
          </a:bodyPr>
          <a:lstStyle/>
          <a:p>
            <a:pPr algn="ctr"/>
            <a:r>
              <a:rPr lang="en-US" altLang="zh-CN" sz="3200" b="0" i="0" u="none" strike="noStrike" kern="0" cap="none" spc="0" baseline="0" dirty="0">
                <a:solidFill>
                  <a:srgbClr val="FFFF00"/>
                </a:solidFill>
                <a:latin typeface="Algerian" panose="04020705040A02060702" pitchFamily="82" charset="0"/>
                <a:ea typeface="Droid Sans" charset="0"/>
                <a:cs typeface="Lucida Sans" charset="0"/>
              </a:rPr>
              <a:t>INTRODUCTION</a:t>
            </a:r>
            <a:r>
              <a:rPr lang="en-US" altLang="zh-CN" sz="3200" b="0" i="0" u="none" strike="noStrike" kern="0" cap="none" spc="0" baseline="0" dirty="0">
                <a:solidFill>
                  <a:srgbClr val="C00000"/>
                </a:solidFill>
                <a:latin typeface="Droid Sans" charset="0"/>
                <a:ea typeface="Droid Sans" charset="0"/>
                <a:cs typeface="Lucida Sans" charset="0"/>
              </a:rPr>
              <a:t> </a:t>
            </a:r>
            <a:endParaRPr lang="zh-CN" altLang="en-US" sz="3200" b="1" i="0" u="none" strike="noStrike" kern="0" cap="none" spc="0" baseline="0" dirty="0">
              <a:solidFill>
                <a:srgbClr val="C00000"/>
              </a:solidFill>
              <a:latin typeface="Droid Sans" charset="0"/>
              <a:ea typeface="Droid Sans" charset="0"/>
              <a:cs typeface="Lucida Sans" charset="0"/>
            </a:endParaRPr>
          </a:p>
        </p:txBody>
      </p:sp>
      <p:sp>
        <p:nvSpPr>
          <p:cNvPr id="4" name="矩形">
            <a:extLst>
              <a:ext uri="{FF2B5EF4-FFF2-40B4-BE49-F238E27FC236}">
                <a16:creationId xmlns:a16="http://schemas.microsoft.com/office/drawing/2014/main" id="{8C6F8308-6852-A061-3922-9AC9617030DB}"/>
              </a:ext>
            </a:extLst>
          </p:cNvPr>
          <p:cNvSpPr>
            <a:spLocks/>
          </p:cNvSpPr>
          <p:nvPr/>
        </p:nvSpPr>
        <p:spPr>
          <a:xfrm>
            <a:off x="134911" y="1681366"/>
            <a:ext cx="11167672" cy="415498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Fake news spreads like a wildlife and this is a big issue in this era.</a:t>
            </a:r>
            <a:endParaRPr lang="en-US" altLang="zh-CN" sz="2400" kern="0" dirty="0">
              <a:latin typeface="Droid Sans" charset="0"/>
              <a:ea typeface="Droid Sans" charset="0"/>
              <a:cs typeface="Lucida Sans" charset="0"/>
            </a:endParaRPr>
          </a:p>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For some years, mostly since the rise of social media, fake news have become a society problem, in some occasion spreading more and faster than the true information, in this paper </a:t>
            </a:r>
            <a:r>
              <a:rPr lang="en-US" altLang="zh-CN" sz="2400" b="0" i="0" u="none" strike="noStrike" kern="0" cap="none" spc="0" baseline="0" dirty="0" err="1">
                <a:solidFill>
                  <a:schemeClr val="tx1"/>
                </a:solidFill>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 evaluate the performance of attention mechanism for fake news detection on two datasets, one containing traditional online news articles and the second one news from various sources.</a:t>
            </a:r>
          </a:p>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It shows that attention mechanism does not work as well as expected, in addition, </a:t>
            </a:r>
            <a:r>
              <a:rPr lang="en-US" altLang="zh-CN" sz="2400" b="0" i="0" u="none" strike="noStrike" kern="0" cap="none" spc="0" baseline="0" dirty="0" err="1">
                <a:solidFill>
                  <a:schemeClr val="tx1"/>
                </a:solidFill>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 made changes to original attention mechanism paper, by using word2vec embedding, that proves to works better on this particular</a:t>
            </a:r>
            <a:endParaRPr lang="zh-CN" altLang="en-US" sz="2400" b="0" i="0" u="none" strike="noStrike" kern="0" cap="none" spc="0" baseline="0" dirty="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209758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a:extLst>
              <a:ext uri="{FF2B5EF4-FFF2-40B4-BE49-F238E27FC236}">
                <a16:creationId xmlns:a16="http://schemas.microsoft.com/office/drawing/2014/main" id="{7948638A-9D6C-E496-9D56-7473D64781A2}"/>
              </a:ext>
            </a:extLst>
          </p:cNvPr>
          <p:cNvSpPr>
            <a:spLocks/>
          </p:cNvSpPr>
          <p:nvPr/>
        </p:nvSpPr>
        <p:spPr>
          <a:xfrm>
            <a:off x="0" y="914386"/>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000" b="1" i="0" u="none" strike="noStrike" kern="0" cap="none" spc="0" baseline="0" dirty="0">
                <a:solidFill>
                  <a:srgbClr val="FFFF00"/>
                </a:solidFill>
                <a:latin typeface="Algerian" panose="04020705040A02060702" pitchFamily="82" charset="0"/>
                <a:ea typeface="Droid Sans" charset="0"/>
                <a:cs typeface="Lucida Sans" charset="0"/>
              </a:rPr>
              <a:t>WHAT IS FAKE NEWS..? </a:t>
            </a:r>
            <a:endParaRPr lang="zh-CN" altLang="en-US" sz="3000" b="1" i="0" u="none" strike="noStrike" kern="0" cap="none" spc="0" baseline="0" dirty="0">
              <a:solidFill>
                <a:srgbClr val="FFFF00"/>
              </a:solidFill>
              <a:latin typeface="Algerian" panose="04020705040A02060702" pitchFamily="82" charset="0"/>
              <a:ea typeface="Droid Sans" charset="0"/>
              <a:cs typeface="Lucida Sans" charset="0"/>
            </a:endParaRPr>
          </a:p>
        </p:txBody>
      </p:sp>
      <p:sp>
        <p:nvSpPr>
          <p:cNvPr id="3" name="矩形">
            <a:extLst>
              <a:ext uri="{FF2B5EF4-FFF2-40B4-BE49-F238E27FC236}">
                <a16:creationId xmlns:a16="http://schemas.microsoft.com/office/drawing/2014/main" id="{540B7FB3-A55B-6F99-6D8D-410B9D52E313}"/>
              </a:ext>
            </a:extLst>
          </p:cNvPr>
          <p:cNvSpPr>
            <a:spLocks/>
          </p:cNvSpPr>
          <p:nvPr/>
        </p:nvSpPr>
        <p:spPr>
          <a:xfrm>
            <a:off x="674556" y="1828772"/>
            <a:ext cx="10777929"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lnSpc>
                <a:spcPct val="100000"/>
              </a:lnSpc>
              <a:spcBef>
                <a:spcPts val="0"/>
              </a:spcBef>
              <a:spcAft>
                <a:spcPts val="0"/>
              </a:spcAf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virilized by algorithms, and users may end up in a filter bubble.</a:t>
            </a:r>
          </a:p>
          <a:p>
            <a:pPr marL="342900" indent="-342900" algn="just">
              <a:lnSpc>
                <a:spcPct val="100000"/>
              </a:lnSpc>
              <a:spcBef>
                <a:spcPts val="0"/>
              </a:spcBef>
              <a:spcAft>
                <a:spcPts val="0"/>
              </a:spcAf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Fake news has quickly become a society problem, being used to propagate false or rumor information in order to change peoples behavior.</a:t>
            </a:r>
          </a:p>
          <a:p>
            <a:pPr marL="342900" indent="-342900" algn="just">
              <a:lnSpc>
                <a:spcPct val="100000"/>
              </a:lnSpc>
              <a:spcBef>
                <a:spcPts val="0"/>
              </a:spcBef>
              <a:spcAft>
                <a:spcPts val="0"/>
              </a:spcAft>
              <a:buFont typeface="Wingdings" panose="05000000000000000000" pitchFamily="2" charset="2"/>
              <a:buChar char="v"/>
            </a:pPr>
            <a:r>
              <a:rPr lang="en-US" altLang="zh-CN" sz="2400" kern="0" dirty="0">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n order to work on fake news detection, it is important to understand what is fake news and how they are characterized. The following is based on Fake News Detection on Social Media: A Data Mining Perspective.</a:t>
            </a:r>
          </a:p>
          <a:p>
            <a:pPr marL="0" indent="0" algn="just">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just">
              <a:lnSpc>
                <a:spcPct val="100000"/>
              </a:lnSpc>
              <a:spcBef>
                <a:spcPts val="0"/>
              </a:spcBef>
              <a:spcAft>
                <a:spcPts val="0"/>
              </a:spcAft>
              <a:buFont typeface="Droid Sans" charset="0"/>
              <a:buChar char="●"/>
            </a:pPr>
            <a:endParaRPr lang="zh-CN" altLang="en-US" sz="2400" b="0" i="0" u="none" strike="noStrike" kern="0" cap="none" spc="0" baseline="0" dirty="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346403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945E93BD-A6A4-63A1-7814-AB692FC3EC57}"/>
              </a:ext>
            </a:extLst>
          </p:cNvPr>
          <p:cNvSpPr txBox="1">
            <a:spLocks/>
          </p:cNvSpPr>
          <p:nvPr/>
        </p:nvSpPr>
        <p:spPr>
          <a:xfrm>
            <a:off x="0" y="803004"/>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FAKE NEWS CHARACTERIZATION</a:t>
            </a:r>
            <a:endParaRPr lang="zh-CN" altLang="en-US" dirty="0"/>
          </a:p>
        </p:txBody>
      </p:sp>
      <p:sp>
        <p:nvSpPr>
          <p:cNvPr id="3" name="矩形">
            <a:extLst>
              <a:ext uri="{FF2B5EF4-FFF2-40B4-BE49-F238E27FC236}">
                <a16:creationId xmlns:a16="http://schemas.microsoft.com/office/drawing/2014/main" id="{BEE6CCC3-FCF6-4342-7FDB-72D57E22AA21}"/>
              </a:ext>
            </a:extLst>
          </p:cNvPr>
          <p:cNvSpPr>
            <a:spLocks/>
          </p:cNvSpPr>
          <p:nvPr/>
        </p:nvSpPr>
        <p:spPr>
          <a:xfrm>
            <a:off x="736979" y="1676373"/>
            <a:ext cx="10768539"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kern="0" dirty="0">
              <a:latin typeface="Droid Sans" charset="0"/>
            </a:endParaRPr>
          </a:p>
        </p:txBody>
      </p:sp>
      <p:pic>
        <p:nvPicPr>
          <p:cNvPr id="4" name="图片">
            <a:extLst>
              <a:ext uri="{FF2B5EF4-FFF2-40B4-BE49-F238E27FC236}">
                <a16:creationId xmlns:a16="http://schemas.microsoft.com/office/drawing/2014/main" id="{B1F3F73F-FBA3-D0E8-53C5-02BCFD020E50}"/>
              </a:ext>
            </a:extLst>
          </p:cNvPr>
          <p:cNvPicPr>
            <a:picLocks noChangeAspect="1"/>
          </p:cNvPicPr>
          <p:nvPr/>
        </p:nvPicPr>
        <p:blipFill>
          <a:blip r:embed="rId2" cstate="print"/>
          <a:stretch>
            <a:fillRect/>
          </a:stretch>
        </p:blipFill>
        <p:spPr>
          <a:xfrm>
            <a:off x="2692300" y="4126330"/>
            <a:ext cx="6857895" cy="2505036"/>
          </a:xfrm>
          <a:prstGeom prst="rect">
            <a:avLst/>
          </a:prstGeom>
          <a:noFill/>
          <a:ln w="12700" cap="flat" cmpd="sng">
            <a:noFill/>
            <a:prstDash val="solid"/>
            <a:miter/>
          </a:ln>
        </p:spPr>
      </p:pic>
    </p:spTree>
    <p:extLst>
      <p:ext uri="{BB962C8B-B14F-4D97-AF65-F5344CB8AC3E}">
        <p14:creationId xmlns:p14="http://schemas.microsoft.com/office/powerpoint/2010/main" val="46781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9A378024-0358-8924-6E7F-57371E81B733}"/>
              </a:ext>
            </a:extLst>
          </p:cNvPr>
          <p:cNvSpPr txBox="1">
            <a:spLocks/>
          </p:cNvSpPr>
          <p:nvPr/>
        </p:nvSpPr>
        <p:spPr>
          <a:xfrm>
            <a:off x="0" y="540801"/>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WHAT IS TFIDFVECTORIZER</a:t>
            </a:r>
            <a:endParaRPr lang="zh-CN" altLang="en-US" dirty="0"/>
          </a:p>
        </p:txBody>
      </p:sp>
      <p:sp>
        <p:nvSpPr>
          <p:cNvPr id="3" name="矩形">
            <a:extLst>
              <a:ext uri="{FF2B5EF4-FFF2-40B4-BE49-F238E27FC236}">
                <a16:creationId xmlns:a16="http://schemas.microsoft.com/office/drawing/2014/main" id="{8CB02B20-5A2D-AE86-46BC-98A8DF00BAA5}"/>
              </a:ext>
            </a:extLst>
          </p:cNvPr>
          <p:cNvSpPr>
            <a:spLocks/>
          </p:cNvSpPr>
          <p:nvPr/>
        </p:nvSpPr>
        <p:spPr>
          <a:xfrm>
            <a:off x="600551" y="3742465"/>
            <a:ext cx="10990897" cy="34163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TF (Term Frequency): The number of times a word appears in a document is its Term Frequency. A higher value means a term appears more often than others, and so, the document is a good match when the term is part of the search terms.</a:t>
            </a:r>
          </a:p>
          <a:p>
            <a:pPr marL="342900" indent="-342900" algn="just">
              <a:buFont typeface="Wingdings" panose="05000000000000000000" pitchFamily="2" charset="2"/>
              <a:buChar char="v"/>
            </a:pPr>
            <a:endParaRPr lang="en-US" altLang="zh-CN" sz="2400" kern="0" dirty="0">
              <a:latin typeface="Droid Sans" charset="0"/>
            </a:endParaRPr>
          </a:p>
          <a:p>
            <a:pPr marL="342900" indent="-342900" algn="just">
              <a:buFont typeface="Wingdings" panose="05000000000000000000" pitchFamily="2" charset="2"/>
              <a:buChar char="v"/>
            </a:pPr>
            <a:r>
              <a:rPr lang="en-US" altLang="zh-CN" sz="2400" kern="0" dirty="0">
                <a:latin typeface="Droid Sans" charset="0"/>
              </a:rPr>
              <a:t>IDF (Inverse Document Frequency): Words that occur many times a document, but also occur many times in many others, may be irrelevant. IDF is a measure of how significant a term is in the entire corpus.</a:t>
            </a:r>
          </a:p>
          <a:p>
            <a:pPr marL="342900" indent="-342900" algn="just">
              <a:buFont typeface="Wingdings" panose="05000000000000000000" pitchFamily="2" charset="2"/>
              <a:buChar char="v"/>
            </a:pPr>
            <a:endParaRPr lang="zh-CN" altLang="en-US" sz="2400" kern="0" dirty="0">
              <a:latin typeface="Droid Sans" charset="0"/>
            </a:endParaRPr>
          </a:p>
        </p:txBody>
      </p:sp>
      <p:pic>
        <p:nvPicPr>
          <p:cNvPr id="4" name="图片">
            <a:extLst>
              <a:ext uri="{FF2B5EF4-FFF2-40B4-BE49-F238E27FC236}">
                <a16:creationId xmlns:a16="http://schemas.microsoft.com/office/drawing/2014/main" id="{4412E5CE-88D0-587D-A577-AF45F400E1E0}"/>
              </a:ext>
            </a:extLst>
          </p:cNvPr>
          <p:cNvPicPr>
            <a:picLocks noChangeAspect="1"/>
          </p:cNvPicPr>
          <p:nvPr/>
        </p:nvPicPr>
        <p:blipFill>
          <a:blip r:embed="rId2" cstate="print"/>
          <a:stretch>
            <a:fillRect/>
          </a:stretch>
        </p:blipFill>
        <p:spPr>
          <a:xfrm>
            <a:off x="2629142" y="1094799"/>
            <a:ext cx="6933713" cy="2666672"/>
          </a:xfrm>
          <a:prstGeom prst="rect">
            <a:avLst/>
          </a:prstGeom>
          <a:noFill/>
          <a:ln w="12700" cap="flat" cmpd="sng">
            <a:noFill/>
            <a:prstDash val="solid"/>
            <a:miter/>
          </a:ln>
        </p:spPr>
      </p:pic>
    </p:spTree>
    <p:extLst>
      <p:ext uri="{BB962C8B-B14F-4D97-AF65-F5344CB8AC3E}">
        <p14:creationId xmlns:p14="http://schemas.microsoft.com/office/powerpoint/2010/main" val="11651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D1C2C560-B426-AEBD-D2CD-45A317FF6934}"/>
              </a:ext>
            </a:extLst>
          </p:cNvPr>
          <p:cNvSpPr txBox="1">
            <a:spLocks/>
          </p:cNvSpPr>
          <p:nvPr/>
        </p:nvSpPr>
        <p:spPr>
          <a:xfrm>
            <a:off x="-1" y="411053"/>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EXAMPLE</a:t>
            </a:r>
            <a:endParaRPr lang="zh-CN" altLang="en-US" dirty="0"/>
          </a:p>
        </p:txBody>
      </p:sp>
      <p:sp>
        <p:nvSpPr>
          <p:cNvPr id="3" name="矩形">
            <a:extLst>
              <a:ext uri="{FF2B5EF4-FFF2-40B4-BE49-F238E27FC236}">
                <a16:creationId xmlns:a16="http://schemas.microsoft.com/office/drawing/2014/main" id="{7A3A0F31-AE90-CAF4-0B47-BF63A7E7C819}"/>
              </a:ext>
            </a:extLst>
          </p:cNvPr>
          <p:cNvSpPr>
            <a:spLocks/>
          </p:cNvSpPr>
          <p:nvPr/>
        </p:nvSpPr>
        <p:spPr>
          <a:xfrm>
            <a:off x="88720" y="1029350"/>
            <a:ext cx="11657211" cy="5158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Finally a INDIAN student from PONDICHERRY university, named RAMU found a home remedy cure for Covid-19 which is for the very first time accepted by WHO.</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He proved that by adding 1 tablespoon of black pepper powder to 2 table spoons of</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honey and some ginger juice for consecutive 5 days would suppress the effects of corona.</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And eventually go away 100%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Entire world is starting to accept this remedy.</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Finally a good news In 2020!!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PLEASE CIRCULATE THIS INFORMATION TO ALL YOUR FAMILY AND FRIENDS.</a:t>
            </a:r>
            <a:endParaRPr lang="zh-CN" altLang="en-US" sz="2400" b="0" i="0" u="none" strike="noStrike" kern="0" cap="none" spc="0" baseline="0" dirty="0">
              <a:solidFill>
                <a:schemeClr val="tx1"/>
              </a:solidFill>
              <a:latin typeface="Droid Sans" charset="0"/>
              <a:ea typeface="Droid Sans" charset="0"/>
              <a:cs typeface="Lucida Sans" charset="0"/>
            </a:endParaRPr>
          </a:p>
        </p:txBody>
      </p:sp>
      <p:pic>
        <p:nvPicPr>
          <p:cNvPr id="4" name="图片">
            <a:extLst>
              <a:ext uri="{FF2B5EF4-FFF2-40B4-BE49-F238E27FC236}">
                <a16:creationId xmlns:a16="http://schemas.microsoft.com/office/drawing/2014/main" id="{41AA9150-A3A6-2F94-7145-39AA72E1C451}"/>
              </a:ext>
            </a:extLst>
          </p:cNvPr>
          <p:cNvPicPr>
            <a:picLocks noChangeAspect="1"/>
          </p:cNvPicPr>
          <p:nvPr/>
        </p:nvPicPr>
        <p:blipFill>
          <a:blip r:embed="rId2" cstate="print"/>
          <a:stretch>
            <a:fillRect/>
          </a:stretch>
        </p:blipFill>
        <p:spPr>
          <a:xfrm>
            <a:off x="7151426" y="3713039"/>
            <a:ext cx="4768187" cy="1701049"/>
          </a:xfrm>
          <a:prstGeom prst="rect">
            <a:avLst/>
          </a:prstGeom>
          <a:noFill/>
          <a:ln w="12700" cap="flat" cmpd="sng">
            <a:noFill/>
            <a:prstDash val="solid"/>
            <a:miter/>
          </a:ln>
        </p:spPr>
      </p:pic>
    </p:spTree>
    <p:extLst>
      <p:ext uri="{BB962C8B-B14F-4D97-AF65-F5344CB8AC3E}">
        <p14:creationId xmlns:p14="http://schemas.microsoft.com/office/powerpoint/2010/main" val="26927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5C967BBF-D585-739B-E78D-14C1E7C5FC6A}"/>
              </a:ext>
            </a:extLst>
          </p:cNvPr>
          <p:cNvSpPr txBox="1">
            <a:spLocks/>
          </p:cNvSpPr>
          <p:nvPr/>
        </p:nvSpPr>
        <p:spPr>
          <a:xfrm>
            <a:off x="0" y="398211"/>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CONCLUSION</a:t>
            </a:r>
            <a:endParaRPr lang="zh-CN" altLang="en-US" dirty="0"/>
          </a:p>
        </p:txBody>
      </p:sp>
      <p:sp>
        <p:nvSpPr>
          <p:cNvPr id="3" name="矩形">
            <a:extLst>
              <a:ext uri="{FF2B5EF4-FFF2-40B4-BE49-F238E27FC236}">
                <a16:creationId xmlns:a16="http://schemas.microsoft.com/office/drawing/2014/main" id="{F802CC14-F87D-A03C-0178-F7D49DD2C3B8}"/>
              </a:ext>
            </a:extLst>
          </p:cNvPr>
          <p:cNvSpPr>
            <a:spLocks/>
          </p:cNvSpPr>
          <p:nvPr/>
        </p:nvSpPr>
        <p:spPr>
          <a:xfrm>
            <a:off x="350292" y="1196810"/>
            <a:ext cx="11491415"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marL="342900" indent="-342900" algn="just">
              <a:buFont typeface="Wingdings" panose="05000000000000000000" pitchFamily="2" charset="2"/>
              <a:buChar char="v"/>
            </a:pPr>
            <a:endParaRPr lang="en-US" altLang="zh-CN" sz="2400" kern="0" dirty="0">
              <a:latin typeface="Droid Sans" charset="0"/>
            </a:endParaRPr>
          </a:p>
          <a:p>
            <a:pPr marL="342900" indent="-342900" algn="just">
              <a:buFont typeface="Wingdings" panose="05000000000000000000" pitchFamily="2" charset="2"/>
              <a:buChar char="v"/>
            </a:pPr>
            <a:r>
              <a:rPr lang="en-US" altLang="zh-CN" sz="2400" kern="0" dirty="0">
                <a:latin typeface="Droid Sans"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kern="0" dirty="0">
              <a:latin typeface="Droid Sans" charset="0"/>
            </a:endParaRPr>
          </a:p>
        </p:txBody>
      </p:sp>
    </p:spTree>
    <p:extLst>
      <p:ext uri="{BB962C8B-B14F-4D97-AF65-F5344CB8AC3E}">
        <p14:creationId xmlns:p14="http://schemas.microsoft.com/office/powerpoint/2010/main" val="410549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p:cNvSpPr txBox="1">
            <a:spLocks/>
          </p:cNvSpPr>
          <p:nvPr/>
        </p:nvSpPr>
        <p:spPr>
          <a:xfrm>
            <a:off x="0" y="2921168"/>
            <a:ext cx="12191999"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sz="6000" dirty="0"/>
              <a:t>THANK YOU</a:t>
            </a:r>
            <a:endParaRPr lang="zh-CN" altLang="en-US" sz="6000" dirty="0"/>
          </a:p>
        </p:txBody>
      </p:sp>
    </p:spTree>
    <p:extLst>
      <p:ext uri="{BB962C8B-B14F-4D97-AF65-F5344CB8AC3E}">
        <p14:creationId xmlns:p14="http://schemas.microsoft.com/office/powerpoint/2010/main" val="2865607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4DE158-BB4A-43B5-ADFC-98361AC23A0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41</TotalTime>
  <Words>741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Calibri Light</vt:lpstr>
      <vt:lpstr>Droid Sans</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zion</dc:creator>
  <cp:lastModifiedBy>sam zion</cp:lastModifiedBy>
  <cp:revision>3</cp:revision>
  <dcterms:created xsi:type="dcterms:W3CDTF">2024-04-21T11:15:02Z</dcterms:created>
  <dcterms:modified xsi:type="dcterms:W3CDTF">2024-04-21T15:01:55Z</dcterms:modified>
</cp:coreProperties>
</file>