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6" r:id="rId4"/>
    <p:sldId id="277" r:id="rId5"/>
    <p:sldId id="278" r:id="rId6"/>
    <p:sldId id="265" r:id="rId7"/>
    <p:sldId id="266" r:id="rId8"/>
    <p:sldId id="259" r:id="rId9"/>
    <p:sldId id="279" r:id="rId10"/>
    <p:sldId id="273" r:id="rId11"/>
    <p:sldId id="281" r:id="rId12"/>
    <p:sldId id="280" r:id="rId13"/>
    <p:sldId id="274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EFEFE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2"/>
    <p:restoredTop sz="94576"/>
  </p:normalViewPr>
  <p:slideViewPr>
    <p:cSldViewPr snapToGrid="0">
      <p:cViewPr varScale="1">
        <p:scale>
          <a:sx n="147" d="100"/>
          <a:sy n="147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587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Well-done!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That concludes the practice session.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the next section, you will continue to perform the dots task.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You must still make your initial choice: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634E4713-C320-733D-A031-E3070B1D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56"/>
          <a:stretch/>
        </p:blipFill>
        <p:spPr>
          <a:xfrm>
            <a:off x="3272107" y="4462084"/>
            <a:ext cx="5647785" cy="193871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06B4C-B9E4-065D-84B0-D4AF1E42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398-2B92-9D40-68A7-EF7F6D31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these options, you will be asked to confirm your final decision by clicking once more.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Your previous decision will be shown in black:</a:t>
            </a:r>
          </a:p>
        </p:txBody>
      </p:sp>
      <p:pic>
        <p:nvPicPr>
          <p:cNvPr id="4" name="Picture 3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D0C69447-DC25-5A8E-4E08-E8F4E026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071" y="3151620"/>
            <a:ext cx="6258748" cy="25750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FD117-A7FA-FA53-4E80-608DF616A21D}"/>
              </a:ext>
            </a:extLst>
          </p:cNvPr>
          <p:cNvSpPr txBox="1">
            <a:spLocks/>
          </p:cNvSpPr>
          <p:nvPr/>
        </p:nvSpPr>
        <p:spPr>
          <a:xfrm>
            <a:off x="1449090" y="3383280"/>
            <a:ext cx="1508937" cy="888239"/>
          </a:xfrm>
          <a:prstGeom prst="rect">
            <a:avLst/>
          </a:prstGeo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Your previous decision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AD20B7-6323-956F-E8DD-9C6B81A52112}"/>
              </a:ext>
            </a:extLst>
          </p:cNvPr>
          <p:cNvCxnSpPr>
            <a:cxnSpLocks/>
          </p:cNvCxnSpPr>
          <p:nvPr/>
        </p:nvCxnSpPr>
        <p:spPr>
          <a:xfrm flipH="1" flipV="1">
            <a:off x="2958027" y="3991797"/>
            <a:ext cx="960830" cy="432157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2CC23-C1F5-3938-A6D4-7FAF7437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314E-B6A8-28D2-E7DB-ECFFD7D9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Clicking on either slider will show your new decision in green:</a:t>
            </a:r>
          </a:p>
        </p:txBody>
      </p:sp>
      <p:pic>
        <p:nvPicPr>
          <p:cNvPr id="8" name="Picture 7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782C5655-4AE6-3E21-5A95-9A19F8DC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699" y="1930400"/>
            <a:ext cx="7124700" cy="29972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7324D4-9130-FDC9-FDAF-1FAADBFBA45D}"/>
              </a:ext>
            </a:extLst>
          </p:cNvPr>
          <p:cNvSpPr txBox="1">
            <a:spLocks/>
          </p:cNvSpPr>
          <p:nvPr/>
        </p:nvSpPr>
        <p:spPr>
          <a:xfrm>
            <a:off x="654326" y="1837694"/>
            <a:ext cx="1508937" cy="888239"/>
          </a:xfrm>
          <a:prstGeom prst="rect">
            <a:avLst/>
          </a:prstGeo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Your Final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decision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6EA442-4215-2CCD-18A6-E767BB8E1B42}"/>
              </a:ext>
            </a:extLst>
          </p:cNvPr>
          <p:cNvCxnSpPr>
            <a:cxnSpLocks/>
          </p:cNvCxnSpPr>
          <p:nvPr/>
        </p:nvCxnSpPr>
        <p:spPr>
          <a:xfrm flipH="1" flipV="1">
            <a:off x="1605914" y="2725933"/>
            <a:ext cx="1799138" cy="611777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1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982A2-EB3D-2717-BFA2-F515A4B2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F8CB-DE6E-7F0B-E34F-E3ED5221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Here is an example trial sequence: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24BBD-0BA2-79F9-EC95-4CFF637B85A7}"/>
              </a:ext>
            </a:extLst>
          </p:cNvPr>
          <p:cNvCxnSpPr/>
          <p:nvPr/>
        </p:nvCxnSpPr>
        <p:spPr>
          <a:xfrm>
            <a:off x="975813" y="5960651"/>
            <a:ext cx="10660566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88D3C5-D5BE-7173-60FC-5E3B8C0720AD}"/>
              </a:ext>
            </a:extLst>
          </p:cNvPr>
          <p:cNvSpPr txBox="1"/>
          <p:nvPr/>
        </p:nvSpPr>
        <p:spPr>
          <a:xfrm>
            <a:off x="5599965" y="633478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FC8DB-82B7-E4F2-E407-A443555561AC}"/>
              </a:ext>
            </a:extLst>
          </p:cNvPr>
          <p:cNvSpPr/>
          <p:nvPr/>
        </p:nvSpPr>
        <p:spPr>
          <a:xfrm>
            <a:off x="838200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62248-0F38-998A-3128-2DBB1958AEB4}"/>
              </a:ext>
            </a:extLst>
          </p:cNvPr>
          <p:cNvSpPr txBox="1"/>
          <p:nvPr/>
        </p:nvSpPr>
        <p:spPr>
          <a:xfrm>
            <a:off x="975813" y="3261391"/>
            <a:ext cx="131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fixation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902CA-4B74-E056-0D5A-7B969EC75AFA}"/>
              </a:ext>
            </a:extLst>
          </p:cNvPr>
          <p:cNvSpPr/>
          <p:nvPr/>
        </p:nvSpPr>
        <p:spPr>
          <a:xfrm>
            <a:off x="3014072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672E8-6F28-A84B-0E89-46D043805968}"/>
              </a:ext>
            </a:extLst>
          </p:cNvPr>
          <p:cNvSpPr txBox="1"/>
          <p:nvPr/>
        </p:nvSpPr>
        <p:spPr>
          <a:xfrm>
            <a:off x="3373380" y="3261391"/>
            <a:ext cx="87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dots</a:t>
            </a:r>
          </a:p>
        </p:txBody>
      </p:sp>
      <p:pic>
        <p:nvPicPr>
          <p:cNvPr id="15" name="Picture 14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EECF3CA9-656A-C1D2-4E25-5658312B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40827" y="4062513"/>
            <a:ext cx="1339256" cy="5593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50D8C5-48AE-0CA4-4163-F73FB8F2C62A}"/>
              </a:ext>
            </a:extLst>
          </p:cNvPr>
          <p:cNvSpPr/>
          <p:nvPr/>
        </p:nvSpPr>
        <p:spPr>
          <a:xfrm>
            <a:off x="5189944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649829-CFC0-8DF7-E781-4894A10E403C}"/>
              </a:ext>
            </a:extLst>
          </p:cNvPr>
          <p:cNvSpPr txBox="1"/>
          <p:nvPr/>
        </p:nvSpPr>
        <p:spPr>
          <a:xfrm>
            <a:off x="5032783" y="2830504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first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D0D15-6C52-2168-5C21-112EAF3D3A3C}"/>
              </a:ext>
            </a:extLst>
          </p:cNvPr>
          <p:cNvSpPr/>
          <p:nvPr/>
        </p:nvSpPr>
        <p:spPr>
          <a:xfrm>
            <a:off x="7346268" y="296544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F9A87-B3DE-D246-D185-58D8F2DD8E1C}"/>
              </a:ext>
            </a:extLst>
          </p:cNvPr>
          <p:cNvSpPr txBox="1"/>
          <p:nvPr/>
        </p:nvSpPr>
        <p:spPr>
          <a:xfrm>
            <a:off x="7492473" y="1944770"/>
            <a:ext cx="130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Advice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(or not)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A7A82-EB74-6DCC-A299-80772E291B9B}"/>
              </a:ext>
            </a:extLst>
          </p:cNvPr>
          <p:cNvSpPr/>
          <p:nvPr/>
        </p:nvSpPr>
        <p:spPr>
          <a:xfrm>
            <a:off x="7346268" y="4391428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B9C99-A2AC-9D30-5798-DEF25C42C421}"/>
              </a:ext>
            </a:extLst>
          </p:cNvPr>
          <p:cNvSpPr/>
          <p:nvPr/>
        </p:nvSpPr>
        <p:spPr>
          <a:xfrm>
            <a:off x="9541688" y="390602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36A0-BCAB-CA93-7894-C212316D014B}"/>
              </a:ext>
            </a:extLst>
          </p:cNvPr>
          <p:cNvSpPr txBox="1"/>
          <p:nvPr/>
        </p:nvSpPr>
        <p:spPr>
          <a:xfrm>
            <a:off x="9385138" y="2951913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final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pic>
        <p:nvPicPr>
          <p:cNvPr id="24" name="Picture 23" descr="A screenshot of a game&#10;&#10;AI-generated content may be incorrect.">
            <a:extLst>
              <a:ext uri="{FF2B5EF4-FFF2-40B4-BE49-F238E27FC236}">
                <a16:creationId xmlns:a16="http://schemas.microsoft.com/office/drawing/2014/main" id="{42B14243-6130-D15F-DC0E-E25789C4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5256593" y="4129607"/>
            <a:ext cx="1487021" cy="472057"/>
          </a:xfrm>
          <a:prstGeom prst="rect">
            <a:avLst/>
          </a:prstGeom>
        </p:spPr>
      </p:pic>
      <p:pic>
        <p:nvPicPr>
          <p:cNvPr id="25" name="Picture 24" descr="A screenshot of a game&#10;&#10;AI-generated content may be incorrect.">
            <a:extLst>
              <a:ext uri="{FF2B5EF4-FFF2-40B4-BE49-F238E27FC236}">
                <a16:creationId xmlns:a16="http://schemas.microsoft.com/office/drawing/2014/main" id="{903612A6-2A96-ACA3-5A30-0380E8C0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9605993" y="4200946"/>
            <a:ext cx="1487021" cy="4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34703-2AE5-040F-2A4C-0C6ABAF9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28028-5FF9-936A-E5B4-CEE1CA11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39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Ready?</a:t>
            </a: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 Press Continue, below</a:t>
            </a:r>
          </a:p>
        </p:txBody>
      </p:sp>
    </p:spTree>
    <p:extLst>
      <p:ext uri="{BB962C8B-B14F-4D97-AF65-F5344CB8AC3E}">
        <p14:creationId xmlns:p14="http://schemas.microsoft.com/office/powerpoint/2010/main" val="243971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29E51-2223-20BF-88FF-24A02161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3D42-E7E6-AB3D-CEA8-3D6F3F09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1: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Would you like to receive advice?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83343-0287-9B53-C519-FCCBC959C686}"/>
              </a:ext>
            </a:extLst>
          </p:cNvPr>
          <p:cNvSpPr txBox="1"/>
          <p:nvPr/>
        </p:nvSpPr>
        <p:spPr>
          <a:xfrm>
            <a:off x="3680085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BE90-8DCB-6DA7-C70F-9408A0659DD6}"/>
              </a:ext>
            </a:extLst>
          </p:cNvPr>
          <p:cNvSpPr txBox="1"/>
          <p:nvPr/>
        </p:nvSpPr>
        <p:spPr>
          <a:xfrm>
            <a:off x="6758068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167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D3CF-3868-8808-1FD2-96FA2042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47B1-CB17-B94A-F514-1714FC11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2: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Advice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28D2C-7112-F62E-E190-DCB723F1CCEC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3868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22CEB-2A91-9BCC-6206-EAD8237F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71E9-AB77-E2CD-765A-3CD47DD1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3: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No advice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09276-B549-3B1F-C017-F0E971C1DC7A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9905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95760-7BEE-2EDC-3725-B675DCCC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EEB7-BC92-915C-E4DB-2DC600E0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u="sng" dirty="0">
                <a:solidFill>
                  <a:schemeClr val="bg1"/>
                </a:solidFill>
              </a:rPr>
              <a:t>After your choice,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you will have the option to receive advice from an AI-based decision support system. 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system has been designed to enhance human-decision making,  and has been trained on large datasets of past participant performance.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AA873B-1636-61C7-BE08-07A4A5372FEC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DF14F-A524-68ED-4580-AD491481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050B-2A76-DAD9-4EAE-240B0D14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u="sng" dirty="0">
                <a:solidFill>
                  <a:schemeClr val="bg1"/>
                </a:solidFill>
              </a:rPr>
              <a:t>probabilistic modelling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machine learning techniques</a:t>
            </a:r>
            <a:r>
              <a:rPr lang="en-US" dirty="0">
                <a:solidFill>
                  <a:schemeClr val="bg1"/>
                </a:solidFill>
              </a:rPr>
              <a:t>, the AI  predicts what will be the correct answer based on past participant responses.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4B6FEF-0BCE-538B-D8BE-1338AD04FCBA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0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C22DC-05BB-312E-078D-AE618E0F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A43-A247-903F-6675-4A868F7C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goal of this system is to help users improve their accuracy by providing real-time recommendations tailored to perceptual decision-making processes.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(More information regarding this AI is available in the debrief at the end of this experiment)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4431B-8153-C41B-E050-D6943E479DF1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CEE1E-3089-4478-2DFE-6A22F0BE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C0BF-39DB-E5C2-B73F-D26C9CAA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While the AI is not always correct, it has been designed to be as helpful as possible, reflecting state-of-the-art research on human-AI collaboration.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CFDA9-B9CA-0FEB-995E-9A8A3E8613A6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2C4CB-8B63-1EA8-DEBE-E02A511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ED18-3F57-2C98-EB22-1744DBE8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This advice from this AI will be displayed as a single word: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12E8C-1D88-9A12-C467-1DED8C2CBEF1}"/>
              </a:ext>
            </a:extLst>
          </p:cNvPr>
          <p:cNvSpPr txBox="1"/>
          <p:nvPr/>
        </p:nvSpPr>
        <p:spPr>
          <a:xfrm>
            <a:off x="4402111" y="28409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LEFT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53143-39EB-1776-C5EF-375B5BF4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D515-F09F-9028-98A0-C3D356FE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words “LEFT” or “RIGHT” indicate the advice is to select the Left or Right box as having more dots.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D547-45E8-97B4-7E04-A2E0E6100516}"/>
              </a:ext>
            </a:extLst>
          </p:cNvPr>
          <p:cNvSpPr txBox="1"/>
          <p:nvPr/>
        </p:nvSpPr>
        <p:spPr>
          <a:xfrm>
            <a:off x="4402111" y="26910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RIGHT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45335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Please make sure your </a:t>
            </a:r>
            <a:r>
              <a:rPr lang="en-US" u="sng" dirty="0">
                <a:solidFill>
                  <a:schemeClr val="bg1"/>
                </a:solidFill>
              </a:rPr>
              <a:t>first decision is accurate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is because you will not always have the option to receive advice.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 are 3 possibilities: </a:t>
            </a:r>
          </a:p>
        </p:txBody>
      </p:sp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849B8-CD96-B468-532A-6D5F6855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4564CF-BBB4-B4D7-59EF-99405429C63E}"/>
              </a:ext>
            </a:extLst>
          </p:cNvPr>
          <p:cNvPicPr>
            <a:picLocks/>
          </p:cNvPicPr>
          <p:nvPr/>
        </p:nvPicPr>
        <p:blipFill>
          <a:blip r:embed="rId2"/>
          <a:srcRect l="3822" r="7095"/>
          <a:stretch/>
        </p:blipFill>
        <p:spPr>
          <a:xfrm>
            <a:off x="314792" y="3587157"/>
            <a:ext cx="3661200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7CC427-C734-1CFF-E2CD-ED7538DE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91" y="515365"/>
            <a:ext cx="10515600" cy="13357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your initial decision, you will either:</a:t>
            </a:r>
          </a:p>
          <a:p>
            <a:pPr marL="514350" indent="-514350" algn="ctr"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7364-3592-48AE-08AE-698CF8757660}"/>
              </a:ext>
            </a:extLst>
          </p:cNvPr>
          <p:cNvSpPr txBox="1"/>
          <p:nvPr/>
        </p:nvSpPr>
        <p:spPr>
          <a:xfrm>
            <a:off x="3836695" y="1417918"/>
            <a:ext cx="4518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choose to receive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Be shown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Not receive advice</a:t>
            </a:r>
            <a:endParaRPr lang="en-US" sz="2800" dirty="0"/>
          </a:p>
        </p:txBody>
      </p:sp>
      <p:pic>
        <p:nvPicPr>
          <p:cNvPr id="5" name="Picture 4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A52EB63F-2290-25A1-906E-2073DAD0937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13" y="3587157"/>
            <a:ext cx="3661200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pic>
        <p:nvPicPr>
          <p:cNvPr id="7" name="Picture 6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B6BDE9DA-FFFB-661C-2560-47168CED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34" y="3587157"/>
            <a:ext cx="3661539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061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358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8</cp:revision>
  <dcterms:created xsi:type="dcterms:W3CDTF">2025-02-21T02:12:47Z</dcterms:created>
  <dcterms:modified xsi:type="dcterms:W3CDTF">2025-04-02T23:22:01Z</dcterms:modified>
</cp:coreProperties>
</file>