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8" r:id="rId3"/>
    <p:sldId id="276" r:id="rId4"/>
    <p:sldId id="277" r:id="rId5"/>
    <p:sldId id="278" r:id="rId6"/>
    <p:sldId id="265" r:id="rId7"/>
    <p:sldId id="266" r:id="rId8"/>
    <p:sldId id="259" r:id="rId9"/>
    <p:sldId id="279" r:id="rId10"/>
    <p:sldId id="273" r:id="rId11"/>
    <p:sldId id="280" r:id="rId12"/>
    <p:sldId id="274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8070"/>
    <a:srgbClr val="EFEFEF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78"/>
    <p:restoredTop sz="94610"/>
  </p:normalViewPr>
  <p:slideViewPr>
    <p:cSldViewPr snapToGrid="0">
      <p:cViewPr varScale="1">
        <p:scale>
          <a:sx n="95" d="100"/>
          <a:sy n="95" d="100"/>
        </p:scale>
        <p:origin x="200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8DF5E-CFFE-021E-38F0-D296255F46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A767E3-BFE9-DCB2-5CF1-3F4295E649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40314-D5D7-2EF6-AC9B-5D9160DF4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E9ED7-1151-274C-BA24-50983D909DE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BBBF3A-2152-9BFD-06AA-9E714FFE1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1434B1-4C6A-1EC9-96FB-B0A2D1B2E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19A93-7907-7E43-BAEB-1EC9338E2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893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9A4E3-D64D-E9A0-4C61-C783637A5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3AD70A-D67A-B26B-89C8-46EB7F3EB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420E97-A199-C1E1-1A3A-F504DDB2B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E9ED7-1151-274C-BA24-50983D909DE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E074FC-9A93-C6D6-E01A-C65DD037E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796E46-1053-C946-880F-DFCE72538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19A93-7907-7E43-BAEB-1EC9338E2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520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5F6A4D-FC53-F94A-554B-6EE138B01D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56BAA2-55D7-B1A5-77D7-60EAC1F0E8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B6B536-68EA-83B4-FBC3-2216062C9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E9ED7-1151-274C-BA24-50983D909DE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3DC4E7-7AE1-6D12-A33D-A4F49AF24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0598F3-F01A-539D-2B10-32876912B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19A93-7907-7E43-BAEB-1EC9338E2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543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1F87F-D001-FBD4-C284-CD7175BC9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EE460-597A-D38D-8115-56EB368B2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68C14-3A91-0BB8-D6DD-41EA25670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E9ED7-1151-274C-BA24-50983D909DE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CC1841-5B23-3B96-21B3-29D7FEE87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ACB926-D31A-5D97-93A5-DDAB89BAF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19A93-7907-7E43-BAEB-1EC9338E2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443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4DC74-9D99-DBCF-3F9D-0D8C7C17A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C9E15-2B4E-DA47-DE33-745DAED4F4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76D0C5-4288-B9D5-8A16-80C4D6819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E9ED7-1151-274C-BA24-50983D909DE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BCBDD1-55EE-BF8C-602A-AF5178B4B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558F6-ECEB-FCF2-7FA2-03B928394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19A93-7907-7E43-BAEB-1EC9338E2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472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70646-7F45-CF73-B219-7020EDF89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809AC-D1D8-DA9B-6188-D433B3DEEA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B65391-1A8F-4338-E3B8-7DA70A83CA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867410-32E4-931C-22BE-72F044D01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E9ED7-1151-274C-BA24-50983D909DE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1CD57D-574C-C443-3066-8CDCBFD1A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98206F-B29F-DAD3-D793-E6DE4CDCA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19A93-7907-7E43-BAEB-1EC9338E2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226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0B521-B67C-CEAC-951F-55FBBB6C2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3952B3-FFF1-406C-E093-C03B43BDE1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878047-408A-FC47-C843-D65A7ACFED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F3BB2C-BB70-D7C0-2143-FD51B51555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49011E-DF11-006E-537D-FB6B8ACFFA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9FA09B-3F98-A447-C820-2EA5A21DD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E9ED7-1151-274C-BA24-50983D909DE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F8CD3C-1D43-8469-F683-8B01CC3B1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9ABF5E-F06A-AEE5-5060-3EBC7D04F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19A93-7907-7E43-BAEB-1EC9338E2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751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09669-E648-0AE0-0D8C-C9DE652D6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F0A97C-7480-5F62-BE1B-6C531C37E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E9ED7-1151-274C-BA24-50983D909DE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451428-5E08-9EEB-D5C0-D8E5CD986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CBE4D5-AA3D-9C79-9BD1-7821BF5BE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19A93-7907-7E43-BAEB-1EC9338E2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288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143085-3DE2-C33D-A460-4E32E95C6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E9ED7-1151-274C-BA24-50983D909DE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4E3BAF-1FAE-ABED-810A-F2B6BFB90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7D20A0-7C63-921A-F336-9CECA8802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19A93-7907-7E43-BAEB-1EC9338E2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935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63982-E843-1391-B937-2C31A8A64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C1060-EBE3-3258-5E7F-DA4E85D363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279547-6F28-A8AA-5DEF-7C79B80025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D4472B-0F10-6EBD-4BF5-7767BAF41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E9ED7-1151-274C-BA24-50983D909DE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4E65CA-EEEC-FB06-9D60-EDAE2706F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16A05-1987-8618-3BB0-3C99ABDCF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19A93-7907-7E43-BAEB-1EC9338E2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064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708A1-4CE4-5635-DE35-E98CDF5FE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CDF79A-6E84-F270-9437-664F121BC0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6EBA1B-F33F-4B10-85C1-F3857045C7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351DFA-5293-F35C-CD31-218FC6D35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E9ED7-1151-274C-BA24-50983D909DE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8F4BC4-8A5F-4D55-2D09-F738A498D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118E73-2618-505C-501C-F4063F7CB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19A93-7907-7E43-BAEB-1EC9338E2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219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E5DC63-7D07-CBDF-E1E6-FCC7AC480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ECF579-9860-E9E3-B6E1-BE466F8E3B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005EE-0113-CE40-F90D-B604843ED8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B8E9ED7-1151-274C-BA24-50983D909DE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BBAAE9-5A55-068F-BF9A-7CB4A982E5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C90C13-9D29-89BC-4880-57B2155349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0219A93-7907-7E43-BAEB-1EC9338E2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618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80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ED412-C686-7E29-D97A-BCB06606CB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7200"/>
            <a:ext cx="10515600" cy="5658787"/>
          </a:xfrm>
        </p:spPr>
        <p:txBody>
          <a:bodyPr>
            <a:normAutofit lnSpcReduction="10000"/>
          </a:bodyPr>
          <a:lstStyle/>
          <a:p>
            <a:pPr marL="0" indent="0" algn="ctr">
              <a:lnSpc>
                <a:spcPct val="200000"/>
              </a:lnSpc>
              <a:buNone/>
            </a:pPr>
            <a:r>
              <a:rPr lang="en-US" dirty="0">
                <a:solidFill>
                  <a:schemeClr val="bg1"/>
                </a:solidFill>
              </a:rPr>
              <a:t>Well-done!</a:t>
            </a:r>
          </a:p>
          <a:p>
            <a:pPr marL="0" indent="0" algn="ctr">
              <a:lnSpc>
                <a:spcPct val="200000"/>
              </a:lnSpc>
              <a:buNone/>
            </a:pPr>
            <a:r>
              <a:rPr lang="en-US" dirty="0">
                <a:solidFill>
                  <a:schemeClr val="bg1"/>
                </a:solidFill>
              </a:rPr>
              <a:t>That concludes the practice session. </a:t>
            </a:r>
          </a:p>
          <a:p>
            <a:pPr marL="0" indent="0" algn="ctr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In the next section, you will continue to perform the dots task. </a:t>
            </a:r>
          </a:p>
          <a:p>
            <a:pPr marL="0" indent="0" algn="ctr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You must still make your initial choice: </a:t>
            </a:r>
          </a:p>
          <a:p>
            <a:pPr marL="0" indent="0" algn="ctr">
              <a:lnSpc>
                <a:spcPct val="200000"/>
              </a:lnSpc>
              <a:buFont typeface="Arial" panose="020B0604020202020204" pitchFamily="34" charset="0"/>
              <a:buNone/>
            </a:pP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  <a:p>
            <a:pPr marL="0" indent="0" algn="ctr">
              <a:lnSpc>
                <a:spcPct val="200000"/>
              </a:lnSpc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7FA3A28-F9B5-B4F0-BD6D-CFA3E4663249}"/>
              </a:ext>
            </a:extLst>
          </p:cNvPr>
          <p:cNvSpPr txBox="1">
            <a:spLocks/>
          </p:cNvSpPr>
          <p:nvPr/>
        </p:nvSpPr>
        <p:spPr>
          <a:xfrm>
            <a:off x="838200" y="2093206"/>
            <a:ext cx="10515600" cy="41881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" name="Picture 1" descr="A screenshot of a game&#10;&#10;AI-generated content may be incorrect.">
            <a:extLst>
              <a:ext uri="{FF2B5EF4-FFF2-40B4-BE49-F238E27FC236}">
                <a16:creationId xmlns:a16="http://schemas.microsoft.com/office/drawing/2014/main" id="{9BB19AB2-ADB3-15D5-14F9-FC9B407C52B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29679"/>
          <a:stretch/>
        </p:blipFill>
        <p:spPr>
          <a:xfrm>
            <a:off x="2762250" y="4371097"/>
            <a:ext cx="6667500" cy="2116608"/>
          </a:xfrm>
          <a:prstGeom prst="rect">
            <a:avLst/>
          </a:prstGeom>
          <a:ln w="1016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40209663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807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B806B4C-B9E4-065D-84B0-D4AF1E4296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C8398-2B92-9D40-68A7-EF7F6D31D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1286"/>
            <a:ext cx="10515600" cy="319357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After these options, you will be asked to confirm your final decision:</a:t>
            </a:r>
          </a:p>
        </p:txBody>
      </p:sp>
      <p:pic>
        <p:nvPicPr>
          <p:cNvPr id="4" name="Picture 3" descr="A screenshot of a game&#10;&#10;AI-generated content may be incorrect.">
            <a:extLst>
              <a:ext uri="{FF2B5EF4-FFF2-40B4-BE49-F238E27FC236}">
                <a16:creationId xmlns:a16="http://schemas.microsoft.com/office/drawing/2014/main" id="{23FAB662-E1A2-50D8-4462-A37D273E232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29679"/>
          <a:stretch/>
        </p:blipFill>
        <p:spPr>
          <a:xfrm>
            <a:off x="2762250" y="3610106"/>
            <a:ext cx="6667500" cy="211660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0CF578-AE96-77DA-30E0-F1DD81902889}"/>
              </a:ext>
            </a:extLst>
          </p:cNvPr>
          <p:cNvSpPr txBox="1"/>
          <p:nvPr/>
        </p:nvSpPr>
        <p:spPr>
          <a:xfrm>
            <a:off x="2810566" y="2509230"/>
            <a:ext cx="661918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00" dirty="0">
                <a:solidFill>
                  <a:schemeClr val="bg1"/>
                </a:solidFill>
              </a:rPr>
              <a:t>What is your final decision?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DFB790-F7A4-7140-B30F-EA5B24FF7FF2}"/>
              </a:ext>
            </a:extLst>
          </p:cNvPr>
          <p:cNvSpPr/>
          <p:nvPr/>
        </p:nvSpPr>
        <p:spPr>
          <a:xfrm>
            <a:off x="1906249" y="2158583"/>
            <a:ext cx="8379502" cy="3792512"/>
          </a:xfrm>
          <a:prstGeom prst="rect">
            <a:avLst/>
          </a:prstGeom>
          <a:noFill/>
          <a:ln w="1016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668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807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11982A2-EB3D-2717-BFA2-F515A4B2C1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0F8CB-DE6E-7F0B-E34F-E3ED5221B8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1286"/>
            <a:ext cx="10515600" cy="319357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Here is an example trial sequence: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4024BBD-0BA2-79F9-EC95-4CFF637B85A7}"/>
              </a:ext>
            </a:extLst>
          </p:cNvPr>
          <p:cNvCxnSpPr/>
          <p:nvPr/>
        </p:nvCxnSpPr>
        <p:spPr>
          <a:xfrm>
            <a:off x="975813" y="5960651"/>
            <a:ext cx="10660566" cy="0"/>
          </a:xfrm>
          <a:prstGeom prst="straightConnector1">
            <a:avLst/>
          </a:prstGeom>
          <a:ln w="10160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088D3C5-D5BE-7173-60FC-5E3B8C0720AD}"/>
              </a:ext>
            </a:extLst>
          </p:cNvPr>
          <p:cNvSpPr txBox="1"/>
          <p:nvPr/>
        </p:nvSpPr>
        <p:spPr>
          <a:xfrm>
            <a:off x="5599965" y="6334780"/>
            <a:ext cx="9364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Time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2FC8DB-82B7-E4F2-E407-A443555561AC}"/>
              </a:ext>
            </a:extLst>
          </p:cNvPr>
          <p:cNvSpPr/>
          <p:nvPr/>
        </p:nvSpPr>
        <p:spPr>
          <a:xfrm>
            <a:off x="838200" y="3784611"/>
            <a:ext cx="1592766" cy="11151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+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562248-0F38-998A-3128-2DBB1958AEB4}"/>
              </a:ext>
            </a:extLst>
          </p:cNvPr>
          <p:cNvSpPr txBox="1"/>
          <p:nvPr/>
        </p:nvSpPr>
        <p:spPr>
          <a:xfrm>
            <a:off x="975813" y="3261391"/>
            <a:ext cx="13175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fixation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C902CA-4B74-E056-0D5A-7B969EC75AFA}"/>
              </a:ext>
            </a:extLst>
          </p:cNvPr>
          <p:cNvSpPr/>
          <p:nvPr/>
        </p:nvSpPr>
        <p:spPr>
          <a:xfrm>
            <a:off x="3014072" y="3784611"/>
            <a:ext cx="1592766" cy="11151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38672E8-6F28-A84B-0E89-46D043805968}"/>
              </a:ext>
            </a:extLst>
          </p:cNvPr>
          <p:cNvSpPr txBox="1"/>
          <p:nvPr/>
        </p:nvSpPr>
        <p:spPr>
          <a:xfrm>
            <a:off x="3373380" y="3261391"/>
            <a:ext cx="8741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dots</a:t>
            </a:r>
          </a:p>
        </p:txBody>
      </p:sp>
      <p:pic>
        <p:nvPicPr>
          <p:cNvPr id="15" name="Picture 14" descr="A white dots on a gray background&#10;&#10;AI-generated content may be incorrect.">
            <a:extLst>
              <a:ext uri="{FF2B5EF4-FFF2-40B4-BE49-F238E27FC236}">
                <a16:creationId xmlns:a16="http://schemas.microsoft.com/office/drawing/2014/main" id="{EECF3CA9-656A-C1D2-4E25-5658312B84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3140827" y="4062513"/>
            <a:ext cx="1339256" cy="559318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50D8C5-48AE-0CA4-4163-F73FB8F2C62A}"/>
              </a:ext>
            </a:extLst>
          </p:cNvPr>
          <p:cNvSpPr/>
          <p:nvPr/>
        </p:nvSpPr>
        <p:spPr>
          <a:xfrm>
            <a:off x="5189944" y="3784611"/>
            <a:ext cx="1592766" cy="11151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C649829-CFC0-8DF7-E781-4894A10E403C}"/>
              </a:ext>
            </a:extLst>
          </p:cNvPr>
          <p:cNvSpPr txBox="1"/>
          <p:nvPr/>
        </p:nvSpPr>
        <p:spPr>
          <a:xfrm>
            <a:off x="5032783" y="2830504"/>
            <a:ext cx="192873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first 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confidence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B0D0D15-6C52-2168-5C21-112EAF3D3A3C}"/>
              </a:ext>
            </a:extLst>
          </p:cNvPr>
          <p:cNvSpPr/>
          <p:nvPr/>
        </p:nvSpPr>
        <p:spPr>
          <a:xfrm>
            <a:off x="7346268" y="2965440"/>
            <a:ext cx="1592766" cy="11151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LEFT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6BF9A87-B3DE-D246-D185-58D8F2DD8E1C}"/>
              </a:ext>
            </a:extLst>
          </p:cNvPr>
          <p:cNvSpPr txBox="1"/>
          <p:nvPr/>
        </p:nvSpPr>
        <p:spPr>
          <a:xfrm>
            <a:off x="7492473" y="1944770"/>
            <a:ext cx="130035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Advice 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(or not)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8FA7A82-EB74-6DCC-A299-80772E291B9B}"/>
              </a:ext>
            </a:extLst>
          </p:cNvPr>
          <p:cNvSpPr/>
          <p:nvPr/>
        </p:nvSpPr>
        <p:spPr>
          <a:xfrm>
            <a:off x="7346268" y="4391428"/>
            <a:ext cx="1592766" cy="11151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+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39B9C99-A2AC-9D30-5798-DEF25C42C421}"/>
              </a:ext>
            </a:extLst>
          </p:cNvPr>
          <p:cNvSpPr/>
          <p:nvPr/>
        </p:nvSpPr>
        <p:spPr>
          <a:xfrm>
            <a:off x="9541688" y="3906020"/>
            <a:ext cx="1592766" cy="11151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?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17236A0-BCAB-CA93-7894-C212316D014B}"/>
              </a:ext>
            </a:extLst>
          </p:cNvPr>
          <p:cNvSpPr txBox="1"/>
          <p:nvPr/>
        </p:nvSpPr>
        <p:spPr>
          <a:xfrm>
            <a:off x="9385138" y="2951913"/>
            <a:ext cx="192873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final 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confidence</a:t>
            </a:r>
          </a:p>
        </p:txBody>
      </p:sp>
      <p:pic>
        <p:nvPicPr>
          <p:cNvPr id="24" name="Picture 23" descr="A screenshot of a game&#10;&#10;AI-generated content may be incorrect.">
            <a:extLst>
              <a:ext uri="{FF2B5EF4-FFF2-40B4-BE49-F238E27FC236}">
                <a16:creationId xmlns:a16="http://schemas.microsoft.com/office/drawing/2014/main" id="{42B14243-6130-D15F-DC0E-E25789C40CF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29679"/>
          <a:stretch/>
        </p:blipFill>
        <p:spPr>
          <a:xfrm>
            <a:off x="5256593" y="4129607"/>
            <a:ext cx="1487021" cy="472057"/>
          </a:xfrm>
          <a:prstGeom prst="rect">
            <a:avLst/>
          </a:prstGeom>
        </p:spPr>
      </p:pic>
      <p:pic>
        <p:nvPicPr>
          <p:cNvPr id="25" name="Picture 24" descr="A screenshot of a game&#10;&#10;AI-generated content may be incorrect.">
            <a:extLst>
              <a:ext uri="{FF2B5EF4-FFF2-40B4-BE49-F238E27FC236}">
                <a16:creationId xmlns:a16="http://schemas.microsoft.com/office/drawing/2014/main" id="{903612A6-2A96-ACA3-5A30-0380E8C0F10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29679"/>
          <a:stretch/>
        </p:blipFill>
        <p:spPr>
          <a:xfrm>
            <a:off x="9605993" y="4200946"/>
            <a:ext cx="1487021" cy="472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1941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807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B134703-2AE5-040F-2A4C-0C6ABAF956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9D28028-5FF9-936A-E5B4-CEE1CA11FB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56392"/>
            <a:ext cx="10515600" cy="4351338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200" dirty="0">
                <a:solidFill>
                  <a:schemeClr val="bg1"/>
                </a:solidFill>
              </a:rPr>
              <a:t>Ready?</a:t>
            </a:r>
          </a:p>
          <a:p>
            <a:pPr marL="0" indent="0" algn="ctr">
              <a:buNone/>
            </a:pPr>
            <a:endParaRPr lang="en-US" sz="42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sz="42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4200" dirty="0">
                <a:solidFill>
                  <a:schemeClr val="bg1"/>
                </a:solidFill>
              </a:rPr>
              <a:t> Press Continue, below</a:t>
            </a:r>
          </a:p>
        </p:txBody>
      </p:sp>
    </p:spTree>
    <p:extLst>
      <p:ext uri="{BB962C8B-B14F-4D97-AF65-F5344CB8AC3E}">
        <p14:creationId xmlns:p14="http://schemas.microsoft.com/office/powerpoint/2010/main" val="24397152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808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4C29E51-2223-20BF-88FF-24A021615D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13D42-E7E6-AB3D-CEA8-3D6F3F09D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1286"/>
            <a:ext cx="10515600" cy="319357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200" b="1" dirty="0">
                <a:solidFill>
                  <a:schemeClr val="bg1"/>
                </a:solidFill>
              </a:rPr>
              <a:t>Option 1:</a:t>
            </a:r>
          </a:p>
          <a:p>
            <a:pPr marL="0" indent="0" algn="ctr">
              <a:buNone/>
            </a:pPr>
            <a:endParaRPr lang="en-US" sz="4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4200" dirty="0">
                <a:solidFill>
                  <a:schemeClr val="bg1"/>
                </a:solidFill>
              </a:rPr>
              <a:t>Would you like to receive advice?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583343-0287-9B53-C519-FCCBC959C686}"/>
              </a:ext>
            </a:extLst>
          </p:cNvPr>
          <p:cNvSpPr txBox="1"/>
          <p:nvPr/>
        </p:nvSpPr>
        <p:spPr>
          <a:xfrm>
            <a:off x="3680085" y="3916315"/>
            <a:ext cx="1753848" cy="738664"/>
          </a:xfrm>
          <a:prstGeom prst="rect">
            <a:avLst/>
          </a:prstGeom>
          <a:solidFill>
            <a:srgbClr val="EFEFEF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4200" b="1" dirty="0"/>
              <a:t>Yes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FEBE90-8DCB-6DA7-C70F-9408A0659DD6}"/>
              </a:ext>
            </a:extLst>
          </p:cNvPr>
          <p:cNvSpPr txBox="1"/>
          <p:nvPr/>
        </p:nvSpPr>
        <p:spPr>
          <a:xfrm>
            <a:off x="6758068" y="3916315"/>
            <a:ext cx="1753848" cy="738664"/>
          </a:xfrm>
          <a:prstGeom prst="rect">
            <a:avLst/>
          </a:prstGeom>
          <a:solidFill>
            <a:srgbClr val="EFEFE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200" b="1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9316773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808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CBAD3CF-3868-8808-1FD2-96FA2042E4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147B1-CB17-B94A-F514-1714FC110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1286"/>
            <a:ext cx="10515600" cy="319357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200" b="1" dirty="0">
                <a:solidFill>
                  <a:schemeClr val="bg1"/>
                </a:solidFill>
              </a:rPr>
              <a:t>Option 2:</a:t>
            </a:r>
          </a:p>
          <a:p>
            <a:pPr marL="0" indent="0" algn="ctr">
              <a:buNone/>
            </a:pPr>
            <a:endParaRPr lang="en-US" sz="4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4200" dirty="0">
                <a:solidFill>
                  <a:schemeClr val="bg1"/>
                </a:solidFill>
              </a:rPr>
              <a:t>Advice available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028D2C-7112-F62E-E190-DCB723F1CCEC}"/>
              </a:ext>
            </a:extLst>
          </p:cNvPr>
          <p:cNvSpPr txBox="1"/>
          <p:nvPr/>
        </p:nvSpPr>
        <p:spPr>
          <a:xfrm>
            <a:off x="4888042" y="3751423"/>
            <a:ext cx="2415915" cy="738664"/>
          </a:xfrm>
          <a:prstGeom prst="rect">
            <a:avLst/>
          </a:prstGeom>
          <a:solidFill>
            <a:srgbClr val="EFEFEF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4200" b="1" dirty="0"/>
              <a:t>continue</a:t>
            </a:r>
          </a:p>
        </p:txBody>
      </p:sp>
    </p:spTree>
    <p:extLst>
      <p:ext uri="{BB962C8B-B14F-4D97-AF65-F5344CB8AC3E}">
        <p14:creationId xmlns:p14="http://schemas.microsoft.com/office/powerpoint/2010/main" val="40386872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808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5622CEB-2A91-9BCC-6206-EAD8237FB4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871E9-AB77-E2CD-765A-3CD47DD17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1286"/>
            <a:ext cx="10515600" cy="319357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200" b="1" dirty="0">
                <a:solidFill>
                  <a:schemeClr val="bg1"/>
                </a:solidFill>
              </a:rPr>
              <a:t>Option 3:</a:t>
            </a:r>
          </a:p>
          <a:p>
            <a:pPr marL="0" indent="0" algn="ctr">
              <a:buNone/>
            </a:pPr>
            <a:endParaRPr lang="en-US" sz="4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4200" dirty="0">
                <a:solidFill>
                  <a:schemeClr val="bg1"/>
                </a:solidFill>
              </a:rPr>
              <a:t>No advice available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A09276-B549-3B1F-C017-F0E971C1DC7A}"/>
              </a:ext>
            </a:extLst>
          </p:cNvPr>
          <p:cNvSpPr txBox="1"/>
          <p:nvPr/>
        </p:nvSpPr>
        <p:spPr>
          <a:xfrm>
            <a:off x="4888042" y="3751423"/>
            <a:ext cx="2415915" cy="738664"/>
          </a:xfrm>
          <a:prstGeom prst="rect">
            <a:avLst/>
          </a:prstGeom>
          <a:solidFill>
            <a:srgbClr val="EFEFEF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4200" b="1" dirty="0"/>
              <a:t>continue</a:t>
            </a:r>
          </a:p>
        </p:txBody>
      </p:sp>
    </p:spTree>
    <p:extLst>
      <p:ext uri="{BB962C8B-B14F-4D97-AF65-F5344CB8AC3E}">
        <p14:creationId xmlns:p14="http://schemas.microsoft.com/office/powerpoint/2010/main" val="2990537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807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0E95760-7BEE-2EDC-3725-B675DCCC21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2EEB7-BC92-915C-E4DB-2DC600E09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6115" y="573433"/>
            <a:ext cx="8739769" cy="5658787"/>
          </a:xfrm>
        </p:spPr>
        <p:txBody>
          <a:bodyPr anchor="ctr">
            <a:noAutofit/>
          </a:bodyPr>
          <a:lstStyle/>
          <a:p>
            <a:pPr marL="0" indent="0" algn="ctr">
              <a:lnSpc>
                <a:spcPct val="200000"/>
              </a:lnSpc>
              <a:buNone/>
            </a:pPr>
            <a:r>
              <a:rPr lang="en-US" u="sng" dirty="0">
                <a:solidFill>
                  <a:schemeClr val="bg1"/>
                </a:solidFill>
              </a:rPr>
              <a:t>After your choice,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you will have the option to receive advice from an AI-based decision support system. </a:t>
            </a:r>
          </a:p>
          <a:p>
            <a:pPr marL="0" indent="0" algn="ctr">
              <a:lnSpc>
                <a:spcPct val="200000"/>
              </a:lnSpc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 algn="ctr">
              <a:lnSpc>
                <a:spcPct val="200000"/>
              </a:lnSpc>
              <a:buNone/>
            </a:pPr>
            <a:r>
              <a:rPr lang="en-US" dirty="0">
                <a:solidFill>
                  <a:schemeClr val="bg1"/>
                </a:solidFill>
              </a:rPr>
              <a:t>This system has been designed to enhance human-decision making,  and has been trained on large datasets of past participant performance.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7AA873B-1636-61C7-BE08-07A4A5372FEC}"/>
              </a:ext>
            </a:extLst>
          </p:cNvPr>
          <p:cNvSpPr txBox="1">
            <a:spLocks/>
          </p:cNvSpPr>
          <p:nvPr/>
        </p:nvSpPr>
        <p:spPr>
          <a:xfrm>
            <a:off x="838200" y="2093206"/>
            <a:ext cx="10515600" cy="41881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057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807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47DF14F-A524-68ED-4580-AD4914817F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C050B-2A76-DAD9-4EAE-240B0D144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6115" y="573433"/>
            <a:ext cx="8739769" cy="5658787"/>
          </a:xfrm>
        </p:spPr>
        <p:txBody>
          <a:bodyPr anchor="ctr">
            <a:noAutofit/>
          </a:bodyPr>
          <a:lstStyle/>
          <a:p>
            <a:pPr marL="0" indent="0" algn="ctr">
              <a:lnSpc>
                <a:spcPct val="200000"/>
              </a:lnSpc>
              <a:buNone/>
            </a:pPr>
            <a:r>
              <a:rPr lang="en-US" dirty="0">
                <a:solidFill>
                  <a:schemeClr val="bg1"/>
                </a:solidFill>
              </a:rPr>
              <a:t>Using </a:t>
            </a:r>
            <a:r>
              <a:rPr lang="en-US" u="sng" dirty="0">
                <a:solidFill>
                  <a:schemeClr val="bg1"/>
                </a:solidFill>
              </a:rPr>
              <a:t>probabilistic modelling </a:t>
            </a:r>
            <a:r>
              <a:rPr lang="en-US" dirty="0">
                <a:solidFill>
                  <a:schemeClr val="bg1"/>
                </a:solidFill>
              </a:rPr>
              <a:t>and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u="sng" dirty="0">
                <a:solidFill>
                  <a:schemeClr val="bg1"/>
                </a:solidFill>
              </a:rPr>
              <a:t>machine learning techniques</a:t>
            </a:r>
            <a:r>
              <a:rPr lang="en-US" dirty="0">
                <a:solidFill>
                  <a:schemeClr val="bg1"/>
                </a:solidFill>
              </a:rPr>
              <a:t>, the AI  predicts what will be the correct answer based on past participant responses.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F4B6FEF-0BCE-538B-D8BE-1338AD04FCBA}"/>
              </a:ext>
            </a:extLst>
          </p:cNvPr>
          <p:cNvSpPr txBox="1">
            <a:spLocks/>
          </p:cNvSpPr>
          <p:nvPr/>
        </p:nvSpPr>
        <p:spPr>
          <a:xfrm>
            <a:off x="838200" y="2093206"/>
            <a:ext cx="10515600" cy="41881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4503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807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55C22DC-05BB-312E-078D-AE618E0F48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91A43-A247-903F-6675-4A868F7CC1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6115" y="573433"/>
            <a:ext cx="8739769" cy="5658787"/>
          </a:xfrm>
        </p:spPr>
        <p:txBody>
          <a:bodyPr anchor="ctr">
            <a:noAutofit/>
          </a:bodyPr>
          <a:lstStyle/>
          <a:p>
            <a:pPr marL="0" indent="0" algn="ctr">
              <a:lnSpc>
                <a:spcPct val="200000"/>
              </a:lnSpc>
              <a:buNone/>
            </a:pPr>
            <a:r>
              <a:rPr lang="en-US" dirty="0">
                <a:solidFill>
                  <a:schemeClr val="bg1"/>
                </a:solidFill>
              </a:rPr>
              <a:t>The goal of this system is to help users improve their accuracy by providing real-time recommendations tailored to perceptual decision-making processes. 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  <a:p>
            <a:pPr marL="0" indent="0" algn="ctr">
              <a:lnSpc>
                <a:spcPct val="200000"/>
              </a:lnSpc>
              <a:buNone/>
            </a:pPr>
            <a:r>
              <a:rPr lang="en-US" dirty="0">
                <a:solidFill>
                  <a:schemeClr val="bg1"/>
                </a:solidFill>
              </a:rPr>
              <a:t>(More information regarding this AI is available in the debrief at the end of this experiment)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604431B-8153-C41B-E050-D6943E479DF1}"/>
              </a:ext>
            </a:extLst>
          </p:cNvPr>
          <p:cNvSpPr txBox="1">
            <a:spLocks/>
          </p:cNvSpPr>
          <p:nvPr/>
        </p:nvSpPr>
        <p:spPr>
          <a:xfrm>
            <a:off x="838200" y="2093206"/>
            <a:ext cx="10515600" cy="41881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9179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807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22CEE1E-3089-4478-2DFE-6A22F0BEE5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9C0BF-39DB-E5C2-B73F-D26C9CAA95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6115" y="573433"/>
            <a:ext cx="8739769" cy="5658787"/>
          </a:xfrm>
        </p:spPr>
        <p:txBody>
          <a:bodyPr anchor="ctr">
            <a:noAutofit/>
          </a:bodyPr>
          <a:lstStyle/>
          <a:p>
            <a:pPr marL="0" indent="0" algn="ctr">
              <a:lnSpc>
                <a:spcPct val="200000"/>
              </a:lnSpc>
              <a:buNone/>
            </a:pPr>
            <a:r>
              <a:rPr lang="en-US" dirty="0">
                <a:solidFill>
                  <a:schemeClr val="bg1"/>
                </a:solidFill>
              </a:rPr>
              <a:t>While the AI is not always correct, it has been designed to be as helpful as possible, reflecting state-of-the-art research on human-AI collaboration.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C0CFDA9-B9CA-0FEB-995E-9A8A3E8613A6}"/>
              </a:ext>
            </a:extLst>
          </p:cNvPr>
          <p:cNvSpPr txBox="1">
            <a:spLocks/>
          </p:cNvSpPr>
          <p:nvPr/>
        </p:nvSpPr>
        <p:spPr>
          <a:xfrm>
            <a:off x="838200" y="2093206"/>
            <a:ext cx="10515600" cy="41881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0898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807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BB2C4CB-8B63-1EA8-DEBE-E02A511D7B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BED18-3F57-2C98-EB22-1744DBE84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7201"/>
            <a:ext cx="10515600" cy="1844110"/>
          </a:xfrm>
        </p:spPr>
        <p:txBody>
          <a:bodyPr>
            <a:normAutofit/>
          </a:bodyPr>
          <a:lstStyle/>
          <a:p>
            <a:pPr marL="0" indent="0" algn="ctr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This advice from this AI will be displayed as a single word: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E12E8C-1D88-9A12-C467-1DED8C2CBEF1}"/>
              </a:ext>
            </a:extLst>
          </p:cNvPr>
          <p:cNvSpPr txBox="1"/>
          <p:nvPr/>
        </p:nvSpPr>
        <p:spPr>
          <a:xfrm>
            <a:off x="4402111" y="2840956"/>
            <a:ext cx="3387777" cy="3170099"/>
          </a:xfrm>
          <a:prstGeom prst="rect">
            <a:avLst/>
          </a:prstGeom>
          <a:noFill/>
          <a:ln w="1016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Advice: </a:t>
            </a:r>
          </a:p>
          <a:p>
            <a:pPr algn="ctr"/>
            <a:endParaRPr lang="en-US" sz="4000" b="1" dirty="0">
              <a:solidFill>
                <a:schemeClr val="bg1"/>
              </a:solidFill>
            </a:endParaRP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LEFT</a:t>
            </a:r>
          </a:p>
          <a:p>
            <a:pPr algn="ctr"/>
            <a:endParaRPr lang="en-US" sz="4000" b="1" dirty="0">
              <a:solidFill>
                <a:schemeClr val="bg1"/>
              </a:solidFill>
            </a:endParaRPr>
          </a:p>
          <a:p>
            <a:pPr algn="ctr"/>
            <a:endParaRPr lang="en-US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9380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807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9853143-39EB-1776-C5EF-375B5BF410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CD515-F09F-9028-98A0-C3D356FEF0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7201"/>
            <a:ext cx="10515600" cy="1844110"/>
          </a:xfrm>
        </p:spPr>
        <p:txBody>
          <a:bodyPr>
            <a:noAutofit/>
          </a:bodyPr>
          <a:lstStyle/>
          <a:p>
            <a:pPr marL="0" indent="0" algn="ctr">
              <a:lnSpc>
                <a:spcPct val="200000"/>
              </a:lnSpc>
              <a:buNone/>
            </a:pPr>
            <a:r>
              <a:rPr lang="en-US" dirty="0">
                <a:solidFill>
                  <a:schemeClr val="bg1"/>
                </a:solidFill>
              </a:rPr>
              <a:t>The words “LEFT” or “RIGHT” indicate the advice is to select the Left or Right box as having more dots.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48D547-45E8-97B4-7E04-A2E0E6100516}"/>
              </a:ext>
            </a:extLst>
          </p:cNvPr>
          <p:cNvSpPr txBox="1"/>
          <p:nvPr/>
        </p:nvSpPr>
        <p:spPr>
          <a:xfrm>
            <a:off x="4402111" y="2691056"/>
            <a:ext cx="3387777" cy="3170099"/>
          </a:xfrm>
          <a:prstGeom prst="rect">
            <a:avLst/>
          </a:prstGeom>
          <a:noFill/>
          <a:ln w="1016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Advice: </a:t>
            </a:r>
          </a:p>
          <a:p>
            <a:pPr algn="ctr"/>
            <a:endParaRPr lang="en-US" sz="4000" b="1" dirty="0">
              <a:solidFill>
                <a:schemeClr val="bg1"/>
              </a:solidFill>
            </a:endParaRP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RIGHT</a:t>
            </a:r>
          </a:p>
          <a:p>
            <a:pPr algn="ctr"/>
            <a:endParaRPr lang="en-US" sz="4000" b="1" dirty="0">
              <a:solidFill>
                <a:schemeClr val="bg1"/>
              </a:solidFill>
            </a:endParaRPr>
          </a:p>
          <a:p>
            <a:pPr algn="ctr"/>
            <a:endParaRPr lang="en-US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1600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807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E5166C1-EFF0-A596-C01E-4C959116B2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C2D30-E455-E802-FF33-4FAB1ABC08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1286"/>
            <a:ext cx="10515600" cy="4533534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Please make sure your </a:t>
            </a:r>
            <a:r>
              <a:rPr lang="en-US" u="sng" dirty="0">
                <a:solidFill>
                  <a:schemeClr val="bg1"/>
                </a:solidFill>
              </a:rPr>
              <a:t>first decision is accurate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pPr marL="0" indent="0" algn="ctr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This is because you will not always have the option to receive advice. </a:t>
            </a:r>
          </a:p>
          <a:p>
            <a:pPr marL="0" indent="0" algn="ctr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There are 3 possibilities: </a:t>
            </a:r>
          </a:p>
        </p:txBody>
      </p:sp>
    </p:spTree>
    <p:extLst>
      <p:ext uri="{BB962C8B-B14F-4D97-AF65-F5344CB8AC3E}">
        <p14:creationId xmlns:p14="http://schemas.microsoft.com/office/powerpoint/2010/main" val="2244019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807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22849B8-CD96-B468-532A-6D5F6855F9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7F4564CF-BBB4-B4D7-59EF-99405429C63E}"/>
              </a:ext>
            </a:extLst>
          </p:cNvPr>
          <p:cNvPicPr>
            <a:picLocks/>
          </p:cNvPicPr>
          <p:nvPr/>
        </p:nvPicPr>
        <p:blipFill>
          <a:blip r:embed="rId2"/>
          <a:srcRect l="3822" r="7095"/>
          <a:stretch/>
        </p:blipFill>
        <p:spPr>
          <a:xfrm>
            <a:off x="314792" y="3587157"/>
            <a:ext cx="3661200" cy="2160000"/>
          </a:xfrm>
          <a:prstGeom prst="rect">
            <a:avLst/>
          </a:prstGeom>
          <a:ln w="101600">
            <a:solidFill>
              <a:schemeClr val="bg1"/>
            </a:solidFill>
          </a:ln>
        </p:spPr>
      </p:pic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D17CC427-C734-1CFF-E2CD-ED7538DE2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191" y="515365"/>
            <a:ext cx="10515600" cy="133573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After your initial decision, you will either:</a:t>
            </a:r>
          </a:p>
          <a:p>
            <a:pPr marL="514350" indent="-514350" algn="ctr">
              <a:buAutoNum type="arabicParenR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7C7364-3592-48AE-08AE-698CF8757660}"/>
              </a:ext>
            </a:extLst>
          </p:cNvPr>
          <p:cNvSpPr txBox="1"/>
          <p:nvPr/>
        </p:nvSpPr>
        <p:spPr>
          <a:xfrm>
            <a:off x="3836695" y="1417918"/>
            <a:ext cx="451860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AutoNum type="arabicParenR"/>
            </a:pPr>
            <a:r>
              <a:rPr lang="en-US" sz="2800" dirty="0">
                <a:solidFill>
                  <a:schemeClr val="bg1"/>
                </a:solidFill>
              </a:rPr>
              <a:t>choose to receive advice</a:t>
            </a:r>
          </a:p>
          <a:p>
            <a:pPr marL="514350" indent="-514350">
              <a:buAutoNum type="arabicParenR"/>
            </a:pPr>
            <a:r>
              <a:rPr lang="en-US" sz="2800" dirty="0">
                <a:solidFill>
                  <a:schemeClr val="bg1"/>
                </a:solidFill>
              </a:rPr>
              <a:t>Be shown advice</a:t>
            </a:r>
          </a:p>
          <a:p>
            <a:pPr marL="514350" indent="-514350">
              <a:buAutoNum type="arabicParenR"/>
            </a:pPr>
            <a:r>
              <a:rPr lang="en-US" sz="2800" dirty="0">
                <a:solidFill>
                  <a:schemeClr val="bg1"/>
                </a:solidFill>
              </a:rPr>
              <a:t>Not receive advice</a:t>
            </a:r>
            <a:endParaRPr lang="en-US" sz="2800" dirty="0"/>
          </a:p>
        </p:txBody>
      </p:sp>
      <p:pic>
        <p:nvPicPr>
          <p:cNvPr id="5" name="Picture 4" descr="A grey background with white text&#10;&#10;AI-generated content may be incorrect.">
            <a:extLst>
              <a:ext uri="{FF2B5EF4-FFF2-40B4-BE49-F238E27FC236}">
                <a16:creationId xmlns:a16="http://schemas.microsoft.com/office/drawing/2014/main" id="{A52EB63F-2290-25A1-906E-2073DAD09375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242613" y="3587157"/>
            <a:ext cx="3661200" cy="2160000"/>
          </a:xfrm>
          <a:prstGeom prst="rect">
            <a:avLst/>
          </a:prstGeom>
          <a:ln w="101600">
            <a:solidFill>
              <a:schemeClr val="bg1"/>
            </a:solidFill>
          </a:ln>
        </p:spPr>
      </p:pic>
      <p:pic>
        <p:nvPicPr>
          <p:cNvPr id="7" name="Picture 6" descr="A grey background with white text&#10;&#10;AI-generated content may be incorrect.">
            <a:extLst>
              <a:ext uri="{FF2B5EF4-FFF2-40B4-BE49-F238E27FC236}">
                <a16:creationId xmlns:a16="http://schemas.microsoft.com/office/drawing/2014/main" id="{B6BDE9DA-FFFB-661C-2560-47168CEDB8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0434" y="3587157"/>
            <a:ext cx="3661539" cy="2160000"/>
          </a:xfrm>
          <a:prstGeom prst="rect">
            <a:avLst/>
          </a:prstGeom>
          <a:ln w="1016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520619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1530</TotalTime>
  <Words>333</Words>
  <Application>Microsoft Macintosh PowerPoint</Application>
  <PresentationFormat>Widescreen</PresentationFormat>
  <Paragraphs>60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Matthew Davidson</dc:creator>
  <cp:lastModifiedBy>Matthew Davidson</cp:lastModifiedBy>
  <cp:revision>6</cp:revision>
  <dcterms:created xsi:type="dcterms:W3CDTF">2025-02-21T02:12:47Z</dcterms:created>
  <dcterms:modified xsi:type="dcterms:W3CDTF">2025-03-24T01:00:33Z</dcterms:modified>
</cp:coreProperties>
</file>