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p:nvPr>
            <p:ph type="sldImg"/>
          </p:nvPr>
        </p:nvSpPr>
        <p:spPr>
          <a:xfrm>
            <a:off x="1143000" y="685800"/>
            <a:ext cx="4572000" cy="3429000"/>
          </a:xfrm>
          <a:prstGeom prst="rect">
            <a:avLst/>
          </a:prstGeom>
        </p:spPr>
        <p:txBody>
          <a:bodyPr/>
          <a:lstStyle/>
          <a:p>
            <a:pPr lvl="0"/>
          </a:p>
        </p:txBody>
      </p:sp>
      <p:sp>
        <p:nvSpPr>
          <p:cNvPr id="46" name="Shape 46"/>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p:spTree>
      <p:nvGrpSpPr>
        <p:cNvPr id="1" name=""/>
        <p:cNvGrpSpPr/>
        <p:nvPr/>
      </p:nvGrpSpPr>
      <p:grpSpPr>
        <a:xfrm>
          <a:off x="0" y="0"/>
          <a:ext cx="0" cy="0"/>
          <a:chOff x="0" y="0"/>
          <a:chExt cx="0" cy="0"/>
        </a:xfrm>
      </p:grpSpPr>
      <p:sp>
        <p:nvSpPr>
          <p:cNvPr id="9" name="Shape 9"/>
          <p:cNvSpPr/>
          <p:nvPr>
            <p:ph type="title"/>
          </p:nvPr>
        </p:nvSpPr>
        <p:spPr>
          <a:xfrm>
            <a:off x="1270000" y="1638300"/>
            <a:ext cx="10464800" cy="3302000"/>
          </a:xfrm>
          <a:prstGeom prst="rect">
            <a:avLst/>
          </a:prstGeom>
        </p:spPr>
        <p:txBody>
          <a:bodyPr lIns="0" tIns="0" rIns="0" bIns="0"/>
          <a:lstStyle>
            <a:lvl1pPr algn="ctr" defTabSz="584200">
              <a:defRPr b="0" sz="8000">
                <a:solidFill>
                  <a:srgbClr val="000000"/>
                </a:solidFill>
                <a:latin typeface="+mn-lt"/>
                <a:ea typeface="+mn-ea"/>
                <a:cs typeface="+mn-cs"/>
                <a:sym typeface="Helvetica Light"/>
              </a:defRPr>
            </a:lvl1pPr>
          </a:lstStyle>
          <a:p>
            <a:pPr lvl="0">
              <a:defRPr sz="1800"/>
            </a:pPr>
            <a:r>
              <a:rPr sz="8000"/>
              <a:t>Title Text</a:t>
            </a:r>
          </a:p>
        </p:txBody>
      </p:sp>
      <p:sp>
        <p:nvSpPr>
          <p:cNvPr id="10" name="Shape 10"/>
          <p:cNvSpPr/>
          <p:nvPr>
            <p:ph type="body" idx="1"/>
          </p:nvPr>
        </p:nvSpPr>
        <p:spPr>
          <a:xfrm>
            <a:off x="1270000" y="5029200"/>
            <a:ext cx="10464800" cy="1130300"/>
          </a:xfrm>
          <a:prstGeom prst="rect">
            <a:avLst/>
          </a:prstGeom>
        </p:spPr>
        <p:txBody>
          <a:bodyPr lIns="0" tIns="0" rIns="0" bIns="0"/>
          <a:lstStyle>
            <a:lvl1pPr marL="0" indent="0" algn="ctr" defTabSz="584200">
              <a:spcBef>
                <a:spcPts val="0"/>
              </a:spcBef>
              <a:buClrTx/>
              <a:buSzTx/>
              <a:buFontTx/>
              <a:buNone/>
              <a:defRPr sz="3200">
                <a:latin typeface="+mn-lt"/>
                <a:ea typeface="+mn-ea"/>
                <a:cs typeface="+mn-cs"/>
                <a:sym typeface="Helvetica Light"/>
              </a:defRPr>
            </a:lvl1pPr>
            <a:lvl2pPr marL="0" indent="228600" algn="ctr" defTabSz="584200">
              <a:spcBef>
                <a:spcPts val="0"/>
              </a:spcBef>
              <a:buClrTx/>
              <a:buSzTx/>
              <a:buFontTx/>
              <a:buNone/>
              <a:defRPr sz="3200">
                <a:latin typeface="+mn-lt"/>
                <a:ea typeface="+mn-ea"/>
                <a:cs typeface="+mn-cs"/>
                <a:sym typeface="Helvetica Light"/>
              </a:defRPr>
            </a:lvl2pPr>
            <a:lvl3pPr marL="0" indent="457200" algn="ctr" defTabSz="584200">
              <a:spcBef>
                <a:spcPts val="0"/>
              </a:spcBef>
              <a:buClrTx/>
              <a:buSzTx/>
              <a:buFontTx/>
              <a:buNone/>
              <a:defRPr sz="3200">
                <a:latin typeface="+mn-lt"/>
                <a:ea typeface="+mn-ea"/>
                <a:cs typeface="+mn-cs"/>
                <a:sym typeface="Helvetica Light"/>
              </a:defRPr>
            </a:lvl3pPr>
            <a:lvl4pPr marL="0" indent="685800" algn="ctr" defTabSz="584200">
              <a:spcBef>
                <a:spcPts val="0"/>
              </a:spcBef>
              <a:buClrTx/>
              <a:buSzTx/>
              <a:buFontTx/>
              <a:buNone/>
              <a:defRPr sz="3200">
                <a:latin typeface="+mn-lt"/>
                <a:ea typeface="+mn-ea"/>
                <a:cs typeface="+mn-cs"/>
                <a:sym typeface="Helvetica Light"/>
              </a:defRPr>
            </a:lvl4pPr>
            <a:lvl5pPr marL="0" indent="914400" algn="ctr" defTabSz="584200">
              <a:spcBef>
                <a:spcPts val="0"/>
              </a:spcBef>
              <a:buClrTx/>
              <a:buSzTx/>
              <a:buFontTx/>
              <a:buNone/>
              <a:defRPr sz="3200">
                <a:latin typeface="+mn-lt"/>
                <a:ea typeface="+mn-ea"/>
                <a:cs typeface="+mn-cs"/>
                <a:sym typeface="Helvetica Light"/>
              </a:defRPr>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Interior">
    <p:spTree>
      <p:nvGrpSpPr>
        <p:cNvPr id="1" name=""/>
        <p:cNvGrpSpPr/>
        <p:nvPr/>
      </p:nvGrpSpPr>
      <p:grpSpPr>
        <a:xfrm>
          <a:off x="0" y="0"/>
          <a:ext cx="0" cy="0"/>
          <a:chOff x="0" y="0"/>
          <a:chExt cx="0" cy="0"/>
        </a:xfrm>
      </p:grpSpPr>
      <p:sp>
        <p:nvSpPr>
          <p:cNvPr id="34" name="Shape 34"/>
          <p:cNvSpPr/>
          <p:nvPr>
            <p:ph type="title"/>
          </p:nvPr>
        </p:nvSpPr>
        <p:spPr>
          <a:prstGeom prst="rect">
            <a:avLst/>
          </a:prstGeom>
        </p:spPr>
        <p:txBody>
          <a:bodyPr/>
          <a:lstStyle/>
          <a:p>
            <a:pPr lvl="0">
              <a:defRPr b="0" sz="1800">
                <a:solidFill>
                  <a:srgbClr val="000000"/>
                </a:solidFill>
              </a:defRPr>
            </a:pPr>
            <a:r>
              <a:rPr b="1" sz="4400">
                <a:solidFill>
                  <a:srgbClr val="004165"/>
                </a:solidFill>
              </a:rPr>
              <a:t>Title Text</a:t>
            </a:r>
          </a:p>
        </p:txBody>
      </p:sp>
      <p:sp>
        <p:nvSpPr>
          <p:cNvPr id="35" name="Shape 35"/>
          <p:cNvSpPr/>
          <p:nvPr>
            <p:ph type="body" idx="1"/>
          </p:nvPr>
        </p:nvSpPr>
        <p:spPr>
          <a:prstGeom prst="rect">
            <a:avLst/>
          </a:prstGeom>
        </p:spPr>
        <p:txBody>
          <a:bodyPr/>
          <a:lstStyle/>
          <a:p>
            <a:pPr lvl="0">
              <a:defRPr sz="1800"/>
            </a:pPr>
            <a:r>
              <a:rPr sz="2200"/>
              <a:t>Body Level One</a:t>
            </a:r>
            <a:endParaRPr sz="2200"/>
          </a:p>
          <a:p>
            <a:pPr lvl="1">
              <a:defRPr sz="1800"/>
            </a:pPr>
            <a:r>
              <a:rPr sz="2200"/>
              <a:t>Body Level Two</a:t>
            </a:r>
            <a:endParaRPr sz="2200"/>
          </a:p>
          <a:p>
            <a:pPr lvl="2">
              <a:defRPr sz="1800"/>
            </a:pPr>
            <a:r>
              <a:rPr sz="2200"/>
              <a:t>Body Level Three</a:t>
            </a:r>
            <a:endParaRPr sz="2200"/>
          </a:p>
          <a:p>
            <a:pPr lvl="3">
              <a:defRPr sz="1800"/>
            </a:pPr>
            <a:r>
              <a:rPr sz="2200"/>
              <a:t>Body Level Four</a:t>
            </a:r>
            <a:endParaRPr sz="2200"/>
          </a:p>
          <a:p>
            <a:pPr lvl="4">
              <a:defRPr sz="1800"/>
            </a:pPr>
            <a:r>
              <a:rPr sz="2200"/>
              <a:t>Body Level Five</a:t>
            </a:r>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Interior">
    <p:spTree>
      <p:nvGrpSpPr>
        <p:cNvPr id="1" name=""/>
        <p:cNvGrpSpPr/>
        <p:nvPr/>
      </p:nvGrpSpPr>
      <p:grpSpPr>
        <a:xfrm>
          <a:off x="0" y="0"/>
          <a:ext cx="0" cy="0"/>
          <a:chOff x="0" y="0"/>
          <a:chExt cx="0" cy="0"/>
        </a:xfrm>
      </p:grpSpPr>
      <p:sp>
        <p:nvSpPr>
          <p:cNvPr id="37" name="Shape 37"/>
          <p:cNvSpPr/>
          <p:nvPr>
            <p:ph type="title"/>
          </p:nvPr>
        </p:nvSpPr>
        <p:spPr>
          <a:prstGeom prst="rect">
            <a:avLst/>
          </a:prstGeom>
        </p:spPr>
        <p:txBody>
          <a:bodyPr/>
          <a:lstStyle/>
          <a:p>
            <a:pPr lvl="0">
              <a:defRPr b="0" sz="1800">
                <a:solidFill>
                  <a:srgbClr val="000000"/>
                </a:solidFill>
              </a:defRPr>
            </a:pPr>
            <a:r>
              <a:rPr b="1" sz="4400">
                <a:solidFill>
                  <a:srgbClr val="004165"/>
                </a:solidFill>
              </a:rPr>
              <a:t>Title Text</a:t>
            </a:r>
          </a:p>
        </p:txBody>
      </p:sp>
      <p:sp>
        <p:nvSpPr>
          <p:cNvPr id="38" name="Shape 38"/>
          <p:cNvSpPr/>
          <p:nvPr>
            <p:ph type="body" idx="1"/>
          </p:nvPr>
        </p:nvSpPr>
        <p:spPr>
          <a:prstGeom prst="rect">
            <a:avLst/>
          </a:prstGeom>
        </p:spPr>
        <p:txBody>
          <a:bodyPr/>
          <a:lstStyle/>
          <a:p>
            <a:pPr lvl="0">
              <a:defRPr sz="1800"/>
            </a:pPr>
            <a:r>
              <a:rPr sz="2200"/>
              <a:t>Body Level One</a:t>
            </a:r>
            <a:endParaRPr sz="2200"/>
          </a:p>
          <a:p>
            <a:pPr lvl="1">
              <a:defRPr sz="1800"/>
            </a:pPr>
            <a:r>
              <a:rPr sz="2200"/>
              <a:t>Body Level Two</a:t>
            </a:r>
            <a:endParaRPr sz="2200"/>
          </a:p>
          <a:p>
            <a:pPr lvl="2">
              <a:defRPr sz="1800"/>
            </a:pPr>
            <a:r>
              <a:rPr sz="2200"/>
              <a:t>Body Level Three</a:t>
            </a:r>
            <a:endParaRPr sz="2200"/>
          </a:p>
          <a:p>
            <a:pPr lvl="3">
              <a:defRPr sz="1800"/>
            </a:pPr>
            <a:r>
              <a:rPr sz="2200"/>
              <a:t>Body Level Four</a:t>
            </a:r>
            <a:endParaRPr sz="2200"/>
          </a:p>
          <a:p>
            <a:pPr lvl="4">
              <a:defRPr sz="1800"/>
            </a:pPr>
            <a:r>
              <a:rPr sz="2200"/>
              <a:t>Body Level Five</a:t>
            </a:r>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Interior">
    <p:spTree>
      <p:nvGrpSpPr>
        <p:cNvPr id="1" name=""/>
        <p:cNvGrpSpPr/>
        <p:nvPr/>
      </p:nvGrpSpPr>
      <p:grpSpPr>
        <a:xfrm>
          <a:off x="0" y="0"/>
          <a:ext cx="0" cy="0"/>
          <a:chOff x="0" y="0"/>
          <a:chExt cx="0" cy="0"/>
        </a:xfrm>
      </p:grpSpPr>
      <p:sp>
        <p:nvSpPr>
          <p:cNvPr id="40" name="Shape 40"/>
          <p:cNvSpPr/>
          <p:nvPr>
            <p:ph type="title"/>
          </p:nvPr>
        </p:nvSpPr>
        <p:spPr>
          <a:prstGeom prst="rect">
            <a:avLst/>
          </a:prstGeom>
        </p:spPr>
        <p:txBody>
          <a:bodyPr/>
          <a:lstStyle/>
          <a:p>
            <a:pPr lvl="0">
              <a:defRPr b="0" sz="1800">
                <a:solidFill>
                  <a:srgbClr val="000000"/>
                </a:solidFill>
              </a:defRPr>
            </a:pPr>
            <a:r>
              <a:rPr b="1" sz="4400">
                <a:solidFill>
                  <a:srgbClr val="004165"/>
                </a:solidFill>
              </a:rPr>
              <a:t>Title Text</a:t>
            </a:r>
          </a:p>
        </p:txBody>
      </p:sp>
      <p:sp>
        <p:nvSpPr>
          <p:cNvPr id="41" name="Shape 41"/>
          <p:cNvSpPr/>
          <p:nvPr>
            <p:ph type="body" idx="1"/>
          </p:nvPr>
        </p:nvSpPr>
        <p:spPr>
          <a:prstGeom prst="rect">
            <a:avLst/>
          </a:prstGeom>
        </p:spPr>
        <p:txBody>
          <a:bodyPr/>
          <a:lstStyle/>
          <a:p>
            <a:pPr lvl="0">
              <a:defRPr sz="1800"/>
            </a:pPr>
            <a:r>
              <a:rPr sz="2200"/>
              <a:t>Body Level One</a:t>
            </a:r>
            <a:endParaRPr sz="2200"/>
          </a:p>
          <a:p>
            <a:pPr lvl="1">
              <a:defRPr sz="1800"/>
            </a:pPr>
            <a:r>
              <a:rPr sz="2200"/>
              <a:t>Body Level Two</a:t>
            </a:r>
            <a:endParaRPr sz="2200"/>
          </a:p>
          <a:p>
            <a:pPr lvl="2">
              <a:defRPr sz="1800"/>
            </a:pPr>
            <a:r>
              <a:rPr sz="2200"/>
              <a:t>Body Level Three</a:t>
            </a:r>
            <a:endParaRPr sz="2200"/>
          </a:p>
          <a:p>
            <a:pPr lvl="3">
              <a:defRPr sz="1800"/>
            </a:pPr>
            <a:r>
              <a:rPr sz="2200"/>
              <a:t>Body Level Four</a:t>
            </a:r>
            <a:endParaRPr sz="2200"/>
          </a:p>
          <a:p>
            <a:pPr lvl="4">
              <a:defRPr sz="1800"/>
            </a:pPr>
            <a:r>
              <a:rPr sz="2200"/>
              <a:t>Body Level Five</a:t>
            </a:r>
          </a:p>
        </p:txBody>
      </p:sp>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3_Interior">
    <p:spTree>
      <p:nvGrpSpPr>
        <p:cNvPr id="1" name=""/>
        <p:cNvGrpSpPr/>
        <p:nvPr/>
      </p:nvGrpSpPr>
      <p:grpSpPr>
        <a:xfrm>
          <a:off x="0" y="0"/>
          <a:ext cx="0" cy="0"/>
          <a:chOff x="0" y="0"/>
          <a:chExt cx="0" cy="0"/>
        </a:xfrm>
      </p:grpSpPr>
      <p:sp>
        <p:nvSpPr>
          <p:cNvPr id="43" name="Shape 43"/>
          <p:cNvSpPr/>
          <p:nvPr>
            <p:ph type="title"/>
          </p:nvPr>
        </p:nvSpPr>
        <p:spPr>
          <a:prstGeom prst="rect">
            <a:avLst/>
          </a:prstGeom>
        </p:spPr>
        <p:txBody>
          <a:bodyPr/>
          <a:lstStyle/>
          <a:p>
            <a:pPr lvl="0">
              <a:defRPr b="0" sz="1800">
                <a:solidFill>
                  <a:srgbClr val="000000"/>
                </a:solidFill>
              </a:defRPr>
            </a:pPr>
            <a:r>
              <a:rPr b="1" sz="4400">
                <a:solidFill>
                  <a:srgbClr val="004165"/>
                </a:solidFill>
              </a:rPr>
              <a:t>Title Text</a:t>
            </a:r>
          </a:p>
        </p:txBody>
      </p:sp>
      <p:sp>
        <p:nvSpPr>
          <p:cNvPr id="44" name="Shape 44"/>
          <p:cNvSpPr/>
          <p:nvPr>
            <p:ph type="body" idx="1"/>
          </p:nvPr>
        </p:nvSpPr>
        <p:spPr>
          <a:xfrm>
            <a:off x="761254" y="3793066"/>
            <a:ext cx="11641475" cy="5960535"/>
          </a:xfrm>
          <a:prstGeom prst="rect">
            <a:avLst/>
          </a:prstGeom>
        </p:spPr>
        <p:txBody>
          <a:bodyPr/>
          <a:lstStyle>
            <a:lvl3pPr>
              <a:buSzPct val="70000"/>
            </a:lvl3pPr>
          </a:lstStyle>
          <a:p>
            <a:pPr lvl="0">
              <a:defRPr sz="1800"/>
            </a:pPr>
            <a:r>
              <a:rPr sz="2200"/>
              <a:t>Body Level One</a:t>
            </a:r>
            <a:endParaRPr sz="2200"/>
          </a:p>
          <a:p>
            <a:pPr lvl="1">
              <a:defRPr sz="1800"/>
            </a:pPr>
            <a:r>
              <a:rPr sz="2200"/>
              <a:t>Body Level Two</a:t>
            </a:r>
            <a:endParaRPr sz="2200"/>
          </a:p>
          <a:p>
            <a:pPr lvl="2">
              <a:defRPr sz="1800"/>
            </a:pPr>
            <a:r>
              <a:rPr sz="2200"/>
              <a:t>Body Level Three</a:t>
            </a:r>
            <a:endParaRPr sz="2200"/>
          </a:p>
          <a:p>
            <a:pPr lvl="3">
              <a:defRPr sz="1800"/>
            </a:pPr>
            <a:r>
              <a:rPr sz="2200"/>
              <a:t>Body Level Four</a:t>
            </a:r>
            <a:endParaRPr sz="2200"/>
          </a:p>
          <a:p>
            <a:pPr lvl="4">
              <a:defRPr sz="1800"/>
            </a:pPr>
            <a:r>
              <a:rPr sz="2200"/>
              <a:t>Body Level Five</a:t>
            </a:r>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12" name="Shape 12"/>
          <p:cNvSpPr/>
          <p:nvPr>
            <p:ph type="title"/>
          </p:nvPr>
        </p:nvSpPr>
        <p:spPr>
          <a:xfrm>
            <a:off x="1270000" y="6718300"/>
            <a:ext cx="10464800" cy="1422400"/>
          </a:xfrm>
          <a:prstGeom prst="rect">
            <a:avLst/>
          </a:prstGeom>
        </p:spPr>
        <p:txBody>
          <a:bodyPr lIns="0" tIns="0" rIns="0" bIns="0"/>
          <a:lstStyle>
            <a:lvl1pPr algn="ctr" defTabSz="584200">
              <a:defRPr b="0" sz="8000">
                <a:solidFill>
                  <a:srgbClr val="000000"/>
                </a:solidFill>
                <a:latin typeface="+mn-lt"/>
                <a:ea typeface="+mn-ea"/>
                <a:cs typeface="+mn-cs"/>
                <a:sym typeface="Helvetica Light"/>
              </a:defRPr>
            </a:lvl1pPr>
          </a:lstStyle>
          <a:p>
            <a:pPr lvl="0">
              <a:defRPr sz="1800"/>
            </a:pPr>
            <a:r>
              <a:rPr sz="8000"/>
              <a:t>Title Text</a:t>
            </a:r>
          </a:p>
        </p:txBody>
      </p:sp>
      <p:sp>
        <p:nvSpPr>
          <p:cNvPr id="13" name="Shape 13"/>
          <p:cNvSpPr/>
          <p:nvPr>
            <p:ph type="body" idx="1"/>
          </p:nvPr>
        </p:nvSpPr>
        <p:spPr>
          <a:xfrm>
            <a:off x="1270000" y="8191500"/>
            <a:ext cx="10464800" cy="1130300"/>
          </a:xfrm>
          <a:prstGeom prst="rect">
            <a:avLst/>
          </a:prstGeom>
        </p:spPr>
        <p:txBody>
          <a:bodyPr lIns="0" tIns="0" rIns="0" bIns="0"/>
          <a:lstStyle>
            <a:lvl1pPr marL="0" indent="0" algn="ctr" defTabSz="584200">
              <a:spcBef>
                <a:spcPts val="0"/>
              </a:spcBef>
              <a:buClrTx/>
              <a:buSzTx/>
              <a:buFontTx/>
              <a:buNone/>
              <a:defRPr sz="3200">
                <a:latin typeface="+mn-lt"/>
                <a:ea typeface="+mn-ea"/>
                <a:cs typeface="+mn-cs"/>
                <a:sym typeface="Helvetica Light"/>
              </a:defRPr>
            </a:lvl1pPr>
            <a:lvl2pPr marL="0" indent="228600" algn="ctr" defTabSz="584200">
              <a:spcBef>
                <a:spcPts val="0"/>
              </a:spcBef>
              <a:buClrTx/>
              <a:buSzTx/>
              <a:buFontTx/>
              <a:buNone/>
              <a:defRPr sz="3200">
                <a:latin typeface="+mn-lt"/>
                <a:ea typeface="+mn-ea"/>
                <a:cs typeface="+mn-cs"/>
                <a:sym typeface="Helvetica Light"/>
              </a:defRPr>
            </a:lvl2pPr>
            <a:lvl3pPr marL="0" indent="457200" algn="ctr" defTabSz="584200">
              <a:spcBef>
                <a:spcPts val="0"/>
              </a:spcBef>
              <a:buClrTx/>
              <a:buSzTx/>
              <a:buFontTx/>
              <a:buNone/>
              <a:defRPr sz="3200">
                <a:latin typeface="+mn-lt"/>
                <a:ea typeface="+mn-ea"/>
                <a:cs typeface="+mn-cs"/>
                <a:sym typeface="Helvetica Light"/>
              </a:defRPr>
            </a:lvl3pPr>
            <a:lvl4pPr marL="0" indent="685800" algn="ctr" defTabSz="584200">
              <a:spcBef>
                <a:spcPts val="0"/>
              </a:spcBef>
              <a:buClrTx/>
              <a:buSzTx/>
              <a:buFontTx/>
              <a:buNone/>
              <a:defRPr sz="3200">
                <a:latin typeface="+mn-lt"/>
                <a:ea typeface="+mn-ea"/>
                <a:cs typeface="+mn-cs"/>
                <a:sym typeface="Helvetica Light"/>
              </a:defRPr>
            </a:lvl4pPr>
            <a:lvl5pPr marL="0" indent="914400" algn="ctr" defTabSz="584200">
              <a:spcBef>
                <a:spcPts val="0"/>
              </a:spcBef>
              <a:buClrTx/>
              <a:buSzTx/>
              <a:buFontTx/>
              <a:buNone/>
              <a:defRPr sz="3200">
                <a:latin typeface="+mn-lt"/>
                <a:ea typeface="+mn-ea"/>
                <a:cs typeface="+mn-cs"/>
                <a:sym typeface="Helvetica Light"/>
              </a:defRPr>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15" name="Shape 15"/>
          <p:cNvSpPr/>
          <p:nvPr>
            <p:ph type="title"/>
          </p:nvPr>
        </p:nvSpPr>
        <p:spPr>
          <a:xfrm>
            <a:off x="1270000" y="3225800"/>
            <a:ext cx="10464800" cy="3302000"/>
          </a:xfrm>
          <a:prstGeom prst="rect">
            <a:avLst/>
          </a:prstGeom>
        </p:spPr>
        <p:txBody>
          <a:bodyPr lIns="0" tIns="0" rIns="0" bIns="0" anchor="ctr"/>
          <a:lstStyle>
            <a:lvl1pPr algn="ctr" defTabSz="584200">
              <a:defRPr b="0" sz="8000">
                <a:solidFill>
                  <a:srgbClr val="000000"/>
                </a:solidFill>
                <a:latin typeface="+mn-lt"/>
                <a:ea typeface="+mn-ea"/>
                <a:cs typeface="+mn-cs"/>
                <a:sym typeface="Helvetica Light"/>
              </a:defRPr>
            </a:lvl1p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17" name="Shape 17"/>
          <p:cNvSpPr/>
          <p:nvPr>
            <p:ph type="title"/>
          </p:nvPr>
        </p:nvSpPr>
        <p:spPr>
          <a:xfrm>
            <a:off x="952500" y="635000"/>
            <a:ext cx="5334000" cy="3987800"/>
          </a:xfrm>
          <a:prstGeom prst="rect">
            <a:avLst/>
          </a:prstGeom>
        </p:spPr>
        <p:txBody>
          <a:bodyPr lIns="0" tIns="0" rIns="0" bIns="0"/>
          <a:lstStyle>
            <a:lvl1pPr algn="ctr" defTabSz="584200">
              <a:defRPr b="0" sz="6000">
                <a:solidFill>
                  <a:srgbClr val="000000"/>
                </a:solidFill>
                <a:latin typeface="+mn-lt"/>
                <a:ea typeface="+mn-ea"/>
                <a:cs typeface="+mn-cs"/>
                <a:sym typeface="Helvetica Light"/>
              </a:defRPr>
            </a:lvl1pPr>
          </a:lstStyle>
          <a:p>
            <a:pPr lvl="0">
              <a:defRPr sz="1800"/>
            </a:pPr>
            <a:r>
              <a:rPr sz="6000"/>
              <a:t>Title Text</a:t>
            </a:r>
          </a:p>
        </p:txBody>
      </p:sp>
      <p:sp>
        <p:nvSpPr>
          <p:cNvPr id="18" name="Shape 18"/>
          <p:cNvSpPr/>
          <p:nvPr>
            <p:ph type="body" idx="1"/>
          </p:nvPr>
        </p:nvSpPr>
        <p:spPr>
          <a:xfrm>
            <a:off x="952500" y="4762500"/>
            <a:ext cx="5334000" cy="4102100"/>
          </a:xfrm>
          <a:prstGeom prst="rect">
            <a:avLst/>
          </a:prstGeom>
        </p:spPr>
        <p:txBody>
          <a:bodyPr lIns="0" tIns="0" rIns="0" bIns="0"/>
          <a:lstStyle>
            <a:lvl1pPr marL="0" indent="0" algn="ctr" defTabSz="584200">
              <a:spcBef>
                <a:spcPts val="0"/>
              </a:spcBef>
              <a:buClrTx/>
              <a:buSzTx/>
              <a:buFontTx/>
              <a:buNone/>
              <a:defRPr sz="3200">
                <a:latin typeface="+mn-lt"/>
                <a:ea typeface="+mn-ea"/>
                <a:cs typeface="+mn-cs"/>
                <a:sym typeface="Helvetica Light"/>
              </a:defRPr>
            </a:lvl1pPr>
            <a:lvl2pPr marL="0" indent="228600" algn="ctr" defTabSz="584200">
              <a:spcBef>
                <a:spcPts val="0"/>
              </a:spcBef>
              <a:buClrTx/>
              <a:buSzTx/>
              <a:buFontTx/>
              <a:buNone/>
              <a:defRPr sz="3200">
                <a:latin typeface="+mn-lt"/>
                <a:ea typeface="+mn-ea"/>
                <a:cs typeface="+mn-cs"/>
                <a:sym typeface="Helvetica Light"/>
              </a:defRPr>
            </a:lvl2pPr>
            <a:lvl3pPr marL="0" indent="457200" algn="ctr" defTabSz="584200">
              <a:spcBef>
                <a:spcPts val="0"/>
              </a:spcBef>
              <a:buClrTx/>
              <a:buSzTx/>
              <a:buFontTx/>
              <a:buNone/>
              <a:defRPr sz="3200">
                <a:latin typeface="+mn-lt"/>
                <a:ea typeface="+mn-ea"/>
                <a:cs typeface="+mn-cs"/>
                <a:sym typeface="Helvetica Light"/>
              </a:defRPr>
            </a:lvl3pPr>
            <a:lvl4pPr marL="0" indent="685800" algn="ctr" defTabSz="584200">
              <a:spcBef>
                <a:spcPts val="0"/>
              </a:spcBef>
              <a:buClrTx/>
              <a:buSzTx/>
              <a:buFontTx/>
              <a:buNone/>
              <a:defRPr sz="3200">
                <a:latin typeface="+mn-lt"/>
                <a:ea typeface="+mn-ea"/>
                <a:cs typeface="+mn-cs"/>
                <a:sym typeface="Helvetica Light"/>
              </a:defRPr>
            </a:lvl4pPr>
            <a:lvl5pPr marL="0" indent="914400" algn="ctr" defTabSz="584200">
              <a:spcBef>
                <a:spcPts val="0"/>
              </a:spcBef>
              <a:buClrTx/>
              <a:buSzTx/>
              <a:buFontTx/>
              <a:buNone/>
              <a:defRPr sz="3200">
                <a:latin typeface="+mn-lt"/>
                <a:ea typeface="+mn-ea"/>
                <a:cs typeface="+mn-cs"/>
                <a:sym typeface="Helvetica Light"/>
              </a:defRPr>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 Top">
    <p:spTree>
      <p:nvGrpSpPr>
        <p:cNvPr id="1" name=""/>
        <p:cNvGrpSpPr/>
        <p:nvPr/>
      </p:nvGrpSpPr>
      <p:grpSpPr>
        <a:xfrm>
          <a:off x="0" y="0"/>
          <a:ext cx="0" cy="0"/>
          <a:chOff x="0" y="0"/>
          <a:chExt cx="0" cy="0"/>
        </a:xfrm>
      </p:grpSpPr>
      <p:sp>
        <p:nvSpPr>
          <p:cNvPr id="20" name="Shape 20"/>
          <p:cNvSpPr/>
          <p:nvPr>
            <p:ph type="title"/>
          </p:nvPr>
        </p:nvSpPr>
        <p:spPr>
          <a:xfrm>
            <a:off x="952500" y="444500"/>
            <a:ext cx="11099800" cy="2159000"/>
          </a:xfrm>
          <a:prstGeom prst="rect">
            <a:avLst/>
          </a:prstGeom>
        </p:spPr>
        <p:txBody>
          <a:bodyPr lIns="0" tIns="0" rIns="0" bIns="0" anchor="ctr"/>
          <a:lstStyle>
            <a:lvl1pPr algn="ctr" defTabSz="584200">
              <a:defRPr b="0" sz="8000">
                <a:solidFill>
                  <a:srgbClr val="000000"/>
                </a:solidFill>
                <a:latin typeface="+mn-lt"/>
                <a:ea typeface="+mn-ea"/>
                <a:cs typeface="+mn-cs"/>
                <a:sym typeface="Helvetica Light"/>
              </a:defRPr>
            </a:lvl1p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sp>
        <p:nvSpPr>
          <p:cNvPr id="22" name="Shape 22"/>
          <p:cNvSpPr/>
          <p:nvPr>
            <p:ph type="title"/>
          </p:nvPr>
        </p:nvSpPr>
        <p:spPr>
          <a:xfrm>
            <a:off x="952500" y="444500"/>
            <a:ext cx="11099800" cy="2159000"/>
          </a:xfrm>
          <a:prstGeom prst="rect">
            <a:avLst/>
          </a:prstGeom>
        </p:spPr>
        <p:txBody>
          <a:bodyPr lIns="0" tIns="0" rIns="0" bIns="0" anchor="ctr"/>
          <a:lstStyle>
            <a:lvl1pPr algn="ctr" defTabSz="584200">
              <a:defRPr b="0" sz="8000">
                <a:solidFill>
                  <a:srgbClr val="000000"/>
                </a:solidFill>
                <a:latin typeface="+mn-lt"/>
                <a:ea typeface="+mn-ea"/>
                <a:cs typeface="+mn-cs"/>
                <a:sym typeface="Helvetica Light"/>
              </a:defRPr>
            </a:lvl1pPr>
          </a:lstStyle>
          <a:p>
            <a:pPr lvl="0">
              <a:defRPr sz="1800"/>
            </a:pPr>
            <a:r>
              <a:rPr sz="8000"/>
              <a:t>Title Text</a:t>
            </a:r>
          </a:p>
        </p:txBody>
      </p:sp>
      <p:sp>
        <p:nvSpPr>
          <p:cNvPr id="23" name="Shape 23"/>
          <p:cNvSpPr/>
          <p:nvPr>
            <p:ph type="body" idx="1"/>
          </p:nvPr>
        </p:nvSpPr>
        <p:spPr>
          <a:xfrm>
            <a:off x="952500" y="2603500"/>
            <a:ext cx="11099800" cy="6286500"/>
          </a:xfrm>
          <a:prstGeom prst="rect">
            <a:avLst/>
          </a:prstGeom>
        </p:spPr>
        <p:txBody>
          <a:bodyPr lIns="0" tIns="0" rIns="0" bIns="0" anchor="ctr"/>
          <a:lstStyle>
            <a:lvl1pPr marL="444500" indent="-444500" defTabSz="584200">
              <a:spcBef>
                <a:spcPts val="4200"/>
              </a:spcBef>
              <a:buClrTx/>
              <a:buSzPct val="75000"/>
              <a:buFontTx/>
              <a:buChar char="•"/>
              <a:defRPr sz="3600">
                <a:latin typeface="+mn-lt"/>
                <a:ea typeface="+mn-ea"/>
                <a:cs typeface="+mn-cs"/>
                <a:sym typeface="Helvetica Light"/>
              </a:defRPr>
            </a:lvl1pPr>
            <a:lvl2pPr marL="889000" indent="-444500" defTabSz="584200">
              <a:spcBef>
                <a:spcPts val="4200"/>
              </a:spcBef>
              <a:buClrTx/>
              <a:buSzPct val="75000"/>
              <a:buFontTx/>
              <a:buChar char="•"/>
              <a:defRPr sz="3600">
                <a:latin typeface="+mn-lt"/>
                <a:ea typeface="+mn-ea"/>
                <a:cs typeface="+mn-cs"/>
                <a:sym typeface="Helvetica Light"/>
              </a:defRPr>
            </a:lvl2pPr>
            <a:lvl3pPr marL="1333500" indent="-444500" defTabSz="584200">
              <a:spcBef>
                <a:spcPts val="4200"/>
              </a:spcBef>
              <a:buClrTx/>
              <a:buSzPct val="75000"/>
              <a:buFontTx/>
              <a:buChar char="•"/>
              <a:defRPr sz="3600">
                <a:latin typeface="+mn-lt"/>
                <a:ea typeface="+mn-ea"/>
                <a:cs typeface="+mn-cs"/>
                <a:sym typeface="Helvetica Light"/>
              </a:defRPr>
            </a:lvl3pPr>
            <a:lvl4pPr marL="1778000" indent="-444500" defTabSz="584200">
              <a:spcBef>
                <a:spcPts val="4200"/>
              </a:spcBef>
              <a:buClrTx/>
              <a:buSzPct val="75000"/>
              <a:buFontTx/>
              <a:buChar char="•"/>
              <a:defRPr sz="3600">
                <a:latin typeface="+mn-lt"/>
                <a:ea typeface="+mn-ea"/>
                <a:cs typeface="+mn-cs"/>
                <a:sym typeface="Helvetica Light"/>
              </a:defRPr>
            </a:lvl4pPr>
            <a:lvl5pPr marL="2222500" indent="-444500" defTabSz="584200">
              <a:spcBef>
                <a:spcPts val="4200"/>
              </a:spcBef>
              <a:buClrTx/>
              <a:buSzPct val="75000"/>
              <a:buFontTx/>
              <a:buChar char="•"/>
              <a:defRPr sz="3600">
                <a:latin typeface="+mn-lt"/>
                <a:ea typeface="+mn-ea"/>
                <a:cs typeface="+mn-cs"/>
                <a:sym typeface="Helvetica Light"/>
              </a:defRPr>
            </a:lvl5p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25" name="Shape 25"/>
          <p:cNvSpPr/>
          <p:nvPr>
            <p:ph type="title"/>
          </p:nvPr>
        </p:nvSpPr>
        <p:spPr>
          <a:xfrm>
            <a:off x="952500" y="444500"/>
            <a:ext cx="11099800" cy="2159000"/>
          </a:xfrm>
          <a:prstGeom prst="rect">
            <a:avLst/>
          </a:prstGeom>
        </p:spPr>
        <p:txBody>
          <a:bodyPr lIns="0" tIns="0" rIns="0" bIns="0" anchor="ctr"/>
          <a:lstStyle>
            <a:lvl1pPr algn="ctr" defTabSz="584200">
              <a:defRPr b="0" sz="8000">
                <a:solidFill>
                  <a:srgbClr val="000000"/>
                </a:solidFill>
                <a:latin typeface="+mn-lt"/>
                <a:ea typeface="+mn-ea"/>
                <a:cs typeface="+mn-cs"/>
                <a:sym typeface="Helvetica Light"/>
              </a:defRPr>
            </a:lvl1pPr>
          </a:lstStyle>
          <a:p>
            <a:pPr lvl="0">
              <a:defRPr sz="1800"/>
            </a:pPr>
            <a:r>
              <a:rPr sz="8000"/>
              <a:t>Title Text</a:t>
            </a:r>
          </a:p>
        </p:txBody>
      </p:sp>
      <p:sp>
        <p:nvSpPr>
          <p:cNvPr id="26" name="Shape 26"/>
          <p:cNvSpPr/>
          <p:nvPr>
            <p:ph type="body" idx="1"/>
          </p:nvPr>
        </p:nvSpPr>
        <p:spPr>
          <a:xfrm>
            <a:off x="952500" y="2603500"/>
            <a:ext cx="5334000" cy="6286500"/>
          </a:xfrm>
          <a:prstGeom prst="rect">
            <a:avLst/>
          </a:prstGeom>
        </p:spPr>
        <p:txBody>
          <a:bodyPr lIns="0" tIns="0" rIns="0" bIns="0" anchor="ctr"/>
          <a:lstStyle>
            <a:lvl1pPr marL="342900" indent="-342900" defTabSz="584200">
              <a:spcBef>
                <a:spcPts val="3200"/>
              </a:spcBef>
              <a:buClrTx/>
              <a:buSzPct val="75000"/>
              <a:buFontTx/>
              <a:buChar char="•"/>
              <a:defRPr sz="2800">
                <a:latin typeface="+mn-lt"/>
                <a:ea typeface="+mn-ea"/>
                <a:cs typeface="+mn-cs"/>
                <a:sym typeface="Helvetica Light"/>
              </a:defRPr>
            </a:lvl1pPr>
            <a:lvl2pPr marL="685800" indent="-342900" defTabSz="584200">
              <a:spcBef>
                <a:spcPts val="3200"/>
              </a:spcBef>
              <a:buClrTx/>
              <a:buSzPct val="75000"/>
              <a:buFontTx/>
              <a:buChar char="•"/>
              <a:defRPr sz="2800">
                <a:latin typeface="+mn-lt"/>
                <a:ea typeface="+mn-ea"/>
                <a:cs typeface="+mn-cs"/>
                <a:sym typeface="Helvetica Light"/>
              </a:defRPr>
            </a:lvl2pPr>
            <a:lvl3pPr marL="1028700" indent="-342900" defTabSz="584200">
              <a:spcBef>
                <a:spcPts val="3200"/>
              </a:spcBef>
              <a:buClrTx/>
              <a:buSzPct val="75000"/>
              <a:buFontTx/>
              <a:buChar char="•"/>
              <a:defRPr sz="2800">
                <a:latin typeface="+mn-lt"/>
                <a:ea typeface="+mn-ea"/>
                <a:cs typeface="+mn-cs"/>
                <a:sym typeface="Helvetica Light"/>
              </a:defRPr>
            </a:lvl3pPr>
            <a:lvl4pPr marL="1371600" indent="-342900" defTabSz="584200">
              <a:spcBef>
                <a:spcPts val="3200"/>
              </a:spcBef>
              <a:buClrTx/>
              <a:buSzPct val="75000"/>
              <a:buFontTx/>
              <a:buChar char="•"/>
              <a:defRPr sz="2800">
                <a:latin typeface="+mn-lt"/>
                <a:ea typeface="+mn-ea"/>
                <a:cs typeface="+mn-cs"/>
                <a:sym typeface="Helvetica Light"/>
              </a:defRPr>
            </a:lvl4pPr>
            <a:lvl5pPr marL="1714500" indent="-342900" defTabSz="584200">
              <a:spcBef>
                <a:spcPts val="3200"/>
              </a:spcBef>
              <a:buClrTx/>
              <a:buSzPct val="75000"/>
              <a:buFontTx/>
              <a:buChar char="•"/>
              <a:defRPr sz="2800">
                <a:latin typeface="+mn-lt"/>
                <a:ea typeface="+mn-ea"/>
                <a:cs typeface="+mn-cs"/>
                <a:sym typeface="Helvetica Light"/>
              </a:defRPr>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28" name="Shape 28"/>
          <p:cNvSpPr/>
          <p:nvPr>
            <p:ph type="body" idx="1"/>
          </p:nvPr>
        </p:nvSpPr>
        <p:spPr>
          <a:xfrm>
            <a:off x="952500" y="1270000"/>
            <a:ext cx="11099800" cy="7213600"/>
          </a:xfrm>
          <a:prstGeom prst="rect">
            <a:avLst/>
          </a:prstGeom>
        </p:spPr>
        <p:txBody>
          <a:bodyPr lIns="0" tIns="0" rIns="0" bIns="0" anchor="ctr"/>
          <a:lstStyle>
            <a:lvl1pPr marL="444500" indent="-444500" defTabSz="584200">
              <a:spcBef>
                <a:spcPts val="4200"/>
              </a:spcBef>
              <a:buClrTx/>
              <a:buSzPct val="75000"/>
              <a:buFontTx/>
              <a:buChar char="•"/>
              <a:defRPr sz="3600">
                <a:latin typeface="+mn-lt"/>
                <a:ea typeface="+mn-ea"/>
                <a:cs typeface="+mn-cs"/>
                <a:sym typeface="Helvetica Light"/>
              </a:defRPr>
            </a:lvl1pPr>
            <a:lvl2pPr marL="889000" indent="-444500" defTabSz="584200">
              <a:spcBef>
                <a:spcPts val="4200"/>
              </a:spcBef>
              <a:buClrTx/>
              <a:buSzPct val="75000"/>
              <a:buFontTx/>
              <a:buChar char="•"/>
              <a:defRPr sz="3600">
                <a:latin typeface="+mn-lt"/>
                <a:ea typeface="+mn-ea"/>
                <a:cs typeface="+mn-cs"/>
                <a:sym typeface="Helvetica Light"/>
              </a:defRPr>
            </a:lvl2pPr>
            <a:lvl3pPr marL="1333500" indent="-444500" defTabSz="584200">
              <a:spcBef>
                <a:spcPts val="4200"/>
              </a:spcBef>
              <a:buClrTx/>
              <a:buSzPct val="75000"/>
              <a:buFontTx/>
              <a:buChar char="•"/>
              <a:defRPr sz="3600">
                <a:latin typeface="+mn-lt"/>
                <a:ea typeface="+mn-ea"/>
                <a:cs typeface="+mn-cs"/>
                <a:sym typeface="Helvetica Light"/>
              </a:defRPr>
            </a:lvl3pPr>
            <a:lvl4pPr marL="1778000" indent="-444500" defTabSz="584200">
              <a:spcBef>
                <a:spcPts val="4200"/>
              </a:spcBef>
              <a:buClrTx/>
              <a:buSzPct val="75000"/>
              <a:buFontTx/>
              <a:buChar char="•"/>
              <a:defRPr sz="3600">
                <a:latin typeface="+mn-lt"/>
                <a:ea typeface="+mn-ea"/>
                <a:cs typeface="+mn-cs"/>
                <a:sym typeface="Helvetica Light"/>
              </a:defRPr>
            </a:lvl4pPr>
            <a:lvl5pPr marL="2222500" indent="-444500" defTabSz="584200">
              <a:spcBef>
                <a:spcPts val="4200"/>
              </a:spcBef>
              <a:buClrTx/>
              <a:buSzPct val="75000"/>
              <a:buFontTx/>
              <a:buChar char="•"/>
              <a:defRPr sz="3600">
                <a:latin typeface="+mn-lt"/>
                <a:ea typeface="+mn-ea"/>
                <a:cs typeface="+mn-cs"/>
                <a:sym typeface="Helvetica Light"/>
              </a:defRPr>
            </a:lvl5p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 Id="rId20"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1.jpeg" descr="PPT_Title_5_22.jpg"/>
          <p:cNvPicPr/>
          <p:nvPr/>
        </p:nvPicPr>
        <p:blipFill>
          <a:blip r:embed="rId2">
            <a:extLst/>
          </a:blip>
          <a:stretch>
            <a:fillRect/>
          </a:stretch>
        </p:blipFill>
        <p:spPr>
          <a:xfrm>
            <a:off x="-1" y="-1"/>
            <a:ext cx="13004802" cy="9753602"/>
          </a:xfrm>
          <a:prstGeom prst="rect">
            <a:avLst/>
          </a:prstGeom>
          <a:ln w="12700">
            <a:miter lim="400000"/>
          </a:ln>
        </p:spPr>
      </p:pic>
      <p:sp>
        <p:nvSpPr>
          <p:cNvPr id="3" name="Shape 3"/>
          <p:cNvSpPr/>
          <p:nvPr/>
        </p:nvSpPr>
        <p:spPr>
          <a:xfrm>
            <a:off x="-1" y="1932657"/>
            <a:ext cx="13004802" cy="307059"/>
          </a:xfrm>
          <a:prstGeom prst="rect">
            <a:avLst/>
          </a:prstGeom>
          <a:solidFill>
            <a:srgbClr val="73C167"/>
          </a:solidFill>
          <a:ln w="12700">
            <a:miter lim="400000"/>
          </a:ln>
        </p:spPr>
        <p:txBody>
          <a:bodyPr lIns="65021" tIns="65021" rIns="65021" bIns="65021" anchor="ctr"/>
          <a:lstStyle/>
          <a:p>
            <a:pPr lvl="0" defTabSz="457200">
              <a:defRPr sz="2400">
                <a:solidFill>
                  <a:srgbClr val="FFFFFF"/>
                </a:solidFill>
                <a:latin typeface="Calibri"/>
                <a:ea typeface="Calibri"/>
                <a:cs typeface="Calibri"/>
                <a:sym typeface="Calibri"/>
              </a:defRPr>
            </a:pPr>
          </a:p>
        </p:txBody>
      </p:sp>
      <p:pic>
        <p:nvPicPr>
          <p:cNvPr id="4" name="image1.png" descr="ColorLogo.png"/>
          <p:cNvPicPr/>
          <p:nvPr/>
        </p:nvPicPr>
        <p:blipFill>
          <a:blip r:embed="rId3">
            <a:extLst/>
          </a:blip>
          <a:stretch>
            <a:fillRect/>
          </a:stretch>
        </p:blipFill>
        <p:spPr>
          <a:xfrm>
            <a:off x="10524131" y="275893"/>
            <a:ext cx="1964611" cy="369444"/>
          </a:xfrm>
          <a:prstGeom prst="rect">
            <a:avLst/>
          </a:prstGeom>
          <a:ln w="12700">
            <a:miter lim="400000"/>
          </a:ln>
        </p:spPr>
      </p:pic>
      <p:pic>
        <p:nvPicPr>
          <p:cNvPr id="5" name="image2.png" descr="cbnew_blue.ai"/>
          <p:cNvPicPr/>
          <p:nvPr/>
        </p:nvPicPr>
        <p:blipFill>
          <a:blip r:embed="rId4">
            <a:extLst/>
          </a:blip>
          <a:stretch>
            <a:fillRect/>
          </a:stretch>
        </p:blipFill>
        <p:spPr>
          <a:xfrm>
            <a:off x="10411581" y="9012315"/>
            <a:ext cx="2077162" cy="369356"/>
          </a:xfrm>
          <a:prstGeom prst="rect">
            <a:avLst/>
          </a:prstGeom>
          <a:ln w="12700">
            <a:miter lim="400000"/>
          </a:ln>
        </p:spPr>
      </p:pic>
      <p:sp>
        <p:nvSpPr>
          <p:cNvPr id="6" name="Shape 6"/>
          <p:cNvSpPr/>
          <p:nvPr>
            <p:ph type="title"/>
          </p:nvPr>
        </p:nvSpPr>
        <p:spPr>
          <a:xfrm>
            <a:off x="761258" y="-1"/>
            <a:ext cx="11641467" cy="1741193"/>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nchor="b">
            <a:normAutofit fontScale="100000" lnSpcReduction="0"/>
          </a:bodyPr>
          <a:lstStyle/>
          <a:p>
            <a:pPr lvl="0">
              <a:defRPr b="0" sz="1800">
                <a:solidFill>
                  <a:srgbClr val="000000"/>
                </a:solidFill>
              </a:defRPr>
            </a:pPr>
            <a:r>
              <a:rPr b="1" sz="4400">
                <a:solidFill>
                  <a:srgbClr val="004165"/>
                </a:solidFill>
              </a:rPr>
              <a:t>Title Text</a:t>
            </a:r>
          </a:p>
        </p:txBody>
      </p:sp>
      <p:sp>
        <p:nvSpPr>
          <p:cNvPr id="7" name="Shape 7"/>
          <p:cNvSpPr/>
          <p:nvPr>
            <p:ph type="body" idx="1"/>
          </p:nvPr>
        </p:nvSpPr>
        <p:spPr>
          <a:xfrm>
            <a:off x="761254" y="2600958"/>
            <a:ext cx="11641475" cy="7152644"/>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normAutofit fontScale="100000" lnSpcReduction="0"/>
          </a:bodyPr>
          <a:lstStyle/>
          <a:p>
            <a:pPr lvl="0">
              <a:defRPr sz="1800"/>
            </a:pPr>
            <a:r>
              <a:rPr sz="2200"/>
              <a:t>Body Level One</a:t>
            </a:r>
            <a:endParaRPr sz="2200"/>
          </a:p>
          <a:p>
            <a:pPr lvl="1">
              <a:defRPr sz="1800"/>
            </a:pPr>
            <a:r>
              <a:rPr sz="2200"/>
              <a:t>Body Level Two</a:t>
            </a:r>
            <a:endParaRPr sz="2200"/>
          </a:p>
          <a:p>
            <a:pPr lvl="2">
              <a:defRPr sz="1800"/>
            </a:pPr>
            <a:r>
              <a:rPr sz="2200"/>
              <a:t>Body Level Three</a:t>
            </a:r>
            <a:endParaRPr sz="2200"/>
          </a:p>
          <a:p>
            <a:pPr lvl="3">
              <a:defRPr sz="1800"/>
            </a:pPr>
            <a:r>
              <a:rPr sz="2200"/>
              <a:t>Body Level Four</a:t>
            </a:r>
            <a:endParaRPr sz="2200"/>
          </a:p>
          <a:p>
            <a:pPr lvl="4">
              <a:defRPr sz="1800"/>
            </a:pPr>
            <a:r>
              <a:rPr sz="2200"/>
              <a:t>Body Level Five</a:t>
            </a:r>
          </a:p>
        </p:txBody>
      </p:sp>
    </p:spTree>
  </p:cSld>
  <p:clrMap bg1="lt1" tx1="dk1" bg2="lt2"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Lst>
  <p:transition spd="med" advClick="1"/>
  <p:txStyles>
    <p:titleStyle>
      <a:lvl1pPr defTabSz="457200">
        <a:defRPr b="1" sz="4400">
          <a:solidFill>
            <a:srgbClr val="004165"/>
          </a:solidFill>
          <a:latin typeface="Arial"/>
          <a:ea typeface="Arial"/>
          <a:cs typeface="Arial"/>
          <a:sym typeface="Arial"/>
        </a:defRPr>
      </a:lvl1pPr>
      <a:lvl2pPr defTabSz="457200">
        <a:defRPr b="1" sz="4400">
          <a:solidFill>
            <a:srgbClr val="004165"/>
          </a:solidFill>
          <a:latin typeface="Arial"/>
          <a:ea typeface="Arial"/>
          <a:cs typeface="Arial"/>
          <a:sym typeface="Arial"/>
        </a:defRPr>
      </a:lvl2pPr>
      <a:lvl3pPr defTabSz="457200">
        <a:defRPr b="1" sz="4400">
          <a:solidFill>
            <a:srgbClr val="004165"/>
          </a:solidFill>
          <a:latin typeface="Arial"/>
          <a:ea typeface="Arial"/>
          <a:cs typeface="Arial"/>
          <a:sym typeface="Arial"/>
        </a:defRPr>
      </a:lvl3pPr>
      <a:lvl4pPr defTabSz="457200">
        <a:defRPr b="1" sz="4400">
          <a:solidFill>
            <a:srgbClr val="004165"/>
          </a:solidFill>
          <a:latin typeface="Arial"/>
          <a:ea typeface="Arial"/>
          <a:cs typeface="Arial"/>
          <a:sym typeface="Arial"/>
        </a:defRPr>
      </a:lvl4pPr>
      <a:lvl5pPr defTabSz="457200">
        <a:defRPr b="1" sz="4400">
          <a:solidFill>
            <a:srgbClr val="004165"/>
          </a:solidFill>
          <a:latin typeface="Arial"/>
          <a:ea typeface="Arial"/>
          <a:cs typeface="Arial"/>
          <a:sym typeface="Arial"/>
        </a:defRPr>
      </a:lvl5pPr>
      <a:lvl6pPr defTabSz="457200">
        <a:defRPr b="1" sz="4400">
          <a:solidFill>
            <a:srgbClr val="004165"/>
          </a:solidFill>
          <a:latin typeface="Arial"/>
          <a:ea typeface="Arial"/>
          <a:cs typeface="Arial"/>
          <a:sym typeface="Arial"/>
        </a:defRPr>
      </a:lvl6pPr>
      <a:lvl7pPr defTabSz="457200">
        <a:defRPr b="1" sz="4400">
          <a:solidFill>
            <a:srgbClr val="004165"/>
          </a:solidFill>
          <a:latin typeface="Arial"/>
          <a:ea typeface="Arial"/>
          <a:cs typeface="Arial"/>
          <a:sym typeface="Arial"/>
        </a:defRPr>
      </a:lvl7pPr>
      <a:lvl8pPr defTabSz="457200">
        <a:defRPr b="1" sz="4400">
          <a:solidFill>
            <a:srgbClr val="004165"/>
          </a:solidFill>
          <a:latin typeface="Arial"/>
          <a:ea typeface="Arial"/>
          <a:cs typeface="Arial"/>
          <a:sym typeface="Arial"/>
        </a:defRPr>
      </a:lvl8pPr>
      <a:lvl9pPr defTabSz="457200">
        <a:defRPr b="1" sz="4400">
          <a:solidFill>
            <a:srgbClr val="004165"/>
          </a:solidFill>
          <a:latin typeface="Arial"/>
          <a:ea typeface="Arial"/>
          <a:cs typeface="Arial"/>
          <a:sym typeface="Arial"/>
        </a:defRPr>
      </a:lvl9pPr>
    </p:titleStyle>
    <p:bodyStyle>
      <a:lvl1pPr marL="392906" indent="-392906" defTabSz="457200">
        <a:spcBef>
          <a:spcPts val="600"/>
        </a:spcBef>
        <a:buClr>
          <a:srgbClr val="73C167"/>
        </a:buClr>
        <a:buSzPct val="80000"/>
        <a:buFont typeface="Lucida Grande"/>
        <a:buChar char="►"/>
        <a:defRPr sz="2200">
          <a:latin typeface="Arial"/>
          <a:ea typeface="Arial"/>
          <a:cs typeface="Arial"/>
          <a:sym typeface="Arial"/>
        </a:defRPr>
      </a:lvl1pPr>
      <a:lvl2pPr marL="850106" indent="-392906" defTabSz="457200">
        <a:spcBef>
          <a:spcPts val="600"/>
        </a:spcBef>
        <a:buClr>
          <a:srgbClr val="73C167"/>
        </a:buClr>
        <a:buSzPct val="80000"/>
        <a:buFont typeface="Lucida Grande"/>
        <a:buChar char="►"/>
        <a:defRPr sz="2200">
          <a:latin typeface="Arial"/>
          <a:ea typeface="Arial"/>
          <a:cs typeface="Arial"/>
          <a:sym typeface="Arial"/>
        </a:defRPr>
      </a:lvl2pPr>
      <a:lvl3pPr marL="1228725" indent="-314325" defTabSz="457200">
        <a:spcBef>
          <a:spcPts val="600"/>
        </a:spcBef>
        <a:buClr>
          <a:srgbClr val="73C167"/>
        </a:buClr>
        <a:buSzPct val="60000"/>
        <a:buFont typeface="Lucida Grande"/>
        <a:buChar char="►"/>
        <a:defRPr sz="2200">
          <a:latin typeface="Arial"/>
          <a:ea typeface="Arial"/>
          <a:cs typeface="Arial"/>
          <a:sym typeface="Arial"/>
        </a:defRPr>
      </a:lvl3pPr>
      <a:lvl4pPr marL="1685925" indent="-314325" defTabSz="457200">
        <a:spcBef>
          <a:spcPts val="600"/>
        </a:spcBef>
        <a:buClr>
          <a:srgbClr val="73C167"/>
        </a:buClr>
        <a:buSzPct val="70000"/>
        <a:buFont typeface="Lucida Grande"/>
        <a:buChar char="►"/>
        <a:defRPr sz="2200">
          <a:latin typeface="Arial"/>
          <a:ea typeface="Arial"/>
          <a:cs typeface="Arial"/>
          <a:sym typeface="Arial"/>
        </a:defRPr>
      </a:lvl4pPr>
      <a:lvl5pPr marL="2143125" indent="-314325" defTabSz="457200">
        <a:spcBef>
          <a:spcPts val="600"/>
        </a:spcBef>
        <a:buClr>
          <a:srgbClr val="73C167"/>
        </a:buClr>
        <a:buSzPct val="70000"/>
        <a:buFont typeface="Lucida Grande"/>
        <a:buChar char="►"/>
        <a:defRPr sz="2200">
          <a:latin typeface="Arial"/>
          <a:ea typeface="Arial"/>
          <a:cs typeface="Arial"/>
          <a:sym typeface="Arial"/>
        </a:defRPr>
      </a:lvl5pPr>
      <a:lvl6pPr marL="2600325" indent="-314325" defTabSz="457200">
        <a:spcBef>
          <a:spcPts val="600"/>
        </a:spcBef>
        <a:buClr>
          <a:srgbClr val="73C167"/>
        </a:buClr>
        <a:buSzPct val="100000"/>
        <a:buFont typeface="Lucida Grande"/>
        <a:buChar char="•"/>
        <a:defRPr sz="2200">
          <a:latin typeface="Arial"/>
          <a:ea typeface="Arial"/>
          <a:cs typeface="Arial"/>
          <a:sym typeface="Arial"/>
        </a:defRPr>
      </a:lvl6pPr>
      <a:lvl7pPr marL="3057525" indent="-314325" defTabSz="457200">
        <a:spcBef>
          <a:spcPts val="600"/>
        </a:spcBef>
        <a:buClr>
          <a:srgbClr val="73C167"/>
        </a:buClr>
        <a:buSzPct val="100000"/>
        <a:buFont typeface="Lucida Grande"/>
        <a:buChar char="•"/>
        <a:defRPr sz="2200">
          <a:latin typeface="Arial"/>
          <a:ea typeface="Arial"/>
          <a:cs typeface="Arial"/>
          <a:sym typeface="Arial"/>
        </a:defRPr>
      </a:lvl7pPr>
      <a:lvl8pPr marL="3514725" indent="-314325" defTabSz="457200">
        <a:spcBef>
          <a:spcPts val="600"/>
        </a:spcBef>
        <a:buClr>
          <a:srgbClr val="73C167"/>
        </a:buClr>
        <a:buSzPct val="100000"/>
        <a:buFont typeface="Lucida Grande"/>
        <a:buChar char="•"/>
        <a:defRPr sz="2200">
          <a:latin typeface="Arial"/>
          <a:ea typeface="Arial"/>
          <a:cs typeface="Arial"/>
          <a:sym typeface="Arial"/>
        </a:defRPr>
      </a:lvl8pPr>
      <a:lvl9pPr marL="3971925" indent="-314325" defTabSz="457200">
        <a:spcBef>
          <a:spcPts val="600"/>
        </a:spcBef>
        <a:buClr>
          <a:srgbClr val="73C167"/>
        </a:buClr>
        <a:buSzPct val="100000"/>
        <a:buFont typeface="Lucida Grande"/>
        <a:buChar char="•"/>
        <a:defRPr sz="2200">
          <a:latin typeface="Arial"/>
          <a:ea typeface="Arial"/>
          <a:cs typeface="Arial"/>
          <a:sym typeface="Arial"/>
        </a:defRPr>
      </a:lvl9pPr>
    </p:bodyStyle>
    <p:otherStyle>
      <a:lvl1pPr algn="r" defTabSz="457200">
        <a:defRPr sz="1600">
          <a:solidFill>
            <a:schemeClr val="tx1"/>
          </a:solidFill>
          <a:latin typeface="+mn-lt"/>
          <a:ea typeface="+mn-ea"/>
          <a:cs typeface="+mn-cs"/>
          <a:sym typeface="Avenir Book"/>
        </a:defRPr>
      </a:lvl1pPr>
      <a:lvl2pPr algn="r" defTabSz="457200">
        <a:defRPr sz="1600">
          <a:solidFill>
            <a:schemeClr val="tx1"/>
          </a:solidFill>
          <a:latin typeface="+mn-lt"/>
          <a:ea typeface="+mn-ea"/>
          <a:cs typeface="+mn-cs"/>
          <a:sym typeface="Avenir Book"/>
        </a:defRPr>
      </a:lvl2pPr>
      <a:lvl3pPr algn="r" defTabSz="457200">
        <a:defRPr sz="1600">
          <a:solidFill>
            <a:schemeClr val="tx1"/>
          </a:solidFill>
          <a:latin typeface="+mn-lt"/>
          <a:ea typeface="+mn-ea"/>
          <a:cs typeface="+mn-cs"/>
          <a:sym typeface="Avenir Book"/>
        </a:defRPr>
      </a:lvl3pPr>
      <a:lvl4pPr algn="r" defTabSz="457200">
        <a:defRPr sz="1600">
          <a:solidFill>
            <a:schemeClr val="tx1"/>
          </a:solidFill>
          <a:latin typeface="+mn-lt"/>
          <a:ea typeface="+mn-ea"/>
          <a:cs typeface="+mn-cs"/>
          <a:sym typeface="Avenir Book"/>
        </a:defRPr>
      </a:lvl4pPr>
      <a:lvl5pPr algn="r" defTabSz="457200">
        <a:defRPr sz="1600">
          <a:solidFill>
            <a:schemeClr val="tx1"/>
          </a:solidFill>
          <a:latin typeface="+mn-lt"/>
          <a:ea typeface="+mn-ea"/>
          <a:cs typeface="+mn-cs"/>
          <a:sym typeface="Avenir Book"/>
        </a:defRPr>
      </a:lvl5pPr>
      <a:lvl6pPr algn="r" defTabSz="457200">
        <a:defRPr sz="1600">
          <a:solidFill>
            <a:schemeClr val="tx1"/>
          </a:solidFill>
          <a:latin typeface="+mn-lt"/>
          <a:ea typeface="+mn-ea"/>
          <a:cs typeface="+mn-cs"/>
          <a:sym typeface="Avenir Book"/>
        </a:defRPr>
      </a:lvl6pPr>
      <a:lvl7pPr algn="r" defTabSz="457200">
        <a:defRPr sz="1600">
          <a:solidFill>
            <a:schemeClr val="tx1"/>
          </a:solidFill>
          <a:latin typeface="+mn-lt"/>
          <a:ea typeface="+mn-ea"/>
          <a:cs typeface="+mn-cs"/>
          <a:sym typeface="Avenir Book"/>
        </a:defRPr>
      </a:lvl7pPr>
      <a:lvl8pPr algn="r" defTabSz="457200">
        <a:defRPr sz="1600">
          <a:solidFill>
            <a:schemeClr val="tx1"/>
          </a:solidFill>
          <a:latin typeface="+mn-lt"/>
          <a:ea typeface="+mn-ea"/>
          <a:cs typeface="+mn-cs"/>
          <a:sym typeface="Avenir Book"/>
        </a:defRPr>
      </a:lvl8pPr>
      <a:lvl9pPr algn="r" defTabSz="457200">
        <a:defRPr sz="1600">
          <a:solidFill>
            <a:schemeClr val="tx1"/>
          </a:solidFill>
          <a:latin typeface="+mn-lt"/>
          <a:ea typeface="+mn-ea"/>
          <a:cs typeface="+mn-cs"/>
          <a:sym typeface="Avenir Book"/>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48"/>
          <p:cNvSpPr/>
          <p:nvPr>
            <p:ph type="title"/>
          </p:nvPr>
        </p:nvSpPr>
        <p:spPr>
          <a:xfrm>
            <a:off x="761258" y="-1"/>
            <a:ext cx="11641467" cy="1741193"/>
          </a:xfrm>
          <a:prstGeom prst="rect">
            <a:avLst/>
          </a:prstGeom>
        </p:spPr>
        <p:txBody>
          <a:bodyPr/>
          <a:lstStyle/>
          <a:p>
            <a:pPr lvl="0">
              <a:defRPr b="0" sz="1800">
                <a:solidFill>
                  <a:srgbClr val="000000"/>
                </a:solidFill>
              </a:defRPr>
            </a:pPr>
            <a:r>
              <a:rPr b="1" sz="4400">
                <a:solidFill>
                  <a:srgbClr val="004165"/>
                </a:solidFill>
              </a:rPr>
              <a:t>Phillips Curves in the Long Run</a:t>
            </a:r>
          </a:p>
        </p:txBody>
      </p:sp>
      <p:sp>
        <p:nvSpPr>
          <p:cNvPr id="49" name="Shape 49"/>
          <p:cNvSpPr/>
          <p:nvPr>
            <p:ph type="body" idx="1"/>
          </p:nvPr>
        </p:nvSpPr>
        <p:spPr>
          <a:xfrm>
            <a:off x="443358" y="2431180"/>
            <a:ext cx="12277267" cy="6580861"/>
          </a:xfrm>
          <a:prstGeom prst="rect">
            <a:avLst/>
          </a:prstGeom>
        </p:spPr>
        <p:txBody>
          <a:bodyPr/>
          <a:lstStyle>
            <a:lvl1pPr marL="349250" indent="-349250">
              <a:defRPr i="1"/>
            </a:lvl1pPr>
          </a:lstStyle>
          <a:p>
            <a:pPr lvl="0">
              <a:defRPr i="0" sz="1800"/>
            </a:pPr>
            <a:r>
              <a:rPr i="1" sz="2200"/>
              <a:t>In the long run, the economy will settle at the natural rate of unemployment, the unemployment rate where there is no cyclical unemployment. Therefore, in the long run there is no relationship between inflation and unemployment.  Any inflation rate is consistent with the natural rate of unemployment.</a:t>
            </a:r>
          </a:p>
        </p:txBody>
      </p:sp>
      <p:sp>
        <p:nvSpPr>
          <p:cNvPr id="50" name="Shape 50"/>
          <p:cNvSpPr/>
          <p:nvPr/>
        </p:nvSpPr>
        <p:spPr>
          <a:xfrm flipV="1">
            <a:off x="4790099" y="4680887"/>
            <a:ext cx="3" cy="3049746"/>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51" name="Shape 51"/>
          <p:cNvSpPr/>
          <p:nvPr/>
        </p:nvSpPr>
        <p:spPr>
          <a:xfrm>
            <a:off x="4818999" y="7759530"/>
            <a:ext cx="3674039" cy="3"/>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52" name="Shape 52"/>
          <p:cNvSpPr/>
          <p:nvPr/>
        </p:nvSpPr>
        <p:spPr>
          <a:xfrm>
            <a:off x="2901895" y="4585999"/>
            <a:ext cx="1652439" cy="473230"/>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normAutofit fontScale="100000" lnSpcReduction="0"/>
          </a:bodyPr>
          <a:lstStyle>
            <a:lvl1pPr algn="l" defTabSz="457200">
              <a:defRPr sz="1800">
                <a:latin typeface="Avenir Book"/>
                <a:ea typeface="Avenir Book"/>
                <a:cs typeface="Avenir Book"/>
                <a:sym typeface="Avenir Book"/>
              </a:defRPr>
            </a:lvl1pPr>
          </a:lstStyle>
          <a:p>
            <a:pPr lvl="0"/>
            <a:r>
              <a:t>Inflation Rate</a:t>
            </a:r>
          </a:p>
        </p:txBody>
      </p:sp>
      <p:sp>
        <p:nvSpPr>
          <p:cNvPr id="53" name="Shape 53"/>
          <p:cNvSpPr/>
          <p:nvPr/>
        </p:nvSpPr>
        <p:spPr>
          <a:xfrm>
            <a:off x="7865439" y="7920292"/>
            <a:ext cx="2481352" cy="473230"/>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normAutofit fontScale="100000" lnSpcReduction="0"/>
          </a:bodyPr>
          <a:lstStyle>
            <a:lvl1pPr algn="l" defTabSz="457200">
              <a:defRPr sz="1800">
                <a:latin typeface="Avenir Book"/>
                <a:ea typeface="Avenir Book"/>
                <a:cs typeface="Avenir Book"/>
                <a:sym typeface="Avenir Book"/>
              </a:defRPr>
            </a:lvl1pPr>
          </a:lstStyle>
          <a:p>
            <a:pPr lvl="0"/>
            <a:r>
              <a:t>Unemployment Rate</a:t>
            </a:r>
          </a:p>
        </p:txBody>
      </p:sp>
      <p:sp>
        <p:nvSpPr>
          <p:cNvPr id="54" name="Shape 54"/>
          <p:cNvSpPr/>
          <p:nvPr/>
        </p:nvSpPr>
        <p:spPr>
          <a:xfrm flipV="1">
            <a:off x="6581991" y="4767998"/>
            <a:ext cx="2" cy="3049746"/>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55" name="Shape 55"/>
          <p:cNvSpPr/>
          <p:nvPr/>
        </p:nvSpPr>
        <p:spPr>
          <a:xfrm>
            <a:off x="6124195" y="4166954"/>
            <a:ext cx="930999" cy="581603"/>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LRPC</a:t>
            </a:r>
          </a:p>
        </p:txBody>
      </p:sp>
      <p:sp>
        <p:nvSpPr>
          <p:cNvPr id="56" name="Shape 56"/>
          <p:cNvSpPr/>
          <p:nvPr/>
        </p:nvSpPr>
        <p:spPr>
          <a:xfrm>
            <a:off x="6124195" y="7851655"/>
            <a:ext cx="1063648" cy="346794"/>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normAutofit fontScale="100000" lnSpcReduction="0"/>
          </a:bodyPr>
          <a:lstStyle>
            <a:lvl1pPr algn="l" defTabSz="457200">
              <a:defRPr sz="1200">
                <a:latin typeface="Avenir Book"/>
                <a:ea typeface="Avenir Book"/>
                <a:cs typeface="Avenir Book"/>
                <a:sym typeface="Avenir Book"/>
              </a:defRPr>
            </a:lvl1pPr>
          </a:lstStyle>
          <a:p>
            <a:pPr lvl="0">
              <a:defRPr sz="1800"/>
            </a:pPr>
            <a:r>
              <a:rPr sz="1200"/>
              <a:t>Natural Rate</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Shape 58"/>
          <p:cNvSpPr/>
          <p:nvPr>
            <p:ph type="title"/>
          </p:nvPr>
        </p:nvSpPr>
        <p:spPr>
          <a:xfrm>
            <a:off x="392671" y="130046"/>
            <a:ext cx="11641467" cy="1741194"/>
          </a:xfrm>
          <a:prstGeom prst="rect">
            <a:avLst/>
          </a:prstGeom>
        </p:spPr>
        <p:txBody>
          <a:bodyPr/>
          <a:lstStyle/>
          <a:p>
            <a:pPr lvl="0">
              <a:defRPr b="0" sz="1800">
                <a:solidFill>
                  <a:srgbClr val="000000"/>
                </a:solidFill>
              </a:defRPr>
            </a:pPr>
            <a:r>
              <a:rPr b="1" sz="4400">
                <a:solidFill>
                  <a:srgbClr val="004165"/>
                </a:solidFill>
              </a:rPr>
              <a:t>The Process </a:t>
            </a:r>
          </a:p>
        </p:txBody>
      </p:sp>
      <p:sp>
        <p:nvSpPr>
          <p:cNvPr id="59" name="Shape 59"/>
          <p:cNvSpPr/>
          <p:nvPr>
            <p:ph type="body" idx="1"/>
          </p:nvPr>
        </p:nvSpPr>
        <p:spPr>
          <a:xfrm>
            <a:off x="392668" y="2232489"/>
            <a:ext cx="11641472" cy="7152644"/>
          </a:xfrm>
          <a:prstGeom prst="rect">
            <a:avLst/>
          </a:prstGeom>
        </p:spPr>
        <p:txBody>
          <a:bodyPr/>
          <a:lstStyle>
            <a:lvl1pPr marL="349250" indent="-349250"/>
          </a:lstStyle>
          <a:p>
            <a:pPr lvl="0">
              <a:defRPr sz="1800"/>
            </a:pPr>
            <a:r>
              <a:rPr sz="2200"/>
              <a:t>Assume that Econoland is in a long-run equilibrium and that the natural rate of unemployment is 5% and the current inflation rate is 2%.</a:t>
            </a:r>
          </a:p>
        </p:txBody>
      </p:sp>
      <p:sp>
        <p:nvSpPr>
          <p:cNvPr id="60" name="Shape 60"/>
          <p:cNvSpPr/>
          <p:nvPr/>
        </p:nvSpPr>
        <p:spPr>
          <a:xfrm flipV="1">
            <a:off x="816412" y="4278633"/>
            <a:ext cx="2" cy="2666636"/>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61" name="Shape 61"/>
          <p:cNvSpPr/>
          <p:nvPr/>
        </p:nvSpPr>
        <p:spPr>
          <a:xfrm flipV="1">
            <a:off x="845310" y="6935891"/>
            <a:ext cx="2729728" cy="2"/>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62" name="Shape 62"/>
          <p:cNvSpPr/>
          <p:nvPr/>
        </p:nvSpPr>
        <p:spPr>
          <a:xfrm flipV="1">
            <a:off x="2210173" y="4345035"/>
            <a:ext cx="2" cy="2561959"/>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63" name="Shape 63"/>
          <p:cNvSpPr/>
          <p:nvPr/>
        </p:nvSpPr>
        <p:spPr>
          <a:xfrm flipV="1">
            <a:off x="1177656" y="4595027"/>
            <a:ext cx="1806225" cy="1806225"/>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64" name="Shape 64"/>
          <p:cNvSpPr/>
          <p:nvPr/>
        </p:nvSpPr>
        <p:spPr>
          <a:xfrm flipH="1" flipV="1">
            <a:off x="1330120" y="4797326"/>
            <a:ext cx="2057120" cy="1401629"/>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65" name="Shape 65"/>
          <p:cNvSpPr/>
          <p:nvPr/>
        </p:nvSpPr>
        <p:spPr>
          <a:xfrm>
            <a:off x="1818749" y="3733461"/>
            <a:ext cx="918969" cy="581603"/>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LRAS</a:t>
            </a:r>
          </a:p>
        </p:txBody>
      </p:sp>
      <p:sp>
        <p:nvSpPr>
          <p:cNvPr id="66" name="Shape 66"/>
          <p:cNvSpPr/>
          <p:nvPr/>
        </p:nvSpPr>
        <p:spPr>
          <a:xfrm>
            <a:off x="3101131" y="4287973"/>
            <a:ext cx="937176" cy="581603"/>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SRAS</a:t>
            </a:r>
          </a:p>
        </p:txBody>
      </p:sp>
      <p:sp>
        <p:nvSpPr>
          <p:cNvPr id="67" name="Shape 67"/>
          <p:cNvSpPr/>
          <p:nvPr/>
        </p:nvSpPr>
        <p:spPr>
          <a:xfrm>
            <a:off x="3559432" y="6030977"/>
            <a:ext cx="617908" cy="581603"/>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AD</a:t>
            </a:r>
          </a:p>
        </p:txBody>
      </p:sp>
      <p:sp>
        <p:nvSpPr>
          <p:cNvPr id="68" name="Shape 68"/>
          <p:cNvSpPr/>
          <p:nvPr/>
        </p:nvSpPr>
        <p:spPr>
          <a:xfrm>
            <a:off x="3053617" y="7020786"/>
            <a:ext cx="1033412" cy="581603"/>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RGDP</a:t>
            </a:r>
          </a:p>
        </p:txBody>
      </p:sp>
      <p:sp>
        <p:nvSpPr>
          <p:cNvPr id="69" name="Shape 69"/>
          <p:cNvSpPr/>
          <p:nvPr/>
        </p:nvSpPr>
        <p:spPr>
          <a:xfrm>
            <a:off x="98638" y="4038709"/>
            <a:ext cx="503466" cy="581604"/>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PL</a:t>
            </a:r>
          </a:p>
        </p:txBody>
      </p:sp>
      <p:sp>
        <p:nvSpPr>
          <p:cNvPr id="70" name="Shape 70"/>
          <p:cNvSpPr/>
          <p:nvPr/>
        </p:nvSpPr>
        <p:spPr>
          <a:xfrm>
            <a:off x="1900029" y="7020786"/>
            <a:ext cx="438911" cy="473229"/>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normAutofit fontScale="100000" lnSpcReduction="0"/>
          </a:bodyPr>
          <a:lstStyle>
            <a:lvl1pPr algn="l" defTabSz="457200">
              <a:defRPr sz="1800">
                <a:latin typeface="Avenir Book"/>
                <a:ea typeface="Avenir Book"/>
                <a:cs typeface="Avenir Book"/>
                <a:sym typeface="Avenir Book"/>
              </a:defRPr>
            </a:lvl1pPr>
          </a:lstStyle>
          <a:p>
            <a:pPr lvl="0"/>
            <a:r>
              <a:t>Y1</a:t>
            </a:r>
          </a:p>
        </p:txBody>
      </p:sp>
      <p:sp>
        <p:nvSpPr>
          <p:cNvPr id="71" name="Shape 71"/>
          <p:cNvSpPr/>
          <p:nvPr/>
        </p:nvSpPr>
        <p:spPr>
          <a:xfrm>
            <a:off x="814200" y="5389765"/>
            <a:ext cx="1386978" cy="3"/>
          </a:xfrm>
          <a:prstGeom prst="line">
            <a:avLst/>
          </a:prstGeom>
          <a:ln w="50800">
            <a:solidFill>
              <a:srgbClr val="4F81BD"/>
            </a:solidFill>
            <a:custDash>
              <a:ds d="200000" sp="2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72" name="Shape 72"/>
          <p:cNvSpPr/>
          <p:nvPr/>
        </p:nvSpPr>
        <p:spPr>
          <a:xfrm>
            <a:off x="104507" y="5085952"/>
            <a:ext cx="565094" cy="473229"/>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normAutofit fontScale="100000" lnSpcReduction="0"/>
          </a:bodyPr>
          <a:lstStyle>
            <a:lvl1pPr algn="l" defTabSz="457200">
              <a:defRPr sz="1800">
                <a:latin typeface="Avenir Book"/>
                <a:ea typeface="Avenir Book"/>
                <a:cs typeface="Avenir Book"/>
                <a:sym typeface="Avenir Book"/>
              </a:defRPr>
            </a:lvl1pPr>
          </a:lstStyle>
          <a:p>
            <a:pPr lvl="0"/>
            <a:r>
              <a:t>PL1</a:t>
            </a:r>
          </a:p>
        </p:txBody>
      </p:sp>
      <p:sp>
        <p:nvSpPr>
          <p:cNvPr id="73" name="Shape 73"/>
          <p:cNvSpPr/>
          <p:nvPr/>
        </p:nvSpPr>
        <p:spPr>
          <a:xfrm flipV="1">
            <a:off x="8171347" y="3973689"/>
            <a:ext cx="3" cy="2806130"/>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74" name="Shape 74"/>
          <p:cNvSpPr/>
          <p:nvPr/>
        </p:nvSpPr>
        <p:spPr>
          <a:xfrm>
            <a:off x="8185799" y="6791395"/>
            <a:ext cx="3149354" cy="1"/>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75" name="Shape 75"/>
          <p:cNvSpPr/>
          <p:nvPr/>
        </p:nvSpPr>
        <p:spPr>
          <a:xfrm flipV="1">
            <a:off x="9760474" y="4043434"/>
            <a:ext cx="3" cy="2666638"/>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76" name="Shape 76"/>
          <p:cNvSpPr/>
          <p:nvPr/>
        </p:nvSpPr>
        <p:spPr>
          <a:xfrm>
            <a:off x="8517808" y="4956272"/>
            <a:ext cx="2469107" cy="1083738"/>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77" name="Shape 77"/>
          <p:cNvSpPr/>
          <p:nvPr/>
        </p:nvSpPr>
        <p:spPr>
          <a:xfrm>
            <a:off x="8189410" y="5498138"/>
            <a:ext cx="1553005" cy="3"/>
          </a:xfrm>
          <a:prstGeom prst="line">
            <a:avLst/>
          </a:prstGeom>
          <a:ln w="50800">
            <a:solidFill>
              <a:srgbClr val="4F81BD"/>
            </a:solidFill>
            <a:custDash>
              <a:ds d="200000" sp="2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78" name="Shape 78"/>
          <p:cNvSpPr/>
          <p:nvPr/>
        </p:nvSpPr>
        <p:spPr>
          <a:xfrm>
            <a:off x="7427369" y="5207340"/>
            <a:ext cx="599702" cy="581603"/>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2%</a:t>
            </a:r>
          </a:p>
        </p:txBody>
      </p:sp>
      <p:sp>
        <p:nvSpPr>
          <p:cNvPr id="79" name="Shape 79"/>
          <p:cNvSpPr/>
          <p:nvPr/>
        </p:nvSpPr>
        <p:spPr>
          <a:xfrm>
            <a:off x="11071957" y="5821455"/>
            <a:ext cx="949205" cy="581603"/>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SRPC</a:t>
            </a:r>
          </a:p>
        </p:txBody>
      </p:sp>
      <p:sp>
        <p:nvSpPr>
          <p:cNvPr id="80" name="Shape 80"/>
          <p:cNvSpPr/>
          <p:nvPr/>
        </p:nvSpPr>
        <p:spPr>
          <a:xfrm>
            <a:off x="9374157" y="3527037"/>
            <a:ext cx="930999" cy="581603"/>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LRPC</a:t>
            </a:r>
          </a:p>
        </p:txBody>
      </p:sp>
      <p:sp>
        <p:nvSpPr>
          <p:cNvPr id="81" name="Shape 81"/>
          <p:cNvSpPr/>
          <p:nvPr/>
        </p:nvSpPr>
        <p:spPr>
          <a:xfrm>
            <a:off x="10928746" y="6872719"/>
            <a:ext cx="1966002" cy="816412"/>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normAutofit fontScale="100000" lnSpcReduction="0"/>
          </a:bodyPr>
          <a:lstStyle/>
          <a:p>
            <a:pPr lvl="0" algn="l" defTabSz="457200">
              <a:defRPr sz="1800"/>
            </a:pPr>
            <a:r>
              <a:rPr>
                <a:latin typeface="Avenir Book"/>
                <a:ea typeface="Avenir Book"/>
                <a:cs typeface="Avenir Book"/>
                <a:sym typeface="Avenir Book"/>
              </a:rPr>
              <a:t>Unemployment</a:t>
            </a:r>
            <a:endParaRPr>
              <a:latin typeface="Avenir Book"/>
              <a:ea typeface="Avenir Book"/>
              <a:cs typeface="Avenir Book"/>
              <a:sym typeface="Avenir Book"/>
            </a:endParaRPr>
          </a:p>
          <a:p>
            <a:pPr lvl="0" algn="l" defTabSz="457200">
              <a:defRPr sz="1800"/>
            </a:pPr>
            <a:r>
              <a:rPr>
                <a:latin typeface="Avenir Book"/>
                <a:ea typeface="Avenir Book"/>
                <a:cs typeface="Avenir Book"/>
                <a:sym typeface="Avenir Book"/>
              </a:rPr>
              <a:t> Rate</a:t>
            </a:r>
          </a:p>
        </p:txBody>
      </p:sp>
      <p:sp>
        <p:nvSpPr>
          <p:cNvPr id="82" name="Shape 82"/>
          <p:cNvSpPr/>
          <p:nvPr/>
        </p:nvSpPr>
        <p:spPr>
          <a:xfrm>
            <a:off x="7075741" y="3733461"/>
            <a:ext cx="1066447" cy="780287"/>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normAutofit fontScale="100000" lnSpcReduction="0"/>
          </a:bodyPr>
          <a:lstStyle/>
          <a:p>
            <a:pPr lvl="0" algn="l" defTabSz="457200">
              <a:defRPr sz="1800"/>
            </a:pPr>
            <a:r>
              <a:rPr>
                <a:latin typeface="Avenir Book"/>
                <a:ea typeface="Avenir Book"/>
                <a:cs typeface="Avenir Book"/>
                <a:sym typeface="Avenir Book"/>
              </a:rPr>
              <a:t>Inflation</a:t>
            </a:r>
            <a:endParaRPr>
              <a:latin typeface="Avenir Book"/>
              <a:ea typeface="Avenir Book"/>
              <a:cs typeface="Avenir Book"/>
              <a:sym typeface="Avenir Book"/>
            </a:endParaRPr>
          </a:p>
          <a:p>
            <a:pPr lvl="0" algn="l" defTabSz="457200">
              <a:defRPr sz="1800"/>
            </a:pPr>
            <a:r>
              <a:rPr>
                <a:latin typeface="Avenir Book"/>
                <a:ea typeface="Avenir Book"/>
                <a:cs typeface="Avenir Book"/>
                <a:sym typeface="Avenir Book"/>
              </a:rPr>
              <a:t> Rate</a:t>
            </a:r>
          </a:p>
        </p:txBody>
      </p:sp>
      <p:sp>
        <p:nvSpPr>
          <p:cNvPr id="83" name="Shape 83"/>
          <p:cNvSpPr/>
          <p:nvPr/>
        </p:nvSpPr>
        <p:spPr>
          <a:xfrm>
            <a:off x="9539805" y="6887643"/>
            <a:ext cx="599703"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5%</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title"/>
          </p:nvPr>
        </p:nvSpPr>
        <p:spPr>
          <a:xfrm>
            <a:off x="392671" y="130046"/>
            <a:ext cx="11641467" cy="1741194"/>
          </a:xfrm>
          <a:prstGeom prst="rect">
            <a:avLst/>
          </a:prstGeom>
        </p:spPr>
        <p:txBody>
          <a:bodyPr lIns="0" tIns="0" rIns="0" bIns="0"/>
          <a:lstStyle/>
          <a:p>
            <a:pPr lvl="0">
              <a:defRPr b="0" sz="1800">
                <a:solidFill>
                  <a:srgbClr val="000000"/>
                </a:solidFill>
              </a:defRPr>
            </a:pPr>
            <a:r>
              <a:rPr b="1" sz="4400">
                <a:solidFill>
                  <a:srgbClr val="004165"/>
                </a:solidFill>
              </a:rPr>
              <a:t>The Process </a:t>
            </a:r>
          </a:p>
        </p:txBody>
      </p:sp>
      <p:sp>
        <p:nvSpPr>
          <p:cNvPr id="86" name="Shape 86"/>
          <p:cNvSpPr/>
          <p:nvPr>
            <p:ph type="body" idx="1"/>
          </p:nvPr>
        </p:nvSpPr>
        <p:spPr>
          <a:xfrm>
            <a:off x="392668" y="2232489"/>
            <a:ext cx="12511098" cy="7152644"/>
          </a:xfrm>
          <a:prstGeom prst="rect">
            <a:avLst/>
          </a:prstGeom>
        </p:spPr>
        <p:txBody>
          <a:bodyPr/>
          <a:lstStyle/>
          <a:p>
            <a:pPr lvl="0" marL="349250" indent="-349250">
              <a:defRPr sz="1800"/>
            </a:pPr>
            <a:r>
              <a:rPr sz="2200"/>
              <a:t>Now assume that government spending increases, and Econoland is in a short-run equilibrium</a:t>
            </a:r>
            <a:endParaRPr sz="2200"/>
          </a:p>
          <a:p>
            <a:pPr lvl="0" marL="349250" indent="-349250">
              <a:defRPr sz="1800"/>
            </a:pPr>
            <a:endParaRPr sz="2200"/>
          </a:p>
          <a:p>
            <a:pPr lvl="0" marL="349250" indent="-349250">
              <a:defRPr sz="1800"/>
            </a:pPr>
            <a:endParaRPr sz="2200"/>
          </a:p>
          <a:p>
            <a:pPr lvl="0" marL="0" indent="0">
              <a:buSzTx/>
              <a:buNone/>
              <a:defRPr sz="1800"/>
            </a:pPr>
            <a:endParaRPr sz="2200"/>
          </a:p>
          <a:p>
            <a:pPr lvl="0" marL="0" indent="0">
              <a:buSzTx/>
              <a:buNone/>
              <a:defRPr sz="1800"/>
            </a:pPr>
            <a:endParaRPr sz="2200"/>
          </a:p>
          <a:p>
            <a:pPr lvl="0" marL="0" indent="0">
              <a:buSzTx/>
              <a:buNone/>
              <a:defRPr sz="1800"/>
            </a:pPr>
            <a:endParaRPr sz="2200"/>
          </a:p>
          <a:p>
            <a:pPr lvl="0" marL="0" indent="0">
              <a:buSzTx/>
              <a:buNone/>
              <a:defRPr sz="1800"/>
            </a:pPr>
            <a:endParaRPr sz="2200"/>
          </a:p>
          <a:p>
            <a:pPr lvl="0" marL="0" indent="0">
              <a:buSzTx/>
              <a:buNone/>
              <a:defRPr sz="1800"/>
            </a:pPr>
            <a:endParaRPr sz="2200"/>
          </a:p>
          <a:p>
            <a:pPr lvl="0" marL="0" indent="0">
              <a:buSzTx/>
              <a:buNone/>
              <a:defRPr sz="1800"/>
            </a:pPr>
            <a:endParaRPr sz="2200"/>
          </a:p>
          <a:p>
            <a:pPr lvl="0" marL="0" indent="0">
              <a:buSzTx/>
              <a:buNone/>
              <a:defRPr sz="1800"/>
            </a:pPr>
            <a:endParaRPr sz="2200"/>
          </a:p>
          <a:p>
            <a:pPr lvl="0" marL="0" indent="0">
              <a:buSzTx/>
              <a:buNone/>
              <a:defRPr sz="1800"/>
            </a:pPr>
            <a:endParaRPr sz="2200"/>
          </a:p>
          <a:p>
            <a:pPr lvl="0" marL="0" indent="0">
              <a:buSzTx/>
              <a:buNone/>
              <a:defRPr sz="1800"/>
            </a:pPr>
            <a:endParaRPr sz="2200"/>
          </a:p>
          <a:p>
            <a:pPr lvl="0" marL="0" indent="0">
              <a:buSzTx/>
              <a:buNone/>
              <a:defRPr sz="1800"/>
            </a:pPr>
            <a:endParaRPr sz="2200"/>
          </a:p>
          <a:p>
            <a:pPr lvl="0" marL="0" indent="0">
              <a:buSzTx/>
              <a:buNone/>
              <a:defRPr sz="1800"/>
            </a:pPr>
            <a:r>
              <a:rPr sz="2200"/>
              <a:t>Inflation increases and is higher than expected inflation. Firms earn increased profits and increase output and employment, decreasing unemployment. Nominal wages are unchanged but real wages have declined.</a:t>
            </a:r>
          </a:p>
        </p:txBody>
      </p:sp>
      <p:sp>
        <p:nvSpPr>
          <p:cNvPr id="87" name="Shape 87"/>
          <p:cNvSpPr/>
          <p:nvPr/>
        </p:nvSpPr>
        <p:spPr>
          <a:xfrm flipV="1">
            <a:off x="816412" y="4278633"/>
            <a:ext cx="2" cy="2666636"/>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88" name="Shape 88"/>
          <p:cNvSpPr/>
          <p:nvPr/>
        </p:nvSpPr>
        <p:spPr>
          <a:xfrm flipV="1">
            <a:off x="845310" y="6935891"/>
            <a:ext cx="2729728" cy="2"/>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89" name="Shape 89"/>
          <p:cNvSpPr/>
          <p:nvPr/>
        </p:nvSpPr>
        <p:spPr>
          <a:xfrm flipV="1">
            <a:off x="2210173" y="4345035"/>
            <a:ext cx="2" cy="2561959"/>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90" name="Shape 90"/>
          <p:cNvSpPr/>
          <p:nvPr/>
        </p:nvSpPr>
        <p:spPr>
          <a:xfrm flipV="1">
            <a:off x="1375122" y="4419454"/>
            <a:ext cx="1806224" cy="1806224"/>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91" name="Shape 91"/>
          <p:cNvSpPr/>
          <p:nvPr/>
        </p:nvSpPr>
        <p:spPr>
          <a:xfrm flipH="1" flipV="1">
            <a:off x="1330120" y="4797326"/>
            <a:ext cx="2057120" cy="1401629"/>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92" name="Shape 92"/>
          <p:cNvSpPr/>
          <p:nvPr/>
        </p:nvSpPr>
        <p:spPr>
          <a:xfrm>
            <a:off x="1818749" y="3733461"/>
            <a:ext cx="918969"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LRAS</a:t>
            </a:r>
          </a:p>
        </p:txBody>
      </p:sp>
      <p:sp>
        <p:nvSpPr>
          <p:cNvPr id="93" name="Shape 93"/>
          <p:cNvSpPr/>
          <p:nvPr/>
        </p:nvSpPr>
        <p:spPr>
          <a:xfrm>
            <a:off x="3101131" y="4287973"/>
            <a:ext cx="937176"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SRAS</a:t>
            </a:r>
          </a:p>
        </p:txBody>
      </p:sp>
      <p:sp>
        <p:nvSpPr>
          <p:cNvPr id="94" name="Shape 94"/>
          <p:cNvSpPr/>
          <p:nvPr/>
        </p:nvSpPr>
        <p:spPr>
          <a:xfrm>
            <a:off x="3559432" y="6030977"/>
            <a:ext cx="798675"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AD1</a:t>
            </a:r>
          </a:p>
        </p:txBody>
      </p:sp>
      <p:sp>
        <p:nvSpPr>
          <p:cNvPr id="95" name="Shape 95"/>
          <p:cNvSpPr/>
          <p:nvPr/>
        </p:nvSpPr>
        <p:spPr>
          <a:xfrm>
            <a:off x="3053617" y="7020786"/>
            <a:ext cx="1033412"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RGDP</a:t>
            </a:r>
          </a:p>
        </p:txBody>
      </p:sp>
      <p:sp>
        <p:nvSpPr>
          <p:cNvPr id="96" name="Shape 96"/>
          <p:cNvSpPr/>
          <p:nvPr/>
        </p:nvSpPr>
        <p:spPr>
          <a:xfrm>
            <a:off x="98638" y="4038709"/>
            <a:ext cx="503466" cy="58160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PL</a:t>
            </a:r>
          </a:p>
        </p:txBody>
      </p:sp>
      <p:sp>
        <p:nvSpPr>
          <p:cNvPr id="97" name="Shape 97"/>
          <p:cNvSpPr/>
          <p:nvPr/>
        </p:nvSpPr>
        <p:spPr>
          <a:xfrm>
            <a:off x="1900029" y="7020786"/>
            <a:ext cx="438911" cy="47322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1800">
                <a:latin typeface="Avenir Book"/>
                <a:ea typeface="Avenir Book"/>
                <a:cs typeface="Avenir Book"/>
                <a:sym typeface="Avenir Book"/>
              </a:defRPr>
            </a:lvl1pPr>
          </a:lstStyle>
          <a:p>
            <a:pPr lvl="0"/>
            <a:r>
              <a:t>Y1</a:t>
            </a:r>
          </a:p>
        </p:txBody>
      </p:sp>
      <p:sp>
        <p:nvSpPr>
          <p:cNvPr id="98" name="Shape 98"/>
          <p:cNvSpPr/>
          <p:nvPr/>
        </p:nvSpPr>
        <p:spPr>
          <a:xfrm>
            <a:off x="814200" y="5389765"/>
            <a:ext cx="1386978" cy="3"/>
          </a:xfrm>
          <a:prstGeom prst="line">
            <a:avLst/>
          </a:prstGeom>
          <a:ln w="50800">
            <a:solidFill>
              <a:srgbClr val="4F81BD"/>
            </a:solidFill>
            <a:custDash>
              <a:ds d="200000" sp="2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99" name="Shape 99"/>
          <p:cNvSpPr/>
          <p:nvPr/>
        </p:nvSpPr>
        <p:spPr>
          <a:xfrm>
            <a:off x="104507" y="5085952"/>
            <a:ext cx="565094" cy="47322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1800">
                <a:latin typeface="Avenir Book"/>
                <a:ea typeface="Avenir Book"/>
                <a:cs typeface="Avenir Book"/>
                <a:sym typeface="Avenir Book"/>
              </a:defRPr>
            </a:lvl1pPr>
          </a:lstStyle>
          <a:p>
            <a:pPr lvl="0"/>
            <a:r>
              <a:t>PL1</a:t>
            </a:r>
          </a:p>
        </p:txBody>
      </p:sp>
      <p:sp>
        <p:nvSpPr>
          <p:cNvPr id="100" name="Shape 100"/>
          <p:cNvSpPr/>
          <p:nvPr/>
        </p:nvSpPr>
        <p:spPr>
          <a:xfrm flipV="1">
            <a:off x="8171347" y="3973689"/>
            <a:ext cx="3" cy="2806130"/>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01" name="Shape 101"/>
          <p:cNvSpPr/>
          <p:nvPr/>
        </p:nvSpPr>
        <p:spPr>
          <a:xfrm>
            <a:off x="8185799" y="6791395"/>
            <a:ext cx="3149354" cy="1"/>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02" name="Shape 102"/>
          <p:cNvSpPr/>
          <p:nvPr/>
        </p:nvSpPr>
        <p:spPr>
          <a:xfrm>
            <a:off x="8659372" y="4647327"/>
            <a:ext cx="2185980" cy="1665337"/>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03" name="Shape 103"/>
          <p:cNvSpPr/>
          <p:nvPr/>
        </p:nvSpPr>
        <p:spPr>
          <a:xfrm>
            <a:off x="8189410" y="5498138"/>
            <a:ext cx="1553005" cy="3"/>
          </a:xfrm>
          <a:prstGeom prst="line">
            <a:avLst/>
          </a:prstGeom>
          <a:ln w="50800">
            <a:solidFill>
              <a:srgbClr val="4F81BD"/>
            </a:solidFill>
            <a:custDash>
              <a:ds d="200000" sp="2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04" name="Shape 104"/>
          <p:cNvSpPr/>
          <p:nvPr/>
        </p:nvSpPr>
        <p:spPr>
          <a:xfrm>
            <a:off x="7427369" y="5207340"/>
            <a:ext cx="599702"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2%</a:t>
            </a:r>
          </a:p>
        </p:txBody>
      </p:sp>
      <p:sp>
        <p:nvSpPr>
          <p:cNvPr id="105" name="Shape 105"/>
          <p:cNvSpPr/>
          <p:nvPr/>
        </p:nvSpPr>
        <p:spPr>
          <a:xfrm>
            <a:off x="10867859" y="5657090"/>
            <a:ext cx="2087777" cy="115959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defTabSz="457200">
              <a:defRPr sz="1800"/>
            </a:pPr>
            <a:r>
              <a:rPr sz="2400">
                <a:latin typeface="Avenir Book"/>
                <a:ea typeface="Avenir Book"/>
                <a:cs typeface="Avenir Book"/>
                <a:sym typeface="Avenir Book"/>
              </a:rPr>
              <a:t>SRPC</a:t>
            </a:r>
            <a:endParaRPr sz="2400">
              <a:latin typeface="Avenir Book"/>
              <a:ea typeface="Avenir Book"/>
              <a:cs typeface="Avenir Book"/>
              <a:sym typeface="Avenir Book"/>
            </a:endParaRPr>
          </a:p>
          <a:p>
            <a:pPr lvl="0" algn="l" defTabSz="457200">
              <a:defRPr sz="1800"/>
            </a:pPr>
            <a:r>
              <a:rPr sz="1600">
                <a:latin typeface="Avenir Book"/>
                <a:ea typeface="Avenir Book"/>
                <a:cs typeface="Avenir Book"/>
                <a:sym typeface="Avenir Book"/>
              </a:rPr>
              <a:t>(expected inflation </a:t>
            </a:r>
            <a:endParaRPr sz="1600">
              <a:latin typeface="Avenir Book"/>
              <a:ea typeface="Avenir Book"/>
              <a:cs typeface="Avenir Book"/>
              <a:sym typeface="Avenir Book"/>
            </a:endParaRPr>
          </a:p>
          <a:p>
            <a:pPr lvl="0" algn="l" defTabSz="457200">
              <a:defRPr sz="1800"/>
            </a:pPr>
            <a:r>
              <a:rPr sz="1600">
                <a:latin typeface="Avenir Book"/>
                <a:ea typeface="Avenir Book"/>
                <a:cs typeface="Avenir Book"/>
                <a:sym typeface="Avenir Book"/>
              </a:rPr>
              <a:t>of 2%)</a:t>
            </a:r>
          </a:p>
        </p:txBody>
      </p:sp>
      <p:sp>
        <p:nvSpPr>
          <p:cNvPr id="106" name="Shape 106"/>
          <p:cNvSpPr/>
          <p:nvPr/>
        </p:nvSpPr>
        <p:spPr>
          <a:xfrm>
            <a:off x="10928746" y="6872719"/>
            <a:ext cx="1966002" cy="8164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defTabSz="457200">
              <a:defRPr sz="1800"/>
            </a:pPr>
            <a:r>
              <a:rPr>
                <a:latin typeface="Avenir Book"/>
                <a:ea typeface="Avenir Book"/>
                <a:cs typeface="Avenir Book"/>
                <a:sym typeface="Avenir Book"/>
              </a:rPr>
              <a:t>Unemployment</a:t>
            </a:r>
            <a:endParaRPr>
              <a:latin typeface="Avenir Book"/>
              <a:ea typeface="Avenir Book"/>
              <a:cs typeface="Avenir Book"/>
              <a:sym typeface="Avenir Book"/>
            </a:endParaRPr>
          </a:p>
          <a:p>
            <a:pPr lvl="0" algn="l" defTabSz="457200">
              <a:defRPr sz="1800"/>
            </a:pPr>
            <a:r>
              <a:rPr>
                <a:latin typeface="Avenir Book"/>
                <a:ea typeface="Avenir Book"/>
                <a:cs typeface="Avenir Book"/>
                <a:sym typeface="Avenir Book"/>
              </a:rPr>
              <a:t> Rate</a:t>
            </a:r>
          </a:p>
        </p:txBody>
      </p:sp>
      <p:sp>
        <p:nvSpPr>
          <p:cNvPr id="107" name="Shape 107"/>
          <p:cNvSpPr/>
          <p:nvPr/>
        </p:nvSpPr>
        <p:spPr>
          <a:xfrm>
            <a:off x="7075741" y="3733461"/>
            <a:ext cx="1066447" cy="78028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defTabSz="457200">
              <a:defRPr sz="1800"/>
            </a:pPr>
            <a:r>
              <a:rPr>
                <a:latin typeface="Avenir Book"/>
                <a:ea typeface="Avenir Book"/>
                <a:cs typeface="Avenir Book"/>
                <a:sym typeface="Avenir Book"/>
              </a:rPr>
              <a:t>Inflation</a:t>
            </a:r>
            <a:endParaRPr>
              <a:latin typeface="Avenir Book"/>
              <a:ea typeface="Avenir Book"/>
              <a:cs typeface="Avenir Book"/>
              <a:sym typeface="Avenir Book"/>
            </a:endParaRPr>
          </a:p>
          <a:p>
            <a:pPr lvl="0" algn="l" defTabSz="457200">
              <a:defRPr sz="1800"/>
            </a:pPr>
            <a:r>
              <a:rPr>
                <a:latin typeface="Avenir Book"/>
                <a:ea typeface="Avenir Book"/>
                <a:cs typeface="Avenir Book"/>
                <a:sym typeface="Avenir Book"/>
              </a:rPr>
              <a:t> Rate</a:t>
            </a:r>
          </a:p>
        </p:txBody>
      </p:sp>
      <p:sp>
        <p:nvSpPr>
          <p:cNvPr id="108" name="Shape 108"/>
          <p:cNvSpPr/>
          <p:nvPr/>
        </p:nvSpPr>
        <p:spPr>
          <a:xfrm>
            <a:off x="9539805" y="6887643"/>
            <a:ext cx="599703"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5%</a:t>
            </a:r>
          </a:p>
        </p:txBody>
      </p:sp>
      <p:sp>
        <p:nvSpPr>
          <p:cNvPr id="109" name="Shape 109"/>
          <p:cNvSpPr/>
          <p:nvPr/>
        </p:nvSpPr>
        <p:spPr>
          <a:xfrm flipH="1" flipV="1">
            <a:off x="1903617" y="4464271"/>
            <a:ext cx="1665710" cy="1146868"/>
          </a:xfrm>
          <a:prstGeom prst="line">
            <a:avLst/>
          </a:prstGeom>
          <a:ln w="25400">
            <a:solidFill>
              <a:srgbClr val="FF9300"/>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10" name="Shape 110"/>
          <p:cNvSpPr/>
          <p:nvPr/>
        </p:nvSpPr>
        <p:spPr>
          <a:xfrm>
            <a:off x="3585873" y="5335213"/>
            <a:ext cx="798675"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solidFill>
                  <a:srgbClr val="FF9300"/>
                </a:solidFill>
                <a:latin typeface="Avenir Book"/>
                <a:ea typeface="Avenir Book"/>
                <a:cs typeface="Avenir Book"/>
                <a:sym typeface="Avenir Book"/>
              </a:defRPr>
            </a:lvl1pPr>
          </a:lstStyle>
          <a:p>
            <a:pPr lvl="0">
              <a:defRPr sz="1800">
                <a:solidFill>
                  <a:srgbClr val="000000"/>
                </a:solidFill>
              </a:defRPr>
            </a:pPr>
            <a:r>
              <a:rPr sz="2400">
                <a:solidFill>
                  <a:srgbClr val="FF9300"/>
                </a:solidFill>
              </a:rPr>
              <a:t>AD2</a:t>
            </a:r>
          </a:p>
        </p:txBody>
      </p:sp>
      <p:sp>
        <p:nvSpPr>
          <p:cNvPr id="111" name="Shape 111"/>
          <p:cNvSpPr/>
          <p:nvPr/>
        </p:nvSpPr>
        <p:spPr>
          <a:xfrm flipV="1">
            <a:off x="2632959" y="5026717"/>
            <a:ext cx="3" cy="1814373"/>
          </a:xfrm>
          <a:prstGeom prst="line">
            <a:avLst/>
          </a:prstGeom>
          <a:ln w="50800">
            <a:solidFill>
              <a:srgbClr val="FF9300"/>
            </a:solidFill>
            <a:custDash>
              <a:ds d="200000" sp="2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12" name="Shape 112"/>
          <p:cNvSpPr/>
          <p:nvPr/>
        </p:nvSpPr>
        <p:spPr>
          <a:xfrm>
            <a:off x="849333" y="4945393"/>
            <a:ext cx="1800016" cy="2"/>
          </a:xfrm>
          <a:prstGeom prst="line">
            <a:avLst/>
          </a:prstGeom>
          <a:ln w="50800">
            <a:solidFill>
              <a:srgbClr val="FF9300"/>
            </a:solidFill>
            <a:custDash>
              <a:ds d="200000" sp="2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13" name="Shape 113"/>
          <p:cNvSpPr/>
          <p:nvPr/>
        </p:nvSpPr>
        <p:spPr>
          <a:xfrm>
            <a:off x="2413505" y="7020786"/>
            <a:ext cx="438911" cy="473229"/>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normAutofit fontScale="100000" lnSpcReduction="0"/>
          </a:bodyPr>
          <a:lstStyle>
            <a:lvl1pPr algn="l" defTabSz="457200">
              <a:defRPr sz="1800">
                <a:solidFill>
                  <a:srgbClr val="FF9300"/>
                </a:solidFill>
                <a:latin typeface="Avenir Book"/>
                <a:ea typeface="Avenir Book"/>
                <a:cs typeface="Avenir Book"/>
                <a:sym typeface="Avenir Book"/>
              </a:defRPr>
            </a:lvl1pPr>
          </a:lstStyle>
          <a:p>
            <a:pPr lvl="0">
              <a:defRPr>
                <a:solidFill>
                  <a:srgbClr val="000000"/>
                </a:solidFill>
              </a:defRPr>
            </a:pPr>
            <a:r>
              <a:rPr>
                <a:solidFill>
                  <a:srgbClr val="FF9300"/>
                </a:solidFill>
              </a:rPr>
              <a:t>Y2</a:t>
            </a:r>
          </a:p>
        </p:txBody>
      </p:sp>
      <p:sp>
        <p:nvSpPr>
          <p:cNvPr id="114" name="Shape 114"/>
          <p:cNvSpPr/>
          <p:nvPr/>
        </p:nvSpPr>
        <p:spPr>
          <a:xfrm>
            <a:off x="104507" y="4632959"/>
            <a:ext cx="565094" cy="473229"/>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normAutofit fontScale="100000" lnSpcReduction="0"/>
          </a:bodyPr>
          <a:lstStyle>
            <a:lvl1pPr algn="l" defTabSz="457200">
              <a:defRPr sz="1800">
                <a:solidFill>
                  <a:srgbClr val="FF9300"/>
                </a:solidFill>
                <a:latin typeface="Avenir Book"/>
                <a:ea typeface="Avenir Book"/>
                <a:cs typeface="Avenir Book"/>
                <a:sym typeface="Avenir Book"/>
              </a:defRPr>
            </a:lvl1pPr>
          </a:lstStyle>
          <a:p>
            <a:pPr lvl="0">
              <a:defRPr>
                <a:solidFill>
                  <a:srgbClr val="000000"/>
                </a:solidFill>
              </a:defRPr>
            </a:pPr>
            <a:r>
              <a:rPr>
                <a:solidFill>
                  <a:srgbClr val="FF9300"/>
                </a:solidFill>
              </a:rPr>
              <a:t>PL2</a:t>
            </a:r>
          </a:p>
        </p:txBody>
      </p:sp>
      <p:sp>
        <p:nvSpPr>
          <p:cNvPr id="115" name="Shape 115"/>
          <p:cNvSpPr/>
          <p:nvPr/>
        </p:nvSpPr>
        <p:spPr>
          <a:xfrm flipV="1">
            <a:off x="8183776" y="4945393"/>
            <a:ext cx="846208" cy="3"/>
          </a:xfrm>
          <a:prstGeom prst="line">
            <a:avLst/>
          </a:prstGeom>
          <a:ln w="50800">
            <a:solidFill>
              <a:srgbClr val="FF9300"/>
            </a:solidFill>
            <a:custDash>
              <a:ds d="200000" sp="2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16" name="Shape 116"/>
          <p:cNvSpPr/>
          <p:nvPr/>
        </p:nvSpPr>
        <p:spPr>
          <a:xfrm flipV="1">
            <a:off x="8973534" y="4926970"/>
            <a:ext cx="3" cy="1814373"/>
          </a:xfrm>
          <a:prstGeom prst="line">
            <a:avLst/>
          </a:prstGeom>
          <a:ln w="50800">
            <a:solidFill>
              <a:srgbClr val="FF9300"/>
            </a:solidFill>
            <a:custDash>
              <a:ds d="200000" sp="2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17" name="Shape 117"/>
          <p:cNvSpPr/>
          <p:nvPr/>
        </p:nvSpPr>
        <p:spPr>
          <a:xfrm>
            <a:off x="7464664" y="4746903"/>
            <a:ext cx="599702" cy="58160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4%</a:t>
            </a:r>
          </a:p>
        </p:txBody>
      </p:sp>
      <p:sp>
        <p:nvSpPr>
          <p:cNvPr id="118" name="Shape 118"/>
          <p:cNvSpPr/>
          <p:nvPr/>
        </p:nvSpPr>
        <p:spPr>
          <a:xfrm>
            <a:off x="8675203" y="6879459"/>
            <a:ext cx="599700"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3%</a:t>
            </a:r>
          </a:p>
        </p:txBody>
      </p:sp>
      <p:sp>
        <p:nvSpPr>
          <p:cNvPr id="119" name="Shape 119"/>
          <p:cNvSpPr/>
          <p:nvPr/>
        </p:nvSpPr>
        <p:spPr>
          <a:xfrm flipH="1" flipV="1">
            <a:off x="9171852" y="4853132"/>
            <a:ext cx="443433" cy="443432"/>
          </a:xfrm>
          <a:prstGeom prst="line">
            <a:avLst/>
          </a:prstGeom>
          <a:ln w="38100">
            <a:solidFill>
              <a:srgbClr val="FF8900"/>
            </a:solidFill>
            <a:miter lim="400000"/>
            <a:tailEnd type="triangle"/>
          </a:ln>
        </p:spPr>
        <p:txBody>
          <a:bodyPr lIns="0" tIns="0" rIns="0" bIns="0" anchor="ctr"/>
          <a:lstStyle/>
          <a:p>
            <a:pPr lvl="0">
              <a:defRPr sz="2400"/>
            </a:pPr>
          </a:p>
        </p:txBody>
      </p:sp>
      <p:sp>
        <p:nvSpPr>
          <p:cNvPr id="120" name="Shape 120"/>
          <p:cNvSpPr/>
          <p:nvPr/>
        </p:nvSpPr>
        <p:spPr>
          <a:xfrm>
            <a:off x="8894238" y="4841435"/>
            <a:ext cx="158595" cy="7073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D5B0C"/>
          </a:solidFill>
          <a:ln w="12700">
            <a:miter lim="400000"/>
          </a:ln>
          <a:effectLst>
            <a:outerShdw sx="100000" sy="100000" kx="0" ky="0" algn="b" rotWithShape="0" blurRad="38100" dist="25400" dir="5400000">
              <a:srgbClr val="000000">
                <a:alpha val="50000"/>
              </a:srgbClr>
            </a:outerShdw>
          </a:effectLst>
        </p:spPr>
        <p:txBody>
          <a:bodyPr lIns="0" tIns="0" rIns="0" bIns="0" anchor="ctr"/>
          <a:lstStyle/>
          <a:p>
            <a:pPr lvl="0">
              <a:defRPr sz="2400">
                <a:solidFill>
                  <a:srgbClr val="FFFFFF"/>
                </a:solidFill>
              </a:defRPr>
            </a:pPr>
          </a:p>
        </p:txBody>
      </p:sp>
      <p:sp>
        <p:nvSpPr>
          <p:cNvPr id="121" name="Shape 121"/>
          <p:cNvSpPr/>
          <p:nvPr/>
        </p:nvSpPr>
        <p:spPr>
          <a:xfrm>
            <a:off x="8948134" y="4640167"/>
            <a:ext cx="224360"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200">
                <a:solidFill>
                  <a:srgbClr val="FF8900"/>
                </a:solidFill>
                <a:latin typeface="Helvetica"/>
                <a:ea typeface="Helvetica"/>
                <a:cs typeface="Helvetica"/>
                <a:sym typeface="Helvetica"/>
              </a:defRPr>
            </a:lvl1pPr>
          </a:lstStyle>
          <a:p>
            <a:pPr lvl="0">
              <a:defRPr b="0" sz="1800">
                <a:solidFill>
                  <a:srgbClr val="000000"/>
                </a:solidFill>
              </a:defRPr>
            </a:pPr>
            <a:r>
              <a:rPr b="1" sz="1200">
                <a:solidFill>
                  <a:srgbClr val="FF8900"/>
                </a:solidFill>
              </a:rPr>
              <a:t>B</a:t>
            </a:r>
          </a:p>
        </p:txBody>
      </p:sp>
      <p:sp>
        <p:nvSpPr>
          <p:cNvPr id="122" name="Shape 122"/>
          <p:cNvSpPr/>
          <p:nvPr/>
        </p:nvSpPr>
        <p:spPr>
          <a:xfrm flipV="1">
            <a:off x="9748165" y="5523540"/>
            <a:ext cx="1" cy="1255156"/>
          </a:xfrm>
          <a:prstGeom prst="line">
            <a:avLst/>
          </a:prstGeom>
          <a:ln w="50800">
            <a:solidFill>
              <a:srgbClr val="4F81BD"/>
            </a:solidFill>
            <a:custDash>
              <a:ds d="200000" sp="2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xfrm>
            <a:off x="392671" y="130046"/>
            <a:ext cx="11641467" cy="1741194"/>
          </a:xfrm>
          <a:prstGeom prst="rect">
            <a:avLst/>
          </a:prstGeom>
        </p:spPr>
        <p:txBody>
          <a:bodyPr lIns="0" tIns="0" rIns="0" bIns="0"/>
          <a:lstStyle/>
          <a:p>
            <a:pPr lvl="0">
              <a:defRPr b="0" sz="1800">
                <a:solidFill>
                  <a:srgbClr val="000000"/>
                </a:solidFill>
              </a:defRPr>
            </a:pPr>
            <a:r>
              <a:rPr b="1" sz="4400">
                <a:solidFill>
                  <a:srgbClr val="004165"/>
                </a:solidFill>
              </a:rPr>
              <a:t>The Process </a:t>
            </a:r>
          </a:p>
        </p:txBody>
      </p:sp>
      <p:sp>
        <p:nvSpPr>
          <p:cNvPr id="125" name="Shape 125"/>
          <p:cNvSpPr/>
          <p:nvPr>
            <p:ph type="body" idx="1"/>
          </p:nvPr>
        </p:nvSpPr>
        <p:spPr>
          <a:xfrm>
            <a:off x="101899" y="2404983"/>
            <a:ext cx="12801002" cy="7152644"/>
          </a:xfrm>
          <a:prstGeom prst="rect">
            <a:avLst/>
          </a:prstGeom>
        </p:spPr>
        <p:txBody>
          <a:bodyPr/>
          <a:lstStyle/>
          <a:p>
            <a:pPr lvl="0" marL="349250" indent="-349250">
              <a:defRPr sz="1800"/>
            </a:pPr>
            <a:r>
              <a:rPr sz="2200"/>
              <a:t>In the long run, nominal wages increase and inflation expectations increase.</a:t>
            </a:r>
            <a:endParaRPr sz="2200"/>
          </a:p>
          <a:p>
            <a:pPr lvl="0" marL="349250" indent="-349250">
              <a:defRPr sz="1800"/>
            </a:pPr>
            <a:endParaRPr sz="2200"/>
          </a:p>
          <a:p>
            <a:pPr lvl="0" marL="349250" indent="-349250">
              <a:defRPr sz="1800"/>
            </a:pPr>
            <a:endParaRPr sz="2200"/>
          </a:p>
          <a:p>
            <a:pPr lvl="0" marL="0" indent="0">
              <a:buSzTx/>
              <a:buNone/>
              <a:defRPr sz="1800"/>
            </a:pPr>
            <a:endParaRPr sz="2200"/>
          </a:p>
          <a:p>
            <a:pPr lvl="0" marL="0" indent="0">
              <a:buSzTx/>
              <a:buNone/>
              <a:defRPr sz="1800"/>
            </a:pPr>
            <a:endParaRPr sz="2200"/>
          </a:p>
          <a:p>
            <a:pPr lvl="0" marL="0" indent="0">
              <a:buSzTx/>
              <a:buNone/>
              <a:defRPr sz="1800"/>
            </a:pPr>
            <a:endParaRPr sz="2200"/>
          </a:p>
          <a:p>
            <a:pPr lvl="0" marL="0" indent="0">
              <a:buSzTx/>
              <a:buNone/>
              <a:defRPr sz="1800"/>
            </a:pPr>
            <a:endParaRPr sz="2200"/>
          </a:p>
          <a:p>
            <a:pPr lvl="0" marL="0" indent="0">
              <a:buSzTx/>
              <a:buNone/>
              <a:defRPr sz="1800"/>
            </a:pPr>
            <a:endParaRPr sz="2200"/>
          </a:p>
          <a:p>
            <a:pPr lvl="0" marL="0" indent="0">
              <a:buSzTx/>
              <a:buNone/>
              <a:defRPr sz="1800"/>
            </a:pPr>
            <a:endParaRPr sz="2200"/>
          </a:p>
          <a:p>
            <a:pPr lvl="0" marL="0" indent="0">
              <a:buSzTx/>
              <a:buNone/>
              <a:defRPr sz="1800"/>
            </a:pPr>
            <a:endParaRPr sz="2200"/>
          </a:p>
          <a:p>
            <a:pPr lvl="0" marL="0" indent="0">
              <a:buSzTx/>
              <a:buNone/>
              <a:defRPr sz="1800"/>
            </a:pPr>
            <a:endParaRPr sz="2200"/>
          </a:p>
          <a:p>
            <a:pPr lvl="0" marL="0" indent="0">
              <a:buSzTx/>
              <a:buNone/>
              <a:defRPr sz="1800"/>
            </a:pPr>
            <a:endParaRPr sz="2200"/>
          </a:p>
          <a:p>
            <a:pPr lvl="0" marL="0" indent="0">
              <a:buSzTx/>
              <a:buNone/>
              <a:defRPr sz="1800"/>
            </a:pPr>
            <a:endParaRPr sz="2200"/>
          </a:p>
          <a:p>
            <a:pPr lvl="0" marL="0" indent="0">
              <a:buSzTx/>
              <a:buNone/>
              <a:defRPr sz="1800"/>
            </a:pPr>
            <a:r>
              <a:rPr sz="2200"/>
              <a:t>As nominal wages increase, real wages are restored. Firms produce less and with less output unemployment increases to the natural rate.</a:t>
            </a:r>
          </a:p>
        </p:txBody>
      </p:sp>
      <p:sp>
        <p:nvSpPr>
          <p:cNvPr id="126" name="Shape 126"/>
          <p:cNvSpPr/>
          <p:nvPr/>
        </p:nvSpPr>
        <p:spPr>
          <a:xfrm flipV="1">
            <a:off x="816412" y="4278633"/>
            <a:ext cx="2" cy="2666636"/>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27" name="Shape 127"/>
          <p:cNvSpPr/>
          <p:nvPr/>
        </p:nvSpPr>
        <p:spPr>
          <a:xfrm flipV="1">
            <a:off x="845310" y="6935891"/>
            <a:ext cx="2729728" cy="2"/>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28" name="Shape 128"/>
          <p:cNvSpPr/>
          <p:nvPr/>
        </p:nvSpPr>
        <p:spPr>
          <a:xfrm flipV="1">
            <a:off x="2210173" y="3801193"/>
            <a:ext cx="2" cy="3105801"/>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29" name="Shape 129"/>
          <p:cNvSpPr/>
          <p:nvPr/>
        </p:nvSpPr>
        <p:spPr>
          <a:xfrm flipV="1">
            <a:off x="1375122" y="4419454"/>
            <a:ext cx="1806224" cy="1806224"/>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30" name="Shape 130"/>
          <p:cNvSpPr/>
          <p:nvPr/>
        </p:nvSpPr>
        <p:spPr>
          <a:xfrm flipH="1" flipV="1">
            <a:off x="1330120" y="4797326"/>
            <a:ext cx="2057120" cy="1401629"/>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31" name="Shape 131"/>
          <p:cNvSpPr/>
          <p:nvPr/>
        </p:nvSpPr>
        <p:spPr>
          <a:xfrm>
            <a:off x="1660000" y="3288207"/>
            <a:ext cx="918970"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LRAS</a:t>
            </a:r>
          </a:p>
        </p:txBody>
      </p:sp>
      <p:sp>
        <p:nvSpPr>
          <p:cNvPr id="132" name="Shape 132"/>
          <p:cNvSpPr/>
          <p:nvPr/>
        </p:nvSpPr>
        <p:spPr>
          <a:xfrm>
            <a:off x="2806253" y="3605181"/>
            <a:ext cx="930998" cy="47322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1800">
                <a:solidFill>
                  <a:srgbClr val="00F900"/>
                </a:solidFill>
                <a:latin typeface="Avenir Book"/>
                <a:ea typeface="Avenir Book"/>
                <a:cs typeface="Avenir Book"/>
                <a:sym typeface="Avenir Book"/>
              </a:defRPr>
            </a:lvl1pPr>
          </a:lstStyle>
          <a:p>
            <a:pPr lvl="0">
              <a:defRPr>
                <a:solidFill>
                  <a:srgbClr val="000000"/>
                </a:solidFill>
              </a:defRPr>
            </a:pPr>
            <a:r>
              <a:rPr>
                <a:solidFill>
                  <a:srgbClr val="00F900"/>
                </a:solidFill>
              </a:rPr>
              <a:t>SRAS2</a:t>
            </a:r>
          </a:p>
        </p:txBody>
      </p:sp>
      <p:sp>
        <p:nvSpPr>
          <p:cNvPr id="133" name="Shape 133"/>
          <p:cNvSpPr/>
          <p:nvPr/>
        </p:nvSpPr>
        <p:spPr>
          <a:xfrm>
            <a:off x="3559432" y="6030977"/>
            <a:ext cx="798675"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AD1</a:t>
            </a:r>
          </a:p>
        </p:txBody>
      </p:sp>
      <p:sp>
        <p:nvSpPr>
          <p:cNvPr id="134" name="Shape 134"/>
          <p:cNvSpPr/>
          <p:nvPr/>
        </p:nvSpPr>
        <p:spPr>
          <a:xfrm>
            <a:off x="3053617" y="7020786"/>
            <a:ext cx="1033412"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RGDP</a:t>
            </a:r>
          </a:p>
        </p:txBody>
      </p:sp>
      <p:sp>
        <p:nvSpPr>
          <p:cNvPr id="135" name="Shape 135"/>
          <p:cNvSpPr/>
          <p:nvPr/>
        </p:nvSpPr>
        <p:spPr>
          <a:xfrm>
            <a:off x="135321" y="3733461"/>
            <a:ext cx="503466"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PL</a:t>
            </a:r>
          </a:p>
        </p:txBody>
      </p:sp>
      <p:sp>
        <p:nvSpPr>
          <p:cNvPr id="136" name="Shape 136"/>
          <p:cNvSpPr/>
          <p:nvPr/>
        </p:nvSpPr>
        <p:spPr>
          <a:xfrm>
            <a:off x="1900029" y="7020786"/>
            <a:ext cx="438911" cy="47322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1800">
                <a:latin typeface="Avenir Book"/>
                <a:ea typeface="Avenir Book"/>
                <a:cs typeface="Avenir Book"/>
                <a:sym typeface="Avenir Book"/>
              </a:defRPr>
            </a:lvl1pPr>
          </a:lstStyle>
          <a:p>
            <a:pPr lvl="0"/>
            <a:r>
              <a:t>Y1</a:t>
            </a:r>
          </a:p>
        </p:txBody>
      </p:sp>
      <p:sp>
        <p:nvSpPr>
          <p:cNvPr id="137" name="Shape 137"/>
          <p:cNvSpPr/>
          <p:nvPr/>
        </p:nvSpPr>
        <p:spPr>
          <a:xfrm>
            <a:off x="814200" y="5389765"/>
            <a:ext cx="1386978" cy="3"/>
          </a:xfrm>
          <a:prstGeom prst="line">
            <a:avLst/>
          </a:prstGeom>
          <a:ln w="50800">
            <a:solidFill>
              <a:srgbClr val="4F81BD"/>
            </a:solidFill>
            <a:custDash>
              <a:ds d="200000" sp="2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38" name="Shape 138"/>
          <p:cNvSpPr/>
          <p:nvPr/>
        </p:nvSpPr>
        <p:spPr>
          <a:xfrm>
            <a:off x="104507" y="5085952"/>
            <a:ext cx="565094" cy="47322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1800">
                <a:latin typeface="Avenir Book"/>
                <a:ea typeface="Avenir Book"/>
                <a:cs typeface="Avenir Book"/>
                <a:sym typeface="Avenir Book"/>
              </a:defRPr>
            </a:lvl1pPr>
          </a:lstStyle>
          <a:p>
            <a:pPr lvl="0"/>
            <a:r>
              <a:t>PL1</a:t>
            </a:r>
          </a:p>
        </p:txBody>
      </p:sp>
      <p:sp>
        <p:nvSpPr>
          <p:cNvPr id="139" name="Shape 139"/>
          <p:cNvSpPr/>
          <p:nvPr/>
        </p:nvSpPr>
        <p:spPr>
          <a:xfrm flipV="1">
            <a:off x="8215096" y="3974383"/>
            <a:ext cx="3" cy="2806133"/>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40" name="Shape 140"/>
          <p:cNvSpPr/>
          <p:nvPr/>
        </p:nvSpPr>
        <p:spPr>
          <a:xfrm>
            <a:off x="8185799" y="6791395"/>
            <a:ext cx="3149354" cy="1"/>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41" name="Shape 141"/>
          <p:cNvSpPr/>
          <p:nvPr/>
        </p:nvSpPr>
        <p:spPr>
          <a:xfrm>
            <a:off x="8746667" y="4289133"/>
            <a:ext cx="2185980" cy="1665338"/>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42" name="Shape 142"/>
          <p:cNvSpPr/>
          <p:nvPr/>
        </p:nvSpPr>
        <p:spPr>
          <a:xfrm>
            <a:off x="8197034" y="5048288"/>
            <a:ext cx="1553005" cy="2"/>
          </a:xfrm>
          <a:prstGeom prst="line">
            <a:avLst/>
          </a:prstGeom>
          <a:ln w="50800">
            <a:solidFill>
              <a:srgbClr val="4F81BD"/>
            </a:solidFill>
            <a:custDash>
              <a:ds d="200000" sp="2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43" name="Shape 143"/>
          <p:cNvSpPr/>
          <p:nvPr/>
        </p:nvSpPr>
        <p:spPr>
          <a:xfrm>
            <a:off x="7427369" y="5207340"/>
            <a:ext cx="599702"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2%</a:t>
            </a:r>
          </a:p>
        </p:txBody>
      </p:sp>
      <p:sp>
        <p:nvSpPr>
          <p:cNvPr id="144" name="Shape 144"/>
          <p:cNvSpPr/>
          <p:nvPr/>
        </p:nvSpPr>
        <p:spPr>
          <a:xfrm>
            <a:off x="10867859" y="5657090"/>
            <a:ext cx="2070653" cy="105122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defTabSz="457200">
              <a:defRPr sz="1800"/>
            </a:pPr>
            <a:r>
              <a:rPr>
                <a:latin typeface="Avenir Book"/>
                <a:ea typeface="Avenir Book"/>
                <a:cs typeface="Avenir Book"/>
                <a:sym typeface="Avenir Book"/>
              </a:rPr>
              <a:t>SRPC1</a:t>
            </a:r>
            <a:endParaRPr>
              <a:latin typeface="Avenir Book"/>
              <a:ea typeface="Avenir Book"/>
              <a:cs typeface="Avenir Book"/>
              <a:sym typeface="Avenir Book"/>
            </a:endParaRPr>
          </a:p>
          <a:p>
            <a:pPr lvl="0" algn="l" defTabSz="457200">
              <a:defRPr sz="1800"/>
            </a:pPr>
            <a:r>
              <a:rPr sz="1600">
                <a:latin typeface="Avenir Book"/>
                <a:ea typeface="Avenir Book"/>
                <a:cs typeface="Avenir Book"/>
                <a:sym typeface="Avenir Book"/>
              </a:rPr>
              <a:t>(</a:t>
            </a:r>
            <a:r>
              <a:rPr i="1" sz="1600">
                <a:latin typeface="Avenir Book"/>
                <a:ea typeface="Avenir Book"/>
                <a:cs typeface="Avenir Book"/>
                <a:sym typeface="Avenir Book"/>
              </a:rPr>
              <a:t>expected inflation </a:t>
            </a:r>
            <a:endParaRPr i="1" sz="1600">
              <a:latin typeface="Avenir Book"/>
              <a:ea typeface="Avenir Book"/>
              <a:cs typeface="Avenir Book"/>
              <a:sym typeface="Avenir Book"/>
            </a:endParaRPr>
          </a:p>
          <a:p>
            <a:pPr lvl="0" algn="l" defTabSz="457200">
              <a:defRPr sz="1800"/>
            </a:pPr>
            <a:r>
              <a:rPr i="1" sz="1600">
                <a:latin typeface="Avenir Book"/>
                <a:ea typeface="Avenir Book"/>
                <a:cs typeface="Avenir Book"/>
                <a:sym typeface="Avenir Book"/>
              </a:rPr>
              <a:t>of 2%)</a:t>
            </a:r>
          </a:p>
        </p:txBody>
      </p:sp>
      <p:sp>
        <p:nvSpPr>
          <p:cNvPr id="145" name="Shape 145"/>
          <p:cNvSpPr/>
          <p:nvPr/>
        </p:nvSpPr>
        <p:spPr>
          <a:xfrm>
            <a:off x="10928746" y="6872719"/>
            <a:ext cx="1966002" cy="8164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defTabSz="457200">
              <a:defRPr sz="1800"/>
            </a:pPr>
            <a:r>
              <a:rPr>
                <a:latin typeface="Avenir Book"/>
                <a:ea typeface="Avenir Book"/>
                <a:cs typeface="Avenir Book"/>
                <a:sym typeface="Avenir Book"/>
              </a:rPr>
              <a:t>Unemployment</a:t>
            </a:r>
            <a:endParaRPr>
              <a:latin typeface="Avenir Book"/>
              <a:ea typeface="Avenir Book"/>
              <a:cs typeface="Avenir Book"/>
              <a:sym typeface="Avenir Book"/>
            </a:endParaRPr>
          </a:p>
          <a:p>
            <a:pPr lvl="0" algn="l" defTabSz="457200">
              <a:defRPr sz="1800"/>
            </a:pPr>
            <a:r>
              <a:rPr>
                <a:latin typeface="Avenir Book"/>
                <a:ea typeface="Avenir Book"/>
                <a:cs typeface="Avenir Book"/>
                <a:sym typeface="Avenir Book"/>
              </a:rPr>
              <a:t> Rate</a:t>
            </a:r>
          </a:p>
        </p:txBody>
      </p:sp>
      <p:sp>
        <p:nvSpPr>
          <p:cNvPr id="146" name="Shape 146"/>
          <p:cNvSpPr/>
          <p:nvPr/>
        </p:nvSpPr>
        <p:spPr>
          <a:xfrm>
            <a:off x="7075741" y="3733461"/>
            <a:ext cx="1066447" cy="78028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defTabSz="457200">
              <a:defRPr sz="1800"/>
            </a:pPr>
            <a:r>
              <a:rPr>
                <a:latin typeface="Avenir Book"/>
                <a:ea typeface="Avenir Book"/>
                <a:cs typeface="Avenir Book"/>
                <a:sym typeface="Avenir Book"/>
              </a:rPr>
              <a:t>Inflation</a:t>
            </a:r>
            <a:endParaRPr>
              <a:latin typeface="Avenir Book"/>
              <a:ea typeface="Avenir Book"/>
              <a:cs typeface="Avenir Book"/>
              <a:sym typeface="Avenir Book"/>
            </a:endParaRPr>
          </a:p>
          <a:p>
            <a:pPr lvl="0" algn="l" defTabSz="457200">
              <a:defRPr sz="1800"/>
            </a:pPr>
            <a:r>
              <a:rPr>
                <a:latin typeface="Avenir Book"/>
                <a:ea typeface="Avenir Book"/>
                <a:cs typeface="Avenir Book"/>
                <a:sym typeface="Avenir Book"/>
              </a:rPr>
              <a:t> Rate</a:t>
            </a:r>
          </a:p>
        </p:txBody>
      </p:sp>
      <p:sp>
        <p:nvSpPr>
          <p:cNvPr id="147" name="Shape 147"/>
          <p:cNvSpPr/>
          <p:nvPr/>
        </p:nvSpPr>
        <p:spPr>
          <a:xfrm>
            <a:off x="9539805" y="6887643"/>
            <a:ext cx="599703"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5%</a:t>
            </a:r>
          </a:p>
        </p:txBody>
      </p:sp>
      <p:sp>
        <p:nvSpPr>
          <p:cNvPr id="148" name="Shape 148"/>
          <p:cNvSpPr/>
          <p:nvPr/>
        </p:nvSpPr>
        <p:spPr>
          <a:xfrm flipH="1" flipV="1">
            <a:off x="1903617" y="4464271"/>
            <a:ext cx="1665710" cy="1146868"/>
          </a:xfrm>
          <a:prstGeom prst="line">
            <a:avLst/>
          </a:prstGeom>
          <a:ln w="25400">
            <a:solidFill>
              <a:srgbClr val="FF9300"/>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49" name="Shape 149"/>
          <p:cNvSpPr/>
          <p:nvPr/>
        </p:nvSpPr>
        <p:spPr>
          <a:xfrm>
            <a:off x="3585873" y="5335213"/>
            <a:ext cx="798675"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solidFill>
                  <a:srgbClr val="FF9300"/>
                </a:solidFill>
                <a:latin typeface="Avenir Book"/>
                <a:ea typeface="Avenir Book"/>
                <a:cs typeface="Avenir Book"/>
                <a:sym typeface="Avenir Book"/>
              </a:defRPr>
            </a:lvl1pPr>
          </a:lstStyle>
          <a:p>
            <a:pPr lvl="0">
              <a:defRPr sz="1800">
                <a:solidFill>
                  <a:srgbClr val="000000"/>
                </a:solidFill>
              </a:defRPr>
            </a:pPr>
            <a:r>
              <a:rPr sz="2400">
                <a:solidFill>
                  <a:srgbClr val="FF9300"/>
                </a:solidFill>
              </a:rPr>
              <a:t>AD2</a:t>
            </a:r>
          </a:p>
        </p:txBody>
      </p:sp>
      <p:sp>
        <p:nvSpPr>
          <p:cNvPr id="150" name="Shape 150"/>
          <p:cNvSpPr/>
          <p:nvPr/>
        </p:nvSpPr>
        <p:spPr>
          <a:xfrm flipV="1">
            <a:off x="2632959" y="5026717"/>
            <a:ext cx="3" cy="1814373"/>
          </a:xfrm>
          <a:prstGeom prst="line">
            <a:avLst/>
          </a:prstGeom>
          <a:ln w="50800">
            <a:solidFill>
              <a:srgbClr val="FF9300"/>
            </a:solidFill>
            <a:custDash>
              <a:ds d="200000" sp="2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51" name="Shape 151"/>
          <p:cNvSpPr/>
          <p:nvPr/>
        </p:nvSpPr>
        <p:spPr>
          <a:xfrm>
            <a:off x="849333" y="4945393"/>
            <a:ext cx="1800016" cy="2"/>
          </a:xfrm>
          <a:prstGeom prst="line">
            <a:avLst/>
          </a:prstGeom>
          <a:ln w="50800">
            <a:solidFill>
              <a:srgbClr val="FF9300"/>
            </a:solidFill>
            <a:custDash>
              <a:ds d="200000" sp="2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52" name="Shape 152"/>
          <p:cNvSpPr/>
          <p:nvPr/>
        </p:nvSpPr>
        <p:spPr>
          <a:xfrm>
            <a:off x="2413505" y="7020786"/>
            <a:ext cx="438911" cy="47322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1800">
                <a:solidFill>
                  <a:srgbClr val="FF9300"/>
                </a:solidFill>
                <a:latin typeface="Avenir Book"/>
                <a:ea typeface="Avenir Book"/>
                <a:cs typeface="Avenir Book"/>
                <a:sym typeface="Avenir Book"/>
              </a:defRPr>
            </a:lvl1pPr>
          </a:lstStyle>
          <a:p>
            <a:pPr lvl="0">
              <a:defRPr>
                <a:solidFill>
                  <a:srgbClr val="000000"/>
                </a:solidFill>
              </a:defRPr>
            </a:pPr>
            <a:r>
              <a:rPr>
                <a:solidFill>
                  <a:srgbClr val="FF9300"/>
                </a:solidFill>
              </a:rPr>
              <a:t>Y2</a:t>
            </a:r>
          </a:p>
        </p:txBody>
      </p:sp>
      <p:sp>
        <p:nvSpPr>
          <p:cNvPr id="153" name="Shape 153"/>
          <p:cNvSpPr/>
          <p:nvPr/>
        </p:nvSpPr>
        <p:spPr>
          <a:xfrm>
            <a:off x="104507" y="4632959"/>
            <a:ext cx="565094" cy="47322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1800">
                <a:solidFill>
                  <a:srgbClr val="FF9300"/>
                </a:solidFill>
                <a:latin typeface="Avenir Book"/>
                <a:ea typeface="Avenir Book"/>
                <a:cs typeface="Avenir Book"/>
                <a:sym typeface="Avenir Book"/>
              </a:defRPr>
            </a:lvl1pPr>
          </a:lstStyle>
          <a:p>
            <a:pPr lvl="0">
              <a:defRPr>
                <a:solidFill>
                  <a:srgbClr val="000000"/>
                </a:solidFill>
              </a:defRPr>
            </a:pPr>
            <a:r>
              <a:rPr>
                <a:solidFill>
                  <a:srgbClr val="FF9300"/>
                </a:solidFill>
              </a:rPr>
              <a:t>PL2</a:t>
            </a:r>
          </a:p>
        </p:txBody>
      </p:sp>
      <p:sp>
        <p:nvSpPr>
          <p:cNvPr id="154" name="Shape 154"/>
          <p:cNvSpPr/>
          <p:nvPr/>
        </p:nvSpPr>
        <p:spPr>
          <a:xfrm>
            <a:off x="8211321" y="4551679"/>
            <a:ext cx="918970" cy="1"/>
          </a:xfrm>
          <a:prstGeom prst="line">
            <a:avLst/>
          </a:prstGeom>
          <a:ln w="50800">
            <a:solidFill>
              <a:srgbClr val="FF9300"/>
            </a:solidFill>
            <a:custDash>
              <a:ds d="200000" sp="2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55" name="Shape 155"/>
          <p:cNvSpPr/>
          <p:nvPr/>
        </p:nvSpPr>
        <p:spPr>
          <a:xfrm flipV="1">
            <a:off x="9125724" y="4578771"/>
            <a:ext cx="3" cy="2069934"/>
          </a:xfrm>
          <a:prstGeom prst="line">
            <a:avLst/>
          </a:prstGeom>
          <a:ln w="50800">
            <a:solidFill>
              <a:srgbClr val="FF9300"/>
            </a:solidFill>
            <a:custDash>
              <a:ds d="200000" sp="2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56" name="Shape 156"/>
          <p:cNvSpPr/>
          <p:nvPr/>
        </p:nvSpPr>
        <p:spPr>
          <a:xfrm>
            <a:off x="7597336" y="4342159"/>
            <a:ext cx="599701"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solidFill>
                  <a:srgbClr val="FF9300"/>
                </a:solidFill>
                <a:latin typeface="Avenir Book"/>
                <a:ea typeface="Avenir Book"/>
                <a:cs typeface="Avenir Book"/>
                <a:sym typeface="Avenir Book"/>
              </a:defRPr>
            </a:lvl1pPr>
          </a:lstStyle>
          <a:p>
            <a:pPr lvl="0">
              <a:defRPr sz="1800">
                <a:solidFill>
                  <a:srgbClr val="000000"/>
                </a:solidFill>
              </a:defRPr>
            </a:pPr>
            <a:r>
              <a:rPr sz="2400">
                <a:solidFill>
                  <a:srgbClr val="FF9300"/>
                </a:solidFill>
              </a:rPr>
              <a:t>4%</a:t>
            </a:r>
          </a:p>
        </p:txBody>
      </p:sp>
      <p:sp>
        <p:nvSpPr>
          <p:cNvPr id="157" name="Shape 157"/>
          <p:cNvSpPr/>
          <p:nvPr/>
        </p:nvSpPr>
        <p:spPr>
          <a:xfrm>
            <a:off x="8825876" y="6870913"/>
            <a:ext cx="599700"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solidFill>
                  <a:srgbClr val="FF9300"/>
                </a:solidFill>
                <a:latin typeface="Avenir Book"/>
                <a:ea typeface="Avenir Book"/>
                <a:cs typeface="Avenir Book"/>
                <a:sym typeface="Avenir Book"/>
              </a:defRPr>
            </a:lvl1pPr>
          </a:lstStyle>
          <a:p>
            <a:pPr lvl="0">
              <a:defRPr sz="1800">
                <a:solidFill>
                  <a:srgbClr val="000000"/>
                </a:solidFill>
              </a:defRPr>
            </a:pPr>
            <a:r>
              <a:rPr sz="2400">
                <a:solidFill>
                  <a:srgbClr val="FF9300"/>
                </a:solidFill>
              </a:rPr>
              <a:t>3%</a:t>
            </a:r>
          </a:p>
        </p:txBody>
      </p:sp>
      <p:sp>
        <p:nvSpPr>
          <p:cNvPr id="158" name="Shape 158"/>
          <p:cNvSpPr/>
          <p:nvPr/>
        </p:nvSpPr>
        <p:spPr>
          <a:xfrm flipV="1">
            <a:off x="1064690" y="4056207"/>
            <a:ext cx="1806225" cy="1806225"/>
          </a:xfrm>
          <a:prstGeom prst="line">
            <a:avLst/>
          </a:prstGeom>
          <a:ln w="25400">
            <a:solidFill>
              <a:srgbClr val="00F900"/>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59" name="Shape 159"/>
          <p:cNvSpPr/>
          <p:nvPr/>
        </p:nvSpPr>
        <p:spPr>
          <a:xfrm>
            <a:off x="3281753" y="4468595"/>
            <a:ext cx="902424" cy="47323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1800">
                <a:latin typeface="Avenir Book"/>
                <a:ea typeface="Avenir Book"/>
                <a:cs typeface="Avenir Book"/>
                <a:sym typeface="Avenir Book"/>
              </a:defRPr>
            </a:lvl1pPr>
          </a:lstStyle>
          <a:p>
            <a:pPr lvl="0"/>
            <a:r>
              <a:t>SRAS1</a:t>
            </a:r>
          </a:p>
        </p:txBody>
      </p:sp>
      <p:sp>
        <p:nvSpPr>
          <p:cNvPr id="160" name="Shape 160"/>
          <p:cNvSpPr/>
          <p:nvPr/>
        </p:nvSpPr>
        <p:spPr>
          <a:xfrm>
            <a:off x="814200" y="4706811"/>
            <a:ext cx="1386978" cy="3"/>
          </a:xfrm>
          <a:prstGeom prst="line">
            <a:avLst/>
          </a:prstGeom>
          <a:ln w="50800">
            <a:solidFill>
              <a:srgbClr val="00F900"/>
            </a:solidFill>
            <a:custDash>
              <a:ds d="200000" sp="2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61" name="Shape 161"/>
          <p:cNvSpPr/>
          <p:nvPr/>
        </p:nvSpPr>
        <p:spPr>
          <a:xfrm>
            <a:off x="104507" y="4406683"/>
            <a:ext cx="565094" cy="47322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1800">
                <a:solidFill>
                  <a:srgbClr val="00F900"/>
                </a:solidFill>
                <a:latin typeface="Avenir Book"/>
                <a:ea typeface="Avenir Book"/>
                <a:cs typeface="Avenir Book"/>
                <a:sym typeface="Avenir Book"/>
              </a:defRPr>
            </a:lvl1pPr>
          </a:lstStyle>
          <a:p>
            <a:pPr lvl="0">
              <a:defRPr>
                <a:solidFill>
                  <a:srgbClr val="000000"/>
                </a:solidFill>
              </a:defRPr>
            </a:pPr>
            <a:r>
              <a:rPr>
                <a:solidFill>
                  <a:srgbClr val="00F900"/>
                </a:solidFill>
              </a:rPr>
              <a:t>PL3</a:t>
            </a:r>
          </a:p>
        </p:txBody>
      </p:sp>
      <p:sp>
        <p:nvSpPr>
          <p:cNvPr id="162" name="Shape 162"/>
          <p:cNvSpPr/>
          <p:nvPr/>
        </p:nvSpPr>
        <p:spPr>
          <a:xfrm flipH="1">
            <a:off x="2192110" y="6396515"/>
            <a:ext cx="479519" cy="2"/>
          </a:xfrm>
          <a:prstGeom prst="line">
            <a:avLst/>
          </a:prstGeom>
          <a:ln w="25400">
            <a:solidFill>
              <a:srgbClr val="00F900"/>
            </a:solidFill>
            <a:tailEnd type="triangle"/>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63" name="Shape 163"/>
          <p:cNvSpPr/>
          <p:nvPr/>
        </p:nvSpPr>
        <p:spPr>
          <a:xfrm flipH="1" flipV="1">
            <a:off x="9104312" y="4154311"/>
            <a:ext cx="2041496" cy="1451201"/>
          </a:xfrm>
          <a:prstGeom prst="line">
            <a:avLst/>
          </a:prstGeom>
          <a:ln w="25400">
            <a:solidFill>
              <a:srgbClr val="00DD10"/>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64" name="Shape 164"/>
          <p:cNvSpPr/>
          <p:nvPr/>
        </p:nvSpPr>
        <p:spPr>
          <a:xfrm>
            <a:off x="11069892" y="4726690"/>
            <a:ext cx="2070653" cy="1051221"/>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normAutofit fontScale="100000" lnSpcReduction="0"/>
          </a:bodyPr>
          <a:lstStyle/>
          <a:p>
            <a:pPr lvl="0" algn="l" defTabSz="457200">
              <a:defRPr sz="1800"/>
            </a:pPr>
            <a:r>
              <a:rPr>
                <a:latin typeface="Avenir Book"/>
                <a:ea typeface="Avenir Book"/>
                <a:cs typeface="Avenir Book"/>
                <a:sym typeface="Avenir Book"/>
              </a:rPr>
              <a:t>SRPC2</a:t>
            </a:r>
            <a:endParaRPr>
              <a:latin typeface="Avenir Book"/>
              <a:ea typeface="Avenir Book"/>
              <a:cs typeface="Avenir Book"/>
              <a:sym typeface="Avenir Book"/>
            </a:endParaRPr>
          </a:p>
          <a:p>
            <a:pPr lvl="0" algn="l" defTabSz="457200">
              <a:defRPr sz="1800"/>
            </a:pPr>
            <a:r>
              <a:rPr sz="1600">
                <a:latin typeface="Avenir Book"/>
                <a:ea typeface="Avenir Book"/>
                <a:cs typeface="Avenir Book"/>
                <a:sym typeface="Avenir Book"/>
              </a:rPr>
              <a:t>(</a:t>
            </a:r>
            <a:r>
              <a:rPr i="1" sz="1600">
                <a:latin typeface="Avenir Book"/>
                <a:ea typeface="Avenir Book"/>
                <a:cs typeface="Avenir Book"/>
                <a:sym typeface="Avenir Book"/>
              </a:rPr>
              <a:t>expected inflation </a:t>
            </a:r>
            <a:endParaRPr i="1" sz="1600">
              <a:latin typeface="Avenir Book"/>
              <a:ea typeface="Avenir Book"/>
              <a:cs typeface="Avenir Book"/>
              <a:sym typeface="Avenir Book"/>
            </a:endParaRPr>
          </a:p>
          <a:p>
            <a:pPr lvl="0" algn="l" defTabSz="457200">
              <a:defRPr sz="1800"/>
            </a:pPr>
            <a:r>
              <a:rPr i="1" sz="1600">
                <a:latin typeface="Avenir Book"/>
                <a:ea typeface="Avenir Book"/>
                <a:cs typeface="Avenir Book"/>
                <a:sym typeface="Avenir Book"/>
              </a:rPr>
              <a:t>of 4%)</a:t>
            </a:r>
          </a:p>
        </p:txBody>
      </p:sp>
      <p:sp>
        <p:nvSpPr>
          <p:cNvPr id="165" name="Shape 165"/>
          <p:cNvSpPr/>
          <p:nvPr/>
        </p:nvSpPr>
        <p:spPr>
          <a:xfrm>
            <a:off x="9105313" y="4542648"/>
            <a:ext cx="599702" cy="1"/>
          </a:xfrm>
          <a:prstGeom prst="line">
            <a:avLst/>
          </a:prstGeom>
          <a:ln w="50800">
            <a:solidFill>
              <a:srgbClr val="00F900"/>
            </a:solidFill>
            <a:custDash>
              <a:ds d="200000" sp="2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66" name="Shape 166"/>
          <p:cNvSpPr/>
          <p:nvPr/>
        </p:nvSpPr>
        <p:spPr>
          <a:xfrm flipV="1">
            <a:off x="9648845" y="3638245"/>
            <a:ext cx="1" cy="3228111"/>
          </a:xfrm>
          <a:prstGeom prst="line">
            <a:avLst/>
          </a:prstGeom>
          <a:ln w="50800">
            <a:solidFill>
              <a:srgbClr val="4F81BD"/>
            </a:solidFill>
            <a:custDash>
              <a:ds d="600000" sp="6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67" name="Shape 167"/>
          <p:cNvSpPr/>
          <p:nvPr/>
        </p:nvSpPr>
        <p:spPr>
          <a:xfrm>
            <a:off x="9568895" y="4517248"/>
            <a:ext cx="159900" cy="87377"/>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68" name="Shape 168"/>
          <p:cNvSpPr/>
          <p:nvPr/>
        </p:nvSpPr>
        <p:spPr>
          <a:xfrm>
            <a:off x="9568895" y="4919993"/>
            <a:ext cx="159900" cy="87377"/>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69" name="Shape 169"/>
          <p:cNvSpPr/>
          <p:nvPr/>
        </p:nvSpPr>
        <p:spPr>
          <a:xfrm>
            <a:off x="9300991" y="2968373"/>
            <a:ext cx="918970"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LRPC</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title"/>
          </p:nvPr>
        </p:nvSpPr>
        <p:spPr>
          <a:xfrm>
            <a:off x="392671" y="130046"/>
            <a:ext cx="11641467" cy="1741193"/>
          </a:xfrm>
          <a:prstGeom prst="rect">
            <a:avLst/>
          </a:prstGeom>
        </p:spPr>
        <p:txBody>
          <a:bodyPr lIns="0" tIns="0" rIns="0" bIns="0"/>
          <a:lstStyle/>
          <a:p>
            <a:pPr lvl="0">
              <a:defRPr b="0" sz="1800">
                <a:solidFill>
                  <a:srgbClr val="000000"/>
                </a:solidFill>
              </a:defRPr>
            </a:pPr>
            <a:r>
              <a:rPr b="1" sz="4400">
                <a:solidFill>
                  <a:srgbClr val="004165"/>
                </a:solidFill>
              </a:rPr>
              <a:t>The Process </a:t>
            </a:r>
          </a:p>
        </p:txBody>
      </p:sp>
      <p:sp>
        <p:nvSpPr>
          <p:cNvPr id="172" name="Shape 172"/>
          <p:cNvSpPr/>
          <p:nvPr>
            <p:ph type="body" idx="1"/>
          </p:nvPr>
        </p:nvSpPr>
        <p:spPr>
          <a:xfrm>
            <a:off x="392668" y="2232489"/>
            <a:ext cx="12511098" cy="7152644"/>
          </a:xfrm>
          <a:prstGeom prst="rect">
            <a:avLst/>
          </a:prstGeom>
        </p:spPr>
        <p:txBody>
          <a:bodyPr/>
          <a:lstStyle>
            <a:lvl1pPr marL="349250" indent="-349250"/>
          </a:lstStyle>
          <a:p>
            <a:pPr lvl="0">
              <a:defRPr sz="1800"/>
            </a:pPr>
            <a:r>
              <a:rPr sz="2200"/>
              <a:t>A</a:t>
            </a:r>
          </a:p>
        </p:txBody>
      </p:sp>
      <p:sp>
        <p:nvSpPr>
          <p:cNvPr id="173" name="Shape 173"/>
          <p:cNvSpPr/>
          <p:nvPr/>
        </p:nvSpPr>
        <p:spPr>
          <a:xfrm flipV="1">
            <a:off x="816412" y="4278633"/>
            <a:ext cx="2" cy="2666636"/>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74" name="Shape 174"/>
          <p:cNvSpPr/>
          <p:nvPr/>
        </p:nvSpPr>
        <p:spPr>
          <a:xfrm flipV="1">
            <a:off x="845310" y="6935891"/>
            <a:ext cx="2729728" cy="2"/>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75" name="Shape 175"/>
          <p:cNvSpPr/>
          <p:nvPr/>
        </p:nvSpPr>
        <p:spPr>
          <a:xfrm flipV="1">
            <a:off x="2210173" y="4345035"/>
            <a:ext cx="2" cy="2561960"/>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76" name="Shape 176"/>
          <p:cNvSpPr/>
          <p:nvPr/>
        </p:nvSpPr>
        <p:spPr>
          <a:xfrm flipV="1">
            <a:off x="1375122" y="4419454"/>
            <a:ext cx="1806225" cy="1806225"/>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77" name="Shape 177"/>
          <p:cNvSpPr/>
          <p:nvPr/>
        </p:nvSpPr>
        <p:spPr>
          <a:xfrm flipH="1" flipV="1">
            <a:off x="1330120" y="4797326"/>
            <a:ext cx="2057120" cy="1401629"/>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78" name="Shape 178"/>
          <p:cNvSpPr/>
          <p:nvPr/>
        </p:nvSpPr>
        <p:spPr>
          <a:xfrm>
            <a:off x="1818749" y="3733461"/>
            <a:ext cx="918969"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LRAS</a:t>
            </a:r>
          </a:p>
        </p:txBody>
      </p:sp>
      <p:sp>
        <p:nvSpPr>
          <p:cNvPr id="179" name="Shape 179"/>
          <p:cNvSpPr/>
          <p:nvPr/>
        </p:nvSpPr>
        <p:spPr>
          <a:xfrm>
            <a:off x="3101131" y="4287973"/>
            <a:ext cx="937176"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SRAS</a:t>
            </a:r>
          </a:p>
        </p:txBody>
      </p:sp>
      <p:sp>
        <p:nvSpPr>
          <p:cNvPr id="180" name="Shape 180"/>
          <p:cNvSpPr/>
          <p:nvPr/>
        </p:nvSpPr>
        <p:spPr>
          <a:xfrm>
            <a:off x="3559432" y="6030977"/>
            <a:ext cx="798675"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AD1</a:t>
            </a:r>
          </a:p>
        </p:txBody>
      </p:sp>
      <p:sp>
        <p:nvSpPr>
          <p:cNvPr id="181" name="Shape 181"/>
          <p:cNvSpPr/>
          <p:nvPr/>
        </p:nvSpPr>
        <p:spPr>
          <a:xfrm>
            <a:off x="3053617" y="7020786"/>
            <a:ext cx="1033412"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RGDP</a:t>
            </a:r>
          </a:p>
        </p:txBody>
      </p:sp>
      <p:sp>
        <p:nvSpPr>
          <p:cNvPr id="182" name="Shape 182"/>
          <p:cNvSpPr/>
          <p:nvPr/>
        </p:nvSpPr>
        <p:spPr>
          <a:xfrm>
            <a:off x="98638" y="4038710"/>
            <a:ext cx="503466"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PL</a:t>
            </a:r>
          </a:p>
        </p:txBody>
      </p:sp>
      <p:sp>
        <p:nvSpPr>
          <p:cNvPr id="183" name="Shape 183"/>
          <p:cNvSpPr/>
          <p:nvPr/>
        </p:nvSpPr>
        <p:spPr>
          <a:xfrm>
            <a:off x="1900028" y="7020786"/>
            <a:ext cx="438912" cy="47323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1800">
                <a:latin typeface="Avenir Book"/>
                <a:ea typeface="Avenir Book"/>
                <a:cs typeface="Avenir Book"/>
                <a:sym typeface="Avenir Book"/>
              </a:defRPr>
            </a:lvl1pPr>
          </a:lstStyle>
          <a:p>
            <a:pPr lvl="0"/>
            <a:r>
              <a:t>Y1</a:t>
            </a:r>
          </a:p>
        </p:txBody>
      </p:sp>
      <p:sp>
        <p:nvSpPr>
          <p:cNvPr id="184" name="Shape 184"/>
          <p:cNvSpPr/>
          <p:nvPr/>
        </p:nvSpPr>
        <p:spPr>
          <a:xfrm>
            <a:off x="814200" y="5389765"/>
            <a:ext cx="1386978" cy="3"/>
          </a:xfrm>
          <a:prstGeom prst="line">
            <a:avLst/>
          </a:prstGeom>
          <a:ln w="50800">
            <a:solidFill>
              <a:srgbClr val="4F81BD"/>
            </a:solidFill>
            <a:custDash>
              <a:ds d="200000" sp="2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85" name="Shape 185"/>
          <p:cNvSpPr/>
          <p:nvPr/>
        </p:nvSpPr>
        <p:spPr>
          <a:xfrm>
            <a:off x="104507" y="5085951"/>
            <a:ext cx="565094" cy="47323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1800">
                <a:latin typeface="Avenir Book"/>
                <a:ea typeface="Avenir Book"/>
                <a:cs typeface="Avenir Book"/>
                <a:sym typeface="Avenir Book"/>
              </a:defRPr>
            </a:lvl1pPr>
          </a:lstStyle>
          <a:p>
            <a:pPr lvl="0"/>
            <a:r>
              <a:t>PL1</a:t>
            </a:r>
          </a:p>
        </p:txBody>
      </p:sp>
      <p:sp>
        <p:nvSpPr>
          <p:cNvPr id="186" name="Shape 186"/>
          <p:cNvSpPr/>
          <p:nvPr/>
        </p:nvSpPr>
        <p:spPr>
          <a:xfrm flipV="1">
            <a:off x="8171347" y="3973689"/>
            <a:ext cx="3" cy="2806130"/>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87" name="Shape 187"/>
          <p:cNvSpPr/>
          <p:nvPr/>
        </p:nvSpPr>
        <p:spPr>
          <a:xfrm>
            <a:off x="8185799" y="6791395"/>
            <a:ext cx="3149354" cy="1"/>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88" name="Shape 188"/>
          <p:cNvSpPr/>
          <p:nvPr/>
        </p:nvSpPr>
        <p:spPr>
          <a:xfrm>
            <a:off x="8659372" y="4647327"/>
            <a:ext cx="2185980" cy="1665337"/>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89" name="Shape 189"/>
          <p:cNvSpPr/>
          <p:nvPr/>
        </p:nvSpPr>
        <p:spPr>
          <a:xfrm>
            <a:off x="8189410" y="5498139"/>
            <a:ext cx="1553005" cy="2"/>
          </a:xfrm>
          <a:prstGeom prst="line">
            <a:avLst/>
          </a:prstGeom>
          <a:ln w="50800">
            <a:solidFill>
              <a:srgbClr val="4F81BD"/>
            </a:solidFill>
            <a:custDash>
              <a:ds d="200000" sp="2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90" name="Shape 190"/>
          <p:cNvSpPr/>
          <p:nvPr/>
        </p:nvSpPr>
        <p:spPr>
          <a:xfrm>
            <a:off x="7427369" y="5207340"/>
            <a:ext cx="599702"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2%</a:t>
            </a:r>
          </a:p>
        </p:txBody>
      </p:sp>
      <p:sp>
        <p:nvSpPr>
          <p:cNvPr id="191" name="Shape 191"/>
          <p:cNvSpPr/>
          <p:nvPr/>
        </p:nvSpPr>
        <p:spPr>
          <a:xfrm>
            <a:off x="10867859" y="5657091"/>
            <a:ext cx="2087777" cy="115959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defTabSz="457200">
              <a:defRPr sz="1800"/>
            </a:pPr>
            <a:r>
              <a:rPr sz="2400">
                <a:latin typeface="Avenir Book"/>
                <a:ea typeface="Avenir Book"/>
                <a:cs typeface="Avenir Book"/>
                <a:sym typeface="Avenir Book"/>
              </a:rPr>
              <a:t>SRPC</a:t>
            </a:r>
            <a:endParaRPr sz="2400">
              <a:latin typeface="Avenir Book"/>
              <a:ea typeface="Avenir Book"/>
              <a:cs typeface="Avenir Book"/>
              <a:sym typeface="Avenir Book"/>
            </a:endParaRPr>
          </a:p>
          <a:p>
            <a:pPr lvl="0" algn="l" defTabSz="457200">
              <a:defRPr sz="1800"/>
            </a:pPr>
            <a:r>
              <a:rPr sz="1600">
                <a:latin typeface="Avenir Book"/>
                <a:ea typeface="Avenir Book"/>
                <a:cs typeface="Avenir Book"/>
                <a:sym typeface="Avenir Book"/>
              </a:rPr>
              <a:t>(expected inflation </a:t>
            </a:r>
            <a:endParaRPr sz="1600">
              <a:latin typeface="Avenir Book"/>
              <a:ea typeface="Avenir Book"/>
              <a:cs typeface="Avenir Book"/>
              <a:sym typeface="Avenir Book"/>
            </a:endParaRPr>
          </a:p>
          <a:p>
            <a:pPr lvl="0" algn="l" defTabSz="457200">
              <a:defRPr sz="1800"/>
            </a:pPr>
            <a:r>
              <a:rPr sz="1600">
                <a:latin typeface="Avenir Book"/>
                <a:ea typeface="Avenir Book"/>
                <a:cs typeface="Avenir Book"/>
                <a:sym typeface="Avenir Book"/>
              </a:rPr>
              <a:t>of 2%)</a:t>
            </a:r>
          </a:p>
        </p:txBody>
      </p:sp>
      <p:sp>
        <p:nvSpPr>
          <p:cNvPr id="192" name="Shape 192"/>
          <p:cNvSpPr/>
          <p:nvPr/>
        </p:nvSpPr>
        <p:spPr>
          <a:xfrm>
            <a:off x="10928746" y="6872720"/>
            <a:ext cx="1966002" cy="8164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defTabSz="457200">
              <a:defRPr sz="1800"/>
            </a:pPr>
            <a:r>
              <a:rPr>
                <a:latin typeface="Avenir Book"/>
                <a:ea typeface="Avenir Book"/>
                <a:cs typeface="Avenir Book"/>
                <a:sym typeface="Avenir Book"/>
              </a:rPr>
              <a:t>Unemployment</a:t>
            </a:r>
            <a:endParaRPr>
              <a:latin typeface="Avenir Book"/>
              <a:ea typeface="Avenir Book"/>
              <a:cs typeface="Avenir Book"/>
              <a:sym typeface="Avenir Book"/>
            </a:endParaRPr>
          </a:p>
          <a:p>
            <a:pPr lvl="0" algn="l" defTabSz="457200">
              <a:defRPr sz="1800"/>
            </a:pPr>
            <a:r>
              <a:rPr>
                <a:latin typeface="Avenir Book"/>
                <a:ea typeface="Avenir Book"/>
                <a:cs typeface="Avenir Book"/>
                <a:sym typeface="Avenir Book"/>
              </a:rPr>
              <a:t> Rate</a:t>
            </a:r>
          </a:p>
        </p:txBody>
      </p:sp>
      <p:sp>
        <p:nvSpPr>
          <p:cNvPr id="193" name="Shape 193"/>
          <p:cNvSpPr/>
          <p:nvPr/>
        </p:nvSpPr>
        <p:spPr>
          <a:xfrm>
            <a:off x="7075741" y="3733461"/>
            <a:ext cx="1066447" cy="78028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defTabSz="457200">
              <a:defRPr sz="1800"/>
            </a:pPr>
            <a:r>
              <a:rPr>
                <a:latin typeface="Avenir Book"/>
                <a:ea typeface="Avenir Book"/>
                <a:cs typeface="Avenir Book"/>
                <a:sym typeface="Avenir Book"/>
              </a:rPr>
              <a:t>Inflation</a:t>
            </a:r>
            <a:endParaRPr>
              <a:latin typeface="Avenir Book"/>
              <a:ea typeface="Avenir Book"/>
              <a:cs typeface="Avenir Book"/>
              <a:sym typeface="Avenir Book"/>
            </a:endParaRPr>
          </a:p>
          <a:p>
            <a:pPr lvl="0" algn="l" defTabSz="457200">
              <a:defRPr sz="1800"/>
            </a:pPr>
            <a:r>
              <a:rPr>
                <a:latin typeface="Avenir Book"/>
                <a:ea typeface="Avenir Book"/>
                <a:cs typeface="Avenir Book"/>
                <a:sym typeface="Avenir Book"/>
              </a:rPr>
              <a:t> Rate</a:t>
            </a:r>
          </a:p>
        </p:txBody>
      </p:sp>
      <p:sp>
        <p:nvSpPr>
          <p:cNvPr id="194" name="Shape 194"/>
          <p:cNvSpPr/>
          <p:nvPr/>
        </p:nvSpPr>
        <p:spPr>
          <a:xfrm>
            <a:off x="9539806" y="6887643"/>
            <a:ext cx="599702"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5%</a:t>
            </a:r>
          </a:p>
        </p:txBody>
      </p:sp>
      <p:sp>
        <p:nvSpPr>
          <p:cNvPr id="195" name="Shape 195"/>
          <p:cNvSpPr/>
          <p:nvPr/>
        </p:nvSpPr>
        <p:spPr>
          <a:xfrm flipH="1" flipV="1">
            <a:off x="1037517" y="5373559"/>
            <a:ext cx="1665711" cy="1146868"/>
          </a:xfrm>
          <a:prstGeom prst="line">
            <a:avLst/>
          </a:prstGeom>
          <a:ln w="25400">
            <a:solidFill>
              <a:srgbClr val="FF9300"/>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96" name="Shape 196"/>
          <p:cNvSpPr/>
          <p:nvPr/>
        </p:nvSpPr>
        <p:spPr>
          <a:xfrm>
            <a:off x="2776362" y="6324316"/>
            <a:ext cx="798676" cy="58160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solidFill>
                  <a:srgbClr val="FF9300"/>
                </a:solidFill>
                <a:latin typeface="Avenir Book"/>
                <a:ea typeface="Avenir Book"/>
                <a:cs typeface="Avenir Book"/>
                <a:sym typeface="Avenir Book"/>
              </a:defRPr>
            </a:lvl1pPr>
          </a:lstStyle>
          <a:p>
            <a:pPr lvl="0">
              <a:defRPr sz="1800">
                <a:solidFill>
                  <a:srgbClr val="000000"/>
                </a:solidFill>
              </a:defRPr>
            </a:pPr>
            <a:r>
              <a:rPr sz="2400">
                <a:solidFill>
                  <a:srgbClr val="FF9300"/>
                </a:solidFill>
              </a:rPr>
              <a:t>AD2</a:t>
            </a:r>
          </a:p>
        </p:txBody>
      </p:sp>
      <p:sp>
        <p:nvSpPr>
          <p:cNvPr id="197" name="Shape 197"/>
          <p:cNvSpPr/>
          <p:nvPr/>
        </p:nvSpPr>
        <p:spPr>
          <a:xfrm flipV="1">
            <a:off x="1749341" y="5808756"/>
            <a:ext cx="1" cy="1035329"/>
          </a:xfrm>
          <a:prstGeom prst="line">
            <a:avLst/>
          </a:prstGeom>
          <a:ln w="50800">
            <a:solidFill>
              <a:srgbClr val="FF9300"/>
            </a:solidFill>
            <a:custDash>
              <a:ds d="200000" sp="2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98" name="Shape 198"/>
          <p:cNvSpPr/>
          <p:nvPr/>
        </p:nvSpPr>
        <p:spPr>
          <a:xfrm>
            <a:off x="689544" y="5834156"/>
            <a:ext cx="949037" cy="1"/>
          </a:xfrm>
          <a:prstGeom prst="line">
            <a:avLst/>
          </a:prstGeom>
          <a:ln w="50800">
            <a:solidFill>
              <a:srgbClr val="FF9300"/>
            </a:solidFill>
            <a:custDash>
              <a:ds d="200000" sp="2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199" name="Shape 199"/>
          <p:cNvSpPr/>
          <p:nvPr/>
        </p:nvSpPr>
        <p:spPr>
          <a:xfrm>
            <a:off x="1529885" y="7040355"/>
            <a:ext cx="438912" cy="473229"/>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normAutofit fontScale="100000" lnSpcReduction="0"/>
          </a:bodyPr>
          <a:lstStyle>
            <a:lvl1pPr algn="l" defTabSz="457200">
              <a:defRPr sz="1800">
                <a:solidFill>
                  <a:srgbClr val="FF9300"/>
                </a:solidFill>
                <a:latin typeface="Avenir Book"/>
                <a:ea typeface="Avenir Book"/>
                <a:cs typeface="Avenir Book"/>
                <a:sym typeface="Avenir Book"/>
              </a:defRPr>
            </a:lvl1pPr>
          </a:lstStyle>
          <a:p>
            <a:pPr lvl="0">
              <a:defRPr>
                <a:solidFill>
                  <a:srgbClr val="000000"/>
                </a:solidFill>
              </a:defRPr>
            </a:pPr>
            <a:r>
              <a:rPr>
                <a:solidFill>
                  <a:srgbClr val="FF9300"/>
                </a:solidFill>
              </a:rPr>
              <a:t>Y2</a:t>
            </a:r>
          </a:p>
        </p:txBody>
      </p:sp>
      <p:sp>
        <p:nvSpPr>
          <p:cNvPr id="200" name="Shape 200"/>
          <p:cNvSpPr/>
          <p:nvPr/>
        </p:nvSpPr>
        <p:spPr>
          <a:xfrm>
            <a:off x="104507" y="5688513"/>
            <a:ext cx="565094" cy="473228"/>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normAutofit fontScale="100000" lnSpcReduction="0"/>
          </a:bodyPr>
          <a:lstStyle>
            <a:lvl1pPr algn="l" defTabSz="457200">
              <a:defRPr sz="1800">
                <a:solidFill>
                  <a:srgbClr val="FF9300"/>
                </a:solidFill>
                <a:latin typeface="Avenir Book"/>
                <a:ea typeface="Avenir Book"/>
                <a:cs typeface="Avenir Book"/>
                <a:sym typeface="Avenir Book"/>
              </a:defRPr>
            </a:lvl1pPr>
          </a:lstStyle>
          <a:p>
            <a:pPr lvl="0">
              <a:defRPr>
                <a:solidFill>
                  <a:srgbClr val="000000"/>
                </a:solidFill>
              </a:defRPr>
            </a:pPr>
            <a:r>
              <a:rPr>
                <a:solidFill>
                  <a:srgbClr val="FF9300"/>
                </a:solidFill>
              </a:rPr>
              <a:t>PL2</a:t>
            </a:r>
          </a:p>
        </p:txBody>
      </p:sp>
      <p:sp>
        <p:nvSpPr>
          <p:cNvPr id="201" name="Shape 201"/>
          <p:cNvSpPr/>
          <p:nvPr/>
        </p:nvSpPr>
        <p:spPr>
          <a:xfrm flipV="1">
            <a:off x="8203094" y="5945180"/>
            <a:ext cx="2072980" cy="1"/>
          </a:xfrm>
          <a:prstGeom prst="line">
            <a:avLst/>
          </a:prstGeom>
          <a:ln w="50800">
            <a:solidFill>
              <a:srgbClr val="FF9300"/>
            </a:solidFill>
            <a:custDash>
              <a:ds d="200000" sp="2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202" name="Shape 202"/>
          <p:cNvSpPr/>
          <p:nvPr/>
        </p:nvSpPr>
        <p:spPr>
          <a:xfrm flipV="1">
            <a:off x="10320518" y="5891671"/>
            <a:ext cx="1" cy="818401"/>
          </a:xfrm>
          <a:prstGeom prst="line">
            <a:avLst/>
          </a:prstGeom>
          <a:ln w="50800">
            <a:solidFill>
              <a:srgbClr val="FF9300"/>
            </a:solidFill>
            <a:custDash>
              <a:ds d="200000" sp="2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203" name="Shape 203"/>
          <p:cNvSpPr/>
          <p:nvPr/>
        </p:nvSpPr>
        <p:spPr>
          <a:xfrm>
            <a:off x="7427369" y="5762904"/>
            <a:ext cx="599702"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1%</a:t>
            </a:r>
          </a:p>
        </p:txBody>
      </p:sp>
      <p:sp>
        <p:nvSpPr>
          <p:cNvPr id="204" name="Shape 204"/>
          <p:cNvSpPr/>
          <p:nvPr/>
        </p:nvSpPr>
        <p:spPr>
          <a:xfrm>
            <a:off x="10234277" y="6895857"/>
            <a:ext cx="599701"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6%</a:t>
            </a:r>
          </a:p>
        </p:txBody>
      </p:sp>
      <p:sp>
        <p:nvSpPr>
          <p:cNvPr id="205" name="Shape 205"/>
          <p:cNvSpPr/>
          <p:nvPr/>
        </p:nvSpPr>
        <p:spPr>
          <a:xfrm>
            <a:off x="9886608" y="5350224"/>
            <a:ext cx="459759" cy="459759"/>
          </a:xfrm>
          <a:prstGeom prst="line">
            <a:avLst/>
          </a:prstGeom>
          <a:ln w="38100">
            <a:solidFill>
              <a:srgbClr val="FF8900"/>
            </a:solidFill>
            <a:miter lim="400000"/>
            <a:tailEnd type="triangle"/>
          </a:ln>
        </p:spPr>
        <p:txBody>
          <a:bodyPr lIns="0" tIns="0" rIns="0" bIns="0" anchor="ctr"/>
          <a:lstStyle/>
          <a:p>
            <a:pPr lvl="0">
              <a:defRPr sz="2400"/>
            </a:pPr>
          </a:p>
        </p:txBody>
      </p:sp>
      <p:sp>
        <p:nvSpPr>
          <p:cNvPr id="206" name="Shape 206"/>
          <p:cNvSpPr/>
          <p:nvPr/>
        </p:nvSpPr>
        <p:spPr>
          <a:xfrm flipV="1">
            <a:off x="9716160" y="5516616"/>
            <a:ext cx="1" cy="1269004"/>
          </a:xfrm>
          <a:prstGeom prst="line">
            <a:avLst/>
          </a:prstGeom>
          <a:ln w="50800">
            <a:solidFill>
              <a:srgbClr val="4F81BD"/>
            </a:solidFill>
            <a:custDash>
              <a:ds d="200000" sp="2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207" name="Shape 207"/>
          <p:cNvSpPr/>
          <p:nvPr/>
        </p:nvSpPr>
        <p:spPr>
          <a:xfrm>
            <a:off x="9607942" y="5375557"/>
            <a:ext cx="216437" cy="19436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208" name="Shape 208"/>
          <p:cNvSpPr/>
          <p:nvPr/>
        </p:nvSpPr>
        <p:spPr>
          <a:xfrm>
            <a:off x="10206702" y="5814601"/>
            <a:ext cx="196016" cy="15598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209" name="Shape 209"/>
          <p:cNvSpPr/>
          <p:nvPr/>
        </p:nvSpPr>
        <p:spPr>
          <a:xfrm>
            <a:off x="9695307" y="5002105"/>
            <a:ext cx="306903"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100">
                <a:latin typeface="Helvetica"/>
                <a:ea typeface="Helvetica"/>
                <a:cs typeface="Helvetica"/>
                <a:sym typeface="Helvetica"/>
              </a:defRPr>
            </a:lvl1pPr>
          </a:lstStyle>
          <a:p>
            <a:pPr lvl="0">
              <a:defRPr b="0" sz="1800"/>
            </a:pPr>
            <a:r>
              <a:rPr b="1" sz="2100"/>
              <a:t>A</a:t>
            </a:r>
          </a:p>
        </p:txBody>
      </p:sp>
      <p:sp>
        <p:nvSpPr>
          <p:cNvPr id="210" name="Shape 210"/>
          <p:cNvSpPr/>
          <p:nvPr/>
        </p:nvSpPr>
        <p:spPr>
          <a:xfrm>
            <a:off x="10380676" y="5551480"/>
            <a:ext cx="306903"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100">
                <a:latin typeface="Helvetica"/>
                <a:ea typeface="Helvetica"/>
                <a:cs typeface="Helvetica"/>
                <a:sym typeface="Helvetica"/>
              </a:defRPr>
            </a:lvl1pPr>
          </a:lstStyle>
          <a:p>
            <a:pPr lvl="0">
              <a:defRPr b="0" sz="1800"/>
            </a:pPr>
            <a:r>
              <a:rPr b="1" sz="2100"/>
              <a:t>B</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title"/>
          </p:nvPr>
        </p:nvSpPr>
        <p:spPr>
          <a:xfrm>
            <a:off x="392671" y="130046"/>
            <a:ext cx="11641467" cy="1741193"/>
          </a:xfrm>
          <a:prstGeom prst="rect">
            <a:avLst/>
          </a:prstGeom>
        </p:spPr>
        <p:txBody>
          <a:bodyPr lIns="0" tIns="0" rIns="0" bIns="0"/>
          <a:lstStyle/>
          <a:p>
            <a:pPr lvl="0">
              <a:defRPr b="0" sz="1800">
                <a:solidFill>
                  <a:srgbClr val="000000"/>
                </a:solidFill>
              </a:defRPr>
            </a:pPr>
            <a:r>
              <a:rPr b="1" sz="4400">
                <a:solidFill>
                  <a:srgbClr val="004165"/>
                </a:solidFill>
              </a:rPr>
              <a:t>The Process </a:t>
            </a:r>
          </a:p>
        </p:txBody>
      </p:sp>
      <p:sp>
        <p:nvSpPr>
          <p:cNvPr id="213" name="Shape 213"/>
          <p:cNvSpPr/>
          <p:nvPr>
            <p:ph type="body" idx="1"/>
          </p:nvPr>
        </p:nvSpPr>
        <p:spPr>
          <a:xfrm>
            <a:off x="102765" y="2232489"/>
            <a:ext cx="12801001" cy="7152644"/>
          </a:xfrm>
          <a:prstGeom prst="rect">
            <a:avLst/>
          </a:prstGeom>
        </p:spPr>
        <p:txBody>
          <a:bodyPr/>
          <a:lstStyle/>
          <a:p>
            <a:pPr lvl="0" marL="349250" indent="-349250">
              <a:defRPr sz="1800"/>
            </a:pPr>
            <a:r>
              <a:rPr sz="2200"/>
              <a:t>In the long run, nominal wages increase and inflation expectations increase.</a:t>
            </a:r>
            <a:endParaRPr sz="2200"/>
          </a:p>
          <a:p>
            <a:pPr lvl="0" marL="349250" indent="-349250">
              <a:defRPr sz="1800"/>
            </a:pPr>
            <a:endParaRPr sz="2200"/>
          </a:p>
          <a:p>
            <a:pPr lvl="0" marL="349250" indent="-349250">
              <a:defRPr sz="1800"/>
            </a:pPr>
            <a:endParaRPr sz="2200"/>
          </a:p>
          <a:p>
            <a:pPr lvl="0" marL="0" indent="0">
              <a:buSzTx/>
              <a:buNone/>
              <a:defRPr sz="1800"/>
            </a:pPr>
            <a:endParaRPr sz="2200"/>
          </a:p>
          <a:p>
            <a:pPr lvl="0" marL="0" indent="0">
              <a:buSzTx/>
              <a:buNone/>
              <a:defRPr sz="1800"/>
            </a:pPr>
            <a:endParaRPr sz="2200"/>
          </a:p>
          <a:p>
            <a:pPr lvl="0" marL="0" indent="0">
              <a:buSzTx/>
              <a:buNone/>
              <a:defRPr sz="1800"/>
            </a:pPr>
            <a:endParaRPr sz="2200"/>
          </a:p>
          <a:p>
            <a:pPr lvl="0" marL="0" indent="0">
              <a:buSzTx/>
              <a:buNone/>
              <a:defRPr sz="1800"/>
            </a:pPr>
            <a:endParaRPr sz="2200"/>
          </a:p>
          <a:p>
            <a:pPr lvl="0" marL="0" indent="0">
              <a:buSzTx/>
              <a:buNone/>
              <a:defRPr sz="1800"/>
            </a:pPr>
            <a:endParaRPr sz="2200"/>
          </a:p>
          <a:p>
            <a:pPr lvl="0" marL="0" indent="0">
              <a:buSzTx/>
              <a:buNone/>
              <a:defRPr sz="1800"/>
            </a:pPr>
            <a:endParaRPr sz="2200"/>
          </a:p>
          <a:p>
            <a:pPr lvl="0" marL="0" indent="0">
              <a:buSzTx/>
              <a:buNone/>
              <a:defRPr sz="1800"/>
            </a:pPr>
            <a:endParaRPr sz="2200"/>
          </a:p>
          <a:p>
            <a:pPr lvl="0" marL="0" indent="0">
              <a:buSzTx/>
              <a:buNone/>
              <a:defRPr sz="1800"/>
            </a:pPr>
            <a:endParaRPr sz="2200"/>
          </a:p>
          <a:p>
            <a:pPr lvl="0" marL="0" indent="0">
              <a:buSzTx/>
              <a:buNone/>
              <a:defRPr sz="1800"/>
            </a:pPr>
            <a:endParaRPr sz="2200"/>
          </a:p>
          <a:p>
            <a:pPr lvl="0" marL="0" indent="0">
              <a:buSzTx/>
              <a:buNone/>
              <a:defRPr sz="1800"/>
            </a:pPr>
            <a:endParaRPr sz="2200"/>
          </a:p>
          <a:p>
            <a:pPr lvl="0" marL="0" indent="0">
              <a:buSzTx/>
              <a:buNone/>
              <a:defRPr sz="1800"/>
            </a:pPr>
            <a:r>
              <a:rPr sz="2200"/>
              <a:t>As nominal wages decrease, profits for firms increase and real wages are restored. Firms produce more and with increased output unemployment decreases to the natural rate.</a:t>
            </a:r>
          </a:p>
        </p:txBody>
      </p:sp>
      <p:sp>
        <p:nvSpPr>
          <p:cNvPr id="214" name="Shape 214"/>
          <p:cNvSpPr/>
          <p:nvPr/>
        </p:nvSpPr>
        <p:spPr>
          <a:xfrm flipV="1">
            <a:off x="816412" y="4278633"/>
            <a:ext cx="2" cy="2666636"/>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215" name="Shape 215"/>
          <p:cNvSpPr/>
          <p:nvPr/>
        </p:nvSpPr>
        <p:spPr>
          <a:xfrm flipV="1">
            <a:off x="845310" y="6935891"/>
            <a:ext cx="2729728" cy="2"/>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216" name="Shape 216"/>
          <p:cNvSpPr/>
          <p:nvPr/>
        </p:nvSpPr>
        <p:spPr>
          <a:xfrm flipV="1">
            <a:off x="2210173" y="3801193"/>
            <a:ext cx="2" cy="3105801"/>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217" name="Shape 217"/>
          <p:cNvSpPr/>
          <p:nvPr/>
        </p:nvSpPr>
        <p:spPr>
          <a:xfrm flipV="1">
            <a:off x="1375122" y="4419454"/>
            <a:ext cx="1806225" cy="1806225"/>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218" name="Shape 218"/>
          <p:cNvSpPr/>
          <p:nvPr/>
        </p:nvSpPr>
        <p:spPr>
          <a:xfrm flipH="1" flipV="1">
            <a:off x="1330120" y="4797326"/>
            <a:ext cx="2057120" cy="1401629"/>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219" name="Shape 219"/>
          <p:cNvSpPr/>
          <p:nvPr/>
        </p:nvSpPr>
        <p:spPr>
          <a:xfrm>
            <a:off x="1660000" y="3288207"/>
            <a:ext cx="918970"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LRAS</a:t>
            </a:r>
          </a:p>
        </p:txBody>
      </p:sp>
      <p:sp>
        <p:nvSpPr>
          <p:cNvPr id="220" name="Shape 220"/>
          <p:cNvSpPr/>
          <p:nvPr/>
        </p:nvSpPr>
        <p:spPr>
          <a:xfrm>
            <a:off x="3654278" y="4811674"/>
            <a:ext cx="930998" cy="47323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1800">
                <a:solidFill>
                  <a:srgbClr val="00F900"/>
                </a:solidFill>
                <a:latin typeface="Avenir Book"/>
                <a:ea typeface="Avenir Book"/>
                <a:cs typeface="Avenir Book"/>
                <a:sym typeface="Avenir Book"/>
              </a:defRPr>
            </a:lvl1pPr>
          </a:lstStyle>
          <a:p>
            <a:pPr lvl="0">
              <a:defRPr>
                <a:solidFill>
                  <a:srgbClr val="000000"/>
                </a:solidFill>
              </a:defRPr>
            </a:pPr>
            <a:r>
              <a:rPr>
                <a:solidFill>
                  <a:srgbClr val="00F900"/>
                </a:solidFill>
              </a:rPr>
              <a:t>SRAS2</a:t>
            </a:r>
          </a:p>
        </p:txBody>
      </p:sp>
      <p:sp>
        <p:nvSpPr>
          <p:cNvPr id="221" name="Shape 221"/>
          <p:cNvSpPr/>
          <p:nvPr/>
        </p:nvSpPr>
        <p:spPr>
          <a:xfrm>
            <a:off x="3559432" y="6030977"/>
            <a:ext cx="798675"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AD1</a:t>
            </a:r>
          </a:p>
        </p:txBody>
      </p:sp>
      <p:sp>
        <p:nvSpPr>
          <p:cNvPr id="222" name="Shape 222"/>
          <p:cNvSpPr/>
          <p:nvPr/>
        </p:nvSpPr>
        <p:spPr>
          <a:xfrm>
            <a:off x="3053617" y="7020786"/>
            <a:ext cx="1033412"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RGDP</a:t>
            </a:r>
          </a:p>
        </p:txBody>
      </p:sp>
      <p:sp>
        <p:nvSpPr>
          <p:cNvPr id="223" name="Shape 223"/>
          <p:cNvSpPr/>
          <p:nvPr/>
        </p:nvSpPr>
        <p:spPr>
          <a:xfrm>
            <a:off x="135321" y="3733461"/>
            <a:ext cx="503466"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PL</a:t>
            </a:r>
          </a:p>
        </p:txBody>
      </p:sp>
      <p:sp>
        <p:nvSpPr>
          <p:cNvPr id="224" name="Shape 224"/>
          <p:cNvSpPr/>
          <p:nvPr/>
        </p:nvSpPr>
        <p:spPr>
          <a:xfrm>
            <a:off x="2058778" y="7020786"/>
            <a:ext cx="438912" cy="47323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1800">
                <a:latin typeface="Avenir Book"/>
                <a:ea typeface="Avenir Book"/>
                <a:cs typeface="Avenir Book"/>
                <a:sym typeface="Avenir Book"/>
              </a:defRPr>
            </a:lvl1pPr>
          </a:lstStyle>
          <a:p>
            <a:pPr lvl="0"/>
            <a:r>
              <a:t>Yf</a:t>
            </a:r>
          </a:p>
        </p:txBody>
      </p:sp>
      <p:sp>
        <p:nvSpPr>
          <p:cNvPr id="225" name="Shape 225"/>
          <p:cNvSpPr/>
          <p:nvPr/>
        </p:nvSpPr>
        <p:spPr>
          <a:xfrm>
            <a:off x="814200" y="5389765"/>
            <a:ext cx="1386978" cy="3"/>
          </a:xfrm>
          <a:prstGeom prst="line">
            <a:avLst/>
          </a:prstGeom>
          <a:ln w="50800">
            <a:solidFill>
              <a:srgbClr val="4F81BD"/>
            </a:solidFill>
            <a:custDash>
              <a:ds d="200000" sp="2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226" name="Shape 226"/>
          <p:cNvSpPr/>
          <p:nvPr/>
        </p:nvSpPr>
        <p:spPr>
          <a:xfrm>
            <a:off x="104507" y="5085951"/>
            <a:ext cx="565094" cy="47323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1800">
                <a:latin typeface="Avenir Book"/>
                <a:ea typeface="Avenir Book"/>
                <a:cs typeface="Avenir Book"/>
                <a:sym typeface="Avenir Book"/>
              </a:defRPr>
            </a:lvl1pPr>
          </a:lstStyle>
          <a:p>
            <a:pPr lvl="0"/>
            <a:r>
              <a:t>PL1</a:t>
            </a:r>
          </a:p>
        </p:txBody>
      </p:sp>
      <p:sp>
        <p:nvSpPr>
          <p:cNvPr id="227" name="Shape 227"/>
          <p:cNvSpPr/>
          <p:nvPr/>
        </p:nvSpPr>
        <p:spPr>
          <a:xfrm flipV="1">
            <a:off x="8215097" y="3974384"/>
            <a:ext cx="2" cy="2806132"/>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228" name="Shape 228"/>
          <p:cNvSpPr/>
          <p:nvPr/>
        </p:nvSpPr>
        <p:spPr>
          <a:xfrm>
            <a:off x="8185799" y="6791395"/>
            <a:ext cx="3149354" cy="1"/>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229" name="Shape 229"/>
          <p:cNvSpPr/>
          <p:nvPr/>
        </p:nvSpPr>
        <p:spPr>
          <a:xfrm flipV="1">
            <a:off x="9760474" y="3794528"/>
            <a:ext cx="3" cy="2915544"/>
          </a:xfrm>
          <a:prstGeom prst="line">
            <a:avLst/>
          </a:prstGeom>
          <a:ln w="25400">
            <a:solidFill>
              <a:srgbClr val="4F81BD"/>
            </a:solidFill>
            <a:custDash>
              <a:ds d="600000" sp="6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230" name="Shape 230"/>
          <p:cNvSpPr/>
          <p:nvPr/>
        </p:nvSpPr>
        <p:spPr>
          <a:xfrm>
            <a:off x="8746667" y="4289133"/>
            <a:ext cx="2185980" cy="1665338"/>
          </a:xfrm>
          <a:prstGeom prst="line">
            <a:avLst/>
          </a:prstGeom>
          <a:ln w="25400">
            <a:solidFill>
              <a:srgbClr val="4F81BD"/>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231" name="Shape 231"/>
          <p:cNvSpPr/>
          <p:nvPr/>
        </p:nvSpPr>
        <p:spPr>
          <a:xfrm>
            <a:off x="8197034" y="5048288"/>
            <a:ext cx="1553005" cy="2"/>
          </a:xfrm>
          <a:prstGeom prst="line">
            <a:avLst/>
          </a:prstGeom>
          <a:ln w="50800">
            <a:solidFill>
              <a:srgbClr val="4F81BD"/>
            </a:solidFill>
            <a:custDash>
              <a:ds d="200000" sp="2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232" name="Shape 232"/>
          <p:cNvSpPr/>
          <p:nvPr/>
        </p:nvSpPr>
        <p:spPr>
          <a:xfrm>
            <a:off x="7427369" y="5207340"/>
            <a:ext cx="599702"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2%</a:t>
            </a:r>
          </a:p>
        </p:txBody>
      </p:sp>
      <p:sp>
        <p:nvSpPr>
          <p:cNvPr id="233" name="Shape 233"/>
          <p:cNvSpPr/>
          <p:nvPr/>
        </p:nvSpPr>
        <p:spPr>
          <a:xfrm>
            <a:off x="10867859" y="5022888"/>
            <a:ext cx="2070653" cy="105122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defTabSz="457200">
              <a:defRPr sz="1800"/>
            </a:pPr>
            <a:r>
              <a:rPr>
                <a:latin typeface="Avenir Book"/>
                <a:ea typeface="Avenir Book"/>
                <a:cs typeface="Avenir Book"/>
                <a:sym typeface="Avenir Book"/>
              </a:rPr>
              <a:t>SRPC1</a:t>
            </a:r>
            <a:endParaRPr>
              <a:latin typeface="Avenir Book"/>
              <a:ea typeface="Avenir Book"/>
              <a:cs typeface="Avenir Book"/>
              <a:sym typeface="Avenir Book"/>
            </a:endParaRPr>
          </a:p>
          <a:p>
            <a:pPr lvl="0" algn="l" defTabSz="457200">
              <a:defRPr sz="1800"/>
            </a:pPr>
            <a:r>
              <a:rPr sz="1600">
                <a:latin typeface="Avenir Book"/>
                <a:ea typeface="Avenir Book"/>
                <a:cs typeface="Avenir Book"/>
                <a:sym typeface="Avenir Book"/>
              </a:rPr>
              <a:t>(</a:t>
            </a:r>
            <a:r>
              <a:rPr i="1" sz="1600">
                <a:latin typeface="Avenir Book"/>
                <a:ea typeface="Avenir Book"/>
                <a:cs typeface="Avenir Book"/>
                <a:sym typeface="Avenir Book"/>
              </a:rPr>
              <a:t>expected inflation </a:t>
            </a:r>
            <a:endParaRPr i="1" sz="1600">
              <a:latin typeface="Avenir Book"/>
              <a:ea typeface="Avenir Book"/>
              <a:cs typeface="Avenir Book"/>
              <a:sym typeface="Avenir Book"/>
            </a:endParaRPr>
          </a:p>
          <a:p>
            <a:pPr lvl="0" algn="l" defTabSz="457200">
              <a:defRPr sz="1800"/>
            </a:pPr>
            <a:r>
              <a:rPr i="1" sz="1600">
                <a:latin typeface="Avenir Book"/>
                <a:ea typeface="Avenir Book"/>
                <a:cs typeface="Avenir Book"/>
                <a:sym typeface="Avenir Book"/>
              </a:rPr>
              <a:t>of 2%)</a:t>
            </a:r>
          </a:p>
        </p:txBody>
      </p:sp>
      <p:sp>
        <p:nvSpPr>
          <p:cNvPr id="234" name="Shape 234"/>
          <p:cNvSpPr/>
          <p:nvPr/>
        </p:nvSpPr>
        <p:spPr>
          <a:xfrm>
            <a:off x="9374158" y="3035355"/>
            <a:ext cx="930999"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LRPC</a:t>
            </a:r>
          </a:p>
        </p:txBody>
      </p:sp>
      <p:sp>
        <p:nvSpPr>
          <p:cNvPr id="235" name="Shape 235"/>
          <p:cNvSpPr/>
          <p:nvPr/>
        </p:nvSpPr>
        <p:spPr>
          <a:xfrm>
            <a:off x="10928746" y="6872720"/>
            <a:ext cx="1966002" cy="8164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defTabSz="457200">
              <a:defRPr sz="1800"/>
            </a:pPr>
            <a:r>
              <a:rPr>
                <a:latin typeface="Avenir Book"/>
                <a:ea typeface="Avenir Book"/>
                <a:cs typeface="Avenir Book"/>
                <a:sym typeface="Avenir Book"/>
              </a:rPr>
              <a:t>Unemployment</a:t>
            </a:r>
            <a:endParaRPr>
              <a:latin typeface="Avenir Book"/>
              <a:ea typeface="Avenir Book"/>
              <a:cs typeface="Avenir Book"/>
              <a:sym typeface="Avenir Book"/>
            </a:endParaRPr>
          </a:p>
          <a:p>
            <a:pPr lvl="0" algn="l" defTabSz="457200">
              <a:defRPr sz="1800"/>
            </a:pPr>
            <a:r>
              <a:rPr>
                <a:latin typeface="Avenir Book"/>
                <a:ea typeface="Avenir Book"/>
                <a:cs typeface="Avenir Book"/>
                <a:sym typeface="Avenir Book"/>
              </a:rPr>
              <a:t> Rate</a:t>
            </a:r>
          </a:p>
        </p:txBody>
      </p:sp>
      <p:sp>
        <p:nvSpPr>
          <p:cNvPr id="236" name="Shape 236"/>
          <p:cNvSpPr/>
          <p:nvPr/>
        </p:nvSpPr>
        <p:spPr>
          <a:xfrm>
            <a:off x="7075741" y="3733461"/>
            <a:ext cx="1066447" cy="78028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defTabSz="457200">
              <a:defRPr sz="1800"/>
            </a:pPr>
            <a:r>
              <a:rPr>
                <a:latin typeface="Avenir Book"/>
                <a:ea typeface="Avenir Book"/>
                <a:cs typeface="Avenir Book"/>
                <a:sym typeface="Avenir Book"/>
              </a:rPr>
              <a:t>Inflation</a:t>
            </a:r>
            <a:endParaRPr>
              <a:latin typeface="Avenir Book"/>
              <a:ea typeface="Avenir Book"/>
              <a:cs typeface="Avenir Book"/>
              <a:sym typeface="Avenir Book"/>
            </a:endParaRPr>
          </a:p>
          <a:p>
            <a:pPr lvl="0" algn="l" defTabSz="457200">
              <a:defRPr sz="1800"/>
            </a:pPr>
            <a:r>
              <a:rPr>
                <a:latin typeface="Avenir Book"/>
                <a:ea typeface="Avenir Book"/>
                <a:cs typeface="Avenir Book"/>
                <a:sym typeface="Avenir Book"/>
              </a:rPr>
              <a:t> Rate</a:t>
            </a:r>
          </a:p>
        </p:txBody>
      </p:sp>
      <p:sp>
        <p:nvSpPr>
          <p:cNvPr id="237" name="Shape 237"/>
          <p:cNvSpPr/>
          <p:nvPr/>
        </p:nvSpPr>
        <p:spPr>
          <a:xfrm>
            <a:off x="9539806" y="6887643"/>
            <a:ext cx="599702"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latin typeface="Avenir Book"/>
                <a:ea typeface="Avenir Book"/>
                <a:cs typeface="Avenir Book"/>
                <a:sym typeface="Avenir Book"/>
              </a:defRPr>
            </a:lvl1pPr>
          </a:lstStyle>
          <a:p>
            <a:pPr lvl="0">
              <a:defRPr sz="1800"/>
            </a:pPr>
            <a:r>
              <a:rPr sz="2400"/>
              <a:t>5%</a:t>
            </a:r>
          </a:p>
        </p:txBody>
      </p:sp>
      <p:sp>
        <p:nvSpPr>
          <p:cNvPr id="238" name="Shape 238"/>
          <p:cNvSpPr/>
          <p:nvPr/>
        </p:nvSpPr>
        <p:spPr>
          <a:xfrm flipH="1" flipV="1">
            <a:off x="1003487" y="5612622"/>
            <a:ext cx="1665710" cy="1146868"/>
          </a:xfrm>
          <a:prstGeom prst="line">
            <a:avLst/>
          </a:prstGeom>
          <a:ln w="25400">
            <a:solidFill>
              <a:srgbClr val="FF9300"/>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239" name="Shape 239"/>
          <p:cNvSpPr/>
          <p:nvPr/>
        </p:nvSpPr>
        <p:spPr>
          <a:xfrm>
            <a:off x="2776362" y="6324316"/>
            <a:ext cx="798676" cy="58160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solidFill>
                  <a:srgbClr val="FF9300"/>
                </a:solidFill>
                <a:latin typeface="Avenir Book"/>
                <a:ea typeface="Avenir Book"/>
                <a:cs typeface="Avenir Book"/>
                <a:sym typeface="Avenir Book"/>
              </a:defRPr>
            </a:lvl1pPr>
          </a:lstStyle>
          <a:p>
            <a:pPr lvl="0">
              <a:defRPr sz="1800">
                <a:solidFill>
                  <a:srgbClr val="000000"/>
                </a:solidFill>
              </a:defRPr>
            </a:pPr>
            <a:r>
              <a:rPr sz="2400">
                <a:solidFill>
                  <a:srgbClr val="FF9300"/>
                </a:solidFill>
              </a:rPr>
              <a:t>AD2</a:t>
            </a:r>
          </a:p>
        </p:txBody>
      </p:sp>
      <p:sp>
        <p:nvSpPr>
          <p:cNvPr id="240" name="Shape 240"/>
          <p:cNvSpPr/>
          <p:nvPr/>
        </p:nvSpPr>
        <p:spPr>
          <a:xfrm flipV="1">
            <a:off x="1616144" y="5900161"/>
            <a:ext cx="1" cy="1033518"/>
          </a:xfrm>
          <a:prstGeom prst="line">
            <a:avLst/>
          </a:prstGeom>
          <a:ln w="50800">
            <a:solidFill>
              <a:srgbClr val="FF9300"/>
            </a:solidFill>
            <a:custDash>
              <a:ds d="200000" sp="2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241" name="Shape 241"/>
          <p:cNvSpPr/>
          <p:nvPr/>
        </p:nvSpPr>
        <p:spPr>
          <a:xfrm>
            <a:off x="792339" y="6035095"/>
            <a:ext cx="849206" cy="1"/>
          </a:xfrm>
          <a:prstGeom prst="line">
            <a:avLst/>
          </a:prstGeom>
          <a:ln w="50800">
            <a:solidFill>
              <a:srgbClr val="FF9300"/>
            </a:solidFill>
            <a:custDash>
              <a:ds d="200000" sp="2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242" name="Shape 242"/>
          <p:cNvSpPr/>
          <p:nvPr/>
        </p:nvSpPr>
        <p:spPr>
          <a:xfrm>
            <a:off x="1562906" y="7020786"/>
            <a:ext cx="438911" cy="47323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1800">
                <a:solidFill>
                  <a:srgbClr val="FF9300"/>
                </a:solidFill>
                <a:latin typeface="Avenir Book"/>
                <a:ea typeface="Avenir Book"/>
                <a:cs typeface="Avenir Book"/>
                <a:sym typeface="Avenir Book"/>
              </a:defRPr>
            </a:lvl1pPr>
          </a:lstStyle>
          <a:p>
            <a:pPr lvl="0">
              <a:defRPr>
                <a:solidFill>
                  <a:srgbClr val="000000"/>
                </a:solidFill>
              </a:defRPr>
            </a:pPr>
            <a:r>
              <a:rPr>
                <a:solidFill>
                  <a:srgbClr val="FF9300"/>
                </a:solidFill>
              </a:rPr>
              <a:t>Y2</a:t>
            </a:r>
          </a:p>
        </p:txBody>
      </p:sp>
      <p:sp>
        <p:nvSpPr>
          <p:cNvPr id="243" name="Shape 243"/>
          <p:cNvSpPr/>
          <p:nvPr/>
        </p:nvSpPr>
        <p:spPr>
          <a:xfrm>
            <a:off x="104507" y="5614485"/>
            <a:ext cx="565094" cy="47322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1800">
                <a:solidFill>
                  <a:srgbClr val="FF9300"/>
                </a:solidFill>
                <a:latin typeface="Avenir Book"/>
                <a:ea typeface="Avenir Book"/>
                <a:cs typeface="Avenir Book"/>
                <a:sym typeface="Avenir Book"/>
              </a:defRPr>
            </a:lvl1pPr>
          </a:lstStyle>
          <a:p>
            <a:pPr lvl="0">
              <a:defRPr>
                <a:solidFill>
                  <a:srgbClr val="000000"/>
                </a:solidFill>
              </a:defRPr>
            </a:pPr>
            <a:r>
              <a:rPr>
                <a:solidFill>
                  <a:srgbClr val="FF9300"/>
                </a:solidFill>
              </a:rPr>
              <a:t>PL2</a:t>
            </a:r>
          </a:p>
        </p:txBody>
      </p:sp>
      <p:sp>
        <p:nvSpPr>
          <p:cNvPr id="244" name="Shape 244"/>
          <p:cNvSpPr/>
          <p:nvPr/>
        </p:nvSpPr>
        <p:spPr>
          <a:xfrm>
            <a:off x="8288007" y="5719480"/>
            <a:ext cx="2077163" cy="1"/>
          </a:xfrm>
          <a:prstGeom prst="line">
            <a:avLst/>
          </a:prstGeom>
          <a:ln w="50800">
            <a:solidFill>
              <a:srgbClr val="FF9300"/>
            </a:solidFill>
            <a:custDash>
              <a:ds d="200000" sp="2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245" name="Shape 245"/>
          <p:cNvSpPr/>
          <p:nvPr/>
        </p:nvSpPr>
        <p:spPr>
          <a:xfrm flipV="1">
            <a:off x="10551839" y="5575816"/>
            <a:ext cx="1" cy="1220479"/>
          </a:xfrm>
          <a:prstGeom prst="line">
            <a:avLst/>
          </a:prstGeom>
          <a:ln w="50800">
            <a:solidFill>
              <a:srgbClr val="FF9300"/>
            </a:solidFill>
            <a:custDash>
              <a:ds d="200000" sp="2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246" name="Shape 246"/>
          <p:cNvSpPr/>
          <p:nvPr/>
        </p:nvSpPr>
        <p:spPr>
          <a:xfrm>
            <a:off x="7427370" y="5574288"/>
            <a:ext cx="599701"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solidFill>
                  <a:srgbClr val="FF9300"/>
                </a:solidFill>
                <a:latin typeface="Avenir Book"/>
                <a:ea typeface="Avenir Book"/>
                <a:cs typeface="Avenir Book"/>
                <a:sym typeface="Avenir Book"/>
              </a:defRPr>
            </a:lvl1pPr>
          </a:lstStyle>
          <a:p>
            <a:pPr lvl="0">
              <a:defRPr sz="1800">
                <a:solidFill>
                  <a:srgbClr val="000000"/>
                </a:solidFill>
              </a:defRPr>
            </a:pPr>
            <a:r>
              <a:rPr sz="2400">
                <a:solidFill>
                  <a:srgbClr val="FF9300"/>
                </a:solidFill>
              </a:rPr>
              <a:t>1%</a:t>
            </a:r>
          </a:p>
        </p:txBody>
      </p:sp>
      <p:sp>
        <p:nvSpPr>
          <p:cNvPr id="247" name="Shape 247"/>
          <p:cNvSpPr/>
          <p:nvPr/>
        </p:nvSpPr>
        <p:spPr>
          <a:xfrm>
            <a:off x="10361277" y="6884530"/>
            <a:ext cx="599701" cy="581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2400">
                <a:solidFill>
                  <a:srgbClr val="FF9300"/>
                </a:solidFill>
                <a:latin typeface="Avenir Book"/>
                <a:ea typeface="Avenir Book"/>
                <a:cs typeface="Avenir Book"/>
                <a:sym typeface="Avenir Book"/>
              </a:defRPr>
            </a:lvl1pPr>
          </a:lstStyle>
          <a:p>
            <a:pPr lvl="0">
              <a:defRPr sz="1800">
                <a:solidFill>
                  <a:srgbClr val="000000"/>
                </a:solidFill>
              </a:defRPr>
            </a:pPr>
            <a:r>
              <a:rPr sz="2400">
                <a:solidFill>
                  <a:srgbClr val="FF9300"/>
                </a:solidFill>
              </a:rPr>
              <a:t>6%</a:t>
            </a:r>
          </a:p>
        </p:txBody>
      </p:sp>
      <p:sp>
        <p:nvSpPr>
          <p:cNvPr id="248" name="Shape 248"/>
          <p:cNvSpPr/>
          <p:nvPr/>
        </p:nvSpPr>
        <p:spPr>
          <a:xfrm flipV="1">
            <a:off x="1773264" y="5031366"/>
            <a:ext cx="1806225" cy="1806225"/>
          </a:xfrm>
          <a:prstGeom prst="line">
            <a:avLst/>
          </a:prstGeom>
          <a:ln w="25400">
            <a:solidFill>
              <a:srgbClr val="00F900"/>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249" name="Shape 249"/>
          <p:cNvSpPr/>
          <p:nvPr/>
        </p:nvSpPr>
        <p:spPr>
          <a:xfrm>
            <a:off x="3281753" y="4468595"/>
            <a:ext cx="902424" cy="47323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1800">
                <a:latin typeface="Avenir Book"/>
                <a:ea typeface="Avenir Book"/>
                <a:cs typeface="Avenir Book"/>
                <a:sym typeface="Avenir Book"/>
              </a:defRPr>
            </a:lvl1pPr>
          </a:lstStyle>
          <a:p>
            <a:pPr lvl="0"/>
            <a:r>
              <a:t>SRAS1</a:t>
            </a:r>
          </a:p>
        </p:txBody>
      </p:sp>
      <p:sp>
        <p:nvSpPr>
          <p:cNvPr id="250" name="Shape 250"/>
          <p:cNvSpPr/>
          <p:nvPr/>
        </p:nvSpPr>
        <p:spPr>
          <a:xfrm>
            <a:off x="807296" y="6399844"/>
            <a:ext cx="1386978" cy="3"/>
          </a:xfrm>
          <a:prstGeom prst="line">
            <a:avLst/>
          </a:prstGeom>
          <a:ln w="50800">
            <a:solidFill>
              <a:srgbClr val="00F900"/>
            </a:solidFill>
            <a:custDash>
              <a:ds d="200000" sp="200000"/>
            </a:custDash>
            <a:miter lim="400000"/>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251" name="Shape 251"/>
          <p:cNvSpPr/>
          <p:nvPr/>
        </p:nvSpPr>
        <p:spPr>
          <a:xfrm>
            <a:off x="104507" y="6088700"/>
            <a:ext cx="565094" cy="47323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57200">
              <a:defRPr sz="1800">
                <a:solidFill>
                  <a:srgbClr val="00F900"/>
                </a:solidFill>
                <a:latin typeface="Avenir Book"/>
                <a:ea typeface="Avenir Book"/>
                <a:cs typeface="Avenir Book"/>
                <a:sym typeface="Avenir Book"/>
              </a:defRPr>
            </a:lvl1pPr>
          </a:lstStyle>
          <a:p>
            <a:pPr lvl="0">
              <a:defRPr>
                <a:solidFill>
                  <a:srgbClr val="000000"/>
                </a:solidFill>
              </a:defRPr>
            </a:pPr>
            <a:r>
              <a:rPr>
                <a:solidFill>
                  <a:srgbClr val="00F900"/>
                </a:solidFill>
              </a:rPr>
              <a:t>PL3</a:t>
            </a:r>
          </a:p>
        </p:txBody>
      </p:sp>
      <p:sp>
        <p:nvSpPr>
          <p:cNvPr id="252" name="Shape 252"/>
          <p:cNvSpPr/>
          <p:nvPr/>
        </p:nvSpPr>
        <p:spPr>
          <a:xfrm>
            <a:off x="1764284" y="6030977"/>
            <a:ext cx="649357" cy="1"/>
          </a:xfrm>
          <a:prstGeom prst="line">
            <a:avLst/>
          </a:prstGeom>
          <a:ln w="25400">
            <a:solidFill>
              <a:srgbClr val="00F900"/>
            </a:solidFill>
            <a:tailEnd type="triangle"/>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253" name="Shape 253"/>
          <p:cNvSpPr/>
          <p:nvPr/>
        </p:nvSpPr>
        <p:spPr>
          <a:xfrm flipH="1" flipV="1">
            <a:off x="8527081" y="4888159"/>
            <a:ext cx="2041496" cy="1451201"/>
          </a:xfrm>
          <a:prstGeom prst="line">
            <a:avLst/>
          </a:prstGeom>
          <a:ln w="25400">
            <a:solidFill>
              <a:srgbClr val="00DF13"/>
            </a:solidFill>
          </a:ln>
          <a:effectLst>
            <a:outerShdw sx="100000" sy="100000" kx="0" ky="0" algn="b" rotWithShape="0" blurRad="50800" dist="25400" dir="5400000">
              <a:srgbClr val="000000">
                <a:alpha val="35000"/>
              </a:srgbClr>
            </a:outerShdw>
          </a:effectLst>
        </p:spPr>
        <p:txBody>
          <a:bodyPr lIns="65022" tIns="65022" rIns="65022" bIns="65022"/>
          <a:lstStyle/>
          <a:p>
            <a:pPr lvl="0" algn="l" defTabSz="457200">
              <a:defRPr sz="1600">
                <a:latin typeface="Helvetica"/>
                <a:ea typeface="Helvetica"/>
                <a:cs typeface="Helvetica"/>
                <a:sym typeface="Helvetica"/>
              </a:defRPr>
            </a:pPr>
          </a:p>
        </p:txBody>
      </p:sp>
      <p:sp>
        <p:nvSpPr>
          <p:cNvPr id="254" name="Shape 254"/>
          <p:cNvSpPr/>
          <p:nvPr/>
        </p:nvSpPr>
        <p:spPr>
          <a:xfrm>
            <a:off x="10611246" y="5891309"/>
            <a:ext cx="2070653" cy="1051221"/>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normAutofit fontScale="100000" lnSpcReduction="0"/>
          </a:bodyPr>
          <a:lstStyle/>
          <a:p>
            <a:pPr lvl="0" algn="l" defTabSz="457200">
              <a:defRPr sz="1800"/>
            </a:pPr>
            <a:r>
              <a:rPr>
                <a:latin typeface="Avenir Book"/>
                <a:ea typeface="Avenir Book"/>
                <a:cs typeface="Avenir Book"/>
                <a:sym typeface="Avenir Book"/>
              </a:rPr>
              <a:t>SRPC2</a:t>
            </a:r>
            <a:endParaRPr>
              <a:latin typeface="Avenir Book"/>
              <a:ea typeface="Avenir Book"/>
              <a:cs typeface="Avenir Book"/>
              <a:sym typeface="Avenir Book"/>
            </a:endParaRPr>
          </a:p>
          <a:p>
            <a:pPr lvl="0" algn="l" defTabSz="457200">
              <a:defRPr sz="1800"/>
            </a:pPr>
            <a:r>
              <a:rPr sz="1600">
                <a:latin typeface="Avenir Book"/>
                <a:ea typeface="Avenir Book"/>
                <a:cs typeface="Avenir Book"/>
                <a:sym typeface="Avenir Book"/>
              </a:rPr>
              <a:t>(</a:t>
            </a:r>
            <a:r>
              <a:rPr i="1" sz="1600">
                <a:latin typeface="Avenir Book"/>
                <a:ea typeface="Avenir Book"/>
                <a:cs typeface="Avenir Book"/>
                <a:sym typeface="Avenir Book"/>
              </a:rPr>
              <a:t>expected inflation </a:t>
            </a:r>
            <a:endParaRPr i="1" sz="1600">
              <a:latin typeface="Avenir Book"/>
              <a:ea typeface="Avenir Book"/>
              <a:cs typeface="Avenir Book"/>
              <a:sym typeface="Avenir Book"/>
            </a:endParaRPr>
          </a:p>
          <a:p>
            <a:pPr lvl="0" algn="l" defTabSz="457200">
              <a:defRPr sz="1800"/>
            </a:pPr>
            <a:r>
              <a:rPr i="1" sz="1600">
                <a:latin typeface="Avenir Book"/>
                <a:ea typeface="Avenir Book"/>
                <a:cs typeface="Avenir Book"/>
                <a:sym typeface="Avenir Book"/>
              </a:rPr>
              <a:t>of 1%)</a:t>
            </a:r>
          </a:p>
        </p:txBody>
      </p:sp>
      <p:sp>
        <p:nvSpPr>
          <p:cNvPr id="255" name="Shape 255"/>
          <p:cNvSpPr/>
          <p:nvPr/>
        </p:nvSpPr>
        <p:spPr>
          <a:xfrm>
            <a:off x="10024214" y="5094001"/>
            <a:ext cx="551314" cy="348106"/>
          </a:xfrm>
          <a:prstGeom prst="line">
            <a:avLst/>
          </a:prstGeom>
          <a:ln w="50800">
            <a:solidFill>
              <a:srgbClr val="FF8900"/>
            </a:solidFill>
            <a:miter lim="400000"/>
            <a:tailEnd type="triangle"/>
          </a:ln>
        </p:spPr>
        <p:txBody>
          <a:bodyPr lIns="0" tIns="0" rIns="0" bIns="0" anchor="ctr"/>
          <a:lstStyle/>
          <a:p>
            <a:pPr lvl="0">
              <a:defRPr sz="2400"/>
            </a:pPr>
          </a:p>
        </p:txBody>
      </p:sp>
      <p:sp>
        <p:nvSpPr>
          <p:cNvPr id="256" name="Shape 256"/>
          <p:cNvSpPr/>
          <p:nvPr/>
        </p:nvSpPr>
        <p:spPr>
          <a:xfrm>
            <a:off x="9645764" y="5643466"/>
            <a:ext cx="229424" cy="20283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257" name="Shape 257"/>
          <p:cNvSpPr/>
          <p:nvPr/>
        </p:nvSpPr>
        <p:spPr>
          <a:xfrm>
            <a:off x="9645764" y="4949003"/>
            <a:ext cx="229424" cy="20283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3.png"/></Relationships>

</file>

<file path=ppt/theme/_rels/theme2.xml.rels><?xml version="1.0" encoding="UTF-8" standalone="yes"?><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