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498" y="-90"/>
      </p:cViewPr>
      <p:guideLst>
        <p:guide orient="horz" pos="3660"/>
        <p:guide pos="2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D2EC-E62E-408C-8BFD-3344DF0420C4}" type="datetimeFigureOut">
              <a:rPr lang="en-US" smtClean="0"/>
              <a:pPr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290C-2C0C-4102-B6ED-0A8D36D07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28800" y="1344706"/>
            <a:ext cx="6199094" cy="3603812"/>
          </a:xfrm>
          <a:custGeom>
            <a:avLst/>
            <a:gdLst>
              <a:gd name="connsiteX0" fmla="*/ 0 w 6199094"/>
              <a:gd name="connsiteY0" fmla="*/ 0 h 3603812"/>
              <a:gd name="connsiteX1" fmla="*/ 0 w 6199094"/>
              <a:gd name="connsiteY1" fmla="*/ 3603812 h 3603812"/>
              <a:gd name="connsiteX2" fmla="*/ 6199094 w 6199094"/>
              <a:gd name="connsiteY2" fmla="*/ 3603812 h 360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9094" h="3603812">
                <a:moveTo>
                  <a:pt x="0" y="0"/>
                </a:moveTo>
                <a:lnTo>
                  <a:pt x="0" y="3603812"/>
                </a:lnTo>
                <a:lnTo>
                  <a:pt x="6199094" y="3603812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96636" y="4948519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 of US Dollars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554" y="110265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£/$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28800" y="1586753"/>
            <a:ext cx="4141694" cy="2823882"/>
          </a:xfrm>
          <a:custGeom>
            <a:avLst/>
            <a:gdLst>
              <a:gd name="connsiteX0" fmla="*/ 0 w 4141694"/>
              <a:gd name="connsiteY0" fmla="*/ 2823882 h 2823882"/>
              <a:gd name="connsiteX1" fmla="*/ 4141694 w 4141694"/>
              <a:gd name="connsiteY1" fmla="*/ 0 h 282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1694" h="2823882">
                <a:moveTo>
                  <a:pt x="0" y="2823882"/>
                </a:moveTo>
                <a:lnTo>
                  <a:pt x="4141694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5351" y="1107143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6731" y="435236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828800" y="1721224"/>
            <a:ext cx="3872753" cy="3213847"/>
          </a:xfrm>
          <a:custGeom>
            <a:avLst/>
            <a:gdLst>
              <a:gd name="connsiteX0" fmla="*/ 0 w 3872753"/>
              <a:gd name="connsiteY0" fmla="*/ 0 h 3213847"/>
              <a:gd name="connsiteX1" fmla="*/ 3872753 w 3872753"/>
              <a:gd name="connsiteY1" fmla="*/ 3213847 h 321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2753" h="3213847">
                <a:moveTo>
                  <a:pt x="0" y="0"/>
                </a:moveTo>
                <a:lnTo>
                  <a:pt x="3872753" y="321384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8922" y="296282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£0.5/$1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828800" y="3200400"/>
            <a:ext cx="1775012" cy="0"/>
          </a:xfrm>
          <a:custGeom>
            <a:avLst/>
            <a:gdLst>
              <a:gd name="connsiteX0" fmla="*/ 1775012 w 1775012"/>
              <a:gd name="connsiteY0" fmla="*/ 0 h 0"/>
              <a:gd name="connsiteX1" fmla="*/ 0 w 17750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5012">
                <a:moveTo>
                  <a:pt x="1775012" y="0"/>
                </a:move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74910" y="188260"/>
            <a:ext cx="418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Learning Cycle 1, Activity (a)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617259" y="3200400"/>
            <a:ext cx="13447" cy="1734671"/>
          </a:xfrm>
          <a:custGeom>
            <a:avLst/>
            <a:gdLst>
              <a:gd name="connsiteX0" fmla="*/ 0 w 13447"/>
              <a:gd name="connsiteY0" fmla="*/ 0 h 1734671"/>
              <a:gd name="connsiteX1" fmla="*/ 13447 w 13447"/>
              <a:gd name="connsiteY1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47" h="1734671">
                <a:moveTo>
                  <a:pt x="0" y="0"/>
                </a:moveTo>
                <a:lnTo>
                  <a:pt x="13447" y="1734671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67923" y="4951271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8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Learning Cycle 1, Activity (b)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28800" y="1344706"/>
            <a:ext cx="6199094" cy="3603812"/>
          </a:xfrm>
          <a:custGeom>
            <a:avLst/>
            <a:gdLst>
              <a:gd name="connsiteX0" fmla="*/ 0 w 6199094"/>
              <a:gd name="connsiteY0" fmla="*/ 0 h 3603812"/>
              <a:gd name="connsiteX1" fmla="*/ 0 w 6199094"/>
              <a:gd name="connsiteY1" fmla="*/ 3603812 h 3603812"/>
              <a:gd name="connsiteX2" fmla="*/ 6199094 w 6199094"/>
              <a:gd name="connsiteY2" fmla="*/ 3603812 h 360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9094" h="3603812">
                <a:moveTo>
                  <a:pt x="0" y="0"/>
                </a:moveTo>
                <a:lnTo>
                  <a:pt x="0" y="3603812"/>
                </a:lnTo>
                <a:lnTo>
                  <a:pt x="6199094" y="3603812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8415" y="4948519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 of British Pounds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9554" y="110265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$/£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28800" y="1586753"/>
            <a:ext cx="4141694" cy="2823882"/>
          </a:xfrm>
          <a:custGeom>
            <a:avLst/>
            <a:gdLst>
              <a:gd name="connsiteX0" fmla="*/ 0 w 4141694"/>
              <a:gd name="connsiteY0" fmla="*/ 2823882 h 2823882"/>
              <a:gd name="connsiteX1" fmla="*/ 4141694 w 4141694"/>
              <a:gd name="connsiteY1" fmla="*/ 0 h 282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1694" h="2823882">
                <a:moveTo>
                  <a:pt x="0" y="2823882"/>
                </a:moveTo>
                <a:lnTo>
                  <a:pt x="4141694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25351" y="1107143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£S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6731" y="435236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£D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828800" y="1721224"/>
            <a:ext cx="3872753" cy="3213847"/>
          </a:xfrm>
          <a:custGeom>
            <a:avLst/>
            <a:gdLst>
              <a:gd name="connsiteX0" fmla="*/ 0 w 3872753"/>
              <a:gd name="connsiteY0" fmla="*/ 0 h 3213847"/>
              <a:gd name="connsiteX1" fmla="*/ 3872753 w 3872753"/>
              <a:gd name="connsiteY1" fmla="*/ 3213847 h 321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2753" h="3213847">
                <a:moveTo>
                  <a:pt x="0" y="0"/>
                </a:moveTo>
                <a:lnTo>
                  <a:pt x="3872753" y="321384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0968" y="29628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$2/$£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828800" y="3200400"/>
            <a:ext cx="1775012" cy="0"/>
          </a:xfrm>
          <a:custGeom>
            <a:avLst/>
            <a:gdLst>
              <a:gd name="connsiteX0" fmla="*/ 1775012 w 1775012"/>
              <a:gd name="connsiteY0" fmla="*/ 0 h 0"/>
              <a:gd name="connsiteX1" fmla="*/ 0 w 17750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5012">
                <a:moveTo>
                  <a:pt x="1775012" y="0"/>
                </a:move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617259" y="3200400"/>
            <a:ext cx="13447" cy="1734671"/>
          </a:xfrm>
          <a:custGeom>
            <a:avLst/>
            <a:gdLst>
              <a:gd name="connsiteX0" fmla="*/ 0 w 13447"/>
              <a:gd name="connsiteY0" fmla="*/ 0 h 1734671"/>
              <a:gd name="connsiteX1" fmla="*/ 13447 w 13447"/>
              <a:gd name="connsiteY1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47" h="1734671">
                <a:moveTo>
                  <a:pt x="0" y="0"/>
                </a:moveTo>
                <a:lnTo>
                  <a:pt x="13447" y="1734671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81370" y="4951271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400" baseline="-25000" dirty="0" err="1" smtClean="0">
                <a:latin typeface="Arial" pitchFamily="34" charset="0"/>
                <a:cs typeface="Arial" pitchFamily="34" charset="0"/>
              </a:rPr>
              <a:t>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565" y="5472954"/>
            <a:ext cx="7854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 that Q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perhaps should not be used here because Q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is used in Activity (a) to indicate the equilibrium quantity of dollars – here the measurement is pounds. Using Q</a:t>
            </a:r>
            <a:r>
              <a:rPr lang="en-US" b="1" baseline="-25000" dirty="0" smtClean="0">
                <a:solidFill>
                  <a:srgbClr val="FF0000"/>
                </a:solidFill>
              </a:rPr>
              <a:t>1+</a:t>
            </a:r>
            <a:r>
              <a:rPr lang="en-US" b="1" dirty="0" smtClean="0">
                <a:solidFill>
                  <a:srgbClr val="FF0000"/>
                </a:solidFill>
              </a:rPr>
              <a:t> in both might lead a reader to think that both are the same.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Learning Cycle 2: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2700" dirty="0" smtClean="0">
                <a:latin typeface="Arial" pitchFamily="34" charset="0"/>
                <a:cs typeface="Arial" pitchFamily="34" charset="0"/>
              </a:rPr>
              <a:t>The US relaxes some of its import restrictions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640542" y="2017056"/>
            <a:ext cx="6199094" cy="3603812"/>
          </a:xfrm>
          <a:custGeom>
            <a:avLst/>
            <a:gdLst>
              <a:gd name="connsiteX0" fmla="*/ 0 w 6199094"/>
              <a:gd name="connsiteY0" fmla="*/ 0 h 3603812"/>
              <a:gd name="connsiteX1" fmla="*/ 0 w 6199094"/>
              <a:gd name="connsiteY1" fmla="*/ 3603812 h 3603812"/>
              <a:gd name="connsiteX2" fmla="*/ 6199094 w 6199094"/>
              <a:gd name="connsiteY2" fmla="*/ 3603812 h 360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9094" h="3603812">
                <a:moveTo>
                  <a:pt x="0" y="0"/>
                </a:moveTo>
                <a:lnTo>
                  <a:pt x="0" y="3603812"/>
                </a:lnTo>
                <a:lnTo>
                  <a:pt x="6199094" y="3603812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08378" y="5620869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 of US Dollars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296" y="177500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€/$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640542" y="2259103"/>
            <a:ext cx="4141694" cy="2823882"/>
          </a:xfrm>
          <a:custGeom>
            <a:avLst/>
            <a:gdLst>
              <a:gd name="connsiteX0" fmla="*/ 0 w 4141694"/>
              <a:gd name="connsiteY0" fmla="*/ 2823882 h 2823882"/>
              <a:gd name="connsiteX1" fmla="*/ 4141694 w 4141694"/>
              <a:gd name="connsiteY1" fmla="*/ 0 h 282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1694" h="2823882">
                <a:moveTo>
                  <a:pt x="0" y="2823882"/>
                </a:moveTo>
                <a:lnTo>
                  <a:pt x="4141694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37093" y="1779493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8473" y="502471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640542" y="2393574"/>
            <a:ext cx="3872753" cy="3213847"/>
          </a:xfrm>
          <a:custGeom>
            <a:avLst/>
            <a:gdLst>
              <a:gd name="connsiteX0" fmla="*/ 0 w 3872753"/>
              <a:gd name="connsiteY0" fmla="*/ 0 h 3213847"/>
              <a:gd name="connsiteX1" fmla="*/ 3872753 w 3872753"/>
              <a:gd name="connsiteY1" fmla="*/ 3213847 h 321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2753" h="3213847">
                <a:moveTo>
                  <a:pt x="0" y="0"/>
                </a:moveTo>
                <a:lnTo>
                  <a:pt x="3872753" y="321384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4" y="3635176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(€/$)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640542" y="3872750"/>
            <a:ext cx="1775012" cy="0"/>
          </a:xfrm>
          <a:custGeom>
            <a:avLst/>
            <a:gdLst>
              <a:gd name="connsiteX0" fmla="*/ 1775012 w 1775012"/>
              <a:gd name="connsiteY0" fmla="*/ 0 h 0"/>
              <a:gd name="connsiteX1" fmla="*/ 0 w 17750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5012">
                <a:moveTo>
                  <a:pt x="1775012" y="0"/>
                </a:move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429001" y="3872750"/>
            <a:ext cx="13447" cy="1734671"/>
          </a:xfrm>
          <a:custGeom>
            <a:avLst/>
            <a:gdLst>
              <a:gd name="connsiteX0" fmla="*/ 0 w 13447"/>
              <a:gd name="connsiteY0" fmla="*/ 0 h 1734671"/>
              <a:gd name="connsiteX1" fmla="*/ 13447 w 13447"/>
              <a:gd name="connsiteY1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47" h="1734671">
                <a:moveTo>
                  <a:pt x="0" y="0"/>
                </a:moveTo>
                <a:lnTo>
                  <a:pt x="13447" y="1734671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9665" y="5623621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3083859" y="2424950"/>
            <a:ext cx="4141694" cy="2823882"/>
          </a:xfrm>
          <a:custGeom>
            <a:avLst/>
            <a:gdLst>
              <a:gd name="connsiteX0" fmla="*/ 0 w 4141694"/>
              <a:gd name="connsiteY0" fmla="*/ 2823882 h 2823882"/>
              <a:gd name="connsiteX1" fmla="*/ 4141694 w 4141694"/>
              <a:gd name="connsiteY1" fmla="*/ 0 h 282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1694" h="2823882">
                <a:moveTo>
                  <a:pt x="0" y="2823882"/>
                </a:moveTo>
                <a:lnTo>
                  <a:pt x="4141694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16587" y="205291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67835" y="2877671"/>
            <a:ext cx="16405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627094" y="4477871"/>
            <a:ext cx="2581835" cy="1143000"/>
          </a:xfrm>
          <a:custGeom>
            <a:avLst/>
            <a:gdLst>
              <a:gd name="connsiteX0" fmla="*/ 0 w 2581835"/>
              <a:gd name="connsiteY0" fmla="*/ 0 h 1143000"/>
              <a:gd name="connsiteX1" fmla="*/ 2554941 w 2581835"/>
              <a:gd name="connsiteY1" fmla="*/ 13447 h 1143000"/>
              <a:gd name="connsiteX2" fmla="*/ 2581835 w 2581835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835" h="1143000">
                <a:moveTo>
                  <a:pt x="0" y="0"/>
                </a:moveTo>
                <a:lnTo>
                  <a:pt x="2554941" y="13447"/>
                </a:lnTo>
                <a:lnTo>
                  <a:pt x="2581835" y="1143000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90165" y="3913094"/>
            <a:ext cx="0" cy="59223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42447" y="5230906"/>
            <a:ext cx="75172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38958" y="5628104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14086" y="4247598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(€/$)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9236" y="3738282"/>
            <a:ext cx="2119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The US Dollar</a:t>
            </a: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Depreciates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Learning Cycle 2: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Germany imposes some import tariffs on U.S. goods.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640542" y="2017056"/>
            <a:ext cx="6199094" cy="3603812"/>
          </a:xfrm>
          <a:custGeom>
            <a:avLst/>
            <a:gdLst>
              <a:gd name="connsiteX0" fmla="*/ 0 w 6199094"/>
              <a:gd name="connsiteY0" fmla="*/ 0 h 3603812"/>
              <a:gd name="connsiteX1" fmla="*/ 0 w 6199094"/>
              <a:gd name="connsiteY1" fmla="*/ 3603812 h 3603812"/>
              <a:gd name="connsiteX2" fmla="*/ 6199094 w 6199094"/>
              <a:gd name="connsiteY2" fmla="*/ 3603812 h 360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9094" h="3603812">
                <a:moveTo>
                  <a:pt x="0" y="0"/>
                </a:moveTo>
                <a:lnTo>
                  <a:pt x="0" y="3603812"/>
                </a:lnTo>
                <a:lnTo>
                  <a:pt x="6199094" y="3603812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8378" y="5620869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 of US Dollars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720" y="177500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€/$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640542" y="2259103"/>
            <a:ext cx="4141694" cy="2823882"/>
          </a:xfrm>
          <a:custGeom>
            <a:avLst/>
            <a:gdLst>
              <a:gd name="connsiteX0" fmla="*/ 0 w 4141694"/>
              <a:gd name="connsiteY0" fmla="*/ 2823882 h 2823882"/>
              <a:gd name="connsiteX1" fmla="*/ 4141694 w 4141694"/>
              <a:gd name="connsiteY1" fmla="*/ 0 h 282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1694" h="2823882">
                <a:moveTo>
                  <a:pt x="0" y="2823882"/>
                </a:moveTo>
                <a:lnTo>
                  <a:pt x="4141694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17775" y="1779493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8473" y="502471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640542" y="2393574"/>
            <a:ext cx="3872753" cy="3213847"/>
          </a:xfrm>
          <a:custGeom>
            <a:avLst/>
            <a:gdLst>
              <a:gd name="connsiteX0" fmla="*/ 0 w 3872753"/>
              <a:gd name="connsiteY0" fmla="*/ 0 h 3213847"/>
              <a:gd name="connsiteX1" fmla="*/ 3872753 w 3872753"/>
              <a:gd name="connsiteY1" fmla="*/ 3213847 h 321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2753" h="3213847">
                <a:moveTo>
                  <a:pt x="0" y="0"/>
                </a:moveTo>
                <a:lnTo>
                  <a:pt x="3872753" y="321384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4" y="3635176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(€/$)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640542" y="3872750"/>
            <a:ext cx="1775012" cy="0"/>
          </a:xfrm>
          <a:custGeom>
            <a:avLst/>
            <a:gdLst>
              <a:gd name="connsiteX0" fmla="*/ 1775012 w 1775012"/>
              <a:gd name="connsiteY0" fmla="*/ 0 h 0"/>
              <a:gd name="connsiteX1" fmla="*/ 0 w 17750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5012">
                <a:moveTo>
                  <a:pt x="1775012" y="0"/>
                </a:move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429001" y="3872750"/>
            <a:ext cx="13447" cy="1734671"/>
          </a:xfrm>
          <a:custGeom>
            <a:avLst/>
            <a:gdLst>
              <a:gd name="connsiteX0" fmla="*/ 0 w 13447"/>
              <a:gd name="connsiteY0" fmla="*/ 0 h 1734671"/>
              <a:gd name="connsiteX1" fmla="*/ 13447 w 13447"/>
              <a:gd name="connsiteY1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47" h="1734671">
                <a:moveTo>
                  <a:pt x="0" y="0"/>
                </a:moveTo>
                <a:lnTo>
                  <a:pt x="13447" y="1734671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79665" y="5623621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/>
          </a:p>
        </p:txBody>
      </p:sp>
      <p:sp>
        <p:nvSpPr>
          <p:cNvPr id="19" name="Freeform 18"/>
          <p:cNvSpPr/>
          <p:nvPr/>
        </p:nvSpPr>
        <p:spPr>
          <a:xfrm>
            <a:off x="1627094" y="4477871"/>
            <a:ext cx="900953" cy="1143000"/>
          </a:xfrm>
          <a:custGeom>
            <a:avLst/>
            <a:gdLst>
              <a:gd name="connsiteX0" fmla="*/ 0 w 2581835"/>
              <a:gd name="connsiteY0" fmla="*/ 0 h 1143000"/>
              <a:gd name="connsiteX1" fmla="*/ 2554941 w 2581835"/>
              <a:gd name="connsiteY1" fmla="*/ 13447 h 1143000"/>
              <a:gd name="connsiteX2" fmla="*/ 2581835 w 2581835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835" h="1143000">
                <a:moveTo>
                  <a:pt x="0" y="0"/>
                </a:moveTo>
                <a:lnTo>
                  <a:pt x="2554941" y="13447"/>
                </a:lnTo>
                <a:lnTo>
                  <a:pt x="2581835" y="1143000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90165" y="3913094"/>
            <a:ext cx="0" cy="59223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28047" y="5230906"/>
            <a:ext cx="9144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59383" y="5614656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4086" y="4247598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(€/$)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9236" y="3738282"/>
            <a:ext cx="2119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The US Dollar</a:t>
            </a: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Depreciates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653987" y="3348318"/>
            <a:ext cx="2540187" cy="2245658"/>
          </a:xfrm>
          <a:custGeom>
            <a:avLst/>
            <a:gdLst>
              <a:gd name="connsiteX0" fmla="*/ 0 w 3872753"/>
              <a:gd name="connsiteY0" fmla="*/ 0 h 3213847"/>
              <a:gd name="connsiteX1" fmla="*/ 3872753 w 3872753"/>
              <a:gd name="connsiteY1" fmla="*/ 3213847 h 321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2753" h="3213847">
                <a:moveTo>
                  <a:pt x="0" y="0"/>
                </a:moveTo>
                <a:lnTo>
                  <a:pt x="3872753" y="321384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52129" y="5069538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775012" y="3402106"/>
            <a:ext cx="1089212" cy="1344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306" y="569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Learning Cycle 2: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Interest Rates in Germany Increase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452284" y="1385047"/>
            <a:ext cx="6199094" cy="3603812"/>
          </a:xfrm>
          <a:custGeom>
            <a:avLst/>
            <a:gdLst>
              <a:gd name="connsiteX0" fmla="*/ 0 w 6199094"/>
              <a:gd name="connsiteY0" fmla="*/ 0 h 3603812"/>
              <a:gd name="connsiteX1" fmla="*/ 0 w 6199094"/>
              <a:gd name="connsiteY1" fmla="*/ 3603812 h 3603812"/>
              <a:gd name="connsiteX2" fmla="*/ 6199094 w 6199094"/>
              <a:gd name="connsiteY2" fmla="*/ 3603812 h 360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9094" h="3603812">
                <a:moveTo>
                  <a:pt x="0" y="0"/>
                </a:moveTo>
                <a:lnTo>
                  <a:pt x="0" y="3603812"/>
                </a:lnTo>
                <a:lnTo>
                  <a:pt x="6199094" y="3603812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0120" y="4988860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 of US Dollars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909" y="1142998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€/$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52284" y="1627094"/>
            <a:ext cx="4141694" cy="2823882"/>
          </a:xfrm>
          <a:custGeom>
            <a:avLst/>
            <a:gdLst>
              <a:gd name="connsiteX0" fmla="*/ 0 w 4141694"/>
              <a:gd name="connsiteY0" fmla="*/ 2823882 h 2823882"/>
              <a:gd name="connsiteX1" fmla="*/ 4141694 w 4141694"/>
              <a:gd name="connsiteY1" fmla="*/ 0 h 282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1694" h="2823882">
                <a:moveTo>
                  <a:pt x="0" y="2823882"/>
                </a:moveTo>
                <a:lnTo>
                  <a:pt x="4141694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29517" y="114748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6427" y="450028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452284" y="1761565"/>
            <a:ext cx="3872753" cy="3213847"/>
          </a:xfrm>
          <a:custGeom>
            <a:avLst/>
            <a:gdLst>
              <a:gd name="connsiteX0" fmla="*/ 0 w 3872753"/>
              <a:gd name="connsiteY0" fmla="*/ 0 h 3213847"/>
              <a:gd name="connsiteX1" fmla="*/ 3872753 w 3872753"/>
              <a:gd name="connsiteY1" fmla="*/ 3213847 h 321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2753" h="3213847">
                <a:moveTo>
                  <a:pt x="0" y="0"/>
                </a:moveTo>
                <a:lnTo>
                  <a:pt x="3872753" y="321384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1346" y="300316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(€/$)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452284" y="3240741"/>
            <a:ext cx="1775012" cy="0"/>
          </a:xfrm>
          <a:custGeom>
            <a:avLst/>
            <a:gdLst>
              <a:gd name="connsiteX0" fmla="*/ 1775012 w 1775012"/>
              <a:gd name="connsiteY0" fmla="*/ 0 h 0"/>
              <a:gd name="connsiteX1" fmla="*/ 0 w 17750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5012">
                <a:moveTo>
                  <a:pt x="1775012" y="0"/>
                </a:move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240743" y="3240741"/>
            <a:ext cx="13447" cy="1734671"/>
          </a:xfrm>
          <a:custGeom>
            <a:avLst/>
            <a:gdLst>
              <a:gd name="connsiteX0" fmla="*/ 0 w 13447"/>
              <a:gd name="connsiteY0" fmla="*/ 0 h 1734671"/>
              <a:gd name="connsiteX1" fmla="*/ 13447 w 13447"/>
              <a:gd name="connsiteY1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47" h="1734671">
                <a:moveTo>
                  <a:pt x="0" y="0"/>
                </a:moveTo>
                <a:lnTo>
                  <a:pt x="13447" y="1734671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438836" y="4155144"/>
            <a:ext cx="1680882" cy="833718"/>
          </a:xfrm>
          <a:custGeom>
            <a:avLst/>
            <a:gdLst>
              <a:gd name="connsiteX0" fmla="*/ 0 w 2581835"/>
              <a:gd name="connsiteY0" fmla="*/ 0 h 1143000"/>
              <a:gd name="connsiteX1" fmla="*/ 2554941 w 2581835"/>
              <a:gd name="connsiteY1" fmla="*/ 13447 h 1143000"/>
              <a:gd name="connsiteX2" fmla="*/ 2581835 w 2581835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835" h="1143000">
                <a:moveTo>
                  <a:pt x="0" y="0"/>
                </a:moveTo>
                <a:lnTo>
                  <a:pt x="2554941" y="13447"/>
                </a:lnTo>
                <a:lnTo>
                  <a:pt x="2581835" y="1143000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2" y="3281085"/>
            <a:ext cx="13446" cy="87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828" y="3911423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(€/$)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22875" y="3001548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The US Dollar </a:t>
            </a: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Depreciates.</a:t>
            </a:r>
          </a:p>
        </p:txBody>
      </p:sp>
      <p:sp>
        <p:nvSpPr>
          <p:cNvPr id="22" name="Freeform 21"/>
          <p:cNvSpPr/>
          <p:nvPr/>
        </p:nvSpPr>
        <p:spPr>
          <a:xfrm>
            <a:off x="1465729" y="2716309"/>
            <a:ext cx="2540187" cy="2245658"/>
          </a:xfrm>
          <a:custGeom>
            <a:avLst/>
            <a:gdLst>
              <a:gd name="connsiteX0" fmla="*/ 0 w 3872753"/>
              <a:gd name="connsiteY0" fmla="*/ 0 h 3213847"/>
              <a:gd name="connsiteX1" fmla="*/ 3872753 w 3872753"/>
              <a:gd name="connsiteY1" fmla="*/ 3213847 h 321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2753" h="3213847">
                <a:moveTo>
                  <a:pt x="0" y="0"/>
                </a:moveTo>
                <a:lnTo>
                  <a:pt x="3872753" y="321384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63871" y="443752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586754" y="2770097"/>
            <a:ext cx="1089212" cy="1344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586319" y="1725706"/>
            <a:ext cx="4141694" cy="2823882"/>
          </a:xfrm>
          <a:custGeom>
            <a:avLst/>
            <a:gdLst>
              <a:gd name="connsiteX0" fmla="*/ 0 w 4141694"/>
              <a:gd name="connsiteY0" fmla="*/ 2823882 h 2823882"/>
              <a:gd name="connsiteX1" fmla="*/ 4141694 w 4141694"/>
              <a:gd name="connsiteY1" fmla="*/ 0 h 282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1694" h="2823882">
                <a:moveTo>
                  <a:pt x="0" y="2823882"/>
                </a:moveTo>
                <a:lnTo>
                  <a:pt x="4141694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05917" y="2770097"/>
            <a:ext cx="11846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01271" y="5257800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The old and new equilibrium quantity are not shown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because the effect on equilibrium quantity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in this case is indeterminate.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55972" y="127299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306" y="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Learning Cycle 2: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A report indicates that new American cars are much more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fuel efficient , especially compared with German cars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344708" y="1600199"/>
            <a:ext cx="6199094" cy="3603812"/>
          </a:xfrm>
          <a:custGeom>
            <a:avLst/>
            <a:gdLst>
              <a:gd name="connsiteX0" fmla="*/ 0 w 6199094"/>
              <a:gd name="connsiteY0" fmla="*/ 0 h 3603812"/>
              <a:gd name="connsiteX1" fmla="*/ 0 w 6199094"/>
              <a:gd name="connsiteY1" fmla="*/ 3603812 h 3603812"/>
              <a:gd name="connsiteX2" fmla="*/ 6199094 w 6199094"/>
              <a:gd name="connsiteY2" fmla="*/ 3603812 h 360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9094" h="3603812">
                <a:moveTo>
                  <a:pt x="0" y="0"/>
                </a:moveTo>
                <a:lnTo>
                  <a:pt x="0" y="3603812"/>
                </a:lnTo>
                <a:lnTo>
                  <a:pt x="6199094" y="3603812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12544" y="5204012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Q of US Dollars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333" y="135815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€/$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44708" y="1842246"/>
            <a:ext cx="4141694" cy="2823882"/>
          </a:xfrm>
          <a:custGeom>
            <a:avLst/>
            <a:gdLst>
              <a:gd name="connsiteX0" fmla="*/ 0 w 4141694"/>
              <a:gd name="connsiteY0" fmla="*/ 2823882 h 2823882"/>
              <a:gd name="connsiteX1" fmla="*/ 4141694 w 4141694"/>
              <a:gd name="connsiteY1" fmla="*/ 0 h 282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1694" h="2823882">
                <a:moveTo>
                  <a:pt x="0" y="2823882"/>
                </a:moveTo>
                <a:lnTo>
                  <a:pt x="4141694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1941" y="1362636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8851" y="4715434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344708" y="1976717"/>
            <a:ext cx="3872753" cy="3213847"/>
          </a:xfrm>
          <a:custGeom>
            <a:avLst/>
            <a:gdLst>
              <a:gd name="connsiteX0" fmla="*/ 0 w 3872753"/>
              <a:gd name="connsiteY0" fmla="*/ 0 h 3213847"/>
              <a:gd name="connsiteX1" fmla="*/ 3872753 w 3872753"/>
              <a:gd name="connsiteY1" fmla="*/ 3213847 h 321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2753" h="3213847">
                <a:moveTo>
                  <a:pt x="0" y="0"/>
                </a:moveTo>
                <a:lnTo>
                  <a:pt x="3872753" y="321384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3770" y="3218319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(€/$)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344708" y="3455893"/>
            <a:ext cx="1775012" cy="0"/>
          </a:xfrm>
          <a:custGeom>
            <a:avLst/>
            <a:gdLst>
              <a:gd name="connsiteX0" fmla="*/ 1775012 w 1775012"/>
              <a:gd name="connsiteY0" fmla="*/ 0 h 0"/>
              <a:gd name="connsiteX1" fmla="*/ 0 w 177501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5012">
                <a:moveTo>
                  <a:pt x="1775012" y="0"/>
                </a:move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133167" y="3455893"/>
            <a:ext cx="13447" cy="1734671"/>
          </a:xfrm>
          <a:custGeom>
            <a:avLst/>
            <a:gdLst>
              <a:gd name="connsiteX0" fmla="*/ 0 w 13447"/>
              <a:gd name="connsiteY0" fmla="*/ 0 h 1734671"/>
              <a:gd name="connsiteX1" fmla="*/ 13447 w 13447"/>
              <a:gd name="connsiteY1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47" h="1734671">
                <a:moveTo>
                  <a:pt x="0" y="0"/>
                </a:moveTo>
                <a:lnTo>
                  <a:pt x="13447" y="1734671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331260" y="4370296"/>
            <a:ext cx="1680882" cy="833718"/>
          </a:xfrm>
          <a:custGeom>
            <a:avLst/>
            <a:gdLst>
              <a:gd name="connsiteX0" fmla="*/ 0 w 2581835"/>
              <a:gd name="connsiteY0" fmla="*/ 0 h 1143000"/>
              <a:gd name="connsiteX1" fmla="*/ 2554941 w 2581835"/>
              <a:gd name="connsiteY1" fmla="*/ 13447 h 1143000"/>
              <a:gd name="connsiteX2" fmla="*/ 2581835 w 2581835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835" h="1143000">
                <a:moveTo>
                  <a:pt x="0" y="0"/>
                </a:moveTo>
                <a:lnTo>
                  <a:pt x="2554941" y="13447"/>
                </a:lnTo>
                <a:lnTo>
                  <a:pt x="2581835" y="1143000"/>
                </a:lnTo>
              </a:path>
            </a:pathLst>
          </a:cu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506071" y="3442447"/>
            <a:ext cx="0" cy="94129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8252" y="4126575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(€/$)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358153" y="2931461"/>
            <a:ext cx="2540187" cy="2245658"/>
          </a:xfrm>
          <a:custGeom>
            <a:avLst/>
            <a:gdLst>
              <a:gd name="connsiteX0" fmla="*/ 0 w 3872753"/>
              <a:gd name="connsiteY0" fmla="*/ 0 h 3213847"/>
              <a:gd name="connsiteX1" fmla="*/ 3872753 w 3872753"/>
              <a:gd name="connsiteY1" fmla="*/ 3213847 h 321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2753" h="3213847">
                <a:moveTo>
                  <a:pt x="0" y="0"/>
                </a:moveTo>
                <a:lnTo>
                  <a:pt x="3872753" y="3213847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56295" y="4652681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$D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00200" y="3146612"/>
            <a:ext cx="1129553" cy="1344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478743" y="1940858"/>
            <a:ext cx="4141694" cy="2823882"/>
          </a:xfrm>
          <a:custGeom>
            <a:avLst/>
            <a:gdLst>
              <a:gd name="connsiteX0" fmla="*/ 0 w 4141694"/>
              <a:gd name="connsiteY0" fmla="*/ 2823882 h 2823882"/>
              <a:gd name="connsiteX1" fmla="*/ 4141694 w 4141694"/>
              <a:gd name="connsiteY1" fmla="*/ 0 h 282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1694" h="2823882">
                <a:moveTo>
                  <a:pt x="0" y="2823882"/>
                </a:moveTo>
                <a:lnTo>
                  <a:pt x="4141694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738283" y="3012141"/>
            <a:ext cx="1331258" cy="1344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3695" y="5472952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The old and new equilibrium quantity are not shown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because the effect on equilibrium quantity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in this case is indeterminate.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57682" y="1528483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$S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2875" y="3001548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The US Dollar </a:t>
            </a: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Appreciates.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208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Learning Cycle 1, Activity (b) </vt:lpstr>
      <vt:lpstr>Learning Cycle 2: The US relaxes some of its import restrictions</vt:lpstr>
      <vt:lpstr>Learning Cycle 2: Germany imposes some import tariffs on U.S. goods.</vt:lpstr>
      <vt:lpstr>Learning Cycle 2: Interest Rates in Germany Increase</vt:lpstr>
      <vt:lpstr>Learning Cycle 2: A report indicates that new American cars are much more fuel efficient , especially compared with German cars</vt:lpstr>
    </vt:vector>
  </TitlesOfParts>
  <Company>Muhlenberg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Arthur</dc:creator>
  <cp:lastModifiedBy>Arthur</cp:lastModifiedBy>
  <cp:revision>13</cp:revision>
  <dcterms:created xsi:type="dcterms:W3CDTF">2015-05-15T17:35:53Z</dcterms:created>
  <dcterms:modified xsi:type="dcterms:W3CDTF">2015-05-16T18:16:49Z</dcterms:modified>
</cp:coreProperties>
</file>