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3" r:id="rId3"/>
    <p:sldId id="257" r:id="rId4"/>
    <p:sldId id="281" r:id="rId5"/>
    <p:sldId id="285" r:id="rId6"/>
    <p:sldId id="286" r:id="rId7"/>
    <p:sldId id="259" r:id="rId8"/>
    <p:sldId id="283" r:id="rId9"/>
    <p:sldId id="260" r:id="rId10"/>
    <p:sldId id="292" r:id="rId11"/>
    <p:sldId id="293" r:id="rId12"/>
    <p:sldId id="263" r:id="rId13"/>
    <p:sldId id="264" r:id="rId14"/>
    <p:sldId id="265" r:id="rId15"/>
    <p:sldId id="291" r:id="rId16"/>
    <p:sldId id="294" r:id="rId17"/>
    <p:sldId id="295" r:id="rId18"/>
    <p:sldId id="296" r:id="rId19"/>
    <p:sldId id="297" r:id="rId20"/>
    <p:sldId id="269" r:id="rId21"/>
    <p:sldId id="298" r:id="rId22"/>
    <p:sldId id="270" r:id="rId23"/>
    <p:sldId id="299" r:id="rId24"/>
    <p:sldId id="300" r:id="rId25"/>
    <p:sldId id="301" r:id="rId26"/>
    <p:sldId id="280" r:id="rId27"/>
    <p:sldId id="302" r:id="rId28"/>
    <p:sldId id="290"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4/21/2024</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40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4/21/2024</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27200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4/21/2024</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19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4/21/2024</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3729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4/21/2024</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80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4/21/2024</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25009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4/21/2024</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35500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4/21/2024</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9692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4/21/2024</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0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4/21/2024</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4/21/2024</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72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4/21/2024</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900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16/j.jash.2017.04.005" TargetMode="External"/><Relationship Id="rId2" Type="http://schemas.openxmlformats.org/officeDocument/2006/relationships/hyperlink" Target="https://doi.org/10.3390/diagnostics9040178" TargetMode="External"/><Relationship Id="rId1" Type="http://schemas.openxmlformats.org/officeDocument/2006/relationships/slideLayout" Target="../slideLayouts/slideLayout2.xml"/><Relationship Id="rId4" Type="http://schemas.openxmlformats.org/officeDocument/2006/relationships/hyperlink" Target="https://doi.org/10.1016/S0149-2918(04)9014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99DA5E-794D-4391-A67B-C734D18C5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nt">
            <a:extLst>
              <a:ext uri="{FF2B5EF4-FFF2-40B4-BE49-F238E27FC236}">
                <a16:creationId xmlns:a16="http://schemas.microsoft.com/office/drawing/2014/main" id="{DF8D6DF5-7A00-4A9D-BD50-E8BCC8F4D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of an electromagnetic radiation">
            <a:extLst>
              <a:ext uri="{FF2B5EF4-FFF2-40B4-BE49-F238E27FC236}">
                <a16:creationId xmlns:a16="http://schemas.microsoft.com/office/drawing/2014/main" id="{EFFB49C5-38A6-8F0C-7BCF-93F4DF004A1A}"/>
              </a:ext>
            </a:extLst>
          </p:cNvPr>
          <p:cNvPicPr>
            <a:picLocks noChangeAspect="1"/>
          </p:cNvPicPr>
          <p:nvPr/>
        </p:nvPicPr>
        <p:blipFill rotWithShape="1">
          <a:blip r:embed="rId2"/>
          <a:srcRect l="2948" r="1838" b="3"/>
          <a:stretch/>
        </p:blipFill>
        <p:spPr>
          <a:xfrm>
            <a:off x="6121757" y="2570072"/>
            <a:ext cx="6095999" cy="4289479"/>
          </a:xfrm>
          <a:prstGeom prst="rect">
            <a:avLst/>
          </a:prstGeom>
          <a:effectLst/>
        </p:spPr>
      </p:pic>
      <p:sp useBgFill="1">
        <p:nvSpPr>
          <p:cNvPr id="13" name="Rectangle 12">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02581-7CB1-C227-9A0F-E243F6C79738}"/>
              </a:ext>
            </a:extLst>
          </p:cNvPr>
          <p:cNvSpPr>
            <a:spLocks noGrp="1"/>
          </p:cNvSpPr>
          <p:nvPr>
            <p:ph type="ctrTitle"/>
          </p:nvPr>
        </p:nvSpPr>
        <p:spPr>
          <a:xfrm>
            <a:off x="761802" y="754336"/>
            <a:ext cx="10426434" cy="1287816"/>
          </a:xfrm>
        </p:spPr>
        <p:txBody>
          <a:bodyPr>
            <a:normAutofit fontScale="90000"/>
          </a:bodyPr>
          <a:lstStyle/>
          <a:p>
            <a:r>
              <a:rPr lang="en-US" dirty="0"/>
              <a:t>Using Machine Learning to Predict Hypertension                                   </a:t>
            </a:r>
          </a:p>
        </p:txBody>
      </p:sp>
      <p:sp>
        <p:nvSpPr>
          <p:cNvPr id="3" name="Subtitle 2">
            <a:extLst>
              <a:ext uri="{FF2B5EF4-FFF2-40B4-BE49-F238E27FC236}">
                <a16:creationId xmlns:a16="http://schemas.microsoft.com/office/drawing/2014/main" id="{9DA9B701-275B-6A03-2AF7-090CEDAB87D9}"/>
              </a:ext>
            </a:extLst>
          </p:cNvPr>
          <p:cNvSpPr>
            <a:spLocks noGrp="1"/>
          </p:cNvSpPr>
          <p:nvPr>
            <p:ph type="subTitle" idx="1"/>
          </p:nvPr>
        </p:nvSpPr>
        <p:spPr>
          <a:xfrm>
            <a:off x="761801" y="2964520"/>
            <a:ext cx="4829434" cy="2951202"/>
          </a:xfrm>
        </p:spPr>
        <p:txBody>
          <a:bodyPr anchor="t">
            <a:normAutofit/>
          </a:bodyPr>
          <a:lstStyle/>
          <a:p>
            <a:r>
              <a:rPr lang="en-US" dirty="0"/>
              <a:t>Tiffany Davidson </a:t>
            </a:r>
          </a:p>
          <a:p>
            <a:r>
              <a:rPr lang="en-US" dirty="0"/>
              <a:t>Applied Science and Analytics</a:t>
            </a:r>
          </a:p>
          <a:p>
            <a:r>
              <a:rPr lang="en-US" dirty="0"/>
              <a:t>Spring 24</a:t>
            </a:r>
          </a:p>
          <a:p>
            <a:r>
              <a:rPr lang="en-US" dirty="0"/>
              <a:t>Machine Learning Data 303-1</a:t>
            </a:r>
          </a:p>
        </p:txBody>
      </p:sp>
      <p:cxnSp>
        <p:nvCxnSpPr>
          <p:cNvPr id="15" name="Straight Connector 14">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8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5F5391B-48EA-E733-4F02-4BF45B3A2F91}"/>
              </a:ext>
            </a:extLst>
          </p:cNvPr>
          <p:cNvPicPr>
            <a:picLocks noChangeAspect="1"/>
          </p:cNvPicPr>
          <p:nvPr/>
        </p:nvPicPr>
        <p:blipFill rotWithShape="1">
          <a:blip r:embed="rId2"/>
          <a:srcRect l="6531" r="46303"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1F0F9-B35B-9217-DD1A-82AECDAE1D43}"/>
              </a:ext>
            </a:extLst>
          </p:cNvPr>
          <p:cNvSpPr>
            <a:spLocks noGrp="1"/>
          </p:cNvSpPr>
          <p:nvPr>
            <p:ph type="title"/>
          </p:nvPr>
        </p:nvSpPr>
        <p:spPr>
          <a:xfrm>
            <a:off x="5606552" y="858982"/>
            <a:ext cx="4369757" cy="2129878"/>
          </a:xfrm>
        </p:spPr>
        <p:txBody>
          <a:bodyPr>
            <a:normAutofit/>
          </a:bodyPr>
          <a:lstStyle/>
          <a:p>
            <a:r>
              <a:rPr lang="en-US" dirty="0"/>
              <a:t>Exploratory Data Analysis and Visualization</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shot of a computer&#10;&#10;Description automatically generated">
            <a:extLst>
              <a:ext uri="{FF2B5EF4-FFF2-40B4-BE49-F238E27FC236}">
                <a16:creationId xmlns:a16="http://schemas.microsoft.com/office/drawing/2014/main" id="{E6C90937-8F3D-0DAF-3037-34199C7778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3606" y="3239335"/>
            <a:ext cx="4065596" cy="3262313"/>
          </a:xfrm>
        </p:spPr>
      </p:pic>
    </p:spTree>
    <p:extLst>
      <p:ext uri="{BB962C8B-B14F-4D97-AF65-F5344CB8AC3E}">
        <p14:creationId xmlns:p14="http://schemas.microsoft.com/office/powerpoint/2010/main" val="258136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5F5391B-48EA-E733-4F02-4BF45B3A2F91}"/>
              </a:ext>
            </a:extLst>
          </p:cNvPr>
          <p:cNvPicPr>
            <a:picLocks noChangeAspect="1"/>
          </p:cNvPicPr>
          <p:nvPr/>
        </p:nvPicPr>
        <p:blipFill rotWithShape="1">
          <a:blip r:embed="rId2"/>
          <a:srcRect l="6531" r="46303"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B1F0F9-B35B-9217-DD1A-82AECDAE1D43}"/>
              </a:ext>
            </a:extLst>
          </p:cNvPr>
          <p:cNvSpPr>
            <a:spLocks noGrp="1"/>
          </p:cNvSpPr>
          <p:nvPr>
            <p:ph type="title"/>
          </p:nvPr>
        </p:nvSpPr>
        <p:spPr>
          <a:xfrm>
            <a:off x="5606552" y="858982"/>
            <a:ext cx="4369757" cy="2129878"/>
          </a:xfrm>
        </p:spPr>
        <p:txBody>
          <a:bodyPr>
            <a:normAutofit/>
          </a:bodyPr>
          <a:lstStyle/>
          <a:p>
            <a:r>
              <a:rPr lang="en-US" dirty="0"/>
              <a:t>Exploratory Data Analysis and Visualization</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10;&#10;Description automatically generated">
            <a:extLst>
              <a:ext uri="{FF2B5EF4-FFF2-40B4-BE49-F238E27FC236}">
                <a16:creationId xmlns:a16="http://schemas.microsoft.com/office/drawing/2014/main" id="{081C7C3E-73E7-AA90-FCEE-717A83736D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06552" y="3084830"/>
            <a:ext cx="4766806" cy="3262313"/>
          </a:xfrm>
        </p:spPr>
      </p:pic>
    </p:spTree>
    <p:extLst>
      <p:ext uri="{BB962C8B-B14F-4D97-AF65-F5344CB8AC3E}">
        <p14:creationId xmlns:p14="http://schemas.microsoft.com/office/powerpoint/2010/main" val="9908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Graph on document with pen">
            <a:extLst>
              <a:ext uri="{FF2B5EF4-FFF2-40B4-BE49-F238E27FC236}">
                <a16:creationId xmlns:a16="http://schemas.microsoft.com/office/drawing/2014/main" id="{82154253-7C29-771E-FCE8-4FAE4D706BCF}"/>
              </a:ext>
            </a:extLst>
          </p:cNvPr>
          <p:cNvPicPr>
            <a:picLocks noChangeAspect="1"/>
          </p:cNvPicPr>
          <p:nvPr/>
        </p:nvPicPr>
        <p:blipFill rotWithShape="1">
          <a:blip r:embed="rId2"/>
          <a:srcRect l="17840" r="4119"/>
          <a:stretch/>
        </p:blipFill>
        <p:spPr>
          <a:xfrm>
            <a:off x="20" y="2284809"/>
            <a:ext cx="5346777" cy="4573191"/>
          </a:xfrm>
          <a:prstGeom prst="rect">
            <a:avLst/>
          </a:prstGeom>
        </p:spPr>
      </p:pic>
      <p:sp useBgFill="1">
        <p:nvSpPr>
          <p:cNvPr id="15" name="Rectangle 14">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24BDA83-963D-4ADC-B6D4-3F59219B9719}"/>
              </a:ext>
            </a:extLst>
          </p:cNvPr>
          <p:cNvSpPr>
            <a:spLocks noGrp="1"/>
          </p:cNvSpPr>
          <p:nvPr>
            <p:ph type="title"/>
          </p:nvPr>
        </p:nvSpPr>
        <p:spPr>
          <a:xfrm>
            <a:off x="761801" y="858983"/>
            <a:ext cx="9906799" cy="1161594"/>
          </a:xfrm>
        </p:spPr>
        <p:txBody>
          <a:bodyPr>
            <a:normAutofit/>
          </a:bodyPr>
          <a:lstStyle/>
          <a:p>
            <a:r>
              <a:rPr lang="en-US" dirty="0"/>
              <a:t>Issues</a:t>
            </a:r>
          </a:p>
        </p:txBody>
      </p:sp>
      <p:sp>
        <p:nvSpPr>
          <p:cNvPr id="5" name="Content Placeholder 4">
            <a:extLst>
              <a:ext uri="{FF2B5EF4-FFF2-40B4-BE49-F238E27FC236}">
                <a16:creationId xmlns:a16="http://schemas.microsoft.com/office/drawing/2014/main" id="{DB8583BE-3563-5AF0-0AF5-CAA87CAB7492}"/>
              </a:ext>
            </a:extLst>
          </p:cNvPr>
          <p:cNvSpPr>
            <a:spLocks noGrp="1"/>
          </p:cNvSpPr>
          <p:nvPr>
            <p:ph idx="1"/>
          </p:nvPr>
        </p:nvSpPr>
        <p:spPr>
          <a:xfrm>
            <a:off x="5797512" y="2638498"/>
            <a:ext cx="5111222" cy="3601581"/>
          </a:xfrm>
        </p:spPr>
        <p:txBody>
          <a:bodyPr anchor="ctr">
            <a:normAutofit/>
          </a:bodyPr>
          <a:lstStyle/>
          <a:p>
            <a:pPr>
              <a:lnSpc>
                <a:spcPct val="100000"/>
              </a:lnSpc>
            </a:pPr>
            <a:endParaRPr lang="en-US" sz="1700" dirty="0"/>
          </a:p>
          <a:p>
            <a:pPr>
              <a:lnSpc>
                <a:spcPct val="100000"/>
              </a:lnSpc>
            </a:pPr>
            <a:r>
              <a:rPr lang="en-US" sz="1700" dirty="0"/>
              <a:t>Categories for adult BMI had to be created.</a:t>
            </a:r>
          </a:p>
          <a:p>
            <a:pPr>
              <a:lnSpc>
                <a:spcPct val="100000"/>
              </a:lnSpc>
            </a:pPr>
            <a:r>
              <a:rPr lang="en-US" sz="1700" dirty="0"/>
              <a:t>Example: Underweight BMI for an adult is under 18.5(k/m^2)</a:t>
            </a:r>
          </a:p>
          <a:p>
            <a:pPr>
              <a:lnSpc>
                <a:spcPct val="100000"/>
              </a:lnSpc>
            </a:pPr>
            <a:r>
              <a:rPr lang="en-US" sz="1700" dirty="0"/>
              <a:t>The ‘Yes’ and ‘Sometimes’ responses for smoking were combined into one category as yes. </a:t>
            </a:r>
          </a:p>
          <a:p>
            <a:pPr>
              <a:lnSpc>
                <a:spcPct val="100000"/>
              </a:lnSpc>
            </a:pPr>
            <a:endParaRPr lang="en-US" sz="1700" dirty="0"/>
          </a:p>
        </p:txBody>
      </p:sp>
      <p:cxnSp>
        <p:nvCxnSpPr>
          <p:cNvPr id="17" name="Straight Connector 1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96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a:xfrm>
            <a:off x="761802" y="956281"/>
            <a:ext cx="4230482" cy="2010284"/>
          </a:xfrm>
        </p:spPr>
        <p:txBody>
          <a:bodyPr vert="horz" lIns="91440" tIns="45720" rIns="91440" bIns="45720" rtlCol="0" anchor="b">
            <a:normAutofit/>
          </a:bodyPr>
          <a:lstStyle/>
          <a:p>
            <a:r>
              <a:rPr lang="en-US" dirty="0"/>
              <a:t>Plotting the data</a:t>
            </a:r>
          </a:p>
        </p:txBody>
      </p:sp>
      <p:sp>
        <p:nvSpPr>
          <p:cNvPr id="3" name="Content Placeholder 2">
            <a:extLst>
              <a:ext uri="{FF2B5EF4-FFF2-40B4-BE49-F238E27FC236}">
                <a16:creationId xmlns:a16="http://schemas.microsoft.com/office/drawing/2014/main" id="{3703FA60-9289-F415-BC90-F360042B1382}"/>
              </a:ext>
            </a:extLst>
          </p:cNvPr>
          <p:cNvSpPr>
            <a:spLocks noGrp="1"/>
          </p:cNvSpPr>
          <p:nvPr>
            <p:ph sz="half" idx="2"/>
          </p:nvPr>
        </p:nvSpPr>
        <p:spPr>
          <a:xfrm>
            <a:off x="761803" y="3566161"/>
            <a:ext cx="4230482" cy="2551176"/>
          </a:xfrm>
        </p:spPr>
        <p:txBody>
          <a:bodyPr vert="horz" lIns="91440" tIns="45720" rIns="91440" bIns="45720" rtlCol="0" anchor="ctr">
            <a:normAutofit/>
          </a:bodyPr>
          <a:lstStyle/>
          <a:p>
            <a:r>
              <a:rPr lang="en-US" dirty="0"/>
              <a:t>Count for high blood pressure</a:t>
            </a:r>
          </a:p>
        </p:txBody>
      </p:sp>
      <p:sp useBgFill="1">
        <p:nvSpPr>
          <p:cNvPr id="48" name="Rectangle 47">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92F322E0-85CA-46C6-213B-9929566BA5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4476" y="1961423"/>
            <a:ext cx="4864350" cy="171459"/>
          </a:xfrm>
        </p:spPr>
      </p:pic>
      <p:pic>
        <p:nvPicPr>
          <p:cNvPr id="14" name="Picture 13" descr="A blue rectangular bars with white text&#10;&#10;Description automatically generated">
            <a:extLst>
              <a:ext uri="{FF2B5EF4-FFF2-40B4-BE49-F238E27FC236}">
                <a16:creationId xmlns:a16="http://schemas.microsoft.com/office/drawing/2014/main" id="{1B88C6ED-389B-8F6A-75EB-7D6A0605D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57" y="2473731"/>
            <a:ext cx="6140766" cy="4064209"/>
          </a:xfrm>
          <a:prstGeom prst="rect">
            <a:avLst/>
          </a:prstGeom>
        </p:spPr>
      </p:pic>
    </p:spTree>
    <p:extLst>
      <p:ext uri="{BB962C8B-B14F-4D97-AF65-F5344CB8AC3E}">
        <p14:creationId xmlns:p14="http://schemas.microsoft.com/office/powerpoint/2010/main" val="153402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a:xfrm>
            <a:off x="761802" y="956281"/>
            <a:ext cx="4230482" cy="2010284"/>
          </a:xfrm>
        </p:spPr>
        <p:txBody>
          <a:bodyPr anchor="b">
            <a:normAutofit/>
          </a:bodyPr>
          <a:lstStyle/>
          <a:p>
            <a:r>
              <a:rPr lang="en-US" dirty="0"/>
              <a:t>Plotting the data</a:t>
            </a:r>
          </a:p>
        </p:txBody>
      </p:sp>
      <p:sp>
        <p:nvSpPr>
          <p:cNvPr id="17" name="Content Placeholder 16">
            <a:extLst>
              <a:ext uri="{FF2B5EF4-FFF2-40B4-BE49-F238E27FC236}">
                <a16:creationId xmlns:a16="http://schemas.microsoft.com/office/drawing/2014/main" id="{7277765D-6248-206B-EAF2-BD7032CE0CE5}"/>
              </a:ext>
            </a:extLst>
          </p:cNvPr>
          <p:cNvSpPr>
            <a:spLocks noGrp="1"/>
          </p:cNvSpPr>
          <p:nvPr>
            <p:ph idx="1"/>
          </p:nvPr>
        </p:nvSpPr>
        <p:spPr>
          <a:xfrm>
            <a:off x="761803" y="3566161"/>
            <a:ext cx="4230482" cy="2551176"/>
          </a:xfrm>
        </p:spPr>
        <p:txBody>
          <a:bodyPr anchor="ctr">
            <a:normAutofit/>
          </a:bodyPr>
          <a:lstStyle/>
          <a:p>
            <a:r>
              <a:rPr lang="en-US" dirty="0"/>
              <a:t>Comparing high blood pressure between men and women</a:t>
            </a:r>
          </a:p>
        </p:txBody>
      </p:sp>
      <p:sp useBgFill="1">
        <p:nvSpPr>
          <p:cNvPr id="33" name="Rectangle 3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17E00A2-2229-2B36-853E-69AB21E4E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087" y="2174868"/>
            <a:ext cx="5950256" cy="273064"/>
          </a:xfrm>
          <a:prstGeom prst="rect">
            <a:avLst/>
          </a:prstGeom>
        </p:spPr>
      </p:pic>
      <p:pic>
        <p:nvPicPr>
          <p:cNvPr id="8" name="Picture 7" descr="A graph of a bar chart&#10;&#10;Description automatically generated with medium confidence">
            <a:extLst>
              <a:ext uri="{FF2B5EF4-FFF2-40B4-BE49-F238E27FC236}">
                <a16:creationId xmlns:a16="http://schemas.microsoft.com/office/drawing/2014/main" id="{9C275A90-011F-3A59-4713-B953ABE35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7590" y="2544657"/>
            <a:ext cx="5886753" cy="4216617"/>
          </a:xfrm>
          <a:prstGeom prst="rect">
            <a:avLst/>
          </a:prstGeom>
        </p:spPr>
      </p:pic>
    </p:spTree>
    <p:extLst>
      <p:ext uri="{BB962C8B-B14F-4D97-AF65-F5344CB8AC3E}">
        <p14:creationId xmlns:p14="http://schemas.microsoft.com/office/powerpoint/2010/main" val="56667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a:xfrm>
            <a:off x="761802" y="956281"/>
            <a:ext cx="4230482" cy="2010284"/>
          </a:xfrm>
        </p:spPr>
        <p:txBody>
          <a:bodyPr anchor="b">
            <a:normAutofit/>
          </a:bodyPr>
          <a:lstStyle/>
          <a:p>
            <a:r>
              <a:rPr lang="en-US"/>
              <a:t>Plotting the data</a:t>
            </a:r>
          </a:p>
        </p:txBody>
      </p:sp>
      <p:sp>
        <p:nvSpPr>
          <p:cNvPr id="17" name="Content Placeholder 16">
            <a:extLst>
              <a:ext uri="{FF2B5EF4-FFF2-40B4-BE49-F238E27FC236}">
                <a16:creationId xmlns:a16="http://schemas.microsoft.com/office/drawing/2014/main" id="{7277765D-6248-206B-EAF2-BD7032CE0CE5}"/>
              </a:ext>
            </a:extLst>
          </p:cNvPr>
          <p:cNvSpPr>
            <a:spLocks noGrp="1"/>
          </p:cNvSpPr>
          <p:nvPr>
            <p:ph idx="1"/>
          </p:nvPr>
        </p:nvSpPr>
        <p:spPr>
          <a:xfrm>
            <a:off x="761803" y="3566161"/>
            <a:ext cx="4230482" cy="2551176"/>
          </a:xfrm>
        </p:spPr>
        <p:txBody>
          <a:bodyPr anchor="ctr">
            <a:normAutofit/>
          </a:bodyPr>
          <a:lstStyle/>
          <a:p>
            <a:r>
              <a:rPr lang="en-US" dirty="0"/>
              <a:t>High blood pressure and high cholesterol.</a:t>
            </a:r>
          </a:p>
        </p:txBody>
      </p:sp>
      <p:sp useBgFill="1">
        <p:nvSpPr>
          <p:cNvPr id="33" name="Rectangle 32">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32004" y="0"/>
            <a:ext cx="6559995" cy="6858000"/>
          </a:xfrm>
          <a:prstGeom prst="rect">
            <a:avLst/>
          </a:prstGeom>
          <a:ln>
            <a:noFill/>
          </a:ln>
          <a:effectLst>
            <a:outerShdw blurRad="381000" dist="317500" dir="852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black screen with white text&#10;&#10;Description automatically generated">
            <a:extLst>
              <a:ext uri="{FF2B5EF4-FFF2-40B4-BE49-F238E27FC236}">
                <a16:creationId xmlns:a16="http://schemas.microsoft.com/office/drawing/2014/main" id="{08450E8C-9CB3-67D3-7506-77A59E136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760" y="956281"/>
            <a:ext cx="6763098" cy="1708238"/>
          </a:xfrm>
          <a:prstGeom prst="rect">
            <a:avLst/>
          </a:prstGeom>
        </p:spPr>
      </p:pic>
      <p:pic>
        <p:nvPicPr>
          <p:cNvPr id="8" name="Picture 7" descr="A graph of different colored squares&#10;&#10;Description automatically generated with medium confidence">
            <a:extLst>
              <a:ext uri="{FF2B5EF4-FFF2-40B4-BE49-F238E27FC236}">
                <a16:creationId xmlns:a16="http://schemas.microsoft.com/office/drawing/2014/main" id="{3B0C138B-693F-09DA-41D1-B2A8BCFF6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873" y="2684065"/>
            <a:ext cx="5950256" cy="4286470"/>
          </a:xfrm>
          <a:prstGeom prst="rect">
            <a:avLst/>
          </a:prstGeom>
        </p:spPr>
      </p:pic>
    </p:spTree>
    <p:extLst>
      <p:ext uri="{BB962C8B-B14F-4D97-AF65-F5344CB8AC3E}">
        <p14:creationId xmlns:p14="http://schemas.microsoft.com/office/powerpoint/2010/main" val="375123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p:txBody>
          <a:bodyPr anchor="b">
            <a:normAutofit/>
          </a:bodyPr>
          <a:lstStyle/>
          <a:p>
            <a:r>
              <a:rPr lang="en-US"/>
              <a:t>Plotting the data</a:t>
            </a:r>
          </a:p>
        </p:txBody>
      </p:sp>
      <p:sp>
        <p:nvSpPr>
          <p:cNvPr id="11" name="Content Placeholder 10">
            <a:extLst>
              <a:ext uri="{FF2B5EF4-FFF2-40B4-BE49-F238E27FC236}">
                <a16:creationId xmlns:a16="http://schemas.microsoft.com/office/drawing/2014/main" id="{2A53EC8F-514D-8B54-8FBC-BECA01D8CD1F}"/>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C947FFC4-9562-91BB-6842-EC2A1F6B7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657" y="2009412"/>
            <a:ext cx="6007409" cy="234962"/>
          </a:xfrm>
          <a:prstGeom prst="rect">
            <a:avLst/>
          </a:prstGeom>
        </p:spPr>
      </p:pic>
      <p:pic>
        <p:nvPicPr>
          <p:cNvPr id="10" name="Picture 9" descr="A graph of a bar chart&#10;&#10;Description automatically generated with medium confidence">
            <a:extLst>
              <a:ext uri="{FF2B5EF4-FFF2-40B4-BE49-F238E27FC236}">
                <a16:creationId xmlns:a16="http://schemas.microsoft.com/office/drawing/2014/main" id="{9E0F57B1-7ACE-09EF-68C4-B07A84386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351" y="2423827"/>
            <a:ext cx="6369377" cy="4254719"/>
          </a:xfrm>
          <a:prstGeom prst="rect">
            <a:avLst/>
          </a:prstGeom>
        </p:spPr>
      </p:pic>
      <p:sp>
        <p:nvSpPr>
          <p:cNvPr id="13" name="Content Placeholder 12">
            <a:extLst>
              <a:ext uri="{FF2B5EF4-FFF2-40B4-BE49-F238E27FC236}">
                <a16:creationId xmlns:a16="http://schemas.microsoft.com/office/drawing/2014/main" id="{973D34A2-0EB5-5E92-B273-9C30F62630A9}"/>
              </a:ext>
            </a:extLst>
          </p:cNvPr>
          <p:cNvSpPr>
            <a:spLocks noGrp="1"/>
          </p:cNvSpPr>
          <p:nvPr>
            <p:ph sz="half" idx="1"/>
          </p:nvPr>
        </p:nvSpPr>
        <p:spPr/>
        <p:txBody>
          <a:bodyPr/>
          <a:lstStyle/>
          <a:p>
            <a:endParaRPr lang="en-US" dirty="0"/>
          </a:p>
          <a:p>
            <a:endParaRPr lang="en-US" dirty="0"/>
          </a:p>
          <a:p>
            <a:endParaRPr lang="en-US" dirty="0"/>
          </a:p>
          <a:p>
            <a:r>
              <a:rPr lang="en-US" dirty="0"/>
              <a:t>Comparing high blood pressure in smokers</a:t>
            </a:r>
          </a:p>
        </p:txBody>
      </p:sp>
    </p:spTree>
    <p:extLst>
      <p:ext uri="{BB962C8B-B14F-4D97-AF65-F5344CB8AC3E}">
        <p14:creationId xmlns:p14="http://schemas.microsoft.com/office/powerpoint/2010/main" val="1561957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p:txBody>
          <a:bodyPr anchor="b">
            <a:normAutofit/>
          </a:bodyPr>
          <a:lstStyle/>
          <a:p>
            <a:r>
              <a:rPr lang="en-US"/>
              <a:t>Plotting the data</a:t>
            </a:r>
          </a:p>
        </p:txBody>
      </p:sp>
      <p:sp>
        <p:nvSpPr>
          <p:cNvPr id="15" name="Content Placeholder 14">
            <a:extLst>
              <a:ext uri="{FF2B5EF4-FFF2-40B4-BE49-F238E27FC236}">
                <a16:creationId xmlns:a16="http://schemas.microsoft.com/office/drawing/2014/main" id="{704DB2FC-368D-E6FF-5778-6DDE23C28FA3}"/>
              </a:ext>
            </a:extLst>
          </p:cNvPr>
          <p:cNvSpPr>
            <a:spLocks noGrp="1"/>
          </p:cNvSpPr>
          <p:nvPr>
            <p:ph sz="half" idx="1"/>
          </p:nvPr>
        </p:nvSpPr>
        <p:spPr/>
        <p:txBody>
          <a:bodyPr/>
          <a:lstStyle/>
          <a:p>
            <a:endParaRPr lang="en-US" dirty="0"/>
          </a:p>
          <a:p>
            <a:endParaRPr lang="en-US" dirty="0"/>
          </a:p>
          <a:p>
            <a:r>
              <a:rPr lang="en-US" dirty="0"/>
              <a:t>Comparing high blood pressure among different BMI categories</a:t>
            </a:r>
          </a:p>
        </p:txBody>
      </p:sp>
      <p:sp>
        <p:nvSpPr>
          <p:cNvPr id="16" name="Content Placeholder 15">
            <a:extLst>
              <a:ext uri="{FF2B5EF4-FFF2-40B4-BE49-F238E27FC236}">
                <a16:creationId xmlns:a16="http://schemas.microsoft.com/office/drawing/2014/main" id="{198BBC8A-6925-A138-9ADB-30C0280A5EE7}"/>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8DFBDB43-422A-4BC0-43EF-76DDA34EE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004" y="2219942"/>
            <a:ext cx="6801200" cy="215911"/>
          </a:xfrm>
          <a:prstGeom prst="rect">
            <a:avLst/>
          </a:prstGeom>
        </p:spPr>
      </p:pic>
      <p:pic>
        <p:nvPicPr>
          <p:cNvPr id="8" name="Picture 7" descr="A graph with different colored bars&#10;&#10;Description automatically generated">
            <a:extLst>
              <a:ext uri="{FF2B5EF4-FFF2-40B4-BE49-F238E27FC236}">
                <a16:creationId xmlns:a16="http://schemas.microsoft.com/office/drawing/2014/main" id="{A011BD56-4BF3-B76C-0D37-1A8B53981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2546128"/>
            <a:ext cx="5791498" cy="4311872"/>
          </a:xfrm>
          <a:prstGeom prst="rect">
            <a:avLst/>
          </a:prstGeom>
        </p:spPr>
      </p:pic>
    </p:spTree>
    <p:extLst>
      <p:ext uri="{BB962C8B-B14F-4D97-AF65-F5344CB8AC3E}">
        <p14:creationId xmlns:p14="http://schemas.microsoft.com/office/powerpoint/2010/main" val="2676853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p:txBody>
          <a:bodyPr anchor="b">
            <a:normAutofit/>
          </a:bodyPr>
          <a:lstStyle/>
          <a:p>
            <a:r>
              <a:rPr lang="en-US"/>
              <a:t>Plotting the data</a:t>
            </a:r>
          </a:p>
        </p:txBody>
      </p:sp>
      <p:sp>
        <p:nvSpPr>
          <p:cNvPr id="10" name="Content Placeholder 9">
            <a:extLst>
              <a:ext uri="{FF2B5EF4-FFF2-40B4-BE49-F238E27FC236}">
                <a16:creationId xmlns:a16="http://schemas.microsoft.com/office/drawing/2014/main" id="{CF297C46-C975-D383-B7CD-027CCF0D8F83}"/>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154224BE-CE65-A072-9F4C-B0C787057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087" y="2236465"/>
            <a:ext cx="5683542" cy="190510"/>
          </a:xfrm>
          <a:prstGeom prst="rect">
            <a:avLst/>
          </a:prstGeom>
        </p:spPr>
      </p:pic>
      <p:pic>
        <p:nvPicPr>
          <p:cNvPr id="9" name="Picture 8" descr="A graph with different colored bars&#10;&#10;Description automatically generated">
            <a:extLst>
              <a:ext uri="{FF2B5EF4-FFF2-40B4-BE49-F238E27FC236}">
                <a16:creationId xmlns:a16="http://schemas.microsoft.com/office/drawing/2014/main" id="{8A1BC41C-362A-40DF-4D90-B6863996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087" y="2595661"/>
            <a:ext cx="5874052" cy="4267419"/>
          </a:xfrm>
          <a:prstGeom prst="rect">
            <a:avLst/>
          </a:prstGeom>
        </p:spPr>
      </p:pic>
      <p:sp>
        <p:nvSpPr>
          <p:cNvPr id="12" name="Content Placeholder 11">
            <a:extLst>
              <a:ext uri="{FF2B5EF4-FFF2-40B4-BE49-F238E27FC236}">
                <a16:creationId xmlns:a16="http://schemas.microsoft.com/office/drawing/2014/main" id="{865343C1-7C9C-6566-AD44-4D8FE7FCEC20}"/>
              </a:ext>
            </a:extLst>
          </p:cNvPr>
          <p:cNvSpPr>
            <a:spLocks noGrp="1"/>
          </p:cNvSpPr>
          <p:nvPr>
            <p:ph sz="half" idx="1"/>
          </p:nvPr>
        </p:nvSpPr>
        <p:spPr/>
        <p:txBody>
          <a:bodyPr/>
          <a:lstStyle/>
          <a:p>
            <a:endParaRPr lang="en-US" dirty="0"/>
          </a:p>
          <a:p>
            <a:endParaRPr lang="en-US" dirty="0"/>
          </a:p>
          <a:p>
            <a:r>
              <a:rPr lang="en-US" dirty="0"/>
              <a:t>Comparing high blood pressure among different races. </a:t>
            </a:r>
          </a:p>
        </p:txBody>
      </p:sp>
    </p:spTree>
    <p:extLst>
      <p:ext uri="{BB962C8B-B14F-4D97-AF65-F5344CB8AC3E}">
        <p14:creationId xmlns:p14="http://schemas.microsoft.com/office/powerpoint/2010/main" val="16220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B8C9-637F-E08F-2FF0-D3CD2E69F316}"/>
              </a:ext>
            </a:extLst>
          </p:cNvPr>
          <p:cNvSpPr>
            <a:spLocks noGrp="1"/>
          </p:cNvSpPr>
          <p:nvPr>
            <p:ph type="title"/>
          </p:nvPr>
        </p:nvSpPr>
        <p:spPr/>
        <p:txBody>
          <a:bodyPr anchor="b">
            <a:normAutofit/>
          </a:bodyPr>
          <a:lstStyle/>
          <a:p>
            <a:r>
              <a:rPr lang="en-US"/>
              <a:t>Plotting the data</a:t>
            </a:r>
          </a:p>
        </p:txBody>
      </p:sp>
      <p:sp>
        <p:nvSpPr>
          <p:cNvPr id="10" name="Content Placeholder 9">
            <a:extLst>
              <a:ext uri="{FF2B5EF4-FFF2-40B4-BE49-F238E27FC236}">
                <a16:creationId xmlns:a16="http://schemas.microsoft.com/office/drawing/2014/main" id="{E4D3DEA6-EE9D-E322-812E-12A27EB527B9}"/>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CEF49763-FFBE-9867-35A5-9916BD8BE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99" y="2316473"/>
            <a:ext cx="5277121" cy="254013"/>
          </a:xfrm>
          <a:prstGeom prst="rect">
            <a:avLst/>
          </a:prstGeom>
        </p:spPr>
      </p:pic>
      <p:pic>
        <p:nvPicPr>
          <p:cNvPr id="8" name="Picture 7" descr="A screenshot of a graph&#10;&#10;Description automatically generated">
            <a:extLst>
              <a:ext uri="{FF2B5EF4-FFF2-40B4-BE49-F238E27FC236}">
                <a16:creationId xmlns:a16="http://schemas.microsoft.com/office/drawing/2014/main" id="{B06C4866-0625-DCFE-0B4C-B1B7052C6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014" y="2570486"/>
            <a:ext cx="5658141" cy="4197566"/>
          </a:xfrm>
          <a:prstGeom prst="rect">
            <a:avLst/>
          </a:prstGeom>
        </p:spPr>
      </p:pic>
      <p:sp>
        <p:nvSpPr>
          <p:cNvPr id="12" name="Content Placeholder 11">
            <a:extLst>
              <a:ext uri="{FF2B5EF4-FFF2-40B4-BE49-F238E27FC236}">
                <a16:creationId xmlns:a16="http://schemas.microsoft.com/office/drawing/2014/main" id="{39B16DE3-7876-C0BE-67A9-5EB2AAB9EF19}"/>
              </a:ext>
            </a:extLst>
          </p:cNvPr>
          <p:cNvSpPr>
            <a:spLocks noGrp="1"/>
          </p:cNvSpPr>
          <p:nvPr>
            <p:ph sz="half" idx="1"/>
          </p:nvPr>
        </p:nvSpPr>
        <p:spPr/>
        <p:txBody>
          <a:bodyPr/>
          <a:lstStyle/>
          <a:p>
            <a:endParaRPr lang="en-US" dirty="0"/>
          </a:p>
          <a:p>
            <a:endParaRPr lang="en-US" dirty="0"/>
          </a:p>
          <a:p>
            <a:endParaRPr lang="en-US" dirty="0"/>
          </a:p>
          <a:p>
            <a:r>
              <a:rPr lang="en-US" dirty="0"/>
              <a:t>Comparing high blood pressure among ages.</a:t>
            </a:r>
          </a:p>
        </p:txBody>
      </p:sp>
    </p:spTree>
    <p:extLst>
      <p:ext uri="{BB962C8B-B14F-4D97-AF65-F5344CB8AC3E}">
        <p14:creationId xmlns:p14="http://schemas.microsoft.com/office/powerpoint/2010/main" val="345181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99DA5E-794D-4391-A67B-C734D18C5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nt">
            <a:extLst>
              <a:ext uri="{FF2B5EF4-FFF2-40B4-BE49-F238E27FC236}">
                <a16:creationId xmlns:a16="http://schemas.microsoft.com/office/drawing/2014/main" id="{DF8D6DF5-7A00-4A9D-BD50-E8BCC8F4D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of an electromagnetic radiation">
            <a:extLst>
              <a:ext uri="{FF2B5EF4-FFF2-40B4-BE49-F238E27FC236}">
                <a16:creationId xmlns:a16="http://schemas.microsoft.com/office/drawing/2014/main" id="{EFFB49C5-38A6-8F0C-7BCF-93F4DF004A1A}"/>
              </a:ext>
            </a:extLst>
          </p:cNvPr>
          <p:cNvPicPr>
            <a:picLocks noChangeAspect="1"/>
          </p:cNvPicPr>
          <p:nvPr/>
        </p:nvPicPr>
        <p:blipFill rotWithShape="1">
          <a:blip r:embed="rId2"/>
          <a:srcRect l="2948" r="1838" b="3"/>
          <a:stretch/>
        </p:blipFill>
        <p:spPr>
          <a:xfrm>
            <a:off x="6121757" y="2570072"/>
            <a:ext cx="6095999" cy="4289479"/>
          </a:xfrm>
          <a:prstGeom prst="rect">
            <a:avLst/>
          </a:prstGeom>
          <a:effectLst/>
        </p:spPr>
      </p:pic>
      <p:sp useBgFill="1">
        <p:nvSpPr>
          <p:cNvPr id="13" name="Rectangle 12">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502581-7CB1-C227-9A0F-E243F6C79738}"/>
              </a:ext>
            </a:extLst>
          </p:cNvPr>
          <p:cNvSpPr>
            <a:spLocks noGrp="1"/>
          </p:cNvSpPr>
          <p:nvPr>
            <p:ph type="ctrTitle"/>
          </p:nvPr>
        </p:nvSpPr>
        <p:spPr>
          <a:xfrm>
            <a:off x="761802" y="754336"/>
            <a:ext cx="10426434" cy="1287816"/>
          </a:xfrm>
        </p:spPr>
        <p:txBody>
          <a:bodyPr>
            <a:normAutofit/>
          </a:bodyPr>
          <a:lstStyle/>
          <a:p>
            <a:r>
              <a:rPr lang="en-US" dirty="0"/>
              <a:t>    Question                              </a:t>
            </a:r>
          </a:p>
        </p:txBody>
      </p:sp>
      <p:sp>
        <p:nvSpPr>
          <p:cNvPr id="3" name="Subtitle 2">
            <a:extLst>
              <a:ext uri="{FF2B5EF4-FFF2-40B4-BE49-F238E27FC236}">
                <a16:creationId xmlns:a16="http://schemas.microsoft.com/office/drawing/2014/main" id="{9DA9B701-275B-6A03-2AF7-090CEDAB87D9}"/>
              </a:ext>
            </a:extLst>
          </p:cNvPr>
          <p:cNvSpPr>
            <a:spLocks noGrp="1"/>
          </p:cNvSpPr>
          <p:nvPr>
            <p:ph type="subTitle" idx="1"/>
          </p:nvPr>
        </p:nvSpPr>
        <p:spPr>
          <a:xfrm>
            <a:off x="761801" y="2964520"/>
            <a:ext cx="4829434" cy="2951202"/>
          </a:xfrm>
        </p:spPr>
        <p:txBody>
          <a:bodyPr anchor="t">
            <a:normAutofit/>
          </a:bodyPr>
          <a:lstStyle/>
          <a:p>
            <a:r>
              <a:rPr lang="en-US" dirty="0"/>
              <a:t>Do the odds of developing hypertension increase with certain variables? Can we use machine learning to predict if an individual will develop hypertension? </a:t>
            </a:r>
          </a:p>
        </p:txBody>
      </p:sp>
      <p:cxnSp>
        <p:nvCxnSpPr>
          <p:cNvPr id="15" name="Straight Connector 14">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34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5A694D-D35B-D4DB-CB86-CFC4A5B479B4}"/>
              </a:ext>
            </a:extLst>
          </p:cNvPr>
          <p:cNvSpPr>
            <a:spLocks noGrp="1"/>
          </p:cNvSpPr>
          <p:nvPr>
            <p:ph type="title"/>
          </p:nvPr>
        </p:nvSpPr>
        <p:spPr>
          <a:xfrm>
            <a:off x="761801" y="858983"/>
            <a:ext cx="9906799" cy="1161594"/>
          </a:xfrm>
        </p:spPr>
        <p:txBody>
          <a:bodyPr>
            <a:normAutofit/>
          </a:bodyPr>
          <a:lstStyle/>
          <a:p>
            <a:r>
              <a:rPr lang="en-US" dirty="0" err="1"/>
              <a:t>Train|Test</a:t>
            </a:r>
            <a:r>
              <a:rPr lang="en-US" dirty="0"/>
              <a:t> Split and Scaling</a:t>
            </a:r>
          </a:p>
        </p:txBody>
      </p:sp>
      <p:sp>
        <p:nvSpPr>
          <p:cNvPr id="3" name="Content Placeholder 2">
            <a:extLst>
              <a:ext uri="{FF2B5EF4-FFF2-40B4-BE49-F238E27FC236}">
                <a16:creationId xmlns:a16="http://schemas.microsoft.com/office/drawing/2014/main" id="{A7B52B94-9CC2-AA83-F351-0D89C9157B1E}"/>
              </a:ext>
            </a:extLst>
          </p:cNvPr>
          <p:cNvSpPr>
            <a:spLocks noGrp="1"/>
          </p:cNvSpPr>
          <p:nvPr>
            <p:ph idx="1"/>
          </p:nvPr>
        </p:nvSpPr>
        <p:spPr>
          <a:xfrm>
            <a:off x="5797512" y="2638498"/>
            <a:ext cx="5111222" cy="3601581"/>
          </a:xfrm>
        </p:spPr>
        <p:txBody>
          <a:bodyPr anchor="ctr">
            <a:normAutofit/>
          </a:bodyPr>
          <a:lstStyle/>
          <a:p>
            <a:pPr>
              <a:lnSpc>
                <a:spcPct val="100000"/>
              </a:lnSpc>
            </a:pPr>
            <a:endParaRPr lang="en-US" sz="1400" b="0" dirty="0">
              <a:effectLst/>
              <a:latin typeface="Courier New" panose="02070309020205020404" pitchFamily="49" charset="0"/>
            </a:endParaRPr>
          </a:p>
          <a:p>
            <a:pPr>
              <a:lnSpc>
                <a:spcPct val="100000"/>
              </a:lnSpc>
            </a:pPr>
            <a:endParaRPr lang="en-US" sz="1400" dirty="0"/>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942A47AF-BCB9-3434-5E4D-EF582F71D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17" y="2353206"/>
            <a:ext cx="11449638" cy="4172164"/>
          </a:xfrm>
          <a:prstGeom prst="rect">
            <a:avLst/>
          </a:prstGeom>
        </p:spPr>
      </p:pic>
    </p:spTree>
    <p:extLst>
      <p:ext uri="{BB962C8B-B14F-4D97-AF65-F5344CB8AC3E}">
        <p14:creationId xmlns:p14="http://schemas.microsoft.com/office/powerpoint/2010/main" val="223554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5E96-A48C-0F92-63BC-D5C49746EEBB}"/>
              </a:ext>
            </a:extLst>
          </p:cNvPr>
          <p:cNvSpPr>
            <a:spLocks noGrp="1"/>
          </p:cNvSpPr>
          <p:nvPr>
            <p:ph type="title"/>
          </p:nvPr>
        </p:nvSpPr>
        <p:spPr/>
        <p:txBody>
          <a:bodyPr/>
          <a:lstStyle/>
          <a:p>
            <a:r>
              <a:rPr lang="en-US" dirty="0"/>
              <a:t>Fit and Summary </a:t>
            </a:r>
          </a:p>
        </p:txBody>
      </p:sp>
      <p:pic>
        <p:nvPicPr>
          <p:cNvPr id="6" name="Content Placeholder 5" descr="A white rectangular object with a black stripe&#10;&#10;Description automatically generated">
            <a:extLst>
              <a:ext uri="{FF2B5EF4-FFF2-40B4-BE49-F238E27FC236}">
                <a16:creationId xmlns:a16="http://schemas.microsoft.com/office/drawing/2014/main" id="{A1423214-8FFB-3AB5-5932-73FA0227A9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89200" y="3429000"/>
            <a:ext cx="5786755" cy="2189480"/>
          </a:xfrm>
        </p:spPr>
      </p:pic>
    </p:spTree>
    <p:extLst>
      <p:ext uri="{BB962C8B-B14F-4D97-AF65-F5344CB8AC3E}">
        <p14:creationId xmlns:p14="http://schemas.microsoft.com/office/powerpoint/2010/main" val="548242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D497-A429-5ACC-3D96-8F2D3DD3FDB3}"/>
              </a:ext>
            </a:extLst>
          </p:cNvPr>
          <p:cNvSpPr>
            <a:spLocks noGrp="1"/>
          </p:cNvSpPr>
          <p:nvPr>
            <p:ph type="title"/>
          </p:nvPr>
        </p:nvSpPr>
        <p:spPr/>
        <p:txBody>
          <a:bodyPr/>
          <a:lstStyle/>
          <a:p>
            <a:r>
              <a:rPr lang="en-US" dirty="0"/>
              <a:t>Logit Regression Results</a:t>
            </a:r>
          </a:p>
        </p:txBody>
      </p:sp>
      <p:pic>
        <p:nvPicPr>
          <p:cNvPr id="7" name="Content Placeholder 6" descr="A screenshot of a computer&#10;&#10;Description automatically generated">
            <a:extLst>
              <a:ext uri="{FF2B5EF4-FFF2-40B4-BE49-F238E27FC236}">
                <a16:creationId xmlns:a16="http://schemas.microsoft.com/office/drawing/2014/main" id="{B924C5BC-0590-6197-CD7D-BB13B65F5F3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63360" y="2934177"/>
            <a:ext cx="5045075" cy="2934076"/>
          </a:xfrm>
        </p:spPr>
      </p:pic>
      <p:sp>
        <p:nvSpPr>
          <p:cNvPr id="10" name="Content Placeholder 9">
            <a:extLst>
              <a:ext uri="{FF2B5EF4-FFF2-40B4-BE49-F238E27FC236}">
                <a16:creationId xmlns:a16="http://schemas.microsoft.com/office/drawing/2014/main" id="{364C01BC-DF9C-452C-995A-AAB2554FB575}"/>
              </a:ext>
            </a:extLst>
          </p:cNvPr>
          <p:cNvSpPr>
            <a:spLocks noGrp="1"/>
          </p:cNvSpPr>
          <p:nvPr>
            <p:ph sz="half" idx="2"/>
          </p:nvPr>
        </p:nvSpPr>
        <p:spPr>
          <a:xfrm>
            <a:off x="1018566" y="3087255"/>
            <a:ext cx="5045281" cy="3165763"/>
          </a:xfrm>
        </p:spPr>
        <p:txBody>
          <a:bodyPr/>
          <a:lstStyle/>
          <a:p>
            <a:r>
              <a:rPr lang="en-US" dirty="0"/>
              <a:t>Age and high cholesterol are significant.</a:t>
            </a:r>
          </a:p>
          <a:p>
            <a:r>
              <a:rPr lang="en-US" dirty="0"/>
              <a:t>Patients who are older and have high cholesterol are also more likely to have high blood pressure. </a:t>
            </a:r>
          </a:p>
        </p:txBody>
      </p:sp>
    </p:spTree>
    <p:extLst>
      <p:ext uri="{BB962C8B-B14F-4D97-AF65-F5344CB8AC3E}">
        <p14:creationId xmlns:p14="http://schemas.microsoft.com/office/powerpoint/2010/main" val="429269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010E-66A9-71CB-F54A-65D13C61C390}"/>
              </a:ext>
            </a:extLst>
          </p:cNvPr>
          <p:cNvSpPr>
            <a:spLocks noGrp="1"/>
          </p:cNvSpPr>
          <p:nvPr>
            <p:ph type="title"/>
          </p:nvPr>
        </p:nvSpPr>
        <p:spPr/>
        <p:txBody>
          <a:bodyPr/>
          <a:lstStyle/>
          <a:p>
            <a:r>
              <a:rPr lang="en-US" dirty="0"/>
              <a:t>Confusion Matrix for Logistic Regression</a:t>
            </a:r>
          </a:p>
        </p:txBody>
      </p:sp>
      <p:pic>
        <p:nvPicPr>
          <p:cNvPr id="10" name="Content Placeholder 9" descr="A screenshot of a computer code&#10;&#10;Description automatically generated">
            <a:extLst>
              <a:ext uri="{FF2B5EF4-FFF2-40B4-BE49-F238E27FC236}">
                <a16:creationId xmlns:a16="http://schemas.microsoft.com/office/drawing/2014/main" id="{8C36BC60-BB2E-C828-81B5-866B4C1DC6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1801" y="2792071"/>
            <a:ext cx="4845299" cy="952549"/>
          </a:xfrm>
        </p:spPr>
      </p:pic>
      <p:pic>
        <p:nvPicPr>
          <p:cNvPr id="12" name="Picture 11" descr="A diagram of a logistic regression&#10;&#10;Description automatically generated">
            <a:extLst>
              <a:ext uri="{FF2B5EF4-FFF2-40B4-BE49-F238E27FC236}">
                <a16:creationId xmlns:a16="http://schemas.microsoft.com/office/drawing/2014/main" id="{BF5C3149-43F1-9620-8986-B95391FCC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100" y="2344132"/>
            <a:ext cx="5639090" cy="4445228"/>
          </a:xfrm>
          <a:prstGeom prst="rect">
            <a:avLst/>
          </a:prstGeom>
        </p:spPr>
      </p:pic>
    </p:spTree>
    <p:extLst>
      <p:ext uri="{BB962C8B-B14F-4D97-AF65-F5344CB8AC3E}">
        <p14:creationId xmlns:p14="http://schemas.microsoft.com/office/powerpoint/2010/main" val="181841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4C3D-91F0-9820-A3B7-015D446E356C}"/>
              </a:ext>
            </a:extLst>
          </p:cNvPr>
          <p:cNvSpPr>
            <a:spLocks noGrp="1"/>
          </p:cNvSpPr>
          <p:nvPr>
            <p:ph type="title"/>
          </p:nvPr>
        </p:nvSpPr>
        <p:spPr/>
        <p:txBody>
          <a:bodyPr/>
          <a:lstStyle/>
          <a:p>
            <a:r>
              <a:rPr lang="en-US" dirty="0"/>
              <a:t>Classification Report </a:t>
            </a:r>
            <a:r>
              <a:rPr lang="en-US" dirty="0" err="1"/>
              <a:t>y_test</a:t>
            </a:r>
            <a:r>
              <a:rPr lang="en-US" dirty="0"/>
              <a:t>, </a:t>
            </a:r>
            <a:r>
              <a:rPr lang="en-US" dirty="0" err="1"/>
              <a:t>y_predict</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B438F40D-A23A-68C5-9A0C-02545CC3DB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69867" y="3276555"/>
            <a:ext cx="4788146" cy="1771741"/>
          </a:xfrm>
        </p:spPr>
      </p:pic>
    </p:spTree>
    <p:extLst>
      <p:ext uri="{BB962C8B-B14F-4D97-AF65-F5344CB8AC3E}">
        <p14:creationId xmlns:p14="http://schemas.microsoft.com/office/powerpoint/2010/main" val="2189529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D2B7-61E7-90D0-6A74-413C50B596C5}"/>
              </a:ext>
            </a:extLst>
          </p:cNvPr>
          <p:cNvSpPr>
            <a:spLocks noGrp="1"/>
          </p:cNvSpPr>
          <p:nvPr>
            <p:ph type="title"/>
          </p:nvPr>
        </p:nvSpPr>
        <p:spPr/>
        <p:txBody>
          <a:bodyPr/>
          <a:lstStyle/>
          <a:p>
            <a:r>
              <a:rPr lang="en-US" dirty="0"/>
              <a:t>Test data</a:t>
            </a:r>
          </a:p>
        </p:txBody>
      </p:sp>
      <p:sp>
        <p:nvSpPr>
          <p:cNvPr id="3" name="Content Placeholder 2">
            <a:extLst>
              <a:ext uri="{FF2B5EF4-FFF2-40B4-BE49-F238E27FC236}">
                <a16:creationId xmlns:a16="http://schemas.microsoft.com/office/drawing/2014/main" id="{1C03E5A3-BF5B-59BC-EB98-D01807F90DB2}"/>
              </a:ext>
            </a:extLst>
          </p:cNvPr>
          <p:cNvSpPr>
            <a:spLocks noGrp="1"/>
          </p:cNvSpPr>
          <p:nvPr>
            <p:ph sz="half" idx="1"/>
          </p:nvPr>
        </p:nvSpPr>
        <p:spPr/>
        <p:txBody>
          <a:bodyPr>
            <a:normAutofit lnSpcReduction="10000"/>
          </a:bodyPr>
          <a:lstStyle/>
          <a:p>
            <a:r>
              <a:rPr lang="en-US" dirty="0"/>
              <a:t>In the test data we split the data into training and testing. We tested a 62-year-old smoker who was obese. When the test was checked, the response was yes. This means that from the data this person has hypertension. We predict that given these features they have hypertension so the model predicted correctly. </a:t>
            </a:r>
          </a:p>
        </p:txBody>
      </p:sp>
      <p:pic>
        <p:nvPicPr>
          <p:cNvPr id="6" name="Content Placeholder 5" descr="A screenshot of a computer&#10;&#10;Description automatically generated">
            <a:extLst>
              <a:ext uri="{FF2B5EF4-FFF2-40B4-BE49-F238E27FC236}">
                <a16:creationId xmlns:a16="http://schemas.microsoft.com/office/drawing/2014/main" id="{E210C56F-6AFA-19E8-7DE8-B21179587D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3853" y="3016194"/>
            <a:ext cx="2701987" cy="2632766"/>
          </a:xfrm>
        </p:spPr>
      </p:pic>
    </p:spTree>
    <p:extLst>
      <p:ext uri="{BB962C8B-B14F-4D97-AF65-F5344CB8AC3E}">
        <p14:creationId xmlns:p14="http://schemas.microsoft.com/office/powerpoint/2010/main" val="86763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FF94087D-5ED6-4AF0-86E3-306941D95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nt">
            <a:extLst>
              <a:ext uri="{FF2B5EF4-FFF2-40B4-BE49-F238E27FC236}">
                <a16:creationId xmlns:a16="http://schemas.microsoft.com/office/drawing/2014/main" id="{94457FD7-1B48-485E-863C-CEF6CB9F1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2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BD3B9541-007D-40EC-AD1F-635901243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1" cy="3583766"/>
          </a:xfrm>
          <a:prstGeom prst="rect">
            <a:avLst/>
          </a:prstGeom>
          <a:solidFill>
            <a:schemeClr val="bg1"/>
          </a:solidFill>
          <a:ln>
            <a:noFill/>
          </a:ln>
          <a:effectLst>
            <a:outerShdw blurRad="381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23249C-7426-ECF4-CDEB-58482DEB45B0}"/>
              </a:ext>
            </a:extLst>
          </p:cNvPr>
          <p:cNvSpPr>
            <a:spLocks noGrp="1"/>
          </p:cNvSpPr>
          <p:nvPr>
            <p:ph type="title"/>
          </p:nvPr>
        </p:nvSpPr>
        <p:spPr>
          <a:xfrm>
            <a:off x="761801" y="956281"/>
            <a:ext cx="9906799" cy="2010284"/>
          </a:xfrm>
        </p:spPr>
        <p:txBody>
          <a:bodyPr anchor="b">
            <a:normAutofit/>
          </a:bodyPr>
          <a:lstStyle/>
          <a:p>
            <a:r>
              <a:rPr lang="en-US" dirty="0"/>
              <a:t>Plans</a:t>
            </a:r>
          </a:p>
        </p:txBody>
      </p:sp>
      <p:sp>
        <p:nvSpPr>
          <p:cNvPr id="3" name="Content Placeholder 2">
            <a:extLst>
              <a:ext uri="{FF2B5EF4-FFF2-40B4-BE49-F238E27FC236}">
                <a16:creationId xmlns:a16="http://schemas.microsoft.com/office/drawing/2014/main" id="{69AFAF13-DE89-F0D2-0354-AE2749CCF50A}"/>
              </a:ext>
            </a:extLst>
          </p:cNvPr>
          <p:cNvSpPr>
            <a:spLocks noGrp="1"/>
          </p:cNvSpPr>
          <p:nvPr>
            <p:ph idx="1"/>
          </p:nvPr>
        </p:nvSpPr>
        <p:spPr>
          <a:xfrm>
            <a:off x="761802" y="3825548"/>
            <a:ext cx="8933630" cy="2414531"/>
          </a:xfrm>
        </p:spPr>
        <p:txBody>
          <a:bodyPr anchor="t">
            <a:normAutofit/>
          </a:bodyPr>
          <a:lstStyle/>
          <a:p>
            <a:r>
              <a:rPr lang="en-US" dirty="0">
                <a:latin typeface="Times New Roman" panose="02020603050405020304" pitchFamily="18" charset="0"/>
                <a:cs typeface="Times New Roman" panose="02020603050405020304" pitchFamily="18" charset="0"/>
              </a:rPr>
              <a:t>I am a previous nutritional science major and I have an interest in cardiovascular issues.  I want to further the research on the relationship between lifestyle and hypertension. I will also continue to study the machine-learning methods that the previous researchers have used as well as other variables that may contribute to hypertension. </a:t>
            </a:r>
            <a:endParaRPr lang="en-US" b="0" dirty="0">
              <a:effectLst/>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95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3157-BB7B-1438-34F6-83E9557783C4}"/>
              </a:ext>
            </a:extLst>
          </p:cNvPr>
          <p:cNvSpPr>
            <a:spLocks noGrp="1"/>
          </p:cNvSpPr>
          <p:nvPr>
            <p:ph type="title"/>
          </p:nvPr>
        </p:nvSpPr>
        <p:spPr/>
        <p:txBody>
          <a:bodyPr>
            <a:normAutofit fontScale="90000"/>
          </a:bodyPr>
          <a:lstStyle/>
          <a:p>
            <a:r>
              <a:rPr lang="en-US" dirty="0"/>
              <a:t>ROC Curve and Area for Logistic Regression</a:t>
            </a:r>
          </a:p>
        </p:txBody>
      </p:sp>
      <p:pic>
        <p:nvPicPr>
          <p:cNvPr id="5" name="Content Placeholder 4" descr="A graph of a logistic regression&#10;&#10;Description automatically generated">
            <a:extLst>
              <a:ext uri="{FF2B5EF4-FFF2-40B4-BE49-F238E27FC236}">
                <a16:creationId xmlns:a16="http://schemas.microsoft.com/office/drawing/2014/main" id="{19CCCA79-76FF-44F7-2CDC-51707816E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436" y="2749550"/>
            <a:ext cx="4609790" cy="3262313"/>
          </a:xfrm>
        </p:spPr>
      </p:pic>
    </p:spTree>
    <p:extLst>
      <p:ext uri="{BB962C8B-B14F-4D97-AF65-F5344CB8AC3E}">
        <p14:creationId xmlns:p14="http://schemas.microsoft.com/office/powerpoint/2010/main" val="1222414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2D4B09-95E3-04DB-8561-701FFCBF67ED}"/>
              </a:ext>
            </a:extLst>
          </p:cNvPr>
          <p:cNvSpPr>
            <a:spLocks noGrp="1"/>
          </p:cNvSpPr>
          <p:nvPr>
            <p:ph type="title"/>
          </p:nvPr>
        </p:nvSpPr>
        <p:spPr/>
        <p:txBody>
          <a:bodyPr/>
          <a:lstStyle/>
          <a:p>
            <a:r>
              <a:rPr lang="en-US" dirty="0"/>
              <a:t>Conclusion</a:t>
            </a:r>
          </a:p>
        </p:txBody>
      </p:sp>
      <p:pic>
        <p:nvPicPr>
          <p:cNvPr id="5" name="Content Placeholder 4" descr="A graph of people with numbers and a number of people with age&#10;&#10;Description automatically generated with medium confidence">
            <a:extLst>
              <a:ext uri="{FF2B5EF4-FFF2-40B4-BE49-F238E27FC236}">
                <a16:creationId xmlns:a16="http://schemas.microsoft.com/office/drawing/2014/main" id="{4623AD6A-B158-BF36-4D9E-CA8D43EBCB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5132" y="2833688"/>
            <a:ext cx="4478810" cy="3165475"/>
          </a:xfrm>
        </p:spPr>
      </p:pic>
      <p:sp>
        <p:nvSpPr>
          <p:cNvPr id="7" name="Content Placeholder 6">
            <a:extLst>
              <a:ext uri="{FF2B5EF4-FFF2-40B4-BE49-F238E27FC236}">
                <a16:creationId xmlns:a16="http://schemas.microsoft.com/office/drawing/2014/main" id="{DBFE6A42-8F07-F7E5-00BE-DC47F297ADB7}"/>
              </a:ext>
            </a:extLst>
          </p:cNvPr>
          <p:cNvSpPr>
            <a:spLocks noGrp="1"/>
          </p:cNvSpPr>
          <p:nvPr>
            <p:ph sz="half" idx="2"/>
          </p:nvPr>
        </p:nvSpPr>
        <p:spPr/>
        <p:txBody>
          <a:bodyPr>
            <a:normAutofit fontScale="25000" lnSpcReduction="20000"/>
          </a:bodyPr>
          <a:lstStyle/>
          <a:p>
            <a:r>
              <a:rPr lang="en-US" sz="7200" b="0" i="0" dirty="0">
                <a:effectLst/>
                <a:latin typeface="Times New Roman" panose="02020603050405020304" pitchFamily="18" charset="0"/>
                <a:cs typeface="Times New Roman" panose="02020603050405020304" pitchFamily="18" charset="0"/>
              </a:rPr>
              <a:t>The current research supports the idea that the risk for hypertension for middle-aged and elderly </a:t>
            </a:r>
            <a:r>
              <a:rPr lang="en-US" sz="7200" dirty="0">
                <a:latin typeface="Times New Roman" panose="02020603050405020304" pitchFamily="18" charset="0"/>
                <a:cs typeface="Times New Roman" panose="02020603050405020304" pitchFamily="18" charset="0"/>
              </a:rPr>
              <a:t>people</a:t>
            </a:r>
            <a:r>
              <a:rPr lang="en-US" sz="7200" b="0" i="0" dirty="0">
                <a:effectLst/>
                <a:latin typeface="Times New Roman" panose="02020603050405020304" pitchFamily="18" charset="0"/>
                <a:cs typeface="Times New Roman" panose="02020603050405020304" pitchFamily="18" charset="0"/>
              </a:rPr>
              <a:t> is 90%. It is understood that hypertension increases with age and other comorbidities like high cholesterol. However, a clear relationship </a:t>
            </a:r>
            <a:r>
              <a:rPr lang="en-US" sz="7200" dirty="0">
                <a:latin typeface="Times New Roman" panose="02020603050405020304" pitchFamily="18" charset="0"/>
                <a:cs typeface="Times New Roman" panose="02020603050405020304" pitchFamily="18" charset="0"/>
              </a:rPr>
              <a:t>is not well documented. </a:t>
            </a:r>
            <a:r>
              <a:rPr lang="en-US" sz="7200" b="0" i="0" dirty="0">
                <a:effectLst/>
                <a:latin typeface="Times New Roman" panose="02020603050405020304" pitchFamily="18" charset="0"/>
                <a:cs typeface="Times New Roman" panose="02020603050405020304" pitchFamily="18" charset="0"/>
              </a:rPr>
              <a:t>The underlying theme is that the increase in a person’s age also increases other risk factors that lead to hypertension. This is important information for stakeholders because it shows that the aging population is at risk for developing hypertension. For example, this can be used by lobbyists to demonstrate the importance of medical nutrition therapy in healthcare. It also proves the need for additional education on cardiovascular health at every age. </a:t>
            </a:r>
          </a:p>
          <a:p>
            <a:endParaRPr lang="en-US" sz="2400" dirty="0">
              <a:latin typeface="Guardian TextSans Web"/>
            </a:endParaRPr>
          </a:p>
          <a:p>
            <a:r>
              <a:rPr lang="en-US" sz="3200" b="0" dirty="0">
                <a:effectLst/>
                <a:latin typeface="Guardian TextSans Web"/>
              </a:rPr>
              <a:t>CDC </a:t>
            </a:r>
            <a:r>
              <a:rPr lang="en-US" sz="3200" b="0" i="0" dirty="0">
                <a:solidFill>
                  <a:srgbClr val="222222"/>
                </a:solidFill>
                <a:effectLst/>
                <a:latin typeface="Open Sans" panose="020B0606030504020204" pitchFamily="34" charset="0"/>
              </a:rPr>
              <a:t>Hypertension Prevalence Among Adults Aged 18 and Over: United States, 2017–2018</a:t>
            </a:r>
          </a:p>
          <a:p>
            <a:endParaRPr lang="en-US" sz="2400" b="0" dirty="0">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2655833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B01CC-774E-6971-7503-957FCAE40A94}"/>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3189B785-EDC7-C0BF-C334-DEADF83AE276}"/>
              </a:ext>
            </a:extLst>
          </p:cNvPr>
          <p:cNvSpPr>
            <a:spLocks noGrp="1"/>
          </p:cNvSpPr>
          <p:nvPr>
            <p:ph idx="1"/>
          </p:nvPr>
        </p:nvSpPr>
        <p:spPr>
          <a:xfrm>
            <a:off x="761799" y="2750126"/>
            <a:ext cx="10637721" cy="3610034"/>
          </a:xfrm>
        </p:spPr>
        <p:txBody>
          <a:bodyPr>
            <a:normAutofit fontScale="25000" lnSpcReduction="20000"/>
          </a:bodyPr>
          <a:lstStyle/>
          <a:p>
            <a:pPr>
              <a:lnSpc>
                <a:spcPct val="107000"/>
              </a:lnSpc>
              <a:spcBef>
                <a:spcPts val="0"/>
              </a:spcBef>
              <a:spcAft>
                <a:spcPts val="750"/>
              </a:spcAft>
            </a:pP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Appel, Lawrence J. "Lifestyle modification as a means to prevent and treat high blood pressure." Journal of the American Society of Nephrology 14.suppl_2 (2003): S99-S102.</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750"/>
              </a:spcAft>
            </a:pPr>
            <a:r>
              <a:rPr lang="en-US" sz="3600" dirty="0">
                <a:solidFill>
                  <a:srgbClr val="222222"/>
                </a:solidFill>
                <a:effectLst/>
                <a:latin typeface="Helvetica" panose="020B0604020202020204" pitchFamily="34" charset="0"/>
                <a:ea typeface="Times New Roman" panose="02020603050405020304" pitchFamily="18" charset="0"/>
                <a:cs typeface="Times New Roman" panose="02020603050405020304" pitchFamily="18" charset="0"/>
              </a:rPr>
              <a:t>Chang W, Liu Y, Xiao Y, Yuan X, Xu X, Zhang S, Zhou S. A Machine-Learning-Based Prediction Method for Hypertension Outcomes Based on Medical Data. </a:t>
            </a:r>
            <a:r>
              <a:rPr lang="en-US" sz="3600" i="1" dirty="0">
                <a:solidFill>
                  <a:srgbClr val="222222"/>
                </a:solidFill>
                <a:effectLst/>
                <a:latin typeface="Helvetica" panose="020B0604020202020204" pitchFamily="34" charset="0"/>
                <a:ea typeface="Times New Roman" panose="02020603050405020304" pitchFamily="18" charset="0"/>
                <a:cs typeface="Times New Roman" panose="02020603050405020304" pitchFamily="18" charset="0"/>
              </a:rPr>
              <a:t>Diagnostics</a:t>
            </a:r>
            <a:r>
              <a:rPr lang="en-US" sz="3600" dirty="0">
                <a:solidFill>
                  <a:srgbClr val="222222"/>
                </a:solidFill>
                <a:effectLst/>
                <a:latin typeface="Helvetica" panose="020B0604020202020204" pitchFamily="34" charset="0"/>
                <a:ea typeface="Times New Roman" panose="02020603050405020304" pitchFamily="18" charset="0"/>
                <a:cs typeface="Times New Roman" panose="02020603050405020304" pitchFamily="18" charset="0"/>
              </a:rPr>
              <a:t>. 2019; 9(4):178. </a:t>
            </a:r>
            <a:r>
              <a:rPr lang="en-US" sz="3600" u="sng" dirty="0">
                <a:solidFill>
                  <a:srgbClr val="222222"/>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https://doi.org/10.3390/diagnostics9040178</a:t>
            </a:r>
            <a:endParaRPr lang="en-US" sz="3600" u="sng" dirty="0">
              <a:solidFill>
                <a:srgbClr val="222222"/>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750"/>
              </a:spcAft>
            </a:pP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Fuchs, </a:t>
            </a:r>
            <a:r>
              <a:rPr lang="en-US" sz="3600" kern="100" dirty="0" err="1">
                <a:effectLst/>
                <a:latin typeface="Times New Roman" panose="02020603050405020304" pitchFamily="18" charset="0"/>
                <a:ea typeface="Aptos" panose="020B0004020202020204" pitchFamily="34" charset="0"/>
                <a:cs typeface="Times New Roman" panose="02020603050405020304" pitchFamily="18" charset="0"/>
              </a:rPr>
              <a:t>Flávio</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 D., and Paul K. </a:t>
            </a:r>
            <a:r>
              <a:rPr lang="en-US" sz="3600" kern="100" dirty="0" err="1">
                <a:effectLst/>
                <a:latin typeface="Times New Roman" panose="02020603050405020304" pitchFamily="18" charset="0"/>
                <a:ea typeface="Aptos" panose="020B0004020202020204" pitchFamily="34" charset="0"/>
                <a:cs typeface="Times New Roman" panose="02020603050405020304" pitchFamily="18" charset="0"/>
              </a:rPr>
              <a:t>Whelton</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 "High blood pressure and cardiovascular disease." Hypertension 75.2 (2020): 285-292.</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750"/>
              </a:spcAft>
            </a:pP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Jung, C., Jung, S. H., Lee, B., Rosenberg, M., </a:t>
            </a:r>
            <a:r>
              <a:rPr lang="en-US"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Reaven</a:t>
            </a: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 M., &amp; Kim, S. H. (2017). Relationship among age, insulin resistance, and blood pressure. </a:t>
            </a:r>
            <a:r>
              <a:rPr lang="en-US"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Journal of the American Society of Hypertension</a:t>
            </a: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359-365.e2. </a:t>
            </a:r>
            <a:r>
              <a:rPr lang="en-US" sz="3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https://doi.org/10.1016/j.jash.2017.04.005</a:t>
            </a:r>
            <a:endParaRPr lang="en-US" sz="3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0"/>
              </a:spcBef>
              <a:spcAft>
                <a:spcPts val="750"/>
              </a:spcAft>
            </a:pPr>
            <a:r>
              <a:rPr lang="en-US" sz="3600" dirty="0">
                <a:effectLst/>
                <a:latin typeface="Times New Roman" panose="02020603050405020304" pitchFamily="18" charset="0"/>
                <a:ea typeface="Aptos" panose="020B0004020202020204" pitchFamily="34" charset="0"/>
              </a:rPr>
              <a:t>Gordon T McInnes, How important is optimal blood pressure control? Clinical Therapeutics, Volume 26, Supplement A, 2004, Pages A3-A11, ISSN 0149-2918, </a:t>
            </a:r>
            <a:r>
              <a:rPr lang="en-US" sz="3600" u="sng"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https://doi.org/10.1016/S0149-2918(04)90140</a:t>
            </a:r>
            <a:r>
              <a:rPr lang="en-US" sz="3600" dirty="0">
                <a:effectLst/>
                <a:latin typeface="Times New Roman" panose="02020603050405020304" pitchFamily="18" charset="0"/>
                <a:ea typeface="Aptos" panose="020B0004020202020204" pitchFamily="34" charset="0"/>
              </a:rPr>
              <a:t> </a:t>
            </a:r>
            <a:endParaRPr lang="en-US" sz="3600" dirty="0"/>
          </a:p>
          <a:p>
            <a:pPr>
              <a:lnSpc>
                <a:spcPct val="107000"/>
              </a:lnSpc>
              <a:spcBef>
                <a:spcPts val="0"/>
              </a:spcBef>
              <a:spcAft>
                <a:spcPts val="750"/>
              </a:spcAft>
            </a:pP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Erin D. Michos &amp; Sadiya S. Khan (2021) Further understanding of ideal cardiovascular health score metrics and cardiovascular disease, Expert Review of Cardiovascular Therapy, 19:7, 607-617, DOI: 10.1080/14779072.2021.1937127</a:t>
            </a:r>
            <a:endParaRPr lang="en-US" sz="3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0"/>
              </a:spcBef>
              <a:spcAft>
                <a:spcPts val="750"/>
              </a:spcAft>
            </a:pP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Mosca, Irene, </a:t>
            </a:r>
            <a:r>
              <a:rPr lang="en-US" sz="3600" kern="100" dirty="0" err="1">
                <a:effectLst/>
                <a:latin typeface="Times New Roman" panose="02020603050405020304" pitchFamily="18" charset="0"/>
                <a:ea typeface="Aptos" panose="020B0004020202020204" pitchFamily="34" charset="0"/>
                <a:cs typeface="Times New Roman" panose="02020603050405020304" pitchFamily="18" charset="0"/>
              </a:rPr>
              <a:t>Bláithín</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3600" kern="100" dirty="0" err="1">
                <a:effectLst/>
                <a:latin typeface="Times New Roman" panose="02020603050405020304" pitchFamily="18" charset="0"/>
                <a:ea typeface="Aptos" panose="020B0004020202020204" pitchFamily="34" charset="0"/>
                <a:cs typeface="Times New Roman" panose="02020603050405020304" pitchFamily="18" charset="0"/>
              </a:rPr>
              <a:t>Ní</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3600" kern="100" dirty="0" err="1">
                <a:effectLst/>
                <a:latin typeface="Times New Roman" panose="02020603050405020304" pitchFamily="18" charset="0"/>
                <a:ea typeface="Aptos" panose="020B0004020202020204" pitchFamily="34" charset="0"/>
                <a:cs typeface="Times New Roman" panose="02020603050405020304" pitchFamily="18" charset="0"/>
              </a:rPr>
              <a:t>Bhuachalla</a:t>
            </a: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 and Rose Anne Kenny. "Explaining significant differences in subjective and objective measures of cardiovascular health: evidence for the socioeconomic gradient in a population-based study." BMC cardiovascular disorders 13 (2013): 1-8.</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Bef>
                <a:spcPts val="0"/>
              </a:spcBef>
              <a:spcAft>
                <a:spcPts val="750"/>
              </a:spcAft>
            </a:pPr>
            <a:r>
              <a:rPr lang="en-US" sz="3600" kern="100" dirty="0">
                <a:effectLst/>
                <a:latin typeface="Times New Roman" panose="02020603050405020304" pitchFamily="18" charset="0"/>
                <a:ea typeface="Aptos" panose="020B0004020202020204" pitchFamily="34" charset="0"/>
                <a:cs typeface="Times New Roman" panose="02020603050405020304" pitchFamily="18" charset="0"/>
              </a:rPr>
              <a:t>Jonathan Myers Exercise and Cardiovascular Health Originally published7 Jan 2003 https://doi.org/10.1161/01.CIR.0000048890.59383.8DCirculation. 2003;107:e2–e5</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2355850" algn="l"/>
              </a:tabLst>
            </a:pPr>
            <a:r>
              <a:rPr lang="en-US" sz="3600" dirty="0" err="1">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Vasan</a:t>
            </a:r>
            <a:r>
              <a:rPr lang="en-US" sz="36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 RS</a:t>
            </a:r>
            <a:r>
              <a:rPr lang="en-US" sz="3600" dirty="0">
                <a:effectLst/>
                <a:latin typeface="Calibri" panose="020F0502020204030204" pitchFamily="34" charset="0"/>
                <a:ea typeface="Calibri" panose="020F0502020204030204" pitchFamily="34" charset="0"/>
                <a:cs typeface="Times New Roman" panose="02020603050405020304" pitchFamily="18" charset="0"/>
              </a:rPr>
              <a:t>, </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Beiser</a:t>
            </a:r>
            <a:r>
              <a:rPr lang="en-US" sz="3600" dirty="0">
                <a:effectLst/>
                <a:latin typeface="Calibri" panose="020F0502020204030204" pitchFamily="34" charset="0"/>
                <a:ea typeface="Calibri" panose="020F0502020204030204" pitchFamily="34" charset="0"/>
                <a:cs typeface="Times New Roman" panose="02020603050405020304" pitchFamily="18" charset="0"/>
              </a:rPr>
              <a:t> A, Seshadri S, et al. Residual Lifetime Risk for Developing Hypertension in Middle-aged Women and Men: The Framingham Heart Study. </a:t>
            </a:r>
            <a:r>
              <a:rPr lang="en-US" sz="3600" i="1" dirty="0">
                <a:effectLst/>
                <a:latin typeface="Helvetica" panose="020B0604020202020204" pitchFamily="34" charset="0"/>
                <a:ea typeface="Calibri" panose="020F0502020204030204" pitchFamily="34" charset="0"/>
                <a:cs typeface="Times New Roman" panose="02020603050405020304" pitchFamily="18" charset="0"/>
              </a:rPr>
              <a:t>JAMA.</a:t>
            </a:r>
            <a:r>
              <a:rPr lang="en-US" sz="3600" dirty="0">
                <a:effectLst/>
                <a:latin typeface="Calibri" panose="020F0502020204030204" pitchFamily="34" charset="0"/>
                <a:ea typeface="Calibri" panose="020F0502020204030204" pitchFamily="34" charset="0"/>
                <a:cs typeface="Times New Roman" panose="02020603050405020304" pitchFamily="18" charset="0"/>
              </a:rPr>
              <a:t> 2002;287(8):1003–1010. doi:10.1001/jama.287.8.1003</a:t>
            </a:r>
          </a:p>
          <a:p>
            <a:pPr marL="0" marR="0">
              <a:lnSpc>
                <a:spcPct val="107000"/>
              </a:lnSpc>
              <a:spcBef>
                <a:spcPts val="0"/>
              </a:spcBef>
              <a:spcAft>
                <a:spcPts val="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Prediction of Incident Hypertension Within the Next Year: Prospective Study Using Statewide Electronic Health Records and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Machine Learning </a:t>
            </a:r>
            <a:r>
              <a:rPr lang="en-US" sz="3600" dirty="0">
                <a:latin typeface="Calibri" panose="020F0502020204030204" pitchFamily="34" charset="0"/>
                <a:ea typeface="Calibri" panose="020F0502020204030204" pitchFamily="34" charset="0"/>
                <a:cs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Ye C, Fu T, Hao S, Zhang Y, Wang O, Jin B, Xia M, Liu M, Zhou X, Wu Q, Guo Y, Zhu C, Li Y, Culver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D,Alfreds</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S, Stearns F, Sylvester K, Widen E, </a:t>
            </a:r>
            <a:r>
              <a:rPr lang="en-US" sz="3600" dirty="0" err="1">
                <a:latin typeface="Times New Roman" panose="02020603050405020304" pitchFamily="18" charset="0"/>
                <a:ea typeface="Times New Roman" panose="02020603050405020304" pitchFamily="18" charset="0"/>
                <a:cs typeface="Times New Roman" panose="02020603050405020304" pitchFamily="18" charset="0"/>
              </a:rPr>
              <a:t>McElhinney</a:t>
            </a:r>
            <a:r>
              <a:rPr lang="en-US" sz="3600" dirty="0">
                <a:latin typeface="Times New Roman" panose="02020603050405020304" pitchFamily="18" charset="0"/>
                <a:ea typeface="Times New Roman" panose="02020603050405020304" pitchFamily="18" charset="0"/>
                <a:cs typeface="Times New Roman" panose="02020603050405020304" pitchFamily="18" charset="0"/>
              </a:rPr>
              <a:t> D, Ling X</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J Med Internet Res 2018;20(1):e22</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URL: https://www.jmir.org/2018/1/e22</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DOI: 10.2196/jmir.9268</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412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alysing medical x-ray results">
            <a:extLst>
              <a:ext uri="{FF2B5EF4-FFF2-40B4-BE49-F238E27FC236}">
                <a16:creationId xmlns:a16="http://schemas.microsoft.com/office/drawing/2014/main" id="{067276BA-238F-9777-99A8-12932A1D8FC6}"/>
              </a:ext>
            </a:extLst>
          </p:cNvPr>
          <p:cNvPicPr>
            <a:picLocks noChangeAspect="1"/>
          </p:cNvPicPr>
          <p:nvPr/>
        </p:nvPicPr>
        <p:blipFill rotWithShape="1">
          <a:blip r:embed="rId2"/>
          <a:srcRect l="38678" r="14156"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EA5E0B-4BFA-E90F-4F6E-1A8AB2657254}"/>
              </a:ext>
            </a:extLst>
          </p:cNvPr>
          <p:cNvSpPr>
            <a:spLocks noGrp="1"/>
          </p:cNvSpPr>
          <p:nvPr>
            <p:ph type="title"/>
          </p:nvPr>
        </p:nvSpPr>
        <p:spPr>
          <a:xfrm>
            <a:off x="5606552" y="858982"/>
            <a:ext cx="4369757" cy="2129878"/>
          </a:xfrm>
        </p:spPr>
        <p:txBody>
          <a:bodyPr>
            <a:normAutofit/>
          </a:bodyPr>
          <a:lstStyle/>
          <a:p>
            <a:r>
              <a:rPr lang="en-US" dirty="0"/>
              <a:t>				Introduction</a:t>
            </a:r>
          </a:p>
        </p:txBody>
      </p:sp>
      <p:sp>
        <p:nvSpPr>
          <p:cNvPr id="3" name="Content Placeholder 2">
            <a:extLst>
              <a:ext uri="{FF2B5EF4-FFF2-40B4-BE49-F238E27FC236}">
                <a16:creationId xmlns:a16="http://schemas.microsoft.com/office/drawing/2014/main" id="{DC86A083-E102-1A45-EB93-AA36435E8894}"/>
              </a:ext>
            </a:extLst>
          </p:cNvPr>
          <p:cNvSpPr>
            <a:spLocks noGrp="1"/>
          </p:cNvSpPr>
          <p:nvPr>
            <p:ph idx="1"/>
          </p:nvPr>
        </p:nvSpPr>
        <p:spPr>
          <a:xfrm>
            <a:off x="5606552" y="3467499"/>
            <a:ext cx="5012796" cy="2544416"/>
          </a:xfrm>
        </p:spPr>
        <p:txBody>
          <a:bodyPr>
            <a:normAutofit fontScale="62500" lnSpcReduction="20000"/>
          </a:bodyPr>
          <a:lstStyle/>
          <a:p>
            <a:pPr marL="0" marR="0">
              <a:lnSpc>
                <a:spcPct val="100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Hypertension, or having a blood pressure, is where the Systolic reading is 140 mm Hg or higher and the Diastolic reading is 90 mm Hg or higher. It is </a:t>
            </a:r>
            <a:r>
              <a:rPr lang="en-US" dirty="0">
                <a:latin typeface="Times New Roman" panose="02020603050405020304" pitchFamily="18" charset="0"/>
                <a:ea typeface="Calibri" panose="020F0502020204030204" pitchFamily="34" charset="0"/>
                <a:cs typeface="Times New Roman" panose="02020603050405020304" pitchFamily="18" charset="0"/>
              </a:rPr>
              <a:t>costly and often difficult to manage. </a:t>
            </a:r>
            <a:r>
              <a:rPr lang="en-US" dirty="0">
                <a:effectLst/>
                <a:latin typeface="Times New Roman" panose="02020603050405020304" pitchFamily="18" charset="0"/>
                <a:ea typeface="Calibri" panose="020F0502020204030204" pitchFamily="34" charset="0"/>
                <a:cs typeface="Times New Roman" panose="02020603050405020304" pitchFamily="18" charset="0"/>
              </a:rPr>
              <a:t>Hypertension is a risk factor for cardiovascular diseases including strokes. (Appel, Lawrence, 2003). Lowering blood pressure can decrease heart attacks and heart failure. Medication and adjusting lifestyle habits are the usual approaches to treating hypertension. Increasing your intake of potassium, reducing body weight, and a reduction of salt intake are some of the recommended actions to combat hypertension. (Appel, Lawrence, 2003).</a:t>
            </a:r>
          </a:p>
          <a:p>
            <a:pPr>
              <a:lnSpc>
                <a:spcPct val="100000"/>
              </a:lnSpc>
            </a:pPr>
            <a:endParaRPr lang="en-US" sz="14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1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8A6E-4207-14AC-43FB-90C44344DDEB}"/>
              </a:ext>
            </a:extLst>
          </p:cNvPr>
          <p:cNvSpPr>
            <a:spLocks noGrp="1"/>
          </p:cNvSpPr>
          <p:nvPr>
            <p:ph type="title"/>
          </p:nvPr>
        </p:nvSpPr>
        <p:spPr>
          <a:xfrm>
            <a:off x="6788582" y="858983"/>
            <a:ext cx="3968783" cy="2021378"/>
          </a:xfrm>
        </p:spPr>
        <p:txBody>
          <a:bodyPr vert="horz" lIns="91440" tIns="45720" rIns="91440" bIns="45720" rtlCol="0">
            <a:normAutofit/>
          </a:bodyPr>
          <a:lstStyle/>
          <a:p>
            <a:r>
              <a:rPr lang="en-US" sz="4800" dirty="0"/>
              <a:t>Purpose of Research</a:t>
            </a:r>
          </a:p>
        </p:txBody>
      </p:sp>
      <p:pic>
        <p:nvPicPr>
          <p:cNvPr id="5" name="Picture 4" descr="Glasses on top of a book">
            <a:extLst>
              <a:ext uri="{FF2B5EF4-FFF2-40B4-BE49-F238E27FC236}">
                <a16:creationId xmlns:a16="http://schemas.microsoft.com/office/drawing/2014/main" id="{D2AA0278-9E75-9C26-F62A-B345CB38A0B9}"/>
              </a:ext>
            </a:extLst>
          </p:cNvPr>
          <p:cNvPicPr>
            <a:picLocks noChangeAspect="1"/>
          </p:cNvPicPr>
          <p:nvPr/>
        </p:nvPicPr>
        <p:blipFill rotWithShape="1">
          <a:blip r:embed="rId2"/>
          <a:srcRect l="6888" r="31528" b="-1"/>
          <a:stretch/>
        </p:blipFill>
        <p:spPr>
          <a:xfrm>
            <a:off x="-1" y="-2"/>
            <a:ext cx="6374929" cy="6858002"/>
          </a:xfrm>
          <a:prstGeom prst="rect">
            <a:avLst/>
          </a:prstGeom>
        </p:spPr>
      </p:pic>
      <p:sp>
        <p:nvSpPr>
          <p:cNvPr id="3" name="Content Placeholder 2">
            <a:extLst>
              <a:ext uri="{FF2B5EF4-FFF2-40B4-BE49-F238E27FC236}">
                <a16:creationId xmlns:a16="http://schemas.microsoft.com/office/drawing/2014/main" id="{5EF358C1-BA74-4840-ABB0-01C89A383D6C}"/>
              </a:ext>
            </a:extLst>
          </p:cNvPr>
          <p:cNvSpPr>
            <a:spLocks noGrp="1"/>
          </p:cNvSpPr>
          <p:nvPr>
            <p:ph idx="1"/>
          </p:nvPr>
        </p:nvSpPr>
        <p:spPr>
          <a:xfrm>
            <a:off x="6788582" y="3282696"/>
            <a:ext cx="3968783" cy="2957383"/>
          </a:xfrm>
        </p:spPr>
        <p:txBody>
          <a:bodyPr anchor="ctr">
            <a:normAutofit fontScale="77500" lnSpcReduction="20000"/>
          </a:bodyPr>
          <a:lstStyle/>
          <a:p>
            <a:r>
              <a:rPr lang="en-US" dirty="0">
                <a:latin typeface="Times New Roman" panose="02020603050405020304" pitchFamily="18" charset="0"/>
                <a:cs typeface="Times New Roman" panose="02020603050405020304" pitchFamily="18" charset="0"/>
              </a:rPr>
              <a:t>Previous research has focused on hypertension as a component of cardiovascular health. I found that multiple variables such as age and lifestyle choices had been discussed but when doing nutrition counseling many times patients did not grasp the big picture.  The purpose of this research is to explore what variables that the public can control, play a role in the likelihood of developing hypertension.</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52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A7909CB2-20AB-48FE-19C0-B60F11C26EAB}"/>
              </a:ext>
            </a:extLst>
          </p:cNvPr>
          <p:cNvPicPr>
            <a:picLocks noChangeAspect="1"/>
          </p:cNvPicPr>
          <p:nvPr/>
        </p:nvPicPr>
        <p:blipFill rotWithShape="1">
          <a:blip r:embed="rId2"/>
          <a:srcRect l="33278" r="19556"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17CFC4-2C3F-9DCC-E0A4-447D05693D01}"/>
              </a:ext>
            </a:extLst>
          </p:cNvPr>
          <p:cNvSpPr>
            <a:spLocks noGrp="1"/>
          </p:cNvSpPr>
          <p:nvPr>
            <p:ph type="title"/>
          </p:nvPr>
        </p:nvSpPr>
        <p:spPr>
          <a:xfrm>
            <a:off x="5606552" y="858982"/>
            <a:ext cx="4369757" cy="2129878"/>
          </a:xfrm>
        </p:spPr>
        <p:txBody>
          <a:bodyPr>
            <a:normAutofit/>
          </a:bodyPr>
          <a:lstStyle/>
          <a:p>
            <a:r>
              <a:rPr lang="en-US" sz="4100"/>
              <a:t>Previous Machine Learning Methods</a:t>
            </a:r>
          </a:p>
        </p:txBody>
      </p:sp>
      <p:sp>
        <p:nvSpPr>
          <p:cNvPr id="3" name="Content Placeholder 2">
            <a:extLst>
              <a:ext uri="{FF2B5EF4-FFF2-40B4-BE49-F238E27FC236}">
                <a16:creationId xmlns:a16="http://schemas.microsoft.com/office/drawing/2014/main" id="{5E331A86-8409-EFE2-277C-FD778A9713B6}"/>
              </a:ext>
            </a:extLst>
          </p:cNvPr>
          <p:cNvSpPr>
            <a:spLocks noGrp="1"/>
          </p:cNvSpPr>
          <p:nvPr>
            <p:ph idx="1"/>
          </p:nvPr>
        </p:nvSpPr>
        <p:spPr>
          <a:xfrm>
            <a:off x="5606551" y="3467498"/>
            <a:ext cx="5325599" cy="2669141"/>
          </a:xfrm>
        </p:spPr>
        <p:txBody>
          <a:bodyPr>
            <a:normAutofit fontScale="47500" lnSpcReduction="20000"/>
          </a:bodyPr>
          <a:lstStyle/>
          <a:p>
            <a:pPr>
              <a:lnSpc>
                <a:spcPct val="100000"/>
              </a:lnSpc>
            </a:pPr>
            <a:endParaRPr lang="en-US" sz="1200" b="1" i="0" dirty="0">
              <a:effectLst/>
              <a:latin typeface="Times New Roman" panose="02020603050405020304" pitchFamily="18" charset="0"/>
              <a:cs typeface="Times New Roman" panose="02020603050405020304" pitchFamily="18" charset="0"/>
            </a:endParaRPr>
          </a:p>
          <a:p>
            <a:pPr>
              <a:lnSpc>
                <a:spcPct val="100000"/>
              </a:lnSpc>
            </a:pPr>
            <a:r>
              <a:rPr lang="en-US" sz="3300" dirty="0">
                <a:latin typeface="Times New Roman" panose="02020603050405020304" pitchFamily="18" charset="0"/>
                <a:cs typeface="Times New Roman" panose="02020603050405020304" pitchFamily="18" charset="0"/>
              </a:rPr>
              <a:t>The article, “Prediction of Incident Hypertension Within the Next Year: Prospective Study Using Statewide Electronic Health Records and Machine Learning”, utilized the data from patient electronic health records. </a:t>
            </a:r>
            <a:r>
              <a:rPr lang="en-US" sz="3300" dirty="0" err="1">
                <a:latin typeface="Times New Roman" panose="02020603050405020304" pitchFamily="18" charset="0"/>
                <a:cs typeface="Times New Roman" panose="02020603050405020304" pitchFamily="18" charset="0"/>
              </a:rPr>
              <a:t>XGBoost</a:t>
            </a:r>
            <a:r>
              <a:rPr lang="en-US" sz="3300" dirty="0">
                <a:latin typeface="Times New Roman" panose="02020603050405020304" pitchFamily="18" charset="0"/>
                <a:cs typeface="Times New Roman" panose="02020603050405020304" pitchFamily="18" charset="0"/>
              </a:rPr>
              <a:t>, a machine learning algorithm was used in feature selection and to model build. The algorithm created classification trees and gave a final predictive risk score to each participant. They found that the population most at risk were those over the age of 50 with chronic conditions. </a:t>
            </a:r>
            <a:r>
              <a:rPr lang="en-US" sz="3300" dirty="0" err="1">
                <a:latin typeface="Times New Roman" panose="02020603050405020304" pitchFamily="18" charset="0"/>
                <a:cs typeface="Times New Roman" panose="02020603050405020304" pitchFamily="18" charset="0"/>
              </a:rPr>
              <a:t>Chengyin</a:t>
            </a:r>
            <a:r>
              <a:rPr lang="en-US" sz="3300" dirty="0">
                <a:latin typeface="Times New Roman" panose="02020603050405020304" pitchFamily="18" charset="0"/>
                <a:cs typeface="Times New Roman" panose="02020603050405020304" pitchFamily="18" charset="0"/>
              </a:rPr>
              <a:t> Y, et al 2018</a:t>
            </a:r>
          </a:p>
          <a:p>
            <a:pPr>
              <a:lnSpc>
                <a:spcPct val="100000"/>
              </a:lnSpc>
            </a:pPr>
            <a:endParaRPr lang="en-US" sz="1200" b="0" i="0" dirty="0">
              <a:effectLst/>
              <a:latin typeface="Roboto" panose="02000000000000000000" pitchFamily="2" charset="0"/>
            </a:endParaRPr>
          </a:p>
          <a:p>
            <a:pPr>
              <a:lnSpc>
                <a:spcPct val="100000"/>
              </a:lnSpc>
            </a:pPr>
            <a:r>
              <a:rPr lang="en-US" sz="1200" dirty="0">
                <a:latin typeface="Times New Roman" panose="02020603050405020304" pitchFamily="18" charset="0"/>
                <a:cs typeface="Times New Roman" panose="02020603050405020304" pitchFamily="18" charset="0"/>
              </a:rPr>
              <a:t> </a:t>
            </a:r>
            <a:endParaRPr lang="en-US" sz="1200" dirty="0"/>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60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bstract background of data">
            <a:extLst>
              <a:ext uri="{FF2B5EF4-FFF2-40B4-BE49-F238E27FC236}">
                <a16:creationId xmlns:a16="http://schemas.microsoft.com/office/drawing/2014/main" id="{AF61F447-0D33-613B-6A14-A5F099503A2C}"/>
              </a:ext>
            </a:extLst>
          </p:cNvPr>
          <p:cNvPicPr>
            <a:picLocks noChangeAspect="1"/>
          </p:cNvPicPr>
          <p:nvPr/>
        </p:nvPicPr>
        <p:blipFill rotWithShape="1">
          <a:blip r:embed="rId2"/>
          <a:srcRect l="12908" r="21326" b="-1"/>
          <a:stretch/>
        </p:blipFill>
        <p:spPr>
          <a:xfrm>
            <a:off x="20" y="2284809"/>
            <a:ext cx="5346777" cy="4573191"/>
          </a:xfrm>
          <a:prstGeom prst="rect">
            <a:avLst/>
          </a:prstGeom>
        </p:spPr>
      </p:pic>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17CFC4-2C3F-9DCC-E0A4-447D05693D01}"/>
              </a:ext>
            </a:extLst>
          </p:cNvPr>
          <p:cNvSpPr>
            <a:spLocks noGrp="1"/>
          </p:cNvSpPr>
          <p:nvPr>
            <p:ph type="title"/>
          </p:nvPr>
        </p:nvSpPr>
        <p:spPr>
          <a:xfrm>
            <a:off x="761801" y="858983"/>
            <a:ext cx="9906799" cy="1161594"/>
          </a:xfrm>
        </p:spPr>
        <p:txBody>
          <a:bodyPr>
            <a:normAutofit/>
          </a:bodyPr>
          <a:lstStyle/>
          <a:p>
            <a:r>
              <a:rPr lang="en-US" dirty="0"/>
              <a:t>Previous Machine Learning Methods</a:t>
            </a:r>
          </a:p>
        </p:txBody>
      </p:sp>
      <p:sp>
        <p:nvSpPr>
          <p:cNvPr id="3" name="Content Placeholder 2">
            <a:extLst>
              <a:ext uri="{FF2B5EF4-FFF2-40B4-BE49-F238E27FC236}">
                <a16:creationId xmlns:a16="http://schemas.microsoft.com/office/drawing/2014/main" id="{5E331A86-8409-EFE2-277C-FD778A9713B6}"/>
              </a:ext>
            </a:extLst>
          </p:cNvPr>
          <p:cNvSpPr>
            <a:spLocks noGrp="1"/>
          </p:cNvSpPr>
          <p:nvPr>
            <p:ph idx="1"/>
          </p:nvPr>
        </p:nvSpPr>
        <p:spPr>
          <a:xfrm>
            <a:off x="5797512" y="2638498"/>
            <a:ext cx="5111222" cy="3601581"/>
          </a:xfrm>
        </p:spPr>
        <p:txBody>
          <a:bodyPr anchor="ctr">
            <a:normAutofit fontScale="92500" lnSpcReduction="20000"/>
          </a:bodyPr>
          <a:lstStyle/>
          <a:p>
            <a:pPr>
              <a:lnSpc>
                <a:spcPct val="100000"/>
              </a:lnSpc>
            </a:pPr>
            <a:r>
              <a:rPr lang="en-US" sz="1700" i="0" dirty="0">
                <a:effectLst/>
                <a:latin typeface="Times New Roman" panose="02020603050405020304" pitchFamily="18" charset="0"/>
                <a:cs typeface="Times New Roman" panose="02020603050405020304" pitchFamily="18" charset="0"/>
              </a:rPr>
              <a:t>In the research article “A Machine-Learning-Based Prediction Method for Hypertension Outcomes Based on Medical Data”, the researchers initially extracted information from the patients and then proceeded to use that information to predict the possibility of hypertension. They proposed a model that combined recursive feature elimination with a cross-validation method and classification algorithm. They used</a:t>
            </a:r>
            <a:r>
              <a:rPr lang="en-US" sz="1700" b="0" i="0" dirty="0">
                <a:effectLst/>
                <a:latin typeface="Times New Roman" panose="02020603050405020304" pitchFamily="18" charset="0"/>
                <a:cs typeface="Times New Roman" panose="02020603050405020304" pitchFamily="18" charset="0"/>
              </a:rPr>
              <a:t> four classification algorithms (support vector machine (SVM), C4.5 decision tree, random forest (RF), and extreme gradient boosting (</a:t>
            </a:r>
            <a:r>
              <a:rPr lang="en-US" sz="1700" b="0" i="0" dirty="0" err="1">
                <a:effectLst/>
                <a:latin typeface="Times New Roman" panose="02020603050405020304" pitchFamily="18" charset="0"/>
                <a:cs typeface="Times New Roman" panose="02020603050405020304" pitchFamily="18" charset="0"/>
              </a:rPr>
              <a:t>XGBoost</a:t>
            </a:r>
            <a:r>
              <a:rPr lang="en-US" sz="1700" b="0" i="0" dirty="0">
                <a:effectLst/>
                <a:latin typeface="Times New Roman" panose="02020603050405020304" pitchFamily="18" charset="0"/>
                <a:cs typeface="Times New Roman" panose="02020603050405020304" pitchFamily="18" charset="0"/>
              </a:rPr>
              <a:t>)) to predict patient outcomes by using their optimal features subset. </a:t>
            </a:r>
            <a:r>
              <a:rPr lang="en-US" sz="1700" b="0" i="0" dirty="0" err="1">
                <a:effectLst/>
                <a:latin typeface="Times New Roman" panose="02020603050405020304" pitchFamily="18" charset="0"/>
                <a:cs typeface="Times New Roman" panose="02020603050405020304" pitchFamily="18" charset="0"/>
              </a:rPr>
              <a:t>XGBoost</a:t>
            </a:r>
            <a:r>
              <a:rPr lang="en-US" sz="1700" dirty="0">
                <a:latin typeface="Times New Roman" panose="02020603050405020304" pitchFamily="18" charset="0"/>
                <a:cs typeface="Times New Roman" panose="02020603050405020304" pitchFamily="18" charset="0"/>
              </a:rPr>
              <a:t> was found to be</a:t>
            </a:r>
            <a:r>
              <a:rPr lang="en-US" sz="1700" b="0" i="0" dirty="0">
                <a:solidFill>
                  <a:srgbClr val="222222"/>
                </a:solidFill>
                <a:effectLst/>
                <a:latin typeface="Times New Roman" panose="02020603050405020304" pitchFamily="18" charset="0"/>
                <a:cs typeface="Times New Roman" panose="02020603050405020304" pitchFamily="18" charset="0"/>
              </a:rPr>
              <a:t> the best prediction performance, and its accuracy, F1, and area under receiver operating characteristic curve (AUC) values are 94.36%, 0.875, and 0.927, respectively, using the optimal features subset. Chang W, 2019</a:t>
            </a:r>
            <a:endParaRPr lang="en-US" sz="1700" i="0" dirty="0">
              <a:effectLst/>
              <a:latin typeface="Times New Roman" panose="02020603050405020304" pitchFamily="18" charset="0"/>
              <a:cs typeface="Times New Roman" panose="02020603050405020304" pitchFamily="18" charset="0"/>
            </a:endParaRPr>
          </a:p>
          <a:p>
            <a:pPr>
              <a:lnSpc>
                <a:spcPct val="100000"/>
              </a:lnSpc>
            </a:pPr>
            <a:r>
              <a:rPr lang="en-US" sz="1700" dirty="0">
                <a:latin typeface="Times New Roman" panose="02020603050405020304" pitchFamily="18" charset="0"/>
                <a:cs typeface="Times New Roman" panose="02020603050405020304" pitchFamily="18" charset="0"/>
              </a:rPr>
              <a:t> </a:t>
            </a:r>
            <a:endParaRPr lang="en-US" sz="1700" dirty="0"/>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68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95E7B-499C-7B76-B5BB-5D603EF305AB}"/>
              </a:ext>
            </a:extLst>
          </p:cNvPr>
          <p:cNvSpPr>
            <a:spLocks noGrp="1"/>
          </p:cNvSpPr>
          <p:nvPr>
            <p:ph type="title"/>
          </p:nvPr>
        </p:nvSpPr>
        <p:spPr>
          <a:xfrm>
            <a:off x="6788582" y="858983"/>
            <a:ext cx="3968783" cy="2021378"/>
          </a:xfrm>
        </p:spPr>
        <p:txBody>
          <a:bodyPr>
            <a:normAutofit/>
          </a:bodyPr>
          <a:lstStyle/>
          <a:p>
            <a:r>
              <a:rPr lang="en-US" sz="4800" dirty="0"/>
              <a:t>Mount the data set</a:t>
            </a:r>
          </a:p>
        </p:txBody>
      </p:sp>
      <p:pic>
        <p:nvPicPr>
          <p:cNvPr id="5" name="Picture 4" descr="Antique cash register keys">
            <a:extLst>
              <a:ext uri="{FF2B5EF4-FFF2-40B4-BE49-F238E27FC236}">
                <a16:creationId xmlns:a16="http://schemas.microsoft.com/office/drawing/2014/main" id="{A07B41FC-B509-025F-D32C-6F33DFE4DD7C}"/>
              </a:ext>
            </a:extLst>
          </p:cNvPr>
          <p:cNvPicPr>
            <a:picLocks noChangeAspect="1"/>
          </p:cNvPicPr>
          <p:nvPr/>
        </p:nvPicPr>
        <p:blipFill rotWithShape="1">
          <a:blip r:embed="rId2"/>
          <a:srcRect l="17411" r="20773"/>
          <a:stretch/>
        </p:blipFill>
        <p:spPr>
          <a:xfrm>
            <a:off x="-1" y="-2"/>
            <a:ext cx="6374929" cy="6858002"/>
          </a:xfrm>
          <a:prstGeom prst="rect">
            <a:avLst/>
          </a:prstGeom>
        </p:spPr>
      </p:pic>
      <p:pic>
        <p:nvPicPr>
          <p:cNvPr id="6" name="Content Placeholder 5" descr="A close-up of words&#10;&#10;Description automatically generated">
            <a:extLst>
              <a:ext uri="{FF2B5EF4-FFF2-40B4-BE49-F238E27FC236}">
                <a16:creationId xmlns:a16="http://schemas.microsoft.com/office/drawing/2014/main" id="{A0611FA7-D6E9-17AE-FA17-A9860B242E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34176" y="3739344"/>
            <a:ext cx="3283024" cy="1635296"/>
          </a:xfrm>
        </p:spPr>
      </p:pic>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7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95E7B-499C-7B76-B5BB-5D603EF305AB}"/>
              </a:ext>
            </a:extLst>
          </p:cNvPr>
          <p:cNvSpPr>
            <a:spLocks noGrp="1"/>
          </p:cNvSpPr>
          <p:nvPr>
            <p:ph type="title"/>
          </p:nvPr>
        </p:nvSpPr>
        <p:spPr>
          <a:xfrm>
            <a:off x="6788582" y="858983"/>
            <a:ext cx="3968783" cy="2021378"/>
          </a:xfrm>
        </p:spPr>
        <p:txBody>
          <a:bodyPr>
            <a:normAutofit fontScale="90000"/>
          </a:bodyPr>
          <a:lstStyle/>
          <a:p>
            <a:r>
              <a:rPr lang="en-US" sz="4800" dirty="0"/>
              <a:t>Imports and setting the working directory</a:t>
            </a:r>
          </a:p>
        </p:txBody>
      </p:sp>
      <p:pic>
        <p:nvPicPr>
          <p:cNvPr id="5" name="Picture 4" descr="Antique cash register keys">
            <a:extLst>
              <a:ext uri="{FF2B5EF4-FFF2-40B4-BE49-F238E27FC236}">
                <a16:creationId xmlns:a16="http://schemas.microsoft.com/office/drawing/2014/main" id="{A07B41FC-B509-025F-D32C-6F33DFE4DD7C}"/>
              </a:ext>
            </a:extLst>
          </p:cNvPr>
          <p:cNvPicPr>
            <a:picLocks noChangeAspect="1"/>
          </p:cNvPicPr>
          <p:nvPr/>
        </p:nvPicPr>
        <p:blipFill rotWithShape="1">
          <a:blip r:embed="rId2"/>
          <a:srcRect l="17411" r="20773"/>
          <a:stretch/>
        </p:blipFill>
        <p:spPr>
          <a:xfrm>
            <a:off x="-1" y="-2"/>
            <a:ext cx="6374929" cy="6858002"/>
          </a:xfrm>
          <a:prstGeom prst="rect">
            <a:avLst/>
          </a:prstGeom>
        </p:spPr>
      </p:pic>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Content Placeholder 14" descr="A computer screen shot of text&#10;&#10;Description automatically generated">
            <a:extLst>
              <a:ext uri="{FF2B5EF4-FFF2-40B4-BE49-F238E27FC236}">
                <a16:creationId xmlns:a16="http://schemas.microsoft.com/office/drawing/2014/main" id="{69EA5423-10BC-3BD2-162A-EC6B4A669B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13001" y="3125243"/>
            <a:ext cx="4919943" cy="2673487"/>
          </a:xfrm>
        </p:spPr>
      </p:pic>
    </p:spTree>
    <p:extLst>
      <p:ext uri="{BB962C8B-B14F-4D97-AF65-F5344CB8AC3E}">
        <p14:creationId xmlns:p14="http://schemas.microsoft.com/office/powerpoint/2010/main" val="6010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of an electromagnetic radiation">
            <a:extLst>
              <a:ext uri="{FF2B5EF4-FFF2-40B4-BE49-F238E27FC236}">
                <a16:creationId xmlns:a16="http://schemas.microsoft.com/office/drawing/2014/main" id="{5BB8EE36-FDE0-A302-6B3C-AD555475F935}"/>
              </a:ext>
            </a:extLst>
          </p:cNvPr>
          <p:cNvPicPr>
            <a:picLocks noChangeAspect="1"/>
          </p:cNvPicPr>
          <p:nvPr/>
        </p:nvPicPr>
        <p:blipFill rotWithShape="1">
          <a:blip r:embed="rId2"/>
          <a:srcRect l="26885" r="25774" b="2"/>
          <a:stretch/>
        </p:blipFill>
        <p:spPr>
          <a:xfrm>
            <a:off x="20" y="-2"/>
            <a:ext cx="484584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5620A6-85D1-A5A6-C962-9884604EBD27}"/>
              </a:ext>
            </a:extLst>
          </p:cNvPr>
          <p:cNvSpPr>
            <a:spLocks noGrp="1"/>
          </p:cNvSpPr>
          <p:nvPr>
            <p:ph type="title"/>
          </p:nvPr>
        </p:nvSpPr>
        <p:spPr>
          <a:xfrm>
            <a:off x="5606552" y="858982"/>
            <a:ext cx="4369757" cy="2129878"/>
          </a:xfrm>
        </p:spPr>
        <p:txBody>
          <a:bodyPr>
            <a:normAutofit/>
          </a:bodyPr>
          <a:lstStyle/>
          <a:p>
            <a:r>
              <a:rPr lang="en-US" dirty="0"/>
              <a:t>					Data</a:t>
            </a:r>
          </a:p>
        </p:txBody>
      </p:sp>
      <p:sp>
        <p:nvSpPr>
          <p:cNvPr id="3" name="Content Placeholder 2">
            <a:extLst>
              <a:ext uri="{FF2B5EF4-FFF2-40B4-BE49-F238E27FC236}">
                <a16:creationId xmlns:a16="http://schemas.microsoft.com/office/drawing/2014/main" id="{9D9B0E61-B265-6445-BD8F-851790049825}"/>
              </a:ext>
            </a:extLst>
          </p:cNvPr>
          <p:cNvSpPr>
            <a:spLocks noGrp="1"/>
          </p:cNvSpPr>
          <p:nvPr>
            <p:ph idx="1"/>
          </p:nvPr>
        </p:nvSpPr>
        <p:spPr>
          <a:xfrm>
            <a:off x="5606552" y="3467499"/>
            <a:ext cx="5012796" cy="2544416"/>
          </a:xfrm>
        </p:spPr>
        <p:txBody>
          <a:bodyPr>
            <a:normAutofit fontScale="92500" lnSpcReduction="20000"/>
          </a:bodyPr>
          <a:lstStyle/>
          <a:p>
            <a:pPr>
              <a:lnSpc>
                <a:spcPct val="100000"/>
              </a:lnSpc>
            </a:pPr>
            <a:r>
              <a:rPr lang="en-US" sz="1400" b="0" i="0" dirty="0">
                <a:solidFill>
                  <a:srgbClr val="000000"/>
                </a:solidFill>
                <a:effectLst/>
              </a:rPr>
              <a:t>The National Health and Nutrition Examination Survey (NHANES) provided the data. NHANES is a series of studies designed to analyze the health and nutritional status of adults and children in the United States. It uses interviews coupled with physical exams. NHANES is a program under the National Center for Health Statistics (NCHS) which is part of the Centers for Disease Control and Prevention (CDC).</a:t>
            </a:r>
            <a:endParaRPr lang="en-US" sz="1400" dirty="0"/>
          </a:p>
          <a:p>
            <a:pPr>
              <a:lnSpc>
                <a:spcPct val="100000"/>
              </a:lnSpc>
            </a:pPr>
            <a:r>
              <a:rPr lang="en-US" sz="1400" dirty="0"/>
              <a:t>The datasets used came from the NHANES 2017 March 2020 Pre-Pandemic data. It contained the demographics, BMI, Blood pressure, and smoking data from that time. I chose this set to study the effects that age, smoking, BMI, gender, race, and having high cholesterol have on hypertension or high blood pressure. The study examines the question: Can we build a model to predict a person’s likelihood of developing hypertension based on these variables?</a:t>
            </a:r>
          </a:p>
        </p:txBody>
      </p:sp>
      <p:cxnSp>
        <p:nvCxnSpPr>
          <p:cNvPr id="13" name="Straight Connector 1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238456"/>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27369</TotalTime>
  <Words>1568</Words>
  <Application>Microsoft Office PowerPoint</Application>
  <PresentationFormat>Widescreen</PresentationFormat>
  <Paragraphs>89</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Aptos</vt:lpstr>
      <vt:lpstr>Arial</vt:lpstr>
      <vt:lpstr>Bierstadt</vt:lpstr>
      <vt:lpstr>Calibri</vt:lpstr>
      <vt:lpstr>Courier New</vt:lpstr>
      <vt:lpstr>Guardian TextSans Web</vt:lpstr>
      <vt:lpstr>Helvetica</vt:lpstr>
      <vt:lpstr>Open Sans</vt:lpstr>
      <vt:lpstr>Roboto</vt:lpstr>
      <vt:lpstr>Times New Roman</vt:lpstr>
      <vt:lpstr>BevelVTI</vt:lpstr>
      <vt:lpstr>Using Machine Learning to Predict Hypertension                                   </vt:lpstr>
      <vt:lpstr>    Question                              </vt:lpstr>
      <vt:lpstr>    Introduction</vt:lpstr>
      <vt:lpstr>Purpose of Research</vt:lpstr>
      <vt:lpstr>Previous Machine Learning Methods</vt:lpstr>
      <vt:lpstr>Previous Machine Learning Methods</vt:lpstr>
      <vt:lpstr>Mount the data set</vt:lpstr>
      <vt:lpstr>Imports and setting the working directory</vt:lpstr>
      <vt:lpstr>     Data</vt:lpstr>
      <vt:lpstr>Exploratory Data Analysis and Visualization</vt:lpstr>
      <vt:lpstr>Exploratory Data Analysis and Visualization</vt:lpstr>
      <vt:lpstr>Issues</vt:lpstr>
      <vt:lpstr>Plotting the data</vt:lpstr>
      <vt:lpstr>Plotting the data</vt:lpstr>
      <vt:lpstr>Plotting the data</vt:lpstr>
      <vt:lpstr>Plotting the data</vt:lpstr>
      <vt:lpstr>Plotting the data</vt:lpstr>
      <vt:lpstr>Plotting the data</vt:lpstr>
      <vt:lpstr>Plotting the data</vt:lpstr>
      <vt:lpstr>Train|Test Split and Scaling</vt:lpstr>
      <vt:lpstr>Fit and Summary </vt:lpstr>
      <vt:lpstr>Logit Regression Results</vt:lpstr>
      <vt:lpstr>Confusion Matrix for Logistic Regression</vt:lpstr>
      <vt:lpstr>Classification Report y_test, y_predict</vt:lpstr>
      <vt:lpstr>Test data</vt:lpstr>
      <vt:lpstr>Plans</vt:lpstr>
      <vt:lpstr>ROC Curve and Area for Logistic Regression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Hypertension</dc:title>
  <dc:creator>Davidson, Tiffany L</dc:creator>
  <cp:lastModifiedBy>Davidson, Tiffany L</cp:lastModifiedBy>
  <cp:revision>11</cp:revision>
  <dcterms:created xsi:type="dcterms:W3CDTF">2024-02-23T19:54:47Z</dcterms:created>
  <dcterms:modified xsi:type="dcterms:W3CDTF">2024-05-05T01:33:53Z</dcterms:modified>
</cp:coreProperties>
</file>