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6" r:id="rId6"/>
    <p:sldId id="314" r:id="rId7"/>
    <p:sldId id="319" r:id="rId8"/>
    <p:sldId id="316" r:id="rId9"/>
    <p:sldId id="320" r:id="rId10"/>
    <p:sldId id="317" r:id="rId11"/>
    <p:sldId id="318" r:id="rId12"/>
    <p:sldId id="26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34"/>
    <a:srgbClr val="333333"/>
    <a:srgbClr val="FFFFFF"/>
    <a:srgbClr val="007BC2"/>
    <a:srgbClr val="07934B"/>
    <a:srgbClr val="565759"/>
    <a:srgbClr val="211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97" autoAdjust="0"/>
    <p:restoredTop sz="94280" autoAdjust="0"/>
  </p:normalViewPr>
  <p:slideViewPr>
    <p:cSldViewPr snapToGrid="0">
      <p:cViewPr varScale="1">
        <p:scale>
          <a:sx n="103" d="100"/>
          <a:sy n="103" d="100"/>
        </p:scale>
        <p:origin x="150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9D405ED-35A7-432C-8A83-88624AFBF7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331D5E-9457-42FA-926A-8015DA3119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C0F9B-A64F-4BD1-A9CE-24368AD400E9}" type="datetimeFigureOut">
              <a:rPr lang="pt-BR" smtClean="0"/>
              <a:t>30/07/2020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853826-FE0A-438A-9B63-43BEF598A2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6EBF4E-B534-4E7A-969B-F3158A826A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CC4E9-94FE-45C4-89A5-B568501BF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7CD012E-9470-443C-B42F-B31CB66729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E528C86-8188-4413-85E6-D4E65840D68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35902-61EB-4B6E-998A-F0DD0E208C28}" type="datetimeFigureOut">
              <a:rPr lang="pt-BR" smtClean="0"/>
              <a:t>30/07/2020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4D76BAF4-5648-4409-8173-69E6FDB99D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E5842E52-431E-4090-8D60-38A63DF0D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F54E2A-B01D-46BA-A1E9-5C73B5E974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522858-0FA9-4D5A-8AC1-0BF5E9633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BA77F-1FE4-4887-82C6-57713C17F71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B18F0C2B-B409-4C5E-82EB-0995F2D07DF9}"/>
              </a:ext>
            </a:extLst>
          </p:cNvPr>
          <p:cNvSpPr/>
          <p:nvPr userDrawn="1"/>
        </p:nvSpPr>
        <p:spPr>
          <a:xfrm>
            <a:off x="0" y="-2"/>
            <a:ext cx="12191965" cy="685800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44B1F0-2806-43C2-8933-BFB11400A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6013" y="4358024"/>
            <a:ext cx="3590925" cy="1588591"/>
          </a:xfrm>
          <a:prstGeom prst="rect">
            <a:avLst/>
          </a:prstGeom>
        </p:spPr>
        <p:txBody>
          <a:bodyPr lIns="0" tIns="180000" rIns="180000" bIns="0"/>
          <a:lstStyle>
            <a:lvl1pPr marL="0" indent="0" algn="r">
              <a:buNone/>
              <a:defRPr sz="2400">
                <a:solidFill>
                  <a:srgbClr val="5657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781B668-DAF8-4FC5-AFEB-28ABE6190C8E}"/>
              </a:ext>
            </a:extLst>
          </p:cNvPr>
          <p:cNvGrpSpPr/>
          <p:nvPr userDrawn="1"/>
        </p:nvGrpSpPr>
        <p:grpSpPr>
          <a:xfrm>
            <a:off x="7772557" y="-1"/>
            <a:ext cx="4239161" cy="6341743"/>
            <a:chOff x="6836569" y="2538412"/>
            <a:chExt cx="1190625" cy="1781163"/>
          </a:xfrm>
        </p:grpSpPr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F6275F42-A959-4354-B418-7FABABC804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36569" y="2538412"/>
              <a:ext cx="1190625" cy="1190625"/>
            </a:xfrm>
            <a:prstGeom prst="rect">
              <a:avLst/>
            </a:prstGeom>
          </p:spPr>
        </p:pic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F7953E3E-49EC-4FC7-807F-E6EC813A8C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46094" y="3138473"/>
              <a:ext cx="1181100" cy="590550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8A2AB377-1AC8-4865-BFBE-37411058E5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36632" y="3729025"/>
              <a:ext cx="590550" cy="59055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3D12E57-5901-4ECC-8E2F-51402781B15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4350" y="703263"/>
            <a:ext cx="7381875" cy="27433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algn="r">
              <a:defRPr sz="7200" b="0">
                <a:solidFill>
                  <a:srgbClr val="07934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5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89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inza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4A2001A-4BE5-4F14-AFF2-CA2A1D7C7F2F}"/>
              </a:ext>
            </a:extLst>
          </p:cNvPr>
          <p:cNvSpPr/>
          <p:nvPr userDrawn="1"/>
        </p:nvSpPr>
        <p:spPr>
          <a:xfrm>
            <a:off x="0" y="0"/>
            <a:ext cx="12191965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BF13FA49-5C1B-4A27-9E3C-292D3FABCC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8800" y="6375274"/>
            <a:ext cx="958850" cy="29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5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4A2001A-4BE5-4F14-AFF2-CA2A1D7C7F2F}"/>
              </a:ext>
            </a:extLst>
          </p:cNvPr>
          <p:cNvSpPr/>
          <p:nvPr userDrawn="1"/>
        </p:nvSpPr>
        <p:spPr>
          <a:xfrm>
            <a:off x="0" y="0"/>
            <a:ext cx="12191965" cy="6858000"/>
          </a:xfrm>
          <a:prstGeom prst="rect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46A233C-82C8-4085-BAB4-9B27D2F8DF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8800" y="6377997"/>
            <a:ext cx="958850" cy="29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1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4A2001A-4BE5-4F14-AFF2-CA2A1D7C7F2F}"/>
              </a:ext>
            </a:extLst>
          </p:cNvPr>
          <p:cNvSpPr/>
          <p:nvPr userDrawn="1"/>
        </p:nvSpPr>
        <p:spPr>
          <a:xfrm>
            <a:off x="0" y="0"/>
            <a:ext cx="12191965" cy="6858000"/>
          </a:xfrm>
          <a:prstGeom prst="rect">
            <a:avLst/>
          </a:prstGeom>
          <a:solidFill>
            <a:schemeClr val="accent3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E4E84372-D03B-4C13-9911-3C1D3D3159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8800" y="6377997"/>
            <a:ext cx="958850" cy="29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5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4A2001A-4BE5-4F14-AFF2-CA2A1D7C7F2F}"/>
              </a:ext>
            </a:extLst>
          </p:cNvPr>
          <p:cNvSpPr/>
          <p:nvPr userDrawn="1"/>
        </p:nvSpPr>
        <p:spPr>
          <a:xfrm>
            <a:off x="0" y="0"/>
            <a:ext cx="12191965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3AD5435-1F4F-46D3-8FCE-18D587E447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8800" y="6377997"/>
            <a:ext cx="958850" cy="29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5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inza E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4A2001A-4BE5-4F14-AFF2-CA2A1D7C7F2F}"/>
              </a:ext>
            </a:extLst>
          </p:cNvPr>
          <p:cNvSpPr/>
          <p:nvPr userDrawn="1"/>
        </p:nvSpPr>
        <p:spPr>
          <a:xfrm>
            <a:off x="0" y="0"/>
            <a:ext cx="12191965" cy="685800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E36B96F3-EEED-4944-97C3-EF0197AC83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8800" y="6377997"/>
            <a:ext cx="958850" cy="29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8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a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4A2001A-4BE5-4F14-AFF2-CA2A1D7C7F2F}"/>
              </a:ext>
            </a:extLst>
          </p:cNvPr>
          <p:cNvSpPr/>
          <p:nvPr userDrawn="1"/>
        </p:nvSpPr>
        <p:spPr>
          <a:xfrm>
            <a:off x="0" y="0"/>
            <a:ext cx="12191965" cy="6858000"/>
          </a:xfrm>
          <a:prstGeom prst="rect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85ED8EE8-F40E-4FE5-8E35-7C5685DCC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2656" y="2357846"/>
            <a:ext cx="7004632" cy="214230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EFDFEBD-8F2E-42E5-BA2F-47C9BCE9993E}"/>
              </a:ext>
            </a:extLst>
          </p:cNvPr>
          <p:cNvSpPr txBox="1"/>
          <p:nvPr userDrawn="1"/>
        </p:nvSpPr>
        <p:spPr>
          <a:xfrm>
            <a:off x="514350" y="3813969"/>
            <a:ext cx="4507411" cy="612645"/>
          </a:xfrm>
          <a:prstGeom prst="rect">
            <a:avLst/>
          </a:prstGeom>
          <a:noFill/>
        </p:spPr>
        <p:txBody>
          <a:bodyPr wrap="square" lIns="0" tIns="180000" rIns="180000" bIns="0" rtlCol="0">
            <a:spAutoFit/>
          </a:bodyPr>
          <a:lstStyle/>
          <a:p>
            <a:pPr marL="0" algn="r" defTabSz="914400" rtl="0" eaLnBrk="1" latinLnBrk="0" hangingPunct="1"/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Associação Brasileira das Empresas Desenvolvedoras de Sistema de Informação Laboratorial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56F8F46-4DD4-4DBC-BE4D-402E1AF303AF}"/>
              </a:ext>
            </a:extLst>
          </p:cNvPr>
          <p:cNvSpPr txBox="1"/>
          <p:nvPr userDrawn="1"/>
        </p:nvSpPr>
        <p:spPr>
          <a:xfrm>
            <a:off x="8077201" y="5396865"/>
            <a:ext cx="3600450" cy="98488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>
              <a:spcAft>
                <a:spcPts val="1200"/>
              </a:spcAft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Avenida Brigadeiro Faria Lima, 1461, 4º andar, Conjunto 41, Caixa Postal 111, Torre Sul, Bairro Jardim Paulistano</a:t>
            </a:r>
          </a:p>
          <a:p>
            <a:pPr algn="l">
              <a:spcAft>
                <a:spcPts val="1200"/>
              </a:spcAft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São Paulo – SP</a:t>
            </a:r>
          </a:p>
          <a:p>
            <a:pPr algn="l">
              <a:spcAft>
                <a:spcPts val="1200"/>
              </a:spcAft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CEP: 01452-002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6CF684-F0DE-4038-A1A7-622EFF8B2C5B}"/>
              </a:ext>
            </a:extLst>
          </p:cNvPr>
          <p:cNvSpPr txBox="1"/>
          <p:nvPr userDrawn="1"/>
        </p:nvSpPr>
        <p:spPr>
          <a:xfrm>
            <a:off x="6184900" y="5512281"/>
            <a:ext cx="17113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lisbrasil.com.br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28FCA98-4465-4242-8433-C5982B6025B9}"/>
              </a:ext>
            </a:extLst>
          </p:cNvPr>
          <p:cNvSpPr/>
          <p:nvPr userDrawn="1"/>
        </p:nvSpPr>
        <p:spPr>
          <a:xfrm>
            <a:off x="7968713" y="5346000"/>
            <a:ext cx="36000" cy="151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83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>
            <a:extLst>
              <a:ext uri="{FF2B5EF4-FFF2-40B4-BE49-F238E27FC236}">
                <a16:creationId xmlns:a16="http://schemas.microsoft.com/office/drawing/2014/main" id="{862986AA-9A8F-45C4-96B6-B42719B16C57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6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7" r:id="rId3"/>
    <p:sldLayoutId id="2147483660" r:id="rId4"/>
    <p:sldLayoutId id="2147483661" r:id="rId5"/>
    <p:sldLayoutId id="2147483662" r:id="rId6"/>
    <p:sldLayoutId id="2147483663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7469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205" userDrawn="1">
          <p15:clr>
            <a:srgbClr val="A4A3A4"/>
          </p15:clr>
        </p15:guide>
        <p15:guide id="7" pos="1401" userDrawn="1">
          <p15:clr>
            <a:srgbClr val="A4A3A4"/>
          </p15:clr>
        </p15:guide>
        <p15:guide id="8" pos="1515" userDrawn="1">
          <p15:clr>
            <a:srgbClr val="A4A3A4"/>
          </p15:clr>
        </p15:guide>
        <p15:guide id="9" pos="2592" userDrawn="1">
          <p15:clr>
            <a:srgbClr val="A4A3A4"/>
          </p15:clr>
        </p15:guide>
        <p15:guide id="10" pos="2705" userDrawn="1">
          <p15:clr>
            <a:srgbClr val="A4A3A4"/>
          </p15:clr>
        </p15:guide>
        <p15:guide id="11" pos="3783" userDrawn="1">
          <p15:clr>
            <a:srgbClr val="A4A3A4"/>
          </p15:clr>
        </p15:guide>
        <p15:guide id="12" pos="3896" userDrawn="1">
          <p15:clr>
            <a:srgbClr val="A4A3A4"/>
          </p15:clr>
        </p15:guide>
        <p15:guide id="13" pos="4974" userDrawn="1">
          <p15:clr>
            <a:srgbClr val="A4A3A4"/>
          </p15:clr>
        </p15:guide>
        <p15:guide id="14" pos="5088" userDrawn="1">
          <p15:clr>
            <a:srgbClr val="A4A3A4"/>
          </p15:clr>
        </p15:guide>
        <p15:guide id="15" pos="6165" userDrawn="1">
          <p15:clr>
            <a:srgbClr val="A4A3A4"/>
          </p15:clr>
        </p15:guide>
        <p15:guide id="16" pos="6278" userDrawn="1">
          <p15:clr>
            <a:srgbClr val="A4A3A4"/>
          </p15:clr>
        </p15:guide>
        <p15:guide id="17" pos="6752" userDrawn="1">
          <p15:clr>
            <a:srgbClr val="5ACBF0"/>
          </p15:clr>
        </p15:guide>
        <p15:guide id="18" orient="horz" pos="4020" userDrawn="1">
          <p15:clr>
            <a:srgbClr val="5ACBF0"/>
          </p15:clr>
        </p15:guide>
        <p15:guide id="19" pos="7356" userDrawn="1">
          <p15:clr>
            <a:srgbClr val="A4A3A4"/>
          </p15:clr>
        </p15:guide>
        <p15:guide id="20" pos="3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microsoft.com/office/2007/relationships/hdphoto" Target="../media/hdphoto1.wdp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.gov.br/en/web/dou/-/portaria-n-1.792-de-17-de-julho-de-2020-267730859" TargetMode="External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hyperlink" Target="mailto:rnds@saude.gov.b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hyperlink" Target="https://www.youtube.com/watch?v=ADq80ATVdTM" TargetMode="External"/><Relationship Id="rId5" Type="http://schemas.openxmlformats.org/officeDocument/2006/relationships/image" Target="../media/image16.svg"/><Relationship Id="rId10" Type="http://schemas.openxmlformats.org/officeDocument/2006/relationships/hyperlink" Target="https://servicos-datasus.saude.gov.br/detalhe/UZQjoYDDFN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s://rnds.saude.gov.br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ADq80ATVdTM" TargetMode="External"/><Relationship Id="rId13" Type="http://schemas.openxmlformats.org/officeDocument/2006/relationships/hyperlink" Target="https://simplifier.net/RedeNacionaldeDadosemSade/bramostrabiologica" TargetMode="External"/><Relationship Id="rId18" Type="http://schemas.openxmlformats.org/officeDocument/2006/relationships/hyperlink" Target="https://sso.acesso.gov.br/login?client_id=servicos.datasus.saude.gov.br" TargetMode="External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hyperlink" Target="https://simplifier.net/RedeNacionaldeDadosemSade/brdiagnosticolaboratorioclinico" TargetMode="External"/><Relationship Id="rId17" Type="http://schemas.openxmlformats.org/officeDocument/2006/relationships/hyperlink" Target="https://simplifier.net/RedeNacionaldeDadosemSade/brtipoamostra-1.0" TargetMode="External"/><Relationship Id="rId2" Type="http://schemas.openxmlformats.org/officeDocument/2006/relationships/image" Target="../media/image13.png"/><Relationship Id="rId16" Type="http://schemas.openxmlformats.org/officeDocument/2006/relationships/hyperlink" Target="https://simplifier.net/RedeNacionaldeDadosemSade/brresultadoqualitativoexame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hyperlink" Target="https://simplifier.net/RedeNacionaldeDadosemSade/brresultadoexamelaboratorial" TargetMode="External"/><Relationship Id="rId5" Type="http://schemas.openxmlformats.org/officeDocument/2006/relationships/image" Target="../media/image16.svg"/><Relationship Id="rId15" Type="http://schemas.openxmlformats.org/officeDocument/2006/relationships/hyperlink" Target="https://simplifier.net/RedeNacionaldeDadosemSade/brnomeexamecovid19loinc" TargetMode="External"/><Relationship Id="rId10" Type="http://schemas.openxmlformats.org/officeDocument/2006/relationships/hyperlink" Target="https://www.hl7.org/fhir/bundle.html" TargetMode="External"/><Relationship Id="rId19" Type="http://schemas.openxmlformats.org/officeDocument/2006/relationships/hyperlink" Target="https://www.postman.com/downloads/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s://www.hl7.org/fhir/" TargetMode="External"/><Relationship Id="rId14" Type="http://schemas.openxmlformats.org/officeDocument/2006/relationships/hyperlink" Target="https://simplifier.net/RedeNacionaldeDadosemSade/brsubgrupotabelasu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obileapps.saude.gov.br/portal-servicos/files/f3bd659c8c8ae3ee966e575fde27eb58/4818209a7ca44880b0b5fd35bfd22744_09eilloa4.pdf" TargetMode="External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implifier.net/RedeNacionaldeDadosemSade/brnomeexamecovid19loinc" TargetMode="External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4F81CB4-C0EA-48D8-B718-5A82234756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65" cy="6858000"/>
          </a:xfrm>
          <a:prstGeom prst="rect">
            <a:avLst/>
          </a:prstGeom>
        </p:spPr>
      </p:pic>
      <p:sp>
        <p:nvSpPr>
          <p:cNvPr id="32" name="Retângulo 31">
            <a:extLst>
              <a:ext uri="{FF2B5EF4-FFF2-40B4-BE49-F238E27FC236}">
                <a16:creationId xmlns:a16="http://schemas.microsoft.com/office/drawing/2014/main" id="{1284B970-5DB4-4AEF-B3D5-707E9ABF2266}"/>
              </a:ext>
            </a:extLst>
          </p:cNvPr>
          <p:cNvSpPr/>
          <p:nvPr/>
        </p:nvSpPr>
        <p:spPr>
          <a:xfrm>
            <a:off x="35" y="-1"/>
            <a:ext cx="12191965" cy="685800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D78FDDBD-D242-492E-94D9-BC4A0D850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3073" y="2030296"/>
            <a:ext cx="1935783" cy="1935783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EA35213A-A039-45A3-AFCC-EE5DB70047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0815" y="2999481"/>
            <a:ext cx="1920297" cy="960149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4021001-6E78-46BD-AEA7-1EF3D295CC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44837" y="3959629"/>
            <a:ext cx="960148" cy="960149"/>
          </a:xfrm>
          <a:prstGeom prst="rect">
            <a:avLst/>
          </a:prstGeom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66242953-AE60-4A1E-907A-A2DD91D5E9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94278" y="2003198"/>
            <a:ext cx="2632665" cy="1486682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B88FA098-4E41-4F3D-B5B1-C4412F8AF7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0209" y="1941342"/>
            <a:ext cx="4320668" cy="1548627"/>
          </a:xfrm>
          <a:prstGeom prst="rect">
            <a:avLst/>
          </a:prstGeom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BFB61D73-4084-4E0D-9CC5-3177D27333B8}"/>
              </a:ext>
            </a:extLst>
          </p:cNvPr>
          <p:cNvSpPr/>
          <p:nvPr/>
        </p:nvSpPr>
        <p:spPr>
          <a:xfrm>
            <a:off x="3048000" y="49352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Associação Brasileira das Empresas Desenvolvedoras de Sistemas de Informação Laboratorial</a:t>
            </a:r>
          </a:p>
        </p:txBody>
      </p:sp>
    </p:spTree>
    <p:extLst>
      <p:ext uri="{BB962C8B-B14F-4D97-AF65-F5344CB8AC3E}">
        <p14:creationId xmlns:p14="http://schemas.microsoft.com/office/powerpoint/2010/main" val="194950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A98FDBA-714F-4FDC-93D4-BDFD912F0AAE}"/>
              </a:ext>
            </a:extLst>
          </p:cNvPr>
          <p:cNvSpPr/>
          <p:nvPr/>
        </p:nvSpPr>
        <p:spPr>
          <a:xfrm>
            <a:off x="1075721" y="211589"/>
            <a:ext cx="8676675" cy="5528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125000"/>
              </a:lnSpc>
            </a:pPr>
            <a:r>
              <a:rPr lang="pt-BR" sz="2600" b="1" dirty="0">
                <a:latin typeface="Arial" panose="020B0604020202020204" pitchFamily="34" charset="0"/>
              </a:rPr>
              <a:t>Problema</a:t>
            </a:r>
            <a:endParaRPr lang="pt-BR" sz="2600" b="1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7D885B20-DFFB-435B-B11F-72CE31978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81" y="84328"/>
            <a:ext cx="807366" cy="807366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550E01B8-A5F7-4FF8-9DB8-40EFACF0B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67" y="519091"/>
            <a:ext cx="800906" cy="400453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2CD94316-40AB-444C-BA7E-56D8131B6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452" y="911872"/>
            <a:ext cx="400453" cy="40045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D8E572F-7560-462B-8EAC-1A2452D3C533}"/>
              </a:ext>
            </a:extLst>
          </p:cNvPr>
          <p:cNvSpPr txBox="1"/>
          <p:nvPr/>
        </p:nvSpPr>
        <p:spPr>
          <a:xfrm>
            <a:off x="1052553" y="719317"/>
            <a:ext cx="1008689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Adequação a exigência do prazo de 15 dias para envio de resultado de exames para SARS-CoV-2 conforme publicação da Portaria 1.792.</a:t>
            </a:r>
          </a:p>
          <a:p>
            <a:endParaRPr lang="pt-BR" sz="10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F68EAF-148A-48FB-B3D0-6187E7DC4D6F}"/>
              </a:ext>
            </a:extLst>
          </p:cNvPr>
          <p:cNvSpPr txBox="1"/>
          <p:nvPr/>
        </p:nvSpPr>
        <p:spPr>
          <a:xfrm>
            <a:off x="1052552" y="1937037"/>
            <a:ext cx="1008689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Abaixo compilado dos principais links com informações a respeito da integração com a RNDS</a:t>
            </a:r>
          </a:p>
          <a:p>
            <a:endParaRPr lang="pt-BR" sz="1400" b="1" dirty="0"/>
          </a:p>
          <a:p>
            <a:r>
              <a:rPr lang="pt-BR" sz="1400" b="1" dirty="0"/>
              <a:t>Link Portaria 1.792 que exige que todos os laboratórios enviem notificação de resultado de exame para SARS-CoV-2</a:t>
            </a:r>
          </a:p>
          <a:p>
            <a:r>
              <a:rPr lang="pt-BR" sz="1400" dirty="0">
                <a:hlinkClick r:id="rId8"/>
              </a:rPr>
              <a:t>http://www.in.gov.br/en/web/dou/-/portaria-n-1.792-de-17-de-julho-de-2020-267730859</a:t>
            </a:r>
            <a:endParaRPr lang="pt-BR" sz="1400" dirty="0"/>
          </a:p>
          <a:p>
            <a:endParaRPr lang="pt-BR" sz="1400" b="1" dirty="0"/>
          </a:p>
          <a:p>
            <a:r>
              <a:rPr lang="pt-BR" sz="1400" b="1" dirty="0"/>
              <a:t>Site do projeto da RNDS </a:t>
            </a:r>
          </a:p>
          <a:p>
            <a:r>
              <a:rPr lang="pt-BR" sz="1400" dirty="0">
                <a:hlinkClick r:id="rId9"/>
              </a:rPr>
              <a:t>https://rnds.saude.gov.br/</a:t>
            </a:r>
            <a:r>
              <a:rPr lang="pt-BR" sz="1400" b="1" dirty="0"/>
              <a:t> </a:t>
            </a:r>
          </a:p>
          <a:p>
            <a:endParaRPr lang="pt-BR" sz="1400" b="1" dirty="0"/>
          </a:p>
          <a:p>
            <a:r>
              <a:rPr lang="pt-BR" sz="1400" b="1" dirty="0"/>
              <a:t>Link que constam as documentações técnicas </a:t>
            </a:r>
          </a:p>
          <a:p>
            <a:r>
              <a:rPr lang="pt-BR" sz="1400" dirty="0">
                <a:hlinkClick r:id="rId10"/>
              </a:rPr>
              <a:t>https://servicos-datasus.saude.gov.br/detalhe/UZQjoYDDFN</a:t>
            </a:r>
            <a:endParaRPr lang="pt-BR" sz="1400" dirty="0"/>
          </a:p>
          <a:p>
            <a:endParaRPr lang="pt-BR" sz="1400" b="1" dirty="0"/>
          </a:p>
          <a:p>
            <a:r>
              <a:rPr lang="pt-BR" sz="1400" b="1" dirty="0"/>
              <a:t>Link da Live do </a:t>
            </a:r>
            <a:r>
              <a:rPr lang="pt-BR" sz="1400" b="1" dirty="0" err="1"/>
              <a:t>Datasus</a:t>
            </a:r>
            <a:r>
              <a:rPr lang="pt-BR" sz="1400" b="1" dirty="0"/>
              <a:t> – (Avançar até o minuto 16:21 antes disso não tem nada)</a:t>
            </a:r>
          </a:p>
          <a:p>
            <a:r>
              <a:rPr lang="pt-BR" sz="1400" dirty="0">
                <a:hlinkClick r:id="rId11"/>
              </a:rPr>
              <a:t>https://www.youtube.com/watch?v=ADq80ATVdTM</a:t>
            </a:r>
            <a:endParaRPr lang="pt-BR" sz="1400" dirty="0"/>
          </a:p>
          <a:p>
            <a:endParaRPr lang="pt-BR" sz="1400" b="1" dirty="0"/>
          </a:p>
          <a:p>
            <a:r>
              <a:rPr lang="pt-BR" sz="1400" b="1" dirty="0"/>
              <a:t>E-mail RNDS </a:t>
            </a:r>
          </a:p>
          <a:p>
            <a:r>
              <a:rPr lang="pt-BR" sz="1400" b="1" dirty="0">
                <a:hlinkClick r:id="rId12"/>
              </a:rPr>
              <a:t>rnds@saude.gov.br</a:t>
            </a:r>
            <a:endParaRPr lang="pt-BR" sz="1400" b="1" dirty="0"/>
          </a:p>
          <a:p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25194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A98FDBA-714F-4FDC-93D4-BDFD912F0AAE}"/>
              </a:ext>
            </a:extLst>
          </p:cNvPr>
          <p:cNvSpPr/>
          <p:nvPr/>
        </p:nvSpPr>
        <p:spPr>
          <a:xfrm>
            <a:off x="1188000" y="242669"/>
            <a:ext cx="8676675" cy="5528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125000"/>
              </a:lnSpc>
            </a:pPr>
            <a:r>
              <a:rPr lang="pt-BR" sz="2600" b="1" dirty="0">
                <a:latin typeface="Arial" panose="020B0604020202020204" pitchFamily="34" charset="0"/>
              </a:rPr>
              <a:t>Projeto RNDS – Integração </a:t>
            </a:r>
            <a:endParaRPr lang="pt-BR" sz="2600" b="1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7D885B20-DFFB-435B-B11F-72CE31978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81" y="84328"/>
            <a:ext cx="807366" cy="807366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550E01B8-A5F7-4FF8-9DB8-40EFACF0B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67" y="519091"/>
            <a:ext cx="800906" cy="400453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2CD94316-40AB-444C-BA7E-56D8131B6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452" y="911872"/>
            <a:ext cx="400453" cy="40045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10EC742-F53C-46A3-8AE8-4D42DD46FA9C}"/>
              </a:ext>
            </a:extLst>
          </p:cNvPr>
          <p:cNvSpPr/>
          <p:nvPr/>
        </p:nvSpPr>
        <p:spPr>
          <a:xfrm>
            <a:off x="1188000" y="801552"/>
            <a:ext cx="10391291" cy="546418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125000"/>
              </a:lnSpc>
            </a:pPr>
            <a:r>
              <a:rPr lang="pt-BR" sz="1000" b="1" dirty="0">
                <a:latin typeface="Arial" panose="020B0604020202020204" pitchFamily="34" charset="0"/>
              </a:rPr>
              <a:t>Link da apresentação das documentações abaixo (Avançar até minuto 40:24)</a:t>
            </a:r>
            <a:endParaRPr lang="pt-BR" sz="1000" dirty="0">
              <a:hlinkClick r:id="rId8"/>
            </a:endParaRPr>
          </a:p>
          <a:p>
            <a:pPr>
              <a:lnSpc>
                <a:spcPct val="125000"/>
              </a:lnSpc>
            </a:pPr>
            <a:r>
              <a:rPr lang="pt-BR" sz="1000" dirty="0">
                <a:hlinkClick r:id="rId8"/>
              </a:rPr>
              <a:t>https://www.youtube.com/watch?v=ADq80ATVdTM</a:t>
            </a:r>
            <a:r>
              <a:rPr lang="pt-BR" sz="1000" dirty="0"/>
              <a:t> </a:t>
            </a:r>
          </a:p>
          <a:p>
            <a:pPr>
              <a:lnSpc>
                <a:spcPct val="125000"/>
              </a:lnSpc>
            </a:pPr>
            <a:endParaRPr lang="pt-BR" sz="1000" b="1" dirty="0"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pt-BR" sz="1000" b="1" dirty="0">
                <a:latin typeface="Arial" panose="020B0604020202020204" pitchFamily="34" charset="0"/>
              </a:rPr>
              <a:t>PADRÃO FHIR </a:t>
            </a:r>
          </a:p>
          <a:p>
            <a:pPr>
              <a:lnSpc>
                <a:spcPct val="125000"/>
              </a:lnSpc>
            </a:pPr>
            <a:r>
              <a:rPr lang="pt-BR" sz="1000" dirty="0">
                <a:hlinkClick r:id="rId9"/>
              </a:rPr>
              <a:t>https://www.hl7.org/fhir/</a:t>
            </a:r>
            <a:endParaRPr lang="pt-BR" sz="1000" dirty="0"/>
          </a:p>
          <a:p>
            <a:pPr>
              <a:lnSpc>
                <a:spcPct val="125000"/>
              </a:lnSpc>
            </a:pPr>
            <a:r>
              <a:rPr lang="pt-BR" sz="1000" dirty="0">
                <a:hlinkClick r:id="rId10"/>
              </a:rPr>
              <a:t>https://www.hl7.org/fhir/bundle.html</a:t>
            </a:r>
            <a:endParaRPr lang="pt-BR" sz="1000" dirty="0"/>
          </a:p>
          <a:p>
            <a:pPr>
              <a:lnSpc>
                <a:spcPct val="125000"/>
              </a:lnSpc>
            </a:pPr>
            <a:endParaRPr lang="pt-BR" sz="1000" dirty="0"/>
          </a:p>
          <a:p>
            <a:pPr>
              <a:lnSpc>
                <a:spcPct val="125000"/>
              </a:lnSpc>
            </a:pP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TERMINOLOGIAS DE REFERENCIA </a:t>
            </a:r>
          </a:p>
          <a:p>
            <a:pPr>
              <a:lnSpc>
                <a:spcPct val="125000"/>
              </a:lnSpc>
            </a:pPr>
            <a:r>
              <a:rPr lang="pt-BR" sz="1000" dirty="0">
                <a:hlinkClick r:id="rId11"/>
              </a:rPr>
              <a:t>https://simplifier.net/RedeNacionaldeDadosemSade/brresultadoexamelaboratorial</a:t>
            </a:r>
            <a:endParaRPr lang="pt-BR" sz="1000" dirty="0"/>
          </a:p>
          <a:p>
            <a:pPr>
              <a:lnSpc>
                <a:spcPct val="125000"/>
              </a:lnSpc>
            </a:pPr>
            <a:r>
              <a:rPr lang="pt-BR" sz="1000" dirty="0">
                <a:hlinkClick r:id="rId12"/>
              </a:rPr>
              <a:t>https://simplifier.net/RedeNacionaldeDadosemSade/brdiagnosticolaboratorioclinico</a:t>
            </a:r>
            <a:endParaRPr lang="pt-BR" sz="1000" dirty="0"/>
          </a:p>
          <a:p>
            <a:pPr>
              <a:lnSpc>
                <a:spcPct val="125000"/>
              </a:lnSpc>
            </a:pPr>
            <a:r>
              <a:rPr lang="pt-BR" sz="1000" dirty="0">
                <a:hlinkClick r:id="rId13"/>
              </a:rPr>
              <a:t>https://simplifier.net/RedeNacionaldeDadosemSade/bramostrabiologica</a:t>
            </a:r>
            <a:endParaRPr lang="pt-BR" sz="1000" dirty="0"/>
          </a:p>
          <a:p>
            <a:pPr>
              <a:lnSpc>
                <a:spcPct val="125000"/>
              </a:lnSpc>
            </a:pPr>
            <a:r>
              <a:rPr lang="pt-BR" sz="1000" dirty="0">
                <a:hlinkClick r:id="rId14"/>
              </a:rPr>
              <a:t>https://simplifier.net/RedeNacionaldeDadosemSade/brsubgrupotabelasus</a:t>
            </a:r>
            <a:endParaRPr lang="pt-BR" sz="1000" b="1" dirty="0"/>
          </a:p>
          <a:p>
            <a:pPr>
              <a:lnSpc>
                <a:spcPct val="125000"/>
              </a:lnSpc>
            </a:pPr>
            <a:r>
              <a:rPr lang="pt-BR" sz="1000" dirty="0">
                <a:hlinkClick r:id="rId15"/>
              </a:rPr>
              <a:t>https://simplifier.net/RedeNacionaldeDadosemSade/brnomeexamecovid19loinc</a:t>
            </a:r>
            <a:endParaRPr lang="pt-BR" sz="1000" dirty="0"/>
          </a:p>
          <a:p>
            <a:pPr>
              <a:lnSpc>
                <a:spcPct val="125000"/>
              </a:lnSpc>
            </a:pPr>
            <a:r>
              <a:rPr lang="pt-BR" sz="1000" dirty="0">
                <a:hlinkClick r:id="rId16"/>
              </a:rPr>
              <a:t>https://simplifier.net/RedeNacionaldeDadosemSade/brresultadoqualitativoexame</a:t>
            </a:r>
            <a:endParaRPr lang="pt-BR" sz="1000" dirty="0"/>
          </a:p>
          <a:p>
            <a:pPr>
              <a:lnSpc>
                <a:spcPct val="125000"/>
              </a:lnSpc>
            </a:pPr>
            <a:r>
              <a:rPr lang="pt-BR" sz="1000" dirty="0">
                <a:hlinkClick r:id="rId17"/>
              </a:rPr>
              <a:t>https://simplifier.net/RedeNacionaldeDadosemSade/brtipoamostra-1.0</a:t>
            </a:r>
            <a:endParaRPr lang="pt-BR" sz="1000" dirty="0"/>
          </a:p>
          <a:p>
            <a:pPr>
              <a:lnSpc>
                <a:spcPct val="125000"/>
              </a:lnSpc>
            </a:pPr>
            <a:endParaRPr lang="pt-BR" sz="1000" b="1" dirty="0"/>
          </a:p>
          <a:p>
            <a:pPr>
              <a:lnSpc>
                <a:spcPct val="125000"/>
              </a:lnSpc>
            </a:pP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Link solicitar acesso ao sistema RNDS - CREDENCIAMENTO </a:t>
            </a:r>
          </a:p>
          <a:p>
            <a:pPr>
              <a:lnSpc>
                <a:spcPct val="125000"/>
              </a:lnSpc>
            </a:pP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Necessário </a:t>
            </a:r>
            <a:r>
              <a:rPr lang="pt-BR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logar</a:t>
            </a: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com os dados e certificado digital do laboratorio.</a:t>
            </a:r>
          </a:p>
          <a:p>
            <a:pPr>
              <a:lnSpc>
                <a:spcPct val="125000"/>
              </a:lnSpc>
            </a:pPr>
            <a:r>
              <a:rPr lang="pt-BR" sz="1000" dirty="0">
                <a:hlinkClick r:id="rId18"/>
              </a:rPr>
              <a:t>https://sso.acesso.gov.br/login?client_id=servicos.datasus.saude.gov.br</a:t>
            </a:r>
            <a:endParaRPr lang="pt-BR" sz="1000" dirty="0"/>
          </a:p>
          <a:p>
            <a:pPr>
              <a:lnSpc>
                <a:spcPct val="125000"/>
              </a:lnSpc>
            </a:pPr>
            <a:endParaRPr lang="pt-BR" sz="1000" dirty="0"/>
          </a:p>
          <a:p>
            <a:pPr>
              <a:lnSpc>
                <a:spcPct val="125000"/>
              </a:lnSpc>
            </a:pPr>
            <a:r>
              <a:rPr lang="pt-BR" sz="1000" b="1" dirty="0">
                <a:latin typeface="Arial" panose="020B0604020202020204" pitchFamily="34" charset="0"/>
              </a:rPr>
              <a:t>Apresentação do credenciamento (Avançar até minuto 1:20:24)</a:t>
            </a:r>
            <a:endParaRPr lang="pt-BR" sz="1000" dirty="0">
              <a:hlinkClick r:id="rId8"/>
            </a:endParaRPr>
          </a:p>
          <a:p>
            <a:pPr>
              <a:lnSpc>
                <a:spcPct val="125000"/>
              </a:lnSpc>
            </a:pPr>
            <a:r>
              <a:rPr lang="pt-BR" sz="1000" b="1" dirty="0">
                <a:latin typeface="Arial" panose="020B0604020202020204" pitchFamily="34" charset="0"/>
              </a:rPr>
              <a:t>Apresentação dos testes com o </a:t>
            </a:r>
            <a:r>
              <a:rPr lang="pt-BR" sz="1000" b="1" dirty="0" err="1">
                <a:latin typeface="Arial" panose="020B0604020202020204" pitchFamily="34" charset="0"/>
              </a:rPr>
              <a:t>postman</a:t>
            </a:r>
            <a:r>
              <a:rPr lang="pt-BR" sz="1000" b="1" dirty="0">
                <a:latin typeface="Arial" panose="020B0604020202020204" pitchFamily="34" charset="0"/>
              </a:rPr>
              <a:t> e validador </a:t>
            </a:r>
            <a:r>
              <a:rPr lang="pt-BR" sz="1000" b="1" dirty="0" err="1">
                <a:latin typeface="Arial" panose="020B0604020202020204" pitchFamily="34" charset="0"/>
              </a:rPr>
              <a:t>json</a:t>
            </a:r>
            <a:r>
              <a:rPr lang="pt-BR" sz="1000" b="1" dirty="0">
                <a:latin typeface="Arial" panose="020B0604020202020204" pitchFamily="34" charset="0"/>
              </a:rPr>
              <a:t> (Avançar até minuto 2:18:24)</a:t>
            </a:r>
            <a:endParaRPr lang="pt-B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pt-BR" sz="1000" dirty="0">
                <a:hlinkClick r:id="rId8"/>
              </a:rPr>
              <a:t>https://www.youtube.com/watch?v=ADq80ATVdTM</a:t>
            </a:r>
            <a:endParaRPr lang="pt-BR" sz="1000" dirty="0"/>
          </a:p>
          <a:p>
            <a:pPr>
              <a:lnSpc>
                <a:spcPct val="125000"/>
              </a:lnSpc>
            </a:pPr>
            <a:endParaRPr lang="pt-B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Link download </a:t>
            </a:r>
            <a:r>
              <a:rPr lang="pt-BR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pt-BR" sz="1000" dirty="0">
                <a:hlinkClick r:id="rId19"/>
              </a:rPr>
              <a:t>https://www.postman.com/downloads/</a:t>
            </a:r>
            <a:endParaRPr lang="pt-BR" sz="1000" dirty="0"/>
          </a:p>
          <a:p>
            <a:pPr>
              <a:lnSpc>
                <a:spcPct val="125000"/>
              </a:lnSpc>
            </a:pPr>
            <a:endParaRPr lang="pt-BR" sz="1000" b="1" dirty="0"/>
          </a:p>
        </p:txBody>
      </p:sp>
    </p:spTree>
    <p:extLst>
      <p:ext uri="{BB962C8B-B14F-4D97-AF65-F5344CB8AC3E}">
        <p14:creationId xmlns:p14="http://schemas.microsoft.com/office/powerpoint/2010/main" val="357266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A98FDBA-714F-4FDC-93D4-BDFD912F0AAE}"/>
              </a:ext>
            </a:extLst>
          </p:cNvPr>
          <p:cNvSpPr/>
          <p:nvPr/>
        </p:nvSpPr>
        <p:spPr>
          <a:xfrm>
            <a:off x="1188000" y="242669"/>
            <a:ext cx="8676675" cy="5528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125000"/>
              </a:lnSpc>
            </a:pPr>
            <a:r>
              <a:rPr lang="pt-BR" sz="2600" b="1" dirty="0">
                <a:latin typeface="Arial" panose="020B0604020202020204" pitchFamily="34" charset="0"/>
              </a:rPr>
              <a:t>Projeto RNDS – Integração – Continuação </a:t>
            </a:r>
            <a:endParaRPr lang="pt-BR" sz="2600" b="1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7D885B20-DFFB-435B-B11F-72CE31978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81" y="84328"/>
            <a:ext cx="807366" cy="807366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550E01B8-A5F7-4FF8-9DB8-40EFACF0B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67" y="519091"/>
            <a:ext cx="800906" cy="400453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2CD94316-40AB-444C-BA7E-56D8131B6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452" y="911872"/>
            <a:ext cx="400453" cy="40045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10EC742-F53C-46A3-8AE8-4D42DD46FA9C}"/>
              </a:ext>
            </a:extLst>
          </p:cNvPr>
          <p:cNvSpPr/>
          <p:nvPr/>
        </p:nvSpPr>
        <p:spPr>
          <a:xfrm>
            <a:off x="1187999" y="1114509"/>
            <a:ext cx="10536549" cy="5074787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125000"/>
              </a:lnSpc>
            </a:pP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MANUAL DE INTEGRACAO </a:t>
            </a:r>
          </a:p>
          <a:p>
            <a:pPr>
              <a:lnSpc>
                <a:spcPct val="125000"/>
              </a:lnSpc>
            </a:pPr>
            <a:r>
              <a:rPr lang="pt-BR" sz="1000" dirty="0">
                <a:hlinkClick r:id="rId8"/>
              </a:rPr>
              <a:t>https://mobileapps.saude.gov.br/portal-servicos/files/f3bd659c8c8ae3ee966e575fde27eb58/4818209a7ca44880b0b5fd35bfd22744_09eilloa4.pdf</a:t>
            </a:r>
            <a:endParaRPr lang="pt-BR" sz="1000" dirty="0"/>
          </a:p>
          <a:p>
            <a:pPr>
              <a:lnSpc>
                <a:spcPct val="125000"/>
              </a:lnSpc>
            </a:pPr>
            <a:endParaRPr lang="pt-B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LISTA DE SERVICOS AUXILIARES  -</a:t>
            </a:r>
            <a:r>
              <a:rPr lang="pt-BR" sz="10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PAG. 7</a:t>
            </a:r>
          </a:p>
          <a:p>
            <a:pPr>
              <a:lnSpc>
                <a:spcPct val="125000"/>
              </a:lnSpc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/PATIENT 		- PESQUISA DE PACIENTES </a:t>
            </a:r>
          </a:p>
          <a:p>
            <a:pPr>
              <a:lnSpc>
                <a:spcPct val="125000"/>
              </a:lnSpc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/ORGANIZATION 	- PESQUISA ESTAB. DE SAUDE </a:t>
            </a:r>
          </a:p>
          <a:p>
            <a:pPr>
              <a:lnSpc>
                <a:spcPct val="125000"/>
              </a:lnSpc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/PRACTITIONER 	- PESQUISA PROFISSIONAL DE SAUDE </a:t>
            </a:r>
          </a:p>
          <a:p>
            <a:pPr>
              <a:lnSpc>
                <a:spcPct val="125000"/>
              </a:lnSpc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/PRACTITIONERROLE	- PESQUISA PERFIS DE PROF SAUDE  </a:t>
            </a:r>
          </a:p>
          <a:p>
            <a:pPr>
              <a:lnSpc>
                <a:spcPct val="125000"/>
              </a:lnSpc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LISTA DE SERVICOS PRINCIPAIS - </a:t>
            </a:r>
            <a:r>
              <a:rPr lang="pt-BR" sz="10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PAG. 8</a:t>
            </a:r>
          </a:p>
          <a:p>
            <a:pPr>
              <a:lnSpc>
                <a:spcPct val="125000"/>
              </a:lnSpc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/TOKEN 		- PERMITE AUTENTICACAO AO SISTEMA </a:t>
            </a:r>
          </a:p>
          <a:p>
            <a:pPr>
              <a:lnSpc>
                <a:spcPct val="125000"/>
              </a:lnSpc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/BUNDLE		- PERMITE ENVIO DOC. CLINICO </a:t>
            </a:r>
          </a:p>
          <a:p>
            <a:pPr>
              <a:lnSpc>
                <a:spcPct val="125000"/>
              </a:lnSpc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/CONTEXTO-ATENDIMENTO 	- PERMITE CONSULTAR TIMELINE DO PACIENTE </a:t>
            </a:r>
          </a:p>
          <a:p>
            <a:pPr>
              <a:lnSpc>
                <a:spcPct val="125000"/>
              </a:lnSpc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DIAGRAMA SEQ. ENVIO DE UM DOCUMENTO CLINICO - </a:t>
            </a:r>
            <a:r>
              <a:rPr lang="pt-BR" sz="10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PAG. 9</a:t>
            </a:r>
          </a:p>
          <a:p>
            <a:pPr>
              <a:lnSpc>
                <a:spcPct val="125000"/>
              </a:lnSpc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DIAGRAMA CONSULTAR TIMELINE - CONTEXTO DE ATENDIMENTO - </a:t>
            </a:r>
            <a:r>
              <a:rPr lang="pt-BR" sz="10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PAG. 10</a:t>
            </a:r>
          </a:p>
          <a:p>
            <a:pPr>
              <a:lnSpc>
                <a:spcPct val="125000"/>
              </a:lnSpc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A credencial de acesso (Certificado Digital) será associada a um estabelecimento de saúde (CNES) (ou conjunto de estabelecimentos de saúde) - </a:t>
            </a:r>
            <a:r>
              <a:rPr lang="pt-BR" sz="10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PAG. 12</a:t>
            </a:r>
          </a:p>
          <a:p>
            <a:pPr>
              <a:lnSpc>
                <a:spcPct val="125000"/>
              </a:lnSpc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Para realizar o cadastro da solicitação de acesso será necessário fazer o upload de um certificado do tipo e-CNPJ ou e-CPF ICP-Brasil. O certificado ficará associado ao estabelecimento de saúde (ou lista de estabelecimentos de saúde)  </a:t>
            </a: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Importante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: caso a solicitação seja para uma lista de estabelecimentos de saúde, todos deverão ser, obrigatoriamente, do mesmo estado (UF) - </a:t>
            </a:r>
            <a:r>
              <a:rPr lang="pt-BR" sz="10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PAG. 15</a:t>
            </a:r>
          </a:p>
          <a:p>
            <a:pPr>
              <a:lnSpc>
                <a:spcPct val="125000"/>
              </a:lnSpc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Vale ressaltar que o certificado digital deve ser usado somente para realizar a autenticação e gerar o token. A partir desse momento, o token é seu ‘ticket’ de passe e todas as chamadas devem ser usadas utilizando somente este. - </a:t>
            </a:r>
            <a:r>
              <a:rPr lang="pt-BR" sz="10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PAG. 17</a:t>
            </a:r>
          </a:p>
        </p:txBody>
      </p:sp>
    </p:spTree>
    <p:extLst>
      <p:ext uri="{BB962C8B-B14F-4D97-AF65-F5344CB8AC3E}">
        <p14:creationId xmlns:p14="http://schemas.microsoft.com/office/powerpoint/2010/main" val="15179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A98FDBA-714F-4FDC-93D4-BDFD912F0AAE}"/>
              </a:ext>
            </a:extLst>
          </p:cNvPr>
          <p:cNvSpPr/>
          <p:nvPr/>
        </p:nvSpPr>
        <p:spPr>
          <a:xfrm>
            <a:off x="1130357" y="211589"/>
            <a:ext cx="8676675" cy="5528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125000"/>
              </a:lnSpc>
            </a:pPr>
            <a:r>
              <a:rPr lang="pt-BR" sz="2600" b="1" dirty="0">
                <a:latin typeface="Arial" panose="020B0604020202020204" pitchFamily="34" charset="0"/>
              </a:rPr>
              <a:t>Perguntas Técnicas para discussão</a:t>
            </a:r>
            <a:endParaRPr lang="pt-BR" sz="2600" b="1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7D885B20-DFFB-435B-B11F-72CE31978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81" y="84328"/>
            <a:ext cx="807366" cy="807366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550E01B8-A5F7-4FF8-9DB8-40EFACF0B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67" y="519091"/>
            <a:ext cx="800906" cy="400453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2CD94316-40AB-444C-BA7E-56D8131B6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452" y="911872"/>
            <a:ext cx="400453" cy="40045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D8E572F-7560-462B-8EAC-1A2452D3C533}"/>
              </a:ext>
            </a:extLst>
          </p:cNvPr>
          <p:cNvSpPr txBox="1"/>
          <p:nvPr/>
        </p:nvSpPr>
        <p:spPr>
          <a:xfrm>
            <a:off x="904659" y="719317"/>
            <a:ext cx="1121891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/>
              <a:t>SOFTEASY</a:t>
            </a:r>
            <a:r>
              <a:rPr lang="pt-BR" sz="1050" b="1" dirty="0">
                <a:solidFill>
                  <a:srgbClr val="FF0000"/>
                </a:solidFill>
              </a:rPr>
              <a:t> </a:t>
            </a:r>
            <a:endParaRPr lang="pt-BR" sz="1050" b="1" dirty="0"/>
          </a:p>
          <a:p>
            <a:r>
              <a:rPr lang="pt-BR" sz="1050" b="1" dirty="0">
                <a:solidFill>
                  <a:srgbClr val="FF0000"/>
                </a:solidFill>
              </a:rPr>
              <a:t>Pergunta</a:t>
            </a:r>
            <a:r>
              <a:rPr lang="pt-BR" sz="1050" dirty="0"/>
              <a:t> : Existe uma forma de identificar o paciente que foi enviado com sucesso ou com insucesso ou somente no envio do </a:t>
            </a:r>
            <a:r>
              <a:rPr lang="pt-BR" sz="1050" dirty="0" err="1"/>
              <a:t>Json</a:t>
            </a:r>
            <a:r>
              <a:rPr lang="pt-BR" sz="1050" dirty="0"/>
              <a:t> que teremos como saber isso ? </a:t>
            </a:r>
          </a:p>
          <a:p>
            <a:r>
              <a:rPr lang="pt-BR" sz="1050" b="1" dirty="0">
                <a:solidFill>
                  <a:schemeClr val="accent5"/>
                </a:solidFill>
              </a:rPr>
              <a:t>Resposta</a:t>
            </a:r>
            <a:r>
              <a:rPr lang="pt-BR" sz="1050" dirty="0"/>
              <a:t>: </a:t>
            </a:r>
            <a:r>
              <a:rPr lang="pt-BR" sz="1050" b="1" dirty="0">
                <a:solidFill>
                  <a:schemeClr val="accent5"/>
                </a:solidFill>
              </a:rPr>
              <a:t>Sim através do retorno 201 – </a:t>
            </a:r>
            <a:r>
              <a:rPr lang="pt-BR" sz="1050" b="1" dirty="0" err="1">
                <a:solidFill>
                  <a:schemeClr val="accent5"/>
                </a:solidFill>
              </a:rPr>
              <a:t>created</a:t>
            </a:r>
            <a:r>
              <a:rPr lang="pt-BR" sz="1050" b="1" dirty="0">
                <a:solidFill>
                  <a:schemeClr val="accent5"/>
                </a:solidFill>
              </a:rPr>
              <a:t> – abaixo outros possíveis retornos </a:t>
            </a:r>
          </a:p>
          <a:p>
            <a:r>
              <a:rPr lang="pt-BR" sz="1050" dirty="0"/>
              <a:t>200	OK		O recurso solicitado foi processado e retornado com sucesso.</a:t>
            </a:r>
          </a:p>
          <a:p>
            <a:r>
              <a:rPr lang="pt-BR" sz="1050" dirty="0"/>
              <a:t>201	</a:t>
            </a:r>
            <a:r>
              <a:rPr lang="pt-BR" sz="1050" dirty="0" err="1"/>
              <a:t>Created</a:t>
            </a:r>
            <a:r>
              <a:rPr lang="pt-BR" sz="1050" dirty="0"/>
              <a:t>		O recurso informado foi criado com sucesso.</a:t>
            </a:r>
          </a:p>
          <a:p>
            <a:r>
              <a:rPr lang="pt-BR" sz="1050" dirty="0"/>
              <a:t>401	</a:t>
            </a:r>
            <a:r>
              <a:rPr lang="pt-BR" sz="1050" dirty="0" err="1"/>
              <a:t>Unauthorized</a:t>
            </a:r>
            <a:r>
              <a:rPr lang="pt-BR" sz="1050" dirty="0"/>
              <a:t>		A chave da API está desativada, incorreta ou não foi informada corretamente. Consulte a seção sobre autenticação da documentação.</a:t>
            </a:r>
          </a:p>
          <a:p>
            <a:r>
              <a:rPr lang="pt-BR" sz="1050" dirty="0"/>
              <a:t>402	</a:t>
            </a:r>
            <a:r>
              <a:rPr lang="pt-BR" sz="1050" dirty="0" err="1"/>
              <a:t>Payment</a:t>
            </a:r>
            <a:r>
              <a:rPr lang="pt-BR" sz="1050" dirty="0"/>
              <a:t> </a:t>
            </a:r>
            <a:r>
              <a:rPr lang="pt-BR" sz="1050" dirty="0" err="1"/>
              <a:t>Required</a:t>
            </a:r>
            <a:r>
              <a:rPr lang="pt-BR" sz="1050" dirty="0"/>
              <a:t>	A chave da API está correta, porém a conta foi bloqueada por inadimplência. Neste caso, acesse o painel para verificar as pendências.</a:t>
            </a:r>
          </a:p>
          <a:p>
            <a:r>
              <a:rPr lang="pt-BR" sz="1050" dirty="0"/>
              <a:t>403	</a:t>
            </a:r>
            <a:r>
              <a:rPr lang="pt-BR" sz="1050" dirty="0" err="1"/>
              <a:t>Forbidden</a:t>
            </a:r>
            <a:r>
              <a:rPr lang="pt-BR" sz="1050" dirty="0"/>
              <a:t>		O acesso ao recurso não foi autorizado. Este erro por ocorrer por dois motivos: (1) Uma conexão sem criptografia foi iniciada. Neste caso utilize sempre HTTPS. (2) As configurações de perfil de acesso não permitem a ação desejada. </a:t>
            </a:r>
          </a:p>
          <a:p>
            <a:r>
              <a:rPr lang="pt-BR" sz="1050" dirty="0"/>
              <a:t>404	</a:t>
            </a:r>
            <a:r>
              <a:rPr lang="pt-BR" sz="1050" dirty="0" err="1"/>
              <a:t>Not</a:t>
            </a:r>
            <a:r>
              <a:rPr lang="pt-BR" sz="1050" dirty="0"/>
              <a:t> </a:t>
            </a:r>
            <a:r>
              <a:rPr lang="pt-BR" sz="1050" dirty="0" err="1"/>
              <a:t>Found</a:t>
            </a:r>
            <a:r>
              <a:rPr lang="pt-BR" sz="1050" dirty="0"/>
              <a:t>		O recurso solicitado ou o </a:t>
            </a:r>
            <a:r>
              <a:rPr lang="pt-BR" sz="1050" dirty="0" err="1"/>
              <a:t>endpoint</a:t>
            </a:r>
            <a:r>
              <a:rPr lang="pt-BR" sz="1050" dirty="0"/>
              <a:t> não foi encontrado.</a:t>
            </a:r>
          </a:p>
          <a:p>
            <a:r>
              <a:rPr lang="pt-BR" sz="1050" dirty="0"/>
              <a:t>406	</a:t>
            </a:r>
            <a:r>
              <a:rPr lang="pt-BR" sz="1050" dirty="0" err="1"/>
              <a:t>Not</a:t>
            </a:r>
            <a:r>
              <a:rPr lang="pt-BR" sz="1050" dirty="0"/>
              <a:t> </a:t>
            </a:r>
            <a:r>
              <a:rPr lang="pt-BR" sz="1050" dirty="0" err="1"/>
              <a:t>Acceptable</a:t>
            </a:r>
            <a:r>
              <a:rPr lang="pt-BR" sz="1050" dirty="0"/>
              <a:t>		O formato enviado não é aceito. O cabeçalho </a:t>
            </a:r>
            <a:r>
              <a:rPr lang="pt-BR" sz="1050" dirty="0" err="1"/>
              <a:t>Content-Type</a:t>
            </a:r>
            <a:r>
              <a:rPr lang="pt-BR" sz="1050" dirty="0"/>
              <a:t> da requisição deve contar obrigatoriamente o valor </a:t>
            </a:r>
            <a:r>
              <a:rPr lang="pt-BR" sz="1050" dirty="0" err="1"/>
              <a:t>application</a:t>
            </a:r>
            <a:r>
              <a:rPr lang="pt-BR" sz="1050" dirty="0"/>
              <a:t>/</a:t>
            </a:r>
            <a:r>
              <a:rPr lang="pt-BR" sz="1050" dirty="0" err="1"/>
              <a:t>json</a:t>
            </a:r>
            <a:r>
              <a:rPr lang="pt-BR" sz="1050" dirty="0"/>
              <a:t> para requisições do tipo POST e PUT.</a:t>
            </a:r>
          </a:p>
          <a:p>
            <a:r>
              <a:rPr lang="pt-BR" sz="1050" dirty="0"/>
              <a:t>422	</a:t>
            </a:r>
            <a:r>
              <a:rPr lang="pt-BR" sz="1050" dirty="0" err="1"/>
              <a:t>Unprocessable</a:t>
            </a:r>
            <a:r>
              <a:rPr lang="pt-BR" sz="1050" dirty="0"/>
              <a:t> </a:t>
            </a:r>
            <a:r>
              <a:rPr lang="pt-BR" sz="1050" dirty="0" err="1"/>
              <a:t>Entity</a:t>
            </a:r>
            <a:r>
              <a:rPr lang="pt-BR" sz="1050" dirty="0"/>
              <a:t>	A requisição foi recebida com sucesso, porém contém parâmetros inválidos. Para mais detalhes, verifique o atributo </a:t>
            </a:r>
            <a:r>
              <a:rPr lang="pt-BR" sz="1050" dirty="0" err="1"/>
              <a:t>errors</a:t>
            </a:r>
            <a:r>
              <a:rPr lang="pt-BR" sz="1050" dirty="0"/>
              <a:t> no corpo da resposta.</a:t>
            </a:r>
          </a:p>
          <a:p>
            <a:r>
              <a:rPr lang="pt-BR" sz="1050" dirty="0"/>
              <a:t>429	Too </a:t>
            </a:r>
            <a:r>
              <a:rPr lang="pt-BR" sz="1050" dirty="0" err="1"/>
              <a:t>Many</a:t>
            </a:r>
            <a:r>
              <a:rPr lang="pt-BR" sz="1050" dirty="0"/>
              <a:t> </a:t>
            </a:r>
            <a:r>
              <a:rPr lang="pt-BR" sz="1050" dirty="0" err="1"/>
              <a:t>Requests</a:t>
            </a:r>
            <a:r>
              <a:rPr lang="pt-BR" sz="1050" dirty="0"/>
              <a:t>	O limite de requisições foi atingido. Verifique o cabeçalho </a:t>
            </a:r>
            <a:r>
              <a:rPr lang="pt-BR" sz="1050" dirty="0" err="1"/>
              <a:t>Retry-After</a:t>
            </a:r>
            <a:r>
              <a:rPr lang="pt-BR" sz="1050" dirty="0"/>
              <a:t> para obter o tempo de espera (em segundos) necessário para a </a:t>
            </a:r>
            <a:r>
              <a:rPr lang="pt-BR" sz="1050" dirty="0" err="1"/>
              <a:t>retentativa</a:t>
            </a:r>
            <a:r>
              <a:rPr lang="pt-BR" sz="1050" dirty="0"/>
              <a:t>.</a:t>
            </a:r>
          </a:p>
          <a:p>
            <a:r>
              <a:rPr lang="pt-BR" sz="1050" dirty="0"/>
              <a:t>400	</a:t>
            </a:r>
            <a:r>
              <a:rPr lang="pt-BR" sz="1050" dirty="0" err="1"/>
              <a:t>Bad</a:t>
            </a:r>
            <a:r>
              <a:rPr lang="pt-BR" sz="1050" dirty="0"/>
              <a:t> </a:t>
            </a:r>
            <a:r>
              <a:rPr lang="pt-BR" sz="1050" dirty="0" err="1"/>
              <a:t>Request</a:t>
            </a:r>
            <a:r>
              <a:rPr lang="pt-BR" sz="1050" dirty="0"/>
              <a:t>		Não foi possível interpretar a requisição. Verifique a sintaxe das informações enviadas.</a:t>
            </a:r>
          </a:p>
          <a:p>
            <a:r>
              <a:rPr lang="pt-BR" sz="1050" dirty="0"/>
              <a:t>500	</a:t>
            </a:r>
            <a:r>
              <a:rPr lang="pt-BR" sz="1050" dirty="0" err="1"/>
              <a:t>Internal</a:t>
            </a:r>
            <a:r>
              <a:rPr lang="pt-BR" sz="1050" dirty="0"/>
              <a:t> Server </a:t>
            </a:r>
            <a:r>
              <a:rPr lang="pt-BR" sz="1050" dirty="0" err="1"/>
              <a:t>Error</a:t>
            </a:r>
            <a:endParaRPr lang="pt-BR" sz="1050" dirty="0"/>
          </a:p>
          <a:p>
            <a:r>
              <a:rPr lang="pt-BR" sz="1050" b="1" dirty="0">
                <a:solidFill>
                  <a:srgbClr val="FF0000"/>
                </a:solidFill>
              </a:rPr>
              <a:t>Pergunta</a:t>
            </a:r>
            <a:r>
              <a:rPr lang="pt-BR" sz="1050" dirty="0"/>
              <a:t>: Terá uma forma de retificar ou excluir um laudo enviado erroneamente?</a:t>
            </a:r>
          </a:p>
          <a:p>
            <a:r>
              <a:rPr lang="pt-BR" sz="1050" b="1" dirty="0">
                <a:solidFill>
                  <a:schemeClr val="accent5"/>
                </a:solidFill>
              </a:rPr>
              <a:t>Resposta</a:t>
            </a:r>
            <a:r>
              <a:rPr lang="pt-BR" sz="1050" dirty="0"/>
              <a:t>: </a:t>
            </a:r>
            <a:r>
              <a:rPr lang="pt-BR" sz="1050" b="1" dirty="0">
                <a:solidFill>
                  <a:schemeClr val="accent5"/>
                </a:solidFill>
              </a:rPr>
              <a:t>Retificar sim no vídeo da </a:t>
            </a:r>
            <a:r>
              <a:rPr lang="pt-BR" sz="1050" b="1" dirty="0" err="1">
                <a:solidFill>
                  <a:schemeClr val="accent5"/>
                </a:solidFill>
              </a:rPr>
              <a:t>live</a:t>
            </a:r>
            <a:r>
              <a:rPr lang="pt-BR" sz="1050" b="1" dirty="0">
                <a:solidFill>
                  <a:schemeClr val="accent5"/>
                </a:solidFill>
              </a:rPr>
              <a:t> avançar no mínimo 2:20:21</a:t>
            </a: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 , Excluir ??</a:t>
            </a:r>
            <a:endParaRPr lang="pt-BR" sz="1050" dirty="0"/>
          </a:p>
          <a:p>
            <a:r>
              <a:rPr lang="pt-BR" sz="1050" b="1" dirty="0">
                <a:solidFill>
                  <a:srgbClr val="FF0000"/>
                </a:solidFill>
              </a:rPr>
              <a:t>Pergunta</a:t>
            </a:r>
            <a:r>
              <a:rPr lang="pt-BR" sz="1050" dirty="0"/>
              <a:t>: Onde esta a relação LOINC com o código dos exames.</a:t>
            </a:r>
          </a:p>
          <a:p>
            <a:r>
              <a:rPr lang="pt-BR" sz="1050" b="1" dirty="0">
                <a:solidFill>
                  <a:schemeClr val="accent5"/>
                </a:solidFill>
              </a:rPr>
              <a:t>Resposta</a:t>
            </a:r>
            <a:r>
              <a:rPr lang="pt-BR" sz="1050" dirty="0"/>
              <a:t>: </a:t>
            </a:r>
            <a:r>
              <a:rPr lang="pt-BR" sz="1050" b="1" dirty="0">
                <a:solidFill>
                  <a:schemeClr val="accent5"/>
                </a:solidFill>
              </a:rPr>
              <a:t>Esta neste link : </a:t>
            </a:r>
            <a:r>
              <a:rPr lang="pt-BR" sz="1050" dirty="0">
                <a:hlinkClick r:id="rId8"/>
              </a:rPr>
              <a:t>https://simplifier.net/RedeNacionaldeDadosemSade/brnomeexamecovid19loinc</a:t>
            </a:r>
            <a:endParaRPr lang="pt-BR" sz="1050" dirty="0"/>
          </a:p>
          <a:p>
            <a:r>
              <a:rPr lang="pt-BR" sz="1050" b="1" dirty="0">
                <a:solidFill>
                  <a:srgbClr val="FF0000"/>
                </a:solidFill>
              </a:rPr>
              <a:t>Pergunta</a:t>
            </a:r>
            <a:r>
              <a:rPr lang="pt-BR" sz="1050" dirty="0"/>
              <a:t>:</a:t>
            </a:r>
            <a:r>
              <a:rPr lang="pt-BR" sz="1050" b="1" dirty="0">
                <a:solidFill>
                  <a:srgbClr val="FF0000"/>
                </a:solidFill>
              </a:rPr>
              <a:t> </a:t>
            </a:r>
            <a:r>
              <a:rPr lang="pt-BR" sz="1050" dirty="0"/>
              <a:t>Alguém conseguiu baixar o Validador Java que esta no manual?</a:t>
            </a:r>
          </a:p>
          <a:p>
            <a:r>
              <a:rPr lang="pt-BR" sz="1050" b="1" dirty="0">
                <a:solidFill>
                  <a:schemeClr val="accent5"/>
                </a:solidFill>
              </a:rPr>
              <a:t>Resposta</a:t>
            </a:r>
            <a:r>
              <a:rPr lang="pt-BR" sz="1050" dirty="0"/>
              <a:t>:</a:t>
            </a:r>
            <a:r>
              <a:rPr lang="pt-BR" sz="1050" b="1" dirty="0">
                <a:solidFill>
                  <a:schemeClr val="accent5"/>
                </a:solidFill>
              </a:rPr>
              <a:t> </a:t>
            </a:r>
            <a:r>
              <a:rPr lang="pt-BR" sz="1050" b="1" dirty="0" err="1">
                <a:solidFill>
                  <a:schemeClr val="accent2">
                    <a:lumMod val="75000"/>
                  </a:schemeClr>
                </a:solidFill>
              </a:rPr>
              <a:t>Wedrey</a:t>
            </a:r>
            <a:r>
              <a:rPr lang="pt-BR" sz="1050" b="1" dirty="0">
                <a:solidFill>
                  <a:schemeClr val="accent2">
                    <a:lumMod val="75000"/>
                  </a:schemeClr>
                </a:solidFill>
              </a:rPr>
              <a:t> irá enviar o arquivo do instalador e Osmar vai distribuir no grupo que será criado de WhatsApp.</a:t>
            </a:r>
          </a:p>
          <a:p>
            <a:endParaRPr lang="pt-BR" sz="1050" b="1" dirty="0">
              <a:solidFill>
                <a:schemeClr val="accent5"/>
              </a:solidFill>
            </a:endParaRPr>
          </a:p>
          <a:p>
            <a:r>
              <a:rPr lang="pt-BR" sz="1050" b="1" dirty="0"/>
              <a:t>PRODITEC</a:t>
            </a:r>
            <a:endParaRPr lang="pt-BR" sz="1050" b="1" dirty="0">
              <a:solidFill>
                <a:schemeClr val="accent5"/>
              </a:solidFill>
            </a:endParaRPr>
          </a:p>
          <a:p>
            <a:r>
              <a:rPr lang="pt-BR" sz="1050" b="1" dirty="0">
                <a:solidFill>
                  <a:srgbClr val="FF0000"/>
                </a:solidFill>
              </a:rPr>
              <a:t>Pergunta</a:t>
            </a:r>
            <a:r>
              <a:rPr lang="pt-BR" sz="1050" dirty="0"/>
              <a:t>:</a:t>
            </a:r>
            <a:r>
              <a:rPr lang="pt-BR" sz="1050" b="1" dirty="0">
                <a:solidFill>
                  <a:srgbClr val="FF0000"/>
                </a:solidFill>
              </a:rPr>
              <a:t> </a:t>
            </a:r>
            <a:r>
              <a:rPr lang="pt-BR" sz="1050" dirty="0"/>
              <a:t>Será necessário o certificado digital de cada CNES (laboratório, no caso) para acesso a base de homologação, e depois de produção. Quem se identifica e quem transmite é o laboratório identificado através do seu certificado.</a:t>
            </a:r>
          </a:p>
          <a:p>
            <a:r>
              <a:rPr lang="pt-BR" sz="1050" b="1" dirty="0">
                <a:solidFill>
                  <a:schemeClr val="accent5"/>
                </a:solidFill>
              </a:rPr>
              <a:t>Resposta</a:t>
            </a:r>
            <a:r>
              <a:rPr lang="pt-BR" sz="1050" dirty="0"/>
              <a:t>:</a:t>
            </a:r>
            <a:r>
              <a:rPr lang="pt-BR" sz="1050" b="1" dirty="0">
                <a:solidFill>
                  <a:schemeClr val="accent5"/>
                </a:solidFill>
              </a:rPr>
              <a:t> Sim é o laboratório através de seu e-</a:t>
            </a:r>
            <a:r>
              <a:rPr lang="pt-BR" sz="1050" b="1" dirty="0" err="1">
                <a:solidFill>
                  <a:schemeClr val="accent5"/>
                </a:solidFill>
              </a:rPr>
              <a:t>cnpj</a:t>
            </a:r>
            <a:r>
              <a:rPr lang="pt-BR" sz="1050" b="1" dirty="0">
                <a:solidFill>
                  <a:schemeClr val="accent5"/>
                </a:solidFill>
              </a:rPr>
              <a:t> ou e-</a:t>
            </a:r>
            <a:r>
              <a:rPr lang="pt-BR" sz="1050" b="1" dirty="0" err="1">
                <a:solidFill>
                  <a:schemeClr val="accent5"/>
                </a:solidFill>
              </a:rPr>
              <a:t>cpf</a:t>
            </a:r>
            <a:r>
              <a:rPr lang="pt-BR" sz="1050" b="1" dirty="0">
                <a:solidFill>
                  <a:schemeClr val="accent5"/>
                </a:solidFill>
              </a:rPr>
              <a:t>.</a:t>
            </a:r>
            <a:endParaRPr lang="pt-BR" sz="1050" dirty="0"/>
          </a:p>
          <a:p>
            <a:r>
              <a:rPr lang="pt-BR" sz="1050" b="1" dirty="0">
                <a:solidFill>
                  <a:srgbClr val="FF0000"/>
                </a:solidFill>
              </a:rPr>
              <a:t>Pergunta</a:t>
            </a:r>
            <a:r>
              <a:rPr lang="pt-BR" sz="1050" dirty="0"/>
              <a:t>:</a:t>
            </a:r>
            <a:r>
              <a:rPr lang="pt-BR" sz="1050" b="1" dirty="0">
                <a:solidFill>
                  <a:srgbClr val="FF0000"/>
                </a:solidFill>
              </a:rPr>
              <a:t> </a:t>
            </a:r>
            <a:r>
              <a:rPr lang="pt-BR" sz="1050" dirty="0"/>
              <a:t>O laboratório que envia os dados é o que produz o laudo do exame.</a:t>
            </a:r>
          </a:p>
          <a:p>
            <a:r>
              <a:rPr lang="pt-BR" sz="1050" b="1" dirty="0">
                <a:solidFill>
                  <a:schemeClr val="accent5"/>
                </a:solidFill>
              </a:rPr>
              <a:t>Resposta</a:t>
            </a:r>
            <a:r>
              <a:rPr lang="pt-BR" sz="1050" dirty="0"/>
              <a:t>:</a:t>
            </a:r>
            <a:r>
              <a:rPr lang="pt-BR" sz="1050" b="1" dirty="0">
                <a:solidFill>
                  <a:schemeClr val="accent5"/>
                </a:solidFill>
              </a:rPr>
              <a:t> Sim, o laboratório quem envia os dados é o que lauda.</a:t>
            </a:r>
            <a:endParaRPr lang="pt-BR" sz="1050" dirty="0"/>
          </a:p>
          <a:p>
            <a:r>
              <a:rPr lang="pt-BR" sz="1050" b="1" dirty="0">
                <a:solidFill>
                  <a:srgbClr val="FF0000"/>
                </a:solidFill>
              </a:rPr>
              <a:t>Pergunta</a:t>
            </a:r>
            <a:r>
              <a:rPr lang="pt-BR" sz="1050" dirty="0"/>
              <a:t>:</a:t>
            </a:r>
            <a:r>
              <a:rPr lang="pt-BR" sz="1050" b="1" dirty="0">
                <a:solidFill>
                  <a:srgbClr val="FF0000"/>
                </a:solidFill>
              </a:rPr>
              <a:t> </a:t>
            </a:r>
            <a:r>
              <a:rPr lang="pt-BR" sz="1050" dirty="0"/>
              <a:t>Todos os exames deverão ser identificados pelo CPF ou CNS do paciente.</a:t>
            </a:r>
          </a:p>
          <a:p>
            <a:r>
              <a:rPr lang="pt-BR" sz="1050" b="1" dirty="0">
                <a:solidFill>
                  <a:schemeClr val="accent5"/>
                </a:solidFill>
              </a:rPr>
              <a:t>Resposta</a:t>
            </a:r>
            <a:r>
              <a:rPr lang="pt-BR" sz="1050" dirty="0"/>
              <a:t>:</a:t>
            </a:r>
            <a:r>
              <a:rPr lang="pt-BR" sz="1050" b="1" dirty="0">
                <a:solidFill>
                  <a:schemeClr val="accent5"/>
                </a:solidFill>
              </a:rPr>
              <a:t> Enviar obrigatoriamente o CNS caso não tiver, buscar por CPF na </a:t>
            </a:r>
            <a:r>
              <a:rPr lang="pt-BR" sz="1050" b="1" dirty="0" err="1">
                <a:solidFill>
                  <a:schemeClr val="accent5"/>
                </a:solidFill>
              </a:rPr>
              <a:t>api</a:t>
            </a:r>
            <a:r>
              <a:rPr lang="pt-BR" sz="1050" b="1" dirty="0">
                <a:solidFill>
                  <a:schemeClr val="accent5"/>
                </a:solidFill>
              </a:rPr>
              <a:t> do RNDS e recuperar o CNS.</a:t>
            </a:r>
          </a:p>
          <a:p>
            <a:r>
              <a:rPr lang="pt-BR" sz="1050" b="1" dirty="0">
                <a:solidFill>
                  <a:srgbClr val="FF0000"/>
                </a:solidFill>
              </a:rPr>
              <a:t>Pergunta</a:t>
            </a:r>
            <a:r>
              <a:rPr lang="pt-BR" sz="1050" dirty="0"/>
              <a:t>:</a:t>
            </a:r>
            <a:r>
              <a:rPr lang="pt-BR" sz="1050" b="1" dirty="0">
                <a:solidFill>
                  <a:srgbClr val="FF0000"/>
                </a:solidFill>
              </a:rPr>
              <a:t> </a:t>
            </a:r>
            <a:r>
              <a:rPr lang="pt-BR" sz="1050" dirty="0"/>
              <a:t>Todos os exames já realizados deverão ser comunicados.</a:t>
            </a:r>
          </a:p>
          <a:p>
            <a:r>
              <a:rPr lang="pt-BR" sz="1050" b="1" dirty="0">
                <a:solidFill>
                  <a:schemeClr val="accent5"/>
                </a:solidFill>
              </a:rPr>
              <a:t>Resposta</a:t>
            </a:r>
            <a:r>
              <a:rPr lang="pt-BR" sz="1050" dirty="0"/>
              <a:t>:</a:t>
            </a:r>
            <a:r>
              <a:rPr lang="pt-BR" sz="1050" b="1" dirty="0">
                <a:solidFill>
                  <a:schemeClr val="accent5"/>
                </a:solidFill>
              </a:rPr>
              <a:t> Sim todos os exames já processados deverão ser enviados.</a:t>
            </a:r>
            <a:endParaRPr lang="pt-BR" sz="1050" dirty="0"/>
          </a:p>
          <a:p>
            <a:r>
              <a:rPr lang="pt-BR" sz="1050" b="1" dirty="0">
                <a:solidFill>
                  <a:srgbClr val="FF0000"/>
                </a:solidFill>
              </a:rPr>
              <a:t>Pergunta</a:t>
            </a:r>
            <a:r>
              <a:rPr lang="pt-BR" sz="1050" dirty="0"/>
              <a:t>:</a:t>
            </a:r>
            <a:r>
              <a:rPr lang="pt-BR" sz="1050" b="1" dirty="0">
                <a:solidFill>
                  <a:srgbClr val="FF0000"/>
                </a:solidFill>
              </a:rPr>
              <a:t> </a:t>
            </a:r>
            <a:r>
              <a:rPr lang="pt-BR" sz="1050" dirty="0"/>
              <a:t>Pode ser um processo batch, pois os resultados podem ser notificados em até 24h do laudo liberado.</a:t>
            </a:r>
          </a:p>
          <a:p>
            <a:r>
              <a:rPr lang="pt-BR" sz="1050" b="1" dirty="0">
                <a:solidFill>
                  <a:schemeClr val="accent5"/>
                </a:solidFill>
              </a:rPr>
              <a:t>Resposta</a:t>
            </a:r>
            <a:r>
              <a:rPr lang="pt-BR" sz="1050" dirty="0"/>
              <a:t>:</a:t>
            </a:r>
            <a:r>
              <a:rPr lang="pt-BR" sz="1050" b="1" dirty="0">
                <a:solidFill>
                  <a:schemeClr val="accent5"/>
                </a:solidFill>
              </a:rPr>
              <a:t> Tecnicamente sim, ficara a cargo de cada associado verificar melhor forma.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62632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A98FDBA-714F-4FDC-93D4-BDFD912F0AAE}"/>
              </a:ext>
            </a:extLst>
          </p:cNvPr>
          <p:cNvSpPr/>
          <p:nvPr/>
        </p:nvSpPr>
        <p:spPr>
          <a:xfrm>
            <a:off x="1130357" y="211589"/>
            <a:ext cx="8676675" cy="5528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125000"/>
              </a:lnSpc>
            </a:pPr>
            <a:r>
              <a:rPr lang="pt-BR" sz="2600" b="1" dirty="0">
                <a:latin typeface="Arial" panose="020B0604020202020204" pitchFamily="34" charset="0"/>
              </a:rPr>
              <a:t>Perguntas Técnicas para discussão</a:t>
            </a:r>
            <a:endParaRPr lang="pt-BR" sz="2600" b="1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7D885B20-DFFB-435B-B11F-72CE31978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81" y="84328"/>
            <a:ext cx="807366" cy="807366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550E01B8-A5F7-4FF8-9DB8-40EFACF0B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67" y="519091"/>
            <a:ext cx="800906" cy="400453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2CD94316-40AB-444C-BA7E-56D8131B6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452" y="911872"/>
            <a:ext cx="400453" cy="40045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D8E572F-7560-462B-8EAC-1A2452D3C533}"/>
              </a:ext>
            </a:extLst>
          </p:cNvPr>
          <p:cNvSpPr txBox="1"/>
          <p:nvPr/>
        </p:nvSpPr>
        <p:spPr>
          <a:xfrm>
            <a:off x="486541" y="1354307"/>
            <a:ext cx="112189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/>
              <a:t>MATRIX</a:t>
            </a:r>
          </a:p>
          <a:p>
            <a:r>
              <a:rPr lang="pt-BR" sz="1050" b="1" dirty="0">
                <a:solidFill>
                  <a:srgbClr val="FF0000"/>
                </a:solidFill>
              </a:rPr>
              <a:t>Pergunta</a:t>
            </a:r>
            <a:r>
              <a:rPr lang="pt-BR" sz="1050" dirty="0"/>
              <a:t> : Estão apontando que o laboratório que emite o laudo deve mandar o mesmo para o </a:t>
            </a:r>
            <a:r>
              <a:rPr lang="pt-BR" sz="1050" dirty="0" err="1"/>
              <a:t>DataSUS</a:t>
            </a:r>
            <a:r>
              <a:rPr lang="pt-BR" sz="1050" dirty="0"/>
              <a:t>, mas na prática tanto o apoio quanto o apoiado possuem um laudo do exame, ambos devem enviar o resultado?</a:t>
            </a:r>
          </a:p>
          <a:p>
            <a:r>
              <a:rPr lang="pt-BR" sz="1050" b="1" dirty="0">
                <a:solidFill>
                  <a:schemeClr val="accent5"/>
                </a:solidFill>
              </a:rPr>
              <a:t>Resposta</a:t>
            </a:r>
            <a:r>
              <a:rPr lang="pt-BR" sz="1050" dirty="0"/>
              <a:t>: </a:t>
            </a:r>
            <a:r>
              <a:rPr lang="pt-BR" sz="1050" b="1" dirty="0">
                <a:solidFill>
                  <a:schemeClr val="accent5"/>
                </a:solidFill>
              </a:rPr>
              <a:t>O envio será feito pelo laboratorio que recepciona o paciente ou seja quem lauda o resultado final – Laboratorio Apoiado. </a:t>
            </a:r>
          </a:p>
          <a:p>
            <a:r>
              <a:rPr lang="pt-BR" sz="1050" b="1" dirty="0">
                <a:solidFill>
                  <a:srgbClr val="FF0000"/>
                </a:solidFill>
              </a:rPr>
              <a:t>Pergunta</a:t>
            </a:r>
            <a:r>
              <a:rPr lang="pt-BR" sz="1050" dirty="0"/>
              <a:t> : O paciente obrigatoriamente deve ter cadastro no ministério da saúde, caso o paciente não tenha o mesmo teria que ser cadastrado? Todos os laboratórios podem fazer esse cadastro hoje?</a:t>
            </a:r>
          </a:p>
          <a:p>
            <a:r>
              <a:rPr lang="pt-BR" sz="1050" b="1" dirty="0">
                <a:solidFill>
                  <a:schemeClr val="accent5"/>
                </a:solidFill>
              </a:rPr>
              <a:t>Resposta</a:t>
            </a:r>
            <a:r>
              <a:rPr lang="pt-BR" sz="1050" dirty="0"/>
              <a:t>: </a:t>
            </a:r>
            <a:r>
              <a:rPr lang="pt-BR" sz="1050" b="1" dirty="0">
                <a:solidFill>
                  <a:schemeClr val="accent5"/>
                </a:solidFill>
              </a:rPr>
              <a:t>Rede Privada de hospitais e laboratórios não tem acesso a cadastrar novos CNS</a:t>
            </a:r>
            <a:r>
              <a:rPr lang="pt-BR" sz="105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pt-BR" sz="1050" dirty="0"/>
          </a:p>
          <a:p>
            <a:r>
              <a:rPr lang="pt-BR" sz="1050" b="1" dirty="0">
                <a:solidFill>
                  <a:srgbClr val="FF0000"/>
                </a:solidFill>
              </a:rPr>
              <a:t>Pergunta</a:t>
            </a:r>
            <a:r>
              <a:rPr lang="pt-BR" sz="1050" dirty="0"/>
              <a:t> : Cada laboratório terá que mandar os resultados por seu CNPJ, sendo que o CNPJ está vinculado a um estado (laboratórios que operam em mais de um estado precisarão de mais de um cadastro  no RNDS). Mas se o exame foi colhido em um estado e executado em outro deve enviar pelo estado que foi executado mesmo ou isso pode gerar algum problema?</a:t>
            </a:r>
          </a:p>
          <a:p>
            <a:r>
              <a:rPr lang="pt-BR" sz="1050" b="1" dirty="0">
                <a:solidFill>
                  <a:schemeClr val="accent5"/>
                </a:solidFill>
              </a:rPr>
              <a:t>Resposta</a:t>
            </a:r>
            <a:r>
              <a:rPr lang="pt-BR" sz="1050" dirty="0"/>
              <a:t>: </a:t>
            </a:r>
            <a:r>
              <a:rPr lang="pt-BR" sz="1050" b="1" dirty="0">
                <a:solidFill>
                  <a:schemeClr val="accent5"/>
                </a:solidFill>
              </a:rPr>
              <a:t>O envio será feito pelo estado do laboratorio que recepciona o paciente ou seja quem lauda o resultado final </a:t>
            </a:r>
            <a:endParaRPr lang="pt-BR" sz="1050" dirty="0"/>
          </a:p>
          <a:p>
            <a:endParaRPr lang="pt-BR" sz="1050" dirty="0"/>
          </a:p>
          <a:p>
            <a:r>
              <a:rPr lang="pt-BR" sz="1050" b="1" dirty="0"/>
              <a:t>OUTROS : (COLOCAR OS NOMES DAS EMPRESAS)</a:t>
            </a:r>
            <a:r>
              <a:rPr lang="pt-BR" sz="1050" dirty="0"/>
              <a:t> </a:t>
            </a:r>
          </a:p>
          <a:p>
            <a:r>
              <a:rPr lang="pt-BR" sz="1050" dirty="0"/>
              <a:t>GRUPO SYM </a:t>
            </a:r>
          </a:p>
          <a:p>
            <a:r>
              <a:rPr lang="pt-BR" sz="1050" b="1" dirty="0">
                <a:solidFill>
                  <a:srgbClr val="FF0000"/>
                </a:solidFill>
              </a:rPr>
              <a:t>Pergunta</a:t>
            </a:r>
            <a:r>
              <a:rPr lang="pt-BR" sz="1050" dirty="0"/>
              <a:t> : Faixas de IP para sistemas desktop </a:t>
            </a:r>
          </a:p>
          <a:p>
            <a:r>
              <a:rPr lang="pt-BR" sz="1050" b="1" dirty="0">
                <a:solidFill>
                  <a:schemeClr val="accent5"/>
                </a:solidFill>
              </a:rPr>
              <a:t>Resposta </a:t>
            </a:r>
            <a:r>
              <a:rPr lang="pt-BR" sz="1050" dirty="0"/>
              <a:t>:  </a:t>
            </a:r>
            <a:r>
              <a:rPr lang="pt-BR" sz="1050" b="1" dirty="0">
                <a:solidFill>
                  <a:schemeClr val="accent5"/>
                </a:solidFill>
              </a:rPr>
              <a:t>Preencher com 0</a:t>
            </a:r>
          </a:p>
          <a:p>
            <a:r>
              <a:rPr lang="pt-BR" sz="1050" b="1" dirty="0">
                <a:solidFill>
                  <a:srgbClr val="FF0000"/>
                </a:solidFill>
              </a:rPr>
              <a:t>Pergunta</a:t>
            </a:r>
            <a:r>
              <a:rPr lang="pt-BR" sz="1050" dirty="0"/>
              <a:t> : Geração do token será 30 minutos  </a:t>
            </a:r>
          </a:p>
          <a:p>
            <a:r>
              <a:rPr lang="pt-BR" sz="1050" b="1" dirty="0">
                <a:solidFill>
                  <a:schemeClr val="accent5"/>
                </a:solidFill>
              </a:rPr>
              <a:t>Resposta </a:t>
            </a:r>
            <a:r>
              <a:rPr lang="pt-BR" sz="1050" dirty="0"/>
              <a:t>:  </a:t>
            </a:r>
            <a:r>
              <a:rPr lang="pt-BR" sz="1050" b="1" dirty="0">
                <a:solidFill>
                  <a:schemeClr val="accent5"/>
                </a:solidFill>
              </a:rPr>
              <a:t>Sim, ao acionar a </a:t>
            </a:r>
            <a:r>
              <a:rPr lang="pt-BR" sz="1050" b="1" dirty="0" err="1">
                <a:solidFill>
                  <a:schemeClr val="accent5"/>
                </a:solidFill>
              </a:rPr>
              <a:t>api</a:t>
            </a:r>
            <a:r>
              <a:rPr lang="pt-BR" sz="1050" b="1" dirty="0">
                <a:solidFill>
                  <a:schemeClr val="accent5"/>
                </a:solidFill>
              </a:rPr>
              <a:t> do token será </a:t>
            </a:r>
            <a:r>
              <a:rPr lang="pt-BR" sz="1050" b="1" dirty="0" err="1">
                <a:solidFill>
                  <a:schemeClr val="accent5"/>
                </a:solidFill>
              </a:rPr>
              <a:t>retornoado</a:t>
            </a:r>
            <a:r>
              <a:rPr lang="pt-BR" sz="1050" b="1" dirty="0">
                <a:solidFill>
                  <a:schemeClr val="accent5"/>
                </a:solidFill>
              </a:rPr>
              <a:t> o token e os milissegundos que o token será valido que a principio eles disseram que será 30 minutos </a:t>
            </a:r>
            <a:endParaRPr lang="pt-BR" sz="1050" dirty="0"/>
          </a:p>
          <a:p>
            <a:r>
              <a:rPr lang="pt-BR" sz="1050" b="1" dirty="0">
                <a:solidFill>
                  <a:srgbClr val="FF0000"/>
                </a:solidFill>
              </a:rPr>
              <a:t>Pergunta</a:t>
            </a:r>
            <a:r>
              <a:rPr lang="pt-BR" sz="1050" dirty="0"/>
              <a:t> : Laboratórios que não tem responsável técnico como medico ou farmacêutico qual CBO utilizar para esses casos.</a:t>
            </a:r>
          </a:p>
          <a:p>
            <a:r>
              <a:rPr lang="pt-BR" sz="1050" b="1" dirty="0">
                <a:solidFill>
                  <a:schemeClr val="accent5"/>
                </a:solidFill>
              </a:rPr>
              <a:t>Resposta </a:t>
            </a:r>
            <a:r>
              <a:rPr lang="pt-BR" sz="1050" dirty="0"/>
              <a:t>: </a:t>
            </a:r>
            <a:r>
              <a:rPr lang="pt-BR" sz="1050" b="1" dirty="0" err="1">
                <a:solidFill>
                  <a:schemeClr val="accent5"/>
                </a:solidFill>
              </a:rPr>
              <a:t>Datasus</a:t>
            </a:r>
            <a:r>
              <a:rPr lang="pt-BR" sz="1050" b="1" dirty="0">
                <a:solidFill>
                  <a:schemeClr val="accent5"/>
                </a:solidFill>
              </a:rPr>
              <a:t> liberou agora em 30/07/2020 CBO para biólogos , farmacêutico , etc. </a:t>
            </a:r>
          </a:p>
          <a:p>
            <a:r>
              <a:rPr lang="pt-BR" sz="1050" b="1" dirty="0">
                <a:solidFill>
                  <a:srgbClr val="FF0000"/>
                </a:solidFill>
              </a:rPr>
              <a:t>Pergunta</a:t>
            </a:r>
            <a:r>
              <a:rPr lang="pt-BR" sz="1050" dirty="0"/>
              <a:t> : Laboratórios que estão dentro do hospital – quem deve notificar , o laboratorio ou o hospital </a:t>
            </a:r>
          </a:p>
          <a:p>
            <a:r>
              <a:rPr lang="pt-BR" sz="1050" b="1" dirty="0">
                <a:solidFill>
                  <a:schemeClr val="accent5"/>
                </a:solidFill>
              </a:rPr>
              <a:t>Resposta </a:t>
            </a:r>
            <a:r>
              <a:rPr lang="pt-BR" sz="1050" dirty="0"/>
              <a:t>: </a:t>
            </a:r>
            <a:r>
              <a:rPr lang="pt-BR" sz="105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1050" b="1" dirty="0">
                <a:solidFill>
                  <a:schemeClr val="accent2">
                    <a:lumMod val="75000"/>
                  </a:schemeClr>
                </a:solidFill>
              </a:rPr>
              <a:t>Osmar ira enviar e-mail ao </a:t>
            </a:r>
            <a:r>
              <a:rPr lang="pt-BR" sz="1050" b="1" dirty="0" err="1">
                <a:solidFill>
                  <a:schemeClr val="accent2">
                    <a:lumMod val="75000"/>
                  </a:schemeClr>
                </a:solidFill>
              </a:rPr>
              <a:t>Datasus</a:t>
            </a:r>
            <a:r>
              <a:rPr lang="pt-BR" sz="105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30036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A98FDBA-714F-4FDC-93D4-BDFD912F0AAE}"/>
              </a:ext>
            </a:extLst>
          </p:cNvPr>
          <p:cNvSpPr/>
          <p:nvPr/>
        </p:nvSpPr>
        <p:spPr>
          <a:xfrm>
            <a:off x="1188000" y="242669"/>
            <a:ext cx="8676675" cy="5528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125000"/>
              </a:lnSpc>
            </a:pPr>
            <a:r>
              <a:rPr lang="pt-BR" sz="2600" b="1" dirty="0">
                <a:latin typeface="Arial" panose="020B0604020202020204" pitchFamily="34" charset="0"/>
              </a:rPr>
              <a:t>Pleitos Estratégicos para discussão</a:t>
            </a:r>
            <a:endParaRPr lang="pt-BR" sz="2600" b="1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7D885B20-DFFB-435B-B11F-72CE31978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81" y="84328"/>
            <a:ext cx="807366" cy="807366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550E01B8-A5F7-4FF8-9DB8-40EFACF0B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67" y="519091"/>
            <a:ext cx="800906" cy="400453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2CD94316-40AB-444C-BA7E-56D8131B6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452" y="911872"/>
            <a:ext cx="400453" cy="40045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D8E572F-7560-462B-8EAC-1A2452D3C533}"/>
              </a:ext>
            </a:extLst>
          </p:cNvPr>
          <p:cNvSpPr txBox="1"/>
          <p:nvPr/>
        </p:nvSpPr>
        <p:spPr>
          <a:xfrm>
            <a:off x="467452" y="1354307"/>
            <a:ext cx="1132209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Possibilidade de prorrogação para aplicação de multas e do prazo. </a:t>
            </a:r>
            <a:r>
              <a:rPr lang="pt-BR" sz="1600" b="1" dirty="0">
                <a:solidFill>
                  <a:schemeClr val="accent5"/>
                </a:solidFill>
              </a:rPr>
              <a:t>ESTRATEG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LISBRASIL participar das próximas reuniões para sustentação e alteração no que tange a laboratórios. </a:t>
            </a:r>
            <a:r>
              <a:rPr lang="pt-BR" sz="1600" b="1" dirty="0">
                <a:solidFill>
                  <a:schemeClr val="accent5"/>
                </a:solidFill>
              </a:rPr>
              <a:t>ESTRATEG</a:t>
            </a:r>
          </a:p>
          <a:p>
            <a:endParaRPr lang="pt-BR" sz="1600" dirty="0"/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Opção de cadastro de empresas de software com e-</a:t>
            </a:r>
            <a:r>
              <a:rPr lang="pt-BR" sz="1600" dirty="0" err="1"/>
              <a:t>cnpj</a:t>
            </a:r>
            <a:r>
              <a:rPr lang="pt-BR" sz="1600" dirty="0"/>
              <a:t> para testes em ambiente de homologação. </a:t>
            </a:r>
            <a:r>
              <a:rPr lang="pt-BR" sz="1600" b="1" dirty="0">
                <a:solidFill>
                  <a:schemeClr val="accent5"/>
                </a:solidFill>
              </a:rPr>
              <a:t>TÉCNICO</a:t>
            </a:r>
            <a:endParaRPr lang="pt-BR" sz="1600" dirty="0"/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Canal de comunicação técnico entre DATASUS-LISBRASIL para filtrar todas as dúvidas dos associados e replicar as respostas</a:t>
            </a:r>
            <a:r>
              <a:rPr lang="pt-BR" sz="1400" dirty="0"/>
              <a:t>. </a:t>
            </a:r>
            <a:r>
              <a:rPr lang="pt-BR" sz="1400" b="1" dirty="0">
                <a:solidFill>
                  <a:schemeClr val="accent5"/>
                </a:solidFill>
              </a:rPr>
              <a:t>TÉCNICO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Exemplos de envio com linguagens diferentes </a:t>
            </a:r>
            <a:r>
              <a:rPr lang="pt-BR" sz="1600" b="1" dirty="0">
                <a:solidFill>
                  <a:schemeClr val="accent5"/>
                </a:solidFill>
              </a:rPr>
              <a:t>TÉCNICO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Custodia do certificado digital do cliente nos servidores em cloud – (Questão jurídica) </a:t>
            </a:r>
            <a:r>
              <a:rPr lang="pt-BR" sz="1600" b="1" dirty="0">
                <a:solidFill>
                  <a:schemeClr val="accent5"/>
                </a:solidFill>
              </a:rPr>
              <a:t>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Alternativa para os laboratórios de pequeno porte enviar os dados enquanto ainda se homologa o meio via integração. </a:t>
            </a:r>
            <a:r>
              <a:rPr lang="pt-BR" sz="1600" b="1" dirty="0">
                <a:solidFill>
                  <a:schemeClr val="accent5"/>
                </a:solidFill>
              </a:rPr>
              <a:t>TÉCNICO</a:t>
            </a: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866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A98FDBA-714F-4FDC-93D4-BDFD912F0AAE}"/>
              </a:ext>
            </a:extLst>
          </p:cNvPr>
          <p:cNvSpPr/>
          <p:nvPr/>
        </p:nvSpPr>
        <p:spPr>
          <a:xfrm>
            <a:off x="1188000" y="242669"/>
            <a:ext cx="8676675" cy="5528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125000"/>
              </a:lnSpc>
            </a:pPr>
            <a:r>
              <a:rPr lang="pt-BR" sz="2600" b="1" dirty="0">
                <a:latin typeface="Arial" panose="020B0604020202020204" pitchFamily="34" charset="0"/>
              </a:rPr>
              <a:t>Definições da Reunião </a:t>
            </a:r>
            <a:endParaRPr lang="pt-BR" sz="2600" b="1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7D885B20-DFFB-435B-B11F-72CE31978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81" y="84328"/>
            <a:ext cx="807366" cy="807366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550E01B8-A5F7-4FF8-9DB8-40EFACF0B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67" y="519091"/>
            <a:ext cx="800906" cy="400453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2CD94316-40AB-444C-BA7E-56D8131B6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452" y="911872"/>
            <a:ext cx="400453" cy="40045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D8E572F-7560-462B-8EAC-1A2452D3C533}"/>
              </a:ext>
            </a:extLst>
          </p:cNvPr>
          <p:cNvSpPr txBox="1"/>
          <p:nvPr/>
        </p:nvSpPr>
        <p:spPr>
          <a:xfrm>
            <a:off x="467452" y="1312325"/>
            <a:ext cx="11485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/>
          </a:p>
          <a:p>
            <a:endParaRPr lang="pt-BR" sz="20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EADCB90-A800-4B0E-9F65-97A0E0DEF03F}"/>
              </a:ext>
            </a:extLst>
          </p:cNvPr>
          <p:cNvSpPr/>
          <p:nvPr/>
        </p:nvSpPr>
        <p:spPr>
          <a:xfrm>
            <a:off x="1187999" y="1090609"/>
            <a:ext cx="8676675" cy="1956113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125000"/>
              </a:lnSpc>
            </a:pPr>
            <a:r>
              <a:rPr lang="pt-BR" sz="1400" b="1" dirty="0">
                <a:latin typeface="Arial" panose="020B0604020202020204" pitchFamily="34" charset="0"/>
              </a:rPr>
              <a:t>Sugestão de criação do GT – grupo técnico de discussão do tema.</a:t>
            </a:r>
          </a:p>
          <a:p>
            <a:pPr>
              <a:lnSpc>
                <a:spcPct val="125000"/>
              </a:lnSpc>
            </a:pPr>
            <a:endParaRPr lang="pt-BR" sz="1400" b="1" dirty="0"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pt-BR" sz="1400" b="1" dirty="0">
                <a:latin typeface="Arial" panose="020B0604020202020204" pitchFamily="34" charset="0"/>
              </a:rPr>
              <a:t>Criar grupo de WhatsApp</a:t>
            </a:r>
          </a:p>
          <a:p>
            <a:pPr>
              <a:lnSpc>
                <a:spcPct val="125000"/>
              </a:lnSpc>
            </a:pPr>
            <a:endParaRPr lang="pt-BR" sz="1400" b="1" dirty="0"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pt-BR" sz="1400" b="1" dirty="0">
                <a:latin typeface="Arial" panose="020B0604020202020204" pitchFamily="34" charset="0"/>
              </a:rPr>
              <a:t>Sugestão de criação de </a:t>
            </a:r>
            <a:r>
              <a:rPr lang="pt-BR" sz="1400" b="1" dirty="0" err="1">
                <a:latin typeface="Arial" panose="020B0604020202020204" pitchFamily="34" charset="0"/>
              </a:rPr>
              <a:t>github</a:t>
            </a:r>
            <a:r>
              <a:rPr lang="pt-BR" sz="1400" b="1" dirty="0">
                <a:latin typeface="Arial" panose="020B0604020202020204" pitchFamily="34" charset="0"/>
              </a:rPr>
              <a:t> e subir o arquivo de apresentação e outros arquivos </a:t>
            </a:r>
          </a:p>
          <a:p>
            <a:pPr>
              <a:lnSpc>
                <a:spcPct val="125000"/>
              </a:lnSpc>
            </a:pPr>
            <a:endParaRPr lang="pt-BR" sz="1400" b="1" dirty="0"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pt-BR" sz="1400" b="1" dirty="0">
                <a:latin typeface="Arial" panose="020B0604020202020204" pitchFamily="34" charset="0"/>
              </a:rPr>
              <a:t>Compartilhar link com o validador em </a:t>
            </a:r>
            <a:r>
              <a:rPr lang="pt-BR" sz="1400" b="1" dirty="0" err="1">
                <a:latin typeface="Arial" panose="020B0604020202020204" pitchFamily="34" charset="0"/>
              </a:rPr>
              <a:t>java</a:t>
            </a:r>
            <a:r>
              <a:rPr lang="pt-BR" sz="1400" b="1" dirty="0">
                <a:latin typeface="Arial" panose="020B0604020202020204" pitchFamily="34" charset="0"/>
              </a:rPr>
              <a:t> do </a:t>
            </a:r>
            <a:r>
              <a:rPr lang="pt-BR" sz="1400" b="1" dirty="0" err="1">
                <a:latin typeface="Arial" panose="020B0604020202020204" pitchFamily="34" charset="0"/>
              </a:rPr>
              <a:t>json</a:t>
            </a:r>
            <a:r>
              <a:rPr lang="pt-BR" sz="1400" b="1" dirty="0">
                <a:latin typeface="Arial" panose="020B0604020202020204" pitchFamily="34" charset="0"/>
              </a:rPr>
              <a:t> 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112102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7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LIS BRASIL">
      <a:dk1>
        <a:srgbClr val="1D1D1B"/>
      </a:dk1>
      <a:lt1>
        <a:srgbClr val="FFFFFF"/>
      </a:lt1>
      <a:dk2>
        <a:srgbClr val="333333"/>
      </a:dk2>
      <a:lt2>
        <a:srgbClr val="B2B2B2"/>
      </a:lt2>
      <a:accent1>
        <a:srgbClr val="007BC2"/>
      </a:accent1>
      <a:accent2>
        <a:srgbClr val="FFCC00"/>
      </a:accent2>
      <a:accent3>
        <a:srgbClr val="EF7D00"/>
      </a:accent3>
      <a:accent4>
        <a:srgbClr val="52AE32"/>
      </a:accent4>
      <a:accent5>
        <a:srgbClr val="008B3B"/>
      </a:accent5>
      <a:accent6>
        <a:srgbClr val="666666"/>
      </a:accent6>
      <a:hlink>
        <a:srgbClr val="007BC2"/>
      </a:hlink>
      <a:folHlink>
        <a:srgbClr val="008B3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A6BCD4116052941B4CBC3C5A7484E67" ma:contentTypeVersion="11" ma:contentTypeDescription="Crie um novo documento." ma:contentTypeScope="" ma:versionID="1ae2a92afa5c8df6cc263da635cb2073">
  <xsd:schema xmlns:xsd="http://www.w3.org/2001/XMLSchema" xmlns:xs="http://www.w3.org/2001/XMLSchema" xmlns:p="http://schemas.microsoft.com/office/2006/metadata/properties" xmlns:ns3="64603f07-d904-4606-ace0-b693a2a7e1a9" xmlns:ns4="bccef054-b193-494f-a286-ef94589f6263" targetNamespace="http://schemas.microsoft.com/office/2006/metadata/properties" ma:root="true" ma:fieldsID="e4c14fb9109e802d045717f022da6d8f" ns3:_="" ns4:_="">
    <xsd:import namespace="64603f07-d904-4606-ace0-b693a2a7e1a9"/>
    <xsd:import namespace="bccef054-b193-494f-a286-ef94589f626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03f07-d904-4606-ace0-b693a2a7e1a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cef054-b193-494f-a286-ef94589f62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18F64F-3B58-467C-9405-33283E1B2C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7B7AF1-975A-4114-968A-AFAC4BE2C80C}">
  <ds:schemaRefs>
    <ds:schemaRef ds:uri="64603f07-d904-4606-ace0-b693a2a7e1a9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bccef054-b193-494f-a286-ef94589f6263"/>
    <ds:schemaRef ds:uri="http://purl.org/dc/dcmitype/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780CFAE-DA7A-4FCF-BC05-BEA9386491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603f07-d904-4606-ace0-b693a2a7e1a9"/>
    <ds:schemaRef ds:uri="bccef054-b193-494f-a286-ef94589f62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4264</TotalTime>
  <Words>1726</Words>
  <Application>Microsoft Office PowerPoint</Application>
  <PresentationFormat>Widescreen</PresentationFormat>
  <Paragraphs>144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 BRASIL</dc:title>
  <dc:creator>Pâmyla Lima - Shift (Comunicação Corporativa)</dc:creator>
  <cp:lastModifiedBy>Softeasy - Edgar Diniz</cp:lastModifiedBy>
  <cp:revision>151</cp:revision>
  <cp:lastPrinted>2020-07-30T10:17:31Z</cp:lastPrinted>
  <dcterms:created xsi:type="dcterms:W3CDTF">2018-06-15T19:55:27Z</dcterms:created>
  <dcterms:modified xsi:type="dcterms:W3CDTF">2020-07-30T15:02:39Z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0x0101003A6BCD4116052941B4CBC3C5A7484E67</vt:lpwstr>
  </property>
</Properties>
</file>