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omfortaa"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ebfd575e7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ebfd575e7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ebfd575e7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ebfd575e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ebfd575e7_9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ebfd575e7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ebfd575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ebfd575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eae5dacb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eae5dac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b66b5a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b66b5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eb66b5ad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eb66b5ad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de54dcf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de54dcf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ebfd575e7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ebfd575e7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2b9d0975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2b9d097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ebfd575e7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ebfd575e7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ebfd575e7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ebfd575e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bfd575e7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bfd575e7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ebfd575e7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ebfd575e7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ea41c71d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a41c71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ea41c71de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ea41c71de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a41c71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a41c71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ea41c71de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ea41c71de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s://www.cdc.gov/brfss/index.html"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4925" y="0"/>
            <a:ext cx="9144000" cy="5143500"/>
          </a:xfrm>
          <a:prstGeom prst="rect">
            <a:avLst/>
          </a:prstGeom>
          <a:noFill/>
          <a:ln>
            <a:noFill/>
          </a:ln>
        </p:spPr>
      </p:pic>
      <p:sp>
        <p:nvSpPr>
          <p:cNvPr id="55" name="Google Shape;55;p13"/>
          <p:cNvSpPr txBox="1"/>
          <p:nvPr/>
        </p:nvSpPr>
        <p:spPr>
          <a:xfrm>
            <a:off x="4096000" y="3531950"/>
            <a:ext cx="4659900" cy="8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lt1"/>
                </a:solidFill>
              </a:rPr>
              <a:t>Hypothesis: Within the U.S., industrialized regions in the U.S. are the most prone to cancer incidence and cancer mortalities</a:t>
            </a:r>
            <a:endParaRPr sz="1300">
              <a:solidFill>
                <a:schemeClr val="lt1"/>
              </a:solidFill>
            </a:endParaRPr>
          </a:p>
          <a:p>
            <a:pPr marL="0" lvl="0" indent="0" algn="l" rtl="0">
              <a:lnSpc>
                <a:spcPct val="115000"/>
              </a:lnSpc>
              <a:spcBef>
                <a:spcPts val="0"/>
              </a:spcBef>
              <a:spcAft>
                <a:spcPts val="0"/>
              </a:spcAft>
              <a:buNone/>
            </a:pPr>
            <a:r>
              <a:rPr lang="en" sz="1300">
                <a:solidFill>
                  <a:schemeClr val="lt1"/>
                </a:solidFill>
              </a:rPr>
              <a:t>Question: Do non biological variables explain the differences between cancer incidence and cancer mortalities? </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2016 Household Income vs Cancer Incidence and Death Rate</a:t>
            </a:r>
            <a:endParaRPr/>
          </a:p>
        </p:txBody>
      </p:sp>
      <p:pic>
        <p:nvPicPr>
          <p:cNvPr id="114" name="Google Shape;114;p22"/>
          <p:cNvPicPr preferRelativeResize="0"/>
          <p:nvPr/>
        </p:nvPicPr>
        <p:blipFill>
          <a:blip r:embed="rId3">
            <a:alphaModFix/>
          </a:blip>
          <a:stretch>
            <a:fillRect/>
          </a:stretch>
        </p:blipFill>
        <p:spPr>
          <a:xfrm>
            <a:off x="311700" y="1354850"/>
            <a:ext cx="4114800" cy="2743200"/>
          </a:xfrm>
          <a:prstGeom prst="rect">
            <a:avLst/>
          </a:prstGeom>
          <a:noFill/>
          <a:ln>
            <a:noFill/>
          </a:ln>
        </p:spPr>
      </p:pic>
      <p:pic>
        <p:nvPicPr>
          <p:cNvPr id="115" name="Google Shape;115;p22"/>
          <p:cNvPicPr preferRelativeResize="0"/>
          <p:nvPr/>
        </p:nvPicPr>
        <p:blipFill>
          <a:blip r:embed="rId4">
            <a:alphaModFix/>
          </a:blip>
          <a:stretch>
            <a:fillRect/>
          </a:stretch>
        </p:blipFill>
        <p:spPr>
          <a:xfrm>
            <a:off x="4717500" y="135485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311700" y="1152475"/>
            <a:ext cx="4114800" cy="2743200"/>
          </a:xfrm>
          <a:prstGeom prst="rect">
            <a:avLst/>
          </a:prstGeom>
          <a:noFill/>
          <a:ln>
            <a:noFill/>
          </a:ln>
        </p:spPr>
      </p:pic>
      <p:pic>
        <p:nvPicPr>
          <p:cNvPr id="121" name="Google Shape;121;p23"/>
          <p:cNvPicPr preferRelativeResize="0"/>
          <p:nvPr/>
        </p:nvPicPr>
        <p:blipFill>
          <a:blip r:embed="rId4">
            <a:alphaModFix/>
          </a:blip>
          <a:stretch>
            <a:fillRect/>
          </a:stretch>
        </p:blipFill>
        <p:spPr>
          <a:xfrm>
            <a:off x="4717500" y="1152475"/>
            <a:ext cx="4114800" cy="2743200"/>
          </a:xfrm>
          <a:prstGeom prst="rect">
            <a:avLst/>
          </a:prstGeom>
          <a:noFill/>
          <a:ln>
            <a:noFill/>
          </a:ln>
        </p:spPr>
      </p:pic>
      <p:sp>
        <p:nvSpPr>
          <p:cNvPr id="122" name="Google Shape;122;p23"/>
          <p:cNvSpPr txBox="1"/>
          <p:nvPr/>
        </p:nvSpPr>
        <p:spPr>
          <a:xfrm>
            <a:off x="311700" y="349825"/>
            <a:ext cx="8163300" cy="6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2016 Household Income vs Cancer Incidence and Death Rate Cont.</a:t>
            </a:r>
            <a:endParaRPr sz="2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56475"/>
            <a:ext cx="8520600" cy="5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Manufacturing Employment &amp; Cancer Incidence Rates</a:t>
            </a:r>
            <a:endParaRPr sz="2400"/>
          </a:p>
        </p:txBody>
      </p:sp>
      <p:sp>
        <p:nvSpPr>
          <p:cNvPr id="128" name="Google Shape;128;p24"/>
          <p:cNvSpPr txBox="1">
            <a:spLocks noGrp="1"/>
          </p:cNvSpPr>
          <p:nvPr>
            <p:ph type="body" idx="1"/>
          </p:nvPr>
        </p:nvSpPr>
        <p:spPr>
          <a:xfrm>
            <a:off x="311700" y="797975"/>
            <a:ext cx="8520600" cy="43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t>The US Census Bureau and Department of Labor collect employment figures and categorizes these into sections in the North American Industry Classification System</a:t>
            </a:r>
            <a:endParaRPr sz="1350"/>
          </a:p>
          <a:p>
            <a:pPr marL="0" lvl="0" indent="0" algn="l" rtl="0">
              <a:spcBef>
                <a:spcPts val="1600"/>
              </a:spcBef>
              <a:spcAft>
                <a:spcPts val="0"/>
              </a:spcAft>
              <a:buNone/>
            </a:pPr>
            <a:r>
              <a:rPr lang="en" sz="1350"/>
              <a:t>We were able to take NAICS data on a number of manufacturing industries and combine them with total labor force in each state in 2016 to find the percentage of people employed in manufacturing in each state. We could then see if there was any correlation between the manufacturing employment and incidence rates. We found:</a:t>
            </a:r>
            <a:endParaRPr sz="1350"/>
          </a:p>
          <a:p>
            <a:pPr marL="457200" lvl="0" indent="-317500" algn="l" rtl="0">
              <a:spcBef>
                <a:spcPts val="1600"/>
              </a:spcBef>
              <a:spcAft>
                <a:spcPts val="0"/>
              </a:spcAft>
              <a:buSzPts val="1400"/>
              <a:buChar char="-"/>
            </a:pPr>
            <a:r>
              <a:rPr lang="en" sz="1100">
                <a:solidFill>
                  <a:schemeClr val="dk1"/>
                </a:solidFill>
              </a:rPr>
              <a:t>The pearson correlation between percentage of workers in all  manufacturing in all states  and cancer incidence rate is 0.16.</a:t>
            </a:r>
            <a:endParaRPr sz="1100">
              <a:solidFill>
                <a:schemeClr val="dk1"/>
              </a:solidFill>
            </a:endParaRPr>
          </a:p>
          <a:p>
            <a:pPr marL="457200" lvl="0" indent="-298450" algn="l" rtl="0">
              <a:spcBef>
                <a:spcPts val="1600"/>
              </a:spcBef>
              <a:spcAft>
                <a:spcPts val="0"/>
              </a:spcAft>
              <a:buClr>
                <a:schemeClr val="dk1"/>
              </a:buClr>
              <a:buSzPts val="1100"/>
              <a:buChar char="-"/>
            </a:pPr>
            <a:r>
              <a:rPr lang="en" sz="1100">
                <a:solidFill>
                  <a:schemeClr val="dk1"/>
                </a:solidFill>
              </a:rPr>
              <a:t>The pearson correlation between chemical manufacturing workers and cancer incidence rate is 0.4.</a:t>
            </a:r>
            <a:endParaRPr sz="1100">
              <a:solidFill>
                <a:schemeClr val="dk1"/>
              </a:solidFill>
            </a:endParaRPr>
          </a:p>
          <a:p>
            <a:pPr marL="457200" lvl="0" indent="-298450" algn="l" rtl="0">
              <a:spcBef>
                <a:spcPts val="1600"/>
              </a:spcBef>
              <a:spcAft>
                <a:spcPts val="0"/>
              </a:spcAft>
              <a:buClr>
                <a:schemeClr val="dk1"/>
              </a:buClr>
              <a:buSzPts val="1100"/>
              <a:buChar char="-"/>
            </a:pPr>
            <a:r>
              <a:rPr lang="en" sz="1100">
                <a:solidFill>
                  <a:schemeClr val="dk1"/>
                </a:solidFill>
              </a:rPr>
              <a:t>The pearson correlation between the percentage of all manufacturing workers and cancer incidence rate in the 10 states with the lowest deaths per 100 cancer patients is 0.22</a:t>
            </a:r>
            <a:endParaRPr sz="1100">
              <a:solidFill>
                <a:schemeClr val="dk1"/>
              </a:solidFill>
            </a:endParaRPr>
          </a:p>
          <a:p>
            <a:pPr marL="457200" lvl="0" indent="-298450" algn="l" rtl="0">
              <a:spcBef>
                <a:spcPts val="1600"/>
              </a:spcBef>
              <a:spcAft>
                <a:spcPts val="0"/>
              </a:spcAft>
              <a:buClr>
                <a:schemeClr val="dk1"/>
              </a:buClr>
              <a:buSzPts val="1100"/>
              <a:buChar char="-"/>
            </a:pPr>
            <a:r>
              <a:rPr lang="en" sz="1100">
                <a:solidFill>
                  <a:schemeClr val="dk1"/>
                </a:solidFill>
              </a:rPr>
              <a:t>The pearson correlation between the percentage of coal &amp; petroleum manufacturing workers and cancer incidence rate in the 20 states with the highest deaths per 100 cancer patients is </a:t>
            </a:r>
            <a:r>
              <a:rPr lang="en" sz="1050">
                <a:solidFill>
                  <a:schemeClr val="dk1"/>
                </a:solidFill>
                <a:highlight>
                  <a:srgbClr val="FFFFFF"/>
                </a:highlight>
              </a:rPr>
              <a:t>0.31</a:t>
            </a:r>
            <a:endParaRPr sz="1100">
              <a:solidFill>
                <a:schemeClr val="dk1"/>
              </a:solidFill>
            </a:endParaRPr>
          </a:p>
          <a:p>
            <a:pPr marL="457200" lvl="0" indent="-298450" algn="l" rtl="0">
              <a:spcBef>
                <a:spcPts val="1600"/>
              </a:spcBef>
              <a:spcAft>
                <a:spcPts val="0"/>
              </a:spcAft>
              <a:buClr>
                <a:schemeClr val="dk1"/>
              </a:buClr>
              <a:buSzPts val="1100"/>
              <a:buChar char="-"/>
            </a:pPr>
            <a:r>
              <a:rPr lang="en" sz="1100">
                <a:solidFill>
                  <a:schemeClr val="dk1"/>
                </a:solidFill>
              </a:rPr>
              <a:t>The pearson correlation between the percentage of chemical manufacturing workers and cancer incidence rate in the 20 states with the highest deaths per 100 cancer patients is </a:t>
            </a:r>
            <a:r>
              <a:rPr lang="en" sz="1050">
                <a:solidFill>
                  <a:schemeClr val="dk1"/>
                </a:solidFill>
                <a:highlight>
                  <a:srgbClr val="FFFFFF"/>
                </a:highlight>
              </a:rPr>
              <a:t>0.6</a:t>
            </a:r>
            <a:endParaRPr sz="1100">
              <a:solidFill>
                <a:schemeClr val="dk1"/>
              </a:solidFill>
            </a:endParaRPr>
          </a:p>
          <a:p>
            <a:pPr marL="457200" lvl="0" indent="-298450" algn="l" rtl="0">
              <a:spcBef>
                <a:spcPts val="1600"/>
              </a:spcBef>
              <a:spcAft>
                <a:spcPts val="0"/>
              </a:spcAft>
              <a:buClr>
                <a:schemeClr val="dk1"/>
              </a:buClr>
              <a:buSzPts val="1100"/>
              <a:buChar char="-"/>
            </a:pPr>
            <a:endParaRPr sz="1100">
              <a:solidFill>
                <a:schemeClr val="dk1"/>
              </a:solidFill>
            </a:endParaRPr>
          </a:p>
          <a:p>
            <a:pPr marL="0" lvl="0" indent="0" algn="l" rtl="0">
              <a:spcBef>
                <a:spcPts val="1600"/>
              </a:spcBef>
              <a:spcAft>
                <a:spcPts val="1600"/>
              </a:spcAft>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1152475"/>
            <a:ext cx="8520600" cy="37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chemeClr val="dk1"/>
                </a:solidFill>
                <a:highlight>
                  <a:srgbClr val="FFFFFF"/>
                </a:highlight>
              </a:rPr>
              <a:t>The pearson correlation between the percentage of a workforce in manufacturing and the cancer incidence rate is 0.77.</a:t>
            </a:r>
            <a:endParaRPr sz="1200">
              <a:solidFill>
                <a:schemeClr val="dk1"/>
              </a:solidFill>
              <a:highlight>
                <a:srgbClr val="FFFFFF"/>
              </a:highlight>
            </a:endParaRPr>
          </a:p>
          <a:p>
            <a:pPr marL="0" lvl="0" indent="0" algn="l" rtl="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715226" y="160075"/>
            <a:ext cx="7713551" cy="437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p:nvPr/>
        </p:nvSpPr>
        <p:spPr>
          <a:xfrm>
            <a:off x="1020650" y="268600"/>
            <a:ext cx="7090800" cy="4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Cancer and Air Quality:</a:t>
            </a:r>
            <a:endParaRPr/>
          </a:p>
          <a:p>
            <a:pPr marL="0" lvl="0" indent="0" algn="l" rtl="0">
              <a:spcBef>
                <a:spcPts val="0"/>
              </a:spcBef>
              <a:spcAft>
                <a:spcPts val="0"/>
              </a:spcAft>
              <a:buNone/>
            </a:pPr>
            <a:endParaRPr/>
          </a:p>
          <a:p>
            <a:pPr marL="0" lvl="0" indent="0" algn="l" rtl="0">
              <a:spcBef>
                <a:spcPts val="0"/>
              </a:spcBef>
              <a:spcAft>
                <a:spcPts val="0"/>
              </a:spcAft>
              <a:buNone/>
            </a:pPr>
            <a:r>
              <a:rPr lang="en"/>
              <a:t>In 2016, lung cancer was the leading cause of cancer deaths worldwide</a:t>
            </a:r>
            <a:endParaRPr/>
          </a:p>
          <a:p>
            <a:pPr marL="0" lvl="0" indent="0" algn="l" rtl="0">
              <a:spcBef>
                <a:spcPts val="0"/>
              </a:spcBef>
              <a:spcAft>
                <a:spcPts val="0"/>
              </a:spcAft>
              <a:buNone/>
            </a:pPr>
            <a:r>
              <a:rPr lang="en"/>
              <a:t>Outdoor air pollution and particulate matter have been classified as carcinogenic by the International Agency for Research on Cancer.</a:t>
            </a:r>
            <a:endParaRPr/>
          </a:p>
          <a:p>
            <a:pPr marL="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a:solidFill>
                  <a:schemeClr val="dk1"/>
                </a:solidFill>
              </a:rPr>
              <a:t>Air quality index is an index used for reporting air quality data. It is comprised of concentrations of sulfur dioxide,nitrogen dioxide,carbon monoxide,ozone, and atmospheric particulate matter that has a diameter of less than 10 micrometers and 2.5 micrometers.</a:t>
            </a:r>
            <a:endParaRPr>
              <a:solidFill>
                <a:schemeClr val="dk1"/>
              </a:solidFill>
            </a:endParaRPr>
          </a:p>
          <a:p>
            <a:pPr marL="457200" lvl="0" indent="-317500" algn="l" rtl="0">
              <a:spcBef>
                <a:spcPts val="0"/>
              </a:spcBef>
              <a:spcAft>
                <a:spcPts val="0"/>
              </a:spcAft>
              <a:buSzPts val="1400"/>
              <a:buChar char="●"/>
            </a:pPr>
            <a:r>
              <a:rPr lang="en">
                <a:solidFill>
                  <a:schemeClr val="dk1"/>
                </a:solidFill>
              </a:rPr>
              <a:t>2.5 micrometers size comparison-3% diameter of human hair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Particulate matter is a mixture of solid particles and liquid droplets that are often the result of complex chemical reactions due to release from automobiles, power plants, and industries.</a:t>
            </a:r>
            <a:endParaRPr/>
          </a:p>
          <a:p>
            <a:pPr marL="457200" lvl="0" indent="-317500" algn="l" rtl="0">
              <a:spcBef>
                <a:spcPts val="0"/>
              </a:spcBef>
              <a:spcAft>
                <a:spcPts val="0"/>
              </a:spcAft>
              <a:buSzPts val="1400"/>
              <a:buChar char="●"/>
            </a:pPr>
            <a:r>
              <a:rPr lang="en"/>
              <a:t>Extracted annual air quality data by state and county from the EPA’s website for 2012-2016.</a:t>
            </a:r>
            <a:endParaRPr/>
          </a:p>
          <a:p>
            <a:pPr marL="457200" lvl="0" indent="-317500" algn="l" rtl="0">
              <a:spcBef>
                <a:spcPts val="0"/>
              </a:spcBef>
              <a:spcAft>
                <a:spcPts val="0"/>
              </a:spcAft>
              <a:buSzPts val="1400"/>
              <a:buChar char="●"/>
            </a:pPr>
            <a:r>
              <a:rPr lang="en"/>
              <a:t>Averaged air quality data by state for each year.</a:t>
            </a:r>
            <a:endParaRPr/>
          </a:p>
          <a:p>
            <a:pPr marL="457200" lvl="0" indent="-317500" algn="l" rtl="0">
              <a:spcBef>
                <a:spcPts val="0"/>
              </a:spcBef>
              <a:spcAft>
                <a:spcPts val="0"/>
              </a:spcAft>
              <a:buSzPts val="1400"/>
              <a:buChar char="●"/>
            </a:pPr>
            <a:r>
              <a:rPr lang="en"/>
              <a:t>Averaged air quality data by state among all years (2012-2016)</a:t>
            </a: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40" name="Google Shape;140;p26"/>
          <p:cNvPicPr preferRelativeResize="0"/>
          <p:nvPr/>
        </p:nvPicPr>
        <p:blipFill>
          <a:blip r:embed="rId3">
            <a:alphaModFix/>
          </a:blip>
          <a:stretch>
            <a:fillRect/>
          </a:stretch>
        </p:blipFill>
        <p:spPr>
          <a:xfrm>
            <a:off x="6634175" y="3733286"/>
            <a:ext cx="2509825" cy="14102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p:nvPr/>
        </p:nvSpPr>
        <p:spPr>
          <a:xfrm>
            <a:off x="274500" y="389450"/>
            <a:ext cx="5049600" cy="6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Air Pollutants,Cancer Incidence Rates and Cancer Death Rates</a:t>
            </a:r>
            <a:endParaRPr/>
          </a:p>
        </p:txBody>
      </p:sp>
      <p:pic>
        <p:nvPicPr>
          <p:cNvPr id="146" name="Google Shape;146;p27"/>
          <p:cNvPicPr preferRelativeResize="0"/>
          <p:nvPr/>
        </p:nvPicPr>
        <p:blipFill>
          <a:blip r:embed="rId3">
            <a:alphaModFix/>
          </a:blip>
          <a:stretch>
            <a:fillRect/>
          </a:stretch>
        </p:blipFill>
        <p:spPr>
          <a:xfrm>
            <a:off x="5049475" y="80475"/>
            <a:ext cx="3910700" cy="2631700"/>
          </a:xfrm>
          <a:prstGeom prst="rect">
            <a:avLst/>
          </a:prstGeom>
          <a:noFill/>
          <a:ln>
            <a:noFill/>
          </a:ln>
        </p:spPr>
      </p:pic>
      <p:pic>
        <p:nvPicPr>
          <p:cNvPr id="147" name="Google Shape;147;p27"/>
          <p:cNvPicPr preferRelativeResize="0"/>
          <p:nvPr/>
        </p:nvPicPr>
        <p:blipFill>
          <a:blip r:embed="rId4">
            <a:alphaModFix/>
          </a:blip>
          <a:stretch>
            <a:fillRect/>
          </a:stretch>
        </p:blipFill>
        <p:spPr>
          <a:xfrm>
            <a:off x="5049475" y="2712175"/>
            <a:ext cx="3910700" cy="2343150"/>
          </a:xfrm>
          <a:prstGeom prst="rect">
            <a:avLst/>
          </a:prstGeom>
          <a:noFill/>
          <a:ln>
            <a:noFill/>
          </a:ln>
        </p:spPr>
      </p:pic>
      <p:sp>
        <p:nvSpPr>
          <p:cNvPr id="148" name="Google Shape;148;p27"/>
          <p:cNvSpPr txBox="1"/>
          <p:nvPr/>
        </p:nvSpPr>
        <p:spPr>
          <a:xfrm>
            <a:off x="188000" y="3854300"/>
            <a:ext cx="4941900" cy="8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Takeaways: As cancer incidence rates increase in top ten states, the number of days that PM2.5 is the main air pollutant also increases. There is a stronger correlation between cancer incidence rate and PM2.5 than cancer death rate</a:t>
            </a:r>
            <a:endParaRPr/>
          </a:p>
        </p:txBody>
      </p:sp>
      <p:pic>
        <p:nvPicPr>
          <p:cNvPr id="149" name="Google Shape;149;p27"/>
          <p:cNvPicPr preferRelativeResize="0"/>
          <p:nvPr/>
        </p:nvPicPr>
        <p:blipFill>
          <a:blip r:embed="rId5">
            <a:alphaModFix/>
          </a:blip>
          <a:stretch>
            <a:fillRect/>
          </a:stretch>
        </p:blipFill>
        <p:spPr>
          <a:xfrm>
            <a:off x="528425" y="993650"/>
            <a:ext cx="4114800"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p:nvPr/>
        </p:nvSpPr>
        <p:spPr>
          <a:xfrm>
            <a:off x="405275" y="1389225"/>
            <a:ext cx="3000000" cy="3000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a:t>The lifestyle data sets used are from  CDC’s </a:t>
            </a:r>
            <a:r>
              <a:rPr lang="en">
                <a:uFill>
                  <a:noFill/>
                </a:uFill>
                <a:hlinkClick r:id="rId3"/>
              </a:rPr>
              <a:t>Behavioral Risk Factor Surveillance Syste</a:t>
            </a:r>
            <a:r>
              <a:rPr lang="en"/>
              <a:t>m</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317500" algn="l" rtl="0">
              <a:spcBef>
                <a:spcPts val="0"/>
              </a:spcBef>
              <a:spcAft>
                <a:spcPts val="0"/>
              </a:spcAft>
              <a:buClr>
                <a:srgbClr val="000000"/>
              </a:buClr>
              <a:buSzPts val="1400"/>
              <a:buChar char="●"/>
            </a:pPr>
            <a:r>
              <a:rPr lang="en"/>
              <a:t>Among the top states, obesity/weight has the overall highest average percentage rate.</a:t>
            </a:r>
            <a:endParaRPr/>
          </a:p>
        </p:txBody>
      </p:sp>
      <p:sp>
        <p:nvSpPr>
          <p:cNvPr id="155" name="Google Shape;155;p28"/>
          <p:cNvSpPr txBox="1"/>
          <p:nvPr/>
        </p:nvSpPr>
        <p:spPr>
          <a:xfrm>
            <a:off x="492625" y="273425"/>
            <a:ext cx="3509700" cy="6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mfortaa"/>
                <a:ea typeface="Comfortaa"/>
                <a:cs typeface="Comfortaa"/>
                <a:sym typeface="Comfortaa"/>
              </a:rPr>
              <a:t>Lifestyle Habits</a:t>
            </a:r>
            <a:endParaRPr sz="2000">
              <a:latin typeface="Comfortaa"/>
              <a:ea typeface="Comfortaa"/>
              <a:cs typeface="Comfortaa"/>
              <a:sym typeface="Comfortaa"/>
            </a:endParaRPr>
          </a:p>
        </p:txBody>
      </p:sp>
      <p:pic>
        <p:nvPicPr>
          <p:cNvPr id="156" name="Google Shape;156;p28"/>
          <p:cNvPicPr preferRelativeResize="0"/>
          <p:nvPr/>
        </p:nvPicPr>
        <p:blipFill>
          <a:blip r:embed="rId4">
            <a:alphaModFix/>
          </a:blip>
          <a:stretch>
            <a:fillRect/>
          </a:stretch>
        </p:blipFill>
        <p:spPr>
          <a:xfrm>
            <a:off x="3557675" y="1094525"/>
            <a:ext cx="4972616" cy="3896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5519399" cy="4838701"/>
          </a:xfrm>
          <a:prstGeom prst="rect">
            <a:avLst/>
          </a:prstGeom>
          <a:noFill/>
          <a:ln>
            <a:noFill/>
          </a:ln>
        </p:spPr>
      </p:pic>
      <p:sp>
        <p:nvSpPr>
          <p:cNvPr id="162" name="Google Shape;162;p29"/>
          <p:cNvSpPr txBox="1"/>
          <p:nvPr/>
        </p:nvSpPr>
        <p:spPr>
          <a:xfrm>
            <a:off x="5930150" y="1080550"/>
            <a:ext cx="2896200" cy="376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a:p>
            <a:pPr marL="0" lvl="0" indent="0" algn="l" rtl="0">
              <a:spcBef>
                <a:spcPts val="0"/>
              </a:spcBef>
              <a:spcAft>
                <a:spcPts val="0"/>
              </a:spcAft>
              <a:buNone/>
            </a:pPr>
            <a:r>
              <a:rPr lang="en"/>
              <a:t>Obesity/Weight status is the only factor that has a negative correlation with cancer incidence rate per the data from CDC that was used. This suggests that the incidence rate is high when obesity/weight percentage of the population is low.</a:t>
            </a:r>
            <a:endParaRPr/>
          </a:p>
          <a:p>
            <a:pPr marL="0" lvl="0" indent="0" algn="l" rtl="0">
              <a:spcBef>
                <a:spcPts val="0"/>
              </a:spcBef>
              <a:spcAft>
                <a:spcPts val="0"/>
              </a:spcAft>
              <a:buNone/>
            </a:pPr>
            <a:endParaRPr/>
          </a:p>
          <a:p>
            <a:pPr marL="0" lvl="0" indent="0" algn="l" rtl="0">
              <a:spcBef>
                <a:spcPts val="0"/>
              </a:spcBef>
              <a:spcAft>
                <a:spcPts val="0"/>
              </a:spcAft>
              <a:buNone/>
            </a:pPr>
            <a:r>
              <a:rPr lang="en"/>
              <a:t>Physical activity and nutrition have a positive correlation which suggests that when incidence rates are high, the population’s physical activity and nutrition intake is high.</a:t>
            </a:r>
            <a:endParaRPr/>
          </a:p>
        </p:txBody>
      </p:sp>
      <p:sp>
        <p:nvSpPr>
          <p:cNvPr id="163" name="Google Shape;163;p29"/>
          <p:cNvSpPr txBox="1"/>
          <p:nvPr/>
        </p:nvSpPr>
        <p:spPr>
          <a:xfrm>
            <a:off x="5809125" y="371725"/>
            <a:ext cx="32331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fortaa"/>
                <a:ea typeface="Comfortaa"/>
                <a:cs typeface="Comfortaa"/>
                <a:sym typeface="Comfortaa"/>
              </a:rPr>
              <a:t>Correlation of cancer incidence rates and lifestyle habits</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p:nvPr/>
        </p:nvSpPr>
        <p:spPr>
          <a:xfrm>
            <a:off x="2309875" y="255150"/>
            <a:ext cx="4445100" cy="79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70" name="Google Shape;17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There is a correlation between percentage of manufacturing jobs and cancer incidence rate in states with the highest death rate, chemical manufacturing in particular shows a strong correlation.  This suggests that byproduct of these two manufacturing products are carcinogenic in nature. This is also in line with a correlation between PM2.5 and air quality.</a:t>
            </a:r>
            <a:endParaRPr/>
          </a:p>
          <a:p>
            <a:pPr marL="457200" lvl="0" indent="-342900" algn="l" rtl="0">
              <a:spcBef>
                <a:spcPts val="0"/>
              </a:spcBef>
              <a:spcAft>
                <a:spcPts val="0"/>
              </a:spcAft>
              <a:buSzPts val="1800"/>
              <a:buAutoNum type="arabicPeriod"/>
            </a:pPr>
            <a:r>
              <a:rPr lang="en"/>
              <a:t>Additional analyses performed could include creating a graph to plot all factors together against cancer incidence and cancer death rate. In addition, digging deeper into the states where we see slight correlations between various factors and doing analyses by county.</a:t>
            </a:r>
            <a:endParaRPr/>
          </a:p>
          <a:p>
            <a:pPr marL="457200" lvl="0" indent="-342900" algn="l" rtl="0">
              <a:spcBef>
                <a:spcPts val="0"/>
              </a:spcBef>
              <a:spcAft>
                <a:spcPts val="0"/>
              </a:spcAft>
              <a:buSzPts val="1800"/>
              <a:buAutoNum type="arabicPeriod"/>
            </a:pPr>
            <a:r>
              <a:rPr lang="en"/>
              <a:t>Limitations: Potentially not enough lag time between when data for risk factors was collected vs when cancer death and incidence rates were reported.</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61350" y="248338"/>
            <a:ext cx="2965200" cy="446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Obesity/Weight has a negative correlation with Incidence Rates for the top states </a:t>
            </a:r>
            <a:endParaRPr/>
          </a:p>
          <a:p>
            <a:pPr marL="457200" lvl="0" indent="-317500" algn="l" rtl="0">
              <a:spcBef>
                <a:spcPts val="0"/>
              </a:spcBef>
              <a:spcAft>
                <a:spcPts val="0"/>
              </a:spcAft>
              <a:buSzPts val="1400"/>
              <a:buChar char="●"/>
            </a:pPr>
            <a:r>
              <a:rPr lang="en"/>
              <a:t>Physical activity and fruits and vegetables consumption has an almost constant slope for the correlation with incidence rates.</a:t>
            </a:r>
            <a:endParaRPr/>
          </a:p>
          <a:p>
            <a:pPr marL="457200" lvl="0" indent="-317500" algn="l" rtl="0">
              <a:spcBef>
                <a:spcPts val="0"/>
              </a:spcBef>
              <a:spcAft>
                <a:spcPts val="0"/>
              </a:spcAft>
              <a:buSzPts val="1400"/>
              <a:buChar char="●"/>
            </a:pPr>
            <a:r>
              <a:rPr lang="en"/>
              <a:t>Conclusion: there is no correlation between </a:t>
            </a:r>
            <a:r>
              <a:rPr lang="en">
                <a:solidFill>
                  <a:schemeClr val="dk1"/>
                </a:solidFill>
              </a:rPr>
              <a:t>physical activity and fruits and vegetables consumption. However, incidence rates and obesity/weight has an inverse relationship, that is to say that as incidence rates is associated with the non-obese and lower weights</a:t>
            </a:r>
            <a:endParaRPr/>
          </a:p>
        </p:txBody>
      </p:sp>
      <p:pic>
        <p:nvPicPr>
          <p:cNvPr id="61" name="Google Shape;61;p14"/>
          <p:cNvPicPr preferRelativeResize="0"/>
          <p:nvPr/>
        </p:nvPicPr>
        <p:blipFill>
          <a:blip r:embed="rId3">
            <a:alphaModFix/>
          </a:blip>
          <a:stretch>
            <a:fillRect/>
          </a:stretch>
        </p:blipFill>
        <p:spPr>
          <a:xfrm>
            <a:off x="3720749" y="139325"/>
            <a:ext cx="5336251" cy="4678125"/>
          </a:xfrm>
          <a:prstGeom prst="rect">
            <a:avLst/>
          </a:prstGeom>
          <a:noFill/>
          <a:ln>
            <a:noFill/>
          </a:ln>
        </p:spPr>
      </p:pic>
      <p:pic>
        <p:nvPicPr>
          <p:cNvPr id="62" name="Google Shape;62;p14"/>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48300" y="-95675"/>
            <a:ext cx="9502200" cy="534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40000" y="-12075"/>
            <a:ext cx="9340351" cy="525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Cancer Statistics </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4" name="Google Shape;84;p18"/>
          <p:cNvPicPr preferRelativeResize="0"/>
          <p:nvPr/>
        </p:nvPicPr>
        <p:blipFill>
          <a:blip r:embed="rId3">
            <a:alphaModFix/>
          </a:blip>
          <a:stretch>
            <a:fillRect/>
          </a:stretch>
        </p:blipFill>
        <p:spPr>
          <a:xfrm>
            <a:off x="363450" y="1180025"/>
            <a:ext cx="4132718" cy="2783450"/>
          </a:xfrm>
          <a:prstGeom prst="rect">
            <a:avLst/>
          </a:prstGeom>
          <a:noFill/>
          <a:ln>
            <a:noFill/>
          </a:ln>
        </p:spPr>
      </p:pic>
      <p:pic>
        <p:nvPicPr>
          <p:cNvPr id="85" name="Google Shape;85;p18"/>
          <p:cNvPicPr preferRelativeResize="0"/>
          <p:nvPr/>
        </p:nvPicPr>
        <p:blipFill>
          <a:blip r:embed="rId4">
            <a:alphaModFix/>
          </a:blip>
          <a:stretch>
            <a:fillRect/>
          </a:stretch>
        </p:blipFill>
        <p:spPr>
          <a:xfrm>
            <a:off x="4571999" y="1180025"/>
            <a:ext cx="4132725" cy="27834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 10 Most Insured States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2" name="Google Shape;92;p19"/>
          <p:cNvPicPr preferRelativeResize="0"/>
          <p:nvPr/>
        </p:nvPicPr>
        <p:blipFill>
          <a:blip r:embed="rId3">
            <a:alphaModFix/>
          </a:blip>
          <a:stretch>
            <a:fillRect/>
          </a:stretch>
        </p:blipFill>
        <p:spPr>
          <a:xfrm>
            <a:off x="2291803" y="1152475"/>
            <a:ext cx="4560400" cy="3094975"/>
          </a:xfrm>
          <a:prstGeom prst="rect">
            <a:avLst/>
          </a:prstGeom>
          <a:noFill/>
          <a:ln>
            <a:noFill/>
          </a:ln>
        </p:spPr>
      </p:pic>
      <p:sp>
        <p:nvSpPr>
          <p:cNvPr id="93" name="Google Shape;93;p19"/>
          <p:cNvSpPr txBox="1"/>
          <p:nvPr/>
        </p:nvSpPr>
        <p:spPr>
          <a:xfrm>
            <a:off x="2372700" y="4322825"/>
            <a:ext cx="4398600" cy="37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The pearson correlation between both factors is 0.43</a:t>
            </a:r>
            <a:endParaRPr sz="120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about Obesity?</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0" name="Google Shape;100;p20"/>
          <p:cNvSpPr txBox="1"/>
          <p:nvPr/>
        </p:nvSpPr>
        <p:spPr>
          <a:xfrm>
            <a:off x="619575" y="3891600"/>
            <a:ext cx="3209400" cy="4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The pearson correlation between both factors is 0.29 (moderate correlation)</a:t>
            </a:r>
            <a:endParaRPr sz="1200">
              <a:solidFill>
                <a:schemeClr val="dk1"/>
              </a:solidFill>
              <a:highlight>
                <a:srgbClr val="FFFFFF"/>
              </a:highlight>
            </a:endParaRPr>
          </a:p>
          <a:p>
            <a:pPr marL="0" lvl="0" indent="0" algn="l" rtl="0">
              <a:spcBef>
                <a:spcPts val="0"/>
              </a:spcBef>
              <a:spcAft>
                <a:spcPts val="0"/>
              </a:spcAft>
              <a:buNone/>
            </a:pPr>
            <a:endParaRPr/>
          </a:p>
        </p:txBody>
      </p:sp>
      <p:pic>
        <p:nvPicPr>
          <p:cNvPr id="101" name="Google Shape;101;p20"/>
          <p:cNvPicPr preferRelativeResize="0"/>
          <p:nvPr/>
        </p:nvPicPr>
        <p:blipFill>
          <a:blip r:embed="rId3">
            <a:alphaModFix/>
          </a:blip>
          <a:stretch>
            <a:fillRect/>
          </a:stretch>
        </p:blipFill>
        <p:spPr>
          <a:xfrm>
            <a:off x="4615325" y="1276950"/>
            <a:ext cx="3976355" cy="2589600"/>
          </a:xfrm>
          <a:prstGeom prst="rect">
            <a:avLst/>
          </a:prstGeom>
          <a:noFill/>
          <a:ln>
            <a:noFill/>
          </a:ln>
        </p:spPr>
      </p:pic>
      <p:pic>
        <p:nvPicPr>
          <p:cNvPr id="102" name="Google Shape;102;p20"/>
          <p:cNvPicPr preferRelativeResize="0"/>
          <p:nvPr/>
        </p:nvPicPr>
        <p:blipFill>
          <a:blip r:embed="rId4">
            <a:alphaModFix/>
          </a:blip>
          <a:stretch>
            <a:fillRect/>
          </a:stretch>
        </p:blipFill>
        <p:spPr>
          <a:xfrm>
            <a:off x="311700" y="1276951"/>
            <a:ext cx="3825140" cy="258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David’s Data Process</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-Fairly simply process for my data comparisons</a:t>
            </a:r>
            <a:endParaRPr/>
          </a:p>
          <a:p>
            <a:pPr marL="0" lvl="0" indent="0" algn="l" rtl="0">
              <a:spcBef>
                <a:spcPts val="1600"/>
              </a:spcBef>
              <a:spcAft>
                <a:spcPts val="0"/>
              </a:spcAft>
              <a:buNone/>
            </a:pPr>
            <a:r>
              <a:rPr lang="en"/>
              <a:t>-Was able to find datasets that had obesity rates and health insurance coverage rates. </a:t>
            </a:r>
            <a:endParaRPr/>
          </a:p>
          <a:p>
            <a:pPr marL="0" lvl="0" indent="0" algn="l" rtl="0">
              <a:spcBef>
                <a:spcPts val="1600"/>
              </a:spcBef>
              <a:spcAft>
                <a:spcPts val="0"/>
              </a:spcAft>
              <a:buNone/>
            </a:pPr>
            <a:r>
              <a:rPr lang="en"/>
              <a:t>-My datasets were relatively clean, so I was able to easily compare them with the cancer data.</a:t>
            </a:r>
            <a:endParaRPr/>
          </a:p>
          <a:p>
            <a:pPr marL="0" lvl="0" indent="0" algn="l" rtl="0">
              <a:spcBef>
                <a:spcPts val="1600"/>
              </a:spcBef>
              <a:spcAft>
                <a:spcPts val="0"/>
              </a:spcAft>
              <a:buNone/>
            </a:pPr>
            <a:r>
              <a:rPr lang="en"/>
              <a:t>- I wanted to look at county-level data, but was unable to find a usable dataset. </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On-screen Show (16:9)</PresentationFormat>
  <Paragraphs>73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Comfortaa</vt:lpstr>
      <vt:lpstr>Simple Light</vt:lpstr>
      <vt:lpstr>PowerPoint Presentation</vt:lpstr>
      <vt:lpstr>PowerPoint Presentation</vt:lpstr>
      <vt:lpstr>PowerPoint Presentation</vt:lpstr>
      <vt:lpstr>PowerPoint Presentation</vt:lpstr>
      <vt:lpstr>PowerPoint Presentation</vt:lpstr>
      <vt:lpstr>Cancer Statistics </vt:lpstr>
      <vt:lpstr>Top 10 Most Insured States</vt:lpstr>
      <vt:lpstr>What about Obesity?</vt:lpstr>
      <vt:lpstr>David’s Data Process</vt:lpstr>
      <vt:lpstr>2016 Household Income vs Cancer Incidence and Death Rate</vt:lpstr>
      <vt:lpstr>PowerPoint Presentation</vt:lpstr>
      <vt:lpstr>Manufacturing Employment &amp; Cancer Incidence Rates</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samantha.ettinger</dc:creator>
  <cp:lastModifiedBy>Samantha Ettinger</cp:lastModifiedBy>
  <cp:revision>1</cp:revision>
  <dcterms:modified xsi:type="dcterms:W3CDTF">2020-02-08T21:56:55Z</dcterms:modified>
</cp:coreProperties>
</file>