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Warutumo" initials="DW" lastIdx="1" clrIdx="0">
    <p:extLst>
      <p:ext uri="{19B8F6BF-5375-455C-9EA6-DF929625EA0E}">
        <p15:presenceInfo xmlns:p15="http://schemas.microsoft.com/office/powerpoint/2012/main" userId="4534d1e30fe4103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4660"/>
  </p:normalViewPr>
  <p:slideViewPr>
    <p:cSldViewPr snapToGrid="0">
      <p:cViewPr varScale="1">
        <p:scale>
          <a:sx n="80" d="100"/>
          <a:sy n="80" d="100"/>
        </p:scale>
        <p:origin x="11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2-28T06:28:03.923" idx="1">
    <p:pos x="10" y="10"/>
    <p:text>How do I show obviously the surface along which the ball slides. It's only by engineering custom that the ball now seems to slide along the positive axis. How to make learning about situations depicted, I think, is critical to quick processing.</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3F783-9578-4A41-9E12-93F2120AD1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380615-A4E6-4091-B731-1DB7B9F948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0FE475-93A9-434F-9980-265D8F276AED}"/>
              </a:ext>
            </a:extLst>
          </p:cNvPr>
          <p:cNvSpPr>
            <a:spLocks noGrp="1"/>
          </p:cNvSpPr>
          <p:nvPr>
            <p:ph type="dt" sz="half" idx="10"/>
          </p:nvPr>
        </p:nvSpPr>
        <p:spPr/>
        <p:txBody>
          <a:bodyPr/>
          <a:lstStyle/>
          <a:p>
            <a:fld id="{E238F888-C10E-4C38-9DD7-78433F89EA2E}" type="datetimeFigureOut">
              <a:rPr lang="en-US" smtClean="0"/>
              <a:t>12/28/2020</a:t>
            </a:fld>
            <a:endParaRPr lang="en-US"/>
          </a:p>
        </p:txBody>
      </p:sp>
      <p:sp>
        <p:nvSpPr>
          <p:cNvPr id="5" name="Footer Placeholder 4">
            <a:extLst>
              <a:ext uri="{FF2B5EF4-FFF2-40B4-BE49-F238E27FC236}">
                <a16:creationId xmlns:a16="http://schemas.microsoft.com/office/drawing/2014/main" id="{ECB4F9A2-9AC4-4D95-B25C-B6D5A5E91B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B1971C-4473-4CA5-8D7F-07D93DB05510}"/>
              </a:ext>
            </a:extLst>
          </p:cNvPr>
          <p:cNvSpPr>
            <a:spLocks noGrp="1"/>
          </p:cNvSpPr>
          <p:nvPr>
            <p:ph type="sldNum" sz="quarter" idx="12"/>
          </p:nvPr>
        </p:nvSpPr>
        <p:spPr/>
        <p:txBody>
          <a:bodyPr/>
          <a:lstStyle/>
          <a:p>
            <a:fld id="{80A380B8-7EE7-4487-AADC-896F5AA6111C}" type="slidenum">
              <a:rPr lang="en-US" smtClean="0"/>
              <a:t>‹#›</a:t>
            </a:fld>
            <a:endParaRPr lang="en-US"/>
          </a:p>
        </p:txBody>
      </p:sp>
    </p:spTree>
    <p:extLst>
      <p:ext uri="{BB962C8B-B14F-4D97-AF65-F5344CB8AC3E}">
        <p14:creationId xmlns:p14="http://schemas.microsoft.com/office/powerpoint/2010/main" val="101800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DC7BE-CB3D-41EB-B538-E0F6122903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37B613-93E8-42D6-88D5-161A9300301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BE888-6F92-4725-B71D-39206F6877AE}"/>
              </a:ext>
            </a:extLst>
          </p:cNvPr>
          <p:cNvSpPr>
            <a:spLocks noGrp="1"/>
          </p:cNvSpPr>
          <p:nvPr>
            <p:ph type="dt" sz="half" idx="10"/>
          </p:nvPr>
        </p:nvSpPr>
        <p:spPr/>
        <p:txBody>
          <a:bodyPr/>
          <a:lstStyle/>
          <a:p>
            <a:fld id="{E238F888-C10E-4C38-9DD7-78433F89EA2E}" type="datetimeFigureOut">
              <a:rPr lang="en-US" smtClean="0"/>
              <a:t>12/28/2020</a:t>
            </a:fld>
            <a:endParaRPr lang="en-US"/>
          </a:p>
        </p:txBody>
      </p:sp>
      <p:sp>
        <p:nvSpPr>
          <p:cNvPr id="5" name="Footer Placeholder 4">
            <a:extLst>
              <a:ext uri="{FF2B5EF4-FFF2-40B4-BE49-F238E27FC236}">
                <a16:creationId xmlns:a16="http://schemas.microsoft.com/office/drawing/2014/main" id="{738FC169-AAB4-40CE-AF36-55CC8C8C09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D17FD7-BA44-4EDB-8B6C-87E8952D40F7}"/>
              </a:ext>
            </a:extLst>
          </p:cNvPr>
          <p:cNvSpPr>
            <a:spLocks noGrp="1"/>
          </p:cNvSpPr>
          <p:nvPr>
            <p:ph type="sldNum" sz="quarter" idx="12"/>
          </p:nvPr>
        </p:nvSpPr>
        <p:spPr/>
        <p:txBody>
          <a:bodyPr/>
          <a:lstStyle/>
          <a:p>
            <a:fld id="{80A380B8-7EE7-4487-AADC-896F5AA6111C}" type="slidenum">
              <a:rPr lang="en-US" smtClean="0"/>
              <a:t>‹#›</a:t>
            </a:fld>
            <a:endParaRPr lang="en-US"/>
          </a:p>
        </p:txBody>
      </p:sp>
    </p:spTree>
    <p:extLst>
      <p:ext uri="{BB962C8B-B14F-4D97-AF65-F5344CB8AC3E}">
        <p14:creationId xmlns:p14="http://schemas.microsoft.com/office/powerpoint/2010/main" val="2228151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78CBC4-DA5D-4D25-B6B4-E2D4D8AE2F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7C6B58-1077-413F-BFB4-B8FE02069F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DC659D-AC61-4AA3-ADCE-4369B75D9ACE}"/>
              </a:ext>
            </a:extLst>
          </p:cNvPr>
          <p:cNvSpPr>
            <a:spLocks noGrp="1"/>
          </p:cNvSpPr>
          <p:nvPr>
            <p:ph type="dt" sz="half" idx="10"/>
          </p:nvPr>
        </p:nvSpPr>
        <p:spPr/>
        <p:txBody>
          <a:bodyPr/>
          <a:lstStyle/>
          <a:p>
            <a:fld id="{E238F888-C10E-4C38-9DD7-78433F89EA2E}" type="datetimeFigureOut">
              <a:rPr lang="en-US" smtClean="0"/>
              <a:t>12/28/2020</a:t>
            </a:fld>
            <a:endParaRPr lang="en-US"/>
          </a:p>
        </p:txBody>
      </p:sp>
      <p:sp>
        <p:nvSpPr>
          <p:cNvPr id="5" name="Footer Placeholder 4">
            <a:extLst>
              <a:ext uri="{FF2B5EF4-FFF2-40B4-BE49-F238E27FC236}">
                <a16:creationId xmlns:a16="http://schemas.microsoft.com/office/drawing/2014/main" id="{25E18073-4C64-4CDC-8E8D-C157FF698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AEBE32-B27C-4256-BCF3-9225DAB2F436}"/>
              </a:ext>
            </a:extLst>
          </p:cNvPr>
          <p:cNvSpPr>
            <a:spLocks noGrp="1"/>
          </p:cNvSpPr>
          <p:nvPr>
            <p:ph type="sldNum" sz="quarter" idx="12"/>
          </p:nvPr>
        </p:nvSpPr>
        <p:spPr/>
        <p:txBody>
          <a:bodyPr/>
          <a:lstStyle/>
          <a:p>
            <a:fld id="{80A380B8-7EE7-4487-AADC-896F5AA6111C}" type="slidenum">
              <a:rPr lang="en-US" smtClean="0"/>
              <a:t>‹#›</a:t>
            </a:fld>
            <a:endParaRPr lang="en-US"/>
          </a:p>
        </p:txBody>
      </p:sp>
    </p:spTree>
    <p:extLst>
      <p:ext uri="{BB962C8B-B14F-4D97-AF65-F5344CB8AC3E}">
        <p14:creationId xmlns:p14="http://schemas.microsoft.com/office/powerpoint/2010/main" val="1070711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1C6C9-0EC7-40BA-989F-8CB0F9018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4AC2E8-09B2-4211-8A69-D687A246831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21F95-FA1E-44D2-8629-9BAC0493E3D1}"/>
              </a:ext>
            </a:extLst>
          </p:cNvPr>
          <p:cNvSpPr>
            <a:spLocks noGrp="1"/>
          </p:cNvSpPr>
          <p:nvPr>
            <p:ph type="dt" sz="half" idx="10"/>
          </p:nvPr>
        </p:nvSpPr>
        <p:spPr/>
        <p:txBody>
          <a:bodyPr/>
          <a:lstStyle/>
          <a:p>
            <a:fld id="{E238F888-C10E-4C38-9DD7-78433F89EA2E}" type="datetimeFigureOut">
              <a:rPr lang="en-US" smtClean="0"/>
              <a:t>12/28/2020</a:t>
            </a:fld>
            <a:endParaRPr lang="en-US"/>
          </a:p>
        </p:txBody>
      </p:sp>
      <p:sp>
        <p:nvSpPr>
          <p:cNvPr id="5" name="Footer Placeholder 4">
            <a:extLst>
              <a:ext uri="{FF2B5EF4-FFF2-40B4-BE49-F238E27FC236}">
                <a16:creationId xmlns:a16="http://schemas.microsoft.com/office/drawing/2014/main" id="{DC287928-7411-4335-9045-AF464E8778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0F7FC8-2E4B-43F5-B1EE-7ABC19BC15C4}"/>
              </a:ext>
            </a:extLst>
          </p:cNvPr>
          <p:cNvSpPr>
            <a:spLocks noGrp="1"/>
          </p:cNvSpPr>
          <p:nvPr>
            <p:ph type="sldNum" sz="quarter" idx="12"/>
          </p:nvPr>
        </p:nvSpPr>
        <p:spPr/>
        <p:txBody>
          <a:bodyPr/>
          <a:lstStyle/>
          <a:p>
            <a:fld id="{80A380B8-7EE7-4487-AADC-896F5AA6111C}" type="slidenum">
              <a:rPr lang="en-US" smtClean="0"/>
              <a:t>‹#›</a:t>
            </a:fld>
            <a:endParaRPr lang="en-US"/>
          </a:p>
        </p:txBody>
      </p:sp>
    </p:spTree>
    <p:extLst>
      <p:ext uri="{BB962C8B-B14F-4D97-AF65-F5344CB8AC3E}">
        <p14:creationId xmlns:p14="http://schemas.microsoft.com/office/powerpoint/2010/main" val="3899335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42EC2-809D-4470-A1D5-29D30530E2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7D282B-ABA0-4E15-B301-9A2A3AC91C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E55336E-BFB1-44AD-9DB5-18D0AA096516}"/>
              </a:ext>
            </a:extLst>
          </p:cNvPr>
          <p:cNvSpPr>
            <a:spLocks noGrp="1"/>
          </p:cNvSpPr>
          <p:nvPr>
            <p:ph type="dt" sz="half" idx="10"/>
          </p:nvPr>
        </p:nvSpPr>
        <p:spPr/>
        <p:txBody>
          <a:bodyPr/>
          <a:lstStyle/>
          <a:p>
            <a:fld id="{E238F888-C10E-4C38-9DD7-78433F89EA2E}" type="datetimeFigureOut">
              <a:rPr lang="en-US" smtClean="0"/>
              <a:t>12/28/2020</a:t>
            </a:fld>
            <a:endParaRPr lang="en-US"/>
          </a:p>
        </p:txBody>
      </p:sp>
      <p:sp>
        <p:nvSpPr>
          <p:cNvPr id="5" name="Footer Placeholder 4">
            <a:extLst>
              <a:ext uri="{FF2B5EF4-FFF2-40B4-BE49-F238E27FC236}">
                <a16:creationId xmlns:a16="http://schemas.microsoft.com/office/drawing/2014/main" id="{8630667E-34D0-4112-983D-32412BC71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0FBE4-96E0-4056-B14C-F2812CD107FB}"/>
              </a:ext>
            </a:extLst>
          </p:cNvPr>
          <p:cNvSpPr>
            <a:spLocks noGrp="1"/>
          </p:cNvSpPr>
          <p:nvPr>
            <p:ph type="sldNum" sz="quarter" idx="12"/>
          </p:nvPr>
        </p:nvSpPr>
        <p:spPr/>
        <p:txBody>
          <a:bodyPr/>
          <a:lstStyle/>
          <a:p>
            <a:fld id="{80A380B8-7EE7-4487-AADC-896F5AA6111C}" type="slidenum">
              <a:rPr lang="en-US" smtClean="0"/>
              <a:t>‹#›</a:t>
            </a:fld>
            <a:endParaRPr lang="en-US"/>
          </a:p>
        </p:txBody>
      </p:sp>
    </p:spTree>
    <p:extLst>
      <p:ext uri="{BB962C8B-B14F-4D97-AF65-F5344CB8AC3E}">
        <p14:creationId xmlns:p14="http://schemas.microsoft.com/office/powerpoint/2010/main" val="759809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797AC-F201-4B13-A3A7-A191F2BE47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471612-513A-4B6B-8A8D-5853D365946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2A80BB-0695-4C5C-8C8D-0CE15FAFE0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30B888-7CA4-48E0-A1B8-27D7186FADCD}"/>
              </a:ext>
            </a:extLst>
          </p:cNvPr>
          <p:cNvSpPr>
            <a:spLocks noGrp="1"/>
          </p:cNvSpPr>
          <p:nvPr>
            <p:ph type="dt" sz="half" idx="10"/>
          </p:nvPr>
        </p:nvSpPr>
        <p:spPr/>
        <p:txBody>
          <a:bodyPr/>
          <a:lstStyle/>
          <a:p>
            <a:fld id="{E238F888-C10E-4C38-9DD7-78433F89EA2E}" type="datetimeFigureOut">
              <a:rPr lang="en-US" smtClean="0"/>
              <a:t>12/28/2020</a:t>
            </a:fld>
            <a:endParaRPr lang="en-US"/>
          </a:p>
        </p:txBody>
      </p:sp>
      <p:sp>
        <p:nvSpPr>
          <p:cNvPr id="6" name="Footer Placeholder 5">
            <a:extLst>
              <a:ext uri="{FF2B5EF4-FFF2-40B4-BE49-F238E27FC236}">
                <a16:creationId xmlns:a16="http://schemas.microsoft.com/office/drawing/2014/main" id="{A3C1BF3B-0736-42BD-8577-177ED51D13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E1B280-645E-495C-B9C4-D6AAD8C1B698}"/>
              </a:ext>
            </a:extLst>
          </p:cNvPr>
          <p:cNvSpPr>
            <a:spLocks noGrp="1"/>
          </p:cNvSpPr>
          <p:nvPr>
            <p:ph type="sldNum" sz="quarter" idx="12"/>
          </p:nvPr>
        </p:nvSpPr>
        <p:spPr/>
        <p:txBody>
          <a:bodyPr/>
          <a:lstStyle/>
          <a:p>
            <a:fld id="{80A380B8-7EE7-4487-AADC-896F5AA6111C}" type="slidenum">
              <a:rPr lang="en-US" smtClean="0"/>
              <a:t>‹#›</a:t>
            </a:fld>
            <a:endParaRPr lang="en-US"/>
          </a:p>
        </p:txBody>
      </p:sp>
    </p:spTree>
    <p:extLst>
      <p:ext uri="{BB962C8B-B14F-4D97-AF65-F5344CB8AC3E}">
        <p14:creationId xmlns:p14="http://schemas.microsoft.com/office/powerpoint/2010/main" val="1134096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3FE2D-0C08-408F-9921-64A33FF879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FE0A3A-27C8-4E26-B9E7-435F407CA2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7FD0BCD-CBD1-411A-B85B-E22C424570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BF43ED-2D02-40E3-9A11-74BA5AB4E2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F877C3A-3E62-42AB-81EE-3329B36F5B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6C50A1-A15F-433C-A2D1-C4CED7551E01}"/>
              </a:ext>
            </a:extLst>
          </p:cNvPr>
          <p:cNvSpPr>
            <a:spLocks noGrp="1"/>
          </p:cNvSpPr>
          <p:nvPr>
            <p:ph type="dt" sz="half" idx="10"/>
          </p:nvPr>
        </p:nvSpPr>
        <p:spPr/>
        <p:txBody>
          <a:bodyPr/>
          <a:lstStyle/>
          <a:p>
            <a:fld id="{E238F888-C10E-4C38-9DD7-78433F89EA2E}" type="datetimeFigureOut">
              <a:rPr lang="en-US" smtClean="0"/>
              <a:t>12/28/2020</a:t>
            </a:fld>
            <a:endParaRPr lang="en-US"/>
          </a:p>
        </p:txBody>
      </p:sp>
      <p:sp>
        <p:nvSpPr>
          <p:cNvPr id="8" name="Footer Placeholder 7">
            <a:extLst>
              <a:ext uri="{FF2B5EF4-FFF2-40B4-BE49-F238E27FC236}">
                <a16:creationId xmlns:a16="http://schemas.microsoft.com/office/drawing/2014/main" id="{C7E18FD4-AF30-44F9-ADEB-E1BB9DEB2A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B09B48-5602-4956-8556-7582F7815263}"/>
              </a:ext>
            </a:extLst>
          </p:cNvPr>
          <p:cNvSpPr>
            <a:spLocks noGrp="1"/>
          </p:cNvSpPr>
          <p:nvPr>
            <p:ph type="sldNum" sz="quarter" idx="12"/>
          </p:nvPr>
        </p:nvSpPr>
        <p:spPr/>
        <p:txBody>
          <a:bodyPr/>
          <a:lstStyle/>
          <a:p>
            <a:fld id="{80A380B8-7EE7-4487-AADC-896F5AA6111C}" type="slidenum">
              <a:rPr lang="en-US" smtClean="0"/>
              <a:t>‹#›</a:t>
            </a:fld>
            <a:endParaRPr lang="en-US"/>
          </a:p>
        </p:txBody>
      </p:sp>
    </p:spTree>
    <p:extLst>
      <p:ext uri="{BB962C8B-B14F-4D97-AF65-F5344CB8AC3E}">
        <p14:creationId xmlns:p14="http://schemas.microsoft.com/office/powerpoint/2010/main" val="3651572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F449-EE73-4581-9F82-D63DDAE992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91DC64-D3B3-4F86-B0C1-34133828D852}"/>
              </a:ext>
            </a:extLst>
          </p:cNvPr>
          <p:cNvSpPr>
            <a:spLocks noGrp="1"/>
          </p:cNvSpPr>
          <p:nvPr>
            <p:ph type="dt" sz="half" idx="10"/>
          </p:nvPr>
        </p:nvSpPr>
        <p:spPr/>
        <p:txBody>
          <a:bodyPr/>
          <a:lstStyle/>
          <a:p>
            <a:fld id="{E238F888-C10E-4C38-9DD7-78433F89EA2E}" type="datetimeFigureOut">
              <a:rPr lang="en-US" smtClean="0"/>
              <a:t>12/28/2020</a:t>
            </a:fld>
            <a:endParaRPr lang="en-US"/>
          </a:p>
        </p:txBody>
      </p:sp>
      <p:sp>
        <p:nvSpPr>
          <p:cNvPr id="4" name="Footer Placeholder 3">
            <a:extLst>
              <a:ext uri="{FF2B5EF4-FFF2-40B4-BE49-F238E27FC236}">
                <a16:creationId xmlns:a16="http://schemas.microsoft.com/office/drawing/2014/main" id="{0B4DE99A-22AB-41CF-B90F-6544A9834A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15AA1F-B96E-4B63-8C35-41DA87F57956}"/>
              </a:ext>
            </a:extLst>
          </p:cNvPr>
          <p:cNvSpPr>
            <a:spLocks noGrp="1"/>
          </p:cNvSpPr>
          <p:nvPr>
            <p:ph type="sldNum" sz="quarter" idx="12"/>
          </p:nvPr>
        </p:nvSpPr>
        <p:spPr/>
        <p:txBody>
          <a:bodyPr/>
          <a:lstStyle/>
          <a:p>
            <a:fld id="{80A380B8-7EE7-4487-AADC-896F5AA6111C}" type="slidenum">
              <a:rPr lang="en-US" smtClean="0"/>
              <a:t>‹#›</a:t>
            </a:fld>
            <a:endParaRPr lang="en-US"/>
          </a:p>
        </p:txBody>
      </p:sp>
    </p:spTree>
    <p:extLst>
      <p:ext uri="{BB962C8B-B14F-4D97-AF65-F5344CB8AC3E}">
        <p14:creationId xmlns:p14="http://schemas.microsoft.com/office/powerpoint/2010/main" val="274289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39A06A-9833-4249-8D55-E2365D9C648F}"/>
              </a:ext>
            </a:extLst>
          </p:cNvPr>
          <p:cNvSpPr>
            <a:spLocks noGrp="1"/>
          </p:cNvSpPr>
          <p:nvPr>
            <p:ph type="dt" sz="half" idx="10"/>
          </p:nvPr>
        </p:nvSpPr>
        <p:spPr/>
        <p:txBody>
          <a:bodyPr/>
          <a:lstStyle/>
          <a:p>
            <a:fld id="{E238F888-C10E-4C38-9DD7-78433F89EA2E}" type="datetimeFigureOut">
              <a:rPr lang="en-US" smtClean="0"/>
              <a:t>12/28/2020</a:t>
            </a:fld>
            <a:endParaRPr lang="en-US"/>
          </a:p>
        </p:txBody>
      </p:sp>
      <p:sp>
        <p:nvSpPr>
          <p:cNvPr id="3" name="Footer Placeholder 2">
            <a:extLst>
              <a:ext uri="{FF2B5EF4-FFF2-40B4-BE49-F238E27FC236}">
                <a16:creationId xmlns:a16="http://schemas.microsoft.com/office/drawing/2014/main" id="{AEFB92E0-F136-42CF-B639-4A42EAE13E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239440-A28A-4BC4-A3C3-28E8FCCEFF7F}"/>
              </a:ext>
            </a:extLst>
          </p:cNvPr>
          <p:cNvSpPr>
            <a:spLocks noGrp="1"/>
          </p:cNvSpPr>
          <p:nvPr>
            <p:ph type="sldNum" sz="quarter" idx="12"/>
          </p:nvPr>
        </p:nvSpPr>
        <p:spPr/>
        <p:txBody>
          <a:bodyPr/>
          <a:lstStyle/>
          <a:p>
            <a:fld id="{80A380B8-7EE7-4487-AADC-896F5AA6111C}" type="slidenum">
              <a:rPr lang="en-US" smtClean="0"/>
              <a:t>‹#›</a:t>
            </a:fld>
            <a:endParaRPr lang="en-US"/>
          </a:p>
        </p:txBody>
      </p:sp>
    </p:spTree>
    <p:extLst>
      <p:ext uri="{BB962C8B-B14F-4D97-AF65-F5344CB8AC3E}">
        <p14:creationId xmlns:p14="http://schemas.microsoft.com/office/powerpoint/2010/main" val="1683087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5CB3-0A8D-43BE-BD92-DC2BF96AEC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BCBFF1-57DD-458A-9E6A-D8550F4DE8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F9D9F5-B898-466C-8332-EDD9BB948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88A1C93-1476-4616-996F-08CE3F0EFB32}"/>
              </a:ext>
            </a:extLst>
          </p:cNvPr>
          <p:cNvSpPr>
            <a:spLocks noGrp="1"/>
          </p:cNvSpPr>
          <p:nvPr>
            <p:ph type="dt" sz="half" idx="10"/>
          </p:nvPr>
        </p:nvSpPr>
        <p:spPr/>
        <p:txBody>
          <a:bodyPr/>
          <a:lstStyle/>
          <a:p>
            <a:fld id="{E238F888-C10E-4C38-9DD7-78433F89EA2E}" type="datetimeFigureOut">
              <a:rPr lang="en-US" smtClean="0"/>
              <a:t>12/28/2020</a:t>
            </a:fld>
            <a:endParaRPr lang="en-US"/>
          </a:p>
        </p:txBody>
      </p:sp>
      <p:sp>
        <p:nvSpPr>
          <p:cNvPr id="6" name="Footer Placeholder 5">
            <a:extLst>
              <a:ext uri="{FF2B5EF4-FFF2-40B4-BE49-F238E27FC236}">
                <a16:creationId xmlns:a16="http://schemas.microsoft.com/office/drawing/2014/main" id="{59015404-8900-4805-8E55-21F9B2AA27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804D74-05C5-4054-899A-45C1E0150D28}"/>
              </a:ext>
            </a:extLst>
          </p:cNvPr>
          <p:cNvSpPr>
            <a:spLocks noGrp="1"/>
          </p:cNvSpPr>
          <p:nvPr>
            <p:ph type="sldNum" sz="quarter" idx="12"/>
          </p:nvPr>
        </p:nvSpPr>
        <p:spPr/>
        <p:txBody>
          <a:bodyPr/>
          <a:lstStyle/>
          <a:p>
            <a:fld id="{80A380B8-7EE7-4487-AADC-896F5AA6111C}" type="slidenum">
              <a:rPr lang="en-US" smtClean="0"/>
              <a:t>‹#›</a:t>
            </a:fld>
            <a:endParaRPr lang="en-US"/>
          </a:p>
        </p:txBody>
      </p:sp>
    </p:spTree>
    <p:extLst>
      <p:ext uri="{BB962C8B-B14F-4D97-AF65-F5344CB8AC3E}">
        <p14:creationId xmlns:p14="http://schemas.microsoft.com/office/powerpoint/2010/main" val="1744639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2652-606C-49F8-BAB3-CF4B1D84E7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400956-2556-40CA-A979-486782EC4C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148C5A-2142-4035-8BD4-F96459DDB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A235541-F620-40AB-A132-F5F19772DA12}"/>
              </a:ext>
            </a:extLst>
          </p:cNvPr>
          <p:cNvSpPr>
            <a:spLocks noGrp="1"/>
          </p:cNvSpPr>
          <p:nvPr>
            <p:ph type="dt" sz="half" idx="10"/>
          </p:nvPr>
        </p:nvSpPr>
        <p:spPr/>
        <p:txBody>
          <a:bodyPr/>
          <a:lstStyle/>
          <a:p>
            <a:fld id="{E238F888-C10E-4C38-9DD7-78433F89EA2E}" type="datetimeFigureOut">
              <a:rPr lang="en-US" smtClean="0"/>
              <a:t>12/28/2020</a:t>
            </a:fld>
            <a:endParaRPr lang="en-US"/>
          </a:p>
        </p:txBody>
      </p:sp>
      <p:sp>
        <p:nvSpPr>
          <p:cNvPr id="6" name="Footer Placeholder 5">
            <a:extLst>
              <a:ext uri="{FF2B5EF4-FFF2-40B4-BE49-F238E27FC236}">
                <a16:creationId xmlns:a16="http://schemas.microsoft.com/office/drawing/2014/main" id="{D713FBE2-E449-4FA1-909D-D1A6C5B071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AC9EB5-2325-4C1C-8435-7D0BF47D77F6}"/>
              </a:ext>
            </a:extLst>
          </p:cNvPr>
          <p:cNvSpPr>
            <a:spLocks noGrp="1"/>
          </p:cNvSpPr>
          <p:nvPr>
            <p:ph type="sldNum" sz="quarter" idx="12"/>
          </p:nvPr>
        </p:nvSpPr>
        <p:spPr/>
        <p:txBody>
          <a:bodyPr/>
          <a:lstStyle/>
          <a:p>
            <a:fld id="{80A380B8-7EE7-4487-AADC-896F5AA6111C}" type="slidenum">
              <a:rPr lang="en-US" smtClean="0"/>
              <a:t>‹#›</a:t>
            </a:fld>
            <a:endParaRPr lang="en-US"/>
          </a:p>
        </p:txBody>
      </p:sp>
    </p:spTree>
    <p:extLst>
      <p:ext uri="{BB962C8B-B14F-4D97-AF65-F5344CB8AC3E}">
        <p14:creationId xmlns:p14="http://schemas.microsoft.com/office/powerpoint/2010/main" val="58794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B66B21-91B2-4A74-9920-AD732EAA13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A28E2B-C6BF-4CD9-9F70-7A31081F94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4BE5B5-47E3-4BBF-BBFF-9462E52FE9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38F888-C10E-4C38-9DD7-78433F89EA2E}" type="datetimeFigureOut">
              <a:rPr lang="en-US" smtClean="0"/>
              <a:t>12/28/2020</a:t>
            </a:fld>
            <a:endParaRPr lang="en-US"/>
          </a:p>
        </p:txBody>
      </p:sp>
      <p:sp>
        <p:nvSpPr>
          <p:cNvPr id="5" name="Footer Placeholder 4">
            <a:extLst>
              <a:ext uri="{FF2B5EF4-FFF2-40B4-BE49-F238E27FC236}">
                <a16:creationId xmlns:a16="http://schemas.microsoft.com/office/drawing/2014/main" id="{E509B6F2-B4BA-445E-AB64-D284FBBDF9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AD51C6-5AA0-4D98-A58B-26E1DEF886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A380B8-7EE7-4487-AADC-896F5AA6111C}" type="slidenum">
              <a:rPr lang="en-US" smtClean="0"/>
              <a:t>‹#›</a:t>
            </a:fld>
            <a:endParaRPr lang="en-US"/>
          </a:p>
        </p:txBody>
      </p:sp>
    </p:spTree>
    <p:extLst>
      <p:ext uri="{BB962C8B-B14F-4D97-AF65-F5344CB8AC3E}">
        <p14:creationId xmlns:p14="http://schemas.microsoft.com/office/powerpoint/2010/main" val="1431799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4738A-AF49-4B41-B9D4-C2E1DCE6703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8CA1E4D-425C-4269-8096-6D3B4C996AE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1686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3571663-B0BF-4F9B-B80B-AF49805E846F}"/>
              </a:ext>
            </a:extLst>
          </p:cNvPr>
          <p:cNvGrpSpPr/>
          <p:nvPr/>
        </p:nvGrpSpPr>
        <p:grpSpPr>
          <a:xfrm>
            <a:off x="2493818" y="2281382"/>
            <a:ext cx="1995055" cy="1958109"/>
            <a:chOff x="2493818" y="2281382"/>
            <a:chExt cx="1995055" cy="1958109"/>
          </a:xfrm>
        </p:grpSpPr>
        <p:sp>
          <p:nvSpPr>
            <p:cNvPr id="5" name="Oval 4">
              <a:extLst>
                <a:ext uri="{FF2B5EF4-FFF2-40B4-BE49-F238E27FC236}">
                  <a16:creationId xmlns:a16="http://schemas.microsoft.com/office/drawing/2014/main" id="{72E9C9CF-E314-479C-8070-5FFA0534E0AB}"/>
                </a:ext>
              </a:extLst>
            </p:cNvPr>
            <p:cNvSpPr/>
            <p:nvPr/>
          </p:nvSpPr>
          <p:spPr>
            <a:xfrm flipH="1" flipV="1">
              <a:off x="3463637" y="3242427"/>
              <a:ext cx="46182"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67F1759-C7E7-4811-AB99-22D42A66AB7C}"/>
                </a:ext>
              </a:extLst>
            </p:cNvPr>
            <p:cNvGrpSpPr/>
            <p:nvPr/>
          </p:nvGrpSpPr>
          <p:grpSpPr>
            <a:xfrm>
              <a:off x="2493818" y="2281382"/>
              <a:ext cx="1995055" cy="1958109"/>
              <a:chOff x="2493818" y="2281382"/>
              <a:chExt cx="1995055" cy="1958109"/>
            </a:xfrm>
          </p:grpSpPr>
          <p:sp>
            <p:nvSpPr>
              <p:cNvPr id="4" name="Oval 3">
                <a:extLst>
                  <a:ext uri="{FF2B5EF4-FFF2-40B4-BE49-F238E27FC236}">
                    <a16:creationId xmlns:a16="http://schemas.microsoft.com/office/drawing/2014/main" id="{5F362FB8-D6DC-4A21-9D5B-1118C42E4E05}"/>
                  </a:ext>
                </a:extLst>
              </p:cNvPr>
              <p:cNvSpPr/>
              <p:nvPr/>
            </p:nvSpPr>
            <p:spPr>
              <a:xfrm>
                <a:off x="2493818" y="2281382"/>
                <a:ext cx="1995055" cy="19581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EDD90914-38C8-452E-B214-50DF13DB5ADE}"/>
                  </a:ext>
                </a:extLst>
              </p:cNvPr>
              <p:cNvCxnSpPr>
                <a:cxnSpLocks/>
                <a:stCxn id="5" idx="4"/>
                <a:endCxn id="4" idx="4"/>
              </p:cNvCxnSpPr>
              <p:nvPr/>
            </p:nvCxnSpPr>
            <p:spPr>
              <a:xfrm>
                <a:off x="3486728" y="3242427"/>
                <a:ext cx="4618" cy="997064"/>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5" name="Group 14">
            <a:extLst>
              <a:ext uri="{FF2B5EF4-FFF2-40B4-BE49-F238E27FC236}">
                <a16:creationId xmlns:a16="http://schemas.microsoft.com/office/drawing/2014/main" id="{42257F80-8BEF-4D92-BEA5-5CE728F36453}"/>
              </a:ext>
            </a:extLst>
          </p:cNvPr>
          <p:cNvGrpSpPr/>
          <p:nvPr/>
        </p:nvGrpSpPr>
        <p:grpSpPr>
          <a:xfrm rot="1200000">
            <a:off x="2734142" y="2281382"/>
            <a:ext cx="1995055" cy="1958109"/>
            <a:chOff x="2493818" y="2281382"/>
            <a:chExt cx="1995055" cy="1958109"/>
          </a:xfrm>
          <a:noFill/>
        </p:grpSpPr>
        <p:sp>
          <p:nvSpPr>
            <p:cNvPr id="16" name="Oval 15">
              <a:extLst>
                <a:ext uri="{FF2B5EF4-FFF2-40B4-BE49-F238E27FC236}">
                  <a16:creationId xmlns:a16="http://schemas.microsoft.com/office/drawing/2014/main" id="{988021AF-E307-489C-8449-B25672F5FBF9}"/>
                </a:ext>
              </a:extLst>
            </p:cNvPr>
            <p:cNvSpPr/>
            <p:nvPr/>
          </p:nvSpPr>
          <p:spPr>
            <a:xfrm flipH="1" flipV="1">
              <a:off x="3463637" y="3242427"/>
              <a:ext cx="46182" cy="45719"/>
            </a:xfrm>
            <a:prstGeom prst="ellipse">
              <a:avLst/>
            </a:prstGeom>
            <a:grp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D9C0C483-253A-4FC0-A6C5-7BFAFED25A7C}"/>
                </a:ext>
              </a:extLst>
            </p:cNvPr>
            <p:cNvGrpSpPr/>
            <p:nvPr/>
          </p:nvGrpSpPr>
          <p:grpSpPr>
            <a:xfrm>
              <a:off x="2493818" y="2281382"/>
              <a:ext cx="1995055" cy="1958109"/>
              <a:chOff x="2493818" y="2281382"/>
              <a:chExt cx="1995055" cy="1958109"/>
            </a:xfrm>
            <a:grpFill/>
          </p:grpSpPr>
          <p:sp>
            <p:nvSpPr>
              <p:cNvPr id="18" name="Oval 17">
                <a:extLst>
                  <a:ext uri="{FF2B5EF4-FFF2-40B4-BE49-F238E27FC236}">
                    <a16:creationId xmlns:a16="http://schemas.microsoft.com/office/drawing/2014/main" id="{3C0BDA83-625A-4B43-A21A-24A03B51204E}"/>
                  </a:ext>
                </a:extLst>
              </p:cNvPr>
              <p:cNvSpPr/>
              <p:nvPr/>
            </p:nvSpPr>
            <p:spPr>
              <a:xfrm>
                <a:off x="2493818" y="2281382"/>
                <a:ext cx="1995055" cy="1958109"/>
              </a:xfrm>
              <a:prstGeom prst="ellipse">
                <a:avLst/>
              </a:prstGeom>
              <a:grp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AF1FE564-A6E2-460B-A859-B5F514FB58B3}"/>
                  </a:ext>
                </a:extLst>
              </p:cNvPr>
              <p:cNvCxnSpPr>
                <a:cxnSpLocks/>
                <a:stCxn id="16" idx="4"/>
                <a:endCxn id="18" idx="4"/>
              </p:cNvCxnSpPr>
              <p:nvPr/>
            </p:nvCxnSpPr>
            <p:spPr>
              <a:xfrm>
                <a:off x="3486728" y="3242427"/>
                <a:ext cx="4618" cy="997064"/>
              </a:xfrm>
              <a:prstGeom prst="line">
                <a:avLst/>
              </a:prstGeom>
              <a:grpFill/>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99677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3571663-B0BF-4F9B-B80B-AF49805E846F}"/>
              </a:ext>
            </a:extLst>
          </p:cNvPr>
          <p:cNvGrpSpPr/>
          <p:nvPr/>
        </p:nvGrpSpPr>
        <p:grpSpPr>
          <a:xfrm>
            <a:off x="3941928" y="549467"/>
            <a:ext cx="1108363" cy="1080655"/>
            <a:chOff x="2493818" y="2281382"/>
            <a:chExt cx="1995055" cy="1958109"/>
          </a:xfrm>
        </p:grpSpPr>
        <p:sp>
          <p:nvSpPr>
            <p:cNvPr id="5" name="Oval 4">
              <a:extLst>
                <a:ext uri="{FF2B5EF4-FFF2-40B4-BE49-F238E27FC236}">
                  <a16:creationId xmlns:a16="http://schemas.microsoft.com/office/drawing/2014/main" id="{72E9C9CF-E314-479C-8070-5FFA0534E0AB}"/>
                </a:ext>
              </a:extLst>
            </p:cNvPr>
            <p:cNvSpPr/>
            <p:nvPr/>
          </p:nvSpPr>
          <p:spPr>
            <a:xfrm flipH="1" flipV="1">
              <a:off x="3463637" y="3242427"/>
              <a:ext cx="46182"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67F1759-C7E7-4811-AB99-22D42A66AB7C}"/>
                </a:ext>
              </a:extLst>
            </p:cNvPr>
            <p:cNvGrpSpPr/>
            <p:nvPr/>
          </p:nvGrpSpPr>
          <p:grpSpPr>
            <a:xfrm>
              <a:off x="2493818" y="2281382"/>
              <a:ext cx="1995055" cy="1958109"/>
              <a:chOff x="2493818" y="2281382"/>
              <a:chExt cx="1995055" cy="1958109"/>
            </a:xfrm>
          </p:grpSpPr>
          <p:sp>
            <p:nvSpPr>
              <p:cNvPr id="4" name="Oval 3">
                <a:extLst>
                  <a:ext uri="{FF2B5EF4-FFF2-40B4-BE49-F238E27FC236}">
                    <a16:creationId xmlns:a16="http://schemas.microsoft.com/office/drawing/2014/main" id="{5F362FB8-D6DC-4A21-9D5B-1118C42E4E05}"/>
                  </a:ext>
                </a:extLst>
              </p:cNvPr>
              <p:cNvSpPr/>
              <p:nvPr/>
            </p:nvSpPr>
            <p:spPr>
              <a:xfrm>
                <a:off x="2493818" y="2281382"/>
                <a:ext cx="1995055" cy="19581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EDD90914-38C8-452E-B214-50DF13DB5ADE}"/>
                  </a:ext>
                </a:extLst>
              </p:cNvPr>
              <p:cNvCxnSpPr>
                <a:cxnSpLocks/>
                <a:stCxn id="5" idx="4"/>
                <a:endCxn id="4" idx="4"/>
              </p:cNvCxnSpPr>
              <p:nvPr/>
            </p:nvCxnSpPr>
            <p:spPr>
              <a:xfrm>
                <a:off x="3486728" y="3242427"/>
                <a:ext cx="4618" cy="997064"/>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3" name="Straight Connector 2">
            <a:extLst>
              <a:ext uri="{FF2B5EF4-FFF2-40B4-BE49-F238E27FC236}">
                <a16:creationId xmlns:a16="http://schemas.microsoft.com/office/drawing/2014/main" id="{3AC7560A-285D-404D-B35D-6938D6A98A8C}"/>
              </a:ext>
            </a:extLst>
          </p:cNvPr>
          <p:cNvCxnSpPr>
            <a:cxnSpLocks/>
          </p:cNvCxnSpPr>
          <p:nvPr/>
        </p:nvCxnSpPr>
        <p:spPr>
          <a:xfrm>
            <a:off x="4496110" y="369359"/>
            <a:ext cx="0" cy="4581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713B78F-B017-464A-AFB6-7EFA0C5E1C76}"/>
              </a:ext>
            </a:extLst>
          </p:cNvPr>
          <p:cNvCxnSpPr/>
          <p:nvPr/>
        </p:nvCxnSpPr>
        <p:spPr>
          <a:xfrm>
            <a:off x="4486874" y="1089795"/>
            <a:ext cx="6724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141198C-3CF5-4828-969B-06105B47538C}"/>
              </a:ext>
            </a:extLst>
          </p:cNvPr>
          <p:cNvCxnSpPr/>
          <p:nvPr/>
        </p:nvCxnSpPr>
        <p:spPr>
          <a:xfrm>
            <a:off x="4496110" y="3597466"/>
            <a:ext cx="672407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641E5E60-1A89-4803-9335-83367EC5A5B9}"/>
              </a:ext>
            </a:extLst>
          </p:cNvPr>
          <p:cNvGrpSpPr/>
          <p:nvPr/>
        </p:nvGrpSpPr>
        <p:grpSpPr>
          <a:xfrm>
            <a:off x="3518081" y="2650746"/>
            <a:ext cx="1969398" cy="1902686"/>
            <a:chOff x="2493818" y="2281382"/>
            <a:chExt cx="1995055" cy="1958109"/>
          </a:xfrm>
        </p:grpSpPr>
        <p:sp>
          <p:nvSpPr>
            <p:cNvPr id="22" name="Oval 21">
              <a:extLst>
                <a:ext uri="{FF2B5EF4-FFF2-40B4-BE49-F238E27FC236}">
                  <a16:creationId xmlns:a16="http://schemas.microsoft.com/office/drawing/2014/main" id="{C09D4087-5E1B-47C6-A4E9-B3B7BCCAC903}"/>
                </a:ext>
              </a:extLst>
            </p:cNvPr>
            <p:cNvSpPr/>
            <p:nvPr/>
          </p:nvSpPr>
          <p:spPr>
            <a:xfrm flipH="1" flipV="1">
              <a:off x="3463637" y="3242427"/>
              <a:ext cx="46182"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40E65F9-0803-4512-88C2-346C914F3075}"/>
                </a:ext>
              </a:extLst>
            </p:cNvPr>
            <p:cNvSpPr/>
            <p:nvPr/>
          </p:nvSpPr>
          <p:spPr>
            <a:xfrm>
              <a:off x="2493818" y="2281382"/>
              <a:ext cx="1995055" cy="19581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 name="Straight Connector 25">
            <a:extLst>
              <a:ext uri="{FF2B5EF4-FFF2-40B4-BE49-F238E27FC236}">
                <a16:creationId xmlns:a16="http://schemas.microsoft.com/office/drawing/2014/main" id="{11ED3A74-AD2D-4489-9011-6509ADB61EAA}"/>
              </a:ext>
            </a:extLst>
          </p:cNvPr>
          <p:cNvCxnSpPr/>
          <p:nvPr/>
        </p:nvCxnSpPr>
        <p:spPr>
          <a:xfrm>
            <a:off x="4502780" y="1630122"/>
            <a:ext cx="6724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501D3-3746-4869-8C39-8000695BE67B}"/>
              </a:ext>
            </a:extLst>
          </p:cNvPr>
          <p:cNvCxnSpPr/>
          <p:nvPr/>
        </p:nvCxnSpPr>
        <p:spPr>
          <a:xfrm>
            <a:off x="4486874" y="4553431"/>
            <a:ext cx="6724072"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52B60FB-8132-4321-8255-CFC1D14D78A8}"/>
              </a:ext>
            </a:extLst>
          </p:cNvPr>
          <p:cNvSpPr txBox="1"/>
          <p:nvPr/>
        </p:nvSpPr>
        <p:spPr>
          <a:xfrm>
            <a:off x="4902510" y="470959"/>
            <a:ext cx="2423933" cy="369332"/>
          </a:xfrm>
          <a:prstGeom prst="rect">
            <a:avLst/>
          </a:prstGeom>
          <a:noFill/>
        </p:spPr>
        <p:txBody>
          <a:bodyPr wrap="none" rtlCol="0">
            <a:spAutoFit/>
          </a:bodyPr>
          <a:lstStyle/>
          <a:p>
            <a:r>
              <a:rPr lang="en-US" dirty="0"/>
              <a:t>c1, circle 1 has radius r1</a:t>
            </a:r>
          </a:p>
        </p:txBody>
      </p:sp>
      <p:sp>
        <p:nvSpPr>
          <p:cNvPr id="28" name="TextBox 27">
            <a:extLst>
              <a:ext uri="{FF2B5EF4-FFF2-40B4-BE49-F238E27FC236}">
                <a16:creationId xmlns:a16="http://schemas.microsoft.com/office/drawing/2014/main" id="{392DF78B-458F-411B-B613-CEE7DF0BB423}"/>
              </a:ext>
            </a:extLst>
          </p:cNvPr>
          <p:cNvSpPr txBox="1"/>
          <p:nvPr/>
        </p:nvSpPr>
        <p:spPr>
          <a:xfrm>
            <a:off x="4902510" y="2424180"/>
            <a:ext cx="2423933" cy="369332"/>
          </a:xfrm>
          <a:prstGeom prst="rect">
            <a:avLst/>
          </a:prstGeom>
          <a:noFill/>
        </p:spPr>
        <p:txBody>
          <a:bodyPr wrap="none" rtlCol="0">
            <a:spAutoFit/>
          </a:bodyPr>
          <a:lstStyle/>
          <a:p>
            <a:r>
              <a:rPr lang="en-US" dirty="0"/>
              <a:t>c2, circle 2 has radius r2</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87561230-C08A-401C-9796-0B67AC7CE0D6}"/>
                  </a:ext>
                </a:extLst>
              </p:cNvPr>
              <p:cNvSpPr txBox="1"/>
              <p:nvPr/>
            </p:nvSpPr>
            <p:spPr>
              <a:xfrm>
                <a:off x="801564" y="748050"/>
                <a:ext cx="3253327" cy="801117"/>
              </a:xfrm>
              <a:prstGeom prst="rect">
                <a:avLst/>
              </a:prstGeom>
              <a:noFill/>
            </p:spPr>
            <p:txBody>
              <a:bodyPr wrap="none" rtlCol="0">
                <a:spAutoFit/>
              </a:bodyPr>
              <a:lstStyle/>
              <a:p>
                <a:r>
                  <a:rPr lang="en-US" dirty="0"/>
                  <a:t>How many rolls does circle 1 do?</a:t>
                </a:r>
              </a:p>
              <a:p>
                <a:r>
                  <a:rPr lang="en-US" dirty="0">
                    <a:solidFill>
                      <a:schemeClr val="accent6"/>
                    </a:solidFill>
                  </a:rPr>
                  <a:t>Rolls = </a:t>
                </a:r>
                <a14:m>
                  <m:oMath xmlns:m="http://schemas.openxmlformats.org/officeDocument/2006/math">
                    <m:f>
                      <m:fPr>
                        <m:ctrlPr>
                          <a:rPr lang="en-US" b="0" i="1" dirty="0" smtClean="0">
                            <a:solidFill>
                              <a:schemeClr val="accent6"/>
                            </a:solidFill>
                            <a:latin typeface="Cambria Math" panose="02040503050406030204" pitchFamily="18" charset="0"/>
                          </a:rPr>
                        </m:ctrlPr>
                      </m:fPr>
                      <m:num>
                        <m:r>
                          <a:rPr lang="en-US" b="0" i="1" dirty="0" smtClean="0">
                            <a:solidFill>
                              <a:schemeClr val="accent6"/>
                            </a:solidFill>
                            <a:latin typeface="Cambria Math" panose="02040503050406030204" pitchFamily="18" charset="0"/>
                          </a:rPr>
                          <m:t>𝑑</m:t>
                        </m:r>
                      </m:num>
                      <m:den>
                        <m:r>
                          <a:rPr lang="en-US" b="0" i="1" dirty="0" smtClean="0">
                            <a:solidFill>
                              <a:schemeClr val="accent6"/>
                            </a:solidFill>
                            <a:latin typeface="Cambria Math" panose="02040503050406030204" pitchFamily="18" charset="0"/>
                          </a:rPr>
                          <m:t>2∗</m:t>
                        </m:r>
                        <m:r>
                          <a:rPr lang="en-US" b="0" i="1" dirty="0" smtClean="0">
                            <a:solidFill>
                              <a:schemeClr val="accent6"/>
                            </a:solidFill>
                            <a:latin typeface="Cambria Math" panose="02040503050406030204" pitchFamily="18" charset="0"/>
                          </a:rPr>
                          <m:t>𝜋</m:t>
                        </m:r>
                        <m:r>
                          <a:rPr lang="en-US" b="0" i="1" dirty="0" smtClean="0">
                            <a:solidFill>
                              <a:schemeClr val="accent6"/>
                            </a:solidFill>
                            <a:latin typeface="Cambria Math" panose="02040503050406030204" pitchFamily="18" charset="0"/>
                          </a:rPr>
                          <m:t>∗</m:t>
                        </m:r>
                        <m:sSub>
                          <m:sSubPr>
                            <m:ctrlPr>
                              <a:rPr lang="en-US" b="0" i="1" dirty="0" smtClean="0">
                                <a:solidFill>
                                  <a:schemeClr val="accent6"/>
                                </a:solidFill>
                                <a:latin typeface="Cambria Math" panose="02040503050406030204" pitchFamily="18" charset="0"/>
                              </a:rPr>
                            </m:ctrlPr>
                          </m:sSubPr>
                          <m:e>
                            <m:r>
                              <a:rPr lang="en-US" b="0" i="1" dirty="0" smtClean="0">
                                <a:solidFill>
                                  <a:schemeClr val="accent6"/>
                                </a:solidFill>
                                <a:latin typeface="Cambria Math" panose="02040503050406030204" pitchFamily="18" charset="0"/>
                              </a:rPr>
                              <m:t>𝑟</m:t>
                            </m:r>
                          </m:e>
                          <m:sub>
                            <m:r>
                              <a:rPr lang="en-US" b="0" i="1" dirty="0" smtClean="0">
                                <a:solidFill>
                                  <a:schemeClr val="accent6"/>
                                </a:solidFill>
                                <a:latin typeface="Cambria Math" panose="02040503050406030204" pitchFamily="18" charset="0"/>
                              </a:rPr>
                              <m:t>1</m:t>
                            </m:r>
                          </m:sub>
                        </m:sSub>
                      </m:den>
                    </m:f>
                  </m:oMath>
                </a14:m>
                <a:endParaRPr lang="en-US" b="0" dirty="0">
                  <a:solidFill>
                    <a:schemeClr val="accent6"/>
                  </a:solidFill>
                </a:endParaRPr>
              </a:p>
            </p:txBody>
          </p:sp>
        </mc:Choice>
        <mc:Fallback>
          <p:sp>
            <p:nvSpPr>
              <p:cNvPr id="13" name="TextBox 12">
                <a:extLst>
                  <a:ext uri="{FF2B5EF4-FFF2-40B4-BE49-F238E27FC236}">
                    <a16:creationId xmlns:a16="http://schemas.microsoft.com/office/drawing/2014/main" id="{87561230-C08A-401C-9796-0B67AC7CE0D6}"/>
                  </a:ext>
                </a:extLst>
              </p:cNvPr>
              <p:cNvSpPr txBox="1">
                <a:spLocks noRot="1" noChangeAspect="1" noMove="1" noResize="1" noEditPoints="1" noAdjustHandles="1" noChangeArrowheads="1" noChangeShapeType="1" noTextEdit="1"/>
              </p:cNvSpPr>
              <p:nvPr/>
            </p:nvSpPr>
            <p:spPr>
              <a:xfrm>
                <a:off x="801564" y="748050"/>
                <a:ext cx="3253327" cy="801117"/>
              </a:xfrm>
              <a:prstGeom prst="rect">
                <a:avLst/>
              </a:prstGeom>
              <a:blipFill>
                <a:blip r:embed="rId2"/>
                <a:stretch>
                  <a:fillRect l="-1498" t="-4580" r="-749" b="-763"/>
                </a:stretch>
              </a:blipFill>
            </p:spPr>
            <p:txBody>
              <a:bodyPr/>
              <a:lstStyle/>
              <a:p>
                <a:r>
                  <a:rPr lang="en-US">
                    <a:noFill/>
                  </a:rPr>
                  <a:t> </a:t>
                </a:r>
              </a:p>
            </p:txBody>
          </p:sp>
        </mc:Fallback>
      </mc:AlternateContent>
      <p:cxnSp>
        <p:nvCxnSpPr>
          <p:cNvPr id="30" name="Straight Connector 29">
            <a:extLst>
              <a:ext uri="{FF2B5EF4-FFF2-40B4-BE49-F238E27FC236}">
                <a16:creationId xmlns:a16="http://schemas.microsoft.com/office/drawing/2014/main" id="{3934A199-530A-44E8-9FD1-22F3110143CF}"/>
              </a:ext>
            </a:extLst>
          </p:cNvPr>
          <p:cNvCxnSpPr/>
          <p:nvPr/>
        </p:nvCxnSpPr>
        <p:spPr>
          <a:xfrm>
            <a:off x="11210946" y="574868"/>
            <a:ext cx="0" cy="4488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A625609-3EB2-4530-B8A4-131B5AFD6487}"/>
              </a:ext>
            </a:extLst>
          </p:cNvPr>
          <p:cNvCxnSpPr/>
          <p:nvPr/>
        </p:nvCxnSpPr>
        <p:spPr>
          <a:xfrm>
            <a:off x="4486874" y="4950595"/>
            <a:ext cx="672407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04BD7AC-A7E1-4397-8ED6-56C859683679}"/>
              </a:ext>
            </a:extLst>
          </p:cNvPr>
          <p:cNvSpPr txBox="1"/>
          <p:nvPr/>
        </p:nvSpPr>
        <p:spPr>
          <a:xfrm>
            <a:off x="6989537" y="4879074"/>
            <a:ext cx="1141082" cy="369332"/>
          </a:xfrm>
          <a:prstGeom prst="rect">
            <a:avLst/>
          </a:prstGeom>
          <a:noFill/>
        </p:spPr>
        <p:txBody>
          <a:bodyPr wrap="none" rtlCol="0">
            <a:spAutoFit/>
          </a:bodyPr>
          <a:lstStyle/>
          <a:p>
            <a:r>
              <a:rPr lang="en-US" dirty="0"/>
              <a:t>distance d</a:t>
            </a:r>
          </a:p>
        </p:txBody>
      </p: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D1D14DB7-BFC6-47E4-9CC2-11D6844F24BA}"/>
                  </a:ext>
                </a:extLst>
              </p:cNvPr>
              <p:cNvSpPr txBox="1"/>
              <p:nvPr/>
            </p:nvSpPr>
            <p:spPr>
              <a:xfrm>
                <a:off x="796242" y="3412502"/>
                <a:ext cx="2835456" cy="801117"/>
              </a:xfrm>
              <a:prstGeom prst="rect">
                <a:avLst/>
              </a:prstGeom>
              <a:noFill/>
            </p:spPr>
            <p:txBody>
              <a:bodyPr wrap="none" rtlCol="0">
                <a:spAutoFit/>
              </a:bodyPr>
              <a:lstStyle/>
              <a:p>
                <a:r>
                  <a:rPr lang="en-US" dirty="0"/>
                  <a:t>Circle 2 makes </a:t>
                </a:r>
                <a:r>
                  <a:rPr lang="en-US" dirty="0">
                    <a:solidFill>
                      <a:schemeClr val="accent6"/>
                    </a:solidFill>
                  </a:rPr>
                  <a:t>Rolls = </a:t>
                </a:r>
                <a14:m>
                  <m:oMath xmlns:m="http://schemas.openxmlformats.org/officeDocument/2006/math">
                    <m:f>
                      <m:fPr>
                        <m:ctrlPr>
                          <a:rPr lang="en-US" i="1" dirty="0">
                            <a:solidFill>
                              <a:schemeClr val="accent6"/>
                            </a:solidFill>
                            <a:latin typeface="Cambria Math" panose="02040503050406030204" pitchFamily="18" charset="0"/>
                          </a:rPr>
                        </m:ctrlPr>
                      </m:fPr>
                      <m:num>
                        <m:r>
                          <a:rPr lang="en-US" i="1" dirty="0">
                            <a:solidFill>
                              <a:schemeClr val="accent6"/>
                            </a:solidFill>
                            <a:latin typeface="Cambria Math" panose="02040503050406030204" pitchFamily="18" charset="0"/>
                          </a:rPr>
                          <m:t>𝑑</m:t>
                        </m:r>
                      </m:num>
                      <m:den>
                        <m:r>
                          <a:rPr lang="en-US" i="1" dirty="0">
                            <a:solidFill>
                              <a:schemeClr val="accent6"/>
                            </a:solidFill>
                            <a:latin typeface="Cambria Math" panose="02040503050406030204" pitchFamily="18" charset="0"/>
                          </a:rPr>
                          <m:t>2∗</m:t>
                        </m:r>
                        <m:r>
                          <a:rPr lang="en-US" i="1" dirty="0">
                            <a:solidFill>
                              <a:schemeClr val="accent6"/>
                            </a:solidFill>
                            <a:latin typeface="Cambria Math" panose="02040503050406030204" pitchFamily="18" charset="0"/>
                          </a:rPr>
                          <m:t>𝜋</m:t>
                        </m:r>
                        <m:r>
                          <a:rPr lang="en-US" i="1" dirty="0">
                            <a:solidFill>
                              <a:schemeClr val="accent6"/>
                            </a:solidFill>
                            <a:latin typeface="Cambria Math" panose="02040503050406030204" pitchFamily="18" charset="0"/>
                          </a:rPr>
                          <m:t>∗</m:t>
                        </m:r>
                        <m:sSub>
                          <m:sSubPr>
                            <m:ctrlPr>
                              <a:rPr lang="en-US" b="0" i="1" dirty="0" smtClean="0">
                                <a:solidFill>
                                  <a:schemeClr val="accent6"/>
                                </a:solidFill>
                                <a:latin typeface="Cambria Math" panose="02040503050406030204" pitchFamily="18" charset="0"/>
                              </a:rPr>
                            </m:ctrlPr>
                          </m:sSubPr>
                          <m:e>
                            <m:r>
                              <a:rPr lang="en-US" b="0" i="1" dirty="0" smtClean="0">
                                <a:solidFill>
                                  <a:schemeClr val="accent6"/>
                                </a:solidFill>
                                <a:latin typeface="Cambria Math" panose="02040503050406030204" pitchFamily="18" charset="0"/>
                              </a:rPr>
                              <m:t>𝑟</m:t>
                            </m:r>
                          </m:e>
                          <m:sub>
                            <m:r>
                              <a:rPr lang="en-US" b="0" i="1" dirty="0" smtClean="0">
                                <a:solidFill>
                                  <a:schemeClr val="accent6"/>
                                </a:solidFill>
                                <a:latin typeface="Cambria Math" panose="02040503050406030204" pitchFamily="18" charset="0"/>
                              </a:rPr>
                              <m:t>2</m:t>
                            </m:r>
                          </m:sub>
                        </m:sSub>
                      </m:den>
                    </m:f>
                  </m:oMath>
                </a14:m>
                <a:endParaRPr lang="en-US" dirty="0">
                  <a:solidFill>
                    <a:schemeClr val="accent6"/>
                  </a:solidFill>
                </a:endParaRPr>
              </a:p>
              <a:p>
                <a:r>
                  <a:rPr lang="en-US" dirty="0"/>
                  <a:t>rolls</a:t>
                </a:r>
              </a:p>
            </p:txBody>
          </p:sp>
        </mc:Choice>
        <mc:Fallback>
          <p:sp>
            <p:nvSpPr>
              <p:cNvPr id="36" name="TextBox 35">
                <a:extLst>
                  <a:ext uri="{FF2B5EF4-FFF2-40B4-BE49-F238E27FC236}">
                    <a16:creationId xmlns:a16="http://schemas.microsoft.com/office/drawing/2014/main" id="{D1D14DB7-BFC6-47E4-9CC2-11D6844F24BA}"/>
                  </a:ext>
                </a:extLst>
              </p:cNvPr>
              <p:cNvSpPr txBox="1">
                <a:spLocks noRot="1" noChangeAspect="1" noMove="1" noResize="1" noEditPoints="1" noAdjustHandles="1" noChangeArrowheads="1" noChangeShapeType="1" noTextEdit="1"/>
              </p:cNvSpPr>
              <p:nvPr/>
            </p:nvSpPr>
            <p:spPr>
              <a:xfrm>
                <a:off x="796242" y="3412502"/>
                <a:ext cx="2835456" cy="801117"/>
              </a:xfrm>
              <a:prstGeom prst="rect">
                <a:avLst/>
              </a:prstGeom>
              <a:blipFill>
                <a:blip r:embed="rId3"/>
                <a:stretch>
                  <a:fillRect l="-1935" b="-114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Rectangle 36">
                <a:extLst>
                  <a:ext uri="{FF2B5EF4-FFF2-40B4-BE49-F238E27FC236}">
                    <a16:creationId xmlns:a16="http://schemas.microsoft.com/office/drawing/2014/main" id="{A4034E39-42D0-4868-960C-E93CC8537883}"/>
                  </a:ext>
                </a:extLst>
              </p:cNvPr>
              <p:cNvSpPr/>
              <p:nvPr/>
            </p:nvSpPr>
            <p:spPr>
              <a:xfrm>
                <a:off x="1235265" y="5397079"/>
                <a:ext cx="10366185" cy="6650667"/>
              </a:xfrm>
              <a:prstGeom prst="rect">
                <a:avLst/>
              </a:prstGeom>
            </p:spPr>
            <p:txBody>
              <a:bodyPr wrap="square">
                <a:spAutoFit/>
              </a:bodyPr>
              <a:lstStyle/>
              <a:p>
                <a:r>
                  <a:rPr lang="en-US" dirty="0">
                    <a:solidFill>
                      <a:schemeClr val="accent6"/>
                    </a:solidFill>
                  </a:rPr>
                  <a:t>Since c1 is smaller than c2, it takes more circumferences to cover distance d. The number of turns may be attributed as frequency. If the circles roll at equivalent speed, the speed should be of no concern in the deliberations. </a:t>
                </a:r>
              </a:p>
              <a:p>
                <a:r>
                  <a:rPr lang="en-US" dirty="0">
                    <a:solidFill>
                      <a:schemeClr val="accent6"/>
                    </a:solidFill>
                  </a:rPr>
                  <a:t>The objective is to find the relationship between the frequency and the popular pi radian unit.</a:t>
                </a:r>
              </a:p>
              <a:p>
                <a:r>
                  <a:rPr lang="en-US" dirty="0">
                    <a:solidFill>
                      <a:schemeClr val="accent6"/>
                    </a:solidFill>
                  </a:rPr>
                  <a:t>PAW: how many radii does either circle roll over? </a:t>
                </a:r>
              </a:p>
              <a:p>
                <a:r>
                  <a:rPr lang="en-US" dirty="0">
                    <a:solidFill>
                      <a:schemeClr val="accent6"/>
                    </a:solidFill>
                  </a:rPr>
                  <a:t>Rolling either circle for 2*pi radii along  means the circle rolled over the same length as its circumference. </a:t>
                </a:r>
                <a:r>
                  <a:rPr lang="en-US" dirty="0"/>
                  <a:t>《I don’t think this is relevant to our case now 》</a:t>
                </a:r>
                <a:endParaRPr lang="en-US" dirty="0">
                  <a:solidFill>
                    <a:schemeClr val="accent6"/>
                  </a:solidFill>
                </a:endParaRPr>
              </a:p>
              <a:p>
                <a:r>
                  <a:rPr lang="en-US" dirty="0">
                    <a:solidFill>
                      <a:schemeClr val="accent6"/>
                    </a:solidFill>
                  </a:rPr>
                  <a:t>Smaller circles moving (rolling causes movement) at the same speed as bigger circles will cover more radii (wrt themselves)</a:t>
                </a:r>
              </a:p>
              <a:p>
                <a:r>
                  <a:rPr lang="en-US" dirty="0">
                    <a:solidFill>
                      <a:schemeClr val="accent6"/>
                    </a:solidFill>
                  </a:rPr>
                  <a:t>Approximately how many times will </a:t>
                </a:r>
                <a:r>
                  <a:rPr lang="en-US" dirty="0"/>
                  <a:t>《I think my way of thinking is convoluted much. It doesn’t seem very efficient even when it delivers some portion of the solution》</a:t>
                </a:r>
                <a:r>
                  <a:rPr lang="en-US" dirty="0">
                    <a:solidFill>
                      <a:schemeClr val="accent6"/>
                    </a:solidFill>
                  </a:rPr>
                  <a:t>a small dot of light initially affixed to the bottom of either circle retouch the surface? </a:t>
                </a:r>
              </a:p>
              <a:p>
                <a:r>
                  <a:rPr lang="en-US" dirty="0">
                    <a:solidFill>
                      <a:schemeClr val="accent6"/>
                    </a:solidFill>
                  </a:rPr>
                  <a:t>It will be ~ </a:t>
                </a:r>
                <a14:m>
                  <m:oMath xmlns:m="http://schemas.openxmlformats.org/officeDocument/2006/math">
                    <m:f>
                      <m:fPr>
                        <m:ctrlPr>
                          <a:rPr lang="en-US" i="1" dirty="0">
                            <a:solidFill>
                              <a:schemeClr val="accent6"/>
                            </a:solidFill>
                            <a:latin typeface="Cambria Math" panose="02040503050406030204" pitchFamily="18" charset="0"/>
                          </a:rPr>
                        </m:ctrlPr>
                      </m:fPr>
                      <m:num>
                        <m:r>
                          <a:rPr lang="en-US" i="1" dirty="0">
                            <a:solidFill>
                              <a:schemeClr val="accent6"/>
                            </a:solidFill>
                            <a:latin typeface="Cambria Math" panose="02040503050406030204" pitchFamily="18" charset="0"/>
                          </a:rPr>
                          <m:t>𝑑</m:t>
                        </m:r>
                      </m:num>
                      <m:den>
                        <m:r>
                          <a:rPr lang="en-US" i="1" dirty="0">
                            <a:solidFill>
                              <a:schemeClr val="accent6"/>
                            </a:solidFill>
                            <a:latin typeface="Cambria Math" panose="02040503050406030204" pitchFamily="18" charset="0"/>
                          </a:rPr>
                          <m:t>2∗</m:t>
                        </m:r>
                        <m:r>
                          <a:rPr lang="en-US" i="1" dirty="0">
                            <a:solidFill>
                              <a:schemeClr val="accent6"/>
                            </a:solidFill>
                            <a:latin typeface="Cambria Math" panose="02040503050406030204" pitchFamily="18" charset="0"/>
                          </a:rPr>
                          <m:t>𝜋</m:t>
                        </m:r>
                        <m:r>
                          <a:rPr lang="en-US" i="1" dirty="0">
                            <a:solidFill>
                              <a:schemeClr val="accent6"/>
                            </a:solidFill>
                            <a:latin typeface="Cambria Math" panose="02040503050406030204" pitchFamily="18" charset="0"/>
                          </a:rPr>
                          <m:t>∗</m:t>
                        </m:r>
                        <m:sSub>
                          <m:sSubPr>
                            <m:ctrlPr>
                              <a:rPr lang="en-US" i="1" dirty="0">
                                <a:solidFill>
                                  <a:schemeClr val="accent6"/>
                                </a:solidFill>
                                <a:latin typeface="Cambria Math" panose="02040503050406030204" pitchFamily="18" charset="0"/>
                              </a:rPr>
                            </m:ctrlPr>
                          </m:sSubPr>
                          <m:e>
                            <m:r>
                              <a:rPr lang="en-US" i="1" dirty="0">
                                <a:solidFill>
                                  <a:schemeClr val="accent6"/>
                                </a:solidFill>
                                <a:latin typeface="Cambria Math" panose="02040503050406030204" pitchFamily="18" charset="0"/>
                              </a:rPr>
                              <m:t>𝑟</m:t>
                            </m:r>
                          </m:e>
                          <m:sub>
                            <m:r>
                              <a:rPr lang="en-US" i="1" dirty="0">
                                <a:solidFill>
                                  <a:schemeClr val="accent6"/>
                                </a:solidFill>
                                <a:latin typeface="Cambria Math" panose="02040503050406030204" pitchFamily="18" charset="0"/>
                              </a:rPr>
                              <m:t>2</m:t>
                            </m:r>
                          </m:sub>
                        </m:sSub>
                      </m:den>
                    </m:f>
                  </m:oMath>
                </a14:m>
                <a:r>
                  <a:rPr lang="en-US" dirty="0">
                    <a:solidFill>
                      <a:schemeClr val="accent6"/>
                    </a:solidFill>
                  </a:rPr>
                  <a:t> </a:t>
                </a:r>
              </a:p>
              <a:p>
                <a:r>
                  <a:rPr lang="en-US" dirty="0">
                    <a:solidFill>
                      <a:schemeClr val="accent6"/>
                    </a:solidFill>
                  </a:rPr>
                  <a:t>Radian frequency always appeared to me as greater than ordinary frequency even though I never knew exactly why. </a:t>
                </a:r>
              </a:p>
              <a:p>
                <a:r>
                  <a:rPr lang="en-US" dirty="0">
                    <a:solidFill>
                      <a:schemeClr val="accent6"/>
                    </a:solidFill>
                  </a:rPr>
                  <a:t>The circumferences covered by each circle can be given as: </a:t>
                </a:r>
              </a:p>
              <a:p>
                <a14:m>
                  <m:oMath xmlns:m="http://schemas.openxmlformats.org/officeDocument/2006/math">
                    <m:f>
                      <m:fPr>
                        <m:ctrlPr>
                          <a:rPr lang="en-US" i="1" dirty="0">
                            <a:solidFill>
                              <a:schemeClr val="accent6"/>
                            </a:solidFill>
                            <a:latin typeface="Cambria Math" panose="02040503050406030204" pitchFamily="18" charset="0"/>
                          </a:rPr>
                        </m:ctrlPr>
                      </m:fPr>
                      <m:num>
                        <m:r>
                          <a:rPr lang="en-US" i="1" dirty="0">
                            <a:solidFill>
                              <a:schemeClr val="accent6"/>
                            </a:solidFill>
                            <a:latin typeface="Cambria Math" panose="02040503050406030204" pitchFamily="18" charset="0"/>
                          </a:rPr>
                          <m:t>𝑑</m:t>
                        </m:r>
                      </m:num>
                      <m:den>
                        <m:r>
                          <a:rPr lang="en-US" i="1" dirty="0">
                            <a:solidFill>
                              <a:schemeClr val="accent6"/>
                            </a:solidFill>
                            <a:latin typeface="Cambria Math" panose="02040503050406030204" pitchFamily="18" charset="0"/>
                          </a:rPr>
                          <m:t>2∗</m:t>
                        </m:r>
                        <m:r>
                          <a:rPr lang="en-US" i="1" dirty="0">
                            <a:solidFill>
                              <a:schemeClr val="accent6"/>
                            </a:solidFill>
                            <a:latin typeface="Cambria Math" panose="02040503050406030204" pitchFamily="18" charset="0"/>
                          </a:rPr>
                          <m:t>𝜋</m:t>
                        </m:r>
                        <m:r>
                          <a:rPr lang="en-US" i="1" dirty="0">
                            <a:solidFill>
                              <a:schemeClr val="accent6"/>
                            </a:solidFill>
                            <a:latin typeface="Cambria Math" panose="02040503050406030204" pitchFamily="18" charset="0"/>
                          </a:rPr>
                          <m:t>∗</m:t>
                        </m:r>
                        <m:sSub>
                          <m:sSubPr>
                            <m:ctrlPr>
                              <a:rPr lang="en-US" b="0" i="1" dirty="0" smtClean="0">
                                <a:solidFill>
                                  <a:schemeClr val="accent6"/>
                                </a:solidFill>
                                <a:latin typeface="Cambria Math" panose="02040503050406030204" pitchFamily="18" charset="0"/>
                              </a:rPr>
                            </m:ctrlPr>
                          </m:sSubPr>
                          <m:e>
                            <m:r>
                              <a:rPr lang="en-US" b="0" i="1" dirty="0" smtClean="0">
                                <a:solidFill>
                                  <a:schemeClr val="accent6"/>
                                </a:solidFill>
                                <a:latin typeface="Cambria Math" panose="02040503050406030204" pitchFamily="18" charset="0"/>
                              </a:rPr>
                              <m:t>𝑟</m:t>
                            </m:r>
                          </m:e>
                          <m:sub>
                            <m:r>
                              <a:rPr lang="en-US" b="0" i="1" dirty="0" smtClean="0">
                                <a:solidFill>
                                  <a:schemeClr val="accent6"/>
                                </a:solidFill>
                                <a:latin typeface="Cambria Math" panose="02040503050406030204" pitchFamily="18" charset="0"/>
                              </a:rPr>
                              <m:t>1</m:t>
                            </m:r>
                          </m:sub>
                        </m:sSub>
                      </m:den>
                    </m:f>
                  </m:oMath>
                </a14:m>
                <a:r>
                  <a:rPr lang="en-US" dirty="0">
                    <a:solidFill>
                      <a:schemeClr val="accent6"/>
                    </a:solidFill>
                  </a:rPr>
                  <a:t> </a:t>
                </a:r>
                <a14:m>
                  <m:oMath xmlns:m="http://schemas.openxmlformats.org/officeDocument/2006/math">
                    <m:r>
                      <a:rPr lang="en-US" b="0" i="0" dirty="0" smtClean="0">
                        <a:solidFill>
                          <a:schemeClr val="accent6"/>
                        </a:solidFill>
                        <a:latin typeface="Cambria Math" panose="02040503050406030204" pitchFamily="18" charset="0"/>
                      </a:rPr>
                      <m:t> </m:t>
                    </m:r>
                    <m:r>
                      <m:rPr>
                        <m:sty m:val="p"/>
                      </m:rPr>
                      <a:rPr lang="en-US" b="0" i="0" dirty="0" smtClean="0">
                        <a:solidFill>
                          <a:schemeClr val="accent6"/>
                        </a:solidFill>
                        <a:latin typeface="Cambria Math" panose="02040503050406030204" pitchFamily="18" charset="0"/>
                      </a:rPr>
                      <m:t>an</m:t>
                    </m:r>
                    <m:r>
                      <a:rPr lang="en-US" b="0" i="1" dirty="0" smtClean="0">
                        <a:solidFill>
                          <a:schemeClr val="accent6"/>
                        </a:solidFill>
                        <a:latin typeface="Cambria Math" panose="02040503050406030204" pitchFamily="18" charset="0"/>
                      </a:rPr>
                      <m:t>𝑑</m:t>
                    </m:r>
                    <m:r>
                      <a:rPr lang="en-US" b="0" i="1" dirty="0" smtClean="0">
                        <a:solidFill>
                          <a:schemeClr val="accent6"/>
                        </a:solidFill>
                        <a:latin typeface="Cambria Math" panose="02040503050406030204" pitchFamily="18" charset="0"/>
                      </a:rPr>
                      <m:t> </m:t>
                    </m:r>
                    <m:f>
                      <m:fPr>
                        <m:ctrlPr>
                          <a:rPr lang="en-US" i="1" dirty="0">
                            <a:solidFill>
                              <a:schemeClr val="accent6"/>
                            </a:solidFill>
                            <a:latin typeface="Cambria Math" panose="02040503050406030204" pitchFamily="18" charset="0"/>
                          </a:rPr>
                        </m:ctrlPr>
                      </m:fPr>
                      <m:num>
                        <m:r>
                          <a:rPr lang="en-US" i="1" dirty="0">
                            <a:solidFill>
                              <a:schemeClr val="accent6"/>
                            </a:solidFill>
                            <a:latin typeface="Cambria Math" panose="02040503050406030204" pitchFamily="18" charset="0"/>
                          </a:rPr>
                          <m:t>𝑑</m:t>
                        </m:r>
                      </m:num>
                      <m:den>
                        <m:r>
                          <a:rPr lang="en-US" i="1" dirty="0">
                            <a:solidFill>
                              <a:schemeClr val="accent6"/>
                            </a:solidFill>
                            <a:latin typeface="Cambria Math" panose="02040503050406030204" pitchFamily="18" charset="0"/>
                          </a:rPr>
                          <m:t>2∗</m:t>
                        </m:r>
                        <m:r>
                          <a:rPr lang="en-US" i="1" dirty="0">
                            <a:solidFill>
                              <a:schemeClr val="accent6"/>
                            </a:solidFill>
                            <a:latin typeface="Cambria Math" panose="02040503050406030204" pitchFamily="18" charset="0"/>
                          </a:rPr>
                          <m:t>𝜋</m:t>
                        </m:r>
                        <m:r>
                          <a:rPr lang="en-US" i="1" dirty="0">
                            <a:solidFill>
                              <a:schemeClr val="accent6"/>
                            </a:solidFill>
                            <a:latin typeface="Cambria Math" panose="02040503050406030204" pitchFamily="18" charset="0"/>
                          </a:rPr>
                          <m:t>∗</m:t>
                        </m:r>
                        <m:sSub>
                          <m:sSubPr>
                            <m:ctrlPr>
                              <a:rPr lang="en-US" i="1" dirty="0">
                                <a:solidFill>
                                  <a:schemeClr val="accent6"/>
                                </a:solidFill>
                                <a:latin typeface="Cambria Math" panose="02040503050406030204" pitchFamily="18" charset="0"/>
                              </a:rPr>
                            </m:ctrlPr>
                          </m:sSubPr>
                          <m:e>
                            <m:r>
                              <a:rPr lang="en-US" i="1" dirty="0">
                                <a:solidFill>
                                  <a:schemeClr val="accent6"/>
                                </a:solidFill>
                                <a:latin typeface="Cambria Math" panose="02040503050406030204" pitchFamily="18" charset="0"/>
                              </a:rPr>
                              <m:t>𝑟</m:t>
                            </m:r>
                          </m:e>
                          <m:sub>
                            <m:r>
                              <a:rPr lang="en-US" i="1" dirty="0">
                                <a:solidFill>
                                  <a:schemeClr val="accent6"/>
                                </a:solidFill>
                                <a:latin typeface="Cambria Math" panose="02040503050406030204" pitchFamily="18" charset="0"/>
                              </a:rPr>
                              <m:t>2</m:t>
                            </m:r>
                          </m:sub>
                        </m:sSub>
                      </m:den>
                    </m:f>
                  </m:oMath>
                </a14:m>
                <a:endParaRPr lang="en-US" dirty="0">
                  <a:solidFill>
                    <a:schemeClr val="accent6"/>
                  </a:solidFill>
                </a:endParaRPr>
              </a:p>
              <a:p>
                <a:r>
                  <a:rPr lang="en-US" dirty="0">
                    <a:solidFill>
                      <a:schemeClr val="accent6"/>
                    </a:solidFill>
                  </a:rPr>
                  <a:t>The radii covered by each circle  (wrt itself) can be given as: </a:t>
                </a:r>
              </a:p>
              <a:p>
                <a14:m>
                  <m:oMath xmlns:m="http://schemas.openxmlformats.org/officeDocument/2006/math">
                    <m:f>
                      <m:fPr>
                        <m:ctrlPr>
                          <a:rPr lang="en-US" i="1" dirty="0">
                            <a:solidFill>
                              <a:schemeClr val="accent6"/>
                            </a:solidFill>
                            <a:latin typeface="Cambria Math" panose="02040503050406030204" pitchFamily="18" charset="0"/>
                          </a:rPr>
                        </m:ctrlPr>
                      </m:fPr>
                      <m:num>
                        <m:r>
                          <a:rPr lang="en-US" i="1" dirty="0">
                            <a:solidFill>
                              <a:schemeClr val="accent6"/>
                            </a:solidFill>
                            <a:latin typeface="Cambria Math" panose="02040503050406030204" pitchFamily="18" charset="0"/>
                          </a:rPr>
                          <m:t>𝑑</m:t>
                        </m:r>
                      </m:num>
                      <m:den>
                        <m:sSub>
                          <m:sSubPr>
                            <m:ctrlPr>
                              <a:rPr lang="en-US" b="0" i="1" dirty="0" smtClean="0">
                                <a:solidFill>
                                  <a:schemeClr val="accent6"/>
                                </a:solidFill>
                                <a:latin typeface="Cambria Math" panose="02040503050406030204" pitchFamily="18" charset="0"/>
                              </a:rPr>
                            </m:ctrlPr>
                          </m:sSubPr>
                          <m:e>
                            <m:r>
                              <a:rPr lang="en-US" b="0" i="1" dirty="0" smtClean="0">
                                <a:solidFill>
                                  <a:schemeClr val="accent6"/>
                                </a:solidFill>
                                <a:latin typeface="Cambria Math" panose="02040503050406030204" pitchFamily="18" charset="0"/>
                              </a:rPr>
                              <m:t>𝑟</m:t>
                            </m:r>
                          </m:e>
                          <m:sub>
                            <m:r>
                              <a:rPr lang="en-US" b="0" i="1" dirty="0" smtClean="0">
                                <a:solidFill>
                                  <a:schemeClr val="accent6"/>
                                </a:solidFill>
                                <a:latin typeface="Cambria Math" panose="02040503050406030204" pitchFamily="18" charset="0"/>
                              </a:rPr>
                              <m:t>1</m:t>
                            </m:r>
                          </m:sub>
                        </m:sSub>
                      </m:den>
                    </m:f>
                  </m:oMath>
                </a14:m>
                <a:r>
                  <a:rPr lang="en-US" dirty="0">
                    <a:solidFill>
                      <a:schemeClr val="accent6"/>
                    </a:solidFill>
                  </a:rPr>
                  <a:t> </a:t>
                </a:r>
                <a14:m>
                  <m:oMath xmlns:m="http://schemas.openxmlformats.org/officeDocument/2006/math">
                    <m:r>
                      <a:rPr lang="en-US" dirty="0">
                        <a:solidFill>
                          <a:schemeClr val="accent6"/>
                        </a:solidFill>
                        <a:latin typeface="Cambria Math" panose="02040503050406030204" pitchFamily="18" charset="0"/>
                      </a:rPr>
                      <m:t> </m:t>
                    </m:r>
                    <m:r>
                      <m:rPr>
                        <m:sty m:val="p"/>
                      </m:rPr>
                      <a:rPr lang="en-US" dirty="0">
                        <a:solidFill>
                          <a:schemeClr val="accent6"/>
                        </a:solidFill>
                        <a:latin typeface="Cambria Math" panose="02040503050406030204" pitchFamily="18" charset="0"/>
                      </a:rPr>
                      <m:t>an</m:t>
                    </m:r>
                    <m:r>
                      <a:rPr lang="en-US" i="1" dirty="0">
                        <a:solidFill>
                          <a:schemeClr val="accent6"/>
                        </a:solidFill>
                        <a:latin typeface="Cambria Math" panose="02040503050406030204" pitchFamily="18" charset="0"/>
                      </a:rPr>
                      <m:t>𝑑</m:t>
                    </m:r>
                    <m:r>
                      <a:rPr lang="en-US" i="1" dirty="0">
                        <a:solidFill>
                          <a:schemeClr val="accent6"/>
                        </a:solidFill>
                        <a:latin typeface="Cambria Math" panose="02040503050406030204" pitchFamily="18" charset="0"/>
                      </a:rPr>
                      <m:t> </m:t>
                    </m:r>
                    <m:f>
                      <m:fPr>
                        <m:ctrlPr>
                          <a:rPr lang="en-US" i="1" dirty="0">
                            <a:solidFill>
                              <a:schemeClr val="accent6"/>
                            </a:solidFill>
                            <a:latin typeface="Cambria Math" panose="02040503050406030204" pitchFamily="18" charset="0"/>
                          </a:rPr>
                        </m:ctrlPr>
                      </m:fPr>
                      <m:num>
                        <m:r>
                          <a:rPr lang="en-US" i="1" dirty="0">
                            <a:solidFill>
                              <a:schemeClr val="accent6"/>
                            </a:solidFill>
                            <a:latin typeface="Cambria Math" panose="02040503050406030204" pitchFamily="18" charset="0"/>
                          </a:rPr>
                          <m:t>𝑑</m:t>
                        </m:r>
                      </m:num>
                      <m:den>
                        <m:sSub>
                          <m:sSubPr>
                            <m:ctrlPr>
                              <a:rPr lang="en-US" i="1" dirty="0">
                                <a:solidFill>
                                  <a:schemeClr val="accent6"/>
                                </a:solidFill>
                                <a:latin typeface="Cambria Math" panose="02040503050406030204" pitchFamily="18" charset="0"/>
                              </a:rPr>
                            </m:ctrlPr>
                          </m:sSubPr>
                          <m:e>
                            <m:r>
                              <a:rPr lang="en-US" i="1" dirty="0">
                                <a:solidFill>
                                  <a:schemeClr val="accent6"/>
                                </a:solidFill>
                                <a:latin typeface="Cambria Math" panose="02040503050406030204" pitchFamily="18" charset="0"/>
                              </a:rPr>
                              <m:t>𝑟</m:t>
                            </m:r>
                          </m:e>
                          <m:sub>
                            <m:r>
                              <a:rPr lang="en-US" i="1" dirty="0">
                                <a:solidFill>
                                  <a:schemeClr val="accent6"/>
                                </a:solidFill>
                                <a:latin typeface="Cambria Math" panose="02040503050406030204" pitchFamily="18" charset="0"/>
                              </a:rPr>
                              <m:t>2</m:t>
                            </m:r>
                          </m:sub>
                        </m:sSub>
                      </m:den>
                    </m:f>
                  </m:oMath>
                </a14:m>
                <a:endParaRPr lang="en-US" dirty="0">
                  <a:solidFill>
                    <a:schemeClr val="accent6"/>
                  </a:solidFill>
                </a:endParaRPr>
              </a:p>
              <a:p>
                <a:r>
                  <a:rPr lang="en-US" dirty="0">
                    <a:solidFill>
                      <a:schemeClr val="accent6"/>
                    </a:solidFill>
                  </a:rPr>
                  <a:t>From this, the number of times a extent covers another may be defined as frequency.</a:t>
                </a:r>
              </a:p>
              <a:p>
                <a:r>
                  <a:rPr lang="en-US" b="1" i="1" dirty="0">
                    <a:solidFill>
                      <a:schemeClr val="accent6"/>
                    </a:solidFill>
                  </a:rPr>
                  <a:t>Frequency = distance/circumference </a:t>
                </a:r>
              </a:p>
              <a:p>
                <a:r>
                  <a:rPr lang="en-US" b="1" i="1" dirty="0">
                    <a:solidFill>
                      <a:schemeClr val="accent6"/>
                    </a:solidFill>
                  </a:rPr>
                  <a:t>Frequency (radii) = distance/radius</a:t>
                </a:r>
              </a:p>
            </p:txBody>
          </p:sp>
        </mc:Choice>
        <mc:Fallback>
          <p:sp>
            <p:nvSpPr>
              <p:cNvPr id="37" name="Rectangle 36">
                <a:extLst>
                  <a:ext uri="{FF2B5EF4-FFF2-40B4-BE49-F238E27FC236}">
                    <a16:creationId xmlns:a16="http://schemas.microsoft.com/office/drawing/2014/main" id="{A4034E39-42D0-4868-960C-E93CC8537883}"/>
                  </a:ext>
                </a:extLst>
              </p:cNvPr>
              <p:cNvSpPr>
                <a:spLocks noRot="1" noChangeAspect="1" noMove="1" noResize="1" noEditPoints="1" noAdjustHandles="1" noChangeArrowheads="1" noChangeShapeType="1" noTextEdit="1"/>
              </p:cNvSpPr>
              <p:nvPr/>
            </p:nvSpPr>
            <p:spPr>
              <a:xfrm>
                <a:off x="1235265" y="5397079"/>
                <a:ext cx="10366185" cy="6650667"/>
              </a:xfrm>
              <a:prstGeom prst="rect">
                <a:avLst/>
              </a:prstGeom>
              <a:blipFill>
                <a:blip r:embed="rId4"/>
                <a:stretch>
                  <a:fillRect l="-529" t="-458" r="-235" b="-550"/>
                </a:stretch>
              </a:blipFill>
            </p:spPr>
            <p:txBody>
              <a:bodyPr/>
              <a:lstStyle/>
              <a:p>
                <a:r>
                  <a:rPr lang="en-US">
                    <a:noFill/>
                  </a:rPr>
                  <a:t> </a:t>
                </a:r>
              </a:p>
            </p:txBody>
          </p:sp>
        </mc:Fallback>
      </mc:AlternateContent>
    </p:spTree>
    <p:extLst>
      <p:ext uri="{BB962C8B-B14F-4D97-AF65-F5344CB8AC3E}">
        <p14:creationId xmlns:p14="http://schemas.microsoft.com/office/powerpoint/2010/main" val="2101660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7EE8B0-24A6-4B01-8886-C05E92F0B9A0}"/>
              </a:ext>
            </a:extLst>
          </p:cNvPr>
          <p:cNvSpPr txBox="1"/>
          <p:nvPr/>
        </p:nvSpPr>
        <p:spPr>
          <a:xfrm>
            <a:off x="1581151" y="1000124"/>
            <a:ext cx="9029700" cy="923330"/>
          </a:xfrm>
          <a:prstGeom prst="rect">
            <a:avLst/>
          </a:prstGeom>
          <a:noFill/>
        </p:spPr>
        <p:txBody>
          <a:bodyPr wrap="square" rtlCol="0">
            <a:spAutoFit/>
          </a:bodyPr>
          <a:lstStyle/>
          <a:p>
            <a:r>
              <a:rPr lang="en-US" dirty="0"/>
              <a:t>Drawing for the circle with equidistant points around its circumference and a corresponding graph of the heights of those self same points against their clockwise distance from the bottom of the circle.</a:t>
            </a:r>
          </a:p>
        </p:txBody>
      </p:sp>
      <p:sp>
        <p:nvSpPr>
          <p:cNvPr id="5" name="TextBox 4">
            <a:extLst>
              <a:ext uri="{FF2B5EF4-FFF2-40B4-BE49-F238E27FC236}">
                <a16:creationId xmlns:a16="http://schemas.microsoft.com/office/drawing/2014/main" id="{E42E597B-EC58-42B4-9C7D-C3F5B8032951}"/>
              </a:ext>
            </a:extLst>
          </p:cNvPr>
          <p:cNvSpPr txBox="1"/>
          <p:nvPr/>
        </p:nvSpPr>
        <p:spPr>
          <a:xfrm>
            <a:off x="1276351" y="2486025"/>
            <a:ext cx="9410700" cy="646331"/>
          </a:xfrm>
          <a:prstGeom prst="rect">
            <a:avLst/>
          </a:prstGeom>
          <a:noFill/>
        </p:spPr>
        <p:txBody>
          <a:bodyPr wrap="square" rtlCol="0">
            <a:spAutoFit/>
          </a:bodyPr>
          <a:lstStyle/>
          <a:p>
            <a:r>
              <a:rPr lang="en-US" dirty="0"/>
              <a:t>There are manipulations (such as the translating of points on the circle to a graph of height against distance) whose meaning isn’t obvious. The diagram is something I learnt in 2014.  </a:t>
            </a:r>
          </a:p>
        </p:txBody>
      </p:sp>
      <p:sp>
        <p:nvSpPr>
          <p:cNvPr id="6" name="TextBox 5">
            <a:extLst>
              <a:ext uri="{FF2B5EF4-FFF2-40B4-BE49-F238E27FC236}">
                <a16:creationId xmlns:a16="http://schemas.microsoft.com/office/drawing/2014/main" id="{EF4D60EC-DB91-4FB6-8FA4-2E1CA5D8B7AC}"/>
              </a:ext>
            </a:extLst>
          </p:cNvPr>
          <p:cNvSpPr txBox="1"/>
          <p:nvPr/>
        </p:nvSpPr>
        <p:spPr>
          <a:xfrm>
            <a:off x="1390650" y="3581400"/>
            <a:ext cx="9410700" cy="923330"/>
          </a:xfrm>
          <a:prstGeom prst="rect">
            <a:avLst/>
          </a:prstGeom>
          <a:noFill/>
        </p:spPr>
        <p:txBody>
          <a:bodyPr wrap="square" rtlCol="0">
            <a:spAutoFit/>
          </a:bodyPr>
          <a:lstStyle/>
          <a:p>
            <a:r>
              <a:rPr lang="en-US" dirty="0"/>
              <a:t>Observation: points are equally spaced on the circle, but the distributions of their heights aren’t equally spaced. Take for example [0, pi/4] and [pi/4,pi/2] and the interval of their heights. It seems obvious that heights from the first interval have </a:t>
            </a:r>
            <a:r>
              <a:rPr lang="en-US"/>
              <a:t>greater dynamic range.</a:t>
            </a:r>
            <a:endParaRPr lang="en-US" dirty="0"/>
          </a:p>
        </p:txBody>
      </p:sp>
    </p:spTree>
    <p:extLst>
      <p:ext uri="{BB962C8B-B14F-4D97-AF65-F5344CB8AC3E}">
        <p14:creationId xmlns:p14="http://schemas.microsoft.com/office/powerpoint/2010/main" val="871021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7015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2523</TotalTime>
  <Words>428</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Warutumo</dc:creator>
  <cp:lastModifiedBy>David Warutumo</cp:lastModifiedBy>
  <cp:revision>8</cp:revision>
  <dcterms:created xsi:type="dcterms:W3CDTF">2020-12-25T09:20:18Z</dcterms:created>
  <dcterms:modified xsi:type="dcterms:W3CDTF">2020-12-28T04:06:49Z</dcterms:modified>
</cp:coreProperties>
</file>