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66988" autoAdjust="0"/>
  </p:normalViewPr>
  <p:slideViewPr>
    <p:cSldViewPr snapToGrid="0">
      <p:cViewPr varScale="1">
        <p:scale>
          <a:sx n="52" d="100"/>
          <a:sy n="52" d="100"/>
        </p:scale>
        <p:origin x="1142" y="53"/>
      </p:cViewPr>
      <p:guideLst/>
    </p:cSldViewPr>
  </p:slideViewPr>
  <p:notesTextViewPr>
    <p:cViewPr>
      <p:scale>
        <a:sx n="1" d="1"/>
        <a:sy n="1" d="1"/>
      </p:scale>
      <p:origin x="0" y="-461"/>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A98B5BB-453A-42C9-851E-EFE3F9A81C3F}" type="datetimeFigureOut">
              <a:rPr lang="en-US" smtClean="0"/>
              <a:t>1/28/2025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FD3D6A2-C9E9-4A81-9D19-1D4ADE2860C9}" type="slidenum">
              <a:rPr lang="en-US" smtClean="0"/>
              <a:t>‹#›</a:t>
            </a:fld>
            <a:endParaRPr lang="en-US"/>
          </a:p>
        </p:txBody>
      </p:sp>
    </p:spTree>
    <p:extLst>
      <p:ext uri="{BB962C8B-B14F-4D97-AF65-F5344CB8AC3E}">
        <p14:creationId xmlns:p14="http://schemas.microsoft.com/office/powerpoint/2010/main" val="36060968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Aim is to understand why we need target networks and actor/critic components of the neural network. </a:t>
            </a:r>
            <a:br>
              <a:rPr lang="en-US" dirty="0"/>
            </a:br>
            <a:br>
              <a:rPr lang="en-US" dirty="0"/>
            </a:br>
            <a:r>
              <a:rPr lang="en-US" dirty="0"/>
              <a:t>When the process is this simple, we only need to get the reward, convert it to a loss, and optimize our network. There’s no need for target networks or actor critic architectures. </a:t>
            </a:r>
            <a:br>
              <a:rPr lang="en-US" dirty="0"/>
            </a:br>
            <a:br>
              <a:rPr lang="en-US" dirty="0"/>
            </a:br>
            <a:r>
              <a:rPr lang="en-US" dirty="0"/>
              <a:t>But the problem of this might be ignoring the future rewards from a given position. We might want to consider the future rewards for a given position. What do we do? For each state/action, we can also consider future rewards. I still don’t see why we need a separate target network for this. </a:t>
            </a:r>
          </a:p>
          <a:p>
            <a:endParaRPr lang="en-US" dirty="0"/>
          </a:p>
          <a:p>
            <a:r>
              <a:rPr lang="en-US" dirty="0"/>
              <a:t>Consider a maze environment. If we want to choose the best actions per state as we move, we might want to consider future rewards. We can calculate the loss as the negative of reward. The reward can be the current reward plus the future reward. Let’s see what happens with this scenario. Let’s say we see state S1 and take action 0. We get a reward of 0.1 as we move forward. Let’s say that the future reward for S2 is quite near 0 or something at the start of training. When we move to state, we do a similar update considering the future state rewards. </a:t>
            </a:r>
            <a:br>
              <a:rPr lang="en-US" dirty="0"/>
            </a:br>
            <a:br>
              <a:rPr lang="en-US" dirty="0"/>
            </a:br>
            <a:r>
              <a:rPr lang="en-US" dirty="0"/>
              <a:t>It’s clear that without consideration </a:t>
            </a:r>
            <a:r>
              <a:rPr lang="en-US"/>
              <a:t>for future </a:t>
            </a:r>
            <a:r>
              <a:rPr lang="en-US" dirty="0"/>
              <a:t>rewards, there’s little need for the target network. It’s not yet clear why we need it when considering future rewards. </a:t>
            </a:r>
          </a:p>
        </p:txBody>
      </p:sp>
      <p:sp>
        <p:nvSpPr>
          <p:cNvPr id="4" name="Slide Number Placeholder 3"/>
          <p:cNvSpPr>
            <a:spLocks noGrp="1"/>
          </p:cNvSpPr>
          <p:nvPr>
            <p:ph type="sldNum" sz="quarter" idx="5"/>
          </p:nvPr>
        </p:nvSpPr>
        <p:spPr/>
        <p:txBody>
          <a:bodyPr/>
          <a:lstStyle/>
          <a:p>
            <a:fld id="{CFD3D6A2-C9E9-4A81-9D19-1D4ADE2860C9}" type="slidenum">
              <a:rPr lang="en-US" smtClean="0"/>
              <a:t>1</a:t>
            </a:fld>
            <a:endParaRPr lang="en-US"/>
          </a:p>
        </p:txBody>
      </p:sp>
    </p:spTree>
    <p:extLst>
      <p:ext uri="{BB962C8B-B14F-4D97-AF65-F5344CB8AC3E}">
        <p14:creationId xmlns:p14="http://schemas.microsoft.com/office/powerpoint/2010/main" val="37099856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18E067-045C-8E3D-9DF0-2AB3295F284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F507374-D2D7-FD8D-1E08-1BB9F49094B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C23E0DD-46CB-C384-A772-25CBF828DE8F}"/>
              </a:ext>
            </a:extLst>
          </p:cNvPr>
          <p:cNvSpPr>
            <a:spLocks noGrp="1"/>
          </p:cNvSpPr>
          <p:nvPr>
            <p:ph type="dt" sz="half" idx="10"/>
          </p:nvPr>
        </p:nvSpPr>
        <p:spPr/>
        <p:txBody>
          <a:bodyPr/>
          <a:lstStyle/>
          <a:p>
            <a:fld id="{C5367961-23D6-4D85-907A-30A5352CE356}" type="datetimeFigureOut">
              <a:rPr lang="en-US" smtClean="0"/>
              <a:t>1/28/2025</a:t>
            </a:fld>
            <a:endParaRPr lang="en-US"/>
          </a:p>
        </p:txBody>
      </p:sp>
      <p:sp>
        <p:nvSpPr>
          <p:cNvPr id="5" name="Footer Placeholder 4">
            <a:extLst>
              <a:ext uri="{FF2B5EF4-FFF2-40B4-BE49-F238E27FC236}">
                <a16:creationId xmlns:a16="http://schemas.microsoft.com/office/drawing/2014/main" id="{147B8D21-33F2-546C-E2C8-F34F90A9C8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61D0A3-2A0B-52A7-3645-DFE1AA0EFC32}"/>
              </a:ext>
            </a:extLst>
          </p:cNvPr>
          <p:cNvSpPr>
            <a:spLocks noGrp="1"/>
          </p:cNvSpPr>
          <p:nvPr>
            <p:ph type="sldNum" sz="quarter" idx="12"/>
          </p:nvPr>
        </p:nvSpPr>
        <p:spPr/>
        <p:txBody>
          <a:bodyPr/>
          <a:lstStyle/>
          <a:p>
            <a:fld id="{88E9AC25-FE90-40FB-BA7C-24ECD537AAFD}" type="slidenum">
              <a:rPr lang="en-US" smtClean="0"/>
              <a:t>‹#›</a:t>
            </a:fld>
            <a:endParaRPr lang="en-US"/>
          </a:p>
        </p:txBody>
      </p:sp>
    </p:spTree>
    <p:extLst>
      <p:ext uri="{BB962C8B-B14F-4D97-AF65-F5344CB8AC3E}">
        <p14:creationId xmlns:p14="http://schemas.microsoft.com/office/powerpoint/2010/main" val="17162663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EF2D9-FFFC-886F-D0C2-BBEBDA3618D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4931C8B-DD1A-D471-C887-E89F1DCC78A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708358B-0527-2786-34BC-9201FD53A815}"/>
              </a:ext>
            </a:extLst>
          </p:cNvPr>
          <p:cNvSpPr>
            <a:spLocks noGrp="1"/>
          </p:cNvSpPr>
          <p:nvPr>
            <p:ph type="dt" sz="half" idx="10"/>
          </p:nvPr>
        </p:nvSpPr>
        <p:spPr/>
        <p:txBody>
          <a:bodyPr/>
          <a:lstStyle/>
          <a:p>
            <a:fld id="{C5367961-23D6-4D85-907A-30A5352CE356}" type="datetimeFigureOut">
              <a:rPr lang="en-US" smtClean="0"/>
              <a:t>1/28/2025</a:t>
            </a:fld>
            <a:endParaRPr lang="en-US"/>
          </a:p>
        </p:txBody>
      </p:sp>
      <p:sp>
        <p:nvSpPr>
          <p:cNvPr id="5" name="Footer Placeholder 4">
            <a:extLst>
              <a:ext uri="{FF2B5EF4-FFF2-40B4-BE49-F238E27FC236}">
                <a16:creationId xmlns:a16="http://schemas.microsoft.com/office/drawing/2014/main" id="{3B7B2083-E046-4ECB-FBBC-9324416789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5BB40D1-C07E-DE59-ACCD-48A8CB63E01A}"/>
              </a:ext>
            </a:extLst>
          </p:cNvPr>
          <p:cNvSpPr>
            <a:spLocks noGrp="1"/>
          </p:cNvSpPr>
          <p:nvPr>
            <p:ph type="sldNum" sz="quarter" idx="12"/>
          </p:nvPr>
        </p:nvSpPr>
        <p:spPr/>
        <p:txBody>
          <a:bodyPr/>
          <a:lstStyle/>
          <a:p>
            <a:fld id="{88E9AC25-FE90-40FB-BA7C-24ECD537AAFD}" type="slidenum">
              <a:rPr lang="en-US" smtClean="0"/>
              <a:t>‹#›</a:t>
            </a:fld>
            <a:endParaRPr lang="en-US"/>
          </a:p>
        </p:txBody>
      </p:sp>
    </p:spTree>
    <p:extLst>
      <p:ext uri="{BB962C8B-B14F-4D97-AF65-F5344CB8AC3E}">
        <p14:creationId xmlns:p14="http://schemas.microsoft.com/office/powerpoint/2010/main" val="23633122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69E3F6B-A37B-6A01-457C-0CD32284961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EDD96C4-12C0-1384-07F8-8EDB12EA1F9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C36C8A-8BA7-02A5-ED16-37CE31EBFCE3}"/>
              </a:ext>
            </a:extLst>
          </p:cNvPr>
          <p:cNvSpPr>
            <a:spLocks noGrp="1"/>
          </p:cNvSpPr>
          <p:nvPr>
            <p:ph type="dt" sz="half" idx="10"/>
          </p:nvPr>
        </p:nvSpPr>
        <p:spPr/>
        <p:txBody>
          <a:bodyPr/>
          <a:lstStyle/>
          <a:p>
            <a:fld id="{C5367961-23D6-4D85-907A-30A5352CE356}" type="datetimeFigureOut">
              <a:rPr lang="en-US" smtClean="0"/>
              <a:t>1/28/2025</a:t>
            </a:fld>
            <a:endParaRPr lang="en-US"/>
          </a:p>
        </p:txBody>
      </p:sp>
      <p:sp>
        <p:nvSpPr>
          <p:cNvPr id="5" name="Footer Placeholder 4">
            <a:extLst>
              <a:ext uri="{FF2B5EF4-FFF2-40B4-BE49-F238E27FC236}">
                <a16:creationId xmlns:a16="http://schemas.microsoft.com/office/drawing/2014/main" id="{818EA42D-AEED-981F-68E9-1E18D8D983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E636F4A-2D1F-8F1F-67D6-C6196169D9D3}"/>
              </a:ext>
            </a:extLst>
          </p:cNvPr>
          <p:cNvSpPr>
            <a:spLocks noGrp="1"/>
          </p:cNvSpPr>
          <p:nvPr>
            <p:ph type="sldNum" sz="quarter" idx="12"/>
          </p:nvPr>
        </p:nvSpPr>
        <p:spPr/>
        <p:txBody>
          <a:bodyPr/>
          <a:lstStyle/>
          <a:p>
            <a:fld id="{88E9AC25-FE90-40FB-BA7C-24ECD537AAFD}" type="slidenum">
              <a:rPr lang="en-US" smtClean="0"/>
              <a:t>‹#›</a:t>
            </a:fld>
            <a:endParaRPr lang="en-US"/>
          </a:p>
        </p:txBody>
      </p:sp>
    </p:spTree>
    <p:extLst>
      <p:ext uri="{BB962C8B-B14F-4D97-AF65-F5344CB8AC3E}">
        <p14:creationId xmlns:p14="http://schemas.microsoft.com/office/powerpoint/2010/main" val="4321641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A5443-7FAA-4404-D259-CC662A6B3BD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8B2BECF-2391-D383-57FF-A2EA59CB920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D3A225B-A1C9-752C-F663-AB9C31BDEBEF}"/>
              </a:ext>
            </a:extLst>
          </p:cNvPr>
          <p:cNvSpPr>
            <a:spLocks noGrp="1"/>
          </p:cNvSpPr>
          <p:nvPr>
            <p:ph type="dt" sz="half" idx="10"/>
          </p:nvPr>
        </p:nvSpPr>
        <p:spPr/>
        <p:txBody>
          <a:bodyPr/>
          <a:lstStyle/>
          <a:p>
            <a:fld id="{C5367961-23D6-4D85-907A-30A5352CE356}" type="datetimeFigureOut">
              <a:rPr lang="en-US" smtClean="0"/>
              <a:t>1/28/2025</a:t>
            </a:fld>
            <a:endParaRPr lang="en-US"/>
          </a:p>
        </p:txBody>
      </p:sp>
      <p:sp>
        <p:nvSpPr>
          <p:cNvPr id="5" name="Footer Placeholder 4">
            <a:extLst>
              <a:ext uri="{FF2B5EF4-FFF2-40B4-BE49-F238E27FC236}">
                <a16:creationId xmlns:a16="http://schemas.microsoft.com/office/drawing/2014/main" id="{53554627-9BA1-10F0-6EDF-F6BC83E16C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993A50-AE6D-9623-F2C0-9305F0828AA8}"/>
              </a:ext>
            </a:extLst>
          </p:cNvPr>
          <p:cNvSpPr>
            <a:spLocks noGrp="1"/>
          </p:cNvSpPr>
          <p:nvPr>
            <p:ph type="sldNum" sz="quarter" idx="12"/>
          </p:nvPr>
        </p:nvSpPr>
        <p:spPr/>
        <p:txBody>
          <a:bodyPr/>
          <a:lstStyle/>
          <a:p>
            <a:fld id="{88E9AC25-FE90-40FB-BA7C-24ECD537AAFD}" type="slidenum">
              <a:rPr lang="en-US" smtClean="0"/>
              <a:t>‹#›</a:t>
            </a:fld>
            <a:endParaRPr lang="en-US"/>
          </a:p>
        </p:txBody>
      </p:sp>
    </p:spTree>
    <p:extLst>
      <p:ext uri="{BB962C8B-B14F-4D97-AF65-F5344CB8AC3E}">
        <p14:creationId xmlns:p14="http://schemas.microsoft.com/office/powerpoint/2010/main" val="38744340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F3F314-144E-5463-214C-2E588E1714B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56D5034-E434-10CB-F5F4-C82A332D144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B4D56B7-F353-580E-5DAA-B4BE08F1E4E0}"/>
              </a:ext>
            </a:extLst>
          </p:cNvPr>
          <p:cNvSpPr>
            <a:spLocks noGrp="1"/>
          </p:cNvSpPr>
          <p:nvPr>
            <p:ph type="dt" sz="half" idx="10"/>
          </p:nvPr>
        </p:nvSpPr>
        <p:spPr/>
        <p:txBody>
          <a:bodyPr/>
          <a:lstStyle/>
          <a:p>
            <a:fld id="{C5367961-23D6-4D85-907A-30A5352CE356}" type="datetimeFigureOut">
              <a:rPr lang="en-US" smtClean="0"/>
              <a:t>1/28/2025</a:t>
            </a:fld>
            <a:endParaRPr lang="en-US"/>
          </a:p>
        </p:txBody>
      </p:sp>
      <p:sp>
        <p:nvSpPr>
          <p:cNvPr id="5" name="Footer Placeholder 4">
            <a:extLst>
              <a:ext uri="{FF2B5EF4-FFF2-40B4-BE49-F238E27FC236}">
                <a16:creationId xmlns:a16="http://schemas.microsoft.com/office/drawing/2014/main" id="{35F92119-3E3C-30F0-9BE5-AC71C174274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ADAF58-33C3-CA4C-AE14-CA43A75A6462}"/>
              </a:ext>
            </a:extLst>
          </p:cNvPr>
          <p:cNvSpPr>
            <a:spLocks noGrp="1"/>
          </p:cNvSpPr>
          <p:nvPr>
            <p:ph type="sldNum" sz="quarter" idx="12"/>
          </p:nvPr>
        </p:nvSpPr>
        <p:spPr/>
        <p:txBody>
          <a:bodyPr/>
          <a:lstStyle/>
          <a:p>
            <a:fld id="{88E9AC25-FE90-40FB-BA7C-24ECD537AAFD}" type="slidenum">
              <a:rPr lang="en-US" smtClean="0"/>
              <a:t>‹#›</a:t>
            </a:fld>
            <a:endParaRPr lang="en-US"/>
          </a:p>
        </p:txBody>
      </p:sp>
    </p:spTree>
    <p:extLst>
      <p:ext uri="{BB962C8B-B14F-4D97-AF65-F5344CB8AC3E}">
        <p14:creationId xmlns:p14="http://schemas.microsoft.com/office/powerpoint/2010/main" val="33748034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DEC3C6-4203-5358-6FF5-52CB34F2825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2F10AE9-40F0-E709-8DD6-513582E924B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90F2556-83F1-45AC-F361-E276421C5A3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E4281C8-71BA-EA96-2049-3115B3589B01}"/>
              </a:ext>
            </a:extLst>
          </p:cNvPr>
          <p:cNvSpPr>
            <a:spLocks noGrp="1"/>
          </p:cNvSpPr>
          <p:nvPr>
            <p:ph type="dt" sz="half" idx="10"/>
          </p:nvPr>
        </p:nvSpPr>
        <p:spPr/>
        <p:txBody>
          <a:bodyPr/>
          <a:lstStyle/>
          <a:p>
            <a:fld id="{C5367961-23D6-4D85-907A-30A5352CE356}" type="datetimeFigureOut">
              <a:rPr lang="en-US" smtClean="0"/>
              <a:t>1/28/2025</a:t>
            </a:fld>
            <a:endParaRPr lang="en-US"/>
          </a:p>
        </p:txBody>
      </p:sp>
      <p:sp>
        <p:nvSpPr>
          <p:cNvPr id="6" name="Footer Placeholder 5">
            <a:extLst>
              <a:ext uri="{FF2B5EF4-FFF2-40B4-BE49-F238E27FC236}">
                <a16:creationId xmlns:a16="http://schemas.microsoft.com/office/drawing/2014/main" id="{D6DCEDC5-37F5-8AAD-BD98-255F659F7E0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E18B904-625A-E139-E2E7-F76B36F4E1B7}"/>
              </a:ext>
            </a:extLst>
          </p:cNvPr>
          <p:cNvSpPr>
            <a:spLocks noGrp="1"/>
          </p:cNvSpPr>
          <p:nvPr>
            <p:ph type="sldNum" sz="quarter" idx="12"/>
          </p:nvPr>
        </p:nvSpPr>
        <p:spPr/>
        <p:txBody>
          <a:bodyPr/>
          <a:lstStyle/>
          <a:p>
            <a:fld id="{88E9AC25-FE90-40FB-BA7C-24ECD537AAFD}" type="slidenum">
              <a:rPr lang="en-US" smtClean="0"/>
              <a:t>‹#›</a:t>
            </a:fld>
            <a:endParaRPr lang="en-US"/>
          </a:p>
        </p:txBody>
      </p:sp>
    </p:spTree>
    <p:extLst>
      <p:ext uri="{BB962C8B-B14F-4D97-AF65-F5344CB8AC3E}">
        <p14:creationId xmlns:p14="http://schemas.microsoft.com/office/powerpoint/2010/main" val="29406698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1B2EF-0A82-7B80-F83A-D1B5211FB40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678C0B3-BC65-CE00-2BBA-72914891104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FF95AEE-B7DF-26DC-9096-85500216614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BEA5A20-E1D3-1276-90E1-DD59091153B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C3A906E-947E-AAB5-C99C-0D583EBBA8F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15B1EBD-5DAA-4404-007A-1D277D7BA695}"/>
              </a:ext>
            </a:extLst>
          </p:cNvPr>
          <p:cNvSpPr>
            <a:spLocks noGrp="1"/>
          </p:cNvSpPr>
          <p:nvPr>
            <p:ph type="dt" sz="half" idx="10"/>
          </p:nvPr>
        </p:nvSpPr>
        <p:spPr/>
        <p:txBody>
          <a:bodyPr/>
          <a:lstStyle/>
          <a:p>
            <a:fld id="{C5367961-23D6-4D85-907A-30A5352CE356}" type="datetimeFigureOut">
              <a:rPr lang="en-US" smtClean="0"/>
              <a:t>1/28/2025</a:t>
            </a:fld>
            <a:endParaRPr lang="en-US"/>
          </a:p>
        </p:txBody>
      </p:sp>
      <p:sp>
        <p:nvSpPr>
          <p:cNvPr id="8" name="Footer Placeholder 7">
            <a:extLst>
              <a:ext uri="{FF2B5EF4-FFF2-40B4-BE49-F238E27FC236}">
                <a16:creationId xmlns:a16="http://schemas.microsoft.com/office/drawing/2014/main" id="{0F1154C8-7C77-B876-7BE6-6561090E762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FF9EACD-AC8B-5AAB-7CD3-CC6A8A202B71}"/>
              </a:ext>
            </a:extLst>
          </p:cNvPr>
          <p:cNvSpPr>
            <a:spLocks noGrp="1"/>
          </p:cNvSpPr>
          <p:nvPr>
            <p:ph type="sldNum" sz="quarter" idx="12"/>
          </p:nvPr>
        </p:nvSpPr>
        <p:spPr/>
        <p:txBody>
          <a:bodyPr/>
          <a:lstStyle/>
          <a:p>
            <a:fld id="{88E9AC25-FE90-40FB-BA7C-24ECD537AAFD}" type="slidenum">
              <a:rPr lang="en-US" smtClean="0"/>
              <a:t>‹#›</a:t>
            </a:fld>
            <a:endParaRPr lang="en-US"/>
          </a:p>
        </p:txBody>
      </p:sp>
    </p:spTree>
    <p:extLst>
      <p:ext uri="{BB962C8B-B14F-4D97-AF65-F5344CB8AC3E}">
        <p14:creationId xmlns:p14="http://schemas.microsoft.com/office/powerpoint/2010/main" val="9630474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B30626-8FE8-2BB6-51FA-AF8D5A4C362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F229B6C-6575-DB28-ECFC-7C30258ABC74}"/>
              </a:ext>
            </a:extLst>
          </p:cNvPr>
          <p:cNvSpPr>
            <a:spLocks noGrp="1"/>
          </p:cNvSpPr>
          <p:nvPr>
            <p:ph type="dt" sz="half" idx="10"/>
          </p:nvPr>
        </p:nvSpPr>
        <p:spPr/>
        <p:txBody>
          <a:bodyPr/>
          <a:lstStyle/>
          <a:p>
            <a:fld id="{C5367961-23D6-4D85-907A-30A5352CE356}" type="datetimeFigureOut">
              <a:rPr lang="en-US" smtClean="0"/>
              <a:t>1/28/2025</a:t>
            </a:fld>
            <a:endParaRPr lang="en-US"/>
          </a:p>
        </p:txBody>
      </p:sp>
      <p:sp>
        <p:nvSpPr>
          <p:cNvPr id="4" name="Footer Placeholder 3">
            <a:extLst>
              <a:ext uri="{FF2B5EF4-FFF2-40B4-BE49-F238E27FC236}">
                <a16:creationId xmlns:a16="http://schemas.microsoft.com/office/drawing/2014/main" id="{33E8C6D3-889F-FED2-2714-C4D66730500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75F75F3-7545-DBE8-03EC-B08FE3B47C79}"/>
              </a:ext>
            </a:extLst>
          </p:cNvPr>
          <p:cNvSpPr>
            <a:spLocks noGrp="1"/>
          </p:cNvSpPr>
          <p:nvPr>
            <p:ph type="sldNum" sz="quarter" idx="12"/>
          </p:nvPr>
        </p:nvSpPr>
        <p:spPr/>
        <p:txBody>
          <a:bodyPr/>
          <a:lstStyle/>
          <a:p>
            <a:fld id="{88E9AC25-FE90-40FB-BA7C-24ECD537AAFD}" type="slidenum">
              <a:rPr lang="en-US" smtClean="0"/>
              <a:t>‹#›</a:t>
            </a:fld>
            <a:endParaRPr lang="en-US"/>
          </a:p>
        </p:txBody>
      </p:sp>
    </p:spTree>
    <p:extLst>
      <p:ext uri="{BB962C8B-B14F-4D97-AF65-F5344CB8AC3E}">
        <p14:creationId xmlns:p14="http://schemas.microsoft.com/office/powerpoint/2010/main" val="3346511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1394FA-25F6-7A11-358F-5B8D8FA4BF39}"/>
              </a:ext>
            </a:extLst>
          </p:cNvPr>
          <p:cNvSpPr>
            <a:spLocks noGrp="1"/>
          </p:cNvSpPr>
          <p:nvPr>
            <p:ph type="dt" sz="half" idx="10"/>
          </p:nvPr>
        </p:nvSpPr>
        <p:spPr/>
        <p:txBody>
          <a:bodyPr/>
          <a:lstStyle/>
          <a:p>
            <a:fld id="{C5367961-23D6-4D85-907A-30A5352CE356}" type="datetimeFigureOut">
              <a:rPr lang="en-US" smtClean="0"/>
              <a:t>1/28/2025</a:t>
            </a:fld>
            <a:endParaRPr lang="en-US"/>
          </a:p>
        </p:txBody>
      </p:sp>
      <p:sp>
        <p:nvSpPr>
          <p:cNvPr id="3" name="Footer Placeholder 2">
            <a:extLst>
              <a:ext uri="{FF2B5EF4-FFF2-40B4-BE49-F238E27FC236}">
                <a16:creationId xmlns:a16="http://schemas.microsoft.com/office/drawing/2014/main" id="{A0F99F22-A18F-837C-CA6D-5B99F5872FB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B9820E0-F156-C614-DBCB-DE45B3B01214}"/>
              </a:ext>
            </a:extLst>
          </p:cNvPr>
          <p:cNvSpPr>
            <a:spLocks noGrp="1"/>
          </p:cNvSpPr>
          <p:nvPr>
            <p:ph type="sldNum" sz="quarter" idx="12"/>
          </p:nvPr>
        </p:nvSpPr>
        <p:spPr/>
        <p:txBody>
          <a:bodyPr/>
          <a:lstStyle/>
          <a:p>
            <a:fld id="{88E9AC25-FE90-40FB-BA7C-24ECD537AAFD}" type="slidenum">
              <a:rPr lang="en-US" smtClean="0"/>
              <a:t>‹#›</a:t>
            </a:fld>
            <a:endParaRPr lang="en-US"/>
          </a:p>
        </p:txBody>
      </p:sp>
    </p:spTree>
    <p:extLst>
      <p:ext uri="{BB962C8B-B14F-4D97-AF65-F5344CB8AC3E}">
        <p14:creationId xmlns:p14="http://schemas.microsoft.com/office/powerpoint/2010/main" val="27465003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D14567-5918-C751-E800-AC9D52C3C9C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6823EEB-51FC-BA64-E860-557A91D0187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A0B888C-85B5-4782-7007-4E9D5A70C4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413579F-2232-6533-084F-D1D14B651244}"/>
              </a:ext>
            </a:extLst>
          </p:cNvPr>
          <p:cNvSpPr>
            <a:spLocks noGrp="1"/>
          </p:cNvSpPr>
          <p:nvPr>
            <p:ph type="dt" sz="half" idx="10"/>
          </p:nvPr>
        </p:nvSpPr>
        <p:spPr/>
        <p:txBody>
          <a:bodyPr/>
          <a:lstStyle/>
          <a:p>
            <a:fld id="{C5367961-23D6-4D85-907A-30A5352CE356}" type="datetimeFigureOut">
              <a:rPr lang="en-US" smtClean="0"/>
              <a:t>1/28/2025</a:t>
            </a:fld>
            <a:endParaRPr lang="en-US"/>
          </a:p>
        </p:txBody>
      </p:sp>
      <p:sp>
        <p:nvSpPr>
          <p:cNvPr id="6" name="Footer Placeholder 5">
            <a:extLst>
              <a:ext uri="{FF2B5EF4-FFF2-40B4-BE49-F238E27FC236}">
                <a16:creationId xmlns:a16="http://schemas.microsoft.com/office/drawing/2014/main" id="{F5135D2B-578A-A849-F871-DF4B569AB68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87B20D9-91BB-402B-E981-D4ACC057CAD3}"/>
              </a:ext>
            </a:extLst>
          </p:cNvPr>
          <p:cNvSpPr>
            <a:spLocks noGrp="1"/>
          </p:cNvSpPr>
          <p:nvPr>
            <p:ph type="sldNum" sz="quarter" idx="12"/>
          </p:nvPr>
        </p:nvSpPr>
        <p:spPr/>
        <p:txBody>
          <a:bodyPr/>
          <a:lstStyle/>
          <a:p>
            <a:fld id="{88E9AC25-FE90-40FB-BA7C-24ECD537AAFD}" type="slidenum">
              <a:rPr lang="en-US" smtClean="0"/>
              <a:t>‹#›</a:t>
            </a:fld>
            <a:endParaRPr lang="en-US"/>
          </a:p>
        </p:txBody>
      </p:sp>
    </p:spTree>
    <p:extLst>
      <p:ext uri="{BB962C8B-B14F-4D97-AF65-F5344CB8AC3E}">
        <p14:creationId xmlns:p14="http://schemas.microsoft.com/office/powerpoint/2010/main" val="36081238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6907D-EE20-B1D2-4239-4B44287CFB9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C6851A8-AFCD-759D-9890-672793FDF91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A1BE4A8-287E-0C53-21F7-32E0673082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6E32799-4F74-BD68-97FE-E5BF3BF7857A}"/>
              </a:ext>
            </a:extLst>
          </p:cNvPr>
          <p:cNvSpPr>
            <a:spLocks noGrp="1"/>
          </p:cNvSpPr>
          <p:nvPr>
            <p:ph type="dt" sz="half" idx="10"/>
          </p:nvPr>
        </p:nvSpPr>
        <p:spPr/>
        <p:txBody>
          <a:bodyPr/>
          <a:lstStyle/>
          <a:p>
            <a:fld id="{C5367961-23D6-4D85-907A-30A5352CE356}" type="datetimeFigureOut">
              <a:rPr lang="en-US" smtClean="0"/>
              <a:t>1/28/2025</a:t>
            </a:fld>
            <a:endParaRPr lang="en-US"/>
          </a:p>
        </p:txBody>
      </p:sp>
      <p:sp>
        <p:nvSpPr>
          <p:cNvPr id="6" name="Footer Placeholder 5">
            <a:extLst>
              <a:ext uri="{FF2B5EF4-FFF2-40B4-BE49-F238E27FC236}">
                <a16:creationId xmlns:a16="http://schemas.microsoft.com/office/drawing/2014/main" id="{52EC5633-34BA-6917-D125-7C9C7813A90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78EB5B5-2FB1-6949-8900-54AEF092D371}"/>
              </a:ext>
            </a:extLst>
          </p:cNvPr>
          <p:cNvSpPr>
            <a:spLocks noGrp="1"/>
          </p:cNvSpPr>
          <p:nvPr>
            <p:ph type="sldNum" sz="quarter" idx="12"/>
          </p:nvPr>
        </p:nvSpPr>
        <p:spPr/>
        <p:txBody>
          <a:bodyPr/>
          <a:lstStyle/>
          <a:p>
            <a:fld id="{88E9AC25-FE90-40FB-BA7C-24ECD537AAFD}" type="slidenum">
              <a:rPr lang="en-US" smtClean="0"/>
              <a:t>‹#›</a:t>
            </a:fld>
            <a:endParaRPr lang="en-US"/>
          </a:p>
        </p:txBody>
      </p:sp>
    </p:spTree>
    <p:extLst>
      <p:ext uri="{BB962C8B-B14F-4D97-AF65-F5344CB8AC3E}">
        <p14:creationId xmlns:p14="http://schemas.microsoft.com/office/powerpoint/2010/main" val="7454857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DA3D405-DF5C-9441-0437-F5F321F15BD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9EE8586-60BC-AEBB-B631-398005E3A6E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77ABED-27FB-4E0C-9AD3-22EEC655637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367961-23D6-4D85-907A-30A5352CE356}" type="datetimeFigureOut">
              <a:rPr lang="en-US" smtClean="0"/>
              <a:t>1/28/2025</a:t>
            </a:fld>
            <a:endParaRPr lang="en-US"/>
          </a:p>
        </p:txBody>
      </p:sp>
      <p:sp>
        <p:nvSpPr>
          <p:cNvPr id="5" name="Footer Placeholder 4">
            <a:extLst>
              <a:ext uri="{FF2B5EF4-FFF2-40B4-BE49-F238E27FC236}">
                <a16:creationId xmlns:a16="http://schemas.microsoft.com/office/drawing/2014/main" id="{6140C85E-C135-DD2D-D572-8D730447747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ED823E4-716F-F397-4919-D0C3B3413F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8E9AC25-FE90-40FB-BA7C-24ECD537AAFD}" type="slidenum">
              <a:rPr lang="en-US" smtClean="0"/>
              <a:t>‹#›</a:t>
            </a:fld>
            <a:endParaRPr lang="en-US"/>
          </a:p>
        </p:txBody>
      </p:sp>
    </p:spTree>
    <p:extLst>
      <p:ext uri="{BB962C8B-B14F-4D97-AF65-F5344CB8AC3E}">
        <p14:creationId xmlns:p14="http://schemas.microsoft.com/office/powerpoint/2010/main" val="19905370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F5021511-1E98-2A2C-659C-BDEF0019BA10}"/>
              </a:ext>
            </a:extLst>
          </p:cNvPr>
          <p:cNvSpPr/>
          <p:nvPr/>
        </p:nvSpPr>
        <p:spPr>
          <a:xfrm>
            <a:off x="3574473" y="1922318"/>
            <a:ext cx="779317" cy="77931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NN</a:t>
            </a:r>
          </a:p>
        </p:txBody>
      </p:sp>
      <p:cxnSp>
        <p:nvCxnSpPr>
          <p:cNvPr id="6" name="Straight Arrow Connector 5">
            <a:extLst>
              <a:ext uri="{FF2B5EF4-FFF2-40B4-BE49-F238E27FC236}">
                <a16:creationId xmlns:a16="http://schemas.microsoft.com/office/drawing/2014/main" id="{256F64EB-6673-E608-B3ED-61338C7CEDA3}"/>
              </a:ext>
            </a:extLst>
          </p:cNvPr>
          <p:cNvCxnSpPr>
            <a:cxnSpLocks/>
            <a:stCxn id="4" idx="6"/>
          </p:cNvCxnSpPr>
          <p:nvPr/>
        </p:nvCxnSpPr>
        <p:spPr>
          <a:xfrm>
            <a:off x="4353790" y="2311977"/>
            <a:ext cx="223404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Connector: Elbow 11">
            <a:extLst>
              <a:ext uri="{FF2B5EF4-FFF2-40B4-BE49-F238E27FC236}">
                <a16:creationId xmlns:a16="http://schemas.microsoft.com/office/drawing/2014/main" id="{18BCDDF2-3DB4-444F-8995-7665E42D2F13}"/>
              </a:ext>
            </a:extLst>
          </p:cNvPr>
          <p:cNvCxnSpPr>
            <a:cxnSpLocks/>
            <a:stCxn id="28" idx="4"/>
            <a:endCxn id="4" idx="2"/>
          </p:cNvCxnSpPr>
          <p:nvPr/>
        </p:nvCxnSpPr>
        <p:spPr>
          <a:xfrm rot="5400000" flipH="1">
            <a:off x="5099714" y="786736"/>
            <a:ext cx="352540" cy="3403022"/>
          </a:xfrm>
          <a:prstGeom prst="bentConnector4">
            <a:avLst>
              <a:gd name="adj1" fmla="val -166742"/>
              <a:gd name="adj2" fmla="val 160458"/>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Rectangle: Rounded Corners 21">
            <a:extLst>
              <a:ext uri="{FF2B5EF4-FFF2-40B4-BE49-F238E27FC236}">
                <a16:creationId xmlns:a16="http://schemas.microsoft.com/office/drawing/2014/main" id="{D8A51AD3-37B0-9749-0EBB-082A17457BBE}"/>
              </a:ext>
            </a:extLst>
          </p:cNvPr>
          <p:cNvSpPr/>
          <p:nvPr/>
        </p:nvSpPr>
        <p:spPr>
          <a:xfrm>
            <a:off x="1605397" y="1818409"/>
            <a:ext cx="1117022" cy="382965"/>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1"/>
                </a:solidFill>
              </a:rPr>
              <a:t>State</a:t>
            </a:r>
          </a:p>
        </p:txBody>
      </p:sp>
      <p:sp>
        <p:nvSpPr>
          <p:cNvPr id="25" name="Rectangle: Rounded Corners 24">
            <a:extLst>
              <a:ext uri="{FF2B5EF4-FFF2-40B4-BE49-F238E27FC236}">
                <a16:creationId xmlns:a16="http://schemas.microsoft.com/office/drawing/2014/main" id="{C78A3F8F-BD97-365E-235E-8F863BD9C376}"/>
              </a:ext>
            </a:extLst>
          </p:cNvPr>
          <p:cNvSpPr/>
          <p:nvPr/>
        </p:nvSpPr>
        <p:spPr>
          <a:xfrm>
            <a:off x="4647333" y="1819160"/>
            <a:ext cx="1117022" cy="382965"/>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1"/>
                </a:solidFill>
              </a:rPr>
              <a:t>Action </a:t>
            </a:r>
          </a:p>
        </p:txBody>
      </p:sp>
      <p:sp>
        <p:nvSpPr>
          <p:cNvPr id="26" name="Rectangle: Rounded Corners 25">
            <a:extLst>
              <a:ext uri="{FF2B5EF4-FFF2-40B4-BE49-F238E27FC236}">
                <a16:creationId xmlns:a16="http://schemas.microsoft.com/office/drawing/2014/main" id="{78A1D571-85E2-501B-0CB1-B97A9E8C8914}"/>
              </a:ext>
            </a:extLst>
          </p:cNvPr>
          <p:cNvSpPr/>
          <p:nvPr/>
        </p:nvSpPr>
        <p:spPr>
          <a:xfrm>
            <a:off x="7096989" y="2820035"/>
            <a:ext cx="1332634" cy="382965"/>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1"/>
                </a:solidFill>
              </a:rPr>
              <a:t>Next State </a:t>
            </a:r>
          </a:p>
        </p:txBody>
      </p:sp>
      <p:sp>
        <p:nvSpPr>
          <p:cNvPr id="27" name="Rectangle: Rounded Corners 26">
            <a:extLst>
              <a:ext uri="{FF2B5EF4-FFF2-40B4-BE49-F238E27FC236}">
                <a16:creationId xmlns:a16="http://schemas.microsoft.com/office/drawing/2014/main" id="{726F7BC0-F529-C462-E60A-5D9AA483BC30}"/>
              </a:ext>
            </a:extLst>
          </p:cNvPr>
          <p:cNvSpPr/>
          <p:nvPr/>
        </p:nvSpPr>
        <p:spPr>
          <a:xfrm>
            <a:off x="3112076" y="481723"/>
            <a:ext cx="1704109" cy="55811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Loss = -Reward</a:t>
            </a:r>
          </a:p>
        </p:txBody>
      </p:sp>
      <p:sp>
        <p:nvSpPr>
          <p:cNvPr id="28" name="Oval 27">
            <a:extLst>
              <a:ext uri="{FF2B5EF4-FFF2-40B4-BE49-F238E27FC236}">
                <a16:creationId xmlns:a16="http://schemas.microsoft.com/office/drawing/2014/main" id="{51F09013-C112-45B6-1F35-4D0DF89D5CB1}"/>
              </a:ext>
            </a:extLst>
          </p:cNvPr>
          <p:cNvSpPr/>
          <p:nvPr/>
        </p:nvSpPr>
        <p:spPr>
          <a:xfrm>
            <a:off x="6587836" y="1885200"/>
            <a:ext cx="779317" cy="77931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Env</a:t>
            </a:r>
          </a:p>
        </p:txBody>
      </p:sp>
      <p:sp>
        <p:nvSpPr>
          <p:cNvPr id="32" name="Rectangle: Rounded Corners 31">
            <a:extLst>
              <a:ext uri="{FF2B5EF4-FFF2-40B4-BE49-F238E27FC236}">
                <a16:creationId xmlns:a16="http://schemas.microsoft.com/office/drawing/2014/main" id="{483CAC4A-5EF1-677A-1B71-BCD3DE199CDA}"/>
              </a:ext>
            </a:extLst>
          </p:cNvPr>
          <p:cNvSpPr/>
          <p:nvPr/>
        </p:nvSpPr>
        <p:spPr>
          <a:xfrm>
            <a:off x="7096989" y="1155234"/>
            <a:ext cx="1117022" cy="382965"/>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1"/>
                </a:solidFill>
              </a:rPr>
              <a:t>Reward</a:t>
            </a:r>
          </a:p>
        </p:txBody>
      </p:sp>
      <p:cxnSp>
        <p:nvCxnSpPr>
          <p:cNvPr id="36" name="Connector: Elbow 35">
            <a:extLst>
              <a:ext uri="{FF2B5EF4-FFF2-40B4-BE49-F238E27FC236}">
                <a16:creationId xmlns:a16="http://schemas.microsoft.com/office/drawing/2014/main" id="{1ADB501D-44B1-3C49-BD3A-AB396177F64A}"/>
              </a:ext>
            </a:extLst>
          </p:cNvPr>
          <p:cNvCxnSpPr>
            <a:stCxn id="28" idx="0"/>
            <a:endCxn id="27" idx="3"/>
          </p:cNvCxnSpPr>
          <p:nvPr/>
        </p:nvCxnSpPr>
        <p:spPr>
          <a:xfrm rot="16200000" flipV="1">
            <a:off x="5334630" y="242335"/>
            <a:ext cx="1124420" cy="216131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0764D1EB-5F1D-F907-75AC-E1D662F56BDE}"/>
              </a:ext>
            </a:extLst>
          </p:cNvPr>
          <p:cNvCxnSpPr>
            <a:stCxn id="27" idx="2"/>
            <a:endCxn id="4" idx="0"/>
          </p:cNvCxnSpPr>
          <p:nvPr/>
        </p:nvCxnSpPr>
        <p:spPr>
          <a:xfrm>
            <a:off x="3964131" y="1039836"/>
            <a:ext cx="1" cy="8824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52738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TotalTime>
  <Words>282</Words>
  <Application>Microsoft Office PowerPoint</Application>
  <PresentationFormat>Widescreen</PresentationFormat>
  <Paragraphs>11</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David Warutumo</dc:creator>
  <cp:lastModifiedBy>David Warutumo</cp:lastModifiedBy>
  <cp:revision>10</cp:revision>
  <dcterms:created xsi:type="dcterms:W3CDTF">2025-01-28T09:05:52Z</dcterms:created>
  <dcterms:modified xsi:type="dcterms:W3CDTF">2025-01-28T09:46:07Z</dcterms:modified>
</cp:coreProperties>
</file>