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47AC27-2010-F96E-A9B8-2B652F85D87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A1658B8-B098-75ED-9B4E-E342D844B2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47458CB-86AD-1AE8-B2B9-A4F9078FC7E1}"/>
              </a:ext>
            </a:extLst>
          </p:cNvPr>
          <p:cNvSpPr>
            <a:spLocks noGrp="1"/>
          </p:cNvSpPr>
          <p:nvPr>
            <p:ph type="dt" sz="half" idx="10"/>
          </p:nvPr>
        </p:nvSpPr>
        <p:spPr/>
        <p:txBody>
          <a:bodyPr/>
          <a:lstStyle/>
          <a:p>
            <a:fld id="{79CB9122-31D7-481E-8FB8-B2E176E13F04}" type="datetimeFigureOut">
              <a:rPr lang="es-CO" smtClean="0"/>
              <a:t>12/08/2025</a:t>
            </a:fld>
            <a:endParaRPr lang="es-CO"/>
          </a:p>
        </p:txBody>
      </p:sp>
      <p:sp>
        <p:nvSpPr>
          <p:cNvPr id="5" name="Marcador de pie de página 4">
            <a:extLst>
              <a:ext uri="{FF2B5EF4-FFF2-40B4-BE49-F238E27FC236}">
                <a16:creationId xmlns:a16="http://schemas.microsoft.com/office/drawing/2014/main" id="{60982445-036F-BEC1-F1B3-9694CB12A83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18715C0-F7FE-E5A1-4942-B8A568963E45}"/>
              </a:ext>
            </a:extLst>
          </p:cNvPr>
          <p:cNvSpPr>
            <a:spLocks noGrp="1"/>
          </p:cNvSpPr>
          <p:nvPr>
            <p:ph type="sldNum" sz="quarter" idx="12"/>
          </p:nvPr>
        </p:nvSpPr>
        <p:spPr/>
        <p:txBody>
          <a:bodyPr/>
          <a:lstStyle/>
          <a:p>
            <a:fld id="{CC9B3324-8653-4FC1-95B9-7AF9CC81D4CB}" type="slidenum">
              <a:rPr lang="es-CO" smtClean="0"/>
              <a:t>‹Nº›</a:t>
            </a:fld>
            <a:endParaRPr lang="es-CO"/>
          </a:p>
        </p:txBody>
      </p:sp>
    </p:spTree>
    <p:extLst>
      <p:ext uri="{BB962C8B-B14F-4D97-AF65-F5344CB8AC3E}">
        <p14:creationId xmlns:p14="http://schemas.microsoft.com/office/powerpoint/2010/main" val="727610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93D7A-A29C-8152-B2A5-7EB51F16199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07885BA-9B1D-4C32-4E57-91A46FFB862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4879D23-3048-A208-0494-1665900B0B09}"/>
              </a:ext>
            </a:extLst>
          </p:cNvPr>
          <p:cNvSpPr>
            <a:spLocks noGrp="1"/>
          </p:cNvSpPr>
          <p:nvPr>
            <p:ph type="dt" sz="half" idx="10"/>
          </p:nvPr>
        </p:nvSpPr>
        <p:spPr/>
        <p:txBody>
          <a:bodyPr/>
          <a:lstStyle/>
          <a:p>
            <a:fld id="{79CB9122-31D7-481E-8FB8-B2E176E13F04}" type="datetimeFigureOut">
              <a:rPr lang="es-CO" smtClean="0"/>
              <a:t>12/08/2025</a:t>
            </a:fld>
            <a:endParaRPr lang="es-CO"/>
          </a:p>
        </p:txBody>
      </p:sp>
      <p:sp>
        <p:nvSpPr>
          <p:cNvPr id="5" name="Marcador de pie de página 4">
            <a:extLst>
              <a:ext uri="{FF2B5EF4-FFF2-40B4-BE49-F238E27FC236}">
                <a16:creationId xmlns:a16="http://schemas.microsoft.com/office/drawing/2014/main" id="{808C224B-B7E0-DE1A-3291-0B3D2B5FCD5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1E2BD9A-6A9B-B7D7-D2AE-EA34BEAAFF23}"/>
              </a:ext>
            </a:extLst>
          </p:cNvPr>
          <p:cNvSpPr>
            <a:spLocks noGrp="1"/>
          </p:cNvSpPr>
          <p:nvPr>
            <p:ph type="sldNum" sz="quarter" idx="12"/>
          </p:nvPr>
        </p:nvSpPr>
        <p:spPr/>
        <p:txBody>
          <a:bodyPr/>
          <a:lstStyle/>
          <a:p>
            <a:fld id="{CC9B3324-8653-4FC1-95B9-7AF9CC81D4CB}" type="slidenum">
              <a:rPr lang="es-CO" smtClean="0"/>
              <a:t>‹Nº›</a:t>
            </a:fld>
            <a:endParaRPr lang="es-CO"/>
          </a:p>
        </p:txBody>
      </p:sp>
    </p:spTree>
    <p:extLst>
      <p:ext uri="{BB962C8B-B14F-4D97-AF65-F5344CB8AC3E}">
        <p14:creationId xmlns:p14="http://schemas.microsoft.com/office/powerpoint/2010/main" val="4210643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85CA33E-9973-72DA-7524-CD89FC9D6D8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45516E39-8A85-76E6-0359-70481EDBD2A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7229167-CCF7-EE40-1F1C-2DEE46E491C5}"/>
              </a:ext>
            </a:extLst>
          </p:cNvPr>
          <p:cNvSpPr>
            <a:spLocks noGrp="1"/>
          </p:cNvSpPr>
          <p:nvPr>
            <p:ph type="dt" sz="half" idx="10"/>
          </p:nvPr>
        </p:nvSpPr>
        <p:spPr/>
        <p:txBody>
          <a:bodyPr/>
          <a:lstStyle/>
          <a:p>
            <a:fld id="{79CB9122-31D7-481E-8FB8-B2E176E13F04}" type="datetimeFigureOut">
              <a:rPr lang="es-CO" smtClean="0"/>
              <a:t>12/08/2025</a:t>
            </a:fld>
            <a:endParaRPr lang="es-CO"/>
          </a:p>
        </p:txBody>
      </p:sp>
      <p:sp>
        <p:nvSpPr>
          <p:cNvPr id="5" name="Marcador de pie de página 4">
            <a:extLst>
              <a:ext uri="{FF2B5EF4-FFF2-40B4-BE49-F238E27FC236}">
                <a16:creationId xmlns:a16="http://schemas.microsoft.com/office/drawing/2014/main" id="{E1CBE80E-49D8-117C-F2BC-C5B7937CEE0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883326B-F7C1-CDA4-6D3A-AC98DEB8DDE5}"/>
              </a:ext>
            </a:extLst>
          </p:cNvPr>
          <p:cNvSpPr>
            <a:spLocks noGrp="1"/>
          </p:cNvSpPr>
          <p:nvPr>
            <p:ph type="sldNum" sz="quarter" idx="12"/>
          </p:nvPr>
        </p:nvSpPr>
        <p:spPr/>
        <p:txBody>
          <a:bodyPr/>
          <a:lstStyle/>
          <a:p>
            <a:fld id="{CC9B3324-8653-4FC1-95B9-7AF9CC81D4CB}" type="slidenum">
              <a:rPr lang="es-CO" smtClean="0"/>
              <a:t>‹Nº›</a:t>
            </a:fld>
            <a:endParaRPr lang="es-CO"/>
          </a:p>
        </p:txBody>
      </p:sp>
    </p:spTree>
    <p:extLst>
      <p:ext uri="{BB962C8B-B14F-4D97-AF65-F5344CB8AC3E}">
        <p14:creationId xmlns:p14="http://schemas.microsoft.com/office/powerpoint/2010/main" val="1263693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91B670-E5C9-3EBE-33B3-99EAC2723A1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1F6248B-0782-F836-2762-70CA3CC5C10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9B47598-3399-972A-B81E-C4A2E732D130}"/>
              </a:ext>
            </a:extLst>
          </p:cNvPr>
          <p:cNvSpPr>
            <a:spLocks noGrp="1"/>
          </p:cNvSpPr>
          <p:nvPr>
            <p:ph type="dt" sz="half" idx="10"/>
          </p:nvPr>
        </p:nvSpPr>
        <p:spPr/>
        <p:txBody>
          <a:bodyPr/>
          <a:lstStyle/>
          <a:p>
            <a:fld id="{79CB9122-31D7-481E-8FB8-B2E176E13F04}" type="datetimeFigureOut">
              <a:rPr lang="es-CO" smtClean="0"/>
              <a:t>12/08/2025</a:t>
            </a:fld>
            <a:endParaRPr lang="es-CO"/>
          </a:p>
        </p:txBody>
      </p:sp>
      <p:sp>
        <p:nvSpPr>
          <p:cNvPr id="5" name="Marcador de pie de página 4">
            <a:extLst>
              <a:ext uri="{FF2B5EF4-FFF2-40B4-BE49-F238E27FC236}">
                <a16:creationId xmlns:a16="http://schemas.microsoft.com/office/drawing/2014/main" id="{36A01744-8524-C392-C0AE-9F8C8DDB90C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9F3A408-020A-A927-F109-7A254FBD4043}"/>
              </a:ext>
            </a:extLst>
          </p:cNvPr>
          <p:cNvSpPr>
            <a:spLocks noGrp="1"/>
          </p:cNvSpPr>
          <p:nvPr>
            <p:ph type="sldNum" sz="quarter" idx="12"/>
          </p:nvPr>
        </p:nvSpPr>
        <p:spPr/>
        <p:txBody>
          <a:bodyPr/>
          <a:lstStyle/>
          <a:p>
            <a:fld id="{CC9B3324-8653-4FC1-95B9-7AF9CC81D4CB}" type="slidenum">
              <a:rPr lang="es-CO" smtClean="0"/>
              <a:t>‹Nº›</a:t>
            </a:fld>
            <a:endParaRPr lang="es-CO"/>
          </a:p>
        </p:txBody>
      </p:sp>
    </p:spTree>
    <p:extLst>
      <p:ext uri="{BB962C8B-B14F-4D97-AF65-F5344CB8AC3E}">
        <p14:creationId xmlns:p14="http://schemas.microsoft.com/office/powerpoint/2010/main" val="1339998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4F4A8-D9B6-A83E-87E2-BD04F5C0E75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8B7EFF8-8C50-F9D0-25E9-C091118426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5823FAD-50DE-969A-4B0B-049B657949FD}"/>
              </a:ext>
            </a:extLst>
          </p:cNvPr>
          <p:cNvSpPr>
            <a:spLocks noGrp="1"/>
          </p:cNvSpPr>
          <p:nvPr>
            <p:ph type="dt" sz="half" idx="10"/>
          </p:nvPr>
        </p:nvSpPr>
        <p:spPr/>
        <p:txBody>
          <a:bodyPr/>
          <a:lstStyle/>
          <a:p>
            <a:fld id="{79CB9122-31D7-481E-8FB8-B2E176E13F04}" type="datetimeFigureOut">
              <a:rPr lang="es-CO" smtClean="0"/>
              <a:t>12/08/2025</a:t>
            </a:fld>
            <a:endParaRPr lang="es-CO"/>
          </a:p>
        </p:txBody>
      </p:sp>
      <p:sp>
        <p:nvSpPr>
          <p:cNvPr id="5" name="Marcador de pie de página 4">
            <a:extLst>
              <a:ext uri="{FF2B5EF4-FFF2-40B4-BE49-F238E27FC236}">
                <a16:creationId xmlns:a16="http://schemas.microsoft.com/office/drawing/2014/main" id="{3BF87A9D-35E9-1F83-5A7F-A7B54CB5D07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370AC87-C76B-7535-9580-598C17BB72D1}"/>
              </a:ext>
            </a:extLst>
          </p:cNvPr>
          <p:cNvSpPr>
            <a:spLocks noGrp="1"/>
          </p:cNvSpPr>
          <p:nvPr>
            <p:ph type="sldNum" sz="quarter" idx="12"/>
          </p:nvPr>
        </p:nvSpPr>
        <p:spPr/>
        <p:txBody>
          <a:bodyPr/>
          <a:lstStyle/>
          <a:p>
            <a:fld id="{CC9B3324-8653-4FC1-95B9-7AF9CC81D4CB}" type="slidenum">
              <a:rPr lang="es-CO" smtClean="0"/>
              <a:t>‹Nº›</a:t>
            </a:fld>
            <a:endParaRPr lang="es-CO"/>
          </a:p>
        </p:txBody>
      </p:sp>
    </p:spTree>
    <p:extLst>
      <p:ext uri="{BB962C8B-B14F-4D97-AF65-F5344CB8AC3E}">
        <p14:creationId xmlns:p14="http://schemas.microsoft.com/office/powerpoint/2010/main" val="235001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88CEA-A611-99B3-BA47-5F5F879A6D2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BF0D9CF-479B-3F5B-A20F-2AEA68F9347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45857802-2CF6-322F-9ED8-89CFEC7425A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6A8EA846-CAF2-E10B-CA22-D0E176D749F6}"/>
              </a:ext>
            </a:extLst>
          </p:cNvPr>
          <p:cNvSpPr>
            <a:spLocks noGrp="1"/>
          </p:cNvSpPr>
          <p:nvPr>
            <p:ph type="dt" sz="half" idx="10"/>
          </p:nvPr>
        </p:nvSpPr>
        <p:spPr/>
        <p:txBody>
          <a:bodyPr/>
          <a:lstStyle/>
          <a:p>
            <a:fld id="{79CB9122-31D7-481E-8FB8-B2E176E13F04}" type="datetimeFigureOut">
              <a:rPr lang="es-CO" smtClean="0"/>
              <a:t>12/08/2025</a:t>
            </a:fld>
            <a:endParaRPr lang="es-CO"/>
          </a:p>
        </p:txBody>
      </p:sp>
      <p:sp>
        <p:nvSpPr>
          <p:cNvPr id="6" name="Marcador de pie de página 5">
            <a:extLst>
              <a:ext uri="{FF2B5EF4-FFF2-40B4-BE49-F238E27FC236}">
                <a16:creationId xmlns:a16="http://schemas.microsoft.com/office/drawing/2014/main" id="{F87CA519-02C0-5C2F-54DA-33A9F0BA225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0AE17CE-1D36-9CEB-0605-BDA80578A0B1}"/>
              </a:ext>
            </a:extLst>
          </p:cNvPr>
          <p:cNvSpPr>
            <a:spLocks noGrp="1"/>
          </p:cNvSpPr>
          <p:nvPr>
            <p:ph type="sldNum" sz="quarter" idx="12"/>
          </p:nvPr>
        </p:nvSpPr>
        <p:spPr/>
        <p:txBody>
          <a:bodyPr/>
          <a:lstStyle/>
          <a:p>
            <a:fld id="{CC9B3324-8653-4FC1-95B9-7AF9CC81D4CB}" type="slidenum">
              <a:rPr lang="es-CO" smtClean="0"/>
              <a:t>‹Nº›</a:t>
            </a:fld>
            <a:endParaRPr lang="es-CO"/>
          </a:p>
        </p:txBody>
      </p:sp>
    </p:spTree>
    <p:extLst>
      <p:ext uri="{BB962C8B-B14F-4D97-AF65-F5344CB8AC3E}">
        <p14:creationId xmlns:p14="http://schemas.microsoft.com/office/powerpoint/2010/main" val="108860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D2074-6312-13FF-1545-DE687099427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10516CA-E545-4008-BDB5-1147CB0F2D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95310B6-4508-79AF-8272-8FF8BD787A4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0E402E9C-827B-64B9-2124-9577A020CA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154AE3B-4956-4FBB-1FF2-D9A7D758834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5EC52E1-CDE3-1719-E585-FF3748993B5F}"/>
              </a:ext>
            </a:extLst>
          </p:cNvPr>
          <p:cNvSpPr>
            <a:spLocks noGrp="1"/>
          </p:cNvSpPr>
          <p:nvPr>
            <p:ph type="dt" sz="half" idx="10"/>
          </p:nvPr>
        </p:nvSpPr>
        <p:spPr/>
        <p:txBody>
          <a:bodyPr/>
          <a:lstStyle/>
          <a:p>
            <a:fld id="{79CB9122-31D7-481E-8FB8-B2E176E13F04}" type="datetimeFigureOut">
              <a:rPr lang="es-CO" smtClean="0"/>
              <a:t>12/08/2025</a:t>
            </a:fld>
            <a:endParaRPr lang="es-CO"/>
          </a:p>
        </p:txBody>
      </p:sp>
      <p:sp>
        <p:nvSpPr>
          <p:cNvPr id="8" name="Marcador de pie de página 7">
            <a:extLst>
              <a:ext uri="{FF2B5EF4-FFF2-40B4-BE49-F238E27FC236}">
                <a16:creationId xmlns:a16="http://schemas.microsoft.com/office/drawing/2014/main" id="{EBE2CE0C-6F92-716C-DCEB-95D3851545F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D126CB4-1A1A-9233-FD60-02B1F446F167}"/>
              </a:ext>
            </a:extLst>
          </p:cNvPr>
          <p:cNvSpPr>
            <a:spLocks noGrp="1"/>
          </p:cNvSpPr>
          <p:nvPr>
            <p:ph type="sldNum" sz="quarter" idx="12"/>
          </p:nvPr>
        </p:nvSpPr>
        <p:spPr/>
        <p:txBody>
          <a:bodyPr/>
          <a:lstStyle/>
          <a:p>
            <a:fld id="{CC9B3324-8653-4FC1-95B9-7AF9CC81D4CB}" type="slidenum">
              <a:rPr lang="es-CO" smtClean="0"/>
              <a:t>‹Nº›</a:t>
            </a:fld>
            <a:endParaRPr lang="es-CO"/>
          </a:p>
        </p:txBody>
      </p:sp>
    </p:spTree>
    <p:extLst>
      <p:ext uri="{BB962C8B-B14F-4D97-AF65-F5344CB8AC3E}">
        <p14:creationId xmlns:p14="http://schemas.microsoft.com/office/powerpoint/2010/main" val="278559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4AC8DA-0C62-CC07-CDA5-913B8687E3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B53B0DEC-C6B0-547C-C34B-1512F91E8A2C}"/>
              </a:ext>
            </a:extLst>
          </p:cNvPr>
          <p:cNvSpPr>
            <a:spLocks noGrp="1"/>
          </p:cNvSpPr>
          <p:nvPr>
            <p:ph type="dt" sz="half" idx="10"/>
          </p:nvPr>
        </p:nvSpPr>
        <p:spPr/>
        <p:txBody>
          <a:bodyPr/>
          <a:lstStyle/>
          <a:p>
            <a:fld id="{79CB9122-31D7-481E-8FB8-B2E176E13F04}" type="datetimeFigureOut">
              <a:rPr lang="es-CO" smtClean="0"/>
              <a:t>12/08/2025</a:t>
            </a:fld>
            <a:endParaRPr lang="es-CO"/>
          </a:p>
        </p:txBody>
      </p:sp>
      <p:sp>
        <p:nvSpPr>
          <p:cNvPr id="4" name="Marcador de pie de página 3">
            <a:extLst>
              <a:ext uri="{FF2B5EF4-FFF2-40B4-BE49-F238E27FC236}">
                <a16:creationId xmlns:a16="http://schemas.microsoft.com/office/drawing/2014/main" id="{6D0E6563-07FB-4EBB-09FF-C1D52009C2D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2DD66867-ADC7-5AC3-B1B4-72F357ED7084}"/>
              </a:ext>
            </a:extLst>
          </p:cNvPr>
          <p:cNvSpPr>
            <a:spLocks noGrp="1"/>
          </p:cNvSpPr>
          <p:nvPr>
            <p:ph type="sldNum" sz="quarter" idx="12"/>
          </p:nvPr>
        </p:nvSpPr>
        <p:spPr/>
        <p:txBody>
          <a:bodyPr/>
          <a:lstStyle/>
          <a:p>
            <a:fld id="{CC9B3324-8653-4FC1-95B9-7AF9CC81D4CB}" type="slidenum">
              <a:rPr lang="es-CO" smtClean="0"/>
              <a:t>‹Nº›</a:t>
            </a:fld>
            <a:endParaRPr lang="es-CO"/>
          </a:p>
        </p:txBody>
      </p:sp>
    </p:spTree>
    <p:extLst>
      <p:ext uri="{BB962C8B-B14F-4D97-AF65-F5344CB8AC3E}">
        <p14:creationId xmlns:p14="http://schemas.microsoft.com/office/powerpoint/2010/main" val="3794963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42005FD-5925-F71E-4194-341FAD401091}"/>
              </a:ext>
            </a:extLst>
          </p:cNvPr>
          <p:cNvSpPr>
            <a:spLocks noGrp="1"/>
          </p:cNvSpPr>
          <p:nvPr>
            <p:ph type="dt" sz="half" idx="10"/>
          </p:nvPr>
        </p:nvSpPr>
        <p:spPr/>
        <p:txBody>
          <a:bodyPr/>
          <a:lstStyle/>
          <a:p>
            <a:fld id="{79CB9122-31D7-481E-8FB8-B2E176E13F04}" type="datetimeFigureOut">
              <a:rPr lang="es-CO" smtClean="0"/>
              <a:t>12/08/2025</a:t>
            </a:fld>
            <a:endParaRPr lang="es-CO"/>
          </a:p>
        </p:txBody>
      </p:sp>
      <p:sp>
        <p:nvSpPr>
          <p:cNvPr id="3" name="Marcador de pie de página 2">
            <a:extLst>
              <a:ext uri="{FF2B5EF4-FFF2-40B4-BE49-F238E27FC236}">
                <a16:creationId xmlns:a16="http://schemas.microsoft.com/office/drawing/2014/main" id="{4B17D02C-2986-A9A4-E5B6-56F13BDB59D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C04E60ED-955A-DB65-80A1-34C96722401B}"/>
              </a:ext>
            </a:extLst>
          </p:cNvPr>
          <p:cNvSpPr>
            <a:spLocks noGrp="1"/>
          </p:cNvSpPr>
          <p:nvPr>
            <p:ph type="sldNum" sz="quarter" idx="12"/>
          </p:nvPr>
        </p:nvSpPr>
        <p:spPr/>
        <p:txBody>
          <a:bodyPr/>
          <a:lstStyle/>
          <a:p>
            <a:fld id="{CC9B3324-8653-4FC1-95B9-7AF9CC81D4CB}" type="slidenum">
              <a:rPr lang="es-CO" smtClean="0"/>
              <a:t>‹Nº›</a:t>
            </a:fld>
            <a:endParaRPr lang="es-CO"/>
          </a:p>
        </p:txBody>
      </p:sp>
    </p:spTree>
    <p:extLst>
      <p:ext uri="{BB962C8B-B14F-4D97-AF65-F5344CB8AC3E}">
        <p14:creationId xmlns:p14="http://schemas.microsoft.com/office/powerpoint/2010/main" val="2402722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034BD7-0B15-5DE4-ACCC-76DE4491762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3F5CCA1-5AE7-D1B9-ABCD-93BE9CF3E0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48E06FE4-0FE4-8FCF-D209-3150A0804D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F1A2F12-3CAE-F95E-3663-211F95B48395}"/>
              </a:ext>
            </a:extLst>
          </p:cNvPr>
          <p:cNvSpPr>
            <a:spLocks noGrp="1"/>
          </p:cNvSpPr>
          <p:nvPr>
            <p:ph type="dt" sz="half" idx="10"/>
          </p:nvPr>
        </p:nvSpPr>
        <p:spPr/>
        <p:txBody>
          <a:bodyPr/>
          <a:lstStyle/>
          <a:p>
            <a:fld id="{79CB9122-31D7-481E-8FB8-B2E176E13F04}" type="datetimeFigureOut">
              <a:rPr lang="es-CO" smtClean="0"/>
              <a:t>12/08/2025</a:t>
            </a:fld>
            <a:endParaRPr lang="es-CO"/>
          </a:p>
        </p:txBody>
      </p:sp>
      <p:sp>
        <p:nvSpPr>
          <p:cNvPr id="6" name="Marcador de pie de página 5">
            <a:extLst>
              <a:ext uri="{FF2B5EF4-FFF2-40B4-BE49-F238E27FC236}">
                <a16:creationId xmlns:a16="http://schemas.microsoft.com/office/drawing/2014/main" id="{10A39434-0FD5-0909-F300-2E1F6AD381D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80A56AD-C17F-C847-67F1-F47B1705EC19}"/>
              </a:ext>
            </a:extLst>
          </p:cNvPr>
          <p:cNvSpPr>
            <a:spLocks noGrp="1"/>
          </p:cNvSpPr>
          <p:nvPr>
            <p:ph type="sldNum" sz="quarter" idx="12"/>
          </p:nvPr>
        </p:nvSpPr>
        <p:spPr/>
        <p:txBody>
          <a:bodyPr/>
          <a:lstStyle/>
          <a:p>
            <a:fld id="{CC9B3324-8653-4FC1-95B9-7AF9CC81D4CB}" type="slidenum">
              <a:rPr lang="es-CO" smtClean="0"/>
              <a:t>‹Nº›</a:t>
            </a:fld>
            <a:endParaRPr lang="es-CO"/>
          </a:p>
        </p:txBody>
      </p:sp>
    </p:spTree>
    <p:extLst>
      <p:ext uri="{BB962C8B-B14F-4D97-AF65-F5344CB8AC3E}">
        <p14:creationId xmlns:p14="http://schemas.microsoft.com/office/powerpoint/2010/main" val="352629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B52902-E584-8828-4B2A-121BC0DBA1A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54CAA38-020E-3349-CF7E-88A3038B22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3018E48A-1F95-9711-50D9-EB8D450D4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9EC04CE-FC44-3FF2-7F40-48AA36EC80D5}"/>
              </a:ext>
            </a:extLst>
          </p:cNvPr>
          <p:cNvSpPr>
            <a:spLocks noGrp="1"/>
          </p:cNvSpPr>
          <p:nvPr>
            <p:ph type="dt" sz="half" idx="10"/>
          </p:nvPr>
        </p:nvSpPr>
        <p:spPr/>
        <p:txBody>
          <a:bodyPr/>
          <a:lstStyle/>
          <a:p>
            <a:fld id="{79CB9122-31D7-481E-8FB8-B2E176E13F04}" type="datetimeFigureOut">
              <a:rPr lang="es-CO" smtClean="0"/>
              <a:t>12/08/2025</a:t>
            </a:fld>
            <a:endParaRPr lang="es-CO"/>
          </a:p>
        </p:txBody>
      </p:sp>
      <p:sp>
        <p:nvSpPr>
          <p:cNvPr id="6" name="Marcador de pie de página 5">
            <a:extLst>
              <a:ext uri="{FF2B5EF4-FFF2-40B4-BE49-F238E27FC236}">
                <a16:creationId xmlns:a16="http://schemas.microsoft.com/office/drawing/2014/main" id="{A295EC07-736A-4A37-AE2F-FDC03A114C5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A6483E3-C787-0016-F867-D62DD8565989}"/>
              </a:ext>
            </a:extLst>
          </p:cNvPr>
          <p:cNvSpPr>
            <a:spLocks noGrp="1"/>
          </p:cNvSpPr>
          <p:nvPr>
            <p:ph type="sldNum" sz="quarter" idx="12"/>
          </p:nvPr>
        </p:nvSpPr>
        <p:spPr/>
        <p:txBody>
          <a:bodyPr/>
          <a:lstStyle/>
          <a:p>
            <a:fld id="{CC9B3324-8653-4FC1-95B9-7AF9CC81D4CB}" type="slidenum">
              <a:rPr lang="es-CO" smtClean="0"/>
              <a:t>‹Nº›</a:t>
            </a:fld>
            <a:endParaRPr lang="es-CO"/>
          </a:p>
        </p:txBody>
      </p:sp>
    </p:spTree>
    <p:extLst>
      <p:ext uri="{BB962C8B-B14F-4D97-AF65-F5344CB8AC3E}">
        <p14:creationId xmlns:p14="http://schemas.microsoft.com/office/powerpoint/2010/main" val="3557100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3420098-EE11-3729-DE87-1451EC9293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73077AD-AACF-8668-4434-D460BF66AE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EB20BF8-8E13-8B05-1940-9BA457406A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CB9122-31D7-481E-8FB8-B2E176E13F04}" type="datetimeFigureOut">
              <a:rPr lang="es-CO" smtClean="0"/>
              <a:t>12/08/2025</a:t>
            </a:fld>
            <a:endParaRPr lang="es-CO"/>
          </a:p>
        </p:txBody>
      </p:sp>
      <p:sp>
        <p:nvSpPr>
          <p:cNvPr id="5" name="Marcador de pie de página 4">
            <a:extLst>
              <a:ext uri="{FF2B5EF4-FFF2-40B4-BE49-F238E27FC236}">
                <a16:creationId xmlns:a16="http://schemas.microsoft.com/office/drawing/2014/main" id="{27DD9584-3F50-341A-9AC5-F22771441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D2BBA805-9B98-B61B-EC60-118B5E564F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C9B3324-8653-4FC1-95B9-7AF9CC81D4CB}" type="slidenum">
              <a:rPr lang="es-CO" smtClean="0"/>
              <a:t>‹Nº›</a:t>
            </a:fld>
            <a:endParaRPr lang="es-CO"/>
          </a:p>
        </p:txBody>
      </p:sp>
    </p:spTree>
    <p:extLst>
      <p:ext uri="{BB962C8B-B14F-4D97-AF65-F5344CB8AC3E}">
        <p14:creationId xmlns:p14="http://schemas.microsoft.com/office/powerpoint/2010/main" val="1317907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2B94936-D99D-A325-6E71-866C0BD55E9A}"/>
              </a:ext>
            </a:extLst>
          </p:cNvPr>
          <p:cNvPicPr>
            <a:picLocks noChangeAspect="1"/>
          </p:cNvPicPr>
          <p:nvPr/>
        </p:nvPicPr>
        <p:blipFill>
          <a:blip r:embed="rId2"/>
          <a:stretch>
            <a:fillRect/>
          </a:stretch>
        </p:blipFill>
        <p:spPr>
          <a:xfrm>
            <a:off x="0" y="-17925"/>
            <a:ext cx="12192000" cy="6875925"/>
          </a:xfrm>
          <a:prstGeom prst="rect">
            <a:avLst/>
          </a:prstGeom>
        </p:spPr>
      </p:pic>
      <p:sp>
        <p:nvSpPr>
          <p:cNvPr id="3" name="Rectángulo 2">
            <a:extLst>
              <a:ext uri="{FF2B5EF4-FFF2-40B4-BE49-F238E27FC236}">
                <a16:creationId xmlns:a16="http://schemas.microsoft.com/office/drawing/2014/main" id="{BF6370A4-EFE9-53DF-5970-A94BC8577DEC}"/>
              </a:ext>
            </a:extLst>
          </p:cNvPr>
          <p:cNvSpPr/>
          <p:nvPr/>
        </p:nvSpPr>
        <p:spPr>
          <a:xfrm>
            <a:off x="510176" y="103695"/>
            <a:ext cx="11171648" cy="1323439"/>
          </a:xfrm>
          <a:prstGeom prst="rect">
            <a:avLst/>
          </a:prstGeom>
          <a:noFill/>
          <a:effectLst>
            <a:glow rad="63500">
              <a:schemeClr val="accent1">
                <a:satMod val="175000"/>
                <a:alpha val="40000"/>
              </a:schemeClr>
            </a:glow>
          </a:effectLst>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000" b="1" dirty="0">
                <a:ln/>
                <a:solidFill>
                  <a:schemeClr val="bg1"/>
                </a:solidFill>
                <a:effectLst>
                  <a:glow rad="139700">
                    <a:schemeClr val="accent1">
                      <a:satMod val="175000"/>
                      <a:alpha val="40000"/>
                    </a:schemeClr>
                  </a:glow>
                </a:effectLst>
                <a:latin typeface="Agency FB" panose="020B0503020202020204" pitchFamily="34" charset="0"/>
              </a:rPr>
              <a:t>Exposición 13/08/25</a:t>
            </a:r>
          </a:p>
          <a:p>
            <a:pPr algn="ctr"/>
            <a:r>
              <a:rPr lang="es-ES" sz="4000" b="1" dirty="0">
                <a:ln/>
                <a:solidFill>
                  <a:schemeClr val="bg1"/>
                </a:solidFill>
                <a:effectLst>
                  <a:glow rad="63500">
                    <a:schemeClr val="accent1">
                      <a:satMod val="175000"/>
                      <a:alpha val="40000"/>
                    </a:schemeClr>
                  </a:glow>
                </a:effectLst>
                <a:latin typeface="Agency FB" panose="020B0503020202020204" pitchFamily="34" charset="0"/>
              </a:rPr>
              <a:t>¿Qué tan viable es la inyección de capital en tiendas de barrio?</a:t>
            </a:r>
            <a:endParaRPr lang="es-ES" sz="4000" b="1" cap="none" spc="0" dirty="0">
              <a:ln/>
              <a:solidFill>
                <a:schemeClr val="bg1"/>
              </a:solidFill>
              <a:effectLst>
                <a:glow rad="63500">
                  <a:schemeClr val="accent1">
                    <a:satMod val="175000"/>
                    <a:alpha val="40000"/>
                  </a:schemeClr>
                </a:glow>
              </a:effectLst>
              <a:latin typeface="Agency FB" panose="020B0503020202020204" pitchFamily="34" charset="0"/>
            </a:endParaRPr>
          </a:p>
        </p:txBody>
      </p:sp>
      <p:sp>
        <p:nvSpPr>
          <p:cNvPr id="4" name="Rectángulo 3">
            <a:extLst>
              <a:ext uri="{FF2B5EF4-FFF2-40B4-BE49-F238E27FC236}">
                <a16:creationId xmlns:a16="http://schemas.microsoft.com/office/drawing/2014/main" id="{80369B2A-2F00-21D6-6CE6-437FE1C90901}"/>
              </a:ext>
            </a:extLst>
          </p:cNvPr>
          <p:cNvSpPr/>
          <p:nvPr/>
        </p:nvSpPr>
        <p:spPr>
          <a:xfrm>
            <a:off x="526491" y="2009480"/>
            <a:ext cx="5256567" cy="1938992"/>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000" b="1" dirty="0">
                <a:ln/>
                <a:solidFill>
                  <a:schemeClr val="bg1"/>
                </a:solidFill>
                <a:effectLst>
                  <a:glow rad="139700">
                    <a:schemeClr val="accent1">
                      <a:satMod val="175000"/>
                      <a:alpha val="40000"/>
                    </a:schemeClr>
                  </a:glow>
                </a:effectLst>
                <a:latin typeface="Agency FB" panose="020B0503020202020204" pitchFamily="34" charset="0"/>
              </a:rPr>
              <a:t>INTEGRANTES:</a:t>
            </a:r>
            <a:r>
              <a:rPr lang="es-ES" sz="4000" b="1" dirty="0">
                <a:ln/>
                <a:solidFill>
                  <a:schemeClr val="bg1"/>
                </a:solidFill>
                <a:effectLst>
                  <a:glow rad="63500">
                    <a:schemeClr val="accent1">
                      <a:satMod val="175000"/>
                      <a:alpha val="40000"/>
                    </a:schemeClr>
                  </a:glow>
                </a:effectLst>
                <a:latin typeface="Agency FB" panose="020B0503020202020204" pitchFamily="34" charset="0"/>
              </a:rPr>
              <a:t> </a:t>
            </a:r>
            <a:r>
              <a:rPr lang="es-ES" sz="4000" b="1" dirty="0">
                <a:ln/>
                <a:solidFill>
                  <a:schemeClr val="bg1"/>
                </a:solidFill>
                <a:effectLst>
                  <a:glow rad="139700">
                    <a:schemeClr val="accent1">
                      <a:satMod val="175000"/>
                      <a:alpha val="40000"/>
                    </a:schemeClr>
                  </a:glow>
                </a:effectLst>
                <a:latin typeface="Agency FB" panose="020B0503020202020204" pitchFamily="34" charset="0"/>
              </a:rPr>
              <a:t>Julián Romero</a:t>
            </a:r>
          </a:p>
          <a:p>
            <a:pPr algn="ctr"/>
            <a:r>
              <a:rPr lang="es-ES" sz="4000" b="1" dirty="0">
                <a:ln/>
                <a:solidFill>
                  <a:schemeClr val="bg1"/>
                </a:solidFill>
                <a:effectLst>
                  <a:glow rad="63500">
                    <a:schemeClr val="accent1">
                      <a:satMod val="175000"/>
                      <a:alpha val="40000"/>
                    </a:schemeClr>
                  </a:glow>
                </a:effectLst>
                <a:latin typeface="Agency FB" panose="020B0503020202020204" pitchFamily="34" charset="0"/>
              </a:rPr>
              <a:t>                     </a:t>
            </a:r>
            <a:r>
              <a:rPr lang="es-ES" sz="4000" b="1" dirty="0">
                <a:ln/>
                <a:solidFill>
                  <a:schemeClr val="bg1"/>
                </a:solidFill>
                <a:effectLst>
                  <a:glow rad="139700">
                    <a:schemeClr val="accent1">
                      <a:satMod val="175000"/>
                      <a:alpha val="40000"/>
                    </a:schemeClr>
                  </a:glow>
                </a:effectLst>
                <a:latin typeface="Agency FB" panose="020B0503020202020204" pitchFamily="34" charset="0"/>
              </a:rPr>
              <a:t>David Catral</a:t>
            </a:r>
          </a:p>
          <a:p>
            <a:pPr algn="ctr"/>
            <a:r>
              <a:rPr lang="es-ES" sz="4000" b="1" dirty="0">
                <a:ln/>
                <a:solidFill>
                  <a:schemeClr val="bg1"/>
                </a:solidFill>
                <a:effectLst>
                  <a:glow rad="63500">
                    <a:schemeClr val="accent1">
                      <a:satMod val="175000"/>
                      <a:alpha val="40000"/>
                    </a:schemeClr>
                  </a:glow>
                </a:effectLst>
                <a:latin typeface="Agency FB" panose="020B0503020202020204" pitchFamily="34" charset="0"/>
              </a:rPr>
              <a:t>                   </a:t>
            </a:r>
            <a:r>
              <a:rPr lang="es-ES" sz="4000" b="1" dirty="0">
                <a:ln/>
                <a:solidFill>
                  <a:schemeClr val="bg1"/>
                </a:solidFill>
                <a:effectLst>
                  <a:glow rad="139700">
                    <a:schemeClr val="accent1">
                      <a:satMod val="175000"/>
                      <a:alpha val="40000"/>
                    </a:schemeClr>
                  </a:glow>
                </a:effectLst>
                <a:latin typeface="Agency FB" panose="020B0503020202020204" pitchFamily="34" charset="0"/>
              </a:rPr>
              <a:t>Juan Paiva</a:t>
            </a:r>
          </a:p>
        </p:txBody>
      </p:sp>
      <p:pic>
        <p:nvPicPr>
          <p:cNvPr id="6" name="Imagen 5">
            <a:extLst>
              <a:ext uri="{FF2B5EF4-FFF2-40B4-BE49-F238E27FC236}">
                <a16:creationId xmlns:a16="http://schemas.microsoft.com/office/drawing/2014/main" id="{7A924E27-5421-2101-1430-E75667C683EC}"/>
              </a:ext>
            </a:extLst>
          </p:cNvPr>
          <p:cNvPicPr>
            <a:picLocks noChangeAspect="1"/>
          </p:cNvPicPr>
          <p:nvPr/>
        </p:nvPicPr>
        <p:blipFill>
          <a:blip r:embed="rId3"/>
          <a:stretch>
            <a:fillRect/>
          </a:stretch>
        </p:blipFill>
        <p:spPr>
          <a:xfrm rot="514440">
            <a:off x="9198172" y="1606159"/>
            <a:ext cx="2584262" cy="1621336"/>
          </a:xfrm>
          <a:prstGeom prst="rect">
            <a:avLst/>
          </a:prstGeom>
          <a:ln>
            <a:solidFill>
              <a:schemeClr val="bg1"/>
            </a:solidFill>
          </a:ln>
          <a:effectLst>
            <a:glow rad="63500">
              <a:schemeClr val="accent1">
                <a:satMod val="175000"/>
                <a:alpha val="40000"/>
              </a:schemeClr>
            </a:glow>
          </a:effectLst>
          <a:scene3d>
            <a:camera prst="orthographicFront"/>
            <a:lightRig rig="threePt" dir="t"/>
          </a:scene3d>
          <a:sp3d>
            <a:bevelT prst="relaxedInset"/>
          </a:sp3d>
        </p:spPr>
      </p:pic>
      <p:pic>
        <p:nvPicPr>
          <p:cNvPr id="7" name="Imagen 6">
            <a:extLst>
              <a:ext uri="{FF2B5EF4-FFF2-40B4-BE49-F238E27FC236}">
                <a16:creationId xmlns:a16="http://schemas.microsoft.com/office/drawing/2014/main" id="{73F51F90-6769-2DBF-93A6-11E68A182AC6}"/>
              </a:ext>
            </a:extLst>
          </p:cNvPr>
          <p:cNvPicPr>
            <a:picLocks noChangeAspect="1"/>
          </p:cNvPicPr>
          <p:nvPr/>
        </p:nvPicPr>
        <p:blipFill>
          <a:blip r:embed="rId4"/>
          <a:stretch>
            <a:fillRect/>
          </a:stretch>
        </p:blipFill>
        <p:spPr>
          <a:xfrm rot="20604646">
            <a:off x="7590407" y="1781176"/>
            <a:ext cx="1861639" cy="1689464"/>
          </a:xfrm>
          <a:prstGeom prst="rect">
            <a:avLst/>
          </a:prstGeom>
          <a:ln>
            <a:solidFill>
              <a:schemeClr val="bg1"/>
            </a:solidFill>
          </a:ln>
          <a:effectLst>
            <a:glow rad="63500">
              <a:schemeClr val="accent1">
                <a:satMod val="175000"/>
                <a:alpha val="40000"/>
              </a:schemeClr>
            </a:glow>
            <a:softEdge rad="31750"/>
          </a:effectLst>
          <a:scene3d>
            <a:camera prst="orthographicFront"/>
            <a:lightRig rig="threePt" dir="t"/>
          </a:scene3d>
          <a:sp3d>
            <a:bevelT w="165100" prst="coolSlant"/>
          </a:sp3d>
        </p:spPr>
      </p:pic>
      <p:pic>
        <p:nvPicPr>
          <p:cNvPr id="8" name="Imagen 7">
            <a:extLst>
              <a:ext uri="{FF2B5EF4-FFF2-40B4-BE49-F238E27FC236}">
                <a16:creationId xmlns:a16="http://schemas.microsoft.com/office/drawing/2014/main" id="{436E2ED9-E204-0EDB-48EB-F8604D730EDB}"/>
              </a:ext>
            </a:extLst>
          </p:cNvPr>
          <p:cNvPicPr>
            <a:picLocks noChangeAspect="1"/>
          </p:cNvPicPr>
          <p:nvPr/>
        </p:nvPicPr>
        <p:blipFill>
          <a:blip r:embed="rId5"/>
          <a:stretch>
            <a:fillRect/>
          </a:stretch>
        </p:blipFill>
        <p:spPr>
          <a:xfrm rot="1026110">
            <a:off x="8893383" y="3121664"/>
            <a:ext cx="2534229" cy="1456244"/>
          </a:xfrm>
          <a:prstGeom prst="rect">
            <a:avLst/>
          </a:prstGeom>
          <a:ln>
            <a:solidFill>
              <a:schemeClr val="bg1"/>
            </a:solidFill>
          </a:ln>
          <a:effectLst>
            <a:glow rad="63500">
              <a:schemeClr val="accent1">
                <a:satMod val="175000"/>
                <a:alpha val="40000"/>
              </a:schemeClr>
            </a:glow>
          </a:effectLst>
          <a:scene3d>
            <a:camera prst="orthographicFront"/>
            <a:lightRig rig="threePt" dir="t"/>
          </a:scene3d>
          <a:sp3d>
            <a:bevelT prst="relaxedInset"/>
          </a:sp3d>
        </p:spPr>
      </p:pic>
      <p:pic>
        <p:nvPicPr>
          <p:cNvPr id="9" name="Imagen 8">
            <a:extLst>
              <a:ext uri="{FF2B5EF4-FFF2-40B4-BE49-F238E27FC236}">
                <a16:creationId xmlns:a16="http://schemas.microsoft.com/office/drawing/2014/main" id="{99EF8E3F-EE9C-8C8C-6345-4C21E69930B1}"/>
              </a:ext>
            </a:extLst>
          </p:cNvPr>
          <p:cNvPicPr>
            <a:picLocks noChangeAspect="1"/>
          </p:cNvPicPr>
          <p:nvPr/>
        </p:nvPicPr>
        <p:blipFill>
          <a:blip r:embed="rId6"/>
          <a:stretch>
            <a:fillRect/>
          </a:stretch>
        </p:blipFill>
        <p:spPr>
          <a:xfrm rot="19980142">
            <a:off x="7621442" y="3489208"/>
            <a:ext cx="1797283" cy="1625914"/>
          </a:xfrm>
          <a:prstGeom prst="rect">
            <a:avLst/>
          </a:prstGeom>
          <a:ln>
            <a:solidFill>
              <a:schemeClr val="bg1"/>
            </a:solidFill>
          </a:ln>
          <a:effectLst>
            <a:glow rad="63500">
              <a:schemeClr val="accent1">
                <a:satMod val="175000"/>
                <a:alpha val="40000"/>
              </a:schemeClr>
            </a:glow>
          </a:effectLst>
          <a:scene3d>
            <a:camera prst="orthographicFront"/>
            <a:lightRig rig="threePt" dir="t"/>
          </a:scene3d>
          <a:sp3d>
            <a:bevelT prst="relaxedInset"/>
          </a:sp3d>
        </p:spPr>
      </p:pic>
      <p:pic>
        <p:nvPicPr>
          <p:cNvPr id="5" name="Imagen 4">
            <a:extLst>
              <a:ext uri="{FF2B5EF4-FFF2-40B4-BE49-F238E27FC236}">
                <a16:creationId xmlns:a16="http://schemas.microsoft.com/office/drawing/2014/main" id="{53743076-817A-6E95-2D04-1A781BC8D209}"/>
              </a:ext>
            </a:extLst>
          </p:cNvPr>
          <p:cNvPicPr>
            <a:picLocks noChangeAspect="1"/>
          </p:cNvPicPr>
          <p:nvPr/>
        </p:nvPicPr>
        <p:blipFill>
          <a:blip r:embed="rId7"/>
          <a:stretch>
            <a:fillRect/>
          </a:stretch>
        </p:blipFill>
        <p:spPr>
          <a:xfrm rot="1195075">
            <a:off x="8474062" y="4408905"/>
            <a:ext cx="2227540" cy="1796101"/>
          </a:xfrm>
          <a:prstGeom prst="rect">
            <a:avLst/>
          </a:prstGeom>
          <a:ln>
            <a:solidFill>
              <a:schemeClr val="bg1"/>
            </a:solidFill>
          </a:ln>
          <a:effectLst>
            <a:glow rad="63500">
              <a:schemeClr val="accent1">
                <a:satMod val="175000"/>
                <a:alpha val="40000"/>
              </a:schemeClr>
            </a:glow>
          </a:effectLst>
          <a:scene3d>
            <a:camera prst="orthographicFront"/>
            <a:lightRig rig="threePt" dir="t"/>
          </a:scene3d>
          <a:sp3d>
            <a:bevelT prst="relaxedInset"/>
          </a:sp3d>
        </p:spPr>
      </p:pic>
      <p:pic>
        <p:nvPicPr>
          <p:cNvPr id="12" name="Imagen 11" descr="Gato con ojos de color verde">
            <a:extLst>
              <a:ext uri="{FF2B5EF4-FFF2-40B4-BE49-F238E27FC236}">
                <a16:creationId xmlns:a16="http://schemas.microsoft.com/office/drawing/2014/main" id="{0883A118-8283-01D8-E9C2-A83916F8833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08644" y="4255597"/>
            <a:ext cx="3394111" cy="2117925"/>
          </a:xfrm>
          <a:prstGeom prst="rect">
            <a:avLst/>
          </a:prstGeom>
          <a:ln>
            <a:solidFill>
              <a:schemeClr val="bg1"/>
            </a:solidFill>
          </a:ln>
          <a:effectLst>
            <a:glow rad="228600">
              <a:schemeClr val="accent1">
                <a:satMod val="175000"/>
                <a:alpha val="40000"/>
              </a:schemeClr>
            </a:glow>
          </a:effectLst>
        </p:spPr>
      </p:pic>
      <p:sp>
        <p:nvSpPr>
          <p:cNvPr id="13" name="Rectángulo 12">
            <a:extLst>
              <a:ext uri="{FF2B5EF4-FFF2-40B4-BE49-F238E27FC236}">
                <a16:creationId xmlns:a16="http://schemas.microsoft.com/office/drawing/2014/main" id="{CE3F3AF7-6DB6-24F7-3D6B-EC0959C81F74}"/>
              </a:ext>
            </a:extLst>
          </p:cNvPr>
          <p:cNvSpPr/>
          <p:nvPr/>
        </p:nvSpPr>
        <p:spPr>
          <a:xfrm>
            <a:off x="10346623" y="6488667"/>
            <a:ext cx="1845377" cy="369332"/>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b="1" dirty="0">
                <a:ln/>
                <a:solidFill>
                  <a:schemeClr val="bg1"/>
                </a:solidFill>
                <a:effectLst>
                  <a:glow rad="101600">
                    <a:schemeClr val="bg2">
                      <a:lumMod val="50000"/>
                      <a:alpha val="60000"/>
                    </a:schemeClr>
                  </a:glow>
                </a:effectLst>
                <a:latin typeface="Agency FB" panose="020B0503020202020204" pitchFamily="34" charset="0"/>
              </a:rPr>
              <a:t>Exposición 13/08/25</a:t>
            </a:r>
          </a:p>
        </p:txBody>
      </p:sp>
    </p:spTree>
    <p:extLst>
      <p:ext uri="{BB962C8B-B14F-4D97-AF65-F5344CB8AC3E}">
        <p14:creationId xmlns:p14="http://schemas.microsoft.com/office/powerpoint/2010/main" val="1550724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D2862-93DD-A438-9641-7207C459A362}"/>
            </a:ext>
          </a:extLst>
        </p:cNvPr>
        <p:cNvGrpSpPr/>
        <p:nvPr/>
      </p:nvGrpSpPr>
      <p:grpSpPr>
        <a:xfrm>
          <a:off x="0" y="0"/>
          <a:ext cx="0" cy="0"/>
          <a:chOff x="0" y="0"/>
          <a:chExt cx="0" cy="0"/>
        </a:xfrm>
      </p:grpSpPr>
      <p:pic>
        <p:nvPicPr>
          <p:cNvPr id="2" name="Imagen 1">
            <a:extLst>
              <a:ext uri="{FF2B5EF4-FFF2-40B4-BE49-F238E27FC236}">
                <a16:creationId xmlns:a16="http://schemas.microsoft.com/office/drawing/2014/main" id="{A0B45D53-9AD5-61D4-5BE5-0859002E34DD}"/>
              </a:ext>
            </a:extLst>
          </p:cNvPr>
          <p:cNvPicPr>
            <a:picLocks noChangeAspect="1"/>
          </p:cNvPicPr>
          <p:nvPr/>
        </p:nvPicPr>
        <p:blipFill>
          <a:blip r:embed="rId2"/>
          <a:stretch>
            <a:fillRect/>
          </a:stretch>
        </p:blipFill>
        <p:spPr>
          <a:xfrm>
            <a:off x="0" y="1"/>
            <a:ext cx="12192000" cy="6857999"/>
          </a:xfrm>
          <a:prstGeom prst="rect">
            <a:avLst/>
          </a:prstGeom>
        </p:spPr>
      </p:pic>
      <p:sp>
        <p:nvSpPr>
          <p:cNvPr id="3" name="Rectángulo 2">
            <a:extLst>
              <a:ext uri="{FF2B5EF4-FFF2-40B4-BE49-F238E27FC236}">
                <a16:creationId xmlns:a16="http://schemas.microsoft.com/office/drawing/2014/main" id="{5D316646-88D6-3E84-C561-F3753F36BB4D}"/>
              </a:ext>
            </a:extLst>
          </p:cNvPr>
          <p:cNvSpPr/>
          <p:nvPr/>
        </p:nvSpPr>
        <p:spPr>
          <a:xfrm>
            <a:off x="114337" y="201596"/>
            <a:ext cx="5981663" cy="1077218"/>
          </a:xfrm>
          <a:prstGeom prst="rect">
            <a:avLst/>
          </a:prstGeom>
          <a:noFill/>
          <a:effectLst>
            <a:glow rad="127000">
              <a:schemeClr val="bg2">
                <a:lumMod val="50000"/>
              </a:schemeClr>
            </a:glow>
          </a:effectLst>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s-ES" sz="2400" b="1" dirty="0">
                <a:ln/>
                <a:solidFill>
                  <a:schemeClr val="bg1"/>
                </a:solidFill>
                <a:effectLst>
                  <a:glow rad="63500">
                    <a:schemeClr val="accent1">
                      <a:satMod val="175000"/>
                      <a:alpha val="40000"/>
                    </a:schemeClr>
                  </a:glow>
                </a:effectLst>
                <a:latin typeface="Agency FB" panose="020B0503020202020204" pitchFamily="34" charset="0"/>
              </a:rPr>
              <a:t>Antes del código</a:t>
            </a:r>
          </a:p>
          <a:p>
            <a:r>
              <a:rPr lang="es-ES" sz="2000" b="1" dirty="0">
                <a:ln/>
                <a:solidFill>
                  <a:schemeClr val="bg1"/>
                </a:solidFill>
                <a:effectLst>
                  <a:glow rad="63500">
                    <a:schemeClr val="accent1">
                      <a:satMod val="175000"/>
                      <a:alpha val="40000"/>
                    </a:schemeClr>
                  </a:glow>
                </a:effectLst>
                <a:latin typeface="Agency FB" panose="020B0503020202020204" pitchFamily="34" charset="0"/>
              </a:rPr>
              <a:t>Objetivo:</a:t>
            </a:r>
            <a:r>
              <a:rPr lang="es-ES" sz="2000" b="1" dirty="0">
                <a:ln/>
                <a:solidFill>
                  <a:schemeClr val="bg1"/>
                </a:solidFill>
                <a:effectLst>
                  <a:glow rad="101600">
                    <a:schemeClr val="bg2">
                      <a:lumMod val="50000"/>
                      <a:alpha val="60000"/>
                    </a:schemeClr>
                  </a:glow>
                </a:effectLst>
                <a:latin typeface="Agency FB" panose="020B0503020202020204" pitchFamily="34" charset="0"/>
              </a:rPr>
              <a:t> </a:t>
            </a:r>
            <a:r>
              <a:rPr lang="es-ES" sz="2000" b="1" dirty="0">
                <a:ln/>
                <a:solidFill>
                  <a:schemeClr val="bg1"/>
                </a:solidFill>
                <a:effectLst/>
                <a:latin typeface="Agency FB" panose="020B0503020202020204" pitchFamily="34" charset="0"/>
              </a:rPr>
              <a:t>Cargar las herramientas y los datos necesarios para el análisis. </a:t>
            </a:r>
            <a:endParaRPr lang="es-ES" sz="3600" b="1" dirty="0">
              <a:ln/>
              <a:solidFill>
                <a:schemeClr val="bg1"/>
              </a:solidFill>
              <a:effectLst/>
              <a:latin typeface="Agency FB" panose="020B0503020202020204" pitchFamily="34" charset="0"/>
            </a:endParaRPr>
          </a:p>
        </p:txBody>
      </p:sp>
      <p:pic>
        <p:nvPicPr>
          <p:cNvPr id="10" name="Imagen 9">
            <a:extLst>
              <a:ext uri="{FF2B5EF4-FFF2-40B4-BE49-F238E27FC236}">
                <a16:creationId xmlns:a16="http://schemas.microsoft.com/office/drawing/2014/main" id="{BD384AA7-9978-9E01-E1E3-7F6A2C47A639}"/>
              </a:ext>
            </a:extLst>
          </p:cNvPr>
          <p:cNvPicPr>
            <a:picLocks noChangeAspect="1"/>
          </p:cNvPicPr>
          <p:nvPr/>
        </p:nvPicPr>
        <p:blipFill>
          <a:blip r:embed="rId3"/>
          <a:stretch>
            <a:fillRect/>
          </a:stretch>
        </p:blipFill>
        <p:spPr>
          <a:xfrm>
            <a:off x="361225" y="1544621"/>
            <a:ext cx="4958143" cy="3970354"/>
          </a:xfrm>
          <a:prstGeom prst="rect">
            <a:avLst/>
          </a:prstGeom>
          <a:ln>
            <a:solidFill>
              <a:schemeClr val="bg1"/>
            </a:solidFill>
          </a:ln>
          <a:effectLst>
            <a:glow rad="228600">
              <a:schemeClr val="bg1">
                <a:alpha val="40000"/>
              </a:schemeClr>
            </a:glow>
          </a:effectLst>
        </p:spPr>
      </p:pic>
      <p:sp>
        <p:nvSpPr>
          <p:cNvPr id="11" name="Rectángulo 10">
            <a:extLst>
              <a:ext uri="{FF2B5EF4-FFF2-40B4-BE49-F238E27FC236}">
                <a16:creationId xmlns:a16="http://schemas.microsoft.com/office/drawing/2014/main" id="{143A831D-82CB-82CC-2B7C-A45BE78EDFE3}"/>
              </a:ext>
            </a:extLst>
          </p:cNvPr>
          <p:cNvSpPr/>
          <p:nvPr/>
        </p:nvSpPr>
        <p:spPr>
          <a:xfrm>
            <a:off x="10346623" y="6488667"/>
            <a:ext cx="1845377" cy="369332"/>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b="1" dirty="0">
                <a:ln/>
                <a:solidFill>
                  <a:schemeClr val="bg1"/>
                </a:solidFill>
                <a:effectLst>
                  <a:glow rad="101600">
                    <a:schemeClr val="bg2">
                      <a:lumMod val="50000"/>
                      <a:alpha val="60000"/>
                    </a:schemeClr>
                  </a:glow>
                </a:effectLst>
                <a:latin typeface="Agency FB" panose="020B0503020202020204" pitchFamily="34" charset="0"/>
              </a:rPr>
              <a:t>Exposición 13/08/25</a:t>
            </a:r>
          </a:p>
        </p:txBody>
      </p:sp>
      <p:sp>
        <p:nvSpPr>
          <p:cNvPr id="14" name="Rectángulo 13">
            <a:extLst>
              <a:ext uri="{FF2B5EF4-FFF2-40B4-BE49-F238E27FC236}">
                <a16:creationId xmlns:a16="http://schemas.microsoft.com/office/drawing/2014/main" id="{7B92941A-F45D-D789-B88A-E6E81F2E204F}"/>
              </a:ext>
            </a:extLst>
          </p:cNvPr>
          <p:cNvSpPr/>
          <p:nvPr/>
        </p:nvSpPr>
        <p:spPr>
          <a:xfrm>
            <a:off x="6096000" y="566678"/>
            <a:ext cx="5877423" cy="5724644"/>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s-ES" b="1" dirty="0">
                <a:ln/>
                <a:solidFill>
                  <a:schemeClr val="bg1"/>
                </a:solidFill>
                <a:effectLst>
                  <a:glow rad="63500">
                    <a:schemeClr val="accent1">
                      <a:satMod val="175000"/>
                      <a:alpha val="40000"/>
                    </a:schemeClr>
                  </a:glow>
                </a:effectLst>
                <a:latin typeface="Agency FB" panose="020B0503020202020204" pitchFamily="34" charset="0"/>
              </a:rPr>
              <a:t>EXPLICACION DEL CODIGO:</a:t>
            </a:r>
          </a:p>
          <a:p>
            <a:r>
              <a:rPr lang="es-ES" b="1" dirty="0">
                <a:ln/>
                <a:solidFill>
                  <a:schemeClr val="bg1"/>
                </a:solidFill>
                <a:effectLst/>
                <a:latin typeface="Agency FB" panose="020B0503020202020204" pitchFamily="34" charset="0"/>
              </a:rPr>
              <a:t> </a:t>
            </a:r>
            <a:r>
              <a:rPr lang="es-ES" b="1" dirty="0">
                <a:ln/>
                <a:solidFill>
                  <a:srgbClr val="FF0000"/>
                </a:solidFill>
                <a:effectLst/>
                <a:latin typeface="Agency FB" panose="020B0503020202020204" pitchFamily="34" charset="0"/>
              </a:rPr>
              <a:t>* </a:t>
            </a:r>
            <a:r>
              <a:rPr lang="es-ES" b="1" dirty="0" err="1">
                <a:ln/>
                <a:solidFill>
                  <a:srgbClr val="FF0000"/>
                </a:solidFill>
                <a:effectLst/>
                <a:latin typeface="Agency FB" panose="020B0503020202020204" pitchFamily="34" charset="0"/>
              </a:rPr>
              <a:t>library</a:t>
            </a:r>
            <a:r>
              <a:rPr lang="es-ES" b="1" dirty="0">
                <a:ln/>
                <a:solidFill>
                  <a:srgbClr val="FF0000"/>
                </a:solidFill>
                <a:effectLst/>
                <a:latin typeface="Agency FB" panose="020B0503020202020204" pitchFamily="34" charset="0"/>
              </a:rPr>
              <a:t>(...): Se cargan las librerías esenciales para la manipulación de datos en R:</a:t>
            </a:r>
          </a:p>
          <a:p>
            <a:r>
              <a:rPr lang="es-ES" b="1" dirty="0">
                <a:ln/>
                <a:solidFill>
                  <a:schemeClr val="bg1"/>
                </a:solidFill>
                <a:effectLst/>
                <a:latin typeface="Agency FB" panose="020B0503020202020204" pitchFamily="34" charset="0"/>
              </a:rPr>
              <a:t>   </a:t>
            </a:r>
            <a:r>
              <a:rPr lang="es-ES" b="1" dirty="0">
                <a:ln/>
                <a:solidFill>
                  <a:srgbClr val="FFC000"/>
                </a:solidFill>
                <a:effectLst/>
                <a:latin typeface="Agency FB" panose="020B0503020202020204" pitchFamily="34" charset="0"/>
              </a:rPr>
              <a:t>* </a:t>
            </a:r>
            <a:r>
              <a:rPr lang="es-ES" b="1" dirty="0" err="1">
                <a:ln/>
                <a:solidFill>
                  <a:srgbClr val="FFC000"/>
                </a:solidFill>
                <a:effectLst/>
                <a:latin typeface="Agency FB" panose="020B0503020202020204" pitchFamily="34" charset="0"/>
              </a:rPr>
              <a:t>tidyverse</a:t>
            </a:r>
            <a:r>
              <a:rPr lang="es-ES" b="1" dirty="0">
                <a:ln/>
                <a:solidFill>
                  <a:srgbClr val="FFC000"/>
                </a:solidFill>
                <a:effectLst/>
                <a:latin typeface="Agency FB" panose="020B0503020202020204" pitchFamily="34" charset="0"/>
              </a:rPr>
              <a:t> que incluye </a:t>
            </a:r>
            <a:r>
              <a:rPr lang="es-ES" b="1" dirty="0" err="1">
                <a:ln/>
                <a:solidFill>
                  <a:srgbClr val="FFC000"/>
                </a:solidFill>
                <a:effectLst/>
                <a:latin typeface="Agency FB" panose="020B0503020202020204" pitchFamily="34" charset="0"/>
              </a:rPr>
              <a:t>dplyr</a:t>
            </a:r>
            <a:r>
              <a:rPr lang="es-ES" b="1" dirty="0">
                <a:ln/>
                <a:solidFill>
                  <a:srgbClr val="FFC000"/>
                </a:solidFill>
                <a:effectLst/>
                <a:latin typeface="Agency FB" panose="020B0503020202020204" pitchFamily="34" charset="0"/>
              </a:rPr>
              <a:t> y </a:t>
            </a:r>
            <a:r>
              <a:rPr lang="es-ES" b="1" dirty="0" err="1">
                <a:ln/>
                <a:solidFill>
                  <a:srgbClr val="FFC000"/>
                </a:solidFill>
                <a:effectLst/>
                <a:latin typeface="Agency FB" panose="020B0503020202020204" pitchFamily="34" charset="0"/>
              </a:rPr>
              <a:t>tidyr</a:t>
            </a:r>
            <a:r>
              <a:rPr lang="es-ES" b="1" dirty="0">
                <a:ln/>
                <a:solidFill>
                  <a:srgbClr val="FFC000"/>
                </a:solidFill>
                <a:effectLst/>
                <a:latin typeface="Agency FB" panose="020B0503020202020204" pitchFamily="34" charset="0"/>
              </a:rPr>
              <a:t> (trabajado en el </a:t>
            </a:r>
            <a:r>
              <a:rPr lang="es-ES" b="1" dirty="0" err="1">
                <a:ln/>
                <a:solidFill>
                  <a:srgbClr val="FFC000"/>
                </a:solidFill>
                <a:effectLst/>
                <a:latin typeface="Agency FB" panose="020B0503020202020204" pitchFamily="34" charset="0"/>
              </a:rPr>
              <a:t>datacamp</a:t>
            </a:r>
            <a:r>
              <a:rPr lang="es-ES" b="1" dirty="0">
                <a:ln/>
                <a:solidFill>
                  <a:srgbClr val="FFC000"/>
                </a:solidFill>
                <a:effectLst/>
                <a:latin typeface="Agency FB" panose="020B0503020202020204" pitchFamily="34" charset="0"/>
              </a:rPr>
              <a:t> recientemente): Para la manipulación de datos, como filtrar, agrupar y cambiar la estructura de las tablas.</a:t>
            </a:r>
          </a:p>
          <a:p>
            <a:r>
              <a:rPr lang="es-ES" b="1" dirty="0">
                <a:ln/>
                <a:solidFill>
                  <a:schemeClr val="bg1"/>
                </a:solidFill>
                <a:effectLst/>
                <a:latin typeface="Agency FB" panose="020B0503020202020204" pitchFamily="34" charset="0"/>
              </a:rPr>
              <a:t>   </a:t>
            </a:r>
            <a:r>
              <a:rPr lang="es-ES" b="1" dirty="0">
                <a:ln/>
                <a:solidFill>
                  <a:srgbClr val="FFFF00"/>
                </a:solidFill>
                <a:effectLst/>
                <a:latin typeface="Agency FB" panose="020B0503020202020204" pitchFamily="34" charset="0"/>
              </a:rPr>
              <a:t>* </a:t>
            </a:r>
            <a:r>
              <a:rPr lang="es-ES" b="1" dirty="0" err="1">
                <a:ln/>
                <a:solidFill>
                  <a:srgbClr val="FFFF00"/>
                </a:solidFill>
                <a:effectLst/>
                <a:latin typeface="Agency FB" panose="020B0503020202020204" pitchFamily="34" charset="0"/>
              </a:rPr>
              <a:t>stringr</a:t>
            </a:r>
            <a:r>
              <a:rPr lang="es-ES" b="1" dirty="0">
                <a:ln/>
                <a:solidFill>
                  <a:srgbClr val="FFFF00"/>
                </a:solidFill>
                <a:effectLst/>
                <a:latin typeface="Agency FB" panose="020B0503020202020204" pitchFamily="34" charset="0"/>
              </a:rPr>
              <a:t>: Para trabajar y limpiar texto.</a:t>
            </a:r>
          </a:p>
          <a:p>
            <a:r>
              <a:rPr lang="es-ES" b="1" dirty="0">
                <a:ln/>
                <a:solidFill>
                  <a:schemeClr val="bg1"/>
                </a:solidFill>
                <a:effectLst/>
                <a:latin typeface="Agency FB" panose="020B0503020202020204" pitchFamily="34" charset="0"/>
              </a:rPr>
              <a:t>   </a:t>
            </a:r>
            <a:r>
              <a:rPr lang="es-ES" b="1" dirty="0">
                <a:ln/>
                <a:solidFill>
                  <a:srgbClr val="92D050"/>
                </a:solidFill>
                <a:effectLst/>
                <a:latin typeface="Agency FB" panose="020B0503020202020204" pitchFamily="34" charset="0"/>
              </a:rPr>
              <a:t>* </a:t>
            </a:r>
            <a:r>
              <a:rPr lang="es-ES" b="1" dirty="0" err="1">
                <a:ln/>
                <a:solidFill>
                  <a:srgbClr val="92D050"/>
                </a:solidFill>
                <a:effectLst/>
                <a:latin typeface="Agency FB" panose="020B0503020202020204" pitchFamily="34" charset="0"/>
              </a:rPr>
              <a:t>readxl</a:t>
            </a:r>
            <a:r>
              <a:rPr lang="es-ES" b="1" dirty="0">
                <a:ln/>
                <a:solidFill>
                  <a:srgbClr val="92D050"/>
                </a:solidFill>
                <a:effectLst/>
                <a:latin typeface="Agency FB" panose="020B0503020202020204" pitchFamily="34" charset="0"/>
              </a:rPr>
              <a:t>: Para leer archivos de Excel (.xlsx).</a:t>
            </a:r>
          </a:p>
          <a:p>
            <a:r>
              <a:rPr lang="es-ES" b="1" dirty="0">
                <a:ln/>
                <a:solidFill>
                  <a:schemeClr val="bg1"/>
                </a:solidFill>
                <a:effectLst/>
                <a:latin typeface="Agency FB" panose="020B0503020202020204" pitchFamily="34" charset="0"/>
              </a:rPr>
              <a:t>   </a:t>
            </a:r>
            <a:r>
              <a:rPr lang="es-ES" b="1" dirty="0">
                <a:ln/>
                <a:solidFill>
                  <a:srgbClr val="00B050"/>
                </a:solidFill>
                <a:effectLst/>
                <a:latin typeface="Agency FB" panose="020B0503020202020204" pitchFamily="34" charset="0"/>
              </a:rPr>
              <a:t>* </a:t>
            </a:r>
            <a:r>
              <a:rPr lang="es-ES" b="1" dirty="0" err="1">
                <a:ln/>
                <a:solidFill>
                  <a:srgbClr val="00B050"/>
                </a:solidFill>
                <a:effectLst/>
                <a:latin typeface="Agency FB" panose="020B0503020202020204" pitchFamily="34" charset="0"/>
              </a:rPr>
              <a:t>haven</a:t>
            </a:r>
            <a:r>
              <a:rPr lang="es-ES" b="1" dirty="0">
                <a:ln/>
                <a:solidFill>
                  <a:srgbClr val="00B050"/>
                </a:solidFill>
                <a:effectLst/>
                <a:latin typeface="Agency FB" panose="020B0503020202020204" pitchFamily="34" charset="0"/>
              </a:rPr>
              <a:t>: Para leer formatos de otros programas estadísticos como Stata (.</a:t>
            </a:r>
            <a:r>
              <a:rPr lang="es-ES" b="1" dirty="0" err="1">
                <a:ln/>
                <a:solidFill>
                  <a:srgbClr val="00B050"/>
                </a:solidFill>
                <a:effectLst/>
                <a:latin typeface="Agency FB" panose="020B0503020202020204" pitchFamily="34" charset="0"/>
              </a:rPr>
              <a:t>dta</a:t>
            </a:r>
            <a:r>
              <a:rPr lang="es-ES" b="1" dirty="0">
                <a:ln/>
                <a:solidFill>
                  <a:srgbClr val="00B050"/>
                </a:solidFill>
                <a:effectLst/>
                <a:latin typeface="Agency FB" panose="020B0503020202020204" pitchFamily="34" charset="0"/>
              </a:rPr>
              <a:t>).</a:t>
            </a:r>
          </a:p>
          <a:p>
            <a:r>
              <a:rPr lang="es-ES" b="1" dirty="0">
                <a:ln/>
                <a:solidFill>
                  <a:schemeClr val="bg1"/>
                </a:solidFill>
                <a:effectLst/>
                <a:latin typeface="Agency FB" panose="020B0503020202020204" pitchFamily="34" charset="0"/>
              </a:rPr>
              <a:t>   </a:t>
            </a:r>
            <a:r>
              <a:rPr lang="es-ES" b="1" dirty="0">
                <a:ln/>
                <a:solidFill>
                  <a:srgbClr val="00B0F0"/>
                </a:solidFill>
                <a:effectLst/>
                <a:latin typeface="Agency FB" panose="020B0503020202020204" pitchFamily="34" charset="0"/>
              </a:rPr>
              <a:t>* </a:t>
            </a:r>
            <a:r>
              <a:rPr lang="es-ES" b="1" dirty="0" err="1">
                <a:ln/>
                <a:solidFill>
                  <a:srgbClr val="00B0F0"/>
                </a:solidFill>
                <a:effectLst/>
                <a:latin typeface="Agency FB" panose="020B0503020202020204" pitchFamily="34" charset="0"/>
              </a:rPr>
              <a:t>readr</a:t>
            </a:r>
            <a:r>
              <a:rPr lang="es-ES" b="1" dirty="0">
                <a:ln/>
                <a:solidFill>
                  <a:srgbClr val="00B0F0"/>
                </a:solidFill>
                <a:effectLst/>
                <a:latin typeface="Agency FB" panose="020B0503020202020204" pitchFamily="34" charset="0"/>
              </a:rPr>
              <a:t>: Para leer archivos de texto plano como .</a:t>
            </a:r>
            <a:r>
              <a:rPr lang="es-ES" b="1" dirty="0" err="1">
                <a:ln/>
                <a:solidFill>
                  <a:srgbClr val="00B0F0"/>
                </a:solidFill>
                <a:effectLst/>
                <a:latin typeface="Agency FB" panose="020B0503020202020204" pitchFamily="34" charset="0"/>
              </a:rPr>
              <a:t>csv</a:t>
            </a:r>
            <a:r>
              <a:rPr lang="es-ES" b="1" dirty="0">
                <a:ln/>
                <a:solidFill>
                  <a:srgbClr val="00B0F0"/>
                </a:solidFill>
                <a:effectLst/>
                <a:latin typeface="Agency FB" panose="020B0503020202020204" pitchFamily="34" charset="0"/>
              </a:rPr>
              <a:t>.</a:t>
            </a:r>
          </a:p>
          <a:p>
            <a:r>
              <a:rPr lang="es-ES" b="1" dirty="0">
                <a:ln/>
                <a:solidFill>
                  <a:schemeClr val="bg1"/>
                </a:solidFill>
                <a:effectLst/>
                <a:latin typeface="Agency FB" panose="020B0503020202020204" pitchFamily="34" charset="0"/>
              </a:rPr>
              <a:t> * Leer Archivos:</a:t>
            </a:r>
          </a:p>
          <a:p>
            <a:r>
              <a:rPr lang="es-ES" b="1" dirty="0">
                <a:ln/>
                <a:solidFill>
                  <a:schemeClr val="bg1"/>
                </a:solidFill>
                <a:effectLst/>
                <a:latin typeface="Agency FB" panose="020B0503020202020204" pitchFamily="34" charset="0"/>
              </a:rPr>
              <a:t>   * tendero &lt;- </a:t>
            </a:r>
            <a:r>
              <a:rPr lang="es-ES" b="1" dirty="0" err="1">
                <a:ln/>
                <a:solidFill>
                  <a:schemeClr val="bg1"/>
                </a:solidFill>
                <a:effectLst/>
                <a:latin typeface="Agency FB" panose="020B0503020202020204" pitchFamily="34" charset="0"/>
              </a:rPr>
              <a:t>read_dta</a:t>
            </a:r>
            <a:r>
              <a:rPr lang="es-ES" b="1" dirty="0">
                <a:ln/>
                <a:solidFill>
                  <a:schemeClr val="bg1"/>
                </a:solidFill>
                <a:effectLst/>
                <a:latin typeface="Agency FB" panose="020B0503020202020204" pitchFamily="34" charset="0"/>
              </a:rPr>
              <a:t>(...):  Se carga la base de datos principal de tenderos desde un archivo de Stata. Esta base contiene la información a nivel de cada tienda individual.</a:t>
            </a:r>
          </a:p>
          <a:p>
            <a:r>
              <a:rPr lang="es-ES" b="1" dirty="0">
                <a:ln/>
                <a:solidFill>
                  <a:schemeClr val="bg1"/>
                </a:solidFill>
                <a:effectLst/>
                <a:latin typeface="Agency FB" panose="020B0503020202020204" pitchFamily="34" charset="0"/>
              </a:rPr>
              <a:t>   * sub1 &lt;- </a:t>
            </a:r>
            <a:r>
              <a:rPr lang="es-ES" b="1" dirty="0" err="1">
                <a:ln/>
                <a:solidFill>
                  <a:schemeClr val="bg1"/>
                </a:solidFill>
                <a:effectLst/>
                <a:latin typeface="Agency FB" panose="020B0503020202020204" pitchFamily="34" charset="0"/>
              </a:rPr>
              <a:t>read_excel</a:t>
            </a:r>
            <a:r>
              <a:rPr lang="es-ES" b="1" dirty="0">
                <a:ln/>
                <a:solidFill>
                  <a:schemeClr val="bg1"/>
                </a:solidFill>
                <a:effectLst/>
                <a:latin typeface="Agency FB" panose="020B0503020202020204" pitchFamily="34" charset="0"/>
              </a:rPr>
              <a:t>(...) y sub2 &lt;- </a:t>
            </a:r>
            <a:r>
              <a:rPr lang="es-ES" b="1" dirty="0" err="1">
                <a:ln/>
                <a:solidFill>
                  <a:schemeClr val="bg1"/>
                </a:solidFill>
                <a:effectLst/>
                <a:latin typeface="Agency FB" panose="020B0503020202020204" pitchFamily="34" charset="0"/>
              </a:rPr>
              <a:t>read_excel</a:t>
            </a:r>
            <a:r>
              <a:rPr lang="es-ES" b="1" dirty="0">
                <a:ln/>
                <a:solidFill>
                  <a:schemeClr val="bg1"/>
                </a:solidFill>
                <a:effectLst/>
                <a:latin typeface="Agency FB" panose="020B0503020202020204" pitchFamily="34" charset="0"/>
              </a:rPr>
              <a:t>(...): Se leen dos archivos de Excel que contienen los datos de población.</a:t>
            </a:r>
          </a:p>
          <a:p>
            <a:r>
              <a:rPr lang="es-ES" b="1" dirty="0">
                <a:ln/>
                <a:solidFill>
                  <a:schemeClr val="bg1"/>
                </a:solidFill>
                <a:effectLst/>
                <a:latin typeface="Agency FB" panose="020B0503020202020204" pitchFamily="34" charset="0"/>
              </a:rPr>
              <a:t>   * </a:t>
            </a:r>
            <a:r>
              <a:rPr lang="es-ES" b="1" dirty="0" err="1">
                <a:ln/>
                <a:solidFill>
                  <a:schemeClr val="bg1"/>
                </a:solidFill>
                <a:effectLst/>
                <a:latin typeface="Agency FB" panose="020B0503020202020204" pitchFamily="34" charset="0"/>
              </a:rPr>
              <a:t>poblacion_raw</a:t>
            </a:r>
            <a:r>
              <a:rPr lang="es-ES" b="1" dirty="0">
                <a:ln/>
                <a:solidFill>
                  <a:schemeClr val="bg1"/>
                </a:solidFill>
                <a:effectLst/>
                <a:latin typeface="Agency FB" panose="020B0503020202020204" pitchFamily="34" charset="0"/>
              </a:rPr>
              <a:t> &lt;- </a:t>
            </a:r>
            <a:r>
              <a:rPr lang="es-ES" b="1" dirty="0" err="1">
                <a:ln/>
                <a:solidFill>
                  <a:schemeClr val="bg1"/>
                </a:solidFill>
                <a:effectLst/>
                <a:latin typeface="Agency FB" panose="020B0503020202020204" pitchFamily="34" charset="0"/>
              </a:rPr>
              <a:t>bind_rows</a:t>
            </a:r>
            <a:r>
              <a:rPr lang="es-ES" b="1" dirty="0">
                <a:ln/>
                <a:solidFill>
                  <a:schemeClr val="bg1"/>
                </a:solidFill>
                <a:effectLst/>
                <a:latin typeface="Agency FB" panose="020B0503020202020204" pitchFamily="34" charset="0"/>
              </a:rPr>
              <a:t>(sub1, sub2): Se unen verticalmente los dos archivos de población en una única tabla llamada </a:t>
            </a:r>
            <a:r>
              <a:rPr lang="es-ES" b="1" dirty="0" err="1">
                <a:ln/>
                <a:solidFill>
                  <a:schemeClr val="bg1"/>
                </a:solidFill>
                <a:effectLst/>
                <a:latin typeface="Agency FB" panose="020B0503020202020204" pitchFamily="34" charset="0"/>
              </a:rPr>
              <a:t>poblacion_raw</a:t>
            </a:r>
            <a:r>
              <a:rPr lang="es-ES" b="1" dirty="0">
                <a:ln/>
                <a:solidFill>
                  <a:schemeClr val="bg1"/>
                </a:solidFill>
                <a:effectLst/>
                <a:latin typeface="Agency FB" panose="020B0503020202020204" pitchFamily="34" charset="0"/>
              </a:rPr>
              <a:t>.</a:t>
            </a:r>
          </a:p>
          <a:p>
            <a:pPr algn="ctr"/>
            <a:endParaRPr lang="es-ES" sz="2400" b="1" dirty="0">
              <a:ln/>
              <a:solidFill>
                <a:schemeClr val="bg1"/>
              </a:solidFill>
              <a:effectLst>
                <a:glow rad="101600">
                  <a:schemeClr val="bg2">
                    <a:lumMod val="50000"/>
                    <a:alpha val="60000"/>
                  </a:schemeClr>
                </a:glow>
              </a:effectLst>
              <a:latin typeface="Agency FB" panose="020B0503020202020204" pitchFamily="34" charset="0"/>
            </a:endParaRPr>
          </a:p>
        </p:txBody>
      </p:sp>
    </p:spTree>
    <p:extLst>
      <p:ext uri="{BB962C8B-B14F-4D97-AF65-F5344CB8AC3E}">
        <p14:creationId xmlns:p14="http://schemas.microsoft.com/office/powerpoint/2010/main" val="2680815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FEB41-F863-499A-5F06-0C797AC8A200}"/>
            </a:ext>
          </a:extLst>
        </p:cNvPr>
        <p:cNvGrpSpPr/>
        <p:nvPr/>
      </p:nvGrpSpPr>
      <p:grpSpPr>
        <a:xfrm>
          <a:off x="0" y="0"/>
          <a:ext cx="0" cy="0"/>
          <a:chOff x="0" y="0"/>
          <a:chExt cx="0" cy="0"/>
        </a:xfrm>
      </p:grpSpPr>
      <p:pic>
        <p:nvPicPr>
          <p:cNvPr id="2" name="Imagen 1">
            <a:extLst>
              <a:ext uri="{FF2B5EF4-FFF2-40B4-BE49-F238E27FC236}">
                <a16:creationId xmlns:a16="http://schemas.microsoft.com/office/drawing/2014/main" id="{CBD031FE-BC99-6C8C-2903-2B448CEEF845}"/>
              </a:ext>
            </a:extLst>
          </p:cNvPr>
          <p:cNvPicPr>
            <a:picLocks noChangeAspect="1"/>
          </p:cNvPicPr>
          <p:nvPr/>
        </p:nvPicPr>
        <p:blipFill>
          <a:blip r:embed="rId2"/>
          <a:stretch>
            <a:fillRect/>
          </a:stretch>
        </p:blipFill>
        <p:spPr>
          <a:xfrm>
            <a:off x="0" y="1"/>
            <a:ext cx="12192000" cy="6857999"/>
          </a:xfrm>
          <a:prstGeom prst="rect">
            <a:avLst/>
          </a:prstGeom>
        </p:spPr>
      </p:pic>
      <p:sp>
        <p:nvSpPr>
          <p:cNvPr id="3" name="Rectángulo 2">
            <a:extLst>
              <a:ext uri="{FF2B5EF4-FFF2-40B4-BE49-F238E27FC236}">
                <a16:creationId xmlns:a16="http://schemas.microsoft.com/office/drawing/2014/main" id="{65377ADF-6AD6-A25B-58FD-66B340442890}"/>
              </a:ext>
            </a:extLst>
          </p:cNvPr>
          <p:cNvSpPr/>
          <p:nvPr/>
        </p:nvSpPr>
        <p:spPr>
          <a:xfrm>
            <a:off x="114337" y="0"/>
            <a:ext cx="5344631" cy="1077218"/>
          </a:xfrm>
          <a:prstGeom prst="rect">
            <a:avLst/>
          </a:prstGeom>
          <a:noFill/>
          <a:effectLst/>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s-ES" sz="2400" b="1" dirty="0">
                <a:ln/>
                <a:solidFill>
                  <a:schemeClr val="bg1"/>
                </a:solidFill>
                <a:effectLst>
                  <a:glow rad="63500">
                    <a:schemeClr val="accent1">
                      <a:satMod val="175000"/>
                      <a:alpha val="40000"/>
                    </a:schemeClr>
                  </a:glow>
                </a:effectLst>
                <a:latin typeface="Agency FB" panose="020B0503020202020204" pitchFamily="34" charset="0"/>
              </a:rPr>
              <a:t>TAREA #1:</a:t>
            </a:r>
            <a:r>
              <a:rPr lang="es-ES" sz="2400" b="1" dirty="0">
                <a:ln/>
                <a:solidFill>
                  <a:schemeClr val="bg1"/>
                </a:solidFill>
                <a:effectLst>
                  <a:glow rad="101600">
                    <a:schemeClr val="bg2">
                      <a:lumMod val="50000"/>
                      <a:alpha val="60000"/>
                    </a:schemeClr>
                  </a:glow>
                </a:effectLst>
                <a:latin typeface="Agency FB" panose="020B0503020202020204" pitchFamily="34" charset="0"/>
              </a:rPr>
              <a:t> </a:t>
            </a:r>
            <a:r>
              <a:rPr lang="es-ES" sz="2000" b="1" dirty="0">
                <a:ln/>
                <a:solidFill>
                  <a:schemeClr val="bg1"/>
                </a:solidFill>
                <a:effectLst/>
                <a:latin typeface="Agency FB" panose="020B0503020202020204" pitchFamily="34" charset="0"/>
              </a:rPr>
              <a:t>Penetración de Internet por Ciudad</a:t>
            </a:r>
          </a:p>
          <a:p>
            <a:r>
              <a:rPr lang="es-ES" sz="2000" b="1" dirty="0">
                <a:ln/>
                <a:solidFill>
                  <a:schemeClr val="bg1"/>
                </a:solidFill>
                <a:effectLst>
                  <a:glow rad="63500">
                    <a:schemeClr val="accent1">
                      <a:satMod val="175000"/>
                      <a:alpha val="40000"/>
                    </a:schemeClr>
                  </a:glow>
                </a:effectLst>
                <a:latin typeface="Agency FB" panose="020B0503020202020204" pitchFamily="34" charset="0"/>
              </a:rPr>
              <a:t>OBJETIVO:</a:t>
            </a:r>
            <a:r>
              <a:rPr lang="es-ES" sz="2000" b="1" dirty="0">
                <a:ln/>
                <a:solidFill>
                  <a:schemeClr val="bg1"/>
                </a:solidFill>
                <a:effectLst>
                  <a:glow rad="101600">
                    <a:schemeClr val="bg2">
                      <a:lumMod val="50000"/>
                      <a:alpha val="60000"/>
                    </a:schemeClr>
                  </a:glow>
                </a:effectLst>
                <a:latin typeface="Agency FB" panose="020B0503020202020204" pitchFamily="34" charset="0"/>
              </a:rPr>
              <a:t> </a:t>
            </a:r>
            <a:r>
              <a:rPr lang="es-ES" sz="2000" b="1" dirty="0">
                <a:ln/>
                <a:solidFill>
                  <a:schemeClr val="bg1"/>
                </a:solidFill>
                <a:effectLst/>
                <a:latin typeface="Agency FB" panose="020B0503020202020204" pitchFamily="34" charset="0"/>
              </a:rPr>
              <a:t>Determinar las ciudades con mayor penetración de internet en microempresas.</a:t>
            </a:r>
            <a:endParaRPr lang="es-ES" sz="3600" b="1" dirty="0">
              <a:ln/>
              <a:solidFill>
                <a:schemeClr val="bg1"/>
              </a:solidFill>
              <a:effectLst/>
              <a:latin typeface="Agency FB" panose="020B0503020202020204" pitchFamily="34" charset="0"/>
            </a:endParaRPr>
          </a:p>
        </p:txBody>
      </p:sp>
      <p:sp>
        <p:nvSpPr>
          <p:cNvPr id="11" name="Rectángulo 10">
            <a:extLst>
              <a:ext uri="{FF2B5EF4-FFF2-40B4-BE49-F238E27FC236}">
                <a16:creationId xmlns:a16="http://schemas.microsoft.com/office/drawing/2014/main" id="{F18A4BB0-770E-4739-013C-92BF4348F1BD}"/>
              </a:ext>
            </a:extLst>
          </p:cNvPr>
          <p:cNvSpPr/>
          <p:nvPr/>
        </p:nvSpPr>
        <p:spPr>
          <a:xfrm>
            <a:off x="10346623" y="6488667"/>
            <a:ext cx="1845377" cy="369332"/>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b="1" dirty="0">
                <a:ln/>
                <a:solidFill>
                  <a:schemeClr val="bg1"/>
                </a:solidFill>
                <a:effectLst>
                  <a:glow rad="101600">
                    <a:schemeClr val="bg2">
                      <a:lumMod val="50000"/>
                      <a:alpha val="60000"/>
                    </a:schemeClr>
                  </a:glow>
                </a:effectLst>
                <a:latin typeface="Agency FB" panose="020B0503020202020204" pitchFamily="34" charset="0"/>
              </a:rPr>
              <a:t>Exposición 13/08/25</a:t>
            </a:r>
          </a:p>
        </p:txBody>
      </p:sp>
      <p:sp>
        <p:nvSpPr>
          <p:cNvPr id="14" name="Rectángulo 13">
            <a:extLst>
              <a:ext uri="{FF2B5EF4-FFF2-40B4-BE49-F238E27FC236}">
                <a16:creationId xmlns:a16="http://schemas.microsoft.com/office/drawing/2014/main" id="{4ADBB466-3DD3-269C-D6C9-C7698532A072}"/>
              </a:ext>
            </a:extLst>
          </p:cNvPr>
          <p:cNvSpPr/>
          <p:nvPr/>
        </p:nvSpPr>
        <p:spPr>
          <a:xfrm>
            <a:off x="5348686" y="247531"/>
            <a:ext cx="6637813" cy="6832640"/>
          </a:xfrm>
          <a:prstGeom prst="rect">
            <a:avLst/>
          </a:prstGeom>
          <a:noFill/>
          <a:ln>
            <a:noFill/>
          </a:ln>
          <a:effectLst>
            <a:glow rad="101600">
              <a:schemeClr val="tx1">
                <a:alpha val="60000"/>
              </a:schemeClr>
            </a:glow>
            <a:outerShdw blurRad="127000" dist="38100" dir="2700000" algn="ctr">
              <a:srgbClr val="000000">
                <a:alpha val="45000"/>
              </a:srgbClr>
            </a:outerShdw>
            <a:softEdge rad="12700"/>
          </a:effectLst>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s-ES" b="1" dirty="0">
                <a:ln/>
                <a:solidFill>
                  <a:schemeClr val="bg1"/>
                </a:solidFill>
                <a:effectLst>
                  <a:glow rad="63500">
                    <a:schemeClr val="accent1">
                      <a:satMod val="175000"/>
                      <a:alpha val="40000"/>
                    </a:schemeClr>
                  </a:glow>
                </a:effectLst>
                <a:latin typeface="Agency FB" panose="020B0503020202020204" pitchFamily="34" charset="0"/>
              </a:rPr>
              <a:t>EXPLICACION DEL CODIGO: </a:t>
            </a:r>
          </a:p>
          <a:p>
            <a:r>
              <a:rPr lang="es-ES" b="1" dirty="0">
                <a:ln/>
                <a:solidFill>
                  <a:schemeClr val="bg1"/>
                </a:solidFill>
                <a:effectLst/>
                <a:latin typeface="Agency FB" panose="020B0503020202020204" pitchFamily="34" charset="0"/>
              </a:rPr>
              <a:t>El código transforma la base de datos de tiendas individuales en un resumen por ciudad.</a:t>
            </a:r>
          </a:p>
          <a:p>
            <a:r>
              <a:rPr lang="es-ES" b="1" dirty="0">
                <a:ln/>
                <a:solidFill>
                  <a:schemeClr val="bg1"/>
                </a:solidFill>
                <a:effectLst/>
                <a:latin typeface="Agency FB" panose="020B0503020202020204" pitchFamily="34" charset="0"/>
              </a:rPr>
              <a:t> </a:t>
            </a:r>
            <a:r>
              <a:rPr lang="es-ES" b="1" dirty="0">
                <a:ln/>
                <a:solidFill>
                  <a:srgbClr val="FF0000"/>
                </a:solidFill>
                <a:effectLst/>
                <a:latin typeface="Agency FB" panose="020B0503020202020204" pitchFamily="34" charset="0"/>
              </a:rPr>
              <a:t>* </a:t>
            </a:r>
            <a:r>
              <a:rPr lang="es-ES" b="1" dirty="0" err="1">
                <a:ln/>
                <a:solidFill>
                  <a:srgbClr val="FF0000"/>
                </a:solidFill>
                <a:effectLst/>
                <a:latin typeface="Agency FB" panose="020B0503020202020204" pitchFamily="34" charset="0"/>
              </a:rPr>
              <a:t>frame_internet</a:t>
            </a:r>
            <a:r>
              <a:rPr lang="es-ES" b="1" dirty="0">
                <a:ln/>
                <a:solidFill>
                  <a:srgbClr val="FF0000"/>
                </a:solidFill>
                <a:effectLst/>
                <a:latin typeface="Agency FB" panose="020B0503020202020204" pitchFamily="34" charset="0"/>
              </a:rPr>
              <a:t> &lt;- tenderos %&gt;% ...: Se crea una nueva tabla (</a:t>
            </a:r>
            <a:r>
              <a:rPr lang="es-ES" b="1" dirty="0" err="1">
                <a:ln/>
                <a:solidFill>
                  <a:srgbClr val="FF0000"/>
                </a:solidFill>
                <a:effectLst/>
                <a:latin typeface="Agency FB" panose="020B0503020202020204" pitchFamily="34" charset="0"/>
              </a:rPr>
              <a:t>frame_internet</a:t>
            </a:r>
            <a:r>
              <a:rPr lang="es-ES" b="1" dirty="0">
                <a:ln/>
                <a:solidFill>
                  <a:srgbClr val="FF0000"/>
                </a:solidFill>
                <a:effectLst/>
                <a:latin typeface="Agency FB" panose="020B0503020202020204" pitchFamily="34" charset="0"/>
              </a:rPr>
              <a:t>) a partir de la base de tenderos.</a:t>
            </a:r>
          </a:p>
          <a:p>
            <a:r>
              <a:rPr lang="es-ES" b="1" dirty="0">
                <a:ln/>
                <a:solidFill>
                  <a:schemeClr val="bg1"/>
                </a:solidFill>
                <a:effectLst/>
                <a:latin typeface="Agency FB" panose="020B0503020202020204" pitchFamily="34" charset="0"/>
              </a:rPr>
              <a:t> </a:t>
            </a:r>
            <a:r>
              <a:rPr lang="es-ES" b="1" dirty="0">
                <a:ln/>
                <a:solidFill>
                  <a:srgbClr val="FFC000"/>
                </a:solidFill>
                <a:effectLst/>
                <a:latin typeface="Agency FB" panose="020B0503020202020204" pitchFamily="34" charset="0"/>
              </a:rPr>
              <a:t>* </a:t>
            </a:r>
            <a:r>
              <a:rPr lang="es-ES" b="1" dirty="0" err="1">
                <a:ln/>
                <a:solidFill>
                  <a:srgbClr val="FFC000"/>
                </a:solidFill>
                <a:effectLst/>
                <a:latin typeface="Agency FB" panose="020B0503020202020204" pitchFamily="34" charset="0"/>
              </a:rPr>
              <a:t>mutate</a:t>
            </a:r>
            <a:r>
              <a:rPr lang="es-ES" b="1" dirty="0">
                <a:ln/>
                <a:solidFill>
                  <a:srgbClr val="FFC000"/>
                </a:solidFill>
                <a:effectLst/>
                <a:latin typeface="Agency FB" panose="020B0503020202020204" pitchFamily="34" charset="0"/>
              </a:rPr>
              <a:t>(</a:t>
            </a:r>
            <a:r>
              <a:rPr lang="es-ES" b="1" dirty="0" err="1">
                <a:ln/>
                <a:solidFill>
                  <a:srgbClr val="FFC000"/>
                </a:solidFill>
                <a:effectLst/>
                <a:latin typeface="Agency FB" panose="020B0503020202020204" pitchFamily="34" charset="0"/>
              </a:rPr>
              <a:t>uso_internet</a:t>
            </a:r>
            <a:r>
              <a:rPr lang="es-ES" b="1" dirty="0">
                <a:ln/>
                <a:solidFill>
                  <a:srgbClr val="FFC000"/>
                </a:solidFill>
                <a:effectLst/>
                <a:latin typeface="Agency FB" panose="020B0503020202020204" pitchFamily="34" charset="0"/>
              </a:rPr>
              <a:t> = </a:t>
            </a:r>
            <a:r>
              <a:rPr lang="es-ES" b="1" dirty="0" err="1">
                <a:ln/>
                <a:solidFill>
                  <a:srgbClr val="FFC000"/>
                </a:solidFill>
                <a:effectLst/>
                <a:latin typeface="Agency FB" panose="020B0503020202020204" pitchFamily="34" charset="0"/>
              </a:rPr>
              <a:t>as.numeric</a:t>
            </a:r>
            <a:r>
              <a:rPr lang="es-ES" b="1" dirty="0">
                <a:ln/>
                <a:solidFill>
                  <a:srgbClr val="FFC000"/>
                </a:solidFill>
                <a:effectLst/>
                <a:latin typeface="Agency FB" panose="020B0503020202020204" pitchFamily="34" charset="0"/>
              </a:rPr>
              <a:t>(</a:t>
            </a:r>
            <a:r>
              <a:rPr lang="es-ES" b="1" dirty="0" err="1">
                <a:ln/>
                <a:solidFill>
                  <a:srgbClr val="FFC000"/>
                </a:solidFill>
                <a:effectLst/>
                <a:latin typeface="Agency FB" panose="020B0503020202020204" pitchFamily="34" charset="0"/>
              </a:rPr>
              <a:t>uso_internet</a:t>
            </a:r>
            <a:r>
              <a:rPr lang="es-ES" b="1" dirty="0">
                <a:ln/>
                <a:solidFill>
                  <a:srgbClr val="FFC000"/>
                </a:solidFill>
                <a:effectLst/>
                <a:latin typeface="Agency FB" panose="020B0503020202020204" pitchFamily="34" charset="0"/>
              </a:rPr>
              <a:t>)): La variable </a:t>
            </a:r>
            <a:r>
              <a:rPr lang="es-ES" b="1" dirty="0" err="1">
                <a:ln/>
                <a:solidFill>
                  <a:srgbClr val="FFC000"/>
                </a:solidFill>
                <a:effectLst/>
                <a:latin typeface="Agency FB" panose="020B0503020202020204" pitchFamily="34" charset="0"/>
              </a:rPr>
              <a:t>uso_internet</a:t>
            </a:r>
            <a:r>
              <a:rPr lang="es-ES" b="1" dirty="0">
                <a:ln/>
                <a:solidFill>
                  <a:srgbClr val="FFC000"/>
                </a:solidFill>
                <a:effectLst/>
                <a:latin typeface="Agency FB" panose="020B0503020202020204" pitchFamily="34" charset="0"/>
              </a:rPr>
              <a:t> se convierte a formato numérico. Esto es clave porque permite realizar cálculos matemáticos con ella (probablemente la convierte en 1 si usan internet y 0 si no).</a:t>
            </a:r>
          </a:p>
          <a:p>
            <a:r>
              <a:rPr lang="es-ES" b="1" dirty="0">
                <a:ln/>
                <a:solidFill>
                  <a:srgbClr val="92D050"/>
                </a:solidFill>
                <a:effectLst/>
                <a:latin typeface="Agency FB" panose="020B0503020202020204" pitchFamily="34" charset="0"/>
              </a:rPr>
              <a:t> * </a:t>
            </a:r>
            <a:r>
              <a:rPr lang="es-ES" b="1" dirty="0" err="1">
                <a:ln/>
                <a:solidFill>
                  <a:srgbClr val="92D050"/>
                </a:solidFill>
                <a:effectLst/>
                <a:latin typeface="Agency FB" panose="020B0503020202020204" pitchFamily="34" charset="0"/>
              </a:rPr>
              <a:t>group_by</a:t>
            </a:r>
            <a:r>
              <a:rPr lang="es-ES" b="1" dirty="0">
                <a:ln/>
                <a:solidFill>
                  <a:srgbClr val="92D050"/>
                </a:solidFill>
                <a:effectLst/>
                <a:latin typeface="Agency FB" panose="020B0503020202020204" pitchFamily="34" charset="0"/>
              </a:rPr>
              <a:t>(</a:t>
            </a:r>
            <a:r>
              <a:rPr lang="es-ES" b="1" dirty="0" err="1">
                <a:ln/>
                <a:solidFill>
                  <a:srgbClr val="92D050"/>
                </a:solidFill>
                <a:effectLst/>
                <a:latin typeface="Agency FB" panose="020B0503020202020204" pitchFamily="34" charset="0"/>
              </a:rPr>
              <a:t>Munic_Dept</a:t>
            </a:r>
            <a:r>
              <a:rPr lang="es-ES" b="1" dirty="0">
                <a:ln/>
                <a:solidFill>
                  <a:srgbClr val="92D050"/>
                </a:solidFill>
                <a:effectLst/>
                <a:latin typeface="Agency FB" panose="020B0503020202020204" pitchFamily="34" charset="0"/>
              </a:rPr>
              <a:t>, Municipio): Se agrupan todas las tiendas por su código de municipio (</a:t>
            </a:r>
            <a:r>
              <a:rPr lang="es-ES" b="1" dirty="0" err="1">
                <a:ln/>
                <a:solidFill>
                  <a:srgbClr val="92D050"/>
                </a:solidFill>
                <a:effectLst/>
                <a:latin typeface="Agency FB" panose="020B0503020202020204" pitchFamily="34" charset="0"/>
              </a:rPr>
              <a:t>Munic_Dept</a:t>
            </a:r>
            <a:r>
              <a:rPr lang="es-ES" b="1" dirty="0">
                <a:ln/>
                <a:solidFill>
                  <a:srgbClr val="92D050"/>
                </a:solidFill>
                <a:effectLst/>
                <a:latin typeface="Agency FB" panose="020B0503020202020204" pitchFamily="34" charset="0"/>
              </a:rPr>
              <a:t>) y nombre de municipio. A partir de aquí, cualquier operación se realizará para cada grupo de ciudades por separado.</a:t>
            </a:r>
          </a:p>
          <a:p>
            <a:r>
              <a:rPr lang="es-ES" b="1" dirty="0">
                <a:ln/>
                <a:solidFill>
                  <a:schemeClr val="bg1"/>
                </a:solidFill>
                <a:effectLst/>
                <a:latin typeface="Agency FB" panose="020B0503020202020204" pitchFamily="34" charset="0"/>
              </a:rPr>
              <a:t> </a:t>
            </a:r>
            <a:r>
              <a:rPr lang="es-ES" b="1" dirty="0">
                <a:ln/>
                <a:solidFill>
                  <a:srgbClr val="00B050"/>
                </a:solidFill>
                <a:effectLst/>
                <a:latin typeface="Agency FB" panose="020B0503020202020204" pitchFamily="34" charset="0"/>
              </a:rPr>
              <a:t>* </a:t>
            </a:r>
            <a:r>
              <a:rPr lang="es-ES" b="1" dirty="0" err="1">
                <a:ln/>
                <a:solidFill>
                  <a:srgbClr val="00B050"/>
                </a:solidFill>
                <a:effectLst/>
                <a:latin typeface="Agency FB" panose="020B0503020202020204" pitchFamily="34" charset="0"/>
              </a:rPr>
              <a:t>summarise</a:t>
            </a:r>
            <a:r>
              <a:rPr lang="es-ES" b="1" dirty="0">
                <a:ln/>
                <a:solidFill>
                  <a:srgbClr val="00B050"/>
                </a:solidFill>
                <a:effectLst/>
                <a:latin typeface="Agency FB" panose="020B0503020202020204" pitchFamily="34" charset="0"/>
              </a:rPr>
              <a:t>(internet = mean(</a:t>
            </a:r>
            <a:r>
              <a:rPr lang="es-ES" b="1" dirty="0" err="1">
                <a:ln/>
                <a:solidFill>
                  <a:srgbClr val="00B050"/>
                </a:solidFill>
                <a:effectLst/>
                <a:latin typeface="Agency FB" panose="020B0503020202020204" pitchFamily="34" charset="0"/>
              </a:rPr>
              <a:t>uso_internet</a:t>
            </a:r>
            <a:r>
              <a:rPr lang="es-ES" b="1" dirty="0">
                <a:ln/>
                <a:solidFill>
                  <a:srgbClr val="00B050"/>
                </a:solidFill>
                <a:effectLst/>
                <a:latin typeface="Agency FB" panose="020B0503020202020204" pitchFamily="34" charset="0"/>
              </a:rPr>
              <a:t>, na.rm = TRUE) * 100):</a:t>
            </a:r>
          </a:p>
          <a:p>
            <a:r>
              <a:rPr lang="es-ES" b="1" dirty="0">
                <a:ln/>
                <a:solidFill>
                  <a:schemeClr val="bg1"/>
                </a:solidFill>
                <a:effectLst/>
                <a:latin typeface="Agency FB" panose="020B0503020202020204" pitchFamily="34" charset="0"/>
              </a:rPr>
              <a:t>   </a:t>
            </a:r>
            <a:r>
              <a:rPr lang="es-ES" b="1" dirty="0">
                <a:ln/>
                <a:solidFill>
                  <a:srgbClr val="00B0F0"/>
                </a:solidFill>
                <a:effectLst/>
                <a:latin typeface="Agency FB" panose="020B0503020202020204" pitchFamily="34" charset="0"/>
              </a:rPr>
              <a:t>* mean(</a:t>
            </a:r>
            <a:r>
              <a:rPr lang="es-ES" b="1" dirty="0" err="1">
                <a:ln/>
                <a:solidFill>
                  <a:srgbClr val="00B0F0"/>
                </a:solidFill>
                <a:effectLst/>
                <a:latin typeface="Agency FB" panose="020B0503020202020204" pitchFamily="34" charset="0"/>
              </a:rPr>
              <a:t>uso_internet</a:t>
            </a:r>
            <a:r>
              <a:rPr lang="es-ES" b="1" dirty="0">
                <a:ln/>
                <a:solidFill>
                  <a:srgbClr val="00B0F0"/>
                </a:solidFill>
                <a:effectLst/>
                <a:latin typeface="Agency FB" panose="020B0503020202020204" pitchFamily="34" charset="0"/>
              </a:rPr>
              <a:t>): Se calcula el promedio del uso de internet para cada ciudad. Como los valores son 0 y 1, el promedio es equivalente a la proporción de tiendas con internet. Al final se multiplica por 100 para expresar el resultado como un porcentaje.</a:t>
            </a:r>
          </a:p>
          <a:p>
            <a:r>
              <a:rPr lang="es-ES" b="1" dirty="0">
                <a:ln/>
                <a:solidFill>
                  <a:schemeClr val="bg1"/>
                </a:solidFill>
                <a:effectLst/>
                <a:latin typeface="Agency FB" panose="020B0503020202020204" pitchFamily="34" charset="0"/>
              </a:rPr>
              <a:t>   </a:t>
            </a:r>
            <a:r>
              <a:rPr lang="es-ES" b="1" dirty="0">
                <a:ln/>
                <a:solidFill>
                  <a:srgbClr val="FF66CC"/>
                </a:solidFill>
                <a:effectLst/>
                <a:latin typeface="Agency FB" panose="020B0503020202020204" pitchFamily="34" charset="0"/>
              </a:rPr>
              <a:t>* na.rm = TRUE: Se omiten los valores nulos para no afectar el cálculo.</a:t>
            </a:r>
          </a:p>
          <a:p>
            <a:r>
              <a:rPr lang="es-ES" b="1" dirty="0">
                <a:ln/>
                <a:solidFill>
                  <a:schemeClr val="bg1"/>
                </a:solidFill>
                <a:effectLst/>
                <a:latin typeface="Agency FB" panose="020B0503020202020204" pitchFamily="34" charset="0"/>
              </a:rPr>
              <a:t>El resultado es una nueva columna llamada internet.</a:t>
            </a:r>
          </a:p>
          <a:p>
            <a:r>
              <a:rPr lang="es-ES" b="1" dirty="0" err="1">
                <a:ln/>
                <a:solidFill>
                  <a:schemeClr val="bg1"/>
                </a:solidFill>
                <a:effectLst/>
                <a:latin typeface="Agency FB" panose="020B0503020202020204" pitchFamily="34" charset="0"/>
              </a:rPr>
              <a:t>ungroup</a:t>
            </a:r>
            <a:r>
              <a:rPr lang="es-ES" b="1" dirty="0">
                <a:ln/>
                <a:solidFill>
                  <a:schemeClr val="bg1"/>
                </a:solidFill>
                <a:effectLst/>
                <a:latin typeface="Agency FB" panose="020B0503020202020204" pitchFamily="34" charset="0"/>
              </a:rPr>
              <a:t>(): Se desagrupan los datos.</a:t>
            </a:r>
          </a:p>
          <a:p>
            <a:r>
              <a:rPr lang="es-ES" b="1" dirty="0" err="1">
                <a:ln/>
                <a:solidFill>
                  <a:schemeClr val="bg1"/>
                </a:solidFill>
                <a:effectLst/>
                <a:latin typeface="Agency FB" panose="020B0503020202020204" pitchFamily="34" charset="0"/>
              </a:rPr>
              <a:t>rename</a:t>
            </a:r>
            <a:r>
              <a:rPr lang="es-ES" b="1" dirty="0">
                <a:ln/>
                <a:solidFill>
                  <a:schemeClr val="bg1"/>
                </a:solidFill>
                <a:effectLst/>
                <a:latin typeface="Agency FB" panose="020B0503020202020204" pitchFamily="34" charset="0"/>
              </a:rPr>
              <a:t>(</a:t>
            </a:r>
            <a:r>
              <a:rPr lang="es-ES" b="1" dirty="0" err="1">
                <a:ln/>
                <a:solidFill>
                  <a:schemeClr val="bg1"/>
                </a:solidFill>
                <a:effectLst/>
                <a:latin typeface="Agency FB" panose="020B0503020202020204" pitchFamily="34" charset="0"/>
              </a:rPr>
              <a:t>divipola</a:t>
            </a:r>
            <a:r>
              <a:rPr lang="es-ES" b="1" dirty="0">
                <a:ln/>
                <a:solidFill>
                  <a:schemeClr val="bg1"/>
                </a:solidFill>
                <a:effectLst/>
                <a:latin typeface="Agency FB" panose="020B0503020202020204" pitchFamily="34" charset="0"/>
              </a:rPr>
              <a:t> = </a:t>
            </a:r>
            <a:r>
              <a:rPr lang="es-ES" b="1" dirty="0" err="1">
                <a:ln/>
                <a:solidFill>
                  <a:schemeClr val="bg1"/>
                </a:solidFill>
                <a:effectLst/>
                <a:latin typeface="Agency FB" panose="020B0503020202020204" pitchFamily="34" charset="0"/>
              </a:rPr>
              <a:t>Munic_Dept</a:t>
            </a:r>
            <a:r>
              <a:rPr lang="es-ES" b="1" dirty="0">
                <a:ln/>
                <a:solidFill>
                  <a:schemeClr val="bg1"/>
                </a:solidFill>
                <a:effectLst/>
                <a:latin typeface="Agency FB" panose="020B0503020202020204" pitchFamily="34" charset="0"/>
              </a:rPr>
              <a:t>): </a:t>
            </a:r>
            <a:r>
              <a:rPr lang="es-ES" sz="2000" b="1" dirty="0">
                <a:ln/>
                <a:solidFill>
                  <a:schemeClr val="bg1"/>
                </a:solidFill>
                <a:effectLst/>
                <a:latin typeface="Agency FB" panose="020B0503020202020204" pitchFamily="34" charset="0"/>
              </a:rPr>
              <a:t>Se cambia el nombre de la columna </a:t>
            </a:r>
            <a:r>
              <a:rPr lang="es-ES" sz="2000" b="1" dirty="0" err="1">
                <a:ln/>
                <a:solidFill>
                  <a:schemeClr val="bg1"/>
                </a:solidFill>
                <a:effectLst/>
                <a:latin typeface="Agency FB" panose="020B0503020202020204" pitchFamily="34" charset="0"/>
              </a:rPr>
              <a:t>Munic_Dept</a:t>
            </a:r>
            <a:r>
              <a:rPr lang="es-ES" sz="2000" b="1" dirty="0">
                <a:ln/>
                <a:solidFill>
                  <a:schemeClr val="bg1"/>
                </a:solidFill>
                <a:effectLst/>
                <a:latin typeface="Agency FB" panose="020B0503020202020204" pitchFamily="34" charset="0"/>
              </a:rPr>
              <a:t> a </a:t>
            </a:r>
            <a:r>
              <a:rPr lang="es-ES" sz="2000" b="1" dirty="0" err="1">
                <a:ln/>
                <a:solidFill>
                  <a:schemeClr val="bg1"/>
                </a:solidFill>
                <a:effectLst/>
                <a:latin typeface="Agency FB" panose="020B0503020202020204" pitchFamily="34" charset="0"/>
              </a:rPr>
              <a:t>divipola</a:t>
            </a:r>
            <a:r>
              <a:rPr lang="es-ES" sz="2000" b="1" dirty="0">
                <a:ln/>
                <a:solidFill>
                  <a:schemeClr val="bg1"/>
                </a:solidFill>
                <a:effectLst/>
                <a:latin typeface="Agency FB" panose="020B0503020202020204" pitchFamily="34" charset="0"/>
              </a:rPr>
              <a:t> para estandarizarla y poder unirla con otras bases de datos en el futuro.</a:t>
            </a:r>
          </a:p>
          <a:p>
            <a:endParaRPr lang="es-ES" b="1" dirty="0">
              <a:ln/>
              <a:solidFill>
                <a:schemeClr val="bg1"/>
              </a:solidFill>
              <a:effectLst>
                <a:glow rad="101600">
                  <a:schemeClr val="bg2">
                    <a:lumMod val="50000"/>
                    <a:alpha val="60000"/>
                  </a:schemeClr>
                </a:glow>
              </a:effectLst>
              <a:latin typeface="Agency FB" panose="020B0503020202020204" pitchFamily="34" charset="0"/>
            </a:endParaRPr>
          </a:p>
          <a:p>
            <a:r>
              <a:rPr lang="es-ES" b="1" dirty="0">
                <a:ln/>
                <a:solidFill>
                  <a:schemeClr val="bg1"/>
                </a:solidFill>
                <a:effectLst/>
                <a:latin typeface="Agency FB" panose="020B0503020202020204" pitchFamily="34" charset="0"/>
              </a:rPr>
              <a:t> </a:t>
            </a:r>
            <a:endParaRPr lang="es-ES" sz="2400" b="1" dirty="0">
              <a:ln/>
              <a:solidFill>
                <a:schemeClr val="bg1"/>
              </a:solidFill>
              <a:effectLst>
                <a:glow rad="101600">
                  <a:schemeClr val="bg2">
                    <a:lumMod val="50000"/>
                    <a:alpha val="60000"/>
                  </a:schemeClr>
                </a:glow>
              </a:effectLst>
              <a:latin typeface="Agency FB" panose="020B0503020202020204" pitchFamily="34" charset="0"/>
            </a:endParaRPr>
          </a:p>
        </p:txBody>
      </p:sp>
      <p:pic>
        <p:nvPicPr>
          <p:cNvPr id="4" name="Imagen 3">
            <a:extLst>
              <a:ext uri="{FF2B5EF4-FFF2-40B4-BE49-F238E27FC236}">
                <a16:creationId xmlns:a16="http://schemas.microsoft.com/office/drawing/2014/main" id="{9EBE7961-481C-2CF6-7D2A-B6FA4A7DDAC4}"/>
              </a:ext>
            </a:extLst>
          </p:cNvPr>
          <p:cNvPicPr>
            <a:picLocks noChangeAspect="1"/>
          </p:cNvPicPr>
          <p:nvPr/>
        </p:nvPicPr>
        <p:blipFill>
          <a:blip r:embed="rId3"/>
          <a:stretch>
            <a:fillRect/>
          </a:stretch>
        </p:blipFill>
        <p:spPr>
          <a:xfrm>
            <a:off x="182327" y="1492436"/>
            <a:ext cx="4984033" cy="1790700"/>
          </a:xfrm>
          <a:prstGeom prst="rect">
            <a:avLst/>
          </a:prstGeom>
          <a:ln>
            <a:solidFill>
              <a:schemeClr val="bg1"/>
            </a:solidFill>
          </a:ln>
          <a:effectLst>
            <a:glow rad="63500">
              <a:schemeClr val="bg1">
                <a:alpha val="40000"/>
              </a:schemeClr>
            </a:glow>
          </a:effectLst>
        </p:spPr>
      </p:pic>
      <p:sp>
        <p:nvSpPr>
          <p:cNvPr id="5" name="Rectángulo 4">
            <a:extLst>
              <a:ext uri="{FF2B5EF4-FFF2-40B4-BE49-F238E27FC236}">
                <a16:creationId xmlns:a16="http://schemas.microsoft.com/office/drawing/2014/main" id="{0F62A99C-0E35-2420-8E3B-B4C755E43398}"/>
              </a:ext>
            </a:extLst>
          </p:cNvPr>
          <p:cNvSpPr/>
          <p:nvPr/>
        </p:nvSpPr>
        <p:spPr>
          <a:xfrm>
            <a:off x="91163" y="3367445"/>
            <a:ext cx="5166360" cy="3170099"/>
          </a:xfrm>
          <a:prstGeom prst="rect">
            <a:avLst/>
          </a:prstGeom>
          <a:noFill/>
          <a:effectLst/>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s-ES" b="1" dirty="0">
                <a:ln/>
                <a:solidFill>
                  <a:schemeClr val="bg1"/>
                </a:solidFill>
                <a:effectLst>
                  <a:glow rad="63500">
                    <a:schemeClr val="accent1">
                      <a:satMod val="175000"/>
                      <a:alpha val="40000"/>
                    </a:schemeClr>
                  </a:glow>
                </a:effectLst>
                <a:latin typeface="Agency FB" panose="020B0503020202020204" pitchFamily="34" charset="0"/>
              </a:rPr>
              <a:t>PREGUNTA CLAVE: </a:t>
            </a:r>
            <a:r>
              <a:rPr lang="es-ES" sz="2000" b="1" dirty="0">
                <a:ln/>
                <a:solidFill>
                  <a:schemeClr val="bg1"/>
                </a:solidFill>
                <a:effectLst/>
                <a:latin typeface="Agency FB" panose="020B0503020202020204" pitchFamily="34" charset="0"/>
              </a:rPr>
              <a:t>¿Qué operaciones deben realizarse para pasar de la base inicial (a nivel de tienda) a la base final (a nivel de ciudad)?</a:t>
            </a:r>
          </a:p>
          <a:p>
            <a:endParaRPr lang="es-ES" sz="2000" b="1" dirty="0">
              <a:ln/>
              <a:solidFill>
                <a:schemeClr val="bg1"/>
              </a:solidFill>
              <a:effectLst/>
              <a:latin typeface="Agency FB" panose="020B0503020202020204" pitchFamily="34" charset="0"/>
            </a:endParaRPr>
          </a:p>
          <a:p>
            <a:r>
              <a:rPr lang="es-ES" sz="2000" b="1" dirty="0">
                <a:ln/>
                <a:solidFill>
                  <a:schemeClr val="bg1"/>
                </a:solidFill>
                <a:effectLst>
                  <a:glow rad="63500">
                    <a:schemeClr val="accent1">
                      <a:satMod val="175000"/>
                      <a:alpha val="40000"/>
                    </a:schemeClr>
                  </a:glow>
                </a:effectLst>
                <a:latin typeface="Agency FB" panose="020B0503020202020204" pitchFamily="34" charset="0"/>
              </a:rPr>
              <a:t>RESPUESTA:</a:t>
            </a:r>
            <a:r>
              <a:rPr lang="es-ES" sz="2000" b="1" dirty="0">
                <a:ln/>
                <a:solidFill>
                  <a:schemeClr val="bg1"/>
                </a:solidFill>
                <a:effectLst/>
                <a:latin typeface="Agency FB" panose="020B0503020202020204" pitchFamily="34" charset="0"/>
              </a:rPr>
              <a:t> Para pasar de una base a nivel de tienda a una a nivel de ciudad, se deben agrupar los datos por municipio y luego calcular un resumen (en este caso, el promedio de la variable (</a:t>
            </a:r>
            <a:r>
              <a:rPr lang="es-ES" sz="2000" b="1" dirty="0" err="1">
                <a:ln/>
                <a:solidFill>
                  <a:schemeClr val="bg1"/>
                </a:solidFill>
                <a:effectLst/>
                <a:latin typeface="Agency FB" panose="020B0503020202020204" pitchFamily="34" charset="0"/>
              </a:rPr>
              <a:t>uso_internet</a:t>
            </a:r>
            <a:r>
              <a:rPr lang="es-ES" sz="2000" b="1" dirty="0">
                <a:ln/>
                <a:solidFill>
                  <a:schemeClr val="bg1"/>
                </a:solidFill>
                <a:effectLst/>
                <a:latin typeface="Agency FB" panose="020B0503020202020204" pitchFamily="34" charset="0"/>
              </a:rPr>
              <a:t>) para obtener el porcentaje de penetración).</a:t>
            </a:r>
          </a:p>
          <a:p>
            <a:r>
              <a:rPr lang="es-ES" sz="2000" b="1" dirty="0">
                <a:ln/>
                <a:solidFill>
                  <a:schemeClr val="bg1"/>
                </a:solidFill>
                <a:effectLst/>
                <a:latin typeface="Agency FB" panose="020B0503020202020204" pitchFamily="34" charset="0"/>
              </a:rPr>
              <a:t> </a:t>
            </a:r>
            <a:endParaRPr lang="es-ES" sz="2800" b="1" dirty="0">
              <a:ln/>
              <a:solidFill>
                <a:schemeClr val="bg1"/>
              </a:solidFill>
              <a:effectLst>
                <a:glow rad="101600">
                  <a:schemeClr val="bg2">
                    <a:lumMod val="50000"/>
                    <a:alpha val="60000"/>
                  </a:schemeClr>
                </a:glow>
              </a:effectLst>
              <a:latin typeface="Agency FB" panose="020B0503020202020204" pitchFamily="34" charset="0"/>
            </a:endParaRPr>
          </a:p>
        </p:txBody>
      </p:sp>
    </p:spTree>
    <p:extLst>
      <p:ext uri="{BB962C8B-B14F-4D97-AF65-F5344CB8AC3E}">
        <p14:creationId xmlns:p14="http://schemas.microsoft.com/office/powerpoint/2010/main" val="3161802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7460F-96FE-1BCA-FDA9-FA9B4C696002}"/>
            </a:ext>
          </a:extLst>
        </p:cNvPr>
        <p:cNvGrpSpPr/>
        <p:nvPr/>
      </p:nvGrpSpPr>
      <p:grpSpPr>
        <a:xfrm>
          <a:off x="0" y="0"/>
          <a:ext cx="0" cy="0"/>
          <a:chOff x="0" y="0"/>
          <a:chExt cx="0" cy="0"/>
        </a:xfrm>
      </p:grpSpPr>
      <p:pic>
        <p:nvPicPr>
          <p:cNvPr id="2" name="Imagen 1">
            <a:extLst>
              <a:ext uri="{FF2B5EF4-FFF2-40B4-BE49-F238E27FC236}">
                <a16:creationId xmlns:a16="http://schemas.microsoft.com/office/drawing/2014/main" id="{7BD6D309-5A3D-5833-3A73-F8271E33DB1D}"/>
              </a:ext>
            </a:extLst>
          </p:cNvPr>
          <p:cNvPicPr>
            <a:picLocks noChangeAspect="1"/>
          </p:cNvPicPr>
          <p:nvPr/>
        </p:nvPicPr>
        <p:blipFill>
          <a:blip r:embed="rId2"/>
          <a:stretch>
            <a:fillRect/>
          </a:stretch>
        </p:blipFill>
        <p:spPr>
          <a:xfrm>
            <a:off x="0" y="1"/>
            <a:ext cx="12192000" cy="6857999"/>
          </a:xfrm>
          <a:prstGeom prst="rect">
            <a:avLst/>
          </a:prstGeom>
        </p:spPr>
      </p:pic>
      <p:sp>
        <p:nvSpPr>
          <p:cNvPr id="3" name="Rectángulo 2">
            <a:extLst>
              <a:ext uri="{FF2B5EF4-FFF2-40B4-BE49-F238E27FC236}">
                <a16:creationId xmlns:a16="http://schemas.microsoft.com/office/drawing/2014/main" id="{1EBCABB5-D695-725C-DA96-88D7F2B0821A}"/>
              </a:ext>
            </a:extLst>
          </p:cNvPr>
          <p:cNvSpPr/>
          <p:nvPr/>
        </p:nvSpPr>
        <p:spPr>
          <a:xfrm>
            <a:off x="114337" y="0"/>
            <a:ext cx="10698207" cy="1077218"/>
          </a:xfrm>
          <a:prstGeom prst="rect">
            <a:avLst/>
          </a:prstGeom>
          <a:noFill/>
          <a:effectLst/>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s-ES" sz="2400" b="1" dirty="0">
                <a:ln/>
                <a:solidFill>
                  <a:schemeClr val="bg1"/>
                </a:solidFill>
                <a:effectLst>
                  <a:glow rad="63500">
                    <a:schemeClr val="accent1">
                      <a:satMod val="175000"/>
                      <a:alpha val="40000"/>
                    </a:schemeClr>
                  </a:glow>
                </a:effectLst>
                <a:latin typeface="Agency FB" panose="020B0503020202020204" pitchFamily="34" charset="0"/>
              </a:rPr>
              <a:t>TAREA #2 Y 3: </a:t>
            </a:r>
            <a:r>
              <a:rPr lang="es-ES" sz="2000" b="1" dirty="0">
                <a:ln/>
                <a:solidFill>
                  <a:schemeClr val="bg1"/>
                </a:solidFill>
                <a:effectLst/>
                <a:latin typeface="Agency FB" panose="020B0503020202020204" pitchFamily="34" charset="0"/>
              </a:rPr>
              <a:t>Penetración de Internet por Sector Comercial y por Ciudad</a:t>
            </a:r>
          </a:p>
          <a:p>
            <a:r>
              <a:rPr lang="es-ES" sz="2000" b="1" dirty="0">
                <a:ln/>
                <a:solidFill>
                  <a:schemeClr val="bg1"/>
                </a:solidFill>
                <a:effectLst>
                  <a:glow rad="63500">
                    <a:schemeClr val="accent1">
                      <a:satMod val="175000"/>
                      <a:alpha val="40000"/>
                    </a:schemeClr>
                  </a:glow>
                </a:effectLst>
                <a:latin typeface="Agency FB" panose="020B0503020202020204" pitchFamily="34" charset="0"/>
              </a:rPr>
              <a:t>OBJETIVO:</a:t>
            </a:r>
            <a:r>
              <a:rPr lang="es-ES" sz="2000" b="1" dirty="0">
                <a:ln/>
                <a:solidFill>
                  <a:schemeClr val="bg1"/>
                </a:solidFill>
                <a:effectLst>
                  <a:glow rad="101600">
                    <a:schemeClr val="bg2">
                      <a:lumMod val="50000"/>
                      <a:alpha val="60000"/>
                    </a:schemeClr>
                  </a:glow>
                </a:effectLst>
                <a:latin typeface="Agency FB" panose="020B0503020202020204" pitchFamily="34" charset="0"/>
              </a:rPr>
              <a:t> </a:t>
            </a:r>
            <a:r>
              <a:rPr lang="es-ES" sz="2000" b="1" dirty="0">
                <a:ln/>
                <a:solidFill>
                  <a:schemeClr val="bg1"/>
                </a:solidFill>
                <a:effectLst/>
                <a:latin typeface="Agency FB" panose="020B0503020202020204" pitchFamily="34" charset="0"/>
              </a:rPr>
              <a:t>Identificar los sectores comerciales que más usan internet y Analizar qué sectores comerciales usan más internet en cada ciudad específica</a:t>
            </a:r>
            <a:r>
              <a:rPr lang="es-ES" sz="1600" b="1" dirty="0">
                <a:ln/>
                <a:solidFill>
                  <a:schemeClr val="bg1"/>
                </a:solidFill>
                <a:effectLst/>
                <a:latin typeface="Agency FB" panose="020B0503020202020204" pitchFamily="34" charset="0"/>
              </a:rPr>
              <a:t>.</a:t>
            </a:r>
            <a:endParaRPr lang="es-ES" sz="2800" b="1" dirty="0">
              <a:ln/>
              <a:solidFill>
                <a:schemeClr val="bg1"/>
              </a:solidFill>
              <a:effectLst/>
              <a:latin typeface="Agency FB" panose="020B0503020202020204" pitchFamily="34" charset="0"/>
            </a:endParaRPr>
          </a:p>
        </p:txBody>
      </p:sp>
      <p:sp>
        <p:nvSpPr>
          <p:cNvPr id="11" name="Rectángulo 10">
            <a:extLst>
              <a:ext uri="{FF2B5EF4-FFF2-40B4-BE49-F238E27FC236}">
                <a16:creationId xmlns:a16="http://schemas.microsoft.com/office/drawing/2014/main" id="{1781BC3B-70E5-D84C-B69C-7FA4381E9449}"/>
              </a:ext>
            </a:extLst>
          </p:cNvPr>
          <p:cNvSpPr/>
          <p:nvPr/>
        </p:nvSpPr>
        <p:spPr>
          <a:xfrm>
            <a:off x="10346623" y="6488667"/>
            <a:ext cx="1845377" cy="369332"/>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b="1" dirty="0">
                <a:ln/>
                <a:solidFill>
                  <a:schemeClr val="bg1"/>
                </a:solidFill>
                <a:effectLst>
                  <a:glow rad="101600">
                    <a:schemeClr val="bg2">
                      <a:lumMod val="50000"/>
                      <a:alpha val="60000"/>
                    </a:schemeClr>
                  </a:glow>
                </a:effectLst>
                <a:latin typeface="Agency FB" panose="020B0503020202020204" pitchFamily="34" charset="0"/>
              </a:rPr>
              <a:t>Exposición 13/08/25</a:t>
            </a:r>
          </a:p>
        </p:txBody>
      </p:sp>
      <p:sp>
        <p:nvSpPr>
          <p:cNvPr id="5" name="Rectángulo 4">
            <a:extLst>
              <a:ext uri="{FF2B5EF4-FFF2-40B4-BE49-F238E27FC236}">
                <a16:creationId xmlns:a16="http://schemas.microsoft.com/office/drawing/2014/main" id="{58A979FB-16FD-28A7-7BEB-361B470DB210}"/>
              </a:ext>
            </a:extLst>
          </p:cNvPr>
          <p:cNvSpPr/>
          <p:nvPr/>
        </p:nvSpPr>
        <p:spPr>
          <a:xfrm>
            <a:off x="6321489" y="1088135"/>
            <a:ext cx="5166360" cy="5047536"/>
          </a:xfrm>
          <a:prstGeom prst="rect">
            <a:avLst/>
          </a:prstGeom>
          <a:noFill/>
          <a:effectLst>
            <a:glow rad="101600">
              <a:schemeClr val="bg2">
                <a:lumMod val="50000"/>
                <a:alpha val="60000"/>
              </a:schemeClr>
            </a:glow>
          </a:effectLst>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s-ES" b="1" dirty="0">
                <a:ln/>
                <a:solidFill>
                  <a:schemeClr val="bg1"/>
                </a:solidFill>
                <a:effectLst>
                  <a:glow rad="63500">
                    <a:schemeClr val="accent1">
                      <a:satMod val="175000"/>
                      <a:alpha val="40000"/>
                    </a:schemeClr>
                  </a:glow>
                </a:effectLst>
                <a:latin typeface="Agency FB" panose="020B0503020202020204" pitchFamily="34" charset="0"/>
              </a:rPr>
              <a:t>PREGUNTAS CLAVE: </a:t>
            </a:r>
            <a:r>
              <a:rPr lang="es-ES" b="1" dirty="0">
                <a:ln/>
                <a:solidFill>
                  <a:schemeClr val="bg1"/>
                </a:solidFill>
                <a:effectLst/>
                <a:latin typeface="Agency FB" panose="020B0503020202020204" pitchFamily="34" charset="0"/>
              </a:rPr>
              <a:t>¿Qué operaciones se necesitan para pasar de la base de tiendas a una base por actividad?</a:t>
            </a:r>
          </a:p>
          <a:p>
            <a:r>
              <a:rPr lang="es-ES" b="1" dirty="0">
                <a:ln/>
                <a:solidFill>
                  <a:schemeClr val="bg1"/>
                </a:solidFill>
                <a:effectLst/>
                <a:latin typeface="Agency FB" panose="020B0503020202020204" pitchFamily="34" charset="0"/>
              </a:rPr>
              <a:t>¿Y para pasar a una base por actividad y por ciudad?</a:t>
            </a:r>
          </a:p>
          <a:p>
            <a:endParaRPr lang="es-ES" sz="2000" b="1" dirty="0">
              <a:ln/>
              <a:solidFill>
                <a:schemeClr val="bg1"/>
              </a:solidFill>
              <a:effectLst/>
              <a:latin typeface="Agency FB" panose="020B0503020202020204" pitchFamily="34" charset="0"/>
            </a:endParaRPr>
          </a:p>
          <a:p>
            <a:r>
              <a:rPr lang="es-ES" sz="2000" b="1" dirty="0">
                <a:ln/>
                <a:solidFill>
                  <a:schemeClr val="bg1"/>
                </a:solidFill>
                <a:effectLst>
                  <a:glow rad="63500">
                    <a:schemeClr val="accent1">
                      <a:satMod val="175000"/>
                      <a:alpha val="40000"/>
                    </a:schemeClr>
                  </a:glow>
                </a:effectLst>
                <a:latin typeface="Agency FB" panose="020B0503020202020204" pitchFamily="34" charset="0"/>
              </a:rPr>
              <a:t>RESPUESTAS: </a:t>
            </a:r>
            <a:r>
              <a:rPr lang="es-ES" sz="2000" b="1" dirty="0">
                <a:ln/>
                <a:solidFill>
                  <a:schemeClr val="bg1"/>
                </a:solidFill>
                <a:effectLst/>
                <a:latin typeface="Agency FB" panose="020B0503020202020204" pitchFamily="34" charset="0"/>
              </a:rPr>
              <a:t> Para la Tarea 2 (por actividad): La operación clave es </a:t>
            </a:r>
            <a:r>
              <a:rPr lang="es-ES" sz="2000" b="1" dirty="0" err="1">
                <a:ln/>
                <a:solidFill>
                  <a:schemeClr val="bg1"/>
                </a:solidFill>
                <a:effectLst/>
                <a:latin typeface="Agency FB" panose="020B0503020202020204" pitchFamily="34" charset="0"/>
              </a:rPr>
              <a:t>pivot_longer</a:t>
            </a:r>
            <a:r>
              <a:rPr lang="es-ES" sz="2000" b="1" dirty="0">
                <a:ln/>
                <a:solidFill>
                  <a:schemeClr val="bg1"/>
                </a:solidFill>
                <a:effectLst/>
                <a:latin typeface="Agency FB" panose="020B0503020202020204" pitchFamily="34" charset="0"/>
              </a:rPr>
              <a:t> para reestructurar los datos, seguida de una agrupación (</a:t>
            </a:r>
            <a:r>
              <a:rPr lang="es-ES" sz="2000" b="1" dirty="0" err="1">
                <a:ln/>
                <a:solidFill>
                  <a:schemeClr val="bg1"/>
                </a:solidFill>
                <a:effectLst/>
                <a:latin typeface="Agency FB" panose="020B0503020202020204" pitchFamily="34" charset="0"/>
              </a:rPr>
              <a:t>group_by</a:t>
            </a:r>
            <a:r>
              <a:rPr lang="es-ES" sz="2000" b="1" dirty="0">
                <a:ln/>
                <a:solidFill>
                  <a:schemeClr val="bg1"/>
                </a:solidFill>
                <a:effectLst/>
                <a:latin typeface="Agency FB" panose="020B0503020202020204" pitchFamily="34" charset="0"/>
              </a:rPr>
              <a:t>) por la nueva variable de Actividad y un resumen (</a:t>
            </a:r>
            <a:r>
              <a:rPr lang="es-ES" sz="2000" b="1" dirty="0" err="1">
                <a:ln/>
                <a:solidFill>
                  <a:schemeClr val="bg1"/>
                </a:solidFill>
                <a:effectLst/>
                <a:latin typeface="Agency FB" panose="020B0503020202020204" pitchFamily="34" charset="0"/>
              </a:rPr>
              <a:t>summarise</a:t>
            </a:r>
            <a:r>
              <a:rPr lang="es-ES" sz="2000" b="1" dirty="0">
                <a:ln/>
                <a:solidFill>
                  <a:schemeClr val="bg1"/>
                </a:solidFill>
                <a:effectLst/>
                <a:latin typeface="Agency FB" panose="020B0503020202020204" pitchFamily="34" charset="0"/>
              </a:rPr>
              <a:t>) para calcular la penetración de internet en cada una.</a:t>
            </a:r>
          </a:p>
          <a:p>
            <a:endParaRPr lang="es-ES" sz="2000" b="1" dirty="0">
              <a:ln/>
              <a:solidFill>
                <a:schemeClr val="bg1"/>
              </a:solidFill>
              <a:effectLst/>
              <a:latin typeface="Agency FB" panose="020B0503020202020204" pitchFamily="34" charset="0"/>
            </a:endParaRPr>
          </a:p>
          <a:p>
            <a:r>
              <a:rPr lang="es-ES" sz="2000" b="1" dirty="0">
                <a:ln/>
                <a:solidFill>
                  <a:schemeClr val="bg1"/>
                </a:solidFill>
                <a:effectLst/>
                <a:latin typeface="Agency FB" panose="020B0503020202020204" pitchFamily="34" charset="0"/>
              </a:rPr>
              <a:t> * Para la Tarea 3 (por actividad y ciudad): Se realiza el mismo </a:t>
            </a:r>
            <a:r>
              <a:rPr lang="es-ES" sz="2000" b="1" dirty="0" err="1">
                <a:ln/>
                <a:solidFill>
                  <a:schemeClr val="bg1"/>
                </a:solidFill>
                <a:effectLst/>
                <a:latin typeface="Agency FB" panose="020B0503020202020204" pitchFamily="34" charset="0"/>
              </a:rPr>
              <a:t>pivot_longer</a:t>
            </a:r>
            <a:r>
              <a:rPr lang="es-ES" sz="2000" b="1" dirty="0">
                <a:ln/>
                <a:solidFill>
                  <a:schemeClr val="bg1"/>
                </a:solidFill>
                <a:effectLst/>
                <a:latin typeface="Agency FB" panose="020B0503020202020204" pitchFamily="34" charset="0"/>
              </a:rPr>
              <a:t>, pero la agrupación (</a:t>
            </a:r>
            <a:r>
              <a:rPr lang="es-ES" sz="2000" b="1" dirty="0" err="1">
                <a:ln/>
                <a:solidFill>
                  <a:schemeClr val="bg1"/>
                </a:solidFill>
                <a:effectLst/>
                <a:latin typeface="Agency FB" panose="020B0503020202020204" pitchFamily="34" charset="0"/>
              </a:rPr>
              <a:t>group_by</a:t>
            </a:r>
            <a:r>
              <a:rPr lang="es-ES" sz="2000" b="1" dirty="0">
                <a:ln/>
                <a:solidFill>
                  <a:schemeClr val="bg1"/>
                </a:solidFill>
                <a:effectLst/>
                <a:latin typeface="Agency FB" panose="020B0503020202020204" pitchFamily="34" charset="0"/>
              </a:rPr>
              <a:t>) se hace por ambas variables: Municipio y Actividad. Esto permite calcular la penetración para cada combinación de ciudad y sector.</a:t>
            </a:r>
          </a:p>
          <a:p>
            <a:endParaRPr lang="es-ES" sz="2800" b="1" dirty="0">
              <a:ln/>
              <a:solidFill>
                <a:schemeClr val="bg1"/>
              </a:solidFill>
              <a:effectLst>
                <a:glow rad="101600">
                  <a:schemeClr val="bg2">
                    <a:lumMod val="50000"/>
                    <a:alpha val="60000"/>
                  </a:schemeClr>
                </a:glow>
              </a:effectLst>
              <a:latin typeface="Agency FB" panose="020B0503020202020204" pitchFamily="34" charset="0"/>
            </a:endParaRPr>
          </a:p>
        </p:txBody>
      </p:sp>
      <p:pic>
        <p:nvPicPr>
          <p:cNvPr id="6" name="Imagen 5">
            <a:extLst>
              <a:ext uri="{FF2B5EF4-FFF2-40B4-BE49-F238E27FC236}">
                <a16:creationId xmlns:a16="http://schemas.microsoft.com/office/drawing/2014/main" id="{373FC438-DBC7-697A-DA6F-FDA56D7954CE}"/>
              </a:ext>
            </a:extLst>
          </p:cNvPr>
          <p:cNvPicPr>
            <a:picLocks noChangeAspect="1"/>
          </p:cNvPicPr>
          <p:nvPr/>
        </p:nvPicPr>
        <p:blipFill>
          <a:blip r:embed="rId3"/>
          <a:stretch>
            <a:fillRect/>
          </a:stretch>
        </p:blipFill>
        <p:spPr>
          <a:xfrm>
            <a:off x="304594" y="1380366"/>
            <a:ext cx="5158846" cy="4681728"/>
          </a:xfrm>
          <a:prstGeom prst="rect">
            <a:avLst/>
          </a:prstGeom>
          <a:effectLst>
            <a:glow rad="228600">
              <a:schemeClr val="bg1">
                <a:alpha val="40000"/>
              </a:schemeClr>
            </a:glow>
          </a:effectLst>
        </p:spPr>
      </p:pic>
      <p:sp>
        <p:nvSpPr>
          <p:cNvPr id="7" name="Rectángulo 6">
            <a:extLst>
              <a:ext uri="{FF2B5EF4-FFF2-40B4-BE49-F238E27FC236}">
                <a16:creationId xmlns:a16="http://schemas.microsoft.com/office/drawing/2014/main" id="{C33BB90B-C607-695B-A928-CBC44F39C9CD}"/>
              </a:ext>
            </a:extLst>
          </p:cNvPr>
          <p:cNvSpPr/>
          <p:nvPr/>
        </p:nvSpPr>
        <p:spPr>
          <a:xfrm>
            <a:off x="6424500" y="5812505"/>
            <a:ext cx="3610283" cy="646331"/>
          </a:xfrm>
          <a:prstGeom prst="rect">
            <a:avLst/>
          </a:prstGeom>
          <a:noFill/>
          <a:effectLst>
            <a:glow rad="228600">
              <a:schemeClr val="accent5">
                <a:satMod val="175000"/>
                <a:alpha val="40000"/>
              </a:schemeClr>
            </a:glow>
          </a:effectLst>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600" b="1" dirty="0">
                <a:ln/>
                <a:solidFill>
                  <a:schemeClr val="bg1"/>
                </a:solidFill>
                <a:effectLst>
                  <a:glow rad="228600">
                    <a:schemeClr val="accent1">
                      <a:satMod val="175000"/>
                      <a:alpha val="40000"/>
                    </a:schemeClr>
                  </a:glow>
                </a:effectLst>
                <a:latin typeface="Agency FB" panose="020B0503020202020204" pitchFamily="34" charset="0"/>
              </a:rPr>
              <a:t>Explicación del código</a:t>
            </a:r>
            <a:endParaRPr lang="es-ES" sz="3600" b="1" cap="none" spc="0" dirty="0">
              <a:ln/>
              <a:solidFill>
                <a:schemeClr val="bg1"/>
              </a:solidFill>
              <a:effectLst>
                <a:glow rad="228600">
                  <a:schemeClr val="accent1">
                    <a:satMod val="175000"/>
                    <a:alpha val="40000"/>
                  </a:schemeClr>
                </a:glow>
              </a:effectLst>
              <a:latin typeface="Agency FB" panose="020B0503020202020204" pitchFamily="34" charset="0"/>
            </a:endParaRPr>
          </a:p>
        </p:txBody>
      </p:sp>
      <p:sp>
        <p:nvSpPr>
          <p:cNvPr id="8" name="Flecha: a la derecha 7">
            <a:extLst>
              <a:ext uri="{FF2B5EF4-FFF2-40B4-BE49-F238E27FC236}">
                <a16:creationId xmlns:a16="http://schemas.microsoft.com/office/drawing/2014/main" id="{1C2139A9-E7D7-E7A2-76C0-124247934EA3}"/>
              </a:ext>
            </a:extLst>
          </p:cNvPr>
          <p:cNvSpPr/>
          <p:nvPr/>
        </p:nvSpPr>
        <p:spPr>
          <a:xfrm>
            <a:off x="10199802" y="6135670"/>
            <a:ext cx="518474" cy="161435"/>
          </a:xfrm>
          <a:prstGeom prst="rightArrow">
            <a:avLst/>
          </a:prstGeom>
          <a:effectLst>
            <a:glow rad="228600">
              <a:schemeClr val="accent1">
                <a:satMod val="175000"/>
                <a:alpha val="40000"/>
              </a:schemeClr>
            </a:glo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s-CO" dirty="0">
              <a:effectLst>
                <a:glow rad="228600">
                  <a:srgbClr val="00B0F0">
                    <a:alpha val="40000"/>
                  </a:srgbClr>
                </a:glow>
              </a:effectLst>
            </a:endParaRPr>
          </a:p>
        </p:txBody>
      </p:sp>
    </p:spTree>
    <p:extLst>
      <p:ext uri="{BB962C8B-B14F-4D97-AF65-F5344CB8AC3E}">
        <p14:creationId xmlns:p14="http://schemas.microsoft.com/office/powerpoint/2010/main" val="1879813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7F4C6-7487-99BA-4085-FB83DA9643D7}"/>
            </a:ext>
          </a:extLst>
        </p:cNvPr>
        <p:cNvGrpSpPr/>
        <p:nvPr/>
      </p:nvGrpSpPr>
      <p:grpSpPr>
        <a:xfrm>
          <a:off x="0" y="0"/>
          <a:ext cx="0" cy="0"/>
          <a:chOff x="0" y="0"/>
          <a:chExt cx="0" cy="0"/>
        </a:xfrm>
      </p:grpSpPr>
      <p:pic>
        <p:nvPicPr>
          <p:cNvPr id="2" name="Imagen 1">
            <a:extLst>
              <a:ext uri="{FF2B5EF4-FFF2-40B4-BE49-F238E27FC236}">
                <a16:creationId xmlns:a16="http://schemas.microsoft.com/office/drawing/2014/main" id="{25EB51F2-AD10-45BA-1795-A7DAF55DE244}"/>
              </a:ext>
            </a:extLst>
          </p:cNvPr>
          <p:cNvPicPr>
            <a:picLocks noChangeAspect="1"/>
          </p:cNvPicPr>
          <p:nvPr/>
        </p:nvPicPr>
        <p:blipFill>
          <a:blip r:embed="rId2"/>
          <a:stretch>
            <a:fillRect/>
          </a:stretch>
        </p:blipFill>
        <p:spPr>
          <a:xfrm>
            <a:off x="0" y="0"/>
            <a:ext cx="12192000" cy="6857999"/>
          </a:xfrm>
          <a:prstGeom prst="rect">
            <a:avLst/>
          </a:prstGeom>
        </p:spPr>
      </p:pic>
      <p:sp>
        <p:nvSpPr>
          <p:cNvPr id="3" name="Rectángulo 2">
            <a:extLst>
              <a:ext uri="{FF2B5EF4-FFF2-40B4-BE49-F238E27FC236}">
                <a16:creationId xmlns:a16="http://schemas.microsoft.com/office/drawing/2014/main" id="{9D202BBC-72ED-EDEE-BCD8-24620700727D}"/>
              </a:ext>
            </a:extLst>
          </p:cNvPr>
          <p:cNvSpPr/>
          <p:nvPr/>
        </p:nvSpPr>
        <p:spPr>
          <a:xfrm>
            <a:off x="114336" y="0"/>
            <a:ext cx="12077663" cy="738664"/>
          </a:xfrm>
          <a:prstGeom prst="rect">
            <a:avLst/>
          </a:prstGeom>
          <a:noFill/>
          <a:effectLst/>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s-ES" sz="2400" b="1" dirty="0">
                <a:ln/>
                <a:solidFill>
                  <a:schemeClr val="bg1"/>
                </a:solidFill>
                <a:effectLst>
                  <a:glow rad="63500">
                    <a:schemeClr val="accent1">
                      <a:satMod val="175000"/>
                      <a:alpha val="40000"/>
                    </a:schemeClr>
                  </a:glow>
                </a:effectLst>
                <a:latin typeface="Agency FB" panose="020B0503020202020204" pitchFamily="34" charset="0"/>
              </a:rPr>
              <a:t>TAREA #2 Y 3: </a:t>
            </a:r>
            <a:r>
              <a:rPr lang="es-ES" sz="2400" b="1" dirty="0">
                <a:ln/>
                <a:solidFill>
                  <a:schemeClr val="bg1"/>
                </a:solidFill>
                <a:effectLst>
                  <a:glow rad="101600">
                    <a:schemeClr val="bg2">
                      <a:lumMod val="50000"/>
                      <a:alpha val="60000"/>
                    </a:schemeClr>
                  </a:glow>
                </a:effectLst>
                <a:latin typeface="Agency FB" panose="020B0503020202020204" pitchFamily="34" charset="0"/>
              </a:rPr>
              <a:t> </a:t>
            </a:r>
            <a:r>
              <a:rPr lang="es-ES" b="1" dirty="0">
                <a:ln/>
                <a:solidFill>
                  <a:schemeClr val="bg1"/>
                </a:solidFill>
                <a:effectLst/>
                <a:latin typeface="Agency FB" panose="020B0503020202020204" pitchFamily="34" charset="0"/>
              </a:rPr>
              <a:t>Penetración de Internet por Sector Comercial y por Ciudad</a:t>
            </a:r>
          </a:p>
          <a:p>
            <a:r>
              <a:rPr lang="es-ES" b="1" dirty="0">
                <a:ln/>
                <a:solidFill>
                  <a:schemeClr val="bg1"/>
                </a:solidFill>
                <a:effectLst/>
                <a:latin typeface="Agency FB" panose="020B0503020202020204" pitchFamily="34" charset="0"/>
              </a:rPr>
              <a:t>Objetivo: Identificar los sectores comerciales que más usan internet y Analizar qué sectores comerciales usan más internet en cada ciudad específica.</a:t>
            </a:r>
            <a:endParaRPr lang="es-ES" sz="3200" b="1" dirty="0">
              <a:ln/>
              <a:solidFill>
                <a:schemeClr val="bg1"/>
              </a:solidFill>
              <a:effectLst/>
              <a:latin typeface="Agency FB" panose="020B0503020202020204" pitchFamily="34" charset="0"/>
            </a:endParaRPr>
          </a:p>
        </p:txBody>
      </p:sp>
      <p:sp>
        <p:nvSpPr>
          <p:cNvPr id="11" name="Rectángulo 10">
            <a:extLst>
              <a:ext uri="{FF2B5EF4-FFF2-40B4-BE49-F238E27FC236}">
                <a16:creationId xmlns:a16="http://schemas.microsoft.com/office/drawing/2014/main" id="{207FCF2A-8EF1-EB36-6053-8D6088289174}"/>
              </a:ext>
            </a:extLst>
          </p:cNvPr>
          <p:cNvSpPr/>
          <p:nvPr/>
        </p:nvSpPr>
        <p:spPr>
          <a:xfrm>
            <a:off x="10346623" y="6488667"/>
            <a:ext cx="1845377" cy="369332"/>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b="1" dirty="0">
                <a:ln/>
                <a:solidFill>
                  <a:schemeClr val="bg1"/>
                </a:solidFill>
                <a:effectLst>
                  <a:glow rad="101600">
                    <a:schemeClr val="bg2">
                      <a:lumMod val="50000"/>
                      <a:alpha val="60000"/>
                    </a:schemeClr>
                  </a:glow>
                </a:effectLst>
                <a:latin typeface="Agency FB" panose="020B0503020202020204" pitchFamily="34" charset="0"/>
              </a:rPr>
              <a:t>Exposición 13/08/25</a:t>
            </a:r>
          </a:p>
        </p:txBody>
      </p:sp>
      <p:sp>
        <p:nvSpPr>
          <p:cNvPr id="14" name="Rectángulo 13">
            <a:extLst>
              <a:ext uri="{FF2B5EF4-FFF2-40B4-BE49-F238E27FC236}">
                <a16:creationId xmlns:a16="http://schemas.microsoft.com/office/drawing/2014/main" id="{7375F80C-A0B7-2691-FA21-A4AB89CE1CD9}"/>
              </a:ext>
            </a:extLst>
          </p:cNvPr>
          <p:cNvSpPr/>
          <p:nvPr/>
        </p:nvSpPr>
        <p:spPr>
          <a:xfrm>
            <a:off x="453537" y="707886"/>
            <a:ext cx="11284925" cy="7294305"/>
          </a:xfrm>
          <a:prstGeom prst="rect">
            <a:avLst/>
          </a:prstGeom>
          <a:noFill/>
          <a:ln>
            <a:noFill/>
          </a:ln>
          <a:effectLst>
            <a:glow rad="101600">
              <a:schemeClr val="tx1">
                <a:alpha val="60000"/>
              </a:schemeClr>
            </a:glow>
            <a:outerShdw blurRad="127000" dist="38100" dir="2700000" algn="ctr">
              <a:srgbClr val="000000">
                <a:alpha val="45000"/>
              </a:srgbClr>
            </a:outerShdw>
            <a:softEdge rad="12700"/>
          </a:effectLst>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s-ES" b="1" dirty="0">
                <a:ln/>
                <a:solidFill>
                  <a:schemeClr val="bg1"/>
                </a:solidFill>
                <a:effectLst>
                  <a:glow rad="63500">
                    <a:schemeClr val="accent1">
                      <a:satMod val="175000"/>
                      <a:alpha val="40000"/>
                    </a:schemeClr>
                  </a:glow>
                </a:effectLst>
                <a:latin typeface="Agency FB" panose="020B0503020202020204" pitchFamily="34" charset="0"/>
              </a:rPr>
              <a:t>EXPLICACION DEL CODIGO:</a:t>
            </a:r>
          </a:p>
          <a:p>
            <a:r>
              <a:rPr lang="es-ES" b="1" dirty="0">
                <a:ln/>
                <a:solidFill>
                  <a:schemeClr val="bg1"/>
                </a:solidFill>
                <a:effectLst/>
                <a:latin typeface="Agency FB" panose="020B0503020202020204" pitchFamily="34" charset="0"/>
              </a:rPr>
              <a:t>Este es el paso más complejo. Transforma las columnas de actividades en una sola variable para poder analizar cada sector.</a:t>
            </a:r>
          </a:p>
          <a:p>
            <a:r>
              <a:rPr lang="es-ES" b="1" dirty="0">
                <a:ln/>
                <a:solidFill>
                  <a:schemeClr val="bg1"/>
                </a:solidFill>
                <a:effectLst/>
                <a:latin typeface="Agency FB" panose="020B0503020202020204" pitchFamily="34" charset="0"/>
              </a:rPr>
              <a:t> </a:t>
            </a:r>
            <a:r>
              <a:rPr lang="es-ES" b="1" dirty="0">
                <a:ln/>
                <a:solidFill>
                  <a:srgbClr val="FFFF00"/>
                </a:solidFill>
                <a:effectLst/>
                <a:latin typeface="Agency FB" panose="020B0503020202020204" pitchFamily="34" charset="0"/>
              </a:rPr>
              <a:t>* </a:t>
            </a:r>
            <a:r>
              <a:rPr lang="es-ES" b="1" dirty="0" err="1">
                <a:ln/>
                <a:solidFill>
                  <a:srgbClr val="FFFF00"/>
                </a:solidFill>
                <a:effectLst/>
                <a:latin typeface="Agency FB" panose="020B0503020202020204" pitchFamily="34" charset="0"/>
              </a:rPr>
              <a:t>col_frame_tenderos</a:t>
            </a:r>
            <a:r>
              <a:rPr lang="es-ES" b="1" dirty="0">
                <a:ln/>
                <a:solidFill>
                  <a:srgbClr val="FFFF00"/>
                </a:solidFill>
                <a:effectLst/>
                <a:latin typeface="Agency FB" panose="020B0503020202020204" pitchFamily="34" charset="0"/>
              </a:rPr>
              <a:t> %&gt;% ...: Se parte de una tabla que contiene la información de los tenderos.</a:t>
            </a:r>
          </a:p>
          <a:p>
            <a:r>
              <a:rPr lang="es-ES" b="1" dirty="0">
                <a:ln/>
                <a:solidFill>
                  <a:srgbClr val="FFFF00"/>
                </a:solidFill>
                <a:effectLst/>
                <a:latin typeface="Agency FB" panose="020B0503020202020204" pitchFamily="34" charset="0"/>
              </a:rPr>
              <a:t> * </a:t>
            </a:r>
            <a:r>
              <a:rPr lang="es-ES" b="1" dirty="0" err="1">
                <a:ln/>
                <a:solidFill>
                  <a:srgbClr val="FFFF00"/>
                </a:solidFill>
                <a:effectLst/>
                <a:latin typeface="Agency FB" panose="020B0503020202020204" pitchFamily="34" charset="0"/>
              </a:rPr>
              <a:t>select</a:t>
            </a:r>
            <a:r>
              <a:rPr lang="es-ES" b="1" dirty="0">
                <a:ln/>
                <a:solidFill>
                  <a:srgbClr val="FFFF00"/>
                </a:solidFill>
                <a:effectLst/>
                <a:latin typeface="Agency FB" panose="020B0503020202020204" pitchFamily="34" charset="0"/>
              </a:rPr>
              <a:t>(...): Se seleccionan las columnas necesarias: identificadores de municipio, la variable de uso de internet y todas las columnas que empiezan con "</a:t>
            </a:r>
            <a:r>
              <a:rPr lang="es-ES" b="1" dirty="0" err="1">
                <a:ln/>
                <a:solidFill>
                  <a:srgbClr val="FFFF00"/>
                </a:solidFill>
                <a:effectLst/>
                <a:latin typeface="Agency FB" panose="020B0503020202020204" pitchFamily="34" charset="0"/>
              </a:rPr>
              <a:t>actg</a:t>
            </a:r>
            <a:r>
              <a:rPr lang="es-ES" b="1" dirty="0">
                <a:ln/>
                <a:solidFill>
                  <a:srgbClr val="FFFF00"/>
                </a:solidFill>
                <a:effectLst/>
                <a:latin typeface="Agency FB" panose="020B0503020202020204" pitchFamily="34" charset="0"/>
              </a:rPr>
              <a:t>" (las actividades económicas).</a:t>
            </a:r>
          </a:p>
          <a:p>
            <a:r>
              <a:rPr lang="es-ES" b="1" dirty="0">
                <a:ln/>
                <a:solidFill>
                  <a:srgbClr val="FFFF00"/>
                </a:solidFill>
                <a:effectLst/>
                <a:latin typeface="Agency FB" panose="020B0503020202020204" pitchFamily="34" charset="0"/>
              </a:rPr>
              <a:t> * </a:t>
            </a:r>
            <a:r>
              <a:rPr lang="es-ES" b="1" dirty="0" err="1">
                <a:ln/>
                <a:solidFill>
                  <a:srgbClr val="FFFF00"/>
                </a:solidFill>
                <a:effectLst/>
                <a:latin typeface="Agency FB" panose="020B0503020202020204" pitchFamily="34" charset="0"/>
              </a:rPr>
              <a:t>pivot_longer</a:t>
            </a:r>
            <a:r>
              <a:rPr lang="es-ES" b="1" dirty="0">
                <a:ln/>
                <a:solidFill>
                  <a:srgbClr val="FFFF00"/>
                </a:solidFill>
                <a:effectLst/>
                <a:latin typeface="Agency FB" panose="020B0503020202020204" pitchFamily="34" charset="0"/>
              </a:rPr>
              <a:t>(...): Esta es la operación central. Transforma la tabla de un formato "ancho" a uno "largo".</a:t>
            </a:r>
          </a:p>
          <a:p>
            <a:r>
              <a:rPr lang="es-ES" b="1" dirty="0">
                <a:ln/>
                <a:solidFill>
                  <a:srgbClr val="FFFF00"/>
                </a:solidFill>
                <a:effectLst/>
                <a:latin typeface="Agency FB" panose="020B0503020202020204" pitchFamily="34" charset="0"/>
              </a:rPr>
              <a:t>   * </a:t>
            </a:r>
            <a:r>
              <a:rPr lang="es-ES" b="1" dirty="0" err="1">
                <a:ln/>
                <a:solidFill>
                  <a:srgbClr val="FFFF00"/>
                </a:solidFill>
                <a:effectLst/>
                <a:latin typeface="Agency FB" panose="020B0503020202020204" pitchFamily="34" charset="0"/>
              </a:rPr>
              <a:t>cols</a:t>
            </a:r>
            <a:r>
              <a:rPr lang="es-ES" b="1" dirty="0">
                <a:ln/>
                <a:solidFill>
                  <a:srgbClr val="FFFF00"/>
                </a:solidFill>
                <a:effectLst/>
                <a:latin typeface="Agency FB" panose="020B0503020202020204" pitchFamily="34" charset="0"/>
              </a:rPr>
              <a:t> = </a:t>
            </a:r>
            <a:r>
              <a:rPr lang="es-ES" b="1" dirty="0" err="1">
                <a:ln/>
                <a:solidFill>
                  <a:srgbClr val="FFFF00"/>
                </a:solidFill>
                <a:effectLst/>
                <a:latin typeface="Agency FB" panose="020B0503020202020204" pitchFamily="34" charset="0"/>
              </a:rPr>
              <a:t>starts_with</a:t>
            </a:r>
            <a:r>
              <a:rPr lang="es-ES" b="1" dirty="0">
                <a:ln/>
                <a:solidFill>
                  <a:srgbClr val="FFFF00"/>
                </a:solidFill>
                <a:effectLst/>
                <a:latin typeface="Agency FB" panose="020B0503020202020204" pitchFamily="34" charset="0"/>
              </a:rPr>
              <a:t>("</a:t>
            </a:r>
            <a:r>
              <a:rPr lang="es-ES" b="1" dirty="0" err="1">
                <a:ln/>
                <a:solidFill>
                  <a:srgbClr val="FFFF00"/>
                </a:solidFill>
                <a:effectLst/>
                <a:latin typeface="Agency FB" panose="020B0503020202020204" pitchFamily="34" charset="0"/>
              </a:rPr>
              <a:t>actg</a:t>
            </a:r>
            <a:r>
              <a:rPr lang="es-ES" b="1" dirty="0">
                <a:ln/>
                <a:solidFill>
                  <a:srgbClr val="FFFF00"/>
                </a:solidFill>
                <a:effectLst/>
                <a:latin typeface="Agency FB" panose="020B0503020202020204" pitchFamily="34" charset="0"/>
              </a:rPr>
              <a:t>"): Indica que todas las columnas que representan actividades (actg1, actg2, etc.) deben ser reorganizadas.</a:t>
            </a:r>
          </a:p>
          <a:p>
            <a:r>
              <a:rPr lang="es-ES" b="1" dirty="0">
                <a:ln/>
                <a:solidFill>
                  <a:srgbClr val="FFFF00"/>
                </a:solidFill>
                <a:effectLst/>
                <a:latin typeface="Agency FB" panose="020B0503020202020204" pitchFamily="34" charset="0"/>
              </a:rPr>
              <a:t>   * </a:t>
            </a:r>
            <a:r>
              <a:rPr lang="es-ES" b="1" dirty="0" err="1">
                <a:ln/>
                <a:solidFill>
                  <a:srgbClr val="FFFF00"/>
                </a:solidFill>
                <a:effectLst/>
                <a:latin typeface="Agency FB" panose="020B0503020202020204" pitchFamily="34" charset="0"/>
              </a:rPr>
              <a:t>names_to</a:t>
            </a:r>
            <a:r>
              <a:rPr lang="es-ES" b="1" dirty="0">
                <a:ln/>
                <a:solidFill>
                  <a:srgbClr val="FFFF00"/>
                </a:solidFill>
                <a:effectLst/>
                <a:latin typeface="Agency FB" panose="020B0503020202020204" pitchFamily="34" charset="0"/>
              </a:rPr>
              <a:t> = "</a:t>
            </a:r>
            <a:r>
              <a:rPr lang="es-ES" b="1" dirty="0" err="1">
                <a:ln/>
                <a:solidFill>
                  <a:srgbClr val="FFFF00"/>
                </a:solidFill>
                <a:effectLst/>
                <a:latin typeface="Agency FB" panose="020B0503020202020204" pitchFamily="34" charset="0"/>
              </a:rPr>
              <a:t>actg</a:t>
            </a:r>
            <a:r>
              <a:rPr lang="es-ES" b="1" dirty="0">
                <a:ln/>
                <a:solidFill>
                  <a:srgbClr val="FFFF00"/>
                </a:solidFill>
                <a:effectLst/>
                <a:latin typeface="Agency FB" panose="020B0503020202020204" pitchFamily="34" charset="0"/>
              </a:rPr>
              <a:t>": Los nombres de esas columnas (ej. "actg1") se guardarán en una nueva columna llamada </a:t>
            </a:r>
            <a:r>
              <a:rPr lang="es-ES" b="1" dirty="0" err="1">
                <a:ln/>
                <a:solidFill>
                  <a:srgbClr val="FFFF00"/>
                </a:solidFill>
                <a:effectLst/>
                <a:latin typeface="Agency FB" panose="020B0503020202020204" pitchFamily="34" charset="0"/>
              </a:rPr>
              <a:t>actg</a:t>
            </a:r>
            <a:r>
              <a:rPr lang="es-ES" b="1" dirty="0">
                <a:ln/>
                <a:solidFill>
                  <a:srgbClr val="FFFF00"/>
                </a:solidFill>
                <a:effectLst/>
                <a:latin typeface="Agency FB" panose="020B0503020202020204" pitchFamily="34" charset="0"/>
              </a:rPr>
              <a:t>.</a:t>
            </a:r>
          </a:p>
          <a:p>
            <a:r>
              <a:rPr lang="es-ES" b="1" dirty="0">
                <a:ln/>
                <a:solidFill>
                  <a:srgbClr val="FFFF00"/>
                </a:solidFill>
                <a:effectLst/>
                <a:latin typeface="Agency FB" panose="020B0503020202020204" pitchFamily="34" charset="0"/>
              </a:rPr>
              <a:t>   * </a:t>
            </a:r>
            <a:r>
              <a:rPr lang="es-ES" b="1" dirty="0" err="1">
                <a:ln/>
                <a:solidFill>
                  <a:srgbClr val="FFFF00"/>
                </a:solidFill>
                <a:effectLst/>
                <a:latin typeface="Agency FB" panose="020B0503020202020204" pitchFamily="34" charset="0"/>
              </a:rPr>
              <a:t>values_to</a:t>
            </a:r>
            <a:r>
              <a:rPr lang="es-ES" b="1" dirty="0">
                <a:ln/>
                <a:solidFill>
                  <a:srgbClr val="FFFF00"/>
                </a:solidFill>
                <a:effectLst/>
                <a:latin typeface="Agency FB" panose="020B0503020202020204" pitchFamily="34" charset="0"/>
              </a:rPr>
              <a:t> = "total": Los valores de esas columnas (que probablemente son 1 si la tienda pertenece a esa actividad y 0 si no) se guardarán en una nueva columna llamada total.</a:t>
            </a:r>
          </a:p>
          <a:p>
            <a:r>
              <a:rPr lang="es-ES" b="1" dirty="0">
                <a:ln/>
                <a:solidFill>
                  <a:srgbClr val="FF66CC"/>
                </a:solidFill>
                <a:effectLst/>
                <a:latin typeface="Agency FB" panose="020B0503020202020204" pitchFamily="34" charset="0"/>
              </a:rPr>
              <a:t> </a:t>
            </a:r>
            <a:r>
              <a:rPr lang="es-ES" b="1" dirty="0">
                <a:ln/>
                <a:solidFill>
                  <a:srgbClr val="FFC000"/>
                </a:solidFill>
                <a:effectLst/>
                <a:latin typeface="Agency FB" panose="020B0503020202020204" pitchFamily="34" charset="0"/>
              </a:rPr>
              <a:t>* </a:t>
            </a:r>
            <a:r>
              <a:rPr lang="es-ES" b="1" dirty="0" err="1">
                <a:ln/>
                <a:solidFill>
                  <a:srgbClr val="FFC000"/>
                </a:solidFill>
                <a:effectLst/>
                <a:latin typeface="Agency FB" panose="020B0503020202020204" pitchFamily="34" charset="0"/>
              </a:rPr>
              <a:t>mutate</a:t>
            </a:r>
            <a:r>
              <a:rPr lang="es-ES" b="1" dirty="0">
                <a:ln/>
                <a:solidFill>
                  <a:srgbClr val="FFC000"/>
                </a:solidFill>
                <a:effectLst/>
                <a:latin typeface="Agency FB" panose="020B0503020202020204" pitchFamily="34" charset="0"/>
              </a:rPr>
              <a:t>(...): Se crean y modifican columnas:</a:t>
            </a:r>
          </a:p>
          <a:p>
            <a:r>
              <a:rPr lang="es-ES" b="1" dirty="0">
                <a:ln/>
                <a:solidFill>
                  <a:srgbClr val="FFC000"/>
                </a:solidFill>
                <a:effectLst/>
                <a:latin typeface="Agency FB" panose="020B0503020202020204" pitchFamily="34" charset="0"/>
              </a:rPr>
              <a:t>   * </a:t>
            </a:r>
            <a:r>
              <a:rPr lang="es-ES" b="1" dirty="0" err="1">
                <a:ln/>
                <a:solidFill>
                  <a:srgbClr val="FFC000"/>
                </a:solidFill>
                <a:effectLst/>
                <a:latin typeface="Agency FB" panose="020B0503020202020204" pitchFamily="34" charset="0"/>
              </a:rPr>
              <a:t>actg</a:t>
            </a:r>
            <a:r>
              <a:rPr lang="es-ES" b="1" dirty="0">
                <a:ln/>
                <a:solidFill>
                  <a:srgbClr val="FFC000"/>
                </a:solidFill>
                <a:effectLst/>
                <a:latin typeface="Agency FB" panose="020B0503020202020204" pitchFamily="34" charset="0"/>
              </a:rPr>
              <a:t> = </a:t>
            </a:r>
            <a:r>
              <a:rPr lang="es-ES" b="1" dirty="0" err="1">
                <a:ln/>
                <a:solidFill>
                  <a:srgbClr val="FFC000"/>
                </a:solidFill>
                <a:effectLst/>
                <a:latin typeface="Agency FB" panose="020B0503020202020204" pitchFamily="34" charset="0"/>
              </a:rPr>
              <a:t>as.numeric</a:t>
            </a:r>
            <a:r>
              <a:rPr lang="es-ES" b="1" dirty="0">
                <a:ln/>
                <a:solidFill>
                  <a:srgbClr val="FFC000"/>
                </a:solidFill>
                <a:effectLst/>
                <a:latin typeface="Agency FB" panose="020B0503020202020204" pitchFamily="34" charset="0"/>
              </a:rPr>
              <a:t>(</a:t>
            </a:r>
            <a:r>
              <a:rPr lang="es-ES" b="1" dirty="0" err="1">
                <a:ln/>
                <a:solidFill>
                  <a:srgbClr val="FFC000"/>
                </a:solidFill>
                <a:effectLst/>
                <a:latin typeface="Agency FB" panose="020B0503020202020204" pitchFamily="34" charset="0"/>
              </a:rPr>
              <a:t>str_remove</a:t>
            </a:r>
            <a:r>
              <a:rPr lang="es-ES" b="1" dirty="0">
                <a:ln/>
                <a:solidFill>
                  <a:srgbClr val="FFC000"/>
                </a:solidFill>
                <a:effectLst/>
                <a:latin typeface="Agency FB" panose="020B0503020202020204" pitchFamily="34" charset="0"/>
              </a:rPr>
              <a:t>(</a:t>
            </a:r>
            <a:r>
              <a:rPr lang="es-ES" b="1" dirty="0" err="1">
                <a:ln/>
                <a:solidFill>
                  <a:srgbClr val="FFC000"/>
                </a:solidFill>
                <a:effectLst/>
                <a:latin typeface="Agency FB" panose="020B0503020202020204" pitchFamily="34" charset="0"/>
              </a:rPr>
              <a:t>actg</a:t>
            </a:r>
            <a:r>
              <a:rPr lang="es-ES" b="1" dirty="0">
                <a:ln/>
                <a:solidFill>
                  <a:srgbClr val="FFC000"/>
                </a:solidFill>
                <a:effectLst/>
                <a:latin typeface="Agency FB" panose="020B0503020202020204" pitchFamily="34" charset="0"/>
              </a:rPr>
              <a:t>, "</a:t>
            </a:r>
            <a:r>
              <a:rPr lang="es-ES" b="1" dirty="0" err="1">
                <a:ln/>
                <a:solidFill>
                  <a:srgbClr val="FFC000"/>
                </a:solidFill>
                <a:effectLst/>
                <a:latin typeface="Agency FB" panose="020B0503020202020204" pitchFamily="34" charset="0"/>
              </a:rPr>
              <a:t>actg</a:t>
            </a:r>
            <a:r>
              <a:rPr lang="es-ES" b="1" dirty="0">
                <a:ln/>
                <a:solidFill>
                  <a:srgbClr val="FFC000"/>
                </a:solidFill>
                <a:effectLst/>
                <a:latin typeface="Agency FB" panose="020B0503020202020204" pitchFamily="34" charset="0"/>
              </a:rPr>
              <a:t>")): Se limpia la nueva columna </a:t>
            </a:r>
            <a:r>
              <a:rPr lang="es-ES" b="1" dirty="0" err="1">
                <a:ln/>
                <a:solidFill>
                  <a:srgbClr val="FFC000"/>
                </a:solidFill>
                <a:effectLst/>
                <a:latin typeface="Agency FB" panose="020B0503020202020204" pitchFamily="34" charset="0"/>
              </a:rPr>
              <a:t>actg</a:t>
            </a:r>
            <a:r>
              <a:rPr lang="es-ES" b="1" dirty="0">
                <a:ln/>
                <a:solidFill>
                  <a:srgbClr val="FFC000"/>
                </a:solidFill>
                <a:effectLst/>
                <a:latin typeface="Agency FB" panose="020B0503020202020204" pitchFamily="34" charset="0"/>
              </a:rPr>
              <a:t>, quitando el texto "</a:t>
            </a:r>
            <a:r>
              <a:rPr lang="es-ES" b="1" dirty="0" err="1">
                <a:ln/>
                <a:solidFill>
                  <a:srgbClr val="FFC000"/>
                </a:solidFill>
                <a:effectLst/>
                <a:latin typeface="Agency FB" panose="020B0503020202020204" pitchFamily="34" charset="0"/>
              </a:rPr>
              <a:t>actg</a:t>
            </a:r>
            <a:r>
              <a:rPr lang="es-ES" b="1" dirty="0">
                <a:ln/>
                <a:solidFill>
                  <a:srgbClr val="FFC000"/>
                </a:solidFill>
                <a:effectLst/>
                <a:latin typeface="Agency FB" panose="020B0503020202020204" pitchFamily="34" charset="0"/>
              </a:rPr>
              <a:t>" para quedarse solo con el número de la actividad.</a:t>
            </a:r>
          </a:p>
          <a:p>
            <a:r>
              <a:rPr lang="es-ES" b="1" dirty="0">
                <a:ln/>
                <a:solidFill>
                  <a:schemeClr val="bg1"/>
                </a:solidFill>
                <a:effectLst/>
                <a:latin typeface="Agency FB" panose="020B0503020202020204" pitchFamily="34" charset="0"/>
              </a:rPr>
              <a:t>   </a:t>
            </a:r>
            <a:r>
              <a:rPr lang="es-ES" b="1" dirty="0">
                <a:ln/>
                <a:solidFill>
                  <a:srgbClr val="00B0F0"/>
                </a:solidFill>
                <a:effectLst/>
                <a:latin typeface="Agency FB" panose="020B0503020202020204" pitchFamily="34" charset="0"/>
              </a:rPr>
              <a:t>* Actividad = factor(...): Se convierte la columna numérica de actividad en un "factor" (una variable categórica) con etiquetas claras como "Tienda", "Comida preparada", "Peluquería", etc. Esto hace los resultados más legibles.</a:t>
            </a:r>
          </a:p>
          <a:p>
            <a:r>
              <a:rPr lang="es-ES" b="1" dirty="0">
                <a:ln/>
                <a:solidFill>
                  <a:srgbClr val="FF0000"/>
                </a:solidFill>
                <a:effectLst/>
                <a:latin typeface="Agency FB" panose="020B0503020202020204" pitchFamily="34" charset="0"/>
              </a:rPr>
              <a:t> * </a:t>
            </a:r>
            <a:r>
              <a:rPr lang="es-ES" b="1" dirty="0" err="1">
                <a:ln/>
                <a:solidFill>
                  <a:srgbClr val="FF0000"/>
                </a:solidFill>
                <a:effectLst/>
                <a:latin typeface="Agency FB" panose="020B0503020202020204" pitchFamily="34" charset="0"/>
              </a:rPr>
              <a:t>tabla_final</a:t>
            </a:r>
            <a:r>
              <a:rPr lang="es-ES" b="1" dirty="0">
                <a:ln/>
                <a:solidFill>
                  <a:srgbClr val="FF0000"/>
                </a:solidFill>
                <a:effectLst/>
                <a:latin typeface="Agency FB" panose="020B0503020202020204" pitchFamily="34" charset="0"/>
              </a:rPr>
              <a:t> &lt;- </a:t>
            </a:r>
            <a:r>
              <a:rPr lang="es-ES" b="1" dirty="0" err="1">
                <a:ln/>
                <a:solidFill>
                  <a:srgbClr val="FF0000"/>
                </a:solidFill>
                <a:effectLst/>
                <a:latin typeface="Agency FB" panose="020B0503020202020204" pitchFamily="34" charset="0"/>
              </a:rPr>
              <a:t>col_frame</a:t>
            </a:r>
            <a:r>
              <a:rPr lang="es-ES" b="1" dirty="0">
                <a:ln/>
                <a:solidFill>
                  <a:srgbClr val="FF0000"/>
                </a:solidFill>
                <a:effectLst/>
                <a:latin typeface="Agency FB" panose="020B0503020202020204" pitchFamily="34" charset="0"/>
              </a:rPr>
              <a:t> %&gt;% ...: Se crea la tabla final a partir del resultado anterior.</a:t>
            </a:r>
          </a:p>
          <a:p>
            <a:r>
              <a:rPr lang="es-ES" b="1" dirty="0">
                <a:ln/>
                <a:solidFill>
                  <a:srgbClr val="FF0000"/>
                </a:solidFill>
                <a:effectLst/>
                <a:latin typeface="Agency FB" panose="020B0503020202020204" pitchFamily="34" charset="0"/>
              </a:rPr>
              <a:t> * </a:t>
            </a:r>
            <a:r>
              <a:rPr lang="es-ES" b="1" dirty="0" err="1">
                <a:ln/>
                <a:solidFill>
                  <a:srgbClr val="FF0000"/>
                </a:solidFill>
                <a:effectLst/>
                <a:latin typeface="Agency FB" panose="020B0503020202020204" pitchFamily="34" charset="0"/>
              </a:rPr>
              <a:t>filter</a:t>
            </a:r>
            <a:r>
              <a:rPr lang="es-ES" b="1" dirty="0">
                <a:ln/>
                <a:solidFill>
                  <a:srgbClr val="FF0000"/>
                </a:solidFill>
                <a:effectLst/>
                <a:latin typeface="Agency FB" panose="020B0503020202020204" pitchFamily="34" charset="0"/>
              </a:rPr>
              <a:t>(total == 1): Se filtran los datos para quedarse solo con las filas que corresponden a una actividad que la tienda sí realiza.</a:t>
            </a:r>
          </a:p>
          <a:p>
            <a:r>
              <a:rPr lang="es-ES" b="1" dirty="0">
                <a:ln/>
                <a:solidFill>
                  <a:srgbClr val="FF0000"/>
                </a:solidFill>
                <a:effectLst/>
                <a:latin typeface="Agency FB" panose="020B0503020202020204" pitchFamily="34" charset="0"/>
              </a:rPr>
              <a:t> * </a:t>
            </a:r>
            <a:r>
              <a:rPr lang="es-ES" b="1" dirty="0" err="1">
                <a:ln/>
                <a:solidFill>
                  <a:srgbClr val="FF0000"/>
                </a:solidFill>
                <a:effectLst/>
                <a:latin typeface="Agency FB" panose="020B0503020202020204" pitchFamily="34" charset="0"/>
              </a:rPr>
              <a:t>group_by</a:t>
            </a:r>
            <a:r>
              <a:rPr lang="es-ES" b="1" dirty="0">
                <a:ln/>
                <a:solidFill>
                  <a:srgbClr val="FF0000"/>
                </a:solidFill>
                <a:effectLst/>
                <a:latin typeface="Agency FB" panose="020B0503020202020204" pitchFamily="34" charset="0"/>
              </a:rPr>
              <a:t>(</a:t>
            </a:r>
            <a:r>
              <a:rPr lang="es-ES" b="1" dirty="0" err="1">
                <a:ln/>
                <a:solidFill>
                  <a:srgbClr val="FF0000"/>
                </a:solidFill>
                <a:effectLst/>
                <a:latin typeface="Agency FB" panose="020B0503020202020204" pitchFamily="34" charset="0"/>
              </a:rPr>
              <a:t>Munic_Dept</a:t>
            </a:r>
            <a:r>
              <a:rPr lang="es-ES" b="1" dirty="0">
                <a:ln/>
                <a:solidFill>
                  <a:srgbClr val="FF0000"/>
                </a:solidFill>
                <a:effectLst/>
                <a:latin typeface="Agency FB" panose="020B0503020202020204" pitchFamily="34" charset="0"/>
              </a:rPr>
              <a:t>, Municipio, </a:t>
            </a:r>
            <a:r>
              <a:rPr lang="es-ES" b="1" dirty="0" err="1">
                <a:ln/>
                <a:solidFill>
                  <a:srgbClr val="FF0000"/>
                </a:solidFill>
                <a:effectLst/>
                <a:latin typeface="Agency FB" panose="020B0503020202020204" pitchFamily="34" charset="0"/>
              </a:rPr>
              <a:t>actg</a:t>
            </a:r>
            <a:r>
              <a:rPr lang="es-ES" b="1" dirty="0">
                <a:ln/>
                <a:solidFill>
                  <a:srgbClr val="FF0000"/>
                </a:solidFill>
                <a:effectLst/>
                <a:latin typeface="Agency FB" panose="020B0503020202020204" pitchFamily="34" charset="0"/>
              </a:rPr>
              <a:t>, Actividad): Se agrupan los datos por municipio Y por actividad. Esto permite el análisis combinado de la Tarea 3.</a:t>
            </a:r>
          </a:p>
          <a:p>
            <a:r>
              <a:rPr lang="es-ES" b="1" dirty="0">
                <a:ln/>
                <a:solidFill>
                  <a:srgbClr val="FF0000"/>
                </a:solidFill>
                <a:effectLst/>
                <a:latin typeface="Agency FB" panose="020B0503020202020204" pitchFamily="34" charset="0"/>
              </a:rPr>
              <a:t> * </a:t>
            </a:r>
            <a:r>
              <a:rPr lang="es-ES" b="1" dirty="0" err="1">
                <a:ln/>
                <a:solidFill>
                  <a:srgbClr val="FF0000"/>
                </a:solidFill>
                <a:effectLst/>
                <a:latin typeface="Agency FB" panose="020B0503020202020204" pitchFamily="34" charset="0"/>
              </a:rPr>
              <a:t>summarise</a:t>
            </a:r>
            <a:r>
              <a:rPr lang="es-ES" b="1" dirty="0">
                <a:ln/>
                <a:solidFill>
                  <a:srgbClr val="FF0000"/>
                </a:solidFill>
                <a:effectLst/>
                <a:latin typeface="Agency FB" panose="020B0503020202020204" pitchFamily="34" charset="0"/>
              </a:rPr>
              <a:t>(internet = mean(</a:t>
            </a:r>
            <a:r>
              <a:rPr lang="es-ES" b="1" dirty="0" err="1">
                <a:ln/>
                <a:solidFill>
                  <a:srgbClr val="FF0000"/>
                </a:solidFill>
                <a:effectLst/>
                <a:latin typeface="Agency FB" panose="020B0503020202020204" pitchFamily="34" charset="0"/>
              </a:rPr>
              <a:t>uso_internet</a:t>
            </a:r>
            <a:r>
              <a:rPr lang="es-ES" b="1" dirty="0">
                <a:ln/>
                <a:solidFill>
                  <a:srgbClr val="FF0000"/>
                </a:solidFill>
                <a:effectLst/>
                <a:latin typeface="Agency FB" panose="020B0503020202020204" pitchFamily="34" charset="0"/>
              </a:rPr>
              <a:t>, na.rm = TRUE) * 100): De nuevo, se calcula el porcentaje de penetración de internet, pero esta vez para cada actividad dentro de cada ciudad.</a:t>
            </a:r>
          </a:p>
          <a:p>
            <a:r>
              <a:rPr lang="es-ES" b="1" dirty="0">
                <a:ln/>
                <a:solidFill>
                  <a:srgbClr val="FF0000"/>
                </a:solidFill>
                <a:effectLst/>
                <a:latin typeface="Agency FB" panose="020B0503020202020204" pitchFamily="34" charset="0"/>
              </a:rPr>
              <a:t> * </a:t>
            </a:r>
            <a:r>
              <a:rPr lang="es-ES" b="1" dirty="0" err="1">
                <a:ln/>
                <a:solidFill>
                  <a:srgbClr val="FF0000"/>
                </a:solidFill>
                <a:effectLst/>
                <a:latin typeface="Agency FB" panose="020B0503020202020204" pitchFamily="34" charset="0"/>
              </a:rPr>
              <a:t>rename</a:t>
            </a:r>
            <a:r>
              <a:rPr lang="es-ES" b="1" dirty="0">
                <a:ln/>
                <a:solidFill>
                  <a:srgbClr val="FF0000"/>
                </a:solidFill>
                <a:effectLst/>
                <a:latin typeface="Agency FB" panose="020B0503020202020204" pitchFamily="34" charset="0"/>
              </a:rPr>
              <a:t>(</a:t>
            </a:r>
            <a:r>
              <a:rPr lang="es-ES" b="1" dirty="0" err="1">
                <a:ln/>
                <a:solidFill>
                  <a:srgbClr val="FF0000"/>
                </a:solidFill>
                <a:effectLst/>
                <a:latin typeface="Agency FB" panose="020B0503020202020204" pitchFamily="34" charset="0"/>
              </a:rPr>
              <a:t>divipola</a:t>
            </a:r>
            <a:r>
              <a:rPr lang="es-ES" b="1" dirty="0">
                <a:ln/>
                <a:solidFill>
                  <a:srgbClr val="FF0000"/>
                </a:solidFill>
                <a:effectLst/>
                <a:latin typeface="Agency FB" panose="020B0503020202020204" pitchFamily="34" charset="0"/>
              </a:rPr>
              <a:t> = </a:t>
            </a:r>
            <a:r>
              <a:rPr lang="es-ES" b="1" dirty="0" err="1">
                <a:ln/>
                <a:solidFill>
                  <a:srgbClr val="FF0000"/>
                </a:solidFill>
                <a:effectLst/>
                <a:latin typeface="Agency FB" panose="020B0503020202020204" pitchFamily="34" charset="0"/>
              </a:rPr>
              <a:t>Munic_Dept</a:t>
            </a:r>
            <a:r>
              <a:rPr lang="es-ES" b="1" dirty="0">
                <a:ln/>
                <a:solidFill>
                  <a:srgbClr val="FF0000"/>
                </a:solidFill>
                <a:effectLst/>
                <a:latin typeface="Agency FB" panose="020B0503020202020204" pitchFamily="34" charset="0"/>
              </a:rPr>
              <a:t>): Se estandariza el nombre de la columna del código municipal.</a:t>
            </a:r>
          </a:p>
          <a:p>
            <a:r>
              <a:rPr lang="es-ES" b="1" dirty="0">
                <a:ln/>
                <a:solidFill>
                  <a:schemeClr val="bg1"/>
                </a:solidFill>
                <a:effectLst>
                  <a:glow rad="101600">
                    <a:schemeClr val="bg2">
                      <a:lumMod val="50000"/>
                      <a:alpha val="60000"/>
                    </a:schemeClr>
                  </a:glow>
                </a:effectLst>
                <a:latin typeface="Agency FB" panose="020B0503020202020204" pitchFamily="34" charset="0"/>
              </a:rPr>
              <a:t> </a:t>
            </a:r>
          </a:p>
          <a:p>
            <a:endParaRPr lang="es-ES" b="1" dirty="0">
              <a:ln/>
              <a:solidFill>
                <a:schemeClr val="bg1"/>
              </a:solidFill>
              <a:effectLst>
                <a:glow rad="101600">
                  <a:schemeClr val="bg2">
                    <a:lumMod val="50000"/>
                    <a:alpha val="60000"/>
                  </a:schemeClr>
                </a:glow>
              </a:effectLst>
              <a:latin typeface="Agency FB" panose="020B0503020202020204" pitchFamily="34" charset="0"/>
            </a:endParaRPr>
          </a:p>
          <a:p>
            <a:endParaRPr lang="es-ES" b="1" dirty="0">
              <a:ln/>
              <a:solidFill>
                <a:schemeClr val="bg1"/>
              </a:solidFill>
              <a:effectLst>
                <a:glow rad="101600">
                  <a:schemeClr val="bg2">
                    <a:lumMod val="50000"/>
                    <a:alpha val="60000"/>
                  </a:schemeClr>
                </a:glow>
              </a:effectLst>
              <a:latin typeface="Agency FB" panose="020B0503020202020204" pitchFamily="34" charset="0"/>
            </a:endParaRPr>
          </a:p>
          <a:p>
            <a:r>
              <a:rPr lang="es-ES" b="1" dirty="0">
                <a:ln/>
                <a:solidFill>
                  <a:schemeClr val="bg1"/>
                </a:solidFill>
                <a:effectLst/>
                <a:latin typeface="Agency FB" panose="020B0503020202020204" pitchFamily="34" charset="0"/>
              </a:rPr>
              <a:t> </a:t>
            </a:r>
            <a:endParaRPr lang="es-ES" sz="2400" b="1" dirty="0">
              <a:ln/>
              <a:solidFill>
                <a:schemeClr val="bg1"/>
              </a:solidFill>
              <a:effectLst>
                <a:glow rad="101600">
                  <a:schemeClr val="bg2">
                    <a:lumMod val="50000"/>
                    <a:alpha val="60000"/>
                  </a:schemeClr>
                </a:glow>
              </a:effectLst>
              <a:latin typeface="Agency FB" panose="020B0503020202020204" pitchFamily="34" charset="0"/>
            </a:endParaRPr>
          </a:p>
        </p:txBody>
      </p:sp>
    </p:spTree>
    <p:extLst>
      <p:ext uri="{BB962C8B-B14F-4D97-AF65-F5344CB8AC3E}">
        <p14:creationId xmlns:p14="http://schemas.microsoft.com/office/powerpoint/2010/main" val="2345169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A9ECA-EBBD-EBF3-26A7-E363E20EC26B}"/>
            </a:ext>
          </a:extLst>
        </p:cNvPr>
        <p:cNvGrpSpPr/>
        <p:nvPr/>
      </p:nvGrpSpPr>
      <p:grpSpPr>
        <a:xfrm>
          <a:off x="0" y="0"/>
          <a:ext cx="0" cy="0"/>
          <a:chOff x="0" y="0"/>
          <a:chExt cx="0" cy="0"/>
        </a:xfrm>
      </p:grpSpPr>
      <p:pic>
        <p:nvPicPr>
          <p:cNvPr id="2" name="Imagen 1">
            <a:extLst>
              <a:ext uri="{FF2B5EF4-FFF2-40B4-BE49-F238E27FC236}">
                <a16:creationId xmlns:a16="http://schemas.microsoft.com/office/drawing/2014/main" id="{2DB168A3-38D3-152B-A1E2-5E121226010F}"/>
              </a:ext>
            </a:extLst>
          </p:cNvPr>
          <p:cNvPicPr>
            <a:picLocks noChangeAspect="1"/>
          </p:cNvPicPr>
          <p:nvPr/>
        </p:nvPicPr>
        <p:blipFill>
          <a:blip r:embed="rId2"/>
          <a:stretch>
            <a:fillRect/>
          </a:stretch>
        </p:blipFill>
        <p:spPr>
          <a:xfrm>
            <a:off x="0" y="0"/>
            <a:ext cx="12192000" cy="6857999"/>
          </a:xfrm>
          <a:prstGeom prst="rect">
            <a:avLst/>
          </a:prstGeom>
        </p:spPr>
      </p:pic>
      <p:sp>
        <p:nvSpPr>
          <p:cNvPr id="11" name="Rectángulo 10">
            <a:extLst>
              <a:ext uri="{FF2B5EF4-FFF2-40B4-BE49-F238E27FC236}">
                <a16:creationId xmlns:a16="http://schemas.microsoft.com/office/drawing/2014/main" id="{8E727990-9D9C-6B74-7772-B51E0B06B78D}"/>
              </a:ext>
            </a:extLst>
          </p:cNvPr>
          <p:cNvSpPr/>
          <p:nvPr/>
        </p:nvSpPr>
        <p:spPr>
          <a:xfrm>
            <a:off x="10346623" y="6488667"/>
            <a:ext cx="1845377" cy="369332"/>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b="1" dirty="0">
                <a:ln/>
                <a:solidFill>
                  <a:schemeClr val="bg1"/>
                </a:solidFill>
                <a:effectLst>
                  <a:glow rad="101600">
                    <a:schemeClr val="bg2">
                      <a:lumMod val="50000"/>
                      <a:alpha val="60000"/>
                    </a:schemeClr>
                  </a:glow>
                </a:effectLst>
                <a:latin typeface="Agency FB" panose="020B0503020202020204" pitchFamily="34" charset="0"/>
              </a:rPr>
              <a:t>Exposición 13/08/25</a:t>
            </a:r>
          </a:p>
        </p:txBody>
      </p:sp>
      <p:sp>
        <p:nvSpPr>
          <p:cNvPr id="14" name="Rectángulo 13">
            <a:extLst>
              <a:ext uri="{FF2B5EF4-FFF2-40B4-BE49-F238E27FC236}">
                <a16:creationId xmlns:a16="http://schemas.microsoft.com/office/drawing/2014/main" id="{392CC9FE-9806-8C9A-4EE7-2A1F3D536557}"/>
              </a:ext>
            </a:extLst>
          </p:cNvPr>
          <p:cNvSpPr/>
          <p:nvPr/>
        </p:nvSpPr>
        <p:spPr>
          <a:xfrm>
            <a:off x="5739436" y="887754"/>
            <a:ext cx="6312355" cy="7294305"/>
          </a:xfrm>
          <a:prstGeom prst="rect">
            <a:avLst/>
          </a:prstGeom>
          <a:noFill/>
          <a:ln>
            <a:noFill/>
          </a:ln>
          <a:effectLst>
            <a:outerShdw blurRad="127000" dist="38100" dir="2700000" algn="ctr">
              <a:srgbClr val="000000">
                <a:alpha val="45000"/>
              </a:srgbClr>
            </a:outerShdw>
            <a:softEdge rad="12700"/>
          </a:effectLst>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s-ES" b="1" dirty="0">
                <a:ln/>
                <a:solidFill>
                  <a:schemeClr val="bg1"/>
                </a:solidFill>
                <a:effectLst>
                  <a:glow rad="101600">
                    <a:schemeClr val="bg2">
                      <a:lumMod val="50000"/>
                      <a:alpha val="60000"/>
                    </a:schemeClr>
                  </a:glow>
                </a:effectLst>
                <a:latin typeface="Agency FB" panose="020B0503020202020204" pitchFamily="34" charset="0"/>
              </a:rPr>
              <a:t>EXPLICACION DEL CODIGO:</a:t>
            </a:r>
          </a:p>
          <a:p>
            <a:r>
              <a:rPr lang="es-ES" b="1" dirty="0">
                <a:ln/>
                <a:solidFill>
                  <a:schemeClr val="bg1"/>
                </a:solidFill>
                <a:effectLst/>
                <a:latin typeface="Agency FB" panose="020B0503020202020204" pitchFamily="34" charset="0"/>
              </a:rPr>
              <a:t>Este código limpia y prepara el set de datos de población.</a:t>
            </a:r>
          </a:p>
          <a:p>
            <a:r>
              <a:rPr lang="es-ES" b="1" dirty="0">
                <a:ln/>
                <a:solidFill>
                  <a:schemeClr val="bg1"/>
                </a:solidFill>
                <a:effectLst/>
                <a:latin typeface="Agency FB" panose="020B0503020202020204" pitchFamily="34" charset="0"/>
              </a:rPr>
              <a:t> </a:t>
            </a:r>
            <a:r>
              <a:rPr lang="es-ES" b="1" dirty="0">
                <a:ln/>
                <a:solidFill>
                  <a:srgbClr val="FF0000"/>
                </a:solidFill>
                <a:effectLst/>
                <a:latin typeface="Agency FB" panose="020B0503020202020204" pitchFamily="34" charset="0"/>
              </a:rPr>
              <a:t>* </a:t>
            </a:r>
            <a:r>
              <a:rPr lang="es-ES" b="1" dirty="0" err="1">
                <a:ln/>
                <a:solidFill>
                  <a:srgbClr val="FF0000"/>
                </a:solidFill>
                <a:effectLst/>
                <a:latin typeface="Agency FB" panose="020B0503020202020204" pitchFamily="34" charset="0"/>
              </a:rPr>
              <a:t>poblacion</a:t>
            </a:r>
            <a:r>
              <a:rPr lang="es-ES" b="1" dirty="0">
                <a:ln/>
                <a:solidFill>
                  <a:srgbClr val="FF0000"/>
                </a:solidFill>
                <a:effectLst/>
                <a:latin typeface="Agency FB" panose="020B0503020202020204" pitchFamily="34" charset="0"/>
              </a:rPr>
              <a:t> &lt;- </a:t>
            </a:r>
            <a:r>
              <a:rPr lang="es-ES" b="1" dirty="0" err="1">
                <a:ln/>
                <a:solidFill>
                  <a:srgbClr val="FF0000"/>
                </a:solidFill>
                <a:effectLst/>
                <a:latin typeface="Agency FB" panose="020B0503020202020204" pitchFamily="34" charset="0"/>
              </a:rPr>
              <a:t>poblacion_raw</a:t>
            </a:r>
            <a:r>
              <a:rPr lang="es-ES" b="1" dirty="0">
                <a:ln/>
                <a:solidFill>
                  <a:srgbClr val="FF0000"/>
                </a:solidFill>
                <a:effectLst/>
                <a:latin typeface="Agency FB" panose="020B0503020202020204" pitchFamily="34" charset="0"/>
              </a:rPr>
              <a:t> %&gt;% ...: Se crea la tabla </a:t>
            </a:r>
            <a:r>
              <a:rPr lang="es-ES" b="1" dirty="0" err="1">
                <a:ln/>
                <a:solidFill>
                  <a:srgbClr val="FF0000"/>
                </a:solidFill>
                <a:effectLst/>
                <a:latin typeface="Agency FB" panose="020B0503020202020204" pitchFamily="34" charset="0"/>
              </a:rPr>
              <a:t>poblacion</a:t>
            </a:r>
            <a:r>
              <a:rPr lang="es-ES" b="1" dirty="0">
                <a:ln/>
                <a:solidFill>
                  <a:srgbClr val="FF0000"/>
                </a:solidFill>
                <a:effectLst/>
                <a:latin typeface="Agency FB" panose="020B0503020202020204" pitchFamily="34" charset="0"/>
              </a:rPr>
              <a:t> a partir de los datos brutos leídos al inicio.</a:t>
            </a:r>
          </a:p>
          <a:p>
            <a:r>
              <a:rPr lang="es-ES" b="1" dirty="0">
                <a:ln/>
                <a:solidFill>
                  <a:schemeClr val="bg1"/>
                </a:solidFill>
                <a:effectLst/>
                <a:latin typeface="Agency FB" panose="020B0503020202020204" pitchFamily="34" charset="0"/>
              </a:rPr>
              <a:t> </a:t>
            </a:r>
            <a:r>
              <a:rPr lang="es-ES" b="1" dirty="0">
                <a:ln/>
                <a:solidFill>
                  <a:srgbClr val="FFC000"/>
                </a:solidFill>
                <a:effectLst/>
                <a:latin typeface="Agency FB" panose="020B0503020202020204" pitchFamily="34" charset="0"/>
              </a:rPr>
              <a:t>* </a:t>
            </a:r>
            <a:r>
              <a:rPr lang="es-ES" b="1" dirty="0" err="1">
                <a:ln/>
                <a:solidFill>
                  <a:srgbClr val="FFC000"/>
                </a:solidFill>
                <a:effectLst/>
                <a:latin typeface="Agency FB" panose="020B0503020202020204" pitchFamily="34" charset="0"/>
              </a:rPr>
              <a:t>rename</a:t>
            </a:r>
            <a:r>
              <a:rPr lang="es-ES" b="1" dirty="0">
                <a:ln/>
                <a:solidFill>
                  <a:srgbClr val="FFC000"/>
                </a:solidFill>
                <a:effectLst/>
                <a:latin typeface="Agency FB" panose="020B0503020202020204" pitchFamily="34" charset="0"/>
              </a:rPr>
              <a:t>(...): Se cambian los nombres de las columnas a </a:t>
            </a:r>
            <a:r>
              <a:rPr lang="es-ES" b="1" dirty="0" err="1">
                <a:ln/>
                <a:solidFill>
                  <a:srgbClr val="FFC000"/>
                </a:solidFill>
                <a:effectLst/>
                <a:latin typeface="Agency FB" panose="020B0503020202020204" pitchFamily="34" charset="0"/>
              </a:rPr>
              <a:t>divipola</a:t>
            </a:r>
            <a:r>
              <a:rPr lang="es-ES" b="1" dirty="0">
                <a:ln/>
                <a:solidFill>
                  <a:srgbClr val="FFC000"/>
                </a:solidFill>
                <a:effectLst/>
                <a:latin typeface="Agency FB" panose="020B0503020202020204" pitchFamily="34" charset="0"/>
              </a:rPr>
              <a:t> y </a:t>
            </a:r>
            <a:r>
              <a:rPr lang="es-ES" b="1" dirty="0" err="1">
                <a:ln/>
                <a:solidFill>
                  <a:srgbClr val="FFC000"/>
                </a:solidFill>
                <a:effectLst/>
                <a:latin typeface="Agency FB" panose="020B0503020202020204" pitchFamily="34" charset="0"/>
              </a:rPr>
              <a:t>poblacion</a:t>
            </a:r>
            <a:r>
              <a:rPr lang="es-ES" b="1" dirty="0">
                <a:ln/>
                <a:solidFill>
                  <a:srgbClr val="FFC000"/>
                </a:solidFill>
                <a:effectLst/>
                <a:latin typeface="Agency FB" panose="020B0503020202020204" pitchFamily="34" charset="0"/>
              </a:rPr>
              <a:t> para que sean más claros y compatibles con las otras tablas. El código </a:t>
            </a:r>
            <a:r>
              <a:rPr lang="es-ES" b="1" dirty="0" err="1">
                <a:ln/>
                <a:solidFill>
                  <a:srgbClr val="FFC000"/>
                </a:solidFill>
                <a:effectLst/>
                <a:latin typeface="Agency FB" panose="020B0503020202020204" pitchFamily="34" charset="0"/>
              </a:rPr>
              <a:t>divipola</a:t>
            </a:r>
            <a:r>
              <a:rPr lang="es-ES" b="1" dirty="0">
                <a:ln/>
                <a:solidFill>
                  <a:srgbClr val="FFC000"/>
                </a:solidFill>
                <a:effectLst/>
                <a:latin typeface="Agency FB" panose="020B0503020202020204" pitchFamily="34" charset="0"/>
              </a:rPr>
              <a:t> es el identificador único para cada municipio de Colombia, fundamental para unir datos de diferentes fuentes.</a:t>
            </a:r>
          </a:p>
          <a:p>
            <a:r>
              <a:rPr lang="es-ES" b="1" dirty="0">
                <a:ln/>
                <a:solidFill>
                  <a:schemeClr val="bg1"/>
                </a:solidFill>
                <a:effectLst/>
                <a:latin typeface="Agency FB" panose="020B0503020202020204" pitchFamily="34" charset="0"/>
              </a:rPr>
              <a:t> </a:t>
            </a:r>
            <a:r>
              <a:rPr lang="es-ES" b="1" dirty="0">
                <a:ln/>
                <a:solidFill>
                  <a:srgbClr val="FFFF00"/>
                </a:solidFill>
                <a:effectLst/>
                <a:latin typeface="Agency FB" panose="020B0503020202020204" pitchFamily="34" charset="0"/>
              </a:rPr>
              <a:t>* </a:t>
            </a:r>
            <a:r>
              <a:rPr lang="es-ES" b="1" dirty="0" err="1">
                <a:ln/>
                <a:solidFill>
                  <a:srgbClr val="FFFF00"/>
                </a:solidFill>
                <a:effectLst/>
                <a:latin typeface="Agency FB" panose="020B0503020202020204" pitchFamily="34" charset="0"/>
              </a:rPr>
              <a:t>mutate</a:t>
            </a:r>
            <a:r>
              <a:rPr lang="es-ES" b="1" dirty="0">
                <a:ln/>
                <a:solidFill>
                  <a:srgbClr val="FFFF00"/>
                </a:solidFill>
                <a:effectLst/>
                <a:latin typeface="Agency FB" panose="020B0503020202020204" pitchFamily="34" charset="0"/>
              </a:rPr>
              <a:t>(</a:t>
            </a:r>
            <a:r>
              <a:rPr lang="es-ES" b="1" dirty="0" err="1">
                <a:ln/>
                <a:solidFill>
                  <a:srgbClr val="FFFF00"/>
                </a:solidFill>
                <a:effectLst/>
                <a:latin typeface="Agency FB" panose="020B0503020202020204" pitchFamily="34" charset="0"/>
              </a:rPr>
              <a:t>poblacion</a:t>
            </a:r>
            <a:r>
              <a:rPr lang="es-ES" b="1" dirty="0">
                <a:ln/>
                <a:solidFill>
                  <a:srgbClr val="FFFF00"/>
                </a:solidFill>
                <a:effectLst/>
                <a:latin typeface="Agency FB" panose="020B0503020202020204" pitchFamily="34" charset="0"/>
              </a:rPr>
              <a:t> = ...): Se realiza una limpieza profunda de la columna </a:t>
            </a:r>
            <a:r>
              <a:rPr lang="es-ES" b="1" dirty="0" err="1">
                <a:ln/>
                <a:solidFill>
                  <a:srgbClr val="FFFF00"/>
                </a:solidFill>
                <a:effectLst/>
                <a:latin typeface="Agency FB" panose="020B0503020202020204" pitchFamily="34" charset="0"/>
              </a:rPr>
              <a:t>poblacion</a:t>
            </a:r>
            <a:r>
              <a:rPr lang="es-ES" b="1" dirty="0">
                <a:ln/>
                <a:solidFill>
                  <a:srgbClr val="FFFF00"/>
                </a:solidFill>
                <a:effectLst/>
                <a:latin typeface="Agency FB" panose="020B0503020202020204" pitchFamily="34" charset="0"/>
              </a:rPr>
              <a:t>:</a:t>
            </a:r>
          </a:p>
          <a:p>
            <a:r>
              <a:rPr lang="es-ES" b="1" dirty="0">
                <a:ln/>
                <a:solidFill>
                  <a:srgbClr val="FFFF00"/>
                </a:solidFill>
                <a:effectLst/>
                <a:latin typeface="Agency FB" panose="020B0503020202020204" pitchFamily="34" charset="0"/>
              </a:rPr>
              <a:t>   * </a:t>
            </a:r>
            <a:r>
              <a:rPr lang="es-ES" b="1" dirty="0" err="1">
                <a:ln/>
                <a:solidFill>
                  <a:srgbClr val="FFFF00"/>
                </a:solidFill>
                <a:effectLst/>
                <a:latin typeface="Agency FB" panose="020B0503020202020204" pitchFamily="34" charset="0"/>
              </a:rPr>
              <a:t>as.character</a:t>
            </a:r>
            <a:r>
              <a:rPr lang="es-ES" b="1" dirty="0">
                <a:ln/>
                <a:solidFill>
                  <a:srgbClr val="FFFF00"/>
                </a:solidFill>
                <a:effectLst/>
                <a:latin typeface="Agency FB" panose="020B0503020202020204" pitchFamily="34" charset="0"/>
              </a:rPr>
              <a:t>(): Se asegura que la columna sea de tipo texto para poder manipularla.</a:t>
            </a:r>
          </a:p>
          <a:p>
            <a:r>
              <a:rPr lang="es-ES" b="1" dirty="0">
                <a:ln/>
                <a:solidFill>
                  <a:srgbClr val="FFFF00"/>
                </a:solidFill>
                <a:effectLst/>
                <a:latin typeface="Agency FB" panose="020B0503020202020204" pitchFamily="34" charset="0"/>
              </a:rPr>
              <a:t>   * </a:t>
            </a:r>
            <a:r>
              <a:rPr lang="es-ES" b="1" dirty="0" err="1">
                <a:ln/>
                <a:solidFill>
                  <a:srgbClr val="FFFF00"/>
                </a:solidFill>
                <a:effectLst/>
                <a:latin typeface="Agency FB" panose="020B0503020202020204" pitchFamily="34" charset="0"/>
              </a:rPr>
              <a:t>str_remove_all</a:t>
            </a:r>
            <a:r>
              <a:rPr lang="es-ES" b="1" dirty="0">
                <a:ln/>
                <a:solidFill>
                  <a:srgbClr val="FFFF00"/>
                </a:solidFill>
                <a:effectLst/>
                <a:latin typeface="Agency FB" panose="020B0503020202020204" pitchFamily="34" charset="0"/>
              </a:rPr>
              <a:t>("[^0-9]"): Esta es una expresión regular que elimina todo lo que no sea un número (de 0 a 9). Esto es útil para limpiar valores como "1.234.567" o "N/A".</a:t>
            </a:r>
          </a:p>
          <a:p>
            <a:r>
              <a:rPr lang="es-ES" b="1" dirty="0">
                <a:ln/>
                <a:solidFill>
                  <a:srgbClr val="FFFF00"/>
                </a:solidFill>
                <a:effectLst/>
                <a:latin typeface="Agency FB" panose="020B0503020202020204" pitchFamily="34" charset="0"/>
              </a:rPr>
              <a:t>   * </a:t>
            </a:r>
            <a:r>
              <a:rPr lang="es-ES" b="1" dirty="0" err="1">
                <a:ln/>
                <a:solidFill>
                  <a:srgbClr val="FFFF00"/>
                </a:solidFill>
                <a:effectLst/>
                <a:latin typeface="Agency FB" panose="020B0503020202020204" pitchFamily="34" charset="0"/>
              </a:rPr>
              <a:t>as.numeric</a:t>
            </a:r>
            <a:r>
              <a:rPr lang="es-ES" b="1" dirty="0">
                <a:ln/>
                <a:solidFill>
                  <a:srgbClr val="FFFF00"/>
                </a:solidFill>
                <a:effectLst/>
                <a:latin typeface="Agency FB" panose="020B0503020202020204" pitchFamily="34" charset="0"/>
              </a:rPr>
              <a:t>(): Finalmente, se convierte la columna limpia a formato numérico para poder realizar cálculos.</a:t>
            </a:r>
          </a:p>
          <a:p>
            <a:r>
              <a:rPr lang="es-ES" b="1" dirty="0">
                <a:ln/>
                <a:solidFill>
                  <a:srgbClr val="00B050"/>
                </a:solidFill>
                <a:effectLst/>
                <a:latin typeface="Agency FB" panose="020B0503020202020204" pitchFamily="34" charset="0"/>
              </a:rPr>
              <a:t> * </a:t>
            </a:r>
            <a:r>
              <a:rPr lang="es-ES" b="1" dirty="0" err="1">
                <a:ln/>
                <a:solidFill>
                  <a:srgbClr val="00B050"/>
                </a:solidFill>
                <a:effectLst/>
                <a:latin typeface="Agency FB" panose="020B0503020202020204" pitchFamily="34" charset="0"/>
              </a:rPr>
              <a:t>group_by</a:t>
            </a:r>
            <a:r>
              <a:rPr lang="es-ES" b="1" dirty="0">
                <a:ln/>
                <a:solidFill>
                  <a:srgbClr val="00B050"/>
                </a:solidFill>
                <a:effectLst/>
                <a:latin typeface="Agency FB" panose="020B0503020202020204" pitchFamily="34" charset="0"/>
              </a:rPr>
              <a:t>(</a:t>
            </a:r>
            <a:r>
              <a:rPr lang="es-ES" b="1" dirty="0" err="1">
                <a:ln/>
                <a:solidFill>
                  <a:srgbClr val="00B050"/>
                </a:solidFill>
                <a:effectLst/>
                <a:latin typeface="Agency FB" panose="020B0503020202020204" pitchFamily="34" charset="0"/>
              </a:rPr>
              <a:t>divipola</a:t>
            </a:r>
            <a:r>
              <a:rPr lang="es-ES" b="1" dirty="0">
                <a:ln/>
                <a:solidFill>
                  <a:srgbClr val="00B050"/>
                </a:solidFill>
                <a:effectLst/>
                <a:latin typeface="Agency FB" panose="020B0503020202020204" pitchFamily="34" charset="0"/>
              </a:rPr>
              <a:t>): Se agrupa por el código del municipio.</a:t>
            </a:r>
          </a:p>
          <a:p>
            <a:r>
              <a:rPr lang="es-ES" b="1" dirty="0">
                <a:ln/>
                <a:solidFill>
                  <a:schemeClr val="bg1"/>
                </a:solidFill>
                <a:effectLst/>
                <a:latin typeface="Agency FB" panose="020B0503020202020204" pitchFamily="34" charset="0"/>
              </a:rPr>
              <a:t> </a:t>
            </a:r>
            <a:r>
              <a:rPr lang="es-ES" b="1" dirty="0">
                <a:ln/>
                <a:solidFill>
                  <a:srgbClr val="FF66CC"/>
                </a:solidFill>
                <a:effectLst/>
                <a:latin typeface="Agency FB" panose="020B0503020202020204" pitchFamily="34" charset="0"/>
              </a:rPr>
              <a:t>* </a:t>
            </a:r>
            <a:r>
              <a:rPr lang="es-ES" b="1" dirty="0" err="1">
                <a:ln/>
                <a:solidFill>
                  <a:srgbClr val="FF66CC"/>
                </a:solidFill>
                <a:effectLst/>
                <a:latin typeface="Agency FB" panose="020B0503020202020204" pitchFamily="34" charset="0"/>
              </a:rPr>
              <a:t>summarise</a:t>
            </a:r>
            <a:r>
              <a:rPr lang="es-ES" b="1" dirty="0">
                <a:ln/>
                <a:solidFill>
                  <a:srgbClr val="FF66CC"/>
                </a:solidFill>
                <a:effectLst/>
                <a:latin typeface="Agency FB" panose="020B0503020202020204" pitchFamily="34" charset="0"/>
              </a:rPr>
              <a:t>(</a:t>
            </a:r>
            <a:r>
              <a:rPr lang="es-ES" b="1" dirty="0" err="1">
                <a:ln/>
                <a:solidFill>
                  <a:srgbClr val="FF66CC"/>
                </a:solidFill>
                <a:effectLst/>
                <a:latin typeface="Agency FB" panose="020B0503020202020204" pitchFamily="34" charset="0"/>
              </a:rPr>
              <a:t>poblacion_tot</a:t>
            </a:r>
            <a:r>
              <a:rPr lang="es-ES" b="1" dirty="0">
                <a:ln/>
                <a:solidFill>
                  <a:srgbClr val="FF66CC"/>
                </a:solidFill>
                <a:effectLst/>
                <a:latin typeface="Agency FB" panose="020B0503020202020204" pitchFamily="34" charset="0"/>
              </a:rPr>
              <a:t> = sum(</a:t>
            </a:r>
            <a:r>
              <a:rPr lang="es-ES" b="1" dirty="0" err="1">
                <a:ln/>
                <a:solidFill>
                  <a:srgbClr val="FF66CC"/>
                </a:solidFill>
                <a:effectLst/>
                <a:latin typeface="Agency FB" panose="020B0503020202020204" pitchFamily="34" charset="0"/>
              </a:rPr>
              <a:t>poblacion</a:t>
            </a:r>
            <a:r>
              <a:rPr lang="es-ES" b="1" dirty="0">
                <a:ln/>
                <a:solidFill>
                  <a:srgbClr val="FF66CC"/>
                </a:solidFill>
                <a:effectLst/>
                <a:latin typeface="Agency FB" panose="020B0503020202020204" pitchFamily="34" charset="0"/>
              </a:rPr>
              <a:t>, na.rm = TRUE)): Se suma la población para cada municipio. Esto es importante en caso de que un municipio aparezca en varias filas.</a:t>
            </a:r>
          </a:p>
          <a:p>
            <a:endParaRPr lang="es-ES" b="1" dirty="0">
              <a:ln/>
              <a:solidFill>
                <a:schemeClr val="bg1"/>
              </a:solidFill>
              <a:effectLst>
                <a:glow rad="101600">
                  <a:schemeClr val="bg2">
                    <a:lumMod val="50000"/>
                    <a:alpha val="60000"/>
                  </a:schemeClr>
                </a:glow>
              </a:effectLst>
              <a:latin typeface="Agency FB" panose="020B0503020202020204" pitchFamily="34" charset="0"/>
            </a:endParaRPr>
          </a:p>
          <a:p>
            <a:r>
              <a:rPr lang="es-ES" b="1" dirty="0">
                <a:ln/>
                <a:solidFill>
                  <a:schemeClr val="bg1"/>
                </a:solidFill>
                <a:effectLst>
                  <a:glow rad="101600">
                    <a:schemeClr val="bg2">
                      <a:lumMod val="50000"/>
                      <a:alpha val="60000"/>
                    </a:schemeClr>
                  </a:glow>
                </a:effectLst>
                <a:latin typeface="Agency FB" panose="020B0503020202020204" pitchFamily="34" charset="0"/>
              </a:rPr>
              <a:t> </a:t>
            </a:r>
          </a:p>
          <a:p>
            <a:endParaRPr lang="es-ES" b="1" dirty="0">
              <a:ln/>
              <a:solidFill>
                <a:schemeClr val="bg1"/>
              </a:solidFill>
              <a:effectLst>
                <a:glow rad="101600">
                  <a:schemeClr val="bg2">
                    <a:lumMod val="50000"/>
                    <a:alpha val="60000"/>
                  </a:schemeClr>
                </a:glow>
              </a:effectLst>
              <a:latin typeface="Agency FB" panose="020B0503020202020204" pitchFamily="34" charset="0"/>
            </a:endParaRPr>
          </a:p>
          <a:p>
            <a:endParaRPr lang="es-ES" b="1" dirty="0">
              <a:ln/>
              <a:solidFill>
                <a:schemeClr val="bg1"/>
              </a:solidFill>
              <a:effectLst>
                <a:glow rad="101600">
                  <a:schemeClr val="bg2">
                    <a:lumMod val="50000"/>
                    <a:alpha val="60000"/>
                  </a:schemeClr>
                </a:glow>
              </a:effectLst>
              <a:latin typeface="Agency FB" panose="020B0503020202020204" pitchFamily="34" charset="0"/>
            </a:endParaRPr>
          </a:p>
          <a:p>
            <a:r>
              <a:rPr lang="es-ES" b="1" dirty="0">
                <a:ln/>
                <a:solidFill>
                  <a:schemeClr val="bg1"/>
                </a:solidFill>
                <a:effectLst/>
                <a:latin typeface="Agency FB" panose="020B0503020202020204" pitchFamily="34" charset="0"/>
              </a:rPr>
              <a:t> </a:t>
            </a:r>
            <a:endParaRPr lang="es-ES" sz="2400" b="1" dirty="0">
              <a:ln/>
              <a:solidFill>
                <a:schemeClr val="bg1"/>
              </a:solidFill>
              <a:effectLst>
                <a:glow rad="101600">
                  <a:schemeClr val="bg2">
                    <a:lumMod val="50000"/>
                    <a:alpha val="60000"/>
                  </a:schemeClr>
                </a:glow>
              </a:effectLst>
              <a:latin typeface="Agency FB" panose="020B0503020202020204" pitchFamily="34" charset="0"/>
            </a:endParaRPr>
          </a:p>
        </p:txBody>
      </p:sp>
      <p:sp>
        <p:nvSpPr>
          <p:cNvPr id="4" name="Rectángulo 3">
            <a:extLst>
              <a:ext uri="{FF2B5EF4-FFF2-40B4-BE49-F238E27FC236}">
                <a16:creationId xmlns:a16="http://schemas.microsoft.com/office/drawing/2014/main" id="{F40BE615-06B2-91B3-E190-9909E53B79B8}"/>
              </a:ext>
            </a:extLst>
          </p:cNvPr>
          <p:cNvSpPr/>
          <p:nvPr/>
        </p:nvSpPr>
        <p:spPr>
          <a:xfrm>
            <a:off x="114337" y="0"/>
            <a:ext cx="10698207" cy="769441"/>
          </a:xfrm>
          <a:prstGeom prst="rect">
            <a:avLst/>
          </a:prstGeom>
          <a:noFill/>
          <a:effectLst/>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s-ES" sz="2400" b="1" dirty="0">
                <a:ln/>
                <a:solidFill>
                  <a:schemeClr val="bg1"/>
                </a:solidFill>
                <a:effectLst>
                  <a:glow rad="63500">
                    <a:schemeClr val="accent1">
                      <a:satMod val="175000"/>
                      <a:alpha val="40000"/>
                    </a:schemeClr>
                  </a:glow>
                </a:effectLst>
                <a:latin typeface="Agency FB" panose="020B0503020202020204" pitchFamily="34" charset="0"/>
              </a:rPr>
              <a:t>TAREA #4: </a:t>
            </a:r>
            <a:r>
              <a:rPr lang="es-ES" sz="2400" b="1" dirty="0">
                <a:ln/>
                <a:solidFill>
                  <a:schemeClr val="bg1"/>
                </a:solidFill>
                <a:effectLst/>
                <a:latin typeface="Agency FB" panose="020B0503020202020204" pitchFamily="34" charset="0"/>
              </a:rPr>
              <a:t>Cruce con Datos de Población</a:t>
            </a:r>
          </a:p>
          <a:p>
            <a:r>
              <a:rPr lang="es-ES" sz="2000" b="1" dirty="0">
                <a:ln/>
                <a:solidFill>
                  <a:schemeClr val="bg1"/>
                </a:solidFill>
                <a:effectLst>
                  <a:glow rad="63500">
                    <a:schemeClr val="accent1">
                      <a:satMod val="175000"/>
                      <a:alpha val="40000"/>
                    </a:schemeClr>
                  </a:glow>
                </a:effectLst>
                <a:latin typeface="Agency FB" panose="020B0503020202020204" pitchFamily="34" charset="0"/>
              </a:rPr>
              <a:t>OBJETIVO:</a:t>
            </a:r>
            <a:r>
              <a:rPr lang="es-ES" sz="2000" b="1" dirty="0">
                <a:ln/>
                <a:solidFill>
                  <a:schemeClr val="bg1"/>
                </a:solidFill>
                <a:effectLst>
                  <a:glow rad="101600">
                    <a:schemeClr val="bg2">
                      <a:lumMod val="50000"/>
                      <a:alpha val="60000"/>
                    </a:schemeClr>
                  </a:glow>
                </a:effectLst>
                <a:latin typeface="Agency FB" panose="020B0503020202020204" pitchFamily="34" charset="0"/>
              </a:rPr>
              <a:t> </a:t>
            </a:r>
            <a:r>
              <a:rPr lang="es-ES" sz="2000" b="1" dirty="0">
                <a:ln/>
                <a:solidFill>
                  <a:schemeClr val="bg1"/>
                </a:solidFill>
                <a:effectLst/>
                <a:latin typeface="Agency FB" panose="020B0503020202020204" pitchFamily="34" charset="0"/>
              </a:rPr>
              <a:t>Preparar los datos de población para poder relacionarlos con la penetración de internet en los negocios.</a:t>
            </a:r>
            <a:endParaRPr lang="es-ES" sz="2800" b="1" dirty="0">
              <a:ln/>
              <a:solidFill>
                <a:schemeClr val="bg1"/>
              </a:solidFill>
              <a:effectLst/>
              <a:latin typeface="Agency FB" panose="020B0503020202020204" pitchFamily="34" charset="0"/>
            </a:endParaRPr>
          </a:p>
        </p:txBody>
      </p:sp>
      <p:pic>
        <p:nvPicPr>
          <p:cNvPr id="5" name="Imagen 4">
            <a:extLst>
              <a:ext uri="{FF2B5EF4-FFF2-40B4-BE49-F238E27FC236}">
                <a16:creationId xmlns:a16="http://schemas.microsoft.com/office/drawing/2014/main" id="{48B82695-6858-A4A6-936C-48E46C7B24ED}"/>
              </a:ext>
            </a:extLst>
          </p:cNvPr>
          <p:cNvPicPr>
            <a:picLocks noChangeAspect="1"/>
          </p:cNvPicPr>
          <p:nvPr/>
        </p:nvPicPr>
        <p:blipFill>
          <a:blip r:embed="rId3"/>
          <a:stretch>
            <a:fillRect/>
          </a:stretch>
        </p:blipFill>
        <p:spPr>
          <a:xfrm>
            <a:off x="140209" y="830997"/>
            <a:ext cx="5187443" cy="3162300"/>
          </a:xfrm>
          <a:prstGeom prst="rect">
            <a:avLst/>
          </a:prstGeom>
          <a:effectLst>
            <a:glow rad="63500">
              <a:schemeClr val="bg1">
                <a:alpha val="40000"/>
              </a:schemeClr>
            </a:glow>
          </a:effectLst>
        </p:spPr>
      </p:pic>
      <p:sp>
        <p:nvSpPr>
          <p:cNvPr id="6" name="Rectángulo 5">
            <a:extLst>
              <a:ext uri="{FF2B5EF4-FFF2-40B4-BE49-F238E27FC236}">
                <a16:creationId xmlns:a16="http://schemas.microsoft.com/office/drawing/2014/main" id="{E45C7BFA-3CE9-4EDD-9B89-567E02D8BB99}"/>
              </a:ext>
            </a:extLst>
          </p:cNvPr>
          <p:cNvSpPr/>
          <p:nvPr/>
        </p:nvSpPr>
        <p:spPr>
          <a:xfrm>
            <a:off x="140209" y="4118788"/>
            <a:ext cx="5166360" cy="2739211"/>
          </a:xfrm>
          <a:prstGeom prst="rect">
            <a:avLst/>
          </a:prstGeom>
          <a:noFill/>
          <a:effectLst/>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s-ES" b="1" dirty="0">
                <a:ln/>
                <a:solidFill>
                  <a:schemeClr val="bg1"/>
                </a:solidFill>
                <a:effectLst>
                  <a:glow rad="63500">
                    <a:schemeClr val="accent1">
                      <a:satMod val="175000"/>
                      <a:alpha val="40000"/>
                    </a:schemeClr>
                  </a:glow>
                </a:effectLst>
                <a:latin typeface="Agency FB" panose="020B0503020202020204" pitchFamily="34" charset="0"/>
              </a:rPr>
              <a:t>PREGUNTAS CLAVE: </a:t>
            </a:r>
            <a:r>
              <a:rPr lang="es-ES" b="1" dirty="0">
                <a:ln/>
                <a:solidFill>
                  <a:schemeClr val="bg1"/>
                </a:solidFill>
                <a:effectLst/>
                <a:latin typeface="Agency FB" panose="020B0503020202020204" pitchFamily="34" charset="0"/>
              </a:rPr>
              <a:t>¿Cuál de las bases anteriores pueden unirse con la de población? ¿Cuáles son relevantes para responder la pregunta?</a:t>
            </a:r>
          </a:p>
          <a:p>
            <a:r>
              <a:rPr lang="es-ES" sz="2000" b="1" dirty="0">
                <a:ln/>
                <a:solidFill>
                  <a:schemeClr val="bg1"/>
                </a:solidFill>
                <a:effectLst>
                  <a:glow rad="63500">
                    <a:schemeClr val="accent1">
                      <a:satMod val="175000"/>
                      <a:alpha val="40000"/>
                    </a:schemeClr>
                  </a:glow>
                </a:effectLst>
                <a:latin typeface="Agency FB" panose="020B0503020202020204" pitchFamily="34" charset="0"/>
              </a:rPr>
              <a:t>RESPUESTAS: </a:t>
            </a:r>
            <a:r>
              <a:rPr lang="es-ES" sz="1600" b="1" dirty="0">
                <a:ln/>
                <a:solidFill>
                  <a:schemeClr val="bg1"/>
                </a:solidFill>
                <a:effectLst/>
                <a:latin typeface="Agency FB" panose="020B0503020202020204" pitchFamily="34" charset="0"/>
              </a:rPr>
              <a:t>1/</a:t>
            </a:r>
            <a:r>
              <a:rPr lang="es-ES" sz="1400" b="1" dirty="0">
                <a:ln/>
                <a:solidFill>
                  <a:schemeClr val="bg1"/>
                </a:solidFill>
                <a:effectLst/>
                <a:latin typeface="Agency FB" panose="020B0503020202020204" pitchFamily="34" charset="0"/>
              </a:rPr>
              <a:t>Todas las bases que se generaron y que contienen la columna </a:t>
            </a:r>
            <a:r>
              <a:rPr lang="es-ES" sz="1400" b="1" dirty="0" err="1">
                <a:ln/>
                <a:solidFill>
                  <a:schemeClr val="bg1"/>
                </a:solidFill>
                <a:effectLst/>
                <a:latin typeface="Agency FB" panose="020B0503020202020204" pitchFamily="34" charset="0"/>
              </a:rPr>
              <a:t>divipola</a:t>
            </a:r>
            <a:r>
              <a:rPr lang="es-ES" sz="1400" b="1" dirty="0">
                <a:ln/>
                <a:solidFill>
                  <a:schemeClr val="bg1"/>
                </a:solidFill>
                <a:effectLst/>
                <a:latin typeface="Agency FB" panose="020B0503020202020204" pitchFamily="34" charset="0"/>
              </a:rPr>
              <a:t> pueden unirse con la de población. Esto incluye la base de penetración por ciudad (</a:t>
            </a:r>
            <a:r>
              <a:rPr lang="es-ES" sz="1400" b="1" dirty="0" err="1">
                <a:ln/>
                <a:solidFill>
                  <a:schemeClr val="bg1"/>
                </a:solidFill>
                <a:effectLst/>
                <a:latin typeface="Agency FB" panose="020B0503020202020204" pitchFamily="34" charset="0"/>
              </a:rPr>
              <a:t>frame_internet</a:t>
            </a:r>
            <a:r>
              <a:rPr lang="es-ES" sz="1400" b="1" dirty="0">
                <a:ln/>
                <a:solidFill>
                  <a:schemeClr val="bg1"/>
                </a:solidFill>
                <a:effectLst/>
                <a:latin typeface="Agency FB" panose="020B0503020202020204" pitchFamily="34" charset="0"/>
              </a:rPr>
              <a:t>) y la base de penetración por actividad y ciudad (</a:t>
            </a:r>
            <a:r>
              <a:rPr lang="es-ES" sz="1400" b="1" dirty="0" err="1">
                <a:ln/>
                <a:solidFill>
                  <a:schemeClr val="bg1"/>
                </a:solidFill>
                <a:effectLst/>
                <a:latin typeface="Agency FB" panose="020B0503020202020204" pitchFamily="34" charset="0"/>
              </a:rPr>
              <a:t>tabla_final</a:t>
            </a:r>
            <a:r>
              <a:rPr lang="es-ES" sz="1400" b="1" dirty="0">
                <a:ln/>
                <a:solidFill>
                  <a:schemeClr val="bg1"/>
                </a:solidFill>
                <a:effectLst/>
                <a:latin typeface="Agency FB" panose="020B0503020202020204" pitchFamily="34" charset="0"/>
              </a:rPr>
              <a:t>). 2/ Para responder si la penetración se relaciona con la población de la ciudad, la base más relevante para unir con los datos de población es </a:t>
            </a:r>
            <a:r>
              <a:rPr lang="es-ES" sz="1400" b="1" dirty="0" err="1">
                <a:ln/>
                <a:solidFill>
                  <a:schemeClr val="bg1"/>
                </a:solidFill>
                <a:effectLst/>
                <a:latin typeface="Agency FB" panose="020B0503020202020204" pitchFamily="34" charset="0"/>
              </a:rPr>
              <a:t>frame_internet</a:t>
            </a:r>
            <a:r>
              <a:rPr lang="es-ES" sz="1400" b="1" dirty="0">
                <a:ln/>
                <a:solidFill>
                  <a:schemeClr val="bg1"/>
                </a:solidFill>
                <a:effectLst/>
                <a:latin typeface="Agency FB" panose="020B0503020202020204" pitchFamily="34" charset="0"/>
              </a:rPr>
              <a:t> (Tarea 1), ya que contiene el dato de penetración a nivel de ciudad, que es el mismo nivel de agregación que los datos de población por municipio.</a:t>
            </a:r>
            <a:endParaRPr lang="es-ES" sz="2000" b="1" dirty="0">
              <a:ln/>
              <a:solidFill>
                <a:schemeClr val="bg1"/>
              </a:solidFill>
              <a:effectLst>
                <a:glow rad="101600">
                  <a:schemeClr val="bg2">
                    <a:lumMod val="50000"/>
                    <a:alpha val="60000"/>
                  </a:schemeClr>
                </a:glow>
              </a:effectLst>
              <a:latin typeface="Agency FB" panose="020B0503020202020204" pitchFamily="34" charset="0"/>
            </a:endParaRPr>
          </a:p>
        </p:txBody>
      </p:sp>
    </p:spTree>
    <p:extLst>
      <p:ext uri="{BB962C8B-B14F-4D97-AF65-F5344CB8AC3E}">
        <p14:creationId xmlns:p14="http://schemas.microsoft.com/office/powerpoint/2010/main" val="908777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0F662-3434-2E2E-A86B-01CE4B883EEF}"/>
            </a:ext>
          </a:extLst>
        </p:cNvPr>
        <p:cNvGrpSpPr/>
        <p:nvPr/>
      </p:nvGrpSpPr>
      <p:grpSpPr>
        <a:xfrm>
          <a:off x="0" y="0"/>
          <a:ext cx="0" cy="0"/>
          <a:chOff x="0" y="0"/>
          <a:chExt cx="0" cy="0"/>
        </a:xfrm>
      </p:grpSpPr>
      <p:pic>
        <p:nvPicPr>
          <p:cNvPr id="2" name="Imagen 1">
            <a:extLst>
              <a:ext uri="{FF2B5EF4-FFF2-40B4-BE49-F238E27FC236}">
                <a16:creationId xmlns:a16="http://schemas.microsoft.com/office/drawing/2014/main" id="{2B6ECB6F-4083-1F1F-4A5F-726AF87E68BF}"/>
              </a:ext>
            </a:extLst>
          </p:cNvPr>
          <p:cNvPicPr>
            <a:picLocks noChangeAspect="1"/>
          </p:cNvPicPr>
          <p:nvPr/>
        </p:nvPicPr>
        <p:blipFill>
          <a:blip r:embed="rId2"/>
          <a:stretch>
            <a:fillRect/>
          </a:stretch>
        </p:blipFill>
        <p:spPr>
          <a:xfrm>
            <a:off x="0" y="0"/>
            <a:ext cx="12192000" cy="6857999"/>
          </a:xfrm>
          <a:prstGeom prst="rect">
            <a:avLst/>
          </a:prstGeom>
        </p:spPr>
      </p:pic>
      <p:sp>
        <p:nvSpPr>
          <p:cNvPr id="11" name="Rectángulo 10">
            <a:extLst>
              <a:ext uri="{FF2B5EF4-FFF2-40B4-BE49-F238E27FC236}">
                <a16:creationId xmlns:a16="http://schemas.microsoft.com/office/drawing/2014/main" id="{F4C7C379-8D5C-53C4-5E6D-299D913253CE}"/>
              </a:ext>
            </a:extLst>
          </p:cNvPr>
          <p:cNvSpPr/>
          <p:nvPr/>
        </p:nvSpPr>
        <p:spPr>
          <a:xfrm>
            <a:off x="10346623" y="6488667"/>
            <a:ext cx="1845377" cy="369332"/>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b="1" dirty="0">
                <a:ln/>
                <a:solidFill>
                  <a:schemeClr val="bg1"/>
                </a:solidFill>
                <a:effectLst>
                  <a:glow rad="101600">
                    <a:schemeClr val="bg2">
                      <a:lumMod val="50000"/>
                      <a:alpha val="60000"/>
                    </a:schemeClr>
                  </a:glow>
                </a:effectLst>
                <a:latin typeface="Agency FB" panose="020B0503020202020204" pitchFamily="34" charset="0"/>
              </a:rPr>
              <a:t>Exposición 13/08/25</a:t>
            </a:r>
          </a:p>
        </p:txBody>
      </p:sp>
      <p:sp>
        <p:nvSpPr>
          <p:cNvPr id="14" name="Rectángulo 13">
            <a:extLst>
              <a:ext uri="{FF2B5EF4-FFF2-40B4-BE49-F238E27FC236}">
                <a16:creationId xmlns:a16="http://schemas.microsoft.com/office/drawing/2014/main" id="{599263F5-C389-64C5-6666-26F4353C8CFE}"/>
              </a:ext>
            </a:extLst>
          </p:cNvPr>
          <p:cNvSpPr/>
          <p:nvPr/>
        </p:nvSpPr>
        <p:spPr>
          <a:xfrm>
            <a:off x="4983739" y="887754"/>
            <a:ext cx="7156518" cy="6740307"/>
          </a:xfrm>
          <a:prstGeom prst="rect">
            <a:avLst/>
          </a:prstGeom>
          <a:noFill/>
          <a:ln>
            <a:noFill/>
          </a:ln>
          <a:effectLst>
            <a:glow rad="63500">
              <a:schemeClr val="accent1">
                <a:satMod val="175000"/>
                <a:alpha val="40000"/>
              </a:schemeClr>
            </a:glow>
            <a:outerShdw blurRad="127000" dist="38100" dir="2700000" algn="ctr">
              <a:srgbClr val="000000">
                <a:alpha val="45000"/>
              </a:srgbClr>
            </a:outerShdw>
            <a:softEdge rad="12700"/>
          </a:effectLst>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s-ES" b="1" dirty="0">
                <a:ln/>
                <a:solidFill>
                  <a:schemeClr val="bg1"/>
                </a:solidFill>
                <a:effectLst>
                  <a:glow rad="63500">
                    <a:schemeClr val="accent1">
                      <a:satMod val="175000"/>
                      <a:alpha val="40000"/>
                    </a:schemeClr>
                  </a:glow>
                </a:effectLst>
                <a:latin typeface="Agency FB" panose="020B0503020202020204" pitchFamily="34" charset="0"/>
              </a:rPr>
              <a:t>EXPLICACION DEL CODIGO:</a:t>
            </a:r>
          </a:p>
          <a:p>
            <a:r>
              <a:rPr lang="es-ES" b="1" dirty="0">
                <a:ln/>
                <a:solidFill>
                  <a:schemeClr val="bg1"/>
                </a:solidFill>
                <a:effectLst/>
                <a:latin typeface="Agency FB" panose="020B0503020202020204" pitchFamily="34" charset="0"/>
              </a:rPr>
              <a:t> * Combinación de bases (</a:t>
            </a:r>
            <a:r>
              <a:rPr lang="es-ES" b="1" dirty="0" err="1">
                <a:ln/>
                <a:solidFill>
                  <a:schemeClr val="bg1"/>
                </a:solidFill>
                <a:effectLst/>
                <a:latin typeface="Agency FB" panose="020B0503020202020204" pitchFamily="34" charset="0"/>
              </a:rPr>
              <a:t>left_join</a:t>
            </a:r>
            <a:r>
              <a:rPr lang="es-ES" b="1" dirty="0">
                <a:ln/>
                <a:solidFill>
                  <a:schemeClr val="bg1"/>
                </a:solidFill>
                <a:effectLst/>
                <a:latin typeface="Agency FB" panose="020B0503020202020204" pitchFamily="34" charset="0"/>
              </a:rPr>
              <a:t>):</a:t>
            </a:r>
          </a:p>
          <a:p>
            <a:r>
              <a:rPr lang="es-ES" b="1" dirty="0">
                <a:ln/>
                <a:solidFill>
                  <a:schemeClr val="bg1"/>
                </a:solidFill>
                <a:effectLst/>
                <a:latin typeface="Agency FB" panose="020B0503020202020204" pitchFamily="34" charset="0"/>
              </a:rPr>
              <a:t>   * </a:t>
            </a:r>
            <a:r>
              <a:rPr lang="es-ES" b="1" dirty="0" err="1">
                <a:ln/>
                <a:solidFill>
                  <a:schemeClr val="bg1"/>
                </a:solidFill>
                <a:effectLst/>
                <a:latin typeface="Agency FB" panose="020B0503020202020204" pitchFamily="34" charset="0"/>
              </a:rPr>
              <a:t>base_larga</a:t>
            </a:r>
            <a:r>
              <a:rPr lang="es-ES" b="1" dirty="0">
                <a:ln/>
                <a:solidFill>
                  <a:schemeClr val="bg1"/>
                </a:solidFill>
                <a:effectLst/>
                <a:latin typeface="Agency FB" panose="020B0503020202020204" pitchFamily="34" charset="0"/>
              </a:rPr>
              <a:t> &lt;- </a:t>
            </a:r>
            <a:r>
              <a:rPr lang="es-ES" b="1" dirty="0" err="1">
                <a:ln/>
                <a:solidFill>
                  <a:schemeClr val="bg1"/>
                </a:solidFill>
                <a:effectLst/>
                <a:latin typeface="Agency FB" panose="020B0503020202020204" pitchFamily="34" charset="0"/>
              </a:rPr>
              <a:t>tabla_final</a:t>
            </a:r>
            <a:r>
              <a:rPr lang="es-ES" b="1" dirty="0">
                <a:ln/>
                <a:solidFill>
                  <a:schemeClr val="bg1"/>
                </a:solidFill>
                <a:effectLst/>
                <a:latin typeface="Agency FB" panose="020B0503020202020204" pitchFamily="34" charset="0"/>
              </a:rPr>
              <a:t> %&gt;% </a:t>
            </a:r>
            <a:r>
              <a:rPr lang="es-ES" b="1" dirty="0" err="1">
                <a:ln/>
                <a:solidFill>
                  <a:schemeClr val="bg1"/>
                </a:solidFill>
                <a:effectLst/>
                <a:latin typeface="Agency FB" panose="020B0503020202020204" pitchFamily="34" charset="0"/>
              </a:rPr>
              <a:t>left_join</a:t>
            </a:r>
            <a:r>
              <a:rPr lang="es-ES" b="1" dirty="0">
                <a:ln/>
                <a:solidFill>
                  <a:schemeClr val="bg1"/>
                </a:solidFill>
                <a:effectLst/>
                <a:latin typeface="Agency FB" panose="020B0503020202020204" pitchFamily="34" charset="0"/>
              </a:rPr>
              <a:t>(</a:t>
            </a:r>
            <a:r>
              <a:rPr lang="es-ES" b="1" dirty="0" err="1">
                <a:ln/>
                <a:solidFill>
                  <a:schemeClr val="bg1"/>
                </a:solidFill>
                <a:effectLst/>
                <a:latin typeface="Agency FB" panose="020B0503020202020204" pitchFamily="34" charset="0"/>
              </a:rPr>
              <a:t>poblacion</a:t>
            </a:r>
            <a:r>
              <a:rPr lang="es-ES" b="1" dirty="0">
                <a:ln/>
                <a:solidFill>
                  <a:schemeClr val="bg1"/>
                </a:solidFill>
                <a:effectLst/>
                <a:latin typeface="Agency FB" panose="020B0503020202020204" pitchFamily="34" charset="0"/>
              </a:rPr>
              <a:t>, </a:t>
            </a:r>
            <a:r>
              <a:rPr lang="es-ES" b="1" dirty="0" err="1">
                <a:ln/>
                <a:solidFill>
                  <a:schemeClr val="bg1"/>
                </a:solidFill>
                <a:effectLst/>
                <a:latin typeface="Agency FB" panose="020B0503020202020204" pitchFamily="34" charset="0"/>
              </a:rPr>
              <a:t>by</a:t>
            </a:r>
            <a:r>
              <a:rPr lang="es-ES" b="1" dirty="0">
                <a:ln/>
                <a:solidFill>
                  <a:schemeClr val="bg1"/>
                </a:solidFill>
                <a:effectLst/>
                <a:latin typeface="Agency FB" panose="020B0503020202020204" pitchFamily="34" charset="0"/>
              </a:rPr>
              <a:t> = "</a:t>
            </a:r>
            <a:r>
              <a:rPr lang="es-ES" b="1" dirty="0" err="1">
                <a:ln/>
                <a:solidFill>
                  <a:schemeClr val="bg1"/>
                </a:solidFill>
                <a:effectLst/>
                <a:latin typeface="Agency FB" panose="020B0503020202020204" pitchFamily="34" charset="0"/>
              </a:rPr>
              <a:t>divipola</a:t>
            </a:r>
            <a:r>
              <a:rPr lang="es-ES" b="1" dirty="0">
                <a:ln/>
                <a:solidFill>
                  <a:schemeClr val="bg1"/>
                </a:solidFill>
                <a:effectLst/>
                <a:latin typeface="Agency FB" panose="020B0503020202020204" pitchFamily="34" charset="0"/>
              </a:rPr>
              <a:t>"): Se une la tabla final del análisis por actividad y ciudad (</a:t>
            </a:r>
            <a:r>
              <a:rPr lang="es-ES" b="1" dirty="0" err="1">
                <a:ln/>
                <a:solidFill>
                  <a:schemeClr val="bg1"/>
                </a:solidFill>
                <a:effectLst/>
                <a:latin typeface="Agency FB" panose="020B0503020202020204" pitchFamily="34" charset="0"/>
              </a:rPr>
              <a:t>tabla_final</a:t>
            </a:r>
            <a:r>
              <a:rPr lang="es-ES" b="1" dirty="0">
                <a:ln/>
                <a:solidFill>
                  <a:schemeClr val="bg1"/>
                </a:solidFill>
                <a:effectLst/>
                <a:latin typeface="Agency FB" panose="020B0503020202020204" pitchFamily="34" charset="0"/>
              </a:rPr>
              <a:t>) con la tabla de población (</a:t>
            </a:r>
            <a:r>
              <a:rPr lang="es-ES" b="1" dirty="0" err="1">
                <a:ln/>
                <a:solidFill>
                  <a:schemeClr val="bg1"/>
                </a:solidFill>
                <a:effectLst/>
                <a:latin typeface="Agency FB" panose="020B0503020202020204" pitchFamily="34" charset="0"/>
              </a:rPr>
              <a:t>poblacion</a:t>
            </a:r>
            <a:r>
              <a:rPr lang="es-ES" b="1" dirty="0">
                <a:ln/>
                <a:solidFill>
                  <a:schemeClr val="bg1"/>
                </a:solidFill>
                <a:effectLst/>
                <a:latin typeface="Agency FB" panose="020B0503020202020204" pitchFamily="34" charset="0"/>
              </a:rPr>
              <a:t>).</a:t>
            </a:r>
          </a:p>
          <a:p>
            <a:r>
              <a:rPr lang="es-ES" b="1" dirty="0">
                <a:ln/>
                <a:solidFill>
                  <a:schemeClr val="bg1"/>
                </a:solidFill>
                <a:effectLst/>
                <a:latin typeface="Agency FB" panose="020B0503020202020204" pitchFamily="34" charset="0"/>
              </a:rPr>
              <a:t>   * </a:t>
            </a:r>
            <a:r>
              <a:rPr lang="es-ES" b="1" dirty="0" err="1">
                <a:ln/>
                <a:solidFill>
                  <a:schemeClr val="bg1"/>
                </a:solidFill>
                <a:effectLst/>
                <a:latin typeface="Agency FB" panose="020B0503020202020204" pitchFamily="34" charset="0"/>
              </a:rPr>
              <a:t>by</a:t>
            </a:r>
            <a:r>
              <a:rPr lang="es-ES" b="1" dirty="0">
                <a:ln/>
                <a:solidFill>
                  <a:schemeClr val="bg1"/>
                </a:solidFill>
                <a:effectLst/>
                <a:latin typeface="Agency FB" panose="020B0503020202020204" pitchFamily="34" charset="0"/>
              </a:rPr>
              <a:t> = "</a:t>
            </a:r>
            <a:r>
              <a:rPr lang="es-ES" b="1" dirty="0" err="1">
                <a:ln/>
                <a:solidFill>
                  <a:schemeClr val="bg1"/>
                </a:solidFill>
                <a:effectLst/>
                <a:latin typeface="Agency FB" panose="020B0503020202020204" pitchFamily="34" charset="0"/>
              </a:rPr>
              <a:t>divipola</a:t>
            </a:r>
            <a:r>
              <a:rPr lang="es-ES" b="1" dirty="0">
                <a:ln/>
                <a:solidFill>
                  <a:schemeClr val="bg1"/>
                </a:solidFill>
                <a:effectLst/>
                <a:latin typeface="Agency FB" panose="020B0503020202020204" pitchFamily="34" charset="0"/>
              </a:rPr>
              <a:t>": La unión se realiza usando la columna </a:t>
            </a:r>
            <a:r>
              <a:rPr lang="es-ES" b="1" dirty="0" err="1">
                <a:ln/>
                <a:solidFill>
                  <a:schemeClr val="bg1"/>
                </a:solidFill>
                <a:effectLst/>
                <a:latin typeface="Agency FB" panose="020B0503020202020204" pitchFamily="34" charset="0"/>
              </a:rPr>
              <a:t>divipola</a:t>
            </a:r>
            <a:r>
              <a:rPr lang="es-ES" b="1" dirty="0">
                <a:ln/>
                <a:solidFill>
                  <a:schemeClr val="bg1"/>
                </a:solidFill>
                <a:effectLst/>
                <a:latin typeface="Agency FB" panose="020B0503020202020204" pitchFamily="34" charset="0"/>
              </a:rPr>
              <a:t> como la llave que conecta ambas tablas. Un </a:t>
            </a:r>
            <a:r>
              <a:rPr lang="es-ES" b="1" dirty="0" err="1">
                <a:ln/>
                <a:solidFill>
                  <a:schemeClr val="bg1"/>
                </a:solidFill>
                <a:effectLst/>
                <a:latin typeface="Agency FB" panose="020B0503020202020204" pitchFamily="34" charset="0"/>
              </a:rPr>
              <a:t>left_join</a:t>
            </a:r>
            <a:r>
              <a:rPr lang="es-ES" b="1" dirty="0">
                <a:ln/>
                <a:solidFill>
                  <a:schemeClr val="bg1"/>
                </a:solidFill>
                <a:effectLst/>
                <a:latin typeface="Agency FB" panose="020B0503020202020204" pitchFamily="34" charset="0"/>
              </a:rPr>
              <a:t> mantiene todas las filas de la tabla de la izquierda (</a:t>
            </a:r>
            <a:r>
              <a:rPr lang="es-ES" b="1" dirty="0" err="1">
                <a:ln/>
                <a:solidFill>
                  <a:schemeClr val="bg1"/>
                </a:solidFill>
                <a:effectLst/>
                <a:latin typeface="Agency FB" panose="020B0503020202020204" pitchFamily="34" charset="0"/>
              </a:rPr>
              <a:t>tabla_final</a:t>
            </a:r>
            <a:r>
              <a:rPr lang="es-ES" b="1" dirty="0">
                <a:ln/>
                <a:solidFill>
                  <a:schemeClr val="bg1"/>
                </a:solidFill>
                <a:effectLst/>
                <a:latin typeface="Agency FB" panose="020B0503020202020204" pitchFamily="34" charset="0"/>
              </a:rPr>
              <a:t>) y añade la información de población correspondiente.</a:t>
            </a:r>
          </a:p>
          <a:p>
            <a:r>
              <a:rPr lang="es-ES" b="1" dirty="0">
                <a:ln/>
                <a:solidFill>
                  <a:schemeClr val="bg1"/>
                </a:solidFill>
                <a:effectLst/>
                <a:latin typeface="Agency FB" panose="020B0503020202020204" pitchFamily="34" charset="0"/>
              </a:rPr>
              <a:t> * Creación de una base "ancha" (</a:t>
            </a:r>
            <a:r>
              <a:rPr lang="es-ES" b="1" dirty="0" err="1">
                <a:ln/>
                <a:solidFill>
                  <a:schemeClr val="bg1"/>
                </a:solidFill>
                <a:effectLst/>
                <a:latin typeface="Agency FB" panose="020B0503020202020204" pitchFamily="34" charset="0"/>
              </a:rPr>
              <a:t>pivot_wider</a:t>
            </a:r>
            <a:r>
              <a:rPr lang="es-ES" b="1" dirty="0">
                <a:ln/>
                <a:solidFill>
                  <a:schemeClr val="bg1"/>
                </a:solidFill>
                <a:effectLst/>
                <a:latin typeface="Agency FB" panose="020B0503020202020204" pitchFamily="34" charset="0"/>
              </a:rPr>
              <a:t>):</a:t>
            </a:r>
          </a:p>
          <a:p>
            <a:r>
              <a:rPr lang="es-ES" b="1" dirty="0">
                <a:ln/>
                <a:solidFill>
                  <a:schemeClr val="bg1"/>
                </a:solidFill>
                <a:effectLst/>
                <a:latin typeface="Agency FB" panose="020B0503020202020204" pitchFamily="34" charset="0"/>
              </a:rPr>
              <a:t>   * Se crea una tabla (</a:t>
            </a:r>
            <a:r>
              <a:rPr lang="es-ES" b="1" dirty="0" err="1">
                <a:ln/>
                <a:solidFill>
                  <a:schemeClr val="bg1"/>
                </a:solidFill>
                <a:effectLst/>
                <a:latin typeface="Agency FB" panose="020B0503020202020204" pitchFamily="34" charset="0"/>
              </a:rPr>
              <a:t>base_ancha</a:t>
            </a:r>
            <a:r>
              <a:rPr lang="es-ES" b="1" dirty="0">
                <a:ln/>
                <a:solidFill>
                  <a:schemeClr val="bg1"/>
                </a:solidFill>
                <a:effectLst/>
                <a:latin typeface="Agency FB" panose="020B0503020202020204" pitchFamily="34" charset="0"/>
              </a:rPr>
              <a:t>) a partir de la </a:t>
            </a:r>
            <a:r>
              <a:rPr lang="es-ES" b="1" dirty="0" err="1">
                <a:ln/>
                <a:solidFill>
                  <a:schemeClr val="bg1"/>
                </a:solidFill>
                <a:effectLst/>
                <a:latin typeface="Agency FB" panose="020B0503020202020204" pitchFamily="34" charset="0"/>
              </a:rPr>
              <a:t>base_larga</a:t>
            </a:r>
            <a:r>
              <a:rPr lang="es-ES" b="1" dirty="0">
                <a:ln/>
                <a:solidFill>
                  <a:schemeClr val="bg1"/>
                </a:solidFill>
                <a:effectLst/>
                <a:latin typeface="Agency FB" panose="020B0503020202020204" pitchFamily="34" charset="0"/>
              </a:rPr>
              <a:t>.</a:t>
            </a:r>
          </a:p>
          <a:p>
            <a:r>
              <a:rPr lang="es-ES" b="1" dirty="0">
                <a:ln/>
                <a:solidFill>
                  <a:schemeClr val="bg1"/>
                </a:solidFill>
                <a:effectLst/>
                <a:latin typeface="Agency FB" panose="020B0503020202020204" pitchFamily="34" charset="0"/>
              </a:rPr>
              <a:t>   * </a:t>
            </a:r>
            <a:r>
              <a:rPr lang="es-ES" b="1" dirty="0" err="1">
                <a:ln/>
                <a:solidFill>
                  <a:schemeClr val="bg1"/>
                </a:solidFill>
                <a:effectLst/>
                <a:latin typeface="Agency FB" panose="020B0503020202020204" pitchFamily="34" charset="0"/>
              </a:rPr>
              <a:t>pivot_wider</a:t>
            </a:r>
            <a:r>
              <a:rPr lang="es-ES" b="1" dirty="0">
                <a:ln/>
                <a:solidFill>
                  <a:schemeClr val="bg1"/>
                </a:solidFill>
                <a:effectLst/>
                <a:latin typeface="Agency FB" panose="020B0503020202020204" pitchFamily="34" charset="0"/>
              </a:rPr>
              <a:t>(...): Es la operación inversa a </a:t>
            </a:r>
            <a:r>
              <a:rPr lang="es-ES" b="1" dirty="0" err="1">
                <a:ln/>
                <a:solidFill>
                  <a:schemeClr val="bg1"/>
                </a:solidFill>
                <a:effectLst/>
                <a:latin typeface="Agency FB" panose="020B0503020202020204" pitchFamily="34" charset="0"/>
              </a:rPr>
              <a:t>pivot_longer</a:t>
            </a:r>
            <a:r>
              <a:rPr lang="es-ES" b="1" dirty="0">
                <a:ln/>
                <a:solidFill>
                  <a:schemeClr val="bg1"/>
                </a:solidFill>
                <a:effectLst/>
                <a:latin typeface="Agency FB" panose="020B0503020202020204" pitchFamily="34" charset="0"/>
              </a:rPr>
              <a:t>. Convierte la tabla larga de nuevo a un formato ancho, creando una columna para la penetración de internet de cada actividad (</a:t>
            </a:r>
            <a:r>
              <a:rPr lang="es-ES" b="1" dirty="0" err="1">
                <a:ln/>
                <a:solidFill>
                  <a:schemeClr val="bg1"/>
                </a:solidFill>
                <a:effectLst/>
                <a:latin typeface="Agency FB" panose="020B0503020202020204" pitchFamily="34" charset="0"/>
              </a:rPr>
              <a:t>internet_Tienda</a:t>
            </a:r>
            <a:r>
              <a:rPr lang="es-ES" b="1" dirty="0">
                <a:ln/>
                <a:solidFill>
                  <a:schemeClr val="bg1"/>
                </a:solidFill>
                <a:effectLst/>
                <a:latin typeface="Agency FB" panose="020B0503020202020204" pitchFamily="34" charset="0"/>
              </a:rPr>
              <a:t>, </a:t>
            </a:r>
            <a:r>
              <a:rPr lang="es-ES" b="1" dirty="0" err="1">
                <a:ln/>
                <a:solidFill>
                  <a:schemeClr val="bg1"/>
                </a:solidFill>
                <a:effectLst/>
                <a:latin typeface="Agency FB" panose="020B0503020202020204" pitchFamily="34" charset="0"/>
              </a:rPr>
              <a:t>internet_Comida</a:t>
            </a:r>
            <a:r>
              <a:rPr lang="es-ES" b="1" dirty="0">
                <a:ln/>
                <a:solidFill>
                  <a:schemeClr val="bg1"/>
                </a:solidFill>
                <a:effectLst/>
                <a:latin typeface="Agency FB" panose="020B0503020202020204" pitchFamily="34" charset="0"/>
              </a:rPr>
              <a:t> preparada, etc.).</a:t>
            </a:r>
          </a:p>
          <a:p>
            <a:r>
              <a:rPr lang="es-ES" b="1" dirty="0">
                <a:ln/>
                <a:solidFill>
                  <a:schemeClr val="bg1"/>
                </a:solidFill>
                <a:effectLst/>
                <a:latin typeface="Agency FB" panose="020B0503020202020204" pitchFamily="34" charset="0"/>
              </a:rPr>
              <a:t> * Exportación (</a:t>
            </a:r>
            <a:r>
              <a:rPr lang="es-ES" b="1" dirty="0" err="1">
                <a:ln/>
                <a:solidFill>
                  <a:schemeClr val="bg1"/>
                </a:solidFill>
                <a:effectLst/>
                <a:latin typeface="Agency FB" panose="020B0503020202020204" pitchFamily="34" charset="0"/>
              </a:rPr>
              <a:t>write_csv</a:t>
            </a:r>
            <a:r>
              <a:rPr lang="es-ES" b="1" dirty="0">
                <a:ln/>
                <a:solidFill>
                  <a:schemeClr val="bg1"/>
                </a:solidFill>
                <a:effectLst/>
                <a:latin typeface="Agency FB" panose="020B0503020202020204" pitchFamily="34" charset="0"/>
              </a:rPr>
              <a:t>):</a:t>
            </a:r>
          </a:p>
          <a:p>
            <a:r>
              <a:rPr lang="es-ES" b="1" dirty="0">
                <a:ln/>
                <a:solidFill>
                  <a:schemeClr val="bg1"/>
                </a:solidFill>
                <a:effectLst/>
                <a:latin typeface="Agency FB" panose="020B0503020202020204" pitchFamily="34" charset="0"/>
              </a:rPr>
              <a:t>   * </a:t>
            </a:r>
            <a:r>
              <a:rPr lang="es-ES" b="1" dirty="0" err="1">
                <a:ln/>
                <a:solidFill>
                  <a:schemeClr val="bg1"/>
                </a:solidFill>
                <a:effectLst/>
                <a:latin typeface="Agency FB" panose="020B0503020202020204" pitchFamily="34" charset="0"/>
              </a:rPr>
              <a:t>ruta_escritorio</a:t>
            </a:r>
            <a:r>
              <a:rPr lang="es-ES" b="1" dirty="0">
                <a:ln/>
                <a:solidFill>
                  <a:schemeClr val="bg1"/>
                </a:solidFill>
                <a:effectLst/>
                <a:latin typeface="Agency FB" panose="020B0503020202020204" pitchFamily="34" charset="0"/>
              </a:rPr>
              <a:t> &lt;- "C:/Users/MG-COL-LAP/Downloads": Se define la carpeta donde se guardarán los archivos.</a:t>
            </a:r>
          </a:p>
          <a:p>
            <a:r>
              <a:rPr lang="es-ES" b="1" dirty="0">
                <a:ln/>
                <a:solidFill>
                  <a:schemeClr val="bg1"/>
                </a:solidFill>
                <a:effectLst/>
                <a:latin typeface="Agency FB" panose="020B0503020202020204" pitchFamily="34" charset="0"/>
              </a:rPr>
              <a:t>   * </a:t>
            </a:r>
            <a:r>
              <a:rPr lang="es-ES" b="1" dirty="0" err="1">
                <a:ln/>
                <a:solidFill>
                  <a:schemeClr val="bg1"/>
                </a:solidFill>
                <a:effectLst/>
                <a:latin typeface="Agency FB" panose="020B0503020202020204" pitchFamily="34" charset="0"/>
              </a:rPr>
              <a:t>write_csv</a:t>
            </a:r>
            <a:r>
              <a:rPr lang="es-ES" b="1" dirty="0">
                <a:ln/>
                <a:solidFill>
                  <a:schemeClr val="bg1"/>
                </a:solidFill>
                <a:effectLst/>
                <a:latin typeface="Agency FB" panose="020B0503020202020204" pitchFamily="34" charset="0"/>
              </a:rPr>
              <a:t>(...): Se guardan las diferentes tablas generadas (</a:t>
            </a:r>
            <a:r>
              <a:rPr lang="es-ES" b="1" dirty="0" err="1">
                <a:ln/>
                <a:solidFill>
                  <a:schemeClr val="bg1"/>
                </a:solidFill>
                <a:effectLst/>
                <a:latin typeface="Agency FB" panose="020B0503020202020204" pitchFamily="34" charset="0"/>
              </a:rPr>
              <a:t>base_larga</a:t>
            </a:r>
            <a:r>
              <a:rPr lang="es-ES" b="1" dirty="0">
                <a:ln/>
                <a:solidFill>
                  <a:schemeClr val="bg1"/>
                </a:solidFill>
                <a:effectLst/>
                <a:latin typeface="Agency FB" panose="020B0503020202020204" pitchFamily="34" charset="0"/>
              </a:rPr>
              <a:t>, </a:t>
            </a:r>
            <a:r>
              <a:rPr lang="es-ES" b="1" dirty="0" err="1">
                <a:ln/>
                <a:solidFill>
                  <a:schemeClr val="bg1"/>
                </a:solidFill>
                <a:effectLst/>
                <a:latin typeface="Agency FB" panose="020B0503020202020204" pitchFamily="34" charset="0"/>
              </a:rPr>
              <a:t>base_ancha</a:t>
            </a:r>
            <a:r>
              <a:rPr lang="es-ES" b="1" dirty="0">
                <a:ln/>
                <a:solidFill>
                  <a:schemeClr val="bg1"/>
                </a:solidFill>
                <a:effectLst/>
                <a:latin typeface="Agency FB" panose="020B0503020202020204" pitchFamily="34" charset="0"/>
              </a:rPr>
              <a:t>, </a:t>
            </a:r>
            <a:r>
              <a:rPr lang="es-ES" b="1" dirty="0" err="1">
                <a:ln/>
                <a:solidFill>
                  <a:schemeClr val="bg1"/>
                </a:solidFill>
                <a:effectLst/>
                <a:latin typeface="Agency FB" panose="020B0503020202020204" pitchFamily="34" charset="0"/>
              </a:rPr>
              <a:t>frame_internet</a:t>
            </a:r>
            <a:r>
              <a:rPr lang="es-ES" b="1" dirty="0">
                <a:ln/>
                <a:solidFill>
                  <a:schemeClr val="bg1"/>
                </a:solidFill>
                <a:effectLst/>
                <a:latin typeface="Agency FB" panose="020B0503020202020204" pitchFamily="34" charset="0"/>
              </a:rPr>
              <a:t>, etc.) como archivos CSV, listos para ser utilizados en otros programas o para compartir.</a:t>
            </a:r>
          </a:p>
          <a:p>
            <a:endParaRPr lang="es-ES" b="1" dirty="0">
              <a:ln/>
              <a:solidFill>
                <a:schemeClr val="bg1"/>
              </a:solidFill>
              <a:effectLst>
                <a:glow rad="101600">
                  <a:schemeClr val="bg2">
                    <a:lumMod val="50000"/>
                    <a:alpha val="60000"/>
                  </a:schemeClr>
                </a:glow>
              </a:effectLst>
              <a:latin typeface="Agency FB" panose="020B0503020202020204" pitchFamily="34" charset="0"/>
            </a:endParaRPr>
          </a:p>
          <a:p>
            <a:endParaRPr lang="es-ES" b="1" dirty="0">
              <a:ln/>
              <a:solidFill>
                <a:schemeClr val="bg1"/>
              </a:solidFill>
              <a:effectLst>
                <a:glow rad="101600">
                  <a:schemeClr val="bg2">
                    <a:lumMod val="50000"/>
                    <a:alpha val="60000"/>
                  </a:schemeClr>
                </a:glow>
              </a:effectLst>
              <a:latin typeface="Agency FB" panose="020B0503020202020204" pitchFamily="34" charset="0"/>
            </a:endParaRPr>
          </a:p>
          <a:p>
            <a:r>
              <a:rPr lang="es-ES" b="1" dirty="0">
                <a:ln/>
                <a:solidFill>
                  <a:schemeClr val="bg1"/>
                </a:solidFill>
                <a:effectLst>
                  <a:glow rad="101600">
                    <a:schemeClr val="bg2">
                      <a:lumMod val="50000"/>
                      <a:alpha val="60000"/>
                    </a:schemeClr>
                  </a:glow>
                </a:effectLst>
                <a:latin typeface="Agency FB" panose="020B0503020202020204" pitchFamily="34" charset="0"/>
              </a:rPr>
              <a:t> </a:t>
            </a:r>
          </a:p>
          <a:p>
            <a:endParaRPr lang="es-ES" b="1" dirty="0">
              <a:ln/>
              <a:solidFill>
                <a:schemeClr val="bg1"/>
              </a:solidFill>
              <a:effectLst>
                <a:glow rad="101600">
                  <a:schemeClr val="bg2">
                    <a:lumMod val="50000"/>
                    <a:alpha val="60000"/>
                  </a:schemeClr>
                </a:glow>
              </a:effectLst>
              <a:latin typeface="Agency FB" panose="020B0503020202020204" pitchFamily="34" charset="0"/>
            </a:endParaRPr>
          </a:p>
          <a:p>
            <a:endParaRPr lang="es-ES" b="1" dirty="0">
              <a:ln/>
              <a:solidFill>
                <a:schemeClr val="bg1"/>
              </a:solidFill>
              <a:effectLst>
                <a:glow rad="101600">
                  <a:schemeClr val="bg2">
                    <a:lumMod val="50000"/>
                    <a:alpha val="60000"/>
                  </a:schemeClr>
                </a:glow>
              </a:effectLst>
              <a:latin typeface="Agency FB" panose="020B0503020202020204" pitchFamily="34" charset="0"/>
            </a:endParaRPr>
          </a:p>
          <a:p>
            <a:r>
              <a:rPr lang="es-ES" b="1" dirty="0">
                <a:ln/>
                <a:solidFill>
                  <a:schemeClr val="bg1"/>
                </a:solidFill>
                <a:effectLst/>
                <a:latin typeface="Agency FB" panose="020B0503020202020204" pitchFamily="34" charset="0"/>
              </a:rPr>
              <a:t> </a:t>
            </a:r>
            <a:endParaRPr lang="es-ES" sz="2400" b="1" dirty="0">
              <a:ln/>
              <a:solidFill>
                <a:schemeClr val="bg1"/>
              </a:solidFill>
              <a:effectLst>
                <a:glow rad="101600">
                  <a:schemeClr val="bg2">
                    <a:lumMod val="50000"/>
                    <a:alpha val="60000"/>
                  </a:schemeClr>
                </a:glow>
              </a:effectLst>
              <a:latin typeface="Agency FB" panose="020B0503020202020204" pitchFamily="34" charset="0"/>
            </a:endParaRPr>
          </a:p>
        </p:txBody>
      </p:sp>
      <p:sp>
        <p:nvSpPr>
          <p:cNvPr id="4" name="Rectángulo 3">
            <a:extLst>
              <a:ext uri="{FF2B5EF4-FFF2-40B4-BE49-F238E27FC236}">
                <a16:creationId xmlns:a16="http://schemas.microsoft.com/office/drawing/2014/main" id="{F64E3FC0-C396-B74C-A80F-0FC2CC9224BB}"/>
              </a:ext>
            </a:extLst>
          </p:cNvPr>
          <p:cNvSpPr/>
          <p:nvPr/>
        </p:nvSpPr>
        <p:spPr>
          <a:xfrm>
            <a:off x="114337" y="0"/>
            <a:ext cx="11937454" cy="769441"/>
          </a:xfrm>
          <a:prstGeom prst="rect">
            <a:avLst/>
          </a:prstGeom>
          <a:noFill/>
          <a:effectLst/>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s-ES" sz="2400" b="1" dirty="0">
                <a:ln/>
                <a:solidFill>
                  <a:schemeClr val="bg1"/>
                </a:solidFill>
                <a:effectLst>
                  <a:glow rad="63500">
                    <a:schemeClr val="accent1">
                      <a:satMod val="175000"/>
                      <a:alpha val="40000"/>
                    </a:schemeClr>
                  </a:glow>
                </a:effectLst>
                <a:latin typeface="Agency FB" panose="020B0503020202020204" pitchFamily="34" charset="0"/>
              </a:rPr>
              <a:t>TAREA #5:</a:t>
            </a:r>
            <a:r>
              <a:rPr lang="es-ES" sz="2400" b="1" dirty="0">
                <a:ln/>
                <a:solidFill>
                  <a:schemeClr val="bg1"/>
                </a:solidFill>
                <a:effectLst>
                  <a:glow rad="101600">
                    <a:schemeClr val="bg2">
                      <a:lumMod val="50000"/>
                      <a:alpha val="60000"/>
                    </a:schemeClr>
                  </a:glow>
                </a:effectLst>
                <a:latin typeface="Agency FB" panose="020B0503020202020204" pitchFamily="34" charset="0"/>
              </a:rPr>
              <a:t> </a:t>
            </a:r>
            <a:r>
              <a:rPr lang="es-ES" sz="2400" b="1" dirty="0">
                <a:ln/>
                <a:solidFill>
                  <a:schemeClr val="bg1"/>
                </a:solidFill>
                <a:effectLst/>
                <a:latin typeface="Agency FB" panose="020B0503020202020204" pitchFamily="34" charset="0"/>
              </a:rPr>
              <a:t>Unión y Exportación de Resultados</a:t>
            </a:r>
          </a:p>
          <a:p>
            <a:r>
              <a:rPr lang="es-ES" sz="2000" b="1" dirty="0">
                <a:ln/>
                <a:solidFill>
                  <a:schemeClr val="bg1"/>
                </a:solidFill>
                <a:effectLst>
                  <a:glow rad="63500">
                    <a:schemeClr val="accent1">
                      <a:satMod val="175000"/>
                      <a:alpha val="40000"/>
                    </a:schemeClr>
                  </a:glow>
                </a:effectLst>
                <a:latin typeface="Agency FB" panose="020B0503020202020204" pitchFamily="34" charset="0"/>
              </a:rPr>
              <a:t>OBJETIVO: </a:t>
            </a:r>
            <a:r>
              <a:rPr lang="es-ES" sz="2000" b="1" dirty="0">
                <a:ln/>
                <a:solidFill>
                  <a:schemeClr val="bg1"/>
                </a:solidFill>
                <a:effectLst/>
                <a:latin typeface="Agency FB" panose="020B0503020202020204" pitchFamily="34" charset="0"/>
              </a:rPr>
              <a:t>Consolidar todos los datos preparados en bases finales y guardarlas para su uso en otras herramientas (como </a:t>
            </a:r>
            <a:r>
              <a:rPr lang="es-ES" sz="2000" b="1" dirty="0" err="1">
                <a:ln/>
                <a:solidFill>
                  <a:schemeClr val="bg1"/>
                </a:solidFill>
                <a:effectLst/>
                <a:latin typeface="Agency FB" panose="020B0503020202020204" pitchFamily="34" charset="0"/>
              </a:rPr>
              <a:t>Power</a:t>
            </a:r>
            <a:r>
              <a:rPr lang="es-ES" sz="2000" b="1" dirty="0">
                <a:ln/>
                <a:solidFill>
                  <a:schemeClr val="bg1"/>
                </a:solidFill>
                <a:effectLst/>
                <a:latin typeface="Agency FB" panose="020B0503020202020204" pitchFamily="34" charset="0"/>
              </a:rPr>
              <a:t> BI).</a:t>
            </a:r>
            <a:endParaRPr lang="es-ES" sz="2800" b="1" dirty="0">
              <a:ln/>
              <a:solidFill>
                <a:schemeClr val="bg1"/>
              </a:solidFill>
              <a:effectLst/>
              <a:latin typeface="Agency FB" panose="020B0503020202020204" pitchFamily="34" charset="0"/>
            </a:endParaRPr>
          </a:p>
        </p:txBody>
      </p:sp>
      <p:pic>
        <p:nvPicPr>
          <p:cNvPr id="3" name="Imagen 2">
            <a:extLst>
              <a:ext uri="{FF2B5EF4-FFF2-40B4-BE49-F238E27FC236}">
                <a16:creationId xmlns:a16="http://schemas.microsoft.com/office/drawing/2014/main" id="{A930FFD0-D26C-BAD3-336B-37B7C8CAF096}"/>
              </a:ext>
            </a:extLst>
          </p:cNvPr>
          <p:cNvPicPr>
            <a:picLocks noChangeAspect="1"/>
          </p:cNvPicPr>
          <p:nvPr/>
        </p:nvPicPr>
        <p:blipFill>
          <a:blip r:embed="rId3"/>
          <a:stretch>
            <a:fillRect/>
          </a:stretch>
        </p:blipFill>
        <p:spPr>
          <a:xfrm>
            <a:off x="114337" y="887754"/>
            <a:ext cx="4755065" cy="4544567"/>
          </a:xfrm>
          <a:prstGeom prst="rect">
            <a:avLst/>
          </a:prstGeom>
          <a:ln>
            <a:solidFill>
              <a:schemeClr val="bg1"/>
            </a:solidFill>
          </a:ln>
          <a:effectLst>
            <a:glow rad="63500">
              <a:schemeClr val="bg1">
                <a:alpha val="40000"/>
              </a:schemeClr>
            </a:glow>
          </a:effectLst>
        </p:spPr>
      </p:pic>
    </p:spTree>
    <p:extLst>
      <p:ext uri="{BB962C8B-B14F-4D97-AF65-F5344CB8AC3E}">
        <p14:creationId xmlns:p14="http://schemas.microsoft.com/office/powerpoint/2010/main" val="147420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52093-D7EF-10EA-0BDD-9EDAB9A62657}"/>
            </a:ext>
          </a:extLst>
        </p:cNvPr>
        <p:cNvGrpSpPr/>
        <p:nvPr/>
      </p:nvGrpSpPr>
      <p:grpSpPr>
        <a:xfrm>
          <a:off x="0" y="0"/>
          <a:ext cx="0" cy="0"/>
          <a:chOff x="0" y="0"/>
          <a:chExt cx="0" cy="0"/>
        </a:xfrm>
      </p:grpSpPr>
      <p:pic>
        <p:nvPicPr>
          <p:cNvPr id="2" name="Imagen 1">
            <a:extLst>
              <a:ext uri="{FF2B5EF4-FFF2-40B4-BE49-F238E27FC236}">
                <a16:creationId xmlns:a16="http://schemas.microsoft.com/office/drawing/2014/main" id="{192AEC37-82C6-A180-0448-A7E5921B6138}"/>
              </a:ext>
            </a:extLst>
          </p:cNvPr>
          <p:cNvPicPr>
            <a:picLocks noChangeAspect="1"/>
          </p:cNvPicPr>
          <p:nvPr/>
        </p:nvPicPr>
        <p:blipFill>
          <a:blip r:embed="rId2"/>
          <a:stretch>
            <a:fillRect/>
          </a:stretch>
        </p:blipFill>
        <p:spPr>
          <a:xfrm>
            <a:off x="0" y="1"/>
            <a:ext cx="12192000" cy="6857999"/>
          </a:xfrm>
          <a:prstGeom prst="rect">
            <a:avLst/>
          </a:prstGeom>
        </p:spPr>
      </p:pic>
      <p:sp>
        <p:nvSpPr>
          <p:cNvPr id="11" name="Rectángulo 10">
            <a:extLst>
              <a:ext uri="{FF2B5EF4-FFF2-40B4-BE49-F238E27FC236}">
                <a16:creationId xmlns:a16="http://schemas.microsoft.com/office/drawing/2014/main" id="{3556C5B8-B94B-4136-D1A3-E92CE4544B2B}"/>
              </a:ext>
            </a:extLst>
          </p:cNvPr>
          <p:cNvSpPr/>
          <p:nvPr/>
        </p:nvSpPr>
        <p:spPr>
          <a:xfrm>
            <a:off x="10346623" y="6488667"/>
            <a:ext cx="1845377" cy="369332"/>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b="1" dirty="0">
                <a:ln/>
                <a:solidFill>
                  <a:schemeClr val="bg1"/>
                </a:solidFill>
                <a:effectLst>
                  <a:glow rad="101600">
                    <a:schemeClr val="bg2">
                      <a:lumMod val="50000"/>
                      <a:alpha val="60000"/>
                    </a:schemeClr>
                  </a:glow>
                </a:effectLst>
                <a:latin typeface="Agency FB" panose="020B0503020202020204" pitchFamily="34" charset="0"/>
              </a:rPr>
              <a:t>Exposición 13/08/25</a:t>
            </a:r>
          </a:p>
        </p:txBody>
      </p:sp>
      <p:sp>
        <p:nvSpPr>
          <p:cNvPr id="14" name="Rectángulo 13">
            <a:extLst>
              <a:ext uri="{FF2B5EF4-FFF2-40B4-BE49-F238E27FC236}">
                <a16:creationId xmlns:a16="http://schemas.microsoft.com/office/drawing/2014/main" id="{0481FFB1-2ED5-3686-4C3D-CFE12B83FC26}"/>
              </a:ext>
            </a:extLst>
          </p:cNvPr>
          <p:cNvSpPr/>
          <p:nvPr/>
        </p:nvSpPr>
        <p:spPr>
          <a:xfrm>
            <a:off x="2868611" y="1674673"/>
            <a:ext cx="7156518" cy="5078313"/>
          </a:xfrm>
          <a:prstGeom prst="rect">
            <a:avLst/>
          </a:prstGeom>
          <a:noFill/>
          <a:ln>
            <a:noFill/>
          </a:ln>
          <a:effectLst>
            <a:glow rad="63500">
              <a:schemeClr val="accent1">
                <a:satMod val="175000"/>
                <a:alpha val="40000"/>
              </a:schemeClr>
            </a:glow>
            <a:outerShdw blurRad="127000" dist="38100" dir="2700000" algn="ctr">
              <a:srgbClr val="000000">
                <a:alpha val="45000"/>
              </a:srgbClr>
            </a:outerShdw>
            <a:softEdge rad="12700"/>
          </a:effectLst>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s-ES" b="1" dirty="0">
                <a:ln/>
                <a:solidFill>
                  <a:schemeClr val="bg1"/>
                </a:solidFill>
                <a:effectLst>
                  <a:glow rad="63500">
                    <a:schemeClr val="accent1">
                      <a:satMod val="175000"/>
                      <a:alpha val="40000"/>
                    </a:schemeClr>
                  </a:glow>
                </a:effectLst>
                <a:latin typeface="Agency FB" panose="020B0503020202020204" pitchFamily="34" charset="0"/>
              </a:rPr>
              <a:t>JUSTIFICACION: * El código no crea archivos intermedios para sumar tiendas con y sin internet por separado (como sugiere la Opción 1).</a:t>
            </a:r>
          </a:p>
          <a:p>
            <a:r>
              <a:rPr lang="es-ES" b="1" dirty="0">
                <a:ln/>
                <a:solidFill>
                  <a:schemeClr val="bg1"/>
                </a:solidFill>
                <a:effectLst>
                  <a:glow rad="63500">
                    <a:schemeClr val="accent1">
                      <a:satMod val="175000"/>
                      <a:alpha val="40000"/>
                    </a:schemeClr>
                  </a:glow>
                </a:effectLst>
                <a:latin typeface="Agency FB" panose="020B0503020202020204" pitchFamily="34" charset="0"/>
              </a:rPr>
              <a:t> * En su lugar, se trabaja directamente con la variable </a:t>
            </a:r>
            <a:r>
              <a:rPr lang="es-ES" b="1" dirty="0" err="1">
                <a:ln/>
                <a:solidFill>
                  <a:schemeClr val="bg1"/>
                </a:solidFill>
                <a:effectLst>
                  <a:glow rad="63500">
                    <a:schemeClr val="accent1">
                      <a:satMod val="175000"/>
                      <a:alpha val="40000"/>
                    </a:schemeClr>
                  </a:glow>
                </a:effectLst>
                <a:latin typeface="Agency FB" panose="020B0503020202020204" pitchFamily="34" charset="0"/>
              </a:rPr>
              <a:t>uso_internet</a:t>
            </a:r>
            <a:r>
              <a:rPr lang="es-ES" b="1" dirty="0">
                <a:ln/>
                <a:solidFill>
                  <a:schemeClr val="bg1"/>
                </a:solidFill>
                <a:effectLst>
                  <a:glow rad="63500">
                    <a:schemeClr val="accent1">
                      <a:satMod val="175000"/>
                      <a:alpha val="40000"/>
                    </a:schemeClr>
                  </a:glow>
                </a:effectLst>
                <a:latin typeface="Agency FB" panose="020B0503020202020204" pitchFamily="34" charset="0"/>
              </a:rPr>
              <a:t> (convertida a 0/1) y se calcula la proporción (el promedio) dentro de una sola operación de resumen (</a:t>
            </a:r>
            <a:r>
              <a:rPr lang="es-ES" b="1" dirty="0" err="1">
                <a:ln/>
                <a:solidFill>
                  <a:schemeClr val="bg1"/>
                </a:solidFill>
                <a:effectLst>
                  <a:glow rad="63500">
                    <a:schemeClr val="accent1">
                      <a:satMod val="175000"/>
                      <a:alpha val="40000"/>
                    </a:schemeClr>
                  </a:glow>
                </a:effectLst>
                <a:latin typeface="Agency FB" panose="020B0503020202020204" pitchFamily="34" charset="0"/>
              </a:rPr>
              <a:t>summarise</a:t>
            </a:r>
            <a:r>
              <a:rPr lang="es-ES" b="1" dirty="0">
                <a:ln/>
                <a:solidFill>
                  <a:schemeClr val="bg1"/>
                </a:solidFill>
                <a:effectLst>
                  <a:glow rad="63500">
                    <a:schemeClr val="accent1">
                      <a:satMod val="175000"/>
                      <a:alpha val="40000"/>
                    </a:schemeClr>
                  </a:glow>
                </a:effectLst>
                <a:latin typeface="Agency FB" panose="020B0503020202020204" pitchFamily="34" charset="0"/>
              </a:rPr>
              <a:t>), lo cual es mucho más eficiente.</a:t>
            </a:r>
          </a:p>
          <a:p>
            <a:r>
              <a:rPr lang="es-ES" b="1" dirty="0">
                <a:ln/>
                <a:solidFill>
                  <a:schemeClr val="bg1"/>
                </a:solidFill>
                <a:effectLst>
                  <a:glow rad="63500">
                    <a:schemeClr val="accent1">
                      <a:satMod val="175000"/>
                      <a:alpha val="40000"/>
                    </a:schemeClr>
                  </a:glow>
                </a:effectLst>
                <a:latin typeface="Agency FB" panose="020B0503020202020204" pitchFamily="34" charset="0"/>
              </a:rPr>
              <a:t> * El uso de </a:t>
            </a:r>
            <a:r>
              <a:rPr lang="es-ES" b="1" dirty="0" err="1">
                <a:ln/>
                <a:solidFill>
                  <a:schemeClr val="bg1"/>
                </a:solidFill>
                <a:effectLst>
                  <a:glow rad="63500">
                    <a:schemeClr val="accent1">
                      <a:satMod val="175000"/>
                      <a:alpha val="40000"/>
                    </a:schemeClr>
                  </a:glow>
                </a:effectLst>
                <a:latin typeface="Agency FB" panose="020B0503020202020204" pitchFamily="34" charset="0"/>
              </a:rPr>
              <a:t>pivot_longer</a:t>
            </a:r>
            <a:r>
              <a:rPr lang="es-ES" b="1" dirty="0">
                <a:ln/>
                <a:solidFill>
                  <a:schemeClr val="bg1"/>
                </a:solidFill>
                <a:effectLst>
                  <a:glow rad="63500">
                    <a:schemeClr val="accent1">
                      <a:satMod val="175000"/>
                      <a:alpha val="40000"/>
                    </a:schemeClr>
                  </a:glow>
                </a:effectLst>
                <a:latin typeface="Agency FB" panose="020B0503020202020204" pitchFamily="34" charset="0"/>
              </a:rPr>
              <a:t> (la versión moderna de </a:t>
            </a:r>
            <a:r>
              <a:rPr lang="es-ES" b="1" dirty="0" err="1">
                <a:ln/>
                <a:solidFill>
                  <a:schemeClr val="bg1"/>
                </a:solidFill>
                <a:effectLst>
                  <a:glow rad="63500">
                    <a:schemeClr val="accent1">
                      <a:satMod val="175000"/>
                      <a:alpha val="40000"/>
                    </a:schemeClr>
                  </a:glow>
                </a:effectLst>
                <a:latin typeface="Agency FB" panose="020B0503020202020204" pitchFamily="34" charset="0"/>
              </a:rPr>
              <a:t>melt</a:t>
            </a:r>
            <a:r>
              <a:rPr lang="es-ES" b="1" dirty="0">
                <a:ln/>
                <a:solidFill>
                  <a:schemeClr val="bg1"/>
                </a:solidFill>
                <a:effectLst>
                  <a:glow rad="63500">
                    <a:schemeClr val="accent1">
                      <a:satMod val="175000"/>
                      <a:alpha val="40000"/>
                    </a:schemeClr>
                  </a:glow>
                </a:effectLst>
                <a:latin typeface="Agency FB" panose="020B0503020202020204" pitchFamily="34" charset="0"/>
              </a:rPr>
              <a:t>) es la evidencia definitiva. Esta función fue usada para reestructurar las variables de actividad en una sola columna, exactamente como lo describe la Opción 2, dejando la base con variables clave como Muni, Actividad y </a:t>
            </a:r>
            <a:r>
              <a:rPr lang="es-ES" b="1" dirty="0" err="1">
                <a:ln/>
                <a:solidFill>
                  <a:schemeClr val="bg1"/>
                </a:solidFill>
                <a:effectLst>
                  <a:glow rad="63500">
                    <a:schemeClr val="accent1">
                      <a:satMod val="175000"/>
                      <a:alpha val="40000"/>
                    </a:schemeClr>
                  </a:glow>
                </a:effectLst>
                <a:latin typeface="Agency FB" panose="020B0503020202020204" pitchFamily="34" charset="0"/>
              </a:rPr>
              <a:t>uso_internet</a:t>
            </a:r>
            <a:r>
              <a:rPr lang="es-ES" b="1" dirty="0">
                <a:ln/>
                <a:solidFill>
                  <a:schemeClr val="bg1"/>
                </a:solidFill>
                <a:effectLst>
                  <a:glow rad="63500">
                    <a:schemeClr val="accent1">
                      <a:satMod val="175000"/>
                      <a:alpha val="40000"/>
                    </a:schemeClr>
                  </a:glow>
                </a:effectLst>
                <a:latin typeface="Agency FB" panose="020B0503020202020204" pitchFamily="34" charset="0"/>
              </a:rPr>
              <a:t> antes de la agrupación final.</a:t>
            </a:r>
          </a:p>
          <a:p>
            <a:r>
              <a:rPr lang="es-ES" b="1" dirty="0">
                <a:ln/>
                <a:solidFill>
                  <a:schemeClr val="bg1"/>
                </a:solidFill>
                <a:effectLst>
                  <a:glow rad="63500">
                    <a:schemeClr val="accent1">
                      <a:satMod val="175000"/>
                      <a:alpha val="40000"/>
                    </a:schemeClr>
                  </a:glow>
                </a:effectLst>
                <a:latin typeface="Agency FB" panose="020B0503020202020204" pitchFamily="34" charset="0"/>
              </a:rPr>
              <a:t> * Finalmente, se realiza el </a:t>
            </a:r>
            <a:r>
              <a:rPr lang="es-ES" b="1" dirty="0" err="1">
                <a:ln/>
                <a:solidFill>
                  <a:schemeClr val="bg1"/>
                </a:solidFill>
                <a:effectLst>
                  <a:glow rad="63500">
                    <a:schemeClr val="accent1">
                      <a:satMod val="175000"/>
                      <a:alpha val="40000"/>
                    </a:schemeClr>
                  </a:glow>
                </a:effectLst>
                <a:latin typeface="Agency FB" panose="020B0503020202020204" pitchFamily="34" charset="0"/>
              </a:rPr>
              <a:t>merge</a:t>
            </a:r>
            <a:r>
              <a:rPr lang="es-ES" b="1" dirty="0">
                <a:ln/>
                <a:solidFill>
                  <a:schemeClr val="bg1"/>
                </a:solidFill>
                <a:effectLst>
                  <a:glow rad="63500">
                    <a:schemeClr val="accent1">
                      <a:satMod val="175000"/>
                      <a:alpha val="40000"/>
                    </a:schemeClr>
                  </a:glow>
                </a:effectLst>
                <a:latin typeface="Agency FB" panose="020B0503020202020204" pitchFamily="34" charset="0"/>
              </a:rPr>
              <a:t> (en este caso, </a:t>
            </a:r>
            <a:r>
              <a:rPr lang="es-ES" b="1" dirty="0" err="1">
                <a:ln/>
                <a:solidFill>
                  <a:schemeClr val="bg1"/>
                </a:solidFill>
                <a:effectLst>
                  <a:glow rad="63500">
                    <a:schemeClr val="accent1">
                      <a:satMod val="175000"/>
                      <a:alpha val="40000"/>
                    </a:schemeClr>
                  </a:glow>
                </a:effectLst>
                <a:latin typeface="Agency FB" panose="020B0503020202020204" pitchFamily="34" charset="0"/>
              </a:rPr>
              <a:t>left_join</a:t>
            </a:r>
            <a:r>
              <a:rPr lang="es-ES" b="1" dirty="0">
                <a:ln/>
                <a:solidFill>
                  <a:schemeClr val="bg1"/>
                </a:solidFill>
                <a:effectLst>
                  <a:glow rad="63500">
                    <a:schemeClr val="accent1">
                      <a:satMod val="175000"/>
                      <a:alpha val="40000"/>
                    </a:schemeClr>
                  </a:glow>
                </a:effectLst>
                <a:latin typeface="Agency FB" panose="020B0503020202020204" pitchFamily="34" charset="0"/>
              </a:rPr>
              <a:t>) con la base de población al final del proceso.</a:t>
            </a:r>
          </a:p>
          <a:p>
            <a:r>
              <a:rPr lang="es-ES" b="1" dirty="0">
                <a:ln/>
                <a:solidFill>
                  <a:schemeClr val="bg1"/>
                </a:solidFill>
                <a:effectLst>
                  <a:glow rad="63500">
                    <a:schemeClr val="accent1">
                      <a:satMod val="175000"/>
                      <a:alpha val="40000"/>
                    </a:schemeClr>
                  </a:glow>
                </a:effectLst>
                <a:latin typeface="Agency FB" panose="020B0503020202020204" pitchFamily="34" charset="0"/>
              </a:rPr>
              <a:t> </a:t>
            </a:r>
          </a:p>
          <a:p>
            <a:endParaRPr lang="es-ES" b="1" dirty="0">
              <a:ln/>
              <a:solidFill>
                <a:schemeClr val="bg1"/>
              </a:solidFill>
              <a:effectLst>
                <a:glow rad="101600">
                  <a:schemeClr val="bg2">
                    <a:lumMod val="50000"/>
                    <a:alpha val="60000"/>
                  </a:schemeClr>
                </a:glow>
              </a:effectLst>
              <a:latin typeface="Agency FB" panose="020B0503020202020204" pitchFamily="34" charset="0"/>
            </a:endParaRPr>
          </a:p>
          <a:p>
            <a:endParaRPr lang="es-ES" b="1" dirty="0">
              <a:ln/>
              <a:solidFill>
                <a:schemeClr val="bg1"/>
              </a:solidFill>
              <a:effectLst>
                <a:glow rad="101600">
                  <a:schemeClr val="bg2">
                    <a:lumMod val="50000"/>
                    <a:alpha val="60000"/>
                  </a:schemeClr>
                </a:glow>
              </a:effectLst>
              <a:latin typeface="Agency FB" panose="020B0503020202020204" pitchFamily="34" charset="0"/>
            </a:endParaRPr>
          </a:p>
          <a:p>
            <a:r>
              <a:rPr lang="es-ES" b="1" dirty="0">
                <a:ln/>
                <a:solidFill>
                  <a:schemeClr val="bg1"/>
                </a:solidFill>
                <a:effectLst>
                  <a:glow rad="101600">
                    <a:schemeClr val="bg2">
                      <a:lumMod val="50000"/>
                      <a:alpha val="60000"/>
                    </a:schemeClr>
                  </a:glow>
                </a:effectLst>
                <a:latin typeface="Agency FB" panose="020B0503020202020204" pitchFamily="34" charset="0"/>
              </a:rPr>
              <a:t> </a:t>
            </a:r>
          </a:p>
          <a:p>
            <a:endParaRPr lang="es-ES" b="1" dirty="0">
              <a:ln/>
              <a:solidFill>
                <a:schemeClr val="bg1"/>
              </a:solidFill>
              <a:effectLst>
                <a:glow rad="101600">
                  <a:schemeClr val="bg2">
                    <a:lumMod val="50000"/>
                    <a:alpha val="60000"/>
                  </a:schemeClr>
                </a:glow>
              </a:effectLst>
              <a:latin typeface="Agency FB" panose="020B0503020202020204" pitchFamily="34" charset="0"/>
            </a:endParaRPr>
          </a:p>
          <a:p>
            <a:endParaRPr lang="es-ES" b="1" dirty="0">
              <a:ln/>
              <a:solidFill>
                <a:schemeClr val="bg1"/>
              </a:solidFill>
              <a:effectLst>
                <a:glow rad="101600">
                  <a:schemeClr val="bg2">
                    <a:lumMod val="50000"/>
                    <a:alpha val="60000"/>
                  </a:schemeClr>
                </a:glow>
              </a:effectLst>
              <a:latin typeface="Agency FB" panose="020B0503020202020204" pitchFamily="34" charset="0"/>
            </a:endParaRPr>
          </a:p>
          <a:p>
            <a:r>
              <a:rPr lang="es-ES" b="1" dirty="0">
                <a:ln/>
                <a:solidFill>
                  <a:schemeClr val="bg1"/>
                </a:solidFill>
                <a:effectLst/>
                <a:latin typeface="Agency FB" panose="020B0503020202020204" pitchFamily="34" charset="0"/>
              </a:rPr>
              <a:t> </a:t>
            </a:r>
            <a:endParaRPr lang="es-ES" sz="2400" b="1" dirty="0">
              <a:ln/>
              <a:solidFill>
                <a:schemeClr val="bg1"/>
              </a:solidFill>
              <a:effectLst>
                <a:glow rad="101600">
                  <a:schemeClr val="bg2">
                    <a:lumMod val="50000"/>
                    <a:alpha val="60000"/>
                  </a:schemeClr>
                </a:glow>
              </a:effectLst>
              <a:latin typeface="Agency FB" panose="020B0503020202020204" pitchFamily="34" charset="0"/>
            </a:endParaRPr>
          </a:p>
        </p:txBody>
      </p:sp>
      <p:sp>
        <p:nvSpPr>
          <p:cNvPr id="4" name="Rectángulo 3">
            <a:extLst>
              <a:ext uri="{FF2B5EF4-FFF2-40B4-BE49-F238E27FC236}">
                <a16:creationId xmlns:a16="http://schemas.microsoft.com/office/drawing/2014/main" id="{B7A7ABCA-8485-32D1-3B13-39D432C77537}"/>
              </a:ext>
            </a:extLst>
          </p:cNvPr>
          <p:cNvSpPr/>
          <p:nvPr/>
        </p:nvSpPr>
        <p:spPr>
          <a:xfrm>
            <a:off x="114337" y="0"/>
            <a:ext cx="11937454" cy="1569660"/>
          </a:xfrm>
          <a:prstGeom prst="rect">
            <a:avLst/>
          </a:prstGeom>
          <a:noFill/>
          <a:effectLst/>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200" b="1" dirty="0">
                <a:ln/>
                <a:solidFill>
                  <a:schemeClr val="bg1"/>
                </a:solidFill>
                <a:effectLst>
                  <a:glow rad="139700">
                    <a:schemeClr val="accent1">
                      <a:satMod val="175000"/>
                      <a:alpha val="40000"/>
                    </a:schemeClr>
                  </a:glow>
                </a:effectLst>
                <a:latin typeface="Agency FB" panose="020B0503020202020204" pitchFamily="34" charset="0"/>
              </a:rPr>
              <a:t>METODOLOGIA GENERAL DEL PROCESO</a:t>
            </a:r>
          </a:p>
          <a:p>
            <a:pPr algn="ctr"/>
            <a:r>
              <a:rPr lang="es-ES" sz="3200" b="1" dirty="0">
                <a:ln/>
                <a:solidFill>
                  <a:schemeClr val="bg1"/>
                </a:solidFill>
                <a:effectLst>
                  <a:glow rad="101600">
                    <a:schemeClr val="accent1">
                      <a:satMod val="175000"/>
                      <a:alpha val="40000"/>
                    </a:schemeClr>
                  </a:glow>
                </a:effectLst>
                <a:latin typeface="Agency FB" panose="020B0503020202020204" pitchFamily="34" charset="0"/>
              </a:rPr>
              <a:t>Pregunta: ¿Qué opción se utilizó para desarrollar el trabajo?</a:t>
            </a:r>
          </a:p>
          <a:p>
            <a:pPr algn="ctr"/>
            <a:r>
              <a:rPr lang="es-ES" sz="3200" b="1" dirty="0">
                <a:ln/>
                <a:solidFill>
                  <a:schemeClr val="bg1"/>
                </a:solidFill>
                <a:effectLst>
                  <a:glow rad="101600">
                    <a:schemeClr val="accent1">
                      <a:satMod val="175000"/>
                      <a:alpha val="40000"/>
                    </a:schemeClr>
                  </a:glow>
                </a:effectLst>
                <a:latin typeface="Agency FB" panose="020B0503020202020204" pitchFamily="34" charset="0"/>
              </a:rPr>
              <a:t>Tras analizar el código, la metodología utilizada corresponde a la Opción 2</a:t>
            </a:r>
          </a:p>
        </p:txBody>
      </p:sp>
      <p:sp>
        <p:nvSpPr>
          <p:cNvPr id="5" name="Rectángulo 4">
            <a:extLst>
              <a:ext uri="{FF2B5EF4-FFF2-40B4-BE49-F238E27FC236}">
                <a16:creationId xmlns:a16="http://schemas.microsoft.com/office/drawing/2014/main" id="{5CC54F39-E833-2C05-9E22-E561E3AC3671}"/>
              </a:ext>
            </a:extLst>
          </p:cNvPr>
          <p:cNvSpPr/>
          <p:nvPr/>
        </p:nvSpPr>
        <p:spPr>
          <a:xfrm>
            <a:off x="478143" y="5453985"/>
            <a:ext cx="11937454" cy="584775"/>
          </a:xfrm>
          <a:prstGeom prst="rect">
            <a:avLst/>
          </a:prstGeom>
          <a:noFill/>
          <a:effectLst/>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200" b="1" dirty="0">
                <a:ln/>
                <a:solidFill>
                  <a:schemeClr val="bg1"/>
                </a:solidFill>
                <a:effectLst>
                  <a:glow rad="139700">
                    <a:schemeClr val="accent1">
                      <a:satMod val="175000"/>
                      <a:alpha val="40000"/>
                    </a:schemeClr>
                  </a:glow>
                </a:effectLst>
                <a:latin typeface="Agency FB" panose="020B0503020202020204" pitchFamily="34" charset="0"/>
              </a:rPr>
              <a:t>¡MUCHAS GRACIAS!</a:t>
            </a:r>
          </a:p>
        </p:txBody>
      </p:sp>
      <p:pic>
        <p:nvPicPr>
          <p:cNvPr id="7" name="Imagen 6" descr="Un dibujo de una persona&#10;&#10;El contenido generado por IA puede ser incorrecto.">
            <a:extLst>
              <a:ext uri="{FF2B5EF4-FFF2-40B4-BE49-F238E27FC236}">
                <a16:creationId xmlns:a16="http://schemas.microsoft.com/office/drawing/2014/main" id="{90E7908A-E0A3-D13A-F5CC-7B2BAB880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9025" y="5050944"/>
            <a:ext cx="2284247" cy="1390853"/>
          </a:xfrm>
          <a:prstGeom prst="rect">
            <a:avLst/>
          </a:prstGeom>
        </p:spPr>
      </p:pic>
      <p:pic>
        <p:nvPicPr>
          <p:cNvPr id="8" name="Imagen 7" descr="Un dibujo de una persona&#10;&#10;El contenido generado por IA puede ser incorrecto.">
            <a:extLst>
              <a:ext uri="{FF2B5EF4-FFF2-40B4-BE49-F238E27FC236}">
                <a16:creationId xmlns:a16="http://schemas.microsoft.com/office/drawing/2014/main" id="{F6AD0050-9C43-1435-D93A-7F48A3AF94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2864" y="5050945"/>
            <a:ext cx="2284247" cy="1390853"/>
          </a:xfrm>
          <a:prstGeom prst="rect">
            <a:avLst/>
          </a:prstGeom>
        </p:spPr>
      </p:pic>
    </p:spTree>
    <p:extLst>
      <p:ext uri="{BB962C8B-B14F-4D97-AF65-F5344CB8AC3E}">
        <p14:creationId xmlns:p14="http://schemas.microsoft.com/office/powerpoint/2010/main" val="377838294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TotalTime>
  <Words>2245</Words>
  <Application>Microsoft Office PowerPoint</Application>
  <PresentationFormat>Panorámica</PresentationFormat>
  <Paragraphs>128</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Agency FB</vt:lpstr>
      <vt:lpstr>Aptos</vt:lpstr>
      <vt:lpstr>Aptos Display</vt:lpstr>
      <vt:lpstr>Arial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DAVID PAIVA PEÑA</dc:creator>
  <cp:lastModifiedBy>JUAN DAVID PAIVA PEÑA</cp:lastModifiedBy>
  <cp:revision>1</cp:revision>
  <dcterms:created xsi:type="dcterms:W3CDTF">2025-08-13T04:10:52Z</dcterms:created>
  <dcterms:modified xsi:type="dcterms:W3CDTF">2025-08-13T05:56:32Z</dcterms:modified>
</cp:coreProperties>
</file>