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.xml" ContentType="application/vnd.openxmlformats-officedocument.themeOverrid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3.xml" ContentType="application/vnd.openxmlformats-officedocument.themeOverride+xml"/>
  <Override PartName="/ppt/notesSlides/notesSlide1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4.xml" ContentType="application/vnd.openxmlformats-officedocument.themeOverride+xml"/>
  <Override PartName="/ppt/notesSlides/notesSlide12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5.xml" ContentType="application/vnd.openxmlformats-officedocument.themeOverride+xml"/>
  <Override PartName="/ppt/notesSlides/notesSlide13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6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8" r:id="rId3"/>
    <p:sldId id="280" r:id="rId4"/>
    <p:sldId id="279" r:id="rId5"/>
    <p:sldId id="263" r:id="rId6"/>
    <p:sldId id="275" r:id="rId7"/>
    <p:sldId id="282" r:id="rId8"/>
    <p:sldId id="281" r:id="rId9"/>
    <p:sldId id="266" r:id="rId10"/>
    <p:sldId id="283" r:id="rId11"/>
    <p:sldId id="273" r:id="rId12"/>
    <p:sldId id="276" r:id="rId13"/>
    <p:sldId id="277" r:id="rId14"/>
    <p:sldId id="267" r:id="rId15"/>
    <p:sldId id="268" r:id="rId16"/>
    <p:sldId id="269" r:id="rId17"/>
    <p:sldId id="270" r:id="rId18"/>
    <p:sldId id="271" r:id="rId19"/>
    <p:sldId id="274" r:id="rId20"/>
    <p:sldId id="284" r:id="rId21"/>
    <p:sldId id="289" r:id="rId22"/>
    <p:sldId id="287" r:id="rId23"/>
    <p:sldId id="288" r:id="rId24"/>
    <p:sldId id="29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0" autoAdjust="0"/>
    <p:restoredTop sz="73684" autoAdjust="0"/>
  </p:normalViewPr>
  <p:slideViewPr>
    <p:cSldViewPr snapToGrid="0">
      <p:cViewPr varScale="1">
        <p:scale>
          <a:sx n="72" d="100"/>
          <a:sy n="72" d="100"/>
        </p:scale>
        <p:origin x="1512" y="2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C:\Users\kgoidel\Documents\Sea%20Grant%20Char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4" Type="http://schemas.openxmlformats.org/officeDocument/2006/relationships/oleObject" Target="file:///C:\Users\nicholasdavis\AppData\Local\Microsoft\Windows\INetCache\Content.Outlook\KD4FB97T\Sea%20Grant%20Charts.xlsx" TargetMode="External"/><Relationship Id="rId1" Type="http://schemas.microsoft.com/office/2011/relationships/chartStyle" Target="style3.xml"/><Relationship Id="rId2" Type="http://schemas.microsoft.com/office/2011/relationships/chartColorStyle" Target="colors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4" Type="http://schemas.openxmlformats.org/officeDocument/2006/relationships/oleObject" Target="file:///C:\Users\nicholasdavis\AppData\Local\Microsoft\Windows\INetCache\Content.Outlook\KD4FB97T\Sea%20Grant%20Charts.xlsx" TargetMode="External"/><Relationship Id="rId1" Type="http://schemas.microsoft.com/office/2011/relationships/chartStyle" Target="style4.xml"/><Relationship Id="rId2" Type="http://schemas.microsoft.com/office/2011/relationships/chartColorStyle" Target="colors4.xm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2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4" Type="http://schemas.openxmlformats.org/officeDocument/2006/relationships/oleObject" Target="file:///C:\Users\nicholasdavis\AppData\Local\Microsoft\Windows\INetCache\Content.Outlook\KD4FB97T\Sea%20Grant%20Charts.xlsx" TargetMode="External"/><Relationship Id="rId1" Type="http://schemas.microsoft.com/office/2011/relationships/chartStyle" Target="style6.xml"/><Relationship Id="rId2" Type="http://schemas.microsoft.com/office/2011/relationships/chartColorStyle" Target="colors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4" Type="http://schemas.openxmlformats.org/officeDocument/2006/relationships/oleObject" Target="file:///C:\Users\nicholasdavis\AppData\Local\Microsoft\Windows\INetCache\Content.Outlook\KD4FB97T\Sea%20Grant%20Charts.xlsx" TargetMode="External"/><Relationship Id="rId1" Type="http://schemas.microsoft.com/office/2011/relationships/chartStyle" Target="style7.xml"/><Relationship Id="rId2" Type="http://schemas.microsoft.com/office/2011/relationships/chartColorStyle" Target="colors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4" Type="http://schemas.openxmlformats.org/officeDocument/2006/relationships/oleObject" Target="file:///C:\Users\nicholasdavis\AppData\Local\Microsoft\Windows\INetCache\Content.Outlook\KD4FB97T\Sea%20Grant%20Charts.xlsx" TargetMode="External"/><Relationship Id="rId1" Type="http://schemas.microsoft.com/office/2011/relationships/chartStyle" Target="style8.xml"/><Relationship Id="rId2" Type="http://schemas.microsoft.com/office/2011/relationships/chartColorStyle" Target="colors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4" Type="http://schemas.openxmlformats.org/officeDocument/2006/relationships/oleObject" Target="file:///C:\Users\nicholasdavis\AppData\Local\Microsoft\Windows\INetCache\Content.Outlook\KD4FB97T\Sea%20Grant%20Charts.xlsx" TargetMode="External"/><Relationship Id="rId1" Type="http://schemas.microsoft.com/office/2011/relationships/chartStyle" Target="style9.xml"/><Relationship Id="rId2" Type="http://schemas.microsoft.com/office/2011/relationships/chartColorStyle" Target="colors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Figure</a:t>
            </a:r>
            <a:r>
              <a:rPr lang="en-US" sz="1800" baseline="0" dirty="0"/>
              <a:t> 1: </a:t>
            </a:r>
            <a:r>
              <a:rPr lang="en-US" sz="1800" baseline="0" dirty="0" smtClean="0"/>
              <a:t>Percentage of respondents reporting damage </a:t>
            </a:r>
            <a:r>
              <a:rPr lang="en-US" sz="1800" baseline="0" dirty="0"/>
              <a:t>from Hurricane Harvey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561628428721558"/>
          <c:y val="0.165821699078019"/>
          <c:w val="0.89228825467298"/>
          <c:h val="0.60272802946453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Sheet1!$I$41:$I$46</c:f>
              <c:strCache>
                <c:ptCount val="6"/>
                <c:pt idx="0">
                  <c:v>Damage to Home</c:v>
                </c:pt>
                <c:pt idx="1">
                  <c:v>Damage to Car</c:v>
                </c:pt>
                <c:pt idx="2">
                  <c:v>Lost Power </c:v>
                </c:pt>
                <c:pt idx="3">
                  <c:v>Lost Water</c:v>
                </c:pt>
                <c:pt idx="4">
                  <c:v>Economic losses</c:v>
                </c:pt>
                <c:pt idx="5">
                  <c:v>Suffered at least some damage</c:v>
                </c:pt>
              </c:strCache>
            </c:strRef>
          </c:cat>
          <c:val>
            <c:numRef>
              <c:f>Sheet1!$J$41:$J$46</c:f>
              <c:numCache>
                <c:formatCode>General</c:formatCode>
                <c:ptCount val="6"/>
                <c:pt idx="0">
                  <c:v>28.7</c:v>
                </c:pt>
                <c:pt idx="1">
                  <c:v>10.0</c:v>
                </c:pt>
                <c:pt idx="2">
                  <c:v>40.4</c:v>
                </c:pt>
                <c:pt idx="3">
                  <c:v>11.4</c:v>
                </c:pt>
                <c:pt idx="4">
                  <c:v>44.3</c:v>
                </c:pt>
                <c:pt idx="5">
                  <c:v>67.2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6F3-4B97-85C4-363C818194C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-27"/>
        <c:axId val="-699132656"/>
        <c:axId val="-703416896"/>
      </c:barChart>
      <c:catAx>
        <c:axId val="-69913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03416896"/>
        <c:crosses val="autoZero"/>
        <c:auto val="1"/>
        <c:lblAlgn val="ctr"/>
        <c:lblOffset val="100"/>
        <c:noMultiLvlLbl val="0"/>
      </c:catAx>
      <c:valAx>
        <c:axId val="-70341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99132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Perceptions of Preparedness After the Storm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Sheet1!$J$23</c:f>
              <c:strCache>
                <c:ptCount val="1"/>
                <c:pt idx="0">
                  <c:v>Prior to Hurricane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Sheet1!$I$24:$I$28</c:f>
              <c:strCache>
                <c:ptCount val="5"/>
                <c:pt idx="0">
                  <c:v>Not at all prepared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Very well prepared</c:v>
                </c:pt>
              </c:strCache>
            </c:strRef>
          </c:cat>
          <c:val>
            <c:numRef>
              <c:f>Sheet1!$J$24:$J$28</c:f>
              <c:numCache>
                <c:formatCode>0.0</c:formatCode>
                <c:ptCount val="5"/>
                <c:pt idx="0">
                  <c:v>5.149999999999999</c:v>
                </c:pt>
                <c:pt idx="1">
                  <c:v>6.25</c:v>
                </c:pt>
                <c:pt idx="2">
                  <c:v>25.74</c:v>
                </c:pt>
                <c:pt idx="3">
                  <c:v>24.26</c:v>
                </c:pt>
                <c:pt idx="4">
                  <c:v>38.6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A0F-401B-8837-3545F0CD17F3}"/>
            </c:ext>
          </c:extLst>
        </c:ser>
        <c:ser>
          <c:idx val="1"/>
          <c:order val="1"/>
          <c:tx>
            <c:strRef>
              <c:f>Sheet1!$K$23</c:f>
              <c:strCache>
                <c:ptCount val="1"/>
                <c:pt idx="0">
                  <c:v>In Hindsight</c:v>
                </c:pt>
              </c:strCache>
            </c:strRef>
          </c:tx>
          <c:spPr>
            <a:solidFill>
              <a:srgbClr val="86000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Sheet1!$I$24:$I$28</c:f>
              <c:strCache>
                <c:ptCount val="5"/>
                <c:pt idx="0">
                  <c:v>Not at all prepared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Very well prepared</c:v>
                </c:pt>
              </c:strCache>
            </c:strRef>
          </c:cat>
          <c:val>
            <c:numRef>
              <c:f>Sheet1!$K$24:$K$28</c:f>
              <c:numCache>
                <c:formatCode>0.0</c:formatCode>
                <c:ptCount val="5"/>
                <c:pt idx="0">
                  <c:v>5.24</c:v>
                </c:pt>
                <c:pt idx="1">
                  <c:v>6.64</c:v>
                </c:pt>
                <c:pt idx="2">
                  <c:v>29.37</c:v>
                </c:pt>
                <c:pt idx="3">
                  <c:v>41.26</c:v>
                </c:pt>
                <c:pt idx="4">
                  <c:v>17.48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A0F-401B-8837-3545F0CD17F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-758423248"/>
        <c:axId val="-758504672"/>
      </c:barChart>
      <c:catAx>
        <c:axId val="-758423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58504672"/>
        <c:crosses val="autoZero"/>
        <c:auto val="1"/>
        <c:lblAlgn val="ctr"/>
        <c:lblOffset val="100"/>
        <c:noMultiLvlLbl val="0"/>
      </c:catAx>
      <c:valAx>
        <c:axId val="-75850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58423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Percent of Respondents Saying The Local Community Had Done Too Little to Prepare for a Disaster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'[Sea Grant Charts.xlsx]Sheet2'!$J$39</c:f>
              <c:strCache>
                <c:ptCount val="1"/>
                <c:pt idx="0">
                  <c:v>Planning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'[Sea Grant Charts.xlsx]Sheet2'!$K$38:$L$38</c:f>
              <c:strCache>
                <c:ptCount val="2"/>
                <c:pt idx="0">
                  <c:v>Pre-Hurricane</c:v>
                </c:pt>
                <c:pt idx="1">
                  <c:v>Post-Hurricane</c:v>
                </c:pt>
              </c:strCache>
            </c:strRef>
          </c:cat>
          <c:val>
            <c:numRef>
              <c:f>'[Sea Grant Charts.xlsx]Sheet2'!$K$39:$L$39</c:f>
              <c:numCache>
                <c:formatCode>0.0</c:formatCode>
                <c:ptCount val="2"/>
                <c:pt idx="0">
                  <c:v>23.3</c:v>
                </c:pt>
                <c:pt idx="1">
                  <c:v>34.0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4EB-4F0F-A522-C2F64A7EBA37}"/>
            </c:ext>
          </c:extLst>
        </c:ser>
        <c:ser>
          <c:idx val="1"/>
          <c:order val="1"/>
          <c:tx>
            <c:strRef>
              <c:f>'[Sea Grant Charts.xlsx]Sheet2'!$J$40</c:f>
              <c:strCache>
                <c:ptCount val="1"/>
                <c:pt idx="0">
                  <c:v>Mitigate</c:v>
                </c:pt>
              </c:strCache>
            </c:strRef>
          </c:tx>
          <c:spPr>
            <a:solidFill>
              <a:srgbClr val="86000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'[Sea Grant Charts.xlsx]Sheet2'!$K$38:$L$38</c:f>
              <c:strCache>
                <c:ptCount val="2"/>
                <c:pt idx="0">
                  <c:v>Pre-Hurricane</c:v>
                </c:pt>
                <c:pt idx="1">
                  <c:v>Post-Hurricane</c:v>
                </c:pt>
              </c:strCache>
            </c:strRef>
          </c:cat>
          <c:val>
            <c:numRef>
              <c:f>'[Sea Grant Charts.xlsx]Sheet2'!$K$40:$L$40</c:f>
              <c:numCache>
                <c:formatCode>0.0</c:formatCode>
                <c:ptCount val="2"/>
                <c:pt idx="0">
                  <c:v>25.4</c:v>
                </c:pt>
                <c:pt idx="1">
                  <c:v>32.8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4EB-4F0F-A522-C2F64A7EBA3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-809489680"/>
        <c:axId val="-805875152"/>
      </c:barChart>
      <c:catAx>
        <c:axId val="-80948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05875152"/>
        <c:crosses val="autoZero"/>
        <c:auto val="1"/>
        <c:lblAlgn val="ctr"/>
        <c:lblOffset val="100"/>
        <c:noMultiLvlLbl val="0"/>
      </c:catAx>
      <c:valAx>
        <c:axId val="-805875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0948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500"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Evaluation of Local Government Responding to and Recovering from Hurricane Harvey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'[Sea Grant Charts.xlsx]Sheet2'!$Q$52</c:f>
              <c:strCache>
                <c:ptCount val="1"/>
                <c:pt idx="0">
                  <c:v>Respond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'[Sea Grant Charts.xlsx]Sheet2'!$P$53:$P$57</c:f>
              <c:strCache>
                <c:ptCount val="5"/>
                <c:pt idx="0">
                  <c:v>Very poorly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Very well</c:v>
                </c:pt>
              </c:strCache>
            </c:strRef>
          </c:cat>
          <c:val>
            <c:numRef>
              <c:f>'[Sea Grant Charts.xlsx]Sheet2'!$Q$53:$Q$57</c:f>
              <c:numCache>
                <c:formatCode>0.00</c:formatCode>
                <c:ptCount val="5"/>
                <c:pt idx="0">
                  <c:v>7.83</c:v>
                </c:pt>
                <c:pt idx="1">
                  <c:v>6.05</c:v>
                </c:pt>
                <c:pt idx="2">
                  <c:v>24.2</c:v>
                </c:pt>
                <c:pt idx="3">
                  <c:v>26.69</c:v>
                </c:pt>
                <c:pt idx="4">
                  <c:v>35.23000000000001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ED8-4101-9B31-6186A30D2C38}"/>
            </c:ext>
          </c:extLst>
        </c:ser>
        <c:ser>
          <c:idx val="1"/>
          <c:order val="1"/>
          <c:tx>
            <c:strRef>
              <c:f>'[Sea Grant Charts.xlsx]Sheet2'!$R$52</c:f>
              <c:strCache>
                <c:ptCount val="1"/>
                <c:pt idx="0">
                  <c:v>Recover</c:v>
                </c:pt>
              </c:strCache>
            </c:strRef>
          </c:tx>
          <c:spPr>
            <a:solidFill>
              <a:srgbClr val="86000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'[Sea Grant Charts.xlsx]Sheet2'!$P$53:$P$57</c:f>
              <c:strCache>
                <c:ptCount val="5"/>
                <c:pt idx="0">
                  <c:v>Very poorly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Very well</c:v>
                </c:pt>
              </c:strCache>
            </c:strRef>
          </c:cat>
          <c:val>
            <c:numRef>
              <c:f>'[Sea Grant Charts.xlsx]Sheet2'!$R$53:$R$57</c:f>
              <c:numCache>
                <c:formatCode>General</c:formatCode>
                <c:ptCount val="5"/>
                <c:pt idx="0">
                  <c:v>7.17</c:v>
                </c:pt>
                <c:pt idx="1">
                  <c:v>8.6</c:v>
                </c:pt>
                <c:pt idx="2">
                  <c:v>25.81</c:v>
                </c:pt>
                <c:pt idx="3">
                  <c:v>29.39</c:v>
                </c:pt>
                <c:pt idx="4">
                  <c:v>29.03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ED8-4101-9B31-6186A30D2C3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-727835984"/>
        <c:axId val="-725648720"/>
      </c:barChart>
      <c:catAx>
        <c:axId val="-727835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25648720"/>
        <c:crosses val="autoZero"/>
        <c:auto val="1"/>
        <c:lblAlgn val="ctr"/>
        <c:lblOffset val="100"/>
        <c:noMultiLvlLbl val="0"/>
      </c:catAx>
      <c:valAx>
        <c:axId val="-72564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27835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500"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Sheet2!$J$4</c:f>
              <c:strCache>
                <c:ptCount val="1"/>
                <c:pt idx="0">
                  <c:v>Disaster Risk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594C-47D8-B457-CECC156404DA}"/>
              </c:ext>
            </c:extLst>
          </c:dPt>
          <c:dPt>
            <c:idx val="1"/>
            <c:invertIfNegative val="0"/>
            <c:bubble3D val="0"/>
            <c:spPr>
              <a:solidFill>
                <a:srgbClr val="860000"/>
              </a:solidFill>
              <a:ln>
                <a:solidFill>
                  <a:schemeClr val="tx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94C-47D8-B457-CECC156404DA}"/>
              </c:ext>
            </c:extLst>
          </c:dPt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Sheet2!$K$3:$L$3</c:f>
              <c:strCache>
                <c:ptCount val="2"/>
                <c:pt idx="0">
                  <c:v>Pre-Hurricane</c:v>
                </c:pt>
                <c:pt idx="1">
                  <c:v>Post-Hurricane</c:v>
                </c:pt>
              </c:strCache>
            </c:strRef>
          </c:cat>
          <c:val>
            <c:numRef>
              <c:f>Sheet2!$K$4:$L$4</c:f>
              <c:numCache>
                <c:formatCode>0.00</c:formatCode>
                <c:ptCount val="2"/>
                <c:pt idx="0">
                  <c:v>3.726563</c:v>
                </c:pt>
                <c:pt idx="1">
                  <c:v>3.855468999999998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B5A-4D74-BC8A-0ABD759C4C5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759203424"/>
        <c:axId val="-760089360"/>
      </c:barChart>
      <c:catAx>
        <c:axId val="-759203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60089360"/>
        <c:crosses val="autoZero"/>
        <c:auto val="1"/>
        <c:lblAlgn val="ctr"/>
        <c:lblOffset val="100"/>
        <c:noMultiLvlLbl val="0"/>
      </c:catAx>
      <c:valAx>
        <c:axId val="-760089360"/>
        <c:scaling>
          <c:orientation val="minMax"/>
          <c:max val="4.0"/>
          <c:min val="2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59203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'[Sea Grant Charts.xlsx]Sheet2'!$K$5</c:f>
              <c:strCache>
                <c:ptCount val="1"/>
                <c:pt idx="0">
                  <c:v>Pre-Hurricane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'[Sea Grant Charts.xlsx]Sheet2'!$J$6:$J$8</c:f>
              <c:strCache>
                <c:ptCount val="3"/>
                <c:pt idx="0">
                  <c:v>Community Recover</c:v>
                </c:pt>
                <c:pt idx="1">
                  <c:v>Economy Recover</c:v>
                </c:pt>
                <c:pt idx="2">
                  <c:v>Infrastructure Recover</c:v>
                </c:pt>
              </c:strCache>
            </c:strRef>
          </c:cat>
          <c:val>
            <c:numRef>
              <c:f>'[Sea Grant Charts.xlsx]Sheet2'!$K$6:$K$8</c:f>
              <c:numCache>
                <c:formatCode>0.00</c:formatCode>
                <c:ptCount val="3"/>
                <c:pt idx="0" formatCode="General">
                  <c:v>2.83</c:v>
                </c:pt>
                <c:pt idx="1">
                  <c:v>2.97</c:v>
                </c:pt>
                <c:pt idx="2">
                  <c:v>3.09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7F9-4746-A28D-84F5DB06E3C5}"/>
            </c:ext>
          </c:extLst>
        </c:ser>
        <c:ser>
          <c:idx val="1"/>
          <c:order val="1"/>
          <c:tx>
            <c:strRef>
              <c:f>'[Sea Grant Charts.xlsx]Sheet2'!$L$5</c:f>
              <c:strCache>
                <c:ptCount val="1"/>
                <c:pt idx="0">
                  <c:v>Post-Hurricane</c:v>
                </c:pt>
              </c:strCache>
            </c:strRef>
          </c:tx>
          <c:spPr>
            <a:solidFill>
              <a:srgbClr val="86000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'[Sea Grant Charts.xlsx]Sheet2'!$J$6:$J$8</c:f>
              <c:strCache>
                <c:ptCount val="3"/>
                <c:pt idx="0">
                  <c:v>Community Recover</c:v>
                </c:pt>
                <c:pt idx="1">
                  <c:v>Economy Recover</c:v>
                </c:pt>
                <c:pt idx="2">
                  <c:v>Infrastructure Recover</c:v>
                </c:pt>
              </c:strCache>
            </c:strRef>
          </c:cat>
          <c:val>
            <c:numRef>
              <c:f>'[Sea Grant Charts.xlsx]Sheet2'!$L$6:$L$8</c:f>
              <c:numCache>
                <c:formatCode>0.00</c:formatCode>
                <c:ptCount val="3"/>
                <c:pt idx="0" formatCode="General">
                  <c:v>2.99</c:v>
                </c:pt>
                <c:pt idx="1">
                  <c:v>3.11</c:v>
                </c:pt>
                <c:pt idx="2">
                  <c:v>3.08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7F9-4746-A28D-84F5DB06E3C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-759831792"/>
        <c:axId val="-759193792"/>
      </c:barChart>
      <c:catAx>
        <c:axId val="-759831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59193792"/>
        <c:crosses val="autoZero"/>
        <c:auto val="1"/>
        <c:lblAlgn val="ctr"/>
        <c:lblOffset val="100"/>
        <c:noMultiLvlLbl val="0"/>
      </c:catAx>
      <c:valAx>
        <c:axId val="-759193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59831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500"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'[Sea Grant Charts.xlsx]Sheet2'!$K$10</c:f>
              <c:strCache>
                <c:ptCount val="1"/>
                <c:pt idx="0">
                  <c:v>Pre-Hurricane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'[Sea Grant Charts.xlsx]Sheet2'!$J$11:$J$19</c:f>
              <c:strCache>
                <c:ptCount val="9"/>
                <c:pt idx="0">
                  <c:v>Police*</c:v>
                </c:pt>
                <c:pt idx="1">
                  <c:v>Local Government*</c:v>
                </c:pt>
                <c:pt idx="2">
                  <c:v>State Government*</c:v>
                </c:pt>
                <c:pt idx="3">
                  <c:v>Federal Government*</c:v>
                </c:pt>
                <c:pt idx="4">
                  <c:v>Friends*</c:v>
                </c:pt>
                <c:pt idx="5">
                  <c:v>Employer*</c:v>
                </c:pt>
                <c:pt idx="6">
                  <c:v>Church*</c:v>
                </c:pt>
                <c:pt idx="7">
                  <c:v>Business*</c:v>
                </c:pt>
                <c:pt idx="8">
                  <c:v>Nonprofit</c:v>
                </c:pt>
              </c:strCache>
            </c:strRef>
          </c:cat>
          <c:val>
            <c:numRef>
              <c:f>'[Sea Grant Charts.xlsx]Sheet2'!$K$11:$K$19</c:f>
              <c:numCache>
                <c:formatCode>0.00</c:formatCode>
                <c:ptCount val="9"/>
                <c:pt idx="0">
                  <c:v>4.02</c:v>
                </c:pt>
                <c:pt idx="1">
                  <c:v>3.46</c:v>
                </c:pt>
                <c:pt idx="2">
                  <c:v>3.37</c:v>
                </c:pt>
                <c:pt idx="3">
                  <c:v>2.9</c:v>
                </c:pt>
                <c:pt idx="4">
                  <c:v>3.98</c:v>
                </c:pt>
                <c:pt idx="5">
                  <c:v>3.77</c:v>
                </c:pt>
                <c:pt idx="6">
                  <c:v>4.14</c:v>
                </c:pt>
                <c:pt idx="7">
                  <c:v>3.44</c:v>
                </c:pt>
                <c:pt idx="8">
                  <c:v>3.92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0C1-43EC-8993-197AFA33E3C8}"/>
            </c:ext>
          </c:extLst>
        </c:ser>
        <c:ser>
          <c:idx val="1"/>
          <c:order val="1"/>
          <c:tx>
            <c:strRef>
              <c:f>'[Sea Grant Charts.xlsx]Sheet2'!$L$10</c:f>
              <c:strCache>
                <c:ptCount val="1"/>
                <c:pt idx="0">
                  <c:v>Post-Hurricane</c:v>
                </c:pt>
              </c:strCache>
            </c:strRef>
          </c:tx>
          <c:spPr>
            <a:solidFill>
              <a:srgbClr val="86000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'[Sea Grant Charts.xlsx]Sheet2'!$J$11:$J$19</c:f>
              <c:strCache>
                <c:ptCount val="9"/>
                <c:pt idx="0">
                  <c:v>Police*</c:v>
                </c:pt>
                <c:pt idx="1">
                  <c:v>Local Government*</c:v>
                </c:pt>
                <c:pt idx="2">
                  <c:v>State Government*</c:v>
                </c:pt>
                <c:pt idx="3">
                  <c:v>Federal Government*</c:v>
                </c:pt>
                <c:pt idx="4">
                  <c:v>Friends*</c:v>
                </c:pt>
                <c:pt idx="5">
                  <c:v>Employer*</c:v>
                </c:pt>
                <c:pt idx="6">
                  <c:v>Church*</c:v>
                </c:pt>
                <c:pt idx="7">
                  <c:v>Business*</c:v>
                </c:pt>
                <c:pt idx="8">
                  <c:v>Nonprofit</c:v>
                </c:pt>
              </c:strCache>
            </c:strRef>
          </c:cat>
          <c:val>
            <c:numRef>
              <c:f>'[Sea Grant Charts.xlsx]Sheet2'!$L$11:$L$19</c:f>
              <c:numCache>
                <c:formatCode>0.00</c:formatCode>
                <c:ptCount val="9"/>
                <c:pt idx="0">
                  <c:v>4.45</c:v>
                </c:pt>
                <c:pt idx="1">
                  <c:v>4.119999999999998</c:v>
                </c:pt>
                <c:pt idx="2">
                  <c:v>3.68</c:v>
                </c:pt>
                <c:pt idx="3">
                  <c:v>3.28</c:v>
                </c:pt>
                <c:pt idx="4">
                  <c:v>4.49</c:v>
                </c:pt>
                <c:pt idx="5">
                  <c:v>4.54</c:v>
                </c:pt>
                <c:pt idx="6">
                  <c:v>4.48</c:v>
                </c:pt>
                <c:pt idx="7">
                  <c:v>4.17</c:v>
                </c:pt>
                <c:pt idx="8">
                  <c:v>3.8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0C1-43EC-8993-197AFA33E3C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-699342080"/>
        <c:axId val="-700321440"/>
      </c:barChart>
      <c:catAx>
        <c:axId val="-69934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00321440"/>
        <c:crosses val="autoZero"/>
        <c:auto val="1"/>
        <c:lblAlgn val="ctr"/>
        <c:lblOffset val="100"/>
        <c:noMultiLvlLbl val="0"/>
      </c:catAx>
      <c:valAx>
        <c:axId val="-700321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99342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500"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'[Sea Grant Charts.xlsx]Sheet2'!$K$21</c:f>
              <c:strCache>
                <c:ptCount val="1"/>
                <c:pt idx="0">
                  <c:v>Pre-Hurricane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'[Sea Grant Charts.xlsx]Sheet2'!$J$22:$J$27</c:f>
              <c:strCache>
                <c:ptCount val="6"/>
                <c:pt idx="0">
                  <c:v>Building dams, levees, and other barriers</c:v>
                </c:pt>
                <c:pt idx="1">
                  <c:v>Restrict new housing in high risk areas</c:v>
                </c:pt>
                <c:pt idx="2">
                  <c:v>Restrict type of structures that can be build</c:v>
                </c:pt>
                <c:pt idx="3">
                  <c:v>Increasing building standard</c:v>
                </c:pt>
                <c:pt idx="4">
                  <c:v>Providing financial incentives to relocate</c:v>
                </c:pt>
                <c:pt idx="5">
                  <c:v>Increase taxes in high risk areas</c:v>
                </c:pt>
              </c:strCache>
            </c:strRef>
          </c:cat>
          <c:val>
            <c:numRef>
              <c:f>'[Sea Grant Charts.xlsx]Sheet2'!$K$22:$K$27</c:f>
              <c:numCache>
                <c:formatCode>0.00</c:formatCode>
                <c:ptCount val="6"/>
                <c:pt idx="0">
                  <c:v>3.03</c:v>
                </c:pt>
                <c:pt idx="1">
                  <c:v>2.92</c:v>
                </c:pt>
                <c:pt idx="2">
                  <c:v>3.05</c:v>
                </c:pt>
                <c:pt idx="3">
                  <c:v>2.99</c:v>
                </c:pt>
                <c:pt idx="4">
                  <c:v>2.97</c:v>
                </c:pt>
                <c:pt idx="5">
                  <c:v>3.04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E3B-4FA3-952E-D0A0407E0CC3}"/>
            </c:ext>
          </c:extLst>
        </c:ser>
        <c:ser>
          <c:idx val="1"/>
          <c:order val="1"/>
          <c:tx>
            <c:strRef>
              <c:f>'[Sea Grant Charts.xlsx]Sheet2'!$L$21</c:f>
              <c:strCache>
                <c:ptCount val="1"/>
                <c:pt idx="0">
                  <c:v>Post-Hurricane</c:v>
                </c:pt>
              </c:strCache>
            </c:strRef>
          </c:tx>
          <c:spPr>
            <a:solidFill>
              <a:srgbClr val="86000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'[Sea Grant Charts.xlsx]Sheet2'!$J$22:$J$27</c:f>
              <c:strCache>
                <c:ptCount val="6"/>
                <c:pt idx="0">
                  <c:v>Building dams, levees, and other barriers</c:v>
                </c:pt>
                <c:pt idx="1">
                  <c:v>Restrict new housing in high risk areas</c:v>
                </c:pt>
                <c:pt idx="2">
                  <c:v>Restrict type of structures that can be build</c:v>
                </c:pt>
                <c:pt idx="3">
                  <c:v>Increasing building standard</c:v>
                </c:pt>
                <c:pt idx="4">
                  <c:v>Providing financial incentives to relocate</c:v>
                </c:pt>
                <c:pt idx="5">
                  <c:v>Increase taxes in high risk areas</c:v>
                </c:pt>
              </c:strCache>
            </c:strRef>
          </c:cat>
          <c:val>
            <c:numRef>
              <c:f>'[Sea Grant Charts.xlsx]Sheet2'!$L$22:$L$27</c:f>
              <c:numCache>
                <c:formatCode>0.00</c:formatCode>
                <c:ptCount val="6"/>
                <c:pt idx="0">
                  <c:v>3.27</c:v>
                </c:pt>
                <c:pt idx="1">
                  <c:v>3.26</c:v>
                </c:pt>
                <c:pt idx="2">
                  <c:v>3.38</c:v>
                </c:pt>
                <c:pt idx="3">
                  <c:v>3.3</c:v>
                </c:pt>
                <c:pt idx="4">
                  <c:v>3.12</c:v>
                </c:pt>
                <c:pt idx="5">
                  <c:v>2.95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E3B-4FA3-952E-D0A0407E0CC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-759641904"/>
        <c:axId val="-792599280"/>
      </c:barChart>
      <c:catAx>
        <c:axId val="-759641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92599280"/>
        <c:crosses val="autoZero"/>
        <c:auto val="1"/>
        <c:lblAlgn val="ctr"/>
        <c:lblOffset val="100"/>
        <c:noMultiLvlLbl val="0"/>
      </c:catAx>
      <c:valAx>
        <c:axId val="-79259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59641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500"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'[Sea Grant Charts.xlsx]Sheet2'!$K$29</c:f>
              <c:strCache>
                <c:ptCount val="1"/>
                <c:pt idx="0">
                  <c:v>Pre-Hurricane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'[Sea Grant Charts.xlsx]Sheet2'!$J$30:$J$33</c:f>
              <c:strCache>
                <c:ptCount val="4"/>
                <c:pt idx="0">
                  <c:v>This area is a place where local people look after each other</c:v>
                </c:pt>
                <c:pt idx="1">
                  <c:v>Most people who live in this area trust one another.</c:v>
                </c:pt>
                <c:pt idx="2">
                  <c:v>People new to the area can easily become part of the community</c:v>
                </c:pt>
                <c:pt idx="3">
                  <c:v>Most people are well informed about community affairs</c:v>
                </c:pt>
              </c:strCache>
            </c:strRef>
          </c:cat>
          <c:val>
            <c:numRef>
              <c:f>'[Sea Grant Charts.xlsx]Sheet2'!$K$30:$K$33</c:f>
              <c:numCache>
                <c:formatCode>0.00</c:formatCode>
                <c:ptCount val="4"/>
                <c:pt idx="0">
                  <c:v>3.68</c:v>
                </c:pt>
                <c:pt idx="1">
                  <c:v>3.52</c:v>
                </c:pt>
                <c:pt idx="2">
                  <c:v>3.59</c:v>
                </c:pt>
                <c:pt idx="3">
                  <c:v>2.96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E05-4184-A5EE-7FFDAC770FA4}"/>
            </c:ext>
          </c:extLst>
        </c:ser>
        <c:ser>
          <c:idx val="1"/>
          <c:order val="1"/>
          <c:tx>
            <c:strRef>
              <c:f>'[Sea Grant Charts.xlsx]Sheet2'!$L$29</c:f>
              <c:strCache>
                <c:ptCount val="1"/>
                <c:pt idx="0">
                  <c:v>Post-Hurricane</c:v>
                </c:pt>
              </c:strCache>
            </c:strRef>
          </c:tx>
          <c:spPr>
            <a:solidFill>
              <a:srgbClr val="86000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'[Sea Grant Charts.xlsx]Sheet2'!$J$30:$J$33</c:f>
              <c:strCache>
                <c:ptCount val="4"/>
                <c:pt idx="0">
                  <c:v>This area is a place where local people look after each other</c:v>
                </c:pt>
                <c:pt idx="1">
                  <c:v>Most people who live in this area trust one another.</c:v>
                </c:pt>
                <c:pt idx="2">
                  <c:v>People new to the area can easily become part of the community</c:v>
                </c:pt>
                <c:pt idx="3">
                  <c:v>Most people are well informed about community affairs</c:v>
                </c:pt>
              </c:strCache>
            </c:strRef>
          </c:cat>
          <c:val>
            <c:numRef>
              <c:f>'[Sea Grant Charts.xlsx]Sheet2'!$L$30:$L$33</c:f>
              <c:numCache>
                <c:formatCode>0.00</c:formatCode>
                <c:ptCount val="4"/>
                <c:pt idx="0">
                  <c:v>4.159999999999998</c:v>
                </c:pt>
                <c:pt idx="1">
                  <c:v>3.89</c:v>
                </c:pt>
                <c:pt idx="2">
                  <c:v>3.81</c:v>
                </c:pt>
                <c:pt idx="3">
                  <c:v>3.15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E05-4184-A5EE-7FFDAC770FA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-699387408"/>
        <c:axId val="-702708880"/>
      </c:barChart>
      <c:catAx>
        <c:axId val="-69938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02708880"/>
        <c:crosses val="autoZero"/>
        <c:auto val="1"/>
        <c:lblAlgn val="ctr"/>
        <c:lblOffset val="100"/>
        <c:noMultiLvlLbl val="0"/>
      </c:catAx>
      <c:valAx>
        <c:axId val="-702708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99387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500"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DE7FB-8890-49F1-87C3-9539CCA9B607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846E1-8D71-40D1-9978-AF64CE16E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6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846E1-8D71-40D1-9978-AF64CE16E7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4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we conclude that the damage</a:t>
            </a:r>
            <a:r>
              <a:rPr lang="en-US" baseline="0" dirty="0" smtClean="0"/>
              <a:t> to infrastructure is expected but larger effects are not? Overall effects are not large.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846E1-8D71-40D1-9978-AF64CE16E7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02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difference in question wording. Before the storm, the question</a:t>
            </a:r>
            <a:r>
              <a:rPr lang="en-US" baseline="0" dirty="0" smtClean="0"/>
              <a:t> asked about confidence in the organizations to respond, post-storm the questions asked about actual response.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846E1-8D71-40D1-9978-AF64CE16E7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59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846E1-8D71-40D1-9978-AF64CE16E7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14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846E1-8D71-40D1-9978-AF64CE16E7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88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846E1-8D71-40D1-9978-AF64CE16E7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44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846E1-8D71-40D1-9978-AF64CE16E7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31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846E1-8D71-40D1-9978-AF64CE16E7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97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846E1-8D71-40D1-9978-AF64CE16E7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50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846E1-8D71-40D1-9978-AF64CE16E7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12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846E1-8D71-40D1-9978-AF64CE16E7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37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846E1-8D71-40D1-9978-AF64CE16E7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30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846E1-8D71-40D1-9978-AF64CE16E7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88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846E1-8D71-40D1-9978-AF64CE16E7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09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846E1-8D71-40D1-9978-AF64CE16E7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99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846E1-8D71-40D1-9978-AF64CE16E7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98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846E1-8D71-40D1-9978-AF64CE16E7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3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648C-BD32-4D50-8E28-0F88E3990785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490-BD52-4552-B753-B2D88180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9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648C-BD32-4D50-8E28-0F88E3990785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490-BD52-4552-B753-B2D88180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648C-BD32-4D50-8E28-0F88E3990785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490-BD52-4552-B753-B2D88180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7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648C-BD32-4D50-8E28-0F88E3990785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490-BD52-4552-B753-B2D88180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0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648C-BD32-4D50-8E28-0F88E3990785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490-BD52-4552-B753-B2D88180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5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648C-BD32-4D50-8E28-0F88E3990785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490-BD52-4552-B753-B2D88180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1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648C-BD32-4D50-8E28-0F88E3990785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490-BD52-4552-B753-B2D88180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0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648C-BD32-4D50-8E28-0F88E3990785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490-BD52-4552-B753-B2D88180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5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648C-BD32-4D50-8E28-0F88E3990785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490-BD52-4552-B753-B2D88180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9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648C-BD32-4D50-8E28-0F88E3990785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490-BD52-4552-B753-B2D88180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5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648C-BD32-4D50-8E28-0F88E3990785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490-BD52-4552-B753-B2D88180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8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1648C-BD32-4D50-8E28-0F88E3990785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40490-BD52-4552-B753-B2D88180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9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9000" b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80010" y="948690"/>
            <a:ext cx="12272010" cy="4601209"/>
          </a:xfrm>
          <a:prstGeom prst="rect">
            <a:avLst/>
          </a:prstGeom>
          <a:solidFill>
            <a:schemeClr val="bg1">
              <a:lumMod val="9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82938"/>
            <a:ext cx="9144000" cy="22063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Consequences of Hurricane Harvey on Resilience Related Attitudes and Behaviors</a:t>
            </a:r>
            <a:endParaRPr lang="en-US" sz="4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2329" y="3423547"/>
            <a:ext cx="9144000" cy="1770753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ea typeface="Roboto" panose="02000000000000000000" pitchFamily="2" charset="0"/>
              </a:rPr>
              <a:t>	</a:t>
            </a:r>
            <a:r>
              <a:rPr lang="en-US" altLang="zh-CN" b="1" dirty="0" smtClean="0">
                <a:ea typeface="Roboto" panose="02000000000000000000" pitchFamily="2" charset="0"/>
              </a:rPr>
              <a:t>Kirby</a:t>
            </a:r>
            <a:r>
              <a:rPr lang="zh-CN" altLang="en-US" b="1" dirty="0" smtClean="0">
                <a:ea typeface="Roboto" panose="02000000000000000000" pitchFamily="2" charset="0"/>
              </a:rPr>
              <a:t> </a:t>
            </a:r>
            <a:r>
              <a:rPr lang="en-US" altLang="zh-CN" b="1" dirty="0" err="1" smtClean="0">
                <a:ea typeface="Roboto" panose="02000000000000000000" pitchFamily="2" charset="0"/>
              </a:rPr>
              <a:t>Goidel</a:t>
            </a:r>
            <a:r>
              <a:rPr lang="zh-CN" altLang="en-US" b="1" dirty="0" smtClean="0">
                <a:ea typeface="Roboto" panose="02000000000000000000" pitchFamily="2" charset="0"/>
              </a:rPr>
              <a:t> </a:t>
            </a:r>
            <a:r>
              <a:rPr lang="en-US" b="1" dirty="0" smtClean="0">
                <a:ea typeface="Roboto" panose="02000000000000000000" pitchFamily="2" charset="0"/>
              </a:rPr>
              <a:t>		</a:t>
            </a:r>
            <a:r>
              <a:rPr lang="en-US" b="1" dirty="0" err="1" smtClean="0">
                <a:ea typeface="Roboto" panose="02000000000000000000" pitchFamily="2" charset="0"/>
              </a:rPr>
              <a:t>Yikai</a:t>
            </a:r>
            <a:r>
              <a:rPr lang="en-US" b="1" dirty="0" smtClean="0">
                <a:ea typeface="Roboto" panose="02000000000000000000" pitchFamily="2" charset="0"/>
              </a:rPr>
              <a:t> Zhao</a:t>
            </a:r>
          </a:p>
          <a:p>
            <a:r>
              <a:rPr lang="en-US" b="1" dirty="0" smtClean="0">
                <a:ea typeface="Roboto" panose="02000000000000000000" pitchFamily="2" charset="0"/>
              </a:rPr>
              <a:t>	Nicholas T. Davis	 </a:t>
            </a:r>
            <a:r>
              <a:rPr lang="en-US" b="1" dirty="0">
                <a:ea typeface="Roboto" panose="02000000000000000000" pitchFamily="2" charset="0"/>
              </a:rPr>
              <a:t>Stephanie </a:t>
            </a:r>
            <a:r>
              <a:rPr lang="en-US" b="1" dirty="0" smtClean="0">
                <a:ea typeface="Roboto" panose="02000000000000000000" pitchFamily="2" charset="0"/>
              </a:rPr>
              <a:t>Brown</a:t>
            </a:r>
          </a:p>
          <a:p>
            <a:r>
              <a:rPr lang="en-US" b="1" dirty="0" smtClean="0">
                <a:ea typeface="Roboto" panose="02000000000000000000" pitchFamily="2" charset="0"/>
              </a:rPr>
              <a:t>      </a:t>
            </a:r>
            <a:r>
              <a:rPr lang="en-US" b="1" dirty="0" smtClean="0">
                <a:ea typeface="Roboto" panose="02000000000000000000" pitchFamily="2" charset="0"/>
              </a:rPr>
              <a:t>	</a:t>
            </a:r>
            <a:endParaRPr lang="en-US" b="1" dirty="0" smtClean="0">
              <a:ea typeface="Roboto" panose="02000000000000000000" pitchFamily="2" charset="0"/>
            </a:endParaRPr>
          </a:p>
          <a:p>
            <a:r>
              <a:rPr lang="zh-CN" altLang="en-US" b="1" i="1" dirty="0" smtClean="0">
                <a:ea typeface="Roboto" panose="02000000000000000000" pitchFamily="2" charset="0"/>
              </a:rPr>
              <a:t>                 </a:t>
            </a:r>
            <a:r>
              <a:rPr lang="en-US" b="1" i="1" dirty="0" smtClean="0">
                <a:ea typeface="Roboto" panose="02000000000000000000" pitchFamily="2" charset="0"/>
              </a:rPr>
              <a:t>Texas </a:t>
            </a:r>
            <a:r>
              <a:rPr lang="en-US" b="1" i="1" dirty="0" smtClean="0">
                <a:ea typeface="Roboto" panose="02000000000000000000" pitchFamily="2" charset="0"/>
              </a:rPr>
              <a:t>A&amp;M University</a:t>
            </a:r>
            <a:endParaRPr lang="en-US" b="1" i="1" dirty="0">
              <a:ea typeface="Roboto" panose="02000000000000000000" pitchFamily="2" charset="0"/>
            </a:endParaRPr>
          </a:p>
          <a:p>
            <a:endParaRPr lang="en-US" b="1" i="1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50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198179"/>
          </a:xfrm>
          <a:prstGeom prst="rect">
            <a:avLst/>
          </a:prstGeom>
          <a:solidFill>
            <a:srgbClr val="86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665"/>
            <a:ext cx="10292255" cy="471629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For the purposes of this analysis, we ask how Hurricane Harvey affected: </a:t>
            </a:r>
          </a:p>
          <a:p>
            <a:pPr lvl="1">
              <a:buSzPct val="75000"/>
              <a:buFont typeface="Cambria Math" panose="02040503050406030204" pitchFamily="18" charset="0"/>
              <a:buChar char="□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Perceptions of 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disaster preparedness and disaster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risk</a:t>
            </a:r>
          </a:p>
          <a:p>
            <a:pPr lvl="1">
              <a:buSzPct val="75000"/>
              <a:buFont typeface="Cambria Math" panose="02040503050406030204" pitchFamily="18" charset="0"/>
              <a:buChar char="□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Confidence in local government institutions</a:t>
            </a:r>
          </a:p>
          <a:p>
            <a:pPr lvl="1">
              <a:buSzPct val="75000"/>
              <a:buFont typeface="Cambria Math" panose="02040503050406030204" pitchFamily="18" charset="0"/>
              <a:buChar char="□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Support for resilience building policies</a:t>
            </a:r>
          </a:p>
          <a:p>
            <a:pPr lvl="1">
              <a:buSzPct val="75000"/>
              <a:buFont typeface="Cambria Math" panose="02040503050406030204" pitchFamily="18" charset="0"/>
              <a:buChar char="□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Social Trust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Design / Data</a:t>
            </a:r>
            <a:endParaRPr lang="en-US" sz="3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39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4229231"/>
              </p:ext>
            </p:extLst>
          </p:nvPr>
        </p:nvGraphicFramePr>
        <p:xfrm>
          <a:off x="582930" y="1939636"/>
          <a:ext cx="7863840" cy="4359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40521" y="1939636"/>
            <a:ext cx="2392680" cy="44627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People thought they were more prepared than they actually were. </a:t>
            </a:r>
          </a:p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400" i="1" dirty="0" smtClean="0">
                <a:latin typeface="Roboto" panose="02000000000000000000" pitchFamily="2" charset="0"/>
                <a:ea typeface="Roboto" panose="02000000000000000000" pitchFamily="2" charset="0"/>
              </a:rPr>
              <a:t>(Note: Both questions are asked after the storm). </a:t>
            </a:r>
            <a:endParaRPr lang="en-US" sz="2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198179"/>
          </a:xfrm>
          <a:prstGeom prst="rect">
            <a:avLst/>
          </a:prstGeom>
          <a:solidFill>
            <a:srgbClr val="86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Perceived personal preparedness (post-hurricane)</a:t>
            </a:r>
            <a:endParaRPr lang="en-US" sz="3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41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07483" y="1431875"/>
            <a:ext cx="2687617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Post-hurricane, respondents were more likely to say local government was doing too little to plan for and mitigate against the effects of a disaster. 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9642944"/>
              </p:ext>
            </p:extLst>
          </p:nvPr>
        </p:nvGraphicFramePr>
        <p:xfrm>
          <a:off x="838200" y="1690688"/>
          <a:ext cx="6709410" cy="4745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0"/>
            <a:ext cx="12192000" cy="1198179"/>
          </a:xfrm>
          <a:prstGeom prst="rect">
            <a:avLst/>
          </a:prstGeom>
          <a:solidFill>
            <a:srgbClr val="86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Perceived personal preparedness (post-hurricane)</a:t>
            </a:r>
            <a:endParaRPr lang="en-US" sz="3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2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88747" y="1998667"/>
            <a:ext cx="2755075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Respondents evaluate local government positively for their response to and recovery from Hurricane Harvey. 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600991"/>
              </p:ext>
            </p:extLst>
          </p:nvPr>
        </p:nvGraphicFramePr>
        <p:xfrm>
          <a:off x="605790" y="1531620"/>
          <a:ext cx="7566660" cy="4937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0"/>
            <a:ext cx="12192000" cy="1198179"/>
          </a:xfrm>
          <a:prstGeom prst="rect">
            <a:avLst/>
          </a:prstGeom>
          <a:solidFill>
            <a:srgbClr val="86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Evaluation of local government response / recovery</a:t>
            </a:r>
            <a:endParaRPr lang="en-US" sz="3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45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5440762"/>
            <a:ext cx="105156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No significant effect on perceptions of disaster risk (t=1.60), though notably disaster risk pre/post hurricane is only moderated correlated (r=.35) so there are considerable shifts at the individual level.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2486546"/>
              </p:ext>
            </p:extLst>
          </p:nvPr>
        </p:nvGraphicFramePr>
        <p:xfrm>
          <a:off x="2479964" y="1324416"/>
          <a:ext cx="6728691" cy="3990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0"/>
            <a:ext cx="12192000" cy="1198179"/>
          </a:xfrm>
          <a:prstGeom prst="rect">
            <a:avLst/>
          </a:prstGeom>
          <a:solidFill>
            <a:srgbClr val="86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Likelihood of disaster in the next 5 years</a:t>
            </a:r>
            <a:endParaRPr lang="en-US" sz="3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46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399" y="5288340"/>
            <a:ext cx="1112520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After the hurricane, respondents recognized recovery would take longer than expected. The differences for community (t=2.02) and economic recovery (t=1.81) are statistically significant. The effects for infrastructure are not (t=0.04). 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6" name="Char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811411"/>
              </p:ext>
            </p:extLst>
          </p:nvPr>
        </p:nvGraphicFramePr>
        <p:xfrm>
          <a:off x="1762518" y="1267840"/>
          <a:ext cx="8666963" cy="4158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0"/>
            <a:ext cx="12192000" cy="1198179"/>
          </a:xfrm>
          <a:prstGeom prst="rect">
            <a:avLst/>
          </a:prstGeom>
          <a:solidFill>
            <a:srgbClr val="86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Perceived recovery time from Hurricane Harvey</a:t>
            </a:r>
            <a:endParaRPr lang="en-US" sz="3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59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1823" y="5626484"/>
            <a:ext cx="1103217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After the hurricane, confidence significantly increased for every type of organization EXCEPT nonprofits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8179"/>
          </a:xfrm>
          <a:prstGeom prst="rect">
            <a:avLst/>
          </a:prstGeom>
          <a:solidFill>
            <a:srgbClr val="86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Confidence in organizations</a:t>
            </a:r>
            <a:endParaRPr lang="en-US" sz="3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9" name="Char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151192"/>
              </p:ext>
            </p:extLst>
          </p:nvPr>
        </p:nvGraphicFramePr>
        <p:xfrm>
          <a:off x="355600" y="1325563"/>
          <a:ext cx="11671299" cy="4300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4585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0945147"/>
              </p:ext>
            </p:extLst>
          </p:nvPr>
        </p:nvGraphicFramePr>
        <p:xfrm>
          <a:off x="838200" y="1737555"/>
          <a:ext cx="10623523" cy="416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0"/>
            <a:ext cx="12192000" cy="1198179"/>
          </a:xfrm>
          <a:prstGeom prst="rect">
            <a:avLst/>
          </a:prstGeom>
          <a:solidFill>
            <a:srgbClr val="86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Support for Resiliency-building policies</a:t>
            </a:r>
            <a:endParaRPr lang="en-US" sz="3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22600" y="4711700"/>
            <a:ext cx="1752600" cy="508000"/>
          </a:xfrm>
          <a:prstGeom prst="rect">
            <a:avLst/>
          </a:prstGeom>
          <a:noFill/>
          <a:ln w="38100"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75200" y="4711700"/>
            <a:ext cx="1600200" cy="749300"/>
          </a:xfrm>
          <a:prstGeom prst="rect">
            <a:avLst/>
          </a:prstGeom>
          <a:noFill/>
          <a:ln w="38100"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75400" y="4711700"/>
            <a:ext cx="1625600" cy="508000"/>
          </a:xfrm>
          <a:prstGeom prst="rect">
            <a:avLst/>
          </a:prstGeom>
          <a:noFill/>
          <a:ln w="38100"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7367" y="6042421"/>
            <a:ext cx="466518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</a:rPr>
              <a:t>Mixed support for policy solutions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06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7532" y="5747657"/>
            <a:ext cx="9262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</a:rPr>
              <a:t>Social trust increases after the storm as people become more positive about their community and their neighbors.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5167229"/>
              </p:ext>
            </p:extLst>
          </p:nvPr>
        </p:nvGraphicFramePr>
        <p:xfrm>
          <a:off x="673100" y="1911350"/>
          <a:ext cx="10680700" cy="3638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0"/>
            <a:ext cx="12192000" cy="1198179"/>
          </a:xfrm>
          <a:prstGeom prst="rect">
            <a:avLst/>
          </a:prstGeom>
          <a:solidFill>
            <a:srgbClr val="86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Social trust</a:t>
            </a:r>
            <a:endParaRPr lang="en-US" sz="3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33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166"/>
            <a:ext cx="10515600" cy="4999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While respondents do not perceive the risk of a future hurricane differently, they do: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Recognize they were </a:t>
            </a:r>
            <a:r>
              <a:rPr lang="en-US" dirty="0" smtClean="0">
                <a:solidFill>
                  <a:srgbClr val="86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personally less prepared and their community was less prepared after the storm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Recognize recovery will </a:t>
            </a:r>
            <a:r>
              <a:rPr lang="en-US" dirty="0" smtClean="0">
                <a:solidFill>
                  <a:srgbClr val="86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take longer than expected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Evaluate </a:t>
            </a:r>
            <a:r>
              <a:rPr lang="en-US" dirty="0" smtClean="0">
                <a:solidFill>
                  <a:srgbClr val="86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local organizations more positively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Become </a:t>
            </a:r>
            <a:r>
              <a:rPr lang="en-US" dirty="0" smtClean="0">
                <a:solidFill>
                  <a:srgbClr val="86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more supportive of resilience building 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policies, including restricting new housing and the type of new structures in high risk areas. </a:t>
            </a:r>
          </a:p>
          <a:p>
            <a:pPr lvl="2">
              <a:buSzPct val="75000"/>
              <a:buFont typeface="Cambria Math" panose="02040503050406030204" pitchFamily="18" charset="0"/>
              <a:buChar char="□"/>
            </a:pPr>
            <a:r>
              <a:rPr lang="en-US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However, classic “something-for-nothing” paradox.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Grow </a:t>
            </a:r>
            <a:r>
              <a:rPr lang="en-US" dirty="0" smtClean="0">
                <a:solidFill>
                  <a:srgbClr val="86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more trusting of the people in their community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. 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Hurricane (and disaster-related) experiences may create more resilient </a:t>
            </a:r>
            <a:r>
              <a:rPr lang="en-US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communities?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198179"/>
          </a:xfrm>
          <a:prstGeom prst="rect">
            <a:avLst/>
          </a:prstGeom>
          <a:solidFill>
            <a:srgbClr val="86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Initial Conclusions</a:t>
            </a:r>
            <a:endParaRPr lang="en-US" sz="3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98179"/>
          </a:xfrm>
          <a:prstGeom prst="rect">
            <a:avLst/>
          </a:prstGeom>
          <a:solidFill>
            <a:srgbClr val="86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Overarching project motivation</a:t>
            </a:r>
            <a:endParaRPr lang="en-US" sz="3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665"/>
            <a:ext cx="10515600" cy="4716298"/>
          </a:xfrm>
        </p:spPr>
        <p:txBody>
          <a:bodyPr>
            <a:noAutofit/>
          </a:bodyPr>
          <a:lstStyle/>
          <a:p>
            <a:pPr marL="228600" lvl="1">
              <a:lnSpc>
                <a:spcPct val="128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Motivated by need to study local resiliency in TX: </a:t>
            </a:r>
          </a:p>
          <a:p>
            <a:pPr marL="742950" lvl="2" indent="-285750">
              <a:lnSpc>
                <a:spcPct val="128000"/>
              </a:lnSpc>
              <a:spcBef>
                <a:spcPts val="0"/>
              </a:spcBef>
              <a:spcAft>
                <a:spcPts val="200"/>
              </a:spcAft>
              <a:buSzPct val="75000"/>
              <a:buFont typeface="Cambria Math" panose="02040503050406030204" pitchFamily="18" charset="0"/>
              <a:buChar char="□"/>
            </a:pPr>
            <a:r>
              <a:rPr lang="en-US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Coastal communities along Gulf Coast are notable in diversity of populations, geography, culture, and economies.</a:t>
            </a:r>
          </a:p>
          <a:p>
            <a:pPr marL="742950" lvl="2" indent="-285750">
              <a:lnSpc>
                <a:spcPct val="128000"/>
              </a:lnSpc>
              <a:spcBef>
                <a:spcPts val="0"/>
              </a:spcBef>
              <a:spcAft>
                <a:spcPts val="200"/>
              </a:spcAft>
              <a:buSzPct val="75000"/>
              <a:buFont typeface="Cambria Math" panose="02040503050406030204" pitchFamily="18" charset="0"/>
              <a:buChar char="□"/>
            </a:pPr>
            <a:r>
              <a:rPr lang="en-US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While they face similar </a:t>
            </a:r>
            <a:r>
              <a:rPr lang="en-US" sz="2400" dirty="0" smtClean="0">
                <a:solidFill>
                  <a:srgbClr val="86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potential</a:t>
            </a:r>
            <a:r>
              <a:rPr lang="en-US" sz="2400" i="1" dirty="0" smtClean="0">
                <a:solidFill>
                  <a:srgbClr val="86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smtClean="0">
                <a:solidFill>
                  <a:srgbClr val="86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hazards</a:t>
            </a:r>
            <a:r>
              <a:rPr lang="en-US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, they do not experience the same level of </a:t>
            </a:r>
            <a:r>
              <a:rPr lang="en-US" sz="2400" dirty="0" smtClean="0">
                <a:solidFill>
                  <a:srgbClr val="86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threat</a:t>
            </a:r>
            <a:r>
              <a:rPr lang="en-US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 or </a:t>
            </a:r>
            <a:r>
              <a:rPr lang="en-US" sz="2400" dirty="0" smtClean="0">
                <a:solidFill>
                  <a:srgbClr val="86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exposure</a:t>
            </a:r>
            <a:r>
              <a:rPr lang="en-US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742950" lvl="2" indent="-285750">
              <a:lnSpc>
                <a:spcPct val="128000"/>
              </a:lnSpc>
              <a:spcBef>
                <a:spcPts val="0"/>
              </a:spcBef>
              <a:spcAft>
                <a:spcPts val="200"/>
              </a:spcAft>
              <a:buSzPct val="75000"/>
              <a:buFont typeface="Cambria Math" panose="02040503050406030204" pitchFamily="18" charset="0"/>
              <a:buChar char="□"/>
            </a:pPr>
            <a:r>
              <a:rPr lang="en-US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Still, most gulf counties score “low” or “very low” on at least one dimension of resilience (Ross 2013).</a:t>
            </a:r>
          </a:p>
        </p:txBody>
      </p:sp>
    </p:spTree>
    <p:extLst>
      <p:ext uri="{BB962C8B-B14F-4D97-AF65-F5344CB8AC3E}">
        <p14:creationId xmlns:p14="http://schemas.microsoft.com/office/powerpoint/2010/main" val="331563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198179"/>
          </a:xfrm>
          <a:prstGeom prst="rect">
            <a:avLst/>
          </a:prstGeom>
          <a:solidFill>
            <a:srgbClr val="86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Explaining Shifts in Social Trust</a:t>
            </a:r>
            <a:endParaRPr lang="en-US" sz="3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26600" y="1524000"/>
            <a:ext cx="2019300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Roboto" panose="02000000000000000000"/>
              </a:rPr>
              <a:t>The more individuals relied on local networks and the more positively they evaluated local response and recovery,  the more trusting they became after the hurricane. </a:t>
            </a:r>
            <a:endParaRPr lang="en-US" sz="2000" dirty="0">
              <a:latin typeface="Roboto" panose="0200000000000000000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325563"/>
            <a:ext cx="8192439" cy="532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198179"/>
          </a:xfrm>
          <a:prstGeom prst="rect">
            <a:avLst/>
          </a:prstGeom>
          <a:solidFill>
            <a:srgbClr val="86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Explaining Shifts in Policy Support </a:t>
            </a:r>
          </a:p>
          <a:p>
            <a:pPr algn="ctr"/>
            <a:r>
              <a:rPr lang="en-US" sz="3200" i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Increasing Building Standards</a:t>
            </a:r>
            <a:endParaRPr lang="en-US" sz="3200" i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02700" y="1828800"/>
            <a:ext cx="262890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Roboto" panose="02000000000000000000"/>
              </a:rPr>
              <a:t>Owning your own home, believing government had done too little before the storm but had responded well increased support for building standards. Paying attention to local news and identifying as a conservative decreased support.</a:t>
            </a:r>
            <a:endParaRPr lang="en-US" sz="2000" dirty="0">
              <a:latin typeface="Roboto" panose="0200000000000000000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30" y="1198178"/>
            <a:ext cx="8534470" cy="560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198179"/>
          </a:xfrm>
          <a:prstGeom prst="rect">
            <a:avLst/>
          </a:prstGeom>
          <a:solidFill>
            <a:srgbClr val="86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Explaining Shifts in Policy Support</a:t>
            </a:r>
          </a:p>
          <a:p>
            <a:pPr algn="ctr"/>
            <a:r>
              <a:rPr lang="en-US" sz="3200" i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Restricting New Structures </a:t>
            </a:r>
            <a:endParaRPr lang="en-US" sz="3200" i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0800000" flipV="1">
            <a:off x="9224064" y="1572373"/>
            <a:ext cx="2726636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Roboto" panose="02000000000000000000"/>
              </a:rPr>
              <a:t>Same pattern for restricting new structures in high risk areas with a few exceptions. Hurricane damage and social trust influence support for restricting new structures. </a:t>
            </a:r>
            <a:endParaRPr lang="en-US" sz="2000" dirty="0">
              <a:latin typeface="Roboto" panose="0200000000000000000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2373"/>
            <a:ext cx="8902700" cy="528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3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198179"/>
          </a:xfrm>
          <a:prstGeom prst="rect">
            <a:avLst/>
          </a:prstGeom>
          <a:solidFill>
            <a:srgbClr val="86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Explaining Shifts in Policy Support</a:t>
            </a:r>
          </a:p>
          <a:p>
            <a:pPr algn="ctr"/>
            <a:r>
              <a:rPr lang="en-US" sz="3200" i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Restricting New Housing</a:t>
            </a:r>
            <a:endParaRPr lang="en-US" sz="3200" i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5563"/>
            <a:ext cx="8890000" cy="54853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32900" y="1803400"/>
            <a:ext cx="26035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Roboto" panose="02000000000000000000"/>
              </a:rPr>
              <a:t>Similar pattern for restricting new housing. </a:t>
            </a:r>
            <a:endParaRPr lang="en-US" sz="2000" dirty="0">
              <a:latin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76172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7840" y="-115887"/>
            <a:ext cx="12269839" cy="1462087"/>
          </a:xfrm>
          <a:solidFill>
            <a:srgbClr val="860000"/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Roboto"/>
              </a:rPr>
              <a:t>Hurricanes &amp; Resilience</a:t>
            </a:r>
            <a:endParaRPr lang="en-US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695" y="2497138"/>
            <a:ext cx="2564995" cy="2171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7500" y="1816100"/>
            <a:ext cx="1917700" cy="1246188"/>
          </a:xfrm>
          <a:prstGeom prst="rect">
            <a:avLst/>
          </a:prstGeom>
          <a:solidFill>
            <a:srgbClr val="86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Social Trust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17500" y="3619500"/>
            <a:ext cx="1804478" cy="1358900"/>
          </a:xfrm>
          <a:prstGeom prst="rect">
            <a:avLst/>
          </a:prstGeom>
          <a:solidFill>
            <a:srgbClr val="86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Resilience Building Activities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10730" y="2324100"/>
            <a:ext cx="616857" cy="7381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411637" y="3968750"/>
            <a:ext cx="660400" cy="57150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923770" y="1612900"/>
            <a:ext cx="2133600" cy="1612900"/>
          </a:xfrm>
          <a:prstGeom prst="rect">
            <a:avLst/>
          </a:prstGeom>
          <a:solidFill>
            <a:srgbClr val="86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Local Government Response &amp; Recovery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7096583" y="3587750"/>
            <a:ext cx="2032000" cy="1358900"/>
          </a:xfrm>
          <a:prstGeom prst="rect">
            <a:avLst/>
          </a:prstGeom>
          <a:solidFill>
            <a:srgbClr val="86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Planning &amp; Mitigation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9861865" y="3655219"/>
            <a:ext cx="1853007" cy="1358900"/>
          </a:xfrm>
          <a:prstGeom prst="roundRect">
            <a:avLst/>
          </a:prstGeom>
          <a:solidFill>
            <a:srgbClr val="86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Resilience Building Activities </a:t>
            </a:r>
            <a:endParaRPr lang="en-US" sz="2400" dirty="0"/>
          </a:p>
        </p:txBody>
      </p:sp>
      <p:sp>
        <p:nvSpPr>
          <p:cNvPr id="14" name="Rounded Rectangle 13"/>
          <p:cNvSpPr/>
          <p:nvPr/>
        </p:nvSpPr>
        <p:spPr>
          <a:xfrm>
            <a:off x="9824097" y="1778794"/>
            <a:ext cx="1890776" cy="1118394"/>
          </a:xfrm>
          <a:prstGeom prst="roundRect">
            <a:avLst/>
          </a:prstGeom>
          <a:solidFill>
            <a:srgbClr val="86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Social Trust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178404" y="2578100"/>
            <a:ext cx="632144" cy="51895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161697" y="3945730"/>
            <a:ext cx="723154" cy="42545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232900" y="3097054"/>
            <a:ext cx="547624" cy="68754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9232900" y="2358666"/>
            <a:ext cx="547624" cy="45642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3"/>
          </p:cNvCxnSpPr>
          <p:nvPr/>
        </p:nvCxnSpPr>
        <p:spPr>
          <a:xfrm>
            <a:off x="9128583" y="4267200"/>
            <a:ext cx="733283" cy="14605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232279" y="1358900"/>
            <a:ext cx="2" cy="5624511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" idx="2"/>
          </p:cNvCxnSpPr>
          <p:nvPr/>
        </p:nvCxnSpPr>
        <p:spPr>
          <a:xfrm flipH="1">
            <a:off x="6018162" y="1346200"/>
            <a:ext cx="38918" cy="5624511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4387" y="5892244"/>
            <a:ext cx="27432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Pre-Hurricane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6523274" y="5906810"/>
            <a:ext cx="48910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Post-Hurricane</a:t>
            </a:r>
            <a:endParaRPr lang="en-US" sz="2400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0766583" y="3062288"/>
            <a:ext cx="41117" cy="29448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56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98179"/>
          </a:xfrm>
          <a:prstGeom prst="rect">
            <a:avLst/>
          </a:prstGeom>
          <a:solidFill>
            <a:srgbClr val="86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Initial data collection</a:t>
            </a:r>
            <a:endParaRPr lang="en-US" sz="3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665"/>
            <a:ext cx="10515600" cy="4716298"/>
          </a:xfrm>
        </p:spPr>
        <p:txBody>
          <a:bodyPr>
            <a:noAutofit/>
          </a:bodyPr>
          <a:lstStyle/>
          <a:p>
            <a:pPr marL="228600" lvl="1">
              <a:lnSpc>
                <a:spcPct val="128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Original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data collection 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sponsored by Texas Sea Grant: four county study (Brazoria, Nueces, Galveston, and Cameron) focused on perceptions of community resilience. </a:t>
            </a:r>
          </a:p>
          <a:p>
            <a:pPr>
              <a:lnSpc>
                <a:spcPct val="128000"/>
              </a:lnSpc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Individual households were selected using Address Based Sampling (ABS).</a:t>
            </a:r>
          </a:p>
          <a:p>
            <a:pPr lvl="1">
              <a:lnSpc>
                <a:spcPct val="128000"/>
              </a:lnSpc>
              <a:spcAft>
                <a:spcPts val="200"/>
              </a:spcAft>
              <a:buSzPct val="75000"/>
              <a:buFont typeface="Cambria Math" panose="02040503050406030204" pitchFamily="18" charset="0"/>
              <a:buChar char="□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ontacted using an initial invitation letter describing the study and providing a link to take the survey online...</a:t>
            </a:r>
          </a:p>
          <a:p>
            <a:pPr lvl="1">
              <a:lnSpc>
                <a:spcPct val="128000"/>
              </a:lnSpc>
              <a:spcAft>
                <a:spcPts val="200"/>
              </a:spcAft>
              <a:buSzPct val="75000"/>
              <a:buFont typeface="Cambria Math" panose="02040503050406030204" pitchFamily="18" charset="0"/>
              <a:buChar char="□"/>
            </a:pP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If / When that failed: then via follow-up phone calls and mailings. </a:t>
            </a:r>
          </a:p>
        </p:txBody>
      </p:sp>
    </p:spTree>
    <p:extLst>
      <p:ext uri="{BB962C8B-B14F-4D97-AF65-F5344CB8AC3E}">
        <p14:creationId xmlns:p14="http://schemas.microsoft.com/office/powerpoint/2010/main" val="65414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198179"/>
          </a:xfrm>
          <a:prstGeom prst="rect">
            <a:avLst/>
          </a:prstGeom>
          <a:solidFill>
            <a:srgbClr val="86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60665"/>
            <a:ext cx="6388100" cy="4716298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Community perceptions of resilience </a:t>
            </a:r>
            <a:r>
              <a:rPr lang="en-US" sz="2400" dirty="0">
                <a:solidFill>
                  <a:srgbClr val="86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 not neatly map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onto expert assessments of resilience. 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Residents expressed high levels of awareness about </a:t>
            </a:r>
            <a:r>
              <a:rPr lang="en-US" sz="2400" dirty="0">
                <a:solidFill>
                  <a:srgbClr val="86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disaster </a:t>
            </a:r>
            <a:r>
              <a:rPr lang="en-US" sz="2400" dirty="0" smtClean="0">
                <a:solidFill>
                  <a:srgbClr val="86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resources</a:t>
            </a:r>
            <a:r>
              <a:rPr lang="en-US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r>
              <a:rPr lang="en-US" sz="24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smtClean="0">
                <a:solidFill>
                  <a:srgbClr val="86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higher </a:t>
            </a:r>
            <a:r>
              <a:rPr lang="en-US" sz="2400" dirty="0">
                <a:solidFill>
                  <a:srgbClr val="86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levels of social </a:t>
            </a:r>
            <a:r>
              <a:rPr lang="en-US" sz="2400" dirty="0" smtClean="0">
                <a:solidFill>
                  <a:srgbClr val="86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trust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were more likely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to believe </a:t>
            </a:r>
            <a:r>
              <a:rPr lang="en-US" sz="2400" dirty="0">
                <a:solidFill>
                  <a:srgbClr val="86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their community was better prepared for a disaster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Perceptions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regarding the ability of a community to recover from a disaster </a:t>
            </a:r>
            <a:r>
              <a:rPr lang="en-US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were associated with </a:t>
            </a:r>
            <a:r>
              <a:rPr lang="en-US" sz="2400" dirty="0">
                <a:solidFill>
                  <a:srgbClr val="86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perceived risks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and </a:t>
            </a:r>
            <a:r>
              <a:rPr lang="en-US" sz="2400" dirty="0" smtClean="0">
                <a:solidFill>
                  <a:srgbClr val="86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preparation</a:t>
            </a:r>
            <a:r>
              <a:rPr lang="en-US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083"/>
          <a:stretch/>
        </p:blipFill>
        <p:spPr>
          <a:xfrm>
            <a:off x="7200899" y="1279909"/>
            <a:ext cx="4737101" cy="415394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Findings</a:t>
            </a:r>
            <a:endParaRPr lang="en-US" sz="3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06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665"/>
            <a:ext cx="10313276" cy="4716298"/>
          </a:xfrm>
        </p:spPr>
        <p:txBody>
          <a:bodyPr>
            <a:normAutofit/>
          </a:bodyPr>
          <a:lstStyle/>
          <a:p>
            <a:pPr marL="7620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Research on disaster planning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, response, and </a:t>
            </a:r>
            <a:r>
              <a:rPr lang="en-US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recovery is well-developed.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620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Missing from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this research, however, is good </a:t>
            </a:r>
            <a:r>
              <a:rPr lang="en-US" sz="2400" dirty="0">
                <a:solidFill>
                  <a:srgbClr val="86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panel data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bracketing disasters. </a:t>
            </a:r>
          </a:p>
          <a:p>
            <a:pPr marL="7620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By chance, </a:t>
            </a:r>
            <a:r>
              <a:rPr lang="en-US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PPRI surveyed community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resilience </a:t>
            </a:r>
            <a:r>
              <a:rPr lang="en-US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months (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Brazoria) and just days prior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en-US" sz="2400" i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Galveston) Hurricane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Harvey’s </a:t>
            </a:r>
            <a:r>
              <a:rPr lang="en-US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landfall on August 25</a:t>
            </a:r>
            <a:r>
              <a:rPr lang="en-US" sz="2400" baseline="30000" dirty="0" smtClean="0">
                <a:latin typeface="Roboto" panose="02000000000000000000" pitchFamily="2" charset="0"/>
                <a:ea typeface="Roboto" panose="02000000000000000000" pitchFamily="2" charset="0"/>
              </a:rPr>
              <a:t>th</a:t>
            </a:r>
            <a:r>
              <a:rPr lang="en-US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  <a:p>
            <a:pPr marL="7620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Unique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opportunity to go back into the field to collect data on </a:t>
            </a:r>
            <a:r>
              <a:rPr lang="en-US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post-Harvey attitudes</a:t>
            </a:r>
          </a:p>
          <a:p>
            <a:pPr lvl="1">
              <a:lnSpc>
                <a:spcPct val="128000"/>
              </a:lnSpc>
              <a:spcAft>
                <a:spcPts val="200"/>
              </a:spcAft>
              <a:buSzPct val="75000"/>
              <a:buFont typeface="Cambria Math" panose="02040503050406030204" pitchFamily="18" charset="0"/>
              <a:buChar char="□"/>
            </a:pP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Brazoria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County - September 9 to December 21, 2016 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lnSpc>
                <a:spcPct val="128000"/>
              </a:lnSpc>
              <a:spcAft>
                <a:spcPts val="200"/>
              </a:spcAft>
              <a:buSzPct val="75000"/>
              <a:buFont typeface="Cambria Math" panose="02040503050406030204" pitchFamily="18" charset="0"/>
              <a:buChar char="□"/>
            </a:pP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Galveston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County - May 1 to July 31, 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2017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33400" lvl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endParaRPr lang="en-US" sz="20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198179"/>
          </a:xfrm>
          <a:prstGeom prst="rect">
            <a:avLst/>
          </a:prstGeom>
          <a:solidFill>
            <a:srgbClr val="86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Motivation of current project</a:t>
            </a:r>
            <a:endParaRPr lang="en-US" sz="3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9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torm impact hurricane harvey brazori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5" r="15519"/>
          <a:stretch/>
        </p:blipFill>
        <p:spPr bwMode="auto">
          <a:xfrm>
            <a:off x="-114300" y="-152298"/>
            <a:ext cx="12420600" cy="73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 rot="20352900">
            <a:off x="5849580" y="3515672"/>
            <a:ext cx="2937650" cy="1524763"/>
          </a:xfrm>
          <a:prstGeom prst="ellipse">
            <a:avLst/>
          </a:prstGeom>
          <a:noFill/>
          <a:ln w="857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1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511"/>
          <a:stretch/>
        </p:blipFill>
        <p:spPr>
          <a:xfrm>
            <a:off x="2807855" y="0"/>
            <a:ext cx="6604000" cy="696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198179"/>
          </a:xfrm>
          <a:prstGeom prst="rect">
            <a:avLst/>
          </a:prstGeom>
          <a:solidFill>
            <a:srgbClr val="86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665"/>
            <a:ext cx="10292255" cy="471629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Leverage Hurricane Harvey as “natural experiment”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Panel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study in which household to the our original surveys were re-contacted and asked similar or slightly different </a:t>
            </a:r>
            <a:r>
              <a:rPr lang="en-US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questions. </a:t>
            </a:r>
          </a:p>
          <a:p>
            <a:pPr lvl="1">
              <a:buSzPct val="75000"/>
              <a:buFont typeface="Cambria Math" panose="02040503050406030204" pitchFamily="18" charset="0"/>
              <a:buChar char="□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308 respondents responded to the study. </a:t>
            </a:r>
          </a:p>
          <a:p>
            <a:pPr lvl="1">
              <a:buSzPct val="75000"/>
              <a:buFont typeface="Cambria Math" panose="02040503050406030204" pitchFamily="18" charset="0"/>
              <a:buChar char="□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289 respondents could be matched back to a household in the original sample</a:t>
            </a:r>
          </a:p>
          <a:p>
            <a:pPr lvl="1">
              <a:buSzPct val="75000"/>
              <a:buFont typeface="Cambria Math" panose="02040503050406030204" pitchFamily="18" charset="0"/>
              <a:buChar char="□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239 could be matched based on 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age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and sex to the original respondents.  </a:t>
            </a:r>
          </a:p>
          <a:p>
            <a:pPr lvl="1">
              <a:buSzPct val="75000"/>
              <a:buFont typeface="Cambria Math" panose="02040503050406030204" pitchFamily="18" charset="0"/>
              <a:buChar char="□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150 of the respondents were from Brazoria while 139 were from Galveston. </a:t>
            </a:r>
          </a:p>
          <a:p>
            <a:pPr lvl="1">
              <a:buSzPct val="75000"/>
              <a:buFont typeface="Cambria Math" panose="02040503050406030204" pitchFamily="18" charset="0"/>
              <a:buChar char="□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Subsequent analyses are based on 289 respondents and examine attitude shifts before and after the storm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Design / Data</a:t>
            </a:r>
            <a:endParaRPr lang="en-US" sz="3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93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7694021"/>
              </p:ext>
            </p:extLst>
          </p:nvPr>
        </p:nvGraphicFramePr>
        <p:xfrm>
          <a:off x="446314" y="1566040"/>
          <a:ext cx="5420096" cy="4897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334147"/>
              </p:ext>
            </p:extLst>
          </p:nvPr>
        </p:nvGraphicFramePr>
        <p:xfrm>
          <a:off x="6300336" y="2475907"/>
          <a:ext cx="5652656" cy="286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26328">
                  <a:extLst>
                    <a:ext uri="{9D8B030D-6E8A-4147-A177-3AD203B41FA5}">
                      <a16:colId xmlns="" xmlns:a16="http://schemas.microsoft.com/office/drawing/2014/main" val="1981036954"/>
                    </a:ext>
                  </a:extLst>
                </a:gridCol>
                <a:gridCol w="2826328">
                  <a:extLst>
                    <a:ext uri="{9D8B030D-6E8A-4147-A177-3AD203B41FA5}">
                      <a16:colId xmlns="" xmlns:a16="http://schemas.microsoft.com/office/drawing/2014/main" val="3054006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Characteristic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Unweighted Sample Estimate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3257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Age (Mean)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 years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38606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Sex (% Female)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187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Race</a:t>
                      </a:r>
                      <a:r>
                        <a:rPr lang="en-US" baseline="0" dirty="0" smtClean="0"/>
                        <a:t> (% Nonwhite)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42467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Hispanic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5506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Poverty</a:t>
                      </a:r>
                      <a:r>
                        <a:rPr lang="en-US" baseline="0" dirty="0" smtClean="0"/>
                        <a:t>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7462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Within 30 miles of coast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78.6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7631104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0"/>
            <a:ext cx="12192000" cy="1198179"/>
          </a:xfrm>
          <a:prstGeom prst="rect">
            <a:avLst/>
          </a:prstGeom>
          <a:solidFill>
            <a:srgbClr val="86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Who responded? </a:t>
            </a:r>
            <a:endParaRPr lang="en-US" sz="3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30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15630</TotalTime>
  <Words>1054</Words>
  <Application>Microsoft Macintosh PowerPoint</Application>
  <PresentationFormat>Widescreen</PresentationFormat>
  <Paragraphs>127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Calibri</vt:lpstr>
      <vt:lpstr>Calibri Light</vt:lpstr>
      <vt:lpstr>Cambria Math</vt:lpstr>
      <vt:lpstr>Roboto</vt:lpstr>
      <vt:lpstr>Wingdings</vt:lpstr>
      <vt:lpstr>Arial</vt:lpstr>
      <vt:lpstr>Office Theme</vt:lpstr>
      <vt:lpstr> The Consequences of Hurricane Harvey on Resilience Related Attitudes and Behaviors</vt:lpstr>
      <vt:lpstr>Overarching project motivation</vt:lpstr>
      <vt:lpstr>Initial data collection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Hurricanes &amp; Resilience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Hurricane Harvey and Community Resilience</dc:title>
  <dc:creator>Goidel, Robert K</dc:creator>
  <cp:lastModifiedBy>Yikai Zhao</cp:lastModifiedBy>
  <cp:revision>65</cp:revision>
  <cp:lastPrinted>2019-10-30T05:22:14Z</cp:lastPrinted>
  <dcterms:created xsi:type="dcterms:W3CDTF">2019-04-03T15:15:41Z</dcterms:created>
  <dcterms:modified xsi:type="dcterms:W3CDTF">2019-10-30T05:22:16Z</dcterms:modified>
</cp:coreProperties>
</file>