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85" r:id="rId2"/>
    <p:sldId id="317" r:id="rId3"/>
    <p:sldId id="350" r:id="rId4"/>
    <p:sldId id="319" r:id="rId5"/>
    <p:sldId id="321" r:id="rId6"/>
    <p:sldId id="322" r:id="rId7"/>
    <p:sldId id="323" r:id="rId8"/>
    <p:sldId id="324" r:id="rId9"/>
    <p:sldId id="344" r:id="rId10"/>
    <p:sldId id="329" r:id="rId11"/>
    <p:sldId id="352" r:id="rId12"/>
    <p:sldId id="351" r:id="rId13"/>
    <p:sldId id="337" r:id="rId14"/>
    <p:sldId id="331" r:id="rId15"/>
    <p:sldId id="353" r:id="rId16"/>
    <p:sldId id="355" r:id="rId17"/>
    <p:sldId id="356" r:id="rId18"/>
    <p:sldId id="357" r:id="rId19"/>
    <p:sldId id="330" r:id="rId20"/>
    <p:sldId id="342" r:id="rId21"/>
    <p:sldId id="354" r:id="rId22"/>
    <p:sldId id="332" r:id="rId23"/>
    <p:sldId id="343" r:id="rId24"/>
    <p:sldId id="335" r:id="rId25"/>
    <p:sldId id="336" r:id="rId26"/>
    <p:sldId id="338" r:id="rId27"/>
    <p:sldId id="333" r:id="rId28"/>
    <p:sldId id="339" r:id="rId29"/>
    <p:sldId id="334" r:id="rId30"/>
    <p:sldId id="346" r:id="rId31"/>
    <p:sldId id="345" r:id="rId32"/>
    <p:sldId id="347" r:id="rId33"/>
    <p:sldId id="348" r:id="rId34"/>
    <p:sldId id="349" r:id="rId35"/>
    <p:sldId id="326" r:id="rId36"/>
    <p:sldId id="328" r:id="rId37"/>
    <p:sldId id="327" r:id="rId38"/>
    <p:sldId id="340" r:id="rId39"/>
    <p:sldId id="341" r:id="rId40"/>
    <p:sldId id="26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81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D5117-C11A-4746-A941-99F03B213634}" type="datetimeFigureOut">
              <a:rPr lang="en-US" smtClean="0"/>
              <a:t>9/6/2025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B11A8-5A87-4C7B-AD7C-C210B3A1AD2D}" type="slidenum">
              <a:rPr lang="en-US" smtClean="0"/>
              <a:t>‹#›</a:t>
            </a:fld>
            <a:endParaRPr lang="en-US"/>
          </a:p>
        </p:txBody>
      </p:sp>
    </p:spTree>
    <p:extLst>
      <p:ext uri="{BB962C8B-B14F-4D97-AF65-F5344CB8AC3E}">
        <p14:creationId xmlns:p14="http://schemas.microsoft.com/office/powerpoint/2010/main" val="426299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DAD2C2-BE69-4AA6-83E0-80F43D5F36A5}" type="slidenum">
              <a:rPr lang="en-GB" smtClean="0"/>
              <a:pPr/>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121522"/>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DAD2C2-BE69-4AA6-83E0-80F43D5F36A5}" type="slidenum">
              <a:rPr lang="en-GB" smtClean="0"/>
              <a:pPr/>
              <a:t>‹#›</a:t>
            </a:fld>
            <a:endParaRPr lang="en-GB"/>
          </a:p>
        </p:txBody>
      </p:sp>
    </p:spTree>
    <p:extLst>
      <p:ext uri="{BB962C8B-B14F-4D97-AF65-F5344CB8AC3E}">
        <p14:creationId xmlns:p14="http://schemas.microsoft.com/office/powerpoint/2010/main" val="192873019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DAD2C2-BE69-4AA6-83E0-80F43D5F36A5}" type="slidenum">
              <a:rPr lang="en-GB" smtClean="0"/>
              <a:pPr/>
              <a:t>‹#›</a:t>
            </a:fld>
            <a:endParaRPr lang="en-GB"/>
          </a:p>
        </p:txBody>
      </p:sp>
    </p:spTree>
    <p:extLst>
      <p:ext uri="{BB962C8B-B14F-4D97-AF65-F5344CB8AC3E}">
        <p14:creationId xmlns:p14="http://schemas.microsoft.com/office/powerpoint/2010/main" val="232721701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DAD2C2-BE69-4AA6-83E0-80F43D5F36A5}" type="slidenum">
              <a:rPr lang="en-GB" smtClean="0"/>
              <a:pPr/>
              <a:t>‹#›</a:t>
            </a:fld>
            <a:endParaRPr lang="en-GB"/>
          </a:p>
        </p:txBody>
      </p:sp>
    </p:spTree>
    <p:extLst>
      <p:ext uri="{BB962C8B-B14F-4D97-AF65-F5344CB8AC3E}">
        <p14:creationId xmlns:p14="http://schemas.microsoft.com/office/powerpoint/2010/main" val="20291618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DAD2C2-BE69-4AA6-83E0-80F43D5F36A5}" type="slidenum">
              <a:rPr lang="en-GB" smtClean="0"/>
              <a:pPr/>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5397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DAD2C2-BE69-4AA6-83E0-80F43D5F36A5}" type="slidenum">
              <a:rPr lang="en-GB" smtClean="0"/>
              <a:pPr/>
              <a:t>‹#›</a:t>
            </a:fld>
            <a:endParaRPr lang="en-GB"/>
          </a:p>
        </p:txBody>
      </p:sp>
    </p:spTree>
    <p:extLst>
      <p:ext uri="{BB962C8B-B14F-4D97-AF65-F5344CB8AC3E}">
        <p14:creationId xmlns:p14="http://schemas.microsoft.com/office/powerpoint/2010/main" val="280732358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DAD2C2-BE69-4AA6-83E0-80F43D5F36A5}" type="slidenum">
              <a:rPr lang="en-GB" smtClean="0"/>
              <a:pPr/>
              <a:t>‹#›</a:t>
            </a:fld>
            <a:endParaRPr lang="en-GB"/>
          </a:p>
        </p:txBody>
      </p:sp>
    </p:spTree>
    <p:extLst>
      <p:ext uri="{BB962C8B-B14F-4D97-AF65-F5344CB8AC3E}">
        <p14:creationId xmlns:p14="http://schemas.microsoft.com/office/powerpoint/2010/main" val="10391765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DAD2C2-BE69-4AA6-83E0-80F43D5F36A5}" type="slidenum">
              <a:rPr lang="en-GB" smtClean="0"/>
              <a:pPr/>
              <a:t>‹#›</a:t>
            </a:fld>
            <a:endParaRPr lang="en-GB"/>
          </a:p>
        </p:txBody>
      </p:sp>
    </p:spTree>
    <p:extLst>
      <p:ext uri="{BB962C8B-B14F-4D97-AF65-F5344CB8AC3E}">
        <p14:creationId xmlns:p14="http://schemas.microsoft.com/office/powerpoint/2010/main" val="192846795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DDAD2C2-BE69-4AA6-83E0-80F43D5F36A5}" type="slidenum">
              <a:rPr lang="en-GB" smtClean="0"/>
              <a:pPr/>
              <a:t>‹#›</a:t>
            </a:fld>
            <a:endParaRPr lang="en-GB"/>
          </a:p>
        </p:txBody>
      </p:sp>
    </p:spTree>
    <p:extLst>
      <p:ext uri="{BB962C8B-B14F-4D97-AF65-F5344CB8AC3E}">
        <p14:creationId xmlns:p14="http://schemas.microsoft.com/office/powerpoint/2010/main" val="195235206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673302-1E27-433C-A790-A63D367E24E8}" type="datetimeFigureOut">
              <a:rPr lang="en-GB" smtClean="0"/>
              <a:pPr/>
              <a:t>06/09/2025</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DAD2C2-BE69-4AA6-83E0-80F43D5F36A5}" type="slidenum">
              <a:rPr lang="en-GB" smtClean="0"/>
              <a:pPr/>
              <a:t>‹#›</a:t>
            </a:fld>
            <a:endParaRPr lang="en-GB"/>
          </a:p>
        </p:txBody>
      </p:sp>
    </p:spTree>
    <p:extLst>
      <p:ext uri="{BB962C8B-B14F-4D97-AF65-F5344CB8AC3E}">
        <p14:creationId xmlns:p14="http://schemas.microsoft.com/office/powerpoint/2010/main" val="364204308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73302-1E27-433C-A790-A63D367E24E8}" type="datetimeFigureOut">
              <a:rPr lang="en-GB" smtClean="0"/>
              <a:pPr/>
              <a:t>06/09/2025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DAD2C2-BE69-4AA6-83E0-80F43D5F36A5}" type="slidenum">
              <a:rPr lang="en-GB" smtClean="0"/>
              <a:pPr/>
              <a:t>‹#›</a:t>
            </a:fld>
            <a:endParaRPr lang="en-GB"/>
          </a:p>
        </p:txBody>
      </p:sp>
    </p:spTree>
    <p:extLst>
      <p:ext uri="{BB962C8B-B14F-4D97-AF65-F5344CB8AC3E}">
        <p14:creationId xmlns:p14="http://schemas.microsoft.com/office/powerpoint/2010/main" val="463519495"/>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673302-1E27-433C-A790-A63D367E24E8}" type="datetimeFigureOut">
              <a:rPr lang="en-GB" smtClean="0"/>
              <a:pPr/>
              <a:t>06/09/2025</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DAD2C2-BE69-4AA6-83E0-80F43D5F36A5}" type="slidenum">
              <a:rPr lang="en-GB" smtClean="0"/>
              <a:pPr/>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0128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pull/>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simplilearn.com/tutorials/deep-learning-tutorial/what-is-deep-learnin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simplilearn.com/tutorials/deep-learning-tutorial/what-is-neural-networ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F035-1CAA-49D5-AF92-083112B8E03F}"/>
              </a:ext>
            </a:extLst>
          </p:cNvPr>
          <p:cNvSpPr>
            <a:spLocks noGrp="1"/>
          </p:cNvSpPr>
          <p:nvPr>
            <p:ph type="ctrTitle"/>
          </p:nvPr>
        </p:nvSpPr>
        <p:spPr>
          <a:xfrm>
            <a:off x="1100051" y="854222"/>
            <a:ext cx="10058400" cy="3566160"/>
          </a:xfrm>
        </p:spPr>
        <p:txBody>
          <a:bodyPr>
            <a:normAutofit fontScale="90000"/>
          </a:bodyPr>
          <a:lstStyle/>
          <a:p>
            <a:pPr algn="ctr"/>
            <a:r>
              <a:rPr lang="en-GB" sz="7200" dirty="0">
                <a:solidFill>
                  <a:srgbClr val="002060"/>
                </a:solidFill>
              </a:rPr>
              <a:t>C</a:t>
            </a:r>
            <a:r>
              <a:rPr lang="en-US" sz="7200" dirty="0">
                <a:solidFill>
                  <a:srgbClr val="002060"/>
                </a:solidFill>
              </a:rPr>
              <a:t>MCSC 1101:</a:t>
            </a:r>
            <a:br>
              <a:rPr lang="en-US" sz="7200" dirty="0">
                <a:solidFill>
                  <a:srgbClr val="002060"/>
                </a:solidFill>
              </a:rPr>
            </a:br>
            <a:r>
              <a:rPr lang="en-US" sz="7200" dirty="0">
                <a:solidFill>
                  <a:srgbClr val="002060"/>
                </a:solidFill>
              </a:rPr>
              <a:t>Introduction to Data Science and Applications for Decision making</a:t>
            </a:r>
            <a:endParaRPr lang="en-GB" sz="7200" dirty="0">
              <a:solidFill>
                <a:srgbClr val="002060"/>
              </a:solidFill>
            </a:endParaRPr>
          </a:p>
        </p:txBody>
      </p:sp>
      <p:sp>
        <p:nvSpPr>
          <p:cNvPr id="4" name="Text Placeholder 5">
            <a:extLst>
              <a:ext uri="{FF2B5EF4-FFF2-40B4-BE49-F238E27FC236}">
                <a16:creationId xmlns:a16="http://schemas.microsoft.com/office/drawing/2014/main" id="{B52386EB-FE59-4D7D-B33D-EB79C3EB428C}"/>
              </a:ext>
            </a:extLst>
          </p:cNvPr>
          <p:cNvSpPr txBox="1">
            <a:spLocks/>
          </p:cNvSpPr>
          <p:nvPr/>
        </p:nvSpPr>
        <p:spPr>
          <a:xfrm>
            <a:off x="4104834" y="6381328"/>
            <a:ext cx="3982331" cy="472966"/>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800" b="1" dirty="0">
                <a:solidFill>
                  <a:srgbClr val="002060"/>
                </a:solidFill>
                <a:latin typeface="Aparajita" pitchFamily="34" charset="0"/>
                <a:cs typeface="Aparajita" pitchFamily="34" charset="0"/>
              </a:rPr>
              <a:t>PRESENTER: DAVID OWINO</a:t>
            </a:r>
          </a:p>
        </p:txBody>
      </p:sp>
      <p:sp>
        <p:nvSpPr>
          <p:cNvPr id="5" name="Content Placeholder 4">
            <a:extLst>
              <a:ext uri="{FF2B5EF4-FFF2-40B4-BE49-F238E27FC236}">
                <a16:creationId xmlns:a16="http://schemas.microsoft.com/office/drawing/2014/main" id="{B814D8F4-9649-4677-8705-88EF1C18AFB7}"/>
              </a:ext>
            </a:extLst>
          </p:cNvPr>
          <p:cNvSpPr txBox="1">
            <a:spLocks/>
          </p:cNvSpPr>
          <p:nvPr/>
        </p:nvSpPr>
        <p:spPr>
          <a:xfrm>
            <a:off x="1199456" y="613585"/>
            <a:ext cx="9793088" cy="1495897"/>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endParaRPr lang="en-GB" sz="8000" dirty="0">
              <a:solidFill>
                <a:srgbClr val="002060"/>
              </a:solidFill>
            </a:endParaRPr>
          </a:p>
        </p:txBody>
      </p:sp>
      <p:sp>
        <p:nvSpPr>
          <p:cNvPr id="8" name="Subtitle 7">
            <a:extLst>
              <a:ext uri="{FF2B5EF4-FFF2-40B4-BE49-F238E27FC236}">
                <a16:creationId xmlns:a16="http://schemas.microsoft.com/office/drawing/2014/main" id="{D54A86BF-14A8-30C0-8D55-C2E5E11E660A}"/>
              </a:ext>
            </a:extLst>
          </p:cNvPr>
          <p:cNvSpPr>
            <a:spLocks noGrp="1"/>
          </p:cNvSpPr>
          <p:nvPr>
            <p:ph type="subTitle" idx="1"/>
          </p:nvPr>
        </p:nvSpPr>
        <p:spPr/>
        <p:txBody>
          <a:bodyPr>
            <a:normAutofit/>
          </a:bodyPr>
          <a:lstStyle/>
          <a:p>
            <a:pPr algn="ctr"/>
            <a:endParaRPr lang="en-US" dirty="0"/>
          </a:p>
          <a:p>
            <a:pPr algn="ctr"/>
            <a:r>
              <a:rPr lang="en-US" dirty="0"/>
              <a:t>Convolutional neural network</a:t>
            </a:r>
          </a:p>
        </p:txBody>
      </p:sp>
    </p:spTree>
    <p:extLst>
      <p:ext uri="{BB962C8B-B14F-4D97-AF65-F5344CB8AC3E}">
        <p14:creationId xmlns:p14="http://schemas.microsoft.com/office/powerpoint/2010/main" val="116524053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1CA25-FBBE-E8C7-4566-C91C0818313D}"/>
              </a:ext>
            </a:extLst>
          </p:cNvPr>
          <p:cNvSpPr txBox="1"/>
          <p:nvPr/>
        </p:nvSpPr>
        <p:spPr>
          <a:xfrm>
            <a:off x="695400" y="332656"/>
            <a:ext cx="10945216" cy="2387833"/>
          </a:xfrm>
          <a:prstGeom prst="rect">
            <a:avLst/>
          </a:prstGeom>
          <a:noFill/>
        </p:spPr>
        <p:txBody>
          <a:bodyPr wrap="square">
            <a:spAutoFit/>
          </a:bodyPr>
          <a:lstStyle/>
          <a:p>
            <a:pPr algn="l">
              <a:lnSpc>
                <a:spcPts val="1950"/>
              </a:lnSpc>
              <a:spcBef>
                <a:spcPts val="2400"/>
              </a:spcBef>
              <a:spcAft>
                <a:spcPts val="1800"/>
              </a:spcAft>
              <a:buNone/>
            </a:pPr>
            <a:r>
              <a:rPr lang="en-US" sz="2400" b="1" i="0" dirty="0">
                <a:solidFill>
                  <a:srgbClr val="272C37"/>
                </a:solidFill>
                <a:effectLst/>
                <a:latin typeface="Roboto" panose="02000000000000000000" pitchFamily="2" charset="0"/>
              </a:rPr>
              <a:t>Convolution Layer</a:t>
            </a:r>
          </a:p>
          <a:p>
            <a:pPr algn="l">
              <a:lnSpc>
                <a:spcPts val="1950"/>
              </a:lnSpc>
              <a:spcAft>
                <a:spcPts val="1950"/>
              </a:spcAft>
              <a:buNone/>
            </a:pPr>
            <a:r>
              <a:rPr lang="en-US" sz="2400" b="0" i="0" dirty="0">
                <a:solidFill>
                  <a:srgbClr val="51565E"/>
                </a:solidFill>
                <a:effectLst/>
                <a:latin typeface="Roboto" panose="02000000000000000000" pitchFamily="2" charset="0"/>
              </a:rPr>
              <a:t>This is the first building block of a CNN for extracting valuable features from an image. A convolution layer has several filters that perform the convolution operation. Every image is considered as a matrix of pixel values.</a:t>
            </a:r>
          </a:p>
          <a:p>
            <a:pPr algn="l">
              <a:lnSpc>
                <a:spcPts val="1950"/>
              </a:lnSpc>
              <a:spcAft>
                <a:spcPts val="1950"/>
              </a:spcAft>
            </a:pPr>
            <a:r>
              <a:rPr lang="en-US" sz="2400" b="0" i="0" dirty="0">
                <a:solidFill>
                  <a:srgbClr val="51565E"/>
                </a:solidFill>
                <a:effectLst/>
                <a:latin typeface="Roboto" panose="02000000000000000000" pitchFamily="2" charset="0"/>
              </a:rPr>
              <a:t>Consider the following 5x5 image whose pixel values are either 0 or 1. There’s also a filter matrix with a dimension of 3x3. Slide the filter matrix over the image and compute the dot product to get the convolved feature matrix.</a:t>
            </a:r>
          </a:p>
        </p:txBody>
      </p:sp>
      <p:pic>
        <p:nvPicPr>
          <p:cNvPr id="1026" name="Picture 2">
            <a:extLst>
              <a:ext uri="{FF2B5EF4-FFF2-40B4-BE49-F238E27FC236}">
                <a16:creationId xmlns:a16="http://schemas.microsoft.com/office/drawing/2014/main" id="{0074C9D0-C1C1-D818-D046-B2601F744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3068960"/>
            <a:ext cx="5612052" cy="288032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FDC5684C-5C97-F43C-E52C-B7FCA34CD901}"/>
              </a:ext>
            </a:extLst>
          </p:cNvPr>
          <p:cNvCxnSpPr/>
          <p:nvPr/>
        </p:nvCxnSpPr>
        <p:spPr>
          <a:xfrm>
            <a:off x="3359696" y="3789040"/>
            <a:ext cx="0" cy="1224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3CE808A-475B-8F2C-A5C2-D234C7E71378}"/>
              </a:ext>
            </a:extLst>
          </p:cNvPr>
          <p:cNvCxnSpPr/>
          <p:nvPr/>
        </p:nvCxnSpPr>
        <p:spPr>
          <a:xfrm>
            <a:off x="3719736" y="3789040"/>
            <a:ext cx="0" cy="122413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082A49-58DC-C37E-0755-E8557B2FC915}"/>
              </a:ext>
            </a:extLst>
          </p:cNvPr>
          <p:cNvCxnSpPr/>
          <p:nvPr/>
        </p:nvCxnSpPr>
        <p:spPr>
          <a:xfrm>
            <a:off x="2567744" y="5013176"/>
            <a:ext cx="118800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35BCFF9-861E-E34E-FC88-7B277506B7A4}"/>
              </a:ext>
            </a:extLst>
          </p:cNvPr>
          <p:cNvCxnSpPr/>
          <p:nvPr/>
        </p:nvCxnSpPr>
        <p:spPr>
          <a:xfrm>
            <a:off x="2135696" y="4941168"/>
            <a:ext cx="1224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D270F6-7F35-16CE-2152-4EB22274ACBE}"/>
              </a:ext>
            </a:extLst>
          </p:cNvPr>
          <p:cNvSpPr txBox="1"/>
          <p:nvPr/>
        </p:nvSpPr>
        <p:spPr>
          <a:xfrm>
            <a:off x="7320137" y="4283804"/>
            <a:ext cx="4320479" cy="369332"/>
          </a:xfrm>
          <a:prstGeom prst="rect">
            <a:avLst/>
          </a:prstGeom>
          <a:noFill/>
        </p:spPr>
        <p:txBody>
          <a:bodyPr wrap="square" rtlCol="0">
            <a:spAutoFit/>
          </a:bodyPr>
          <a:lstStyle/>
          <a:p>
            <a:r>
              <a:rPr lang="en-US" dirty="0"/>
              <a:t>1*1+1*0+1*1+0*0+1*1+1*0+0*1+0*0+1*1</a:t>
            </a:r>
            <a:endParaRPr lang="en-GB" dirty="0"/>
          </a:p>
        </p:txBody>
      </p:sp>
    </p:spTree>
    <p:extLst>
      <p:ext uri="{BB962C8B-B14F-4D97-AF65-F5344CB8AC3E}">
        <p14:creationId xmlns:p14="http://schemas.microsoft.com/office/powerpoint/2010/main" val="411221231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882C96-0BC3-BB30-6007-CAF7535612C1}"/>
              </a:ext>
            </a:extLst>
          </p:cNvPr>
          <p:cNvPicPr>
            <a:picLocks noChangeAspect="1"/>
          </p:cNvPicPr>
          <p:nvPr/>
        </p:nvPicPr>
        <p:blipFill>
          <a:blip r:embed="rId2"/>
          <a:stretch>
            <a:fillRect/>
          </a:stretch>
        </p:blipFill>
        <p:spPr>
          <a:xfrm>
            <a:off x="1209347" y="620688"/>
            <a:ext cx="9773306" cy="4968552"/>
          </a:xfrm>
          <a:prstGeom prst="rect">
            <a:avLst/>
          </a:prstGeom>
        </p:spPr>
      </p:pic>
    </p:spTree>
    <p:extLst>
      <p:ext uri="{BB962C8B-B14F-4D97-AF65-F5344CB8AC3E}">
        <p14:creationId xmlns:p14="http://schemas.microsoft.com/office/powerpoint/2010/main" val="426784604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DDB9C3-BE00-6983-1E7E-F2016AB899A3}"/>
              </a:ext>
            </a:extLst>
          </p:cNvPr>
          <p:cNvSpPr txBox="1"/>
          <p:nvPr/>
        </p:nvSpPr>
        <p:spPr>
          <a:xfrm>
            <a:off x="479376" y="476672"/>
            <a:ext cx="11233247" cy="5598969"/>
          </a:xfrm>
          <a:prstGeom prst="rect">
            <a:avLst/>
          </a:prstGeom>
          <a:noFill/>
        </p:spPr>
        <p:txBody>
          <a:bodyPr wrap="square">
            <a:spAutoFit/>
          </a:bodyPr>
          <a:lstStyle/>
          <a:p>
            <a:pPr algn="l" rtl="0">
              <a:spcAft>
                <a:spcPts val="1050"/>
              </a:spcAft>
              <a:buNone/>
            </a:pPr>
            <a:r>
              <a:rPr lang="en-US" sz="2400"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SUMMARY</a:t>
            </a:r>
          </a:p>
          <a:p>
            <a:pPr marL="342900" indent="-342900" algn="l" rtl="0">
              <a:spcAft>
                <a:spcPts val="1050"/>
              </a:spcAft>
              <a:buFont typeface="Wingdings" panose="05000000000000000000" pitchFamily="2" charset="2"/>
              <a:buChar char="q"/>
            </a:pPr>
            <a:r>
              <a:rPr lang="en-US" sz="2400" dirty="0">
                <a:solidFill>
                  <a:srgbClr val="05192D"/>
                </a:solidFill>
                <a:latin typeface="Roboto" panose="02000000000000000000" pitchFamily="2" charset="0"/>
                <a:ea typeface="Roboto" panose="02000000000000000000" pitchFamily="2" charset="0"/>
                <a:cs typeface="Roboto" panose="02000000000000000000" pitchFamily="2" charset="0"/>
              </a:rPr>
              <a:t>T</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he main mathematical task performed is called convolution, which is the application of a sliding window function to a matrix of pixels representing an image. The sliding function applied to the matrix is called kernel or filter.</a:t>
            </a:r>
          </a:p>
          <a:p>
            <a:pPr marL="342900" indent="-342900" algn="l" rtl="0">
              <a:spcAft>
                <a:spcPts val="1050"/>
              </a:spcAft>
              <a:buFont typeface="Wingdings" panose="05000000000000000000" pitchFamily="2" charset="2"/>
              <a:buChar char="q"/>
            </a:pP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In the convolution layer, several filters of equal size are applied, and each filter is used to recognize a specific pattern from the image, such as the curving of the digits, the edges, the whole shape of the digits, and more.</a:t>
            </a:r>
          </a:p>
          <a:p>
            <a:pPr algn="l" rtl="0">
              <a:spcAft>
                <a:spcPts val="1050"/>
              </a:spcAft>
            </a:pPr>
            <a:endPar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endParaRPr>
          </a:p>
          <a:p>
            <a:pPr marL="342900" indent="-342900" algn="l" rtl="0">
              <a:spcAft>
                <a:spcPts val="1050"/>
              </a:spcAft>
              <a:buFont typeface="Wingdings" panose="05000000000000000000" pitchFamily="2" charset="2"/>
              <a:buChar char="q"/>
            </a:pP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In the convolution layer, we use small grids (called filters or kernels) that move over the image. Each small grid is like a mini magnifying glass that looks for specific patterns in the photo, like lines, curves, or shapes. </a:t>
            </a:r>
          </a:p>
          <a:p>
            <a:pPr marL="342900" indent="-342900" algn="l" rtl="0">
              <a:spcAft>
                <a:spcPts val="1050"/>
              </a:spcAft>
              <a:buFont typeface="Wingdings" panose="05000000000000000000" pitchFamily="2" charset="2"/>
              <a:buChar char="q"/>
            </a:pP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As it moves across the photo, it creates a new grid that highlights where it found these patterns.</a:t>
            </a:r>
          </a:p>
        </p:txBody>
      </p:sp>
    </p:spTree>
    <p:extLst>
      <p:ext uri="{BB962C8B-B14F-4D97-AF65-F5344CB8AC3E}">
        <p14:creationId xmlns:p14="http://schemas.microsoft.com/office/powerpoint/2010/main" val="272940243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E6DE7D-2416-2192-704F-62DC21E4401B}"/>
              </a:ext>
            </a:extLst>
          </p:cNvPr>
          <p:cNvSpPr txBox="1"/>
          <p:nvPr/>
        </p:nvSpPr>
        <p:spPr>
          <a:xfrm>
            <a:off x="695400" y="620688"/>
            <a:ext cx="10945216" cy="3926716"/>
          </a:xfrm>
          <a:prstGeom prst="rect">
            <a:avLst/>
          </a:prstGeom>
          <a:noFill/>
        </p:spPr>
        <p:txBody>
          <a:bodyPr wrap="square">
            <a:spAutoFit/>
          </a:bodyPr>
          <a:lstStyle/>
          <a:p>
            <a:pPr algn="l">
              <a:lnSpc>
                <a:spcPts val="1950"/>
              </a:lnSpc>
              <a:spcBef>
                <a:spcPts val="2400"/>
              </a:spcBef>
              <a:spcAft>
                <a:spcPts val="1800"/>
              </a:spcAft>
            </a:pPr>
            <a:r>
              <a:rPr lang="en-US" sz="2400" b="1" i="0" dirty="0">
                <a:solidFill>
                  <a:srgbClr val="51565E"/>
                </a:solidFill>
                <a:effectLst/>
                <a:latin typeface="Roboto" panose="02000000000000000000" pitchFamily="2" charset="0"/>
              </a:rPr>
              <a:t>Activation Layer</a:t>
            </a:r>
            <a:endParaRPr lang="en-US" sz="2400" b="1" i="0" dirty="0">
              <a:solidFill>
                <a:srgbClr val="272C37"/>
              </a:solidFill>
              <a:effectLst/>
              <a:latin typeface="Roboto" panose="02000000000000000000" pitchFamily="2" charset="0"/>
            </a:endParaRPr>
          </a:p>
          <a:p>
            <a:pPr>
              <a:lnSpc>
                <a:spcPts val="1950"/>
              </a:lnSpc>
              <a:spcAft>
                <a:spcPts val="1950"/>
              </a:spcAft>
            </a:pPr>
            <a:r>
              <a:rPr lang="en-US" sz="2400" dirty="0">
                <a:solidFill>
                  <a:srgbClr val="51565E"/>
                </a:solidFill>
                <a:latin typeface="Roboto" panose="02000000000000000000" pitchFamily="2" charset="0"/>
              </a:rPr>
              <a:t>Activation function is applied after each convolution operation. </a:t>
            </a:r>
            <a:r>
              <a:rPr lang="en-US" sz="2400" b="0" i="0" dirty="0">
                <a:solidFill>
                  <a:srgbClr val="51565E"/>
                </a:solidFill>
                <a:effectLst/>
                <a:latin typeface="Roboto" panose="02000000000000000000" pitchFamily="2" charset="0"/>
              </a:rPr>
              <a:t>The activation layer introduces nonlinearity into the network by applying an activation function to the output of the previous layer. </a:t>
            </a:r>
          </a:p>
          <a:p>
            <a:pPr algn="l">
              <a:lnSpc>
                <a:spcPts val="1950"/>
              </a:lnSpc>
              <a:spcAft>
                <a:spcPts val="1950"/>
              </a:spcAft>
            </a:pPr>
            <a:r>
              <a:rPr lang="en-US" sz="2400" b="0" i="0" dirty="0">
                <a:solidFill>
                  <a:srgbClr val="51565E"/>
                </a:solidFill>
                <a:effectLst/>
                <a:latin typeface="Roboto" panose="02000000000000000000" pitchFamily="2" charset="0"/>
              </a:rPr>
              <a:t>This is crucial for the network to learn complex patterns. </a:t>
            </a:r>
          </a:p>
          <a:p>
            <a:pPr algn="l">
              <a:lnSpc>
                <a:spcPts val="1950"/>
              </a:lnSpc>
              <a:spcAft>
                <a:spcPts val="1950"/>
              </a:spcAft>
            </a:pPr>
            <a:r>
              <a:rPr lang="en-US" sz="2400" b="0" i="0" dirty="0">
                <a:solidFill>
                  <a:srgbClr val="51565E"/>
                </a:solidFill>
                <a:effectLst/>
                <a:latin typeface="Roboto" panose="02000000000000000000" pitchFamily="2" charset="0"/>
              </a:rPr>
              <a:t>Common activation functions, such as </a:t>
            </a:r>
            <a:r>
              <a:rPr lang="en-US" sz="2400" b="1" i="0" dirty="0" err="1">
                <a:solidFill>
                  <a:srgbClr val="51565E"/>
                </a:solidFill>
                <a:effectLst/>
                <a:latin typeface="Roboto" panose="02000000000000000000" pitchFamily="2" charset="0"/>
              </a:rPr>
              <a:t>ReLU</a:t>
            </a:r>
            <a:r>
              <a:rPr lang="en-US" sz="2400" b="1" i="0" dirty="0">
                <a:solidFill>
                  <a:srgbClr val="51565E"/>
                </a:solidFill>
                <a:effectLst/>
                <a:latin typeface="Roboto" panose="02000000000000000000" pitchFamily="2" charset="0"/>
              </a:rPr>
              <a:t> and its variants, Tanh, </a:t>
            </a:r>
            <a:r>
              <a:rPr lang="en-US" sz="2400" b="1" dirty="0">
                <a:solidFill>
                  <a:srgbClr val="51565E"/>
                </a:solidFill>
                <a:latin typeface="Roboto" panose="02000000000000000000" pitchFamily="2" charset="0"/>
              </a:rPr>
              <a:t>S</a:t>
            </a:r>
            <a:r>
              <a:rPr lang="en-US" sz="2400" b="1" i="0" dirty="0">
                <a:solidFill>
                  <a:srgbClr val="51565E"/>
                </a:solidFill>
                <a:effectLst/>
                <a:latin typeface="Roboto" panose="02000000000000000000" pitchFamily="2" charset="0"/>
              </a:rPr>
              <a:t>igmoid, and </a:t>
            </a:r>
            <a:r>
              <a:rPr lang="en-US" sz="2400" b="1" i="0" dirty="0" err="1">
                <a:solidFill>
                  <a:srgbClr val="51565E"/>
                </a:solidFill>
                <a:effectLst/>
                <a:latin typeface="Roboto" panose="02000000000000000000" pitchFamily="2" charset="0"/>
              </a:rPr>
              <a:t>Softmax</a:t>
            </a:r>
            <a:r>
              <a:rPr lang="en-US" sz="2400" b="0" i="0" dirty="0">
                <a:solidFill>
                  <a:srgbClr val="51565E"/>
                </a:solidFill>
                <a:effectLst/>
                <a:latin typeface="Roboto" panose="02000000000000000000" pitchFamily="2" charset="0"/>
              </a:rPr>
              <a:t>, transform the input while keeping the output size unchanged.</a:t>
            </a:r>
          </a:p>
          <a:p>
            <a:pPr algn="l">
              <a:lnSpc>
                <a:spcPts val="1950"/>
              </a:lnSpc>
              <a:spcAft>
                <a:spcPts val="1950"/>
              </a:spcAft>
            </a:pPr>
            <a:r>
              <a:rPr lang="en-US" sz="2400" b="1" i="0" dirty="0">
                <a:solidFill>
                  <a:srgbClr val="51565E"/>
                </a:solidFill>
                <a:effectLst/>
                <a:latin typeface="Roboto" panose="02000000000000000000" pitchFamily="2" charset="0"/>
              </a:rPr>
              <a:t>For instance,  </a:t>
            </a: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function helps the network learn non-linear relationships between the features in the image, hence making the network more robust for identifying different patterns. It also helps to mitigate the vanishing </a:t>
            </a:r>
            <a:r>
              <a:rPr lang="en-US" sz="2400" b="1" i="0" dirty="0">
                <a:solidFill>
                  <a:srgbClr val="51565E"/>
                </a:solidFill>
                <a:effectLst/>
                <a:latin typeface="Roboto" panose="02000000000000000000" pitchFamily="2" charset="0"/>
              </a:rPr>
              <a:t>gradient problems.</a:t>
            </a:r>
          </a:p>
        </p:txBody>
      </p:sp>
    </p:spTree>
    <p:extLst>
      <p:ext uri="{BB962C8B-B14F-4D97-AF65-F5344CB8AC3E}">
        <p14:creationId xmlns:p14="http://schemas.microsoft.com/office/powerpoint/2010/main" val="235225169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7A2B0-A4BF-9CBC-3E1D-7B8016B22C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CF1539-5994-7945-CB4C-1DB73AF52CBE}"/>
              </a:ext>
            </a:extLst>
          </p:cNvPr>
          <p:cNvSpPr txBox="1"/>
          <p:nvPr/>
        </p:nvSpPr>
        <p:spPr>
          <a:xfrm>
            <a:off x="623392" y="332656"/>
            <a:ext cx="11089232" cy="2131353"/>
          </a:xfrm>
          <a:prstGeom prst="rect">
            <a:avLst/>
          </a:prstGeom>
          <a:noFill/>
        </p:spPr>
        <p:txBody>
          <a:bodyPr wrap="square">
            <a:spAutoFit/>
          </a:bodyPr>
          <a:lstStyle/>
          <a:p>
            <a:pPr algn="l">
              <a:lnSpc>
                <a:spcPts val="1950"/>
              </a:lnSpc>
              <a:spcBef>
                <a:spcPts val="2400"/>
              </a:spcBef>
              <a:spcAft>
                <a:spcPts val="1800"/>
              </a:spcAft>
              <a:buNone/>
            </a:pPr>
            <a:r>
              <a:rPr lang="en-US" sz="2400" b="1" i="0" dirty="0" err="1">
                <a:solidFill>
                  <a:srgbClr val="272C37"/>
                </a:solidFill>
                <a:effectLst/>
                <a:latin typeface="Roboto" panose="02000000000000000000" pitchFamily="2" charset="0"/>
              </a:rPr>
              <a:t>ReLU</a:t>
            </a:r>
            <a:r>
              <a:rPr lang="en-US" sz="2400" b="1" i="0" dirty="0">
                <a:solidFill>
                  <a:srgbClr val="272C37"/>
                </a:solidFill>
                <a:effectLst/>
                <a:latin typeface="Roboto" panose="02000000000000000000" pitchFamily="2" charset="0"/>
              </a:rPr>
              <a:t> layer</a:t>
            </a:r>
          </a:p>
          <a:p>
            <a:pPr algn="l">
              <a:lnSpc>
                <a:spcPts val="1950"/>
              </a:lnSpc>
              <a:spcAft>
                <a:spcPts val="1950"/>
              </a:spcAft>
              <a:buNone/>
            </a:pP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(rectified linear unit). Once the feature maps are extracted, the next step is to move them to a </a:t>
            </a: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layer. </a:t>
            </a:r>
          </a:p>
          <a:p>
            <a:pPr algn="l">
              <a:lnSpc>
                <a:spcPts val="1950"/>
              </a:lnSpc>
              <a:spcAft>
                <a:spcPts val="1950"/>
              </a:spcAft>
            </a:pP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performs an element-wise operation and sets all the negative pixels to 0. It introduces non-linearity to the network, and the generated output is a rectified feature map. Below is the graph of a </a:t>
            </a: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function and other variants:</a:t>
            </a:r>
          </a:p>
        </p:txBody>
      </p:sp>
      <p:pic>
        <p:nvPicPr>
          <p:cNvPr id="2050" name="Picture 2">
            <a:extLst>
              <a:ext uri="{FF2B5EF4-FFF2-40B4-BE49-F238E27FC236}">
                <a16:creationId xmlns:a16="http://schemas.microsoft.com/office/drawing/2014/main" id="{F409EEE1-EE1D-C436-464F-80833D6D7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546142"/>
            <a:ext cx="3419475"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aky ReLU">
            <a:extLst>
              <a:ext uri="{FF2B5EF4-FFF2-40B4-BE49-F238E27FC236}">
                <a16:creationId xmlns:a16="http://schemas.microsoft.com/office/drawing/2014/main" id="{FD8F75B4-0344-C22C-AC89-5D98F9643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03" y="2546142"/>
            <a:ext cx="3173338" cy="27363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51592C-286E-370B-4EED-6A0E71782150}"/>
              </a:ext>
            </a:extLst>
          </p:cNvPr>
          <p:cNvSpPr txBox="1"/>
          <p:nvPr/>
        </p:nvSpPr>
        <p:spPr>
          <a:xfrm>
            <a:off x="4581338" y="5229200"/>
            <a:ext cx="3818918" cy="830997"/>
          </a:xfrm>
          <a:prstGeom prst="rect">
            <a:avLst/>
          </a:prstGeom>
          <a:noFill/>
        </p:spPr>
        <p:txBody>
          <a:bodyPr wrap="square">
            <a:spAutoFit/>
          </a:bodyPr>
          <a:lstStyle/>
          <a:p>
            <a:r>
              <a:rPr lang="en-US" sz="2400" b="0" i="0" dirty="0">
                <a:solidFill>
                  <a:srgbClr val="24292E"/>
                </a:solidFill>
                <a:effectLst/>
                <a:latin typeface="Roboto" panose="02000000000000000000" pitchFamily="2" charset="0"/>
                <a:ea typeface="Roboto" panose="02000000000000000000" pitchFamily="2" charset="0"/>
                <a:cs typeface="Roboto" panose="02000000000000000000" pitchFamily="2" charset="0"/>
              </a:rPr>
              <a:t>Addresses dying </a:t>
            </a:r>
            <a:r>
              <a:rPr lang="en-US" sz="2400" b="0" i="0" dirty="0" err="1">
                <a:solidFill>
                  <a:srgbClr val="24292E"/>
                </a:solidFill>
                <a:effectLst/>
                <a:latin typeface="Roboto" panose="02000000000000000000" pitchFamily="2" charset="0"/>
                <a:ea typeface="Roboto" panose="02000000000000000000" pitchFamily="2" charset="0"/>
                <a:cs typeface="Roboto" panose="02000000000000000000" pitchFamily="2" charset="0"/>
              </a:rPr>
              <a:t>ReLU</a:t>
            </a:r>
            <a:r>
              <a:rPr lang="en-US" sz="2400" b="0" i="0" dirty="0">
                <a:solidFill>
                  <a:srgbClr val="24292E"/>
                </a:solidFill>
                <a:effectLst/>
                <a:latin typeface="Roboto" panose="02000000000000000000" pitchFamily="2" charset="0"/>
                <a:ea typeface="Roboto" panose="02000000000000000000" pitchFamily="2" charset="0"/>
                <a:cs typeface="Roboto" panose="02000000000000000000" pitchFamily="2" charset="0"/>
              </a:rPr>
              <a:t> issue for negative values</a:t>
            </a:r>
            <a:endParaRPr lang="en-GB" sz="2400"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E66D873E-5B7A-1BEB-F89F-EFAD5D8A46BB}"/>
              </a:ext>
            </a:extLst>
          </p:cNvPr>
          <p:cNvSpPr txBox="1"/>
          <p:nvPr/>
        </p:nvSpPr>
        <p:spPr>
          <a:xfrm>
            <a:off x="5686217" y="4007863"/>
            <a:ext cx="2272886" cy="830997"/>
          </a:xfrm>
          <a:prstGeom prst="rect">
            <a:avLst/>
          </a:prstGeom>
          <a:noFill/>
        </p:spPr>
        <p:txBody>
          <a:bodyPr wrap="square">
            <a:spAutoFit/>
          </a:bodyPr>
          <a:lstStyle/>
          <a:p>
            <a:r>
              <a:rPr lang="pl-PL" sz="2400" b="0" i="1" dirty="0">
                <a:solidFill>
                  <a:srgbClr val="24292E"/>
                </a:solidFill>
                <a:effectLst/>
                <a:latin typeface="KaTeX_Math"/>
              </a:rPr>
              <a:t>g</a:t>
            </a:r>
            <a:r>
              <a:rPr lang="pl-PL" sz="2400" b="0" i="0" dirty="0">
                <a:solidFill>
                  <a:srgbClr val="24292E"/>
                </a:solidFill>
                <a:effectLst/>
                <a:latin typeface="KaTeX_Main"/>
              </a:rPr>
              <a:t>(</a:t>
            </a:r>
            <a:r>
              <a:rPr lang="pl-PL" sz="2400" b="0" i="1" dirty="0">
                <a:solidFill>
                  <a:srgbClr val="24292E"/>
                </a:solidFill>
                <a:effectLst/>
                <a:latin typeface="KaTeX_Math"/>
              </a:rPr>
              <a:t>z</a:t>
            </a:r>
            <a:r>
              <a:rPr lang="pl-PL" sz="2400" b="0" i="0" dirty="0">
                <a:solidFill>
                  <a:srgbClr val="24292E"/>
                </a:solidFill>
                <a:effectLst/>
                <a:latin typeface="KaTeX_Main"/>
              </a:rPr>
              <a:t>)=max(</a:t>
            </a:r>
            <a:r>
              <a:rPr lang="pl-PL" sz="2400" b="0" i="1" dirty="0">
                <a:solidFill>
                  <a:srgbClr val="24292E"/>
                </a:solidFill>
                <a:effectLst/>
                <a:latin typeface="KaTeX_Math"/>
              </a:rPr>
              <a:t>ϵz</a:t>
            </a:r>
            <a:r>
              <a:rPr lang="pl-PL" sz="2400" b="0" i="0" dirty="0">
                <a:solidFill>
                  <a:srgbClr val="24292E"/>
                </a:solidFill>
                <a:effectLst/>
                <a:latin typeface="KaTeX_Main"/>
              </a:rPr>
              <a:t>,</a:t>
            </a:r>
            <a:r>
              <a:rPr lang="pl-PL" sz="2400" b="0" i="1" dirty="0">
                <a:solidFill>
                  <a:srgbClr val="24292E"/>
                </a:solidFill>
                <a:effectLst/>
                <a:latin typeface="KaTeX_Math"/>
              </a:rPr>
              <a:t>z</a:t>
            </a:r>
            <a:r>
              <a:rPr lang="pl-PL" sz="2400" b="0" i="0" dirty="0">
                <a:solidFill>
                  <a:srgbClr val="24292E"/>
                </a:solidFill>
                <a:effectLst/>
                <a:latin typeface="KaTeX_Main"/>
              </a:rPr>
              <a:t>)</a:t>
            </a:r>
            <a:br>
              <a:rPr lang="pl-PL" sz="2400" dirty="0"/>
            </a:br>
            <a:r>
              <a:rPr lang="pl-PL" sz="2400" b="0" i="0" dirty="0">
                <a:solidFill>
                  <a:srgbClr val="24292E"/>
                </a:solidFill>
                <a:effectLst/>
                <a:latin typeface="-apple-system"/>
              </a:rPr>
              <a:t>with </a:t>
            </a:r>
            <a:r>
              <a:rPr lang="pl-PL" sz="2400" b="0" i="0" dirty="0">
                <a:solidFill>
                  <a:srgbClr val="24292E"/>
                </a:solidFill>
                <a:effectLst/>
                <a:latin typeface="KaTeX_Main"/>
              </a:rPr>
              <a:t>ϵ≪1</a:t>
            </a:r>
            <a:r>
              <a:rPr lang="pl-PL" sz="2400" b="0" i="1" dirty="0">
                <a:solidFill>
                  <a:srgbClr val="24292E"/>
                </a:solidFill>
                <a:effectLst/>
                <a:latin typeface="KaTeX_Math"/>
              </a:rPr>
              <a:t>ϵ</a:t>
            </a:r>
            <a:r>
              <a:rPr lang="pl-PL" sz="2400" b="0" i="0" dirty="0">
                <a:solidFill>
                  <a:srgbClr val="24292E"/>
                </a:solidFill>
                <a:effectLst/>
                <a:latin typeface="KaTeX_Main"/>
              </a:rPr>
              <a:t>≪1</a:t>
            </a:r>
            <a:endParaRPr lang="en-GB" sz="2400" dirty="0"/>
          </a:p>
        </p:txBody>
      </p:sp>
      <p:pic>
        <p:nvPicPr>
          <p:cNvPr id="2054" name="Picture 6" descr="ELU">
            <a:extLst>
              <a:ext uri="{FF2B5EF4-FFF2-40B4-BE49-F238E27FC236}">
                <a16:creationId xmlns:a16="http://schemas.microsoft.com/office/drawing/2014/main" id="{20FB2F15-1572-D142-E27B-4DBCA9BD50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216" y="2464009"/>
            <a:ext cx="2669282" cy="26692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BF7C524-5A77-470F-AB3C-437FDBE40E0E}"/>
              </a:ext>
            </a:extLst>
          </p:cNvPr>
          <p:cNvSpPr txBox="1"/>
          <p:nvPr/>
        </p:nvSpPr>
        <p:spPr>
          <a:xfrm>
            <a:off x="9453991" y="4077072"/>
            <a:ext cx="2669282" cy="830997"/>
          </a:xfrm>
          <a:prstGeom prst="rect">
            <a:avLst/>
          </a:prstGeom>
          <a:noFill/>
        </p:spPr>
        <p:txBody>
          <a:bodyPr wrap="square">
            <a:spAutoFit/>
          </a:bodyPr>
          <a:lstStyle/>
          <a:p>
            <a:r>
              <a:rPr lang="pl-PL" sz="2400" b="0" i="1" dirty="0">
                <a:solidFill>
                  <a:srgbClr val="24292E"/>
                </a:solidFill>
                <a:effectLst/>
                <a:latin typeface="KaTeX_Math"/>
              </a:rPr>
              <a:t>g</a:t>
            </a:r>
            <a:r>
              <a:rPr lang="pl-PL" sz="2400" b="0" i="0" dirty="0">
                <a:solidFill>
                  <a:srgbClr val="24292E"/>
                </a:solidFill>
                <a:effectLst/>
                <a:latin typeface="KaTeX_Main"/>
              </a:rPr>
              <a:t>(</a:t>
            </a:r>
            <a:r>
              <a:rPr lang="pl-PL" sz="2400" b="0" i="1" dirty="0">
                <a:solidFill>
                  <a:srgbClr val="24292E"/>
                </a:solidFill>
                <a:effectLst/>
                <a:latin typeface="KaTeX_Math"/>
              </a:rPr>
              <a:t>z</a:t>
            </a:r>
            <a:r>
              <a:rPr lang="pl-PL" sz="2400" b="0" i="0" dirty="0">
                <a:solidFill>
                  <a:srgbClr val="24292E"/>
                </a:solidFill>
                <a:effectLst/>
                <a:latin typeface="KaTeX_Main"/>
              </a:rPr>
              <a:t>)=max(</a:t>
            </a:r>
            <a:r>
              <a:rPr lang="pl-PL" sz="2400" b="0" i="1" dirty="0">
                <a:solidFill>
                  <a:srgbClr val="24292E"/>
                </a:solidFill>
                <a:effectLst/>
                <a:latin typeface="KaTeX_Math"/>
              </a:rPr>
              <a:t>α</a:t>
            </a:r>
            <a:r>
              <a:rPr lang="pl-PL" sz="2400" b="0" i="0" dirty="0">
                <a:solidFill>
                  <a:srgbClr val="24292E"/>
                </a:solidFill>
                <a:effectLst/>
                <a:latin typeface="KaTeX_Main"/>
              </a:rPr>
              <a:t>(</a:t>
            </a:r>
            <a:r>
              <a:rPr lang="pl-PL" sz="2400" b="0" i="1" dirty="0">
                <a:solidFill>
                  <a:srgbClr val="24292E"/>
                </a:solidFill>
                <a:effectLst/>
                <a:latin typeface="KaTeX_Math"/>
              </a:rPr>
              <a:t>ez</a:t>
            </a:r>
            <a:r>
              <a:rPr lang="pl-PL" sz="2400" b="0" i="0" dirty="0">
                <a:solidFill>
                  <a:srgbClr val="24292E"/>
                </a:solidFill>
                <a:effectLst/>
                <a:latin typeface="KaTeX_Main"/>
              </a:rPr>
              <a:t>−1),</a:t>
            </a:r>
            <a:r>
              <a:rPr lang="pl-PL" sz="2400" b="0" i="1" dirty="0">
                <a:solidFill>
                  <a:srgbClr val="24292E"/>
                </a:solidFill>
                <a:effectLst/>
                <a:latin typeface="KaTeX_Math"/>
              </a:rPr>
              <a:t>z</a:t>
            </a:r>
            <a:r>
              <a:rPr lang="pl-PL" sz="2400" b="0" i="0" dirty="0">
                <a:solidFill>
                  <a:srgbClr val="24292E"/>
                </a:solidFill>
                <a:effectLst/>
                <a:latin typeface="KaTeX_Main"/>
              </a:rPr>
              <a:t>)</a:t>
            </a:r>
            <a:br>
              <a:rPr lang="pl-PL" sz="2400" dirty="0"/>
            </a:br>
            <a:r>
              <a:rPr lang="pl-PL" sz="2400" b="0" i="0" dirty="0">
                <a:solidFill>
                  <a:srgbClr val="24292E"/>
                </a:solidFill>
                <a:effectLst/>
                <a:latin typeface="-apple-system"/>
              </a:rPr>
              <a:t>with </a:t>
            </a:r>
            <a:r>
              <a:rPr lang="pl-PL" sz="2400" b="0" i="0" dirty="0">
                <a:solidFill>
                  <a:srgbClr val="24292E"/>
                </a:solidFill>
                <a:effectLst/>
                <a:latin typeface="KaTeX_Main"/>
              </a:rPr>
              <a:t>α≪1</a:t>
            </a:r>
            <a:r>
              <a:rPr lang="pl-PL" sz="2400" b="0" i="1" dirty="0">
                <a:solidFill>
                  <a:srgbClr val="24292E"/>
                </a:solidFill>
                <a:effectLst/>
                <a:latin typeface="KaTeX_Math"/>
              </a:rPr>
              <a:t>α</a:t>
            </a:r>
            <a:r>
              <a:rPr lang="pl-PL" sz="2400" b="0" i="0" dirty="0">
                <a:solidFill>
                  <a:srgbClr val="24292E"/>
                </a:solidFill>
                <a:effectLst/>
                <a:latin typeface="KaTeX_Main"/>
              </a:rPr>
              <a:t>≪1</a:t>
            </a:r>
            <a:endParaRPr lang="en-GB" sz="2400" dirty="0"/>
          </a:p>
        </p:txBody>
      </p:sp>
      <p:sp>
        <p:nvSpPr>
          <p:cNvPr id="13" name="TextBox 12">
            <a:extLst>
              <a:ext uri="{FF2B5EF4-FFF2-40B4-BE49-F238E27FC236}">
                <a16:creationId xmlns:a16="http://schemas.microsoft.com/office/drawing/2014/main" id="{D8779868-C86C-661B-DD36-5C0BEFCF7BBD}"/>
              </a:ext>
            </a:extLst>
          </p:cNvPr>
          <p:cNvSpPr txBox="1"/>
          <p:nvPr/>
        </p:nvSpPr>
        <p:spPr>
          <a:xfrm>
            <a:off x="9264352" y="5157192"/>
            <a:ext cx="2833225" cy="830997"/>
          </a:xfrm>
          <a:prstGeom prst="rect">
            <a:avLst/>
          </a:prstGeom>
          <a:noFill/>
        </p:spPr>
        <p:txBody>
          <a:bodyPr wrap="square">
            <a:spAutoFit/>
          </a:bodyPr>
          <a:lstStyle/>
          <a:p>
            <a:r>
              <a:rPr lang="en-GB" sz="2400" b="0" i="0" dirty="0">
                <a:solidFill>
                  <a:srgbClr val="24292E"/>
                </a:solidFill>
                <a:effectLst/>
                <a:latin typeface="Roboto" panose="02000000000000000000" pitchFamily="2" charset="0"/>
                <a:ea typeface="Roboto" panose="02000000000000000000" pitchFamily="2" charset="0"/>
                <a:cs typeface="Roboto" panose="02000000000000000000" pitchFamily="2" charset="0"/>
              </a:rPr>
              <a:t>Differentiable everywhere</a:t>
            </a:r>
            <a:endParaRPr lang="en-GB" sz="24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4A718C19-516E-8FE0-FB7C-47990597B71C}"/>
              </a:ext>
            </a:extLst>
          </p:cNvPr>
          <p:cNvSpPr txBox="1"/>
          <p:nvPr/>
        </p:nvSpPr>
        <p:spPr>
          <a:xfrm>
            <a:off x="4288549" y="3059668"/>
            <a:ext cx="1534587" cy="369332"/>
          </a:xfrm>
          <a:prstGeom prst="rect">
            <a:avLst/>
          </a:prstGeom>
          <a:noFill/>
        </p:spPr>
        <p:txBody>
          <a:bodyPr wrap="square">
            <a:spAutoFit/>
          </a:bodyPr>
          <a:lstStyle/>
          <a:p>
            <a:r>
              <a:rPr lang="en-US" sz="1800" b="1" i="0" dirty="0">
                <a:solidFill>
                  <a:srgbClr val="51565E"/>
                </a:solidFill>
                <a:effectLst/>
                <a:latin typeface="Roboto" panose="02000000000000000000" pitchFamily="2" charset="0"/>
              </a:rPr>
              <a:t>Leaky </a:t>
            </a:r>
            <a:r>
              <a:rPr lang="en-US" sz="1800" b="1" i="0" dirty="0" err="1">
                <a:solidFill>
                  <a:srgbClr val="51565E"/>
                </a:solidFill>
                <a:effectLst/>
                <a:latin typeface="Roboto" panose="02000000000000000000" pitchFamily="2" charset="0"/>
              </a:rPr>
              <a:t>ReLU</a:t>
            </a:r>
            <a:endParaRPr lang="en-GB" dirty="0"/>
          </a:p>
        </p:txBody>
      </p:sp>
      <p:sp>
        <p:nvSpPr>
          <p:cNvPr id="8" name="TextBox 7">
            <a:extLst>
              <a:ext uri="{FF2B5EF4-FFF2-40B4-BE49-F238E27FC236}">
                <a16:creationId xmlns:a16="http://schemas.microsoft.com/office/drawing/2014/main" id="{A6F1624B-EFEB-F995-8E49-16CF81E4BD28}"/>
              </a:ext>
            </a:extLst>
          </p:cNvPr>
          <p:cNvSpPr txBox="1"/>
          <p:nvPr/>
        </p:nvSpPr>
        <p:spPr>
          <a:xfrm>
            <a:off x="8406572" y="3051270"/>
            <a:ext cx="648072" cy="369332"/>
          </a:xfrm>
          <a:prstGeom prst="rect">
            <a:avLst/>
          </a:prstGeom>
          <a:noFill/>
        </p:spPr>
        <p:txBody>
          <a:bodyPr wrap="square">
            <a:spAutoFit/>
          </a:bodyPr>
          <a:lstStyle/>
          <a:p>
            <a:r>
              <a:rPr lang="en-US" sz="1800" b="1" i="0" dirty="0">
                <a:solidFill>
                  <a:srgbClr val="51565E"/>
                </a:solidFill>
                <a:effectLst/>
                <a:latin typeface="Roboto" panose="02000000000000000000" pitchFamily="2" charset="0"/>
              </a:rPr>
              <a:t>ELU</a:t>
            </a:r>
            <a:endParaRPr lang="en-GB" dirty="0"/>
          </a:p>
        </p:txBody>
      </p:sp>
    </p:spTree>
    <p:extLst>
      <p:ext uri="{BB962C8B-B14F-4D97-AF65-F5344CB8AC3E}">
        <p14:creationId xmlns:p14="http://schemas.microsoft.com/office/powerpoint/2010/main" val="122284875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CC1DFD-023A-0087-9211-3156FB727AC9}"/>
              </a:ext>
            </a:extLst>
          </p:cNvPr>
          <p:cNvSpPr txBox="1"/>
          <p:nvPr/>
        </p:nvSpPr>
        <p:spPr>
          <a:xfrm>
            <a:off x="695400" y="332656"/>
            <a:ext cx="4032448" cy="461665"/>
          </a:xfrm>
          <a:prstGeom prst="rect">
            <a:avLst/>
          </a:prstGeom>
          <a:noFill/>
        </p:spPr>
        <p:txBody>
          <a:bodyPr wrap="square">
            <a:spAutoFit/>
          </a:bodyPr>
          <a:lstStyle/>
          <a:p>
            <a:pPr algn="l" rtl="0">
              <a:spcBef>
                <a:spcPts val="1200"/>
              </a:spcBef>
              <a:spcAft>
                <a:spcPts val="1200"/>
              </a:spcAft>
            </a:pPr>
            <a:r>
              <a:rPr lang="en-GB" sz="2400" b="1" i="0" dirty="0">
                <a:solidFill>
                  <a:srgbClr val="05192D"/>
                </a:solidFill>
                <a:effectLst/>
                <a:latin typeface="Studio-Feixen-Sans"/>
              </a:rPr>
              <a:t>Exponential linear unit (ELU)</a:t>
            </a:r>
          </a:p>
        </p:txBody>
      </p:sp>
      <p:pic>
        <p:nvPicPr>
          <p:cNvPr id="1026" name="Picture 2">
            <a:extLst>
              <a:ext uri="{FF2B5EF4-FFF2-40B4-BE49-F238E27FC236}">
                <a16:creationId xmlns:a16="http://schemas.microsoft.com/office/drawing/2014/main" id="{2B5F0C6F-3F42-009E-460C-1DD2F86EF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223" y="260648"/>
            <a:ext cx="2028825"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D5007D-7AD9-9040-FC3D-FFF46D4C73EE}"/>
              </a:ext>
            </a:extLst>
          </p:cNvPr>
          <p:cNvSpPr txBox="1"/>
          <p:nvPr/>
        </p:nvSpPr>
        <p:spPr>
          <a:xfrm>
            <a:off x="695400" y="1580431"/>
            <a:ext cx="11089232" cy="3416320"/>
          </a:xfrm>
          <a:prstGeom prst="rect">
            <a:avLst/>
          </a:prstGeom>
          <a:noFill/>
        </p:spPr>
        <p:txBody>
          <a:bodyPr wrap="square">
            <a:spAutoFit/>
          </a:bodyPr>
          <a:lstStyle/>
          <a:p>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In contrast to </a:t>
            </a:r>
            <a:r>
              <a:rPr lang="en-US" sz="2400" b="0" i="0" dirty="0" err="1">
                <a:solidFill>
                  <a:srgbClr val="05192D"/>
                </a:solidFill>
                <a:effectLst/>
                <a:latin typeface="Roboto" panose="02000000000000000000" pitchFamily="2" charset="0"/>
                <a:ea typeface="Roboto" panose="02000000000000000000" pitchFamily="2" charset="0"/>
                <a:cs typeface="Roboto" panose="02000000000000000000" pitchFamily="2" charset="0"/>
              </a:rPr>
              <a:t>ReLU</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ELU have negative values, which allows them to push mean unit activations closer to zero, thereby making them less prone to vanishing gradients. Also, having mean activations closer to zero causes faster learning and convergence. </a:t>
            </a:r>
          </a:p>
          <a:p>
            <a:endPar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endParaRPr>
          </a:p>
          <a:p>
            <a:r>
              <a:rPr lang="en-US" sz="2400"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Vanishing gradient problem:</a:t>
            </a:r>
          </a:p>
          <a:p>
            <a:r>
              <a:rPr lang="en-US" sz="2400" dirty="0">
                <a:solidFill>
                  <a:srgbClr val="05192D"/>
                </a:solidFill>
                <a:latin typeface="Roboto" panose="02000000000000000000" pitchFamily="2" charset="0"/>
                <a:ea typeface="Roboto" panose="02000000000000000000" pitchFamily="2" charset="0"/>
                <a:cs typeface="Roboto" panose="02000000000000000000" pitchFamily="2" charset="0"/>
              </a:rPr>
              <a:t>During training if the </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input is very large or very small (in the tails of the curve, close to 1 or -1), the gradients become very close to zero, which can slow down or stop the training process</a:t>
            </a:r>
            <a:endParaRPr lang="en-GB"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4053188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6D4678-E943-9658-5D29-695FC86EEBC3}"/>
              </a:ext>
            </a:extLst>
          </p:cNvPr>
          <p:cNvSpPr txBox="1"/>
          <p:nvPr/>
        </p:nvSpPr>
        <p:spPr>
          <a:xfrm>
            <a:off x="623392" y="764704"/>
            <a:ext cx="11089232" cy="4524315"/>
          </a:xfrm>
          <a:prstGeom prst="rect">
            <a:avLst/>
          </a:prstGeom>
          <a:noFill/>
        </p:spPr>
        <p:txBody>
          <a:bodyPr wrap="square">
            <a:spAutoFit/>
          </a:bodyPr>
          <a:lstStyle/>
          <a:p>
            <a:r>
              <a:rPr lang="en-US" sz="2400" dirty="0">
                <a:latin typeface="Roboto" panose="02000000000000000000" pitchFamily="2" charset="0"/>
                <a:ea typeface="Roboto" panose="02000000000000000000" pitchFamily="2" charset="0"/>
                <a:cs typeface="Roboto" panose="02000000000000000000" pitchFamily="2" charset="0"/>
              </a:rPr>
              <a:t>ELU</a:t>
            </a:r>
          </a:p>
          <a:p>
            <a:r>
              <a:rPr lang="en-US" sz="2400" dirty="0">
                <a:latin typeface="Roboto" panose="02000000000000000000" pitchFamily="2" charset="0"/>
                <a:ea typeface="Roboto" panose="02000000000000000000" pitchFamily="2" charset="0"/>
                <a:cs typeface="Roboto" panose="02000000000000000000" pitchFamily="2" charset="0"/>
              </a:rPr>
              <a:t>ELU is very </a:t>
            </a:r>
            <a:r>
              <a:rPr lang="en-US" sz="2400" dirty="0" err="1">
                <a:latin typeface="Roboto" panose="02000000000000000000" pitchFamily="2" charset="0"/>
                <a:ea typeface="Roboto" panose="02000000000000000000" pitchFamily="2" charset="0"/>
                <a:cs typeface="Roboto" panose="02000000000000000000" pitchFamily="2" charset="0"/>
              </a:rPr>
              <a:t>similiar</a:t>
            </a:r>
            <a:r>
              <a:rPr lang="en-US" sz="2400" dirty="0">
                <a:latin typeface="Roboto" panose="02000000000000000000" pitchFamily="2" charset="0"/>
                <a:ea typeface="Roboto" panose="02000000000000000000" pitchFamily="2" charset="0"/>
                <a:cs typeface="Roboto" panose="02000000000000000000" pitchFamily="2" charset="0"/>
              </a:rPr>
              <a:t> to RELU except negative inputs. They are both in identity function form for non-negative inputs. On the other hand, ELU becomes smooth slowly until its output equal to −α whereas RELU sharply </a:t>
            </a:r>
            <a:r>
              <a:rPr lang="en-US" sz="2400" dirty="0" err="1">
                <a:latin typeface="Roboto" panose="02000000000000000000" pitchFamily="2" charset="0"/>
                <a:ea typeface="Roboto" panose="02000000000000000000" pitchFamily="2" charset="0"/>
                <a:cs typeface="Roboto" panose="02000000000000000000" pitchFamily="2" charset="0"/>
              </a:rPr>
              <a:t>smoothes</a:t>
            </a:r>
            <a:r>
              <a:rPr lang="en-US" sz="2400" dirty="0">
                <a:latin typeface="Roboto" panose="02000000000000000000" pitchFamily="2" charset="0"/>
                <a:ea typeface="Roboto" panose="02000000000000000000" pitchFamily="2" charset="0"/>
                <a:cs typeface="Roboto" panose="02000000000000000000" pitchFamily="2" charset="0"/>
              </a:rPr>
              <a:t>.</a:t>
            </a:r>
          </a:p>
          <a:p>
            <a:endParaRPr lang="en-US" sz="2400" dirty="0">
              <a:latin typeface="Roboto" panose="02000000000000000000" pitchFamily="2" charset="0"/>
              <a:ea typeface="Roboto" panose="02000000000000000000" pitchFamily="2" charset="0"/>
              <a:cs typeface="Roboto" panose="02000000000000000000" pitchFamily="2" charset="0"/>
            </a:endParaRPr>
          </a:p>
          <a:p>
            <a:r>
              <a:rPr lang="en-US" sz="2400" b="1" dirty="0">
                <a:latin typeface="Roboto" panose="02000000000000000000" pitchFamily="2" charset="0"/>
                <a:ea typeface="Roboto" panose="02000000000000000000" pitchFamily="2" charset="0"/>
                <a:cs typeface="Roboto" panose="02000000000000000000" pitchFamily="2" charset="0"/>
              </a:rPr>
              <a:t>Pros</a:t>
            </a:r>
          </a:p>
          <a:p>
            <a:r>
              <a:rPr lang="en-US" sz="2400" dirty="0">
                <a:latin typeface="Roboto" panose="02000000000000000000" pitchFamily="2" charset="0"/>
                <a:ea typeface="Roboto" panose="02000000000000000000" pitchFamily="2" charset="0"/>
                <a:cs typeface="Roboto" panose="02000000000000000000" pitchFamily="2" charset="0"/>
              </a:rPr>
              <a:t>ELU becomes smooth slowly until its output equal to −α whereas RELU sharply </a:t>
            </a:r>
            <a:r>
              <a:rPr lang="en-US" sz="2400" dirty="0" err="1">
                <a:latin typeface="Roboto" panose="02000000000000000000" pitchFamily="2" charset="0"/>
                <a:ea typeface="Roboto" panose="02000000000000000000" pitchFamily="2" charset="0"/>
                <a:cs typeface="Roboto" panose="02000000000000000000" pitchFamily="2" charset="0"/>
              </a:rPr>
              <a:t>smoothes</a:t>
            </a:r>
            <a:r>
              <a:rPr lang="en-US" sz="2400" dirty="0">
                <a:latin typeface="Roboto" panose="02000000000000000000" pitchFamily="2" charset="0"/>
                <a:ea typeface="Roboto" panose="02000000000000000000" pitchFamily="2" charset="0"/>
                <a:cs typeface="Roboto" panose="02000000000000000000" pitchFamily="2" charset="0"/>
              </a:rPr>
              <a:t>.</a:t>
            </a:r>
          </a:p>
          <a:p>
            <a:r>
              <a:rPr lang="en-US" sz="2400" dirty="0">
                <a:latin typeface="Roboto" panose="02000000000000000000" pitchFamily="2" charset="0"/>
                <a:ea typeface="Roboto" panose="02000000000000000000" pitchFamily="2" charset="0"/>
                <a:cs typeface="Roboto" panose="02000000000000000000" pitchFamily="2" charset="0"/>
              </a:rPr>
              <a:t>ELU is a strong alternative to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a:t>
            </a:r>
          </a:p>
          <a:p>
            <a:r>
              <a:rPr lang="en-US" sz="2400" dirty="0">
                <a:latin typeface="Roboto" panose="02000000000000000000" pitchFamily="2" charset="0"/>
                <a:ea typeface="Roboto" panose="02000000000000000000" pitchFamily="2" charset="0"/>
                <a:cs typeface="Roboto" panose="02000000000000000000" pitchFamily="2" charset="0"/>
              </a:rPr>
              <a:t>Unlike to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ELU can produce negative outputs.</a:t>
            </a:r>
          </a:p>
          <a:p>
            <a:r>
              <a:rPr lang="en-US" sz="2400" b="1" dirty="0">
                <a:latin typeface="Roboto" panose="02000000000000000000" pitchFamily="2" charset="0"/>
                <a:ea typeface="Roboto" panose="02000000000000000000" pitchFamily="2" charset="0"/>
                <a:cs typeface="Roboto" panose="02000000000000000000" pitchFamily="2" charset="0"/>
              </a:rPr>
              <a:t>Cons</a:t>
            </a:r>
          </a:p>
          <a:p>
            <a:r>
              <a:rPr lang="en-US" sz="2400" dirty="0">
                <a:latin typeface="Roboto" panose="02000000000000000000" pitchFamily="2" charset="0"/>
                <a:ea typeface="Roboto" panose="02000000000000000000" pitchFamily="2" charset="0"/>
                <a:cs typeface="Roboto" panose="02000000000000000000" pitchFamily="2" charset="0"/>
              </a:rPr>
              <a:t>For x&gt;0, it can blow up the activation with the output range of [0, inf].</a:t>
            </a:r>
          </a:p>
        </p:txBody>
      </p:sp>
    </p:spTree>
    <p:extLst>
      <p:ext uri="{BB962C8B-B14F-4D97-AF65-F5344CB8AC3E}">
        <p14:creationId xmlns:p14="http://schemas.microsoft.com/office/powerpoint/2010/main" val="343139931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99210-BF3F-3261-3CBD-BC3C0801FC6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3053D3-1811-7B9D-0F80-0B656D3E6BD9}"/>
              </a:ext>
            </a:extLst>
          </p:cNvPr>
          <p:cNvSpPr txBox="1"/>
          <p:nvPr/>
        </p:nvSpPr>
        <p:spPr>
          <a:xfrm>
            <a:off x="479376" y="255994"/>
            <a:ext cx="11233248" cy="6370975"/>
          </a:xfrm>
          <a:prstGeom prst="rect">
            <a:avLst/>
          </a:prstGeom>
          <a:noFill/>
        </p:spPr>
        <p:txBody>
          <a:bodyPr wrap="square">
            <a:spAutoFit/>
          </a:bodyPr>
          <a:lstStyle/>
          <a:p>
            <a:r>
              <a:rPr lang="en-US" sz="2400" b="1" dirty="0" err="1">
                <a:latin typeface="Roboto" panose="02000000000000000000" pitchFamily="2" charset="0"/>
                <a:ea typeface="Roboto" panose="02000000000000000000" pitchFamily="2" charset="0"/>
                <a:cs typeface="Roboto" panose="02000000000000000000" pitchFamily="2" charset="0"/>
              </a:rPr>
              <a:t>ReLU</a:t>
            </a:r>
            <a:endParaRPr lang="en-US" sz="2400" b="1" dirty="0">
              <a:latin typeface="Roboto" panose="02000000000000000000" pitchFamily="2" charset="0"/>
              <a:ea typeface="Roboto" panose="02000000000000000000" pitchFamily="2" charset="0"/>
              <a:cs typeface="Roboto" panose="02000000000000000000" pitchFamily="2" charset="0"/>
            </a:endParaRPr>
          </a:p>
          <a:p>
            <a:r>
              <a:rPr lang="en-US" sz="2400" b="1" dirty="0">
                <a:latin typeface="Roboto" panose="02000000000000000000" pitchFamily="2" charset="0"/>
                <a:ea typeface="Roboto" panose="02000000000000000000" pitchFamily="2" charset="0"/>
                <a:cs typeface="Roboto" panose="02000000000000000000" pitchFamily="2" charset="0"/>
              </a:rPr>
              <a:t>Pros</a:t>
            </a:r>
          </a:p>
          <a:p>
            <a:r>
              <a:rPr lang="en-US" sz="2400" dirty="0">
                <a:latin typeface="Roboto" panose="02000000000000000000" pitchFamily="2" charset="0"/>
                <a:ea typeface="Roboto" panose="02000000000000000000" pitchFamily="2" charset="0"/>
                <a:cs typeface="Roboto" panose="02000000000000000000" pitchFamily="2" charset="0"/>
              </a:rPr>
              <a:t>It avoids and rectifies vanishing gradient problem.</a:t>
            </a:r>
          </a:p>
          <a:p>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is less computationally expensive than tanh and sigmoid because it involves simpler mathematical operations.</a:t>
            </a:r>
          </a:p>
          <a:p>
            <a:r>
              <a:rPr lang="en-US" sz="2400" b="1" dirty="0">
                <a:latin typeface="Roboto" panose="02000000000000000000" pitchFamily="2" charset="0"/>
                <a:ea typeface="Roboto" panose="02000000000000000000" pitchFamily="2" charset="0"/>
                <a:cs typeface="Roboto" panose="02000000000000000000" pitchFamily="2" charset="0"/>
              </a:rPr>
              <a:t>Cons</a:t>
            </a:r>
            <a:endParaRPr lang="en-US" sz="2400" dirty="0">
              <a:latin typeface="Roboto" panose="02000000000000000000" pitchFamily="2" charset="0"/>
              <a:ea typeface="Roboto" panose="02000000000000000000" pitchFamily="2" charset="0"/>
              <a:cs typeface="Roboto" panose="02000000000000000000" pitchFamily="2" charset="0"/>
            </a:endParaRPr>
          </a:p>
          <a:p>
            <a:r>
              <a:rPr lang="en-US" sz="2400" dirty="0">
                <a:latin typeface="Roboto" panose="02000000000000000000" pitchFamily="2" charset="0"/>
                <a:ea typeface="Roboto" panose="02000000000000000000" pitchFamily="2" charset="0"/>
                <a:cs typeface="Roboto" panose="02000000000000000000" pitchFamily="2" charset="0"/>
              </a:rPr>
              <a:t>One of its limitations is that it should only be used within hidden layers of a neural network model.</a:t>
            </a:r>
          </a:p>
          <a:p>
            <a:r>
              <a:rPr lang="en-US" sz="2400" dirty="0">
                <a:latin typeface="Roboto" panose="02000000000000000000" pitchFamily="2" charset="0"/>
                <a:ea typeface="Roboto" panose="02000000000000000000" pitchFamily="2" charset="0"/>
                <a:cs typeface="Roboto" panose="02000000000000000000" pitchFamily="2" charset="0"/>
              </a:rPr>
              <a:t>Some gradients can be fragile during training and can die. It can cause a weight update which will makes it never activate on any data point again. In other words,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can result in dead neurons.</a:t>
            </a:r>
          </a:p>
          <a:p>
            <a:r>
              <a:rPr lang="en-US" sz="2400" dirty="0">
                <a:latin typeface="Roboto" panose="02000000000000000000" pitchFamily="2" charset="0"/>
                <a:ea typeface="Roboto" panose="02000000000000000000" pitchFamily="2" charset="0"/>
                <a:cs typeface="Roboto" panose="02000000000000000000" pitchFamily="2" charset="0"/>
              </a:rPr>
              <a:t>In another words, For activations in the region (x&lt;0) of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gradient will be 0 because of which the weights will not get adjusted during descent. That means, those neurons which go into that state will stop responding to variations in error/ input (simply because gradient is 0, nothing changes). This is called the dying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problem.</a:t>
            </a:r>
          </a:p>
          <a:p>
            <a:r>
              <a:rPr lang="en-US" sz="2400" dirty="0">
                <a:latin typeface="Roboto" panose="02000000000000000000" pitchFamily="2" charset="0"/>
                <a:ea typeface="Roboto" panose="02000000000000000000" pitchFamily="2" charset="0"/>
                <a:cs typeface="Roboto" panose="02000000000000000000" pitchFamily="2" charset="0"/>
              </a:rPr>
              <a:t>The range of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is [0,∞). This means it can blow up the activation.</a:t>
            </a:r>
          </a:p>
        </p:txBody>
      </p:sp>
    </p:spTree>
    <p:extLst>
      <p:ext uri="{BB962C8B-B14F-4D97-AF65-F5344CB8AC3E}">
        <p14:creationId xmlns:p14="http://schemas.microsoft.com/office/powerpoint/2010/main" val="198783661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BC052-0477-F1C7-29E4-6A846B0BFE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A710549-0551-C059-E6D5-9AC2D4093D3F}"/>
              </a:ext>
            </a:extLst>
          </p:cNvPr>
          <p:cNvSpPr txBox="1"/>
          <p:nvPr/>
        </p:nvSpPr>
        <p:spPr>
          <a:xfrm>
            <a:off x="479376" y="570160"/>
            <a:ext cx="11233248" cy="4154984"/>
          </a:xfrm>
          <a:prstGeom prst="rect">
            <a:avLst/>
          </a:prstGeom>
          <a:noFill/>
        </p:spPr>
        <p:txBody>
          <a:bodyPr wrap="square">
            <a:spAutoFit/>
          </a:bodyPr>
          <a:lstStyle/>
          <a:p>
            <a:r>
              <a:rPr lang="en-US" sz="2400" b="1" dirty="0" err="1">
                <a:latin typeface="Roboto" panose="02000000000000000000" pitchFamily="2" charset="0"/>
                <a:ea typeface="Roboto" panose="02000000000000000000" pitchFamily="2" charset="0"/>
                <a:cs typeface="Roboto" panose="02000000000000000000" pitchFamily="2" charset="0"/>
              </a:rPr>
              <a:t>LeakyRelu</a:t>
            </a:r>
            <a:endParaRPr lang="en-US" sz="2400" b="1" dirty="0">
              <a:latin typeface="Roboto" panose="02000000000000000000" pitchFamily="2" charset="0"/>
              <a:ea typeface="Roboto" panose="02000000000000000000" pitchFamily="2" charset="0"/>
              <a:cs typeface="Roboto" panose="02000000000000000000" pitchFamily="2" charset="0"/>
            </a:endParaRPr>
          </a:p>
          <a:p>
            <a:r>
              <a:rPr lang="en-US" sz="2400" dirty="0" err="1">
                <a:latin typeface="Roboto" panose="02000000000000000000" pitchFamily="2" charset="0"/>
                <a:ea typeface="Roboto" panose="02000000000000000000" pitchFamily="2" charset="0"/>
                <a:cs typeface="Roboto" panose="02000000000000000000" pitchFamily="2" charset="0"/>
              </a:rPr>
              <a:t>LeakyRelu</a:t>
            </a:r>
            <a:r>
              <a:rPr lang="en-US" sz="2400" dirty="0">
                <a:latin typeface="Roboto" panose="02000000000000000000" pitchFamily="2" charset="0"/>
                <a:ea typeface="Roboto" panose="02000000000000000000" pitchFamily="2" charset="0"/>
                <a:cs typeface="Roboto" panose="02000000000000000000" pitchFamily="2" charset="0"/>
              </a:rPr>
              <a:t> is a variant of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Instead of being 0 when z&lt;0, a leaky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allows a small, non-zero, constant gradient α (Normally, α=0.01). However, the consistency of the benefit across tasks is presently unclear. [1]</a:t>
            </a:r>
          </a:p>
          <a:p>
            <a:endParaRPr lang="en-US" sz="2400" dirty="0">
              <a:latin typeface="Roboto" panose="02000000000000000000" pitchFamily="2" charset="0"/>
              <a:ea typeface="Roboto" panose="02000000000000000000" pitchFamily="2" charset="0"/>
              <a:cs typeface="Roboto" panose="02000000000000000000" pitchFamily="2" charset="0"/>
            </a:endParaRPr>
          </a:p>
          <a:p>
            <a:r>
              <a:rPr lang="en-US" sz="2400" b="1" dirty="0">
                <a:latin typeface="Roboto" panose="02000000000000000000" pitchFamily="2" charset="0"/>
                <a:ea typeface="Roboto" panose="02000000000000000000" pitchFamily="2" charset="0"/>
                <a:cs typeface="Roboto" panose="02000000000000000000" pitchFamily="2" charset="0"/>
              </a:rPr>
              <a:t>Pros</a:t>
            </a:r>
          </a:p>
          <a:p>
            <a:r>
              <a:rPr lang="en-US" sz="2400" dirty="0">
                <a:latin typeface="Roboto" panose="02000000000000000000" pitchFamily="2" charset="0"/>
                <a:ea typeface="Roboto" panose="02000000000000000000" pitchFamily="2" charset="0"/>
                <a:cs typeface="Roboto" panose="02000000000000000000" pitchFamily="2" charset="0"/>
              </a:rPr>
              <a:t>Leaky </a:t>
            </a:r>
            <a:r>
              <a:rPr lang="en-US" sz="2400" dirty="0" err="1">
                <a:latin typeface="Roboto" panose="02000000000000000000" pitchFamily="2" charset="0"/>
                <a:ea typeface="Roboto" panose="02000000000000000000" pitchFamily="2" charset="0"/>
                <a:cs typeface="Roboto" panose="02000000000000000000" pitchFamily="2" charset="0"/>
              </a:rPr>
              <a:t>ReLUs</a:t>
            </a:r>
            <a:r>
              <a:rPr lang="en-US" sz="2400" dirty="0">
                <a:latin typeface="Roboto" panose="02000000000000000000" pitchFamily="2" charset="0"/>
                <a:ea typeface="Roboto" panose="02000000000000000000" pitchFamily="2" charset="0"/>
                <a:cs typeface="Roboto" panose="02000000000000000000" pitchFamily="2" charset="0"/>
              </a:rPr>
              <a:t> are one attempt to fix the “dying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problem by having a small negative slope (of 0.01, or so).</a:t>
            </a:r>
          </a:p>
          <a:p>
            <a:r>
              <a:rPr lang="en-US" sz="2400" b="1" dirty="0">
                <a:latin typeface="Roboto" panose="02000000000000000000" pitchFamily="2" charset="0"/>
                <a:ea typeface="Roboto" panose="02000000000000000000" pitchFamily="2" charset="0"/>
                <a:cs typeface="Roboto" panose="02000000000000000000" pitchFamily="2" charset="0"/>
              </a:rPr>
              <a:t>Cons</a:t>
            </a:r>
          </a:p>
          <a:p>
            <a:r>
              <a:rPr lang="en-US" sz="2400" dirty="0">
                <a:latin typeface="Roboto" panose="02000000000000000000" pitchFamily="2" charset="0"/>
                <a:ea typeface="Roboto" panose="02000000000000000000" pitchFamily="2" charset="0"/>
                <a:cs typeface="Roboto" panose="02000000000000000000" pitchFamily="2" charset="0"/>
              </a:rPr>
              <a:t>As it possess linearity, it can’t be used for the complex Classification. It lags behind the Sigmoid and Tanh for some of the use cases.</a:t>
            </a:r>
            <a:endParaRPr lang="en-GB"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4135001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E6639-4D09-3E45-8282-72D9EDD71D8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443BEA-5759-C542-06FA-A68B2C6254C3}"/>
              </a:ext>
            </a:extLst>
          </p:cNvPr>
          <p:cNvSpPr txBox="1"/>
          <p:nvPr/>
        </p:nvSpPr>
        <p:spPr>
          <a:xfrm>
            <a:off x="479376" y="548680"/>
            <a:ext cx="11233248" cy="2131353"/>
          </a:xfrm>
          <a:prstGeom prst="rect">
            <a:avLst/>
          </a:prstGeom>
          <a:noFill/>
        </p:spPr>
        <p:txBody>
          <a:bodyPr wrap="square">
            <a:spAutoFit/>
          </a:bodyPr>
          <a:lstStyle/>
          <a:p>
            <a:pPr algn="l">
              <a:lnSpc>
                <a:spcPts val="1950"/>
              </a:lnSpc>
              <a:spcBef>
                <a:spcPts val="2400"/>
              </a:spcBef>
              <a:spcAft>
                <a:spcPts val="1800"/>
              </a:spcAft>
              <a:buNone/>
            </a:pPr>
            <a:r>
              <a:rPr lang="en-US" sz="2400" b="1" i="0" dirty="0">
                <a:solidFill>
                  <a:srgbClr val="272C37"/>
                </a:solidFill>
                <a:effectLst/>
                <a:latin typeface="Roboto" panose="02000000000000000000" pitchFamily="2" charset="0"/>
              </a:rPr>
              <a:t>Pooling Layer</a:t>
            </a:r>
          </a:p>
          <a:p>
            <a:pPr>
              <a:lnSpc>
                <a:spcPts val="1950"/>
              </a:lnSpc>
              <a:spcAft>
                <a:spcPts val="1950"/>
              </a:spcAft>
            </a:pPr>
            <a:r>
              <a:rPr lang="en-US" sz="2400" dirty="0">
                <a:solidFill>
                  <a:srgbClr val="51565E"/>
                </a:solidFill>
                <a:latin typeface="Roboto" panose="02000000000000000000" pitchFamily="2" charset="0"/>
              </a:rPr>
              <a:t>Pooling is a down-sampling operation that reduces the dimensionality of the feature map</a:t>
            </a:r>
          </a:p>
          <a:p>
            <a:pPr>
              <a:lnSpc>
                <a:spcPts val="1950"/>
              </a:lnSpc>
              <a:spcAft>
                <a:spcPts val="1950"/>
              </a:spcAft>
            </a:pPr>
            <a:r>
              <a:rPr lang="en-US" sz="2400" dirty="0">
                <a:solidFill>
                  <a:srgbClr val="51565E"/>
                </a:solidFill>
                <a:latin typeface="Roboto" panose="02000000000000000000" pitchFamily="2" charset="0"/>
              </a:rPr>
              <a:t>The </a:t>
            </a:r>
            <a:r>
              <a:rPr lang="en-US" sz="2400" b="0" i="0" dirty="0">
                <a:solidFill>
                  <a:srgbClr val="51565E"/>
                </a:solidFill>
                <a:effectLst/>
                <a:latin typeface="Roboto" panose="02000000000000000000" pitchFamily="2" charset="0"/>
              </a:rPr>
              <a:t>goal of the pooling layer is to pull the most significant features from the convoluted matrix.</a:t>
            </a:r>
            <a:r>
              <a:rPr lang="en-US" sz="2400" dirty="0">
                <a:solidFill>
                  <a:srgbClr val="51565E"/>
                </a:solidFill>
                <a:latin typeface="Roboto" panose="02000000000000000000" pitchFamily="2" charset="0"/>
              </a:rPr>
              <a:t> </a:t>
            </a:r>
            <a:r>
              <a:rPr lang="en-US" sz="2400" b="0" i="0" dirty="0">
                <a:solidFill>
                  <a:srgbClr val="51565E"/>
                </a:solidFill>
                <a:effectLst/>
                <a:latin typeface="Roboto" panose="02000000000000000000" pitchFamily="2" charset="0"/>
              </a:rPr>
              <a:t>The rectified feature map now goes through a pooling layer to generate a pooled feature map.</a:t>
            </a:r>
          </a:p>
        </p:txBody>
      </p:sp>
      <p:sp>
        <p:nvSpPr>
          <p:cNvPr id="5" name="TextBox 4">
            <a:extLst>
              <a:ext uri="{FF2B5EF4-FFF2-40B4-BE49-F238E27FC236}">
                <a16:creationId xmlns:a16="http://schemas.microsoft.com/office/drawing/2014/main" id="{BD755599-4F90-BF0A-BB12-E77133BF70A4}"/>
              </a:ext>
            </a:extLst>
          </p:cNvPr>
          <p:cNvSpPr txBox="1"/>
          <p:nvPr/>
        </p:nvSpPr>
        <p:spPr>
          <a:xfrm>
            <a:off x="511256" y="3013501"/>
            <a:ext cx="11233248" cy="830997"/>
          </a:xfrm>
          <a:prstGeom prst="rect">
            <a:avLst/>
          </a:prstGeom>
          <a:noFill/>
        </p:spPr>
        <p:txBody>
          <a:bodyPr wrap="square">
            <a:spAutoFit/>
          </a:bodyPr>
          <a:lstStyle/>
          <a:p>
            <a:r>
              <a:rPr lang="en-US" sz="2400" b="0" i="0" dirty="0">
                <a:solidFill>
                  <a:srgbClr val="51565E"/>
                </a:solidFill>
                <a:effectLst/>
                <a:latin typeface="Roboto" panose="02000000000000000000" pitchFamily="2" charset="0"/>
              </a:rPr>
              <a:t>The pooling layer uses various filters to identify different parts of the image like edges, corners, body, feathers, eyes, and beak (e.g., bird).</a:t>
            </a:r>
            <a:endParaRPr lang="en-GB" sz="2400" dirty="0"/>
          </a:p>
        </p:txBody>
      </p:sp>
    </p:spTree>
    <p:extLst>
      <p:ext uri="{BB962C8B-B14F-4D97-AF65-F5344CB8AC3E}">
        <p14:creationId xmlns:p14="http://schemas.microsoft.com/office/powerpoint/2010/main" val="248167579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28D8D-A631-BB5F-574A-9881329521BD}"/>
              </a:ext>
            </a:extLst>
          </p:cNvPr>
          <p:cNvSpPr txBox="1"/>
          <p:nvPr/>
        </p:nvSpPr>
        <p:spPr>
          <a:xfrm>
            <a:off x="695400" y="980728"/>
            <a:ext cx="10801200" cy="3416320"/>
          </a:xfrm>
          <a:prstGeom prst="rect">
            <a:avLst/>
          </a:prstGeom>
          <a:noFill/>
        </p:spPr>
        <p:txBody>
          <a:bodyPr wrap="square">
            <a:spAutoFit/>
          </a:bodyPr>
          <a:lstStyle/>
          <a:p>
            <a:r>
              <a:rPr lang="en-US" sz="2400" b="0" i="0" dirty="0">
                <a:solidFill>
                  <a:srgbClr val="51565E"/>
                </a:solidFill>
                <a:effectLst/>
                <a:latin typeface="Roboto" panose="02000000000000000000" pitchFamily="2" charset="0"/>
              </a:rPr>
              <a:t>All data scientist around the globe work on numerous aspects of AI and turn visions into reality - and one such amazing area is the domain of Computer Vision. </a:t>
            </a:r>
          </a:p>
          <a:p>
            <a:r>
              <a:rPr lang="en-US" sz="2400" b="0" i="0" dirty="0">
                <a:solidFill>
                  <a:srgbClr val="51565E"/>
                </a:solidFill>
                <a:effectLst/>
                <a:latin typeface="Roboto" panose="02000000000000000000" pitchFamily="2" charset="0"/>
              </a:rPr>
              <a:t>This field aims to enable and configure machines to view the world as humans do, and use the knowledge for several tasks and processes (such as Image Recognition, Image Analysis and Classification). </a:t>
            </a:r>
          </a:p>
          <a:p>
            <a:r>
              <a:rPr lang="en-US" sz="2400" dirty="0">
                <a:solidFill>
                  <a:srgbClr val="51565E"/>
                </a:solidFill>
                <a:latin typeface="Roboto" panose="02000000000000000000" pitchFamily="2" charset="0"/>
              </a:rPr>
              <a:t>The </a:t>
            </a:r>
            <a:r>
              <a:rPr lang="en-US" sz="2400" b="0" i="0" dirty="0">
                <a:solidFill>
                  <a:srgbClr val="51565E"/>
                </a:solidFill>
                <a:effectLst/>
                <a:latin typeface="Roboto" panose="02000000000000000000" pitchFamily="2" charset="0"/>
              </a:rPr>
              <a:t>advancements in Computer Vision with </a:t>
            </a:r>
            <a:r>
              <a:rPr lang="en-US" sz="2400" b="0" i="0" u="none" strike="noStrike" dirty="0">
                <a:solidFill>
                  <a:srgbClr val="1179EF"/>
                </a:solidFill>
                <a:effectLst/>
                <a:latin typeface="Roboto" panose="02000000000000000000" pitchFamily="2" charset="0"/>
                <a:hlinkClick r:id="rId2" tooltip="Deep Learning"/>
              </a:rPr>
              <a:t>Deep Learning</a:t>
            </a:r>
            <a:r>
              <a:rPr lang="en-US" sz="2400" b="0" i="0" dirty="0">
                <a:solidFill>
                  <a:srgbClr val="51565E"/>
                </a:solidFill>
                <a:effectLst/>
                <a:latin typeface="Roboto" panose="02000000000000000000" pitchFamily="2" charset="0"/>
              </a:rPr>
              <a:t> have been a considerable success, particularly with the Convolutional Neural Network algorithm.</a:t>
            </a:r>
            <a:endParaRPr lang="en-GB" sz="2400" dirty="0"/>
          </a:p>
        </p:txBody>
      </p:sp>
      <p:sp>
        <p:nvSpPr>
          <p:cNvPr id="4" name="TextBox 3">
            <a:extLst>
              <a:ext uri="{FF2B5EF4-FFF2-40B4-BE49-F238E27FC236}">
                <a16:creationId xmlns:a16="http://schemas.microsoft.com/office/drawing/2014/main" id="{DEE9A7E2-99DA-7C3B-3ACD-C8AA9AC929A4}"/>
              </a:ext>
            </a:extLst>
          </p:cNvPr>
          <p:cNvSpPr txBox="1"/>
          <p:nvPr/>
        </p:nvSpPr>
        <p:spPr>
          <a:xfrm>
            <a:off x="695400" y="332656"/>
            <a:ext cx="5256584" cy="523220"/>
          </a:xfrm>
          <a:prstGeom prst="rect">
            <a:avLst/>
          </a:prstGeom>
          <a:noFill/>
        </p:spPr>
        <p:txBody>
          <a:bodyPr wrap="square" rtlCol="0">
            <a:spAutoFit/>
          </a:bodyPr>
          <a:lstStyle/>
          <a:p>
            <a:r>
              <a:rPr lang="en-US" sz="2800" b="1" dirty="0">
                <a:latin typeface="Aptos Display" panose="020B0004020202020204" pitchFamily="34" charset="0"/>
              </a:rPr>
              <a:t>Introduction </a:t>
            </a:r>
            <a:endParaRPr lang="en-GB" sz="2800" b="1" dirty="0">
              <a:latin typeface="Aptos Display" panose="020B0004020202020204" pitchFamily="34" charset="0"/>
            </a:endParaRPr>
          </a:p>
        </p:txBody>
      </p:sp>
      <p:sp>
        <p:nvSpPr>
          <p:cNvPr id="5" name="TextBox 4">
            <a:extLst>
              <a:ext uri="{FF2B5EF4-FFF2-40B4-BE49-F238E27FC236}">
                <a16:creationId xmlns:a16="http://schemas.microsoft.com/office/drawing/2014/main" id="{7B171706-5040-F145-086F-B317866B5613}"/>
              </a:ext>
            </a:extLst>
          </p:cNvPr>
          <p:cNvSpPr txBox="1"/>
          <p:nvPr/>
        </p:nvSpPr>
        <p:spPr>
          <a:xfrm>
            <a:off x="695400" y="4674185"/>
            <a:ext cx="10801200" cy="1131079"/>
          </a:xfrm>
          <a:prstGeom prst="rect">
            <a:avLst/>
          </a:prstGeom>
          <a:noFill/>
        </p:spPr>
        <p:txBody>
          <a:bodyPr wrap="square">
            <a:spAutoFit/>
          </a:bodyPr>
          <a:lstStyle/>
          <a:p>
            <a:pPr algn="l">
              <a:lnSpc>
                <a:spcPts val="1950"/>
              </a:lnSpc>
              <a:spcAft>
                <a:spcPts val="1950"/>
              </a:spcAft>
              <a:buNone/>
            </a:pPr>
            <a:r>
              <a:rPr lang="en-US" sz="2400" b="0" i="0" dirty="0">
                <a:solidFill>
                  <a:srgbClr val="51565E"/>
                </a:solidFill>
                <a:effectLst/>
                <a:latin typeface="Roboto" panose="02000000000000000000" pitchFamily="2" charset="0"/>
              </a:rPr>
              <a:t>Have you ever wondered how facial recognition works on social media, or how object detection helps in building self-driving cars, or how disease detection is done using visual imagery in healthcare? It’s all possible because of convolutional neural networks (CNN). </a:t>
            </a:r>
          </a:p>
        </p:txBody>
      </p:sp>
    </p:spTree>
    <p:extLst>
      <p:ext uri="{BB962C8B-B14F-4D97-AF65-F5344CB8AC3E}">
        <p14:creationId xmlns:p14="http://schemas.microsoft.com/office/powerpoint/2010/main" val="147617178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A56CDED9-1A69-4DCD-E4B2-17DAEF4C8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55" y="3086075"/>
            <a:ext cx="4135741" cy="286320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414D091-FADE-A100-1281-D7AC70F0A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1489" y="3300208"/>
            <a:ext cx="3826437" cy="2649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26B9F5-49FD-DF98-09A8-1E76C992D5DD}"/>
              </a:ext>
            </a:extLst>
          </p:cNvPr>
          <p:cNvSpPr txBox="1"/>
          <p:nvPr/>
        </p:nvSpPr>
        <p:spPr>
          <a:xfrm>
            <a:off x="488834" y="366623"/>
            <a:ext cx="11223790" cy="2693045"/>
          </a:xfrm>
          <a:prstGeom prst="rect">
            <a:avLst/>
          </a:prstGeom>
          <a:noFill/>
        </p:spPr>
        <p:txBody>
          <a:bodyPr wrap="square">
            <a:spAutoFit/>
          </a:bodyPr>
          <a:lstStyle/>
          <a:p>
            <a:pPr algn="l" rtl="0">
              <a:spcBef>
                <a:spcPts val="1200"/>
              </a:spcBef>
              <a:spcAft>
                <a:spcPts val="1200"/>
              </a:spcAft>
              <a:buNone/>
            </a:pPr>
            <a:r>
              <a:rPr lang="en-US" sz="2400"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Types of Pooling layer</a:t>
            </a:r>
          </a:p>
          <a:p>
            <a:pPr algn="l">
              <a:spcAft>
                <a:spcPts val="900"/>
              </a:spcAft>
              <a:buFont typeface="Arial" panose="020B0604020202020204" pitchFamily="34" charset="0"/>
              <a:buChar char="•"/>
            </a:pPr>
            <a:r>
              <a:rPr lang="en-US" sz="2400"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Max pooling</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which is the maximum value of the feature map. It preserves detected features</a:t>
            </a:r>
            <a:r>
              <a:rPr lang="en-US" sz="2400" dirty="0">
                <a:solidFill>
                  <a:srgbClr val="05192D"/>
                </a:solidFill>
                <a:latin typeface="Roboto" panose="02000000000000000000" pitchFamily="2" charset="0"/>
                <a:ea typeface="Roboto" panose="02000000000000000000" pitchFamily="2" charset="0"/>
                <a:cs typeface="Roboto" panose="02000000000000000000" pitchFamily="2" charset="0"/>
              </a:rPr>
              <a:t> hence m</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ost commonly used</a:t>
            </a:r>
          </a:p>
          <a:p>
            <a:pPr algn="l">
              <a:spcAft>
                <a:spcPts val="900"/>
              </a:spcAft>
              <a:buFont typeface="Arial" panose="020B0604020202020204" pitchFamily="34" charset="0"/>
              <a:buChar char="•"/>
            </a:pPr>
            <a:r>
              <a:rPr lang="en-US" sz="2400"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Sum pooling </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corresponds to the sum of all the values of the feature map</a:t>
            </a:r>
          </a:p>
          <a:p>
            <a:pPr algn="l">
              <a:spcAft>
                <a:spcPts val="900"/>
              </a:spcAft>
              <a:buFont typeface="Arial" panose="020B0604020202020204" pitchFamily="34" charset="0"/>
              <a:buChar char="•"/>
            </a:pPr>
            <a:r>
              <a:rPr lang="en-US" sz="2400"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Average pooling </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is the average of all the values. It </a:t>
            </a:r>
            <a:r>
              <a:rPr lang="en-US" sz="2400" b="0" i="0" dirty="0" err="1">
                <a:solidFill>
                  <a:srgbClr val="05192D"/>
                </a:solidFill>
                <a:effectLst/>
                <a:latin typeface="Roboto" panose="02000000000000000000" pitchFamily="2" charset="0"/>
                <a:ea typeface="Roboto" panose="02000000000000000000" pitchFamily="2" charset="0"/>
                <a:cs typeface="Roboto" panose="02000000000000000000" pitchFamily="2" charset="0"/>
              </a:rPr>
              <a:t>downsamples</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feature map</a:t>
            </a:r>
            <a:r>
              <a:rPr lang="en-US" sz="2400" dirty="0">
                <a:solidFill>
                  <a:srgbClr val="05192D"/>
                </a:solidFill>
                <a:latin typeface="Roboto" panose="02000000000000000000" pitchFamily="2" charset="0"/>
                <a:ea typeface="Roboto" panose="02000000000000000000" pitchFamily="2" charset="0"/>
                <a:cs typeface="Roboto" panose="02000000000000000000" pitchFamily="2" charset="0"/>
              </a:rPr>
              <a:t>. </a:t>
            </a: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Used in LeNet</a:t>
            </a:r>
          </a:p>
        </p:txBody>
      </p:sp>
    </p:spTree>
    <p:extLst>
      <p:ext uri="{BB962C8B-B14F-4D97-AF65-F5344CB8AC3E}">
        <p14:creationId xmlns:p14="http://schemas.microsoft.com/office/powerpoint/2010/main" val="194989064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417273-82B5-6C42-77F4-1FD6E43AFCE7}"/>
              </a:ext>
            </a:extLst>
          </p:cNvPr>
          <p:cNvPicPr>
            <a:picLocks noChangeAspect="1"/>
          </p:cNvPicPr>
          <p:nvPr/>
        </p:nvPicPr>
        <p:blipFill>
          <a:blip r:embed="rId2"/>
          <a:stretch>
            <a:fillRect/>
          </a:stretch>
        </p:blipFill>
        <p:spPr>
          <a:xfrm>
            <a:off x="695400" y="404664"/>
            <a:ext cx="7128792" cy="2304256"/>
          </a:xfrm>
          <a:prstGeom prst="rect">
            <a:avLst/>
          </a:prstGeom>
        </p:spPr>
      </p:pic>
      <p:pic>
        <p:nvPicPr>
          <p:cNvPr id="3074" name="Picture 2">
            <a:extLst>
              <a:ext uri="{FF2B5EF4-FFF2-40B4-BE49-F238E27FC236}">
                <a16:creationId xmlns:a16="http://schemas.microsoft.com/office/drawing/2014/main" id="{C3C3859B-6A32-74EA-2126-9A25B1528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17" y="3323893"/>
            <a:ext cx="6564635" cy="28414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1CE13B-CB8F-C5DB-97C1-31F77E5019AD}"/>
              </a:ext>
            </a:extLst>
          </p:cNvPr>
          <p:cNvSpPr txBox="1"/>
          <p:nvPr/>
        </p:nvSpPr>
        <p:spPr>
          <a:xfrm>
            <a:off x="7464152" y="3959768"/>
            <a:ext cx="4287678" cy="1569660"/>
          </a:xfrm>
          <a:prstGeom prst="rect">
            <a:avLst/>
          </a:prstGeom>
          <a:noFill/>
        </p:spPr>
        <p:txBody>
          <a:bodyPr wrap="square">
            <a:spAutoFit/>
          </a:bodyPr>
          <a:lstStyle/>
          <a:p>
            <a:r>
              <a:rPr lang="en-US" sz="2400" dirty="0">
                <a:latin typeface="Roboto" panose="02000000000000000000" pitchFamily="2" charset="0"/>
                <a:ea typeface="Roboto" panose="02000000000000000000" pitchFamily="2" charset="0"/>
                <a:cs typeface="Roboto" panose="02000000000000000000" pitchFamily="2" charset="0"/>
              </a:rPr>
              <a:t>The last pooling layer flattens its feature map so that it can be processed by the </a:t>
            </a:r>
            <a:r>
              <a:rPr lang="en-US" sz="2400" b="1" dirty="0">
                <a:latin typeface="Roboto" panose="02000000000000000000" pitchFamily="2" charset="0"/>
                <a:ea typeface="Roboto" panose="02000000000000000000" pitchFamily="2" charset="0"/>
                <a:cs typeface="Roboto" panose="02000000000000000000" pitchFamily="2" charset="0"/>
              </a:rPr>
              <a:t>fully connected layer.</a:t>
            </a:r>
            <a:endParaRPr lang="en-GB" sz="24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7492148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299D31-4276-041D-7695-E2AA6097EB68}"/>
              </a:ext>
            </a:extLst>
          </p:cNvPr>
          <p:cNvSpPr txBox="1"/>
          <p:nvPr/>
        </p:nvSpPr>
        <p:spPr>
          <a:xfrm>
            <a:off x="623392" y="548680"/>
            <a:ext cx="11017224" cy="2900794"/>
          </a:xfrm>
          <a:prstGeom prst="rect">
            <a:avLst/>
          </a:prstGeom>
          <a:noFill/>
        </p:spPr>
        <p:txBody>
          <a:bodyPr wrap="square">
            <a:spAutoFit/>
          </a:bodyPr>
          <a:lstStyle/>
          <a:p>
            <a:pPr algn="l">
              <a:lnSpc>
                <a:spcPts val="1950"/>
              </a:lnSpc>
              <a:spcBef>
                <a:spcPts val="2400"/>
              </a:spcBef>
              <a:spcAft>
                <a:spcPts val="1800"/>
              </a:spcAft>
            </a:pPr>
            <a:r>
              <a:rPr lang="en-US" sz="2400" b="1" i="0" dirty="0">
                <a:solidFill>
                  <a:srgbClr val="51565E"/>
                </a:solidFill>
                <a:effectLst/>
                <a:latin typeface="Roboto" panose="02000000000000000000" pitchFamily="2" charset="0"/>
              </a:rPr>
              <a:t>Flattening</a:t>
            </a:r>
            <a:endParaRPr lang="en-US" sz="2400" b="1" i="0" dirty="0">
              <a:solidFill>
                <a:srgbClr val="272C37"/>
              </a:solidFill>
              <a:effectLst/>
              <a:latin typeface="Roboto" panose="02000000000000000000" pitchFamily="2" charset="0"/>
            </a:endParaRPr>
          </a:p>
          <a:p>
            <a:pPr algn="l">
              <a:lnSpc>
                <a:spcPts val="1950"/>
              </a:lnSpc>
              <a:spcAft>
                <a:spcPts val="1950"/>
              </a:spcAft>
            </a:pPr>
            <a:r>
              <a:rPr lang="en-US" sz="2400" b="0" i="0" dirty="0">
                <a:solidFill>
                  <a:srgbClr val="51565E"/>
                </a:solidFill>
                <a:effectLst/>
                <a:latin typeface="Roboto" panose="02000000000000000000" pitchFamily="2" charset="0"/>
              </a:rPr>
              <a:t>After the convolution and pooling operations, the feature maps still exist in a multi-dimensional format. </a:t>
            </a:r>
          </a:p>
          <a:p>
            <a:pPr>
              <a:lnSpc>
                <a:spcPts val="1950"/>
              </a:lnSpc>
              <a:spcAft>
                <a:spcPts val="1950"/>
              </a:spcAft>
            </a:pPr>
            <a:r>
              <a:rPr lang="en-US" sz="2400" b="0" i="0" dirty="0">
                <a:solidFill>
                  <a:srgbClr val="51565E"/>
                </a:solidFill>
                <a:effectLst/>
                <a:latin typeface="Roboto" panose="02000000000000000000" pitchFamily="2" charset="0"/>
              </a:rPr>
              <a:t>Flattening is used to convert all the resultant 2-Dimensional arrays from pooled feature maps into a single long continuous linear </a:t>
            </a:r>
            <a:r>
              <a:rPr lang="en-US" sz="2400" dirty="0">
                <a:solidFill>
                  <a:srgbClr val="51565E"/>
                </a:solidFill>
                <a:latin typeface="Roboto" panose="02000000000000000000" pitchFamily="2" charset="0"/>
              </a:rPr>
              <a:t>vector (one-dimensional vector)</a:t>
            </a:r>
          </a:p>
          <a:p>
            <a:pPr algn="l">
              <a:lnSpc>
                <a:spcPts val="1950"/>
              </a:lnSpc>
              <a:spcAft>
                <a:spcPts val="1950"/>
              </a:spcAft>
            </a:pPr>
            <a:r>
              <a:rPr lang="en-US" sz="2400" b="0" i="0" dirty="0">
                <a:solidFill>
                  <a:srgbClr val="51565E"/>
                </a:solidFill>
                <a:effectLst/>
                <a:latin typeface="Roboto" panose="02000000000000000000" pitchFamily="2" charset="0"/>
              </a:rPr>
              <a:t>This process is essential because it prepares the </a:t>
            </a:r>
            <a:r>
              <a:rPr lang="en-US" sz="2400" b="0" i="0" u="none" strike="noStrike" dirty="0">
                <a:solidFill>
                  <a:srgbClr val="1179EF"/>
                </a:solidFill>
                <a:effectLst/>
                <a:latin typeface="Roboto" panose="02000000000000000000" pitchFamily="2" charset="0"/>
                <a:hlinkClick r:id="rId2" tooltip="data"/>
              </a:rPr>
              <a:t>data</a:t>
            </a:r>
            <a:r>
              <a:rPr lang="en-US" sz="2400" b="0" i="0" dirty="0">
                <a:solidFill>
                  <a:srgbClr val="51565E"/>
                </a:solidFill>
                <a:effectLst/>
                <a:latin typeface="Roboto" panose="02000000000000000000" pitchFamily="2" charset="0"/>
              </a:rPr>
              <a:t> to be passed into fully connected layers for classification or regression tasks.</a:t>
            </a:r>
          </a:p>
        </p:txBody>
      </p:sp>
      <p:pic>
        <p:nvPicPr>
          <p:cNvPr id="4098" name="Picture 2">
            <a:extLst>
              <a:ext uri="{FF2B5EF4-FFF2-40B4-BE49-F238E27FC236}">
                <a16:creationId xmlns:a16="http://schemas.microsoft.com/office/drawing/2014/main" id="{C6D903F5-7EE5-A11A-D3B8-821B47507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126" y="3449474"/>
            <a:ext cx="4407756" cy="269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8210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9E911-EECF-7DFD-0D74-588500E6F96D}"/>
              </a:ext>
            </a:extLst>
          </p:cNvPr>
          <p:cNvSpPr txBox="1"/>
          <p:nvPr/>
        </p:nvSpPr>
        <p:spPr>
          <a:xfrm>
            <a:off x="551384" y="476672"/>
            <a:ext cx="10873208" cy="1938992"/>
          </a:xfrm>
          <a:prstGeom prst="rect">
            <a:avLst/>
          </a:prstGeom>
          <a:noFill/>
        </p:spPr>
        <p:txBody>
          <a:bodyPr wrap="square">
            <a:spAutoFit/>
          </a:bodyPr>
          <a:lstStyle/>
          <a:p>
            <a:r>
              <a:rPr lang="en-US" sz="2400" b="1" i="0" dirty="0">
                <a:solidFill>
                  <a:srgbClr val="030F86"/>
                </a:solidFill>
                <a:effectLst/>
                <a:latin typeface="Roboto" panose="02000000000000000000" pitchFamily="2" charset="0"/>
                <a:ea typeface="Roboto" panose="02000000000000000000" pitchFamily="2" charset="0"/>
                <a:cs typeface="Roboto" panose="02000000000000000000" pitchFamily="2" charset="0"/>
              </a:rPr>
              <a:t>Fully Connected (FC)</a:t>
            </a:r>
          </a:p>
          <a:p>
            <a:r>
              <a:rPr lang="en-US" sz="2400" b="0" i="0" dirty="0">
                <a:solidFill>
                  <a:srgbClr val="24292E"/>
                </a:solidFill>
                <a:effectLst/>
                <a:latin typeface="Roboto" panose="02000000000000000000" pitchFamily="2" charset="0"/>
                <a:ea typeface="Roboto" panose="02000000000000000000" pitchFamily="2" charset="0"/>
                <a:cs typeface="Roboto" panose="02000000000000000000" pitchFamily="2" charset="0"/>
              </a:rPr>
              <a:t>The fully connected layer (FC) operates on a flattened input where each input is connected to all neurons. If present, FC layers are usually found towards the end of CNN architectures and can be used to optimize objectives such as class scores.</a:t>
            </a:r>
            <a:endParaRPr lang="en-GB" sz="2400" dirty="0">
              <a:latin typeface="Roboto" panose="02000000000000000000" pitchFamily="2" charset="0"/>
              <a:ea typeface="Roboto" panose="02000000000000000000" pitchFamily="2" charset="0"/>
              <a:cs typeface="Roboto" panose="02000000000000000000" pitchFamily="2" charset="0"/>
            </a:endParaRPr>
          </a:p>
        </p:txBody>
      </p:sp>
      <p:pic>
        <p:nvPicPr>
          <p:cNvPr id="9218" name="Picture 2">
            <a:extLst>
              <a:ext uri="{FF2B5EF4-FFF2-40B4-BE49-F238E27FC236}">
                <a16:creationId xmlns:a16="http://schemas.microsoft.com/office/drawing/2014/main" id="{70CBEBE4-77D7-5C15-4E8A-806F90FD9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427312"/>
            <a:ext cx="1047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04555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3E1C6-E6B1-E282-9A17-5EB23E0B9D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2E81DC-EBC5-1A3C-9242-7FFAD1A385E6}"/>
              </a:ext>
            </a:extLst>
          </p:cNvPr>
          <p:cNvSpPr txBox="1"/>
          <p:nvPr/>
        </p:nvSpPr>
        <p:spPr>
          <a:xfrm>
            <a:off x="479376" y="548680"/>
            <a:ext cx="11161240" cy="1874872"/>
          </a:xfrm>
          <a:prstGeom prst="rect">
            <a:avLst/>
          </a:prstGeom>
          <a:noFill/>
        </p:spPr>
        <p:txBody>
          <a:bodyPr wrap="square">
            <a:spAutoFit/>
          </a:bodyPr>
          <a:lstStyle/>
          <a:p>
            <a:pPr algn="l">
              <a:lnSpc>
                <a:spcPts val="1950"/>
              </a:lnSpc>
              <a:spcBef>
                <a:spcPts val="2400"/>
              </a:spcBef>
              <a:spcAft>
                <a:spcPts val="1800"/>
              </a:spcAft>
            </a:pPr>
            <a:r>
              <a:rPr lang="en-US" sz="2400" b="1" i="0" dirty="0">
                <a:solidFill>
                  <a:srgbClr val="51565E"/>
                </a:solidFill>
                <a:effectLst/>
                <a:latin typeface="Roboto" panose="02000000000000000000" pitchFamily="2" charset="0"/>
              </a:rPr>
              <a:t>Output Layer</a:t>
            </a:r>
            <a:endParaRPr lang="en-US" sz="2400" b="1" i="0" dirty="0">
              <a:solidFill>
                <a:srgbClr val="272C37"/>
              </a:solidFill>
              <a:effectLst/>
              <a:latin typeface="Roboto" panose="02000000000000000000" pitchFamily="2" charset="0"/>
            </a:endParaRPr>
          </a:p>
          <a:p>
            <a:pPr algn="l">
              <a:lnSpc>
                <a:spcPts val="1950"/>
              </a:lnSpc>
              <a:spcAft>
                <a:spcPts val="1950"/>
              </a:spcAft>
            </a:pPr>
            <a:r>
              <a:rPr lang="en-US" sz="2400" b="0" i="0" dirty="0">
                <a:solidFill>
                  <a:srgbClr val="51565E"/>
                </a:solidFill>
                <a:effectLst/>
                <a:latin typeface="Roboto" panose="02000000000000000000" pitchFamily="2" charset="0"/>
              </a:rPr>
              <a:t>In the output layer, the final result from the fully connected layers is processed through a logistic function, such as </a:t>
            </a:r>
            <a:r>
              <a:rPr lang="en-US" sz="2400" b="1" i="0" dirty="0">
                <a:solidFill>
                  <a:srgbClr val="51565E"/>
                </a:solidFill>
                <a:effectLst/>
                <a:latin typeface="Roboto" panose="02000000000000000000" pitchFamily="2" charset="0"/>
              </a:rPr>
              <a:t>sigmoid </a:t>
            </a:r>
            <a:r>
              <a:rPr lang="en-US" sz="2400" i="0" dirty="0">
                <a:solidFill>
                  <a:srgbClr val="51565E"/>
                </a:solidFill>
                <a:effectLst/>
                <a:latin typeface="Roboto" panose="02000000000000000000" pitchFamily="2" charset="0"/>
              </a:rPr>
              <a:t>or</a:t>
            </a:r>
            <a:r>
              <a:rPr lang="en-US" sz="2400" b="1" i="0" dirty="0">
                <a:solidFill>
                  <a:srgbClr val="51565E"/>
                </a:solidFill>
                <a:effectLst/>
                <a:latin typeface="Roboto" panose="02000000000000000000" pitchFamily="2" charset="0"/>
              </a:rPr>
              <a:t> </a:t>
            </a:r>
            <a:r>
              <a:rPr lang="en-US" sz="2400" b="1" i="0" dirty="0" err="1">
                <a:solidFill>
                  <a:srgbClr val="51565E"/>
                </a:solidFill>
                <a:effectLst/>
                <a:latin typeface="Roboto" panose="02000000000000000000" pitchFamily="2" charset="0"/>
              </a:rPr>
              <a:t>softmax</a:t>
            </a:r>
            <a:r>
              <a:rPr lang="en-US" sz="2400" b="1" i="0" dirty="0">
                <a:solidFill>
                  <a:srgbClr val="51565E"/>
                </a:solidFill>
                <a:effectLst/>
                <a:latin typeface="Roboto" panose="02000000000000000000" pitchFamily="2" charset="0"/>
              </a:rPr>
              <a:t>. </a:t>
            </a:r>
          </a:p>
          <a:p>
            <a:pPr algn="l">
              <a:lnSpc>
                <a:spcPts val="1950"/>
              </a:lnSpc>
              <a:spcAft>
                <a:spcPts val="1950"/>
              </a:spcAft>
            </a:pPr>
            <a:r>
              <a:rPr lang="en-US" sz="2400" b="0" i="0" dirty="0">
                <a:solidFill>
                  <a:srgbClr val="51565E"/>
                </a:solidFill>
                <a:effectLst/>
                <a:latin typeface="Roboto" panose="02000000000000000000" pitchFamily="2" charset="0"/>
              </a:rPr>
              <a:t>These functions convert the raw scores into probability distributions, enabling the model to predict the most likely class label.</a:t>
            </a:r>
          </a:p>
        </p:txBody>
      </p:sp>
      <p:sp>
        <p:nvSpPr>
          <p:cNvPr id="4" name="TextBox 3">
            <a:extLst>
              <a:ext uri="{FF2B5EF4-FFF2-40B4-BE49-F238E27FC236}">
                <a16:creationId xmlns:a16="http://schemas.microsoft.com/office/drawing/2014/main" id="{41F18C37-8B41-A3A6-254F-516E6F4A8400}"/>
              </a:ext>
            </a:extLst>
          </p:cNvPr>
          <p:cNvSpPr txBox="1"/>
          <p:nvPr/>
        </p:nvSpPr>
        <p:spPr>
          <a:xfrm>
            <a:off x="479376" y="2704852"/>
            <a:ext cx="11161240" cy="2308324"/>
          </a:xfrm>
          <a:prstGeom prst="rect">
            <a:avLst/>
          </a:prstGeom>
          <a:noFill/>
        </p:spPr>
        <p:txBody>
          <a:bodyPr wrap="square">
            <a:spAutoFit/>
          </a:bodyPr>
          <a:lstStyle/>
          <a:p>
            <a:r>
              <a:rPr lang="en-GB" sz="2400" b="1" dirty="0">
                <a:latin typeface="Roboto" panose="02000000000000000000" pitchFamily="2" charset="0"/>
                <a:ea typeface="Roboto" panose="02000000000000000000" pitchFamily="2" charset="0"/>
                <a:cs typeface="Roboto" panose="02000000000000000000" pitchFamily="2" charset="0"/>
              </a:rPr>
              <a:t>Sigmoid: </a:t>
            </a:r>
            <a:r>
              <a:rPr lang="en-GB" sz="2400" dirty="0">
                <a:latin typeface="Roboto" panose="02000000000000000000" pitchFamily="2" charset="0"/>
                <a:ea typeface="Roboto" panose="02000000000000000000" pitchFamily="2" charset="0"/>
                <a:cs typeface="Roboto" panose="02000000000000000000" pitchFamily="2" charset="0"/>
              </a:rPr>
              <a:t>Great for yes/no decisions. Use when you need a binary choice, like deciding to attend a concert based on cost.</a:t>
            </a:r>
          </a:p>
          <a:p>
            <a:r>
              <a:rPr lang="en-GB" sz="2400" b="1" dirty="0">
                <a:latin typeface="Roboto" panose="02000000000000000000" pitchFamily="2" charset="0"/>
                <a:ea typeface="Roboto" panose="02000000000000000000" pitchFamily="2" charset="0"/>
                <a:cs typeface="Roboto" panose="02000000000000000000" pitchFamily="2" charset="0"/>
              </a:rPr>
              <a:t>Tanh</a:t>
            </a:r>
            <a:r>
              <a:rPr lang="en-GB" sz="2400" dirty="0">
                <a:latin typeface="Roboto" panose="02000000000000000000" pitchFamily="2" charset="0"/>
                <a:ea typeface="Roboto" panose="02000000000000000000" pitchFamily="2" charset="0"/>
                <a:cs typeface="Roboto" panose="02000000000000000000" pitchFamily="2" charset="0"/>
              </a:rPr>
              <a:t>: Useful for handling positive/negative distinctions, like scoring with both positive and negative values.</a:t>
            </a:r>
          </a:p>
          <a:p>
            <a:r>
              <a:rPr lang="en-GB" sz="2400" b="1" dirty="0" err="1">
                <a:latin typeface="Roboto" panose="02000000000000000000" pitchFamily="2" charset="0"/>
                <a:ea typeface="Roboto" panose="02000000000000000000" pitchFamily="2" charset="0"/>
                <a:cs typeface="Roboto" panose="02000000000000000000" pitchFamily="2" charset="0"/>
              </a:rPr>
              <a:t>Softmax</a:t>
            </a:r>
            <a:r>
              <a:rPr lang="en-GB" sz="2400" b="1" dirty="0">
                <a:latin typeface="Roboto" panose="02000000000000000000" pitchFamily="2" charset="0"/>
                <a:ea typeface="Roboto" panose="02000000000000000000" pitchFamily="2" charset="0"/>
                <a:cs typeface="Roboto" panose="02000000000000000000" pitchFamily="2" charset="0"/>
              </a:rPr>
              <a:t>: </a:t>
            </a:r>
            <a:r>
              <a:rPr lang="en-GB" sz="2400" dirty="0">
                <a:latin typeface="Roboto" panose="02000000000000000000" pitchFamily="2" charset="0"/>
                <a:ea typeface="Roboto" panose="02000000000000000000" pitchFamily="2" charset="0"/>
                <a:cs typeface="Roboto" panose="02000000000000000000" pitchFamily="2" charset="0"/>
              </a:rPr>
              <a:t>Use when you want a probability across multiple options, like choosing a favourite flavour with weighted preferences.</a:t>
            </a:r>
          </a:p>
        </p:txBody>
      </p:sp>
    </p:spTree>
    <p:extLst>
      <p:ext uri="{BB962C8B-B14F-4D97-AF65-F5344CB8AC3E}">
        <p14:creationId xmlns:p14="http://schemas.microsoft.com/office/powerpoint/2010/main" val="1827365820"/>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ADC38-342A-6502-D39E-41BB9CE797C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B379AB-F0E2-29EC-408F-77DCDA46068A}"/>
              </a:ext>
            </a:extLst>
          </p:cNvPr>
          <p:cNvSpPr txBox="1"/>
          <p:nvPr/>
        </p:nvSpPr>
        <p:spPr>
          <a:xfrm>
            <a:off x="527074" y="548680"/>
            <a:ext cx="11041534" cy="3497111"/>
          </a:xfrm>
          <a:prstGeom prst="rect">
            <a:avLst/>
          </a:prstGeom>
          <a:noFill/>
        </p:spPr>
        <p:txBody>
          <a:bodyPr wrap="square">
            <a:spAutoFit/>
          </a:bodyPr>
          <a:lstStyle/>
          <a:p>
            <a:pPr algn="l">
              <a:lnSpc>
                <a:spcPts val="1950"/>
              </a:lnSpc>
              <a:spcAft>
                <a:spcPts val="1950"/>
              </a:spcAft>
              <a:buNone/>
            </a:pPr>
            <a:r>
              <a:rPr lang="en-US" sz="2400" b="1" dirty="0">
                <a:solidFill>
                  <a:srgbClr val="51565E"/>
                </a:solidFill>
                <a:latin typeface="Roboto" panose="02000000000000000000" pitchFamily="2" charset="0"/>
              </a:rPr>
              <a:t>H</a:t>
            </a:r>
            <a:r>
              <a:rPr lang="en-US" sz="2400" b="1" i="0" dirty="0">
                <a:solidFill>
                  <a:srgbClr val="51565E"/>
                </a:solidFill>
                <a:effectLst/>
                <a:latin typeface="Roboto" panose="02000000000000000000" pitchFamily="2" charset="0"/>
              </a:rPr>
              <a:t>ow exactly CNN recognizes an image</a:t>
            </a:r>
          </a:p>
          <a:p>
            <a:pPr algn="l">
              <a:lnSpc>
                <a:spcPts val="1800"/>
              </a:lnSpc>
              <a:spcAft>
                <a:spcPts val="1050"/>
              </a:spcAft>
              <a:buFont typeface="Arial" panose="020B0604020202020204" pitchFamily="34" charset="0"/>
              <a:buChar char="•"/>
            </a:pPr>
            <a:r>
              <a:rPr lang="en-US" sz="2400" b="0" i="0" dirty="0">
                <a:solidFill>
                  <a:srgbClr val="51565E"/>
                </a:solidFill>
                <a:effectLst/>
                <a:latin typeface="Roboto" panose="02000000000000000000" pitchFamily="2" charset="0"/>
              </a:rPr>
              <a:t>The pixels from the image are fed to the convolutional layer that performs the convolution operation. It results in a convolved map </a:t>
            </a:r>
          </a:p>
          <a:p>
            <a:pPr algn="l">
              <a:lnSpc>
                <a:spcPts val="1800"/>
              </a:lnSpc>
              <a:spcAft>
                <a:spcPts val="1050"/>
              </a:spcAft>
              <a:buFont typeface="Arial" panose="020B0604020202020204" pitchFamily="34" charset="0"/>
              <a:buChar char="•"/>
            </a:pPr>
            <a:r>
              <a:rPr lang="en-US" sz="2400" b="0" i="0" dirty="0">
                <a:solidFill>
                  <a:srgbClr val="51565E"/>
                </a:solidFill>
                <a:effectLst/>
                <a:latin typeface="Roboto" panose="02000000000000000000" pitchFamily="2" charset="0"/>
              </a:rPr>
              <a:t>The convolved map is applied to a </a:t>
            </a: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function to generate a rectified feature map </a:t>
            </a:r>
          </a:p>
          <a:p>
            <a:pPr algn="l">
              <a:lnSpc>
                <a:spcPts val="1800"/>
              </a:lnSpc>
              <a:spcAft>
                <a:spcPts val="1050"/>
              </a:spcAft>
              <a:buFont typeface="Arial" panose="020B0604020202020204" pitchFamily="34" charset="0"/>
              <a:buChar char="•"/>
            </a:pPr>
            <a:r>
              <a:rPr lang="en-US" sz="2400" b="0" i="0" dirty="0">
                <a:solidFill>
                  <a:srgbClr val="51565E"/>
                </a:solidFill>
                <a:effectLst/>
                <a:latin typeface="Roboto" panose="02000000000000000000" pitchFamily="2" charset="0"/>
              </a:rPr>
              <a:t>The image is processed with multiple convolutions and </a:t>
            </a: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layers for locating the features </a:t>
            </a:r>
          </a:p>
          <a:p>
            <a:pPr algn="l">
              <a:lnSpc>
                <a:spcPts val="1800"/>
              </a:lnSpc>
              <a:spcAft>
                <a:spcPts val="1050"/>
              </a:spcAft>
              <a:buFont typeface="Arial" panose="020B0604020202020204" pitchFamily="34" charset="0"/>
              <a:buChar char="•"/>
            </a:pPr>
            <a:r>
              <a:rPr lang="en-US" sz="2400" b="0" i="0" dirty="0">
                <a:solidFill>
                  <a:srgbClr val="51565E"/>
                </a:solidFill>
                <a:effectLst/>
                <a:latin typeface="Roboto" panose="02000000000000000000" pitchFamily="2" charset="0"/>
              </a:rPr>
              <a:t>Different pooling layers with various filters are used to identify specific parts of the image </a:t>
            </a:r>
          </a:p>
          <a:p>
            <a:pPr algn="l">
              <a:lnSpc>
                <a:spcPts val="1800"/>
              </a:lnSpc>
              <a:spcAft>
                <a:spcPts val="1050"/>
              </a:spcAft>
              <a:buFont typeface="Arial" panose="020B0604020202020204" pitchFamily="34" charset="0"/>
              <a:buChar char="•"/>
            </a:pPr>
            <a:r>
              <a:rPr lang="en-US" sz="2400" b="0" i="0" dirty="0">
                <a:solidFill>
                  <a:srgbClr val="51565E"/>
                </a:solidFill>
                <a:effectLst/>
                <a:latin typeface="Roboto" panose="02000000000000000000" pitchFamily="2" charset="0"/>
              </a:rPr>
              <a:t>The pooled feature map is flattened and fed to a fully connected layer to get the final output</a:t>
            </a:r>
          </a:p>
        </p:txBody>
      </p:sp>
      <p:sp>
        <p:nvSpPr>
          <p:cNvPr id="4" name="TextBox 3">
            <a:extLst>
              <a:ext uri="{FF2B5EF4-FFF2-40B4-BE49-F238E27FC236}">
                <a16:creationId xmlns:a16="http://schemas.microsoft.com/office/drawing/2014/main" id="{7460B4A6-AED7-889E-E9BA-1026F311B1C9}"/>
              </a:ext>
            </a:extLst>
          </p:cNvPr>
          <p:cNvSpPr txBox="1"/>
          <p:nvPr/>
        </p:nvSpPr>
        <p:spPr>
          <a:xfrm>
            <a:off x="407368" y="4581128"/>
            <a:ext cx="4152615" cy="830997"/>
          </a:xfrm>
          <a:prstGeom prst="rect">
            <a:avLst/>
          </a:prstGeom>
          <a:noFill/>
        </p:spPr>
        <p:txBody>
          <a:bodyPr wrap="square" rtlCol="0">
            <a:spAutoFit/>
          </a:bodyPr>
          <a:lstStyle/>
          <a:p>
            <a:pPr algn="ctr"/>
            <a:r>
              <a:rPr lang="en-US" sz="2400" b="1" dirty="0">
                <a:highlight>
                  <a:srgbClr val="FFFF00"/>
                </a:highlight>
                <a:latin typeface="Roboto" panose="02000000000000000000" pitchFamily="2" charset="0"/>
                <a:ea typeface="Roboto" panose="02000000000000000000" pitchFamily="2" charset="0"/>
                <a:cs typeface="Roboto" panose="02000000000000000000" pitchFamily="2" charset="0"/>
              </a:rPr>
              <a:t>CNN = AUMATIC FEATURE SELECTION + CLASSIFIER</a:t>
            </a:r>
            <a:endParaRPr lang="en-GB" sz="2400" b="1"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pic>
        <p:nvPicPr>
          <p:cNvPr id="5122" name="Picture 2">
            <a:extLst>
              <a:ext uri="{FF2B5EF4-FFF2-40B4-BE49-F238E27FC236}">
                <a16:creationId xmlns:a16="http://schemas.microsoft.com/office/drawing/2014/main" id="{14808397-761F-A269-19E2-BCF9C6247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880" y="3861048"/>
            <a:ext cx="6336704"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60725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591FE-1B85-0464-BC0E-2B9B63EF7A90}"/>
            </a:ext>
          </a:extLst>
        </p:cNvPr>
        <p:cNvGrpSpPr/>
        <p:nvPr/>
      </p:nvGrpSpPr>
      <p:grpSpPr>
        <a:xfrm>
          <a:off x="0" y="0"/>
          <a:ext cx="0" cy="0"/>
          <a:chOff x="0" y="0"/>
          <a:chExt cx="0" cy="0"/>
        </a:xfrm>
      </p:grpSpPr>
      <p:pic>
        <p:nvPicPr>
          <p:cNvPr id="6146" name="Picture 2">
            <a:extLst>
              <a:ext uri="{FF2B5EF4-FFF2-40B4-BE49-F238E27FC236}">
                <a16:creationId xmlns:a16="http://schemas.microsoft.com/office/drawing/2014/main" id="{6757F5BD-34F6-8294-1C63-706433ADF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1484784"/>
            <a:ext cx="9925050"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985AF1-4E38-D22E-F798-FCC2163C4799}"/>
              </a:ext>
            </a:extLst>
          </p:cNvPr>
          <p:cNvSpPr txBox="1"/>
          <p:nvPr/>
        </p:nvSpPr>
        <p:spPr>
          <a:xfrm>
            <a:off x="915714" y="548680"/>
            <a:ext cx="10153128" cy="461665"/>
          </a:xfrm>
          <a:prstGeom prst="rect">
            <a:avLst/>
          </a:prstGeom>
          <a:noFill/>
        </p:spPr>
        <p:txBody>
          <a:bodyPr wrap="square" rtlCol="0">
            <a:spAutoFit/>
          </a:bodyPr>
          <a:lstStyle/>
          <a:p>
            <a:pPr algn="ctr"/>
            <a:r>
              <a:rPr lang="en-US" sz="2400" b="1" dirty="0">
                <a:highlight>
                  <a:srgbClr val="FFFF00"/>
                </a:highlight>
                <a:latin typeface="Roboto" panose="02000000000000000000" pitchFamily="2" charset="0"/>
                <a:ea typeface="Roboto" panose="02000000000000000000" pitchFamily="2" charset="0"/>
                <a:cs typeface="Roboto" panose="02000000000000000000" pitchFamily="2" charset="0"/>
              </a:rPr>
              <a:t>CNN = AUMATIC FEATURE SELECTION + CLASSIFIER</a:t>
            </a:r>
            <a:endParaRPr lang="en-GB" sz="2400" b="1"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7876208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70E35-DF48-69FA-C6B4-BC6EAC0755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B8A550-2F13-6950-4DC2-AFB3D1F3830D}"/>
              </a:ext>
            </a:extLst>
          </p:cNvPr>
          <p:cNvSpPr txBox="1"/>
          <p:nvPr/>
        </p:nvSpPr>
        <p:spPr>
          <a:xfrm>
            <a:off x="479376" y="404664"/>
            <a:ext cx="11233248" cy="5632311"/>
          </a:xfrm>
          <a:prstGeom prst="rect">
            <a:avLst/>
          </a:prstGeom>
          <a:noFill/>
        </p:spPr>
        <p:txBody>
          <a:bodyPr wrap="square">
            <a:spAutoFit/>
          </a:bodyPr>
          <a:lstStyle/>
          <a:p>
            <a:r>
              <a:rPr lang="en-US" sz="2600" b="1" dirty="0">
                <a:latin typeface="Roboto" panose="02000000000000000000" pitchFamily="2" charset="0"/>
                <a:ea typeface="Roboto" panose="02000000000000000000" pitchFamily="2" charset="0"/>
                <a:cs typeface="Roboto" panose="02000000000000000000" pitchFamily="2" charset="0"/>
              </a:rPr>
              <a:t>Training Convolutional Neural Network</a:t>
            </a:r>
          </a:p>
          <a:p>
            <a:r>
              <a:rPr lang="en-US" sz="2400" dirty="0">
                <a:latin typeface="Roboto" panose="02000000000000000000" pitchFamily="2" charset="0"/>
                <a:ea typeface="Roboto" panose="02000000000000000000" pitchFamily="2" charset="0"/>
                <a:cs typeface="Roboto" panose="02000000000000000000" pitchFamily="2" charset="0"/>
              </a:rPr>
              <a:t>Training a Convolutional Neural Network (CNN) involves guiding the model to recognize patterns in data through a step-by-step learning process. This is typically done using supervised learning, where the CNN is fed a bunch of images with their correct labels, and it gradually learns how to associate images with the right labels. The process:</a:t>
            </a:r>
          </a:p>
          <a:p>
            <a:r>
              <a:rPr lang="en-US" sz="2400" b="1" dirty="0">
                <a:latin typeface="Roboto" panose="02000000000000000000" pitchFamily="2" charset="0"/>
                <a:ea typeface="Roboto" panose="02000000000000000000" pitchFamily="2" charset="0"/>
                <a:cs typeface="Roboto" panose="02000000000000000000" pitchFamily="2" charset="0"/>
              </a:rPr>
              <a:t>Data Preparation: </a:t>
            </a:r>
            <a:r>
              <a:rPr lang="en-US" sz="2400" dirty="0">
                <a:latin typeface="Roboto" panose="02000000000000000000" pitchFamily="2" charset="0"/>
                <a:ea typeface="Roboto" panose="02000000000000000000" pitchFamily="2" charset="0"/>
                <a:cs typeface="Roboto" panose="02000000000000000000" pitchFamily="2" charset="0"/>
              </a:rPr>
              <a:t>The images need to be prepared before training can start. This means making sure all the images are uniform in terms of format and size. This will ensure that the CNN gets consistent input, which is crucial for its learning process.</a:t>
            </a:r>
          </a:p>
          <a:p>
            <a:r>
              <a:rPr lang="en-US" sz="2400" b="1" dirty="0">
                <a:latin typeface="Roboto" panose="02000000000000000000" pitchFamily="2" charset="0"/>
                <a:ea typeface="Roboto" panose="02000000000000000000" pitchFamily="2" charset="0"/>
                <a:cs typeface="Roboto" panose="02000000000000000000" pitchFamily="2" charset="0"/>
              </a:rPr>
              <a:t>Loss Function: </a:t>
            </a:r>
            <a:r>
              <a:rPr lang="en-US" sz="2400" dirty="0">
                <a:latin typeface="Roboto" panose="02000000000000000000" pitchFamily="2" charset="0"/>
                <a:ea typeface="Roboto" panose="02000000000000000000" pitchFamily="2" charset="0"/>
                <a:cs typeface="Roboto" panose="02000000000000000000" pitchFamily="2" charset="0"/>
              </a:rPr>
              <a:t>Once the images are ready, the next step is to figure out how well the CNN is doing. This is a scorecard that measures the difference between what the model predicted and the actual label of the image. The smaller the difference, the better the model is performing, so the goal is to reduce this gap as much as possible.</a:t>
            </a:r>
          </a:p>
        </p:txBody>
      </p:sp>
    </p:spTree>
    <p:extLst>
      <p:ext uri="{BB962C8B-B14F-4D97-AF65-F5344CB8AC3E}">
        <p14:creationId xmlns:p14="http://schemas.microsoft.com/office/powerpoint/2010/main" val="102219956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94443-7201-2421-B8B8-00766396756C}"/>
              </a:ext>
            </a:extLst>
          </p:cNvPr>
          <p:cNvSpPr txBox="1"/>
          <p:nvPr/>
        </p:nvSpPr>
        <p:spPr>
          <a:xfrm>
            <a:off x="623392" y="623585"/>
            <a:ext cx="10945216" cy="4093428"/>
          </a:xfrm>
          <a:prstGeom prst="rect">
            <a:avLst/>
          </a:prstGeom>
          <a:noFill/>
        </p:spPr>
        <p:txBody>
          <a:bodyPr wrap="square">
            <a:spAutoFit/>
          </a:bodyPr>
          <a:lstStyle/>
          <a:p>
            <a:r>
              <a:rPr lang="en-US" sz="2600" b="1" dirty="0">
                <a:latin typeface="Roboto" panose="02000000000000000000" pitchFamily="2" charset="0"/>
                <a:ea typeface="Roboto" panose="02000000000000000000" pitchFamily="2" charset="0"/>
                <a:cs typeface="Roboto" panose="02000000000000000000" pitchFamily="2" charset="0"/>
              </a:rPr>
              <a:t>Optimizer: </a:t>
            </a:r>
            <a:r>
              <a:rPr lang="en-US" sz="2600" dirty="0">
                <a:latin typeface="Roboto" panose="02000000000000000000" pitchFamily="2" charset="0"/>
                <a:ea typeface="Roboto" panose="02000000000000000000" pitchFamily="2" charset="0"/>
                <a:cs typeface="Roboto" panose="02000000000000000000" pitchFamily="2" charset="0"/>
              </a:rPr>
              <a:t>we now know how well (or poorly) the CNN is performing, it must be improved. The optimizer is like a coach that adjusts the network’s weights to help it do better. It tweaks the model's parameters to minimize the loss function, ultimately leading to more accurate predictions over time.</a:t>
            </a:r>
          </a:p>
          <a:p>
            <a:endParaRPr lang="en-US" sz="2600" dirty="0">
              <a:latin typeface="Roboto" panose="02000000000000000000" pitchFamily="2" charset="0"/>
              <a:ea typeface="Roboto" panose="02000000000000000000" pitchFamily="2" charset="0"/>
              <a:cs typeface="Roboto" panose="02000000000000000000" pitchFamily="2" charset="0"/>
            </a:endParaRPr>
          </a:p>
          <a:p>
            <a:r>
              <a:rPr lang="en-US" sz="2600" b="1" dirty="0">
                <a:latin typeface="Roboto" panose="02000000000000000000" pitchFamily="2" charset="0"/>
                <a:ea typeface="Roboto" panose="02000000000000000000" pitchFamily="2" charset="0"/>
                <a:cs typeface="Roboto" panose="02000000000000000000" pitchFamily="2" charset="0"/>
              </a:rPr>
              <a:t>Backpropagation: </a:t>
            </a:r>
            <a:r>
              <a:rPr lang="en-US" sz="2600" dirty="0">
                <a:latin typeface="Roboto" panose="02000000000000000000" pitchFamily="2" charset="0"/>
                <a:ea typeface="Roboto" panose="02000000000000000000" pitchFamily="2" charset="0"/>
                <a:cs typeface="Roboto" panose="02000000000000000000" pitchFamily="2" charset="0"/>
              </a:rPr>
              <a:t>It’s the process of figuring out how much each weight in the network contributed to the errors and then adjusting those weights accordingly. The optimizer uses this information to make smarter updates, helping the model get better with each round of training.</a:t>
            </a:r>
          </a:p>
        </p:txBody>
      </p:sp>
    </p:spTree>
    <p:extLst>
      <p:ext uri="{BB962C8B-B14F-4D97-AF65-F5344CB8AC3E}">
        <p14:creationId xmlns:p14="http://schemas.microsoft.com/office/powerpoint/2010/main" val="4284296092"/>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CD122-290C-C982-6C78-7715443871F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1F8A532-AB13-EE6D-C240-89B274F3C372}"/>
              </a:ext>
            </a:extLst>
          </p:cNvPr>
          <p:cNvSpPr txBox="1"/>
          <p:nvPr/>
        </p:nvSpPr>
        <p:spPr>
          <a:xfrm>
            <a:off x="479376" y="260648"/>
            <a:ext cx="11233248" cy="6032421"/>
          </a:xfrm>
          <a:prstGeom prst="rect">
            <a:avLst/>
          </a:prstGeom>
          <a:noFill/>
        </p:spPr>
        <p:txBody>
          <a:bodyPr wrap="square">
            <a:spAutoFit/>
          </a:bodyPr>
          <a:lstStyle/>
          <a:p>
            <a:r>
              <a:rPr lang="en-US" sz="2600" b="1" dirty="0">
                <a:solidFill>
                  <a:srgbClr val="002060"/>
                </a:solidFill>
                <a:latin typeface="Roboto" panose="02000000000000000000" pitchFamily="2" charset="0"/>
                <a:ea typeface="Roboto" panose="02000000000000000000" pitchFamily="2" charset="0"/>
                <a:cs typeface="Roboto" panose="02000000000000000000" pitchFamily="2" charset="0"/>
              </a:rPr>
              <a:t>Evaluating CNN</a:t>
            </a:r>
          </a:p>
          <a:p>
            <a:r>
              <a:rPr lang="en-US" sz="2400" b="1" dirty="0">
                <a:latin typeface="Roboto" panose="02000000000000000000" pitchFamily="2" charset="0"/>
                <a:ea typeface="Roboto" panose="02000000000000000000" pitchFamily="2" charset="0"/>
                <a:cs typeface="Roboto" panose="02000000000000000000" pitchFamily="2" charset="0"/>
              </a:rPr>
              <a:t>Accuracy: </a:t>
            </a:r>
            <a:r>
              <a:rPr lang="en-US" sz="2400" dirty="0">
                <a:latin typeface="Roboto" panose="02000000000000000000" pitchFamily="2" charset="0"/>
                <a:ea typeface="Roboto" panose="02000000000000000000" pitchFamily="2" charset="0"/>
                <a:cs typeface="Roboto" panose="02000000000000000000" pitchFamily="2" charset="0"/>
              </a:rPr>
              <a:t>Accuracy tells the overall percentage of test images that the CNN correctly classifies. </a:t>
            </a:r>
          </a:p>
          <a:p>
            <a:r>
              <a:rPr lang="en-US" sz="2400" b="1" dirty="0">
                <a:latin typeface="Roboto" panose="02000000000000000000" pitchFamily="2" charset="0"/>
                <a:ea typeface="Roboto" panose="02000000000000000000" pitchFamily="2" charset="0"/>
                <a:cs typeface="Roboto" panose="02000000000000000000" pitchFamily="2" charset="0"/>
              </a:rPr>
              <a:t>Precision: </a:t>
            </a:r>
            <a:r>
              <a:rPr lang="en-US" sz="2400" dirty="0">
                <a:latin typeface="Roboto" panose="02000000000000000000" pitchFamily="2" charset="0"/>
                <a:ea typeface="Roboto" panose="02000000000000000000" pitchFamily="2" charset="0"/>
                <a:cs typeface="Roboto" panose="02000000000000000000" pitchFamily="2" charset="0"/>
              </a:rPr>
              <a:t>Precision focuses on how precise the CNN is when it predicts a particular class. It measures the percentage of test images that were predicted as a specific class and actually belong to that class. High precision means that when the CNN predicts a class, it’s likely correct.</a:t>
            </a:r>
          </a:p>
          <a:p>
            <a:r>
              <a:rPr lang="en-US" sz="2400" b="1" dirty="0">
                <a:latin typeface="Roboto" panose="02000000000000000000" pitchFamily="2" charset="0"/>
                <a:ea typeface="Roboto" panose="02000000000000000000" pitchFamily="2" charset="0"/>
                <a:cs typeface="Roboto" panose="02000000000000000000" pitchFamily="2" charset="0"/>
              </a:rPr>
              <a:t>Recall: </a:t>
            </a:r>
            <a:r>
              <a:rPr lang="en-US" sz="2400" dirty="0">
                <a:latin typeface="Roboto" panose="02000000000000000000" pitchFamily="2" charset="0"/>
                <a:ea typeface="Roboto" panose="02000000000000000000" pitchFamily="2" charset="0"/>
                <a:cs typeface="Roboto" panose="02000000000000000000" pitchFamily="2" charset="0"/>
              </a:rPr>
              <a:t>Recall looks at how well the CNN identifies all instances of a particular class. It measures the percentage of test images that are of a certain class and were correctly identified as that class by the CNN. High recall indicates that the CNN is good at finding all relevant examples of a class.</a:t>
            </a:r>
          </a:p>
          <a:p>
            <a:r>
              <a:rPr lang="en-US" sz="2400" b="1" dirty="0">
                <a:latin typeface="Roboto" panose="02000000000000000000" pitchFamily="2" charset="0"/>
                <a:ea typeface="Roboto" panose="02000000000000000000" pitchFamily="2" charset="0"/>
                <a:cs typeface="Roboto" panose="02000000000000000000" pitchFamily="2" charset="0"/>
              </a:rPr>
              <a:t>F1 Score: </a:t>
            </a:r>
            <a:r>
              <a:rPr lang="en-US" sz="2400" dirty="0">
                <a:latin typeface="Roboto" panose="02000000000000000000" pitchFamily="2" charset="0"/>
                <a:ea typeface="Roboto" panose="02000000000000000000" pitchFamily="2" charset="0"/>
                <a:cs typeface="Roboto" panose="02000000000000000000" pitchFamily="2" charset="0"/>
              </a:rPr>
              <a:t>This combines precision and recall into a single metric by calculating their harmonic mean. Suitable for evaluating the CNN’s performance on classes where there’s an imbalance. It provides a balanced measure that considers both false positives and false negatives, offering a more comprehensive view of the CNN’s performance.</a:t>
            </a:r>
            <a:endParaRPr lang="en-GB"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4350117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llustration of the corrispondence between the areas associated with the primary visual cortex and the layers in a convolutional neural network">
            <a:extLst>
              <a:ext uri="{FF2B5EF4-FFF2-40B4-BE49-F238E27FC236}">
                <a16:creationId xmlns:a16="http://schemas.microsoft.com/office/drawing/2014/main" id="{067F118E-8290-A0C4-BC97-50B5EF565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404664"/>
            <a:ext cx="9217024"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038480"/>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673A32-FEF0-E206-E182-2CFEBF34C58C}"/>
              </a:ext>
            </a:extLst>
          </p:cNvPr>
          <p:cNvPicPr>
            <a:picLocks noChangeAspect="1"/>
          </p:cNvPicPr>
          <p:nvPr/>
        </p:nvPicPr>
        <p:blipFill>
          <a:blip r:embed="rId2"/>
          <a:stretch>
            <a:fillRect/>
          </a:stretch>
        </p:blipFill>
        <p:spPr>
          <a:xfrm>
            <a:off x="1057132" y="836712"/>
            <a:ext cx="10007420" cy="5472608"/>
          </a:xfrm>
          <a:prstGeom prst="rect">
            <a:avLst/>
          </a:prstGeom>
        </p:spPr>
      </p:pic>
      <p:sp>
        <p:nvSpPr>
          <p:cNvPr id="5" name="TextBox 4">
            <a:extLst>
              <a:ext uri="{FF2B5EF4-FFF2-40B4-BE49-F238E27FC236}">
                <a16:creationId xmlns:a16="http://schemas.microsoft.com/office/drawing/2014/main" id="{2D6C631A-2310-2CD5-B9F5-943F2D60EC3A}"/>
              </a:ext>
            </a:extLst>
          </p:cNvPr>
          <p:cNvSpPr txBox="1"/>
          <p:nvPr/>
        </p:nvSpPr>
        <p:spPr>
          <a:xfrm>
            <a:off x="767408" y="179348"/>
            <a:ext cx="6093500" cy="492443"/>
          </a:xfrm>
          <a:prstGeom prst="rect">
            <a:avLst/>
          </a:prstGeom>
          <a:noFill/>
        </p:spPr>
        <p:txBody>
          <a:bodyPr wrap="square">
            <a:spAutoFit/>
          </a:bodyPr>
          <a:lstStyle/>
          <a:p>
            <a:pPr algn="l" rtl="0">
              <a:spcBef>
                <a:spcPts val="1800"/>
              </a:spcBef>
              <a:spcAft>
                <a:spcPts val="1800"/>
              </a:spcAft>
              <a:buNone/>
            </a:pPr>
            <a:r>
              <a:rPr lang="en-US" sz="2600"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Overfitting and Regularization in CNNs</a:t>
            </a:r>
          </a:p>
        </p:txBody>
      </p:sp>
    </p:spTree>
    <p:extLst>
      <p:ext uri="{BB962C8B-B14F-4D97-AF65-F5344CB8AC3E}">
        <p14:creationId xmlns:p14="http://schemas.microsoft.com/office/powerpoint/2010/main" val="590965234"/>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7BEB96-0C0C-D6CE-46E9-5717758F1351}"/>
              </a:ext>
            </a:extLst>
          </p:cNvPr>
          <p:cNvSpPr txBox="1"/>
          <p:nvPr/>
        </p:nvSpPr>
        <p:spPr>
          <a:xfrm>
            <a:off x="695400" y="685239"/>
            <a:ext cx="11017224" cy="2959785"/>
          </a:xfrm>
          <a:prstGeom prst="rect">
            <a:avLst/>
          </a:prstGeom>
          <a:noFill/>
        </p:spPr>
        <p:txBody>
          <a:bodyPr wrap="square">
            <a:spAutoFit/>
          </a:bodyPr>
          <a:lstStyle/>
          <a:p>
            <a:pPr algn="l" rtl="0">
              <a:spcAft>
                <a:spcPts val="1050"/>
              </a:spcAft>
              <a:buNone/>
            </a:pP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Overfitting is a common challenge in machine learning models and CNN deep learning projects. </a:t>
            </a:r>
          </a:p>
          <a:p>
            <a:pPr algn="l" rtl="0">
              <a:spcAft>
                <a:spcPts val="1050"/>
              </a:spcAft>
              <a:buNone/>
            </a:pP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It happens when the model learns the training data too well, including its noise and outliers. Such a learning leads to a model that performs well on the training data but badly on new, unseen data.</a:t>
            </a:r>
          </a:p>
          <a:p>
            <a:pPr algn="l" rtl="0">
              <a:spcAft>
                <a:spcPts val="1050"/>
              </a:spcAft>
              <a:buNone/>
            </a:pPr>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This can be observed when the performance on training data is too low compared to the performance on validation or testing data.</a:t>
            </a:r>
          </a:p>
        </p:txBody>
      </p:sp>
      <p:sp>
        <p:nvSpPr>
          <p:cNvPr id="5" name="TextBox 4">
            <a:extLst>
              <a:ext uri="{FF2B5EF4-FFF2-40B4-BE49-F238E27FC236}">
                <a16:creationId xmlns:a16="http://schemas.microsoft.com/office/drawing/2014/main" id="{EB55F43D-5983-B26D-3B40-9549D7DC10C0}"/>
              </a:ext>
            </a:extLst>
          </p:cNvPr>
          <p:cNvSpPr txBox="1"/>
          <p:nvPr/>
        </p:nvSpPr>
        <p:spPr>
          <a:xfrm>
            <a:off x="695400" y="4149080"/>
            <a:ext cx="10801200" cy="1200329"/>
          </a:xfrm>
          <a:prstGeom prst="rect">
            <a:avLst/>
          </a:prstGeom>
          <a:noFill/>
        </p:spPr>
        <p:txBody>
          <a:bodyPr wrap="square">
            <a:spAutoFit/>
          </a:bodyPr>
          <a:lstStyle/>
          <a:p>
            <a:r>
              <a:rPr lang="en-US" sz="2400"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Deep learning models, especially Convolutional Neural Networks (CNNs), are particularly prone to overfitting due to their capacity for high complexity and their ability to learn detailed patterns in large-scale data.</a:t>
            </a:r>
            <a:endParaRPr lang="en-GB"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98367010"/>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071429-DF9A-89BB-73C0-BD4BAA323E14}"/>
              </a:ext>
            </a:extLst>
          </p:cNvPr>
          <p:cNvSpPr txBox="1"/>
          <p:nvPr/>
        </p:nvSpPr>
        <p:spPr>
          <a:xfrm>
            <a:off x="698497" y="344269"/>
            <a:ext cx="6696744" cy="492443"/>
          </a:xfrm>
          <a:prstGeom prst="rect">
            <a:avLst/>
          </a:prstGeom>
          <a:noFill/>
        </p:spPr>
        <p:txBody>
          <a:bodyPr wrap="square">
            <a:spAutoFit/>
          </a:bodyPr>
          <a:lstStyle/>
          <a:p>
            <a:pPr algn="l" rtl="0">
              <a:spcBef>
                <a:spcPts val="1800"/>
              </a:spcBef>
              <a:spcAft>
                <a:spcPts val="1800"/>
              </a:spcAft>
              <a:buNone/>
            </a:pPr>
            <a:r>
              <a:rPr lang="en-US" sz="2600"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Strategies to mitigate Overfitting in CNNs</a:t>
            </a:r>
          </a:p>
        </p:txBody>
      </p:sp>
      <p:pic>
        <p:nvPicPr>
          <p:cNvPr id="5" name="Picture 4">
            <a:extLst>
              <a:ext uri="{FF2B5EF4-FFF2-40B4-BE49-F238E27FC236}">
                <a16:creationId xmlns:a16="http://schemas.microsoft.com/office/drawing/2014/main" id="{0DA78C86-ABCB-188F-4050-3F03706BEF1D}"/>
              </a:ext>
            </a:extLst>
          </p:cNvPr>
          <p:cNvPicPr>
            <a:picLocks noChangeAspect="1"/>
          </p:cNvPicPr>
          <p:nvPr/>
        </p:nvPicPr>
        <p:blipFill>
          <a:blip r:embed="rId2"/>
          <a:stretch>
            <a:fillRect/>
          </a:stretch>
        </p:blipFill>
        <p:spPr>
          <a:xfrm>
            <a:off x="2783632" y="914048"/>
            <a:ext cx="6552727" cy="5251255"/>
          </a:xfrm>
          <a:prstGeom prst="rect">
            <a:avLst/>
          </a:prstGeom>
        </p:spPr>
      </p:pic>
    </p:spTree>
    <p:extLst>
      <p:ext uri="{BB962C8B-B14F-4D97-AF65-F5344CB8AC3E}">
        <p14:creationId xmlns:p14="http://schemas.microsoft.com/office/powerpoint/2010/main" val="1262983359"/>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58209-A5D5-E8FA-AC48-42CB89AC6D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F5522E-5B69-C73D-5967-26BC5C127EB7}"/>
              </a:ext>
            </a:extLst>
          </p:cNvPr>
          <p:cNvSpPr txBox="1"/>
          <p:nvPr/>
        </p:nvSpPr>
        <p:spPr>
          <a:xfrm>
            <a:off x="479376" y="660459"/>
            <a:ext cx="11305256" cy="5216813"/>
          </a:xfrm>
          <a:prstGeom prst="rect">
            <a:avLst/>
          </a:prstGeom>
          <a:noFill/>
        </p:spPr>
        <p:txBody>
          <a:bodyPr wrap="square">
            <a:spAutoFit/>
          </a:bodyPr>
          <a:lstStyle/>
          <a:p>
            <a:pPr algn="l">
              <a:spcAft>
                <a:spcPts val="900"/>
              </a:spcAft>
            </a:pP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Dropout:</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This consists of randomly </a:t>
            </a: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dropping some neurons </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during the training process, which forces the remaining neurons to learn new features from the input data.</a:t>
            </a:r>
          </a:p>
          <a:p>
            <a:pPr algn="l">
              <a:spcAft>
                <a:spcPts val="900"/>
              </a:spcAft>
            </a:pP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Batch normalization: </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The overfitting is reduced at some extent by normalizing the input layer by adjusting and scaling the activations. This approach is also used to speed up and stabilize the training process.</a:t>
            </a:r>
          </a:p>
          <a:p>
            <a:pPr algn="l">
              <a:spcAft>
                <a:spcPts val="900"/>
              </a:spcAft>
            </a:pP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Pooling Layers: </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This can be used to </a:t>
            </a: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reduce the spatial dimensions </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of the input image to provide the model with an abstracted form of representation, hence reducing the chance of overfitting.</a:t>
            </a:r>
          </a:p>
          <a:p>
            <a:pPr algn="l">
              <a:spcAft>
                <a:spcPts val="900"/>
              </a:spcAft>
            </a:pP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Early stopping: </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This consists of consistently monitoring the model’s performance on validation data during the training process and stopping the training whenever the </a:t>
            </a: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validation error does not improve </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anymore.</a:t>
            </a:r>
          </a:p>
          <a:p>
            <a:pPr algn="l">
              <a:spcAft>
                <a:spcPts val="900"/>
              </a:spcAft>
            </a:pP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Noise injection:</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This process consists of </a:t>
            </a: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adding noise to the inputs or the outputs of hidden layers </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during the training to make the model more robust and prevent it from a weak generalization.</a:t>
            </a:r>
          </a:p>
          <a:p>
            <a:pPr algn="l">
              <a:spcAft>
                <a:spcPts val="900"/>
              </a:spcAft>
            </a:pP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L1 and L2 normalizations:</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Both L1 and L2 are used to add a penalty to the loss function based on the size of weights. More specifically, L1 encourages the </a:t>
            </a: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weights to be spare</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leading to better feature selection. On the other hand, L2 (also called weight decay) encourages </a:t>
            </a: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the weights to be small</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preventing them from having too much influence on the predictions.</a:t>
            </a:r>
          </a:p>
          <a:p>
            <a:pPr algn="l">
              <a:spcAft>
                <a:spcPts val="900"/>
              </a:spcAft>
            </a:pP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Data augmentation:</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 This is the process of artificially increasing the </a:t>
            </a:r>
            <a:r>
              <a:rPr lang="en-US" b="1" i="0" dirty="0">
                <a:solidFill>
                  <a:srgbClr val="05192D"/>
                </a:solidFill>
                <a:effectLst/>
                <a:latin typeface="Roboto" panose="02000000000000000000" pitchFamily="2" charset="0"/>
                <a:ea typeface="Roboto" panose="02000000000000000000" pitchFamily="2" charset="0"/>
                <a:cs typeface="Roboto" panose="02000000000000000000" pitchFamily="2" charset="0"/>
              </a:rPr>
              <a:t>size and diversity </a:t>
            </a:r>
            <a:r>
              <a:rPr lang="en-US" b="0" i="0" dirty="0">
                <a:solidFill>
                  <a:srgbClr val="05192D"/>
                </a:solidFill>
                <a:effectLst/>
                <a:latin typeface="Roboto" panose="02000000000000000000" pitchFamily="2" charset="0"/>
                <a:ea typeface="Roboto" panose="02000000000000000000" pitchFamily="2" charset="0"/>
                <a:cs typeface="Roboto" panose="02000000000000000000" pitchFamily="2" charset="0"/>
              </a:rPr>
              <a:t>of the training dataset by applying random transformations like rotation, scaling, flipping, or cropping to the input images.</a:t>
            </a:r>
          </a:p>
        </p:txBody>
      </p:sp>
    </p:spTree>
    <p:extLst>
      <p:ext uri="{BB962C8B-B14F-4D97-AF65-F5344CB8AC3E}">
        <p14:creationId xmlns:p14="http://schemas.microsoft.com/office/powerpoint/2010/main" val="3042083958"/>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9BE972-4C23-5ADF-B4DC-616588BDCA0A}"/>
              </a:ext>
            </a:extLst>
          </p:cNvPr>
          <p:cNvPicPr>
            <a:picLocks noChangeAspect="1"/>
          </p:cNvPicPr>
          <p:nvPr/>
        </p:nvPicPr>
        <p:blipFill>
          <a:blip r:embed="rId2"/>
          <a:stretch>
            <a:fillRect/>
          </a:stretch>
        </p:blipFill>
        <p:spPr>
          <a:xfrm>
            <a:off x="1991544" y="1065355"/>
            <a:ext cx="6725589" cy="4667901"/>
          </a:xfrm>
          <a:prstGeom prst="rect">
            <a:avLst/>
          </a:prstGeom>
        </p:spPr>
      </p:pic>
      <p:sp>
        <p:nvSpPr>
          <p:cNvPr id="5" name="TextBox 4">
            <a:extLst>
              <a:ext uri="{FF2B5EF4-FFF2-40B4-BE49-F238E27FC236}">
                <a16:creationId xmlns:a16="http://schemas.microsoft.com/office/drawing/2014/main" id="{9426AFAF-A0D2-FF82-E43D-07F46CF4A1FD}"/>
              </a:ext>
            </a:extLst>
          </p:cNvPr>
          <p:cNvSpPr txBox="1"/>
          <p:nvPr/>
        </p:nvSpPr>
        <p:spPr>
          <a:xfrm>
            <a:off x="767408" y="468663"/>
            <a:ext cx="4104456" cy="368049"/>
          </a:xfrm>
          <a:prstGeom prst="rect">
            <a:avLst/>
          </a:prstGeom>
          <a:noFill/>
        </p:spPr>
        <p:txBody>
          <a:bodyPr wrap="square">
            <a:spAutoFit/>
          </a:bodyPr>
          <a:lstStyle/>
          <a:p>
            <a:pPr algn="l">
              <a:lnSpc>
                <a:spcPts val="1950"/>
              </a:lnSpc>
              <a:spcAft>
                <a:spcPts val="1950"/>
              </a:spcAft>
              <a:buNone/>
            </a:pPr>
            <a:r>
              <a:rPr lang="en-US" sz="2600" b="1" i="0" dirty="0">
                <a:solidFill>
                  <a:srgbClr val="51565E"/>
                </a:solidFill>
                <a:effectLst/>
                <a:latin typeface="Roboto" panose="02000000000000000000" pitchFamily="2" charset="0"/>
              </a:rPr>
              <a:t>Applications of CNN</a:t>
            </a:r>
          </a:p>
        </p:txBody>
      </p:sp>
    </p:spTree>
    <p:extLst>
      <p:ext uri="{BB962C8B-B14F-4D97-AF65-F5344CB8AC3E}">
        <p14:creationId xmlns:p14="http://schemas.microsoft.com/office/powerpoint/2010/main" val="2910382311"/>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9EB77-4AA0-0EF7-3C76-2CD20E61FD7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EA0C5C7-CB97-09C6-6238-5CDCEE8D5E4A}"/>
              </a:ext>
            </a:extLst>
          </p:cNvPr>
          <p:cNvSpPr txBox="1"/>
          <p:nvPr/>
        </p:nvSpPr>
        <p:spPr>
          <a:xfrm>
            <a:off x="479376" y="470857"/>
            <a:ext cx="11161240" cy="4965462"/>
          </a:xfrm>
          <a:prstGeom prst="rect">
            <a:avLst/>
          </a:prstGeom>
          <a:noFill/>
        </p:spPr>
        <p:txBody>
          <a:bodyPr wrap="square">
            <a:spAutoFit/>
          </a:bodyPr>
          <a:lstStyle/>
          <a:p>
            <a:pPr algn="l">
              <a:lnSpc>
                <a:spcPts val="1950"/>
              </a:lnSpc>
              <a:spcAft>
                <a:spcPts val="1950"/>
              </a:spcAft>
              <a:buNone/>
            </a:pPr>
            <a:r>
              <a:rPr lang="en-US" sz="2000" b="1" i="0" dirty="0">
                <a:solidFill>
                  <a:srgbClr val="51565E"/>
                </a:solidFill>
                <a:effectLst/>
                <a:latin typeface="Roboto" panose="02000000000000000000" pitchFamily="2" charset="0"/>
              </a:rPr>
              <a:t>Image Classification: </a:t>
            </a:r>
            <a:r>
              <a:rPr lang="en-US" sz="2000" b="0" i="0" dirty="0">
                <a:solidFill>
                  <a:srgbClr val="51565E"/>
                </a:solidFill>
                <a:effectLst/>
                <a:latin typeface="Roboto" panose="02000000000000000000" pitchFamily="2" charset="0"/>
              </a:rPr>
              <a:t>CNN in deep learning excels at image classification, which involves sorting images into predefined categories. They can effectively identify whether an image depicts a cat, dog, car, or flower, making them indispensable for tasks that require sorting and labeling large volumes of visual data.</a:t>
            </a:r>
          </a:p>
          <a:p>
            <a:pPr algn="l">
              <a:lnSpc>
                <a:spcPts val="1950"/>
              </a:lnSpc>
              <a:spcAft>
                <a:spcPts val="1950"/>
              </a:spcAft>
              <a:buNone/>
            </a:pPr>
            <a:r>
              <a:rPr lang="en-US" sz="2000" b="1" i="0" dirty="0">
                <a:solidFill>
                  <a:srgbClr val="51565E"/>
                </a:solidFill>
                <a:effectLst/>
                <a:latin typeface="Roboto" panose="02000000000000000000" pitchFamily="2" charset="0"/>
              </a:rPr>
              <a:t>Object Detection: </a:t>
            </a:r>
            <a:r>
              <a:rPr lang="en-US" sz="2000" b="0" i="0" dirty="0">
                <a:solidFill>
                  <a:srgbClr val="51565E"/>
                </a:solidFill>
                <a:effectLst/>
                <a:latin typeface="Roboto" panose="02000000000000000000" pitchFamily="2" charset="0"/>
              </a:rPr>
              <a:t>CNNs are particularly skilled in object detection, allowing them to identify and pinpoint specific items within an image. Whether it's recognizing people, cars, or buildings, CNNs can locate these objects and highlight their positions, which is crucial for applications needing accurate object placement and identification.</a:t>
            </a:r>
          </a:p>
          <a:p>
            <a:pPr algn="l">
              <a:lnSpc>
                <a:spcPts val="1950"/>
              </a:lnSpc>
              <a:spcAft>
                <a:spcPts val="1950"/>
              </a:spcAft>
              <a:buNone/>
            </a:pPr>
            <a:r>
              <a:rPr lang="en-US" sz="2000" b="1" i="0" dirty="0">
                <a:solidFill>
                  <a:srgbClr val="51565E"/>
                </a:solidFill>
                <a:effectLst/>
                <a:latin typeface="Roboto" panose="02000000000000000000" pitchFamily="2" charset="0"/>
              </a:rPr>
              <a:t>Image Segmentation: </a:t>
            </a:r>
            <a:r>
              <a:rPr lang="en-US" sz="2000" b="0" i="0" dirty="0">
                <a:solidFill>
                  <a:srgbClr val="51565E"/>
                </a:solidFill>
                <a:effectLst/>
                <a:latin typeface="Roboto" panose="02000000000000000000" pitchFamily="2" charset="0"/>
              </a:rPr>
              <a:t>CNNs are highly effective for tasks that involve breaking down an image into distinct parts. Image segmentation allows CNNs to distinguish and label different objects or regions within an image. This capability is essential in fields like medical imaging, where detailed analysis of structures is required, and in robotics, where intricate scenes need to be understood.</a:t>
            </a:r>
          </a:p>
          <a:p>
            <a:pPr algn="l">
              <a:lnSpc>
                <a:spcPts val="1950"/>
              </a:lnSpc>
              <a:spcAft>
                <a:spcPts val="1950"/>
              </a:spcAft>
              <a:buNone/>
            </a:pPr>
            <a:r>
              <a:rPr lang="en-US" sz="2000" b="1" i="0" dirty="0">
                <a:solidFill>
                  <a:srgbClr val="51565E"/>
                </a:solidFill>
                <a:effectLst/>
                <a:latin typeface="Roboto" panose="02000000000000000000" pitchFamily="2" charset="0"/>
              </a:rPr>
              <a:t>Video Analysis: </a:t>
            </a:r>
            <a:r>
              <a:rPr lang="en-US" sz="2000" b="0" i="0" dirty="0">
                <a:solidFill>
                  <a:srgbClr val="51565E"/>
                </a:solidFill>
                <a:effectLst/>
                <a:latin typeface="Roboto" panose="02000000000000000000" pitchFamily="2" charset="0"/>
              </a:rPr>
              <a:t>CNNs are also adept at video analysis, where they can track objects and detect events over time. This makes them valuable for applications like surveillance and traffic monitoring, where continuously analyzing dynamic scenes helps in understanding and managing real-time activities.</a:t>
            </a:r>
          </a:p>
        </p:txBody>
      </p:sp>
    </p:spTree>
    <p:extLst>
      <p:ext uri="{BB962C8B-B14F-4D97-AF65-F5344CB8AC3E}">
        <p14:creationId xmlns:p14="http://schemas.microsoft.com/office/powerpoint/2010/main" val="3524820146"/>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DC4C0-C628-E3B1-9C26-4266DF7C0D8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7D4DEF4-09B7-89BA-8D96-5DF04F94DE1F}"/>
              </a:ext>
            </a:extLst>
          </p:cNvPr>
          <p:cNvSpPr txBox="1"/>
          <p:nvPr/>
        </p:nvSpPr>
        <p:spPr>
          <a:xfrm>
            <a:off x="551384" y="476672"/>
            <a:ext cx="11017224" cy="5478423"/>
          </a:xfrm>
          <a:prstGeom prst="rect">
            <a:avLst/>
          </a:prstGeom>
          <a:noFill/>
        </p:spPr>
        <p:txBody>
          <a:bodyPr wrap="square">
            <a:spAutoFit/>
          </a:bodyPr>
          <a:lstStyle/>
          <a:p>
            <a:pPr algn="l">
              <a:lnSpc>
                <a:spcPts val="1950"/>
              </a:lnSpc>
              <a:spcAft>
                <a:spcPts val="1950"/>
              </a:spcAft>
              <a:buNone/>
            </a:pPr>
            <a:r>
              <a:rPr lang="en-US" sz="2000" b="1" i="0" dirty="0">
                <a:solidFill>
                  <a:srgbClr val="51565E"/>
                </a:solidFill>
                <a:effectLst/>
                <a:latin typeface="Roboto" panose="02000000000000000000" pitchFamily="2" charset="0"/>
              </a:rPr>
              <a:t>Advantages of CNN</a:t>
            </a:r>
          </a:p>
          <a:p>
            <a:pPr algn="l">
              <a:lnSpc>
                <a:spcPts val="1950"/>
              </a:lnSpc>
              <a:spcAft>
                <a:spcPts val="1950"/>
              </a:spcAft>
              <a:buNone/>
            </a:pPr>
            <a:r>
              <a:rPr lang="en-US" sz="2000" b="0" i="0" dirty="0">
                <a:solidFill>
                  <a:srgbClr val="51565E"/>
                </a:solidFill>
                <a:effectLst/>
                <a:latin typeface="Roboto" panose="02000000000000000000" pitchFamily="2" charset="0"/>
              </a:rPr>
              <a:t>Apart from their diverse applications, here are some notable advantages of CNN in deep learning that highlight their effectiveness and versatility:</a:t>
            </a:r>
          </a:p>
          <a:p>
            <a:pPr algn="l">
              <a:lnSpc>
                <a:spcPts val="1950"/>
              </a:lnSpc>
              <a:spcAft>
                <a:spcPts val="1950"/>
              </a:spcAft>
            </a:pPr>
            <a:r>
              <a:rPr lang="en-US" sz="2000" b="1" i="0" dirty="0">
                <a:solidFill>
                  <a:srgbClr val="51565E"/>
                </a:solidFill>
                <a:effectLst/>
                <a:latin typeface="Roboto" panose="02000000000000000000" pitchFamily="2" charset="0"/>
              </a:rPr>
              <a:t>High Accuracy: </a:t>
            </a:r>
            <a:r>
              <a:rPr lang="en-US" sz="2000" b="0" i="0" dirty="0">
                <a:solidFill>
                  <a:srgbClr val="51565E"/>
                </a:solidFill>
                <a:effectLst/>
                <a:latin typeface="Roboto" panose="02000000000000000000" pitchFamily="2" charset="0"/>
              </a:rPr>
              <a:t>Convolutional Neural Networks are known for their exceptional accuracy in image recognition tasks. They perform impressively in areas like classifying images, detecting objects, and segmenting visuals, setting a high benchmark for performance in these fields.</a:t>
            </a:r>
          </a:p>
          <a:p>
            <a:pPr algn="l">
              <a:lnSpc>
                <a:spcPts val="1950"/>
              </a:lnSpc>
              <a:spcAft>
                <a:spcPts val="1950"/>
              </a:spcAft>
            </a:pPr>
            <a:r>
              <a:rPr lang="en-US" sz="2000" b="1" i="0" dirty="0">
                <a:solidFill>
                  <a:srgbClr val="51565E"/>
                </a:solidFill>
                <a:effectLst/>
                <a:latin typeface="Roboto" panose="02000000000000000000" pitchFamily="2" charset="0"/>
              </a:rPr>
              <a:t>Efficiency: </a:t>
            </a:r>
            <a:r>
              <a:rPr lang="en-US" sz="2000" b="0" i="0" dirty="0">
                <a:solidFill>
                  <a:srgbClr val="51565E"/>
                </a:solidFill>
                <a:effectLst/>
                <a:latin typeface="Roboto" panose="02000000000000000000" pitchFamily="2" charset="0"/>
              </a:rPr>
              <a:t>These networks are particularly efficient when used with specialized hardware such as GPUs. This efficiency allows CNNs to process large amounts of data quickly, which is crucial for applications that require heavy computational power.</a:t>
            </a:r>
          </a:p>
          <a:p>
            <a:pPr algn="l">
              <a:lnSpc>
                <a:spcPts val="1950"/>
              </a:lnSpc>
              <a:spcAft>
                <a:spcPts val="1950"/>
              </a:spcAft>
            </a:pPr>
            <a:r>
              <a:rPr lang="en-US" sz="2000" b="1" i="0" dirty="0">
                <a:solidFill>
                  <a:srgbClr val="51565E"/>
                </a:solidFill>
                <a:effectLst/>
                <a:latin typeface="Roboto" panose="02000000000000000000" pitchFamily="2" charset="0"/>
              </a:rPr>
              <a:t>Robustness: </a:t>
            </a:r>
            <a:r>
              <a:rPr lang="en-US" sz="2000" b="0" i="0" dirty="0">
                <a:solidFill>
                  <a:srgbClr val="51565E"/>
                </a:solidFill>
                <a:effectLst/>
                <a:latin typeface="Roboto" panose="02000000000000000000" pitchFamily="2" charset="0"/>
              </a:rPr>
              <a:t>Convolutional Neural Networks handle noisy or inconsistent input data with impressive resilience. Their ability to maintain performance despite data imperfections makes them dependable for real-world applications where conditions can vary.</a:t>
            </a:r>
          </a:p>
          <a:p>
            <a:pPr algn="l">
              <a:lnSpc>
                <a:spcPts val="1950"/>
              </a:lnSpc>
              <a:spcAft>
                <a:spcPts val="1950"/>
              </a:spcAft>
            </a:pPr>
            <a:r>
              <a:rPr lang="en-US" sz="2000" b="1" i="0" dirty="0">
                <a:solidFill>
                  <a:srgbClr val="51565E"/>
                </a:solidFill>
                <a:effectLst/>
                <a:latin typeface="Roboto" panose="02000000000000000000" pitchFamily="2" charset="0"/>
              </a:rPr>
              <a:t>Flexibility: </a:t>
            </a:r>
            <a:r>
              <a:rPr lang="en-US" sz="2000" b="0" i="0" dirty="0">
                <a:solidFill>
                  <a:srgbClr val="51565E"/>
                </a:solidFill>
                <a:effectLst/>
                <a:latin typeface="Roboto" panose="02000000000000000000" pitchFamily="2" charset="0"/>
              </a:rPr>
              <a:t>Another key advantage of Convolutional Neural Networks is their adaptability. They can be tailored to different tasks simply by altering their architecture. This makes them versatile tools that can be easily repurposed for diverse applications, from medical imaging to autonomous vehicles.</a:t>
            </a:r>
          </a:p>
        </p:txBody>
      </p:sp>
    </p:spTree>
    <p:extLst>
      <p:ext uri="{BB962C8B-B14F-4D97-AF65-F5344CB8AC3E}">
        <p14:creationId xmlns:p14="http://schemas.microsoft.com/office/powerpoint/2010/main" val="621533221"/>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0251D-B3A4-A247-8C69-681E37DBBC2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5FA6C97-171F-2690-802A-33809B57BF9F}"/>
              </a:ext>
            </a:extLst>
          </p:cNvPr>
          <p:cNvSpPr txBox="1"/>
          <p:nvPr/>
        </p:nvSpPr>
        <p:spPr>
          <a:xfrm>
            <a:off x="407368" y="317936"/>
            <a:ext cx="11305256" cy="5991384"/>
          </a:xfrm>
          <a:prstGeom prst="rect">
            <a:avLst/>
          </a:prstGeom>
          <a:noFill/>
        </p:spPr>
        <p:txBody>
          <a:bodyPr wrap="square">
            <a:spAutoFit/>
          </a:bodyPr>
          <a:lstStyle/>
          <a:p>
            <a:pPr algn="l">
              <a:lnSpc>
                <a:spcPts val="1950"/>
              </a:lnSpc>
              <a:spcAft>
                <a:spcPts val="1950"/>
              </a:spcAft>
              <a:buNone/>
            </a:pPr>
            <a:r>
              <a:rPr lang="en-US" sz="2000" b="1" i="0" dirty="0">
                <a:solidFill>
                  <a:srgbClr val="51565E"/>
                </a:solidFill>
                <a:effectLst/>
                <a:latin typeface="Roboto" panose="02000000000000000000" pitchFamily="2" charset="0"/>
              </a:rPr>
              <a:t>Disadvantages of Convolutional Neural Networks (CNNs)</a:t>
            </a:r>
          </a:p>
          <a:p>
            <a:pPr algn="l">
              <a:lnSpc>
                <a:spcPts val="1950"/>
              </a:lnSpc>
              <a:spcAft>
                <a:spcPts val="1950"/>
              </a:spcAft>
              <a:buNone/>
            </a:pPr>
            <a:r>
              <a:rPr lang="en-US" sz="2000" b="0" i="0" dirty="0">
                <a:solidFill>
                  <a:srgbClr val="51565E"/>
                </a:solidFill>
                <a:effectLst/>
                <a:latin typeface="Roboto" panose="02000000000000000000" pitchFamily="2" charset="0"/>
              </a:rPr>
              <a:t>Although Convolutional Neural Networks (CNNs) are powerful, they come with their own set of challenges:</a:t>
            </a:r>
          </a:p>
          <a:p>
            <a:pPr algn="l">
              <a:lnSpc>
                <a:spcPts val="1950"/>
              </a:lnSpc>
              <a:spcAft>
                <a:spcPts val="1950"/>
              </a:spcAft>
              <a:buNone/>
            </a:pPr>
            <a:r>
              <a:rPr lang="en-US" sz="2000" b="1" i="0" dirty="0">
                <a:solidFill>
                  <a:srgbClr val="51565E"/>
                </a:solidFill>
                <a:effectLst/>
                <a:latin typeface="Roboto" panose="02000000000000000000" pitchFamily="2" charset="0"/>
              </a:rPr>
              <a:t>Complexity and Training Difficulty: </a:t>
            </a:r>
            <a:r>
              <a:rPr lang="en-US" sz="2000" b="0" i="0" dirty="0">
                <a:solidFill>
                  <a:srgbClr val="51565E"/>
                </a:solidFill>
                <a:effectLst/>
                <a:latin typeface="Roboto" panose="02000000000000000000" pitchFamily="2" charset="0"/>
              </a:rPr>
              <a:t>CNNs are intricate, and this complexity can make them difficult to train, especially when working with large datasets. Managing and fine-tuning the layers requires a deep understanding of the architecture, making it challenging even for seasoned professionals.</a:t>
            </a:r>
          </a:p>
          <a:p>
            <a:pPr algn="l">
              <a:lnSpc>
                <a:spcPts val="1950"/>
              </a:lnSpc>
              <a:spcAft>
                <a:spcPts val="1950"/>
              </a:spcAft>
              <a:buNone/>
            </a:pPr>
            <a:r>
              <a:rPr lang="en-US" sz="2000" b="1" i="0" dirty="0">
                <a:solidFill>
                  <a:srgbClr val="51565E"/>
                </a:solidFill>
                <a:effectLst/>
                <a:latin typeface="Roboto" panose="02000000000000000000" pitchFamily="2" charset="0"/>
              </a:rPr>
              <a:t>High Computational Demands: </a:t>
            </a:r>
            <a:r>
              <a:rPr lang="en-US" sz="2000" b="0" i="0" dirty="0">
                <a:solidFill>
                  <a:srgbClr val="51565E"/>
                </a:solidFill>
                <a:effectLst/>
                <a:latin typeface="Roboto" panose="02000000000000000000" pitchFamily="2" charset="0"/>
              </a:rPr>
              <a:t>Another significant disadvantage is the high computational power required to train and deploy CNNs effectively. Advanced hardware, such as GPUs, is often necessary, which increases costs and limits access for those without these resources. This makes it difficult for smaller organizations to utilize CNNs efficiently.</a:t>
            </a:r>
          </a:p>
          <a:p>
            <a:pPr algn="l">
              <a:lnSpc>
                <a:spcPts val="1950"/>
              </a:lnSpc>
              <a:spcAft>
                <a:spcPts val="1950"/>
              </a:spcAft>
              <a:buNone/>
            </a:pPr>
            <a:r>
              <a:rPr lang="en-US" sz="2000" b="1" i="0" dirty="0">
                <a:solidFill>
                  <a:srgbClr val="51565E"/>
                </a:solidFill>
                <a:effectLst/>
                <a:latin typeface="Roboto" panose="02000000000000000000" pitchFamily="2" charset="0"/>
              </a:rPr>
              <a:t>Large Data Requirements: </a:t>
            </a:r>
            <a:r>
              <a:rPr lang="en-US" sz="2000" b="0" i="0" dirty="0">
                <a:solidFill>
                  <a:srgbClr val="51565E"/>
                </a:solidFill>
                <a:effectLst/>
                <a:latin typeface="Roboto" panose="02000000000000000000" pitchFamily="2" charset="0"/>
              </a:rPr>
              <a:t>CNNs need a large amount of labeled data to perform well. Gathering and labeling data is time-consuming and expensive. For more complex applications, such as medical imaging, the precision needed in data labeling further increases the cost and effort involved.</a:t>
            </a:r>
          </a:p>
          <a:p>
            <a:pPr algn="l">
              <a:lnSpc>
                <a:spcPts val="1950"/>
              </a:lnSpc>
              <a:spcAft>
                <a:spcPts val="1950"/>
              </a:spcAft>
              <a:buNone/>
            </a:pPr>
            <a:r>
              <a:rPr lang="en-US" sz="2000" b="1" i="0" dirty="0">
                <a:solidFill>
                  <a:srgbClr val="51565E"/>
                </a:solidFill>
                <a:effectLst/>
                <a:latin typeface="Roboto" panose="02000000000000000000" pitchFamily="2" charset="0"/>
              </a:rPr>
              <a:t>Lack of Interpretability: </a:t>
            </a:r>
            <a:r>
              <a:rPr lang="en-US" sz="2000" b="0" i="0" dirty="0">
                <a:solidFill>
                  <a:srgbClr val="51565E"/>
                </a:solidFill>
                <a:effectLst/>
                <a:latin typeface="Roboto" panose="02000000000000000000" pitchFamily="2" charset="0"/>
              </a:rPr>
              <a:t>One of the most notable challenges with CNNs is their black-box nature. It’s often difficult to understand why a CNN makes a certain prediction, which can be a significant issue in areas where decision-making transparency is important. This lack of interpretability can limit the trust placed in CNN-based systems, especially in critical applications like healthcare.</a:t>
            </a:r>
          </a:p>
        </p:txBody>
      </p:sp>
    </p:spTree>
    <p:extLst>
      <p:ext uri="{BB962C8B-B14F-4D97-AF65-F5344CB8AC3E}">
        <p14:creationId xmlns:p14="http://schemas.microsoft.com/office/powerpoint/2010/main" val="1520733902"/>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0B747-703E-7232-BE3B-1E5E8B1740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21F2424-DAC6-A8EF-28B5-90D697F87465}"/>
              </a:ext>
            </a:extLst>
          </p:cNvPr>
          <p:cNvSpPr txBox="1"/>
          <p:nvPr/>
        </p:nvSpPr>
        <p:spPr>
          <a:xfrm>
            <a:off x="407368" y="614293"/>
            <a:ext cx="11305256" cy="5262979"/>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Types of Convolutional Neural Networks</a:t>
            </a:r>
          </a:p>
          <a:p>
            <a:r>
              <a:rPr lang="en-US" sz="2400" b="1" dirty="0">
                <a:latin typeface="Roboto" panose="02000000000000000000" pitchFamily="2" charset="0"/>
                <a:ea typeface="Roboto" panose="02000000000000000000" pitchFamily="2" charset="0"/>
                <a:cs typeface="Roboto" panose="02000000000000000000" pitchFamily="2" charset="0"/>
              </a:rPr>
              <a:t>LeNet: </a:t>
            </a:r>
            <a:r>
              <a:rPr lang="en-US" sz="2400" dirty="0">
                <a:latin typeface="Roboto" panose="02000000000000000000" pitchFamily="2" charset="0"/>
                <a:ea typeface="Roboto" panose="02000000000000000000" pitchFamily="2" charset="0"/>
                <a:cs typeface="Roboto" panose="02000000000000000000" pitchFamily="2" charset="0"/>
              </a:rPr>
              <a:t>developed by Yann LeCun and his team in the late 1990s, is one of the earliest CNN architectures designed for handwritten digit recognition. It features a straightforward design with 2 convolutional and pooling layers followed by subsampling, and 3 fully connected layers. It laid the groundwork for modern CNNs.</a:t>
            </a:r>
          </a:p>
          <a:p>
            <a:r>
              <a:rPr lang="en-US" sz="2400" b="1" dirty="0" err="1">
                <a:latin typeface="Roboto" panose="02000000000000000000" pitchFamily="2" charset="0"/>
                <a:ea typeface="Roboto" panose="02000000000000000000" pitchFamily="2" charset="0"/>
                <a:cs typeface="Roboto" panose="02000000000000000000" pitchFamily="2" charset="0"/>
              </a:rPr>
              <a:t>AlexNet</a:t>
            </a:r>
            <a:r>
              <a:rPr lang="en-US" sz="2400" b="1" dirty="0">
                <a:latin typeface="Roboto" panose="02000000000000000000" pitchFamily="2" charset="0"/>
                <a:ea typeface="Roboto" panose="02000000000000000000" pitchFamily="2" charset="0"/>
                <a:cs typeface="Roboto" panose="02000000000000000000" pitchFamily="2" charset="0"/>
              </a:rPr>
              <a:t>: </a:t>
            </a:r>
            <a:r>
              <a:rPr lang="en-US" sz="2400" dirty="0">
                <a:latin typeface="Roboto" panose="02000000000000000000" pitchFamily="2" charset="0"/>
                <a:ea typeface="Roboto" panose="02000000000000000000" pitchFamily="2" charset="0"/>
                <a:cs typeface="Roboto" panose="02000000000000000000" pitchFamily="2" charset="0"/>
              </a:rPr>
              <a:t>created by Alex </a:t>
            </a:r>
            <a:r>
              <a:rPr lang="en-US" sz="2400" dirty="0" err="1">
                <a:latin typeface="Roboto" panose="02000000000000000000" pitchFamily="2" charset="0"/>
                <a:ea typeface="Roboto" panose="02000000000000000000" pitchFamily="2" charset="0"/>
                <a:cs typeface="Roboto" panose="02000000000000000000" pitchFamily="2" charset="0"/>
              </a:rPr>
              <a:t>Krizhevsky</a:t>
            </a:r>
            <a:r>
              <a:rPr lang="en-US" sz="2400" dirty="0">
                <a:latin typeface="Roboto" panose="02000000000000000000" pitchFamily="2" charset="0"/>
                <a:ea typeface="Roboto" panose="02000000000000000000" pitchFamily="2" charset="0"/>
                <a:cs typeface="Roboto" panose="02000000000000000000" pitchFamily="2" charset="0"/>
              </a:rPr>
              <a:t> and colleagues in 2012, revolutionized image recognition by winning the ImageNet Large Scale Visual Recognition Challenge (ILSVRC). Its architecture includes 5 convolutional layers and 3 fully connected layers, with innovations like </a:t>
            </a:r>
            <a:r>
              <a:rPr lang="en-US" sz="2400" dirty="0" err="1">
                <a:latin typeface="Roboto" panose="02000000000000000000" pitchFamily="2" charset="0"/>
                <a:ea typeface="Roboto" panose="02000000000000000000" pitchFamily="2" charset="0"/>
                <a:cs typeface="Roboto" panose="02000000000000000000" pitchFamily="2" charset="0"/>
              </a:rPr>
              <a:t>ReLU</a:t>
            </a:r>
            <a:r>
              <a:rPr lang="en-US" sz="2400" dirty="0">
                <a:latin typeface="Roboto" panose="02000000000000000000" pitchFamily="2" charset="0"/>
                <a:ea typeface="Roboto" panose="02000000000000000000" pitchFamily="2" charset="0"/>
                <a:cs typeface="Roboto" panose="02000000000000000000" pitchFamily="2" charset="0"/>
              </a:rPr>
              <a:t> activation and dropout.</a:t>
            </a:r>
          </a:p>
          <a:p>
            <a:r>
              <a:rPr lang="en-US" sz="2400" b="1" dirty="0" err="1">
                <a:latin typeface="Roboto" panose="02000000000000000000" pitchFamily="2" charset="0"/>
                <a:ea typeface="Roboto" panose="02000000000000000000" pitchFamily="2" charset="0"/>
                <a:cs typeface="Roboto" panose="02000000000000000000" pitchFamily="2" charset="0"/>
              </a:rPr>
              <a:t>ResNet</a:t>
            </a:r>
            <a:r>
              <a:rPr lang="en-US" sz="2400" b="1" dirty="0">
                <a:latin typeface="Roboto" panose="02000000000000000000" pitchFamily="2" charset="0"/>
                <a:ea typeface="Roboto" panose="02000000000000000000" pitchFamily="2" charset="0"/>
                <a:cs typeface="Roboto" panose="02000000000000000000" pitchFamily="2" charset="0"/>
              </a:rPr>
              <a:t> or Residual Networks: </a:t>
            </a:r>
            <a:r>
              <a:rPr lang="en-US" sz="2400" dirty="0">
                <a:latin typeface="Roboto" panose="02000000000000000000" pitchFamily="2" charset="0"/>
                <a:ea typeface="Roboto" panose="02000000000000000000" pitchFamily="2" charset="0"/>
                <a:cs typeface="Roboto" panose="02000000000000000000" pitchFamily="2" charset="0"/>
              </a:rPr>
              <a:t>introduced the concept of residual connections, allowing the training of very deep networks without overfitting. Its architecture uses skip connections to help gradients flow through the network effectively, making it well-suited for complex tasks. </a:t>
            </a:r>
          </a:p>
        </p:txBody>
      </p:sp>
    </p:spTree>
    <p:extLst>
      <p:ext uri="{BB962C8B-B14F-4D97-AF65-F5344CB8AC3E}">
        <p14:creationId xmlns:p14="http://schemas.microsoft.com/office/powerpoint/2010/main" val="3326561588"/>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AE86E-78FB-00D1-4EA8-27A4912135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8F8669-67D4-98DD-FEC8-DDB496B37764}"/>
              </a:ext>
            </a:extLst>
          </p:cNvPr>
          <p:cNvSpPr txBox="1"/>
          <p:nvPr/>
        </p:nvSpPr>
        <p:spPr>
          <a:xfrm>
            <a:off x="407368" y="614293"/>
            <a:ext cx="11377264" cy="5262979"/>
          </a:xfrm>
          <a:prstGeom prst="rect">
            <a:avLst/>
          </a:prstGeom>
          <a:noFill/>
        </p:spPr>
        <p:txBody>
          <a:bodyPr wrap="square">
            <a:spAutoFit/>
          </a:bodyPr>
          <a:lstStyle/>
          <a:p>
            <a:r>
              <a:rPr lang="en-US" sz="2400" b="1" dirty="0" err="1">
                <a:latin typeface="Roboto" panose="02000000000000000000" pitchFamily="2" charset="0"/>
                <a:ea typeface="Roboto" panose="02000000000000000000" pitchFamily="2" charset="0"/>
                <a:cs typeface="Roboto" panose="02000000000000000000" pitchFamily="2" charset="0"/>
              </a:rPr>
              <a:t>GoogleNet</a:t>
            </a:r>
            <a:r>
              <a:rPr lang="en-US" sz="2400" b="1" dirty="0">
                <a:latin typeface="Roboto" panose="02000000000000000000" pitchFamily="2" charset="0"/>
                <a:ea typeface="Roboto" panose="02000000000000000000" pitchFamily="2" charset="0"/>
                <a:cs typeface="Roboto" panose="02000000000000000000" pitchFamily="2" charset="0"/>
              </a:rPr>
              <a:t>: (</a:t>
            </a:r>
            <a:r>
              <a:rPr lang="en-US" sz="2400" dirty="0" err="1">
                <a:latin typeface="Roboto" panose="02000000000000000000" pitchFamily="2" charset="0"/>
                <a:ea typeface="Roboto" panose="02000000000000000000" pitchFamily="2" charset="0"/>
                <a:cs typeface="Roboto" panose="02000000000000000000" pitchFamily="2" charset="0"/>
              </a:rPr>
              <a:t>InceptionNet</a:t>
            </a:r>
            <a:r>
              <a:rPr lang="en-US" sz="2400" dirty="0">
                <a:latin typeface="Roboto" panose="02000000000000000000" pitchFamily="2" charset="0"/>
                <a:ea typeface="Roboto" panose="02000000000000000000" pitchFamily="2" charset="0"/>
                <a:cs typeface="Roboto" panose="02000000000000000000" pitchFamily="2" charset="0"/>
              </a:rPr>
              <a:t>), is known for its efficiency and high performance in image classification. It introduces the Inception module, which allows the network to process features at multiple scales simultaneously. With global average pooling and factorized convolutions, it achieves high accuracy while using fewer parameters and computational resources.</a:t>
            </a:r>
          </a:p>
          <a:p>
            <a:endParaRPr lang="en-US" sz="2400" dirty="0">
              <a:latin typeface="Roboto" panose="02000000000000000000" pitchFamily="2" charset="0"/>
              <a:ea typeface="Roboto" panose="02000000000000000000" pitchFamily="2" charset="0"/>
              <a:cs typeface="Roboto" panose="02000000000000000000" pitchFamily="2" charset="0"/>
            </a:endParaRPr>
          </a:p>
          <a:p>
            <a:r>
              <a:rPr lang="en-US" sz="2400" b="1" dirty="0" err="1">
                <a:latin typeface="Roboto" panose="02000000000000000000" pitchFamily="2" charset="0"/>
                <a:ea typeface="Roboto" panose="02000000000000000000" pitchFamily="2" charset="0"/>
                <a:cs typeface="Roboto" panose="02000000000000000000" pitchFamily="2" charset="0"/>
              </a:rPr>
              <a:t>MobileNets</a:t>
            </a:r>
            <a:r>
              <a:rPr lang="en-US" sz="2400" b="1" dirty="0">
                <a:latin typeface="Roboto" panose="02000000000000000000" pitchFamily="2" charset="0"/>
                <a:ea typeface="Roboto" panose="02000000000000000000" pitchFamily="2" charset="0"/>
                <a:cs typeface="Roboto" panose="02000000000000000000" pitchFamily="2" charset="0"/>
              </a:rPr>
              <a:t>: </a:t>
            </a:r>
            <a:r>
              <a:rPr lang="en-US" sz="2400" dirty="0">
                <a:latin typeface="Roboto" panose="02000000000000000000" pitchFamily="2" charset="0"/>
                <a:ea typeface="Roboto" panose="02000000000000000000" pitchFamily="2" charset="0"/>
                <a:cs typeface="Roboto" panose="02000000000000000000" pitchFamily="2" charset="0"/>
              </a:rPr>
              <a:t>designed for mobile and embedded devices, offering a balance of high accuracy and computational efficiency. It use depth-wise separable convolutions to reduce the model size and computational demand while maintaining strong performance in image classification. </a:t>
            </a:r>
          </a:p>
          <a:p>
            <a:endParaRPr lang="en-US" sz="2400" dirty="0">
              <a:latin typeface="Roboto" panose="02000000000000000000" pitchFamily="2" charset="0"/>
              <a:ea typeface="Roboto" panose="02000000000000000000" pitchFamily="2" charset="0"/>
              <a:cs typeface="Roboto" panose="02000000000000000000" pitchFamily="2" charset="0"/>
            </a:endParaRPr>
          </a:p>
          <a:p>
            <a:r>
              <a:rPr lang="en-US" sz="2400" b="1" dirty="0">
                <a:latin typeface="Roboto" panose="02000000000000000000" pitchFamily="2" charset="0"/>
                <a:ea typeface="Roboto" panose="02000000000000000000" pitchFamily="2" charset="0"/>
                <a:cs typeface="Roboto" panose="02000000000000000000" pitchFamily="2" charset="0"/>
              </a:rPr>
              <a:t>VGG networks: </a:t>
            </a:r>
            <a:r>
              <a:rPr lang="en-US" sz="2400" dirty="0">
                <a:latin typeface="Roboto" panose="02000000000000000000" pitchFamily="2" charset="0"/>
                <a:ea typeface="Roboto" panose="02000000000000000000" pitchFamily="2" charset="0"/>
                <a:cs typeface="Roboto" panose="02000000000000000000" pitchFamily="2" charset="0"/>
              </a:rPr>
              <a:t>are simple and effective. They use a series of convolutional and pooling layers followed by fully connected layers. They are used in image recognition tasks, including object detection in self-driving cars.</a:t>
            </a:r>
          </a:p>
        </p:txBody>
      </p:sp>
    </p:spTree>
    <p:extLst>
      <p:ext uri="{BB962C8B-B14F-4D97-AF65-F5344CB8AC3E}">
        <p14:creationId xmlns:p14="http://schemas.microsoft.com/office/powerpoint/2010/main" val="57254371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845F7-233A-9E68-9435-942DC3F15D5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AF319C8-862A-5F93-A61E-65ED746389A4}"/>
              </a:ext>
            </a:extLst>
          </p:cNvPr>
          <p:cNvSpPr txBox="1"/>
          <p:nvPr/>
        </p:nvSpPr>
        <p:spPr>
          <a:xfrm>
            <a:off x="659396" y="332656"/>
            <a:ext cx="10873208" cy="2285241"/>
          </a:xfrm>
          <a:prstGeom prst="rect">
            <a:avLst/>
          </a:prstGeom>
          <a:noFill/>
        </p:spPr>
        <p:txBody>
          <a:bodyPr wrap="square">
            <a:spAutoFit/>
          </a:bodyPr>
          <a:lstStyle/>
          <a:p>
            <a:pPr algn="l">
              <a:lnSpc>
                <a:spcPts val="2550"/>
              </a:lnSpc>
              <a:spcBef>
                <a:spcPts val="4800"/>
              </a:spcBef>
              <a:spcAft>
                <a:spcPts val="2400"/>
              </a:spcAft>
              <a:buNone/>
            </a:pPr>
            <a:r>
              <a:rPr lang="en-US" sz="2400" b="1" i="0" dirty="0">
                <a:solidFill>
                  <a:srgbClr val="272C37"/>
                </a:solidFill>
                <a:effectLst/>
                <a:latin typeface="Roboto" panose="02000000000000000000" pitchFamily="2" charset="0"/>
              </a:rPr>
              <a:t>What is Convolutional Neural Network?</a:t>
            </a:r>
          </a:p>
          <a:p>
            <a:pPr algn="l">
              <a:lnSpc>
                <a:spcPts val="1950"/>
              </a:lnSpc>
              <a:spcAft>
                <a:spcPts val="1950"/>
              </a:spcAft>
            </a:pPr>
            <a:r>
              <a:rPr lang="en-US" sz="2400" b="0" i="0" dirty="0">
                <a:solidFill>
                  <a:srgbClr val="51565E"/>
                </a:solidFill>
                <a:effectLst/>
                <a:latin typeface="Roboto" panose="02000000000000000000" pitchFamily="2" charset="0"/>
              </a:rPr>
              <a:t>A convolutional neural network is a feed-forward neural network that is generally used to analyze or process data with a grid-like topology (visual images). </a:t>
            </a:r>
          </a:p>
          <a:p>
            <a:pPr algn="l">
              <a:lnSpc>
                <a:spcPts val="1950"/>
              </a:lnSpc>
              <a:spcAft>
                <a:spcPts val="1950"/>
              </a:spcAft>
            </a:pPr>
            <a:r>
              <a:rPr lang="en-US" sz="2400" b="0" i="0" dirty="0">
                <a:solidFill>
                  <a:srgbClr val="51565E"/>
                </a:solidFill>
                <a:effectLst/>
                <a:latin typeface="Roboto" panose="02000000000000000000" pitchFamily="2" charset="0"/>
              </a:rPr>
              <a:t>CNN are the foundation for most modern computer vision applications to detect features within visual data</a:t>
            </a:r>
          </a:p>
        </p:txBody>
      </p:sp>
      <p:sp>
        <p:nvSpPr>
          <p:cNvPr id="9" name="TextBox 8">
            <a:extLst>
              <a:ext uri="{FF2B5EF4-FFF2-40B4-BE49-F238E27FC236}">
                <a16:creationId xmlns:a16="http://schemas.microsoft.com/office/drawing/2014/main" id="{0FB0151D-392A-D8AE-B980-F13B86D78A29}"/>
              </a:ext>
            </a:extLst>
          </p:cNvPr>
          <p:cNvSpPr txBox="1"/>
          <p:nvPr/>
        </p:nvSpPr>
        <p:spPr>
          <a:xfrm>
            <a:off x="659396" y="2613436"/>
            <a:ext cx="10873208" cy="3695884"/>
          </a:xfrm>
          <a:prstGeom prst="rect">
            <a:avLst/>
          </a:prstGeom>
          <a:noFill/>
        </p:spPr>
        <p:txBody>
          <a:bodyPr wrap="square">
            <a:spAutoFit/>
          </a:bodyPr>
          <a:lstStyle/>
          <a:p>
            <a:pPr algn="l">
              <a:lnSpc>
                <a:spcPts val="1950"/>
              </a:lnSpc>
              <a:spcAft>
                <a:spcPts val="1950"/>
              </a:spcAft>
              <a:buNone/>
            </a:pPr>
            <a:r>
              <a:rPr lang="en-US" sz="2400" b="1" i="0" dirty="0">
                <a:solidFill>
                  <a:srgbClr val="51565E"/>
                </a:solidFill>
                <a:effectLst/>
                <a:latin typeface="Roboto" panose="02000000000000000000" pitchFamily="2" charset="0"/>
              </a:rPr>
              <a:t>Convolution operation</a:t>
            </a:r>
          </a:p>
          <a:p>
            <a:pPr algn="l">
              <a:lnSpc>
                <a:spcPts val="1950"/>
              </a:lnSpc>
              <a:spcAft>
                <a:spcPts val="1950"/>
              </a:spcAft>
              <a:buNone/>
            </a:pPr>
            <a:r>
              <a:rPr lang="en-US" sz="2400" b="0" i="0" dirty="0">
                <a:solidFill>
                  <a:srgbClr val="51565E"/>
                </a:solidFill>
                <a:effectLst/>
                <a:latin typeface="Roboto" panose="02000000000000000000" pitchFamily="2" charset="0"/>
              </a:rPr>
              <a:t>The convolution operation forms the basis of any convolutional neural network. Let’s consider two matrices, a and b, of 1 dimension.</a:t>
            </a:r>
          </a:p>
          <a:p>
            <a:pPr algn="l">
              <a:lnSpc>
                <a:spcPts val="1950"/>
              </a:lnSpc>
              <a:spcAft>
                <a:spcPts val="1950"/>
              </a:spcAft>
              <a:buNone/>
            </a:pPr>
            <a:r>
              <a:rPr lang="en-US" sz="2400" b="0" i="0" dirty="0">
                <a:solidFill>
                  <a:srgbClr val="51565E"/>
                </a:solidFill>
                <a:effectLst/>
                <a:latin typeface="Roboto" panose="02000000000000000000" pitchFamily="2" charset="0"/>
              </a:rPr>
              <a:t>a = [5,3,7,5,9,7]</a:t>
            </a:r>
          </a:p>
          <a:p>
            <a:pPr algn="l">
              <a:lnSpc>
                <a:spcPts val="1950"/>
              </a:lnSpc>
              <a:spcAft>
                <a:spcPts val="1950"/>
              </a:spcAft>
              <a:buNone/>
            </a:pPr>
            <a:r>
              <a:rPr lang="en-US" sz="2400" b="0" i="0" dirty="0">
                <a:solidFill>
                  <a:srgbClr val="51565E"/>
                </a:solidFill>
                <a:effectLst/>
                <a:latin typeface="Roboto" panose="02000000000000000000" pitchFamily="2" charset="0"/>
              </a:rPr>
              <a:t>b = [1,2,3]</a:t>
            </a:r>
          </a:p>
          <a:p>
            <a:pPr algn="l">
              <a:lnSpc>
                <a:spcPts val="1950"/>
              </a:lnSpc>
              <a:spcAft>
                <a:spcPts val="1950"/>
              </a:spcAft>
              <a:buNone/>
            </a:pPr>
            <a:r>
              <a:rPr lang="en-US" sz="2400" b="0" i="0" dirty="0">
                <a:solidFill>
                  <a:srgbClr val="51565E"/>
                </a:solidFill>
                <a:effectLst/>
                <a:latin typeface="Roboto" panose="02000000000000000000" pitchFamily="2" charset="0"/>
              </a:rPr>
              <a:t>In convolution operation, the arrays are multiplied element-wise, and the product is summed to create a new array, which represents a*b.</a:t>
            </a:r>
          </a:p>
          <a:p>
            <a:pPr algn="l">
              <a:lnSpc>
                <a:spcPts val="1950"/>
              </a:lnSpc>
              <a:spcAft>
                <a:spcPts val="1950"/>
              </a:spcAft>
            </a:pPr>
            <a:r>
              <a:rPr lang="en-US" sz="2400" b="0" i="0" dirty="0">
                <a:solidFill>
                  <a:srgbClr val="51565E"/>
                </a:solidFill>
                <a:effectLst/>
                <a:latin typeface="Roboto" panose="02000000000000000000" pitchFamily="2" charset="0"/>
              </a:rPr>
              <a:t>The first three elements of the matrix a are multiplied with the elements of matrix b. The product is summed to get the result.</a:t>
            </a:r>
          </a:p>
        </p:txBody>
      </p:sp>
    </p:spTree>
    <p:extLst>
      <p:ext uri="{BB962C8B-B14F-4D97-AF65-F5344CB8AC3E}">
        <p14:creationId xmlns:p14="http://schemas.microsoft.com/office/powerpoint/2010/main" val="3387608931"/>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547828" y="2276873"/>
            <a:ext cx="3096344" cy="1872207"/>
          </a:xfrm>
        </p:spPr>
        <p:txBody>
          <a:bodyPr>
            <a:noAutofit/>
          </a:bodyPr>
          <a:lstStyle/>
          <a:p>
            <a:r>
              <a:rPr lang="en-GB" sz="9600" dirty="0">
                <a:latin typeface="Arial Black" pitchFamily="34" charset="0"/>
                <a:cs typeface="Aharoni" pitchFamily="2" charset="-79"/>
              </a:rPr>
              <a:t>END</a:t>
            </a:r>
          </a:p>
        </p:txBody>
      </p:sp>
      <p:sp>
        <p:nvSpPr>
          <p:cNvPr id="3" name="Subtitle 2">
            <a:extLst>
              <a:ext uri="{FF2B5EF4-FFF2-40B4-BE49-F238E27FC236}">
                <a16:creationId xmlns:a16="http://schemas.microsoft.com/office/drawing/2014/main" id="{2438E128-CDE9-491D-A949-481B7DA828A6}"/>
              </a:ext>
            </a:extLst>
          </p:cNvPr>
          <p:cNvSpPr>
            <a:spLocks noGrp="1"/>
          </p:cNvSpPr>
          <p:nvPr>
            <p:ph type="subTitle" idx="1"/>
          </p:nvPr>
        </p:nvSpPr>
        <p:spPr/>
        <p:txBody>
          <a:bodyPr/>
          <a:lstStyle/>
          <a:p>
            <a:pPr algn="ctr"/>
            <a:endParaRPr lang="en-GB" dirty="0">
              <a:latin typeface="Arial Black" pitchFamily="34" charset="0"/>
              <a:cs typeface="Aharoni" pitchFamily="2" charset="-79"/>
            </a:endParaRPr>
          </a:p>
          <a:p>
            <a:pPr algn="ctr"/>
            <a:r>
              <a:rPr lang="en-GB" dirty="0">
                <a:latin typeface="Arial Black" pitchFamily="34" charset="0"/>
                <a:cs typeface="Aharoni" pitchFamily="2" charset="-79"/>
              </a:rPr>
              <a:t>STAY SAFE</a:t>
            </a:r>
            <a:endParaRPr lang="en-US"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33413CD-566A-3B14-7262-EF89CBF6D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3" y="210394"/>
            <a:ext cx="6181725" cy="29523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8E6220-2495-066C-2A47-9726FD702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913" y="2204864"/>
            <a:ext cx="6408712" cy="2952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4B7EDC-CE42-DAA2-3723-D00A65A65C5D}"/>
              </a:ext>
            </a:extLst>
          </p:cNvPr>
          <p:cNvSpPr txBox="1"/>
          <p:nvPr/>
        </p:nvSpPr>
        <p:spPr>
          <a:xfrm>
            <a:off x="5303912" y="5373216"/>
            <a:ext cx="6408712" cy="830997"/>
          </a:xfrm>
          <a:prstGeom prst="rect">
            <a:avLst/>
          </a:prstGeom>
          <a:noFill/>
        </p:spPr>
        <p:txBody>
          <a:bodyPr wrap="square">
            <a:spAutoFit/>
          </a:bodyPr>
          <a:lstStyle/>
          <a:p>
            <a:r>
              <a:rPr lang="en-US" sz="2400" b="0" i="0" dirty="0">
                <a:solidFill>
                  <a:srgbClr val="51565E"/>
                </a:solidFill>
                <a:effectLst/>
                <a:latin typeface="Roboto" panose="02000000000000000000" pitchFamily="2" charset="0"/>
              </a:rPr>
              <a:t>This process continues until the convolution operation is complete</a:t>
            </a:r>
            <a:endParaRPr lang="en-GB" sz="2400" dirty="0"/>
          </a:p>
        </p:txBody>
      </p:sp>
    </p:spTree>
    <p:extLst>
      <p:ext uri="{BB962C8B-B14F-4D97-AF65-F5344CB8AC3E}">
        <p14:creationId xmlns:p14="http://schemas.microsoft.com/office/powerpoint/2010/main" val="160022036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CF947E-A102-4721-9AD3-16BF779CC186}"/>
              </a:ext>
            </a:extLst>
          </p:cNvPr>
          <p:cNvSpPr txBox="1"/>
          <p:nvPr/>
        </p:nvSpPr>
        <p:spPr>
          <a:xfrm>
            <a:off x="767408" y="1268760"/>
            <a:ext cx="10585176" cy="461665"/>
          </a:xfrm>
          <a:prstGeom prst="rect">
            <a:avLst/>
          </a:prstGeom>
          <a:noFill/>
        </p:spPr>
        <p:txBody>
          <a:bodyPr wrap="square">
            <a:spAutoFit/>
          </a:bodyPr>
          <a:lstStyle/>
          <a:p>
            <a:r>
              <a:rPr lang="en-US" sz="2400" b="0" i="0" dirty="0">
                <a:solidFill>
                  <a:srgbClr val="51565E"/>
                </a:solidFill>
                <a:effectLst/>
                <a:latin typeface="Roboto" panose="02000000000000000000" pitchFamily="2" charset="0"/>
              </a:rPr>
              <a:t>In CNN, every image is represented in the form of an array of pixel values.</a:t>
            </a:r>
            <a:endParaRPr lang="en-GB" sz="2400" dirty="0"/>
          </a:p>
        </p:txBody>
      </p:sp>
      <p:sp>
        <p:nvSpPr>
          <p:cNvPr id="5" name="TextBox 4">
            <a:extLst>
              <a:ext uri="{FF2B5EF4-FFF2-40B4-BE49-F238E27FC236}">
                <a16:creationId xmlns:a16="http://schemas.microsoft.com/office/drawing/2014/main" id="{DBBD4F67-4CB7-6845-8582-B8D2AA8654C9}"/>
              </a:ext>
            </a:extLst>
          </p:cNvPr>
          <p:cNvSpPr txBox="1"/>
          <p:nvPr/>
        </p:nvSpPr>
        <p:spPr>
          <a:xfrm>
            <a:off x="766917" y="404664"/>
            <a:ext cx="6093500" cy="425758"/>
          </a:xfrm>
          <a:prstGeom prst="rect">
            <a:avLst/>
          </a:prstGeom>
          <a:noFill/>
        </p:spPr>
        <p:txBody>
          <a:bodyPr wrap="square">
            <a:spAutoFit/>
          </a:bodyPr>
          <a:lstStyle/>
          <a:p>
            <a:pPr algn="l">
              <a:lnSpc>
                <a:spcPts val="2550"/>
              </a:lnSpc>
              <a:spcBef>
                <a:spcPts val="4800"/>
              </a:spcBef>
              <a:spcAft>
                <a:spcPts val="2400"/>
              </a:spcAft>
            </a:pPr>
            <a:r>
              <a:rPr lang="en-US" sz="2400" b="1" i="0" dirty="0">
                <a:solidFill>
                  <a:srgbClr val="272C37"/>
                </a:solidFill>
                <a:effectLst/>
                <a:latin typeface="Roboto" panose="02000000000000000000" pitchFamily="2" charset="0"/>
              </a:rPr>
              <a:t>How Does CNN Recognize Images?</a:t>
            </a:r>
          </a:p>
        </p:txBody>
      </p:sp>
      <p:pic>
        <p:nvPicPr>
          <p:cNvPr id="2050" name="Picture 2">
            <a:extLst>
              <a:ext uri="{FF2B5EF4-FFF2-40B4-BE49-F238E27FC236}">
                <a16:creationId xmlns:a16="http://schemas.microsoft.com/office/drawing/2014/main" id="{43ED4484-94F1-61AB-FD35-38CA90485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1916832"/>
            <a:ext cx="6840760" cy="27123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0AA82A-8617-22B5-8544-65C692420AF0}"/>
              </a:ext>
            </a:extLst>
          </p:cNvPr>
          <p:cNvSpPr txBox="1"/>
          <p:nvPr/>
        </p:nvSpPr>
        <p:spPr>
          <a:xfrm>
            <a:off x="335360" y="4712076"/>
            <a:ext cx="4681011" cy="830997"/>
          </a:xfrm>
          <a:prstGeom prst="rect">
            <a:avLst/>
          </a:prstGeom>
          <a:noFill/>
        </p:spPr>
        <p:txBody>
          <a:bodyPr wrap="square">
            <a:spAutoFit/>
          </a:bodyPr>
          <a:lstStyle/>
          <a:p>
            <a:r>
              <a:rPr lang="en-US" sz="2400" b="0" i="0" dirty="0">
                <a:solidFill>
                  <a:srgbClr val="51565E"/>
                </a:solidFill>
                <a:effectLst/>
                <a:latin typeface="Roboto" panose="02000000000000000000" pitchFamily="2" charset="0"/>
              </a:rPr>
              <a:t>When you press backslash (\), the below image gets processed.</a:t>
            </a:r>
            <a:endParaRPr lang="en-GB" sz="2400" dirty="0"/>
          </a:p>
        </p:txBody>
      </p:sp>
      <p:sp>
        <p:nvSpPr>
          <p:cNvPr id="9" name="TextBox 8">
            <a:extLst>
              <a:ext uri="{FF2B5EF4-FFF2-40B4-BE49-F238E27FC236}">
                <a16:creationId xmlns:a16="http://schemas.microsoft.com/office/drawing/2014/main" id="{F97EE75D-8D74-13DF-0855-3924B2027A71}"/>
              </a:ext>
            </a:extLst>
          </p:cNvPr>
          <p:cNvSpPr txBox="1"/>
          <p:nvPr/>
        </p:nvSpPr>
        <p:spPr>
          <a:xfrm>
            <a:off x="5447928" y="4733545"/>
            <a:ext cx="4824536" cy="830997"/>
          </a:xfrm>
          <a:prstGeom prst="rect">
            <a:avLst/>
          </a:prstGeom>
          <a:noFill/>
        </p:spPr>
        <p:txBody>
          <a:bodyPr wrap="square">
            <a:spAutoFit/>
          </a:bodyPr>
          <a:lstStyle/>
          <a:p>
            <a:r>
              <a:rPr lang="en-US" sz="2400" b="0" i="0" dirty="0">
                <a:solidFill>
                  <a:srgbClr val="51565E"/>
                </a:solidFill>
                <a:effectLst/>
                <a:latin typeface="Roboto" panose="02000000000000000000" pitchFamily="2" charset="0"/>
              </a:rPr>
              <a:t>When you press forward-slash (/), the below image is processed</a:t>
            </a:r>
            <a:endParaRPr lang="en-GB" sz="2400" dirty="0"/>
          </a:p>
        </p:txBody>
      </p:sp>
    </p:spTree>
    <p:extLst>
      <p:ext uri="{BB962C8B-B14F-4D97-AF65-F5344CB8AC3E}">
        <p14:creationId xmlns:p14="http://schemas.microsoft.com/office/powerpoint/2010/main" val="244501997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C54C831-C33D-CD47-A240-7FA1FF60AF52}"/>
              </a:ext>
            </a:extLst>
          </p:cNvPr>
          <p:cNvGraphicFramePr>
            <a:graphicFrameLocks noGrp="1"/>
          </p:cNvGraphicFramePr>
          <p:nvPr>
            <p:extLst>
              <p:ext uri="{D42A27DB-BD31-4B8C-83A1-F6EECF244321}">
                <p14:modId xmlns:p14="http://schemas.microsoft.com/office/powerpoint/2010/main" val="2717720243"/>
              </p:ext>
            </p:extLst>
          </p:nvPr>
        </p:nvGraphicFramePr>
        <p:xfrm>
          <a:off x="1545081" y="504446"/>
          <a:ext cx="2071062" cy="2194560"/>
        </p:xfrm>
        <a:graphic>
          <a:graphicData uri="http://schemas.openxmlformats.org/drawingml/2006/table">
            <a:tbl>
              <a:tblPr firstRow="1" bandRow="1">
                <a:tableStyleId>{5940675A-B579-460E-94D1-54222C63F5DA}</a:tableStyleId>
              </a:tblPr>
              <a:tblGrid>
                <a:gridCol w="295866">
                  <a:extLst>
                    <a:ext uri="{9D8B030D-6E8A-4147-A177-3AD203B41FA5}">
                      <a16:colId xmlns:a16="http://schemas.microsoft.com/office/drawing/2014/main" val="286048458"/>
                    </a:ext>
                  </a:extLst>
                </a:gridCol>
                <a:gridCol w="295866">
                  <a:extLst>
                    <a:ext uri="{9D8B030D-6E8A-4147-A177-3AD203B41FA5}">
                      <a16:colId xmlns:a16="http://schemas.microsoft.com/office/drawing/2014/main" val="1921783801"/>
                    </a:ext>
                  </a:extLst>
                </a:gridCol>
                <a:gridCol w="295866">
                  <a:extLst>
                    <a:ext uri="{9D8B030D-6E8A-4147-A177-3AD203B41FA5}">
                      <a16:colId xmlns:a16="http://schemas.microsoft.com/office/drawing/2014/main" val="1633154265"/>
                    </a:ext>
                  </a:extLst>
                </a:gridCol>
                <a:gridCol w="295866">
                  <a:extLst>
                    <a:ext uri="{9D8B030D-6E8A-4147-A177-3AD203B41FA5}">
                      <a16:colId xmlns:a16="http://schemas.microsoft.com/office/drawing/2014/main" val="1303504100"/>
                    </a:ext>
                  </a:extLst>
                </a:gridCol>
                <a:gridCol w="295866">
                  <a:extLst>
                    <a:ext uri="{9D8B030D-6E8A-4147-A177-3AD203B41FA5}">
                      <a16:colId xmlns:a16="http://schemas.microsoft.com/office/drawing/2014/main" val="3752495420"/>
                    </a:ext>
                  </a:extLst>
                </a:gridCol>
                <a:gridCol w="295866">
                  <a:extLst>
                    <a:ext uri="{9D8B030D-6E8A-4147-A177-3AD203B41FA5}">
                      <a16:colId xmlns:a16="http://schemas.microsoft.com/office/drawing/2014/main" val="2625431469"/>
                    </a:ext>
                  </a:extLst>
                </a:gridCol>
                <a:gridCol w="295866">
                  <a:extLst>
                    <a:ext uri="{9D8B030D-6E8A-4147-A177-3AD203B41FA5}">
                      <a16:colId xmlns:a16="http://schemas.microsoft.com/office/drawing/2014/main" val="423202353"/>
                    </a:ext>
                  </a:extLst>
                </a:gridCol>
              </a:tblGrid>
              <a:tr h="334385">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677646266"/>
                  </a:ext>
                </a:extLst>
              </a:tr>
              <a:tr h="334385">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513519549"/>
                  </a:ext>
                </a:extLst>
              </a:tr>
              <a:tr h="334385">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866527481"/>
                  </a:ext>
                </a:extLst>
              </a:tr>
              <a:tr h="334385">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4281040620"/>
                  </a:ext>
                </a:extLst>
              </a:tr>
              <a:tr h="334385">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289182420"/>
                  </a:ext>
                </a:extLst>
              </a:tr>
              <a:tr h="334385">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69922870"/>
                  </a:ext>
                </a:extLst>
              </a:tr>
            </a:tbl>
          </a:graphicData>
        </a:graphic>
      </p:graphicFrame>
      <p:pic>
        <p:nvPicPr>
          <p:cNvPr id="7" name="Picture 6">
            <a:extLst>
              <a:ext uri="{FF2B5EF4-FFF2-40B4-BE49-F238E27FC236}">
                <a16:creationId xmlns:a16="http://schemas.microsoft.com/office/drawing/2014/main" id="{1B09DD0F-4E04-3254-C6DA-928F0B7C4FAF}"/>
              </a:ext>
            </a:extLst>
          </p:cNvPr>
          <p:cNvPicPr>
            <a:picLocks noChangeAspect="1"/>
          </p:cNvPicPr>
          <p:nvPr/>
        </p:nvPicPr>
        <p:blipFill>
          <a:blip r:embed="rId2"/>
          <a:stretch>
            <a:fillRect/>
          </a:stretch>
        </p:blipFill>
        <p:spPr>
          <a:xfrm>
            <a:off x="4079776" y="404664"/>
            <a:ext cx="6624736" cy="2636522"/>
          </a:xfrm>
          <a:prstGeom prst="rect">
            <a:avLst/>
          </a:prstGeom>
        </p:spPr>
      </p:pic>
      <p:sp>
        <p:nvSpPr>
          <p:cNvPr id="8" name="Oval 7">
            <a:extLst>
              <a:ext uri="{FF2B5EF4-FFF2-40B4-BE49-F238E27FC236}">
                <a16:creationId xmlns:a16="http://schemas.microsoft.com/office/drawing/2014/main" id="{3E7DD895-67CE-C337-BFC4-88FACB16818A}"/>
              </a:ext>
            </a:extLst>
          </p:cNvPr>
          <p:cNvSpPr/>
          <p:nvPr/>
        </p:nvSpPr>
        <p:spPr>
          <a:xfrm>
            <a:off x="1847528" y="924944"/>
            <a:ext cx="216024" cy="199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DF3D7BF-E99C-6992-1603-780235EE2FAD}"/>
              </a:ext>
            </a:extLst>
          </p:cNvPr>
          <p:cNvSpPr/>
          <p:nvPr/>
        </p:nvSpPr>
        <p:spPr>
          <a:xfrm>
            <a:off x="3071664" y="924944"/>
            <a:ext cx="216024" cy="199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A58A3CC6-CB02-65FC-EB5C-C4CEB39A1747}"/>
              </a:ext>
            </a:extLst>
          </p:cNvPr>
          <p:cNvCxnSpPr/>
          <p:nvPr/>
        </p:nvCxnSpPr>
        <p:spPr>
          <a:xfrm>
            <a:off x="2567608" y="1700832"/>
            <a:ext cx="0" cy="21600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4" name="Arrow: Circular 13">
            <a:extLst>
              <a:ext uri="{FF2B5EF4-FFF2-40B4-BE49-F238E27FC236}">
                <a16:creationId xmlns:a16="http://schemas.microsoft.com/office/drawing/2014/main" id="{686389F9-F78F-041E-24DD-0345CBE85B6D}"/>
              </a:ext>
            </a:extLst>
          </p:cNvPr>
          <p:cNvSpPr/>
          <p:nvPr/>
        </p:nvSpPr>
        <p:spPr>
          <a:xfrm rot="10800000">
            <a:off x="1847528" y="1645959"/>
            <a:ext cx="1440160" cy="846936"/>
          </a:xfrm>
          <a:prstGeom prst="circularArrow">
            <a:avLst>
              <a:gd name="adj1" fmla="val 0"/>
              <a:gd name="adj2" fmla="val 1561272"/>
              <a:gd name="adj3" fmla="val 20219062"/>
              <a:gd name="adj4" fmla="val 10779402"/>
              <a:gd name="adj5" fmla="val 66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076" name="Picture 4">
            <a:extLst>
              <a:ext uri="{FF2B5EF4-FFF2-40B4-BE49-F238E27FC236}">
                <a16:creationId xmlns:a16="http://schemas.microsoft.com/office/drawing/2014/main" id="{0BD4E57A-0352-71A1-65CF-64A5EE284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313" y="3562401"/>
            <a:ext cx="9600247" cy="263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31281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DDCCF-3F26-E6C2-6A19-05654F4A8ABA}"/>
              </a:ext>
            </a:extLst>
          </p:cNvPr>
          <p:cNvSpPr txBox="1"/>
          <p:nvPr/>
        </p:nvSpPr>
        <p:spPr>
          <a:xfrm>
            <a:off x="695400" y="543932"/>
            <a:ext cx="10801200" cy="2868734"/>
          </a:xfrm>
          <a:prstGeom prst="rect">
            <a:avLst/>
          </a:prstGeom>
          <a:noFill/>
        </p:spPr>
        <p:txBody>
          <a:bodyPr wrap="square">
            <a:spAutoFit/>
          </a:bodyPr>
          <a:lstStyle/>
          <a:p>
            <a:pPr algn="l">
              <a:lnSpc>
                <a:spcPts val="2550"/>
              </a:lnSpc>
              <a:spcBef>
                <a:spcPts val="4800"/>
              </a:spcBef>
              <a:spcAft>
                <a:spcPts val="2400"/>
              </a:spcAft>
              <a:buNone/>
            </a:pPr>
            <a:r>
              <a:rPr lang="en-US" sz="2400" b="1" i="0" dirty="0">
                <a:solidFill>
                  <a:srgbClr val="272C37"/>
                </a:solidFill>
                <a:effectLst/>
                <a:latin typeface="Roboto" panose="02000000000000000000" pitchFamily="2" charset="0"/>
              </a:rPr>
              <a:t>Layers in a Convolutional Neural Network</a:t>
            </a:r>
          </a:p>
          <a:p>
            <a:pPr algn="l">
              <a:lnSpc>
                <a:spcPts val="1950"/>
              </a:lnSpc>
              <a:spcAft>
                <a:spcPts val="1950"/>
              </a:spcAft>
              <a:buNone/>
            </a:pPr>
            <a:r>
              <a:rPr lang="en-US" sz="2400" b="0" i="0" dirty="0">
                <a:solidFill>
                  <a:srgbClr val="51565E"/>
                </a:solidFill>
                <a:effectLst/>
                <a:latin typeface="Roboto" panose="02000000000000000000" pitchFamily="2" charset="0"/>
              </a:rPr>
              <a:t>A convolution neural network has multiple hidden layers that help in extracting information from an image. The four important layers in CNN are:</a:t>
            </a:r>
          </a:p>
          <a:p>
            <a:pPr algn="l">
              <a:lnSpc>
                <a:spcPts val="1800"/>
              </a:lnSpc>
              <a:spcAft>
                <a:spcPts val="1050"/>
              </a:spcAft>
              <a:buFont typeface="+mj-lt"/>
              <a:buAutoNum type="arabicPeriod"/>
            </a:pPr>
            <a:r>
              <a:rPr lang="en-US" sz="2400" b="0" i="0" dirty="0">
                <a:solidFill>
                  <a:srgbClr val="51565E"/>
                </a:solidFill>
                <a:effectLst/>
                <a:latin typeface="Roboto" panose="02000000000000000000" pitchFamily="2" charset="0"/>
              </a:rPr>
              <a:t>Convolution layer</a:t>
            </a:r>
          </a:p>
          <a:p>
            <a:pPr algn="l">
              <a:lnSpc>
                <a:spcPts val="1800"/>
              </a:lnSpc>
              <a:spcAft>
                <a:spcPts val="1050"/>
              </a:spcAft>
              <a:buFont typeface="+mj-lt"/>
              <a:buAutoNum type="arabicPeriod"/>
            </a:pP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layer</a:t>
            </a:r>
          </a:p>
          <a:p>
            <a:pPr algn="l">
              <a:lnSpc>
                <a:spcPts val="1800"/>
              </a:lnSpc>
              <a:spcAft>
                <a:spcPts val="1050"/>
              </a:spcAft>
              <a:buFont typeface="+mj-lt"/>
              <a:buAutoNum type="arabicPeriod"/>
            </a:pPr>
            <a:r>
              <a:rPr lang="en-US" sz="2400" b="0" i="0" dirty="0">
                <a:solidFill>
                  <a:srgbClr val="51565E"/>
                </a:solidFill>
                <a:effectLst/>
                <a:latin typeface="Roboto" panose="02000000000000000000" pitchFamily="2" charset="0"/>
              </a:rPr>
              <a:t>Pooling layer</a:t>
            </a:r>
          </a:p>
          <a:p>
            <a:pPr algn="l">
              <a:lnSpc>
                <a:spcPts val="1800"/>
              </a:lnSpc>
              <a:spcAft>
                <a:spcPts val="1050"/>
              </a:spcAft>
              <a:buFont typeface="+mj-lt"/>
              <a:buAutoNum type="arabicPeriod"/>
            </a:pPr>
            <a:r>
              <a:rPr lang="en-US" sz="2400" b="0" i="0" dirty="0">
                <a:solidFill>
                  <a:srgbClr val="51565E"/>
                </a:solidFill>
                <a:effectLst/>
                <a:latin typeface="Roboto" panose="02000000000000000000" pitchFamily="2" charset="0"/>
              </a:rPr>
              <a:t>Fully connected layer</a:t>
            </a:r>
          </a:p>
        </p:txBody>
      </p:sp>
    </p:spTree>
    <p:extLst>
      <p:ext uri="{BB962C8B-B14F-4D97-AF65-F5344CB8AC3E}">
        <p14:creationId xmlns:p14="http://schemas.microsoft.com/office/powerpoint/2010/main" val="87427805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8C56C-A2CC-F8C9-3F64-60B356A4657C}"/>
              </a:ext>
            </a:extLst>
          </p:cNvPr>
          <p:cNvSpPr txBox="1"/>
          <p:nvPr/>
        </p:nvSpPr>
        <p:spPr>
          <a:xfrm>
            <a:off x="767408" y="836712"/>
            <a:ext cx="10873208" cy="3785652"/>
          </a:xfrm>
          <a:prstGeom prst="rect">
            <a:avLst/>
          </a:prstGeom>
          <a:noFill/>
        </p:spPr>
        <p:txBody>
          <a:bodyPr wrap="square">
            <a:spAutoFit/>
          </a:bodyPr>
          <a:lstStyle/>
          <a:p>
            <a:r>
              <a:rPr lang="en-US" sz="2400" b="0" i="0" dirty="0">
                <a:solidFill>
                  <a:srgbClr val="51565E"/>
                </a:solidFill>
                <a:effectLst/>
                <a:latin typeface="Roboto" panose="02000000000000000000" pitchFamily="2" charset="0"/>
              </a:rPr>
              <a:t>Imagine there’s an image of a bird, and you want to identify whether it’s really a bird or some other object. </a:t>
            </a:r>
          </a:p>
          <a:p>
            <a:r>
              <a:rPr lang="en-US" sz="2400" b="0" i="0" dirty="0">
                <a:solidFill>
                  <a:srgbClr val="51565E"/>
                </a:solidFill>
                <a:effectLst/>
                <a:latin typeface="Roboto" panose="02000000000000000000" pitchFamily="2" charset="0"/>
              </a:rPr>
              <a:t>The first thing you do is feed the pixels of the image in the form of arrays to the input layer of the </a:t>
            </a:r>
            <a:r>
              <a:rPr lang="en-US" sz="2400" b="0" i="0" u="none" strike="noStrike" dirty="0">
                <a:solidFill>
                  <a:srgbClr val="1179EF"/>
                </a:solidFill>
                <a:effectLst/>
                <a:latin typeface="Roboto" panose="02000000000000000000" pitchFamily="2" charset="0"/>
                <a:hlinkClick r:id="rId2" tooltip="neural network"/>
              </a:rPr>
              <a:t>neural network</a:t>
            </a:r>
            <a:r>
              <a:rPr lang="en-US" sz="2400" b="0" i="0" dirty="0">
                <a:solidFill>
                  <a:srgbClr val="51565E"/>
                </a:solidFill>
                <a:effectLst/>
                <a:latin typeface="Roboto" panose="02000000000000000000" pitchFamily="2" charset="0"/>
              </a:rPr>
              <a:t> (multi-layer networks used to classify things). </a:t>
            </a:r>
          </a:p>
          <a:p>
            <a:r>
              <a:rPr lang="en-US" sz="2400" b="0" i="0" dirty="0">
                <a:solidFill>
                  <a:srgbClr val="51565E"/>
                </a:solidFill>
                <a:effectLst/>
                <a:latin typeface="Roboto" panose="02000000000000000000" pitchFamily="2" charset="0"/>
              </a:rPr>
              <a:t>The hidden layers carry out feature extraction by performing different calculations and manipulations. </a:t>
            </a:r>
          </a:p>
          <a:p>
            <a:r>
              <a:rPr lang="en-US" sz="2400" b="0" i="0" dirty="0">
                <a:solidFill>
                  <a:srgbClr val="51565E"/>
                </a:solidFill>
                <a:effectLst/>
                <a:latin typeface="Roboto" panose="02000000000000000000" pitchFamily="2" charset="0"/>
              </a:rPr>
              <a:t>There are multiple hidden layers like the convolution layer, the </a:t>
            </a:r>
            <a:r>
              <a:rPr lang="en-US" sz="2400" b="0" i="0" dirty="0" err="1">
                <a:solidFill>
                  <a:srgbClr val="51565E"/>
                </a:solidFill>
                <a:effectLst/>
                <a:latin typeface="Roboto" panose="02000000000000000000" pitchFamily="2" charset="0"/>
              </a:rPr>
              <a:t>ReLU</a:t>
            </a:r>
            <a:r>
              <a:rPr lang="en-US" sz="2400" b="0" i="0" dirty="0">
                <a:solidFill>
                  <a:srgbClr val="51565E"/>
                </a:solidFill>
                <a:effectLst/>
                <a:latin typeface="Roboto" panose="02000000000000000000" pitchFamily="2" charset="0"/>
              </a:rPr>
              <a:t> layer, and pooling layer, that perform feature extraction from the image. </a:t>
            </a:r>
          </a:p>
          <a:p>
            <a:r>
              <a:rPr lang="en-US" sz="2400" b="0" i="0" dirty="0">
                <a:solidFill>
                  <a:srgbClr val="51565E"/>
                </a:solidFill>
                <a:effectLst/>
                <a:latin typeface="Roboto" panose="02000000000000000000" pitchFamily="2" charset="0"/>
              </a:rPr>
              <a:t>Finally, there’s a fully connected layer that identifies the object in the image.</a:t>
            </a:r>
            <a:endParaRPr lang="en-GB" sz="2400" dirty="0"/>
          </a:p>
        </p:txBody>
      </p:sp>
      <p:sp>
        <p:nvSpPr>
          <p:cNvPr id="2" name="TextBox 1">
            <a:extLst>
              <a:ext uri="{FF2B5EF4-FFF2-40B4-BE49-F238E27FC236}">
                <a16:creationId xmlns:a16="http://schemas.microsoft.com/office/drawing/2014/main" id="{36C084CB-9651-D28B-AF85-9CBD3884E360}"/>
              </a:ext>
            </a:extLst>
          </p:cNvPr>
          <p:cNvSpPr txBox="1"/>
          <p:nvPr/>
        </p:nvSpPr>
        <p:spPr>
          <a:xfrm>
            <a:off x="767408" y="404664"/>
            <a:ext cx="6633146" cy="342401"/>
          </a:xfrm>
          <a:prstGeom prst="rect">
            <a:avLst/>
          </a:prstGeom>
          <a:noFill/>
        </p:spPr>
        <p:txBody>
          <a:bodyPr wrap="square">
            <a:spAutoFit/>
          </a:bodyPr>
          <a:lstStyle/>
          <a:p>
            <a:pPr algn="l">
              <a:lnSpc>
                <a:spcPts val="1800"/>
              </a:lnSpc>
              <a:spcAft>
                <a:spcPts val="1050"/>
              </a:spcAft>
            </a:pPr>
            <a:r>
              <a:rPr lang="en-US" sz="2400" b="1" dirty="0">
                <a:solidFill>
                  <a:srgbClr val="51565E"/>
                </a:solidFill>
                <a:latin typeface="Roboto" panose="02000000000000000000" pitchFamily="2" charset="0"/>
              </a:rPr>
              <a:t>EXAMPLE </a:t>
            </a:r>
            <a:endParaRPr lang="en-US" sz="2400" b="1" i="0"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024772898"/>
      </p:ext>
    </p:extLst>
  </p:cSld>
  <p:clrMapOvr>
    <a:masterClrMapping/>
  </p:clrMapOvr>
  <p:transition spd="med">
    <p:pull/>
  </p:transition>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3057</TotalTime>
  <Words>3759</Words>
  <Application>Microsoft Office PowerPoint</Application>
  <PresentationFormat>Widescreen</PresentationFormat>
  <Paragraphs>172</Paragraphs>
  <Slides>40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Aparajita</vt:lpstr>
      <vt:lpstr>-apple-system</vt:lpstr>
      <vt:lpstr>Aptos Display</vt:lpstr>
      <vt:lpstr>Arial</vt:lpstr>
      <vt:lpstr>Arial Black</vt:lpstr>
      <vt:lpstr>Calibri</vt:lpstr>
      <vt:lpstr>Calibri Light</vt:lpstr>
      <vt:lpstr>KaTeX_Main</vt:lpstr>
      <vt:lpstr>KaTeX_Math</vt:lpstr>
      <vt:lpstr>Roboto</vt:lpstr>
      <vt:lpstr>Studio-Feixen-Sans</vt:lpstr>
      <vt:lpstr>Wingdings</vt:lpstr>
      <vt:lpstr>Retrospect</vt:lpstr>
      <vt:lpstr>CMCSC 1101: Introduction to Data Science and Applications for Decision making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FORM 4 PHYSICS</dc:title>
  <dc:creator>allen</dc:creator>
  <cp:lastModifiedBy>David Owino</cp:lastModifiedBy>
  <cp:revision>231</cp:revision>
  <dcterms:created xsi:type="dcterms:W3CDTF">2020-05-25T07:55:53Z</dcterms:created>
  <dcterms:modified xsi:type="dcterms:W3CDTF">2025-09-06T08:15:22Z</dcterms:modified>
</cp:coreProperties>
</file>