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74" r:id="rId5"/>
    <p:sldId id="266" r:id="rId6"/>
    <p:sldId id="259" r:id="rId7"/>
    <p:sldId id="271" r:id="rId8"/>
    <p:sldId id="272" r:id="rId9"/>
    <p:sldId id="260" r:id="rId10"/>
    <p:sldId id="264" r:id="rId11"/>
    <p:sldId id="261" r:id="rId12"/>
    <p:sldId id="275" r:id="rId13"/>
    <p:sldId id="262" r:id="rId14"/>
    <p:sldId id="263" r:id="rId15"/>
    <p:sldId id="270"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11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97235"/>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Chose the optimal model</a:t>
            </a:r>
          </a:p>
        </p:txBody>
      </p:sp>
      <p:sp>
        <p:nvSpPr>
          <p:cNvPr id="142" name="Shape 91"/>
          <p:cNvSpPr/>
          <p:nvPr/>
        </p:nvSpPr>
        <p:spPr>
          <a:xfrm>
            <a:off x="205024" y="1577973"/>
            <a:ext cx="8674281" cy="282247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
            </a:pPr>
            <a:r>
              <a:rPr lang="en-US" dirty="0"/>
              <a:t>Mean Absolute Error (MAE): Decision Tree (DT) has a lower MAE (0.5469) compared to the Random Forest (RF) (2.2347) hence better performance in terms of average error magnitude.</a:t>
            </a:r>
          </a:p>
          <a:p>
            <a:pPr marL="285750" indent="-285750">
              <a:buFont typeface="Wingdings" panose="05000000000000000000" pitchFamily="2" charset="2"/>
              <a:buChar char="§"/>
            </a:pPr>
            <a:r>
              <a:rPr lang="en-US" dirty="0"/>
              <a:t>Mean Squared Error (MSE): Is low in DT (23.7020) compared to RF (30.9548) hence DT penalizes larger errors more heavily.</a:t>
            </a:r>
          </a:p>
          <a:p>
            <a:pPr marL="285750" indent="-285750">
              <a:buFont typeface="Wingdings" panose="05000000000000000000" pitchFamily="2" charset="2"/>
              <a:buChar char="§"/>
            </a:pPr>
            <a:r>
              <a:rPr lang="en-US" dirty="0"/>
              <a:t>Root Mean Squared Error (RMSE): Again is low in DT (4.8685) compared to the RF (5.5637) hence better performance with greater sensitivity to outliers.</a:t>
            </a:r>
          </a:p>
          <a:p>
            <a:pPr marL="285750" indent="-285750">
              <a:buFont typeface="Wingdings" panose="05000000000000000000" pitchFamily="2" charset="2"/>
              <a:buChar char="§"/>
            </a:pPr>
            <a:r>
              <a:rPr lang="en-US" dirty="0"/>
              <a:t>R-squared (R²): DT has a higher R² (0.9713) compared to the RF (0.9625) hence it explains more variance in the target variable and thus has better explanatory power.</a:t>
            </a:r>
          </a:p>
          <a:p>
            <a:pPr marL="285750" indent="-285750">
              <a:buFont typeface="Wingdings" panose="05000000000000000000" pitchFamily="2" charset="2"/>
              <a:buChar char="§"/>
            </a:pPr>
            <a:r>
              <a:rPr lang="en-US" dirty="0"/>
              <a:t>Therefore, the Decision Tree model is the better choice between the two.</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19990030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4451196" cy="87027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We visualize and presents the findings.</a:t>
            </a:r>
            <a:endParaRPr dirty="0"/>
          </a:p>
        </p:txBody>
      </p:sp>
      <p:sp>
        <p:nvSpPr>
          <p:cNvPr id="151" name="Shape 100"/>
          <p:cNvSpPr/>
          <p:nvPr/>
        </p:nvSpPr>
        <p:spPr>
          <a:xfrm>
            <a:off x="205025" y="2020112"/>
            <a:ext cx="4134600" cy="20261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This shows the number of female customers in the </a:t>
            </a:r>
            <a:r>
              <a:rPr lang="en-US" dirty="0" err="1"/>
              <a:t>new_customer_list</a:t>
            </a:r>
            <a:r>
              <a:rPr lang="en-US" dirty="0"/>
              <a:t>, which were predicted by the model.</a:t>
            </a:r>
          </a:p>
          <a:p>
            <a:r>
              <a:rPr lang="en-US" dirty="0"/>
              <a:t>These customers, out of 1000 new customers are once who should be targeted by SPROCKET LTD to improve their bike sales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9EDA1335-64B5-5435-D737-B941F1FB482E}"/>
              </a:ext>
            </a:extLst>
          </p:cNvPr>
          <p:cNvPicPr>
            <a:picLocks noChangeAspect="1"/>
          </p:cNvPicPr>
          <p:nvPr/>
        </p:nvPicPr>
        <p:blipFill>
          <a:blip r:embed="rId2"/>
          <a:stretch>
            <a:fillRect/>
          </a:stretch>
        </p:blipFill>
        <p:spPr>
          <a:xfrm>
            <a:off x="4804377" y="820525"/>
            <a:ext cx="4339623" cy="432297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FFCE9B77-BD17-7CAE-AD7C-907D6E37AB6D}"/>
              </a:ext>
            </a:extLst>
          </p:cNvPr>
          <p:cNvPicPr>
            <a:picLocks noChangeAspect="1"/>
          </p:cNvPicPr>
          <p:nvPr/>
        </p:nvPicPr>
        <p:blipFill>
          <a:blip r:embed="rId2"/>
          <a:stretch>
            <a:fillRect/>
          </a:stretch>
        </p:blipFill>
        <p:spPr>
          <a:xfrm>
            <a:off x="4664776" y="852149"/>
            <a:ext cx="4479223" cy="4291351"/>
          </a:xfrm>
          <a:prstGeom prst="rect">
            <a:avLst/>
          </a:prstGeom>
        </p:spPr>
      </p:pic>
      <p:sp>
        <p:nvSpPr>
          <p:cNvPr id="5" name="Shape 100">
            <a:extLst>
              <a:ext uri="{FF2B5EF4-FFF2-40B4-BE49-F238E27FC236}">
                <a16:creationId xmlns:a16="http://schemas.microsoft.com/office/drawing/2014/main" id="{2374FE75-5357-23E2-E25F-BFFF6D1CBD0E}"/>
              </a:ext>
            </a:extLst>
          </p:cNvPr>
          <p:cNvSpPr/>
          <p:nvPr/>
        </p:nvSpPr>
        <p:spPr>
          <a:xfrm>
            <a:off x="205025" y="1165870"/>
            <a:ext cx="4134600" cy="36188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This shows the number of male customers in the </a:t>
            </a:r>
            <a:r>
              <a:rPr lang="en-US" dirty="0" err="1"/>
              <a:t>new_customer_list</a:t>
            </a:r>
            <a:r>
              <a:rPr lang="en-US" dirty="0"/>
              <a:t>, which were predicted by the model.</a:t>
            </a:r>
          </a:p>
          <a:p>
            <a:r>
              <a:rPr lang="en-US" dirty="0"/>
              <a:t>These customers, out of 1000 new customers are once who should be targeted by SPROCKET LTD to improve their bike sales and maximize profit.</a:t>
            </a:r>
          </a:p>
          <a:p>
            <a:endParaRPr lang="en-US" dirty="0"/>
          </a:p>
          <a:p>
            <a:r>
              <a:rPr lang="en-US" dirty="0"/>
              <a:t>From the model prediction, there are more female target customers than the males. Also, most of the targeted customers are from New South Wales state, most of whom do not own a car and are of advanced age.</a:t>
            </a:r>
          </a:p>
        </p:txBody>
      </p:sp>
    </p:spTree>
    <p:extLst>
      <p:ext uri="{BB962C8B-B14F-4D97-AF65-F5344CB8AC3E}">
        <p14:creationId xmlns:p14="http://schemas.microsoft.com/office/powerpoint/2010/main" val="3854710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954203"/>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 sample anomalies and steps to mitigate them are attached</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A9ACCEA4-860D-9CB8-8C0E-A8862BD2E146}"/>
              </a:ext>
            </a:extLst>
          </p:cNvPr>
          <p:cNvPicPr>
            <a:picLocks noChangeAspect="1"/>
          </p:cNvPicPr>
          <p:nvPr/>
        </p:nvPicPr>
        <p:blipFill>
          <a:blip r:embed="rId2"/>
          <a:stretch>
            <a:fillRect/>
          </a:stretch>
        </p:blipFill>
        <p:spPr>
          <a:xfrm>
            <a:off x="21516" y="1629372"/>
            <a:ext cx="4216998" cy="3250154"/>
          </a:xfrm>
          <a:prstGeom prst="rect">
            <a:avLst/>
          </a:prstGeom>
        </p:spPr>
      </p:pic>
      <p:pic>
        <p:nvPicPr>
          <p:cNvPr id="5" name="Picture 4">
            <a:extLst>
              <a:ext uri="{FF2B5EF4-FFF2-40B4-BE49-F238E27FC236}">
                <a16:creationId xmlns:a16="http://schemas.microsoft.com/office/drawing/2014/main" id="{8F735FDB-54F6-F66A-BC3E-5CA508289C03}"/>
              </a:ext>
            </a:extLst>
          </p:cNvPr>
          <p:cNvPicPr>
            <a:picLocks noChangeAspect="1"/>
          </p:cNvPicPr>
          <p:nvPr/>
        </p:nvPicPr>
        <p:blipFill>
          <a:blip r:embed="rId3"/>
          <a:stretch>
            <a:fillRect/>
          </a:stretch>
        </p:blipFill>
        <p:spPr>
          <a:xfrm>
            <a:off x="4475180" y="1604208"/>
            <a:ext cx="4647304" cy="3387340"/>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E02AB973-346A-1856-63E9-2F9F368C9EEA}"/>
              </a:ext>
            </a:extLst>
          </p:cNvPr>
          <p:cNvPicPr>
            <a:picLocks noChangeAspect="1"/>
          </p:cNvPicPr>
          <p:nvPr/>
        </p:nvPicPr>
        <p:blipFill>
          <a:blip r:embed="rId2"/>
          <a:stretch>
            <a:fillRect/>
          </a:stretch>
        </p:blipFill>
        <p:spPr>
          <a:xfrm>
            <a:off x="1" y="852149"/>
            <a:ext cx="4356846" cy="3891974"/>
          </a:xfrm>
          <a:prstGeom prst="rect">
            <a:avLst/>
          </a:prstGeom>
        </p:spPr>
      </p:pic>
      <p:pic>
        <p:nvPicPr>
          <p:cNvPr id="7" name="Picture 6">
            <a:extLst>
              <a:ext uri="{FF2B5EF4-FFF2-40B4-BE49-F238E27FC236}">
                <a16:creationId xmlns:a16="http://schemas.microsoft.com/office/drawing/2014/main" id="{4596A176-3014-7954-D0A6-740B318EFE54}"/>
              </a:ext>
            </a:extLst>
          </p:cNvPr>
          <p:cNvPicPr>
            <a:picLocks noChangeAspect="1"/>
          </p:cNvPicPr>
          <p:nvPr/>
        </p:nvPicPr>
        <p:blipFill>
          <a:blip r:embed="rId3"/>
          <a:stretch>
            <a:fillRect/>
          </a:stretch>
        </p:blipFill>
        <p:spPr>
          <a:xfrm>
            <a:off x="4464424" y="852148"/>
            <a:ext cx="4679575" cy="3891975"/>
          </a:xfrm>
          <a:prstGeom prst="rect">
            <a:avLst/>
          </a:prstGeom>
        </p:spPr>
      </p:pic>
    </p:spTree>
    <p:extLst>
      <p:ext uri="{BB962C8B-B14F-4D97-AF65-F5344CB8AC3E}">
        <p14:creationId xmlns:p14="http://schemas.microsoft.com/office/powerpoint/2010/main" val="78388229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900413"/>
            <a:ext cx="8713064" cy="129262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nSpc>
                <a:spcPct val="100000"/>
              </a:lnSpc>
            </a:pPr>
            <a:r>
              <a:rPr lang="en-US" sz="1800" dirty="0"/>
              <a:t>The aim of this project is to build a predictive model that determines customer demographic and product characteristics that influences bike purchase and identify target customers based on their demographic attributes</a:t>
            </a:r>
          </a:p>
        </p:txBody>
      </p:sp>
      <p:sp>
        <p:nvSpPr>
          <p:cNvPr id="124" name="Shape 73"/>
          <p:cNvSpPr/>
          <p:nvPr/>
        </p:nvSpPr>
        <p:spPr>
          <a:xfrm>
            <a:off x="205024" y="2148536"/>
            <a:ext cx="8733951" cy="28224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We do a preliminary exploration of the data to comprehend the structure, oddities and patterns, isolating and rectifying anomalies to optimize data quality and reports and attempt to answer the following questions:</a:t>
            </a:r>
          </a:p>
          <a:p>
            <a:pPr marL="342900" indent="-342900">
              <a:buFont typeface="+mj-lt"/>
              <a:buAutoNum type="arabicPeriod"/>
            </a:pPr>
            <a:r>
              <a:rPr lang="en-US" dirty="0"/>
              <a:t>Are there any seasonal patterns in bike purchases?</a:t>
            </a:r>
          </a:p>
          <a:p>
            <a:pPr marL="342900" indent="-342900">
              <a:buFont typeface="+mj-lt"/>
              <a:buAutoNum type="arabicPeriod"/>
            </a:pPr>
            <a:r>
              <a:rPr lang="en-US" dirty="0"/>
              <a:t>What is the distribution of bike purchases across different age groups and genders?</a:t>
            </a:r>
          </a:p>
          <a:p>
            <a:pPr marL="342900" indent="-342900">
              <a:buFont typeface="+mj-lt"/>
              <a:buAutoNum type="arabicPeriod"/>
            </a:pPr>
            <a:r>
              <a:rPr lang="en-US" dirty="0"/>
              <a:t>How do bike purchases vary by state?</a:t>
            </a:r>
          </a:p>
          <a:p>
            <a:pPr marL="342900" indent="-342900">
              <a:buFont typeface="+mj-lt"/>
              <a:buAutoNum type="arabicPeriod"/>
            </a:pPr>
            <a:r>
              <a:rPr lang="en-US" dirty="0"/>
              <a:t>Which job industry categories have the highest number of bike purchases?</a:t>
            </a:r>
          </a:p>
          <a:p>
            <a:pPr marL="342900" indent="-342900">
              <a:buFont typeface="+mj-lt"/>
              <a:buAutoNum type="arabicPeriod"/>
            </a:pPr>
            <a:r>
              <a:rPr lang="en-US" dirty="0"/>
              <a:t>How does product size correlate with the number of purchases and profit margin?</a:t>
            </a:r>
          </a:p>
          <a:p>
            <a:pPr marL="342900" indent="-342900">
              <a:buFont typeface="+mj-lt"/>
              <a:buAutoNum type="arabicPeriod"/>
            </a:pPr>
            <a:r>
              <a:rPr lang="en-US" dirty="0"/>
              <a:t>What product classes are most popular among different age groups and genders?</a:t>
            </a:r>
          </a:p>
          <a:p>
            <a:pPr marL="342900" indent="-342900">
              <a:buFont typeface="+mj-lt"/>
              <a:buAutoNum type="arabicPeriod"/>
            </a:pPr>
            <a:r>
              <a:rPr lang="en-US" dirty="0"/>
              <a:t>How does the profit margin vary across different product sizes and classes?</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900413"/>
            <a:ext cx="8713064"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nSpc>
                <a:spcPct val="100000"/>
              </a:lnSpc>
            </a:pPr>
            <a:endParaRPr lang="en-US" dirty="0"/>
          </a:p>
        </p:txBody>
      </p:sp>
      <p:sp>
        <p:nvSpPr>
          <p:cNvPr id="124" name="Shape 73"/>
          <p:cNvSpPr/>
          <p:nvPr/>
        </p:nvSpPr>
        <p:spPr>
          <a:xfrm>
            <a:off x="137921" y="1146618"/>
            <a:ext cx="4442279" cy="308792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
            </a:pPr>
            <a:r>
              <a:rPr lang="en-US" dirty="0"/>
              <a:t>After gathering, data exploration is vital step in data analysis process. </a:t>
            </a:r>
          </a:p>
          <a:p>
            <a:pPr marL="285750" indent="-285750">
              <a:buFont typeface="Wingdings" panose="05000000000000000000" pitchFamily="2" charset="2"/>
              <a:buChar char="§"/>
            </a:pPr>
            <a:r>
              <a:rPr lang="en-US" dirty="0"/>
              <a:t>The following anomalies were identified and corrected: missing values, inconsistent records, incorrect data types and duplicate data.</a:t>
            </a:r>
          </a:p>
          <a:p>
            <a:pPr marL="285750" indent="-285750">
              <a:buFont typeface="Wingdings" panose="05000000000000000000" pitchFamily="2" charset="2"/>
              <a:buChar char="§"/>
            </a:pPr>
            <a:r>
              <a:rPr lang="en-US" dirty="0"/>
              <a:t>We focused on variable identification, univariate and bi-variate analysis, treatment of missing values and outliers, feature engineering  and variable creation, and summary statistics and visualization.</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9B3C0884-FC8E-C47F-4638-5122E47FFFED}"/>
              </a:ext>
            </a:extLst>
          </p:cNvPr>
          <p:cNvPicPr>
            <a:picLocks noChangeAspect="1"/>
          </p:cNvPicPr>
          <p:nvPr/>
        </p:nvPicPr>
        <p:blipFill>
          <a:blip r:embed="rId2"/>
          <a:stretch>
            <a:fillRect/>
          </a:stretch>
        </p:blipFill>
        <p:spPr>
          <a:xfrm>
            <a:off x="4783489" y="1141425"/>
            <a:ext cx="4134600" cy="2860650"/>
          </a:xfrm>
          <a:prstGeom prst="rect">
            <a:avLst/>
          </a:prstGeom>
        </p:spPr>
      </p:pic>
    </p:spTree>
    <p:extLst>
      <p:ext uri="{BB962C8B-B14F-4D97-AF65-F5344CB8AC3E}">
        <p14:creationId xmlns:p14="http://schemas.microsoft.com/office/powerpoint/2010/main" val="41004748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89200" y="926445"/>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We examine each variable by itself and then study relationships among the variables.</a:t>
            </a:r>
            <a:endParaRPr dirty="0"/>
          </a:p>
        </p:txBody>
      </p:sp>
      <p:sp>
        <p:nvSpPr>
          <p:cNvPr id="133" name="Shape 82"/>
          <p:cNvSpPr/>
          <p:nvPr/>
        </p:nvSpPr>
        <p:spPr>
          <a:xfrm>
            <a:off x="247113" y="1902636"/>
            <a:ext cx="4033487" cy="202610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
            </a:pPr>
            <a:r>
              <a:rPr lang="en-US" dirty="0"/>
              <a:t>This is bi-variate analysis, showing variations of job category with summary statistics, sum of bike purchases made in the last three years.</a:t>
            </a:r>
          </a:p>
          <a:p>
            <a:pPr marL="285750" indent="-285750">
              <a:buFont typeface="Wingdings" panose="05000000000000000000" pitchFamily="2" charset="2"/>
              <a:buChar char="§"/>
            </a:pPr>
            <a:r>
              <a:rPr lang="en-US" dirty="0"/>
              <a:t>The year of birth also varies with the average of bike purchases over the last three years.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394C5981-7EE4-CD30-31D0-C0A0A8DE7806}"/>
              </a:ext>
            </a:extLst>
          </p:cNvPr>
          <p:cNvPicPr>
            <a:picLocks noChangeAspect="1"/>
          </p:cNvPicPr>
          <p:nvPr/>
        </p:nvPicPr>
        <p:blipFill>
          <a:blip r:embed="rId2"/>
          <a:stretch>
            <a:fillRect/>
          </a:stretch>
        </p:blipFill>
        <p:spPr>
          <a:xfrm>
            <a:off x="4238512" y="1522770"/>
            <a:ext cx="4905487" cy="2557014"/>
          </a:xfrm>
          <a:prstGeom prst="rect">
            <a:avLst/>
          </a:prstGeom>
        </p:spPr>
      </p:pic>
    </p:spTree>
    <p:extLst>
      <p:ext uri="{BB962C8B-B14F-4D97-AF65-F5344CB8AC3E}">
        <p14:creationId xmlns:p14="http://schemas.microsoft.com/office/powerpoint/2010/main" val="327465329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205025" y="1110474"/>
            <a:ext cx="3861366" cy="202610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
            </a:pPr>
            <a:r>
              <a:rPr lang="en-US" dirty="0"/>
              <a:t>This focusses on univariate analysis for list price and standard cost.</a:t>
            </a:r>
          </a:p>
          <a:p>
            <a:pPr marL="285750" indent="-285750">
              <a:buFont typeface="Wingdings" panose="05000000000000000000" pitchFamily="2" charset="2"/>
              <a:buChar char="§"/>
            </a:pPr>
            <a:r>
              <a:rPr lang="en-US" dirty="0"/>
              <a:t>It also explores the relationship between standard cost and list price.</a:t>
            </a:r>
          </a:p>
          <a:p>
            <a:pPr marL="285750" indent="-285750">
              <a:buFont typeface="Wingdings" panose="05000000000000000000" pitchFamily="2" charset="2"/>
              <a:buChar char="§"/>
            </a:pPr>
            <a:r>
              <a:rPr lang="en-US" dirty="0"/>
              <a:t>Summary statistics minimum, mean and maximum are used to highlight the important insights.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15AEBA93-F97D-FB56-3377-A178CC72284B}"/>
              </a:ext>
            </a:extLst>
          </p:cNvPr>
          <p:cNvPicPr>
            <a:picLocks noChangeAspect="1"/>
          </p:cNvPicPr>
          <p:nvPr/>
        </p:nvPicPr>
        <p:blipFill>
          <a:blip r:embed="rId2"/>
          <a:stretch>
            <a:fillRect/>
          </a:stretch>
        </p:blipFill>
        <p:spPr>
          <a:xfrm>
            <a:off x="4249271" y="1215614"/>
            <a:ext cx="4894729" cy="350612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331559" y="1293243"/>
            <a:ext cx="4627716" cy="36188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
            </a:pPr>
            <a:r>
              <a:rPr lang="en-US" dirty="0"/>
              <a:t>These represent multivariate analysis of age, gender, job category and gross profit.</a:t>
            </a:r>
          </a:p>
          <a:p>
            <a:pPr marL="285750" indent="-285750">
              <a:buFont typeface="Wingdings" panose="05000000000000000000" pitchFamily="2" charset="2"/>
              <a:buChar char="§"/>
            </a:pPr>
            <a:r>
              <a:rPr lang="en-US" dirty="0"/>
              <a:t>We created three measures using the List Price and Standard Cost. </a:t>
            </a:r>
          </a:p>
          <a:p>
            <a:pPr marL="285750" indent="-285750">
              <a:buFont typeface="Wingdings" panose="05000000000000000000" pitchFamily="2" charset="2"/>
              <a:buChar char="§"/>
            </a:pPr>
            <a:r>
              <a:rPr lang="en-US" dirty="0"/>
              <a:t>Gross Profit, which is the difference between the list price (the selling price) and the standard cost (the cost of production). </a:t>
            </a:r>
          </a:p>
          <a:p>
            <a:pPr marL="285750" indent="-285750">
              <a:buFont typeface="Wingdings" panose="05000000000000000000" pitchFamily="2" charset="2"/>
              <a:buChar char="§"/>
            </a:pPr>
            <a:r>
              <a:rPr lang="en-US" dirty="0"/>
              <a:t>Gross Profit Margin, which is the ratio of gross profit to list price and is expressed as a percentage. </a:t>
            </a:r>
          </a:p>
          <a:p>
            <a:pPr marL="285750" indent="-285750">
              <a:buFont typeface="Wingdings" panose="05000000000000000000" pitchFamily="2" charset="2"/>
              <a:buChar char="§"/>
            </a:pPr>
            <a:r>
              <a:rPr lang="en-US" dirty="0"/>
              <a:t>Markup Percentage, which is the amount by which the cost of a product is increased to derive the selling price. </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90DF851D-9A87-2F39-198A-9F1A18365BD0}"/>
              </a:ext>
            </a:extLst>
          </p:cNvPr>
          <p:cNvPicPr>
            <a:picLocks noChangeAspect="1"/>
          </p:cNvPicPr>
          <p:nvPr/>
        </p:nvPicPr>
        <p:blipFill>
          <a:blip r:embed="rId2"/>
          <a:stretch>
            <a:fillRect/>
          </a:stretch>
        </p:blipFill>
        <p:spPr>
          <a:xfrm>
            <a:off x="5335793" y="3062941"/>
            <a:ext cx="3689873" cy="2139941"/>
          </a:xfrm>
          <a:prstGeom prst="rect">
            <a:avLst/>
          </a:prstGeom>
        </p:spPr>
      </p:pic>
      <p:pic>
        <p:nvPicPr>
          <p:cNvPr id="6" name="Picture 5">
            <a:extLst>
              <a:ext uri="{FF2B5EF4-FFF2-40B4-BE49-F238E27FC236}">
                <a16:creationId xmlns:a16="http://schemas.microsoft.com/office/drawing/2014/main" id="{74E3854B-CC98-AFF9-1FD3-2F47FF27EFCA}"/>
              </a:ext>
            </a:extLst>
          </p:cNvPr>
          <p:cNvPicPr>
            <a:picLocks noChangeAspect="1"/>
          </p:cNvPicPr>
          <p:nvPr/>
        </p:nvPicPr>
        <p:blipFill>
          <a:blip r:embed="rId3"/>
          <a:stretch>
            <a:fillRect/>
          </a:stretch>
        </p:blipFill>
        <p:spPr>
          <a:xfrm>
            <a:off x="5335793" y="861443"/>
            <a:ext cx="3689873" cy="2139942"/>
          </a:xfrm>
          <a:prstGeom prst="rect">
            <a:avLst/>
          </a:prstGeom>
        </p:spPr>
      </p:pic>
    </p:spTree>
    <p:extLst>
      <p:ext uri="{BB962C8B-B14F-4D97-AF65-F5344CB8AC3E}">
        <p14:creationId xmlns:p14="http://schemas.microsoft.com/office/powerpoint/2010/main" val="42206280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205025" y="1160514"/>
            <a:ext cx="4248641" cy="229155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
            </a:pPr>
            <a:r>
              <a:rPr lang="en-US" dirty="0"/>
              <a:t>We focusses on variable creation and feature engineering.</a:t>
            </a:r>
          </a:p>
          <a:p>
            <a:pPr marL="285750" indent="-285750">
              <a:buFont typeface="Wingdings" panose="05000000000000000000" pitchFamily="2" charset="2"/>
              <a:buChar char="§"/>
            </a:pPr>
            <a:r>
              <a:rPr lang="en-US" dirty="0"/>
              <a:t>The variable gross profit has created to store the difference between list price and standard cost.</a:t>
            </a:r>
          </a:p>
          <a:p>
            <a:pPr marL="285750" indent="-285750">
              <a:buFont typeface="Wingdings" panose="05000000000000000000" pitchFamily="2" charset="2"/>
              <a:buChar char="§"/>
            </a:pPr>
            <a:r>
              <a:rPr lang="en-US" dirty="0"/>
              <a:t>The graphs show the variation of gross profit with age, and among different brands of bike based on the product size.</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697B894E-5956-7C49-5D46-6942EDCA00A1}"/>
              </a:ext>
            </a:extLst>
          </p:cNvPr>
          <p:cNvPicPr>
            <a:picLocks noChangeAspect="1"/>
          </p:cNvPicPr>
          <p:nvPr/>
        </p:nvPicPr>
        <p:blipFill>
          <a:blip r:embed="rId2"/>
          <a:stretch>
            <a:fillRect/>
          </a:stretch>
        </p:blipFill>
        <p:spPr>
          <a:xfrm>
            <a:off x="4572000" y="884024"/>
            <a:ext cx="4572000" cy="1994131"/>
          </a:xfrm>
          <a:prstGeom prst="rect">
            <a:avLst/>
          </a:prstGeom>
        </p:spPr>
      </p:pic>
      <p:pic>
        <p:nvPicPr>
          <p:cNvPr id="7" name="Picture 6">
            <a:extLst>
              <a:ext uri="{FF2B5EF4-FFF2-40B4-BE49-F238E27FC236}">
                <a16:creationId xmlns:a16="http://schemas.microsoft.com/office/drawing/2014/main" id="{213E9447-FED5-C4B9-8DA1-6916C57A5836}"/>
              </a:ext>
            </a:extLst>
          </p:cNvPr>
          <p:cNvPicPr>
            <a:picLocks noChangeAspect="1"/>
          </p:cNvPicPr>
          <p:nvPr/>
        </p:nvPicPr>
        <p:blipFill>
          <a:blip r:embed="rId3"/>
          <a:stretch>
            <a:fillRect/>
          </a:stretch>
        </p:blipFill>
        <p:spPr>
          <a:xfrm>
            <a:off x="4537560" y="2968064"/>
            <a:ext cx="4572000" cy="2175437"/>
          </a:xfrm>
          <a:prstGeom prst="rect">
            <a:avLst/>
          </a:prstGeom>
        </p:spPr>
      </p:pic>
    </p:spTree>
    <p:extLst>
      <p:ext uri="{BB962C8B-B14F-4D97-AF65-F5344CB8AC3E}">
        <p14:creationId xmlns:p14="http://schemas.microsoft.com/office/powerpoint/2010/main" val="75851251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43445"/>
            <a:ext cx="8565600" cy="12242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We develop a hypothesis related to the business question that can be answered with the data and determine the validity of the hypothesis by performing statistical testing</a:t>
            </a:r>
          </a:p>
        </p:txBody>
      </p:sp>
      <p:sp>
        <p:nvSpPr>
          <p:cNvPr id="142" name="Shape 91"/>
          <p:cNvSpPr/>
          <p:nvPr/>
        </p:nvSpPr>
        <p:spPr>
          <a:xfrm>
            <a:off x="205024" y="2164724"/>
            <a:ext cx="4463229" cy="255701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We want to determine customer demographic and product characteristics that influences the number of bike purchases.</a:t>
            </a:r>
          </a:p>
          <a:p>
            <a:r>
              <a:rPr lang="en-US" dirty="0"/>
              <a:t>Feature engineering and creation of variables, converting DOB into age and age groups and creating product and profit margins.</a:t>
            </a:r>
          </a:p>
          <a:p>
            <a:r>
              <a:rPr lang="en-US" dirty="0"/>
              <a:t>Develop the predictive model using various machine learning algorithms such as linear regression, Random forest and Decision Tree.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88620EDB-AF9C-BE70-5C6D-D09BEE0EEAC9}"/>
              </a:ext>
            </a:extLst>
          </p:cNvPr>
          <p:cNvSpPr txBox="1"/>
          <p:nvPr/>
        </p:nvSpPr>
        <p:spPr>
          <a:xfrm>
            <a:off x="4932947" y="2272548"/>
            <a:ext cx="4006028"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AutoNum type="alphaLcParenBoth"/>
            </a:pPr>
            <a:r>
              <a:rPr lang="en-US" b="0" i="0" dirty="0">
                <a:solidFill>
                  <a:srgbClr val="CCCCCC"/>
                </a:solidFill>
                <a:effectLst/>
                <a:latin typeface="Consolas" panose="020B0609020204030204" pitchFamily="49" charset="0"/>
              </a:rPr>
              <a:t>Random Forest</a:t>
            </a:r>
          </a:p>
          <a:p>
            <a:r>
              <a:rPr lang="en-US" b="0" i="0" dirty="0">
                <a:solidFill>
                  <a:srgbClr val="CCCCCC"/>
                </a:solidFill>
                <a:effectLst/>
                <a:latin typeface="Consolas" panose="020B0609020204030204" pitchFamily="49" charset="0"/>
              </a:rPr>
              <a:t>Mean Absolute Error (MAE): 2.235</a:t>
            </a:r>
          </a:p>
          <a:p>
            <a:r>
              <a:rPr lang="en-US" b="0" i="0" dirty="0">
                <a:solidFill>
                  <a:srgbClr val="CCCCCC"/>
                </a:solidFill>
                <a:effectLst/>
                <a:latin typeface="Consolas" panose="020B0609020204030204" pitchFamily="49" charset="0"/>
              </a:rPr>
              <a:t>Mean Squared Error (MSE): 30.96</a:t>
            </a:r>
          </a:p>
          <a:p>
            <a:r>
              <a:rPr lang="en-US" b="0" i="0" dirty="0">
                <a:solidFill>
                  <a:srgbClr val="CCCCCC"/>
                </a:solidFill>
                <a:effectLst/>
                <a:latin typeface="Consolas" panose="020B0609020204030204" pitchFamily="49" charset="0"/>
              </a:rPr>
              <a:t>Root Mean Squared Error (RMSE): 5.564</a:t>
            </a:r>
          </a:p>
          <a:p>
            <a:r>
              <a:rPr lang="en-US" b="0" i="0" dirty="0" err="1">
                <a:solidFill>
                  <a:srgbClr val="CCCCCC"/>
                </a:solidFill>
                <a:effectLst/>
                <a:latin typeface="Consolas" panose="020B0609020204030204" pitchFamily="49" charset="0"/>
              </a:rPr>
              <a:t>R_squraed</a:t>
            </a:r>
            <a:r>
              <a:rPr lang="en-US" b="0" i="0" dirty="0">
                <a:solidFill>
                  <a:srgbClr val="CCCCCC"/>
                </a:solidFill>
                <a:effectLst/>
                <a:latin typeface="Consolas" panose="020B0609020204030204" pitchFamily="49" charset="0"/>
              </a:rPr>
              <a:t> (</a:t>
            </a:r>
            <a:r>
              <a:rPr lang="en-US" b="0" i="0" dirty="0" err="1">
                <a:solidFill>
                  <a:srgbClr val="CCCCCC"/>
                </a:solidFill>
                <a:effectLst/>
                <a:latin typeface="Consolas" panose="020B0609020204030204" pitchFamily="49" charset="0"/>
              </a:rPr>
              <a:t>R_Squared</a:t>
            </a:r>
            <a:r>
              <a:rPr lang="en-US" b="0" i="0" dirty="0">
                <a:solidFill>
                  <a:srgbClr val="CCCCCC"/>
                </a:solidFill>
                <a:effectLst/>
                <a:latin typeface="Consolas" panose="020B0609020204030204" pitchFamily="49" charset="0"/>
              </a:rPr>
              <a:t>): 0.9625</a:t>
            </a:r>
            <a:endParaRPr lang="en-US" dirty="0"/>
          </a:p>
        </p:txBody>
      </p:sp>
      <p:sp>
        <p:nvSpPr>
          <p:cNvPr id="5" name="TextBox 4">
            <a:extLst>
              <a:ext uri="{FF2B5EF4-FFF2-40B4-BE49-F238E27FC236}">
                <a16:creationId xmlns:a16="http://schemas.microsoft.com/office/drawing/2014/main" id="{08600766-5E32-7BAA-8AA8-2D440D502362}"/>
              </a:ext>
            </a:extLst>
          </p:cNvPr>
          <p:cNvSpPr txBox="1"/>
          <p:nvPr/>
        </p:nvSpPr>
        <p:spPr>
          <a:xfrm>
            <a:off x="4932947" y="3575119"/>
            <a:ext cx="4006028"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i="0" dirty="0">
                <a:solidFill>
                  <a:srgbClr val="CCCCCC"/>
                </a:solidFill>
                <a:effectLst/>
                <a:latin typeface="Consolas" panose="020B0609020204030204" pitchFamily="49" charset="0"/>
              </a:rPr>
              <a:t>(b) Decision Tree</a:t>
            </a:r>
          </a:p>
          <a:p>
            <a:r>
              <a:rPr lang="en-US" b="0" i="0" dirty="0">
                <a:solidFill>
                  <a:srgbClr val="CCCCCC"/>
                </a:solidFill>
                <a:effectLst/>
                <a:latin typeface="Consolas" panose="020B0609020204030204" pitchFamily="49" charset="0"/>
              </a:rPr>
              <a:t>Mean Absolute Error (MAE): 0.5469</a:t>
            </a:r>
          </a:p>
          <a:p>
            <a:r>
              <a:rPr lang="en-US" b="0" i="0" dirty="0">
                <a:solidFill>
                  <a:srgbClr val="CCCCCC"/>
                </a:solidFill>
                <a:effectLst/>
                <a:latin typeface="Consolas" panose="020B0609020204030204" pitchFamily="49" charset="0"/>
              </a:rPr>
              <a:t>Mean Squared Error (MSE): 23.70</a:t>
            </a:r>
          </a:p>
          <a:p>
            <a:r>
              <a:rPr lang="en-US" dirty="0">
                <a:solidFill>
                  <a:srgbClr val="CCCCCC"/>
                </a:solidFill>
                <a:latin typeface="Consolas" panose="020B0609020204030204" pitchFamily="49" charset="0"/>
              </a:rPr>
              <a:t>R</a:t>
            </a:r>
            <a:r>
              <a:rPr lang="en-US" b="0" i="0" dirty="0">
                <a:solidFill>
                  <a:srgbClr val="CCCCCC"/>
                </a:solidFill>
                <a:effectLst/>
                <a:latin typeface="Consolas" panose="020B0609020204030204" pitchFamily="49" charset="0"/>
              </a:rPr>
              <a:t>oot Mean Squared Error (RMSE): 4.868</a:t>
            </a:r>
          </a:p>
          <a:p>
            <a:r>
              <a:rPr lang="en-US" b="0" i="0" dirty="0" err="1">
                <a:solidFill>
                  <a:srgbClr val="CCCCCC"/>
                </a:solidFill>
                <a:effectLst/>
                <a:latin typeface="Consolas" panose="020B0609020204030204" pitchFamily="49" charset="0"/>
              </a:rPr>
              <a:t>R_squraed</a:t>
            </a:r>
            <a:r>
              <a:rPr lang="en-US" b="0" i="0" dirty="0">
                <a:solidFill>
                  <a:srgbClr val="CCCCCC"/>
                </a:solidFill>
                <a:effectLst/>
                <a:latin typeface="Consolas" panose="020B0609020204030204" pitchFamily="49" charset="0"/>
              </a:rPr>
              <a:t> (</a:t>
            </a:r>
            <a:r>
              <a:rPr lang="en-US" b="0" i="0" dirty="0" err="1">
                <a:solidFill>
                  <a:srgbClr val="CCCCCC"/>
                </a:solidFill>
                <a:effectLst/>
                <a:latin typeface="Consolas" panose="020B0609020204030204" pitchFamily="49" charset="0"/>
              </a:rPr>
              <a:t>R_Squared</a:t>
            </a:r>
            <a:r>
              <a:rPr lang="en-US" b="0" i="0" dirty="0">
                <a:solidFill>
                  <a:srgbClr val="CCCCCC"/>
                </a:solidFill>
                <a:effectLst/>
                <a:latin typeface="Consolas" panose="020B0609020204030204" pitchFamily="49" charset="0"/>
              </a:rPr>
              <a:t>): 0.9713</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1996</TotalTime>
  <Words>1440</Words>
  <Application>Microsoft Office PowerPoint</Application>
  <PresentationFormat>On-screen Show (16:9)</PresentationFormat>
  <Paragraphs>90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Davie</dc:creator>
  <cp:lastModifiedBy>David Owino</cp:lastModifiedBy>
  <cp:revision>32</cp:revision>
  <dcterms:modified xsi:type="dcterms:W3CDTF">2024-05-21T18:10:10Z</dcterms:modified>
</cp:coreProperties>
</file>