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121"/>
    <a:srgbClr val="000000"/>
    <a:srgbClr val="202020"/>
    <a:srgbClr val="A6A6A6"/>
    <a:srgbClr val="434544"/>
    <a:srgbClr val="A9ABAA"/>
    <a:srgbClr val="AEAFAE"/>
    <a:srgbClr val="AAACAB"/>
    <a:srgbClr val="545655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24" y="-3120"/>
      </p:cViewPr>
      <p:guideLst>
        <p:guide orient="horz" pos="1056"/>
        <p:guide pos="4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8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72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6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6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13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7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8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26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92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6FFC-11A6-4884-B1AF-427EB703A0FB}" type="datetimeFigureOut">
              <a:rPr lang="it-IT" smtClean="0"/>
              <a:t>26/06/2020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554B-161D-4E94-9394-E3C3B9228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9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egiagnacovo.com/" TargetMode="External"/><Relationship Id="rId2" Type="http://schemas.openxmlformats.org/officeDocument/2006/relationships/hyperlink" Target="https://www.linkedin.com/in/davidegiagnacovo/?locale=en_U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davidegiagnacov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1A383DA3-167D-4145-BB54-8845E797BB94}"/>
              </a:ext>
            </a:extLst>
          </p:cNvPr>
          <p:cNvSpPr/>
          <p:nvPr/>
        </p:nvSpPr>
        <p:spPr>
          <a:xfrm>
            <a:off x="0" y="0"/>
            <a:ext cx="2584174" cy="990600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391A35E-2B5A-4F6B-8E61-2661FF3AB2CD}"/>
              </a:ext>
            </a:extLst>
          </p:cNvPr>
          <p:cNvSpPr/>
          <p:nvPr/>
        </p:nvSpPr>
        <p:spPr>
          <a:xfrm>
            <a:off x="0" y="9536973"/>
            <a:ext cx="2584174" cy="369027"/>
          </a:xfrm>
          <a:prstGeom prst="rect">
            <a:avLst/>
          </a:prstGeom>
          <a:solidFill>
            <a:srgbClr val="545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F022535-CBE6-489B-8A79-BCD2C6019D61}"/>
              </a:ext>
            </a:extLst>
          </p:cNvPr>
          <p:cNvCxnSpPr>
            <a:cxnSpLocks/>
          </p:cNvCxnSpPr>
          <p:nvPr/>
        </p:nvCxnSpPr>
        <p:spPr>
          <a:xfrm>
            <a:off x="0" y="3536041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BEBC28-E192-4C9D-84D4-29975340988F}"/>
              </a:ext>
            </a:extLst>
          </p:cNvPr>
          <p:cNvCxnSpPr>
            <a:cxnSpLocks/>
          </p:cNvCxnSpPr>
          <p:nvPr/>
        </p:nvCxnSpPr>
        <p:spPr>
          <a:xfrm>
            <a:off x="2037729" y="3538307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oogle Shape;6225;p39">
            <a:extLst>
              <a:ext uri="{FF2B5EF4-FFF2-40B4-BE49-F238E27FC236}">
                <a16:creationId xmlns:a16="http://schemas.microsoft.com/office/drawing/2014/main" id="{8AFDD707-0E85-4BC3-9708-4083BDC66BBA}"/>
              </a:ext>
            </a:extLst>
          </p:cNvPr>
          <p:cNvGrpSpPr/>
          <p:nvPr/>
        </p:nvGrpSpPr>
        <p:grpSpPr>
          <a:xfrm>
            <a:off x="1109401" y="7115204"/>
            <a:ext cx="358320" cy="268325"/>
            <a:chOff x="1636184" y="2959225"/>
            <a:chExt cx="232666" cy="197250"/>
          </a:xfrm>
          <a:solidFill>
            <a:srgbClr val="202020"/>
          </a:solidFill>
        </p:grpSpPr>
        <p:sp>
          <p:nvSpPr>
            <p:cNvPr id="28" name="Google Shape;6226;p39">
              <a:extLst>
                <a:ext uri="{FF2B5EF4-FFF2-40B4-BE49-F238E27FC236}">
                  <a16:creationId xmlns:a16="http://schemas.microsoft.com/office/drawing/2014/main" id="{A02300DA-5707-49BB-8BB9-B29AAA7D4899}"/>
                </a:ext>
              </a:extLst>
            </p:cNvPr>
            <p:cNvSpPr/>
            <p:nvPr/>
          </p:nvSpPr>
          <p:spPr>
            <a:xfrm>
              <a:off x="1649300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27;p39">
              <a:extLst>
                <a:ext uri="{FF2B5EF4-FFF2-40B4-BE49-F238E27FC236}">
                  <a16:creationId xmlns:a16="http://schemas.microsoft.com/office/drawing/2014/main" id="{7410A803-EF05-4304-BADD-A8BE8813B76B}"/>
                </a:ext>
              </a:extLst>
            </p:cNvPr>
            <p:cNvSpPr/>
            <p:nvPr/>
          </p:nvSpPr>
          <p:spPr>
            <a:xfrm flipH="1">
              <a:off x="1636184" y="2959225"/>
              <a:ext cx="219550" cy="197250"/>
            </a:xfrm>
            <a:custGeom>
              <a:avLst/>
              <a:gdLst/>
              <a:ahLst/>
              <a:cxnLst/>
              <a:rect l="l" t="t" r="r" b="b"/>
              <a:pathLst>
                <a:path w="8782" h="7890" extrusionOk="0">
                  <a:moveTo>
                    <a:pt x="3485" y="419"/>
                  </a:moveTo>
                  <a:lnTo>
                    <a:pt x="2342" y="1952"/>
                  </a:lnTo>
                  <a:lnTo>
                    <a:pt x="1757" y="419"/>
                  </a:lnTo>
                  <a:close/>
                  <a:moveTo>
                    <a:pt x="6495" y="419"/>
                  </a:moveTo>
                  <a:lnTo>
                    <a:pt x="5882" y="1952"/>
                  </a:lnTo>
                  <a:lnTo>
                    <a:pt x="4739" y="419"/>
                  </a:lnTo>
                  <a:close/>
                  <a:moveTo>
                    <a:pt x="1255" y="809"/>
                  </a:moveTo>
                  <a:lnTo>
                    <a:pt x="1812" y="2314"/>
                  </a:lnTo>
                  <a:lnTo>
                    <a:pt x="307" y="2314"/>
                  </a:lnTo>
                  <a:lnTo>
                    <a:pt x="1255" y="809"/>
                  </a:lnTo>
                  <a:close/>
                  <a:moveTo>
                    <a:pt x="4154" y="614"/>
                  </a:moveTo>
                  <a:lnTo>
                    <a:pt x="5408" y="2314"/>
                  </a:lnTo>
                  <a:lnTo>
                    <a:pt x="2900" y="2314"/>
                  </a:lnTo>
                  <a:lnTo>
                    <a:pt x="4154" y="614"/>
                  </a:lnTo>
                  <a:close/>
                  <a:moveTo>
                    <a:pt x="6997" y="809"/>
                  </a:moveTo>
                  <a:lnTo>
                    <a:pt x="7945" y="2314"/>
                  </a:lnTo>
                  <a:lnTo>
                    <a:pt x="6440" y="2314"/>
                  </a:lnTo>
                  <a:lnTo>
                    <a:pt x="6997" y="809"/>
                  </a:lnTo>
                  <a:close/>
                  <a:moveTo>
                    <a:pt x="2035" y="2928"/>
                  </a:moveTo>
                  <a:lnTo>
                    <a:pt x="3206" y="6133"/>
                  </a:lnTo>
                  <a:lnTo>
                    <a:pt x="419" y="2928"/>
                  </a:lnTo>
                  <a:close/>
                  <a:moveTo>
                    <a:pt x="7806" y="2928"/>
                  </a:moveTo>
                  <a:lnTo>
                    <a:pt x="5018" y="6133"/>
                  </a:lnTo>
                  <a:lnTo>
                    <a:pt x="6217" y="2928"/>
                  </a:lnTo>
                  <a:close/>
                  <a:moveTo>
                    <a:pt x="5548" y="2928"/>
                  </a:moveTo>
                  <a:lnTo>
                    <a:pt x="4126" y="6719"/>
                  </a:lnTo>
                  <a:lnTo>
                    <a:pt x="2677" y="2928"/>
                  </a:lnTo>
                  <a:close/>
                  <a:moveTo>
                    <a:pt x="1562" y="1"/>
                  </a:moveTo>
                  <a:lnTo>
                    <a:pt x="1" y="2482"/>
                  </a:lnTo>
                  <a:lnTo>
                    <a:pt x="1" y="2510"/>
                  </a:lnTo>
                  <a:lnTo>
                    <a:pt x="1" y="2537"/>
                  </a:lnTo>
                  <a:lnTo>
                    <a:pt x="1" y="2593"/>
                  </a:lnTo>
                  <a:lnTo>
                    <a:pt x="1" y="2621"/>
                  </a:lnTo>
                  <a:lnTo>
                    <a:pt x="1" y="2649"/>
                  </a:lnTo>
                  <a:lnTo>
                    <a:pt x="1" y="2677"/>
                  </a:lnTo>
                  <a:lnTo>
                    <a:pt x="1" y="2733"/>
                  </a:lnTo>
                  <a:lnTo>
                    <a:pt x="1" y="2760"/>
                  </a:lnTo>
                  <a:lnTo>
                    <a:pt x="1" y="2788"/>
                  </a:lnTo>
                  <a:lnTo>
                    <a:pt x="1" y="2816"/>
                  </a:lnTo>
                  <a:lnTo>
                    <a:pt x="1" y="2872"/>
                  </a:lnTo>
                  <a:lnTo>
                    <a:pt x="4349" y="7834"/>
                  </a:lnTo>
                  <a:lnTo>
                    <a:pt x="4405" y="7890"/>
                  </a:lnTo>
                  <a:lnTo>
                    <a:pt x="4879" y="7890"/>
                  </a:lnTo>
                  <a:lnTo>
                    <a:pt x="4907" y="7834"/>
                  </a:lnTo>
                  <a:lnTo>
                    <a:pt x="8753" y="2788"/>
                  </a:lnTo>
                  <a:lnTo>
                    <a:pt x="8753" y="2788"/>
                  </a:lnTo>
                  <a:cubicBezTo>
                    <a:pt x="8744" y="2798"/>
                    <a:pt x="8738" y="2801"/>
                    <a:pt x="8735" y="2801"/>
                  </a:cubicBezTo>
                  <a:cubicBezTo>
                    <a:pt x="8729" y="2801"/>
                    <a:pt x="8735" y="2788"/>
                    <a:pt x="8753" y="2788"/>
                  </a:cubicBezTo>
                  <a:lnTo>
                    <a:pt x="8781" y="2760"/>
                  </a:lnTo>
                  <a:lnTo>
                    <a:pt x="8781" y="2733"/>
                  </a:lnTo>
                  <a:lnTo>
                    <a:pt x="8781" y="2677"/>
                  </a:lnTo>
                  <a:lnTo>
                    <a:pt x="8781" y="2649"/>
                  </a:lnTo>
                  <a:lnTo>
                    <a:pt x="8781" y="2621"/>
                  </a:lnTo>
                  <a:lnTo>
                    <a:pt x="8781" y="2593"/>
                  </a:lnTo>
                  <a:lnTo>
                    <a:pt x="8781" y="2537"/>
                  </a:lnTo>
                  <a:lnTo>
                    <a:pt x="8781" y="2510"/>
                  </a:lnTo>
                  <a:lnTo>
                    <a:pt x="8781" y="2482"/>
                  </a:lnTo>
                  <a:lnTo>
                    <a:pt x="72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28;p39">
              <a:extLst>
                <a:ext uri="{FF2B5EF4-FFF2-40B4-BE49-F238E27FC236}">
                  <a16:creationId xmlns:a16="http://schemas.microsoft.com/office/drawing/2014/main" id="{1A84D9B9-07C6-4D31-960E-9A8CC3E3E85C}"/>
                </a:ext>
              </a:extLst>
            </p:cNvPr>
            <p:cNvSpPr/>
            <p:nvPr/>
          </p:nvSpPr>
          <p:spPr>
            <a:xfrm>
              <a:off x="1734750" y="3136775"/>
              <a:ext cx="36900" cy="19650"/>
            </a:xfrm>
            <a:custGeom>
              <a:avLst/>
              <a:gdLst/>
              <a:ahLst/>
              <a:cxnLst/>
              <a:rect l="l" t="t" r="r" b="b"/>
              <a:pathLst>
                <a:path w="1476" h="786" extrusionOk="0">
                  <a:moveTo>
                    <a:pt x="0" y="786"/>
                  </a:moveTo>
                  <a:lnTo>
                    <a:pt x="1476" y="786"/>
                  </a:lnTo>
                  <a:lnTo>
                    <a:pt x="762" y="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Google Shape;6229;p39">
              <a:extLst>
                <a:ext uri="{FF2B5EF4-FFF2-40B4-BE49-F238E27FC236}">
                  <a16:creationId xmlns:a16="http://schemas.microsoft.com/office/drawing/2014/main" id="{4DE474B3-BC51-461E-AC64-ABA67D593A9A}"/>
                </a:ext>
              </a:extLst>
            </p:cNvPr>
            <p:cNvSpPr/>
            <p:nvPr/>
          </p:nvSpPr>
          <p:spPr>
            <a:xfrm>
              <a:off x="1684150" y="2963550"/>
              <a:ext cx="139900" cy="11300"/>
            </a:xfrm>
            <a:custGeom>
              <a:avLst/>
              <a:gdLst/>
              <a:ahLst/>
              <a:cxnLst/>
              <a:rect l="l" t="t" r="r" b="b"/>
              <a:pathLst>
                <a:path w="5596" h="452" extrusionOk="0">
                  <a:moveTo>
                    <a:pt x="0" y="452"/>
                  </a:moveTo>
                  <a:lnTo>
                    <a:pt x="5596" y="452"/>
                  </a:lnTo>
                  <a:lnTo>
                    <a:pt x="5500" y="0"/>
                  </a:lnTo>
                  <a:lnTo>
                    <a:pt x="238" y="47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24" name="CasellaDiTesto 1023">
            <a:extLst>
              <a:ext uri="{FF2B5EF4-FFF2-40B4-BE49-F238E27FC236}">
                <a16:creationId xmlns:a16="http://schemas.microsoft.com/office/drawing/2014/main" id="{48AFC4C3-49EF-404D-92B8-88CDFBFE6179}"/>
              </a:ext>
            </a:extLst>
          </p:cNvPr>
          <p:cNvSpPr txBox="1"/>
          <p:nvPr/>
        </p:nvSpPr>
        <p:spPr>
          <a:xfrm>
            <a:off x="493288" y="7497984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QUALITIES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2777EE8-FA25-4C60-80D8-E6876CBE3F12}"/>
              </a:ext>
            </a:extLst>
          </p:cNvPr>
          <p:cNvSpPr txBox="1"/>
          <p:nvPr/>
        </p:nvSpPr>
        <p:spPr>
          <a:xfrm>
            <a:off x="92903" y="7868064"/>
            <a:ext cx="2391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Montserrat Medium" panose="00000600000000000000" pitchFamily="2" charset="0"/>
              </a:rPr>
              <a:t>HARD WORKING / ORGANIZED</a:t>
            </a:r>
          </a:p>
          <a:p>
            <a:pPr algn="ctr"/>
            <a:r>
              <a:rPr lang="it-IT" sz="1000" dirty="0">
                <a:latin typeface="Montserrat Medium" panose="00000600000000000000" pitchFamily="2" charset="0"/>
              </a:rPr>
              <a:t>RESOURCEFUL / RESPONSIBLE</a:t>
            </a:r>
          </a:p>
          <a:p>
            <a:pPr algn="ctr"/>
            <a:r>
              <a:rPr lang="it-IT" sz="1000" dirty="0">
                <a:latin typeface="Montserrat Medium" panose="00000600000000000000" pitchFamily="2" charset="0"/>
              </a:rPr>
              <a:t>MOTIVATED/ POSITIVE THINKING 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1247832E-96C8-4594-8E80-96E3ADEAFE4E}"/>
              </a:ext>
            </a:extLst>
          </p:cNvPr>
          <p:cNvCxnSpPr>
            <a:cxnSpLocks/>
          </p:cNvCxnSpPr>
          <p:nvPr/>
        </p:nvCxnSpPr>
        <p:spPr>
          <a:xfrm>
            <a:off x="75" y="5309964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34B5E2F1-7037-4B7C-B351-2F7402EB1A63}"/>
              </a:ext>
            </a:extLst>
          </p:cNvPr>
          <p:cNvCxnSpPr>
            <a:cxnSpLocks/>
          </p:cNvCxnSpPr>
          <p:nvPr/>
        </p:nvCxnSpPr>
        <p:spPr>
          <a:xfrm>
            <a:off x="2037804" y="5312230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EEED54B-58C3-4592-A2AF-EF04954F979E}"/>
              </a:ext>
            </a:extLst>
          </p:cNvPr>
          <p:cNvSpPr txBox="1"/>
          <p:nvPr/>
        </p:nvSpPr>
        <p:spPr>
          <a:xfrm>
            <a:off x="496814" y="5564254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LANGUAGES</a:t>
            </a:r>
          </a:p>
        </p:txBody>
      </p:sp>
      <p:grpSp>
        <p:nvGrpSpPr>
          <p:cNvPr id="70" name="Google Shape;6281;p40">
            <a:extLst>
              <a:ext uri="{FF2B5EF4-FFF2-40B4-BE49-F238E27FC236}">
                <a16:creationId xmlns:a16="http://schemas.microsoft.com/office/drawing/2014/main" id="{8D3D5075-C7F2-4A6A-B200-4FCFC4B69C12}"/>
              </a:ext>
            </a:extLst>
          </p:cNvPr>
          <p:cNvGrpSpPr/>
          <p:nvPr/>
        </p:nvGrpSpPr>
        <p:grpSpPr>
          <a:xfrm>
            <a:off x="1117178" y="5141206"/>
            <a:ext cx="349819" cy="342047"/>
            <a:chOff x="-42430625" y="1949750"/>
            <a:chExt cx="322950" cy="315775"/>
          </a:xfrm>
        </p:grpSpPr>
        <p:sp>
          <p:nvSpPr>
            <p:cNvPr id="71" name="Google Shape;6282;p40">
              <a:extLst>
                <a:ext uri="{FF2B5EF4-FFF2-40B4-BE49-F238E27FC236}">
                  <a16:creationId xmlns:a16="http://schemas.microsoft.com/office/drawing/2014/main" id="{06021BE6-A9A9-4DD0-8972-FFAAEAF734AE}"/>
                </a:ext>
              </a:extLst>
            </p:cNvPr>
            <p:cNvSpPr/>
            <p:nvPr/>
          </p:nvSpPr>
          <p:spPr>
            <a:xfrm>
              <a:off x="-423534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283;p40">
              <a:extLst>
                <a:ext uri="{FF2B5EF4-FFF2-40B4-BE49-F238E27FC236}">
                  <a16:creationId xmlns:a16="http://schemas.microsoft.com/office/drawing/2014/main" id="{6E492CDA-7D00-4148-B51B-ADA8189C0511}"/>
                </a:ext>
              </a:extLst>
            </p:cNvPr>
            <p:cNvSpPr/>
            <p:nvPr/>
          </p:nvSpPr>
          <p:spPr>
            <a:xfrm>
              <a:off x="-422896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284;p40">
              <a:extLst>
                <a:ext uri="{FF2B5EF4-FFF2-40B4-BE49-F238E27FC236}">
                  <a16:creationId xmlns:a16="http://schemas.microsoft.com/office/drawing/2014/main" id="{3C41B1BD-AFBB-48C9-AFF9-A322CFB50D97}"/>
                </a:ext>
              </a:extLst>
            </p:cNvPr>
            <p:cNvSpPr/>
            <p:nvPr/>
          </p:nvSpPr>
          <p:spPr>
            <a:xfrm>
              <a:off x="-42226625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85;p40">
              <a:extLst>
                <a:ext uri="{FF2B5EF4-FFF2-40B4-BE49-F238E27FC236}">
                  <a16:creationId xmlns:a16="http://schemas.microsoft.com/office/drawing/2014/main" id="{F98C23E8-1AB0-468A-9E28-2658CA412206}"/>
                </a:ext>
              </a:extLst>
            </p:cNvPr>
            <p:cNvSpPr/>
            <p:nvPr/>
          </p:nvSpPr>
          <p:spPr>
            <a:xfrm>
              <a:off x="-42430625" y="1949750"/>
              <a:ext cx="322950" cy="315775"/>
            </a:xfrm>
            <a:custGeom>
              <a:avLst/>
              <a:gdLst/>
              <a:ahLst/>
              <a:cxnLst/>
              <a:rect l="l" t="t" r="r" b="b"/>
              <a:pathLst>
                <a:path w="12918" h="12631" extrusionOk="0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5887E43-E041-4441-B72C-5F90AE2E02B0}"/>
              </a:ext>
            </a:extLst>
          </p:cNvPr>
          <p:cNvCxnSpPr>
            <a:cxnSpLocks/>
          </p:cNvCxnSpPr>
          <p:nvPr/>
        </p:nvCxnSpPr>
        <p:spPr>
          <a:xfrm>
            <a:off x="0" y="7249389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31BA131D-3823-4FC5-9580-34963DA72903}"/>
              </a:ext>
            </a:extLst>
          </p:cNvPr>
          <p:cNvCxnSpPr>
            <a:cxnSpLocks/>
          </p:cNvCxnSpPr>
          <p:nvPr/>
        </p:nvCxnSpPr>
        <p:spPr>
          <a:xfrm>
            <a:off x="2037729" y="7251655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4CD5282-2E79-4CF4-A151-C102308ECC28}"/>
              </a:ext>
            </a:extLst>
          </p:cNvPr>
          <p:cNvSpPr txBox="1"/>
          <p:nvPr/>
        </p:nvSpPr>
        <p:spPr>
          <a:xfrm>
            <a:off x="496814" y="3762736"/>
            <a:ext cx="159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spc="300" dirty="0">
                <a:latin typeface="Montserrat SemiBold" panose="00000700000000000000" pitchFamily="2" charset="0"/>
              </a:rPr>
              <a:t>CONTACT</a:t>
            </a:r>
          </a:p>
        </p:txBody>
      </p:sp>
      <p:grpSp>
        <p:nvGrpSpPr>
          <p:cNvPr id="99" name="Google Shape;4420;p36">
            <a:extLst>
              <a:ext uri="{FF2B5EF4-FFF2-40B4-BE49-F238E27FC236}">
                <a16:creationId xmlns:a16="http://schemas.microsoft.com/office/drawing/2014/main" id="{68B0AD18-8DC8-480E-8046-FF6D7885A947}"/>
              </a:ext>
            </a:extLst>
          </p:cNvPr>
          <p:cNvGrpSpPr/>
          <p:nvPr/>
        </p:nvGrpSpPr>
        <p:grpSpPr>
          <a:xfrm>
            <a:off x="1125011" y="3347155"/>
            <a:ext cx="334153" cy="380206"/>
            <a:chOff x="1516475" y="238075"/>
            <a:chExt cx="424650" cy="483175"/>
          </a:xfrm>
        </p:grpSpPr>
        <p:sp>
          <p:nvSpPr>
            <p:cNvPr id="100" name="Google Shape;4421;p36">
              <a:extLst>
                <a:ext uri="{FF2B5EF4-FFF2-40B4-BE49-F238E27FC236}">
                  <a16:creationId xmlns:a16="http://schemas.microsoft.com/office/drawing/2014/main" id="{9A692836-539F-4EC1-968D-963E6A4BB9DF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01" name="Google Shape;4422;p36">
              <a:extLst>
                <a:ext uri="{FF2B5EF4-FFF2-40B4-BE49-F238E27FC236}">
                  <a16:creationId xmlns:a16="http://schemas.microsoft.com/office/drawing/2014/main" id="{A37CB795-FCF3-4FF6-879D-A45932AD53F1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D664CA61-8A36-4D8A-AA91-B72C5F97253E}"/>
              </a:ext>
            </a:extLst>
          </p:cNvPr>
          <p:cNvGrpSpPr/>
          <p:nvPr/>
        </p:nvGrpSpPr>
        <p:grpSpPr>
          <a:xfrm>
            <a:off x="219334" y="4163669"/>
            <a:ext cx="2274844" cy="707886"/>
            <a:chOff x="174884" y="7904612"/>
            <a:chExt cx="2505718" cy="707886"/>
          </a:xfrm>
        </p:grpSpPr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1A0538B3-4959-4EAF-9E78-10CFB468707B}"/>
                </a:ext>
              </a:extLst>
            </p:cNvPr>
            <p:cNvSpPr txBox="1"/>
            <p:nvPr/>
          </p:nvSpPr>
          <p:spPr>
            <a:xfrm>
              <a:off x="606235" y="7904612"/>
              <a:ext cx="2074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>
                  <a:latin typeface="Montserrat Medium" panose="00000600000000000000" pitchFamily="2" charset="0"/>
                </a:rPr>
                <a:t>+ 39 392 9493504</a:t>
              </a:r>
            </a:p>
            <a:p>
              <a:r>
                <a:rPr lang="it-IT" sz="800" dirty="0">
                  <a:latin typeface="Montserrat Medium" panose="00000600000000000000" pitchFamily="2" charset="0"/>
                </a:rPr>
                <a:t> </a:t>
              </a:r>
            </a:p>
            <a:p>
              <a:r>
                <a:rPr lang="it-IT" sz="800" u="sng" dirty="0">
                  <a:latin typeface="Montserrat Medium" panose="00000600000000000000" pitchFamily="2" charset="0"/>
                </a:rPr>
                <a:t>Davide.giagnacovo@gmail.com</a:t>
              </a:r>
            </a:p>
            <a:p>
              <a:endParaRPr lang="it-IT" sz="800" dirty="0">
                <a:latin typeface="Montserrat Medium" panose="00000600000000000000" pitchFamily="2" charset="0"/>
              </a:endParaRPr>
            </a:p>
            <a:p>
              <a:r>
                <a:rPr lang="it-IT" sz="800" u="sng" dirty="0">
                  <a:solidFill>
                    <a:srgbClr val="000000"/>
                  </a:solidFill>
                  <a:latin typeface="Montserrat Medium" panose="000006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linkedin.com</a:t>
              </a:r>
              <a:endParaRPr lang="it-IT" sz="800" u="sng" dirty="0">
                <a:solidFill>
                  <a:srgbClr val="000000"/>
                </a:solidFill>
                <a:latin typeface="Montserrat Medium" panose="00000600000000000000" pitchFamily="2" charset="0"/>
              </a:endParaRPr>
            </a:p>
          </p:txBody>
        </p:sp>
        <p:cxnSp>
          <p:nvCxnSpPr>
            <p:cNvPr id="1029" name="Connettore diritto 1028">
              <a:extLst>
                <a:ext uri="{FF2B5EF4-FFF2-40B4-BE49-F238E27FC236}">
                  <a16:creationId xmlns:a16="http://schemas.microsoft.com/office/drawing/2014/main" id="{8F3DC766-40A5-4E76-9D78-076B779B059C}"/>
                </a:ext>
              </a:extLst>
            </p:cNvPr>
            <p:cNvCxnSpPr>
              <a:cxnSpLocks/>
            </p:cNvCxnSpPr>
            <p:nvPr/>
          </p:nvCxnSpPr>
          <p:spPr>
            <a:xfrm>
              <a:off x="512186" y="7946231"/>
              <a:ext cx="0" cy="607219"/>
            </a:xfrm>
            <a:prstGeom prst="line">
              <a:avLst/>
            </a:prstGeom>
            <a:ln w="31750">
              <a:solidFill>
                <a:srgbClr val="C9C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Google Shape;4502;p36">
              <a:extLst>
                <a:ext uri="{FF2B5EF4-FFF2-40B4-BE49-F238E27FC236}">
                  <a16:creationId xmlns:a16="http://schemas.microsoft.com/office/drawing/2014/main" id="{21362775-3B30-4923-ACAF-2B1A1A96F2BA}"/>
                </a:ext>
              </a:extLst>
            </p:cNvPr>
            <p:cNvSpPr/>
            <p:nvPr/>
          </p:nvSpPr>
          <p:spPr>
            <a:xfrm>
              <a:off x="174884" y="8188275"/>
              <a:ext cx="199581" cy="128641"/>
            </a:xfrm>
            <a:custGeom>
              <a:avLst/>
              <a:gdLst/>
              <a:ahLst/>
              <a:cxnLst/>
              <a:rect l="l" t="t" r="r" b="b"/>
              <a:pathLst>
                <a:path w="19325" h="12456" extrusionOk="0">
                  <a:moveTo>
                    <a:pt x="17057" y="1133"/>
                  </a:moveTo>
                  <a:lnTo>
                    <a:pt x="9662" y="6652"/>
                  </a:lnTo>
                  <a:lnTo>
                    <a:pt x="2268" y="1133"/>
                  </a:lnTo>
                  <a:close/>
                  <a:moveTo>
                    <a:pt x="18192" y="1697"/>
                  </a:moveTo>
                  <a:lnTo>
                    <a:pt x="18192" y="10756"/>
                  </a:lnTo>
                  <a:cubicBezTo>
                    <a:pt x="18192" y="11070"/>
                    <a:pt x="17939" y="11323"/>
                    <a:pt x="17628" y="11323"/>
                  </a:cubicBezTo>
                  <a:lnTo>
                    <a:pt x="1700" y="11323"/>
                  </a:lnTo>
                  <a:cubicBezTo>
                    <a:pt x="1386" y="11323"/>
                    <a:pt x="1132" y="11070"/>
                    <a:pt x="1132" y="10756"/>
                  </a:cubicBezTo>
                  <a:lnTo>
                    <a:pt x="1132" y="1697"/>
                  </a:lnTo>
                  <a:lnTo>
                    <a:pt x="9324" y="7812"/>
                  </a:lnTo>
                  <a:cubicBezTo>
                    <a:pt x="9424" y="7887"/>
                    <a:pt x="9543" y="7925"/>
                    <a:pt x="9663" y="7925"/>
                  </a:cubicBezTo>
                  <a:cubicBezTo>
                    <a:pt x="9782" y="7925"/>
                    <a:pt x="9902" y="7887"/>
                    <a:pt x="10004" y="7812"/>
                  </a:cubicBezTo>
                  <a:lnTo>
                    <a:pt x="18192" y="1697"/>
                  </a:lnTo>
                  <a:close/>
                  <a:moveTo>
                    <a:pt x="1688" y="0"/>
                  </a:moveTo>
                  <a:cubicBezTo>
                    <a:pt x="1287" y="0"/>
                    <a:pt x="900" y="145"/>
                    <a:pt x="598" y="405"/>
                  </a:cubicBezTo>
                  <a:cubicBezTo>
                    <a:pt x="583" y="417"/>
                    <a:pt x="571" y="429"/>
                    <a:pt x="556" y="444"/>
                  </a:cubicBezTo>
                  <a:cubicBezTo>
                    <a:pt x="202" y="764"/>
                    <a:pt x="0" y="1220"/>
                    <a:pt x="0" y="1697"/>
                  </a:cubicBezTo>
                  <a:lnTo>
                    <a:pt x="0" y="10756"/>
                  </a:lnTo>
                  <a:cubicBezTo>
                    <a:pt x="0" y="11695"/>
                    <a:pt x="761" y="12453"/>
                    <a:pt x="1700" y="12456"/>
                  </a:cubicBezTo>
                  <a:lnTo>
                    <a:pt x="17628" y="12456"/>
                  </a:lnTo>
                  <a:cubicBezTo>
                    <a:pt x="18564" y="12453"/>
                    <a:pt x="19325" y="11695"/>
                    <a:pt x="19325" y="10756"/>
                  </a:cubicBezTo>
                  <a:lnTo>
                    <a:pt x="19325" y="1697"/>
                  </a:lnTo>
                  <a:cubicBezTo>
                    <a:pt x="19325" y="1220"/>
                    <a:pt x="19122" y="764"/>
                    <a:pt x="18769" y="441"/>
                  </a:cubicBezTo>
                  <a:cubicBezTo>
                    <a:pt x="18757" y="429"/>
                    <a:pt x="18742" y="417"/>
                    <a:pt x="18727" y="405"/>
                  </a:cubicBezTo>
                  <a:cubicBezTo>
                    <a:pt x="18422" y="145"/>
                    <a:pt x="18037" y="0"/>
                    <a:pt x="17640" y="0"/>
                  </a:cubicBezTo>
                  <a:cubicBezTo>
                    <a:pt x="17636" y="0"/>
                    <a:pt x="17632" y="0"/>
                    <a:pt x="17628" y="1"/>
                  </a:cubicBezTo>
                  <a:lnTo>
                    <a:pt x="1700" y="1"/>
                  </a:lnTo>
                  <a:cubicBezTo>
                    <a:pt x="1696" y="0"/>
                    <a:pt x="1692" y="0"/>
                    <a:pt x="1688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grpSp>
          <p:nvGrpSpPr>
            <p:cNvPr id="106" name="Google Shape;4580;p36">
              <a:extLst>
                <a:ext uri="{FF2B5EF4-FFF2-40B4-BE49-F238E27FC236}">
                  <a16:creationId xmlns:a16="http://schemas.microsoft.com/office/drawing/2014/main" id="{3D10EDFA-9463-47EB-AC27-BC0B62D7BA8D}"/>
                </a:ext>
              </a:extLst>
            </p:cNvPr>
            <p:cNvGrpSpPr/>
            <p:nvPr/>
          </p:nvGrpSpPr>
          <p:grpSpPr>
            <a:xfrm>
              <a:off x="228391" y="7926972"/>
              <a:ext cx="92566" cy="170456"/>
              <a:chOff x="3342275" y="2615925"/>
              <a:chExt cx="339700" cy="483150"/>
            </a:xfrm>
          </p:grpSpPr>
          <p:sp>
            <p:nvSpPr>
              <p:cNvPr id="107" name="Google Shape;4581;p36">
                <a:extLst>
                  <a:ext uri="{FF2B5EF4-FFF2-40B4-BE49-F238E27FC236}">
                    <a16:creationId xmlns:a16="http://schemas.microsoft.com/office/drawing/2014/main" id="{5E830D39-AAB8-4432-80E2-21CFC8C433C5}"/>
                  </a:ext>
                </a:extLst>
              </p:cNvPr>
              <p:cNvSpPr/>
              <p:nvPr/>
            </p:nvSpPr>
            <p:spPr>
              <a:xfrm>
                <a:off x="3342275" y="2615925"/>
                <a:ext cx="339700" cy="48315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9326" extrusionOk="0">
                    <a:moveTo>
                      <a:pt x="11891" y="1133"/>
                    </a:moveTo>
                    <a:cubicBezTo>
                      <a:pt x="12202" y="1133"/>
                      <a:pt x="12455" y="1387"/>
                      <a:pt x="12455" y="1701"/>
                    </a:cubicBezTo>
                    <a:lnTo>
                      <a:pt x="12455" y="2265"/>
                    </a:lnTo>
                    <a:lnTo>
                      <a:pt x="1132" y="2265"/>
                    </a:lnTo>
                    <a:lnTo>
                      <a:pt x="1132" y="1701"/>
                    </a:lnTo>
                    <a:cubicBezTo>
                      <a:pt x="1132" y="1387"/>
                      <a:pt x="1386" y="1133"/>
                      <a:pt x="1700" y="1133"/>
                    </a:cubicBezTo>
                    <a:close/>
                    <a:moveTo>
                      <a:pt x="12455" y="3398"/>
                    </a:moveTo>
                    <a:lnTo>
                      <a:pt x="12455" y="14796"/>
                    </a:lnTo>
                    <a:lnTo>
                      <a:pt x="1132" y="14796"/>
                    </a:lnTo>
                    <a:lnTo>
                      <a:pt x="1132" y="3398"/>
                    </a:lnTo>
                    <a:close/>
                    <a:moveTo>
                      <a:pt x="12455" y="15928"/>
                    </a:moveTo>
                    <a:lnTo>
                      <a:pt x="12455" y="17628"/>
                    </a:lnTo>
                    <a:cubicBezTo>
                      <a:pt x="12455" y="17939"/>
                      <a:pt x="12202" y="18193"/>
                      <a:pt x="11891" y="18193"/>
                    </a:cubicBezTo>
                    <a:lnTo>
                      <a:pt x="1700" y="18193"/>
                    </a:lnTo>
                    <a:cubicBezTo>
                      <a:pt x="1386" y="18193"/>
                      <a:pt x="1132" y="17939"/>
                      <a:pt x="1132" y="17628"/>
                    </a:cubicBezTo>
                    <a:lnTo>
                      <a:pt x="1132" y="15928"/>
                    </a:lnTo>
                    <a:close/>
                    <a:moveTo>
                      <a:pt x="1700" y="1"/>
                    </a:moveTo>
                    <a:cubicBezTo>
                      <a:pt x="761" y="1"/>
                      <a:pt x="0" y="762"/>
                      <a:pt x="0" y="1701"/>
                    </a:cubicBezTo>
                    <a:lnTo>
                      <a:pt x="0" y="17628"/>
                    </a:lnTo>
                    <a:cubicBezTo>
                      <a:pt x="0" y="18564"/>
                      <a:pt x="761" y="19325"/>
                      <a:pt x="1700" y="19325"/>
                    </a:cubicBezTo>
                    <a:lnTo>
                      <a:pt x="11891" y="19325"/>
                    </a:lnTo>
                    <a:cubicBezTo>
                      <a:pt x="12827" y="19325"/>
                      <a:pt x="13588" y="18564"/>
                      <a:pt x="13588" y="17628"/>
                    </a:cubicBezTo>
                    <a:lnTo>
                      <a:pt x="13588" y="1701"/>
                    </a:lnTo>
                    <a:cubicBezTo>
                      <a:pt x="13588" y="762"/>
                      <a:pt x="12827" y="1"/>
                      <a:pt x="11891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4582;p36">
                <a:extLst>
                  <a:ext uri="{FF2B5EF4-FFF2-40B4-BE49-F238E27FC236}">
                    <a16:creationId xmlns:a16="http://schemas.microsoft.com/office/drawing/2014/main" id="{2CAEBEFB-939C-4C85-97D2-8D33EBB00700}"/>
                  </a:ext>
                </a:extLst>
              </p:cNvPr>
              <p:cNvSpPr/>
              <p:nvPr/>
            </p:nvSpPr>
            <p:spPr>
              <a:xfrm>
                <a:off x="3461600" y="3030200"/>
                <a:ext cx="10102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1133" extrusionOk="0">
                    <a:moveTo>
                      <a:pt x="568" y="1"/>
                    </a:moveTo>
                    <a:cubicBezTo>
                      <a:pt x="254" y="1"/>
                      <a:pt x="1" y="251"/>
                      <a:pt x="1" y="565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3473" y="1133"/>
                    </a:lnTo>
                    <a:cubicBezTo>
                      <a:pt x="3787" y="1133"/>
                      <a:pt x="4041" y="879"/>
                      <a:pt x="4041" y="565"/>
                    </a:cubicBezTo>
                    <a:cubicBezTo>
                      <a:pt x="4041" y="251"/>
                      <a:pt x="3787" y="1"/>
                      <a:pt x="3473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031" name="Gruppo 1030">
              <a:extLst>
                <a:ext uri="{FF2B5EF4-FFF2-40B4-BE49-F238E27FC236}">
                  <a16:creationId xmlns:a16="http://schemas.microsoft.com/office/drawing/2014/main" id="{7CD4BB07-4F75-404E-B8A2-FD1562C14CDC}"/>
                </a:ext>
              </a:extLst>
            </p:cNvPr>
            <p:cNvGrpSpPr/>
            <p:nvPr/>
          </p:nvGrpSpPr>
          <p:grpSpPr>
            <a:xfrm>
              <a:off x="209048" y="8407764"/>
              <a:ext cx="131252" cy="128641"/>
              <a:chOff x="128257" y="8435280"/>
              <a:chExt cx="331996" cy="325392"/>
            </a:xfrm>
          </p:grpSpPr>
          <p:sp>
            <p:nvSpPr>
              <p:cNvPr id="109" name="Freeform 342">
                <a:extLst>
                  <a:ext uri="{FF2B5EF4-FFF2-40B4-BE49-F238E27FC236}">
                    <a16:creationId xmlns:a16="http://schemas.microsoft.com/office/drawing/2014/main" id="{08D48F85-0EC7-4825-B1E9-70AEF941C7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257" y="8435280"/>
                <a:ext cx="70424" cy="325392"/>
              </a:xfrm>
              <a:custGeom>
                <a:avLst/>
                <a:gdLst>
                  <a:gd name="T0" fmla="*/ 9 w 9"/>
                  <a:gd name="T1" fmla="*/ 4 h 41"/>
                  <a:gd name="T2" fmla="*/ 5 w 9"/>
                  <a:gd name="T3" fmla="*/ 9 h 41"/>
                  <a:gd name="T4" fmla="*/ 0 w 9"/>
                  <a:gd name="T5" fmla="*/ 4 h 41"/>
                  <a:gd name="T6" fmla="*/ 5 w 9"/>
                  <a:gd name="T7" fmla="*/ 0 h 41"/>
                  <a:gd name="T8" fmla="*/ 9 w 9"/>
                  <a:gd name="T9" fmla="*/ 4 h 41"/>
                  <a:gd name="T10" fmla="*/ 0 w 9"/>
                  <a:gd name="T11" fmla="*/ 41 h 41"/>
                  <a:gd name="T12" fmla="*/ 0 w 9"/>
                  <a:gd name="T13" fmla="*/ 12 h 41"/>
                  <a:gd name="T14" fmla="*/ 9 w 9"/>
                  <a:gd name="T15" fmla="*/ 12 h 41"/>
                  <a:gd name="T16" fmla="*/ 9 w 9"/>
                  <a:gd name="T17" fmla="*/ 41 h 41"/>
                  <a:gd name="T18" fmla="*/ 0 w 9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9" y="4"/>
                    </a:moveTo>
                    <a:cubicBezTo>
                      <a:pt x="9" y="7"/>
                      <a:pt x="8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9" y="2"/>
                      <a:pt x="9" y="4"/>
                    </a:cubicBezTo>
                    <a:close/>
                    <a:moveTo>
                      <a:pt x="0" y="4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41"/>
                      <a:pt x="9" y="41"/>
                      <a:pt x="9" y="41"/>
                    </a:cubicBez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0" name="Freeform 343">
                <a:extLst>
                  <a:ext uri="{FF2B5EF4-FFF2-40B4-BE49-F238E27FC236}">
                    <a16:creationId xmlns:a16="http://schemas.microsoft.com/office/drawing/2014/main" id="{0EFDE115-2D52-45E5-AC34-EB19B6F81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22" y="8529207"/>
                <a:ext cx="221331" cy="231465"/>
              </a:xfrm>
              <a:custGeom>
                <a:avLst/>
                <a:gdLst>
                  <a:gd name="T0" fmla="*/ 1 w 28"/>
                  <a:gd name="T1" fmla="*/ 10 h 29"/>
                  <a:gd name="T2" fmla="*/ 0 w 28"/>
                  <a:gd name="T3" fmla="*/ 0 h 29"/>
                  <a:gd name="T4" fmla="*/ 8 w 28"/>
                  <a:gd name="T5" fmla="*/ 0 h 29"/>
                  <a:gd name="T6" fmla="*/ 9 w 28"/>
                  <a:gd name="T7" fmla="*/ 4 h 29"/>
                  <a:gd name="T8" fmla="*/ 9 w 28"/>
                  <a:gd name="T9" fmla="*/ 4 h 29"/>
                  <a:gd name="T10" fmla="*/ 18 w 28"/>
                  <a:gd name="T11" fmla="*/ 0 h 29"/>
                  <a:gd name="T12" fmla="*/ 28 w 28"/>
                  <a:gd name="T13" fmla="*/ 12 h 29"/>
                  <a:gd name="T14" fmla="*/ 28 w 28"/>
                  <a:gd name="T15" fmla="*/ 29 h 29"/>
                  <a:gd name="T16" fmla="*/ 19 w 28"/>
                  <a:gd name="T17" fmla="*/ 29 h 29"/>
                  <a:gd name="T18" fmla="*/ 19 w 28"/>
                  <a:gd name="T19" fmla="*/ 13 h 29"/>
                  <a:gd name="T20" fmla="*/ 15 w 28"/>
                  <a:gd name="T21" fmla="*/ 7 h 29"/>
                  <a:gd name="T22" fmla="*/ 10 w 28"/>
                  <a:gd name="T23" fmla="*/ 10 h 29"/>
                  <a:gd name="T24" fmla="*/ 10 w 28"/>
                  <a:gd name="T25" fmla="*/ 13 h 29"/>
                  <a:gd name="T26" fmla="*/ 10 w 28"/>
                  <a:gd name="T27" fmla="*/ 29 h 29"/>
                  <a:gd name="T28" fmla="*/ 1 w 28"/>
                  <a:gd name="T29" fmla="*/ 29 h 29"/>
                  <a:gd name="T30" fmla="*/ 1 w 28"/>
                  <a:gd name="T31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9">
                    <a:moveTo>
                      <a:pt x="1" y="10"/>
                    </a:moveTo>
                    <a:cubicBezTo>
                      <a:pt x="1" y="6"/>
                      <a:pt x="0" y="3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3" y="0"/>
                      <a:pt x="18" y="0"/>
                    </a:cubicBezTo>
                    <a:cubicBezTo>
                      <a:pt x="24" y="0"/>
                      <a:pt x="28" y="4"/>
                      <a:pt x="28" y="1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0"/>
                      <a:pt x="18" y="7"/>
                      <a:pt x="15" y="7"/>
                    </a:cubicBezTo>
                    <a:cubicBezTo>
                      <a:pt x="12" y="7"/>
                      <a:pt x="11" y="9"/>
                      <a:pt x="10" y="10"/>
                    </a:cubicBezTo>
                    <a:cubicBezTo>
                      <a:pt x="10" y="11"/>
                      <a:pt x="10" y="12"/>
                      <a:pt x="10" y="13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" y="29"/>
                      <a:pt x="1" y="29"/>
                      <a:pt x="1" y="29"/>
                    </a:cubicBez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5"/>
                  </a:solidFill>
                </a:endParaRPr>
              </a:p>
            </p:txBody>
          </p:sp>
        </p:grpSp>
      </p:grp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7D026F0C-49D9-4263-85F2-CCEDB85049D5}"/>
              </a:ext>
            </a:extLst>
          </p:cNvPr>
          <p:cNvCxnSpPr>
            <a:cxnSpLocks/>
          </p:cNvCxnSpPr>
          <p:nvPr/>
        </p:nvCxnSpPr>
        <p:spPr>
          <a:xfrm>
            <a:off x="1288" y="9007191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9F66E10C-3454-492C-9BD1-E3F84FBAA01C}"/>
              </a:ext>
            </a:extLst>
          </p:cNvPr>
          <p:cNvCxnSpPr>
            <a:cxnSpLocks/>
          </p:cNvCxnSpPr>
          <p:nvPr/>
        </p:nvCxnSpPr>
        <p:spPr>
          <a:xfrm>
            <a:off x="2039017" y="9009457"/>
            <a:ext cx="546445" cy="0"/>
          </a:xfrm>
          <a:prstGeom prst="line">
            <a:avLst/>
          </a:prstGeom>
          <a:ln w="31750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oogle Shape;4516;p36">
            <a:hlinkClick r:id="rId3"/>
            <a:extLst>
              <a:ext uri="{FF2B5EF4-FFF2-40B4-BE49-F238E27FC236}">
                <a16:creationId xmlns:a16="http://schemas.microsoft.com/office/drawing/2014/main" id="{1671730C-ACA6-4947-AC12-F3F67671738A}"/>
              </a:ext>
            </a:extLst>
          </p:cNvPr>
          <p:cNvSpPr/>
          <p:nvPr/>
        </p:nvSpPr>
        <p:spPr>
          <a:xfrm>
            <a:off x="1110013" y="8821114"/>
            <a:ext cx="364149" cy="364074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2020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FC650312-F1CF-4979-877F-2936A1239639}"/>
              </a:ext>
            </a:extLst>
          </p:cNvPr>
          <p:cNvSpPr txBox="1"/>
          <p:nvPr/>
        </p:nvSpPr>
        <p:spPr>
          <a:xfrm>
            <a:off x="48215" y="9582147"/>
            <a:ext cx="248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Montserrat SemiBold" panose="00000700000000000000" pitchFamily="2" charset="0"/>
              </a:rPr>
              <a:t>VISIT MY WEBSITE</a:t>
            </a:r>
          </a:p>
        </p:txBody>
      </p:sp>
      <p:sp>
        <p:nvSpPr>
          <p:cNvPr id="1035" name="Triangolo isoscele 1034">
            <a:extLst>
              <a:ext uri="{FF2B5EF4-FFF2-40B4-BE49-F238E27FC236}">
                <a16:creationId xmlns:a16="http://schemas.microsoft.com/office/drawing/2014/main" id="{88005960-97D8-4B55-85C3-989268234408}"/>
              </a:ext>
            </a:extLst>
          </p:cNvPr>
          <p:cNvSpPr/>
          <p:nvPr/>
        </p:nvSpPr>
        <p:spPr>
          <a:xfrm>
            <a:off x="1230806" y="9411717"/>
            <a:ext cx="151634" cy="130719"/>
          </a:xfrm>
          <a:prstGeom prst="triangle">
            <a:avLst/>
          </a:prstGeom>
          <a:solidFill>
            <a:srgbClr val="545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45A504D6-E5AC-4CF6-84A9-339900B37A09}"/>
              </a:ext>
            </a:extLst>
          </p:cNvPr>
          <p:cNvSpPr txBox="1"/>
          <p:nvPr/>
        </p:nvSpPr>
        <p:spPr>
          <a:xfrm>
            <a:off x="27283" y="9174963"/>
            <a:ext cx="252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u="sng" dirty="0">
                <a:solidFill>
                  <a:srgbClr val="862121"/>
                </a:solidFill>
                <a:latin typeface="Montserrat Medium" panose="00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www.davidegiagnacovo.com</a:t>
            </a:r>
            <a:endParaRPr lang="it-IT" sz="1200" u="sng" dirty="0">
              <a:solidFill>
                <a:srgbClr val="862121"/>
              </a:solidFill>
              <a:latin typeface="Montserrat Medium" panose="00000600000000000000" pitchFamily="2" charset="0"/>
            </a:endParaRPr>
          </a:p>
        </p:txBody>
      </p:sp>
      <p:grpSp>
        <p:nvGrpSpPr>
          <p:cNvPr id="1038" name="Gruppo 1037">
            <a:extLst>
              <a:ext uri="{FF2B5EF4-FFF2-40B4-BE49-F238E27FC236}">
                <a16:creationId xmlns:a16="http://schemas.microsoft.com/office/drawing/2014/main" id="{07B8D9DE-8885-4258-A2E2-8539AB64FA9C}"/>
              </a:ext>
            </a:extLst>
          </p:cNvPr>
          <p:cNvGrpSpPr/>
          <p:nvPr/>
        </p:nvGrpSpPr>
        <p:grpSpPr>
          <a:xfrm>
            <a:off x="2866141" y="315500"/>
            <a:ext cx="370296" cy="299244"/>
            <a:chOff x="3289027" y="650478"/>
            <a:chExt cx="370296" cy="299244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264669C1-EB04-40F7-88EB-6167B4198E3D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7" name="Triangolo isoscele 1036">
              <a:extLst>
                <a:ext uri="{FF2B5EF4-FFF2-40B4-BE49-F238E27FC236}">
                  <a16:creationId xmlns:a16="http://schemas.microsoft.com/office/drawing/2014/main" id="{DE92D48C-9BA1-4BBF-8158-11ABE159ABD6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39" name="CasellaDiTesto 1038">
            <a:extLst>
              <a:ext uri="{FF2B5EF4-FFF2-40B4-BE49-F238E27FC236}">
                <a16:creationId xmlns:a16="http://schemas.microsoft.com/office/drawing/2014/main" id="{9878604A-8E58-4303-BBBE-ED4D708A14B4}"/>
              </a:ext>
            </a:extLst>
          </p:cNvPr>
          <p:cNvSpPr txBox="1"/>
          <p:nvPr/>
        </p:nvSpPr>
        <p:spPr>
          <a:xfrm>
            <a:off x="3236438" y="342011"/>
            <a:ext cx="10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SKILLS</a:t>
            </a:r>
          </a:p>
        </p:txBody>
      </p:sp>
      <p:sp>
        <p:nvSpPr>
          <p:cNvPr id="145" name="Google Shape;5886;p39">
            <a:extLst>
              <a:ext uri="{FF2B5EF4-FFF2-40B4-BE49-F238E27FC236}">
                <a16:creationId xmlns:a16="http://schemas.microsoft.com/office/drawing/2014/main" id="{F7F5E806-0223-45CA-B5E7-DE30F64F9E13}"/>
              </a:ext>
            </a:extLst>
          </p:cNvPr>
          <p:cNvSpPr/>
          <p:nvPr/>
        </p:nvSpPr>
        <p:spPr>
          <a:xfrm>
            <a:off x="2962017" y="378464"/>
            <a:ext cx="152788" cy="173314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CasellaDiTesto 1039">
            <a:extLst>
              <a:ext uri="{FF2B5EF4-FFF2-40B4-BE49-F238E27FC236}">
                <a16:creationId xmlns:a16="http://schemas.microsoft.com/office/drawing/2014/main" id="{807EFC76-AB47-4E4D-91E1-7F9B9C375F9E}"/>
              </a:ext>
            </a:extLst>
          </p:cNvPr>
          <p:cNvSpPr txBox="1"/>
          <p:nvPr/>
        </p:nvSpPr>
        <p:spPr>
          <a:xfrm>
            <a:off x="2852739" y="728405"/>
            <a:ext cx="870334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Adv</a:t>
            </a:r>
            <a:r>
              <a:rPr lang="it-IT" sz="800" dirty="0">
                <a:latin typeface="Montserrat Light" panose="00000400000000000000" pitchFamily="2" charset="0"/>
              </a:rPr>
              <a:t> strategy</a:t>
            </a: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Google tools</a:t>
            </a:r>
          </a:p>
          <a:p>
            <a:pPr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Seo</a:t>
            </a:r>
            <a:r>
              <a:rPr lang="it-IT" sz="800" dirty="0">
                <a:latin typeface="Montserrat Light" panose="00000400000000000000" pitchFamily="2" charset="0"/>
              </a:rPr>
              <a:t> &amp; </a:t>
            </a:r>
            <a:r>
              <a:rPr lang="it-IT" sz="800" dirty="0" err="1">
                <a:latin typeface="Montserrat Light" panose="00000400000000000000" pitchFamily="2" charset="0"/>
              </a:rPr>
              <a:t>sem</a:t>
            </a:r>
            <a:endParaRPr lang="it-IT" sz="800" dirty="0">
              <a:latin typeface="Montserrat Ligh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DEM strategy</a:t>
            </a:r>
          </a:p>
          <a:p>
            <a:pPr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Social media</a:t>
            </a:r>
          </a:p>
        </p:txBody>
      </p: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2E669C4B-6D08-4202-BD61-AC6307A14220}"/>
              </a:ext>
            </a:extLst>
          </p:cNvPr>
          <p:cNvGrpSpPr/>
          <p:nvPr/>
        </p:nvGrpSpPr>
        <p:grpSpPr>
          <a:xfrm>
            <a:off x="4824481" y="315500"/>
            <a:ext cx="370296" cy="299244"/>
            <a:chOff x="3289027" y="650478"/>
            <a:chExt cx="370296" cy="299244"/>
          </a:xfrm>
        </p:grpSpPr>
        <p:sp>
          <p:nvSpPr>
            <p:cNvPr id="190" name="Ovale 189">
              <a:extLst>
                <a:ext uri="{FF2B5EF4-FFF2-40B4-BE49-F238E27FC236}">
                  <a16:creationId xmlns:a16="http://schemas.microsoft.com/office/drawing/2014/main" id="{7C422F00-99E3-4210-8C30-3918ECEEE1AB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1" name="Triangolo isoscele 190">
              <a:extLst>
                <a:ext uri="{FF2B5EF4-FFF2-40B4-BE49-F238E27FC236}">
                  <a16:creationId xmlns:a16="http://schemas.microsoft.com/office/drawing/2014/main" id="{877FD0D4-B0B9-4E52-9FBC-163DFC468CDF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53B2FC68-FB38-464E-8817-1230D96212A2}"/>
              </a:ext>
            </a:extLst>
          </p:cNvPr>
          <p:cNvSpPr txBox="1"/>
          <p:nvPr/>
        </p:nvSpPr>
        <p:spPr>
          <a:xfrm>
            <a:off x="5194778" y="342011"/>
            <a:ext cx="10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INTERESTS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3DAB3DCA-410E-46EC-BD06-BB088A1C9FF4}"/>
              </a:ext>
            </a:extLst>
          </p:cNvPr>
          <p:cNvSpPr txBox="1"/>
          <p:nvPr/>
        </p:nvSpPr>
        <p:spPr>
          <a:xfrm>
            <a:off x="4811785" y="742620"/>
            <a:ext cx="751728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Travelling</a:t>
            </a:r>
          </a:p>
        </p:txBody>
      </p:sp>
      <p:cxnSp>
        <p:nvCxnSpPr>
          <p:cNvPr id="1052" name="Connettore diritto 1051">
            <a:extLst>
              <a:ext uri="{FF2B5EF4-FFF2-40B4-BE49-F238E27FC236}">
                <a16:creationId xmlns:a16="http://schemas.microsoft.com/office/drawing/2014/main" id="{B380A9EC-3E9C-4888-AD12-E79782C8015C}"/>
              </a:ext>
            </a:extLst>
          </p:cNvPr>
          <p:cNvCxnSpPr>
            <a:cxnSpLocks/>
          </p:cNvCxnSpPr>
          <p:nvPr/>
        </p:nvCxnSpPr>
        <p:spPr>
          <a:xfrm>
            <a:off x="2852738" y="1870153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512BDB7B-BA07-427D-8E07-E859F45D07B4}"/>
              </a:ext>
            </a:extLst>
          </p:cNvPr>
          <p:cNvGrpSpPr/>
          <p:nvPr/>
        </p:nvGrpSpPr>
        <p:grpSpPr>
          <a:xfrm>
            <a:off x="2866141" y="2093774"/>
            <a:ext cx="370296" cy="299244"/>
            <a:chOff x="3289027" y="650478"/>
            <a:chExt cx="370296" cy="299244"/>
          </a:xfrm>
        </p:grpSpPr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AC693455-3AD2-4EEB-9CD9-9E0089BE7CBC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5" name="Triangolo isoscele 214">
              <a:extLst>
                <a:ext uri="{FF2B5EF4-FFF2-40B4-BE49-F238E27FC236}">
                  <a16:creationId xmlns:a16="http://schemas.microsoft.com/office/drawing/2014/main" id="{0AF6F395-A49D-4B06-BD1F-FAE91174C2F6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35153C56-DD33-466F-A5F8-1DF49F191B06}"/>
              </a:ext>
            </a:extLst>
          </p:cNvPr>
          <p:cNvSpPr txBox="1"/>
          <p:nvPr/>
        </p:nvSpPr>
        <p:spPr>
          <a:xfrm>
            <a:off x="3236438" y="2120285"/>
            <a:ext cx="1836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WORK EXPERIENCE</a:t>
            </a:r>
          </a:p>
        </p:txBody>
      </p:sp>
      <p:sp>
        <p:nvSpPr>
          <p:cNvPr id="218" name="Google Shape;5840;p39">
            <a:extLst>
              <a:ext uri="{FF2B5EF4-FFF2-40B4-BE49-F238E27FC236}">
                <a16:creationId xmlns:a16="http://schemas.microsoft.com/office/drawing/2014/main" id="{EADE94CA-BFD0-424A-9248-CE27AB7E489E}"/>
              </a:ext>
            </a:extLst>
          </p:cNvPr>
          <p:cNvSpPr/>
          <p:nvPr/>
        </p:nvSpPr>
        <p:spPr>
          <a:xfrm>
            <a:off x="4891228" y="368359"/>
            <a:ext cx="187951" cy="190312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8242;p45">
            <a:extLst>
              <a:ext uri="{FF2B5EF4-FFF2-40B4-BE49-F238E27FC236}">
                <a16:creationId xmlns:a16="http://schemas.microsoft.com/office/drawing/2014/main" id="{1ED993BC-4C3C-4830-B756-D8F07CF82CFC}"/>
              </a:ext>
            </a:extLst>
          </p:cNvPr>
          <p:cNvSpPr/>
          <p:nvPr/>
        </p:nvSpPr>
        <p:spPr>
          <a:xfrm>
            <a:off x="2927502" y="2151175"/>
            <a:ext cx="182685" cy="182199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8EA14ED5-FE6A-433E-8BF6-FF112D864BD4}"/>
              </a:ext>
            </a:extLst>
          </p:cNvPr>
          <p:cNvSpPr/>
          <p:nvPr/>
        </p:nvSpPr>
        <p:spPr>
          <a:xfrm>
            <a:off x="2879615" y="2611946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619A349-98E8-466A-B137-AC6E3400274A}"/>
              </a:ext>
            </a:extLst>
          </p:cNvPr>
          <p:cNvSpPr txBox="1"/>
          <p:nvPr/>
        </p:nvSpPr>
        <p:spPr>
          <a:xfrm>
            <a:off x="2927501" y="2553120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2017 - 2020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FFE16C5-FF3B-45D1-8B7F-BE2D0E37F95E}"/>
              </a:ext>
            </a:extLst>
          </p:cNvPr>
          <p:cNvSpPr txBox="1"/>
          <p:nvPr/>
        </p:nvSpPr>
        <p:spPr>
          <a:xfrm>
            <a:off x="3593483" y="2537731"/>
            <a:ext cx="309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Business Developer &amp; Marketing Specialist</a:t>
            </a:r>
          </a:p>
        </p:txBody>
      </p:sp>
      <p:sp>
        <p:nvSpPr>
          <p:cNvPr id="232" name="Google Shape;4016;p36">
            <a:extLst>
              <a:ext uri="{FF2B5EF4-FFF2-40B4-BE49-F238E27FC236}">
                <a16:creationId xmlns:a16="http://schemas.microsoft.com/office/drawing/2014/main" id="{A3492F61-AD91-4819-B804-F73D8173F4C4}"/>
              </a:ext>
            </a:extLst>
          </p:cNvPr>
          <p:cNvSpPr/>
          <p:nvPr/>
        </p:nvSpPr>
        <p:spPr>
          <a:xfrm>
            <a:off x="3007251" y="3172526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E760A41-8BD8-49FD-B82D-5A87C58FE939}"/>
              </a:ext>
            </a:extLst>
          </p:cNvPr>
          <p:cNvSpPr txBox="1"/>
          <p:nvPr/>
        </p:nvSpPr>
        <p:spPr>
          <a:xfrm>
            <a:off x="3078650" y="3124032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27" name="CasellaDiTesto 226">
            <a:extLst>
              <a:ext uri="{FF2B5EF4-FFF2-40B4-BE49-F238E27FC236}">
                <a16:creationId xmlns:a16="http://schemas.microsoft.com/office/drawing/2014/main" id="{5AC72825-E59B-4985-9840-A04CE2A99269}"/>
              </a:ext>
            </a:extLst>
          </p:cNvPr>
          <p:cNvSpPr txBox="1"/>
          <p:nvPr/>
        </p:nvSpPr>
        <p:spPr>
          <a:xfrm>
            <a:off x="3605355" y="2799004"/>
            <a:ext cx="297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Wholesale of hardware and software solutions;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Follow up of customers / prospects to achieve commercial objectives;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Maximization of ROI, through KPI market analysis and SWOT analysis;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Developing strategic marketing plans and advertising budget management;</a:t>
            </a:r>
            <a:b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Identification of new trends and business development opportunities.</a:t>
            </a: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36" name="CasellaDiTesto 235">
            <a:extLst>
              <a:ext uri="{FF2B5EF4-FFF2-40B4-BE49-F238E27FC236}">
                <a16:creationId xmlns:a16="http://schemas.microsoft.com/office/drawing/2014/main" id="{3E321F17-86E8-4286-B0A8-A3D206829305}"/>
              </a:ext>
            </a:extLst>
          </p:cNvPr>
          <p:cNvSpPr txBox="1"/>
          <p:nvPr/>
        </p:nvSpPr>
        <p:spPr>
          <a:xfrm>
            <a:off x="2930221" y="4153018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2018 - 2020</a:t>
            </a:r>
          </a:p>
        </p:txBody>
      </p:sp>
      <p:sp>
        <p:nvSpPr>
          <p:cNvPr id="237" name="CasellaDiTesto 236">
            <a:extLst>
              <a:ext uri="{FF2B5EF4-FFF2-40B4-BE49-F238E27FC236}">
                <a16:creationId xmlns:a16="http://schemas.microsoft.com/office/drawing/2014/main" id="{68063431-F10D-4D39-BB3E-9B6D7D7CE726}"/>
              </a:ext>
            </a:extLst>
          </p:cNvPr>
          <p:cNvSpPr txBox="1"/>
          <p:nvPr/>
        </p:nvSpPr>
        <p:spPr>
          <a:xfrm>
            <a:off x="3596204" y="4137629"/>
            <a:ext cx="2495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Business Developer &amp; Inside Sales</a:t>
            </a:r>
          </a:p>
        </p:txBody>
      </p:sp>
      <p:sp>
        <p:nvSpPr>
          <p:cNvPr id="240" name="CasellaDiTesto 239">
            <a:extLst>
              <a:ext uri="{FF2B5EF4-FFF2-40B4-BE49-F238E27FC236}">
                <a16:creationId xmlns:a16="http://schemas.microsoft.com/office/drawing/2014/main" id="{2448115C-6A52-48CB-BE10-52D63ED7BB4C}"/>
              </a:ext>
            </a:extLst>
          </p:cNvPr>
          <p:cNvSpPr txBox="1"/>
          <p:nvPr/>
        </p:nvSpPr>
        <p:spPr>
          <a:xfrm>
            <a:off x="3608075" y="4398902"/>
            <a:ext cx="2975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Realization of commercial offers and interfacing with Poste </a:t>
            </a:r>
            <a:r>
              <a:rPr lang="en-US" sz="800" dirty="0" err="1">
                <a:solidFill>
                  <a:srgbClr val="000000"/>
                </a:solidFill>
                <a:latin typeface="Montserrat" panose="00000500000000000000" pitchFamily="2" charset="0"/>
              </a:rPr>
              <a:t>Italiane</a:t>
            </a: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commercial;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First customer reference before and after sale;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Building long-term relationships with existing customers;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Communication with the customers for the launching of news promotions;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Management of the technical and commercial theme to manage customer needs;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Cross Selling.</a:t>
            </a: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C2E24C21-0271-4029-A0FF-44F899D64B39}"/>
              </a:ext>
            </a:extLst>
          </p:cNvPr>
          <p:cNvSpPr txBox="1"/>
          <p:nvPr/>
        </p:nvSpPr>
        <p:spPr>
          <a:xfrm>
            <a:off x="3070175" y="2860889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Hitech</a:t>
            </a:r>
          </a:p>
        </p:txBody>
      </p:sp>
      <p:grpSp>
        <p:nvGrpSpPr>
          <p:cNvPr id="243" name="Google Shape;4859;p37">
            <a:extLst>
              <a:ext uri="{FF2B5EF4-FFF2-40B4-BE49-F238E27FC236}">
                <a16:creationId xmlns:a16="http://schemas.microsoft.com/office/drawing/2014/main" id="{AEBF42B7-0729-4D94-B72C-7FDC6EFCB901}"/>
              </a:ext>
            </a:extLst>
          </p:cNvPr>
          <p:cNvGrpSpPr/>
          <p:nvPr/>
        </p:nvGrpSpPr>
        <p:grpSpPr>
          <a:xfrm>
            <a:off x="2983312" y="2888992"/>
            <a:ext cx="125683" cy="126926"/>
            <a:chOff x="-59100700" y="1911950"/>
            <a:chExt cx="315875" cy="319000"/>
          </a:xfrm>
        </p:grpSpPr>
        <p:sp>
          <p:nvSpPr>
            <p:cNvPr id="244" name="Google Shape;4860;p37">
              <a:extLst>
                <a:ext uri="{FF2B5EF4-FFF2-40B4-BE49-F238E27FC236}">
                  <a16:creationId xmlns:a16="http://schemas.microsoft.com/office/drawing/2014/main" id="{9F7EA133-CC93-404C-B1EB-AD1EF464B767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61;p37">
              <a:extLst>
                <a:ext uri="{FF2B5EF4-FFF2-40B4-BE49-F238E27FC236}">
                  <a16:creationId xmlns:a16="http://schemas.microsoft.com/office/drawing/2014/main" id="{B6A6EA67-0390-4AE4-A834-82FFDEF25E6F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62;p37">
              <a:extLst>
                <a:ext uri="{FF2B5EF4-FFF2-40B4-BE49-F238E27FC236}">
                  <a16:creationId xmlns:a16="http://schemas.microsoft.com/office/drawing/2014/main" id="{CFFE4FDF-BC6E-4753-987D-6E6FA910A3A9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863;p37">
              <a:extLst>
                <a:ext uri="{FF2B5EF4-FFF2-40B4-BE49-F238E27FC236}">
                  <a16:creationId xmlns:a16="http://schemas.microsoft.com/office/drawing/2014/main" id="{1EED9F04-7D00-4A58-B4AF-EFEFC38A3A6A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864;p37">
              <a:extLst>
                <a:ext uri="{FF2B5EF4-FFF2-40B4-BE49-F238E27FC236}">
                  <a16:creationId xmlns:a16="http://schemas.microsoft.com/office/drawing/2014/main" id="{30A61327-4652-46E8-8466-7D67D35629AE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865;p37">
              <a:extLst>
                <a:ext uri="{FF2B5EF4-FFF2-40B4-BE49-F238E27FC236}">
                  <a16:creationId xmlns:a16="http://schemas.microsoft.com/office/drawing/2014/main" id="{6902B7F8-D518-4E53-9625-1D3F38FD6608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866;p37">
              <a:extLst>
                <a:ext uri="{FF2B5EF4-FFF2-40B4-BE49-F238E27FC236}">
                  <a16:creationId xmlns:a16="http://schemas.microsoft.com/office/drawing/2014/main" id="{51923E9A-087E-4423-ACF0-5062909CED21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867;p37">
              <a:extLst>
                <a:ext uri="{FF2B5EF4-FFF2-40B4-BE49-F238E27FC236}">
                  <a16:creationId xmlns:a16="http://schemas.microsoft.com/office/drawing/2014/main" id="{33F52BED-8CDE-4D03-AC93-982464F6D746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868;p37">
              <a:extLst>
                <a:ext uri="{FF2B5EF4-FFF2-40B4-BE49-F238E27FC236}">
                  <a16:creationId xmlns:a16="http://schemas.microsoft.com/office/drawing/2014/main" id="{1E8D6C37-7A49-40A2-A5A5-3BF1A251C97C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869;p37">
              <a:extLst>
                <a:ext uri="{FF2B5EF4-FFF2-40B4-BE49-F238E27FC236}">
                  <a16:creationId xmlns:a16="http://schemas.microsoft.com/office/drawing/2014/main" id="{1F86B8E8-0027-4D75-986F-E4EB0E0D3DA2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4016;p36">
            <a:extLst>
              <a:ext uri="{FF2B5EF4-FFF2-40B4-BE49-F238E27FC236}">
                <a16:creationId xmlns:a16="http://schemas.microsoft.com/office/drawing/2014/main" id="{E8D0D7F5-BC5A-4A10-8A9C-754AE958B2B4}"/>
              </a:ext>
            </a:extLst>
          </p:cNvPr>
          <p:cNvSpPr/>
          <p:nvPr/>
        </p:nvSpPr>
        <p:spPr>
          <a:xfrm>
            <a:off x="3002180" y="4772424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1F663EA1-B824-47AA-9F54-08527EC3DC33}"/>
              </a:ext>
            </a:extLst>
          </p:cNvPr>
          <p:cNvSpPr txBox="1"/>
          <p:nvPr/>
        </p:nvSpPr>
        <p:spPr>
          <a:xfrm>
            <a:off x="3073579" y="4723930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ED9E47E2-D6B9-496F-A247-C6F069AC2739}"/>
              </a:ext>
            </a:extLst>
          </p:cNvPr>
          <p:cNvSpPr txBox="1"/>
          <p:nvPr/>
        </p:nvSpPr>
        <p:spPr>
          <a:xfrm>
            <a:off x="3065104" y="4460787"/>
            <a:ext cx="547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solidFill>
                  <a:srgbClr val="A9ABAA"/>
                </a:solidFill>
                <a:latin typeface="Montserrat Light" panose="00000400000000000000" pitchFamily="2" charset="0"/>
              </a:rPr>
              <a:t>Onenet</a:t>
            </a:r>
            <a:endParaRPr lang="it-IT" sz="700" dirty="0">
              <a:solidFill>
                <a:srgbClr val="A9ABAA"/>
              </a:solidFill>
              <a:latin typeface="Montserrat Light" panose="00000400000000000000" pitchFamily="2" charset="0"/>
            </a:endParaRPr>
          </a:p>
        </p:txBody>
      </p:sp>
      <p:grpSp>
        <p:nvGrpSpPr>
          <p:cNvPr id="257" name="Google Shape;4859;p37">
            <a:extLst>
              <a:ext uri="{FF2B5EF4-FFF2-40B4-BE49-F238E27FC236}">
                <a16:creationId xmlns:a16="http://schemas.microsoft.com/office/drawing/2014/main" id="{C187560E-8F2C-4CF6-944A-6D39B87CFE5D}"/>
              </a:ext>
            </a:extLst>
          </p:cNvPr>
          <p:cNvGrpSpPr/>
          <p:nvPr/>
        </p:nvGrpSpPr>
        <p:grpSpPr>
          <a:xfrm>
            <a:off x="2978241" y="4488890"/>
            <a:ext cx="125683" cy="126926"/>
            <a:chOff x="-59100700" y="1911950"/>
            <a:chExt cx="315875" cy="319000"/>
          </a:xfrm>
        </p:grpSpPr>
        <p:sp>
          <p:nvSpPr>
            <p:cNvPr id="258" name="Google Shape;4860;p37">
              <a:extLst>
                <a:ext uri="{FF2B5EF4-FFF2-40B4-BE49-F238E27FC236}">
                  <a16:creationId xmlns:a16="http://schemas.microsoft.com/office/drawing/2014/main" id="{7B169CD0-2CD3-4E7C-84F5-0222CE5A01E7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61;p37">
              <a:extLst>
                <a:ext uri="{FF2B5EF4-FFF2-40B4-BE49-F238E27FC236}">
                  <a16:creationId xmlns:a16="http://schemas.microsoft.com/office/drawing/2014/main" id="{178FBDBF-18CA-4A9B-972F-2F42C280EBB7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62;p37">
              <a:extLst>
                <a:ext uri="{FF2B5EF4-FFF2-40B4-BE49-F238E27FC236}">
                  <a16:creationId xmlns:a16="http://schemas.microsoft.com/office/drawing/2014/main" id="{1260C155-7AF9-418E-8EEC-037C576B4FC0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63;p37">
              <a:extLst>
                <a:ext uri="{FF2B5EF4-FFF2-40B4-BE49-F238E27FC236}">
                  <a16:creationId xmlns:a16="http://schemas.microsoft.com/office/drawing/2014/main" id="{EB577289-3541-4D86-9781-F6C4EF720DFF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64;p37">
              <a:extLst>
                <a:ext uri="{FF2B5EF4-FFF2-40B4-BE49-F238E27FC236}">
                  <a16:creationId xmlns:a16="http://schemas.microsoft.com/office/drawing/2014/main" id="{A371CCDF-4818-4EC5-AA14-3163AB6D3506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65;p37">
              <a:extLst>
                <a:ext uri="{FF2B5EF4-FFF2-40B4-BE49-F238E27FC236}">
                  <a16:creationId xmlns:a16="http://schemas.microsoft.com/office/drawing/2014/main" id="{2906A947-E609-4120-BDA8-953F9AD97409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66;p37">
              <a:extLst>
                <a:ext uri="{FF2B5EF4-FFF2-40B4-BE49-F238E27FC236}">
                  <a16:creationId xmlns:a16="http://schemas.microsoft.com/office/drawing/2014/main" id="{9A6A1B4D-4B68-4547-8D8B-E1F58655F557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67;p37">
              <a:extLst>
                <a:ext uri="{FF2B5EF4-FFF2-40B4-BE49-F238E27FC236}">
                  <a16:creationId xmlns:a16="http://schemas.microsoft.com/office/drawing/2014/main" id="{A8D95D9A-3CFD-44CE-A666-096CA19FA50B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68;p37">
              <a:extLst>
                <a:ext uri="{FF2B5EF4-FFF2-40B4-BE49-F238E27FC236}">
                  <a16:creationId xmlns:a16="http://schemas.microsoft.com/office/drawing/2014/main" id="{651624D1-C055-46F6-88F0-7E233A9B6512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69;p37">
              <a:extLst>
                <a:ext uri="{FF2B5EF4-FFF2-40B4-BE49-F238E27FC236}">
                  <a16:creationId xmlns:a16="http://schemas.microsoft.com/office/drawing/2014/main" id="{8C9B6AC1-6B9D-4BA4-B0E9-867751A358C7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Ovale 267">
            <a:extLst>
              <a:ext uri="{FF2B5EF4-FFF2-40B4-BE49-F238E27FC236}">
                <a16:creationId xmlns:a16="http://schemas.microsoft.com/office/drawing/2014/main" id="{8655F786-A285-4068-A0E7-E92B9829A2D4}"/>
              </a:ext>
            </a:extLst>
          </p:cNvPr>
          <p:cNvSpPr/>
          <p:nvPr/>
        </p:nvSpPr>
        <p:spPr>
          <a:xfrm>
            <a:off x="2879615" y="5885248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9" name="CasellaDiTesto 268">
            <a:extLst>
              <a:ext uri="{FF2B5EF4-FFF2-40B4-BE49-F238E27FC236}">
                <a16:creationId xmlns:a16="http://schemas.microsoft.com/office/drawing/2014/main" id="{F9E57F0E-AD54-477D-A699-7B2D45A4F2B4}"/>
              </a:ext>
            </a:extLst>
          </p:cNvPr>
          <p:cNvSpPr txBox="1"/>
          <p:nvPr/>
        </p:nvSpPr>
        <p:spPr>
          <a:xfrm>
            <a:off x="2927501" y="5826422"/>
            <a:ext cx="682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 Light" panose="00000400000000000000" pitchFamily="2" charset="0"/>
              </a:rPr>
              <a:t>2013 - 2014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608C202A-0C74-4898-BF89-D832B0AFB27A}"/>
              </a:ext>
            </a:extLst>
          </p:cNvPr>
          <p:cNvSpPr txBox="1"/>
          <p:nvPr/>
        </p:nvSpPr>
        <p:spPr>
          <a:xfrm>
            <a:off x="3593483" y="5811033"/>
            <a:ext cx="2027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5A5A5A"/>
                </a:solidFill>
                <a:latin typeface="Montserrat SemiBold" panose="00000700000000000000" pitchFamily="2" charset="0"/>
              </a:rPr>
              <a:t>International </a:t>
            </a:r>
            <a:r>
              <a:rPr lang="en-US" sz="900">
                <a:solidFill>
                  <a:srgbClr val="5A5A5A"/>
                </a:solidFill>
                <a:latin typeface="Montserrat SemiBold" panose="00000700000000000000" pitchFamily="2" charset="0"/>
              </a:rPr>
              <a:t>Buyer Searcher</a:t>
            </a:r>
            <a:endParaRPr lang="en-US" sz="900" dirty="0">
              <a:solidFill>
                <a:srgbClr val="5A5A5A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5109345-CB2A-4D38-B450-1031130953CB}"/>
              </a:ext>
            </a:extLst>
          </p:cNvPr>
          <p:cNvSpPr txBox="1"/>
          <p:nvPr/>
        </p:nvSpPr>
        <p:spPr>
          <a:xfrm>
            <a:off x="3605355" y="6072306"/>
            <a:ext cx="2975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Research companies interested in buying Italian products (UK, Spain, Shanghai </a:t>
            </a:r>
            <a:r>
              <a:rPr lang="en-US" sz="800" dirty="0" err="1">
                <a:solidFill>
                  <a:srgbClr val="000000"/>
                </a:solidFill>
                <a:latin typeface="Montserrat" panose="00000500000000000000" pitchFamily="2" charset="0"/>
              </a:rPr>
              <a:t>etc</a:t>
            </a: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...);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</a:t>
            </a:r>
            <a:r>
              <a:rPr lang="en-US" sz="800" dirty="0" err="1">
                <a:solidFill>
                  <a:srgbClr val="000000"/>
                </a:solidFill>
                <a:latin typeface="Montserrat" panose="00000500000000000000" pitchFamily="2" charset="0"/>
              </a:rPr>
              <a:t>InSale</a:t>
            </a:r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 Commercial Activity: creation of commercial offers;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Market and competition analysis;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Realization of communication materials through graphic tools;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Native speaker team management for interfacing with foreign customers (4/6 resources);</a:t>
            </a:r>
          </a:p>
          <a:p>
            <a:r>
              <a:rPr lang="en-US" sz="800" dirty="0">
                <a:solidFill>
                  <a:srgbClr val="000000"/>
                </a:solidFill>
                <a:latin typeface="Montserrat" panose="00000500000000000000" pitchFamily="2" charset="0"/>
              </a:rPr>
              <a:t>▪ Training activities for new resources.</a:t>
            </a:r>
            <a:endParaRPr lang="it-IT" sz="8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72" name="Google Shape;4016;p36">
            <a:extLst>
              <a:ext uri="{FF2B5EF4-FFF2-40B4-BE49-F238E27FC236}">
                <a16:creationId xmlns:a16="http://schemas.microsoft.com/office/drawing/2014/main" id="{6A770F44-DA4B-4949-A4E5-64E811C608B6}"/>
              </a:ext>
            </a:extLst>
          </p:cNvPr>
          <p:cNvSpPr/>
          <p:nvPr/>
        </p:nvSpPr>
        <p:spPr>
          <a:xfrm>
            <a:off x="2999460" y="6445828"/>
            <a:ext cx="74364" cy="103066"/>
          </a:xfrm>
          <a:custGeom>
            <a:avLst/>
            <a:gdLst/>
            <a:ahLst/>
            <a:cxnLst/>
            <a:rect l="l" t="t" r="r" b="b"/>
            <a:pathLst>
              <a:path w="12426" h="17222" extrusionOk="0">
                <a:moveTo>
                  <a:pt x="6213" y="3388"/>
                </a:moveTo>
                <a:cubicBezTo>
                  <a:pt x="7354" y="3388"/>
                  <a:pt x="8384" y="4074"/>
                  <a:pt x="8821" y="5131"/>
                </a:cubicBezTo>
                <a:cubicBezTo>
                  <a:pt x="9257" y="6185"/>
                  <a:pt x="9016" y="7399"/>
                  <a:pt x="8206" y="8206"/>
                </a:cubicBezTo>
                <a:cubicBezTo>
                  <a:pt x="7666" y="8748"/>
                  <a:pt x="6945" y="9035"/>
                  <a:pt x="6210" y="9035"/>
                </a:cubicBezTo>
                <a:cubicBezTo>
                  <a:pt x="5847" y="9035"/>
                  <a:pt x="5481" y="8965"/>
                  <a:pt x="5132" y="8820"/>
                </a:cubicBezTo>
                <a:cubicBezTo>
                  <a:pt x="4075" y="8383"/>
                  <a:pt x="3388" y="7354"/>
                  <a:pt x="3388" y="6212"/>
                </a:cubicBezTo>
                <a:cubicBezTo>
                  <a:pt x="3391" y="4652"/>
                  <a:pt x="4653" y="3391"/>
                  <a:pt x="6213" y="3388"/>
                </a:cubicBezTo>
                <a:close/>
                <a:moveTo>
                  <a:pt x="6213" y="0"/>
                </a:moveTo>
                <a:cubicBezTo>
                  <a:pt x="2825" y="0"/>
                  <a:pt x="1" y="2728"/>
                  <a:pt x="1" y="6212"/>
                </a:cubicBezTo>
                <a:cubicBezTo>
                  <a:pt x="1" y="7537"/>
                  <a:pt x="398" y="8718"/>
                  <a:pt x="1163" y="9826"/>
                </a:cubicBezTo>
                <a:lnTo>
                  <a:pt x="5737" y="16959"/>
                </a:lnTo>
                <a:cubicBezTo>
                  <a:pt x="5847" y="17134"/>
                  <a:pt x="6029" y="17221"/>
                  <a:pt x="6211" y="17221"/>
                </a:cubicBezTo>
                <a:cubicBezTo>
                  <a:pt x="6394" y="17221"/>
                  <a:pt x="6576" y="17134"/>
                  <a:pt x="6686" y="16959"/>
                </a:cubicBezTo>
                <a:lnTo>
                  <a:pt x="11278" y="9802"/>
                </a:lnTo>
                <a:cubicBezTo>
                  <a:pt x="12025" y="8751"/>
                  <a:pt x="12425" y="7498"/>
                  <a:pt x="12422" y="6212"/>
                </a:cubicBezTo>
                <a:cubicBezTo>
                  <a:pt x="12422" y="2786"/>
                  <a:pt x="9637" y="0"/>
                  <a:pt x="6213" y="0"/>
                </a:cubicBezTo>
                <a:close/>
              </a:path>
            </a:pathLst>
          </a:custGeom>
          <a:solidFill>
            <a:srgbClr val="A9AB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2CBC9662-4B57-43B1-B117-4D286192BC5A}"/>
              </a:ext>
            </a:extLst>
          </p:cNvPr>
          <p:cNvSpPr txBox="1"/>
          <p:nvPr/>
        </p:nvSpPr>
        <p:spPr>
          <a:xfrm>
            <a:off x="3070859" y="6397334"/>
            <a:ext cx="480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Bari</a:t>
            </a:r>
          </a:p>
        </p:txBody>
      </p:sp>
      <p:sp>
        <p:nvSpPr>
          <p:cNvPr id="274" name="CasellaDiTesto 273">
            <a:extLst>
              <a:ext uri="{FF2B5EF4-FFF2-40B4-BE49-F238E27FC236}">
                <a16:creationId xmlns:a16="http://schemas.microsoft.com/office/drawing/2014/main" id="{EFEEB4A8-941F-4741-A435-988F05C36A10}"/>
              </a:ext>
            </a:extLst>
          </p:cNvPr>
          <p:cNvSpPr txBox="1"/>
          <p:nvPr/>
        </p:nvSpPr>
        <p:spPr>
          <a:xfrm>
            <a:off x="3057230" y="6082064"/>
            <a:ext cx="66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rgbClr val="A9ABAA"/>
                </a:solidFill>
                <a:latin typeface="Montserrat Light" panose="00000400000000000000" pitchFamily="2" charset="0"/>
              </a:rPr>
              <a:t>Planet consulting</a:t>
            </a:r>
          </a:p>
        </p:txBody>
      </p:sp>
      <p:grpSp>
        <p:nvGrpSpPr>
          <p:cNvPr id="275" name="Google Shape;4859;p37">
            <a:extLst>
              <a:ext uri="{FF2B5EF4-FFF2-40B4-BE49-F238E27FC236}">
                <a16:creationId xmlns:a16="http://schemas.microsoft.com/office/drawing/2014/main" id="{0C1DB62C-D72F-4935-9871-3FCE90397A21}"/>
              </a:ext>
            </a:extLst>
          </p:cNvPr>
          <p:cNvGrpSpPr/>
          <p:nvPr/>
        </p:nvGrpSpPr>
        <p:grpSpPr>
          <a:xfrm>
            <a:off x="2977902" y="6162294"/>
            <a:ext cx="125683" cy="126926"/>
            <a:chOff x="-59100700" y="1911950"/>
            <a:chExt cx="315875" cy="319000"/>
          </a:xfrm>
        </p:grpSpPr>
        <p:sp>
          <p:nvSpPr>
            <p:cNvPr id="276" name="Google Shape;4860;p37">
              <a:extLst>
                <a:ext uri="{FF2B5EF4-FFF2-40B4-BE49-F238E27FC236}">
                  <a16:creationId xmlns:a16="http://schemas.microsoft.com/office/drawing/2014/main" id="{4872315D-4E53-428E-BC11-0FA8631F08E3}"/>
                </a:ext>
              </a:extLst>
            </p:cNvPr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861;p37">
              <a:extLst>
                <a:ext uri="{FF2B5EF4-FFF2-40B4-BE49-F238E27FC236}">
                  <a16:creationId xmlns:a16="http://schemas.microsoft.com/office/drawing/2014/main" id="{E9B4060A-7E9E-4A7F-98FD-7E89224EDF27}"/>
                </a:ext>
              </a:extLst>
            </p:cNvPr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862;p37">
              <a:extLst>
                <a:ext uri="{FF2B5EF4-FFF2-40B4-BE49-F238E27FC236}">
                  <a16:creationId xmlns:a16="http://schemas.microsoft.com/office/drawing/2014/main" id="{AF4F13F0-39E4-4AB1-B669-30630486B0D9}"/>
                </a:ext>
              </a:extLst>
            </p:cNvPr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863;p37">
              <a:extLst>
                <a:ext uri="{FF2B5EF4-FFF2-40B4-BE49-F238E27FC236}">
                  <a16:creationId xmlns:a16="http://schemas.microsoft.com/office/drawing/2014/main" id="{86DC8B75-5FB9-43ED-B2E9-992D5F520A53}"/>
                </a:ext>
              </a:extLst>
            </p:cNvPr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864;p37">
              <a:extLst>
                <a:ext uri="{FF2B5EF4-FFF2-40B4-BE49-F238E27FC236}">
                  <a16:creationId xmlns:a16="http://schemas.microsoft.com/office/drawing/2014/main" id="{876C17F3-0C5B-4EF1-85CE-7F37BFF06535}"/>
                </a:ext>
              </a:extLst>
            </p:cNvPr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865;p37">
              <a:extLst>
                <a:ext uri="{FF2B5EF4-FFF2-40B4-BE49-F238E27FC236}">
                  <a16:creationId xmlns:a16="http://schemas.microsoft.com/office/drawing/2014/main" id="{4BFA6AFB-4CDB-440F-BF8A-F09A47EFA797}"/>
                </a:ext>
              </a:extLst>
            </p:cNvPr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866;p37">
              <a:extLst>
                <a:ext uri="{FF2B5EF4-FFF2-40B4-BE49-F238E27FC236}">
                  <a16:creationId xmlns:a16="http://schemas.microsoft.com/office/drawing/2014/main" id="{FAD2E837-6359-41EA-99AE-2B0DF95533D7}"/>
                </a:ext>
              </a:extLst>
            </p:cNvPr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867;p37">
              <a:extLst>
                <a:ext uri="{FF2B5EF4-FFF2-40B4-BE49-F238E27FC236}">
                  <a16:creationId xmlns:a16="http://schemas.microsoft.com/office/drawing/2014/main" id="{CF181401-E27B-4DE9-8222-3CB13B8A15BE}"/>
                </a:ext>
              </a:extLst>
            </p:cNvPr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68;p37">
              <a:extLst>
                <a:ext uri="{FF2B5EF4-FFF2-40B4-BE49-F238E27FC236}">
                  <a16:creationId xmlns:a16="http://schemas.microsoft.com/office/drawing/2014/main" id="{CCC75376-6B00-4E4F-8A43-641C74AFEA45}"/>
                </a:ext>
              </a:extLst>
            </p:cNvPr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69;p37">
              <a:extLst>
                <a:ext uri="{FF2B5EF4-FFF2-40B4-BE49-F238E27FC236}">
                  <a16:creationId xmlns:a16="http://schemas.microsoft.com/office/drawing/2014/main" id="{1FC394AB-26CE-4C28-83A4-71CFA65DE09C}"/>
                </a:ext>
              </a:extLst>
            </p:cNvPr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" name="Connettore diritto 285">
            <a:extLst>
              <a:ext uri="{FF2B5EF4-FFF2-40B4-BE49-F238E27FC236}">
                <a16:creationId xmlns:a16="http://schemas.microsoft.com/office/drawing/2014/main" id="{3C73A2D8-AEC8-4011-AEA1-D8AF4E46AAFF}"/>
              </a:ext>
            </a:extLst>
          </p:cNvPr>
          <p:cNvCxnSpPr>
            <a:cxnSpLocks/>
            <a:stCxn id="223" idx="4"/>
            <a:endCxn id="268" idx="0"/>
          </p:cNvCxnSpPr>
          <p:nvPr/>
        </p:nvCxnSpPr>
        <p:spPr>
          <a:xfrm>
            <a:off x="2920816" y="2694348"/>
            <a:ext cx="0" cy="3190900"/>
          </a:xfrm>
          <a:prstGeom prst="line">
            <a:avLst/>
          </a:prstGeom>
          <a:ln w="9525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e 234">
            <a:extLst>
              <a:ext uri="{FF2B5EF4-FFF2-40B4-BE49-F238E27FC236}">
                <a16:creationId xmlns:a16="http://schemas.microsoft.com/office/drawing/2014/main" id="{4570E37A-64EF-4B5F-9C8A-17D4601A1BB3}"/>
              </a:ext>
            </a:extLst>
          </p:cNvPr>
          <p:cNvSpPr/>
          <p:nvPr/>
        </p:nvSpPr>
        <p:spPr>
          <a:xfrm>
            <a:off x="2879615" y="4211844"/>
            <a:ext cx="82402" cy="82402"/>
          </a:xfrm>
          <a:prstGeom prst="ellipse">
            <a:avLst/>
          </a:pr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1" name="Connettore diritto 290">
            <a:extLst>
              <a:ext uri="{FF2B5EF4-FFF2-40B4-BE49-F238E27FC236}">
                <a16:creationId xmlns:a16="http://schemas.microsoft.com/office/drawing/2014/main" id="{1F7F0028-54F2-4F78-A168-2BB0A71468FF}"/>
              </a:ext>
            </a:extLst>
          </p:cNvPr>
          <p:cNvCxnSpPr>
            <a:cxnSpLocks/>
          </p:cNvCxnSpPr>
          <p:nvPr/>
        </p:nvCxnSpPr>
        <p:spPr>
          <a:xfrm>
            <a:off x="2852738" y="7500793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uppo 296">
            <a:extLst>
              <a:ext uri="{FF2B5EF4-FFF2-40B4-BE49-F238E27FC236}">
                <a16:creationId xmlns:a16="http://schemas.microsoft.com/office/drawing/2014/main" id="{9B452684-ACB2-4C1A-B0A3-43290FB5AFE1}"/>
              </a:ext>
            </a:extLst>
          </p:cNvPr>
          <p:cNvGrpSpPr/>
          <p:nvPr/>
        </p:nvGrpSpPr>
        <p:grpSpPr>
          <a:xfrm>
            <a:off x="2866141" y="7681830"/>
            <a:ext cx="370296" cy="299244"/>
            <a:chOff x="3289027" y="650478"/>
            <a:chExt cx="370296" cy="299244"/>
          </a:xfrm>
        </p:grpSpPr>
        <p:sp>
          <p:nvSpPr>
            <p:cNvPr id="298" name="Ovale 297">
              <a:extLst>
                <a:ext uri="{FF2B5EF4-FFF2-40B4-BE49-F238E27FC236}">
                  <a16:creationId xmlns:a16="http://schemas.microsoft.com/office/drawing/2014/main" id="{6DF7AE75-9E17-4A6B-AD7F-8DD9216D55A1}"/>
                </a:ext>
              </a:extLst>
            </p:cNvPr>
            <p:cNvSpPr/>
            <p:nvPr/>
          </p:nvSpPr>
          <p:spPr>
            <a:xfrm>
              <a:off x="3289027" y="650478"/>
              <a:ext cx="299244" cy="299244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9" name="Triangolo isoscele 298">
              <a:extLst>
                <a:ext uri="{FF2B5EF4-FFF2-40B4-BE49-F238E27FC236}">
                  <a16:creationId xmlns:a16="http://schemas.microsoft.com/office/drawing/2014/main" id="{57926FD3-73B4-4544-8CA5-C92BC9A48E17}"/>
                </a:ext>
              </a:extLst>
            </p:cNvPr>
            <p:cNvSpPr/>
            <p:nvPr/>
          </p:nvSpPr>
          <p:spPr>
            <a:xfrm rot="5400000">
              <a:off x="3457989" y="726610"/>
              <a:ext cx="255688" cy="146981"/>
            </a:xfrm>
            <a:prstGeom prst="triangle">
              <a:avLst>
                <a:gd name="adj" fmla="val 49999"/>
              </a:avLst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7EF06945-8995-4CAC-8C27-304CF5CDD886}"/>
              </a:ext>
            </a:extLst>
          </p:cNvPr>
          <p:cNvSpPr txBox="1"/>
          <p:nvPr/>
        </p:nvSpPr>
        <p:spPr>
          <a:xfrm>
            <a:off x="3236438" y="7708341"/>
            <a:ext cx="1836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Montserrat Medium" panose="00000600000000000000" pitchFamily="2" charset="0"/>
              </a:rPr>
              <a:t>EDUCATION</a:t>
            </a:r>
          </a:p>
        </p:txBody>
      </p:sp>
      <p:sp>
        <p:nvSpPr>
          <p:cNvPr id="302" name="Google Shape;6271;p40">
            <a:extLst>
              <a:ext uri="{FF2B5EF4-FFF2-40B4-BE49-F238E27FC236}">
                <a16:creationId xmlns:a16="http://schemas.microsoft.com/office/drawing/2014/main" id="{DC420215-AC49-40A2-B7BE-071EC16DB866}"/>
              </a:ext>
            </a:extLst>
          </p:cNvPr>
          <p:cNvSpPr/>
          <p:nvPr/>
        </p:nvSpPr>
        <p:spPr>
          <a:xfrm>
            <a:off x="2931000" y="7748495"/>
            <a:ext cx="175687" cy="174489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AD5AA9AF-CAC1-4E92-BD7B-4B1E2D76A8DF}"/>
              </a:ext>
            </a:extLst>
          </p:cNvPr>
          <p:cNvGrpSpPr/>
          <p:nvPr/>
        </p:nvGrpSpPr>
        <p:grpSpPr>
          <a:xfrm>
            <a:off x="2541580" y="8107477"/>
            <a:ext cx="1454313" cy="996846"/>
            <a:chOff x="2756060" y="8072731"/>
            <a:chExt cx="1454313" cy="996846"/>
          </a:xfrm>
        </p:grpSpPr>
        <p:sp>
          <p:nvSpPr>
            <p:cNvPr id="304" name="Ovale 303">
              <a:extLst>
                <a:ext uri="{FF2B5EF4-FFF2-40B4-BE49-F238E27FC236}">
                  <a16:creationId xmlns:a16="http://schemas.microsoft.com/office/drawing/2014/main" id="{71875559-7EA8-4F89-A4BA-90527472B41E}"/>
                </a:ext>
              </a:extLst>
            </p:cNvPr>
            <p:cNvSpPr/>
            <p:nvPr/>
          </p:nvSpPr>
          <p:spPr>
            <a:xfrm>
              <a:off x="3442015" y="8072731"/>
              <a:ext cx="82402" cy="82402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5" name="CasellaDiTesto 304">
              <a:extLst>
                <a:ext uri="{FF2B5EF4-FFF2-40B4-BE49-F238E27FC236}">
                  <a16:creationId xmlns:a16="http://schemas.microsoft.com/office/drawing/2014/main" id="{291A06D6-EBCC-44B6-9BD8-3F00439236A1}"/>
                </a:ext>
              </a:extLst>
            </p:cNvPr>
            <p:cNvSpPr txBox="1"/>
            <p:nvPr/>
          </p:nvSpPr>
          <p:spPr>
            <a:xfrm>
              <a:off x="3141980" y="8446679"/>
              <a:ext cx="6824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latin typeface="Montserrat Light" panose="00000400000000000000" pitchFamily="2" charset="0"/>
                </a:rPr>
                <a:t>2014 - 2016</a:t>
              </a:r>
            </a:p>
          </p:txBody>
        </p:sp>
        <p:sp>
          <p:nvSpPr>
            <p:cNvPr id="306" name="CasellaDiTesto 305">
              <a:extLst>
                <a:ext uri="{FF2B5EF4-FFF2-40B4-BE49-F238E27FC236}">
                  <a16:creationId xmlns:a16="http://schemas.microsoft.com/office/drawing/2014/main" id="{82DC21BA-B3A9-4E47-9234-17CEC254C9A0}"/>
                </a:ext>
              </a:extLst>
            </p:cNvPr>
            <p:cNvSpPr txBox="1"/>
            <p:nvPr/>
          </p:nvSpPr>
          <p:spPr>
            <a:xfrm>
              <a:off x="2756060" y="8156915"/>
              <a:ext cx="1454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A5A5A"/>
                  </a:solidFill>
                  <a:latin typeface="Montserrat SemiBold" panose="00000700000000000000" pitchFamily="2" charset="0"/>
                </a:rPr>
                <a:t>Master in</a:t>
              </a:r>
            </a:p>
            <a:p>
              <a:pPr algn="ctr"/>
              <a:r>
                <a:rPr lang="en-US" sz="900" dirty="0">
                  <a:solidFill>
                    <a:srgbClr val="5A5A5A"/>
                  </a:solidFill>
                  <a:latin typeface="Montserrat SemiBold" panose="00000700000000000000" pitchFamily="2" charset="0"/>
                </a:rPr>
                <a:t> Marketing</a:t>
              </a:r>
            </a:p>
          </p:txBody>
        </p:sp>
        <p:sp>
          <p:nvSpPr>
            <p:cNvPr id="307" name="Google Shape;4016;p36">
              <a:extLst>
                <a:ext uri="{FF2B5EF4-FFF2-40B4-BE49-F238E27FC236}">
                  <a16:creationId xmlns:a16="http://schemas.microsoft.com/office/drawing/2014/main" id="{CAEBBC10-E1E4-4035-8573-957CC7653A79}"/>
                </a:ext>
              </a:extLst>
            </p:cNvPr>
            <p:cNvSpPr/>
            <p:nvPr/>
          </p:nvSpPr>
          <p:spPr>
            <a:xfrm>
              <a:off x="3446034" y="8759971"/>
              <a:ext cx="74364" cy="103066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10" name="CasellaDiTesto 309">
              <a:extLst>
                <a:ext uri="{FF2B5EF4-FFF2-40B4-BE49-F238E27FC236}">
                  <a16:creationId xmlns:a16="http://schemas.microsoft.com/office/drawing/2014/main" id="{DF5E0CF0-A4C6-4100-B2E4-A0F70BE24414}"/>
                </a:ext>
              </a:extLst>
            </p:cNvPr>
            <p:cNvSpPr txBox="1"/>
            <p:nvPr/>
          </p:nvSpPr>
          <p:spPr>
            <a:xfrm>
              <a:off x="2890832" y="8869522"/>
              <a:ext cx="12003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rgbClr val="A9ABAA"/>
                  </a:solidFill>
                  <a:latin typeface="Montserrat Light" panose="00000400000000000000" pitchFamily="2" charset="0"/>
                </a:rPr>
                <a:t>Uniba - Economics</a:t>
              </a:r>
            </a:p>
          </p:txBody>
        </p:sp>
      </p:grpSp>
      <p:grpSp>
        <p:nvGrpSpPr>
          <p:cNvPr id="353" name="Gruppo 352">
            <a:extLst>
              <a:ext uri="{FF2B5EF4-FFF2-40B4-BE49-F238E27FC236}">
                <a16:creationId xmlns:a16="http://schemas.microsoft.com/office/drawing/2014/main" id="{62CEB136-DFDD-433B-A7B3-932D92364487}"/>
              </a:ext>
            </a:extLst>
          </p:cNvPr>
          <p:cNvGrpSpPr/>
          <p:nvPr/>
        </p:nvGrpSpPr>
        <p:grpSpPr>
          <a:xfrm>
            <a:off x="5422292" y="8107477"/>
            <a:ext cx="1454313" cy="996846"/>
            <a:chOff x="2756060" y="8072731"/>
            <a:chExt cx="1454313" cy="996846"/>
          </a:xfrm>
        </p:grpSpPr>
        <p:sp>
          <p:nvSpPr>
            <p:cNvPr id="354" name="Ovale 353">
              <a:extLst>
                <a:ext uri="{FF2B5EF4-FFF2-40B4-BE49-F238E27FC236}">
                  <a16:creationId xmlns:a16="http://schemas.microsoft.com/office/drawing/2014/main" id="{5C3CF711-F6EC-4441-8C0D-0ECB2DDC1634}"/>
                </a:ext>
              </a:extLst>
            </p:cNvPr>
            <p:cNvSpPr/>
            <p:nvPr/>
          </p:nvSpPr>
          <p:spPr>
            <a:xfrm>
              <a:off x="3442015" y="8072731"/>
              <a:ext cx="82402" cy="82402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5" name="CasellaDiTesto 354">
              <a:extLst>
                <a:ext uri="{FF2B5EF4-FFF2-40B4-BE49-F238E27FC236}">
                  <a16:creationId xmlns:a16="http://schemas.microsoft.com/office/drawing/2014/main" id="{28388973-C5B3-43C0-8C8F-152EDA15164E}"/>
                </a:ext>
              </a:extLst>
            </p:cNvPr>
            <p:cNvSpPr txBox="1"/>
            <p:nvPr/>
          </p:nvSpPr>
          <p:spPr>
            <a:xfrm>
              <a:off x="3141980" y="8446679"/>
              <a:ext cx="6824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latin typeface="Montserrat Light" panose="00000400000000000000" pitchFamily="2" charset="0"/>
                </a:rPr>
                <a:t>2006 - 2011</a:t>
              </a:r>
            </a:p>
          </p:txBody>
        </p:sp>
        <p:sp>
          <p:nvSpPr>
            <p:cNvPr id="356" name="CasellaDiTesto 355">
              <a:extLst>
                <a:ext uri="{FF2B5EF4-FFF2-40B4-BE49-F238E27FC236}">
                  <a16:creationId xmlns:a16="http://schemas.microsoft.com/office/drawing/2014/main" id="{EC73329F-2942-44CE-AB5A-55CB5D48002B}"/>
                </a:ext>
              </a:extLst>
            </p:cNvPr>
            <p:cNvSpPr txBox="1"/>
            <p:nvPr/>
          </p:nvSpPr>
          <p:spPr>
            <a:xfrm>
              <a:off x="2756060" y="8156915"/>
              <a:ext cx="1454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A5A5A"/>
                  </a:solidFill>
                  <a:latin typeface="Montserrat SemiBold" panose="00000700000000000000" pitchFamily="2" charset="0"/>
                </a:rPr>
                <a:t>Scientific High School</a:t>
              </a:r>
            </a:p>
          </p:txBody>
        </p:sp>
        <p:sp>
          <p:nvSpPr>
            <p:cNvPr id="357" name="Google Shape;4016;p36">
              <a:extLst>
                <a:ext uri="{FF2B5EF4-FFF2-40B4-BE49-F238E27FC236}">
                  <a16:creationId xmlns:a16="http://schemas.microsoft.com/office/drawing/2014/main" id="{CB8A7C55-C9A1-42EF-8EC4-D27AD29892DF}"/>
                </a:ext>
              </a:extLst>
            </p:cNvPr>
            <p:cNvSpPr/>
            <p:nvPr/>
          </p:nvSpPr>
          <p:spPr>
            <a:xfrm>
              <a:off x="3446034" y="8759971"/>
              <a:ext cx="74364" cy="103066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58" name="CasellaDiTesto 357">
              <a:extLst>
                <a:ext uri="{FF2B5EF4-FFF2-40B4-BE49-F238E27FC236}">
                  <a16:creationId xmlns:a16="http://schemas.microsoft.com/office/drawing/2014/main" id="{AA97A76A-2B55-4B67-B557-8650964A9DF6}"/>
                </a:ext>
              </a:extLst>
            </p:cNvPr>
            <p:cNvSpPr txBox="1"/>
            <p:nvPr/>
          </p:nvSpPr>
          <p:spPr>
            <a:xfrm>
              <a:off x="2789665" y="8869522"/>
              <a:ext cx="13852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rgbClr val="A9ABAA"/>
                  </a:solidFill>
                  <a:latin typeface="Montserrat Light" panose="00000400000000000000" pitchFamily="2" charset="0"/>
                </a:rPr>
                <a:t>High School – E. Fermi </a:t>
              </a:r>
            </a:p>
          </p:txBody>
        </p:sp>
      </p:grpSp>
      <p:cxnSp>
        <p:nvCxnSpPr>
          <p:cNvPr id="359" name="Connettore diritto 358">
            <a:extLst>
              <a:ext uri="{FF2B5EF4-FFF2-40B4-BE49-F238E27FC236}">
                <a16:creationId xmlns:a16="http://schemas.microsoft.com/office/drawing/2014/main" id="{8E61B273-6EB7-4E09-B8D1-0F355D59EB91}"/>
              </a:ext>
            </a:extLst>
          </p:cNvPr>
          <p:cNvCxnSpPr>
            <a:cxnSpLocks/>
            <a:stCxn id="354" idx="2"/>
            <a:endCxn id="304" idx="6"/>
          </p:cNvCxnSpPr>
          <p:nvPr/>
        </p:nvCxnSpPr>
        <p:spPr>
          <a:xfrm flipH="1">
            <a:off x="3309937" y="8148678"/>
            <a:ext cx="2798310" cy="0"/>
          </a:xfrm>
          <a:prstGeom prst="line">
            <a:avLst/>
          </a:prstGeom>
          <a:ln w="9525">
            <a:solidFill>
              <a:srgbClr val="C9C9C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>
            <a:extLst>
              <a:ext uri="{FF2B5EF4-FFF2-40B4-BE49-F238E27FC236}">
                <a16:creationId xmlns:a16="http://schemas.microsoft.com/office/drawing/2014/main" id="{E94B6D17-36F8-44FA-8EAD-8CF718958E98}"/>
              </a:ext>
            </a:extLst>
          </p:cNvPr>
          <p:cNvGrpSpPr/>
          <p:nvPr/>
        </p:nvGrpSpPr>
        <p:grpSpPr>
          <a:xfrm>
            <a:off x="3836999" y="8107477"/>
            <a:ext cx="1759730" cy="996846"/>
            <a:chOff x="2611123" y="8072731"/>
            <a:chExt cx="1759730" cy="996846"/>
          </a:xfrm>
        </p:grpSpPr>
        <p:sp>
          <p:nvSpPr>
            <p:cNvPr id="349" name="CasellaDiTesto 348">
              <a:extLst>
                <a:ext uri="{FF2B5EF4-FFF2-40B4-BE49-F238E27FC236}">
                  <a16:creationId xmlns:a16="http://schemas.microsoft.com/office/drawing/2014/main" id="{3CC65073-A3B5-4600-A293-2BC36340AC23}"/>
                </a:ext>
              </a:extLst>
            </p:cNvPr>
            <p:cNvSpPr txBox="1"/>
            <p:nvPr/>
          </p:nvSpPr>
          <p:spPr>
            <a:xfrm>
              <a:off x="3141980" y="8446679"/>
              <a:ext cx="6824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latin typeface="Montserrat Light" panose="00000400000000000000" pitchFamily="2" charset="0"/>
                </a:rPr>
                <a:t>2011 - 2014</a:t>
              </a:r>
            </a:p>
          </p:txBody>
        </p:sp>
        <p:sp>
          <p:nvSpPr>
            <p:cNvPr id="350" name="CasellaDiTesto 349">
              <a:extLst>
                <a:ext uri="{FF2B5EF4-FFF2-40B4-BE49-F238E27FC236}">
                  <a16:creationId xmlns:a16="http://schemas.microsoft.com/office/drawing/2014/main" id="{2380E90D-CC1E-41C0-BAC0-3891976A76E8}"/>
                </a:ext>
              </a:extLst>
            </p:cNvPr>
            <p:cNvSpPr txBox="1"/>
            <p:nvPr/>
          </p:nvSpPr>
          <p:spPr>
            <a:xfrm>
              <a:off x="2611123" y="8163595"/>
              <a:ext cx="175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5A5A5A"/>
                  </a:solidFill>
                  <a:latin typeface="Montserrat SemiBold" panose="00000700000000000000" pitchFamily="2" charset="0"/>
                </a:rPr>
                <a:t>Bachelor in Marketing and Business Administration</a:t>
              </a:r>
            </a:p>
          </p:txBody>
        </p:sp>
        <p:sp>
          <p:nvSpPr>
            <p:cNvPr id="351" name="Google Shape;4016;p36">
              <a:extLst>
                <a:ext uri="{FF2B5EF4-FFF2-40B4-BE49-F238E27FC236}">
                  <a16:creationId xmlns:a16="http://schemas.microsoft.com/office/drawing/2014/main" id="{E877EA4E-0913-40FC-9375-7BB0CDC08DCF}"/>
                </a:ext>
              </a:extLst>
            </p:cNvPr>
            <p:cNvSpPr/>
            <p:nvPr/>
          </p:nvSpPr>
          <p:spPr>
            <a:xfrm>
              <a:off x="3446034" y="8759971"/>
              <a:ext cx="74364" cy="103066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A9A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52" name="CasellaDiTesto 351">
              <a:extLst>
                <a:ext uri="{FF2B5EF4-FFF2-40B4-BE49-F238E27FC236}">
                  <a16:creationId xmlns:a16="http://schemas.microsoft.com/office/drawing/2014/main" id="{8A56892E-9962-4813-B875-687C552B5CE9}"/>
                </a:ext>
              </a:extLst>
            </p:cNvPr>
            <p:cNvSpPr txBox="1"/>
            <p:nvPr/>
          </p:nvSpPr>
          <p:spPr>
            <a:xfrm>
              <a:off x="2890832" y="8869522"/>
              <a:ext cx="12003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rgbClr val="A9ABAA"/>
                  </a:solidFill>
                  <a:latin typeface="Montserrat Light" panose="00000400000000000000" pitchFamily="2" charset="0"/>
                </a:rPr>
                <a:t>Uniba - Economics</a:t>
              </a:r>
            </a:p>
          </p:txBody>
        </p:sp>
        <p:sp>
          <p:nvSpPr>
            <p:cNvPr id="348" name="Ovale 347">
              <a:extLst>
                <a:ext uri="{FF2B5EF4-FFF2-40B4-BE49-F238E27FC236}">
                  <a16:creationId xmlns:a16="http://schemas.microsoft.com/office/drawing/2014/main" id="{E4CF0D8E-1D4D-4F40-9A62-02605FB88DDD}"/>
                </a:ext>
              </a:extLst>
            </p:cNvPr>
            <p:cNvSpPr/>
            <p:nvPr/>
          </p:nvSpPr>
          <p:spPr>
            <a:xfrm>
              <a:off x="3442015" y="8072731"/>
              <a:ext cx="82402" cy="82402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66" name="Connettore diritto 365">
            <a:extLst>
              <a:ext uri="{FF2B5EF4-FFF2-40B4-BE49-F238E27FC236}">
                <a16:creationId xmlns:a16="http://schemas.microsoft.com/office/drawing/2014/main" id="{A0B66505-2A1D-4A8C-B66F-2ACF1045662F}"/>
              </a:ext>
            </a:extLst>
          </p:cNvPr>
          <p:cNvCxnSpPr>
            <a:cxnSpLocks/>
          </p:cNvCxnSpPr>
          <p:nvPr/>
        </p:nvCxnSpPr>
        <p:spPr>
          <a:xfrm>
            <a:off x="2852738" y="9161446"/>
            <a:ext cx="3756580" cy="0"/>
          </a:xfrm>
          <a:prstGeom prst="line">
            <a:avLst/>
          </a:prstGeom>
          <a:ln w="25400">
            <a:solidFill>
              <a:srgbClr val="A9A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EFC084E8-AE53-44D9-B9B2-B06AD9266E16}"/>
              </a:ext>
            </a:extLst>
          </p:cNvPr>
          <p:cNvGrpSpPr/>
          <p:nvPr/>
        </p:nvGrpSpPr>
        <p:grpSpPr>
          <a:xfrm>
            <a:off x="442594" y="5934334"/>
            <a:ext cx="1698986" cy="861774"/>
            <a:chOff x="128257" y="5934334"/>
            <a:chExt cx="1698986" cy="86177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B563C802-165C-4B28-8FD3-3BDE22F9F290}"/>
                </a:ext>
              </a:extLst>
            </p:cNvPr>
            <p:cNvSpPr txBox="1"/>
            <p:nvPr/>
          </p:nvSpPr>
          <p:spPr>
            <a:xfrm>
              <a:off x="128257" y="5934334"/>
              <a:ext cx="85430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Montserrat Medium" panose="00000600000000000000" pitchFamily="2" charset="0"/>
                </a:rPr>
                <a:t>Italian:</a:t>
              </a:r>
            </a:p>
            <a:p>
              <a:endParaRPr lang="it-IT" sz="1000" dirty="0">
                <a:latin typeface="Montserrat Medium" panose="00000600000000000000" pitchFamily="2" charset="0"/>
              </a:endParaRPr>
            </a:p>
            <a:p>
              <a:r>
                <a:rPr lang="it-IT" sz="1000" dirty="0">
                  <a:latin typeface="Montserrat Medium" panose="00000600000000000000" pitchFamily="2" charset="0"/>
                </a:rPr>
                <a:t>English:</a:t>
              </a:r>
            </a:p>
            <a:p>
              <a:endParaRPr lang="it-IT" sz="1000" dirty="0">
                <a:latin typeface="Montserrat Medium" panose="00000600000000000000" pitchFamily="2" charset="0"/>
              </a:endParaRPr>
            </a:p>
            <a:p>
              <a:r>
                <a:rPr lang="it-IT" sz="1000" dirty="0">
                  <a:latin typeface="Montserrat Medium" panose="00000600000000000000" pitchFamily="2" charset="0"/>
                </a:rPr>
                <a:t>French:</a:t>
              </a:r>
            </a:p>
          </p:txBody>
        </p:sp>
        <p:grpSp>
          <p:nvGrpSpPr>
            <p:cNvPr id="371" name="Gruppo 370">
              <a:extLst>
                <a:ext uri="{FF2B5EF4-FFF2-40B4-BE49-F238E27FC236}">
                  <a16:creationId xmlns:a16="http://schemas.microsoft.com/office/drawing/2014/main" id="{914ED011-2A1A-45D1-8BBA-F260432262F4}"/>
                </a:ext>
              </a:extLst>
            </p:cNvPr>
            <p:cNvGrpSpPr/>
            <p:nvPr/>
          </p:nvGrpSpPr>
          <p:grpSpPr>
            <a:xfrm>
              <a:off x="993737" y="6042545"/>
              <a:ext cx="833506" cy="60837"/>
              <a:chOff x="3842079" y="795821"/>
              <a:chExt cx="1204912" cy="60837"/>
            </a:xfrm>
          </p:grpSpPr>
          <p:sp>
            <p:nvSpPr>
              <p:cNvPr id="372" name="Rettangolo con angoli arrotondati 371">
                <a:extLst>
                  <a:ext uri="{FF2B5EF4-FFF2-40B4-BE49-F238E27FC236}">
                    <a16:creationId xmlns:a16="http://schemas.microsoft.com/office/drawing/2014/main" id="{2FFFAC7C-06C5-48C9-9D94-68B3129B6D6F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73" name="Connettore diritto 372">
                <a:extLst>
                  <a:ext uri="{FF2B5EF4-FFF2-40B4-BE49-F238E27FC236}">
                    <a16:creationId xmlns:a16="http://schemas.microsoft.com/office/drawing/2014/main" id="{5EC62517-5027-429E-9078-3AD8E36E2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5415"/>
                <a:ext cx="1127889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uppo 380">
              <a:extLst>
                <a:ext uri="{FF2B5EF4-FFF2-40B4-BE49-F238E27FC236}">
                  <a16:creationId xmlns:a16="http://schemas.microsoft.com/office/drawing/2014/main" id="{5DC09ECF-55AD-47ED-8548-AB08664AD775}"/>
                </a:ext>
              </a:extLst>
            </p:cNvPr>
            <p:cNvGrpSpPr/>
            <p:nvPr/>
          </p:nvGrpSpPr>
          <p:grpSpPr>
            <a:xfrm>
              <a:off x="993737" y="6338012"/>
              <a:ext cx="833506" cy="60837"/>
              <a:chOff x="3842079" y="795821"/>
              <a:chExt cx="1204912" cy="60837"/>
            </a:xfrm>
          </p:grpSpPr>
          <p:sp>
            <p:nvSpPr>
              <p:cNvPr id="382" name="Rettangolo con angoli arrotondati 381">
                <a:extLst>
                  <a:ext uri="{FF2B5EF4-FFF2-40B4-BE49-F238E27FC236}">
                    <a16:creationId xmlns:a16="http://schemas.microsoft.com/office/drawing/2014/main" id="{8971403A-C27D-4F93-9D64-74EF7FF84D8D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3" name="Connettore diritto 382">
                <a:extLst>
                  <a:ext uri="{FF2B5EF4-FFF2-40B4-BE49-F238E27FC236}">
                    <a16:creationId xmlns:a16="http://schemas.microsoft.com/office/drawing/2014/main" id="{560C7FC0-B608-4DE7-B011-5F5B3336B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5415"/>
                <a:ext cx="714812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Gruppo 383">
              <a:extLst>
                <a:ext uri="{FF2B5EF4-FFF2-40B4-BE49-F238E27FC236}">
                  <a16:creationId xmlns:a16="http://schemas.microsoft.com/office/drawing/2014/main" id="{75FE0BD9-FE52-4F90-8D77-9AA4BFCD7551}"/>
                </a:ext>
              </a:extLst>
            </p:cNvPr>
            <p:cNvGrpSpPr/>
            <p:nvPr/>
          </p:nvGrpSpPr>
          <p:grpSpPr>
            <a:xfrm>
              <a:off x="993737" y="6633478"/>
              <a:ext cx="833506" cy="60837"/>
              <a:chOff x="3842079" y="795821"/>
              <a:chExt cx="1204912" cy="60837"/>
            </a:xfrm>
          </p:grpSpPr>
          <p:sp>
            <p:nvSpPr>
              <p:cNvPr id="385" name="Rettangolo con angoli arrotondati 384">
                <a:extLst>
                  <a:ext uri="{FF2B5EF4-FFF2-40B4-BE49-F238E27FC236}">
                    <a16:creationId xmlns:a16="http://schemas.microsoft.com/office/drawing/2014/main" id="{28DDE6C8-3423-42FB-AFE0-D79F3DC94A67}"/>
                  </a:ext>
                </a:extLst>
              </p:cNvPr>
              <p:cNvSpPr/>
              <p:nvPr/>
            </p:nvSpPr>
            <p:spPr>
              <a:xfrm>
                <a:off x="3842079" y="795821"/>
                <a:ext cx="1204912" cy="608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86" name="Connettore diritto 385">
                <a:extLst>
                  <a:ext uri="{FF2B5EF4-FFF2-40B4-BE49-F238E27FC236}">
                    <a16:creationId xmlns:a16="http://schemas.microsoft.com/office/drawing/2014/main" id="{CD2A1057-5044-48F4-9966-24F16F0C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487" y="827796"/>
                <a:ext cx="265598" cy="0"/>
              </a:xfrm>
              <a:prstGeom prst="line">
                <a:avLst/>
              </a:prstGeom>
              <a:ln w="50800" cap="rnd">
                <a:solidFill>
                  <a:srgbClr val="43454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po 138">
            <a:extLst>
              <a:ext uri="{FF2B5EF4-FFF2-40B4-BE49-F238E27FC236}">
                <a16:creationId xmlns:a16="http://schemas.microsoft.com/office/drawing/2014/main" id="{9A6A3000-F0E3-48B6-A18E-FEACD2E50ED5}"/>
              </a:ext>
            </a:extLst>
          </p:cNvPr>
          <p:cNvGrpSpPr/>
          <p:nvPr/>
        </p:nvGrpSpPr>
        <p:grpSpPr>
          <a:xfrm>
            <a:off x="3747046" y="863140"/>
            <a:ext cx="790316" cy="63589"/>
            <a:chOff x="3322013" y="2620872"/>
            <a:chExt cx="790316" cy="63589"/>
          </a:xfrm>
        </p:grpSpPr>
        <p:sp>
          <p:nvSpPr>
            <p:cNvPr id="376" name="Ovale 375">
              <a:extLst>
                <a:ext uri="{FF2B5EF4-FFF2-40B4-BE49-F238E27FC236}">
                  <a16:creationId xmlns:a16="http://schemas.microsoft.com/office/drawing/2014/main" id="{83FD62EC-DB22-4DD3-BABE-2B1BB4340DC5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9" name="Ovale 388">
              <a:extLst>
                <a:ext uri="{FF2B5EF4-FFF2-40B4-BE49-F238E27FC236}">
                  <a16:creationId xmlns:a16="http://schemas.microsoft.com/office/drawing/2014/main" id="{523D9981-C03E-46D5-BA10-13B9BABADD72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0" name="Ovale 389">
              <a:extLst>
                <a:ext uri="{FF2B5EF4-FFF2-40B4-BE49-F238E27FC236}">
                  <a16:creationId xmlns:a16="http://schemas.microsoft.com/office/drawing/2014/main" id="{3F217F9C-904A-4EF4-9805-3A262CC9A043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1" name="Ovale 390">
              <a:extLst>
                <a:ext uri="{FF2B5EF4-FFF2-40B4-BE49-F238E27FC236}">
                  <a16:creationId xmlns:a16="http://schemas.microsoft.com/office/drawing/2014/main" id="{8F4DFF33-592E-4855-BB6F-2357A4FB9502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2" name="Ovale 391">
              <a:extLst>
                <a:ext uri="{FF2B5EF4-FFF2-40B4-BE49-F238E27FC236}">
                  <a16:creationId xmlns:a16="http://schemas.microsoft.com/office/drawing/2014/main" id="{6F0E42E4-4AC1-41F1-9298-C409D24B9AF5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3" name="Ovale 392">
              <a:extLst>
                <a:ext uri="{FF2B5EF4-FFF2-40B4-BE49-F238E27FC236}">
                  <a16:creationId xmlns:a16="http://schemas.microsoft.com/office/drawing/2014/main" id="{42A5AE9E-584C-4170-9F9C-AA1B6B536E3C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4" name="Ovale 393">
              <a:extLst>
                <a:ext uri="{FF2B5EF4-FFF2-40B4-BE49-F238E27FC236}">
                  <a16:creationId xmlns:a16="http://schemas.microsoft.com/office/drawing/2014/main" id="{8F8D5495-287B-44FF-AFCC-E3E81E542F31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6" name="Gruppo 395">
            <a:extLst>
              <a:ext uri="{FF2B5EF4-FFF2-40B4-BE49-F238E27FC236}">
                <a16:creationId xmlns:a16="http://schemas.microsoft.com/office/drawing/2014/main" id="{538A6FC8-6D77-4B85-9980-46DE3EF4D660}"/>
              </a:ext>
            </a:extLst>
          </p:cNvPr>
          <p:cNvGrpSpPr/>
          <p:nvPr/>
        </p:nvGrpSpPr>
        <p:grpSpPr>
          <a:xfrm>
            <a:off x="3747046" y="1043542"/>
            <a:ext cx="790316" cy="63589"/>
            <a:chOff x="3322013" y="2620872"/>
            <a:chExt cx="790316" cy="63589"/>
          </a:xfrm>
        </p:grpSpPr>
        <p:sp>
          <p:nvSpPr>
            <p:cNvPr id="397" name="Ovale 396">
              <a:extLst>
                <a:ext uri="{FF2B5EF4-FFF2-40B4-BE49-F238E27FC236}">
                  <a16:creationId xmlns:a16="http://schemas.microsoft.com/office/drawing/2014/main" id="{3196DF44-BAF9-4A89-9BA5-5051B617B6B4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8" name="Ovale 397">
              <a:extLst>
                <a:ext uri="{FF2B5EF4-FFF2-40B4-BE49-F238E27FC236}">
                  <a16:creationId xmlns:a16="http://schemas.microsoft.com/office/drawing/2014/main" id="{A423C8CC-E767-4953-AC3D-2D0B55852E60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9" name="Ovale 398">
              <a:extLst>
                <a:ext uri="{FF2B5EF4-FFF2-40B4-BE49-F238E27FC236}">
                  <a16:creationId xmlns:a16="http://schemas.microsoft.com/office/drawing/2014/main" id="{7AF2C488-6DE5-4650-8C99-3474DAAAF136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0" name="Ovale 399">
              <a:extLst>
                <a:ext uri="{FF2B5EF4-FFF2-40B4-BE49-F238E27FC236}">
                  <a16:creationId xmlns:a16="http://schemas.microsoft.com/office/drawing/2014/main" id="{4E36BDE3-4437-4A30-B3BA-6D816BB6D59D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1" name="Ovale 400">
              <a:extLst>
                <a:ext uri="{FF2B5EF4-FFF2-40B4-BE49-F238E27FC236}">
                  <a16:creationId xmlns:a16="http://schemas.microsoft.com/office/drawing/2014/main" id="{88670E2D-F59B-4E8C-95A1-DF0D5534C389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2" name="Ovale 401">
              <a:extLst>
                <a:ext uri="{FF2B5EF4-FFF2-40B4-BE49-F238E27FC236}">
                  <a16:creationId xmlns:a16="http://schemas.microsoft.com/office/drawing/2014/main" id="{160ED3BB-8B0E-4099-91D8-8B8847B5F5F2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3" name="Ovale 402">
              <a:extLst>
                <a:ext uri="{FF2B5EF4-FFF2-40B4-BE49-F238E27FC236}">
                  <a16:creationId xmlns:a16="http://schemas.microsoft.com/office/drawing/2014/main" id="{BCB8D0FC-A05E-458B-B21C-471D7D34520F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4" name="Gruppo 403">
            <a:extLst>
              <a:ext uri="{FF2B5EF4-FFF2-40B4-BE49-F238E27FC236}">
                <a16:creationId xmlns:a16="http://schemas.microsoft.com/office/drawing/2014/main" id="{095933C7-038F-4623-A80E-58733E496723}"/>
              </a:ext>
            </a:extLst>
          </p:cNvPr>
          <p:cNvGrpSpPr/>
          <p:nvPr/>
        </p:nvGrpSpPr>
        <p:grpSpPr>
          <a:xfrm>
            <a:off x="3747046" y="1223944"/>
            <a:ext cx="790316" cy="63589"/>
            <a:chOff x="3322013" y="2620872"/>
            <a:chExt cx="790316" cy="63589"/>
          </a:xfrm>
        </p:grpSpPr>
        <p:sp>
          <p:nvSpPr>
            <p:cNvPr id="405" name="Ovale 404">
              <a:extLst>
                <a:ext uri="{FF2B5EF4-FFF2-40B4-BE49-F238E27FC236}">
                  <a16:creationId xmlns:a16="http://schemas.microsoft.com/office/drawing/2014/main" id="{720433C8-3C66-43DE-83EC-AB2685EC3A2B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6" name="Ovale 405">
              <a:extLst>
                <a:ext uri="{FF2B5EF4-FFF2-40B4-BE49-F238E27FC236}">
                  <a16:creationId xmlns:a16="http://schemas.microsoft.com/office/drawing/2014/main" id="{34F1D665-4C5E-436E-8AFC-9532E345E53E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7" name="Ovale 406">
              <a:extLst>
                <a:ext uri="{FF2B5EF4-FFF2-40B4-BE49-F238E27FC236}">
                  <a16:creationId xmlns:a16="http://schemas.microsoft.com/office/drawing/2014/main" id="{8CFDA977-D89A-4399-BFA9-60B9874626DD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8" name="Ovale 407">
              <a:extLst>
                <a:ext uri="{FF2B5EF4-FFF2-40B4-BE49-F238E27FC236}">
                  <a16:creationId xmlns:a16="http://schemas.microsoft.com/office/drawing/2014/main" id="{0DD6C564-B2D9-44FF-893B-E497C19F0ACB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9" name="Ovale 408">
              <a:extLst>
                <a:ext uri="{FF2B5EF4-FFF2-40B4-BE49-F238E27FC236}">
                  <a16:creationId xmlns:a16="http://schemas.microsoft.com/office/drawing/2014/main" id="{3920867C-FA7C-4BD4-8850-DECB212DE546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0" name="Ovale 409">
              <a:extLst>
                <a:ext uri="{FF2B5EF4-FFF2-40B4-BE49-F238E27FC236}">
                  <a16:creationId xmlns:a16="http://schemas.microsoft.com/office/drawing/2014/main" id="{85B0060A-57F7-4260-9787-296F66297619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1" name="Ovale 410">
              <a:extLst>
                <a:ext uri="{FF2B5EF4-FFF2-40B4-BE49-F238E27FC236}">
                  <a16:creationId xmlns:a16="http://schemas.microsoft.com/office/drawing/2014/main" id="{B7DC021A-AB8C-4FC9-900F-D8B975951ADA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2" name="Gruppo 411">
            <a:extLst>
              <a:ext uri="{FF2B5EF4-FFF2-40B4-BE49-F238E27FC236}">
                <a16:creationId xmlns:a16="http://schemas.microsoft.com/office/drawing/2014/main" id="{3243E997-7EF6-4B07-ADB9-F0B72D371E37}"/>
              </a:ext>
            </a:extLst>
          </p:cNvPr>
          <p:cNvGrpSpPr/>
          <p:nvPr/>
        </p:nvGrpSpPr>
        <p:grpSpPr>
          <a:xfrm>
            <a:off x="3747046" y="1404346"/>
            <a:ext cx="790316" cy="63589"/>
            <a:chOff x="3322013" y="2620872"/>
            <a:chExt cx="790316" cy="63589"/>
          </a:xfrm>
        </p:grpSpPr>
        <p:sp>
          <p:nvSpPr>
            <p:cNvPr id="413" name="Ovale 412">
              <a:extLst>
                <a:ext uri="{FF2B5EF4-FFF2-40B4-BE49-F238E27FC236}">
                  <a16:creationId xmlns:a16="http://schemas.microsoft.com/office/drawing/2014/main" id="{737DF848-BB4E-43AC-9DF2-1FA76BF30494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4" name="Ovale 413">
              <a:extLst>
                <a:ext uri="{FF2B5EF4-FFF2-40B4-BE49-F238E27FC236}">
                  <a16:creationId xmlns:a16="http://schemas.microsoft.com/office/drawing/2014/main" id="{A7EF529E-5509-4D12-9AEB-368498B304BA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5" name="Ovale 414">
              <a:extLst>
                <a:ext uri="{FF2B5EF4-FFF2-40B4-BE49-F238E27FC236}">
                  <a16:creationId xmlns:a16="http://schemas.microsoft.com/office/drawing/2014/main" id="{F9AAE5CE-C2C2-4212-85AF-B04E67575650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6" name="Ovale 415">
              <a:extLst>
                <a:ext uri="{FF2B5EF4-FFF2-40B4-BE49-F238E27FC236}">
                  <a16:creationId xmlns:a16="http://schemas.microsoft.com/office/drawing/2014/main" id="{3FA18C1C-9F81-4ECC-A134-39FC2FF7333C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7" name="Ovale 416">
              <a:extLst>
                <a:ext uri="{FF2B5EF4-FFF2-40B4-BE49-F238E27FC236}">
                  <a16:creationId xmlns:a16="http://schemas.microsoft.com/office/drawing/2014/main" id="{5CC83347-B38B-4C86-A293-E6B5352BF174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8" name="Ovale 417">
              <a:extLst>
                <a:ext uri="{FF2B5EF4-FFF2-40B4-BE49-F238E27FC236}">
                  <a16:creationId xmlns:a16="http://schemas.microsoft.com/office/drawing/2014/main" id="{CDC99D0E-9CA0-487C-8DC4-980E58162655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9" name="Ovale 418">
              <a:extLst>
                <a:ext uri="{FF2B5EF4-FFF2-40B4-BE49-F238E27FC236}">
                  <a16:creationId xmlns:a16="http://schemas.microsoft.com/office/drawing/2014/main" id="{1A9FE792-CCA8-47D3-A0F2-811C7EF89631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0" name="Gruppo 419">
            <a:extLst>
              <a:ext uri="{FF2B5EF4-FFF2-40B4-BE49-F238E27FC236}">
                <a16:creationId xmlns:a16="http://schemas.microsoft.com/office/drawing/2014/main" id="{CA6F24AD-3FEC-49F7-8694-DB2A43AFD98B}"/>
              </a:ext>
            </a:extLst>
          </p:cNvPr>
          <p:cNvGrpSpPr/>
          <p:nvPr/>
        </p:nvGrpSpPr>
        <p:grpSpPr>
          <a:xfrm>
            <a:off x="3747046" y="1584747"/>
            <a:ext cx="790316" cy="63589"/>
            <a:chOff x="3322013" y="2620872"/>
            <a:chExt cx="790316" cy="63589"/>
          </a:xfrm>
        </p:grpSpPr>
        <p:sp>
          <p:nvSpPr>
            <p:cNvPr id="421" name="Ovale 420">
              <a:extLst>
                <a:ext uri="{FF2B5EF4-FFF2-40B4-BE49-F238E27FC236}">
                  <a16:creationId xmlns:a16="http://schemas.microsoft.com/office/drawing/2014/main" id="{220E8C37-B373-433A-B706-4471EA44268A}"/>
                </a:ext>
              </a:extLst>
            </p:cNvPr>
            <p:cNvSpPr/>
            <p:nvPr/>
          </p:nvSpPr>
          <p:spPr>
            <a:xfrm>
              <a:off x="3322013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2" name="Ovale 421">
              <a:extLst>
                <a:ext uri="{FF2B5EF4-FFF2-40B4-BE49-F238E27FC236}">
                  <a16:creationId xmlns:a16="http://schemas.microsoft.com/office/drawing/2014/main" id="{E75A8691-3D42-4A4E-977C-B127123E5EF3}"/>
                </a:ext>
              </a:extLst>
            </p:cNvPr>
            <p:cNvSpPr/>
            <p:nvPr/>
          </p:nvSpPr>
          <p:spPr>
            <a:xfrm>
              <a:off x="3443134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3" name="Ovale 422">
              <a:extLst>
                <a:ext uri="{FF2B5EF4-FFF2-40B4-BE49-F238E27FC236}">
                  <a16:creationId xmlns:a16="http://schemas.microsoft.com/office/drawing/2014/main" id="{462CA9D5-C325-43BF-A73A-5F10296B37D2}"/>
                </a:ext>
              </a:extLst>
            </p:cNvPr>
            <p:cNvSpPr/>
            <p:nvPr/>
          </p:nvSpPr>
          <p:spPr>
            <a:xfrm>
              <a:off x="3564255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4" name="Ovale 423">
              <a:extLst>
                <a:ext uri="{FF2B5EF4-FFF2-40B4-BE49-F238E27FC236}">
                  <a16:creationId xmlns:a16="http://schemas.microsoft.com/office/drawing/2014/main" id="{B8119B97-5F18-4119-A1BA-E2D9047648DD}"/>
                </a:ext>
              </a:extLst>
            </p:cNvPr>
            <p:cNvSpPr/>
            <p:nvPr/>
          </p:nvSpPr>
          <p:spPr>
            <a:xfrm>
              <a:off x="3685376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5" name="Ovale 424">
              <a:extLst>
                <a:ext uri="{FF2B5EF4-FFF2-40B4-BE49-F238E27FC236}">
                  <a16:creationId xmlns:a16="http://schemas.microsoft.com/office/drawing/2014/main" id="{5B149894-058C-4F25-AC17-ABBEA9D472D1}"/>
                </a:ext>
              </a:extLst>
            </p:cNvPr>
            <p:cNvSpPr/>
            <p:nvPr/>
          </p:nvSpPr>
          <p:spPr>
            <a:xfrm>
              <a:off x="3806497" y="2620872"/>
              <a:ext cx="63589" cy="63589"/>
            </a:xfrm>
            <a:prstGeom prst="ellipse">
              <a:avLst/>
            </a:prstGeom>
            <a:solidFill>
              <a:srgbClr val="86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6" name="Ovale 425">
              <a:extLst>
                <a:ext uri="{FF2B5EF4-FFF2-40B4-BE49-F238E27FC236}">
                  <a16:creationId xmlns:a16="http://schemas.microsoft.com/office/drawing/2014/main" id="{9C2E0848-405F-429F-9835-722266AF83D6}"/>
                </a:ext>
              </a:extLst>
            </p:cNvPr>
            <p:cNvSpPr/>
            <p:nvPr/>
          </p:nvSpPr>
          <p:spPr>
            <a:xfrm>
              <a:off x="3927618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7" name="Ovale 426">
              <a:extLst>
                <a:ext uri="{FF2B5EF4-FFF2-40B4-BE49-F238E27FC236}">
                  <a16:creationId xmlns:a16="http://schemas.microsoft.com/office/drawing/2014/main" id="{9166FC82-EDAE-4E89-B503-00FD09587CC7}"/>
                </a:ext>
              </a:extLst>
            </p:cNvPr>
            <p:cNvSpPr/>
            <p:nvPr/>
          </p:nvSpPr>
          <p:spPr>
            <a:xfrm>
              <a:off x="4048740" y="2620872"/>
              <a:ext cx="63589" cy="6358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8" name="CasellaDiTesto 427">
            <a:extLst>
              <a:ext uri="{FF2B5EF4-FFF2-40B4-BE49-F238E27FC236}">
                <a16:creationId xmlns:a16="http://schemas.microsoft.com/office/drawing/2014/main" id="{14284CF3-9816-4EF3-A337-B526E9F2941C}"/>
              </a:ext>
            </a:extLst>
          </p:cNvPr>
          <p:cNvSpPr txBox="1"/>
          <p:nvPr/>
        </p:nvSpPr>
        <p:spPr>
          <a:xfrm>
            <a:off x="5948210" y="742620"/>
            <a:ext cx="547956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Sport</a:t>
            </a:r>
          </a:p>
        </p:txBody>
      </p:sp>
      <p:sp>
        <p:nvSpPr>
          <p:cNvPr id="429" name="CasellaDiTesto 428">
            <a:extLst>
              <a:ext uri="{FF2B5EF4-FFF2-40B4-BE49-F238E27FC236}">
                <a16:creationId xmlns:a16="http://schemas.microsoft.com/office/drawing/2014/main" id="{1F7BA182-30CD-4219-AC21-46B79C6067A1}"/>
              </a:ext>
            </a:extLst>
          </p:cNvPr>
          <p:cNvSpPr txBox="1"/>
          <p:nvPr/>
        </p:nvSpPr>
        <p:spPr>
          <a:xfrm>
            <a:off x="4811785" y="1472209"/>
            <a:ext cx="751728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>
                <a:latin typeface="Montserrat Light" panose="00000400000000000000" pitchFamily="2" charset="0"/>
              </a:rPr>
              <a:t>Tech</a:t>
            </a:r>
          </a:p>
        </p:txBody>
      </p:sp>
      <p:sp>
        <p:nvSpPr>
          <p:cNvPr id="430" name="CasellaDiTesto 429">
            <a:extLst>
              <a:ext uri="{FF2B5EF4-FFF2-40B4-BE49-F238E27FC236}">
                <a16:creationId xmlns:a16="http://schemas.microsoft.com/office/drawing/2014/main" id="{45413709-D3AC-4E97-A958-ED6C942AA2A5}"/>
              </a:ext>
            </a:extLst>
          </p:cNvPr>
          <p:cNvSpPr txBox="1"/>
          <p:nvPr/>
        </p:nvSpPr>
        <p:spPr>
          <a:xfrm>
            <a:off x="5775282" y="1455471"/>
            <a:ext cx="893812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dirty="0" err="1">
                <a:latin typeface="Montserrat Light" panose="00000400000000000000" pitchFamily="2" charset="0"/>
              </a:rPr>
              <a:t>Photography</a:t>
            </a:r>
            <a:endParaRPr lang="it-IT" sz="800" dirty="0">
              <a:latin typeface="Montserrat Light" panose="00000400000000000000" pitchFamily="2" charset="0"/>
            </a:endParaRPr>
          </a:p>
        </p:txBody>
      </p:sp>
      <p:sp>
        <p:nvSpPr>
          <p:cNvPr id="438" name="Google Shape;4769;p37">
            <a:extLst>
              <a:ext uri="{FF2B5EF4-FFF2-40B4-BE49-F238E27FC236}">
                <a16:creationId xmlns:a16="http://schemas.microsoft.com/office/drawing/2014/main" id="{C4C35A32-4801-44AD-8BFD-F75D00A1FE84}"/>
              </a:ext>
            </a:extLst>
          </p:cNvPr>
          <p:cNvSpPr/>
          <p:nvPr/>
        </p:nvSpPr>
        <p:spPr>
          <a:xfrm>
            <a:off x="5092964" y="1017120"/>
            <a:ext cx="197313" cy="194932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827;p37">
            <a:extLst>
              <a:ext uri="{FF2B5EF4-FFF2-40B4-BE49-F238E27FC236}">
                <a16:creationId xmlns:a16="http://schemas.microsoft.com/office/drawing/2014/main" id="{8F81E167-9765-4996-87EA-3C9442F7788A}"/>
              </a:ext>
            </a:extLst>
          </p:cNvPr>
          <p:cNvGrpSpPr/>
          <p:nvPr/>
        </p:nvGrpSpPr>
        <p:grpSpPr>
          <a:xfrm>
            <a:off x="6120354" y="1011303"/>
            <a:ext cx="203668" cy="210412"/>
            <a:chOff x="-62148000" y="1930075"/>
            <a:chExt cx="309550" cy="319800"/>
          </a:xfrm>
        </p:grpSpPr>
        <p:sp>
          <p:nvSpPr>
            <p:cNvPr id="440" name="Google Shape;4828;p37">
              <a:extLst>
                <a:ext uri="{FF2B5EF4-FFF2-40B4-BE49-F238E27FC236}">
                  <a16:creationId xmlns:a16="http://schemas.microsoft.com/office/drawing/2014/main" id="{F9FC4755-DF49-48F9-97EA-46FB59E4D211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829;p37">
              <a:extLst>
                <a:ext uri="{FF2B5EF4-FFF2-40B4-BE49-F238E27FC236}">
                  <a16:creationId xmlns:a16="http://schemas.microsoft.com/office/drawing/2014/main" id="{A36D914D-120E-4ACF-852E-6CFC1A4B09B9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584;p36">
            <a:extLst>
              <a:ext uri="{FF2B5EF4-FFF2-40B4-BE49-F238E27FC236}">
                <a16:creationId xmlns:a16="http://schemas.microsoft.com/office/drawing/2014/main" id="{D1FA96CE-40F8-4A4A-B0BA-D98D865596DD}"/>
              </a:ext>
            </a:extLst>
          </p:cNvPr>
          <p:cNvSpPr/>
          <p:nvPr/>
        </p:nvSpPr>
        <p:spPr>
          <a:xfrm>
            <a:off x="5105119" y="1329580"/>
            <a:ext cx="187367" cy="17565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443" name="Google Shape;5799;p39">
            <a:extLst>
              <a:ext uri="{FF2B5EF4-FFF2-40B4-BE49-F238E27FC236}">
                <a16:creationId xmlns:a16="http://schemas.microsoft.com/office/drawing/2014/main" id="{DB259080-EF04-47FC-A34D-18176CFF0D3C}"/>
              </a:ext>
            </a:extLst>
          </p:cNvPr>
          <p:cNvGrpSpPr/>
          <p:nvPr/>
        </p:nvGrpSpPr>
        <p:grpSpPr>
          <a:xfrm>
            <a:off x="6126248" y="1317175"/>
            <a:ext cx="199388" cy="169105"/>
            <a:chOff x="-46033225" y="1982825"/>
            <a:chExt cx="300900" cy="263900"/>
          </a:xfrm>
        </p:grpSpPr>
        <p:sp>
          <p:nvSpPr>
            <p:cNvPr id="444" name="Google Shape;5800;p39">
              <a:extLst>
                <a:ext uri="{FF2B5EF4-FFF2-40B4-BE49-F238E27FC236}">
                  <a16:creationId xmlns:a16="http://schemas.microsoft.com/office/drawing/2014/main" id="{1C674F3E-5CA1-428B-9C6D-C930E84C6408}"/>
                </a:ext>
              </a:extLst>
            </p:cNvPr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801;p39">
              <a:extLst>
                <a:ext uri="{FF2B5EF4-FFF2-40B4-BE49-F238E27FC236}">
                  <a16:creationId xmlns:a16="http://schemas.microsoft.com/office/drawing/2014/main" id="{30353E71-944A-4AAB-B8FB-2017EAFCFA32}"/>
                </a:ext>
              </a:extLst>
            </p:cNvPr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802;p39">
              <a:extLst>
                <a:ext uri="{FF2B5EF4-FFF2-40B4-BE49-F238E27FC236}">
                  <a16:creationId xmlns:a16="http://schemas.microsoft.com/office/drawing/2014/main" id="{0A08F768-CAC1-46A3-8903-8F08B61938E4}"/>
                </a:ext>
              </a:extLst>
            </p:cNvPr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C5B5A2F9-E238-42A2-BD70-75CC485D84A7}"/>
              </a:ext>
            </a:extLst>
          </p:cNvPr>
          <p:cNvSpPr txBox="1"/>
          <p:nvPr/>
        </p:nvSpPr>
        <p:spPr>
          <a:xfrm>
            <a:off x="2852738" y="9233024"/>
            <a:ext cx="375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I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hereby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authorize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use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of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2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my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personal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details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solely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for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circulation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within</a:t>
            </a:r>
            <a:r>
              <a:rPr lang="en-US" sz="800" spc="-7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</a:t>
            </a:r>
            <a:r>
              <a:rPr lang="en-US" sz="800" spc="-7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company 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according </a:t>
            </a:r>
            <a:r>
              <a:rPr lang="en-US" sz="8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to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GDPR and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Italian Legislative Decree n° 196/2003. I declare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that  the </a:t>
            </a:r>
            <a:r>
              <a:rPr lang="en-US" sz="8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above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furnished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details are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true </a:t>
            </a:r>
            <a:r>
              <a:rPr lang="en-US" sz="800" spc="-1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to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the best </a:t>
            </a:r>
            <a:r>
              <a:rPr lang="en-US" sz="800" spc="-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of </a:t>
            </a:r>
            <a:r>
              <a:rPr lang="en-US" sz="800" spc="-2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my</a:t>
            </a:r>
            <a:r>
              <a:rPr lang="en-US" sz="800" spc="55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 </a:t>
            </a:r>
            <a:r>
              <a:rPr lang="en-US" sz="800" spc="-10" dirty="0">
                <a:solidFill>
                  <a:srgbClr val="000000"/>
                </a:solidFill>
                <a:latin typeface="Montserrat Light" panose="00000400000000000000" pitchFamily="2" charset="0"/>
                <a:cs typeface="Arial"/>
              </a:rPr>
              <a:t>knowledge.</a:t>
            </a:r>
            <a:endParaRPr lang="en-US" sz="800" dirty="0">
              <a:solidFill>
                <a:srgbClr val="000000"/>
              </a:solidFill>
              <a:latin typeface="Montserrat Light" panose="00000400000000000000" pitchFamily="2" charset="0"/>
              <a:cs typeface="Arial"/>
            </a:endParaRPr>
          </a:p>
        </p:txBody>
      </p:sp>
      <p:sp>
        <p:nvSpPr>
          <p:cNvPr id="222" name="Figura a mano libera: forma 221">
            <a:extLst>
              <a:ext uri="{FF2B5EF4-FFF2-40B4-BE49-F238E27FC236}">
                <a16:creationId xmlns:a16="http://schemas.microsoft.com/office/drawing/2014/main" id="{5303F8AD-4B46-4650-ADCD-BEFA16B160EA}"/>
              </a:ext>
            </a:extLst>
          </p:cNvPr>
          <p:cNvSpPr/>
          <p:nvPr/>
        </p:nvSpPr>
        <p:spPr>
          <a:xfrm>
            <a:off x="0" y="1"/>
            <a:ext cx="2584174" cy="3143251"/>
          </a:xfrm>
          <a:custGeom>
            <a:avLst/>
            <a:gdLst>
              <a:gd name="connsiteX0" fmla="*/ 0 w 2584174"/>
              <a:gd name="connsiteY0" fmla="*/ 0 h 3143251"/>
              <a:gd name="connsiteX1" fmla="*/ 2584174 w 2584174"/>
              <a:gd name="connsiteY1" fmla="*/ 0 h 3143251"/>
              <a:gd name="connsiteX2" fmla="*/ 2584174 w 2584174"/>
              <a:gd name="connsiteY2" fmla="*/ 2768165 h 3143251"/>
              <a:gd name="connsiteX3" fmla="*/ 2415815 w 2584174"/>
              <a:gd name="connsiteY3" fmla="*/ 2867343 h 3143251"/>
              <a:gd name="connsiteX4" fmla="*/ 1292087 w 2584174"/>
              <a:gd name="connsiteY4" fmla="*/ 3143251 h 3143251"/>
              <a:gd name="connsiteX5" fmla="*/ 168359 w 2584174"/>
              <a:gd name="connsiteY5" fmla="*/ 2867343 h 3143251"/>
              <a:gd name="connsiteX6" fmla="*/ 0 w 2584174"/>
              <a:gd name="connsiteY6" fmla="*/ 2768165 h 31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4174" h="3143251">
                <a:moveTo>
                  <a:pt x="0" y="0"/>
                </a:moveTo>
                <a:lnTo>
                  <a:pt x="2584174" y="0"/>
                </a:lnTo>
                <a:lnTo>
                  <a:pt x="2584174" y="2768165"/>
                </a:lnTo>
                <a:lnTo>
                  <a:pt x="2415815" y="2867343"/>
                </a:lnTo>
                <a:cubicBezTo>
                  <a:pt x="2081772" y="3043302"/>
                  <a:pt x="1698967" y="3143251"/>
                  <a:pt x="1292087" y="3143251"/>
                </a:cubicBezTo>
                <a:cubicBezTo>
                  <a:pt x="885207" y="3143251"/>
                  <a:pt x="502402" y="3043302"/>
                  <a:pt x="168359" y="2867343"/>
                </a:cubicBezTo>
                <a:lnTo>
                  <a:pt x="0" y="2768165"/>
                </a:lnTo>
                <a:close/>
              </a:path>
            </a:pathLst>
          </a:custGeom>
          <a:solidFill>
            <a:srgbClr val="86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690F1254-EEDB-44CE-91A5-83A039CB5C91}"/>
              </a:ext>
            </a:extLst>
          </p:cNvPr>
          <p:cNvSpPr/>
          <p:nvPr/>
        </p:nvSpPr>
        <p:spPr>
          <a:xfrm>
            <a:off x="512186" y="342657"/>
            <a:ext cx="1559803" cy="1559803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5" name="CasellaDiTesto 224">
            <a:extLst>
              <a:ext uri="{FF2B5EF4-FFF2-40B4-BE49-F238E27FC236}">
                <a16:creationId xmlns:a16="http://schemas.microsoft.com/office/drawing/2014/main" id="{B8717A36-7675-4EAA-8E33-E74547C1C2C2}"/>
              </a:ext>
            </a:extLst>
          </p:cNvPr>
          <p:cNvSpPr txBox="1"/>
          <p:nvPr/>
        </p:nvSpPr>
        <p:spPr>
          <a:xfrm>
            <a:off x="257038" y="2007163"/>
            <a:ext cx="20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DAVIDE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GIAGNACOVO</a:t>
            </a:r>
          </a:p>
        </p:txBody>
      </p:sp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CE4FD6C9-AE19-4FD4-9EE1-B94C65A18529}"/>
              </a:ext>
            </a:extLst>
          </p:cNvPr>
          <p:cNvSpPr txBox="1"/>
          <p:nvPr/>
        </p:nvSpPr>
        <p:spPr>
          <a:xfrm>
            <a:off x="257038" y="2452912"/>
            <a:ext cx="207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  <a:latin typeface="Montserrat Thin" panose="00000300000000000000" pitchFamily="2" charset="0"/>
              </a:rPr>
              <a:t>Business Developer &amp; Marketing Specialist</a:t>
            </a:r>
            <a:endParaRPr lang="it-IT" sz="12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  <p:sp>
        <p:nvSpPr>
          <p:cNvPr id="228" name="CasellaDiTesto 227">
            <a:extLst>
              <a:ext uri="{FF2B5EF4-FFF2-40B4-BE49-F238E27FC236}">
                <a16:creationId xmlns:a16="http://schemas.microsoft.com/office/drawing/2014/main" id="{EBE2E8DA-7D24-4E68-AD76-C5F4ED28808E}"/>
              </a:ext>
            </a:extLst>
          </p:cNvPr>
          <p:cNvSpPr txBox="1"/>
          <p:nvPr/>
        </p:nvSpPr>
        <p:spPr>
          <a:xfrm>
            <a:off x="257038" y="2255834"/>
            <a:ext cx="2070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bg1"/>
                </a:solidFill>
                <a:latin typeface="Montserrat Thin" panose="00000300000000000000" pitchFamily="2" charset="0"/>
              </a:rPr>
              <a:t>1992</a:t>
            </a:r>
            <a:endParaRPr lang="it-IT" sz="900" dirty="0">
              <a:solidFill>
                <a:schemeClr val="bg1"/>
              </a:solidFill>
              <a:latin typeface="Montserrat Thin" panose="00000300000000000000" pitchFamily="2" charset="0"/>
            </a:endParaRPr>
          </a:p>
        </p:txBody>
      </p:sp>
      <p:pic>
        <p:nvPicPr>
          <p:cNvPr id="229" name="Immagine 228">
            <a:extLst>
              <a:ext uri="{FF2B5EF4-FFF2-40B4-BE49-F238E27FC236}">
                <a16:creationId xmlns:a16="http://schemas.microsoft.com/office/drawing/2014/main" id="{772FE229-7484-4A38-8531-C5A6239F3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4041" r="645" b="30582"/>
          <a:stretch>
            <a:fillRect/>
          </a:stretch>
        </p:blipFill>
        <p:spPr>
          <a:xfrm>
            <a:off x="505450" y="341934"/>
            <a:ext cx="1573274" cy="1573274"/>
          </a:xfrm>
          <a:custGeom>
            <a:avLst/>
            <a:gdLst>
              <a:gd name="connsiteX0" fmla="*/ 3238122 w 6476244"/>
              <a:gd name="connsiteY0" fmla="*/ 0 h 6476244"/>
              <a:gd name="connsiteX1" fmla="*/ 6476244 w 6476244"/>
              <a:gd name="connsiteY1" fmla="*/ 3238122 h 6476244"/>
              <a:gd name="connsiteX2" fmla="*/ 3238122 w 6476244"/>
              <a:gd name="connsiteY2" fmla="*/ 6476244 h 6476244"/>
              <a:gd name="connsiteX3" fmla="*/ 0 w 6476244"/>
              <a:gd name="connsiteY3" fmla="*/ 3238122 h 6476244"/>
              <a:gd name="connsiteX4" fmla="*/ 3238122 w 6476244"/>
              <a:gd name="connsiteY4" fmla="*/ 0 h 647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6244" h="6476244">
                <a:moveTo>
                  <a:pt x="3238122" y="0"/>
                </a:moveTo>
                <a:cubicBezTo>
                  <a:pt x="5026487" y="0"/>
                  <a:pt x="6476244" y="1449757"/>
                  <a:pt x="6476244" y="3238122"/>
                </a:cubicBezTo>
                <a:cubicBezTo>
                  <a:pt x="6476244" y="5026487"/>
                  <a:pt x="5026487" y="6476244"/>
                  <a:pt x="3238122" y="6476244"/>
                </a:cubicBezTo>
                <a:cubicBezTo>
                  <a:pt x="1449757" y="6476244"/>
                  <a:pt x="0" y="5026487"/>
                  <a:pt x="0" y="3238122"/>
                </a:cubicBezTo>
                <a:cubicBezTo>
                  <a:pt x="0" y="1449757"/>
                  <a:pt x="1449757" y="0"/>
                  <a:pt x="3238122" y="0"/>
                </a:cubicBezTo>
                <a:close/>
              </a:path>
            </a:pathLst>
          </a:custGeom>
          <a:ln w="317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2105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355</Words>
  <Application>Microsoft Office PowerPoint</Application>
  <PresentationFormat>A4 (21x29,7 cm)</PresentationFormat>
  <Paragraphs>70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Montserrat Medium</vt:lpstr>
      <vt:lpstr>Montserrat SemiBold</vt:lpstr>
      <vt:lpstr>Montserrat Thin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Danilo Giagnacovo</dc:creator>
  <cp:lastModifiedBy>Danilo Giagnacovo</cp:lastModifiedBy>
  <cp:revision>38</cp:revision>
  <dcterms:created xsi:type="dcterms:W3CDTF">2020-05-27T16:24:37Z</dcterms:created>
  <dcterms:modified xsi:type="dcterms:W3CDTF">2020-06-26T08:20:21Z</dcterms:modified>
</cp:coreProperties>
</file>