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 userDrawn="1">
          <p15:clr>
            <a:srgbClr val="A4A3A4"/>
          </p15:clr>
        </p15:guide>
        <p15:guide id="2" pos="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02020"/>
    <a:srgbClr val="A6A6A6"/>
    <a:srgbClr val="862121"/>
    <a:srgbClr val="434544"/>
    <a:srgbClr val="A9ABAA"/>
    <a:srgbClr val="AEAFAE"/>
    <a:srgbClr val="AAACAB"/>
    <a:srgbClr val="545655"/>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9" autoAdjust="0"/>
    <p:restoredTop sz="94660"/>
  </p:normalViewPr>
  <p:slideViewPr>
    <p:cSldViewPr snapToGrid="0" showGuides="1">
      <p:cViewPr>
        <p:scale>
          <a:sx n="100" d="100"/>
          <a:sy n="100" d="100"/>
        </p:scale>
        <p:origin x="438" y="72"/>
      </p:cViewPr>
      <p:guideLst>
        <p:guide orient="horz" pos="194"/>
        <p:guide pos="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26/06/2020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9484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26/06/2020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8620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26/06/2020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34772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26/06/2020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843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1396FFC-11A6-4884-B1AF-427EB703A0FB}" type="datetimeFigureOut">
              <a:rPr lang="it-IT" smtClean="0"/>
              <a:t>26/06/2020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1567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1396FFC-11A6-4884-B1AF-427EB703A0FB}" type="datetimeFigureOut">
              <a:rPr lang="it-IT" smtClean="0"/>
              <a:t>26/06/2020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556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1" y="3618442"/>
            <a:ext cx="2901255"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3" y="3618442"/>
            <a:ext cx="2915543"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1396FFC-11A6-4884-B1AF-427EB703A0FB}" type="datetimeFigureOut">
              <a:rPr lang="it-IT" smtClean="0"/>
              <a:t>26/06/2020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43513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1396FFC-11A6-4884-B1AF-427EB703A0FB}" type="datetimeFigureOut">
              <a:rPr lang="it-IT" smtClean="0"/>
              <a:t>26/06/2020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79707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96FFC-11A6-4884-B1AF-427EB703A0FB}" type="datetimeFigureOut">
              <a:rPr lang="it-IT" smtClean="0"/>
              <a:t>26/06/2020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3380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26/06/2020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323726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26/06/2020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9229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1396FFC-11A6-4884-B1AF-427EB703A0FB}" type="datetimeFigureOut">
              <a:rPr lang="it-IT" smtClean="0"/>
              <a:t>26/06/2020</a:t>
            </a:fld>
            <a:endParaRPr lang="it-IT"/>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49554B-161D-4E94-9394-E3C3B9228A62}" type="slidenum">
              <a:rPr lang="it-IT" smtClean="0"/>
              <a:t>‹N›</a:t>
            </a:fld>
            <a:endParaRPr lang="it-IT"/>
          </a:p>
        </p:txBody>
      </p:sp>
    </p:spTree>
    <p:extLst>
      <p:ext uri="{BB962C8B-B14F-4D97-AF65-F5344CB8AC3E}">
        <p14:creationId xmlns:p14="http://schemas.microsoft.com/office/powerpoint/2010/main" val="3261939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videgiagnacovo.com/index_ita.html" TargetMode="External"/><Relationship Id="rId2" Type="http://schemas.openxmlformats.org/officeDocument/2006/relationships/hyperlink" Target="https://www.linkedin.com/in/davidegiagnacovo/?locale=it_IT"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www.davidegiagnacov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1A383DA3-167D-4145-BB54-8845E797BB94}"/>
              </a:ext>
            </a:extLst>
          </p:cNvPr>
          <p:cNvSpPr/>
          <p:nvPr/>
        </p:nvSpPr>
        <p:spPr>
          <a:xfrm>
            <a:off x="0" y="0"/>
            <a:ext cx="2584174" cy="990600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igura a mano libera: forma 12">
            <a:extLst>
              <a:ext uri="{FF2B5EF4-FFF2-40B4-BE49-F238E27FC236}">
                <a16:creationId xmlns:a16="http://schemas.microsoft.com/office/drawing/2014/main" id="{3A27DDAD-BC4F-4CD4-9C3F-89B0189573B1}"/>
              </a:ext>
            </a:extLst>
          </p:cNvPr>
          <p:cNvSpPr/>
          <p:nvPr/>
        </p:nvSpPr>
        <p:spPr>
          <a:xfrm>
            <a:off x="0" y="1"/>
            <a:ext cx="2584174" cy="3143251"/>
          </a:xfrm>
          <a:custGeom>
            <a:avLst/>
            <a:gdLst>
              <a:gd name="connsiteX0" fmla="*/ 0 w 2584174"/>
              <a:gd name="connsiteY0" fmla="*/ 0 h 3143251"/>
              <a:gd name="connsiteX1" fmla="*/ 2584174 w 2584174"/>
              <a:gd name="connsiteY1" fmla="*/ 0 h 3143251"/>
              <a:gd name="connsiteX2" fmla="*/ 2584174 w 2584174"/>
              <a:gd name="connsiteY2" fmla="*/ 2768165 h 3143251"/>
              <a:gd name="connsiteX3" fmla="*/ 2415815 w 2584174"/>
              <a:gd name="connsiteY3" fmla="*/ 2867343 h 3143251"/>
              <a:gd name="connsiteX4" fmla="*/ 1292087 w 2584174"/>
              <a:gd name="connsiteY4" fmla="*/ 3143251 h 3143251"/>
              <a:gd name="connsiteX5" fmla="*/ 168359 w 2584174"/>
              <a:gd name="connsiteY5" fmla="*/ 2867343 h 3143251"/>
              <a:gd name="connsiteX6" fmla="*/ 0 w 2584174"/>
              <a:gd name="connsiteY6" fmla="*/ 2768165 h 314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174" h="3143251">
                <a:moveTo>
                  <a:pt x="0" y="0"/>
                </a:moveTo>
                <a:lnTo>
                  <a:pt x="2584174" y="0"/>
                </a:lnTo>
                <a:lnTo>
                  <a:pt x="2584174" y="2768165"/>
                </a:lnTo>
                <a:lnTo>
                  <a:pt x="2415815" y="2867343"/>
                </a:lnTo>
                <a:cubicBezTo>
                  <a:pt x="2081772" y="3043302"/>
                  <a:pt x="1698967" y="3143251"/>
                  <a:pt x="1292087" y="3143251"/>
                </a:cubicBezTo>
                <a:cubicBezTo>
                  <a:pt x="885207" y="3143251"/>
                  <a:pt x="502402" y="3043302"/>
                  <a:pt x="168359" y="2867343"/>
                </a:cubicBezTo>
                <a:lnTo>
                  <a:pt x="0" y="2768165"/>
                </a:lnTo>
                <a:close/>
              </a:path>
            </a:pathLst>
          </a:cu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0391A35E-2B5A-4F6B-8E61-2661FF3AB2CD}"/>
              </a:ext>
            </a:extLst>
          </p:cNvPr>
          <p:cNvSpPr/>
          <p:nvPr/>
        </p:nvSpPr>
        <p:spPr>
          <a:xfrm>
            <a:off x="0" y="9536973"/>
            <a:ext cx="2584174" cy="369027"/>
          </a:xfrm>
          <a:prstGeom prst="rect">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CC623497-64C7-4EB4-8B81-1C49CBC6913A}"/>
              </a:ext>
            </a:extLst>
          </p:cNvPr>
          <p:cNvSpPr/>
          <p:nvPr/>
        </p:nvSpPr>
        <p:spPr>
          <a:xfrm>
            <a:off x="512186" y="342657"/>
            <a:ext cx="1559803" cy="1559803"/>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DCEC1058-CB79-4C0F-8F8D-DB6CBB96759E}"/>
              </a:ext>
            </a:extLst>
          </p:cNvPr>
          <p:cNvSpPr txBox="1"/>
          <p:nvPr/>
        </p:nvSpPr>
        <p:spPr>
          <a:xfrm>
            <a:off x="257038" y="2007163"/>
            <a:ext cx="2070099" cy="276999"/>
          </a:xfrm>
          <a:prstGeom prst="rect">
            <a:avLst/>
          </a:prstGeom>
          <a:noFill/>
        </p:spPr>
        <p:txBody>
          <a:bodyPr wrap="square" rtlCol="0">
            <a:spAutoFit/>
          </a:bodyPr>
          <a:lstStyle/>
          <a:p>
            <a:pPr algn="ctr"/>
            <a:r>
              <a:rPr lang="it-IT" sz="1200" b="1" dirty="0">
                <a:solidFill>
                  <a:schemeClr val="bg1"/>
                </a:solidFill>
                <a:latin typeface="Montserrat" panose="00000500000000000000" pitchFamily="2" charset="0"/>
              </a:rPr>
              <a:t>DAVIDE</a:t>
            </a:r>
            <a:r>
              <a:rPr lang="it-IT" sz="1200" dirty="0">
                <a:solidFill>
                  <a:schemeClr val="bg1"/>
                </a:solidFill>
                <a:latin typeface="Montserrat" panose="00000500000000000000" pitchFamily="2" charset="0"/>
              </a:rPr>
              <a:t> GIAGNACOVO</a:t>
            </a:r>
          </a:p>
        </p:txBody>
      </p:sp>
      <p:sp>
        <p:nvSpPr>
          <p:cNvPr id="16" name="CasellaDiTesto 15">
            <a:extLst>
              <a:ext uri="{FF2B5EF4-FFF2-40B4-BE49-F238E27FC236}">
                <a16:creationId xmlns:a16="http://schemas.microsoft.com/office/drawing/2014/main" id="{12418098-5E52-429E-B887-687656E84D5E}"/>
              </a:ext>
            </a:extLst>
          </p:cNvPr>
          <p:cNvSpPr txBox="1"/>
          <p:nvPr/>
        </p:nvSpPr>
        <p:spPr>
          <a:xfrm>
            <a:off x="257038" y="2452912"/>
            <a:ext cx="2070099" cy="461665"/>
          </a:xfrm>
          <a:prstGeom prst="rect">
            <a:avLst/>
          </a:prstGeom>
          <a:noFill/>
        </p:spPr>
        <p:txBody>
          <a:bodyPr wrap="square" rtlCol="0">
            <a:spAutoFit/>
          </a:bodyPr>
          <a:lstStyle/>
          <a:p>
            <a:pPr algn="ctr"/>
            <a:r>
              <a:rPr lang="it-IT" sz="1200" b="1" dirty="0">
                <a:solidFill>
                  <a:schemeClr val="bg1"/>
                </a:solidFill>
                <a:latin typeface="Montserrat Thin" panose="00000300000000000000" pitchFamily="2" charset="0"/>
              </a:rPr>
              <a:t>Business Developer &amp; Marketing Specialist</a:t>
            </a:r>
            <a:endParaRPr lang="it-IT" sz="1200" dirty="0">
              <a:solidFill>
                <a:schemeClr val="bg1"/>
              </a:solidFill>
              <a:latin typeface="Montserrat Thin" panose="00000300000000000000" pitchFamily="2" charset="0"/>
            </a:endParaRPr>
          </a:p>
        </p:txBody>
      </p:sp>
      <p:cxnSp>
        <p:nvCxnSpPr>
          <p:cNvPr id="18" name="Connettore diritto 17">
            <a:extLst>
              <a:ext uri="{FF2B5EF4-FFF2-40B4-BE49-F238E27FC236}">
                <a16:creationId xmlns:a16="http://schemas.microsoft.com/office/drawing/2014/main" id="{1F022535-CBE6-489B-8A79-BCD2C6019D61}"/>
              </a:ext>
            </a:extLst>
          </p:cNvPr>
          <p:cNvCxnSpPr>
            <a:cxnSpLocks/>
          </p:cNvCxnSpPr>
          <p:nvPr/>
        </p:nvCxnSpPr>
        <p:spPr>
          <a:xfrm>
            <a:off x="0" y="353604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04BEBC28-E192-4C9D-84D4-29975340988F}"/>
              </a:ext>
            </a:extLst>
          </p:cNvPr>
          <p:cNvCxnSpPr>
            <a:cxnSpLocks/>
          </p:cNvCxnSpPr>
          <p:nvPr/>
        </p:nvCxnSpPr>
        <p:spPr>
          <a:xfrm>
            <a:off x="2037729" y="353830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27" name="Google Shape;6225;p39">
            <a:extLst>
              <a:ext uri="{FF2B5EF4-FFF2-40B4-BE49-F238E27FC236}">
                <a16:creationId xmlns:a16="http://schemas.microsoft.com/office/drawing/2014/main" id="{8AFDD707-0E85-4BC3-9708-4083BDC66BBA}"/>
              </a:ext>
            </a:extLst>
          </p:cNvPr>
          <p:cNvGrpSpPr/>
          <p:nvPr/>
        </p:nvGrpSpPr>
        <p:grpSpPr>
          <a:xfrm>
            <a:off x="1073588" y="7121193"/>
            <a:ext cx="358320" cy="268325"/>
            <a:chOff x="1636184" y="2959225"/>
            <a:chExt cx="232666" cy="197250"/>
          </a:xfrm>
          <a:solidFill>
            <a:srgbClr val="202020"/>
          </a:solidFill>
        </p:grpSpPr>
        <p:sp>
          <p:nvSpPr>
            <p:cNvPr id="28" name="Google Shape;6226;p39">
              <a:extLst>
                <a:ext uri="{FF2B5EF4-FFF2-40B4-BE49-F238E27FC236}">
                  <a16:creationId xmlns:a16="http://schemas.microsoft.com/office/drawing/2014/main" id="{A02300DA-5707-49BB-8BB9-B29AAA7D4899}"/>
                </a:ext>
              </a:extLst>
            </p:cNvPr>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27;p39">
              <a:extLst>
                <a:ext uri="{FF2B5EF4-FFF2-40B4-BE49-F238E27FC236}">
                  <a16:creationId xmlns:a16="http://schemas.microsoft.com/office/drawing/2014/main" id="{7410A803-EF05-4304-BADD-A8BE8813B76B}"/>
                </a:ext>
              </a:extLst>
            </p:cNvPr>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28;p39">
              <a:extLst>
                <a:ext uri="{FF2B5EF4-FFF2-40B4-BE49-F238E27FC236}">
                  <a16:creationId xmlns:a16="http://schemas.microsoft.com/office/drawing/2014/main" id="{1A84D9B9-07C6-4D31-960E-9A8CC3E3E85C}"/>
                </a:ext>
              </a:extLst>
            </p:cNvPr>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grpFill/>
            <a:ln>
              <a:noFill/>
            </a:ln>
          </p:spPr>
        </p:sp>
        <p:sp>
          <p:nvSpPr>
            <p:cNvPr id="31" name="Google Shape;6229;p39">
              <a:extLst>
                <a:ext uri="{FF2B5EF4-FFF2-40B4-BE49-F238E27FC236}">
                  <a16:creationId xmlns:a16="http://schemas.microsoft.com/office/drawing/2014/main" id="{4DE474B3-BC51-461E-AC64-ABA67D593A9A}"/>
                </a:ext>
              </a:extLst>
            </p:cNvPr>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grpFill/>
            <a:ln>
              <a:noFill/>
            </a:ln>
          </p:spPr>
        </p:sp>
      </p:grpSp>
      <p:sp>
        <p:nvSpPr>
          <p:cNvPr id="1024" name="CasellaDiTesto 1023">
            <a:extLst>
              <a:ext uri="{FF2B5EF4-FFF2-40B4-BE49-F238E27FC236}">
                <a16:creationId xmlns:a16="http://schemas.microsoft.com/office/drawing/2014/main" id="{48AFC4C3-49EF-404D-92B8-88CDFBFE6179}"/>
              </a:ext>
            </a:extLst>
          </p:cNvPr>
          <p:cNvSpPr txBox="1"/>
          <p:nvPr/>
        </p:nvSpPr>
        <p:spPr>
          <a:xfrm>
            <a:off x="457475" y="7503973"/>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QUALITÀ</a:t>
            </a:r>
          </a:p>
        </p:txBody>
      </p:sp>
      <p:sp>
        <p:nvSpPr>
          <p:cNvPr id="35" name="CasellaDiTesto 34">
            <a:extLst>
              <a:ext uri="{FF2B5EF4-FFF2-40B4-BE49-F238E27FC236}">
                <a16:creationId xmlns:a16="http://schemas.microsoft.com/office/drawing/2014/main" id="{12777EE8-FA25-4C60-80D8-E6876CBE3F12}"/>
              </a:ext>
            </a:extLst>
          </p:cNvPr>
          <p:cNvSpPr txBox="1"/>
          <p:nvPr/>
        </p:nvSpPr>
        <p:spPr>
          <a:xfrm>
            <a:off x="57090" y="7874053"/>
            <a:ext cx="2391317" cy="553998"/>
          </a:xfrm>
          <a:prstGeom prst="rect">
            <a:avLst/>
          </a:prstGeom>
          <a:noFill/>
        </p:spPr>
        <p:txBody>
          <a:bodyPr wrap="square" rtlCol="0">
            <a:spAutoFit/>
          </a:bodyPr>
          <a:lstStyle/>
          <a:p>
            <a:pPr algn="ctr"/>
            <a:r>
              <a:rPr lang="it-IT" sz="1000" dirty="0">
                <a:latin typeface="Montserrat Medium" panose="00000600000000000000" pitchFamily="2" charset="0"/>
              </a:rPr>
              <a:t>INNOVATIVO / ORGANIZZATO</a:t>
            </a:r>
          </a:p>
          <a:p>
            <a:pPr algn="ctr"/>
            <a:r>
              <a:rPr lang="it-IT" sz="1000" dirty="0">
                <a:latin typeface="Montserrat Medium" panose="00000600000000000000" pitchFamily="2" charset="0"/>
              </a:rPr>
              <a:t>CREATIVO / RESPONSABILE</a:t>
            </a:r>
          </a:p>
          <a:p>
            <a:pPr algn="ctr"/>
            <a:r>
              <a:rPr lang="it-IT" sz="1000" dirty="0">
                <a:latin typeface="Montserrat Medium" panose="00000600000000000000" pitchFamily="2" charset="0"/>
              </a:rPr>
              <a:t>MOTIVATO / TECNOLOGICO</a:t>
            </a:r>
          </a:p>
        </p:txBody>
      </p:sp>
      <p:cxnSp>
        <p:nvCxnSpPr>
          <p:cNvPr id="36" name="Connettore diritto 35">
            <a:extLst>
              <a:ext uri="{FF2B5EF4-FFF2-40B4-BE49-F238E27FC236}">
                <a16:creationId xmlns:a16="http://schemas.microsoft.com/office/drawing/2014/main" id="{1247832E-96C8-4594-8E80-96E3ADEAFE4E}"/>
              </a:ext>
            </a:extLst>
          </p:cNvPr>
          <p:cNvCxnSpPr>
            <a:cxnSpLocks/>
          </p:cNvCxnSpPr>
          <p:nvPr/>
        </p:nvCxnSpPr>
        <p:spPr>
          <a:xfrm>
            <a:off x="75" y="5309964"/>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34B5E2F1-7037-4B7C-B351-2F7402EB1A63}"/>
              </a:ext>
            </a:extLst>
          </p:cNvPr>
          <p:cNvCxnSpPr>
            <a:cxnSpLocks/>
          </p:cNvCxnSpPr>
          <p:nvPr/>
        </p:nvCxnSpPr>
        <p:spPr>
          <a:xfrm>
            <a:off x="2037804" y="5312230"/>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8EEED54B-58C3-4592-A2AF-EF04954F979E}"/>
              </a:ext>
            </a:extLst>
          </p:cNvPr>
          <p:cNvSpPr txBox="1"/>
          <p:nvPr/>
        </p:nvSpPr>
        <p:spPr>
          <a:xfrm>
            <a:off x="496814" y="55642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LINGUE</a:t>
            </a:r>
          </a:p>
        </p:txBody>
      </p:sp>
      <p:grpSp>
        <p:nvGrpSpPr>
          <p:cNvPr id="70" name="Google Shape;6281;p40">
            <a:extLst>
              <a:ext uri="{FF2B5EF4-FFF2-40B4-BE49-F238E27FC236}">
                <a16:creationId xmlns:a16="http://schemas.microsoft.com/office/drawing/2014/main" id="{8D3D5075-C7F2-4A6A-B200-4FCFC4B69C12}"/>
              </a:ext>
            </a:extLst>
          </p:cNvPr>
          <p:cNvGrpSpPr/>
          <p:nvPr/>
        </p:nvGrpSpPr>
        <p:grpSpPr>
          <a:xfrm>
            <a:off x="1117178" y="5141206"/>
            <a:ext cx="349819" cy="342047"/>
            <a:chOff x="-42430625" y="1949750"/>
            <a:chExt cx="322950" cy="315775"/>
          </a:xfrm>
        </p:grpSpPr>
        <p:sp>
          <p:nvSpPr>
            <p:cNvPr id="71" name="Google Shape;6282;p40">
              <a:extLst>
                <a:ext uri="{FF2B5EF4-FFF2-40B4-BE49-F238E27FC236}">
                  <a16:creationId xmlns:a16="http://schemas.microsoft.com/office/drawing/2014/main" id="{06021BE6-A9A9-4DD0-8972-FFAAEAF734AE}"/>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83;p40">
              <a:extLst>
                <a:ext uri="{FF2B5EF4-FFF2-40B4-BE49-F238E27FC236}">
                  <a16:creationId xmlns:a16="http://schemas.microsoft.com/office/drawing/2014/main" id="{6E492CDA-7D00-4148-B51B-ADA8189C0511}"/>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284;p40">
              <a:extLst>
                <a:ext uri="{FF2B5EF4-FFF2-40B4-BE49-F238E27FC236}">
                  <a16:creationId xmlns:a16="http://schemas.microsoft.com/office/drawing/2014/main" id="{3C41B1BD-AFBB-48C9-AFF9-A322CFB50D97}"/>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285;p40">
              <a:extLst>
                <a:ext uri="{FF2B5EF4-FFF2-40B4-BE49-F238E27FC236}">
                  <a16:creationId xmlns:a16="http://schemas.microsoft.com/office/drawing/2014/main" id="{F98C23E8-1AB0-468A-9E28-2658CA41220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 name="Connettore diritto 74">
            <a:extLst>
              <a:ext uri="{FF2B5EF4-FFF2-40B4-BE49-F238E27FC236}">
                <a16:creationId xmlns:a16="http://schemas.microsoft.com/office/drawing/2014/main" id="{55887E43-E041-4441-B72C-5F90AE2E02B0}"/>
              </a:ext>
            </a:extLst>
          </p:cNvPr>
          <p:cNvCxnSpPr>
            <a:cxnSpLocks/>
          </p:cNvCxnSpPr>
          <p:nvPr/>
        </p:nvCxnSpPr>
        <p:spPr>
          <a:xfrm>
            <a:off x="0" y="7249389"/>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nettore diritto 75">
            <a:extLst>
              <a:ext uri="{FF2B5EF4-FFF2-40B4-BE49-F238E27FC236}">
                <a16:creationId xmlns:a16="http://schemas.microsoft.com/office/drawing/2014/main" id="{31BA131D-3823-4FC5-9580-34963DA72903}"/>
              </a:ext>
            </a:extLst>
          </p:cNvPr>
          <p:cNvCxnSpPr>
            <a:cxnSpLocks/>
          </p:cNvCxnSpPr>
          <p:nvPr/>
        </p:nvCxnSpPr>
        <p:spPr>
          <a:xfrm>
            <a:off x="2037729" y="7251655"/>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77" name="CasellaDiTesto 76">
            <a:extLst>
              <a:ext uri="{FF2B5EF4-FFF2-40B4-BE49-F238E27FC236}">
                <a16:creationId xmlns:a16="http://schemas.microsoft.com/office/drawing/2014/main" id="{94CD5282-2E79-4CF4-A151-C102308ECC28}"/>
              </a:ext>
            </a:extLst>
          </p:cNvPr>
          <p:cNvSpPr txBox="1"/>
          <p:nvPr/>
        </p:nvSpPr>
        <p:spPr>
          <a:xfrm>
            <a:off x="496814" y="37730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CONTATTI</a:t>
            </a:r>
          </a:p>
        </p:txBody>
      </p:sp>
      <p:grpSp>
        <p:nvGrpSpPr>
          <p:cNvPr id="99" name="Google Shape;4420;p36">
            <a:extLst>
              <a:ext uri="{FF2B5EF4-FFF2-40B4-BE49-F238E27FC236}">
                <a16:creationId xmlns:a16="http://schemas.microsoft.com/office/drawing/2014/main" id="{68B0AD18-8DC8-480E-8046-FF6D7885A947}"/>
              </a:ext>
            </a:extLst>
          </p:cNvPr>
          <p:cNvGrpSpPr/>
          <p:nvPr/>
        </p:nvGrpSpPr>
        <p:grpSpPr>
          <a:xfrm>
            <a:off x="1125011" y="3357473"/>
            <a:ext cx="334153" cy="380206"/>
            <a:chOff x="1516475" y="238075"/>
            <a:chExt cx="424650" cy="483175"/>
          </a:xfrm>
        </p:grpSpPr>
        <p:sp>
          <p:nvSpPr>
            <p:cNvPr id="100" name="Google Shape;4421;p36">
              <a:extLst>
                <a:ext uri="{FF2B5EF4-FFF2-40B4-BE49-F238E27FC236}">
                  <a16:creationId xmlns:a16="http://schemas.microsoft.com/office/drawing/2014/main" id="{9A692836-539F-4EC1-968D-963E6A4BB9DF}"/>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01" name="Google Shape;4422;p36">
              <a:extLst>
                <a:ext uri="{FF2B5EF4-FFF2-40B4-BE49-F238E27FC236}">
                  <a16:creationId xmlns:a16="http://schemas.microsoft.com/office/drawing/2014/main" id="{A37CB795-FCF3-4FF6-879D-A45932AD53F1}"/>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4" name="Gruppo 3">
            <a:extLst>
              <a:ext uri="{FF2B5EF4-FFF2-40B4-BE49-F238E27FC236}">
                <a16:creationId xmlns:a16="http://schemas.microsoft.com/office/drawing/2014/main" id="{9BCCB2E7-D9CE-43BF-B04F-258799EC2EA0}"/>
              </a:ext>
            </a:extLst>
          </p:cNvPr>
          <p:cNvGrpSpPr/>
          <p:nvPr/>
        </p:nvGrpSpPr>
        <p:grpSpPr>
          <a:xfrm>
            <a:off x="181234" y="4173987"/>
            <a:ext cx="2277944" cy="707886"/>
            <a:chOff x="174884" y="7904612"/>
            <a:chExt cx="2505718" cy="707886"/>
          </a:xfrm>
        </p:grpSpPr>
        <p:sp>
          <p:nvSpPr>
            <p:cNvPr id="78" name="CasellaDiTesto 77">
              <a:extLst>
                <a:ext uri="{FF2B5EF4-FFF2-40B4-BE49-F238E27FC236}">
                  <a16:creationId xmlns:a16="http://schemas.microsoft.com/office/drawing/2014/main" id="{1A0538B3-4959-4EAF-9E78-10CFB468707B}"/>
                </a:ext>
              </a:extLst>
            </p:cNvPr>
            <p:cNvSpPr txBox="1"/>
            <p:nvPr/>
          </p:nvSpPr>
          <p:spPr>
            <a:xfrm>
              <a:off x="606235" y="7904612"/>
              <a:ext cx="2074367" cy="707886"/>
            </a:xfrm>
            <a:prstGeom prst="rect">
              <a:avLst/>
            </a:prstGeom>
            <a:noFill/>
          </p:spPr>
          <p:txBody>
            <a:bodyPr wrap="square" rtlCol="0">
              <a:spAutoFit/>
            </a:bodyPr>
            <a:lstStyle/>
            <a:p>
              <a:r>
                <a:rPr lang="it-IT" sz="800" dirty="0">
                  <a:latin typeface="Montserrat Medium" panose="00000600000000000000" pitchFamily="2" charset="0"/>
                </a:rPr>
                <a:t>+ 39 392 9493504</a:t>
              </a:r>
            </a:p>
            <a:p>
              <a:r>
                <a:rPr lang="it-IT" sz="800" dirty="0">
                  <a:latin typeface="Montserrat Medium" panose="00000600000000000000" pitchFamily="2" charset="0"/>
                </a:rPr>
                <a:t> </a:t>
              </a:r>
            </a:p>
            <a:p>
              <a:r>
                <a:rPr lang="it-IT" sz="800" u="sng" dirty="0">
                  <a:latin typeface="Montserrat Medium" panose="00000600000000000000" pitchFamily="2" charset="0"/>
                </a:rPr>
                <a:t>Davide.giagnacovo@gmail.com</a:t>
              </a:r>
            </a:p>
            <a:p>
              <a:endParaRPr lang="it-IT" sz="800" dirty="0">
                <a:latin typeface="Montserrat Medium" panose="00000600000000000000" pitchFamily="2" charset="0"/>
              </a:endParaRPr>
            </a:p>
            <a:p>
              <a:r>
                <a:rPr lang="it-IT" sz="800" u="sng" dirty="0">
                  <a:solidFill>
                    <a:srgbClr val="000000"/>
                  </a:solidFill>
                  <a:latin typeface="Montserrat Medium" panose="00000600000000000000" pitchFamily="2" charset="0"/>
                  <a:hlinkClick r:id="rId2">
                    <a:extLst>
                      <a:ext uri="{A12FA001-AC4F-418D-AE19-62706E023703}">
                        <ahyp:hlinkClr xmlns:ahyp="http://schemas.microsoft.com/office/drawing/2018/hyperlinkcolor" val="tx"/>
                      </a:ext>
                    </a:extLst>
                  </a:hlinkClick>
                </a:rPr>
                <a:t>linkedin.com</a:t>
              </a:r>
              <a:endParaRPr lang="it-IT" sz="800" u="sng" dirty="0">
                <a:solidFill>
                  <a:srgbClr val="000000"/>
                </a:solidFill>
                <a:latin typeface="Montserrat Medium" panose="00000600000000000000" pitchFamily="2" charset="0"/>
              </a:endParaRPr>
            </a:p>
          </p:txBody>
        </p:sp>
        <p:cxnSp>
          <p:nvCxnSpPr>
            <p:cNvPr id="1029" name="Connettore diritto 1028">
              <a:extLst>
                <a:ext uri="{FF2B5EF4-FFF2-40B4-BE49-F238E27FC236}">
                  <a16:creationId xmlns:a16="http://schemas.microsoft.com/office/drawing/2014/main" id="{8F3DC766-40A5-4E76-9D78-076B779B059C}"/>
                </a:ext>
              </a:extLst>
            </p:cNvPr>
            <p:cNvCxnSpPr>
              <a:cxnSpLocks/>
            </p:cNvCxnSpPr>
            <p:nvPr/>
          </p:nvCxnSpPr>
          <p:spPr>
            <a:xfrm>
              <a:off x="512186" y="7946231"/>
              <a:ext cx="0" cy="607219"/>
            </a:xfrm>
            <a:prstGeom prst="line">
              <a:avLst/>
            </a:prstGeom>
            <a:ln w="31750">
              <a:solidFill>
                <a:srgbClr val="C9C9C9"/>
              </a:solidFill>
            </a:ln>
          </p:spPr>
          <p:style>
            <a:lnRef idx="1">
              <a:schemeClr val="accent1"/>
            </a:lnRef>
            <a:fillRef idx="0">
              <a:schemeClr val="accent1"/>
            </a:fillRef>
            <a:effectRef idx="0">
              <a:schemeClr val="accent1"/>
            </a:effectRef>
            <a:fontRef idx="minor">
              <a:schemeClr val="tx1"/>
            </a:fontRef>
          </p:style>
        </p:cxnSp>
        <p:sp>
          <p:nvSpPr>
            <p:cNvPr id="105" name="Google Shape;4502;p36">
              <a:extLst>
                <a:ext uri="{FF2B5EF4-FFF2-40B4-BE49-F238E27FC236}">
                  <a16:creationId xmlns:a16="http://schemas.microsoft.com/office/drawing/2014/main" id="{21362775-3B30-4923-ACAF-2B1A1A96F2BA}"/>
                </a:ext>
              </a:extLst>
            </p:cNvPr>
            <p:cNvSpPr/>
            <p:nvPr/>
          </p:nvSpPr>
          <p:spPr>
            <a:xfrm>
              <a:off x="174884" y="8188275"/>
              <a:ext cx="199581" cy="128641"/>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06" name="Google Shape;4580;p36">
              <a:extLst>
                <a:ext uri="{FF2B5EF4-FFF2-40B4-BE49-F238E27FC236}">
                  <a16:creationId xmlns:a16="http://schemas.microsoft.com/office/drawing/2014/main" id="{3D10EDFA-9463-47EB-AC27-BC0B62D7BA8D}"/>
                </a:ext>
              </a:extLst>
            </p:cNvPr>
            <p:cNvGrpSpPr/>
            <p:nvPr/>
          </p:nvGrpSpPr>
          <p:grpSpPr>
            <a:xfrm>
              <a:off x="228391" y="7926972"/>
              <a:ext cx="92566" cy="170456"/>
              <a:chOff x="3342275" y="2615925"/>
              <a:chExt cx="339700" cy="483150"/>
            </a:xfrm>
          </p:grpSpPr>
          <p:sp>
            <p:nvSpPr>
              <p:cNvPr id="107" name="Google Shape;4581;p36">
                <a:extLst>
                  <a:ext uri="{FF2B5EF4-FFF2-40B4-BE49-F238E27FC236}">
                    <a16:creationId xmlns:a16="http://schemas.microsoft.com/office/drawing/2014/main" id="{5E830D39-AAB8-4432-80E2-21CFC8C433C5}"/>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108" name="Google Shape;4582;p36">
                <a:extLst>
                  <a:ext uri="{FF2B5EF4-FFF2-40B4-BE49-F238E27FC236}">
                    <a16:creationId xmlns:a16="http://schemas.microsoft.com/office/drawing/2014/main" id="{2CAEBEFB-939C-4C85-97D2-8D33EBB00700}"/>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1031" name="Gruppo 1030">
              <a:extLst>
                <a:ext uri="{FF2B5EF4-FFF2-40B4-BE49-F238E27FC236}">
                  <a16:creationId xmlns:a16="http://schemas.microsoft.com/office/drawing/2014/main" id="{7CD4BB07-4F75-404E-B8A2-FD1562C14CDC}"/>
                </a:ext>
              </a:extLst>
            </p:cNvPr>
            <p:cNvGrpSpPr/>
            <p:nvPr/>
          </p:nvGrpSpPr>
          <p:grpSpPr>
            <a:xfrm>
              <a:off x="209048" y="8407764"/>
              <a:ext cx="131252" cy="128641"/>
              <a:chOff x="128257" y="8435280"/>
              <a:chExt cx="331996" cy="325392"/>
            </a:xfrm>
          </p:grpSpPr>
          <p:sp>
            <p:nvSpPr>
              <p:cNvPr id="109" name="Freeform 342">
                <a:extLst>
                  <a:ext uri="{FF2B5EF4-FFF2-40B4-BE49-F238E27FC236}">
                    <a16:creationId xmlns:a16="http://schemas.microsoft.com/office/drawing/2014/main" id="{08D48F85-0EC7-4825-B1E9-70AEF941C73E}"/>
                  </a:ext>
                </a:extLst>
              </p:cNvPr>
              <p:cNvSpPr>
                <a:spLocks noEditPoints="1"/>
              </p:cNvSpPr>
              <p:nvPr/>
            </p:nvSpPr>
            <p:spPr bwMode="auto">
              <a:xfrm>
                <a:off x="128257" y="8435280"/>
                <a:ext cx="70424" cy="325392"/>
              </a:xfrm>
              <a:custGeom>
                <a:avLst/>
                <a:gdLst>
                  <a:gd name="T0" fmla="*/ 9 w 9"/>
                  <a:gd name="T1" fmla="*/ 4 h 41"/>
                  <a:gd name="T2" fmla="*/ 5 w 9"/>
                  <a:gd name="T3" fmla="*/ 9 h 41"/>
                  <a:gd name="T4" fmla="*/ 0 w 9"/>
                  <a:gd name="T5" fmla="*/ 4 h 41"/>
                  <a:gd name="T6" fmla="*/ 5 w 9"/>
                  <a:gd name="T7" fmla="*/ 0 h 41"/>
                  <a:gd name="T8" fmla="*/ 9 w 9"/>
                  <a:gd name="T9" fmla="*/ 4 h 41"/>
                  <a:gd name="T10" fmla="*/ 0 w 9"/>
                  <a:gd name="T11" fmla="*/ 41 h 41"/>
                  <a:gd name="T12" fmla="*/ 0 w 9"/>
                  <a:gd name="T13" fmla="*/ 12 h 41"/>
                  <a:gd name="T14" fmla="*/ 9 w 9"/>
                  <a:gd name="T15" fmla="*/ 12 h 41"/>
                  <a:gd name="T16" fmla="*/ 9 w 9"/>
                  <a:gd name="T17" fmla="*/ 41 h 41"/>
                  <a:gd name="T18" fmla="*/ 0 w 9"/>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1">
                    <a:moveTo>
                      <a:pt x="9" y="4"/>
                    </a:moveTo>
                    <a:cubicBezTo>
                      <a:pt x="9" y="7"/>
                      <a:pt x="8" y="9"/>
                      <a:pt x="5" y="9"/>
                    </a:cubicBezTo>
                    <a:cubicBezTo>
                      <a:pt x="2" y="9"/>
                      <a:pt x="0" y="7"/>
                      <a:pt x="0" y="4"/>
                    </a:cubicBezTo>
                    <a:cubicBezTo>
                      <a:pt x="0" y="2"/>
                      <a:pt x="2" y="0"/>
                      <a:pt x="5" y="0"/>
                    </a:cubicBezTo>
                    <a:cubicBezTo>
                      <a:pt x="8" y="0"/>
                      <a:pt x="9" y="2"/>
                      <a:pt x="9" y="4"/>
                    </a:cubicBezTo>
                    <a:close/>
                    <a:moveTo>
                      <a:pt x="0" y="41"/>
                    </a:moveTo>
                    <a:cubicBezTo>
                      <a:pt x="0" y="12"/>
                      <a:pt x="0" y="12"/>
                      <a:pt x="0" y="12"/>
                    </a:cubicBezTo>
                    <a:cubicBezTo>
                      <a:pt x="9" y="12"/>
                      <a:pt x="9" y="12"/>
                      <a:pt x="9" y="12"/>
                    </a:cubicBezTo>
                    <a:cubicBezTo>
                      <a:pt x="9" y="41"/>
                      <a:pt x="9" y="41"/>
                      <a:pt x="9" y="41"/>
                    </a:cubicBezTo>
                    <a:lnTo>
                      <a:pt x="0" y="41"/>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sp>
            <p:nvSpPr>
              <p:cNvPr id="110" name="Freeform 343">
                <a:extLst>
                  <a:ext uri="{FF2B5EF4-FFF2-40B4-BE49-F238E27FC236}">
                    <a16:creationId xmlns:a16="http://schemas.microsoft.com/office/drawing/2014/main" id="{0EFDE115-2D52-45E5-AC34-EB19B6F81771}"/>
                  </a:ext>
                </a:extLst>
              </p:cNvPr>
              <p:cNvSpPr>
                <a:spLocks/>
              </p:cNvSpPr>
              <p:nvPr/>
            </p:nvSpPr>
            <p:spPr bwMode="auto">
              <a:xfrm>
                <a:off x="238922" y="8529207"/>
                <a:ext cx="221331" cy="231465"/>
              </a:xfrm>
              <a:custGeom>
                <a:avLst/>
                <a:gdLst>
                  <a:gd name="T0" fmla="*/ 1 w 28"/>
                  <a:gd name="T1" fmla="*/ 10 h 29"/>
                  <a:gd name="T2" fmla="*/ 0 w 28"/>
                  <a:gd name="T3" fmla="*/ 0 h 29"/>
                  <a:gd name="T4" fmla="*/ 8 w 28"/>
                  <a:gd name="T5" fmla="*/ 0 h 29"/>
                  <a:gd name="T6" fmla="*/ 9 w 28"/>
                  <a:gd name="T7" fmla="*/ 4 h 29"/>
                  <a:gd name="T8" fmla="*/ 9 w 28"/>
                  <a:gd name="T9" fmla="*/ 4 h 29"/>
                  <a:gd name="T10" fmla="*/ 18 w 28"/>
                  <a:gd name="T11" fmla="*/ 0 h 29"/>
                  <a:gd name="T12" fmla="*/ 28 w 28"/>
                  <a:gd name="T13" fmla="*/ 12 h 29"/>
                  <a:gd name="T14" fmla="*/ 28 w 28"/>
                  <a:gd name="T15" fmla="*/ 29 h 29"/>
                  <a:gd name="T16" fmla="*/ 19 w 28"/>
                  <a:gd name="T17" fmla="*/ 29 h 29"/>
                  <a:gd name="T18" fmla="*/ 19 w 28"/>
                  <a:gd name="T19" fmla="*/ 13 h 29"/>
                  <a:gd name="T20" fmla="*/ 15 w 28"/>
                  <a:gd name="T21" fmla="*/ 7 h 29"/>
                  <a:gd name="T22" fmla="*/ 10 w 28"/>
                  <a:gd name="T23" fmla="*/ 10 h 29"/>
                  <a:gd name="T24" fmla="*/ 10 w 28"/>
                  <a:gd name="T25" fmla="*/ 13 h 29"/>
                  <a:gd name="T26" fmla="*/ 10 w 28"/>
                  <a:gd name="T27" fmla="*/ 29 h 29"/>
                  <a:gd name="T28" fmla="*/ 1 w 28"/>
                  <a:gd name="T29" fmla="*/ 29 h 29"/>
                  <a:gd name="T30" fmla="*/ 1 w 28"/>
                  <a:gd name="T3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1" y="10"/>
                    </a:moveTo>
                    <a:cubicBezTo>
                      <a:pt x="1" y="6"/>
                      <a:pt x="0" y="3"/>
                      <a:pt x="0" y="0"/>
                    </a:cubicBezTo>
                    <a:cubicBezTo>
                      <a:pt x="8" y="0"/>
                      <a:pt x="8" y="0"/>
                      <a:pt x="8" y="0"/>
                    </a:cubicBezTo>
                    <a:cubicBezTo>
                      <a:pt x="9" y="4"/>
                      <a:pt x="9" y="4"/>
                      <a:pt x="9" y="4"/>
                    </a:cubicBezTo>
                    <a:cubicBezTo>
                      <a:pt x="9" y="4"/>
                      <a:pt x="9" y="4"/>
                      <a:pt x="9" y="4"/>
                    </a:cubicBezTo>
                    <a:cubicBezTo>
                      <a:pt x="10" y="3"/>
                      <a:pt x="13" y="0"/>
                      <a:pt x="18" y="0"/>
                    </a:cubicBezTo>
                    <a:cubicBezTo>
                      <a:pt x="24" y="0"/>
                      <a:pt x="28" y="4"/>
                      <a:pt x="28" y="12"/>
                    </a:cubicBezTo>
                    <a:cubicBezTo>
                      <a:pt x="28" y="29"/>
                      <a:pt x="28" y="29"/>
                      <a:pt x="28" y="29"/>
                    </a:cubicBezTo>
                    <a:cubicBezTo>
                      <a:pt x="19" y="29"/>
                      <a:pt x="19" y="29"/>
                      <a:pt x="19" y="29"/>
                    </a:cubicBezTo>
                    <a:cubicBezTo>
                      <a:pt x="19" y="13"/>
                      <a:pt x="19" y="13"/>
                      <a:pt x="19" y="13"/>
                    </a:cubicBezTo>
                    <a:cubicBezTo>
                      <a:pt x="19" y="10"/>
                      <a:pt x="18" y="7"/>
                      <a:pt x="15" y="7"/>
                    </a:cubicBezTo>
                    <a:cubicBezTo>
                      <a:pt x="12" y="7"/>
                      <a:pt x="11" y="9"/>
                      <a:pt x="10" y="10"/>
                    </a:cubicBezTo>
                    <a:cubicBezTo>
                      <a:pt x="10" y="11"/>
                      <a:pt x="10" y="12"/>
                      <a:pt x="10" y="13"/>
                    </a:cubicBezTo>
                    <a:cubicBezTo>
                      <a:pt x="10" y="29"/>
                      <a:pt x="10" y="29"/>
                      <a:pt x="10" y="29"/>
                    </a:cubicBezTo>
                    <a:cubicBezTo>
                      <a:pt x="1" y="29"/>
                      <a:pt x="1" y="29"/>
                      <a:pt x="1" y="29"/>
                    </a:cubicBezTo>
                    <a:lnTo>
                      <a:pt x="1" y="10"/>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grpSp>
      </p:grpSp>
      <p:cxnSp>
        <p:nvCxnSpPr>
          <p:cNvPr id="120" name="Connettore diritto 119">
            <a:extLst>
              <a:ext uri="{FF2B5EF4-FFF2-40B4-BE49-F238E27FC236}">
                <a16:creationId xmlns:a16="http://schemas.microsoft.com/office/drawing/2014/main" id="{7D026F0C-49D9-4263-85F2-CCEDB85049D5}"/>
              </a:ext>
            </a:extLst>
          </p:cNvPr>
          <p:cNvCxnSpPr>
            <a:cxnSpLocks/>
          </p:cNvCxnSpPr>
          <p:nvPr/>
        </p:nvCxnSpPr>
        <p:spPr>
          <a:xfrm>
            <a:off x="1288" y="900719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121" name="Connettore diritto 120">
            <a:extLst>
              <a:ext uri="{FF2B5EF4-FFF2-40B4-BE49-F238E27FC236}">
                <a16:creationId xmlns:a16="http://schemas.microsoft.com/office/drawing/2014/main" id="{9F66E10C-3454-492C-9BD1-E3F84FBAA01C}"/>
              </a:ext>
            </a:extLst>
          </p:cNvPr>
          <p:cNvCxnSpPr>
            <a:cxnSpLocks/>
          </p:cNvCxnSpPr>
          <p:nvPr/>
        </p:nvCxnSpPr>
        <p:spPr>
          <a:xfrm>
            <a:off x="2039017" y="900945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137" name="Google Shape;4516;p36">
            <a:hlinkClick r:id="rId3"/>
            <a:extLst>
              <a:ext uri="{FF2B5EF4-FFF2-40B4-BE49-F238E27FC236}">
                <a16:creationId xmlns:a16="http://schemas.microsoft.com/office/drawing/2014/main" id="{1671730C-ACA6-4947-AC12-F3F67671738A}"/>
              </a:ext>
            </a:extLst>
          </p:cNvPr>
          <p:cNvSpPr/>
          <p:nvPr/>
        </p:nvSpPr>
        <p:spPr>
          <a:xfrm>
            <a:off x="1110013" y="8821114"/>
            <a:ext cx="364149" cy="364074"/>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8" name="CasellaDiTesto 137">
            <a:extLst>
              <a:ext uri="{FF2B5EF4-FFF2-40B4-BE49-F238E27FC236}">
                <a16:creationId xmlns:a16="http://schemas.microsoft.com/office/drawing/2014/main" id="{FC650312-F1CF-4979-877F-2936A1239639}"/>
              </a:ext>
            </a:extLst>
          </p:cNvPr>
          <p:cNvSpPr txBox="1"/>
          <p:nvPr/>
        </p:nvSpPr>
        <p:spPr>
          <a:xfrm>
            <a:off x="54565" y="9582147"/>
            <a:ext cx="2487745" cy="276999"/>
          </a:xfrm>
          <a:prstGeom prst="rect">
            <a:avLst/>
          </a:prstGeom>
          <a:noFill/>
        </p:spPr>
        <p:txBody>
          <a:bodyPr wrap="square" rtlCol="0">
            <a:spAutoFit/>
          </a:bodyPr>
          <a:lstStyle/>
          <a:p>
            <a:pPr algn="ctr"/>
            <a:r>
              <a:rPr lang="it-IT" sz="1200" dirty="0">
                <a:solidFill>
                  <a:schemeClr val="bg1"/>
                </a:solidFill>
                <a:latin typeface="Montserrat SemiBold" panose="00000700000000000000" pitchFamily="2" charset="0"/>
              </a:rPr>
              <a:t>VISITA IL MIO SITO</a:t>
            </a:r>
          </a:p>
        </p:txBody>
      </p:sp>
      <p:sp>
        <p:nvSpPr>
          <p:cNvPr id="1035" name="Triangolo isoscele 1034">
            <a:extLst>
              <a:ext uri="{FF2B5EF4-FFF2-40B4-BE49-F238E27FC236}">
                <a16:creationId xmlns:a16="http://schemas.microsoft.com/office/drawing/2014/main" id="{88005960-97D8-4B55-85C3-989268234408}"/>
              </a:ext>
            </a:extLst>
          </p:cNvPr>
          <p:cNvSpPr/>
          <p:nvPr/>
        </p:nvSpPr>
        <p:spPr>
          <a:xfrm>
            <a:off x="1230806" y="9411717"/>
            <a:ext cx="151634" cy="130719"/>
          </a:xfrm>
          <a:prstGeom prst="triangle">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asellaDiTesto 139">
            <a:hlinkClick r:id="rId3"/>
            <a:extLst>
              <a:ext uri="{FF2B5EF4-FFF2-40B4-BE49-F238E27FC236}">
                <a16:creationId xmlns:a16="http://schemas.microsoft.com/office/drawing/2014/main" id="{45A504D6-E5AC-4CF6-84A9-339900B37A09}"/>
              </a:ext>
            </a:extLst>
          </p:cNvPr>
          <p:cNvSpPr txBox="1"/>
          <p:nvPr/>
        </p:nvSpPr>
        <p:spPr>
          <a:xfrm>
            <a:off x="27283" y="9174963"/>
            <a:ext cx="2529609" cy="276999"/>
          </a:xfrm>
          <a:prstGeom prst="rect">
            <a:avLst/>
          </a:prstGeom>
          <a:noFill/>
        </p:spPr>
        <p:txBody>
          <a:bodyPr wrap="square" rtlCol="0">
            <a:spAutoFit/>
          </a:bodyPr>
          <a:lstStyle/>
          <a:p>
            <a:pPr algn="ctr"/>
            <a:r>
              <a:rPr lang="it-IT" sz="1200" u="sng" dirty="0">
                <a:solidFill>
                  <a:srgbClr val="000000"/>
                </a:solidFill>
                <a:latin typeface="Montserrat Medium" panose="00000600000000000000" pitchFamily="2" charset="0"/>
              </a:rPr>
              <a:t>www.davidegiagnacovo</a:t>
            </a:r>
            <a:r>
              <a:rPr lang="it-IT" sz="1200" u="sng" dirty="0">
                <a:solidFill>
                  <a:srgbClr val="000000"/>
                </a:solidFill>
                <a:latin typeface="Montserrat Medium" panose="00000600000000000000" pitchFamily="2" charset="0"/>
                <a:hlinkClick r:id="rId4">
                  <a:extLst>
                    <a:ext uri="{A12FA001-AC4F-418D-AE19-62706E023703}">
                      <ahyp:hlinkClr xmlns:ahyp="http://schemas.microsoft.com/office/drawing/2018/hyperlinkcolor" val="tx"/>
                    </a:ext>
                  </a:extLst>
                </a:hlinkClick>
              </a:rPr>
              <a:t>.com</a:t>
            </a:r>
            <a:endParaRPr lang="it-IT" sz="1200" u="sng" dirty="0">
              <a:solidFill>
                <a:srgbClr val="000000"/>
              </a:solidFill>
              <a:latin typeface="Montserrat Medium" panose="00000600000000000000" pitchFamily="2" charset="0"/>
            </a:endParaRPr>
          </a:p>
        </p:txBody>
      </p:sp>
      <p:grpSp>
        <p:nvGrpSpPr>
          <p:cNvPr id="1038" name="Gruppo 1037">
            <a:extLst>
              <a:ext uri="{FF2B5EF4-FFF2-40B4-BE49-F238E27FC236}">
                <a16:creationId xmlns:a16="http://schemas.microsoft.com/office/drawing/2014/main" id="{07B8D9DE-8885-4258-A2E2-8539AB64FA9C}"/>
              </a:ext>
            </a:extLst>
          </p:cNvPr>
          <p:cNvGrpSpPr/>
          <p:nvPr/>
        </p:nvGrpSpPr>
        <p:grpSpPr>
          <a:xfrm>
            <a:off x="2866141" y="315500"/>
            <a:ext cx="370296" cy="299244"/>
            <a:chOff x="3289027" y="650478"/>
            <a:chExt cx="370296" cy="299244"/>
          </a:xfrm>
        </p:grpSpPr>
        <p:sp>
          <p:nvSpPr>
            <p:cNvPr id="1036" name="Ovale 1035">
              <a:extLst>
                <a:ext uri="{FF2B5EF4-FFF2-40B4-BE49-F238E27FC236}">
                  <a16:creationId xmlns:a16="http://schemas.microsoft.com/office/drawing/2014/main" id="{264669C1-EB04-40F7-88EB-6167B4198E3D}"/>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7" name="Triangolo isoscele 1036">
              <a:extLst>
                <a:ext uri="{FF2B5EF4-FFF2-40B4-BE49-F238E27FC236}">
                  <a16:creationId xmlns:a16="http://schemas.microsoft.com/office/drawing/2014/main" id="{DE92D48C-9BA1-4BBF-8158-11ABE159ABD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39" name="CasellaDiTesto 1038">
            <a:extLst>
              <a:ext uri="{FF2B5EF4-FFF2-40B4-BE49-F238E27FC236}">
                <a16:creationId xmlns:a16="http://schemas.microsoft.com/office/drawing/2014/main" id="{9878604A-8E58-4303-BBBE-ED4D708A14B4}"/>
              </a:ext>
            </a:extLst>
          </p:cNvPr>
          <p:cNvSpPr txBox="1"/>
          <p:nvPr/>
        </p:nvSpPr>
        <p:spPr>
          <a:xfrm>
            <a:off x="3236438" y="342011"/>
            <a:ext cx="1061263" cy="246221"/>
          </a:xfrm>
          <a:prstGeom prst="rect">
            <a:avLst/>
          </a:prstGeom>
          <a:noFill/>
        </p:spPr>
        <p:txBody>
          <a:bodyPr wrap="square" rtlCol="0">
            <a:spAutoFit/>
          </a:bodyPr>
          <a:lstStyle/>
          <a:p>
            <a:r>
              <a:rPr lang="it-IT" sz="1000" dirty="0">
                <a:latin typeface="Montserrat Medium" panose="00000600000000000000" pitchFamily="2" charset="0"/>
              </a:rPr>
              <a:t>SKILLS</a:t>
            </a:r>
          </a:p>
        </p:txBody>
      </p:sp>
      <p:sp>
        <p:nvSpPr>
          <p:cNvPr id="145" name="Google Shape;5886;p39">
            <a:extLst>
              <a:ext uri="{FF2B5EF4-FFF2-40B4-BE49-F238E27FC236}">
                <a16:creationId xmlns:a16="http://schemas.microsoft.com/office/drawing/2014/main" id="{F7F5E806-0223-45CA-B5E7-DE30F64F9E13}"/>
              </a:ext>
            </a:extLst>
          </p:cNvPr>
          <p:cNvSpPr/>
          <p:nvPr/>
        </p:nvSpPr>
        <p:spPr>
          <a:xfrm>
            <a:off x="2962017" y="378464"/>
            <a:ext cx="152788" cy="17331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CasellaDiTesto 1039">
            <a:extLst>
              <a:ext uri="{FF2B5EF4-FFF2-40B4-BE49-F238E27FC236}">
                <a16:creationId xmlns:a16="http://schemas.microsoft.com/office/drawing/2014/main" id="{807EFC76-AB47-4E4D-91E1-7F9B9C375F9E}"/>
              </a:ext>
            </a:extLst>
          </p:cNvPr>
          <p:cNvSpPr txBox="1"/>
          <p:nvPr/>
        </p:nvSpPr>
        <p:spPr>
          <a:xfrm>
            <a:off x="2852738" y="728405"/>
            <a:ext cx="1061263" cy="994888"/>
          </a:xfrm>
          <a:prstGeom prst="rect">
            <a:avLst/>
          </a:prstGeom>
          <a:noFill/>
        </p:spPr>
        <p:txBody>
          <a:bodyPr wrap="square" rtlCol="0">
            <a:spAutoFit/>
          </a:bodyPr>
          <a:lstStyle/>
          <a:p>
            <a:pPr>
              <a:lnSpc>
                <a:spcPct val="150000"/>
              </a:lnSpc>
            </a:pPr>
            <a:r>
              <a:rPr lang="it-IT" sz="800" dirty="0" err="1">
                <a:latin typeface="Montserrat Light" panose="00000400000000000000" pitchFamily="2" charset="0"/>
              </a:rPr>
              <a:t>Adv</a:t>
            </a:r>
            <a:r>
              <a:rPr lang="it-IT" sz="800" dirty="0">
                <a:latin typeface="Montserrat Light" panose="00000400000000000000" pitchFamily="2" charset="0"/>
              </a:rPr>
              <a:t> strategy</a:t>
            </a:r>
          </a:p>
          <a:p>
            <a:pPr>
              <a:lnSpc>
                <a:spcPct val="150000"/>
              </a:lnSpc>
            </a:pPr>
            <a:r>
              <a:rPr lang="it-IT" sz="800" dirty="0">
                <a:latin typeface="Montserrat Light" panose="00000400000000000000" pitchFamily="2" charset="0"/>
              </a:rPr>
              <a:t>Google tools</a:t>
            </a:r>
          </a:p>
          <a:p>
            <a:pPr>
              <a:lnSpc>
                <a:spcPct val="150000"/>
              </a:lnSpc>
            </a:pPr>
            <a:r>
              <a:rPr lang="it-IT" sz="800" dirty="0" err="1">
                <a:latin typeface="Montserrat Light" panose="00000400000000000000" pitchFamily="2" charset="0"/>
              </a:rPr>
              <a:t>Seo</a:t>
            </a:r>
            <a:r>
              <a:rPr lang="it-IT" sz="800" dirty="0">
                <a:latin typeface="Montserrat Light" panose="00000400000000000000" pitchFamily="2" charset="0"/>
              </a:rPr>
              <a:t> &amp; Sem</a:t>
            </a:r>
          </a:p>
          <a:p>
            <a:pPr>
              <a:lnSpc>
                <a:spcPct val="150000"/>
              </a:lnSpc>
            </a:pPr>
            <a:r>
              <a:rPr lang="it-IT" sz="800" dirty="0">
                <a:latin typeface="Montserrat Light" panose="00000400000000000000" pitchFamily="2" charset="0"/>
              </a:rPr>
              <a:t>Email Marketing</a:t>
            </a:r>
          </a:p>
          <a:p>
            <a:pPr>
              <a:lnSpc>
                <a:spcPct val="150000"/>
              </a:lnSpc>
            </a:pPr>
            <a:r>
              <a:rPr lang="it-IT" sz="800" dirty="0">
                <a:latin typeface="Montserrat Light" panose="00000400000000000000" pitchFamily="2" charset="0"/>
              </a:rPr>
              <a:t>Social media</a:t>
            </a:r>
          </a:p>
        </p:txBody>
      </p:sp>
      <p:grpSp>
        <p:nvGrpSpPr>
          <p:cNvPr id="189" name="Gruppo 188">
            <a:extLst>
              <a:ext uri="{FF2B5EF4-FFF2-40B4-BE49-F238E27FC236}">
                <a16:creationId xmlns:a16="http://schemas.microsoft.com/office/drawing/2014/main" id="{2E669C4B-6D08-4202-BD61-AC6307A14220}"/>
              </a:ext>
            </a:extLst>
          </p:cNvPr>
          <p:cNvGrpSpPr/>
          <p:nvPr/>
        </p:nvGrpSpPr>
        <p:grpSpPr>
          <a:xfrm>
            <a:off x="4824481" y="315500"/>
            <a:ext cx="370296" cy="299244"/>
            <a:chOff x="3289027" y="650478"/>
            <a:chExt cx="370296" cy="299244"/>
          </a:xfrm>
        </p:grpSpPr>
        <p:sp>
          <p:nvSpPr>
            <p:cNvPr id="190" name="Ovale 189">
              <a:extLst>
                <a:ext uri="{FF2B5EF4-FFF2-40B4-BE49-F238E27FC236}">
                  <a16:creationId xmlns:a16="http://schemas.microsoft.com/office/drawing/2014/main" id="{7C422F00-99E3-4210-8C30-3918ECEEE1AB}"/>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1" name="Triangolo isoscele 190">
              <a:extLst>
                <a:ext uri="{FF2B5EF4-FFF2-40B4-BE49-F238E27FC236}">
                  <a16:creationId xmlns:a16="http://schemas.microsoft.com/office/drawing/2014/main" id="{877FD0D4-B0B9-4E52-9FBC-163DFC468CDF}"/>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2" name="CasellaDiTesto 191">
            <a:extLst>
              <a:ext uri="{FF2B5EF4-FFF2-40B4-BE49-F238E27FC236}">
                <a16:creationId xmlns:a16="http://schemas.microsoft.com/office/drawing/2014/main" id="{53B2FC68-FB38-464E-8817-1230D96212A2}"/>
              </a:ext>
            </a:extLst>
          </p:cNvPr>
          <p:cNvSpPr txBox="1"/>
          <p:nvPr/>
        </p:nvSpPr>
        <p:spPr>
          <a:xfrm>
            <a:off x="5194778" y="342011"/>
            <a:ext cx="1061263" cy="246221"/>
          </a:xfrm>
          <a:prstGeom prst="rect">
            <a:avLst/>
          </a:prstGeom>
          <a:noFill/>
        </p:spPr>
        <p:txBody>
          <a:bodyPr wrap="square" rtlCol="0">
            <a:spAutoFit/>
          </a:bodyPr>
          <a:lstStyle/>
          <a:p>
            <a:r>
              <a:rPr lang="it-IT" sz="1000" dirty="0">
                <a:latin typeface="Montserrat Medium" panose="00000600000000000000" pitchFamily="2" charset="0"/>
              </a:rPr>
              <a:t>INTERESSI</a:t>
            </a:r>
          </a:p>
        </p:txBody>
      </p:sp>
      <p:sp>
        <p:nvSpPr>
          <p:cNvPr id="194" name="CasellaDiTesto 193">
            <a:extLst>
              <a:ext uri="{FF2B5EF4-FFF2-40B4-BE49-F238E27FC236}">
                <a16:creationId xmlns:a16="http://schemas.microsoft.com/office/drawing/2014/main" id="{3DAB3DCA-410E-46EC-BD06-BB088A1C9FF4}"/>
              </a:ext>
            </a:extLst>
          </p:cNvPr>
          <p:cNvSpPr txBox="1"/>
          <p:nvPr/>
        </p:nvSpPr>
        <p:spPr>
          <a:xfrm>
            <a:off x="4875285" y="742620"/>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Viaggi</a:t>
            </a:r>
          </a:p>
        </p:txBody>
      </p:sp>
      <p:cxnSp>
        <p:nvCxnSpPr>
          <p:cNvPr id="1052" name="Connettore diritto 1051">
            <a:extLst>
              <a:ext uri="{FF2B5EF4-FFF2-40B4-BE49-F238E27FC236}">
                <a16:creationId xmlns:a16="http://schemas.microsoft.com/office/drawing/2014/main" id="{B380A9EC-3E9C-4888-AD12-E79782C8015C}"/>
              </a:ext>
            </a:extLst>
          </p:cNvPr>
          <p:cNvCxnSpPr>
            <a:cxnSpLocks/>
          </p:cNvCxnSpPr>
          <p:nvPr/>
        </p:nvCxnSpPr>
        <p:spPr>
          <a:xfrm>
            <a:off x="2852738" y="187015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13" name="Gruppo 212">
            <a:extLst>
              <a:ext uri="{FF2B5EF4-FFF2-40B4-BE49-F238E27FC236}">
                <a16:creationId xmlns:a16="http://schemas.microsoft.com/office/drawing/2014/main" id="{512BDB7B-BA07-427D-8E07-E859F45D07B4}"/>
              </a:ext>
            </a:extLst>
          </p:cNvPr>
          <p:cNvGrpSpPr/>
          <p:nvPr/>
        </p:nvGrpSpPr>
        <p:grpSpPr>
          <a:xfrm>
            <a:off x="2866141" y="2093774"/>
            <a:ext cx="370296" cy="299244"/>
            <a:chOff x="3289027" y="650478"/>
            <a:chExt cx="370296" cy="299244"/>
          </a:xfrm>
        </p:grpSpPr>
        <p:sp>
          <p:nvSpPr>
            <p:cNvPr id="214" name="Ovale 213">
              <a:extLst>
                <a:ext uri="{FF2B5EF4-FFF2-40B4-BE49-F238E27FC236}">
                  <a16:creationId xmlns:a16="http://schemas.microsoft.com/office/drawing/2014/main" id="{AC693455-3AD2-4EEB-9CD9-9E0089BE7CBC}"/>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Triangolo isoscele 214">
              <a:extLst>
                <a:ext uri="{FF2B5EF4-FFF2-40B4-BE49-F238E27FC236}">
                  <a16:creationId xmlns:a16="http://schemas.microsoft.com/office/drawing/2014/main" id="{0AF6F395-A49D-4B06-BD1F-FAE91174C2F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16" name="CasellaDiTesto 215">
            <a:extLst>
              <a:ext uri="{FF2B5EF4-FFF2-40B4-BE49-F238E27FC236}">
                <a16:creationId xmlns:a16="http://schemas.microsoft.com/office/drawing/2014/main" id="{35153C56-DD33-466F-A5F8-1DF49F191B06}"/>
              </a:ext>
            </a:extLst>
          </p:cNvPr>
          <p:cNvSpPr txBox="1"/>
          <p:nvPr/>
        </p:nvSpPr>
        <p:spPr>
          <a:xfrm>
            <a:off x="3236438" y="2120285"/>
            <a:ext cx="2360291" cy="246221"/>
          </a:xfrm>
          <a:prstGeom prst="rect">
            <a:avLst/>
          </a:prstGeom>
          <a:noFill/>
        </p:spPr>
        <p:txBody>
          <a:bodyPr wrap="square" rtlCol="0">
            <a:spAutoFit/>
          </a:bodyPr>
          <a:lstStyle/>
          <a:p>
            <a:r>
              <a:rPr lang="it-IT" sz="1000" dirty="0">
                <a:latin typeface="Montserrat Medium" panose="00000600000000000000" pitchFamily="2" charset="0"/>
              </a:rPr>
              <a:t>ESPERIENZE LAVORATIVE</a:t>
            </a:r>
          </a:p>
        </p:txBody>
      </p:sp>
      <p:sp>
        <p:nvSpPr>
          <p:cNvPr id="218" name="Google Shape;5840;p39">
            <a:extLst>
              <a:ext uri="{FF2B5EF4-FFF2-40B4-BE49-F238E27FC236}">
                <a16:creationId xmlns:a16="http://schemas.microsoft.com/office/drawing/2014/main" id="{EADE94CA-BFD0-424A-9248-CE27AB7E489E}"/>
              </a:ext>
            </a:extLst>
          </p:cNvPr>
          <p:cNvSpPr/>
          <p:nvPr/>
        </p:nvSpPr>
        <p:spPr>
          <a:xfrm>
            <a:off x="4891228" y="368359"/>
            <a:ext cx="187951" cy="190312"/>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242;p45">
            <a:extLst>
              <a:ext uri="{FF2B5EF4-FFF2-40B4-BE49-F238E27FC236}">
                <a16:creationId xmlns:a16="http://schemas.microsoft.com/office/drawing/2014/main" id="{1ED993BC-4C3C-4830-B756-D8F07CF82CFC}"/>
              </a:ext>
            </a:extLst>
          </p:cNvPr>
          <p:cNvSpPr/>
          <p:nvPr/>
        </p:nvSpPr>
        <p:spPr>
          <a:xfrm>
            <a:off x="2927502" y="2151175"/>
            <a:ext cx="182685" cy="182199"/>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Ovale 222">
            <a:extLst>
              <a:ext uri="{FF2B5EF4-FFF2-40B4-BE49-F238E27FC236}">
                <a16:creationId xmlns:a16="http://schemas.microsoft.com/office/drawing/2014/main" id="{8EA14ED5-FE6A-433E-8BF6-FF112D864BD4}"/>
              </a:ext>
            </a:extLst>
          </p:cNvPr>
          <p:cNvSpPr/>
          <p:nvPr/>
        </p:nvSpPr>
        <p:spPr>
          <a:xfrm>
            <a:off x="2879615" y="2611946"/>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B619A349-98E8-466A-B137-AC6E3400274A}"/>
              </a:ext>
            </a:extLst>
          </p:cNvPr>
          <p:cNvSpPr txBox="1"/>
          <p:nvPr/>
        </p:nvSpPr>
        <p:spPr>
          <a:xfrm>
            <a:off x="2927501" y="2553120"/>
            <a:ext cx="682473" cy="200055"/>
          </a:xfrm>
          <a:prstGeom prst="rect">
            <a:avLst/>
          </a:prstGeom>
          <a:noFill/>
        </p:spPr>
        <p:txBody>
          <a:bodyPr wrap="square" rtlCol="0">
            <a:spAutoFit/>
          </a:bodyPr>
          <a:lstStyle/>
          <a:p>
            <a:r>
              <a:rPr lang="it-IT" sz="700" dirty="0">
                <a:latin typeface="Montserrat Light" panose="00000400000000000000" pitchFamily="2" charset="0"/>
              </a:rPr>
              <a:t>2017 - 2020</a:t>
            </a:r>
          </a:p>
        </p:txBody>
      </p:sp>
      <p:sp>
        <p:nvSpPr>
          <p:cNvPr id="34" name="CasellaDiTesto 33">
            <a:extLst>
              <a:ext uri="{FF2B5EF4-FFF2-40B4-BE49-F238E27FC236}">
                <a16:creationId xmlns:a16="http://schemas.microsoft.com/office/drawing/2014/main" id="{9FFE16C5-FF3B-45D1-8B7F-BE2D0E37F95E}"/>
              </a:ext>
            </a:extLst>
          </p:cNvPr>
          <p:cNvSpPr txBox="1"/>
          <p:nvPr/>
        </p:nvSpPr>
        <p:spPr>
          <a:xfrm>
            <a:off x="3593483" y="2537731"/>
            <a:ext cx="3099417"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Marketing Specialist</a:t>
            </a:r>
          </a:p>
        </p:txBody>
      </p:sp>
      <p:sp>
        <p:nvSpPr>
          <p:cNvPr id="232" name="Google Shape;4016;p36">
            <a:extLst>
              <a:ext uri="{FF2B5EF4-FFF2-40B4-BE49-F238E27FC236}">
                <a16:creationId xmlns:a16="http://schemas.microsoft.com/office/drawing/2014/main" id="{A3492F61-AD91-4819-B804-F73D8173F4C4}"/>
              </a:ext>
            </a:extLst>
          </p:cNvPr>
          <p:cNvSpPr/>
          <p:nvPr/>
        </p:nvSpPr>
        <p:spPr>
          <a:xfrm>
            <a:off x="3007251" y="3172526"/>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0" name="CasellaDiTesto 49">
            <a:extLst>
              <a:ext uri="{FF2B5EF4-FFF2-40B4-BE49-F238E27FC236}">
                <a16:creationId xmlns:a16="http://schemas.microsoft.com/office/drawing/2014/main" id="{9E760A41-8BD8-49FD-B82D-5A87C58FE939}"/>
              </a:ext>
            </a:extLst>
          </p:cNvPr>
          <p:cNvSpPr txBox="1"/>
          <p:nvPr/>
        </p:nvSpPr>
        <p:spPr>
          <a:xfrm>
            <a:off x="3078650" y="3124032"/>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27" name="CasellaDiTesto 226">
            <a:extLst>
              <a:ext uri="{FF2B5EF4-FFF2-40B4-BE49-F238E27FC236}">
                <a16:creationId xmlns:a16="http://schemas.microsoft.com/office/drawing/2014/main" id="{5AC72825-E59B-4985-9840-A04CE2A99269}"/>
              </a:ext>
            </a:extLst>
          </p:cNvPr>
          <p:cNvSpPr txBox="1"/>
          <p:nvPr/>
        </p:nvSpPr>
        <p:spPr>
          <a:xfrm>
            <a:off x="3605355" y="2799004"/>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Vendita di soluzioni hardware e software </a:t>
            </a:r>
          </a:p>
          <a:p>
            <a:r>
              <a:rPr lang="it-IT" sz="800" dirty="0">
                <a:solidFill>
                  <a:srgbClr val="000000"/>
                </a:solidFill>
                <a:latin typeface="Montserrat" panose="00000500000000000000" pitchFamily="2" charset="0"/>
              </a:rPr>
              <a:t>▪ Follow up dei clienti/</a:t>
            </a:r>
            <a:r>
              <a:rPr lang="it-IT" sz="800" dirty="0" err="1">
                <a:solidFill>
                  <a:srgbClr val="000000"/>
                </a:solidFill>
                <a:latin typeface="Montserrat" panose="00000500000000000000" pitchFamily="2" charset="0"/>
              </a:rPr>
              <a:t>prospect</a:t>
            </a:r>
            <a:r>
              <a:rPr lang="it-IT" sz="800" dirty="0">
                <a:solidFill>
                  <a:srgbClr val="000000"/>
                </a:solidFill>
                <a:latin typeface="Montserrat" panose="00000500000000000000" pitchFamily="2" charset="0"/>
              </a:rPr>
              <a:t> per il raggiungimento degli obiettivi commerciali</a:t>
            </a:r>
          </a:p>
          <a:p>
            <a:r>
              <a:rPr lang="it-IT" sz="800" dirty="0">
                <a:solidFill>
                  <a:srgbClr val="000000"/>
                </a:solidFill>
                <a:latin typeface="Montserrat" panose="00000500000000000000" pitchFamily="2" charset="0"/>
              </a:rPr>
              <a:t>▪ Massimizzazione del ROI, attraverso analisi di mercato KPI e analisi SWOT</a:t>
            </a:r>
          </a:p>
          <a:p>
            <a:r>
              <a:rPr lang="it-IT" sz="800" dirty="0">
                <a:solidFill>
                  <a:srgbClr val="000000"/>
                </a:solidFill>
                <a:latin typeface="Montserrat" panose="00000500000000000000" pitchFamily="2" charset="0"/>
              </a:rPr>
              <a:t>▪ Sviluppare piani di marketing strategico </a:t>
            </a:r>
          </a:p>
          <a:p>
            <a:r>
              <a:rPr lang="it-IT" sz="800" dirty="0">
                <a:solidFill>
                  <a:srgbClr val="000000"/>
                </a:solidFill>
                <a:latin typeface="Montserrat" panose="00000500000000000000" pitchFamily="2" charset="0"/>
              </a:rPr>
              <a:t>▪ Identificazione di nuovi trend e opportunità di sviluppo del business</a:t>
            </a:r>
          </a:p>
          <a:p>
            <a:r>
              <a:rPr lang="it-IT" sz="800" dirty="0">
                <a:solidFill>
                  <a:srgbClr val="000000"/>
                </a:solidFill>
                <a:latin typeface="Montserrat" panose="00000500000000000000" pitchFamily="2" charset="0"/>
              </a:rPr>
              <a:t>▪ Analisi SEO sito Web (</a:t>
            </a:r>
            <a:r>
              <a:rPr lang="it-IT" sz="800" dirty="0" err="1">
                <a:solidFill>
                  <a:srgbClr val="000000"/>
                </a:solidFill>
                <a:latin typeface="Montserrat" panose="00000500000000000000" pitchFamily="2" charset="0"/>
              </a:rPr>
              <a:t>Search</a:t>
            </a:r>
            <a:r>
              <a:rPr lang="it-IT" sz="800" dirty="0">
                <a:solidFill>
                  <a:srgbClr val="000000"/>
                </a:solidFill>
                <a:latin typeface="Montserrat" panose="00000500000000000000" pitchFamily="2" charset="0"/>
              </a:rPr>
              <a:t> Engine </a:t>
            </a:r>
            <a:r>
              <a:rPr lang="it-IT" sz="800" dirty="0" err="1">
                <a:solidFill>
                  <a:srgbClr val="000000"/>
                </a:solidFill>
                <a:latin typeface="Montserrat" panose="00000500000000000000" pitchFamily="2" charset="0"/>
              </a:rPr>
              <a:t>Optimization</a:t>
            </a:r>
            <a:r>
              <a:rPr lang="it-IT" sz="800" dirty="0">
                <a:solidFill>
                  <a:srgbClr val="000000"/>
                </a:solidFill>
                <a:latin typeface="Montserrat" panose="00000500000000000000" pitchFamily="2" charset="0"/>
              </a:rPr>
              <a:t>)</a:t>
            </a:r>
          </a:p>
          <a:p>
            <a:r>
              <a:rPr lang="it-IT" sz="800" dirty="0">
                <a:solidFill>
                  <a:srgbClr val="000000"/>
                </a:solidFill>
                <a:latin typeface="Montserrat" panose="00000500000000000000" pitchFamily="2" charset="0"/>
              </a:rPr>
              <a:t>▪ Responsabile del team nuovi progetti</a:t>
            </a:r>
          </a:p>
        </p:txBody>
      </p:sp>
      <p:sp>
        <p:nvSpPr>
          <p:cNvPr id="236" name="CasellaDiTesto 235">
            <a:extLst>
              <a:ext uri="{FF2B5EF4-FFF2-40B4-BE49-F238E27FC236}">
                <a16:creationId xmlns:a16="http://schemas.microsoft.com/office/drawing/2014/main" id="{3E321F17-86E8-4286-B0A8-A3D206829305}"/>
              </a:ext>
            </a:extLst>
          </p:cNvPr>
          <p:cNvSpPr txBox="1"/>
          <p:nvPr/>
        </p:nvSpPr>
        <p:spPr>
          <a:xfrm>
            <a:off x="2930221" y="4153018"/>
            <a:ext cx="682473" cy="200055"/>
          </a:xfrm>
          <a:prstGeom prst="rect">
            <a:avLst/>
          </a:prstGeom>
          <a:noFill/>
        </p:spPr>
        <p:txBody>
          <a:bodyPr wrap="square" rtlCol="0">
            <a:spAutoFit/>
          </a:bodyPr>
          <a:lstStyle/>
          <a:p>
            <a:r>
              <a:rPr lang="it-IT" sz="700" dirty="0">
                <a:latin typeface="Montserrat Light" panose="00000400000000000000" pitchFamily="2" charset="0"/>
              </a:rPr>
              <a:t>2018 - 2020</a:t>
            </a:r>
          </a:p>
        </p:txBody>
      </p:sp>
      <p:sp>
        <p:nvSpPr>
          <p:cNvPr id="237" name="CasellaDiTesto 236">
            <a:extLst>
              <a:ext uri="{FF2B5EF4-FFF2-40B4-BE49-F238E27FC236}">
                <a16:creationId xmlns:a16="http://schemas.microsoft.com/office/drawing/2014/main" id="{68063431-F10D-4D39-BB3E-9B6D7D7CE726}"/>
              </a:ext>
            </a:extLst>
          </p:cNvPr>
          <p:cNvSpPr txBox="1"/>
          <p:nvPr/>
        </p:nvSpPr>
        <p:spPr>
          <a:xfrm>
            <a:off x="3596204" y="4137629"/>
            <a:ext cx="2495034"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Inside Sales</a:t>
            </a:r>
          </a:p>
        </p:txBody>
      </p:sp>
      <p:sp>
        <p:nvSpPr>
          <p:cNvPr id="240" name="CasellaDiTesto 239">
            <a:extLst>
              <a:ext uri="{FF2B5EF4-FFF2-40B4-BE49-F238E27FC236}">
                <a16:creationId xmlns:a16="http://schemas.microsoft.com/office/drawing/2014/main" id="{2448115C-6A52-48CB-BE10-52D63ED7BB4C}"/>
              </a:ext>
            </a:extLst>
          </p:cNvPr>
          <p:cNvSpPr txBox="1"/>
          <p:nvPr/>
        </p:nvSpPr>
        <p:spPr>
          <a:xfrm>
            <a:off x="3608075" y="4398902"/>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Realizzazione offerte commerciali e interfacciamento con commerciale </a:t>
            </a:r>
            <a:r>
              <a:rPr lang="it-IT" sz="800" dirty="0" err="1">
                <a:solidFill>
                  <a:srgbClr val="000000"/>
                </a:solidFill>
                <a:latin typeface="Montserrat" panose="00000500000000000000" pitchFamily="2" charset="0"/>
              </a:rPr>
              <a:t>PosteItaliane</a:t>
            </a:r>
            <a:endParaRPr lang="it-IT" sz="800" dirty="0">
              <a:solidFill>
                <a:srgbClr val="000000"/>
              </a:solidFill>
              <a:latin typeface="Montserrat" panose="00000500000000000000" pitchFamily="2" charset="0"/>
            </a:endParaRPr>
          </a:p>
          <a:p>
            <a:r>
              <a:rPr lang="it-IT" sz="800" dirty="0">
                <a:solidFill>
                  <a:srgbClr val="000000"/>
                </a:solidFill>
                <a:latin typeface="Montserrat" panose="00000500000000000000" pitchFamily="2" charset="0"/>
              </a:rPr>
              <a:t>▪ Primo riferimento del cliente </a:t>
            </a:r>
            <a:r>
              <a:rPr lang="it-IT" sz="800" dirty="0" err="1">
                <a:solidFill>
                  <a:srgbClr val="000000"/>
                </a:solidFill>
                <a:latin typeface="Montserrat" panose="00000500000000000000" pitchFamily="2" charset="0"/>
              </a:rPr>
              <a:t>pre</a:t>
            </a:r>
            <a:r>
              <a:rPr lang="it-IT" sz="800" dirty="0">
                <a:solidFill>
                  <a:srgbClr val="000000"/>
                </a:solidFill>
                <a:latin typeface="Montserrat" panose="00000500000000000000" pitchFamily="2" charset="0"/>
              </a:rPr>
              <a:t> e post vendita</a:t>
            </a:r>
          </a:p>
          <a:p>
            <a:r>
              <a:rPr lang="it-IT" sz="800" dirty="0">
                <a:solidFill>
                  <a:srgbClr val="000000"/>
                </a:solidFill>
                <a:latin typeface="Montserrat" panose="00000500000000000000" pitchFamily="2" charset="0"/>
              </a:rPr>
              <a:t>▪ Costruire relazioni di lungo termine con i clienti esistenti</a:t>
            </a:r>
          </a:p>
          <a:p>
            <a:r>
              <a:rPr lang="it-IT" sz="800" dirty="0">
                <a:solidFill>
                  <a:srgbClr val="000000"/>
                </a:solidFill>
                <a:latin typeface="Montserrat" panose="00000500000000000000" pitchFamily="2" charset="0"/>
              </a:rPr>
              <a:t>▪ Comunicazione ai clienti per il lancio novità o promozioni</a:t>
            </a:r>
          </a:p>
          <a:p>
            <a:r>
              <a:rPr lang="it-IT" sz="800" dirty="0">
                <a:solidFill>
                  <a:srgbClr val="000000"/>
                </a:solidFill>
                <a:latin typeface="Montserrat" panose="00000500000000000000" pitchFamily="2" charset="0"/>
              </a:rPr>
              <a:t>▪ Gestione del tema tecnico e commerciale per gestire le esigenze dei clienti</a:t>
            </a:r>
          </a:p>
          <a:p>
            <a:r>
              <a:rPr lang="it-IT" sz="800" dirty="0">
                <a:solidFill>
                  <a:srgbClr val="000000"/>
                </a:solidFill>
                <a:latin typeface="Montserrat" panose="00000500000000000000" pitchFamily="2" charset="0"/>
              </a:rPr>
              <a:t>▪ Cross Selling</a:t>
            </a:r>
          </a:p>
        </p:txBody>
      </p:sp>
      <p:sp>
        <p:nvSpPr>
          <p:cNvPr id="242" name="CasellaDiTesto 241">
            <a:extLst>
              <a:ext uri="{FF2B5EF4-FFF2-40B4-BE49-F238E27FC236}">
                <a16:creationId xmlns:a16="http://schemas.microsoft.com/office/drawing/2014/main" id="{C2E24C21-0271-4029-A0FF-44F899D64B39}"/>
              </a:ext>
            </a:extLst>
          </p:cNvPr>
          <p:cNvSpPr txBox="1"/>
          <p:nvPr/>
        </p:nvSpPr>
        <p:spPr>
          <a:xfrm>
            <a:off x="3070175" y="2860889"/>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Hitech</a:t>
            </a:r>
          </a:p>
        </p:txBody>
      </p:sp>
      <p:grpSp>
        <p:nvGrpSpPr>
          <p:cNvPr id="243" name="Google Shape;4859;p37">
            <a:extLst>
              <a:ext uri="{FF2B5EF4-FFF2-40B4-BE49-F238E27FC236}">
                <a16:creationId xmlns:a16="http://schemas.microsoft.com/office/drawing/2014/main" id="{AEBF42B7-0729-4D94-B72C-7FDC6EFCB901}"/>
              </a:ext>
            </a:extLst>
          </p:cNvPr>
          <p:cNvGrpSpPr/>
          <p:nvPr/>
        </p:nvGrpSpPr>
        <p:grpSpPr>
          <a:xfrm>
            <a:off x="2983312" y="2888992"/>
            <a:ext cx="125683" cy="126926"/>
            <a:chOff x="-59100700" y="1911950"/>
            <a:chExt cx="315875" cy="319000"/>
          </a:xfrm>
        </p:grpSpPr>
        <p:sp>
          <p:nvSpPr>
            <p:cNvPr id="244" name="Google Shape;4860;p37">
              <a:extLst>
                <a:ext uri="{FF2B5EF4-FFF2-40B4-BE49-F238E27FC236}">
                  <a16:creationId xmlns:a16="http://schemas.microsoft.com/office/drawing/2014/main" id="{9F7EA133-CC93-404C-B1EB-AD1EF464B76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61;p37">
              <a:extLst>
                <a:ext uri="{FF2B5EF4-FFF2-40B4-BE49-F238E27FC236}">
                  <a16:creationId xmlns:a16="http://schemas.microsoft.com/office/drawing/2014/main" id="{B6A6EA67-0390-4AE4-A834-82FFDEF25E6F}"/>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62;p37">
              <a:extLst>
                <a:ext uri="{FF2B5EF4-FFF2-40B4-BE49-F238E27FC236}">
                  <a16:creationId xmlns:a16="http://schemas.microsoft.com/office/drawing/2014/main" id="{CFFE4FDF-BC6E-4753-987D-6E6FA910A3A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63;p37">
              <a:extLst>
                <a:ext uri="{FF2B5EF4-FFF2-40B4-BE49-F238E27FC236}">
                  <a16:creationId xmlns:a16="http://schemas.microsoft.com/office/drawing/2014/main" id="{1EED9F04-7D00-4A58-B4AF-EFEFC38A3A6A}"/>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64;p37">
              <a:extLst>
                <a:ext uri="{FF2B5EF4-FFF2-40B4-BE49-F238E27FC236}">
                  <a16:creationId xmlns:a16="http://schemas.microsoft.com/office/drawing/2014/main" id="{30A61327-4652-46E8-8466-7D67D35629AE}"/>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65;p37">
              <a:extLst>
                <a:ext uri="{FF2B5EF4-FFF2-40B4-BE49-F238E27FC236}">
                  <a16:creationId xmlns:a16="http://schemas.microsoft.com/office/drawing/2014/main" id="{6902B7F8-D518-4E53-9625-1D3F38FD6608}"/>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66;p37">
              <a:extLst>
                <a:ext uri="{FF2B5EF4-FFF2-40B4-BE49-F238E27FC236}">
                  <a16:creationId xmlns:a16="http://schemas.microsoft.com/office/drawing/2014/main" id="{51923E9A-087E-4423-ACF0-5062909CED21}"/>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67;p37">
              <a:extLst>
                <a:ext uri="{FF2B5EF4-FFF2-40B4-BE49-F238E27FC236}">
                  <a16:creationId xmlns:a16="http://schemas.microsoft.com/office/drawing/2014/main" id="{33F52BED-8CDE-4D03-AC93-982464F6D746}"/>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68;p37">
              <a:extLst>
                <a:ext uri="{FF2B5EF4-FFF2-40B4-BE49-F238E27FC236}">
                  <a16:creationId xmlns:a16="http://schemas.microsoft.com/office/drawing/2014/main" id="{1E8D6C37-7A49-40A2-A5A5-3BF1A251C97C}"/>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69;p37">
              <a:extLst>
                <a:ext uri="{FF2B5EF4-FFF2-40B4-BE49-F238E27FC236}">
                  <a16:creationId xmlns:a16="http://schemas.microsoft.com/office/drawing/2014/main" id="{1F86B8E8-0027-4D75-986F-E4EB0E0D3DA2}"/>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4016;p36">
            <a:extLst>
              <a:ext uri="{FF2B5EF4-FFF2-40B4-BE49-F238E27FC236}">
                <a16:creationId xmlns:a16="http://schemas.microsoft.com/office/drawing/2014/main" id="{E8D0D7F5-BC5A-4A10-8A9C-754AE958B2B4}"/>
              </a:ext>
            </a:extLst>
          </p:cNvPr>
          <p:cNvSpPr/>
          <p:nvPr/>
        </p:nvSpPr>
        <p:spPr>
          <a:xfrm>
            <a:off x="3002180" y="4772424"/>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55" name="CasellaDiTesto 254">
            <a:extLst>
              <a:ext uri="{FF2B5EF4-FFF2-40B4-BE49-F238E27FC236}">
                <a16:creationId xmlns:a16="http://schemas.microsoft.com/office/drawing/2014/main" id="{1F663EA1-B824-47AA-9F54-08527EC3DC33}"/>
              </a:ext>
            </a:extLst>
          </p:cNvPr>
          <p:cNvSpPr txBox="1"/>
          <p:nvPr/>
        </p:nvSpPr>
        <p:spPr>
          <a:xfrm>
            <a:off x="3073579" y="4723930"/>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56" name="CasellaDiTesto 255">
            <a:extLst>
              <a:ext uri="{FF2B5EF4-FFF2-40B4-BE49-F238E27FC236}">
                <a16:creationId xmlns:a16="http://schemas.microsoft.com/office/drawing/2014/main" id="{ED9E47E2-D6B9-496F-A247-C6F069AC2739}"/>
              </a:ext>
            </a:extLst>
          </p:cNvPr>
          <p:cNvSpPr txBox="1"/>
          <p:nvPr/>
        </p:nvSpPr>
        <p:spPr>
          <a:xfrm>
            <a:off x="3065104" y="4460787"/>
            <a:ext cx="528379" cy="200055"/>
          </a:xfrm>
          <a:prstGeom prst="rect">
            <a:avLst/>
          </a:prstGeom>
          <a:noFill/>
        </p:spPr>
        <p:txBody>
          <a:bodyPr wrap="square" rtlCol="0">
            <a:spAutoFit/>
          </a:bodyPr>
          <a:lstStyle/>
          <a:p>
            <a:r>
              <a:rPr lang="it-IT" sz="700" dirty="0" err="1">
                <a:solidFill>
                  <a:srgbClr val="A9ABAA"/>
                </a:solidFill>
                <a:latin typeface="Montserrat Light" panose="00000400000000000000" pitchFamily="2" charset="0"/>
              </a:rPr>
              <a:t>Onenet</a:t>
            </a:r>
            <a:endParaRPr lang="it-IT" sz="700" dirty="0">
              <a:solidFill>
                <a:srgbClr val="A9ABAA"/>
              </a:solidFill>
              <a:latin typeface="Montserrat Light" panose="00000400000000000000" pitchFamily="2" charset="0"/>
            </a:endParaRPr>
          </a:p>
        </p:txBody>
      </p:sp>
      <p:grpSp>
        <p:nvGrpSpPr>
          <p:cNvPr id="257" name="Google Shape;4859;p37">
            <a:extLst>
              <a:ext uri="{FF2B5EF4-FFF2-40B4-BE49-F238E27FC236}">
                <a16:creationId xmlns:a16="http://schemas.microsoft.com/office/drawing/2014/main" id="{C187560E-8F2C-4CF6-944A-6D39B87CFE5D}"/>
              </a:ext>
            </a:extLst>
          </p:cNvPr>
          <p:cNvGrpSpPr/>
          <p:nvPr/>
        </p:nvGrpSpPr>
        <p:grpSpPr>
          <a:xfrm>
            <a:off x="2978241" y="4488890"/>
            <a:ext cx="125683" cy="126926"/>
            <a:chOff x="-59100700" y="1911950"/>
            <a:chExt cx="315875" cy="319000"/>
          </a:xfrm>
        </p:grpSpPr>
        <p:sp>
          <p:nvSpPr>
            <p:cNvPr id="258" name="Google Shape;4860;p37">
              <a:extLst>
                <a:ext uri="{FF2B5EF4-FFF2-40B4-BE49-F238E27FC236}">
                  <a16:creationId xmlns:a16="http://schemas.microsoft.com/office/drawing/2014/main" id="{7B169CD0-2CD3-4E7C-84F5-0222CE5A01E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1;p37">
              <a:extLst>
                <a:ext uri="{FF2B5EF4-FFF2-40B4-BE49-F238E27FC236}">
                  <a16:creationId xmlns:a16="http://schemas.microsoft.com/office/drawing/2014/main" id="{178FBDBF-18CA-4A9B-972F-2F42C280EBB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2;p37">
              <a:extLst>
                <a:ext uri="{FF2B5EF4-FFF2-40B4-BE49-F238E27FC236}">
                  <a16:creationId xmlns:a16="http://schemas.microsoft.com/office/drawing/2014/main" id="{1260C155-7AF9-418E-8EEC-037C576B4FC0}"/>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3;p37">
              <a:extLst>
                <a:ext uri="{FF2B5EF4-FFF2-40B4-BE49-F238E27FC236}">
                  <a16:creationId xmlns:a16="http://schemas.microsoft.com/office/drawing/2014/main" id="{EB577289-3541-4D86-9781-F6C4EF720DFF}"/>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4;p37">
              <a:extLst>
                <a:ext uri="{FF2B5EF4-FFF2-40B4-BE49-F238E27FC236}">
                  <a16:creationId xmlns:a16="http://schemas.microsoft.com/office/drawing/2014/main" id="{A371CCDF-4818-4EC5-AA14-3163AB6D3506}"/>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5;p37">
              <a:extLst>
                <a:ext uri="{FF2B5EF4-FFF2-40B4-BE49-F238E27FC236}">
                  <a16:creationId xmlns:a16="http://schemas.microsoft.com/office/drawing/2014/main" id="{2906A947-E609-4120-BDA8-953F9AD97409}"/>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6;p37">
              <a:extLst>
                <a:ext uri="{FF2B5EF4-FFF2-40B4-BE49-F238E27FC236}">
                  <a16:creationId xmlns:a16="http://schemas.microsoft.com/office/drawing/2014/main" id="{9A6A1B4D-4B68-4547-8D8B-E1F58655F55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7;p37">
              <a:extLst>
                <a:ext uri="{FF2B5EF4-FFF2-40B4-BE49-F238E27FC236}">
                  <a16:creationId xmlns:a16="http://schemas.microsoft.com/office/drawing/2014/main" id="{A8D95D9A-3CFD-44CE-A666-096CA19FA50B}"/>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8;p37">
              <a:extLst>
                <a:ext uri="{FF2B5EF4-FFF2-40B4-BE49-F238E27FC236}">
                  <a16:creationId xmlns:a16="http://schemas.microsoft.com/office/drawing/2014/main" id="{651624D1-C055-46F6-88F0-7E233A9B6512}"/>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9;p37">
              <a:extLst>
                <a:ext uri="{FF2B5EF4-FFF2-40B4-BE49-F238E27FC236}">
                  <a16:creationId xmlns:a16="http://schemas.microsoft.com/office/drawing/2014/main" id="{8C9B6AC1-6B9D-4BA4-B0E9-867751A358C7}"/>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Ovale 267">
            <a:extLst>
              <a:ext uri="{FF2B5EF4-FFF2-40B4-BE49-F238E27FC236}">
                <a16:creationId xmlns:a16="http://schemas.microsoft.com/office/drawing/2014/main" id="{8655F786-A285-4068-A0E7-E92B9829A2D4}"/>
              </a:ext>
            </a:extLst>
          </p:cNvPr>
          <p:cNvSpPr/>
          <p:nvPr/>
        </p:nvSpPr>
        <p:spPr>
          <a:xfrm>
            <a:off x="2879615" y="5885248"/>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9" name="CasellaDiTesto 268">
            <a:extLst>
              <a:ext uri="{FF2B5EF4-FFF2-40B4-BE49-F238E27FC236}">
                <a16:creationId xmlns:a16="http://schemas.microsoft.com/office/drawing/2014/main" id="{F9E57F0E-AD54-477D-A699-7B2D45A4F2B4}"/>
              </a:ext>
            </a:extLst>
          </p:cNvPr>
          <p:cNvSpPr txBox="1"/>
          <p:nvPr/>
        </p:nvSpPr>
        <p:spPr>
          <a:xfrm>
            <a:off x="2927501" y="5826422"/>
            <a:ext cx="682473" cy="200055"/>
          </a:xfrm>
          <a:prstGeom prst="rect">
            <a:avLst/>
          </a:prstGeom>
          <a:noFill/>
        </p:spPr>
        <p:txBody>
          <a:bodyPr wrap="square" rtlCol="0">
            <a:spAutoFit/>
          </a:bodyPr>
          <a:lstStyle/>
          <a:p>
            <a:r>
              <a:rPr lang="it-IT" sz="700" dirty="0">
                <a:latin typeface="Montserrat Light" panose="00000400000000000000" pitchFamily="2" charset="0"/>
              </a:rPr>
              <a:t>2013 - 2014</a:t>
            </a:r>
          </a:p>
        </p:txBody>
      </p:sp>
      <p:sp>
        <p:nvSpPr>
          <p:cNvPr id="270" name="CasellaDiTesto 269">
            <a:extLst>
              <a:ext uri="{FF2B5EF4-FFF2-40B4-BE49-F238E27FC236}">
                <a16:creationId xmlns:a16="http://schemas.microsoft.com/office/drawing/2014/main" id="{608C202A-0C74-4898-BF89-D832B0AFB27A}"/>
              </a:ext>
            </a:extLst>
          </p:cNvPr>
          <p:cNvSpPr txBox="1"/>
          <p:nvPr/>
        </p:nvSpPr>
        <p:spPr>
          <a:xfrm>
            <a:off x="3593483" y="5811033"/>
            <a:ext cx="2027893"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International Buyer Searcher</a:t>
            </a:r>
          </a:p>
        </p:txBody>
      </p:sp>
      <p:sp>
        <p:nvSpPr>
          <p:cNvPr id="271" name="CasellaDiTesto 270">
            <a:extLst>
              <a:ext uri="{FF2B5EF4-FFF2-40B4-BE49-F238E27FC236}">
                <a16:creationId xmlns:a16="http://schemas.microsoft.com/office/drawing/2014/main" id="{75109345-CB2A-4D38-B450-1031130953CB}"/>
              </a:ext>
            </a:extLst>
          </p:cNvPr>
          <p:cNvSpPr txBox="1"/>
          <p:nvPr/>
        </p:nvSpPr>
        <p:spPr>
          <a:xfrm>
            <a:off x="3605355" y="6072306"/>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Attività di ricerca di acquirenti di prodotti italiani all'estero ( UK, Spagna, Shanghai ecc...)</a:t>
            </a:r>
          </a:p>
          <a:p>
            <a:r>
              <a:rPr lang="it-IT" sz="800" dirty="0">
                <a:solidFill>
                  <a:srgbClr val="000000"/>
                </a:solidFill>
                <a:latin typeface="Montserrat" panose="00000500000000000000" pitchFamily="2" charset="0"/>
              </a:rPr>
              <a:t>▪ Attività Commerciale </a:t>
            </a:r>
            <a:r>
              <a:rPr lang="it-IT" sz="800" dirty="0" err="1">
                <a:solidFill>
                  <a:srgbClr val="000000"/>
                </a:solidFill>
                <a:latin typeface="Montserrat" panose="00000500000000000000" pitchFamily="2" charset="0"/>
              </a:rPr>
              <a:t>InSale</a:t>
            </a:r>
            <a:r>
              <a:rPr lang="it-IT" sz="800" dirty="0">
                <a:solidFill>
                  <a:srgbClr val="000000"/>
                </a:solidFill>
                <a:latin typeface="Montserrat" panose="00000500000000000000" pitchFamily="2" charset="0"/>
              </a:rPr>
              <a:t>: realizzazione offerte commerciali</a:t>
            </a:r>
          </a:p>
          <a:p>
            <a:r>
              <a:rPr lang="it-IT" sz="800" dirty="0">
                <a:solidFill>
                  <a:srgbClr val="000000"/>
                </a:solidFill>
                <a:latin typeface="Montserrat" panose="00000500000000000000" pitchFamily="2" charset="0"/>
              </a:rPr>
              <a:t>▪ Analisi di mercato e delle concorrenza</a:t>
            </a:r>
          </a:p>
          <a:p>
            <a:r>
              <a:rPr lang="it-IT" sz="800" dirty="0">
                <a:solidFill>
                  <a:srgbClr val="000000"/>
                </a:solidFill>
                <a:latin typeface="Montserrat" panose="00000500000000000000" pitchFamily="2" charset="0"/>
              </a:rPr>
              <a:t>▪ Realizzazione materiale comunicativo con strumenti grafici</a:t>
            </a:r>
          </a:p>
          <a:p>
            <a:r>
              <a:rPr lang="it-IT" sz="800" dirty="0">
                <a:solidFill>
                  <a:srgbClr val="000000"/>
                </a:solidFill>
                <a:latin typeface="Montserrat" panose="00000500000000000000" pitchFamily="2" charset="0"/>
              </a:rPr>
              <a:t>▪ Gestione team Madrelingua per interfacciamento con clienti esteri ( 4/6 risorse )</a:t>
            </a:r>
          </a:p>
          <a:p>
            <a:r>
              <a:rPr lang="it-IT" sz="800" dirty="0">
                <a:solidFill>
                  <a:srgbClr val="000000"/>
                </a:solidFill>
                <a:latin typeface="Montserrat" panose="00000500000000000000" pitchFamily="2" charset="0"/>
              </a:rPr>
              <a:t>▪ Attività di formazione nuove risorse</a:t>
            </a:r>
          </a:p>
        </p:txBody>
      </p:sp>
      <p:sp>
        <p:nvSpPr>
          <p:cNvPr id="272" name="Google Shape;4016;p36">
            <a:extLst>
              <a:ext uri="{FF2B5EF4-FFF2-40B4-BE49-F238E27FC236}">
                <a16:creationId xmlns:a16="http://schemas.microsoft.com/office/drawing/2014/main" id="{6A770F44-DA4B-4949-A4E5-64E811C608B6}"/>
              </a:ext>
            </a:extLst>
          </p:cNvPr>
          <p:cNvSpPr/>
          <p:nvPr/>
        </p:nvSpPr>
        <p:spPr>
          <a:xfrm>
            <a:off x="2999460" y="6445828"/>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3" name="CasellaDiTesto 272">
            <a:extLst>
              <a:ext uri="{FF2B5EF4-FFF2-40B4-BE49-F238E27FC236}">
                <a16:creationId xmlns:a16="http://schemas.microsoft.com/office/drawing/2014/main" id="{2CBC9662-4B57-43B1-B117-4D286192BC5A}"/>
              </a:ext>
            </a:extLst>
          </p:cNvPr>
          <p:cNvSpPr txBox="1"/>
          <p:nvPr/>
        </p:nvSpPr>
        <p:spPr>
          <a:xfrm>
            <a:off x="3070859" y="6397334"/>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74" name="CasellaDiTesto 273">
            <a:extLst>
              <a:ext uri="{FF2B5EF4-FFF2-40B4-BE49-F238E27FC236}">
                <a16:creationId xmlns:a16="http://schemas.microsoft.com/office/drawing/2014/main" id="{EFEEB4A8-941F-4741-A435-988F05C36A10}"/>
              </a:ext>
            </a:extLst>
          </p:cNvPr>
          <p:cNvSpPr txBox="1"/>
          <p:nvPr/>
        </p:nvSpPr>
        <p:spPr>
          <a:xfrm>
            <a:off x="3057230" y="6082064"/>
            <a:ext cx="665842" cy="307777"/>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Planet consulting</a:t>
            </a:r>
          </a:p>
        </p:txBody>
      </p:sp>
      <p:grpSp>
        <p:nvGrpSpPr>
          <p:cNvPr id="275" name="Google Shape;4859;p37">
            <a:extLst>
              <a:ext uri="{FF2B5EF4-FFF2-40B4-BE49-F238E27FC236}">
                <a16:creationId xmlns:a16="http://schemas.microsoft.com/office/drawing/2014/main" id="{0C1DB62C-D72F-4935-9871-3FCE90397A21}"/>
              </a:ext>
            </a:extLst>
          </p:cNvPr>
          <p:cNvGrpSpPr/>
          <p:nvPr/>
        </p:nvGrpSpPr>
        <p:grpSpPr>
          <a:xfrm>
            <a:off x="2977902" y="6162294"/>
            <a:ext cx="125683" cy="126926"/>
            <a:chOff x="-59100700" y="1911950"/>
            <a:chExt cx="315875" cy="319000"/>
          </a:xfrm>
        </p:grpSpPr>
        <p:sp>
          <p:nvSpPr>
            <p:cNvPr id="276" name="Google Shape;4860;p37">
              <a:extLst>
                <a:ext uri="{FF2B5EF4-FFF2-40B4-BE49-F238E27FC236}">
                  <a16:creationId xmlns:a16="http://schemas.microsoft.com/office/drawing/2014/main" id="{4872315D-4E53-428E-BC11-0FA8631F08E3}"/>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61;p37">
              <a:extLst>
                <a:ext uri="{FF2B5EF4-FFF2-40B4-BE49-F238E27FC236}">
                  <a16:creationId xmlns:a16="http://schemas.microsoft.com/office/drawing/2014/main" id="{E9B4060A-7E9E-4A7F-98FD-7E89224EDF2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62;p37">
              <a:extLst>
                <a:ext uri="{FF2B5EF4-FFF2-40B4-BE49-F238E27FC236}">
                  <a16:creationId xmlns:a16="http://schemas.microsoft.com/office/drawing/2014/main" id="{AF4F13F0-39E4-4AB1-B669-30630486B0D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63;p37">
              <a:extLst>
                <a:ext uri="{FF2B5EF4-FFF2-40B4-BE49-F238E27FC236}">
                  <a16:creationId xmlns:a16="http://schemas.microsoft.com/office/drawing/2014/main" id="{86DC8B75-5FB9-43ED-B2E9-992D5F520A53}"/>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64;p37">
              <a:extLst>
                <a:ext uri="{FF2B5EF4-FFF2-40B4-BE49-F238E27FC236}">
                  <a16:creationId xmlns:a16="http://schemas.microsoft.com/office/drawing/2014/main" id="{876C17F3-0C5B-4EF1-85CE-7F37BFF06535}"/>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65;p37">
              <a:extLst>
                <a:ext uri="{FF2B5EF4-FFF2-40B4-BE49-F238E27FC236}">
                  <a16:creationId xmlns:a16="http://schemas.microsoft.com/office/drawing/2014/main" id="{4BFA6AFB-4CDB-440F-BF8A-F09A47EFA797}"/>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66;p37">
              <a:extLst>
                <a:ext uri="{FF2B5EF4-FFF2-40B4-BE49-F238E27FC236}">
                  <a16:creationId xmlns:a16="http://schemas.microsoft.com/office/drawing/2014/main" id="{FAD2E837-6359-41EA-99AE-2B0DF95533D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67;p37">
              <a:extLst>
                <a:ext uri="{FF2B5EF4-FFF2-40B4-BE49-F238E27FC236}">
                  <a16:creationId xmlns:a16="http://schemas.microsoft.com/office/drawing/2014/main" id="{CF181401-E27B-4DE9-8222-3CB13B8A15BE}"/>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68;p37">
              <a:extLst>
                <a:ext uri="{FF2B5EF4-FFF2-40B4-BE49-F238E27FC236}">
                  <a16:creationId xmlns:a16="http://schemas.microsoft.com/office/drawing/2014/main" id="{CCC75376-6B00-4E4F-8A43-641C74AFEA45}"/>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69;p37">
              <a:extLst>
                <a:ext uri="{FF2B5EF4-FFF2-40B4-BE49-F238E27FC236}">
                  <a16:creationId xmlns:a16="http://schemas.microsoft.com/office/drawing/2014/main" id="{1FC394AB-26CE-4C28-83A4-71CFA65DE09C}"/>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Connettore diritto 285">
            <a:extLst>
              <a:ext uri="{FF2B5EF4-FFF2-40B4-BE49-F238E27FC236}">
                <a16:creationId xmlns:a16="http://schemas.microsoft.com/office/drawing/2014/main" id="{3C73A2D8-AEC8-4011-AEA1-D8AF4E46AAFF}"/>
              </a:ext>
            </a:extLst>
          </p:cNvPr>
          <p:cNvCxnSpPr>
            <a:cxnSpLocks/>
            <a:stCxn id="223" idx="4"/>
            <a:endCxn id="268" idx="0"/>
          </p:cNvCxnSpPr>
          <p:nvPr/>
        </p:nvCxnSpPr>
        <p:spPr>
          <a:xfrm>
            <a:off x="2920816" y="2694348"/>
            <a:ext cx="0" cy="319090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235" name="Ovale 234">
            <a:extLst>
              <a:ext uri="{FF2B5EF4-FFF2-40B4-BE49-F238E27FC236}">
                <a16:creationId xmlns:a16="http://schemas.microsoft.com/office/drawing/2014/main" id="{4570E37A-64EF-4B5F-9C8A-17D4601A1BB3}"/>
              </a:ext>
            </a:extLst>
          </p:cNvPr>
          <p:cNvSpPr/>
          <p:nvPr/>
        </p:nvSpPr>
        <p:spPr>
          <a:xfrm>
            <a:off x="2879615" y="4211844"/>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1" name="Connettore diritto 290">
            <a:extLst>
              <a:ext uri="{FF2B5EF4-FFF2-40B4-BE49-F238E27FC236}">
                <a16:creationId xmlns:a16="http://schemas.microsoft.com/office/drawing/2014/main" id="{1F7F0028-54F2-4F78-A168-2BB0A71468FF}"/>
              </a:ext>
            </a:extLst>
          </p:cNvPr>
          <p:cNvCxnSpPr>
            <a:cxnSpLocks/>
          </p:cNvCxnSpPr>
          <p:nvPr/>
        </p:nvCxnSpPr>
        <p:spPr>
          <a:xfrm>
            <a:off x="2852738" y="750079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97" name="Gruppo 296">
            <a:extLst>
              <a:ext uri="{FF2B5EF4-FFF2-40B4-BE49-F238E27FC236}">
                <a16:creationId xmlns:a16="http://schemas.microsoft.com/office/drawing/2014/main" id="{9B452684-ACB2-4C1A-B0A3-43290FB5AFE1}"/>
              </a:ext>
            </a:extLst>
          </p:cNvPr>
          <p:cNvGrpSpPr/>
          <p:nvPr/>
        </p:nvGrpSpPr>
        <p:grpSpPr>
          <a:xfrm>
            <a:off x="2866141" y="7681830"/>
            <a:ext cx="370296" cy="299244"/>
            <a:chOff x="3289027" y="650478"/>
            <a:chExt cx="370296" cy="299244"/>
          </a:xfrm>
        </p:grpSpPr>
        <p:sp>
          <p:nvSpPr>
            <p:cNvPr id="298" name="Ovale 297">
              <a:extLst>
                <a:ext uri="{FF2B5EF4-FFF2-40B4-BE49-F238E27FC236}">
                  <a16:creationId xmlns:a16="http://schemas.microsoft.com/office/drawing/2014/main" id="{6DF7AE75-9E17-4A6B-AD7F-8DD9216D55A1}"/>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9" name="Triangolo isoscele 298">
              <a:extLst>
                <a:ext uri="{FF2B5EF4-FFF2-40B4-BE49-F238E27FC236}">
                  <a16:creationId xmlns:a16="http://schemas.microsoft.com/office/drawing/2014/main" id="{57926FD3-73B4-4544-8CA5-C92BC9A48E17}"/>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00" name="CasellaDiTesto 299">
            <a:extLst>
              <a:ext uri="{FF2B5EF4-FFF2-40B4-BE49-F238E27FC236}">
                <a16:creationId xmlns:a16="http://schemas.microsoft.com/office/drawing/2014/main" id="{7EF06945-8995-4CAC-8C27-304CF5CDD886}"/>
              </a:ext>
            </a:extLst>
          </p:cNvPr>
          <p:cNvSpPr txBox="1"/>
          <p:nvPr/>
        </p:nvSpPr>
        <p:spPr>
          <a:xfrm>
            <a:off x="3236438" y="7708341"/>
            <a:ext cx="1836707" cy="246221"/>
          </a:xfrm>
          <a:prstGeom prst="rect">
            <a:avLst/>
          </a:prstGeom>
          <a:noFill/>
        </p:spPr>
        <p:txBody>
          <a:bodyPr wrap="square" rtlCol="0">
            <a:spAutoFit/>
          </a:bodyPr>
          <a:lstStyle/>
          <a:p>
            <a:r>
              <a:rPr lang="it-IT" sz="1000" dirty="0">
                <a:latin typeface="Montserrat Medium" panose="00000600000000000000" pitchFamily="2" charset="0"/>
              </a:rPr>
              <a:t>EDUCATION</a:t>
            </a:r>
          </a:p>
        </p:txBody>
      </p:sp>
      <p:sp>
        <p:nvSpPr>
          <p:cNvPr id="302" name="Google Shape;6271;p40">
            <a:extLst>
              <a:ext uri="{FF2B5EF4-FFF2-40B4-BE49-F238E27FC236}">
                <a16:creationId xmlns:a16="http://schemas.microsoft.com/office/drawing/2014/main" id="{DC420215-AC49-40A2-B7BE-071EC16DB866}"/>
              </a:ext>
            </a:extLst>
          </p:cNvPr>
          <p:cNvSpPr/>
          <p:nvPr/>
        </p:nvSpPr>
        <p:spPr>
          <a:xfrm>
            <a:off x="2931000" y="7748495"/>
            <a:ext cx="175687" cy="174489"/>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ruppo 288">
            <a:extLst>
              <a:ext uri="{FF2B5EF4-FFF2-40B4-BE49-F238E27FC236}">
                <a16:creationId xmlns:a16="http://schemas.microsoft.com/office/drawing/2014/main" id="{AD5AA9AF-CAC1-4E92-BD7B-4B1E2D76A8DF}"/>
              </a:ext>
            </a:extLst>
          </p:cNvPr>
          <p:cNvGrpSpPr/>
          <p:nvPr/>
        </p:nvGrpSpPr>
        <p:grpSpPr>
          <a:xfrm>
            <a:off x="2541580" y="8107477"/>
            <a:ext cx="1454313" cy="996846"/>
            <a:chOff x="2756060" y="8072731"/>
            <a:chExt cx="1454313" cy="996846"/>
          </a:xfrm>
        </p:grpSpPr>
        <p:sp>
          <p:nvSpPr>
            <p:cNvPr id="304" name="Ovale 303">
              <a:extLst>
                <a:ext uri="{FF2B5EF4-FFF2-40B4-BE49-F238E27FC236}">
                  <a16:creationId xmlns:a16="http://schemas.microsoft.com/office/drawing/2014/main" id="{71875559-7EA8-4F89-A4BA-90527472B41E}"/>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5" name="CasellaDiTesto 304">
              <a:extLst>
                <a:ext uri="{FF2B5EF4-FFF2-40B4-BE49-F238E27FC236}">
                  <a16:creationId xmlns:a16="http://schemas.microsoft.com/office/drawing/2014/main" id="{291A06D6-EBCC-44B6-9BD8-3F00439236A1}"/>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2014 - 2016</a:t>
              </a:r>
            </a:p>
          </p:txBody>
        </p:sp>
        <p:sp>
          <p:nvSpPr>
            <p:cNvPr id="306" name="CasellaDiTesto 305">
              <a:extLst>
                <a:ext uri="{FF2B5EF4-FFF2-40B4-BE49-F238E27FC236}">
                  <a16:creationId xmlns:a16="http://schemas.microsoft.com/office/drawing/2014/main" id="{82DC21BA-B3A9-4E47-9234-17CEC254C9A0}"/>
                </a:ext>
              </a:extLst>
            </p:cNvPr>
            <p:cNvSpPr txBox="1"/>
            <p:nvPr/>
          </p:nvSpPr>
          <p:spPr>
            <a:xfrm>
              <a:off x="2756060" y="8156915"/>
              <a:ext cx="1454313"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Specializzazione in</a:t>
              </a:r>
            </a:p>
            <a:p>
              <a:pPr algn="ctr"/>
              <a:r>
                <a:rPr lang="en-US" sz="900" dirty="0">
                  <a:solidFill>
                    <a:srgbClr val="5A5A5A"/>
                  </a:solidFill>
                  <a:latin typeface="Montserrat SemiBold" panose="00000700000000000000" pitchFamily="2" charset="0"/>
                </a:rPr>
                <a:t> Marketing</a:t>
              </a:r>
            </a:p>
          </p:txBody>
        </p:sp>
        <p:sp>
          <p:nvSpPr>
            <p:cNvPr id="307" name="Google Shape;4016;p36">
              <a:extLst>
                <a:ext uri="{FF2B5EF4-FFF2-40B4-BE49-F238E27FC236}">
                  <a16:creationId xmlns:a16="http://schemas.microsoft.com/office/drawing/2014/main" id="{CAEBBC10-E1E4-4035-8573-957CC7653A79}"/>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10" name="CasellaDiTesto 309">
              <a:extLst>
                <a:ext uri="{FF2B5EF4-FFF2-40B4-BE49-F238E27FC236}">
                  <a16:creationId xmlns:a16="http://schemas.microsoft.com/office/drawing/2014/main" id="{DF5E0CF0-A4C6-4100-B2E4-A0F70BE24414}"/>
                </a:ext>
              </a:extLst>
            </p:cNvPr>
            <p:cNvSpPr txBox="1"/>
            <p:nvPr/>
          </p:nvSpPr>
          <p:spPr>
            <a:xfrm>
              <a:off x="2890832" y="8869522"/>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grpSp>
      <p:grpSp>
        <p:nvGrpSpPr>
          <p:cNvPr id="353" name="Gruppo 352">
            <a:extLst>
              <a:ext uri="{FF2B5EF4-FFF2-40B4-BE49-F238E27FC236}">
                <a16:creationId xmlns:a16="http://schemas.microsoft.com/office/drawing/2014/main" id="{62CEB136-DFDD-433B-A7B3-932D92364487}"/>
              </a:ext>
            </a:extLst>
          </p:cNvPr>
          <p:cNvGrpSpPr/>
          <p:nvPr/>
        </p:nvGrpSpPr>
        <p:grpSpPr>
          <a:xfrm>
            <a:off x="5422292" y="8107477"/>
            <a:ext cx="1454313" cy="996846"/>
            <a:chOff x="2756060" y="8072731"/>
            <a:chExt cx="1454313" cy="996846"/>
          </a:xfrm>
        </p:grpSpPr>
        <p:sp>
          <p:nvSpPr>
            <p:cNvPr id="354" name="Ovale 353">
              <a:extLst>
                <a:ext uri="{FF2B5EF4-FFF2-40B4-BE49-F238E27FC236}">
                  <a16:creationId xmlns:a16="http://schemas.microsoft.com/office/drawing/2014/main" id="{5C3CF711-F6EC-4441-8C0D-0ECB2DDC1634}"/>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5" name="CasellaDiTesto 354">
              <a:extLst>
                <a:ext uri="{FF2B5EF4-FFF2-40B4-BE49-F238E27FC236}">
                  <a16:creationId xmlns:a16="http://schemas.microsoft.com/office/drawing/2014/main" id="{28388973-C5B3-43C0-8C8F-152EDA15164E}"/>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2006 - 2011</a:t>
              </a:r>
            </a:p>
          </p:txBody>
        </p:sp>
        <p:sp>
          <p:nvSpPr>
            <p:cNvPr id="356" name="CasellaDiTesto 355">
              <a:extLst>
                <a:ext uri="{FF2B5EF4-FFF2-40B4-BE49-F238E27FC236}">
                  <a16:creationId xmlns:a16="http://schemas.microsoft.com/office/drawing/2014/main" id="{EC73329F-2942-44CE-AB5A-55CB5D48002B}"/>
                </a:ext>
              </a:extLst>
            </p:cNvPr>
            <p:cNvSpPr txBox="1"/>
            <p:nvPr/>
          </p:nvSpPr>
          <p:spPr>
            <a:xfrm>
              <a:off x="2756060" y="8156915"/>
              <a:ext cx="1454313" cy="230832"/>
            </a:xfrm>
            <a:prstGeom prst="rect">
              <a:avLst/>
            </a:prstGeom>
            <a:noFill/>
          </p:spPr>
          <p:txBody>
            <a:bodyPr wrap="square" rtlCol="0">
              <a:spAutoFit/>
            </a:bodyPr>
            <a:lstStyle/>
            <a:p>
              <a:pPr algn="ctr"/>
              <a:r>
                <a:rPr lang="en-US" sz="900" dirty="0" err="1">
                  <a:solidFill>
                    <a:srgbClr val="5A5A5A"/>
                  </a:solidFill>
                  <a:latin typeface="Montserrat SemiBold" panose="00000700000000000000" pitchFamily="2" charset="0"/>
                </a:rPr>
                <a:t>Liceo</a:t>
              </a:r>
              <a:r>
                <a:rPr lang="en-US" sz="900" dirty="0">
                  <a:solidFill>
                    <a:srgbClr val="5A5A5A"/>
                  </a:solidFill>
                  <a:latin typeface="Montserrat SemiBold" panose="00000700000000000000" pitchFamily="2" charset="0"/>
                </a:rPr>
                <a:t> </a:t>
              </a:r>
              <a:r>
                <a:rPr lang="en-US" sz="900" dirty="0" err="1">
                  <a:solidFill>
                    <a:srgbClr val="5A5A5A"/>
                  </a:solidFill>
                  <a:latin typeface="Montserrat SemiBold" panose="00000700000000000000" pitchFamily="2" charset="0"/>
                </a:rPr>
                <a:t>Scientifico</a:t>
              </a:r>
              <a:endParaRPr lang="en-US" sz="900" dirty="0">
                <a:solidFill>
                  <a:srgbClr val="5A5A5A"/>
                </a:solidFill>
                <a:latin typeface="Montserrat SemiBold" panose="00000700000000000000" pitchFamily="2" charset="0"/>
              </a:endParaRPr>
            </a:p>
          </p:txBody>
        </p:sp>
        <p:sp>
          <p:nvSpPr>
            <p:cNvPr id="357" name="Google Shape;4016;p36">
              <a:extLst>
                <a:ext uri="{FF2B5EF4-FFF2-40B4-BE49-F238E27FC236}">
                  <a16:creationId xmlns:a16="http://schemas.microsoft.com/office/drawing/2014/main" id="{CB8A7C55-C9A1-42EF-8EC4-D27AD29892DF}"/>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58" name="CasellaDiTesto 357">
              <a:extLst>
                <a:ext uri="{FF2B5EF4-FFF2-40B4-BE49-F238E27FC236}">
                  <a16:creationId xmlns:a16="http://schemas.microsoft.com/office/drawing/2014/main" id="{AA97A76A-2B55-4B67-B557-8650964A9DF6}"/>
                </a:ext>
              </a:extLst>
            </p:cNvPr>
            <p:cNvSpPr txBox="1"/>
            <p:nvPr/>
          </p:nvSpPr>
          <p:spPr>
            <a:xfrm>
              <a:off x="2789665" y="8869522"/>
              <a:ext cx="1385276"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Liceo – E. Fermi </a:t>
              </a:r>
            </a:p>
          </p:txBody>
        </p:sp>
      </p:grpSp>
      <p:cxnSp>
        <p:nvCxnSpPr>
          <p:cNvPr id="359" name="Connettore diritto 358">
            <a:extLst>
              <a:ext uri="{FF2B5EF4-FFF2-40B4-BE49-F238E27FC236}">
                <a16:creationId xmlns:a16="http://schemas.microsoft.com/office/drawing/2014/main" id="{8E61B273-6EB7-4E09-B8D1-0F355D59EB91}"/>
              </a:ext>
            </a:extLst>
          </p:cNvPr>
          <p:cNvCxnSpPr>
            <a:cxnSpLocks/>
            <a:stCxn id="354" idx="2"/>
            <a:endCxn id="304" idx="6"/>
          </p:cNvCxnSpPr>
          <p:nvPr/>
        </p:nvCxnSpPr>
        <p:spPr>
          <a:xfrm flipH="1">
            <a:off x="3309937" y="8148678"/>
            <a:ext cx="2798310" cy="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347" name="Gruppo 346">
            <a:extLst>
              <a:ext uri="{FF2B5EF4-FFF2-40B4-BE49-F238E27FC236}">
                <a16:creationId xmlns:a16="http://schemas.microsoft.com/office/drawing/2014/main" id="{E94B6D17-36F8-44FA-8EAD-8CF718958E98}"/>
              </a:ext>
            </a:extLst>
          </p:cNvPr>
          <p:cNvGrpSpPr/>
          <p:nvPr/>
        </p:nvGrpSpPr>
        <p:grpSpPr>
          <a:xfrm>
            <a:off x="3836999" y="8107477"/>
            <a:ext cx="1759730" cy="996846"/>
            <a:chOff x="2611123" y="8072731"/>
            <a:chExt cx="1759730" cy="996846"/>
          </a:xfrm>
        </p:grpSpPr>
        <p:sp>
          <p:nvSpPr>
            <p:cNvPr id="349" name="CasellaDiTesto 348">
              <a:extLst>
                <a:ext uri="{FF2B5EF4-FFF2-40B4-BE49-F238E27FC236}">
                  <a16:creationId xmlns:a16="http://schemas.microsoft.com/office/drawing/2014/main" id="{3CC65073-A3B5-4600-A293-2BC36340AC23}"/>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2011 - 2014</a:t>
              </a:r>
            </a:p>
          </p:txBody>
        </p:sp>
        <p:sp>
          <p:nvSpPr>
            <p:cNvPr id="350" name="CasellaDiTesto 349">
              <a:extLst>
                <a:ext uri="{FF2B5EF4-FFF2-40B4-BE49-F238E27FC236}">
                  <a16:creationId xmlns:a16="http://schemas.microsoft.com/office/drawing/2014/main" id="{2380E90D-CC1E-41C0-BAC0-3891976A76E8}"/>
                </a:ext>
              </a:extLst>
            </p:cNvPr>
            <p:cNvSpPr txBox="1"/>
            <p:nvPr/>
          </p:nvSpPr>
          <p:spPr>
            <a:xfrm>
              <a:off x="2611123" y="8163595"/>
              <a:ext cx="1759730"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Laurea in Marketing &amp; Comunicazione d’azienda</a:t>
              </a:r>
            </a:p>
          </p:txBody>
        </p:sp>
        <p:sp>
          <p:nvSpPr>
            <p:cNvPr id="351" name="Google Shape;4016;p36">
              <a:extLst>
                <a:ext uri="{FF2B5EF4-FFF2-40B4-BE49-F238E27FC236}">
                  <a16:creationId xmlns:a16="http://schemas.microsoft.com/office/drawing/2014/main" id="{E877EA4E-0913-40FC-9375-7BB0CDC08DCF}"/>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52" name="CasellaDiTesto 351">
              <a:extLst>
                <a:ext uri="{FF2B5EF4-FFF2-40B4-BE49-F238E27FC236}">
                  <a16:creationId xmlns:a16="http://schemas.microsoft.com/office/drawing/2014/main" id="{8A56892E-9962-4813-B875-687C552B5CE9}"/>
                </a:ext>
              </a:extLst>
            </p:cNvPr>
            <p:cNvSpPr txBox="1"/>
            <p:nvPr/>
          </p:nvSpPr>
          <p:spPr>
            <a:xfrm>
              <a:off x="2890832" y="8869522"/>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sp>
          <p:nvSpPr>
            <p:cNvPr id="348" name="Ovale 347">
              <a:extLst>
                <a:ext uri="{FF2B5EF4-FFF2-40B4-BE49-F238E27FC236}">
                  <a16:creationId xmlns:a16="http://schemas.microsoft.com/office/drawing/2014/main" id="{E4CF0D8E-1D4D-4F40-9A62-02605FB88DDD}"/>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66" name="Connettore diritto 365">
            <a:extLst>
              <a:ext uri="{FF2B5EF4-FFF2-40B4-BE49-F238E27FC236}">
                <a16:creationId xmlns:a16="http://schemas.microsoft.com/office/drawing/2014/main" id="{A0B66505-2A1D-4A8C-B66F-2ACF1045662F}"/>
              </a:ext>
            </a:extLst>
          </p:cNvPr>
          <p:cNvCxnSpPr>
            <a:cxnSpLocks/>
          </p:cNvCxnSpPr>
          <p:nvPr/>
        </p:nvCxnSpPr>
        <p:spPr>
          <a:xfrm>
            <a:off x="2852738" y="9161446"/>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3" name="Gruppo 2">
            <a:extLst>
              <a:ext uri="{FF2B5EF4-FFF2-40B4-BE49-F238E27FC236}">
                <a16:creationId xmlns:a16="http://schemas.microsoft.com/office/drawing/2014/main" id="{E883F8A8-2F00-4CA5-97D4-CB33186B0E29}"/>
              </a:ext>
            </a:extLst>
          </p:cNvPr>
          <p:cNvGrpSpPr/>
          <p:nvPr/>
        </p:nvGrpSpPr>
        <p:grpSpPr>
          <a:xfrm>
            <a:off x="442594" y="5934334"/>
            <a:ext cx="1698986" cy="861774"/>
            <a:chOff x="128257" y="5934334"/>
            <a:chExt cx="1698986" cy="861774"/>
          </a:xfrm>
        </p:grpSpPr>
        <p:sp>
          <p:nvSpPr>
            <p:cNvPr id="44" name="CasellaDiTesto 43">
              <a:extLst>
                <a:ext uri="{FF2B5EF4-FFF2-40B4-BE49-F238E27FC236}">
                  <a16:creationId xmlns:a16="http://schemas.microsoft.com/office/drawing/2014/main" id="{B563C802-165C-4B28-8FD3-3BDE22F9F290}"/>
                </a:ext>
              </a:extLst>
            </p:cNvPr>
            <p:cNvSpPr txBox="1"/>
            <p:nvPr/>
          </p:nvSpPr>
          <p:spPr>
            <a:xfrm>
              <a:off x="128257" y="5934334"/>
              <a:ext cx="854307" cy="861774"/>
            </a:xfrm>
            <a:prstGeom prst="rect">
              <a:avLst/>
            </a:prstGeom>
            <a:noFill/>
          </p:spPr>
          <p:txBody>
            <a:bodyPr wrap="square" rtlCol="0">
              <a:spAutoFit/>
            </a:bodyPr>
            <a:lstStyle/>
            <a:p>
              <a:r>
                <a:rPr lang="it-IT" sz="1000" dirty="0">
                  <a:latin typeface="Montserrat Medium" panose="00000600000000000000" pitchFamily="2" charset="0"/>
                </a:rPr>
                <a:t>Italiano:</a:t>
              </a:r>
            </a:p>
            <a:p>
              <a:endParaRPr lang="it-IT" sz="1000" dirty="0">
                <a:latin typeface="Montserrat Medium" panose="00000600000000000000" pitchFamily="2" charset="0"/>
              </a:endParaRPr>
            </a:p>
            <a:p>
              <a:r>
                <a:rPr lang="it-IT" sz="1000" dirty="0">
                  <a:latin typeface="Montserrat Medium" panose="00000600000000000000" pitchFamily="2" charset="0"/>
                </a:rPr>
                <a:t>Inglese:</a:t>
              </a:r>
            </a:p>
            <a:p>
              <a:endParaRPr lang="it-IT" sz="1000" dirty="0">
                <a:latin typeface="Montserrat Medium" panose="00000600000000000000" pitchFamily="2" charset="0"/>
              </a:endParaRPr>
            </a:p>
            <a:p>
              <a:r>
                <a:rPr lang="it-IT" sz="1000" dirty="0">
                  <a:latin typeface="Montserrat Medium" panose="00000600000000000000" pitchFamily="2" charset="0"/>
                </a:rPr>
                <a:t>Francese:</a:t>
              </a:r>
            </a:p>
          </p:txBody>
        </p:sp>
        <p:grpSp>
          <p:nvGrpSpPr>
            <p:cNvPr id="371" name="Gruppo 370">
              <a:extLst>
                <a:ext uri="{FF2B5EF4-FFF2-40B4-BE49-F238E27FC236}">
                  <a16:creationId xmlns:a16="http://schemas.microsoft.com/office/drawing/2014/main" id="{914ED011-2A1A-45D1-8BBA-F260432262F4}"/>
                </a:ext>
              </a:extLst>
            </p:cNvPr>
            <p:cNvGrpSpPr/>
            <p:nvPr/>
          </p:nvGrpSpPr>
          <p:grpSpPr>
            <a:xfrm>
              <a:off x="993737" y="6042545"/>
              <a:ext cx="833506" cy="60837"/>
              <a:chOff x="3842079" y="795821"/>
              <a:chExt cx="1204912" cy="60837"/>
            </a:xfrm>
          </p:grpSpPr>
          <p:sp>
            <p:nvSpPr>
              <p:cNvPr id="372" name="Rettangolo con angoli arrotondati 371">
                <a:extLst>
                  <a:ext uri="{FF2B5EF4-FFF2-40B4-BE49-F238E27FC236}">
                    <a16:creationId xmlns:a16="http://schemas.microsoft.com/office/drawing/2014/main" id="{2FFFAC7C-06C5-48C9-9D94-68B3129B6D6F}"/>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3" name="Connettore diritto 372">
                <a:extLst>
                  <a:ext uri="{FF2B5EF4-FFF2-40B4-BE49-F238E27FC236}">
                    <a16:creationId xmlns:a16="http://schemas.microsoft.com/office/drawing/2014/main" id="{5EC62517-5027-429E-9078-3AD8E36E2BF5}"/>
                  </a:ext>
                </a:extLst>
              </p:cNvPr>
              <p:cNvCxnSpPr>
                <a:cxnSpLocks/>
              </p:cNvCxnSpPr>
              <p:nvPr/>
            </p:nvCxnSpPr>
            <p:spPr>
              <a:xfrm>
                <a:off x="3883487" y="827796"/>
                <a:ext cx="1124447"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1" name="Gruppo 380">
              <a:extLst>
                <a:ext uri="{FF2B5EF4-FFF2-40B4-BE49-F238E27FC236}">
                  <a16:creationId xmlns:a16="http://schemas.microsoft.com/office/drawing/2014/main" id="{5DC09ECF-55AD-47ED-8548-AB08664AD775}"/>
                </a:ext>
              </a:extLst>
            </p:cNvPr>
            <p:cNvGrpSpPr/>
            <p:nvPr/>
          </p:nvGrpSpPr>
          <p:grpSpPr>
            <a:xfrm>
              <a:off x="993737" y="6338012"/>
              <a:ext cx="833506" cy="60837"/>
              <a:chOff x="3842079" y="795821"/>
              <a:chExt cx="1204912" cy="60837"/>
            </a:xfrm>
          </p:grpSpPr>
          <p:sp>
            <p:nvSpPr>
              <p:cNvPr id="382" name="Rettangolo con angoli arrotondati 381">
                <a:extLst>
                  <a:ext uri="{FF2B5EF4-FFF2-40B4-BE49-F238E27FC236}">
                    <a16:creationId xmlns:a16="http://schemas.microsoft.com/office/drawing/2014/main" id="{8971403A-C27D-4F93-9D64-74EF7FF84D8D}"/>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3" name="Connettore diritto 382">
                <a:extLst>
                  <a:ext uri="{FF2B5EF4-FFF2-40B4-BE49-F238E27FC236}">
                    <a16:creationId xmlns:a16="http://schemas.microsoft.com/office/drawing/2014/main" id="{560C7FC0-B608-4DE7-B011-5F5B3336BA82}"/>
                  </a:ext>
                </a:extLst>
              </p:cNvPr>
              <p:cNvCxnSpPr>
                <a:cxnSpLocks/>
              </p:cNvCxnSpPr>
              <p:nvPr/>
            </p:nvCxnSpPr>
            <p:spPr>
              <a:xfrm>
                <a:off x="3890371" y="827796"/>
                <a:ext cx="714812" cy="0"/>
              </a:xfrm>
              <a:prstGeom prst="line">
                <a:avLst/>
              </a:prstGeom>
              <a:ln w="57150"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4" name="Gruppo 383">
              <a:extLst>
                <a:ext uri="{FF2B5EF4-FFF2-40B4-BE49-F238E27FC236}">
                  <a16:creationId xmlns:a16="http://schemas.microsoft.com/office/drawing/2014/main" id="{75FE0BD9-FE52-4F90-8D77-9AA4BFCD7551}"/>
                </a:ext>
              </a:extLst>
            </p:cNvPr>
            <p:cNvGrpSpPr/>
            <p:nvPr/>
          </p:nvGrpSpPr>
          <p:grpSpPr>
            <a:xfrm>
              <a:off x="993737" y="6633478"/>
              <a:ext cx="833506" cy="60837"/>
              <a:chOff x="3842079" y="795821"/>
              <a:chExt cx="1204912" cy="60837"/>
            </a:xfrm>
          </p:grpSpPr>
          <p:sp>
            <p:nvSpPr>
              <p:cNvPr id="385" name="Rettangolo con angoli arrotondati 384">
                <a:extLst>
                  <a:ext uri="{FF2B5EF4-FFF2-40B4-BE49-F238E27FC236}">
                    <a16:creationId xmlns:a16="http://schemas.microsoft.com/office/drawing/2014/main" id="{28DDE6C8-3423-42FB-AFE0-D79F3DC94A67}"/>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6" name="Connettore diritto 385">
                <a:extLst>
                  <a:ext uri="{FF2B5EF4-FFF2-40B4-BE49-F238E27FC236}">
                    <a16:creationId xmlns:a16="http://schemas.microsoft.com/office/drawing/2014/main" id="{CD2A1057-5044-48F4-9966-24F16F0CB51E}"/>
                  </a:ext>
                </a:extLst>
              </p:cNvPr>
              <p:cNvCxnSpPr>
                <a:cxnSpLocks/>
              </p:cNvCxnSpPr>
              <p:nvPr/>
            </p:nvCxnSpPr>
            <p:spPr>
              <a:xfrm>
                <a:off x="3886929" y="825415"/>
                <a:ext cx="265598"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grpSp>
        <p:nvGrpSpPr>
          <p:cNvPr id="139" name="Gruppo 138">
            <a:extLst>
              <a:ext uri="{FF2B5EF4-FFF2-40B4-BE49-F238E27FC236}">
                <a16:creationId xmlns:a16="http://schemas.microsoft.com/office/drawing/2014/main" id="{9A6A3000-F0E3-48B6-A18E-FEACD2E50ED5}"/>
              </a:ext>
            </a:extLst>
          </p:cNvPr>
          <p:cNvGrpSpPr/>
          <p:nvPr/>
        </p:nvGrpSpPr>
        <p:grpSpPr>
          <a:xfrm>
            <a:off x="3823246" y="863140"/>
            <a:ext cx="790316" cy="63589"/>
            <a:chOff x="3322013" y="2620872"/>
            <a:chExt cx="790316" cy="63589"/>
          </a:xfrm>
        </p:grpSpPr>
        <p:sp>
          <p:nvSpPr>
            <p:cNvPr id="376" name="Ovale 375">
              <a:extLst>
                <a:ext uri="{FF2B5EF4-FFF2-40B4-BE49-F238E27FC236}">
                  <a16:creationId xmlns:a16="http://schemas.microsoft.com/office/drawing/2014/main" id="{83FD62EC-DB22-4DD3-BABE-2B1BB4340DC5}"/>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9" name="Ovale 388">
              <a:extLst>
                <a:ext uri="{FF2B5EF4-FFF2-40B4-BE49-F238E27FC236}">
                  <a16:creationId xmlns:a16="http://schemas.microsoft.com/office/drawing/2014/main" id="{523D9981-C03E-46D5-BA10-13B9BABADD72}"/>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0" name="Ovale 389">
              <a:extLst>
                <a:ext uri="{FF2B5EF4-FFF2-40B4-BE49-F238E27FC236}">
                  <a16:creationId xmlns:a16="http://schemas.microsoft.com/office/drawing/2014/main" id="{3F217F9C-904A-4EF4-9805-3A262CC9A043}"/>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1" name="Ovale 390">
              <a:extLst>
                <a:ext uri="{FF2B5EF4-FFF2-40B4-BE49-F238E27FC236}">
                  <a16:creationId xmlns:a16="http://schemas.microsoft.com/office/drawing/2014/main" id="{8F4DFF33-592E-4855-BB6F-2357A4FB9502}"/>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2" name="Ovale 391">
              <a:extLst>
                <a:ext uri="{FF2B5EF4-FFF2-40B4-BE49-F238E27FC236}">
                  <a16:creationId xmlns:a16="http://schemas.microsoft.com/office/drawing/2014/main" id="{6F0E42E4-4AC1-41F1-9298-C409D24B9AF5}"/>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3" name="Ovale 392">
              <a:extLst>
                <a:ext uri="{FF2B5EF4-FFF2-40B4-BE49-F238E27FC236}">
                  <a16:creationId xmlns:a16="http://schemas.microsoft.com/office/drawing/2014/main" id="{42A5AE9E-584C-4170-9F9C-AA1B6B536E3C}"/>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4" name="Ovale 393">
              <a:extLst>
                <a:ext uri="{FF2B5EF4-FFF2-40B4-BE49-F238E27FC236}">
                  <a16:creationId xmlns:a16="http://schemas.microsoft.com/office/drawing/2014/main" id="{8F8D5495-287B-44FF-AFCC-E3E81E542F31}"/>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96" name="Gruppo 395">
            <a:extLst>
              <a:ext uri="{FF2B5EF4-FFF2-40B4-BE49-F238E27FC236}">
                <a16:creationId xmlns:a16="http://schemas.microsoft.com/office/drawing/2014/main" id="{538A6FC8-6D77-4B85-9980-46DE3EF4D660}"/>
              </a:ext>
            </a:extLst>
          </p:cNvPr>
          <p:cNvGrpSpPr/>
          <p:nvPr/>
        </p:nvGrpSpPr>
        <p:grpSpPr>
          <a:xfrm>
            <a:off x="3823246" y="1043542"/>
            <a:ext cx="790316" cy="63589"/>
            <a:chOff x="3322013" y="2620872"/>
            <a:chExt cx="790316" cy="63589"/>
          </a:xfrm>
        </p:grpSpPr>
        <p:sp>
          <p:nvSpPr>
            <p:cNvPr id="397" name="Ovale 396">
              <a:extLst>
                <a:ext uri="{FF2B5EF4-FFF2-40B4-BE49-F238E27FC236}">
                  <a16:creationId xmlns:a16="http://schemas.microsoft.com/office/drawing/2014/main" id="{3196DF44-BAF9-4A89-9BA5-5051B617B6B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8" name="Ovale 397">
              <a:extLst>
                <a:ext uri="{FF2B5EF4-FFF2-40B4-BE49-F238E27FC236}">
                  <a16:creationId xmlns:a16="http://schemas.microsoft.com/office/drawing/2014/main" id="{A423C8CC-E767-4953-AC3D-2D0B55852E60}"/>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9" name="Ovale 398">
              <a:extLst>
                <a:ext uri="{FF2B5EF4-FFF2-40B4-BE49-F238E27FC236}">
                  <a16:creationId xmlns:a16="http://schemas.microsoft.com/office/drawing/2014/main" id="{7AF2C488-6DE5-4650-8C99-3474DAAAF136}"/>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0" name="Ovale 399">
              <a:extLst>
                <a:ext uri="{FF2B5EF4-FFF2-40B4-BE49-F238E27FC236}">
                  <a16:creationId xmlns:a16="http://schemas.microsoft.com/office/drawing/2014/main" id="{4E36BDE3-4437-4A30-B3BA-6D816BB6D59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1" name="Ovale 400">
              <a:extLst>
                <a:ext uri="{FF2B5EF4-FFF2-40B4-BE49-F238E27FC236}">
                  <a16:creationId xmlns:a16="http://schemas.microsoft.com/office/drawing/2014/main" id="{88670E2D-F59B-4E8C-95A1-DF0D5534C389}"/>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2" name="Ovale 401">
              <a:extLst>
                <a:ext uri="{FF2B5EF4-FFF2-40B4-BE49-F238E27FC236}">
                  <a16:creationId xmlns:a16="http://schemas.microsoft.com/office/drawing/2014/main" id="{160ED3BB-8B0E-4099-91D8-8B8847B5F5F2}"/>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3" name="Ovale 402">
              <a:extLst>
                <a:ext uri="{FF2B5EF4-FFF2-40B4-BE49-F238E27FC236}">
                  <a16:creationId xmlns:a16="http://schemas.microsoft.com/office/drawing/2014/main" id="{BCB8D0FC-A05E-458B-B21C-471D7D34520F}"/>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04" name="Gruppo 403">
            <a:extLst>
              <a:ext uri="{FF2B5EF4-FFF2-40B4-BE49-F238E27FC236}">
                <a16:creationId xmlns:a16="http://schemas.microsoft.com/office/drawing/2014/main" id="{095933C7-038F-4623-A80E-58733E496723}"/>
              </a:ext>
            </a:extLst>
          </p:cNvPr>
          <p:cNvGrpSpPr/>
          <p:nvPr/>
        </p:nvGrpSpPr>
        <p:grpSpPr>
          <a:xfrm>
            <a:off x="3823246" y="1223944"/>
            <a:ext cx="790316" cy="63589"/>
            <a:chOff x="3322013" y="2620872"/>
            <a:chExt cx="790316" cy="63589"/>
          </a:xfrm>
        </p:grpSpPr>
        <p:sp>
          <p:nvSpPr>
            <p:cNvPr id="405" name="Ovale 404">
              <a:extLst>
                <a:ext uri="{FF2B5EF4-FFF2-40B4-BE49-F238E27FC236}">
                  <a16:creationId xmlns:a16="http://schemas.microsoft.com/office/drawing/2014/main" id="{720433C8-3C66-43DE-83EC-AB2685EC3A2B}"/>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6" name="Ovale 405">
              <a:extLst>
                <a:ext uri="{FF2B5EF4-FFF2-40B4-BE49-F238E27FC236}">
                  <a16:creationId xmlns:a16="http://schemas.microsoft.com/office/drawing/2014/main" id="{34F1D665-4C5E-436E-8AFC-9532E345E53E}"/>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7" name="Ovale 406">
              <a:extLst>
                <a:ext uri="{FF2B5EF4-FFF2-40B4-BE49-F238E27FC236}">
                  <a16:creationId xmlns:a16="http://schemas.microsoft.com/office/drawing/2014/main" id="{8CFDA977-D89A-4399-BFA9-60B9874626DD}"/>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8" name="Ovale 407">
              <a:extLst>
                <a:ext uri="{FF2B5EF4-FFF2-40B4-BE49-F238E27FC236}">
                  <a16:creationId xmlns:a16="http://schemas.microsoft.com/office/drawing/2014/main" id="{0DD6C564-B2D9-44FF-893B-E497C19F0ACB}"/>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9" name="Ovale 408">
              <a:extLst>
                <a:ext uri="{FF2B5EF4-FFF2-40B4-BE49-F238E27FC236}">
                  <a16:creationId xmlns:a16="http://schemas.microsoft.com/office/drawing/2014/main" id="{3920867C-FA7C-4BD4-8850-DECB212DE546}"/>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0" name="Ovale 409">
              <a:extLst>
                <a:ext uri="{FF2B5EF4-FFF2-40B4-BE49-F238E27FC236}">
                  <a16:creationId xmlns:a16="http://schemas.microsoft.com/office/drawing/2014/main" id="{85B0060A-57F7-4260-9787-296F66297619}"/>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1" name="Ovale 410">
              <a:extLst>
                <a:ext uri="{FF2B5EF4-FFF2-40B4-BE49-F238E27FC236}">
                  <a16:creationId xmlns:a16="http://schemas.microsoft.com/office/drawing/2014/main" id="{B7DC021A-AB8C-4FC9-900F-D8B975951ADA}"/>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2" name="Gruppo 411">
            <a:extLst>
              <a:ext uri="{FF2B5EF4-FFF2-40B4-BE49-F238E27FC236}">
                <a16:creationId xmlns:a16="http://schemas.microsoft.com/office/drawing/2014/main" id="{3243E997-7EF6-4B07-ADB9-F0B72D371E37}"/>
              </a:ext>
            </a:extLst>
          </p:cNvPr>
          <p:cNvGrpSpPr/>
          <p:nvPr/>
        </p:nvGrpSpPr>
        <p:grpSpPr>
          <a:xfrm>
            <a:off x="3823246" y="1404346"/>
            <a:ext cx="790316" cy="63589"/>
            <a:chOff x="3322013" y="2620872"/>
            <a:chExt cx="790316" cy="63589"/>
          </a:xfrm>
        </p:grpSpPr>
        <p:sp>
          <p:nvSpPr>
            <p:cNvPr id="413" name="Ovale 412">
              <a:extLst>
                <a:ext uri="{FF2B5EF4-FFF2-40B4-BE49-F238E27FC236}">
                  <a16:creationId xmlns:a16="http://schemas.microsoft.com/office/drawing/2014/main" id="{737DF848-BB4E-43AC-9DF2-1FA76BF3049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4" name="Ovale 413">
              <a:extLst>
                <a:ext uri="{FF2B5EF4-FFF2-40B4-BE49-F238E27FC236}">
                  <a16:creationId xmlns:a16="http://schemas.microsoft.com/office/drawing/2014/main" id="{A7EF529E-5509-4D12-9AEB-368498B304BA}"/>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5" name="Ovale 414">
              <a:extLst>
                <a:ext uri="{FF2B5EF4-FFF2-40B4-BE49-F238E27FC236}">
                  <a16:creationId xmlns:a16="http://schemas.microsoft.com/office/drawing/2014/main" id="{F9AAE5CE-C2C2-4212-85AF-B04E67575650}"/>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6" name="Ovale 415">
              <a:extLst>
                <a:ext uri="{FF2B5EF4-FFF2-40B4-BE49-F238E27FC236}">
                  <a16:creationId xmlns:a16="http://schemas.microsoft.com/office/drawing/2014/main" id="{3FA18C1C-9F81-4ECC-A134-39FC2FF7333C}"/>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7" name="Ovale 416">
              <a:extLst>
                <a:ext uri="{FF2B5EF4-FFF2-40B4-BE49-F238E27FC236}">
                  <a16:creationId xmlns:a16="http://schemas.microsoft.com/office/drawing/2014/main" id="{5CC83347-B38B-4C86-A293-E6B5352BF174}"/>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8" name="Ovale 417">
              <a:extLst>
                <a:ext uri="{FF2B5EF4-FFF2-40B4-BE49-F238E27FC236}">
                  <a16:creationId xmlns:a16="http://schemas.microsoft.com/office/drawing/2014/main" id="{CDC99D0E-9CA0-487C-8DC4-980E58162655}"/>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9" name="Ovale 418">
              <a:extLst>
                <a:ext uri="{FF2B5EF4-FFF2-40B4-BE49-F238E27FC236}">
                  <a16:creationId xmlns:a16="http://schemas.microsoft.com/office/drawing/2014/main" id="{1A9FE792-CCA8-47D3-A0F2-811C7EF89631}"/>
                </a:ext>
              </a:extLst>
            </p:cNvPr>
            <p:cNvSpPr/>
            <p:nvPr/>
          </p:nvSpPr>
          <p:spPr>
            <a:xfrm>
              <a:off x="4048740"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0" name="Gruppo 419">
            <a:extLst>
              <a:ext uri="{FF2B5EF4-FFF2-40B4-BE49-F238E27FC236}">
                <a16:creationId xmlns:a16="http://schemas.microsoft.com/office/drawing/2014/main" id="{CA6F24AD-3FEC-49F7-8694-DB2A43AFD98B}"/>
              </a:ext>
            </a:extLst>
          </p:cNvPr>
          <p:cNvGrpSpPr/>
          <p:nvPr/>
        </p:nvGrpSpPr>
        <p:grpSpPr>
          <a:xfrm>
            <a:off x="3823246" y="1584747"/>
            <a:ext cx="790316" cy="63589"/>
            <a:chOff x="3322013" y="2620872"/>
            <a:chExt cx="790316" cy="63589"/>
          </a:xfrm>
        </p:grpSpPr>
        <p:sp>
          <p:nvSpPr>
            <p:cNvPr id="421" name="Ovale 420">
              <a:extLst>
                <a:ext uri="{FF2B5EF4-FFF2-40B4-BE49-F238E27FC236}">
                  <a16:creationId xmlns:a16="http://schemas.microsoft.com/office/drawing/2014/main" id="{220E8C37-B373-433A-B706-4471EA44268A}"/>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2" name="Ovale 421">
              <a:extLst>
                <a:ext uri="{FF2B5EF4-FFF2-40B4-BE49-F238E27FC236}">
                  <a16:creationId xmlns:a16="http://schemas.microsoft.com/office/drawing/2014/main" id="{E75A8691-3D42-4A4E-977C-B127123E5EF3}"/>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3" name="Ovale 422">
              <a:extLst>
                <a:ext uri="{FF2B5EF4-FFF2-40B4-BE49-F238E27FC236}">
                  <a16:creationId xmlns:a16="http://schemas.microsoft.com/office/drawing/2014/main" id="{462CA9D5-C325-43BF-A73A-5F10296B37D2}"/>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4" name="Ovale 423">
              <a:extLst>
                <a:ext uri="{FF2B5EF4-FFF2-40B4-BE49-F238E27FC236}">
                  <a16:creationId xmlns:a16="http://schemas.microsoft.com/office/drawing/2014/main" id="{B8119B97-5F18-4119-A1BA-E2D9047648D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5" name="Ovale 424">
              <a:extLst>
                <a:ext uri="{FF2B5EF4-FFF2-40B4-BE49-F238E27FC236}">
                  <a16:creationId xmlns:a16="http://schemas.microsoft.com/office/drawing/2014/main" id="{5B149894-058C-4F25-AC17-ABBEA9D472D1}"/>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6" name="Ovale 425">
              <a:extLst>
                <a:ext uri="{FF2B5EF4-FFF2-40B4-BE49-F238E27FC236}">
                  <a16:creationId xmlns:a16="http://schemas.microsoft.com/office/drawing/2014/main" id="{9C2E0848-405F-429F-9835-722266AF83D6}"/>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7" name="Ovale 426">
              <a:extLst>
                <a:ext uri="{FF2B5EF4-FFF2-40B4-BE49-F238E27FC236}">
                  <a16:creationId xmlns:a16="http://schemas.microsoft.com/office/drawing/2014/main" id="{9166FC82-EDAE-4E89-B503-00FD09587CC7}"/>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8" name="CasellaDiTesto 427">
            <a:extLst>
              <a:ext uri="{FF2B5EF4-FFF2-40B4-BE49-F238E27FC236}">
                <a16:creationId xmlns:a16="http://schemas.microsoft.com/office/drawing/2014/main" id="{14284CF3-9816-4EF3-A337-B526E9F2941C}"/>
              </a:ext>
            </a:extLst>
          </p:cNvPr>
          <p:cNvSpPr txBox="1"/>
          <p:nvPr/>
        </p:nvSpPr>
        <p:spPr>
          <a:xfrm>
            <a:off x="5893600" y="742620"/>
            <a:ext cx="547956"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Sport</a:t>
            </a:r>
          </a:p>
        </p:txBody>
      </p:sp>
      <p:sp>
        <p:nvSpPr>
          <p:cNvPr id="429" name="CasellaDiTesto 428">
            <a:extLst>
              <a:ext uri="{FF2B5EF4-FFF2-40B4-BE49-F238E27FC236}">
                <a16:creationId xmlns:a16="http://schemas.microsoft.com/office/drawing/2014/main" id="{1F7BA182-30CD-4219-AC21-46B79C6067A1}"/>
              </a:ext>
            </a:extLst>
          </p:cNvPr>
          <p:cNvSpPr txBox="1"/>
          <p:nvPr/>
        </p:nvSpPr>
        <p:spPr>
          <a:xfrm>
            <a:off x="4875285" y="1472209"/>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Tecnologia</a:t>
            </a:r>
          </a:p>
        </p:txBody>
      </p:sp>
      <p:sp>
        <p:nvSpPr>
          <p:cNvPr id="430" name="CasellaDiTesto 429">
            <a:extLst>
              <a:ext uri="{FF2B5EF4-FFF2-40B4-BE49-F238E27FC236}">
                <a16:creationId xmlns:a16="http://schemas.microsoft.com/office/drawing/2014/main" id="{45413709-D3AC-4E97-A958-ED6C942AA2A5}"/>
              </a:ext>
            </a:extLst>
          </p:cNvPr>
          <p:cNvSpPr txBox="1"/>
          <p:nvPr/>
        </p:nvSpPr>
        <p:spPr>
          <a:xfrm>
            <a:off x="5720672" y="1455471"/>
            <a:ext cx="893812"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Fotografia</a:t>
            </a:r>
          </a:p>
        </p:txBody>
      </p:sp>
      <p:sp>
        <p:nvSpPr>
          <p:cNvPr id="438" name="Google Shape;4769;p37">
            <a:extLst>
              <a:ext uri="{FF2B5EF4-FFF2-40B4-BE49-F238E27FC236}">
                <a16:creationId xmlns:a16="http://schemas.microsoft.com/office/drawing/2014/main" id="{C4C35A32-4801-44AD-8BFD-F75D00A1FE84}"/>
              </a:ext>
            </a:extLst>
          </p:cNvPr>
          <p:cNvSpPr/>
          <p:nvPr/>
        </p:nvSpPr>
        <p:spPr>
          <a:xfrm>
            <a:off x="5156464" y="1017120"/>
            <a:ext cx="197313" cy="194932"/>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827;p37">
            <a:extLst>
              <a:ext uri="{FF2B5EF4-FFF2-40B4-BE49-F238E27FC236}">
                <a16:creationId xmlns:a16="http://schemas.microsoft.com/office/drawing/2014/main" id="{8F81E167-9765-4996-87EA-3C9442F7788A}"/>
              </a:ext>
            </a:extLst>
          </p:cNvPr>
          <p:cNvGrpSpPr/>
          <p:nvPr/>
        </p:nvGrpSpPr>
        <p:grpSpPr>
          <a:xfrm>
            <a:off x="6065744" y="1011303"/>
            <a:ext cx="203668" cy="210412"/>
            <a:chOff x="-62148000" y="1930075"/>
            <a:chExt cx="309550" cy="319800"/>
          </a:xfrm>
        </p:grpSpPr>
        <p:sp>
          <p:nvSpPr>
            <p:cNvPr id="440" name="Google Shape;4828;p37">
              <a:extLst>
                <a:ext uri="{FF2B5EF4-FFF2-40B4-BE49-F238E27FC236}">
                  <a16:creationId xmlns:a16="http://schemas.microsoft.com/office/drawing/2014/main" id="{F9FC4755-DF49-48F9-97EA-46FB59E4D211}"/>
                </a:ext>
              </a:extLst>
            </p:cNvPr>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829;p37">
              <a:extLst>
                <a:ext uri="{FF2B5EF4-FFF2-40B4-BE49-F238E27FC236}">
                  <a16:creationId xmlns:a16="http://schemas.microsoft.com/office/drawing/2014/main" id="{A36D914D-120E-4ACF-852E-6CFC1A4B09B9}"/>
                </a:ext>
              </a:extLst>
            </p:cNvPr>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584;p36">
            <a:extLst>
              <a:ext uri="{FF2B5EF4-FFF2-40B4-BE49-F238E27FC236}">
                <a16:creationId xmlns:a16="http://schemas.microsoft.com/office/drawing/2014/main" id="{D1FA96CE-40F8-4A4A-B0BA-D98D865596DD}"/>
              </a:ext>
            </a:extLst>
          </p:cNvPr>
          <p:cNvSpPr/>
          <p:nvPr/>
        </p:nvSpPr>
        <p:spPr>
          <a:xfrm>
            <a:off x="5168619" y="1329580"/>
            <a:ext cx="187367" cy="175655"/>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43" name="Google Shape;5799;p39">
            <a:extLst>
              <a:ext uri="{FF2B5EF4-FFF2-40B4-BE49-F238E27FC236}">
                <a16:creationId xmlns:a16="http://schemas.microsoft.com/office/drawing/2014/main" id="{DB259080-EF04-47FC-A34D-18176CFF0D3C}"/>
              </a:ext>
            </a:extLst>
          </p:cNvPr>
          <p:cNvGrpSpPr/>
          <p:nvPr/>
        </p:nvGrpSpPr>
        <p:grpSpPr>
          <a:xfrm>
            <a:off x="6071638" y="1317175"/>
            <a:ext cx="199388" cy="169105"/>
            <a:chOff x="-46033225" y="1982825"/>
            <a:chExt cx="300900" cy="263900"/>
          </a:xfrm>
        </p:grpSpPr>
        <p:sp>
          <p:nvSpPr>
            <p:cNvPr id="444" name="Google Shape;5800;p39">
              <a:extLst>
                <a:ext uri="{FF2B5EF4-FFF2-40B4-BE49-F238E27FC236}">
                  <a16:creationId xmlns:a16="http://schemas.microsoft.com/office/drawing/2014/main" id="{1C674F3E-5CA1-428B-9C6D-C930E84C6408}"/>
                </a:ext>
              </a:extLst>
            </p:cNvPr>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801;p39">
              <a:extLst>
                <a:ext uri="{FF2B5EF4-FFF2-40B4-BE49-F238E27FC236}">
                  <a16:creationId xmlns:a16="http://schemas.microsoft.com/office/drawing/2014/main" id="{30353E71-944A-4AAB-B8FB-2017EAFCFA32}"/>
                </a:ext>
              </a:extLst>
            </p:cNvPr>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802;p39">
              <a:extLst>
                <a:ext uri="{FF2B5EF4-FFF2-40B4-BE49-F238E27FC236}">
                  <a16:creationId xmlns:a16="http://schemas.microsoft.com/office/drawing/2014/main" id="{0A08F768-CAC1-46A3-8903-8F08B61938E4}"/>
                </a:ext>
              </a:extLst>
            </p:cNvPr>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CasellaDiTesto 142">
            <a:extLst>
              <a:ext uri="{FF2B5EF4-FFF2-40B4-BE49-F238E27FC236}">
                <a16:creationId xmlns:a16="http://schemas.microsoft.com/office/drawing/2014/main" id="{C5B5A2F9-E238-42A2-BD70-75CC485D84A7}"/>
              </a:ext>
            </a:extLst>
          </p:cNvPr>
          <p:cNvSpPr txBox="1"/>
          <p:nvPr/>
        </p:nvSpPr>
        <p:spPr>
          <a:xfrm>
            <a:off x="2852738" y="9233024"/>
            <a:ext cx="3756580" cy="584775"/>
          </a:xfrm>
          <a:prstGeom prst="rect">
            <a:avLst/>
          </a:prstGeom>
          <a:noFill/>
        </p:spPr>
        <p:txBody>
          <a:bodyPr wrap="square" rtlCol="0">
            <a:spAutoFit/>
          </a:bodyPr>
          <a:lstStyle/>
          <a:p>
            <a:pPr algn="just"/>
            <a:r>
              <a:rPr lang="it-IT" sz="800" spc="-5" dirty="0">
                <a:solidFill>
                  <a:srgbClr val="000000"/>
                </a:solidFill>
                <a:latin typeface="Montserrat Light" panose="00000400000000000000" pitchFamily="2" charset="0"/>
                <a:cs typeface="Arial"/>
              </a:rPr>
              <a:t>Autorizzo il trattamento dei miei dati personali ai sensi del Decreto Legislativo 30 giugno 2003, n. 196 “Codice in materia di protezione dei dati personali”. Dichiaro che quanto riportato nel presente Curriculum Vitae corrisponde a verità ai sensi del D.P.R. 445/2000.</a:t>
            </a:r>
          </a:p>
        </p:txBody>
      </p:sp>
      <p:sp>
        <p:nvSpPr>
          <p:cNvPr id="210" name="CasellaDiTesto 209">
            <a:extLst>
              <a:ext uri="{FF2B5EF4-FFF2-40B4-BE49-F238E27FC236}">
                <a16:creationId xmlns:a16="http://schemas.microsoft.com/office/drawing/2014/main" id="{1EFAF782-AB2F-4DE7-A45A-FB7B43502FBF}"/>
              </a:ext>
            </a:extLst>
          </p:cNvPr>
          <p:cNvSpPr txBox="1"/>
          <p:nvPr/>
        </p:nvSpPr>
        <p:spPr>
          <a:xfrm>
            <a:off x="257038" y="2255834"/>
            <a:ext cx="2070099" cy="230832"/>
          </a:xfrm>
          <a:prstGeom prst="rect">
            <a:avLst/>
          </a:prstGeom>
          <a:noFill/>
        </p:spPr>
        <p:txBody>
          <a:bodyPr wrap="square" rtlCol="0">
            <a:spAutoFit/>
          </a:bodyPr>
          <a:lstStyle/>
          <a:p>
            <a:pPr algn="ctr"/>
            <a:r>
              <a:rPr lang="it-IT" sz="900" b="1" dirty="0">
                <a:solidFill>
                  <a:schemeClr val="bg1"/>
                </a:solidFill>
                <a:latin typeface="Montserrat Thin" panose="00000300000000000000" pitchFamily="2" charset="0"/>
              </a:rPr>
              <a:t>1992</a:t>
            </a:r>
            <a:endParaRPr lang="it-IT" sz="900" dirty="0">
              <a:solidFill>
                <a:schemeClr val="bg1"/>
              </a:solidFill>
              <a:latin typeface="Montserrat Thin" panose="00000300000000000000" pitchFamily="2" charset="0"/>
            </a:endParaRPr>
          </a:p>
        </p:txBody>
      </p:sp>
      <p:pic>
        <p:nvPicPr>
          <p:cNvPr id="230" name="Immagine 229">
            <a:extLst>
              <a:ext uri="{FF2B5EF4-FFF2-40B4-BE49-F238E27FC236}">
                <a16:creationId xmlns:a16="http://schemas.microsoft.com/office/drawing/2014/main" id="{C7089051-3548-4E5B-9430-054FCF4A5AB8}"/>
              </a:ext>
            </a:extLst>
          </p:cNvPr>
          <p:cNvPicPr>
            <a:picLocks noChangeAspect="1"/>
          </p:cNvPicPr>
          <p:nvPr/>
        </p:nvPicPr>
        <p:blipFill>
          <a:blip r:embed="rId5">
            <a:extLst>
              <a:ext uri="{28A0092B-C50C-407E-A947-70E740481C1C}">
                <a14:useLocalDpi xmlns:a14="http://schemas.microsoft.com/office/drawing/2010/main" val="0"/>
              </a:ext>
            </a:extLst>
          </a:blip>
          <a:srcRect l="1290" t="4041" r="645" b="30582"/>
          <a:stretch>
            <a:fillRect/>
          </a:stretch>
        </p:blipFill>
        <p:spPr>
          <a:xfrm>
            <a:off x="505450" y="341934"/>
            <a:ext cx="1573274" cy="1573274"/>
          </a:xfrm>
          <a:custGeom>
            <a:avLst/>
            <a:gdLst>
              <a:gd name="connsiteX0" fmla="*/ 3238122 w 6476244"/>
              <a:gd name="connsiteY0" fmla="*/ 0 h 6476244"/>
              <a:gd name="connsiteX1" fmla="*/ 6476244 w 6476244"/>
              <a:gd name="connsiteY1" fmla="*/ 3238122 h 6476244"/>
              <a:gd name="connsiteX2" fmla="*/ 3238122 w 6476244"/>
              <a:gd name="connsiteY2" fmla="*/ 6476244 h 6476244"/>
              <a:gd name="connsiteX3" fmla="*/ 0 w 6476244"/>
              <a:gd name="connsiteY3" fmla="*/ 3238122 h 6476244"/>
              <a:gd name="connsiteX4" fmla="*/ 3238122 w 6476244"/>
              <a:gd name="connsiteY4" fmla="*/ 0 h 6476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6244" h="6476244">
                <a:moveTo>
                  <a:pt x="3238122" y="0"/>
                </a:moveTo>
                <a:cubicBezTo>
                  <a:pt x="5026487" y="0"/>
                  <a:pt x="6476244" y="1449757"/>
                  <a:pt x="6476244" y="3238122"/>
                </a:cubicBezTo>
                <a:cubicBezTo>
                  <a:pt x="6476244" y="5026487"/>
                  <a:pt x="5026487" y="6476244"/>
                  <a:pt x="3238122" y="6476244"/>
                </a:cubicBezTo>
                <a:cubicBezTo>
                  <a:pt x="1449757" y="6476244"/>
                  <a:pt x="0" y="5026487"/>
                  <a:pt x="0" y="3238122"/>
                </a:cubicBezTo>
                <a:cubicBezTo>
                  <a:pt x="0" y="1449757"/>
                  <a:pt x="1449757" y="0"/>
                  <a:pt x="3238122" y="0"/>
                </a:cubicBezTo>
                <a:close/>
              </a:path>
            </a:pathLst>
          </a:custGeom>
          <a:ln w="31750">
            <a:solidFill>
              <a:schemeClr val="bg1"/>
            </a:solidFill>
          </a:ln>
        </p:spPr>
      </p:pic>
    </p:spTree>
    <p:extLst>
      <p:ext uri="{BB962C8B-B14F-4D97-AF65-F5344CB8AC3E}">
        <p14:creationId xmlns:p14="http://schemas.microsoft.com/office/powerpoint/2010/main" val="413873052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361</Words>
  <Application>Microsoft Office PowerPoint</Application>
  <PresentationFormat>A4 (21x29,7 cm)</PresentationFormat>
  <Paragraphs>76</Paragraphs>
  <Slides>1</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vt:i4>
      </vt:variant>
    </vt:vector>
  </HeadingPairs>
  <TitlesOfParts>
    <vt:vector size="10" baseType="lpstr">
      <vt:lpstr>Arial</vt:lpstr>
      <vt:lpstr>Calibri</vt:lpstr>
      <vt:lpstr>Calibri Light</vt:lpstr>
      <vt:lpstr>Montserrat</vt:lpstr>
      <vt:lpstr>Montserrat Light</vt:lpstr>
      <vt:lpstr>Montserrat Medium</vt:lpstr>
      <vt:lpstr>Montserrat SemiBold</vt:lpstr>
      <vt:lpstr>Montserrat Thin</vt:lpstr>
      <vt:lpstr>Tema di Office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Danilo Giagnacovo</dc:creator>
  <cp:lastModifiedBy>Danilo Giagnacovo</cp:lastModifiedBy>
  <cp:revision>47</cp:revision>
  <dcterms:created xsi:type="dcterms:W3CDTF">2020-05-27T16:24:37Z</dcterms:created>
  <dcterms:modified xsi:type="dcterms:W3CDTF">2020-06-26T08:22:58Z</dcterms:modified>
</cp:coreProperties>
</file>