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Nunito"/>
      <p:regular r:id="rId31"/>
      <p:bold r:id="rId32"/>
      <p:italic r:id="rId33"/>
      <p:boldItalic r:id="rId34"/>
    </p:embeddedFont>
    <p:embeddedFont>
      <p:font typeface="Maven Pro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A822011-D4AF-4D4B-8C07-F03B1F2E8131}">
  <a:tblStyle styleId="{EA822011-D4AF-4D4B-8C07-F03B1F2E813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45F8039-4E2D-4CCE-B526-423FB44FB5F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Nunito-italic.fntdata"/><Relationship Id="rId10" Type="http://schemas.openxmlformats.org/officeDocument/2006/relationships/slide" Target="slides/slide4.xml"/><Relationship Id="rId32" Type="http://schemas.openxmlformats.org/officeDocument/2006/relationships/font" Target="fonts/Nunito-bold.fntdata"/><Relationship Id="rId13" Type="http://schemas.openxmlformats.org/officeDocument/2006/relationships/slide" Target="slides/slide7.xml"/><Relationship Id="rId35" Type="http://schemas.openxmlformats.org/officeDocument/2006/relationships/font" Target="fonts/MavenPro-regular.fntdata"/><Relationship Id="rId12" Type="http://schemas.openxmlformats.org/officeDocument/2006/relationships/slide" Target="slides/slide6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MavenPr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c7cf5b4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c7cf5b4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c7cf5b4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c7cf5b4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c7cf5b47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c7cf5b47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5c7cf5b47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5c7cf5b47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ca65679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5ca65679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c7cf5b47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c7cf5b47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ca656796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ca656796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c7cf5b47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5c7cf5b47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5ca656796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5ca656796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ca656796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ca656796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b98d87bb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b98d87bb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c7fd44d0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c7fd44d0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5ca656796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5ca656796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c7fd44d0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5c7fd44d0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c7fd44d00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c7fd44d00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5ca656796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5ca656796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b98d87bb2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b98d87bb2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b98d87bb2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b98d87bb2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b98d87bb2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b98d87bb2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b98d87bb2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b98d87bb2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b98d87bb2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b98d87bb2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b98d87bb2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b98d87bb2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b98d87bb2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b98d87bb2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44450" y="1049650"/>
            <a:ext cx="60309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Wappo Game	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Resolución por búsqueda de espacios de estados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Gil Baeza, David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Hermoso Núñez, Roberto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3075" y="3086750"/>
            <a:ext cx="17145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775" y="891751"/>
            <a:ext cx="3534150" cy="406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2"/>
          <p:cNvSpPr txBox="1"/>
          <p:nvPr>
            <p:ph type="title"/>
          </p:nvPr>
        </p:nvSpPr>
        <p:spPr>
          <a:xfrm>
            <a:off x="-602350" y="-234625"/>
            <a:ext cx="6515400" cy="12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Heur</a:t>
            </a:r>
            <a:r>
              <a:rPr lang="en" sz="7200"/>
              <a:t>i</a:t>
            </a:r>
            <a:r>
              <a:rPr lang="en" sz="7200"/>
              <a:t>sticas</a:t>
            </a:r>
            <a:endParaRPr sz="7200"/>
          </a:p>
        </p:txBody>
      </p:sp>
      <p:cxnSp>
        <p:nvCxnSpPr>
          <p:cNvPr id="358" name="Google Shape;358;p22"/>
          <p:cNvCxnSpPr/>
          <p:nvPr/>
        </p:nvCxnSpPr>
        <p:spPr>
          <a:xfrm flipH="1" rot="-5400000">
            <a:off x="4889625" y="2407200"/>
            <a:ext cx="573600" cy="573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22"/>
          <p:cNvCxnSpPr/>
          <p:nvPr/>
        </p:nvCxnSpPr>
        <p:spPr>
          <a:xfrm flipH="1" rot="5400000">
            <a:off x="4127900" y="2632800"/>
            <a:ext cx="1720800" cy="1551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3"/>
          <p:cNvSpPr txBox="1"/>
          <p:nvPr>
            <p:ph idx="1" type="body"/>
          </p:nvPr>
        </p:nvSpPr>
        <p:spPr>
          <a:xfrm>
            <a:off x="382525" y="1884525"/>
            <a:ext cx="3256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Monstruo encajado en dos paredes</a:t>
            </a:r>
            <a:endParaRPr sz="2400"/>
          </a:p>
        </p:txBody>
      </p:sp>
      <p:sp>
        <p:nvSpPr>
          <p:cNvPr id="365" name="Google Shape;365;p23"/>
          <p:cNvSpPr txBox="1"/>
          <p:nvPr>
            <p:ph type="title"/>
          </p:nvPr>
        </p:nvSpPr>
        <p:spPr>
          <a:xfrm>
            <a:off x="-602350" y="-234625"/>
            <a:ext cx="6515400" cy="12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Heuristicas</a:t>
            </a:r>
            <a:endParaRPr sz="7200"/>
          </a:p>
        </p:txBody>
      </p:sp>
      <p:pic>
        <p:nvPicPr>
          <p:cNvPr id="366" name="Google Shape;3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6775" y="882351"/>
            <a:ext cx="3534150" cy="4068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Google Shape;367;p23"/>
          <p:cNvCxnSpPr/>
          <p:nvPr/>
        </p:nvCxnSpPr>
        <p:spPr>
          <a:xfrm flipH="1" rot="5400000">
            <a:off x="6041600" y="2336750"/>
            <a:ext cx="2059200" cy="12975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23"/>
          <p:cNvCxnSpPr/>
          <p:nvPr/>
        </p:nvCxnSpPr>
        <p:spPr>
          <a:xfrm rot="-5400000">
            <a:off x="6798525" y="2031050"/>
            <a:ext cx="441900" cy="404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4"/>
          <p:cNvSpPr txBox="1"/>
          <p:nvPr>
            <p:ph type="title"/>
          </p:nvPr>
        </p:nvSpPr>
        <p:spPr>
          <a:xfrm>
            <a:off x="-602350" y="-234625"/>
            <a:ext cx="6515400" cy="12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Heuristicas</a:t>
            </a:r>
            <a:endParaRPr sz="7200"/>
          </a:p>
        </p:txBody>
      </p:sp>
      <p:pic>
        <p:nvPicPr>
          <p:cNvPr id="374" name="Google Shape;3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5575" y="910576"/>
            <a:ext cx="3534150" cy="4068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Google Shape;375;p24"/>
          <p:cNvCxnSpPr/>
          <p:nvPr/>
        </p:nvCxnSpPr>
        <p:spPr>
          <a:xfrm flipH="1" rot="5400000">
            <a:off x="4076350" y="2296013"/>
            <a:ext cx="2059200" cy="12975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24"/>
          <p:cNvCxnSpPr/>
          <p:nvPr/>
        </p:nvCxnSpPr>
        <p:spPr>
          <a:xfrm rot="-5400000">
            <a:off x="4885000" y="2059250"/>
            <a:ext cx="441900" cy="404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24"/>
          <p:cNvCxnSpPr/>
          <p:nvPr/>
        </p:nvCxnSpPr>
        <p:spPr>
          <a:xfrm flipH="1">
            <a:off x="4065150" y="2356900"/>
            <a:ext cx="384600" cy="184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24"/>
          <p:cNvCxnSpPr/>
          <p:nvPr/>
        </p:nvCxnSpPr>
        <p:spPr>
          <a:xfrm rot="10800000">
            <a:off x="4078050" y="3139213"/>
            <a:ext cx="1604100" cy="1007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24"/>
          <p:cNvCxnSpPr/>
          <p:nvPr/>
        </p:nvCxnSpPr>
        <p:spPr>
          <a:xfrm>
            <a:off x="4137375" y="3168850"/>
            <a:ext cx="18900" cy="139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5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5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86" name="Google Shape;386;p2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1" name="Google Shape;391;p26"/>
          <p:cNvGraphicFramePr/>
          <p:nvPr/>
        </p:nvGraphicFramePr>
        <p:xfrm>
          <a:off x="411575" y="19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{EA822011-D4AF-4D4B-8C07-F03B1F2E8131}</a:tableStyleId>
              </a:tblPr>
              <a:tblGrid>
                <a:gridCol w="952500"/>
                <a:gridCol w="952500"/>
                <a:gridCol w="952500"/>
                <a:gridCol w="952500"/>
              </a:tblGrid>
              <a:tr h="2000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Mapa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Búsqueda en anchura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857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Nodos explorados</a:t>
                      </a:r>
                      <a:endParaRPr b="1" i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Tiempo (En segundos)</a:t>
                      </a:r>
                      <a:endParaRPr b="1" i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Movimientos</a:t>
                      </a:r>
                      <a:endParaRPr b="1" i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0.0359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611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589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770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533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1029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669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489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539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719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729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Prueba 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Prueba 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Prueba 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2" name="Google Shape;392;p26"/>
          <p:cNvGraphicFramePr/>
          <p:nvPr/>
        </p:nvGraphicFramePr>
        <p:xfrm>
          <a:off x="4831175" y="190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{EA822011-D4AF-4D4B-8C07-F03B1F2E8131}</a:tableStyleId>
              </a:tblPr>
              <a:tblGrid>
                <a:gridCol w="952500"/>
                <a:gridCol w="952500"/>
                <a:gridCol w="952500"/>
                <a:gridCol w="952500"/>
              </a:tblGrid>
              <a:tr h="2000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Mapa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Búsqueda en Profundidad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857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Nodos explorados</a:t>
                      </a:r>
                      <a:endParaRPr b="1" i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Tiempo (En segundos)</a:t>
                      </a:r>
                      <a:endParaRPr b="1" i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Movimientos</a:t>
                      </a:r>
                      <a:endParaRPr b="1" i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694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539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614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759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1189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1159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Prueba 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Prueba 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Prueba 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2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2" name="Google Shape;402;p28"/>
          <p:cNvGraphicFramePr/>
          <p:nvPr/>
        </p:nvGraphicFramePr>
        <p:xfrm>
          <a:off x="401600" y="19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{EA822011-D4AF-4D4B-8C07-F03B1F2E8131}</a:tableStyleId>
              </a:tblPr>
              <a:tblGrid>
                <a:gridCol w="609600"/>
                <a:gridCol w="495300"/>
                <a:gridCol w="952500"/>
                <a:gridCol w="1028700"/>
                <a:gridCol w="892475"/>
              </a:tblGrid>
              <a:tr h="2000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Mapa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Coste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A* - Distancia de Manhattan (1)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000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Nodos explorados</a:t>
                      </a:r>
                      <a:endParaRPr b="1" i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Tiempo (En segundos)</a:t>
                      </a:r>
                      <a:endParaRPr b="1" i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Movimientos</a:t>
                      </a:r>
                      <a:endParaRPr b="1" i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529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489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529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669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616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Prueba 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Prueba 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Prueba 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3" name="Google Shape;403;p28"/>
          <p:cNvGraphicFramePr/>
          <p:nvPr/>
        </p:nvGraphicFramePr>
        <p:xfrm>
          <a:off x="4817450" y="19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{EA822011-D4AF-4D4B-8C07-F03B1F2E8131}</a:tableStyleId>
              </a:tblPr>
              <a:tblGrid>
                <a:gridCol w="609600"/>
                <a:gridCol w="495300"/>
                <a:gridCol w="952500"/>
                <a:gridCol w="1028700"/>
                <a:gridCol w="862575"/>
              </a:tblGrid>
              <a:tr h="2000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Mapa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Coste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A* - Distancia de Manhattan (1)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000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Nodos explorados</a:t>
                      </a:r>
                      <a:endParaRPr b="1" i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Tiempo (En segundos)</a:t>
                      </a:r>
                      <a:endParaRPr b="1" i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Movimientos</a:t>
                      </a:r>
                      <a:endParaRPr b="1" i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489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529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559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469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559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739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699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Prueba 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Prueba 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Prueba 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2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3" name="Google Shape;413;p30"/>
          <p:cNvGraphicFramePr/>
          <p:nvPr/>
        </p:nvGraphicFramePr>
        <p:xfrm>
          <a:off x="969800" y="485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{EA822011-D4AF-4D4B-8C07-F03B1F2E8131}</a:tableStyleId>
              </a:tblPr>
              <a:tblGrid>
                <a:gridCol w="466725"/>
                <a:gridCol w="819150"/>
                <a:gridCol w="1009650"/>
                <a:gridCol w="922375"/>
              </a:tblGrid>
              <a:tr h="2000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Mapa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A* - Casilla ardiente más cercana (2)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857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Nodos explorados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Tiempo (En segundos)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Movimientos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569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579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589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4" name="Google Shape;414;p30"/>
          <p:cNvGraphicFramePr/>
          <p:nvPr/>
        </p:nvGraphicFramePr>
        <p:xfrm>
          <a:off x="4755850" y="48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{EA822011-D4AF-4D4B-8C07-F03B1F2E8131}</a:tableStyleId>
              </a:tblPr>
              <a:tblGrid>
                <a:gridCol w="466725"/>
                <a:gridCol w="819150"/>
                <a:gridCol w="1009650"/>
                <a:gridCol w="932325"/>
              </a:tblGrid>
              <a:tr h="2000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Mapa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A* - Casilla ardiente más alejada (3)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857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Nodos explorados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Tiempo (En segundos)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Movimientos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619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559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580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569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" name="Google Shape;419;p31"/>
          <p:cNvGraphicFramePr/>
          <p:nvPr/>
        </p:nvGraphicFramePr>
        <p:xfrm>
          <a:off x="2958050" y="48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{EA822011-D4AF-4D4B-8C07-F03B1F2E8131}</a:tableStyleId>
              </a:tblPr>
              <a:tblGrid>
                <a:gridCol w="466725"/>
                <a:gridCol w="819150"/>
                <a:gridCol w="1009650"/>
                <a:gridCol w="932350"/>
              </a:tblGrid>
              <a:tr h="2000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Mapa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A* - Casilla ardiente aleatoria (4)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857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Nodos explorados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Tiempo (En segundos)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Movimientos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672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529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569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944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569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250850" y="159850"/>
            <a:ext cx="4121700" cy="12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juego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8375" y="626050"/>
            <a:ext cx="3270225" cy="374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4"/>
          <p:cNvSpPr txBox="1"/>
          <p:nvPr/>
        </p:nvSpPr>
        <p:spPr>
          <a:xfrm>
            <a:off x="197475" y="1701950"/>
            <a:ext cx="4121700" cy="28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"/>
              <a:buChar char="●"/>
            </a:pPr>
            <a:r>
              <a:rPr b="1"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El personaje</a:t>
            </a:r>
            <a:endParaRPr b="1"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"/>
              <a:buChar char="●"/>
            </a:pPr>
            <a:r>
              <a:rPr b="1"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La casilla objetivo</a:t>
            </a:r>
            <a:endParaRPr b="1"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"/>
              <a:buChar char="●"/>
            </a:pPr>
            <a:r>
              <a:rPr b="1"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El monstruo</a:t>
            </a:r>
            <a:endParaRPr b="1"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"/>
              <a:buChar char="●"/>
            </a:pPr>
            <a:r>
              <a:rPr b="1"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La casilla ardiente</a:t>
            </a:r>
            <a:endParaRPr b="1"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"/>
              <a:buChar char="●"/>
            </a:pPr>
            <a:r>
              <a:rPr b="1"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Las paredes</a:t>
            </a:r>
            <a:endParaRPr b="1"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2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2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26" name="Google Shape;426;p3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1" name="Google Shape;431;p33"/>
          <p:cNvGraphicFramePr/>
          <p:nvPr/>
        </p:nvGraphicFramePr>
        <p:xfrm>
          <a:off x="2667000" y="3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{EA822011-D4AF-4D4B-8C07-F03B1F2E8131}</a:tableStyleId>
              </a:tblPr>
              <a:tblGrid>
                <a:gridCol w="952500"/>
                <a:gridCol w="952500"/>
                <a:gridCol w="952500"/>
                <a:gridCol w="952500"/>
              </a:tblGrid>
              <a:tr h="2000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Mapa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A* - Monstruo encajado en dos paredes contiguas (5)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857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Nodos explorados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Tiempo (En segundos)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Movimientos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669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529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449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579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569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619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570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34"/>
          <p:cNvPicPr preferRelativeResize="0"/>
          <p:nvPr/>
        </p:nvPicPr>
        <p:blipFill rotWithShape="1">
          <a:blip r:embed="rId3">
            <a:alphaModFix/>
          </a:blip>
          <a:srcRect b="49277" l="0" r="0" t="22110"/>
          <a:stretch/>
        </p:blipFill>
        <p:spPr>
          <a:xfrm>
            <a:off x="2389100" y="174200"/>
            <a:ext cx="4205082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4"/>
          <p:cNvPicPr preferRelativeResize="0"/>
          <p:nvPr/>
        </p:nvPicPr>
        <p:blipFill rotWithShape="1">
          <a:blip r:embed="rId3">
            <a:alphaModFix/>
          </a:blip>
          <a:srcRect b="12210" l="0" r="0" t="59828"/>
          <a:stretch/>
        </p:blipFill>
        <p:spPr>
          <a:xfrm>
            <a:off x="2389100" y="2942950"/>
            <a:ext cx="4205075" cy="2066494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34"/>
          <p:cNvSpPr txBox="1"/>
          <p:nvPr/>
        </p:nvSpPr>
        <p:spPr>
          <a:xfrm>
            <a:off x="3976125" y="2361150"/>
            <a:ext cx="26742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44 Filas más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5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5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45" name="Google Shape;445;p3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9143999" cy="5150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36"/>
          <p:cNvGraphicFramePr/>
          <p:nvPr/>
        </p:nvGraphicFramePr>
        <p:xfrm>
          <a:off x="2820738" y="750888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{F45F8039-4E2D-4CCE-B526-423FB44FB5F9}</a:tableStyleId>
              </a:tblPr>
              <a:tblGrid>
                <a:gridCol w="952500"/>
                <a:gridCol w="828450"/>
                <a:gridCol w="695550"/>
                <a:gridCol w="1026025"/>
              </a:tblGrid>
              <a:tr h="1397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Búsqueda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66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Mapa de prueba 3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66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1524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Nodos explorados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66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Tiempo (En segundos)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66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Movimientos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66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Anchura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66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3172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66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12.936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66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66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A* - Distancia Manhattan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66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66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0.0131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66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66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A* - Casilla ardiente cercana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66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66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0.1671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66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66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A* - Casilla ardiente alejada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66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66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0.1689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66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66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A*- Casilla ardiente aleatoria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66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66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0.1728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66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66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A* - Paredes contiguas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66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66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0.1729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66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66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833825" y="-233400"/>
            <a:ext cx="7581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Resolución por </a:t>
            </a:r>
            <a:r>
              <a:rPr lang="en" sz="3600"/>
              <a:t>búsqueda</a:t>
            </a:r>
            <a:r>
              <a:rPr lang="en" sz="3600"/>
              <a:t> de espacios de estados</a:t>
            </a:r>
            <a:endParaRPr sz="3600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3150" y="1330725"/>
            <a:ext cx="3514650" cy="32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5"/>
          <p:cNvSpPr txBox="1"/>
          <p:nvPr/>
        </p:nvSpPr>
        <p:spPr>
          <a:xfrm>
            <a:off x="404300" y="1217875"/>
            <a:ext cx="47790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Árbol de </a:t>
            </a: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búsqueda.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Cada nodo es un estado del problema.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Los hijos que cuelgan de un nodo es consecuencia de aplicar una acción al nodo.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4" name="Google Shape;294;p15"/>
          <p:cNvSpPr txBox="1"/>
          <p:nvPr/>
        </p:nvSpPr>
        <p:spPr>
          <a:xfrm>
            <a:off x="404300" y="2781850"/>
            <a:ext cx="3591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Tipos de </a:t>
            </a:r>
            <a:r>
              <a:rPr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búsquedas</a:t>
            </a:r>
            <a:r>
              <a:rPr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En profundidad</a:t>
            </a:r>
            <a:endParaRPr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En anchura</a:t>
            </a:r>
            <a:endParaRPr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A*</a:t>
            </a:r>
            <a:endParaRPr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411050" y="-365000"/>
            <a:ext cx="6321900" cy="13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Tipos de </a:t>
            </a:r>
            <a:r>
              <a:rPr lang="en" sz="3600"/>
              <a:t>búsqueda</a:t>
            </a:r>
            <a:endParaRPr sz="3600"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550" y="1196550"/>
            <a:ext cx="2415000" cy="275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6"/>
          <p:cNvSpPr txBox="1"/>
          <p:nvPr>
            <p:ph type="title"/>
          </p:nvPr>
        </p:nvSpPr>
        <p:spPr>
          <a:xfrm>
            <a:off x="-120875" y="502050"/>
            <a:ext cx="4557900" cy="89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Búsqueda</a:t>
            </a:r>
            <a:r>
              <a:rPr lang="en" sz="2400" u="sng"/>
              <a:t> en anchura</a:t>
            </a:r>
            <a:endParaRPr sz="2400" u="sng"/>
          </a:p>
        </p:txBody>
      </p:sp>
      <p:pic>
        <p:nvPicPr>
          <p:cNvPr id="302" name="Google Shape;3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1363" y="1250925"/>
            <a:ext cx="2821862" cy="275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6"/>
          <p:cNvSpPr txBox="1"/>
          <p:nvPr>
            <p:ph type="title"/>
          </p:nvPr>
        </p:nvSpPr>
        <p:spPr>
          <a:xfrm>
            <a:off x="3898450" y="539675"/>
            <a:ext cx="4557900" cy="89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Búsqueda en </a:t>
            </a:r>
            <a:r>
              <a:rPr lang="en" sz="2400" u="sng"/>
              <a:t>profundidad</a:t>
            </a:r>
            <a:endParaRPr sz="2400" u="sng"/>
          </a:p>
        </p:txBody>
      </p:sp>
      <p:sp>
        <p:nvSpPr>
          <p:cNvPr id="304" name="Google Shape;304;p16"/>
          <p:cNvSpPr txBox="1"/>
          <p:nvPr/>
        </p:nvSpPr>
        <p:spPr>
          <a:xfrm>
            <a:off x="856550" y="4274450"/>
            <a:ext cx="2547300" cy="394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Nunito"/>
                <a:ea typeface="Nunito"/>
                <a:cs typeface="Nunito"/>
                <a:sym typeface="Nunito"/>
              </a:rPr>
              <a:t>Prioriza la anchura del árbol</a:t>
            </a:r>
            <a:endParaRPr b="1" i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5" name="Google Shape;305;p16"/>
          <p:cNvSpPr txBox="1"/>
          <p:nvPr/>
        </p:nvSpPr>
        <p:spPr>
          <a:xfrm>
            <a:off x="4941375" y="4274450"/>
            <a:ext cx="3098400" cy="394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Nunito"/>
                <a:ea typeface="Nunito"/>
                <a:cs typeface="Nunito"/>
                <a:sym typeface="Nunito"/>
              </a:rPr>
              <a:t>Prioriza la 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profundidad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 del árbol</a:t>
            </a:r>
            <a:endParaRPr b="1" i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/>
          <p:nvPr>
            <p:ph type="title"/>
          </p:nvPr>
        </p:nvSpPr>
        <p:spPr>
          <a:xfrm>
            <a:off x="2029200" y="78225"/>
            <a:ext cx="5085600" cy="13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</a:t>
            </a:r>
            <a:endParaRPr/>
          </a:p>
        </p:txBody>
      </p:sp>
      <p:sp>
        <p:nvSpPr>
          <p:cNvPr id="311" name="Google Shape;311;p17"/>
          <p:cNvSpPr txBox="1"/>
          <p:nvPr>
            <p:ph idx="1" type="body"/>
          </p:nvPr>
        </p:nvSpPr>
        <p:spPr>
          <a:xfrm>
            <a:off x="515225" y="1513900"/>
            <a:ext cx="4261500" cy="15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Es un algoritmo </a:t>
            </a:r>
            <a:r>
              <a:rPr lang="en" sz="1800"/>
              <a:t>heurístico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Mediante la heurística y el coste, el algoritmo trata de encontrar el camino </a:t>
            </a:r>
            <a:r>
              <a:rPr lang="en" sz="1800"/>
              <a:t>más</a:t>
            </a:r>
            <a:r>
              <a:rPr lang="en" sz="1800"/>
              <a:t> corto</a:t>
            </a:r>
            <a:endParaRPr sz="1800"/>
          </a:p>
        </p:txBody>
      </p:sp>
      <p:pic>
        <p:nvPicPr>
          <p:cNvPr id="312" name="Google Shape;3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200" y="1579725"/>
            <a:ext cx="3442958" cy="24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18"/>
          <p:cNvPicPr preferRelativeResize="0"/>
          <p:nvPr/>
        </p:nvPicPr>
        <p:blipFill rotWithShape="1">
          <a:blip r:embed="rId3">
            <a:alphaModFix/>
          </a:blip>
          <a:srcRect b="20700" l="0" r="1487" t="30718"/>
          <a:stretch/>
        </p:blipFill>
        <p:spPr>
          <a:xfrm>
            <a:off x="4687918" y="1476300"/>
            <a:ext cx="3977082" cy="33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8"/>
          <p:cNvSpPr txBox="1"/>
          <p:nvPr>
            <p:ph type="title"/>
          </p:nvPr>
        </p:nvSpPr>
        <p:spPr>
          <a:xfrm>
            <a:off x="-602350" y="-234625"/>
            <a:ext cx="6515400" cy="12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Heuristicas</a:t>
            </a:r>
            <a:endParaRPr sz="7200"/>
          </a:p>
        </p:txBody>
      </p:sp>
      <p:sp>
        <p:nvSpPr>
          <p:cNvPr id="319" name="Google Shape;319;p18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cxnSp>
        <p:nvCxnSpPr>
          <p:cNvPr id="320" name="Google Shape;320;p18"/>
          <p:cNvCxnSpPr/>
          <p:nvPr/>
        </p:nvCxnSpPr>
        <p:spPr>
          <a:xfrm flipH="1" rot="10800000">
            <a:off x="6544700" y="2890825"/>
            <a:ext cx="1414500" cy="1152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321" name="Google Shape;321;p18"/>
          <p:cNvCxnSpPr/>
          <p:nvPr/>
        </p:nvCxnSpPr>
        <p:spPr>
          <a:xfrm>
            <a:off x="7959200" y="2890825"/>
            <a:ext cx="42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322" name="Google Shape;322;p18"/>
          <p:cNvSpPr txBox="1"/>
          <p:nvPr/>
        </p:nvSpPr>
        <p:spPr>
          <a:xfrm>
            <a:off x="442200" y="1476300"/>
            <a:ext cx="38670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"/>
              <a:buAutoNum type="arabicPeriod"/>
            </a:pPr>
            <a:r>
              <a:rPr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Distancia del personaje al objetivo.</a:t>
            </a:r>
            <a:endParaRPr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19"/>
          <p:cNvPicPr preferRelativeResize="0"/>
          <p:nvPr/>
        </p:nvPicPr>
        <p:blipFill rotWithShape="1">
          <a:blip r:embed="rId3">
            <a:alphaModFix/>
          </a:blip>
          <a:srcRect b="12209" l="0" r="0" t="22113"/>
          <a:stretch/>
        </p:blipFill>
        <p:spPr>
          <a:xfrm>
            <a:off x="2635625" y="812600"/>
            <a:ext cx="3512175" cy="396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8" name="Google Shape;328;p19"/>
          <p:cNvCxnSpPr/>
          <p:nvPr/>
        </p:nvCxnSpPr>
        <p:spPr>
          <a:xfrm>
            <a:off x="4636650" y="1877200"/>
            <a:ext cx="0" cy="33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19"/>
          <p:cNvCxnSpPr/>
          <p:nvPr/>
        </p:nvCxnSpPr>
        <p:spPr>
          <a:xfrm flipH="1">
            <a:off x="5115225" y="1811500"/>
            <a:ext cx="741600" cy="3378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Google Shape;330;p19"/>
          <p:cNvSpPr/>
          <p:nvPr/>
        </p:nvSpPr>
        <p:spPr>
          <a:xfrm>
            <a:off x="4383250" y="1971050"/>
            <a:ext cx="1079406" cy="788400"/>
          </a:xfrm>
          <a:prstGeom prst="irregularSeal2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9"/>
          <p:cNvSpPr txBox="1"/>
          <p:nvPr>
            <p:ph type="title"/>
          </p:nvPr>
        </p:nvSpPr>
        <p:spPr>
          <a:xfrm>
            <a:off x="-602350" y="-234625"/>
            <a:ext cx="6515400" cy="12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Heuristicas</a:t>
            </a:r>
            <a:endParaRPr sz="7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 txBox="1"/>
          <p:nvPr>
            <p:ph type="title"/>
          </p:nvPr>
        </p:nvSpPr>
        <p:spPr>
          <a:xfrm>
            <a:off x="319575" y="1554125"/>
            <a:ext cx="4016700" cy="18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2.	</a:t>
            </a:r>
            <a:r>
              <a:rPr b="0"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Heurística</a:t>
            </a:r>
            <a:r>
              <a:rPr b="0"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contemplando casillas ardientes y </a:t>
            </a:r>
            <a:r>
              <a:rPr b="0"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diferentes</a:t>
            </a:r>
            <a:r>
              <a:rPr b="0"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situaciones </a:t>
            </a:r>
            <a:endParaRPr/>
          </a:p>
        </p:txBody>
      </p:sp>
      <p:sp>
        <p:nvSpPr>
          <p:cNvPr id="337" name="Google Shape;337;p20"/>
          <p:cNvSpPr txBox="1"/>
          <p:nvPr>
            <p:ph type="title"/>
          </p:nvPr>
        </p:nvSpPr>
        <p:spPr>
          <a:xfrm>
            <a:off x="-602350" y="-234625"/>
            <a:ext cx="6515400" cy="12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Heuristicas</a:t>
            </a:r>
            <a:endParaRPr sz="7200"/>
          </a:p>
        </p:txBody>
      </p:sp>
      <p:pic>
        <p:nvPicPr>
          <p:cNvPr id="338" name="Google Shape;338;p20"/>
          <p:cNvPicPr preferRelativeResize="0"/>
          <p:nvPr/>
        </p:nvPicPr>
        <p:blipFill rotWithShape="1">
          <a:blip r:embed="rId3">
            <a:alphaModFix/>
          </a:blip>
          <a:srcRect b="12209" l="0" r="0" t="22113"/>
          <a:stretch/>
        </p:blipFill>
        <p:spPr>
          <a:xfrm>
            <a:off x="4231225" y="867150"/>
            <a:ext cx="3512175" cy="396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9" name="Google Shape;339;p20"/>
          <p:cNvCxnSpPr/>
          <p:nvPr/>
        </p:nvCxnSpPr>
        <p:spPr>
          <a:xfrm rot="10800000">
            <a:off x="5293750" y="1952300"/>
            <a:ext cx="1971000" cy="131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20"/>
          <p:cNvCxnSpPr/>
          <p:nvPr/>
        </p:nvCxnSpPr>
        <p:spPr>
          <a:xfrm flipH="1">
            <a:off x="5171675" y="1980425"/>
            <a:ext cx="1116900" cy="309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41" name="Google Shape;341;p20"/>
          <p:cNvCxnSpPr/>
          <p:nvPr/>
        </p:nvCxnSpPr>
        <p:spPr>
          <a:xfrm flipH="1" rot="-5400000">
            <a:off x="4791650" y="2857900"/>
            <a:ext cx="1914600" cy="1135800"/>
          </a:xfrm>
          <a:prstGeom prst="bentConnector3">
            <a:avLst>
              <a:gd fmla="val 7794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500" y="854126"/>
            <a:ext cx="3534150" cy="406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1"/>
          <p:cNvSpPr txBox="1"/>
          <p:nvPr>
            <p:ph type="title"/>
          </p:nvPr>
        </p:nvSpPr>
        <p:spPr>
          <a:xfrm>
            <a:off x="-602350" y="-234625"/>
            <a:ext cx="6515400" cy="12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Heuristicas</a:t>
            </a:r>
            <a:endParaRPr sz="7200"/>
          </a:p>
        </p:txBody>
      </p:sp>
      <p:sp>
        <p:nvSpPr>
          <p:cNvPr id="348" name="Google Shape;348;p21"/>
          <p:cNvSpPr/>
          <p:nvPr/>
        </p:nvSpPr>
        <p:spPr>
          <a:xfrm>
            <a:off x="7496575" y="2543600"/>
            <a:ext cx="850800" cy="7629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6309150" y="3136100"/>
            <a:ext cx="850800" cy="7629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1"/>
          <p:cNvSpPr txBox="1"/>
          <p:nvPr>
            <p:ph type="title"/>
          </p:nvPr>
        </p:nvSpPr>
        <p:spPr>
          <a:xfrm>
            <a:off x="328950" y="1641300"/>
            <a:ext cx="4016700" cy="18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"/>
              <a:buChar char="●"/>
            </a:pPr>
            <a:r>
              <a:rPr b="0"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Escoger la mas cercana</a:t>
            </a:r>
            <a:endParaRPr b="0"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"/>
              <a:buChar char="●"/>
            </a:pPr>
            <a:r>
              <a:rPr b="0"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Escoger la más lejana</a:t>
            </a:r>
            <a:endParaRPr b="0"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"/>
              <a:buChar char="●"/>
            </a:pPr>
            <a:r>
              <a:rPr b="0"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Escoger una aleatoria</a:t>
            </a:r>
            <a:endParaRPr b="0"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1" name="Google Shape;351;p21"/>
          <p:cNvSpPr/>
          <p:nvPr/>
        </p:nvSpPr>
        <p:spPr>
          <a:xfrm flipH="1">
            <a:off x="3905500" y="2834550"/>
            <a:ext cx="562200" cy="26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