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1" r:id="rId4"/>
    <p:sldId id="264" r:id="rId5"/>
    <p:sldId id="266" r:id="rId6"/>
    <p:sldId id="265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70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69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01/08/16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15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01/08/16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19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01/08/16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8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01/08/16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01/08/16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50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01/08/16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11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01/08/16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21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01/08/16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27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01/08/16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15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01/08/16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04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01/08/16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31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4518-82E3-4F1C-9E45-93FD173EFC7B}" type="datetimeFigureOut">
              <a:rPr lang="pt-BR" smtClean="0"/>
              <a:t>01/08/16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60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weber.marcelo@gmail.com" TargetMode="External"/><Relationship Id="rId3" Type="http://schemas.openxmlformats.org/officeDocument/2006/relationships/hyperlink" Target="mailto:nac.marino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70109" y="3603380"/>
            <a:ext cx="4792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Apresentaç</a:t>
            </a:r>
            <a:r>
              <a:rPr lang="pt-B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ão do Curso</a:t>
            </a:r>
            <a:endParaRPr lang="pt-BR" sz="3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CaixaDeTexto 3"/>
          <p:cNvSpPr txBox="1"/>
          <p:nvPr/>
        </p:nvSpPr>
        <p:spPr>
          <a:xfrm>
            <a:off x="570109" y="5255816"/>
            <a:ext cx="2139628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Marcelo Weber</a:t>
            </a:r>
            <a:endParaRPr lang="pt-BR" sz="1600" b="1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Nicholas A. C. </a:t>
            </a:r>
            <a:r>
              <a:rPr lang="pt-BR" sz="16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Marino</a:t>
            </a:r>
            <a:endParaRPr lang="pt-BR" sz="1600" b="1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8" y="1254389"/>
            <a:ext cx="3206570" cy="1827139"/>
          </a:xfrm>
          <a:prstGeom prst="rect">
            <a:avLst/>
          </a:prstGeom>
        </p:spPr>
      </p:pic>
      <p:sp>
        <p:nvSpPr>
          <p:cNvPr id="6" name="CaixaDeTexto 3"/>
          <p:cNvSpPr txBox="1"/>
          <p:nvPr/>
        </p:nvSpPr>
        <p:spPr>
          <a:xfrm>
            <a:off x="5652978" y="5440482"/>
            <a:ext cx="2710999" cy="441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github.com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nacmarino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maR</a:t>
            </a: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570109" y="4338799"/>
            <a:ext cx="484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Revis</a:t>
            </a:r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ão Sistemática e Meta-Análise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156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1587612"/>
            <a:ext cx="832820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08</a:t>
            </a:r>
            <a:r>
              <a:rPr lang="en-US" b="1" dirty="0" smtClean="0">
                <a:latin typeface="Times New Roman"/>
                <a:cs typeface="Times New Roman"/>
              </a:rPr>
              <a:t> de </a:t>
            </a:r>
            <a:r>
              <a:rPr lang="en-US" b="1" dirty="0" err="1" smtClean="0">
                <a:latin typeface="Times New Roman"/>
                <a:cs typeface="Times New Roman"/>
              </a:rPr>
              <a:t>setembro</a:t>
            </a:r>
            <a:r>
              <a:rPr lang="en-US" b="1" dirty="0" smtClean="0">
                <a:latin typeface="Times New Roman"/>
                <a:cs typeface="Times New Roman"/>
              </a:rPr>
              <a:t>: </a:t>
            </a:r>
            <a:r>
              <a:rPr lang="en-US" b="1" dirty="0" err="1" smtClean="0">
                <a:latin typeface="Times New Roman"/>
                <a:cs typeface="Times New Roman"/>
              </a:rPr>
              <a:t>Garantindo</a:t>
            </a:r>
            <a:r>
              <a:rPr lang="en-US" b="1" dirty="0" smtClean="0">
                <a:latin typeface="Times New Roman"/>
                <a:cs typeface="Times New Roman"/>
              </a:rPr>
              <a:t> a </a:t>
            </a:r>
            <a:r>
              <a:rPr lang="en-US" b="1" dirty="0" err="1" smtClean="0">
                <a:latin typeface="Times New Roman"/>
                <a:cs typeface="Times New Roman"/>
              </a:rPr>
              <a:t>Qualidade</a:t>
            </a:r>
            <a:r>
              <a:rPr lang="en-US" b="1" dirty="0" smtClean="0">
                <a:latin typeface="Times New Roman"/>
                <a:cs typeface="Times New Roman"/>
              </a:rPr>
              <a:t> da Meta-</a:t>
            </a:r>
            <a:r>
              <a:rPr lang="en-US" b="1" dirty="0" err="1" smtClean="0">
                <a:latin typeface="Times New Roman"/>
                <a:cs typeface="Times New Roman"/>
              </a:rPr>
              <a:t>An</a:t>
            </a:r>
            <a:r>
              <a:rPr lang="en-US" b="1" dirty="0" err="1" smtClean="0">
                <a:latin typeface="Times New Roman"/>
                <a:cs typeface="Times New Roman"/>
              </a:rPr>
              <a:t>álise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Vi</a:t>
            </a:r>
            <a:r>
              <a:rPr lang="en-US" dirty="0" err="1" smtClean="0">
                <a:latin typeface="Times New Roman"/>
                <a:cs typeface="Times New Roman"/>
              </a:rPr>
              <a:t>és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Publicação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Método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Filogenético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Efeitos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observações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não-independentes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592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1587612"/>
            <a:ext cx="832820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09</a:t>
            </a:r>
            <a:r>
              <a:rPr lang="en-US" b="1" dirty="0" smtClean="0">
                <a:latin typeface="Times New Roman"/>
                <a:cs typeface="Times New Roman"/>
              </a:rPr>
              <a:t> de </a:t>
            </a:r>
            <a:r>
              <a:rPr lang="en-US" b="1" dirty="0" err="1" smtClean="0">
                <a:latin typeface="Times New Roman"/>
                <a:cs typeface="Times New Roman"/>
              </a:rPr>
              <a:t>setembro</a:t>
            </a:r>
            <a:r>
              <a:rPr lang="en-US" b="1" dirty="0" smtClean="0">
                <a:latin typeface="Times New Roman"/>
                <a:cs typeface="Times New Roman"/>
              </a:rPr>
              <a:t>: Boas </a:t>
            </a:r>
            <a:r>
              <a:rPr lang="en-US" b="1" dirty="0" err="1" smtClean="0">
                <a:latin typeface="Times New Roman"/>
                <a:cs typeface="Times New Roman"/>
              </a:rPr>
              <a:t>p</a:t>
            </a:r>
            <a:r>
              <a:rPr lang="en-US" b="1" dirty="0" err="1" smtClean="0">
                <a:latin typeface="Times New Roman"/>
                <a:cs typeface="Times New Roman"/>
              </a:rPr>
              <a:t>r</a:t>
            </a:r>
            <a:r>
              <a:rPr lang="en-US" b="1" dirty="0" err="1" smtClean="0">
                <a:latin typeface="Times New Roman"/>
                <a:cs typeface="Times New Roman"/>
              </a:rPr>
              <a:t>áticas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em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Revisões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Sistemáticas</a:t>
            </a:r>
            <a:r>
              <a:rPr lang="en-US" b="1" dirty="0" smtClean="0">
                <a:latin typeface="Times New Roman"/>
                <a:cs typeface="Times New Roman"/>
              </a:rPr>
              <a:t> e Meta-</a:t>
            </a:r>
            <a:r>
              <a:rPr lang="en-US" b="1" dirty="0" err="1" smtClean="0">
                <a:latin typeface="Times New Roman"/>
                <a:cs typeface="Times New Roman"/>
              </a:rPr>
              <a:t>Análise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Curadoria</a:t>
            </a:r>
            <a:r>
              <a:rPr lang="en-US" dirty="0" smtClean="0">
                <a:latin typeface="Times New Roman"/>
                <a:cs typeface="Times New Roman"/>
              </a:rPr>
              <a:t> dos dados;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O </a:t>
            </a:r>
            <a:r>
              <a:rPr lang="en-US" dirty="0" err="1" smtClean="0">
                <a:latin typeface="Times New Roman"/>
                <a:cs typeface="Times New Roman"/>
              </a:rPr>
              <a:t>que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apresentar</a:t>
            </a:r>
            <a:r>
              <a:rPr lang="en-US" dirty="0" smtClean="0">
                <a:latin typeface="Times New Roman"/>
                <a:cs typeface="Times New Roman"/>
              </a:rPr>
              <a:t>?;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Honestidade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cient</a:t>
            </a:r>
            <a:r>
              <a:rPr lang="en-US" dirty="0" err="1" smtClean="0">
                <a:latin typeface="Times New Roman"/>
                <a:cs typeface="Times New Roman"/>
              </a:rPr>
              <a:t>ífica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592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6720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Mas e o tempo para fazer o trabalho final?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5252" y="1599495"/>
            <a:ext cx="832820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 smtClean="0">
                <a:latin typeface="Times New Roman"/>
                <a:cs typeface="Times New Roman"/>
              </a:rPr>
              <a:t>Aula </a:t>
            </a:r>
            <a:r>
              <a:rPr lang="en-US" b="1" dirty="0" err="1">
                <a:latin typeface="Times New Roman"/>
                <a:cs typeface="Times New Roman"/>
              </a:rPr>
              <a:t>t</a:t>
            </a:r>
            <a:r>
              <a:rPr lang="en-US" b="1" dirty="0" err="1" smtClean="0">
                <a:latin typeface="Times New Roman"/>
                <a:cs typeface="Times New Roman"/>
              </a:rPr>
              <a:t>eórica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somente</a:t>
            </a:r>
            <a:r>
              <a:rPr lang="en-US" b="1" dirty="0" smtClean="0">
                <a:latin typeface="Times New Roman"/>
                <a:cs typeface="Times New Roman"/>
              </a:rPr>
              <a:t> de </a:t>
            </a:r>
            <a:r>
              <a:rPr lang="en-US" b="1" dirty="0" err="1" smtClean="0">
                <a:latin typeface="Times New Roman"/>
                <a:cs typeface="Times New Roman"/>
              </a:rPr>
              <a:t>manhã</a:t>
            </a:r>
            <a:r>
              <a:rPr lang="en-US" b="1" dirty="0" smtClean="0">
                <a:latin typeface="Times New Roman"/>
                <a:cs typeface="Times New Roman"/>
              </a:rPr>
              <a:t>! (08:30hrs </a:t>
            </a:r>
            <a:r>
              <a:rPr lang="en-US" b="1" dirty="0" err="1" smtClean="0">
                <a:latin typeface="Times New Roman"/>
                <a:cs typeface="Times New Roman"/>
              </a:rPr>
              <a:t>às</a:t>
            </a:r>
            <a:r>
              <a:rPr lang="en-US" b="1" dirty="0" smtClean="0">
                <a:latin typeface="Times New Roman"/>
                <a:cs typeface="Times New Roman"/>
              </a:rPr>
              <a:t> 12:00hrs)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 err="1" smtClean="0">
                <a:latin typeface="Times New Roman"/>
                <a:cs typeface="Times New Roman"/>
              </a:rPr>
              <a:t>Depois</a:t>
            </a:r>
            <a:r>
              <a:rPr lang="en-US" b="1" dirty="0" smtClean="0">
                <a:latin typeface="Times New Roman"/>
                <a:cs typeface="Times New Roman"/>
              </a:rPr>
              <a:t>? </a:t>
            </a:r>
            <a:r>
              <a:rPr lang="en-US" b="1" dirty="0" err="1" smtClean="0">
                <a:latin typeface="Times New Roman"/>
                <a:cs typeface="Times New Roman"/>
              </a:rPr>
              <a:t>Vá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preparar</a:t>
            </a:r>
            <a:r>
              <a:rPr lang="en-US" b="1" dirty="0" smtClean="0">
                <a:latin typeface="Times New Roman"/>
                <a:cs typeface="Times New Roman"/>
              </a:rPr>
              <a:t> a </a:t>
            </a:r>
            <a:r>
              <a:rPr lang="en-US" b="1" dirty="0" err="1" smtClean="0">
                <a:latin typeface="Times New Roman"/>
                <a:cs typeface="Times New Roman"/>
              </a:rPr>
              <a:t>tarefa</a:t>
            </a:r>
            <a:r>
              <a:rPr lang="en-US" b="1" dirty="0" smtClean="0">
                <a:latin typeface="Times New Roman"/>
                <a:cs typeface="Times New Roman"/>
              </a:rPr>
              <a:t> do </a:t>
            </a:r>
            <a:r>
              <a:rPr lang="en-US" b="1" dirty="0" err="1" smtClean="0">
                <a:latin typeface="Times New Roman"/>
                <a:cs typeface="Times New Roman"/>
              </a:rPr>
              <a:t>dia</a:t>
            </a:r>
            <a:r>
              <a:rPr lang="en-US" b="1" dirty="0" smtClean="0">
                <a:latin typeface="Times New Roman"/>
                <a:cs typeface="Times New Roman"/>
              </a:rPr>
              <a:t>!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 err="1" smtClean="0">
                <a:latin typeface="Times New Roman"/>
                <a:cs typeface="Times New Roman"/>
              </a:rPr>
              <a:t>Você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é</a:t>
            </a:r>
            <a:r>
              <a:rPr lang="en-US" b="1" dirty="0" smtClean="0">
                <a:latin typeface="Times New Roman"/>
                <a:cs typeface="Times New Roman"/>
              </a:rPr>
              <a:t> o principal </a:t>
            </a:r>
            <a:r>
              <a:rPr lang="en-US" b="1" dirty="0" err="1" smtClean="0">
                <a:latin typeface="Times New Roman"/>
                <a:cs typeface="Times New Roman"/>
              </a:rPr>
              <a:t>protagonista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nesta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disciplina</a:t>
            </a:r>
            <a:r>
              <a:rPr lang="en-US" b="1" dirty="0" smtClean="0">
                <a:latin typeface="Times New Roman"/>
                <a:cs typeface="Times New Roman"/>
              </a:rPr>
              <a:t>.</a:t>
            </a:r>
            <a:endParaRPr lang="en-US" b="1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7674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2153130"/>
            <a:ext cx="3847763" cy="221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29 de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agosto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Estrutura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do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Curso</a:t>
            </a: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e 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Introduç</a:t>
            </a:r>
            <a:r>
              <a:rPr lang="en-US" sz="1400" b="1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ão</a:t>
            </a:r>
            <a:endParaRPr lang="en-US" sz="1400" b="1" dirty="0" smtClean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Hist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órico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e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definição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Tipos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e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usos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Escolhendo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uma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pergunta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Método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cs typeface="Times New Roman"/>
              </a:rPr>
              <a:t> PICO.</a:t>
            </a:r>
            <a:endParaRPr lang="en-US" sz="1400" dirty="0" smtClean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9305" y="2153130"/>
            <a:ext cx="3997257" cy="221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latin typeface="Times New Roman"/>
                <a:cs typeface="Times New Roman"/>
              </a:rPr>
              <a:t>29 de </a:t>
            </a:r>
            <a:r>
              <a:rPr lang="en-US" sz="1400" b="1" dirty="0" err="1" smtClean="0">
                <a:latin typeface="Times New Roman"/>
                <a:cs typeface="Times New Roman"/>
              </a:rPr>
              <a:t>agosto</a:t>
            </a:r>
            <a:r>
              <a:rPr lang="en-US" sz="1400" b="1" dirty="0" smtClean="0"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latin typeface="Times New Roman"/>
                <a:cs typeface="Times New Roman"/>
              </a:rPr>
              <a:t>Qual</a:t>
            </a:r>
            <a:r>
              <a:rPr lang="en-US" sz="1400" b="1" dirty="0" smtClean="0"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latin typeface="Times New Roman"/>
                <a:cs typeface="Times New Roman"/>
              </a:rPr>
              <a:t>pergunta</a:t>
            </a:r>
            <a:r>
              <a:rPr lang="en-US" sz="1400" b="1" dirty="0" smtClean="0"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latin typeface="Times New Roman"/>
                <a:cs typeface="Times New Roman"/>
              </a:rPr>
              <a:t>quero</a:t>
            </a:r>
            <a:r>
              <a:rPr lang="en-US" sz="1400" b="1" dirty="0" smtClean="0">
                <a:latin typeface="Times New Roman"/>
                <a:cs typeface="Times New Roman"/>
              </a:rPr>
              <a:t> responder?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Motivaç</a:t>
            </a:r>
            <a:r>
              <a:rPr lang="en-US" sz="1400" dirty="0" err="1" smtClean="0">
                <a:latin typeface="Times New Roman"/>
                <a:cs typeface="Times New Roman"/>
              </a:rPr>
              <a:t>ão</a:t>
            </a:r>
            <a:r>
              <a:rPr lang="en-US" sz="1400" dirty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teórica</a:t>
            </a:r>
            <a:endParaRPr lang="en-US" sz="1400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Por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que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precisa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ser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respondida</a:t>
            </a:r>
            <a:r>
              <a:rPr lang="en-US" sz="1400" dirty="0" smtClean="0">
                <a:latin typeface="Times New Roman"/>
                <a:cs typeface="Times New Roman"/>
              </a:rPr>
              <a:t>?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Pode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ser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respondida</a:t>
            </a:r>
            <a:r>
              <a:rPr lang="en-US" sz="1400" dirty="0" smtClean="0">
                <a:latin typeface="Times New Roman"/>
                <a:cs typeface="Times New Roman"/>
              </a:rPr>
              <a:t> com RS </a:t>
            </a:r>
            <a:r>
              <a:rPr lang="en-US" sz="1400" dirty="0" err="1" smtClean="0">
                <a:latin typeface="Times New Roman"/>
                <a:cs typeface="Times New Roman"/>
              </a:rPr>
              <a:t>ou</a:t>
            </a:r>
            <a:r>
              <a:rPr lang="en-US" sz="1400" dirty="0" smtClean="0">
                <a:latin typeface="Times New Roman"/>
                <a:cs typeface="Times New Roman"/>
              </a:rPr>
              <a:t> MA?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Definir</a:t>
            </a:r>
            <a:r>
              <a:rPr lang="en-US" sz="1400" dirty="0" smtClean="0">
                <a:latin typeface="Times New Roman"/>
                <a:cs typeface="Times New Roman"/>
              </a:rPr>
              <a:t> PICO.</a:t>
            </a:r>
            <a:endParaRPr 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81260" y="1670885"/>
            <a:ext cx="76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N</a:t>
            </a:r>
            <a:r>
              <a:rPr lang="en-US" sz="28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ós</a:t>
            </a:r>
            <a:endParaRPr lang="en-US" sz="2800" b="1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3284" y="1673879"/>
            <a:ext cx="90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/>
                <a:cs typeface="Times New Roman"/>
              </a:rPr>
              <a:t>Voc</a:t>
            </a:r>
            <a:r>
              <a:rPr lang="en-US" sz="2800" b="1" dirty="0" err="1" smtClean="0">
                <a:latin typeface="Times New Roman"/>
                <a:cs typeface="Times New Roman"/>
              </a:rPr>
              <a:t>ê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0034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2332756"/>
            <a:ext cx="4212118" cy="3072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31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de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agosto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Iniciando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uma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Revis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ão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Sistemática</a:t>
            </a:r>
            <a:endParaRPr lang="en-US" sz="1400" b="1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Planejando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a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busca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Planejando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a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extraç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ão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de dados;</a:t>
            </a:r>
            <a:endParaRPr lang="en-US" sz="1400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M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étodos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de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busca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Montando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uma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base de dados;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Métodos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para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a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extração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de dados;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Controle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de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qualidade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dos dados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extraídos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;</a:t>
            </a:r>
            <a:endParaRPr lang="en-US" sz="1400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4383" y="2332756"/>
            <a:ext cx="4212118" cy="221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latin typeface="Times New Roman"/>
                <a:cs typeface="Times New Roman"/>
              </a:rPr>
              <a:t>31</a:t>
            </a:r>
            <a:r>
              <a:rPr lang="en-US" sz="1400" b="1" dirty="0" smtClean="0">
                <a:latin typeface="Times New Roman"/>
                <a:cs typeface="Times New Roman"/>
              </a:rPr>
              <a:t> de </a:t>
            </a:r>
            <a:r>
              <a:rPr lang="en-US" sz="1400" b="1" dirty="0" err="1" smtClean="0">
                <a:latin typeface="Times New Roman"/>
                <a:cs typeface="Times New Roman"/>
              </a:rPr>
              <a:t>agosto</a:t>
            </a:r>
            <a:r>
              <a:rPr lang="en-US" sz="1400" b="1" dirty="0" smtClean="0"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latin typeface="Times New Roman"/>
                <a:cs typeface="Times New Roman"/>
              </a:rPr>
              <a:t>Planejamento</a:t>
            </a:r>
            <a:r>
              <a:rPr lang="en-US" sz="1400" b="1" dirty="0" smtClean="0">
                <a:latin typeface="Times New Roman"/>
                <a:cs typeface="Times New Roman"/>
              </a:rPr>
              <a:t> e </a:t>
            </a:r>
            <a:r>
              <a:rPr lang="en-US" sz="1400" b="1" dirty="0" err="1" smtClean="0">
                <a:latin typeface="Times New Roman"/>
                <a:cs typeface="Times New Roman"/>
              </a:rPr>
              <a:t>Estrat</a:t>
            </a:r>
            <a:r>
              <a:rPr lang="en-US" sz="1400" b="1" dirty="0" err="1" smtClean="0">
                <a:latin typeface="Times New Roman"/>
                <a:cs typeface="Times New Roman"/>
              </a:rPr>
              <a:t>égia</a:t>
            </a:r>
            <a:endParaRPr lang="en-US" sz="1400" b="1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Planejar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busca</a:t>
            </a:r>
            <a:r>
              <a:rPr lang="en-US" sz="1400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Realizar</a:t>
            </a:r>
            <a:r>
              <a:rPr lang="en-US" sz="1400" dirty="0" smtClean="0">
                <a:latin typeface="Times New Roman"/>
                <a:cs typeface="Times New Roman"/>
              </a:rPr>
              <a:t> a </a:t>
            </a:r>
            <a:r>
              <a:rPr lang="en-US" sz="1400" dirty="0" err="1" smtClean="0">
                <a:latin typeface="Times New Roman"/>
                <a:cs typeface="Times New Roman"/>
              </a:rPr>
              <a:t>busca</a:t>
            </a:r>
            <a:r>
              <a:rPr lang="en-US" sz="1400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Focar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em</a:t>
            </a:r>
            <a:r>
              <a:rPr lang="en-US" sz="1400" dirty="0" smtClean="0">
                <a:latin typeface="Times New Roman"/>
                <a:cs typeface="Times New Roman"/>
              </a:rPr>
              <a:t>, no </a:t>
            </a:r>
            <a:r>
              <a:rPr lang="en-US" sz="1400" dirty="0" err="1" smtClean="0">
                <a:latin typeface="Times New Roman"/>
                <a:cs typeface="Times New Roman"/>
              </a:rPr>
              <a:t>m</a:t>
            </a:r>
            <a:r>
              <a:rPr lang="en-US" sz="1400" dirty="0" err="1" smtClean="0">
                <a:latin typeface="Times New Roman"/>
                <a:cs typeface="Times New Roman"/>
              </a:rPr>
              <a:t>ínimo</a:t>
            </a:r>
            <a:r>
              <a:rPr lang="en-US" sz="1400" dirty="0" smtClean="0">
                <a:latin typeface="Times New Roman"/>
                <a:cs typeface="Times New Roman"/>
              </a:rPr>
              <a:t>, 5 </a:t>
            </a:r>
            <a:r>
              <a:rPr lang="en-US" sz="1400" dirty="0" err="1" smtClean="0">
                <a:latin typeface="Times New Roman"/>
                <a:cs typeface="Times New Roman"/>
              </a:rPr>
              <a:t>trabalhos</a:t>
            </a:r>
            <a:r>
              <a:rPr lang="en-US" sz="1400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Extrair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informaç</a:t>
            </a:r>
            <a:r>
              <a:rPr lang="en-US" sz="1400" dirty="0" err="1" smtClean="0">
                <a:latin typeface="Times New Roman"/>
                <a:cs typeface="Times New Roman"/>
              </a:rPr>
              <a:t>ões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destes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trabalhos</a:t>
            </a:r>
            <a:r>
              <a:rPr lang="en-US" sz="1400" dirty="0" smtClean="0">
                <a:latin typeface="Times New Roman"/>
                <a:cs typeface="Times New Roman"/>
              </a:rPr>
              <a:t>.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1260" y="1670885"/>
            <a:ext cx="76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N</a:t>
            </a:r>
            <a:r>
              <a:rPr lang="en-US" sz="28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ós</a:t>
            </a:r>
            <a:endParaRPr lang="en-US" sz="2800" b="1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3284" y="1673879"/>
            <a:ext cx="90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/>
                <a:cs typeface="Times New Roman"/>
              </a:rPr>
              <a:t>Voc</a:t>
            </a:r>
            <a:r>
              <a:rPr lang="en-US" sz="2800" b="1" dirty="0" err="1" smtClean="0">
                <a:latin typeface="Times New Roman"/>
                <a:cs typeface="Times New Roman"/>
              </a:rPr>
              <a:t>ê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418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2380654"/>
            <a:ext cx="3931044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02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de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setembro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Iniciando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uma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Meta-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An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álise</a:t>
            </a:r>
            <a:endParaRPr lang="en-US" sz="1400" b="1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Métricas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de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tamanho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do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efeito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Tipos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de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modelo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para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a meta-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análise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.</a:t>
            </a:r>
            <a:endParaRPr lang="en-US" sz="1400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30535" y="2380654"/>
            <a:ext cx="3931044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 smtClean="0">
                <a:latin typeface="Times New Roman"/>
                <a:cs typeface="Times New Roman"/>
              </a:rPr>
              <a:t>02</a:t>
            </a:r>
            <a:r>
              <a:rPr lang="en-US" sz="1400" b="1" dirty="0" smtClean="0">
                <a:latin typeface="Times New Roman"/>
                <a:cs typeface="Times New Roman"/>
              </a:rPr>
              <a:t> de </a:t>
            </a:r>
            <a:r>
              <a:rPr lang="en-US" sz="1400" b="1" dirty="0" err="1" smtClean="0">
                <a:latin typeface="Times New Roman"/>
                <a:cs typeface="Times New Roman"/>
              </a:rPr>
              <a:t>setembro</a:t>
            </a:r>
            <a:r>
              <a:rPr lang="en-US" sz="1400" b="1" dirty="0" smtClean="0">
                <a:latin typeface="Times New Roman"/>
                <a:cs typeface="Times New Roman"/>
              </a:rPr>
              <a:t>: O </a:t>
            </a:r>
            <a:r>
              <a:rPr lang="en-US" sz="1400" b="1" dirty="0" err="1" smtClean="0">
                <a:latin typeface="Times New Roman"/>
                <a:cs typeface="Times New Roman"/>
              </a:rPr>
              <a:t>primeiro</a:t>
            </a:r>
            <a:r>
              <a:rPr lang="en-US" sz="1400" b="1" dirty="0" smtClean="0"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latin typeface="Times New Roman"/>
                <a:cs typeface="Times New Roman"/>
              </a:rPr>
              <a:t>efeito</a:t>
            </a:r>
            <a:endParaRPr lang="en-US" sz="1400" b="1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Calcular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os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tamanhos</a:t>
            </a:r>
            <a:r>
              <a:rPr lang="en-US" sz="1400" dirty="0" smtClean="0">
                <a:latin typeface="Times New Roman"/>
                <a:cs typeface="Times New Roman"/>
              </a:rPr>
              <a:t> do </a:t>
            </a:r>
            <a:r>
              <a:rPr lang="en-US" sz="1400" dirty="0" err="1" smtClean="0">
                <a:latin typeface="Times New Roman"/>
                <a:cs typeface="Times New Roman"/>
              </a:rPr>
              <a:t>efeito</a:t>
            </a:r>
            <a:r>
              <a:rPr lang="en-US" sz="1400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Aplicar</a:t>
            </a:r>
            <a:r>
              <a:rPr lang="en-US" sz="1400" dirty="0" smtClean="0">
                <a:latin typeface="Times New Roman"/>
                <a:cs typeface="Times New Roman"/>
              </a:rPr>
              <a:t> um </a:t>
            </a:r>
            <a:r>
              <a:rPr lang="en-US" sz="1400" dirty="0" err="1" smtClean="0">
                <a:latin typeface="Times New Roman"/>
                <a:cs typeface="Times New Roman"/>
              </a:rPr>
              <a:t>modelo</a:t>
            </a:r>
            <a:r>
              <a:rPr lang="en-US" sz="1400" dirty="0" smtClean="0">
                <a:latin typeface="Times New Roman"/>
                <a:cs typeface="Times New Roman"/>
              </a:rPr>
              <a:t> de meta-</a:t>
            </a:r>
            <a:r>
              <a:rPr lang="en-US" sz="1400" dirty="0" err="1" smtClean="0">
                <a:latin typeface="Times New Roman"/>
                <a:cs typeface="Times New Roman"/>
              </a:rPr>
              <a:t>an</a:t>
            </a:r>
            <a:r>
              <a:rPr lang="en-US" sz="1400" dirty="0" err="1" smtClean="0">
                <a:latin typeface="Times New Roman"/>
                <a:cs typeface="Times New Roman"/>
              </a:rPr>
              <a:t>álise</a:t>
            </a:r>
            <a:r>
              <a:rPr lang="en-US" sz="1400" dirty="0">
                <a:latin typeface="Times New Roman"/>
                <a:cs typeface="Times New Roman"/>
              </a:rPr>
              <a:t>.</a:t>
            </a:r>
            <a:endParaRPr lang="en-US" sz="1400" dirty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81260" y="1670885"/>
            <a:ext cx="76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N</a:t>
            </a:r>
            <a:r>
              <a:rPr lang="en-US" sz="28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ós</a:t>
            </a:r>
            <a:endParaRPr lang="en-US" sz="2800" b="1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3284" y="1673879"/>
            <a:ext cx="90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/>
                <a:cs typeface="Times New Roman"/>
              </a:rPr>
              <a:t>Voc</a:t>
            </a:r>
            <a:r>
              <a:rPr lang="en-US" sz="2800" b="1" dirty="0" err="1" smtClean="0">
                <a:latin typeface="Times New Roman"/>
                <a:cs typeface="Times New Roman"/>
              </a:rPr>
              <a:t>ê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142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2291954"/>
            <a:ext cx="3854283" cy="1779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05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de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setembro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Realizando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uma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Meta-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An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álise</a:t>
            </a:r>
            <a:endParaRPr lang="en-US" sz="1400" b="1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Diagnóstico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e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Validação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de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Modelos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Meta-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Regressão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Análises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por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 sub-</a:t>
            </a:r>
            <a:r>
              <a:rPr lang="en-US" sz="1400" dirty="0" err="1">
                <a:solidFill>
                  <a:srgbClr val="7F7F7F"/>
                </a:solidFill>
                <a:latin typeface="Times New Roman"/>
                <a:cs typeface="Times New Roman"/>
              </a:rPr>
              <a:t>grupos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.</a:t>
            </a:r>
            <a:endParaRPr lang="en-US" sz="1400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81260" y="1670885"/>
            <a:ext cx="76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N</a:t>
            </a:r>
            <a:r>
              <a:rPr lang="en-US" sz="28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ós</a:t>
            </a:r>
            <a:endParaRPr lang="en-US" sz="2800" b="1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0942" y="1673879"/>
            <a:ext cx="90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/>
                <a:cs typeface="Times New Roman"/>
              </a:rPr>
              <a:t>Voc</a:t>
            </a:r>
            <a:r>
              <a:rPr lang="en-US" sz="2800" b="1" dirty="0" err="1" smtClean="0">
                <a:latin typeface="Times New Roman"/>
                <a:cs typeface="Times New Roman"/>
              </a:rPr>
              <a:t>ê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8450" y="2284275"/>
            <a:ext cx="3854283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400" b="1" dirty="0" smtClean="0">
                <a:latin typeface="Times New Roman"/>
                <a:cs typeface="Times New Roman"/>
              </a:rPr>
              <a:t>05</a:t>
            </a:r>
            <a:r>
              <a:rPr lang="en-US" sz="1400" b="1" dirty="0" smtClean="0">
                <a:latin typeface="Times New Roman"/>
                <a:cs typeface="Times New Roman"/>
              </a:rPr>
              <a:t> de </a:t>
            </a:r>
            <a:r>
              <a:rPr lang="en-US" sz="1400" b="1" dirty="0" err="1" smtClean="0">
                <a:latin typeface="Times New Roman"/>
                <a:cs typeface="Times New Roman"/>
              </a:rPr>
              <a:t>setembro</a:t>
            </a:r>
            <a:r>
              <a:rPr lang="en-US" sz="1400" b="1" dirty="0" smtClean="0">
                <a:latin typeface="Times New Roman"/>
                <a:cs typeface="Times New Roman"/>
              </a:rPr>
              <a:t>: Indo </a:t>
            </a:r>
            <a:r>
              <a:rPr lang="en-US" sz="1400" b="1" dirty="0" err="1" smtClean="0">
                <a:latin typeface="Times New Roman"/>
                <a:cs typeface="Times New Roman"/>
              </a:rPr>
              <a:t>mais</a:t>
            </a:r>
            <a:r>
              <a:rPr lang="en-US" sz="1400" b="1" dirty="0" smtClean="0"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latin typeface="Times New Roman"/>
                <a:cs typeface="Times New Roman"/>
              </a:rPr>
              <a:t>fundo</a:t>
            </a:r>
            <a:endParaRPr lang="en-US" sz="1400" b="1" dirty="0" smtClean="0">
              <a:latin typeface="Times New Roman"/>
              <a:cs typeface="Times New Roman"/>
            </a:endParaRP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Realizar</a:t>
            </a:r>
            <a:r>
              <a:rPr lang="en-US" sz="1400" dirty="0" smtClean="0">
                <a:latin typeface="Times New Roman"/>
                <a:cs typeface="Times New Roman"/>
              </a:rPr>
              <a:t> o </a:t>
            </a:r>
            <a:r>
              <a:rPr lang="en-US" sz="1400" dirty="0" err="1" smtClean="0">
                <a:latin typeface="Times New Roman"/>
                <a:cs typeface="Times New Roman"/>
              </a:rPr>
              <a:t>diagn</a:t>
            </a:r>
            <a:r>
              <a:rPr lang="en-US" sz="1400" dirty="0" err="1" smtClean="0">
                <a:latin typeface="Times New Roman"/>
                <a:cs typeface="Times New Roman"/>
              </a:rPr>
              <a:t>óstico</a:t>
            </a:r>
            <a:r>
              <a:rPr lang="en-US" sz="1400" dirty="0" smtClean="0">
                <a:latin typeface="Times New Roman"/>
                <a:cs typeface="Times New Roman"/>
              </a:rPr>
              <a:t> do </a:t>
            </a:r>
            <a:r>
              <a:rPr lang="en-US" sz="1400" dirty="0" err="1" smtClean="0">
                <a:latin typeface="Times New Roman"/>
                <a:cs typeface="Times New Roman"/>
              </a:rPr>
              <a:t>modelo</a:t>
            </a:r>
            <a:r>
              <a:rPr lang="en-US" sz="1400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Explorar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heterogeneidade</a:t>
            </a:r>
            <a:r>
              <a:rPr lang="en-US" sz="1400" dirty="0" smtClean="0">
                <a:latin typeface="Times New Roman"/>
                <a:cs typeface="Times New Roman"/>
              </a:rPr>
              <a:t>.</a:t>
            </a:r>
            <a:endParaRPr lang="en-US" sz="1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0433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933" y="2218748"/>
            <a:ext cx="4035722" cy="221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08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de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setembro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Garantindo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a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Qualidade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da Meta-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An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álise</a:t>
            </a:r>
            <a:endParaRPr lang="en-US" sz="1400" b="1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Vi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és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de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Publicação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Método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Filogenético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;</a:t>
            </a: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Efeitos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e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observações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não-independentes</a:t>
            </a:r>
            <a:r>
              <a:rPr lang="en-US" sz="1400" dirty="0">
                <a:solidFill>
                  <a:srgbClr val="7F7F7F"/>
                </a:solidFill>
                <a:latin typeface="Times New Roman"/>
                <a:cs typeface="Times New Roman"/>
              </a:rPr>
              <a:t>.</a:t>
            </a:r>
            <a:endParaRPr lang="en-US" sz="1400" dirty="0" smtClean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5401" y="2218748"/>
            <a:ext cx="4068000" cy="91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400" b="1" dirty="0" smtClean="0">
                <a:latin typeface="Times New Roman"/>
                <a:cs typeface="Times New Roman"/>
              </a:rPr>
              <a:t>08</a:t>
            </a:r>
            <a:r>
              <a:rPr lang="en-US" sz="1400" b="1" dirty="0" smtClean="0">
                <a:latin typeface="Times New Roman"/>
                <a:cs typeface="Times New Roman"/>
              </a:rPr>
              <a:t> de </a:t>
            </a:r>
            <a:r>
              <a:rPr lang="en-US" sz="1400" b="1" dirty="0" err="1" smtClean="0">
                <a:latin typeface="Times New Roman"/>
                <a:cs typeface="Times New Roman"/>
              </a:rPr>
              <a:t>setembro</a:t>
            </a:r>
            <a:r>
              <a:rPr lang="en-US" sz="1400" b="1" dirty="0" smtClean="0"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latin typeface="Times New Roman"/>
                <a:cs typeface="Times New Roman"/>
              </a:rPr>
              <a:t>Robustez</a:t>
            </a:r>
            <a:endParaRPr lang="en-US" sz="1400" b="1" dirty="0" smtClean="0">
              <a:latin typeface="Times New Roman"/>
              <a:cs typeface="Times New Roman"/>
            </a:endParaRP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Determinar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poss</a:t>
            </a:r>
            <a:r>
              <a:rPr lang="en-US" sz="1400" dirty="0" err="1" smtClean="0">
                <a:latin typeface="Times New Roman"/>
                <a:cs typeface="Times New Roman"/>
              </a:rPr>
              <a:t>íveis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viéses</a:t>
            </a:r>
            <a:r>
              <a:rPr lang="en-US" sz="1400" dirty="0" smtClean="0">
                <a:latin typeface="Times New Roman"/>
                <a:cs typeface="Times New Roman"/>
              </a:rPr>
              <a:t>;</a:t>
            </a:r>
            <a:endParaRPr 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7169" y="1670885"/>
            <a:ext cx="76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N</a:t>
            </a:r>
            <a:r>
              <a:rPr lang="en-US" sz="28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ós</a:t>
            </a:r>
            <a:endParaRPr lang="en-US" sz="2800" b="1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7929" y="1673879"/>
            <a:ext cx="90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/>
                <a:cs typeface="Times New Roman"/>
              </a:rPr>
              <a:t>Voc</a:t>
            </a:r>
            <a:r>
              <a:rPr lang="en-US" sz="2800" b="1" dirty="0" err="1" smtClean="0">
                <a:latin typeface="Times New Roman"/>
                <a:cs typeface="Times New Roman"/>
              </a:rPr>
              <a:t>ê</a:t>
            </a:r>
            <a:endParaRPr lang="en-US" sz="2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5208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332" y="2485544"/>
            <a:ext cx="3939667" cy="221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09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de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setembro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: Boas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p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r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áticas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em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Revisões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Sistemáticas</a:t>
            </a:r>
            <a:r>
              <a:rPr lang="en-US" sz="14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 e Meta-</a:t>
            </a:r>
            <a:r>
              <a:rPr lang="en-US" sz="14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Análise</a:t>
            </a:r>
            <a:endParaRPr lang="en-US" sz="1400" b="1" dirty="0" smtClean="0">
              <a:solidFill>
                <a:srgbClr val="7F7F7F"/>
              </a:solidFill>
              <a:latin typeface="Times New Roman"/>
              <a:cs typeface="Times New Roman"/>
            </a:endParaRP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Curadoria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dos dados;</a:t>
            </a: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O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que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apresentar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?;</a:t>
            </a: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Honestidade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cient</a:t>
            </a:r>
            <a:r>
              <a:rPr lang="en-US" sz="1400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ífica</a:t>
            </a:r>
            <a:r>
              <a:rPr lang="en-US" sz="1400" dirty="0" smtClean="0">
                <a:solidFill>
                  <a:srgbClr val="7F7F7F"/>
                </a:solidFill>
                <a:latin typeface="Times New Roman"/>
                <a:cs typeface="Times New Roman"/>
              </a:rPr>
              <a:t>.</a:t>
            </a:r>
            <a:endParaRPr lang="en-US" sz="1400" dirty="0" smtClean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6540" y="1670885"/>
            <a:ext cx="763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N</a:t>
            </a:r>
            <a:r>
              <a:rPr lang="en-US" sz="2800" b="1" dirty="0" err="1" smtClean="0">
                <a:solidFill>
                  <a:srgbClr val="7F7F7F"/>
                </a:solidFill>
                <a:latin typeface="Times New Roman"/>
                <a:cs typeface="Times New Roman"/>
              </a:rPr>
              <a:t>ós</a:t>
            </a:r>
            <a:endParaRPr lang="en-US" sz="2800" b="1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7579" y="1673879"/>
            <a:ext cx="90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Times New Roman"/>
                <a:cs typeface="Times New Roman"/>
              </a:rPr>
              <a:t>Voc</a:t>
            </a:r>
            <a:r>
              <a:rPr lang="en-US" sz="2800" b="1" dirty="0" err="1" smtClean="0">
                <a:latin typeface="Times New Roman"/>
                <a:cs typeface="Times New Roman"/>
              </a:rPr>
              <a:t>ê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72395" y="2485544"/>
            <a:ext cx="3939667" cy="134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400" b="1" dirty="0" smtClean="0">
                <a:latin typeface="Times New Roman"/>
                <a:cs typeface="Times New Roman"/>
              </a:rPr>
              <a:t>09</a:t>
            </a:r>
            <a:r>
              <a:rPr lang="en-US" sz="1400" b="1" dirty="0" smtClean="0">
                <a:latin typeface="Times New Roman"/>
                <a:cs typeface="Times New Roman"/>
              </a:rPr>
              <a:t> de </a:t>
            </a:r>
            <a:r>
              <a:rPr lang="en-US" sz="1400" b="1" dirty="0" err="1" smtClean="0">
                <a:latin typeface="Times New Roman"/>
                <a:cs typeface="Times New Roman"/>
              </a:rPr>
              <a:t>setembro</a:t>
            </a:r>
            <a:r>
              <a:rPr lang="en-US" sz="1400" b="1" dirty="0" smtClean="0">
                <a:latin typeface="Times New Roman"/>
                <a:cs typeface="Times New Roman"/>
              </a:rPr>
              <a:t>: </a:t>
            </a:r>
            <a:r>
              <a:rPr lang="en-US" sz="1400" b="1" dirty="0" err="1" smtClean="0">
                <a:latin typeface="Times New Roman"/>
                <a:cs typeface="Times New Roman"/>
              </a:rPr>
              <a:t>Olha</a:t>
            </a:r>
            <a:r>
              <a:rPr lang="en-US" sz="1400" b="1" dirty="0" smtClean="0"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latin typeface="Times New Roman"/>
                <a:cs typeface="Times New Roman"/>
              </a:rPr>
              <a:t>meu</a:t>
            </a:r>
            <a:r>
              <a:rPr lang="en-US" sz="1400" b="1" dirty="0" smtClean="0">
                <a:latin typeface="Times New Roman"/>
                <a:cs typeface="Times New Roman"/>
              </a:rPr>
              <a:t> </a:t>
            </a:r>
            <a:r>
              <a:rPr lang="en-US" sz="1400" b="1" dirty="0" err="1" smtClean="0">
                <a:latin typeface="Times New Roman"/>
                <a:cs typeface="Times New Roman"/>
              </a:rPr>
              <a:t>trabalho</a:t>
            </a:r>
            <a:r>
              <a:rPr lang="en-US" sz="1400" b="1" dirty="0" smtClean="0">
                <a:latin typeface="Times New Roman"/>
                <a:cs typeface="Times New Roman"/>
              </a:rPr>
              <a:t>!</a:t>
            </a:r>
          </a:p>
          <a:p>
            <a:pPr marL="742950" lvl="1" indent="-285750" algn="just">
              <a:lnSpc>
                <a:spcPct val="200000"/>
              </a:lnSpc>
              <a:buFont typeface="Arial"/>
              <a:buChar char="•"/>
            </a:pPr>
            <a:r>
              <a:rPr lang="en-US" sz="1400" dirty="0" err="1" smtClean="0">
                <a:latin typeface="Times New Roman"/>
                <a:cs typeface="Times New Roman"/>
              </a:rPr>
              <a:t>Apresentar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resultado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preliminar</a:t>
            </a:r>
            <a:r>
              <a:rPr lang="en-US" sz="1400" dirty="0" smtClean="0">
                <a:latin typeface="Times New Roman"/>
                <a:cs typeface="Times New Roman"/>
              </a:rPr>
              <a:t> da </a:t>
            </a:r>
            <a:r>
              <a:rPr lang="en-US" sz="1400" dirty="0" err="1" smtClean="0">
                <a:latin typeface="Times New Roman"/>
                <a:cs typeface="Times New Roman"/>
              </a:rPr>
              <a:t>Revis</a:t>
            </a:r>
            <a:r>
              <a:rPr lang="en-US" sz="1400" dirty="0" err="1" smtClean="0">
                <a:latin typeface="Times New Roman"/>
                <a:cs typeface="Times New Roman"/>
              </a:rPr>
              <a:t>ão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Sistemática</a:t>
            </a:r>
            <a:r>
              <a:rPr lang="en-US" sz="1400" dirty="0" smtClean="0">
                <a:latin typeface="Times New Roman"/>
                <a:cs typeface="Times New Roman"/>
              </a:rPr>
              <a:t> </a:t>
            </a:r>
            <a:r>
              <a:rPr lang="en-US" sz="1400" dirty="0" err="1" smtClean="0">
                <a:latin typeface="Times New Roman"/>
                <a:cs typeface="Times New Roman"/>
              </a:rPr>
              <a:t>ou</a:t>
            </a:r>
            <a:r>
              <a:rPr lang="en-US" sz="1400" dirty="0" smtClean="0">
                <a:latin typeface="Times New Roman"/>
                <a:cs typeface="Times New Roman"/>
              </a:rPr>
              <a:t> Meta-</a:t>
            </a:r>
            <a:r>
              <a:rPr lang="en-US" sz="1400" dirty="0" err="1" smtClean="0">
                <a:latin typeface="Times New Roman"/>
                <a:cs typeface="Times New Roman"/>
              </a:rPr>
              <a:t>Análise</a:t>
            </a:r>
            <a:r>
              <a:rPr lang="en-US" sz="1400" dirty="0" smtClean="0">
                <a:latin typeface="Times New Roman"/>
                <a:cs typeface="Times New Roman"/>
              </a:rPr>
              <a:t>.</a:t>
            </a:r>
            <a:endParaRPr lang="en-US" sz="14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2252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0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Material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1587612"/>
            <a:ext cx="83282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 smtClean="0">
                <a:latin typeface="Times New Roman"/>
                <a:cs typeface="Times New Roman"/>
              </a:rPr>
              <a:t>Todo</a:t>
            </a:r>
            <a:r>
              <a:rPr lang="en-US" dirty="0" smtClean="0">
                <a:latin typeface="Times New Roman"/>
                <a:cs typeface="Times New Roman"/>
              </a:rPr>
              <a:t> o material </a:t>
            </a:r>
            <a:r>
              <a:rPr lang="en-US" dirty="0" err="1" smtClean="0">
                <a:latin typeface="Times New Roman"/>
                <a:cs typeface="Times New Roman"/>
              </a:rPr>
              <a:t>utilizado</a:t>
            </a:r>
            <a:r>
              <a:rPr lang="en-US" dirty="0" smtClean="0">
                <a:latin typeface="Times New Roman"/>
                <a:cs typeface="Times New Roman"/>
              </a:rPr>
              <a:t> no </a:t>
            </a:r>
            <a:r>
              <a:rPr lang="en-US" dirty="0" err="1" smtClean="0">
                <a:latin typeface="Times New Roman"/>
                <a:cs typeface="Times New Roman"/>
              </a:rPr>
              <a:t>curso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está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disponível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em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</a:p>
          <a:p>
            <a:pPr>
              <a:lnSpc>
                <a:spcPct val="20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algn="ctr">
              <a:lnSpc>
                <a:spcPct val="200000"/>
              </a:lnSpc>
            </a:pPr>
            <a:r>
              <a:rPr lang="en-US" sz="2400" b="1" u="sng" dirty="0" smtClean="0">
                <a:latin typeface="Times New Roman"/>
                <a:cs typeface="Times New Roman"/>
              </a:rPr>
              <a:t>github.com/</a:t>
            </a:r>
            <a:r>
              <a:rPr lang="en-US" sz="2400" b="1" u="sng" dirty="0" err="1" smtClean="0">
                <a:latin typeface="Times New Roman"/>
                <a:cs typeface="Times New Roman"/>
              </a:rPr>
              <a:t>nacmarino</a:t>
            </a:r>
            <a:r>
              <a:rPr lang="en-US" sz="2400" b="1" u="sng" dirty="0" smtClean="0">
                <a:latin typeface="Times New Roman"/>
                <a:cs typeface="Times New Roman"/>
              </a:rPr>
              <a:t>/</a:t>
            </a:r>
            <a:r>
              <a:rPr lang="en-US" sz="2400" b="1" u="sng" dirty="0" err="1" smtClean="0">
                <a:latin typeface="Times New Roman"/>
                <a:cs typeface="Times New Roman"/>
              </a:rPr>
              <a:t>ma</a:t>
            </a:r>
            <a:r>
              <a:rPr lang="en-US" sz="2400" b="1" u="sng" dirty="0" err="1" smtClean="0">
                <a:latin typeface="Times New Roman"/>
                <a:cs typeface="Times New Roman"/>
              </a:rPr>
              <a:t>R</a:t>
            </a:r>
            <a:r>
              <a:rPr lang="en-US" sz="2400" b="1" u="sng" dirty="0" smtClean="0">
                <a:latin typeface="Times New Roman"/>
                <a:cs typeface="Times New Roman"/>
              </a:rPr>
              <a:t> </a:t>
            </a:r>
            <a:endParaRPr lang="en-US" sz="2400" b="1" u="sng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989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2329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Quem somos?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004" y="1587612"/>
            <a:ext cx="764507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Marcelo </a:t>
            </a:r>
            <a:r>
              <a:rPr lang="en-US" dirty="0">
                <a:latin typeface="Times New Roman"/>
                <a:cs typeface="Times New Roman"/>
              </a:rPr>
              <a:t>Weber (</a:t>
            </a:r>
            <a:r>
              <a:rPr lang="en-US" dirty="0">
                <a:latin typeface="Times New Roman"/>
                <a:cs typeface="Times New Roman"/>
                <a:hlinkClick r:id="rId2"/>
              </a:rPr>
              <a:t>mweber.marcelo@</a:t>
            </a:r>
            <a:r>
              <a:rPr lang="en-US" dirty="0" smtClean="0">
                <a:latin typeface="Times New Roman"/>
                <a:cs typeface="Times New Roman"/>
                <a:hlinkClick r:id="rId2"/>
              </a:rPr>
              <a:t>gmail.com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Nicholas </a:t>
            </a:r>
            <a:r>
              <a:rPr lang="en-US" dirty="0" smtClean="0">
                <a:latin typeface="Times New Roman"/>
                <a:cs typeface="Times New Roman"/>
              </a:rPr>
              <a:t>Marino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smtClean="0">
                <a:latin typeface="Times New Roman"/>
                <a:cs typeface="Times New Roman"/>
                <a:hlinkClick r:id="rId3"/>
              </a:rPr>
              <a:t>nac.marino@gmail.com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512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2797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Quem 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s</a:t>
            </a:r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ão vocês?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699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017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Objetivo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461" y="2412277"/>
            <a:ext cx="76450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400" b="1" dirty="0" smtClean="0">
                <a:latin typeface="Times New Roman"/>
                <a:cs typeface="Times New Roman"/>
              </a:rPr>
              <a:t>Apresentar as ferramentas e os m</a:t>
            </a:r>
            <a:r>
              <a:rPr lang="pt-BR" sz="2400" b="1" dirty="0" smtClean="0">
                <a:latin typeface="Times New Roman"/>
                <a:cs typeface="Times New Roman"/>
              </a:rPr>
              <a:t>étodos qualitativos e quantitativos envolvidos em um processo </a:t>
            </a:r>
            <a:r>
              <a:rPr lang="pt-BR" sz="2400" b="1" dirty="0" smtClean="0">
                <a:latin typeface="Times New Roman"/>
                <a:cs typeface="Times New Roman"/>
              </a:rPr>
              <a:t>formal </a:t>
            </a:r>
            <a:r>
              <a:rPr lang="pt-BR" sz="2400" b="1" dirty="0" smtClean="0">
                <a:latin typeface="Times New Roman"/>
                <a:cs typeface="Times New Roman"/>
              </a:rPr>
              <a:t>de síntese do conhecimento científico</a:t>
            </a:r>
            <a:endParaRPr lang="pt-BR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929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070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Avaliação </a:t>
            </a:r>
            <a:r>
              <a:rPr lang="pt-BR" sz="20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(Individual)</a:t>
            </a:r>
            <a:endParaRPr lang="pt-BR" sz="20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004" y="1587612"/>
            <a:ext cx="7645078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Uma </a:t>
            </a:r>
            <a:r>
              <a:rPr lang="en-US" dirty="0" err="1" smtClean="0">
                <a:latin typeface="Times New Roman"/>
                <a:cs typeface="Times New Roman"/>
              </a:rPr>
              <a:t>breve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revisão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sistemática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ou</a:t>
            </a:r>
            <a:r>
              <a:rPr lang="en-US" dirty="0">
                <a:latin typeface="Times New Roman"/>
                <a:cs typeface="Times New Roman"/>
              </a:rPr>
              <a:t> meta-</a:t>
            </a:r>
            <a:r>
              <a:rPr lang="en-US" dirty="0" err="1">
                <a:latin typeface="Times New Roman"/>
                <a:cs typeface="Times New Roman"/>
              </a:rPr>
              <a:t>análise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sobre</a:t>
            </a:r>
            <a:r>
              <a:rPr lang="en-US" dirty="0" smtClean="0">
                <a:latin typeface="Times New Roman"/>
                <a:cs typeface="Times New Roman"/>
              </a:rPr>
              <a:t> um </a:t>
            </a:r>
            <a:r>
              <a:rPr lang="en-US" dirty="0" err="1" smtClean="0">
                <a:latin typeface="Times New Roman"/>
                <a:cs typeface="Times New Roman"/>
              </a:rPr>
              <a:t>tema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à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sua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escolha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Deverá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conter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US" dirty="0" err="1" smtClean="0">
                <a:latin typeface="Times New Roman"/>
                <a:cs typeface="Times New Roman"/>
              </a:rPr>
              <a:t>Justificativa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teórica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US" dirty="0" err="1" smtClean="0">
                <a:latin typeface="Times New Roman"/>
                <a:cs typeface="Times New Roman"/>
              </a:rPr>
              <a:t>Método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utilizado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para</a:t>
            </a:r>
            <a:r>
              <a:rPr lang="en-US" dirty="0" smtClean="0">
                <a:latin typeface="Times New Roman"/>
                <a:cs typeface="Times New Roman"/>
              </a:rPr>
              <a:t> a </a:t>
            </a:r>
            <a:r>
              <a:rPr lang="en-US" dirty="0" err="1" smtClean="0">
                <a:latin typeface="Times New Roman"/>
                <a:cs typeface="Times New Roman"/>
              </a:rPr>
              <a:t>síntese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en-US" dirty="0" smtClean="0">
              <a:latin typeface="Times New Roman"/>
              <a:cs typeface="Times New Roman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US" dirty="0" err="1" smtClean="0">
                <a:latin typeface="Times New Roman"/>
                <a:cs typeface="Times New Roman"/>
              </a:rPr>
              <a:t>Descrição</a:t>
            </a:r>
            <a:r>
              <a:rPr lang="en-US" dirty="0" smtClean="0">
                <a:latin typeface="Times New Roman"/>
                <a:cs typeface="Times New Roman"/>
              </a:rPr>
              <a:t> do </a:t>
            </a:r>
            <a:r>
              <a:rPr lang="en-US" dirty="0" err="1" smtClean="0">
                <a:latin typeface="Times New Roman"/>
                <a:cs typeface="Times New Roman"/>
              </a:rPr>
              <a:t>resultado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encontrado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Apresentação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para</a:t>
            </a:r>
            <a:r>
              <a:rPr lang="en-US" dirty="0" smtClean="0">
                <a:latin typeface="Times New Roman"/>
                <a:cs typeface="Times New Roman"/>
              </a:rPr>
              <a:t> a </a:t>
            </a:r>
            <a:r>
              <a:rPr lang="en-US" dirty="0" err="1" smtClean="0">
                <a:latin typeface="Times New Roman"/>
                <a:cs typeface="Times New Roman"/>
              </a:rPr>
              <a:t>turma</a:t>
            </a:r>
            <a:r>
              <a:rPr lang="en-US" dirty="0" smtClean="0">
                <a:latin typeface="Times New Roman"/>
                <a:cs typeface="Times New Roman"/>
              </a:rPr>
              <a:t>: 09 de </a:t>
            </a:r>
            <a:r>
              <a:rPr lang="en-US" dirty="0" err="1" smtClean="0">
                <a:latin typeface="Times New Roman"/>
                <a:cs typeface="Times New Roman"/>
              </a:rPr>
              <a:t>setembro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Entrega</a:t>
            </a:r>
            <a:r>
              <a:rPr lang="en-US" dirty="0" smtClean="0">
                <a:latin typeface="Times New Roman"/>
                <a:cs typeface="Times New Roman"/>
              </a:rPr>
              <a:t> da parte </a:t>
            </a:r>
            <a:r>
              <a:rPr lang="en-US" dirty="0" err="1" smtClean="0">
                <a:latin typeface="Times New Roman"/>
                <a:cs typeface="Times New Roman"/>
              </a:rPr>
              <a:t>escrita</a:t>
            </a:r>
            <a:r>
              <a:rPr lang="en-US" dirty="0" smtClean="0">
                <a:latin typeface="Times New Roman"/>
                <a:cs typeface="Times New Roman"/>
              </a:rPr>
              <a:t>: um </a:t>
            </a:r>
            <a:r>
              <a:rPr lang="en-US" dirty="0" err="1" smtClean="0">
                <a:latin typeface="Times New Roman"/>
                <a:cs typeface="Times New Roman"/>
              </a:rPr>
              <a:t>mês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após</a:t>
            </a:r>
            <a:r>
              <a:rPr lang="en-US" dirty="0" smtClean="0">
                <a:latin typeface="Times New Roman"/>
                <a:cs typeface="Times New Roman"/>
              </a:rPr>
              <a:t> o </a:t>
            </a:r>
            <a:r>
              <a:rPr lang="en-US" dirty="0" err="1" smtClean="0">
                <a:latin typeface="Times New Roman"/>
                <a:cs typeface="Times New Roman"/>
              </a:rPr>
              <a:t>fim</a:t>
            </a:r>
            <a:r>
              <a:rPr lang="en-US" dirty="0" smtClean="0">
                <a:latin typeface="Times New Roman"/>
                <a:cs typeface="Times New Roman"/>
              </a:rPr>
              <a:t> da </a:t>
            </a:r>
            <a:r>
              <a:rPr lang="en-US" dirty="0" err="1" smtClean="0">
                <a:latin typeface="Times New Roman"/>
                <a:cs typeface="Times New Roman"/>
              </a:rPr>
              <a:t>disciplina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proposta</a:t>
            </a:r>
            <a:r>
              <a:rPr lang="en-US" dirty="0" smtClean="0">
                <a:latin typeface="Times New Roman"/>
                <a:cs typeface="Times New Roman"/>
              </a:rPr>
              <a:t>).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496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1587612"/>
            <a:ext cx="8328202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29 de </a:t>
            </a:r>
            <a:r>
              <a:rPr lang="en-US" b="1" dirty="0" err="1" smtClean="0">
                <a:latin typeface="Times New Roman"/>
                <a:cs typeface="Times New Roman"/>
              </a:rPr>
              <a:t>agosto</a:t>
            </a:r>
            <a:r>
              <a:rPr lang="en-US" b="1" dirty="0" smtClean="0">
                <a:latin typeface="Times New Roman"/>
                <a:cs typeface="Times New Roman"/>
              </a:rPr>
              <a:t>: </a:t>
            </a:r>
            <a:r>
              <a:rPr lang="en-US" b="1" dirty="0" err="1" smtClean="0">
                <a:latin typeface="Times New Roman"/>
                <a:cs typeface="Times New Roman"/>
              </a:rPr>
              <a:t>Estrutura</a:t>
            </a:r>
            <a:r>
              <a:rPr lang="en-US" b="1" dirty="0" smtClean="0">
                <a:latin typeface="Times New Roman"/>
                <a:cs typeface="Times New Roman"/>
              </a:rPr>
              <a:t> do </a:t>
            </a:r>
            <a:r>
              <a:rPr lang="en-US" b="1" dirty="0" err="1" smtClean="0">
                <a:latin typeface="Times New Roman"/>
                <a:cs typeface="Times New Roman"/>
              </a:rPr>
              <a:t>Curso</a:t>
            </a:r>
            <a:r>
              <a:rPr lang="en-US" b="1" dirty="0" smtClean="0">
                <a:latin typeface="Times New Roman"/>
                <a:cs typeface="Times New Roman"/>
              </a:rPr>
              <a:t> e </a:t>
            </a:r>
            <a:r>
              <a:rPr lang="en-US" b="1" dirty="0" err="1" smtClean="0">
                <a:latin typeface="Times New Roman"/>
                <a:cs typeface="Times New Roman"/>
              </a:rPr>
              <a:t>Introduç</a:t>
            </a:r>
            <a:r>
              <a:rPr lang="en-US" b="1" dirty="0" err="1" smtClean="0">
                <a:latin typeface="Times New Roman"/>
                <a:cs typeface="Times New Roman"/>
              </a:rPr>
              <a:t>ão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Hist</a:t>
            </a:r>
            <a:r>
              <a:rPr lang="en-US" dirty="0" err="1" smtClean="0">
                <a:latin typeface="Times New Roman"/>
                <a:cs typeface="Times New Roman"/>
              </a:rPr>
              <a:t>órico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e </a:t>
            </a:r>
            <a:r>
              <a:rPr lang="en-US" dirty="0" err="1" smtClean="0">
                <a:latin typeface="Times New Roman"/>
                <a:cs typeface="Times New Roman"/>
              </a:rPr>
              <a:t>definição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Tipos</a:t>
            </a:r>
            <a:r>
              <a:rPr lang="en-US" dirty="0" smtClean="0">
                <a:latin typeface="Times New Roman"/>
                <a:cs typeface="Times New Roman"/>
              </a:rPr>
              <a:t> e </a:t>
            </a:r>
            <a:r>
              <a:rPr lang="en-US" dirty="0" err="1" smtClean="0">
                <a:latin typeface="Times New Roman"/>
                <a:cs typeface="Times New Roman"/>
              </a:rPr>
              <a:t>usos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Escolhendo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pergunta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Método</a:t>
            </a:r>
            <a:r>
              <a:rPr lang="en-US" dirty="0" smtClean="0">
                <a:latin typeface="Times New Roman"/>
                <a:cs typeface="Times New Roman"/>
              </a:rPr>
              <a:t> PICO.</a:t>
            </a:r>
            <a:endParaRPr lang="en-US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876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1587612"/>
            <a:ext cx="832820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31</a:t>
            </a:r>
            <a:r>
              <a:rPr lang="en-US" b="1" dirty="0" smtClean="0">
                <a:latin typeface="Times New Roman"/>
                <a:cs typeface="Times New Roman"/>
              </a:rPr>
              <a:t> de </a:t>
            </a:r>
            <a:r>
              <a:rPr lang="en-US" b="1" dirty="0" err="1" smtClean="0">
                <a:latin typeface="Times New Roman"/>
                <a:cs typeface="Times New Roman"/>
              </a:rPr>
              <a:t>agosto</a:t>
            </a:r>
            <a:r>
              <a:rPr lang="en-US" b="1" dirty="0" smtClean="0">
                <a:latin typeface="Times New Roman"/>
                <a:cs typeface="Times New Roman"/>
              </a:rPr>
              <a:t>: </a:t>
            </a:r>
            <a:r>
              <a:rPr lang="en-US" b="1" dirty="0" err="1" smtClean="0">
                <a:latin typeface="Times New Roman"/>
                <a:cs typeface="Times New Roman"/>
              </a:rPr>
              <a:t>Iniciando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uma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Revis</a:t>
            </a:r>
            <a:r>
              <a:rPr lang="en-US" b="1" dirty="0" err="1" smtClean="0">
                <a:latin typeface="Times New Roman"/>
                <a:cs typeface="Times New Roman"/>
              </a:rPr>
              <a:t>ão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Sistemática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Planejando</a:t>
            </a:r>
            <a:r>
              <a:rPr lang="en-US" dirty="0" smtClean="0">
                <a:latin typeface="Times New Roman"/>
                <a:cs typeface="Times New Roman"/>
              </a:rPr>
              <a:t> a </a:t>
            </a:r>
            <a:r>
              <a:rPr lang="en-US" dirty="0" err="1" smtClean="0">
                <a:latin typeface="Times New Roman"/>
                <a:cs typeface="Times New Roman"/>
              </a:rPr>
              <a:t>busca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Planejando</a:t>
            </a:r>
            <a:r>
              <a:rPr lang="en-US" dirty="0" smtClean="0">
                <a:latin typeface="Times New Roman"/>
                <a:cs typeface="Times New Roman"/>
              </a:rPr>
              <a:t> a </a:t>
            </a:r>
            <a:r>
              <a:rPr lang="en-US" dirty="0" err="1" smtClean="0">
                <a:latin typeface="Times New Roman"/>
                <a:cs typeface="Times New Roman"/>
              </a:rPr>
              <a:t>extraç</a:t>
            </a:r>
            <a:r>
              <a:rPr lang="en-US" dirty="0" err="1" smtClean="0">
                <a:latin typeface="Times New Roman"/>
                <a:cs typeface="Times New Roman"/>
              </a:rPr>
              <a:t>ão</a:t>
            </a:r>
            <a:r>
              <a:rPr lang="en-US" dirty="0" smtClean="0">
                <a:latin typeface="Times New Roman"/>
                <a:cs typeface="Times New Roman"/>
              </a:rPr>
              <a:t> de dados;</a:t>
            </a:r>
            <a:endParaRPr lang="en-US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M</a:t>
            </a:r>
            <a:r>
              <a:rPr lang="en-US" dirty="0" err="1" smtClean="0">
                <a:latin typeface="Times New Roman"/>
                <a:cs typeface="Times New Roman"/>
              </a:rPr>
              <a:t>étodos</a:t>
            </a:r>
            <a:r>
              <a:rPr lang="en-US" dirty="0" smtClean="0">
                <a:latin typeface="Times New Roman"/>
                <a:cs typeface="Times New Roman"/>
              </a:rPr>
              <a:t> de </a:t>
            </a:r>
            <a:r>
              <a:rPr lang="en-US" dirty="0" err="1" smtClean="0">
                <a:latin typeface="Times New Roman"/>
                <a:cs typeface="Times New Roman"/>
              </a:rPr>
              <a:t>busca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Montando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uma</a:t>
            </a:r>
            <a:r>
              <a:rPr lang="en-US" dirty="0">
                <a:latin typeface="Times New Roman"/>
                <a:cs typeface="Times New Roman"/>
              </a:rPr>
              <a:t> base de dados;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Métodos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para</a:t>
            </a:r>
            <a:r>
              <a:rPr lang="en-US" dirty="0">
                <a:latin typeface="Times New Roman"/>
                <a:cs typeface="Times New Roman"/>
              </a:rPr>
              <a:t> a </a:t>
            </a:r>
            <a:r>
              <a:rPr lang="en-US" dirty="0" err="1">
                <a:latin typeface="Times New Roman"/>
                <a:cs typeface="Times New Roman"/>
              </a:rPr>
              <a:t>extração</a:t>
            </a:r>
            <a:r>
              <a:rPr lang="en-US" dirty="0">
                <a:latin typeface="Times New Roman"/>
                <a:cs typeface="Times New Roman"/>
              </a:rPr>
              <a:t> de dados;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Controle</a:t>
            </a:r>
            <a:r>
              <a:rPr lang="en-US" dirty="0">
                <a:latin typeface="Times New Roman"/>
                <a:cs typeface="Times New Roman"/>
              </a:rPr>
              <a:t> de </a:t>
            </a:r>
            <a:r>
              <a:rPr lang="en-US" dirty="0" err="1">
                <a:latin typeface="Times New Roman"/>
                <a:cs typeface="Times New Roman"/>
              </a:rPr>
              <a:t>qualidade</a:t>
            </a:r>
            <a:r>
              <a:rPr lang="en-US" dirty="0">
                <a:latin typeface="Times New Roman"/>
                <a:cs typeface="Times New Roman"/>
              </a:rPr>
              <a:t> dos dados </a:t>
            </a:r>
            <a:r>
              <a:rPr lang="en-US" dirty="0" err="1">
                <a:latin typeface="Times New Roman"/>
                <a:cs typeface="Times New Roman"/>
              </a:rPr>
              <a:t>extraídos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916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1587612"/>
            <a:ext cx="832820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02</a:t>
            </a:r>
            <a:r>
              <a:rPr lang="en-US" b="1" dirty="0" smtClean="0">
                <a:latin typeface="Times New Roman"/>
                <a:cs typeface="Times New Roman"/>
              </a:rPr>
              <a:t> de </a:t>
            </a:r>
            <a:r>
              <a:rPr lang="en-US" b="1" dirty="0" err="1" smtClean="0">
                <a:latin typeface="Times New Roman"/>
                <a:cs typeface="Times New Roman"/>
              </a:rPr>
              <a:t>setembro</a:t>
            </a:r>
            <a:r>
              <a:rPr lang="en-US" b="1" dirty="0" smtClean="0">
                <a:latin typeface="Times New Roman"/>
                <a:cs typeface="Times New Roman"/>
              </a:rPr>
              <a:t>: </a:t>
            </a:r>
            <a:r>
              <a:rPr lang="en-US" b="1" dirty="0" err="1" smtClean="0">
                <a:latin typeface="Times New Roman"/>
                <a:cs typeface="Times New Roman"/>
              </a:rPr>
              <a:t>Iniciando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uma</a:t>
            </a:r>
            <a:r>
              <a:rPr lang="en-US" b="1" dirty="0" smtClean="0">
                <a:latin typeface="Times New Roman"/>
                <a:cs typeface="Times New Roman"/>
              </a:rPr>
              <a:t> Meta-</a:t>
            </a:r>
            <a:r>
              <a:rPr lang="en-US" b="1" dirty="0" err="1" smtClean="0">
                <a:latin typeface="Times New Roman"/>
                <a:cs typeface="Times New Roman"/>
              </a:rPr>
              <a:t>An</a:t>
            </a:r>
            <a:r>
              <a:rPr lang="en-US" b="1" dirty="0" err="1" smtClean="0">
                <a:latin typeface="Times New Roman"/>
                <a:cs typeface="Times New Roman"/>
              </a:rPr>
              <a:t>álise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Métricas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 </a:t>
            </a:r>
            <a:r>
              <a:rPr lang="en-US" dirty="0" err="1">
                <a:latin typeface="Times New Roman"/>
                <a:cs typeface="Times New Roman"/>
              </a:rPr>
              <a:t>tamanho</a:t>
            </a:r>
            <a:r>
              <a:rPr lang="en-US" dirty="0">
                <a:latin typeface="Times New Roman"/>
                <a:cs typeface="Times New Roman"/>
              </a:rPr>
              <a:t> do </a:t>
            </a:r>
            <a:r>
              <a:rPr lang="en-US" dirty="0" err="1">
                <a:latin typeface="Times New Roman"/>
                <a:cs typeface="Times New Roman"/>
              </a:rPr>
              <a:t>efeito</a:t>
            </a:r>
            <a:r>
              <a:rPr lang="en-US" dirty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Tipos</a:t>
            </a:r>
            <a:r>
              <a:rPr lang="en-US" dirty="0">
                <a:latin typeface="Times New Roman"/>
                <a:cs typeface="Times New Roman"/>
              </a:rPr>
              <a:t> de </a:t>
            </a:r>
            <a:r>
              <a:rPr lang="en-US" dirty="0" err="1">
                <a:latin typeface="Times New Roman"/>
                <a:cs typeface="Times New Roman"/>
              </a:rPr>
              <a:t>modelo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para</a:t>
            </a:r>
            <a:r>
              <a:rPr lang="en-US" dirty="0">
                <a:latin typeface="Times New Roman"/>
                <a:cs typeface="Times New Roman"/>
              </a:rPr>
              <a:t> a meta-</a:t>
            </a:r>
            <a:r>
              <a:rPr lang="en-US" dirty="0" err="1">
                <a:latin typeface="Times New Roman"/>
                <a:cs typeface="Times New Roman"/>
              </a:rPr>
              <a:t>análise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916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649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Cronograma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9004" y="1587612"/>
            <a:ext cx="832820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05</a:t>
            </a:r>
            <a:r>
              <a:rPr lang="en-US" b="1" dirty="0" smtClean="0">
                <a:latin typeface="Times New Roman"/>
                <a:cs typeface="Times New Roman"/>
              </a:rPr>
              <a:t> de </a:t>
            </a:r>
            <a:r>
              <a:rPr lang="en-US" b="1" dirty="0" err="1" smtClean="0">
                <a:latin typeface="Times New Roman"/>
                <a:cs typeface="Times New Roman"/>
              </a:rPr>
              <a:t>setembro</a:t>
            </a:r>
            <a:r>
              <a:rPr lang="en-US" b="1" dirty="0" smtClean="0">
                <a:latin typeface="Times New Roman"/>
                <a:cs typeface="Times New Roman"/>
              </a:rPr>
              <a:t>: </a:t>
            </a:r>
            <a:r>
              <a:rPr lang="en-US" b="1" dirty="0" err="1" smtClean="0">
                <a:latin typeface="Times New Roman"/>
                <a:cs typeface="Times New Roman"/>
              </a:rPr>
              <a:t>Realizando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dirty="0" err="1" smtClean="0">
                <a:latin typeface="Times New Roman"/>
                <a:cs typeface="Times New Roman"/>
              </a:rPr>
              <a:t>uma</a:t>
            </a:r>
            <a:r>
              <a:rPr lang="en-US" b="1" dirty="0" smtClean="0">
                <a:latin typeface="Times New Roman"/>
                <a:cs typeface="Times New Roman"/>
              </a:rPr>
              <a:t> Meta-</a:t>
            </a:r>
            <a:r>
              <a:rPr lang="en-US" b="1" dirty="0" err="1" smtClean="0">
                <a:latin typeface="Times New Roman"/>
                <a:cs typeface="Times New Roman"/>
              </a:rPr>
              <a:t>An</a:t>
            </a:r>
            <a:r>
              <a:rPr lang="en-US" b="1" dirty="0" err="1" smtClean="0">
                <a:latin typeface="Times New Roman"/>
                <a:cs typeface="Times New Roman"/>
              </a:rPr>
              <a:t>álise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Diagnóstico</a:t>
            </a:r>
            <a:r>
              <a:rPr lang="en-US" dirty="0">
                <a:latin typeface="Times New Roman"/>
                <a:cs typeface="Times New Roman"/>
              </a:rPr>
              <a:t> e </a:t>
            </a:r>
            <a:r>
              <a:rPr lang="en-US" dirty="0" err="1">
                <a:latin typeface="Times New Roman"/>
                <a:cs typeface="Times New Roman"/>
              </a:rPr>
              <a:t>Validação</a:t>
            </a:r>
            <a:r>
              <a:rPr lang="en-US" dirty="0">
                <a:latin typeface="Times New Roman"/>
                <a:cs typeface="Times New Roman"/>
              </a:rPr>
              <a:t> de </a:t>
            </a:r>
            <a:r>
              <a:rPr lang="en-US" dirty="0" err="1">
                <a:latin typeface="Times New Roman"/>
                <a:cs typeface="Times New Roman"/>
              </a:rPr>
              <a:t>Modelos</a:t>
            </a:r>
            <a:r>
              <a:rPr lang="en-US" dirty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Meta-</a:t>
            </a:r>
            <a:r>
              <a:rPr lang="en-US" dirty="0" err="1">
                <a:latin typeface="Times New Roman"/>
                <a:cs typeface="Times New Roman"/>
              </a:rPr>
              <a:t>Regressão</a:t>
            </a:r>
            <a:r>
              <a:rPr lang="en-US" dirty="0">
                <a:latin typeface="Times New Roman"/>
                <a:cs typeface="Times New Roman"/>
              </a:rPr>
              <a:t>;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>
                <a:latin typeface="Times New Roman"/>
                <a:cs typeface="Times New Roman"/>
              </a:rPr>
              <a:t>Análises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por</a:t>
            </a:r>
            <a:r>
              <a:rPr lang="en-US" dirty="0">
                <a:latin typeface="Times New Roman"/>
                <a:cs typeface="Times New Roman"/>
              </a:rPr>
              <a:t> sub-</a:t>
            </a:r>
            <a:r>
              <a:rPr lang="en-US" dirty="0" err="1">
                <a:latin typeface="Times New Roman"/>
                <a:cs typeface="Times New Roman"/>
              </a:rPr>
              <a:t>grupos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59295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685</Words>
  <Application>Microsoft Macintosh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Marino</dc:creator>
  <cp:lastModifiedBy>Nicholas Marino</cp:lastModifiedBy>
  <cp:revision>20</cp:revision>
  <dcterms:created xsi:type="dcterms:W3CDTF">2016-04-12T13:23:44Z</dcterms:created>
  <dcterms:modified xsi:type="dcterms:W3CDTF">2016-08-02T00:12:07Z</dcterms:modified>
</cp:coreProperties>
</file>