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71" r:id="rId4"/>
    <p:sldId id="264" r:id="rId5"/>
    <p:sldId id="265" r:id="rId6"/>
    <p:sldId id="272" r:id="rId7"/>
    <p:sldId id="273" r:id="rId8"/>
    <p:sldId id="274" r:id="rId9"/>
    <p:sldId id="275" r:id="rId10"/>
    <p:sldId id="276" r:id="rId11"/>
    <p:sldId id="285" r:id="rId12"/>
    <p:sldId id="26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70" r:id="rId21"/>
    <p:sldId id="284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160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26/08/16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15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26/08/16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19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26/08/16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82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26/08/16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29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26/08/16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50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26/08/16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11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26/08/16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21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26/08/16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27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26/08/16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15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26/08/16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04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26/08/16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31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F4518-82E3-4F1C-9E45-93FD173EFC7B}" type="datetimeFigureOut">
              <a:rPr lang="pt-BR" smtClean="0"/>
              <a:t>26/08/16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60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weber.marcelo@gmail.com" TargetMode="External"/><Relationship Id="rId3" Type="http://schemas.openxmlformats.org/officeDocument/2006/relationships/hyperlink" Target="mailto:nac.marino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70109" y="3603380"/>
            <a:ext cx="4792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Apresentação do Curso</a:t>
            </a:r>
            <a:endParaRPr lang="pt-BR" sz="3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CaixaDeTexto 3"/>
          <p:cNvSpPr txBox="1"/>
          <p:nvPr/>
        </p:nvSpPr>
        <p:spPr>
          <a:xfrm>
            <a:off x="570109" y="5255816"/>
            <a:ext cx="2139628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Marcelo </a:t>
            </a:r>
            <a:r>
              <a:rPr lang="pt-BR" sz="16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M. Weber</a:t>
            </a:r>
            <a:endParaRPr lang="pt-BR" sz="1600" b="1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Nicholas A. C. Marino</a:t>
            </a:r>
            <a:endParaRPr lang="pt-BR" sz="1600" b="1" dirty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08" y="1254389"/>
            <a:ext cx="3206570" cy="1827139"/>
          </a:xfrm>
          <a:prstGeom prst="rect">
            <a:avLst/>
          </a:prstGeom>
        </p:spPr>
      </p:pic>
      <p:sp>
        <p:nvSpPr>
          <p:cNvPr id="6" name="CaixaDeTexto 3"/>
          <p:cNvSpPr txBox="1"/>
          <p:nvPr/>
        </p:nvSpPr>
        <p:spPr>
          <a:xfrm>
            <a:off x="5652978" y="5440482"/>
            <a:ext cx="2710999" cy="441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github.com</a:t>
            </a: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/</a:t>
            </a:r>
            <a:r>
              <a:rPr lang="pt-B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nacmarino</a:t>
            </a: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/</a:t>
            </a:r>
            <a:r>
              <a:rPr lang="pt-B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maR</a:t>
            </a:r>
            <a:endParaRPr lang="pt-BR" sz="16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CaixaDeTexto 3"/>
          <p:cNvSpPr txBox="1"/>
          <p:nvPr/>
        </p:nvSpPr>
        <p:spPr>
          <a:xfrm>
            <a:off x="570109" y="4338799"/>
            <a:ext cx="484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Revisão Sistemática e Meta-Análise</a:t>
            </a:r>
            <a:endParaRPr lang="pt-BR" sz="24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1567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04" y="1587612"/>
            <a:ext cx="832820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09 de </a:t>
            </a:r>
            <a:r>
              <a:rPr lang="en-US" b="1" dirty="0" err="1" smtClean="0">
                <a:latin typeface="Times New Roman"/>
                <a:cs typeface="Times New Roman"/>
              </a:rPr>
              <a:t>setembro</a:t>
            </a:r>
            <a:r>
              <a:rPr lang="en-US" b="1" dirty="0" smtClean="0">
                <a:latin typeface="Times New Roman"/>
                <a:cs typeface="Times New Roman"/>
              </a:rPr>
              <a:t>: Boas </a:t>
            </a:r>
            <a:r>
              <a:rPr lang="en-US" b="1" dirty="0" err="1" smtClean="0">
                <a:latin typeface="Times New Roman"/>
                <a:cs typeface="Times New Roman"/>
              </a:rPr>
              <a:t>práticas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em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Revisões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Sistemáticas</a:t>
            </a:r>
            <a:r>
              <a:rPr lang="en-US" b="1" dirty="0" smtClean="0">
                <a:latin typeface="Times New Roman"/>
                <a:cs typeface="Times New Roman"/>
              </a:rPr>
              <a:t> e Meta-</a:t>
            </a:r>
            <a:r>
              <a:rPr lang="en-US" b="1" dirty="0" err="1" smtClean="0">
                <a:latin typeface="Times New Roman"/>
                <a:cs typeface="Times New Roman"/>
              </a:rPr>
              <a:t>Análise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O </a:t>
            </a:r>
            <a:r>
              <a:rPr lang="en-US" dirty="0" err="1" smtClean="0">
                <a:latin typeface="Times New Roman"/>
                <a:cs typeface="Times New Roman"/>
              </a:rPr>
              <a:t>que</a:t>
            </a:r>
            <a:r>
              <a:rPr lang="en-US" dirty="0" smtClean="0">
                <a:latin typeface="Times New Roman"/>
                <a:cs typeface="Times New Roman"/>
              </a:rPr>
              <a:t> e </a:t>
            </a:r>
            <a:r>
              <a:rPr lang="en-US" dirty="0" err="1" smtClean="0">
                <a:latin typeface="Times New Roman"/>
                <a:cs typeface="Times New Roman"/>
              </a:rPr>
              <a:t>como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apresentar</a:t>
            </a:r>
            <a:r>
              <a:rPr lang="en-US" dirty="0" smtClean="0">
                <a:latin typeface="Times New Roman"/>
                <a:cs typeface="Times New Roman"/>
              </a:rPr>
              <a:t>?;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Honestidade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científica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5929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070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Avaliação </a:t>
            </a:r>
            <a:r>
              <a:rPr lang="pt-BR" sz="20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(Individual)</a:t>
            </a:r>
            <a:endParaRPr lang="pt-BR" sz="20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003" y="1587612"/>
            <a:ext cx="8272069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Uma </a:t>
            </a:r>
            <a:r>
              <a:rPr lang="en-US" dirty="0" err="1" smtClean="0">
                <a:latin typeface="Times New Roman"/>
                <a:cs typeface="Times New Roman"/>
              </a:rPr>
              <a:t>breve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revisão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sistemática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ou</a:t>
            </a:r>
            <a:r>
              <a:rPr lang="en-US" dirty="0">
                <a:latin typeface="Times New Roman"/>
                <a:cs typeface="Times New Roman"/>
              </a:rPr>
              <a:t> meta-</a:t>
            </a:r>
            <a:r>
              <a:rPr lang="en-US" dirty="0" err="1">
                <a:latin typeface="Times New Roman"/>
                <a:cs typeface="Times New Roman"/>
              </a:rPr>
              <a:t>análise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sobre</a:t>
            </a:r>
            <a:r>
              <a:rPr lang="en-US" dirty="0" smtClean="0">
                <a:latin typeface="Times New Roman"/>
                <a:cs typeface="Times New Roman"/>
              </a:rPr>
              <a:t> um </a:t>
            </a:r>
            <a:r>
              <a:rPr lang="en-US" dirty="0" err="1" smtClean="0">
                <a:latin typeface="Times New Roman"/>
                <a:cs typeface="Times New Roman"/>
              </a:rPr>
              <a:t>tema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à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sua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escolha</a:t>
            </a:r>
            <a:r>
              <a:rPr lang="en-US" dirty="0">
                <a:latin typeface="Times New Roman"/>
                <a:cs typeface="Times New Roman"/>
              </a:rPr>
              <a:t>;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Deverá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conter</a:t>
            </a:r>
            <a:r>
              <a:rPr lang="en-US" dirty="0" smtClean="0">
                <a:latin typeface="Times New Roman"/>
                <a:cs typeface="Times New Roman"/>
              </a:rPr>
              <a:t>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US" dirty="0" err="1" smtClean="0">
                <a:latin typeface="Times New Roman"/>
                <a:cs typeface="Times New Roman"/>
              </a:rPr>
              <a:t>Justificativa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teórica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US" dirty="0" err="1" smtClean="0">
                <a:latin typeface="Times New Roman"/>
                <a:cs typeface="Times New Roman"/>
              </a:rPr>
              <a:t>Método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utilizado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para</a:t>
            </a:r>
            <a:r>
              <a:rPr lang="en-US" dirty="0" smtClean="0">
                <a:latin typeface="Times New Roman"/>
                <a:cs typeface="Times New Roman"/>
              </a:rPr>
              <a:t> a </a:t>
            </a:r>
            <a:r>
              <a:rPr lang="en-US" dirty="0" err="1" smtClean="0">
                <a:latin typeface="Times New Roman"/>
                <a:cs typeface="Times New Roman"/>
              </a:rPr>
              <a:t>síntese</a:t>
            </a:r>
            <a:r>
              <a:rPr lang="en-US" dirty="0">
                <a:latin typeface="Times New Roman"/>
                <a:cs typeface="Times New Roman"/>
              </a:rPr>
              <a:t>;</a:t>
            </a:r>
            <a:endParaRPr lang="en-US" dirty="0" smtClean="0">
              <a:latin typeface="Times New Roman"/>
              <a:cs typeface="Times New Roman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US" dirty="0" err="1" smtClean="0">
                <a:latin typeface="Times New Roman"/>
                <a:cs typeface="Times New Roman"/>
              </a:rPr>
              <a:t>Descrição</a:t>
            </a:r>
            <a:r>
              <a:rPr lang="en-US" dirty="0" smtClean="0">
                <a:latin typeface="Times New Roman"/>
                <a:cs typeface="Times New Roman"/>
              </a:rPr>
              <a:t> do </a:t>
            </a:r>
            <a:r>
              <a:rPr lang="en-US" dirty="0" err="1" smtClean="0">
                <a:latin typeface="Times New Roman"/>
                <a:cs typeface="Times New Roman"/>
              </a:rPr>
              <a:t>resultado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encontrado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Apresentação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para</a:t>
            </a:r>
            <a:r>
              <a:rPr lang="en-US" dirty="0" smtClean="0">
                <a:latin typeface="Times New Roman"/>
                <a:cs typeface="Times New Roman"/>
              </a:rPr>
              <a:t> a </a:t>
            </a:r>
            <a:r>
              <a:rPr lang="en-US" dirty="0" err="1" smtClean="0">
                <a:latin typeface="Times New Roman"/>
                <a:cs typeface="Times New Roman"/>
              </a:rPr>
              <a:t>turma</a:t>
            </a:r>
            <a:r>
              <a:rPr lang="en-US" dirty="0" smtClean="0">
                <a:latin typeface="Times New Roman"/>
                <a:cs typeface="Times New Roman"/>
              </a:rPr>
              <a:t>: 09 de </a:t>
            </a:r>
            <a:r>
              <a:rPr lang="en-US" dirty="0" err="1" smtClean="0">
                <a:latin typeface="Times New Roman"/>
                <a:cs typeface="Times New Roman"/>
              </a:rPr>
              <a:t>setembro</a:t>
            </a:r>
            <a:r>
              <a:rPr lang="en-US" dirty="0" smtClean="0">
                <a:latin typeface="Times New Roman"/>
                <a:cs typeface="Times New Roman"/>
              </a:rPr>
              <a:t> (10 </a:t>
            </a:r>
            <a:r>
              <a:rPr lang="en-US" dirty="0" err="1" smtClean="0">
                <a:latin typeface="Times New Roman"/>
                <a:cs typeface="Times New Roman"/>
              </a:rPr>
              <a:t>minutos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por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aluno</a:t>
            </a:r>
            <a:r>
              <a:rPr lang="en-US" dirty="0" smtClean="0">
                <a:latin typeface="Times New Roman"/>
                <a:cs typeface="Times New Roman"/>
              </a:rPr>
              <a:t>, no </a:t>
            </a:r>
            <a:r>
              <a:rPr lang="en-US" dirty="0" err="1" smtClean="0">
                <a:latin typeface="Times New Roman"/>
                <a:cs typeface="Times New Roman"/>
              </a:rPr>
              <a:t>máximo</a:t>
            </a:r>
            <a:r>
              <a:rPr lang="en-US" dirty="0" smtClean="0">
                <a:latin typeface="Times New Roman"/>
                <a:cs typeface="Times New Roman"/>
              </a:rPr>
              <a:t>).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Entrega</a:t>
            </a:r>
            <a:r>
              <a:rPr lang="en-US" dirty="0" smtClean="0">
                <a:latin typeface="Times New Roman"/>
                <a:cs typeface="Times New Roman"/>
              </a:rPr>
              <a:t> da parte </a:t>
            </a:r>
            <a:r>
              <a:rPr lang="en-US" dirty="0" err="1" smtClean="0">
                <a:latin typeface="Times New Roman"/>
                <a:cs typeface="Times New Roman"/>
              </a:rPr>
              <a:t>escrita</a:t>
            </a:r>
            <a:r>
              <a:rPr lang="en-US" dirty="0" smtClean="0">
                <a:latin typeface="Times New Roman"/>
                <a:cs typeface="Times New Roman"/>
              </a:rPr>
              <a:t>: um </a:t>
            </a:r>
            <a:r>
              <a:rPr lang="en-US" dirty="0" err="1" smtClean="0">
                <a:latin typeface="Times New Roman"/>
                <a:cs typeface="Times New Roman"/>
              </a:rPr>
              <a:t>mês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após</a:t>
            </a:r>
            <a:r>
              <a:rPr lang="en-US" dirty="0" smtClean="0">
                <a:latin typeface="Times New Roman"/>
                <a:cs typeface="Times New Roman"/>
              </a:rPr>
              <a:t> o </a:t>
            </a:r>
            <a:r>
              <a:rPr lang="en-US" dirty="0" err="1" smtClean="0">
                <a:latin typeface="Times New Roman"/>
                <a:cs typeface="Times New Roman"/>
              </a:rPr>
              <a:t>fim</a:t>
            </a:r>
            <a:r>
              <a:rPr lang="en-US" dirty="0" smtClean="0">
                <a:latin typeface="Times New Roman"/>
                <a:cs typeface="Times New Roman"/>
              </a:rPr>
              <a:t> da </a:t>
            </a:r>
            <a:r>
              <a:rPr lang="en-US" dirty="0" err="1" smtClean="0">
                <a:latin typeface="Times New Roman"/>
                <a:cs typeface="Times New Roman"/>
              </a:rPr>
              <a:t>disciplina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proposta</a:t>
            </a:r>
            <a:r>
              <a:rPr lang="en-US" dirty="0" smtClean="0">
                <a:latin typeface="Times New Roman"/>
                <a:cs typeface="Times New Roman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8665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070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Avaliação </a:t>
            </a:r>
            <a:r>
              <a:rPr lang="pt-BR" sz="20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(Individual)</a:t>
            </a:r>
            <a:endParaRPr lang="pt-BR" sz="20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004" y="1587612"/>
            <a:ext cx="7645078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 err="1" smtClean="0">
                <a:latin typeface="Times New Roman"/>
                <a:cs typeface="Times New Roman"/>
              </a:rPr>
              <a:t>Presença</a:t>
            </a:r>
            <a:r>
              <a:rPr lang="en-US" dirty="0" smtClean="0">
                <a:latin typeface="Times New Roman"/>
                <a:cs typeface="Times New Roman"/>
              </a:rPr>
              <a:t>: peso 6 (i.e., 1 </a:t>
            </a:r>
            <a:r>
              <a:rPr lang="en-US" dirty="0" err="1" smtClean="0">
                <a:latin typeface="Times New Roman"/>
                <a:cs typeface="Times New Roman"/>
              </a:rPr>
              <a:t>ponto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por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dia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presente</a:t>
            </a:r>
            <a:r>
              <a:rPr lang="en-US" dirty="0" smtClean="0">
                <a:latin typeface="Times New Roman"/>
                <a:cs typeface="Times New Roman"/>
              </a:rPr>
              <a:t>);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 err="1" smtClean="0">
                <a:latin typeface="Times New Roman"/>
                <a:cs typeface="Times New Roman"/>
              </a:rPr>
              <a:t>Apresentação</a:t>
            </a:r>
            <a:r>
              <a:rPr lang="en-US" b="1" dirty="0" smtClean="0">
                <a:latin typeface="Times New Roman"/>
                <a:cs typeface="Times New Roman"/>
              </a:rPr>
              <a:t> oral do </a:t>
            </a:r>
            <a:r>
              <a:rPr lang="en-US" b="1" dirty="0" err="1" smtClean="0">
                <a:latin typeface="Times New Roman"/>
                <a:cs typeface="Times New Roman"/>
              </a:rPr>
              <a:t>trabalho</a:t>
            </a:r>
            <a:r>
              <a:rPr lang="en-US" b="1" dirty="0" smtClean="0">
                <a:latin typeface="Times New Roman"/>
                <a:cs typeface="Times New Roman"/>
              </a:rPr>
              <a:t> final</a:t>
            </a:r>
            <a:r>
              <a:rPr lang="en-US" dirty="0" smtClean="0">
                <a:latin typeface="Times New Roman"/>
                <a:cs typeface="Times New Roman"/>
              </a:rPr>
              <a:t>: peso 2;</a:t>
            </a:r>
          </a:p>
          <a:p>
            <a:pPr marL="742950" lvl="1" indent="-285750">
              <a:lnSpc>
                <a:spcPct val="200000"/>
              </a:lnSpc>
              <a:buFont typeface="Wingdings" charset="2"/>
              <a:buChar char="Ø"/>
            </a:pPr>
            <a:r>
              <a:rPr lang="en-US" dirty="0" err="1" smtClean="0">
                <a:latin typeface="Times New Roman"/>
                <a:cs typeface="Times New Roman"/>
              </a:rPr>
              <a:t>Clareza</a:t>
            </a:r>
            <a:r>
              <a:rPr lang="en-US" dirty="0" smtClean="0">
                <a:latin typeface="Times New Roman"/>
                <a:cs typeface="Times New Roman"/>
              </a:rPr>
              <a:t> da </a:t>
            </a:r>
            <a:r>
              <a:rPr lang="en-US" dirty="0" err="1" smtClean="0">
                <a:latin typeface="Times New Roman"/>
                <a:cs typeface="Times New Roman"/>
              </a:rPr>
              <a:t>Apresentação</a:t>
            </a:r>
            <a:r>
              <a:rPr lang="en-US" dirty="0" smtClean="0">
                <a:latin typeface="Times New Roman"/>
                <a:cs typeface="Times New Roman"/>
              </a:rPr>
              <a:t>: </a:t>
            </a:r>
            <a:r>
              <a:rPr lang="en-US" dirty="0" err="1" smtClean="0">
                <a:latin typeface="Times New Roman"/>
                <a:cs typeface="Times New Roman"/>
              </a:rPr>
              <a:t>Motivação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dirty="0" err="1" smtClean="0">
                <a:latin typeface="Times New Roman"/>
                <a:cs typeface="Times New Roman"/>
              </a:rPr>
              <a:t>Justificativa</a:t>
            </a:r>
            <a:r>
              <a:rPr lang="en-US" dirty="0" smtClean="0">
                <a:latin typeface="Times New Roman"/>
                <a:cs typeface="Times New Roman"/>
              </a:rPr>
              <a:t> e </a:t>
            </a:r>
            <a:r>
              <a:rPr lang="en-US" dirty="0" err="1" smtClean="0">
                <a:latin typeface="Times New Roman"/>
                <a:cs typeface="Times New Roman"/>
              </a:rPr>
              <a:t>Pergunta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Wingdings" charset="2"/>
              <a:buChar char="Ø"/>
            </a:pPr>
            <a:r>
              <a:rPr lang="en-US" dirty="0" err="1" smtClean="0">
                <a:latin typeface="Times New Roman"/>
                <a:cs typeface="Times New Roman"/>
              </a:rPr>
              <a:t>Clareza</a:t>
            </a:r>
            <a:r>
              <a:rPr lang="en-US" dirty="0" smtClean="0">
                <a:latin typeface="Times New Roman"/>
                <a:cs typeface="Times New Roman"/>
              </a:rPr>
              <a:t> do </a:t>
            </a:r>
            <a:r>
              <a:rPr lang="en-US" dirty="0" err="1" smtClean="0">
                <a:latin typeface="Times New Roman"/>
                <a:cs typeface="Times New Roman"/>
              </a:rPr>
              <a:t>Método</a:t>
            </a:r>
            <a:r>
              <a:rPr lang="en-US" dirty="0" smtClean="0">
                <a:latin typeface="Times New Roman"/>
                <a:cs typeface="Times New Roman"/>
              </a:rPr>
              <a:t>: </a:t>
            </a:r>
            <a:r>
              <a:rPr lang="en-US" dirty="0" err="1" smtClean="0">
                <a:latin typeface="Times New Roman"/>
                <a:cs typeface="Times New Roman"/>
              </a:rPr>
              <a:t>como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dirty="0" err="1" smtClean="0">
                <a:latin typeface="Times New Roman"/>
                <a:cs typeface="Times New Roman"/>
              </a:rPr>
              <a:t>por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que</a:t>
            </a:r>
            <a:r>
              <a:rPr lang="en-US" dirty="0" smtClean="0">
                <a:latin typeface="Times New Roman"/>
                <a:cs typeface="Times New Roman"/>
              </a:rPr>
              <a:t> e o </a:t>
            </a:r>
            <a:r>
              <a:rPr lang="en-US" dirty="0" err="1" smtClean="0">
                <a:latin typeface="Times New Roman"/>
                <a:cs typeface="Times New Roman"/>
              </a:rPr>
              <a:t>que</a:t>
            </a:r>
            <a:r>
              <a:rPr lang="en-US" dirty="0" smtClean="0">
                <a:latin typeface="Times New Roman"/>
                <a:cs typeface="Times New Roman"/>
              </a:rPr>
              <a:t>?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 err="1" smtClean="0">
                <a:latin typeface="Times New Roman"/>
                <a:cs typeface="Times New Roman"/>
              </a:rPr>
              <a:t>Apresentação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escrita</a:t>
            </a:r>
            <a:r>
              <a:rPr lang="en-US" b="1" dirty="0" smtClean="0">
                <a:latin typeface="Times New Roman"/>
                <a:cs typeface="Times New Roman"/>
              </a:rPr>
              <a:t> do </a:t>
            </a:r>
            <a:r>
              <a:rPr lang="en-US" b="1" dirty="0" err="1" smtClean="0">
                <a:latin typeface="Times New Roman"/>
                <a:cs typeface="Times New Roman"/>
              </a:rPr>
              <a:t>trabalho</a:t>
            </a:r>
            <a:r>
              <a:rPr lang="en-US" b="1" dirty="0" smtClean="0">
                <a:latin typeface="Times New Roman"/>
                <a:cs typeface="Times New Roman"/>
              </a:rPr>
              <a:t> final</a:t>
            </a:r>
            <a:r>
              <a:rPr lang="en-US" dirty="0" smtClean="0">
                <a:latin typeface="Times New Roman"/>
                <a:cs typeface="Times New Roman"/>
              </a:rPr>
              <a:t>: peso 2 (</a:t>
            </a:r>
            <a:r>
              <a:rPr lang="en-US" dirty="0" err="1" smtClean="0">
                <a:latin typeface="Times New Roman"/>
                <a:cs typeface="Times New Roman"/>
              </a:rPr>
              <a:t>máximo</a:t>
            </a:r>
            <a:r>
              <a:rPr lang="en-US" dirty="0" smtClean="0">
                <a:latin typeface="Times New Roman"/>
                <a:cs typeface="Times New Roman"/>
              </a:rPr>
              <a:t> de 5 </a:t>
            </a:r>
            <a:r>
              <a:rPr lang="en-US" dirty="0" err="1" smtClean="0">
                <a:latin typeface="Times New Roman"/>
                <a:cs typeface="Times New Roman"/>
              </a:rPr>
              <a:t>páginas</a:t>
            </a:r>
            <a:r>
              <a:rPr lang="en-US" dirty="0" smtClean="0">
                <a:latin typeface="Times New Roman"/>
                <a:cs typeface="Times New Roman"/>
              </a:rPr>
              <a:t>);</a:t>
            </a:r>
          </a:p>
          <a:p>
            <a:pPr marL="742950" lvl="1" indent="-285750">
              <a:lnSpc>
                <a:spcPct val="200000"/>
              </a:lnSpc>
              <a:buFont typeface="Wingdings" charset="2"/>
              <a:buChar char="Ø"/>
            </a:pPr>
            <a:r>
              <a:rPr lang="en-US" dirty="0" err="1" smtClean="0">
                <a:latin typeface="Times New Roman"/>
                <a:cs typeface="Times New Roman"/>
              </a:rPr>
              <a:t>Clareza</a:t>
            </a:r>
            <a:r>
              <a:rPr lang="en-US" dirty="0" smtClean="0">
                <a:latin typeface="Times New Roman"/>
                <a:cs typeface="Times New Roman"/>
              </a:rPr>
              <a:t> da </a:t>
            </a:r>
            <a:r>
              <a:rPr lang="en-US" dirty="0" err="1" smtClean="0">
                <a:latin typeface="Times New Roman"/>
                <a:cs typeface="Times New Roman"/>
              </a:rPr>
              <a:t>Escrita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Wingdings" charset="2"/>
              <a:buChar char="Ø"/>
            </a:pPr>
            <a:r>
              <a:rPr lang="en-US" dirty="0" err="1" smtClean="0">
                <a:latin typeface="Times New Roman"/>
                <a:cs typeface="Times New Roman"/>
              </a:rPr>
              <a:t>Clareza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Apresentação</a:t>
            </a:r>
            <a:r>
              <a:rPr lang="en-US" dirty="0" smtClean="0">
                <a:latin typeface="Times New Roman"/>
                <a:cs typeface="Times New Roman"/>
              </a:rPr>
              <a:t> do </a:t>
            </a:r>
            <a:r>
              <a:rPr lang="en-US" dirty="0" err="1" smtClean="0">
                <a:latin typeface="Times New Roman"/>
                <a:cs typeface="Times New Roman"/>
              </a:rPr>
              <a:t>Método</a:t>
            </a:r>
            <a:r>
              <a:rPr lang="en-US" dirty="0" smtClean="0">
                <a:latin typeface="Times New Roman"/>
                <a:cs typeface="Times New Roman"/>
              </a:rPr>
              <a:t> e </a:t>
            </a:r>
            <a:r>
              <a:rPr lang="en-US" dirty="0" err="1" smtClean="0">
                <a:latin typeface="Times New Roman"/>
                <a:cs typeface="Times New Roman"/>
              </a:rPr>
              <a:t>Resultado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marL="0" lvl="1" indent="269875">
              <a:lnSpc>
                <a:spcPct val="200000"/>
              </a:lnSpc>
              <a:buFont typeface="Arial"/>
              <a:buChar char="•"/>
              <a:tabLst>
                <a:tab pos="269875" algn="l"/>
              </a:tabLst>
            </a:pPr>
            <a:r>
              <a:rPr lang="en-US" b="1" dirty="0" err="1" smtClean="0">
                <a:latin typeface="Times New Roman"/>
                <a:cs typeface="Times New Roman"/>
              </a:rPr>
              <a:t>Conceitos</a:t>
            </a:r>
            <a:r>
              <a:rPr lang="en-US" b="1" dirty="0" smtClean="0">
                <a:latin typeface="Times New Roman"/>
                <a:cs typeface="Times New Roman"/>
              </a:rPr>
              <a:t>: A</a:t>
            </a:r>
            <a:r>
              <a:rPr lang="en-US" dirty="0" smtClean="0">
                <a:latin typeface="Times New Roman"/>
                <a:cs typeface="Times New Roman"/>
              </a:rPr>
              <a:t> ≥ 9; 7 ≤ </a:t>
            </a:r>
            <a:r>
              <a:rPr lang="en-US" b="1" dirty="0" smtClean="0">
                <a:latin typeface="Times New Roman"/>
                <a:cs typeface="Times New Roman"/>
              </a:rPr>
              <a:t>B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≤</a:t>
            </a:r>
            <a:r>
              <a:rPr lang="en-US" dirty="0" smtClean="0">
                <a:latin typeface="Times New Roman"/>
                <a:cs typeface="Times New Roman"/>
              </a:rPr>
              <a:t> 8.9; 5 </a:t>
            </a:r>
            <a:r>
              <a:rPr lang="en-US" dirty="0">
                <a:latin typeface="Times New Roman"/>
                <a:cs typeface="Times New Roman"/>
              </a:rPr>
              <a:t>≤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≤</a:t>
            </a:r>
            <a:r>
              <a:rPr lang="en-US" dirty="0" smtClean="0">
                <a:latin typeface="Times New Roman"/>
                <a:cs typeface="Times New Roman"/>
              </a:rPr>
              <a:t> 6.9; 3 </a:t>
            </a:r>
            <a:r>
              <a:rPr lang="en-US" dirty="0">
                <a:latin typeface="Times New Roman"/>
                <a:cs typeface="Times New Roman"/>
              </a:rPr>
              <a:t>≤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D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≤</a:t>
            </a:r>
            <a:r>
              <a:rPr lang="en-US" dirty="0" smtClean="0">
                <a:latin typeface="Times New Roman"/>
                <a:cs typeface="Times New Roman"/>
              </a:rPr>
              <a:t> 4.9; </a:t>
            </a:r>
            <a:r>
              <a:rPr lang="en-US" b="1" dirty="0" smtClean="0">
                <a:latin typeface="Times New Roman"/>
                <a:cs typeface="Times New Roman"/>
              </a:rPr>
              <a:t>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≤</a:t>
            </a:r>
            <a:r>
              <a:rPr lang="en-US" dirty="0" smtClean="0">
                <a:latin typeface="Times New Roman"/>
                <a:cs typeface="Times New Roman"/>
              </a:rPr>
              <a:t> 2.9;</a:t>
            </a:r>
          </a:p>
        </p:txBody>
      </p:sp>
    </p:spTree>
    <p:extLst>
      <p:ext uri="{BB962C8B-B14F-4D97-AF65-F5344CB8AC3E}">
        <p14:creationId xmlns:p14="http://schemas.microsoft.com/office/powerpoint/2010/main" val="360496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6720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Mas e o tempo para fazer o trabalho final?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5252" y="1599495"/>
            <a:ext cx="832820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 smtClean="0">
                <a:latin typeface="Times New Roman"/>
                <a:cs typeface="Times New Roman"/>
              </a:rPr>
              <a:t>Aula </a:t>
            </a:r>
            <a:r>
              <a:rPr lang="en-US" b="1" dirty="0" err="1">
                <a:latin typeface="Times New Roman"/>
                <a:cs typeface="Times New Roman"/>
              </a:rPr>
              <a:t>t</a:t>
            </a:r>
            <a:r>
              <a:rPr lang="en-US" b="1" dirty="0" err="1" smtClean="0">
                <a:latin typeface="Times New Roman"/>
                <a:cs typeface="Times New Roman"/>
              </a:rPr>
              <a:t>eórica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somente</a:t>
            </a:r>
            <a:r>
              <a:rPr lang="en-US" b="1" dirty="0" smtClean="0">
                <a:latin typeface="Times New Roman"/>
                <a:cs typeface="Times New Roman"/>
              </a:rPr>
              <a:t> de </a:t>
            </a:r>
            <a:r>
              <a:rPr lang="en-US" b="1" dirty="0" err="1" smtClean="0">
                <a:latin typeface="Times New Roman"/>
                <a:cs typeface="Times New Roman"/>
              </a:rPr>
              <a:t>manhã</a:t>
            </a:r>
            <a:r>
              <a:rPr lang="en-US" b="1" dirty="0" smtClean="0">
                <a:latin typeface="Times New Roman"/>
                <a:cs typeface="Times New Roman"/>
              </a:rPr>
              <a:t>! (08:30hrs </a:t>
            </a:r>
            <a:r>
              <a:rPr lang="en-US" b="1" dirty="0" err="1" smtClean="0">
                <a:latin typeface="Times New Roman"/>
                <a:cs typeface="Times New Roman"/>
              </a:rPr>
              <a:t>às</a:t>
            </a:r>
            <a:r>
              <a:rPr lang="en-US" b="1" dirty="0" smtClean="0">
                <a:latin typeface="Times New Roman"/>
                <a:cs typeface="Times New Roman"/>
              </a:rPr>
              <a:t> 12:00hrs)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 err="1" smtClean="0">
                <a:latin typeface="Times New Roman"/>
                <a:cs typeface="Times New Roman"/>
              </a:rPr>
              <a:t>Depois</a:t>
            </a:r>
            <a:r>
              <a:rPr lang="en-US" b="1" dirty="0" smtClean="0">
                <a:latin typeface="Times New Roman"/>
                <a:cs typeface="Times New Roman"/>
              </a:rPr>
              <a:t>? </a:t>
            </a:r>
            <a:r>
              <a:rPr lang="en-US" b="1" dirty="0" err="1" smtClean="0">
                <a:latin typeface="Times New Roman"/>
                <a:cs typeface="Times New Roman"/>
              </a:rPr>
              <a:t>Vá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preparar</a:t>
            </a:r>
            <a:r>
              <a:rPr lang="en-US" b="1" dirty="0" smtClean="0">
                <a:latin typeface="Times New Roman"/>
                <a:cs typeface="Times New Roman"/>
              </a:rPr>
              <a:t> a </a:t>
            </a:r>
            <a:r>
              <a:rPr lang="en-US" b="1" dirty="0" err="1" smtClean="0">
                <a:latin typeface="Times New Roman"/>
                <a:cs typeface="Times New Roman"/>
              </a:rPr>
              <a:t>tarefa</a:t>
            </a:r>
            <a:r>
              <a:rPr lang="en-US" b="1" dirty="0" smtClean="0">
                <a:latin typeface="Times New Roman"/>
                <a:cs typeface="Times New Roman"/>
              </a:rPr>
              <a:t> do </a:t>
            </a:r>
            <a:r>
              <a:rPr lang="en-US" b="1" dirty="0" err="1" smtClean="0">
                <a:latin typeface="Times New Roman"/>
                <a:cs typeface="Times New Roman"/>
              </a:rPr>
              <a:t>dia</a:t>
            </a:r>
            <a:r>
              <a:rPr lang="en-US" b="1" dirty="0" smtClean="0">
                <a:latin typeface="Times New Roman"/>
                <a:cs typeface="Times New Roman"/>
              </a:rPr>
              <a:t>!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 err="1" smtClean="0">
                <a:latin typeface="Times New Roman"/>
                <a:cs typeface="Times New Roman"/>
              </a:rPr>
              <a:t>Você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é</a:t>
            </a:r>
            <a:r>
              <a:rPr lang="en-US" b="1" dirty="0" smtClean="0">
                <a:latin typeface="Times New Roman"/>
                <a:cs typeface="Times New Roman"/>
              </a:rPr>
              <a:t> o principal </a:t>
            </a:r>
            <a:r>
              <a:rPr lang="en-US" b="1" dirty="0" err="1" smtClean="0">
                <a:latin typeface="Times New Roman"/>
                <a:cs typeface="Times New Roman"/>
              </a:rPr>
              <a:t>protagonista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nesta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disciplina</a:t>
            </a:r>
            <a:r>
              <a:rPr lang="en-US" b="1" dirty="0" smtClean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7674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04" y="2153130"/>
            <a:ext cx="3847763" cy="221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29 de 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agosto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Estrutura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 do 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Curso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 e 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Introdução</a:t>
            </a:r>
            <a:endParaRPr lang="en-US" sz="1400" b="1" dirty="0" smtClean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Histórico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definição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Tipos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 e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usos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Escolhendo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uma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pergunta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Método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 PICO.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99305" y="2153130"/>
            <a:ext cx="3997257" cy="221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latin typeface="Times New Roman"/>
                <a:cs typeface="Times New Roman"/>
              </a:rPr>
              <a:t>29 de </a:t>
            </a:r>
            <a:r>
              <a:rPr lang="en-US" sz="1400" b="1" dirty="0" err="1" smtClean="0">
                <a:latin typeface="Times New Roman"/>
                <a:cs typeface="Times New Roman"/>
              </a:rPr>
              <a:t>agosto</a:t>
            </a:r>
            <a:r>
              <a:rPr lang="en-US" sz="1400" b="1" dirty="0" smtClean="0">
                <a:latin typeface="Times New Roman"/>
                <a:cs typeface="Times New Roman"/>
              </a:rPr>
              <a:t>: </a:t>
            </a:r>
            <a:r>
              <a:rPr lang="en-US" sz="1400" b="1" dirty="0" err="1" smtClean="0">
                <a:latin typeface="Times New Roman"/>
                <a:cs typeface="Times New Roman"/>
              </a:rPr>
              <a:t>Qual</a:t>
            </a:r>
            <a:r>
              <a:rPr lang="en-US" sz="1400" b="1" dirty="0" smtClean="0"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latin typeface="Times New Roman"/>
                <a:cs typeface="Times New Roman"/>
              </a:rPr>
              <a:t>pergunta</a:t>
            </a:r>
            <a:r>
              <a:rPr lang="en-US" sz="1400" b="1" dirty="0" smtClean="0"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latin typeface="Times New Roman"/>
                <a:cs typeface="Times New Roman"/>
              </a:rPr>
              <a:t>quero</a:t>
            </a:r>
            <a:r>
              <a:rPr lang="en-US" sz="1400" b="1" dirty="0" smtClean="0">
                <a:latin typeface="Times New Roman"/>
                <a:cs typeface="Times New Roman"/>
              </a:rPr>
              <a:t> responder?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Motivação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teórica</a:t>
            </a:r>
            <a:endParaRPr lang="en-US" sz="1400" dirty="0" smtClean="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Por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que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precisa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ser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respondida</a:t>
            </a:r>
            <a:r>
              <a:rPr lang="en-US" sz="1400" dirty="0" smtClean="0">
                <a:latin typeface="Times New Roman"/>
                <a:cs typeface="Times New Roman"/>
              </a:rPr>
              <a:t>?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Pode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ser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respondida</a:t>
            </a:r>
            <a:r>
              <a:rPr lang="en-US" sz="1400" dirty="0" smtClean="0">
                <a:latin typeface="Times New Roman"/>
                <a:cs typeface="Times New Roman"/>
              </a:rPr>
              <a:t> com RS </a:t>
            </a:r>
            <a:r>
              <a:rPr lang="en-US" sz="1400" dirty="0" err="1" smtClean="0">
                <a:latin typeface="Times New Roman"/>
                <a:cs typeface="Times New Roman"/>
              </a:rPr>
              <a:t>ou</a:t>
            </a:r>
            <a:r>
              <a:rPr lang="en-US" sz="1400" dirty="0" smtClean="0">
                <a:latin typeface="Times New Roman"/>
                <a:cs typeface="Times New Roman"/>
              </a:rPr>
              <a:t> MA?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Definir</a:t>
            </a:r>
            <a:r>
              <a:rPr lang="en-US" sz="1400" dirty="0" smtClean="0">
                <a:latin typeface="Times New Roman"/>
                <a:cs typeface="Times New Roman"/>
              </a:rPr>
              <a:t> PICO.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81260" y="1670885"/>
            <a:ext cx="763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Nós</a:t>
            </a:r>
            <a:endParaRPr lang="en-US" sz="2800" b="1" dirty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3284" y="1673879"/>
            <a:ext cx="90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Times New Roman"/>
                <a:cs typeface="Times New Roman"/>
              </a:rPr>
              <a:t>Você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0034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04" y="2332756"/>
            <a:ext cx="4212118" cy="3072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31 de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agosto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: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Iniciando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uma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Revisão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Sistemática</a:t>
            </a:r>
            <a:endParaRPr lang="en-US" sz="1400" b="1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Planejando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a </a:t>
            </a: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busca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Planejando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a </a:t>
            </a: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extração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de dados;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Métodos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de </a:t>
            </a: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busca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Montando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uma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base de dados;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Métodos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para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a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extração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de dados;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Controle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de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qualidade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dos dados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extraídos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;</a:t>
            </a:r>
            <a:endParaRPr lang="en-US" sz="1400" dirty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4383" y="2332756"/>
            <a:ext cx="4212118" cy="221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latin typeface="Times New Roman"/>
                <a:cs typeface="Times New Roman"/>
              </a:rPr>
              <a:t>31 de </a:t>
            </a:r>
            <a:r>
              <a:rPr lang="en-US" sz="1400" b="1" dirty="0" err="1" smtClean="0">
                <a:latin typeface="Times New Roman"/>
                <a:cs typeface="Times New Roman"/>
              </a:rPr>
              <a:t>agosto</a:t>
            </a:r>
            <a:r>
              <a:rPr lang="en-US" sz="1400" b="1" dirty="0" smtClean="0">
                <a:latin typeface="Times New Roman"/>
                <a:cs typeface="Times New Roman"/>
              </a:rPr>
              <a:t>: </a:t>
            </a:r>
            <a:r>
              <a:rPr lang="en-US" sz="1400" b="1" dirty="0" err="1" smtClean="0">
                <a:latin typeface="Times New Roman"/>
                <a:cs typeface="Times New Roman"/>
              </a:rPr>
              <a:t>Planejamento</a:t>
            </a:r>
            <a:r>
              <a:rPr lang="en-US" sz="1400" b="1" dirty="0" smtClean="0">
                <a:latin typeface="Times New Roman"/>
                <a:cs typeface="Times New Roman"/>
              </a:rPr>
              <a:t> e </a:t>
            </a:r>
            <a:r>
              <a:rPr lang="en-US" sz="1400" b="1" dirty="0" err="1" smtClean="0">
                <a:latin typeface="Times New Roman"/>
                <a:cs typeface="Times New Roman"/>
              </a:rPr>
              <a:t>Estratégia</a:t>
            </a:r>
            <a:endParaRPr lang="en-US" sz="1400" b="1" dirty="0" smtClean="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Planejar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busca</a:t>
            </a:r>
            <a:r>
              <a:rPr lang="en-US" sz="1400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Realizar</a:t>
            </a:r>
            <a:r>
              <a:rPr lang="en-US" sz="1400" dirty="0" smtClean="0">
                <a:latin typeface="Times New Roman"/>
                <a:cs typeface="Times New Roman"/>
              </a:rPr>
              <a:t> a </a:t>
            </a:r>
            <a:r>
              <a:rPr lang="en-US" sz="1400" dirty="0" err="1" smtClean="0">
                <a:latin typeface="Times New Roman"/>
                <a:cs typeface="Times New Roman"/>
              </a:rPr>
              <a:t>busca</a:t>
            </a:r>
            <a:r>
              <a:rPr lang="en-US" sz="1400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Focar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em</a:t>
            </a:r>
            <a:r>
              <a:rPr lang="en-US" sz="1400" dirty="0" smtClean="0">
                <a:latin typeface="Times New Roman"/>
                <a:cs typeface="Times New Roman"/>
              </a:rPr>
              <a:t>, no </a:t>
            </a:r>
            <a:r>
              <a:rPr lang="en-US" sz="1400" dirty="0" err="1" smtClean="0">
                <a:latin typeface="Times New Roman"/>
                <a:cs typeface="Times New Roman"/>
              </a:rPr>
              <a:t>mínimo</a:t>
            </a:r>
            <a:r>
              <a:rPr lang="en-US" sz="1400" dirty="0" smtClean="0">
                <a:latin typeface="Times New Roman"/>
                <a:cs typeface="Times New Roman"/>
              </a:rPr>
              <a:t>, 5 </a:t>
            </a:r>
            <a:r>
              <a:rPr lang="en-US" sz="1400" dirty="0" err="1" smtClean="0">
                <a:latin typeface="Times New Roman"/>
                <a:cs typeface="Times New Roman"/>
              </a:rPr>
              <a:t>trabalhos</a:t>
            </a:r>
            <a:r>
              <a:rPr lang="en-US" sz="1400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Extrair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informações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destes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trabalhos</a:t>
            </a:r>
            <a:r>
              <a:rPr lang="en-US" sz="1400" dirty="0" smtClean="0">
                <a:latin typeface="Times New Roman"/>
                <a:cs typeface="Times New Roman"/>
              </a:rPr>
              <a:t>.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1260" y="1670885"/>
            <a:ext cx="763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Nós</a:t>
            </a:r>
            <a:endParaRPr lang="en-US" sz="2800" b="1" dirty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3284" y="1673879"/>
            <a:ext cx="90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Times New Roman"/>
                <a:cs typeface="Times New Roman"/>
              </a:rPr>
              <a:t>Você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4182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04" y="2380654"/>
            <a:ext cx="3931044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02 de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setembro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: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Iniciando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uma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Meta-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Análise</a:t>
            </a:r>
            <a:endParaRPr lang="en-US" sz="1400" b="1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Métricas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de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tamanho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do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efeito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Tipos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de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modelo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para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a meta-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análise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.</a:t>
            </a:r>
            <a:endParaRPr lang="en-US" sz="1400" dirty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30535" y="2380654"/>
            <a:ext cx="3931044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latin typeface="Times New Roman"/>
                <a:cs typeface="Times New Roman"/>
              </a:rPr>
              <a:t>02 de </a:t>
            </a:r>
            <a:r>
              <a:rPr lang="en-US" sz="1400" b="1" dirty="0" err="1" smtClean="0">
                <a:latin typeface="Times New Roman"/>
                <a:cs typeface="Times New Roman"/>
              </a:rPr>
              <a:t>setembro</a:t>
            </a:r>
            <a:r>
              <a:rPr lang="en-US" sz="1400" b="1" dirty="0" smtClean="0">
                <a:latin typeface="Times New Roman"/>
                <a:cs typeface="Times New Roman"/>
              </a:rPr>
              <a:t>: O </a:t>
            </a:r>
            <a:r>
              <a:rPr lang="en-US" sz="1400" b="1" dirty="0" err="1" smtClean="0">
                <a:latin typeface="Times New Roman"/>
                <a:cs typeface="Times New Roman"/>
              </a:rPr>
              <a:t>primeiro</a:t>
            </a:r>
            <a:r>
              <a:rPr lang="en-US" sz="1400" b="1" dirty="0" smtClean="0"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latin typeface="Times New Roman"/>
                <a:cs typeface="Times New Roman"/>
              </a:rPr>
              <a:t>efeito</a:t>
            </a:r>
            <a:endParaRPr lang="en-US" sz="1400" b="1" dirty="0" smtClean="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Calcular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os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tamanhos</a:t>
            </a:r>
            <a:r>
              <a:rPr lang="en-US" sz="1400" dirty="0" smtClean="0">
                <a:latin typeface="Times New Roman"/>
                <a:cs typeface="Times New Roman"/>
              </a:rPr>
              <a:t> do </a:t>
            </a:r>
            <a:r>
              <a:rPr lang="en-US" sz="1400" dirty="0" err="1" smtClean="0">
                <a:latin typeface="Times New Roman"/>
                <a:cs typeface="Times New Roman"/>
              </a:rPr>
              <a:t>efeito</a:t>
            </a:r>
            <a:r>
              <a:rPr lang="en-US" sz="1400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Aplicar</a:t>
            </a:r>
            <a:r>
              <a:rPr lang="en-US" sz="1400" dirty="0" smtClean="0">
                <a:latin typeface="Times New Roman"/>
                <a:cs typeface="Times New Roman"/>
              </a:rPr>
              <a:t> um </a:t>
            </a:r>
            <a:r>
              <a:rPr lang="en-US" sz="1400" dirty="0" err="1" smtClean="0">
                <a:latin typeface="Times New Roman"/>
                <a:cs typeface="Times New Roman"/>
              </a:rPr>
              <a:t>modelo</a:t>
            </a:r>
            <a:r>
              <a:rPr lang="en-US" sz="1400" dirty="0" smtClean="0">
                <a:latin typeface="Times New Roman"/>
                <a:cs typeface="Times New Roman"/>
              </a:rPr>
              <a:t> de meta-</a:t>
            </a:r>
            <a:r>
              <a:rPr lang="en-US" sz="1400" dirty="0" err="1" smtClean="0">
                <a:latin typeface="Times New Roman"/>
                <a:cs typeface="Times New Roman"/>
              </a:rPr>
              <a:t>análise</a:t>
            </a:r>
            <a:r>
              <a:rPr lang="en-US" sz="14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81260" y="1670885"/>
            <a:ext cx="763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Nós</a:t>
            </a:r>
            <a:endParaRPr lang="en-US" sz="2800" b="1" dirty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3284" y="1673879"/>
            <a:ext cx="90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Times New Roman"/>
                <a:cs typeface="Times New Roman"/>
              </a:rPr>
              <a:t>Você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1427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04" y="2291954"/>
            <a:ext cx="3854283" cy="1779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05 de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setembro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: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Realizando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uma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Meta-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Análise</a:t>
            </a:r>
            <a:endParaRPr lang="en-US" sz="1400" b="1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Diagnóstico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e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Validação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de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Modelos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;</a:t>
            </a: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Meta-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Regressão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;</a:t>
            </a: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Análises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por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sub-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grupos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.</a:t>
            </a:r>
            <a:endParaRPr lang="en-US" sz="1400" dirty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81260" y="1670885"/>
            <a:ext cx="763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Nós</a:t>
            </a:r>
            <a:endParaRPr lang="en-US" sz="2800" b="1" dirty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40942" y="1673879"/>
            <a:ext cx="90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Times New Roman"/>
                <a:cs typeface="Times New Roman"/>
              </a:rPr>
              <a:t>Você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8450" y="2284275"/>
            <a:ext cx="3854283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400" b="1" dirty="0" smtClean="0">
                <a:latin typeface="Times New Roman"/>
                <a:cs typeface="Times New Roman"/>
              </a:rPr>
              <a:t>05 de </a:t>
            </a:r>
            <a:r>
              <a:rPr lang="en-US" sz="1400" b="1" dirty="0" err="1" smtClean="0">
                <a:latin typeface="Times New Roman"/>
                <a:cs typeface="Times New Roman"/>
              </a:rPr>
              <a:t>setembro</a:t>
            </a:r>
            <a:r>
              <a:rPr lang="en-US" sz="1400" b="1" dirty="0" smtClean="0">
                <a:latin typeface="Times New Roman"/>
                <a:cs typeface="Times New Roman"/>
              </a:rPr>
              <a:t>: Indo </a:t>
            </a:r>
            <a:r>
              <a:rPr lang="en-US" sz="1400" b="1" dirty="0" err="1" smtClean="0">
                <a:latin typeface="Times New Roman"/>
                <a:cs typeface="Times New Roman"/>
              </a:rPr>
              <a:t>mais</a:t>
            </a:r>
            <a:r>
              <a:rPr lang="en-US" sz="1400" b="1" dirty="0" smtClean="0"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latin typeface="Times New Roman"/>
                <a:cs typeface="Times New Roman"/>
              </a:rPr>
              <a:t>fundo</a:t>
            </a:r>
            <a:endParaRPr lang="en-US" sz="1400" b="1" dirty="0" smtClean="0">
              <a:latin typeface="Times New Roman"/>
              <a:cs typeface="Times New Roman"/>
            </a:endParaRP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Realizar</a:t>
            </a:r>
            <a:r>
              <a:rPr lang="en-US" sz="1400" dirty="0" smtClean="0">
                <a:latin typeface="Times New Roman"/>
                <a:cs typeface="Times New Roman"/>
              </a:rPr>
              <a:t> o </a:t>
            </a:r>
            <a:r>
              <a:rPr lang="en-US" sz="1400" dirty="0" err="1" smtClean="0">
                <a:latin typeface="Times New Roman"/>
                <a:cs typeface="Times New Roman"/>
              </a:rPr>
              <a:t>diagnóstico</a:t>
            </a:r>
            <a:r>
              <a:rPr lang="en-US" sz="1400" dirty="0" smtClean="0">
                <a:latin typeface="Times New Roman"/>
                <a:cs typeface="Times New Roman"/>
              </a:rPr>
              <a:t> do </a:t>
            </a:r>
            <a:r>
              <a:rPr lang="en-US" sz="1400" dirty="0" err="1" smtClean="0">
                <a:latin typeface="Times New Roman"/>
                <a:cs typeface="Times New Roman"/>
              </a:rPr>
              <a:t>modelo</a:t>
            </a:r>
            <a:r>
              <a:rPr lang="en-US" sz="1400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Explorar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heterogeneidade</a:t>
            </a:r>
            <a:r>
              <a:rPr lang="en-US" sz="1400" dirty="0" smtClean="0">
                <a:latin typeface="Times New Roman"/>
                <a:cs typeface="Times New Roman"/>
              </a:rPr>
              <a:t>.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0433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933" y="2218748"/>
            <a:ext cx="4035722" cy="1779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08 de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setembro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: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Garantindo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a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Qualidade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da Meta-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Análise</a:t>
            </a:r>
            <a:endParaRPr lang="en-US" sz="1400" b="1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Viés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de </a:t>
            </a: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Publicação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;</a:t>
            </a: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Efeitos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e </a:t>
            </a: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observações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não-independentes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.</a:t>
            </a:r>
            <a:endParaRPr lang="en-US" sz="1400" dirty="0" smtClean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5401" y="2218748"/>
            <a:ext cx="4068000" cy="91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400" b="1" dirty="0" smtClean="0">
                <a:latin typeface="Times New Roman"/>
                <a:cs typeface="Times New Roman"/>
              </a:rPr>
              <a:t>08 de </a:t>
            </a:r>
            <a:r>
              <a:rPr lang="en-US" sz="1400" b="1" dirty="0" err="1" smtClean="0">
                <a:latin typeface="Times New Roman"/>
                <a:cs typeface="Times New Roman"/>
              </a:rPr>
              <a:t>setembro</a:t>
            </a:r>
            <a:r>
              <a:rPr lang="en-US" sz="1400" b="1" dirty="0" smtClean="0">
                <a:latin typeface="Times New Roman"/>
                <a:cs typeface="Times New Roman"/>
              </a:rPr>
              <a:t>: </a:t>
            </a:r>
            <a:r>
              <a:rPr lang="en-US" sz="1400" b="1" dirty="0" err="1" smtClean="0">
                <a:latin typeface="Times New Roman"/>
                <a:cs typeface="Times New Roman"/>
              </a:rPr>
              <a:t>Robustez</a:t>
            </a:r>
            <a:endParaRPr lang="en-US" sz="1400" b="1" dirty="0" smtClean="0">
              <a:latin typeface="Times New Roman"/>
              <a:cs typeface="Times New Roman"/>
            </a:endParaRP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Determinar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possíveis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viéses</a:t>
            </a:r>
            <a:r>
              <a:rPr lang="en-US" sz="1400" dirty="0" smtClean="0">
                <a:latin typeface="Times New Roman"/>
                <a:cs typeface="Times New Roman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7169" y="1670885"/>
            <a:ext cx="763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Nós</a:t>
            </a:r>
            <a:endParaRPr lang="en-US" sz="2800" b="1" dirty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7929" y="1673879"/>
            <a:ext cx="90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Times New Roman"/>
                <a:cs typeface="Times New Roman"/>
              </a:rPr>
              <a:t>Você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5208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332" y="2485544"/>
            <a:ext cx="3939667" cy="221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09 de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setembro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: Boas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práticas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em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Revisões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Sistemáticas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e Meta-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Análise</a:t>
            </a:r>
            <a:endParaRPr lang="en-US" sz="1400" b="1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Curadoria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dos dados;</a:t>
            </a: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O </a:t>
            </a: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que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apresentar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?;</a:t>
            </a: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Honestidade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científica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16540" y="1670885"/>
            <a:ext cx="763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Nós</a:t>
            </a:r>
            <a:endParaRPr lang="en-US" sz="2800" b="1" dirty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7579" y="1673879"/>
            <a:ext cx="90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Times New Roman"/>
                <a:cs typeface="Times New Roman"/>
              </a:rPr>
              <a:t>Você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2395" y="2485544"/>
            <a:ext cx="3939667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400" b="1" dirty="0" smtClean="0">
                <a:latin typeface="Times New Roman"/>
                <a:cs typeface="Times New Roman"/>
              </a:rPr>
              <a:t>09 de </a:t>
            </a:r>
            <a:r>
              <a:rPr lang="en-US" sz="1400" b="1" dirty="0" err="1" smtClean="0">
                <a:latin typeface="Times New Roman"/>
                <a:cs typeface="Times New Roman"/>
              </a:rPr>
              <a:t>setembro</a:t>
            </a:r>
            <a:r>
              <a:rPr lang="en-US" sz="1400" b="1" dirty="0" smtClean="0">
                <a:latin typeface="Times New Roman"/>
                <a:cs typeface="Times New Roman"/>
              </a:rPr>
              <a:t>: </a:t>
            </a:r>
            <a:r>
              <a:rPr lang="en-US" sz="1400" b="1" dirty="0" err="1" smtClean="0">
                <a:latin typeface="Times New Roman"/>
                <a:cs typeface="Times New Roman"/>
              </a:rPr>
              <a:t>Olha</a:t>
            </a:r>
            <a:r>
              <a:rPr lang="en-US" sz="1400" b="1" dirty="0" smtClean="0"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latin typeface="Times New Roman"/>
                <a:cs typeface="Times New Roman"/>
              </a:rPr>
              <a:t>meu</a:t>
            </a:r>
            <a:r>
              <a:rPr lang="en-US" sz="1400" b="1" dirty="0" smtClean="0"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latin typeface="Times New Roman"/>
                <a:cs typeface="Times New Roman"/>
              </a:rPr>
              <a:t>trabalho</a:t>
            </a:r>
            <a:r>
              <a:rPr lang="en-US" sz="1400" b="1" dirty="0" smtClean="0">
                <a:latin typeface="Times New Roman"/>
                <a:cs typeface="Times New Roman"/>
              </a:rPr>
              <a:t>!</a:t>
            </a: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Apresentar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resultado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preliminar</a:t>
            </a:r>
            <a:r>
              <a:rPr lang="en-US" sz="1400" dirty="0" smtClean="0">
                <a:latin typeface="Times New Roman"/>
                <a:cs typeface="Times New Roman"/>
              </a:rPr>
              <a:t> da </a:t>
            </a:r>
            <a:r>
              <a:rPr lang="en-US" sz="1400" dirty="0" err="1" smtClean="0">
                <a:latin typeface="Times New Roman"/>
                <a:cs typeface="Times New Roman"/>
              </a:rPr>
              <a:t>Revisão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Sistemática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ou</a:t>
            </a:r>
            <a:r>
              <a:rPr lang="en-US" sz="1400" dirty="0" smtClean="0">
                <a:latin typeface="Times New Roman"/>
                <a:cs typeface="Times New Roman"/>
              </a:rPr>
              <a:t> Meta-</a:t>
            </a:r>
            <a:r>
              <a:rPr lang="en-US" sz="1400" dirty="0" err="1" smtClean="0">
                <a:latin typeface="Times New Roman"/>
                <a:cs typeface="Times New Roman"/>
              </a:rPr>
              <a:t>Análise</a:t>
            </a:r>
            <a:r>
              <a:rPr lang="en-US" sz="1400" dirty="0" smtClean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225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2329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Quem somos?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9004" y="1587612"/>
            <a:ext cx="764507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Marcelo M. Weber 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>
                <a:latin typeface="Times New Roman"/>
                <a:cs typeface="Times New Roman"/>
                <a:hlinkClick r:id="rId2"/>
              </a:rPr>
              <a:t>mweber.marcelo@</a:t>
            </a:r>
            <a:r>
              <a:rPr lang="en-US" dirty="0" smtClean="0">
                <a:latin typeface="Times New Roman"/>
                <a:cs typeface="Times New Roman"/>
                <a:hlinkClick r:id="rId2"/>
              </a:rPr>
              <a:t>gmail.com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Nicholas A. C. Marino (</a:t>
            </a:r>
            <a:r>
              <a:rPr lang="en-US" dirty="0" smtClean="0">
                <a:latin typeface="Times New Roman"/>
                <a:cs typeface="Times New Roman"/>
                <a:hlinkClick r:id="rId3"/>
              </a:rPr>
              <a:t>nac.marino@gmail.com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5122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015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Material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1923" y="1587612"/>
            <a:ext cx="83282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 smtClean="0">
                <a:latin typeface="Times New Roman"/>
                <a:cs typeface="Times New Roman"/>
              </a:rPr>
              <a:t>Todo</a:t>
            </a:r>
            <a:r>
              <a:rPr lang="en-US" dirty="0" smtClean="0">
                <a:latin typeface="Times New Roman"/>
                <a:cs typeface="Times New Roman"/>
              </a:rPr>
              <a:t> o material </a:t>
            </a:r>
            <a:r>
              <a:rPr lang="en-US" dirty="0" err="1" smtClean="0">
                <a:latin typeface="Times New Roman"/>
                <a:cs typeface="Times New Roman"/>
              </a:rPr>
              <a:t>utilizado</a:t>
            </a:r>
            <a:r>
              <a:rPr lang="en-US" dirty="0" smtClean="0">
                <a:latin typeface="Times New Roman"/>
                <a:cs typeface="Times New Roman"/>
              </a:rPr>
              <a:t> no </a:t>
            </a:r>
            <a:r>
              <a:rPr lang="en-US" dirty="0" err="1" smtClean="0">
                <a:latin typeface="Times New Roman"/>
                <a:cs typeface="Times New Roman"/>
              </a:rPr>
              <a:t>curso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está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disponível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em</a:t>
            </a:r>
            <a:r>
              <a:rPr lang="en-US" dirty="0" smtClean="0">
                <a:latin typeface="Times New Roman"/>
                <a:cs typeface="Times New Roman"/>
              </a:rPr>
              <a:t>:</a:t>
            </a:r>
          </a:p>
          <a:p>
            <a:pPr>
              <a:lnSpc>
                <a:spcPct val="20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 algn="ctr">
              <a:lnSpc>
                <a:spcPct val="200000"/>
              </a:lnSpc>
            </a:pPr>
            <a:r>
              <a:rPr lang="en-US" sz="2400" b="1" u="sng" dirty="0" smtClean="0">
                <a:latin typeface="Times New Roman"/>
                <a:cs typeface="Times New Roman"/>
              </a:rPr>
              <a:t>github.com/</a:t>
            </a:r>
            <a:r>
              <a:rPr lang="en-US" sz="2400" b="1" u="sng" dirty="0" err="1" smtClean="0">
                <a:latin typeface="Times New Roman"/>
                <a:cs typeface="Times New Roman"/>
              </a:rPr>
              <a:t>nacmarino</a:t>
            </a:r>
            <a:r>
              <a:rPr lang="en-US" sz="2400" b="1" u="sng" dirty="0" smtClean="0">
                <a:latin typeface="Times New Roman"/>
                <a:cs typeface="Times New Roman"/>
              </a:rPr>
              <a:t>/</a:t>
            </a:r>
            <a:r>
              <a:rPr lang="en-US" sz="2400" b="1" u="sng" dirty="0" err="1" smtClean="0">
                <a:latin typeface="Times New Roman"/>
                <a:cs typeface="Times New Roman"/>
              </a:rPr>
              <a:t>maR</a:t>
            </a:r>
            <a:r>
              <a:rPr lang="en-US" sz="2400" b="1" u="sng" dirty="0" smtClean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1923" y="3770084"/>
            <a:ext cx="832820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Algumas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aulas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feitas</a:t>
            </a:r>
            <a:r>
              <a:rPr lang="en-US" dirty="0" smtClean="0">
                <a:latin typeface="Times New Roman"/>
                <a:cs typeface="Times New Roman"/>
              </a:rPr>
              <a:t> no Power Point;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Algumas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aulas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feitas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em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rMarkdown</a:t>
            </a:r>
            <a:r>
              <a:rPr lang="en-US" dirty="0" smtClean="0">
                <a:latin typeface="Times New Roman"/>
                <a:cs typeface="Times New Roman"/>
              </a:rPr>
              <a:t>: </a:t>
            </a:r>
            <a:r>
              <a:rPr lang="en-US" dirty="0" err="1" smtClean="0">
                <a:latin typeface="Times New Roman"/>
                <a:cs typeface="Times New Roman"/>
              </a:rPr>
              <a:t>combina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texto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corrido</a:t>
            </a:r>
            <a:r>
              <a:rPr lang="en-US" dirty="0" smtClean="0">
                <a:latin typeface="Times New Roman"/>
                <a:cs typeface="Times New Roman"/>
              </a:rPr>
              <a:t> com </a:t>
            </a:r>
            <a:r>
              <a:rPr lang="en-US" dirty="0" err="1" smtClean="0">
                <a:latin typeface="Times New Roman"/>
                <a:cs typeface="Times New Roman"/>
              </a:rPr>
              <a:t>programação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en-US" dirty="0" smtClean="0">
              <a:latin typeface="Times New Roman"/>
              <a:cs typeface="Times New Roman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.</a:t>
            </a:r>
            <a:r>
              <a:rPr lang="en-US" i="1" dirty="0" err="1" smtClean="0">
                <a:latin typeface="Times New Roman"/>
                <a:cs typeface="Times New Roman"/>
              </a:rPr>
              <a:t>pdf</a:t>
            </a:r>
            <a:r>
              <a:rPr lang="en-US" dirty="0" smtClean="0">
                <a:latin typeface="Times New Roman"/>
                <a:cs typeface="Times New Roman"/>
              </a:rPr>
              <a:t>: </a:t>
            </a:r>
            <a:r>
              <a:rPr lang="en-US" dirty="0" err="1" smtClean="0">
                <a:latin typeface="Times New Roman"/>
                <a:cs typeface="Times New Roman"/>
              </a:rPr>
              <a:t>para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acompanhar</a:t>
            </a:r>
            <a:r>
              <a:rPr lang="en-US" dirty="0" smtClean="0">
                <a:latin typeface="Times New Roman"/>
                <a:cs typeface="Times New Roman"/>
              </a:rPr>
              <a:t> a aula </a:t>
            </a:r>
            <a:r>
              <a:rPr lang="en-US" dirty="0" err="1" smtClean="0">
                <a:latin typeface="Times New Roman"/>
                <a:cs typeface="Times New Roman"/>
              </a:rPr>
              <a:t>conforme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apresentação</a:t>
            </a:r>
            <a:r>
              <a:rPr lang="en-US" dirty="0" smtClean="0">
                <a:latin typeface="Times New Roman"/>
                <a:cs typeface="Times New Roman"/>
              </a:rPr>
              <a:t> de slides;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US" dirty="0" smtClean="0">
                <a:latin typeface="Times New Roman"/>
                <a:cs typeface="Times New Roman"/>
              </a:rPr>
              <a:t>.</a:t>
            </a:r>
            <a:r>
              <a:rPr lang="en-US" i="1" dirty="0" err="1">
                <a:latin typeface="Times New Roman"/>
                <a:cs typeface="Times New Roman"/>
              </a:rPr>
              <a:t>R</a:t>
            </a:r>
            <a:r>
              <a:rPr lang="en-US" i="1" dirty="0" err="1" smtClean="0">
                <a:latin typeface="Times New Roman"/>
                <a:cs typeface="Times New Roman"/>
              </a:rPr>
              <a:t>md</a:t>
            </a:r>
            <a:r>
              <a:rPr lang="en-US" dirty="0" smtClean="0">
                <a:latin typeface="Times New Roman"/>
                <a:cs typeface="Times New Roman"/>
              </a:rPr>
              <a:t>: </a:t>
            </a:r>
            <a:r>
              <a:rPr lang="en-US" dirty="0" err="1" smtClean="0">
                <a:latin typeface="Times New Roman"/>
                <a:cs typeface="Times New Roman"/>
              </a:rPr>
              <a:t>para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acompanhar</a:t>
            </a:r>
            <a:r>
              <a:rPr lang="en-US" dirty="0" smtClean="0">
                <a:latin typeface="Times New Roman"/>
                <a:cs typeface="Times New Roman"/>
              </a:rPr>
              <a:t> a aula </a:t>
            </a:r>
            <a:r>
              <a:rPr lang="en-US" dirty="0" err="1" smtClean="0">
                <a:latin typeface="Times New Roman"/>
                <a:cs typeface="Times New Roman"/>
              </a:rPr>
              <a:t>conforme</a:t>
            </a:r>
            <a:r>
              <a:rPr lang="en-US" dirty="0" smtClean="0">
                <a:latin typeface="Times New Roman"/>
                <a:cs typeface="Times New Roman"/>
              </a:rPr>
              <a:t> um script do R.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9894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1301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Prática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252" y="1599495"/>
            <a:ext cx="8328202" cy="3370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Vamos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utilizar</a:t>
            </a:r>
            <a:r>
              <a:rPr lang="en-US" dirty="0" smtClean="0">
                <a:latin typeface="Times New Roman"/>
                <a:cs typeface="Times New Roman"/>
              </a:rPr>
              <a:t> o R </a:t>
            </a:r>
            <a:r>
              <a:rPr lang="en-US" dirty="0" err="1" smtClean="0">
                <a:latin typeface="Times New Roman"/>
                <a:cs typeface="Times New Roman"/>
              </a:rPr>
              <a:t>para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fazer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praticamente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tudo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nesta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disciplina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O </a:t>
            </a:r>
            <a:r>
              <a:rPr lang="en-US" dirty="0" err="1" smtClean="0">
                <a:latin typeface="Times New Roman"/>
                <a:cs typeface="Times New Roman"/>
              </a:rPr>
              <a:t>pacote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i="1" dirty="0" err="1" smtClean="0">
                <a:latin typeface="Times New Roman"/>
                <a:cs typeface="Times New Roman"/>
              </a:rPr>
              <a:t>metafor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oferece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praticamente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todas</a:t>
            </a:r>
            <a:r>
              <a:rPr lang="en-US" dirty="0" smtClean="0">
                <a:latin typeface="Times New Roman"/>
                <a:cs typeface="Times New Roman"/>
              </a:rPr>
              <a:t> as </a:t>
            </a:r>
            <a:r>
              <a:rPr lang="en-US" dirty="0" err="1" smtClean="0">
                <a:latin typeface="Times New Roman"/>
                <a:cs typeface="Times New Roman"/>
              </a:rPr>
              <a:t>funcionalidades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que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você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precisa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para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meta-</a:t>
            </a:r>
            <a:r>
              <a:rPr lang="en-US" dirty="0" err="1" smtClean="0">
                <a:latin typeface="Times New Roman"/>
                <a:cs typeface="Times New Roman"/>
              </a:rPr>
              <a:t>análise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Vamos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tentar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mostrar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como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fazer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algumas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etapas</a:t>
            </a:r>
            <a:r>
              <a:rPr lang="en-US" dirty="0" smtClean="0">
                <a:latin typeface="Times New Roman"/>
                <a:cs typeface="Times New Roman"/>
              </a:rPr>
              <a:t> da meta-</a:t>
            </a:r>
            <a:r>
              <a:rPr lang="en-US" dirty="0" err="1" smtClean="0">
                <a:latin typeface="Times New Roman"/>
                <a:cs typeface="Times New Roman"/>
              </a:rPr>
              <a:t>análise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usando</a:t>
            </a:r>
            <a:r>
              <a:rPr lang="en-US" dirty="0" smtClean="0">
                <a:latin typeface="Times New Roman"/>
                <a:cs typeface="Times New Roman"/>
              </a:rPr>
              <a:t> o R e o </a:t>
            </a:r>
            <a:r>
              <a:rPr lang="en-US" i="1" dirty="0" err="1" smtClean="0">
                <a:latin typeface="Times New Roman"/>
                <a:cs typeface="Times New Roman"/>
              </a:rPr>
              <a:t>metafor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>
                <a:latin typeface="Times New Roman"/>
                <a:cs typeface="Times New Roman"/>
              </a:rPr>
              <a:t>Sinta</a:t>
            </a:r>
            <a:r>
              <a:rPr lang="en-US" dirty="0">
                <a:latin typeface="Times New Roman"/>
                <a:cs typeface="Times New Roman"/>
              </a:rPr>
              <a:t>-se </a:t>
            </a:r>
            <a:r>
              <a:rPr lang="en-US" dirty="0" err="1">
                <a:latin typeface="Times New Roman"/>
                <a:cs typeface="Times New Roman"/>
              </a:rPr>
              <a:t>livre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para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trazer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ou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não</a:t>
            </a:r>
            <a:r>
              <a:rPr lang="en-US" dirty="0">
                <a:latin typeface="Times New Roman"/>
                <a:cs typeface="Times New Roman"/>
              </a:rPr>
              <a:t> o </a:t>
            </a:r>
            <a:r>
              <a:rPr lang="en-US" dirty="0" err="1">
                <a:latin typeface="Times New Roman"/>
                <a:cs typeface="Times New Roman"/>
              </a:rPr>
              <a:t>seu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computador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738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2797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Quem são vocês?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699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017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Objetivo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461" y="2412277"/>
            <a:ext cx="76450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2400" b="1" dirty="0" smtClean="0">
                <a:latin typeface="Times New Roman"/>
                <a:cs typeface="Times New Roman"/>
              </a:rPr>
              <a:t>Apresentar as ferramentas e os métodos qualitativos e quantitativos envolvidos em um processo formal de síntese do conhecimento científico</a:t>
            </a:r>
            <a:endParaRPr lang="pt-BR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929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04" y="1587612"/>
            <a:ext cx="8328202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29 de </a:t>
            </a:r>
            <a:r>
              <a:rPr lang="en-US" b="1" dirty="0" err="1" smtClean="0">
                <a:latin typeface="Times New Roman"/>
                <a:cs typeface="Times New Roman"/>
              </a:rPr>
              <a:t>agosto</a:t>
            </a:r>
            <a:r>
              <a:rPr lang="en-US" b="1" dirty="0" smtClean="0">
                <a:latin typeface="Times New Roman"/>
                <a:cs typeface="Times New Roman"/>
              </a:rPr>
              <a:t>: </a:t>
            </a:r>
            <a:r>
              <a:rPr lang="en-US" b="1" dirty="0" err="1" smtClean="0">
                <a:latin typeface="Times New Roman"/>
                <a:cs typeface="Times New Roman"/>
              </a:rPr>
              <a:t>Estrutura</a:t>
            </a:r>
            <a:r>
              <a:rPr lang="en-US" b="1" dirty="0" smtClean="0">
                <a:latin typeface="Times New Roman"/>
                <a:cs typeface="Times New Roman"/>
              </a:rPr>
              <a:t> do </a:t>
            </a:r>
            <a:r>
              <a:rPr lang="en-US" b="1" dirty="0" err="1" smtClean="0">
                <a:latin typeface="Times New Roman"/>
                <a:cs typeface="Times New Roman"/>
              </a:rPr>
              <a:t>Curso</a:t>
            </a:r>
            <a:r>
              <a:rPr lang="en-US" b="1" dirty="0" smtClean="0">
                <a:latin typeface="Times New Roman"/>
                <a:cs typeface="Times New Roman"/>
              </a:rPr>
              <a:t> e </a:t>
            </a:r>
            <a:r>
              <a:rPr lang="en-US" b="1" dirty="0" err="1" smtClean="0">
                <a:latin typeface="Times New Roman"/>
                <a:cs typeface="Times New Roman"/>
              </a:rPr>
              <a:t>Introdução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Histórico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e </a:t>
            </a:r>
            <a:r>
              <a:rPr lang="en-US" dirty="0" err="1" smtClean="0">
                <a:latin typeface="Times New Roman"/>
                <a:cs typeface="Times New Roman"/>
              </a:rPr>
              <a:t>definição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Tipos</a:t>
            </a:r>
            <a:r>
              <a:rPr lang="en-US" dirty="0" smtClean="0">
                <a:latin typeface="Times New Roman"/>
                <a:cs typeface="Times New Roman"/>
              </a:rPr>
              <a:t> e </a:t>
            </a:r>
            <a:r>
              <a:rPr lang="en-US" dirty="0" err="1" smtClean="0">
                <a:latin typeface="Times New Roman"/>
                <a:cs typeface="Times New Roman"/>
              </a:rPr>
              <a:t>usos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Escolhendo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pergunta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Método</a:t>
            </a:r>
            <a:r>
              <a:rPr lang="en-US" dirty="0" smtClean="0">
                <a:latin typeface="Times New Roman"/>
                <a:cs typeface="Times New Roman"/>
              </a:rPr>
              <a:t> PICO.</a:t>
            </a:r>
          </a:p>
        </p:txBody>
      </p:sp>
    </p:spTree>
    <p:extLst>
      <p:ext uri="{BB962C8B-B14F-4D97-AF65-F5344CB8AC3E}">
        <p14:creationId xmlns:p14="http://schemas.microsoft.com/office/powerpoint/2010/main" val="141876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04" y="1587612"/>
            <a:ext cx="8328202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31 de </a:t>
            </a:r>
            <a:r>
              <a:rPr lang="en-US" b="1" dirty="0" err="1" smtClean="0">
                <a:latin typeface="Times New Roman"/>
                <a:cs typeface="Times New Roman"/>
              </a:rPr>
              <a:t>agosto</a:t>
            </a:r>
            <a:r>
              <a:rPr lang="en-US" b="1" dirty="0" smtClean="0">
                <a:latin typeface="Times New Roman"/>
                <a:cs typeface="Times New Roman"/>
              </a:rPr>
              <a:t>: </a:t>
            </a:r>
            <a:r>
              <a:rPr lang="en-US" b="1" dirty="0" err="1" smtClean="0">
                <a:latin typeface="Times New Roman"/>
                <a:cs typeface="Times New Roman"/>
              </a:rPr>
              <a:t>Iniciando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uma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Revisão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Sistemática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Planejando</a:t>
            </a:r>
            <a:r>
              <a:rPr lang="en-US" dirty="0" smtClean="0">
                <a:latin typeface="Times New Roman"/>
                <a:cs typeface="Times New Roman"/>
              </a:rPr>
              <a:t> a </a:t>
            </a:r>
            <a:r>
              <a:rPr lang="en-US" dirty="0" err="1" smtClean="0">
                <a:latin typeface="Times New Roman"/>
                <a:cs typeface="Times New Roman"/>
              </a:rPr>
              <a:t>busca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Planejando</a:t>
            </a:r>
            <a:r>
              <a:rPr lang="en-US" dirty="0" smtClean="0">
                <a:latin typeface="Times New Roman"/>
                <a:cs typeface="Times New Roman"/>
              </a:rPr>
              <a:t> a </a:t>
            </a:r>
            <a:r>
              <a:rPr lang="en-US" dirty="0" err="1" smtClean="0">
                <a:latin typeface="Times New Roman"/>
                <a:cs typeface="Times New Roman"/>
              </a:rPr>
              <a:t>extração</a:t>
            </a:r>
            <a:r>
              <a:rPr lang="en-US" dirty="0" smtClean="0">
                <a:latin typeface="Times New Roman"/>
                <a:cs typeface="Times New Roman"/>
              </a:rPr>
              <a:t> de dados;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Métodos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busca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>
                <a:latin typeface="Times New Roman"/>
                <a:cs typeface="Times New Roman"/>
              </a:rPr>
              <a:t>Montando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uma</a:t>
            </a:r>
            <a:r>
              <a:rPr lang="en-US" dirty="0">
                <a:latin typeface="Times New Roman"/>
                <a:cs typeface="Times New Roman"/>
              </a:rPr>
              <a:t> base de dados;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>
                <a:latin typeface="Times New Roman"/>
                <a:cs typeface="Times New Roman"/>
              </a:rPr>
              <a:t>Métodos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para</a:t>
            </a:r>
            <a:r>
              <a:rPr lang="en-US" dirty="0">
                <a:latin typeface="Times New Roman"/>
                <a:cs typeface="Times New Roman"/>
              </a:rPr>
              <a:t> a </a:t>
            </a:r>
            <a:r>
              <a:rPr lang="en-US" dirty="0" err="1">
                <a:latin typeface="Times New Roman"/>
                <a:cs typeface="Times New Roman"/>
              </a:rPr>
              <a:t>extração</a:t>
            </a:r>
            <a:r>
              <a:rPr lang="en-US" dirty="0">
                <a:latin typeface="Times New Roman"/>
                <a:cs typeface="Times New Roman"/>
              </a:rPr>
              <a:t> de dados;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>
                <a:latin typeface="Times New Roman"/>
                <a:cs typeface="Times New Roman"/>
              </a:rPr>
              <a:t>Controle</a:t>
            </a:r>
            <a:r>
              <a:rPr lang="en-US" dirty="0">
                <a:latin typeface="Times New Roman"/>
                <a:cs typeface="Times New Roman"/>
              </a:rPr>
              <a:t> de </a:t>
            </a:r>
            <a:r>
              <a:rPr lang="en-US" dirty="0" err="1">
                <a:latin typeface="Times New Roman"/>
                <a:cs typeface="Times New Roman"/>
              </a:rPr>
              <a:t>qualidade</a:t>
            </a:r>
            <a:r>
              <a:rPr lang="en-US" dirty="0">
                <a:latin typeface="Times New Roman"/>
                <a:cs typeface="Times New Roman"/>
              </a:rPr>
              <a:t> dos dados </a:t>
            </a:r>
            <a:r>
              <a:rPr lang="en-US" dirty="0" err="1">
                <a:latin typeface="Times New Roman"/>
                <a:cs typeface="Times New Roman"/>
              </a:rPr>
              <a:t>extraídos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916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04" y="1587612"/>
            <a:ext cx="832820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02 de </a:t>
            </a:r>
            <a:r>
              <a:rPr lang="en-US" b="1" dirty="0" err="1" smtClean="0">
                <a:latin typeface="Times New Roman"/>
                <a:cs typeface="Times New Roman"/>
              </a:rPr>
              <a:t>setembro</a:t>
            </a:r>
            <a:r>
              <a:rPr lang="en-US" b="1" dirty="0" smtClean="0">
                <a:latin typeface="Times New Roman"/>
                <a:cs typeface="Times New Roman"/>
              </a:rPr>
              <a:t>: </a:t>
            </a:r>
            <a:r>
              <a:rPr lang="en-US" b="1" dirty="0" err="1" smtClean="0">
                <a:latin typeface="Times New Roman"/>
                <a:cs typeface="Times New Roman"/>
              </a:rPr>
              <a:t>Iniciando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uma</a:t>
            </a:r>
            <a:r>
              <a:rPr lang="en-US" b="1" dirty="0" smtClean="0">
                <a:latin typeface="Times New Roman"/>
                <a:cs typeface="Times New Roman"/>
              </a:rPr>
              <a:t> Meta-</a:t>
            </a:r>
            <a:r>
              <a:rPr lang="en-US" b="1" dirty="0" err="1" smtClean="0">
                <a:latin typeface="Times New Roman"/>
                <a:cs typeface="Times New Roman"/>
              </a:rPr>
              <a:t>Análise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Métricas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de </a:t>
            </a:r>
            <a:r>
              <a:rPr lang="en-US" dirty="0" err="1">
                <a:latin typeface="Times New Roman"/>
                <a:cs typeface="Times New Roman"/>
              </a:rPr>
              <a:t>tamanho</a:t>
            </a:r>
            <a:r>
              <a:rPr lang="en-US" dirty="0">
                <a:latin typeface="Times New Roman"/>
                <a:cs typeface="Times New Roman"/>
              </a:rPr>
              <a:t> do </a:t>
            </a:r>
            <a:r>
              <a:rPr lang="en-US" dirty="0" err="1">
                <a:latin typeface="Times New Roman"/>
                <a:cs typeface="Times New Roman"/>
              </a:rPr>
              <a:t>efeito</a:t>
            </a:r>
            <a:r>
              <a:rPr lang="en-US" dirty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>
                <a:latin typeface="Times New Roman"/>
                <a:cs typeface="Times New Roman"/>
              </a:rPr>
              <a:t>Tipos</a:t>
            </a:r>
            <a:r>
              <a:rPr lang="en-US" dirty="0">
                <a:latin typeface="Times New Roman"/>
                <a:cs typeface="Times New Roman"/>
              </a:rPr>
              <a:t> de </a:t>
            </a:r>
            <a:r>
              <a:rPr lang="en-US" dirty="0" err="1">
                <a:latin typeface="Times New Roman"/>
                <a:cs typeface="Times New Roman"/>
              </a:rPr>
              <a:t>modelo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para</a:t>
            </a:r>
            <a:r>
              <a:rPr lang="en-US" dirty="0">
                <a:latin typeface="Times New Roman"/>
                <a:cs typeface="Times New Roman"/>
              </a:rPr>
              <a:t> a meta-</a:t>
            </a:r>
            <a:r>
              <a:rPr lang="en-US" dirty="0" err="1">
                <a:latin typeface="Times New Roman"/>
                <a:cs typeface="Times New Roman"/>
              </a:rPr>
              <a:t>análise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916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04" y="1587612"/>
            <a:ext cx="832820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05 de </a:t>
            </a:r>
            <a:r>
              <a:rPr lang="en-US" b="1" dirty="0" err="1" smtClean="0">
                <a:latin typeface="Times New Roman"/>
                <a:cs typeface="Times New Roman"/>
              </a:rPr>
              <a:t>setembro</a:t>
            </a:r>
            <a:r>
              <a:rPr lang="en-US" b="1" dirty="0" smtClean="0">
                <a:latin typeface="Times New Roman"/>
                <a:cs typeface="Times New Roman"/>
              </a:rPr>
              <a:t>: </a:t>
            </a:r>
            <a:r>
              <a:rPr lang="en-US" b="1" dirty="0" err="1" smtClean="0">
                <a:latin typeface="Times New Roman"/>
                <a:cs typeface="Times New Roman"/>
              </a:rPr>
              <a:t>Realizando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uma</a:t>
            </a:r>
            <a:r>
              <a:rPr lang="en-US" b="1" dirty="0" smtClean="0">
                <a:latin typeface="Times New Roman"/>
                <a:cs typeface="Times New Roman"/>
              </a:rPr>
              <a:t> Meta-</a:t>
            </a:r>
            <a:r>
              <a:rPr lang="en-US" b="1" dirty="0" err="1" smtClean="0">
                <a:latin typeface="Times New Roman"/>
                <a:cs typeface="Times New Roman"/>
              </a:rPr>
              <a:t>Análise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>
                <a:latin typeface="Times New Roman"/>
                <a:cs typeface="Times New Roman"/>
              </a:rPr>
              <a:t>Diagnóstico</a:t>
            </a:r>
            <a:r>
              <a:rPr lang="en-US" dirty="0">
                <a:latin typeface="Times New Roman"/>
                <a:cs typeface="Times New Roman"/>
              </a:rPr>
              <a:t> e </a:t>
            </a:r>
            <a:r>
              <a:rPr lang="en-US" dirty="0" err="1">
                <a:latin typeface="Times New Roman"/>
                <a:cs typeface="Times New Roman"/>
              </a:rPr>
              <a:t>Validação</a:t>
            </a:r>
            <a:r>
              <a:rPr lang="en-US" dirty="0">
                <a:latin typeface="Times New Roman"/>
                <a:cs typeface="Times New Roman"/>
              </a:rPr>
              <a:t> de </a:t>
            </a:r>
            <a:r>
              <a:rPr lang="en-US" dirty="0" err="1">
                <a:latin typeface="Times New Roman"/>
                <a:cs typeface="Times New Roman"/>
              </a:rPr>
              <a:t>Modelos</a:t>
            </a:r>
            <a:r>
              <a:rPr lang="en-US" dirty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Meta-</a:t>
            </a:r>
            <a:r>
              <a:rPr lang="en-US" dirty="0" err="1">
                <a:latin typeface="Times New Roman"/>
                <a:cs typeface="Times New Roman"/>
              </a:rPr>
              <a:t>Regressão</a:t>
            </a:r>
            <a:r>
              <a:rPr lang="en-US" dirty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>
                <a:latin typeface="Times New Roman"/>
                <a:cs typeface="Times New Roman"/>
              </a:rPr>
              <a:t>Análises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por</a:t>
            </a:r>
            <a:r>
              <a:rPr lang="en-US" dirty="0">
                <a:latin typeface="Times New Roman"/>
                <a:cs typeface="Times New Roman"/>
              </a:rPr>
              <a:t> sub-</a:t>
            </a:r>
            <a:r>
              <a:rPr lang="en-US" dirty="0" err="1">
                <a:latin typeface="Times New Roman"/>
                <a:cs typeface="Times New Roman"/>
              </a:rPr>
              <a:t>grupos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592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04" y="1587612"/>
            <a:ext cx="832820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08 de </a:t>
            </a:r>
            <a:r>
              <a:rPr lang="en-US" b="1" dirty="0" err="1" smtClean="0">
                <a:latin typeface="Times New Roman"/>
                <a:cs typeface="Times New Roman"/>
              </a:rPr>
              <a:t>setembro</a:t>
            </a:r>
            <a:r>
              <a:rPr lang="en-US" b="1" dirty="0" smtClean="0">
                <a:latin typeface="Times New Roman"/>
                <a:cs typeface="Times New Roman"/>
              </a:rPr>
              <a:t>: </a:t>
            </a:r>
            <a:r>
              <a:rPr lang="en-US" b="1" dirty="0" err="1" smtClean="0">
                <a:latin typeface="Times New Roman"/>
                <a:cs typeface="Times New Roman"/>
              </a:rPr>
              <a:t>Garantindo</a:t>
            </a:r>
            <a:r>
              <a:rPr lang="en-US" b="1" dirty="0" smtClean="0">
                <a:latin typeface="Times New Roman"/>
                <a:cs typeface="Times New Roman"/>
              </a:rPr>
              <a:t> a </a:t>
            </a:r>
            <a:r>
              <a:rPr lang="en-US" b="1" dirty="0" err="1" smtClean="0">
                <a:latin typeface="Times New Roman"/>
                <a:cs typeface="Times New Roman"/>
              </a:rPr>
              <a:t>Qualidade</a:t>
            </a:r>
            <a:r>
              <a:rPr lang="en-US" b="1" dirty="0" smtClean="0">
                <a:latin typeface="Times New Roman"/>
                <a:cs typeface="Times New Roman"/>
              </a:rPr>
              <a:t> da Meta-</a:t>
            </a:r>
            <a:r>
              <a:rPr lang="en-US" b="1" dirty="0" err="1" smtClean="0">
                <a:latin typeface="Times New Roman"/>
                <a:cs typeface="Times New Roman"/>
              </a:rPr>
              <a:t>Análise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Viés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Publicação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Efeitos</a:t>
            </a:r>
            <a:r>
              <a:rPr lang="en-US" dirty="0" smtClean="0">
                <a:latin typeface="Times New Roman"/>
                <a:cs typeface="Times New Roman"/>
              </a:rPr>
              <a:t> e </a:t>
            </a:r>
            <a:r>
              <a:rPr lang="en-US" dirty="0" err="1" smtClean="0">
                <a:latin typeface="Times New Roman"/>
                <a:cs typeface="Times New Roman"/>
              </a:rPr>
              <a:t>observações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não-independentes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59295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904</Words>
  <Application>Microsoft Macintosh PowerPoint</Application>
  <PresentationFormat>On-screen Show (4:3)</PresentationFormat>
  <Paragraphs>140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Nicholas Marino</dc:creator>
  <cp:lastModifiedBy>Nicholas Marino</cp:lastModifiedBy>
  <cp:revision>28</cp:revision>
  <dcterms:created xsi:type="dcterms:W3CDTF">2016-04-12T13:23:44Z</dcterms:created>
  <dcterms:modified xsi:type="dcterms:W3CDTF">2016-08-26T12:44:23Z</dcterms:modified>
</cp:coreProperties>
</file>