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14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73" autoAdjust="0"/>
  </p:normalViewPr>
  <p:slideViewPr>
    <p:cSldViewPr snapToGrid="0">
      <p:cViewPr varScale="1">
        <p:scale>
          <a:sx n="84" d="100"/>
          <a:sy n="84" d="100"/>
        </p:scale>
        <p:origin x="60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6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54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7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3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53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30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1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30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5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79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B729BE-0D00-48F8-888C-E306E967ED3E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46016D-59EA-4B40-8330-D6F591F0CC3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7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client=firefox-b-d&amp;sxsrf=AB5stBjBSPEsRsuwOsOovoByqEWGW0Z-SQ:1691479269760&amp;q=Microsoft&amp;si=ACFMAn86XkhxzOC35jo3k1ec_mUa4PwHgnEtN6tbGWMWaJ9RAgBHiVtFvBqprC1ouqxRWLPj17Xu95C6_U0K_FoL6DwY2jc1mFbEC2qFnPneeO2z3zt5N-8fY_cUbFD_5aAEold5LTzv_FnH9OXlzGZiotiEd9788IpIgiPKFiar49MNIPNtxnfZYChKUnVzudH-rOL2gOq3&amp;sa=X&amp;ved=2ahUKEwiH_ZKow8yAAxUn1zgGHQ86BZIQmxMoAXoECGMQA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38375" y="162964"/>
            <a:ext cx="2541007" cy="1029312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Internet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212" y="1645719"/>
            <a:ext cx="1676400" cy="43580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Problem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0" y="2254313"/>
            <a:ext cx="1017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Before 1960s in those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ays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omputers were build with large Architecture and was immobile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For transferring data we need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magnetic tapes to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be transferred with data inbounded 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2261" y="4355985"/>
            <a:ext cx="11027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So for sharing the data from one computer to other computer an network is created which is called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The Internet started in the 1960s for government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January 1, 1983 is considered the official birthday of the Internet.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Prior to this, the various computer networks did not have a standard way to communicate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A new communications protocol was established called Transfer Control Protocol/Internetwork Protocol (TCP/IP)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60762" y="3801711"/>
            <a:ext cx="1448555" cy="43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Solution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890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859" y="1877021"/>
            <a:ext cx="64261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 Headings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HTML Headings are defined in range from h1 to h6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h1 is the Largest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h</a:t>
            </a:r>
            <a:r>
              <a:rPr lang="en-US" sz="2000" dirty="0" smtClean="0">
                <a:latin typeface="+mj-lt"/>
              </a:rPr>
              <a:t>6 is the Smallest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1281" y="1831527"/>
            <a:ext cx="12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2975" y="2200859"/>
            <a:ext cx="3280071" cy="313932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&lt;body&gt;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&lt;h1&gt; </a:t>
            </a:r>
            <a:r>
              <a:rPr lang="en-US" dirty="0" smtClean="0"/>
              <a:t>This is heading 1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&lt;/h1&gt;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&lt;h2&gt; </a:t>
            </a:r>
            <a:r>
              <a:rPr lang="en-US" dirty="0" smtClean="0"/>
              <a:t>This is heading 2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&lt;/h2&gt;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&lt;h3&gt; </a:t>
            </a:r>
            <a:r>
              <a:rPr lang="en-US" dirty="0" smtClean="0"/>
              <a:t>This is heading 3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&lt;/h3&gt;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&lt;h4&gt; </a:t>
            </a:r>
            <a:r>
              <a:rPr lang="en-US" dirty="0" smtClean="0"/>
              <a:t>This is heading 4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&lt;/h4&gt;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&lt;h5&gt; </a:t>
            </a:r>
            <a:r>
              <a:rPr lang="en-US" dirty="0" smtClean="0"/>
              <a:t>This is heading 5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&lt;/h5&gt;</a:t>
            </a:r>
          </a:p>
          <a:p>
            <a:pPr lvl="1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&lt;h6&gt; </a:t>
            </a:r>
            <a:r>
              <a:rPr lang="en-US" dirty="0" smtClean="0"/>
              <a:t>This is heading 6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&lt;/h6&gt;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&lt;/body&gt;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05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0649" y="3263537"/>
            <a:ext cx="2286708" cy="2076643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cxnSp>
        <p:nvCxnSpPr>
          <p:cNvPr id="17" name="Straight Arrow Connector 16"/>
          <p:cNvCxnSpPr/>
          <p:nvPr/>
        </p:nvCxnSpPr>
        <p:spPr>
          <a:xfrm flipH="1">
            <a:off x="7575082" y="4301858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81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3" y="1831527"/>
            <a:ext cx="64261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 Paragraph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       HTML </a:t>
            </a:r>
            <a:r>
              <a:rPr lang="en-US" sz="1600" dirty="0">
                <a:latin typeface="Arial" panose="020B0604020202020204" pitchFamily="34" charset="0"/>
              </a:rPr>
              <a:t>paragraphs are defined with the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tag </a:t>
            </a:r>
            <a:endParaRPr lang="en-US" sz="1600" dirty="0" smtClean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241281" y="1831527"/>
            <a:ext cx="12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075595" y="2270533"/>
            <a:ext cx="3862351" cy="203132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&lt;body&gt;</a:t>
            </a:r>
          </a:p>
          <a:p>
            <a:r>
              <a:rPr lang="en-US" dirty="0" smtClean="0"/>
              <a:t>      &lt;</a:t>
            </a:r>
            <a:r>
              <a:rPr lang="en-US" dirty="0"/>
              <a:t>p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bg1"/>
                </a:solidFill>
              </a:rPr>
              <a:t>This is 1st paragraph. 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&lt;</a:t>
            </a:r>
            <a:r>
              <a:rPr lang="en-US" dirty="0"/>
              <a:t>p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chemeClr val="bg1"/>
                </a:solidFill>
              </a:rPr>
              <a:t>This is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paragraph. </a:t>
            </a:r>
            <a:r>
              <a:rPr lang="en-US" dirty="0" smtClean="0"/>
              <a:t>&lt;/</a:t>
            </a:r>
            <a:r>
              <a:rPr lang="en-US" dirty="0"/>
              <a:t>p&gt;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&lt;/body&gt;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7575082" y="4301858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295" r="39800"/>
          <a:stretch/>
        </p:blipFill>
        <p:spPr>
          <a:xfrm>
            <a:off x="5483172" y="3598601"/>
            <a:ext cx="1976408" cy="171450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9367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3" y="1831527"/>
            <a:ext cx="642614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       HTML links are defined with the &lt;a&gt; tag</a:t>
            </a:r>
            <a:endParaRPr lang="en-US" sz="1600" dirty="0" smtClean="0">
              <a:latin typeface="+mj-lt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2572" y="2757584"/>
            <a:ext cx="12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78341" y="3094451"/>
            <a:ext cx="5813659" cy="2585323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&lt;body&gt;</a:t>
            </a:r>
            <a:endParaRPr lang="en-US" dirty="0" smtClean="0"/>
          </a:p>
          <a:p>
            <a:r>
              <a:rPr lang="en-US" dirty="0" smtClean="0"/>
              <a:t>     &lt;h2&gt; </a:t>
            </a:r>
            <a:r>
              <a:rPr lang="en-US" dirty="0" smtClean="0">
                <a:solidFill>
                  <a:schemeClr val="bg1"/>
                </a:solidFill>
              </a:rPr>
              <a:t>HTML Google Link 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   &lt;p&gt; </a:t>
            </a:r>
            <a:r>
              <a:rPr lang="en-US" dirty="0" smtClean="0">
                <a:solidFill>
                  <a:schemeClr val="bg1"/>
                </a:solidFill>
              </a:rPr>
              <a:t>HTML links are defined with the a tag: </a:t>
            </a:r>
            <a:r>
              <a:rPr lang="en-US" dirty="0" smtClean="0"/>
              <a:t>&lt;/p&gt;</a:t>
            </a:r>
          </a:p>
          <a:p>
            <a:endParaRPr lang="en-US" dirty="0" smtClean="0"/>
          </a:p>
          <a:p>
            <a:r>
              <a:rPr lang="en-US" dirty="0" smtClean="0"/>
              <a:t>      &lt;a </a:t>
            </a:r>
            <a:r>
              <a:rPr lang="en-US" dirty="0" err="1" smtClean="0"/>
              <a:t>href</a:t>
            </a:r>
            <a:r>
              <a:rPr lang="en-US" dirty="0" smtClean="0"/>
              <a:t>="https://www.google.com"&gt; </a:t>
            </a:r>
            <a:r>
              <a:rPr lang="en-US" dirty="0" smtClean="0">
                <a:solidFill>
                  <a:schemeClr val="bg1"/>
                </a:solidFill>
              </a:rPr>
              <a:t>This is a link </a:t>
            </a:r>
            <a:r>
              <a:rPr lang="en-US" dirty="0" smtClean="0"/>
              <a:t>&lt;/a&gt;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&lt;/body&gt;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42021" y="4908249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72" y="4136724"/>
            <a:ext cx="3552825" cy="1543050"/>
          </a:xfrm>
          <a:prstGeom prst="rect">
            <a:avLst/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512428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4" y="1831527"/>
            <a:ext cx="54242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 HTML images are defined with the &lt;</a:t>
            </a:r>
            <a:r>
              <a:rPr lang="en-US" sz="1600" dirty="0" err="1" smtClean="0">
                <a:latin typeface="Arial" panose="020B0604020202020204" pitchFamily="34" charset="0"/>
              </a:rPr>
              <a:t>img</a:t>
            </a:r>
            <a:r>
              <a:rPr lang="en-US" sz="1600" dirty="0" smtClean="0">
                <a:latin typeface="Arial" panose="020B0604020202020204" pitchFamily="34" charset="0"/>
              </a:rPr>
              <a:t>&gt; tag.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The source file (</a:t>
            </a:r>
            <a:r>
              <a:rPr lang="en-US" sz="1600" dirty="0" err="1" smtClean="0">
                <a:latin typeface="Arial" panose="020B0604020202020204" pitchFamily="34" charset="0"/>
              </a:rPr>
              <a:t>src</a:t>
            </a:r>
            <a:r>
              <a:rPr lang="en-US" sz="1600" dirty="0" smtClean="0">
                <a:latin typeface="Arial" panose="020B0604020202020204" pitchFamily="34" charset="0"/>
              </a:rPr>
              <a:t>), alternative text (alt), width, and height are provided as attributes:</a:t>
            </a:r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5944" y="1892803"/>
            <a:ext cx="12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0110" y="2399350"/>
            <a:ext cx="5813659" cy="36933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&lt;body&gt;</a:t>
            </a:r>
            <a:endParaRPr lang="en-US" dirty="0" smtClean="0"/>
          </a:p>
          <a:p>
            <a:r>
              <a:rPr lang="en-US" dirty="0" smtClean="0"/>
              <a:t>     &lt;</a:t>
            </a:r>
            <a:r>
              <a:rPr lang="en-US" dirty="0" smtClean="0">
                <a:solidFill>
                  <a:schemeClr val="bg1"/>
                </a:solidFill>
              </a:rPr>
              <a:t>h2&gt;HTML Images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   &lt;</a:t>
            </a:r>
            <a:r>
              <a:rPr lang="en-US" dirty="0" smtClean="0">
                <a:solidFill>
                  <a:schemeClr val="bg1"/>
                </a:solidFill>
              </a:rPr>
              <a:t>p&gt;HTML images are defined with the </a:t>
            </a: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 tag:</a:t>
            </a:r>
            <a:r>
              <a:rPr lang="en-US" dirty="0" smtClean="0"/>
              <a:t>&lt;/p&gt;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https://images.freeimages.com/images/large-   previews/ac9/railway-hdr-1361893.jpg</a:t>
            </a:r>
            <a:r>
              <a:rPr lang="en-US" dirty="0" smtClean="0"/>
              <a:t>" alt="Train Rails" width="104" height="142"&gt;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 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42021" y="4908249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4171307"/>
            <a:ext cx="2309160" cy="1921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7645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4" y="1831527"/>
            <a:ext cx="54242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HTML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 HTML images are defined with the &lt;</a:t>
            </a:r>
            <a:r>
              <a:rPr lang="en-US" sz="1600" dirty="0" err="1" smtClean="0">
                <a:latin typeface="Arial" panose="020B0604020202020204" pitchFamily="34" charset="0"/>
              </a:rPr>
              <a:t>img</a:t>
            </a:r>
            <a:r>
              <a:rPr lang="en-US" sz="1600" dirty="0" smtClean="0">
                <a:latin typeface="Arial" panose="020B0604020202020204" pitchFamily="34" charset="0"/>
              </a:rPr>
              <a:t>&gt; tag.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panose="020B0604020202020204" pitchFamily="34" charset="0"/>
              </a:rPr>
              <a:t>The source file (</a:t>
            </a:r>
            <a:r>
              <a:rPr lang="en-US" sz="1600" dirty="0" err="1" smtClean="0">
                <a:latin typeface="Arial" panose="020B0604020202020204" pitchFamily="34" charset="0"/>
              </a:rPr>
              <a:t>src</a:t>
            </a:r>
            <a:r>
              <a:rPr lang="en-US" sz="1600" dirty="0" smtClean="0">
                <a:latin typeface="Arial" panose="020B0604020202020204" pitchFamily="34" charset="0"/>
              </a:rPr>
              <a:t>), alternative text (alt), width, and height are provided as attributes:</a:t>
            </a:r>
            <a:endParaRPr lang="en-IN" sz="2000" dirty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5944" y="1892803"/>
            <a:ext cx="1247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90110" y="2399350"/>
            <a:ext cx="5813659" cy="36933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&lt;!DOCTYPE html&gt;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&lt;body&gt;</a:t>
            </a:r>
            <a:endParaRPr lang="en-US" dirty="0" smtClean="0"/>
          </a:p>
          <a:p>
            <a:r>
              <a:rPr lang="en-US" dirty="0" smtClean="0"/>
              <a:t>     &lt;</a:t>
            </a:r>
            <a:r>
              <a:rPr lang="en-US" dirty="0" smtClean="0">
                <a:solidFill>
                  <a:schemeClr val="bg1"/>
                </a:solidFill>
              </a:rPr>
              <a:t>h2&gt;HTML Images</a:t>
            </a:r>
            <a:r>
              <a:rPr lang="en-US" dirty="0" smtClean="0"/>
              <a:t>&lt;/h2&gt;</a:t>
            </a:r>
          </a:p>
          <a:p>
            <a:r>
              <a:rPr lang="en-US" dirty="0" smtClean="0"/>
              <a:t>     &lt;</a:t>
            </a:r>
            <a:r>
              <a:rPr lang="en-US" dirty="0" smtClean="0">
                <a:solidFill>
                  <a:schemeClr val="bg1"/>
                </a:solidFill>
              </a:rPr>
              <a:t>p&gt;HTML images are defined with the </a:t>
            </a:r>
            <a:r>
              <a:rPr lang="en-US" dirty="0" err="1" smtClean="0">
                <a:solidFill>
                  <a:schemeClr val="bg1"/>
                </a:solidFill>
              </a:rPr>
              <a:t>img</a:t>
            </a:r>
            <a:r>
              <a:rPr lang="en-US" dirty="0" smtClean="0">
                <a:solidFill>
                  <a:schemeClr val="bg1"/>
                </a:solidFill>
              </a:rPr>
              <a:t> tag:</a:t>
            </a:r>
            <a:r>
              <a:rPr lang="en-US" dirty="0" smtClean="0"/>
              <a:t>&lt;/p&gt;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bg1"/>
                </a:solidFill>
              </a:rPr>
              <a:t>https://images.freeimages.com/images/large-   previews/ac9/railway-hdr-1361893.jpg</a:t>
            </a:r>
            <a:r>
              <a:rPr lang="en-US" dirty="0" smtClean="0"/>
              <a:t>" alt="Train Rails" width="104" height="142"&gt;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&lt;/html&gt; 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342021" y="4908249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4171307"/>
            <a:ext cx="2309160" cy="1921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7135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Basic of HTML tags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4" y="1831527"/>
            <a:ext cx="54242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Introduce Single sided tags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br</a:t>
            </a:r>
            <a:r>
              <a:rPr lang="en-US" sz="2000" b="1" dirty="0" smtClean="0"/>
              <a:t> </a:t>
            </a:r>
            <a:r>
              <a:rPr lang="en-US" sz="2000" b="1" dirty="0"/>
              <a:t>/</a:t>
            </a:r>
            <a:r>
              <a:rPr lang="en-US" sz="2000" b="1" dirty="0" smtClean="0"/>
              <a:t>&gt;       </a:t>
            </a:r>
            <a:r>
              <a:rPr lang="en-US" sz="2000" b="1" dirty="0" smtClean="0"/>
              <a:t>(Break Row)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hr</a:t>
            </a:r>
            <a:r>
              <a:rPr lang="en-US" sz="2000" b="1" dirty="0" smtClean="0"/>
              <a:t> /&gt;        (Horizontal Line)</a:t>
            </a:r>
          </a:p>
        </p:txBody>
      </p:sp>
    </p:spTree>
    <p:extLst>
      <p:ext uri="{BB962C8B-B14F-4D97-AF65-F5344CB8AC3E}">
        <p14:creationId xmlns:p14="http://schemas.microsoft.com/office/powerpoint/2010/main" val="164550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More  tags to explore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2674" y="1831527"/>
            <a:ext cx="5424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&lt;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&gt;&lt;/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&gt;     Italic format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&lt;u&gt;&lt;/u&gt;  Underline format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&lt;b&gt;&lt;/b&gt;  Bold tag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&lt;s&gt;&lt;/s&gt;   Strike Throw Text</a:t>
            </a:r>
          </a:p>
        </p:txBody>
      </p:sp>
    </p:spTree>
    <p:extLst>
      <p:ext uri="{BB962C8B-B14F-4D97-AF65-F5344CB8AC3E}">
        <p14:creationId xmlns:p14="http://schemas.microsoft.com/office/powerpoint/2010/main" val="2565963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HTML Table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67760" y="1985531"/>
            <a:ext cx="5424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&lt;table&gt;</a:t>
            </a:r>
          </a:p>
          <a:p>
            <a:pPr lvl="1"/>
            <a:r>
              <a:rPr lang="en-US" sz="2000" b="1" dirty="0" smtClean="0"/>
              <a:t>&lt;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</a:p>
          <a:p>
            <a:pPr lvl="2"/>
            <a:r>
              <a:rPr lang="en-US" sz="2000" b="1" dirty="0" smtClean="0"/>
              <a:t>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&gt;Column1&lt;/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</a:t>
            </a:r>
          </a:p>
          <a:p>
            <a:pPr lvl="2"/>
            <a:r>
              <a:rPr lang="en-US" sz="2000" b="1" dirty="0" smtClean="0"/>
              <a:t>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&gt;Column2&lt;/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</a:t>
            </a:r>
          </a:p>
          <a:p>
            <a:pPr lvl="2"/>
            <a:r>
              <a:rPr lang="en-US" sz="2000" b="1" dirty="0" smtClean="0"/>
              <a:t>&lt;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&gt;Column3&lt;/</a:t>
            </a:r>
            <a:r>
              <a:rPr lang="en-US" sz="2000" b="1" dirty="0" err="1" smtClean="0"/>
              <a:t>th</a:t>
            </a:r>
            <a:r>
              <a:rPr lang="en-US" sz="2000" b="1" dirty="0" smtClean="0"/>
              <a:t>&gt;</a:t>
            </a:r>
          </a:p>
          <a:p>
            <a:pPr lvl="1"/>
            <a:r>
              <a:rPr lang="en-US" sz="2000" b="1" dirty="0" smtClean="0"/>
              <a:t>&lt;/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</a:p>
          <a:p>
            <a:pPr lvl="1"/>
            <a:r>
              <a:rPr lang="en-US" sz="2000" b="1" dirty="0" smtClean="0"/>
              <a:t>&lt;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</a:p>
          <a:p>
            <a:pPr lvl="1"/>
            <a:r>
              <a:rPr lang="en-US" sz="2000" b="1" dirty="0"/>
              <a:t>	</a:t>
            </a:r>
            <a:r>
              <a:rPr lang="en-US" sz="2000" b="1" dirty="0" smtClean="0"/>
              <a:t>&lt;td&gt;Row1 Data1&lt;/td&gt;</a:t>
            </a:r>
          </a:p>
          <a:p>
            <a:pPr lvl="1"/>
            <a:r>
              <a:rPr lang="en-US" sz="2000" b="1" dirty="0"/>
              <a:t>	</a:t>
            </a:r>
            <a:r>
              <a:rPr lang="en-US" sz="2000" b="1" dirty="0" smtClean="0"/>
              <a:t>&lt;td&gt;Row2 Data2&lt;/td&gt;</a:t>
            </a:r>
          </a:p>
          <a:p>
            <a:pPr lvl="1"/>
            <a:r>
              <a:rPr lang="en-US" sz="2000" b="1" dirty="0"/>
              <a:t>	</a:t>
            </a:r>
            <a:r>
              <a:rPr lang="en-US" sz="2000" b="1" dirty="0" smtClean="0"/>
              <a:t>&lt;td&gt;Row 3 Data3&lt;/td&gt;</a:t>
            </a:r>
          </a:p>
          <a:p>
            <a:pPr lvl="1"/>
            <a:r>
              <a:rPr lang="en-US" sz="2000" b="1" dirty="0" smtClean="0"/>
              <a:t>&lt;/</a:t>
            </a:r>
            <a:r>
              <a:rPr lang="en-US" sz="2000" b="1" dirty="0" err="1" smtClean="0"/>
              <a:t>tr</a:t>
            </a:r>
            <a:r>
              <a:rPr lang="en-US" sz="2000" b="1" dirty="0" smtClean="0"/>
              <a:t>&gt;</a:t>
            </a:r>
            <a:endParaRPr lang="en-US" sz="2000" b="1" dirty="0"/>
          </a:p>
          <a:p>
            <a:r>
              <a:rPr lang="en-US" sz="2000" b="1" dirty="0" smtClean="0"/>
              <a:t>&lt;/table&gt;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453415" y="3051208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&lt;table&gt; -&gt; table tag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       -&gt; table row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&gt;      -&gt; table header</a:t>
            </a:r>
          </a:p>
          <a:p>
            <a:r>
              <a:rPr lang="en-US" dirty="0" smtClean="0"/>
              <a:t>&lt;td&gt;      -&gt; table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016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HTML List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22409" y="3190971"/>
            <a:ext cx="26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Unordered List  &lt;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Ordered List &lt;</a:t>
            </a:r>
            <a:r>
              <a:rPr lang="en-US" dirty="0" err="1" smtClean="0"/>
              <a:t>ol</a:t>
            </a:r>
            <a:r>
              <a:rPr lang="en-US" dirty="0" smtClean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Other Lists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924004" y="2508272"/>
            <a:ext cx="2723949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Order List Attributes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 type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Start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 reversed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24004" y="4368871"/>
            <a:ext cx="11584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= “A”</a:t>
            </a:r>
          </a:p>
          <a:p>
            <a:r>
              <a:rPr lang="en-US" dirty="0" smtClean="0"/>
              <a:t>Type = “1”</a:t>
            </a:r>
          </a:p>
          <a:p>
            <a:r>
              <a:rPr lang="en-US" dirty="0" smtClean="0"/>
              <a:t>Type = “a”</a:t>
            </a:r>
          </a:p>
          <a:p>
            <a:r>
              <a:rPr lang="en-US" dirty="0" smtClean="0"/>
              <a:t>Type = “I”</a:t>
            </a:r>
          </a:p>
          <a:p>
            <a:r>
              <a:rPr lang="en-US" dirty="0" smtClean="0"/>
              <a:t>Type = “</a:t>
            </a:r>
            <a:r>
              <a:rPr lang="en-US" dirty="0" err="1" smtClean="0"/>
              <a:t>i</a:t>
            </a:r>
            <a:r>
              <a:rPr lang="en-US" dirty="0" smtClean="0"/>
              <a:t>”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31232" y="2508272"/>
            <a:ext cx="329665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Unordered List Attribute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ype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Can change via style EG</a:t>
            </a:r>
          </a:p>
          <a:p>
            <a:r>
              <a:rPr lang="en-US" dirty="0" smtClean="0"/>
              <a:t>style:”</a:t>
            </a:r>
            <a:r>
              <a:rPr lang="en-US" dirty="0" err="1" smtClean="0"/>
              <a:t>list-style-type:disc</a:t>
            </a:r>
            <a:r>
              <a:rPr lang="en-US" dirty="0" smtClean="0"/>
              <a:t>”</a:t>
            </a:r>
          </a:p>
          <a:p>
            <a:pPr marL="342900" indent="-342900">
              <a:buAutoNum type="arabicPeriod"/>
            </a:pPr>
            <a:r>
              <a:rPr lang="en-US" dirty="0" smtClean="0"/>
              <a:t>Disc</a:t>
            </a:r>
          </a:p>
          <a:p>
            <a:pPr marL="342900" indent="-342900">
              <a:buAutoNum type="arabicPeriod"/>
            </a:pPr>
            <a:r>
              <a:rPr lang="en-US" dirty="0" smtClean="0"/>
              <a:t>Circle </a:t>
            </a:r>
          </a:p>
          <a:p>
            <a:pPr marL="342900" indent="-342900">
              <a:buAutoNum type="arabicPeriod"/>
            </a:pPr>
            <a:r>
              <a:rPr lang="en-US" dirty="0" smtClean="0"/>
              <a:t>Square</a:t>
            </a: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5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1466" y="380245"/>
            <a:ext cx="3287916" cy="827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Birth of Web</a:t>
            </a:r>
            <a:endParaRPr lang="en-IN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212" y="1645719"/>
            <a:ext cx="1448555" cy="435808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+mn-lt"/>
              </a:rPr>
              <a:t>Problem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</a:t>
            </a:r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2261" y="2254313"/>
            <a:ext cx="9325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ata started sharing among internet in form of complex 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Difficult to understand by normal people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Require High Knowledge of Networking Protocols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2261" y="4355985"/>
            <a:ext cx="11027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A way to get centralized , simple and organized data in human readable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So  Tim Berners-Lee, a British scientist, invented the World Wide Web (WWW) in 1989, while working at 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 The Web was originally conceived and developed to meet the demand for automated information-sharing between scientists in universities and institutes around the world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67212" y="3801711"/>
            <a:ext cx="1448555" cy="435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Solution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5338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722" y="190122"/>
            <a:ext cx="1712613" cy="827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HTML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1984" y="2459806"/>
            <a:ext cx="9451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chemeClr val="bg2">
                    <a:lumMod val="50000"/>
                  </a:schemeClr>
                </a:solidFill>
              </a:rPr>
              <a:t>HTML was created by Sir Tim Berners-Lee in late 1991 but was not officially released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</a:rPr>
              <a:t>. It was published in 1995 as HTML 2.0. HTML 4.01 was published in late 1999 and was a major version of HTML. HTML is a very evolving mark-up language and has evolved with various versions updating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2289" y="1017991"/>
            <a:ext cx="310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Hyper Text Markup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434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HTML Structure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2296843"/>
            <a:ext cx="9451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basic structure of an HTML document consists of 5 elements:</a:t>
            </a:r>
          </a:p>
          <a:p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1. &lt;!DOCTYPE &gt;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2. &lt;html&gt;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. &lt;head&gt;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4. &lt;title&gt;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5. &lt;body&gt;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19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HTML Structure E.g.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2723070"/>
            <a:ext cx="44995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&lt;!DOCTYPE html&gt;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&lt;html&gt;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&lt;head&gt;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&lt;title&gt;Page Title&lt;/title&gt;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&lt;/head&gt;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&lt;body&gt;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&lt;h1&gt;Heading 1&lt;/h1&gt;</a:t>
            </a:r>
          </a:p>
          <a:p>
            <a:pPr lvl="1"/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&lt;p&gt;Paragraph 1&lt;/p&gt;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&lt;/body&gt;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&lt;/html&gt;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18" y="2723070"/>
            <a:ext cx="4352252" cy="31289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193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Structure Elements Explanation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4276" y="2212001"/>
            <a:ext cx="113711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&lt;!DOCTYPE html&gt; declaration defines that this document is an HTML5 document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&lt;html&gt; element is the root element of an HTML page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&lt;head&gt; element contains meta information about the HTML page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&lt;title&gt; element specifies a title for the HTML page (which is shown in the browser's title bar or in the page's tab)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&lt;body&gt; element defines the document's body, and is a container for all the visible contents, such as headings, paragraphs, images, hyperlinks, tables, lists, etc.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&lt;h1&gt; element defines a large heading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The &lt;p&gt; element defines a paragraph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1106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Recommended Editor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2311589"/>
            <a:ext cx="770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Visual Studio    (Microsoft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Corporation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 Notepad++       (</a:t>
            </a:r>
            <a:r>
              <a:rPr lang="en-IN" dirty="0" smtClean="0">
                <a:latin typeface="+mj-lt"/>
                <a:hlinkClick r:id="rId2"/>
              </a:rPr>
              <a:t>Microsoft Corporation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 Sublime Text    (</a:t>
            </a:r>
            <a:r>
              <a:rPr lang="en-IN" dirty="0" smtClean="0">
                <a:latin typeface="+mj-lt"/>
              </a:rPr>
              <a:t>Created by </a:t>
            </a:r>
            <a:r>
              <a:rPr lang="en-IN" b="1" dirty="0" smtClean="0">
                <a:latin typeface="+mj-lt"/>
              </a:rPr>
              <a:t>Jon Skinner</a:t>
            </a:r>
            <a:r>
              <a:rPr lang="en-IN" dirty="0" smtClean="0">
                <a:latin typeface="+mj-lt"/>
              </a:rPr>
              <a:t> - it is a product of Sublime HQ Pty Ltd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)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915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Starter Extension for Visual Studio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97280" y="2411176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 smtClean="0">
                <a:latin typeface="+mj-lt"/>
              </a:rPr>
              <a:t>Prettier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+mj-lt"/>
              </a:rPr>
              <a:t>Live Server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904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80246"/>
            <a:ext cx="10058400" cy="976869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F0"/>
                </a:solidFill>
                <a:latin typeface="+mn-lt"/>
              </a:rPr>
              <a:t>Introduction with &lt;tags&gt;</a:t>
            </a:r>
            <a:endParaRPr lang="en-IN" sz="48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815" y="2221053"/>
            <a:ext cx="1005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HTML tags are like keywords which defines that how web browser will format and display the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With the help of tags, a web browser can distinguish between an HTML content and a simple content.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HTML tags contain three main parts: opening tag, content and closing tag. But some HTML tags are unclosed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Browser read tags from top to bottom and left to right</a:t>
            </a:r>
          </a:p>
          <a:p>
            <a:endParaRPr lang="en-IN" sz="2000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62946" y="470731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&lt;h1&gt;  Heading  &lt;/h1&gt;</a:t>
            </a:r>
            <a:endParaRPr lang="en-IN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07390" y="5168979"/>
            <a:ext cx="0" cy="45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19868" y="5168979"/>
            <a:ext cx="0" cy="45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886669" y="5131834"/>
            <a:ext cx="0" cy="45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3813" y="5623512"/>
            <a:ext cx="134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Opening Tag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5319302" y="5613686"/>
            <a:ext cx="134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668269" y="5578178"/>
            <a:ext cx="134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Closing Tag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20799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1168</Words>
  <Application>Microsoft Office PowerPoint</Application>
  <PresentationFormat>Widescreen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Times New Roman</vt:lpstr>
      <vt:lpstr>Retrospect</vt:lpstr>
      <vt:lpstr>Internet</vt:lpstr>
      <vt:lpstr>Birth of Web</vt:lpstr>
      <vt:lpstr>HTML</vt:lpstr>
      <vt:lpstr>HTML Structure</vt:lpstr>
      <vt:lpstr>HTML Structure E.g.</vt:lpstr>
      <vt:lpstr>Structure Elements Explanation</vt:lpstr>
      <vt:lpstr>Recommended Editor</vt:lpstr>
      <vt:lpstr>Starter Extension for Visual Studio</vt:lpstr>
      <vt:lpstr>Introduction with &lt;tags&gt;</vt:lpstr>
      <vt:lpstr>Basic of HTML tags</vt:lpstr>
      <vt:lpstr>Basic of HTML tags</vt:lpstr>
      <vt:lpstr>Basic of HTML tags</vt:lpstr>
      <vt:lpstr>Basic of HTML tags</vt:lpstr>
      <vt:lpstr>Basic of HTML tags</vt:lpstr>
      <vt:lpstr>Basic of HTML tags</vt:lpstr>
      <vt:lpstr>More  tags to explore</vt:lpstr>
      <vt:lpstr>HTML Table</vt:lpstr>
      <vt:lpstr>HTML 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linuxdavi</dc:creator>
  <cp:lastModifiedBy>linuxdavi</cp:lastModifiedBy>
  <cp:revision>35</cp:revision>
  <dcterms:created xsi:type="dcterms:W3CDTF">2023-08-08T13:11:25Z</dcterms:created>
  <dcterms:modified xsi:type="dcterms:W3CDTF">2023-08-08T22:28:02Z</dcterms:modified>
</cp:coreProperties>
</file>