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70" r:id="rId15"/>
    <p:sldId id="269" r:id="rId16"/>
    <p:sldId id="272" r:id="rId17"/>
    <p:sldId id="271" r:id="rId18"/>
    <p:sldId id="276" r:id="rId19"/>
    <p:sldId id="277"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58" autoAdjust="0"/>
  </p:normalViewPr>
  <p:slideViewPr>
    <p:cSldViewPr snapToGrid="0">
      <p:cViewPr>
        <p:scale>
          <a:sx n="80" d="100"/>
          <a:sy n="80"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EE27C-387D-47C5-AC65-8E5B2758A7CB}" type="datetimeFigureOut">
              <a:rPr lang="en-IN" smtClean="0"/>
              <a:t>19-08-2023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1741C-D47F-4308-8CC8-F982E54B6BBF}" type="slidenum">
              <a:rPr lang="en-IN" smtClean="0"/>
              <a:t>‹#›</a:t>
            </a:fld>
            <a:endParaRPr lang="en-IN"/>
          </a:p>
        </p:txBody>
      </p:sp>
    </p:spTree>
    <p:extLst>
      <p:ext uri="{BB962C8B-B14F-4D97-AF65-F5344CB8AC3E}">
        <p14:creationId xmlns:p14="http://schemas.microsoft.com/office/powerpoint/2010/main" val="2459596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A1741C-D47F-4308-8CC8-F982E54B6BBF}" type="slidenum">
              <a:rPr lang="en-IN" smtClean="0"/>
              <a:t>15</a:t>
            </a:fld>
            <a:endParaRPr lang="en-IN"/>
          </a:p>
        </p:txBody>
      </p:sp>
    </p:spTree>
    <p:extLst>
      <p:ext uri="{BB962C8B-B14F-4D97-AF65-F5344CB8AC3E}">
        <p14:creationId xmlns:p14="http://schemas.microsoft.com/office/powerpoint/2010/main" val="2575801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266F37-3664-4151-9642-1A99C2FA2CF2}"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323902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66F37-3664-4151-9642-1A99C2FA2CF2}"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984126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66F37-3664-4151-9642-1A99C2FA2CF2}"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13171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66F37-3664-4151-9642-1A99C2FA2CF2}"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133131E-1265-4E5A-A49B-781AEA404C74}"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927072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66F37-3664-4151-9642-1A99C2FA2CF2}"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4064571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E266F37-3664-4151-9642-1A99C2FA2CF2}" type="datetimeFigureOut">
              <a:rPr lang="en-IN" smtClean="0"/>
              <a:t>19-08-2023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1828394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E266F37-3664-4151-9642-1A99C2FA2CF2}" type="datetimeFigureOut">
              <a:rPr lang="en-IN" smtClean="0"/>
              <a:t>19-08-2023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3652185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66F37-3664-4151-9642-1A99C2FA2CF2}"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183715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E266F37-3664-4151-9642-1A99C2FA2CF2}" type="datetimeFigureOut">
              <a:rPr lang="en-IN" smtClean="0"/>
              <a:t>19-08-2023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133131E-1265-4E5A-A49B-781AEA404C74}" type="slidenum">
              <a:rPr lang="en-IN" smtClean="0"/>
              <a:t>‹#›</a:t>
            </a:fld>
            <a:endParaRPr lang="en-IN"/>
          </a:p>
        </p:txBody>
      </p:sp>
    </p:spTree>
    <p:extLst>
      <p:ext uri="{BB962C8B-B14F-4D97-AF65-F5344CB8AC3E}">
        <p14:creationId xmlns:p14="http://schemas.microsoft.com/office/powerpoint/2010/main" val="239450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66F37-3664-4151-9642-1A99C2FA2CF2}"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3984525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266F37-3664-4151-9642-1A99C2FA2CF2}" type="datetimeFigureOut">
              <a:rPr lang="en-IN" smtClean="0"/>
              <a:t>19-08-2023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352907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266F37-3664-4151-9642-1A99C2FA2CF2}"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211275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266F37-3664-4151-9642-1A99C2FA2CF2}" type="datetimeFigureOut">
              <a:rPr lang="en-IN" smtClean="0"/>
              <a:t>19-08-2023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25768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266F37-3664-4151-9642-1A99C2FA2CF2}" type="datetimeFigureOut">
              <a:rPr lang="en-IN" smtClean="0"/>
              <a:t>19-08-2023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238628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E266F37-3664-4151-9642-1A99C2FA2CF2}" type="datetimeFigureOut">
              <a:rPr lang="en-IN" smtClean="0"/>
              <a:t>19-08-2023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3683857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66F37-3664-4151-9642-1A99C2FA2CF2}"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65282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66F37-3664-4151-9642-1A99C2FA2CF2}" type="datetimeFigureOut">
              <a:rPr lang="en-IN" smtClean="0"/>
              <a:t>19-08-2023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293867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266F37-3664-4151-9642-1A99C2FA2CF2}" type="datetimeFigureOut">
              <a:rPr lang="en-IN" smtClean="0"/>
              <a:t>19-08-2023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133131E-1265-4E5A-A49B-781AEA404C74}" type="slidenum">
              <a:rPr lang="en-IN" smtClean="0"/>
              <a:t>‹#›</a:t>
            </a:fld>
            <a:endParaRPr lang="en-IN"/>
          </a:p>
        </p:txBody>
      </p:sp>
    </p:spTree>
    <p:extLst>
      <p:ext uri="{BB962C8B-B14F-4D97-AF65-F5344CB8AC3E}">
        <p14:creationId xmlns:p14="http://schemas.microsoft.com/office/powerpoint/2010/main" val="135433446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US/docs/Learn/CSS/Building_blocks/Selecto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reecodecamp.org/news/css-selectors-cheat-sheet-for-beginners/#universa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freecodecamp.org/news/css-selectors-cheat-sheet-for-beginners/#id" TargetMode="External"/><Relationship Id="rId5" Type="http://schemas.openxmlformats.org/officeDocument/2006/relationships/hyperlink" Target="https://www.freecodecamp.org/news/css-selectors-cheat-sheet-for-beginners/#class" TargetMode="External"/><Relationship Id="rId4" Type="http://schemas.openxmlformats.org/officeDocument/2006/relationships/hyperlink" Target="https://www.freecodecamp.org/news/css-selectors-cheat-sheet-for-beginners/#typ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reecodecamp.org/news/css-selectors-cheat-sheet-for-beginners/#attr-2" TargetMode="External"/><Relationship Id="rId7" Type="http://schemas.openxmlformats.org/officeDocument/2006/relationships/hyperlink" Target="https://www.freecodecamp.org/news/css-selectors-cheat-sheet-for-beginners/#attr-5" TargetMode="External"/><Relationship Id="rId2" Type="http://schemas.openxmlformats.org/officeDocument/2006/relationships/hyperlink" Target="https://www.freecodecamp.org/news/css-selectors-cheat-sheet-for-beginners/#attr-1" TargetMode="External"/><Relationship Id="rId1" Type="http://schemas.openxmlformats.org/officeDocument/2006/relationships/slideLayout" Target="../slideLayouts/slideLayout2.xml"/><Relationship Id="rId6" Type="http://schemas.openxmlformats.org/officeDocument/2006/relationships/hyperlink" Target="https://www.freecodecamp.org/news/css-selectors-cheat-sheet-for-beginners/#attr-4" TargetMode="External"/><Relationship Id="rId5" Type="http://schemas.openxmlformats.org/officeDocument/2006/relationships/hyperlink" Target="https://www.freecodecamp.org/news/css-selectors-cheat-sheet-for-beginners/#attr-3" TargetMode="External"/><Relationship Id="rId4" Type="http://schemas.openxmlformats.org/officeDocument/2006/relationships/hyperlink" Target="https://www.freecodecamp.org/news/css-selectors-cheat-sheet-for-beginners/#attr-6"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Learn/CSS/Building_blocks/Selectors/Attribute_selectors#presence_and_value_selecto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Learn/CSS/Building_blocks/Selectors/Attribute_selectors#substring_matching_selecto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freecodecamp.org/news/css-selectors-cheat-sheet-for-beginners/#child" TargetMode="External"/><Relationship Id="rId2" Type="http://schemas.openxmlformats.org/officeDocument/2006/relationships/hyperlink" Target="https://www.freecodecamp.org/news/css-selectors-cheat-sheet-for-beginners/#descendant" TargetMode="External"/><Relationship Id="rId1" Type="http://schemas.openxmlformats.org/officeDocument/2006/relationships/slideLayout" Target="../slideLayouts/slideLayout2.xml"/><Relationship Id="rId5" Type="http://schemas.openxmlformats.org/officeDocument/2006/relationships/hyperlink" Target="https://www.freecodecamp.org/news/css-selectors-cheat-sheet-for-beginners/#adjacent-sibling" TargetMode="External"/><Relationship Id="rId4" Type="http://schemas.openxmlformats.org/officeDocument/2006/relationships/hyperlink" Target="https://www.freecodecamp.org/news/css-selectors-cheat-sheet-for-beginners/#general-siblin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freecodecamp.org/news/css-selectors-cheat-sheet-for-beginners/#inputs" TargetMode="External"/><Relationship Id="rId2" Type="http://schemas.openxmlformats.org/officeDocument/2006/relationships/hyperlink" Target="https://www.freecodecamp.org/news/css-selectors-cheat-sheet-for-beginners/#links" TargetMode="External"/><Relationship Id="rId1" Type="http://schemas.openxmlformats.org/officeDocument/2006/relationships/slideLayout" Target="../slideLayouts/slideLayout2.xml"/><Relationship Id="rId4" Type="http://schemas.openxmlformats.org/officeDocument/2006/relationships/hyperlink" Target="https://www.freecodecamp.org/news/css-selectors-cheat-sheet-for-beginners/#positi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freecodecamp.org/news/css-selectors-cheat-sheet-for-beginners/#element-2" TargetMode="External"/><Relationship Id="rId2" Type="http://schemas.openxmlformats.org/officeDocument/2006/relationships/hyperlink" Target="https://www.freecodecamp.org/news/css-selectors-cheat-sheet-for-beginners/#element-1" TargetMode="External"/><Relationship Id="rId1" Type="http://schemas.openxmlformats.org/officeDocument/2006/relationships/slideLayout" Target="../slideLayouts/slideLayout2.xml"/><Relationship Id="rId5" Type="http://schemas.openxmlformats.org/officeDocument/2006/relationships/hyperlink" Target="https://www.freecodecamp.org/news/css-selectors-cheat-sheet-for-beginners/#element-4" TargetMode="External"/><Relationship Id="rId4" Type="http://schemas.openxmlformats.org/officeDocument/2006/relationships/hyperlink" Target="https://www.freecodecamp.org/news/css-selectors-cheat-sheet-for-beginners/#element-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Learn/CSS/First_steps" TargetMode="External"/><Relationship Id="rId2" Type="http://schemas.openxmlformats.org/officeDocument/2006/relationships/hyperlink" Target="https://developer.mozilla.org/en-US/docs/Learn/CSS/Building_blocks" TargetMode="External"/><Relationship Id="rId1" Type="http://schemas.openxmlformats.org/officeDocument/2006/relationships/slideLayout" Target="../slideLayouts/slideLayout2.xml"/><Relationship Id="rId5" Type="http://schemas.openxmlformats.org/officeDocument/2006/relationships/hyperlink" Target="https://developer.mozilla.org/en-US/docs/Learn/CSS/CSS_layout" TargetMode="External"/><Relationship Id="rId4" Type="http://schemas.openxmlformats.org/officeDocument/2006/relationships/hyperlink" Target="https://developer.mozilla.org/en-US/docs/Learn/CSS/Styling_tex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w3schools.com/tags/tag_div.asp" TargetMode="External"/><Relationship Id="rId13" Type="http://schemas.openxmlformats.org/officeDocument/2006/relationships/hyperlink" Target="https://www.w3schools.com/tags/tag_figure.asp" TargetMode="External"/><Relationship Id="rId18" Type="http://schemas.openxmlformats.org/officeDocument/2006/relationships/hyperlink" Target="https://www.w3schools.com/tags/tag_hr.asp" TargetMode="External"/><Relationship Id="rId26" Type="http://schemas.openxmlformats.org/officeDocument/2006/relationships/hyperlink" Target="https://www.w3schools.com/tags/tag_section.asp" TargetMode="External"/><Relationship Id="rId3" Type="http://schemas.openxmlformats.org/officeDocument/2006/relationships/hyperlink" Target="https://www.w3schools.com/tags/tag_article.asp" TargetMode="External"/><Relationship Id="rId21" Type="http://schemas.openxmlformats.org/officeDocument/2006/relationships/hyperlink" Target="https://www.w3schools.com/tags/tag_nav.asp" TargetMode="External"/><Relationship Id="rId7" Type="http://schemas.openxmlformats.org/officeDocument/2006/relationships/hyperlink" Target="https://www.w3schools.com/tags/tag_dd.asp" TargetMode="External"/><Relationship Id="rId12" Type="http://schemas.openxmlformats.org/officeDocument/2006/relationships/hyperlink" Target="https://www.w3schools.com/tags/tag_figcaption.asp" TargetMode="External"/><Relationship Id="rId17" Type="http://schemas.openxmlformats.org/officeDocument/2006/relationships/hyperlink" Target="https://www.w3schools.com/tags/tag_header.asp" TargetMode="External"/><Relationship Id="rId25" Type="http://schemas.openxmlformats.org/officeDocument/2006/relationships/hyperlink" Target="https://www.w3schools.com/tags/tag_pre.asp" TargetMode="External"/><Relationship Id="rId2" Type="http://schemas.openxmlformats.org/officeDocument/2006/relationships/hyperlink" Target="https://www.w3schools.com/tags/tag_address.asp" TargetMode="External"/><Relationship Id="rId16" Type="http://schemas.openxmlformats.org/officeDocument/2006/relationships/hyperlink" Target="https://www.w3schools.com/tags/tag_hn.asp" TargetMode="External"/><Relationship Id="rId20" Type="http://schemas.openxmlformats.org/officeDocument/2006/relationships/hyperlink" Target="https://www.w3schools.com/tags/tag_main.asp" TargetMode="External"/><Relationship Id="rId29" Type="http://schemas.openxmlformats.org/officeDocument/2006/relationships/hyperlink" Target="https://www.w3schools.com/tags/tag_ul.asp" TargetMode="External"/><Relationship Id="rId1" Type="http://schemas.openxmlformats.org/officeDocument/2006/relationships/slideLayout" Target="../slideLayouts/slideLayout2.xml"/><Relationship Id="rId6" Type="http://schemas.openxmlformats.org/officeDocument/2006/relationships/hyperlink" Target="https://www.w3schools.com/tags/tag_canvas.asp" TargetMode="External"/><Relationship Id="rId11" Type="http://schemas.openxmlformats.org/officeDocument/2006/relationships/hyperlink" Target="https://www.w3schools.com/tags/tag_fieldset.asp" TargetMode="External"/><Relationship Id="rId24" Type="http://schemas.openxmlformats.org/officeDocument/2006/relationships/hyperlink" Target="https://www.w3schools.com/tags/tag_p.asp" TargetMode="External"/><Relationship Id="rId5" Type="http://schemas.openxmlformats.org/officeDocument/2006/relationships/hyperlink" Target="https://www.w3schools.com/tags/tag_blockquote.asp" TargetMode="External"/><Relationship Id="rId15" Type="http://schemas.openxmlformats.org/officeDocument/2006/relationships/hyperlink" Target="https://www.w3schools.com/tags/tag_form.asp" TargetMode="External"/><Relationship Id="rId23" Type="http://schemas.openxmlformats.org/officeDocument/2006/relationships/hyperlink" Target="https://www.w3schools.com/tags/tag_ol.asp" TargetMode="External"/><Relationship Id="rId28" Type="http://schemas.openxmlformats.org/officeDocument/2006/relationships/hyperlink" Target="https://www.w3schools.com/tags/tag_tfoot.asp" TargetMode="External"/><Relationship Id="rId10" Type="http://schemas.openxmlformats.org/officeDocument/2006/relationships/hyperlink" Target="https://www.w3schools.com/tags/tag_dt.asp" TargetMode="External"/><Relationship Id="rId19" Type="http://schemas.openxmlformats.org/officeDocument/2006/relationships/hyperlink" Target="https://www.w3schools.com/tags/tag_li.asp" TargetMode="External"/><Relationship Id="rId4" Type="http://schemas.openxmlformats.org/officeDocument/2006/relationships/hyperlink" Target="https://www.w3schools.com/tags/tag_aside.asp" TargetMode="External"/><Relationship Id="rId9" Type="http://schemas.openxmlformats.org/officeDocument/2006/relationships/hyperlink" Target="https://www.w3schools.com/tags/tag_dl.asp" TargetMode="External"/><Relationship Id="rId14" Type="http://schemas.openxmlformats.org/officeDocument/2006/relationships/hyperlink" Target="https://www.w3schools.com/tags/tag_footer.asp" TargetMode="External"/><Relationship Id="rId22" Type="http://schemas.openxmlformats.org/officeDocument/2006/relationships/hyperlink" Target="https://www.w3schools.com/tags/tag_noscript.asp" TargetMode="External"/><Relationship Id="rId27" Type="http://schemas.openxmlformats.org/officeDocument/2006/relationships/hyperlink" Target="https://www.w3schools.com/tags/tag_table.asp" TargetMode="External"/><Relationship Id="rId30" Type="http://schemas.openxmlformats.org/officeDocument/2006/relationships/hyperlink" Target="https://www.w3schools.com/tags/tag_video.asp" TargetMode="External"/></Relationships>
</file>

<file path=ppt/slides/_rels/slide9.xml.rels><?xml version="1.0" encoding="UTF-8" standalone="yes"?>
<Relationships xmlns="http://schemas.openxmlformats.org/package/2006/relationships"><Relationship Id="rId13" Type="http://schemas.openxmlformats.org/officeDocument/2006/relationships/hyperlink" Target="https://www.w3schools.com/tags/tag_em.asp" TargetMode="External"/><Relationship Id="rId18" Type="http://schemas.openxmlformats.org/officeDocument/2006/relationships/hyperlink" Target="https://www.w3schools.com/tags/tag_label.asp" TargetMode="External"/><Relationship Id="rId26" Type="http://schemas.openxmlformats.org/officeDocument/2006/relationships/hyperlink" Target="https://www.w3schools.com/tags/tag_small.asp" TargetMode="External"/><Relationship Id="rId3" Type="http://schemas.openxmlformats.org/officeDocument/2006/relationships/hyperlink" Target="https://www.w3schools.com/tags/tag_abbr.asp" TargetMode="External"/><Relationship Id="rId21" Type="http://schemas.openxmlformats.org/officeDocument/2006/relationships/hyperlink" Target="https://www.w3schools.com/tags/tag_output.asp" TargetMode="External"/><Relationship Id="rId7" Type="http://schemas.openxmlformats.org/officeDocument/2006/relationships/hyperlink" Target="https://www.w3schools.com/tags/tag_big.asp" TargetMode="External"/><Relationship Id="rId12" Type="http://schemas.openxmlformats.org/officeDocument/2006/relationships/hyperlink" Target="https://www.w3schools.com/tags/tag_dfn.asp" TargetMode="External"/><Relationship Id="rId17" Type="http://schemas.openxmlformats.org/officeDocument/2006/relationships/hyperlink" Target="https://www.w3schools.com/tags/tag_kbd.asp" TargetMode="External"/><Relationship Id="rId25" Type="http://schemas.openxmlformats.org/officeDocument/2006/relationships/hyperlink" Target="https://www.w3schools.com/tags/tag_select.asp" TargetMode="External"/><Relationship Id="rId33" Type="http://schemas.openxmlformats.org/officeDocument/2006/relationships/hyperlink" Target="https://www.w3schools.com/tags/tag_tt.asp" TargetMode="External"/><Relationship Id="rId2" Type="http://schemas.openxmlformats.org/officeDocument/2006/relationships/hyperlink" Target="https://www.w3schools.com/tags/tag_a.asp" TargetMode="External"/><Relationship Id="rId16" Type="http://schemas.openxmlformats.org/officeDocument/2006/relationships/hyperlink" Target="https://www.w3schools.com/tags/tag_input.asp" TargetMode="External"/><Relationship Id="rId20" Type="http://schemas.openxmlformats.org/officeDocument/2006/relationships/hyperlink" Target="https://www.w3schools.com/tags/tag_object.asp" TargetMode="External"/><Relationship Id="rId29" Type="http://schemas.openxmlformats.org/officeDocument/2006/relationships/hyperlink" Target="https://www.w3schools.com/tags/tag_sub.asp" TargetMode="External"/><Relationship Id="rId1" Type="http://schemas.openxmlformats.org/officeDocument/2006/relationships/slideLayout" Target="../slideLayouts/slideLayout2.xml"/><Relationship Id="rId6" Type="http://schemas.openxmlformats.org/officeDocument/2006/relationships/hyperlink" Target="https://www.w3schools.com/tags/tag_bdo.asp" TargetMode="External"/><Relationship Id="rId11" Type="http://schemas.openxmlformats.org/officeDocument/2006/relationships/hyperlink" Target="https://www.w3schools.com/tags/tag_code.asp" TargetMode="External"/><Relationship Id="rId24" Type="http://schemas.openxmlformats.org/officeDocument/2006/relationships/hyperlink" Target="https://www.w3schools.com/tags/tag_script.asp" TargetMode="External"/><Relationship Id="rId32" Type="http://schemas.openxmlformats.org/officeDocument/2006/relationships/hyperlink" Target="https://www.w3schools.com/tags/tag_time.asp" TargetMode="External"/><Relationship Id="rId5" Type="http://schemas.openxmlformats.org/officeDocument/2006/relationships/hyperlink" Target="https://www.w3schools.com/tags/tag_b.asp" TargetMode="External"/><Relationship Id="rId15" Type="http://schemas.openxmlformats.org/officeDocument/2006/relationships/hyperlink" Target="https://www.w3schools.com/tags/tag_img.asp" TargetMode="External"/><Relationship Id="rId23" Type="http://schemas.openxmlformats.org/officeDocument/2006/relationships/hyperlink" Target="https://www.w3schools.com/tags/tag_samp.asp" TargetMode="External"/><Relationship Id="rId28" Type="http://schemas.openxmlformats.org/officeDocument/2006/relationships/hyperlink" Target="https://www.w3schools.com/tags/tag_strong.asp" TargetMode="External"/><Relationship Id="rId10" Type="http://schemas.openxmlformats.org/officeDocument/2006/relationships/hyperlink" Target="https://www.w3schools.com/tags/tag_cite.asp" TargetMode="External"/><Relationship Id="rId19" Type="http://schemas.openxmlformats.org/officeDocument/2006/relationships/hyperlink" Target="https://www.w3schools.com/tags/tag_map.asp" TargetMode="External"/><Relationship Id="rId31" Type="http://schemas.openxmlformats.org/officeDocument/2006/relationships/hyperlink" Target="https://www.w3schools.com/tags/tag_textarea.asp" TargetMode="External"/><Relationship Id="rId4" Type="http://schemas.openxmlformats.org/officeDocument/2006/relationships/hyperlink" Target="https://www.w3schools.com/tags/tag_acronym.asp" TargetMode="External"/><Relationship Id="rId9" Type="http://schemas.openxmlformats.org/officeDocument/2006/relationships/hyperlink" Target="https://www.w3schools.com/tags/tag_button.asp" TargetMode="External"/><Relationship Id="rId14" Type="http://schemas.openxmlformats.org/officeDocument/2006/relationships/hyperlink" Target="https://www.w3schools.com/tags/tag_i.asp" TargetMode="External"/><Relationship Id="rId22" Type="http://schemas.openxmlformats.org/officeDocument/2006/relationships/hyperlink" Target="https://www.w3schools.com/tags/tag_q.asp" TargetMode="External"/><Relationship Id="rId27" Type="http://schemas.openxmlformats.org/officeDocument/2006/relationships/hyperlink" Target="https://www.w3schools.com/tags/tag_span.asp" TargetMode="External"/><Relationship Id="rId30" Type="http://schemas.openxmlformats.org/officeDocument/2006/relationships/hyperlink" Target="https://www.w3schools.com/tags/tag_sup.asp" TargetMode="External"/><Relationship Id="rId8" Type="http://schemas.openxmlformats.org/officeDocument/2006/relationships/hyperlink" Target="https://www.w3schools.com/tags/tag_br.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6543-CA17-4C9E-B586-E8ABCC9AB013}"/>
              </a:ext>
            </a:extLst>
          </p:cNvPr>
          <p:cNvSpPr>
            <a:spLocks noGrp="1"/>
          </p:cNvSpPr>
          <p:nvPr>
            <p:ph type="ctrTitle"/>
          </p:nvPr>
        </p:nvSpPr>
        <p:spPr>
          <a:xfrm>
            <a:off x="4823926" y="2943440"/>
            <a:ext cx="3907223" cy="971119"/>
          </a:xfrm>
        </p:spPr>
        <p:txBody>
          <a:bodyPr/>
          <a:lstStyle/>
          <a:p>
            <a:r>
              <a:rPr lang="en-US" dirty="0"/>
              <a:t>CSS PART 1</a:t>
            </a:r>
            <a:endParaRPr lang="en-IN" dirty="0"/>
          </a:p>
        </p:txBody>
      </p:sp>
      <p:sp>
        <p:nvSpPr>
          <p:cNvPr id="4" name="TextBox 3">
            <a:extLst>
              <a:ext uri="{FF2B5EF4-FFF2-40B4-BE49-F238E27FC236}">
                <a16:creationId xmlns:a16="http://schemas.microsoft.com/office/drawing/2014/main" id="{02B4B62E-66A0-4973-9DCB-FCBEE21CDDF0}"/>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86160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9B1F-49D2-4CD0-8880-808A61EF0BA6}"/>
              </a:ext>
            </a:extLst>
          </p:cNvPr>
          <p:cNvSpPr>
            <a:spLocks noGrp="1"/>
          </p:cNvSpPr>
          <p:nvPr>
            <p:ph type="title"/>
          </p:nvPr>
        </p:nvSpPr>
        <p:spPr/>
        <p:txBody>
          <a:bodyPr/>
          <a:lstStyle/>
          <a:p>
            <a:r>
              <a:rPr lang="en-US" dirty="0"/>
              <a:t>CSS First Step</a:t>
            </a:r>
            <a:endParaRPr lang="en-IN" dirty="0"/>
          </a:p>
        </p:txBody>
      </p:sp>
      <p:sp>
        <p:nvSpPr>
          <p:cNvPr id="3" name="Content Placeholder 2">
            <a:extLst>
              <a:ext uri="{FF2B5EF4-FFF2-40B4-BE49-F238E27FC236}">
                <a16:creationId xmlns:a16="http://schemas.microsoft.com/office/drawing/2014/main" id="{3AD3B78C-4AC6-4A27-ABA5-9C47D6FD732B}"/>
              </a:ext>
            </a:extLst>
          </p:cNvPr>
          <p:cNvSpPr>
            <a:spLocks noGrp="1"/>
          </p:cNvSpPr>
          <p:nvPr>
            <p:ph idx="1"/>
          </p:nvPr>
        </p:nvSpPr>
        <p:spPr>
          <a:xfrm>
            <a:off x="279105" y="2187582"/>
            <a:ext cx="6382951" cy="424989"/>
          </a:xfrm>
        </p:spPr>
        <p:txBody>
          <a:bodyPr>
            <a:normAutofit/>
          </a:bodyPr>
          <a:lstStyle/>
          <a:p>
            <a:pPr marL="0" indent="0">
              <a:buNone/>
            </a:pPr>
            <a:r>
              <a:rPr lang="en-US" sz="2100" dirty="0">
                <a:solidFill>
                  <a:schemeClr val="bg1"/>
                </a:solidFill>
              </a:rPr>
              <a:t>Block Level </a:t>
            </a:r>
            <a:r>
              <a:rPr lang="en-US" sz="2100" dirty="0">
                <a:solidFill>
                  <a:schemeClr val="accent1">
                    <a:lumMod val="60000"/>
                    <a:lumOff val="40000"/>
                  </a:schemeClr>
                </a:solidFill>
              </a:rPr>
              <a:t>and </a:t>
            </a:r>
            <a:r>
              <a:rPr lang="en-US" sz="2100" dirty="0">
                <a:solidFill>
                  <a:schemeClr val="bg1"/>
                </a:solidFill>
              </a:rPr>
              <a:t>Inline</a:t>
            </a:r>
            <a:r>
              <a:rPr lang="en-US" sz="2100" dirty="0">
                <a:solidFill>
                  <a:schemeClr val="accent1">
                    <a:lumMod val="60000"/>
                    <a:lumOff val="40000"/>
                  </a:schemeClr>
                </a:solidFill>
              </a:rPr>
              <a:t> Element Example</a:t>
            </a:r>
          </a:p>
          <a:p>
            <a:pPr marL="0" indent="0">
              <a:buNone/>
            </a:pPr>
            <a:endParaRPr lang="en-US" dirty="0"/>
          </a:p>
          <a:p>
            <a:pPr marL="0" indent="0">
              <a:buNone/>
            </a:pPr>
            <a:endParaRPr lang="en-US" sz="2000" dirty="0"/>
          </a:p>
        </p:txBody>
      </p:sp>
      <p:sp>
        <p:nvSpPr>
          <p:cNvPr id="5" name="TextBox 4">
            <a:extLst>
              <a:ext uri="{FF2B5EF4-FFF2-40B4-BE49-F238E27FC236}">
                <a16:creationId xmlns:a16="http://schemas.microsoft.com/office/drawing/2014/main" id="{3809DE53-F57D-4DBB-BBA4-0BCEC2399F4D}"/>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pic>
        <p:nvPicPr>
          <p:cNvPr id="6" name="Picture 5">
            <a:extLst>
              <a:ext uri="{FF2B5EF4-FFF2-40B4-BE49-F238E27FC236}">
                <a16:creationId xmlns:a16="http://schemas.microsoft.com/office/drawing/2014/main" id="{22838FA4-14FD-4B0E-B74D-8E4BE7EBFD5E}"/>
              </a:ext>
            </a:extLst>
          </p:cNvPr>
          <p:cNvPicPr>
            <a:picLocks noChangeAspect="1"/>
          </p:cNvPicPr>
          <p:nvPr/>
        </p:nvPicPr>
        <p:blipFill>
          <a:blip r:embed="rId2"/>
          <a:stretch>
            <a:fillRect/>
          </a:stretch>
        </p:blipFill>
        <p:spPr>
          <a:xfrm>
            <a:off x="2955550" y="2612571"/>
            <a:ext cx="8957345" cy="4103888"/>
          </a:xfrm>
          <a:prstGeom prst="rect">
            <a:avLst/>
          </a:prstGeom>
          <a:solidFill>
            <a:schemeClr val="bg2">
              <a:lumMod val="60000"/>
              <a:lumOff val="40000"/>
            </a:schemeClr>
          </a:solidFill>
        </p:spPr>
      </p:pic>
      <p:sp>
        <p:nvSpPr>
          <p:cNvPr id="7" name="TextBox 6">
            <a:extLst>
              <a:ext uri="{FF2B5EF4-FFF2-40B4-BE49-F238E27FC236}">
                <a16:creationId xmlns:a16="http://schemas.microsoft.com/office/drawing/2014/main" id="{D6208CF4-BACA-45BD-9957-6F6205C8CDC5}"/>
              </a:ext>
            </a:extLst>
          </p:cNvPr>
          <p:cNvSpPr txBox="1"/>
          <p:nvPr/>
        </p:nvSpPr>
        <p:spPr>
          <a:xfrm>
            <a:off x="74647" y="5978403"/>
            <a:ext cx="2789852" cy="646331"/>
          </a:xfrm>
          <a:prstGeom prst="rect">
            <a:avLst/>
          </a:prstGeom>
          <a:noFill/>
        </p:spPr>
        <p:txBody>
          <a:bodyPr wrap="square" rtlCol="0">
            <a:spAutoFit/>
          </a:bodyPr>
          <a:lstStyle/>
          <a:p>
            <a:r>
              <a:rPr lang="en-US" dirty="0"/>
              <a:t>Check out File</a:t>
            </a:r>
          </a:p>
          <a:p>
            <a:r>
              <a:rPr lang="en-IN" dirty="0">
                <a:solidFill>
                  <a:schemeClr val="bg2">
                    <a:lumMod val="50000"/>
                  </a:schemeClr>
                </a:solidFill>
              </a:rPr>
              <a:t>Code/blockvsinline.html</a:t>
            </a:r>
          </a:p>
        </p:txBody>
      </p:sp>
    </p:spTree>
    <p:extLst>
      <p:ext uri="{BB962C8B-B14F-4D97-AF65-F5344CB8AC3E}">
        <p14:creationId xmlns:p14="http://schemas.microsoft.com/office/powerpoint/2010/main" val="642142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9B1F-49D2-4CD0-8880-808A61EF0BA6}"/>
              </a:ext>
            </a:extLst>
          </p:cNvPr>
          <p:cNvSpPr>
            <a:spLocks noGrp="1"/>
          </p:cNvSpPr>
          <p:nvPr>
            <p:ph type="title"/>
          </p:nvPr>
        </p:nvSpPr>
        <p:spPr/>
        <p:txBody>
          <a:bodyPr/>
          <a:lstStyle/>
          <a:p>
            <a:r>
              <a:rPr lang="en-US" dirty="0"/>
              <a:t>CSS First Step</a:t>
            </a:r>
            <a:endParaRPr lang="en-IN" dirty="0"/>
          </a:p>
        </p:txBody>
      </p:sp>
      <p:sp>
        <p:nvSpPr>
          <p:cNvPr id="3" name="Content Placeholder 2">
            <a:extLst>
              <a:ext uri="{FF2B5EF4-FFF2-40B4-BE49-F238E27FC236}">
                <a16:creationId xmlns:a16="http://schemas.microsoft.com/office/drawing/2014/main" id="{3AD3B78C-4AC6-4A27-ABA5-9C47D6FD732B}"/>
              </a:ext>
            </a:extLst>
          </p:cNvPr>
          <p:cNvSpPr>
            <a:spLocks noGrp="1"/>
          </p:cNvSpPr>
          <p:nvPr>
            <p:ph idx="1"/>
          </p:nvPr>
        </p:nvSpPr>
        <p:spPr>
          <a:xfrm>
            <a:off x="279105" y="2187582"/>
            <a:ext cx="6382951" cy="424989"/>
          </a:xfrm>
        </p:spPr>
        <p:txBody>
          <a:bodyPr>
            <a:normAutofit/>
          </a:bodyPr>
          <a:lstStyle/>
          <a:p>
            <a:pPr marL="0" indent="0">
              <a:buNone/>
            </a:pPr>
            <a:r>
              <a:rPr lang="en-US" sz="2100" dirty="0">
                <a:solidFill>
                  <a:schemeClr val="bg1"/>
                </a:solidFill>
              </a:rPr>
              <a:t>CSS Using Types in HTML</a:t>
            </a:r>
            <a:endParaRPr lang="en-US" sz="2100" dirty="0">
              <a:solidFill>
                <a:schemeClr val="accent1">
                  <a:lumMod val="60000"/>
                  <a:lumOff val="40000"/>
                </a:schemeClr>
              </a:solidFill>
            </a:endParaRPr>
          </a:p>
          <a:p>
            <a:pPr marL="0" indent="0">
              <a:buNone/>
            </a:pPr>
            <a:endParaRPr lang="en-US" dirty="0"/>
          </a:p>
          <a:p>
            <a:pPr marL="0" indent="0">
              <a:buNone/>
            </a:pPr>
            <a:endParaRPr lang="en-US" sz="2000" dirty="0"/>
          </a:p>
        </p:txBody>
      </p:sp>
      <p:sp>
        <p:nvSpPr>
          <p:cNvPr id="5" name="TextBox 4">
            <a:extLst>
              <a:ext uri="{FF2B5EF4-FFF2-40B4-BE49-F238E27FC236}">
                <a16:creationId xmlns:a16="http://schemas.microsoft.com/office/drawing/2014/main" id="{3809DE53-F57D-4DBB-BBA4-0BCEC2399F4D}"/>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
        <p:nvSpPr>
          <p:cNvPr id="4" name="TextBox 3">
            <a:extLst>
              <a:ext uri="{FF2B5EF4-FFF2-40B4-BE49-F238E27FC236}">
                <a16:creationId xmlns:a16="http://schemas.microsoft.com/office/drawing/2014/main" id="{2B006E4F-BCAA-4D52-8147-B15F9AD448BC}"/>
              </a:ext>
            </a:extLst>
          </p:cNvPr>
          <p:cNvSpPr txBox="1"/>
          <p:nvPr/>
        </p:nvSpPr>
        <p:spPr>
          <a:xfrm>
            <a:off x="429208" y="2855167"/>
            <a:ext cx="1968759" cy="1668855"/>
          </a:xfrm>
          <a:prstGeom prst="rect">
            <a:avLst/>
          </a:prstGeom>
          <a:noFill/>
        </p:spPr>
        <p:txBody>
          <a:bodyPr wrap="square" rtlCol="0">
            <a:spAutoFit/>
          </a:bodyPr>
          <a:lstStyle/>
          <a:p>
            <a:pPr marL="342900" indent="-342900">
              <a:lnSpc>
                <a:spcPct val="200000"/>
              </a:lnSpc>
              <a:buAutoNum type="arabicPeriod"/>
            </a:pPr>
            <a:r>
              <a:rPr lang="en-US" dirty="0"/>
              <a:t>Inline CSS</a:t>
            </a:r>
          </a:p>
          <a:p>
            <a:pPr marL="342900" indent="-342900">
              <a:lnSpc>
                <a:spcPct val="200000"/>
              </a:lnSpc>
              <a:buAutoNum type="arabicPeriod"/>
            </a:pPr>
            <a:r>
              <a:rPr lang="en-US" dirty="0"/>
              <a:t>Internal CSS</a:t>
            </a:r>
          </a:p>
          <a:p>
            <a:pPr marL="342900" indent="-342900">
              <a:lnSpc>
                <a:spcPct val="200000"/>
              </a:lnSpc>
              <a:buAutoNum type="arabicPeriod"/>
            </a:pPr>
            <a:r>
              <a:rPr lang="en-US" dirty="0"/>
              <a:t>External CSS</a:t>
            </a:r>
            <a:endParaRPr lang="en-IN" dirty="0"/>
          </a:p>
        </p:txBody>
      </p:sp>
      <p:cxnSp>
        <p:nvCxnSpPr>
          <p:cNvPr id="9" name="Straight Arrow Connector 8">
            <a:extLst>
              <a:ext uri="{FF2B5EF4-FFF2-40B4-BE49-F238E27FC236}">
                <a16:creationId xmlns:a16="http://schemas.microsoft.com/office/drawing/2014/main" id="{4D19679A-6EF1-452F-A7AE-0B67722FA6F3}"/>
              </a:ext>
            </a:extLst>
          </p:cNvPr>
          <p:cNvCxnSpPr/>
          <p:nvPr/>
        </p:nvCxnSpPr>
        <p:spPr>
          <a:xfrm>
            <a:off x="2323322" y="3172408"/>
            <a:ext cx="118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6E036EC-FC03-4AE4-8BEB-26C28D162F90}"/>
              </a:ext>
            </a:extLst>
          </p:cNvPr>
          <p:cNvSpPr txBox="1"/>
          <p:nvPr/>
        </p:nvSpPr>
        <p:spPr>
          <a:xfrm>
            <a:off x="3657600" y="2987742"/>
            <a:ext cx="8360229" cy="369332"/>
          </a:xfrm>
          <a:prstGeom prst="rect">
            <a:avLst/>
          </a:prstGeom>
          <a:noFill/>
        </p:spPr>
        <p:txBody>
          <a:bodyPr wrap="square" rtlCol="0">
            <a:spAutoFit/>
          </a:bodyPr>
          <a:lstStyle/>
          <a:p>
            <a:r>
              <a:rPr lang="en-US" dirty="0"/>
              <a:t>By Using </a:t>
            </a:r>
            <a:r>
              <a:rPr lang="en-US" dirty="0">
                <a:solidFill>
                  <a:schemeClr val="bg1"/>
                </a:solidFill>
              </a:rPr>
              <a:t>Style Attribute </a:t>
            </a:r>
            <a:r>
              <a:rPr lang="en-US" dirty="0"/>
              <a:t>in HTML Element (Always write in String Quotes </a:t>
            </a:r>
            <a:r>
              <a:rPr lang="en-US" dirty="0">
                <a:solidFill>
                  <a:schemeClr val="bg1"/>
                </a:solidFill>
              </a:rPr>
              <a:t>“”</a:t>
            </a:r>
            <a:r>
              <a:rPr lang="en-US" dirty="0"/>
              <a:t> )</a:t>
            </a:r>
            <a:endParaRPr lang="en-IN" dirty="0"/>
          </a:p>
        </p:txBody>
      </p:sp>
      <p:cxnSp>
        <p:nvCxnSpPr>
          <p:cNvPr id="11" name="Straight Arrow Connector 10">
            <a:extLst>
              <a:ext uri="{FF2B5EF4-FFF2-40B4-BE49-F238E27FC236}">
                <a16:creationId xmlns:a16="http://schemas.microsoft.com/office/drawing/2014/main" id="{F11C0AA0-3D92-478B-A864-5113176265F0}"/>
              </a:ext>
            </a:extLst>
          </p:cNvPr>
          <p:cNvCxnSpPr/>
          <p:nvPr/>
        </p:nvCxnSpPr>
        <p:spPr>
          <a:xfrm>
            <a:off x="2323322" y="3732245"/>
            <a:ext cx="118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6E44CCE-9EA2-4046-8B97-06A5E1D2B0AC}"/>
              </a:ext>
            </a:extLst>
          </p:cNvPr>
          <p:cNvSpPr txBox="1"/>
          <p:nvPr/>
        </p:nvSpPr>
        <p:spPr>
          <a:xfrm>
            <a:off x="3657600" y="3547579"/>
            <a:ext cx="8360229" cy="369332"/>
          </a:xfrm>
          <a:prstGeom prst="rect">
            <a:avLst/>
          </a:prstGeom>
          <a:noFill/>
        </p:spPr>
        <p:txBody>
          <a:bodyPr wrap="square" rtlCol="0">
            <a:spAutoFit/>
          </a:bodyPr>
          <a:lstStyle/>
          <a:p>
            <a:r>
              <a:rPr lang="en-US" dirty="0"/>
              <a:t>By using a </a:t>
            </a:r>
            <a:r>
              <a:rPr lang="en-US" dirty="0">
                <a:solidFill>
                  <a:schemeClr val="bg1"/>
                </a:solidFill>
              </a:rPr>
              <a:t>&lt;style&gt; </a:t>
            </a:r>
            <a:r>
              <a:rPr lang="en-US" dirty="0"/>
              <a:t>element in the </a:t>
            </a:r>
            <a:r>
              <a:rPr lang="en-US" dirty="0">
                <a:solidFill>
                  <a:schemeClr val="bg1"/>
                </a:solidFill>
              </a:rPr>
              <a:t>&lt;head&gt; </a:t>
            </a:r>
            <a:r>
              <a:rPr lang="en-US" dirty="0"/>
              <a:t>section</a:t>
            </a:r>
            <a:endParaRPr lang="en-IN" dirty="0"/>
          </a:p>
        </p:txBody>
      </p:sp>
      <p:cxnSp>
        <p:nvCxnSpPr>
          <p:cNvPr id="13" name="Straight Arrow Connector 12">
            <a:extLst>
              <a:ext uri="{FF2B5EF4-FFF2-40B4-BE49-F238E27FC236}">
                <a16:creationId xmlns:a16="http://schemas.microsoft.com/office/drawing/2014/main" id="{23E87F78-5461-4C4B-9936-53E826C121AD}"/>
              </a:ext>
            </a:extLst>
          </p:cNvPr>
          <p:cNvCxnSpPr/>
          <p:nvPr/>
        </p:nvCxnSpPr>
        <p:spPr>
          <a:xfrm>
            <a:off x="2323322" y="4325984"/>
            <a:ext cx="118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0EACFEB-95B0-43EA-893E-2BDB7DA7FCEF}"/>
              </a:ext>
            </a:extLst>
          </p:cNvPr>
          <p:cNvSpPr txBox="1"/>
          <p:nvPr/>
        </p:nvSpPr>
        <p:spPr>
          <a:xfrm>
            <a:off x="3657600" y="4141318"/>
            <a:ext cx="8360229" cy="369332"/>
          </a:xfrm>
          <a:prstGeom prst="rect">
            <a:avLst/>
          </a:prstGeom>
          <a:noFill/>
        </p:spPr>
        <p:txBody>
          <a:bodyPr wrap="square" rtlCol="0">
            <a:spAutoFit/>
          </a:bodyPr>
          <a:lstStyle/>
          <a:p>
            <a:r>
              <a:rPr lang="en-US" dirty="0"/>
              <a:t>By using a </a:t>
            </a:r>
            <a:r>
              <a:rPr lang="en-US" dirty="0">
                <a:solidFill>
                  <a:schemeClr val="bg1"/>
                </a:solidFill>
              </a:rPr>
              <a:t>&lt;link&gt; </a:t>
            </a:r>
            <a:r>
              <a:rPr lang="en-US" dirty="0"/>
              <a:t>element to link to an external CSS file</a:t>
            </a:r>
            <a:endParaRPr lang="en-IN" dirty="0"/>
          </a:p>
        </p:txBody>
      </p:sp>
    </p:spTree>
    <p:extLst>
      <p:ext uri="{BB962C8B-B14F-4D97-AF65-F5344CB8AC3E}">
        <p14:creationId xmlns:p14="http://schemas.microsoft.com/office/powerpoint/2010/main" val="270295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9B1F-49D2-4CD0-8880-808A61EF0BA6}"/>
              </a:ext>
            </a:extLst>
          </p:cNvPr>
          <p:cNvSpPr>
            <a:spLocks noGrp="1"/>
          </p:cNvSpPr>
          <p:nvPr>
            <p:ph type="title"/>
          </p:nvPr>
        </p:nvSpPr>
        <p:spPr/>
        <p:txBody>
          <a:bodyPr/>
          <a:lstStyle/>
          <a:p>
            <a:r>
              <a:rPr lang="en-US" dirty="0"/>
              <a:t>CSS First Step</a:t>
            </a:r>
            <a:endParaRPr lang="en-IN" dirty="0"/>
          </a:p>
        </p:txBody>
      </p:sp>
      <p:sp>
        <p:nvSpPr>
          <p:cNvPr id="3" name="Content Placeholder 2">
            <a:extLst>
              <a:ext uri="{FF2B5EF4-FFF2-40B4-BE49-F238E27FC236}">
                <a16:creationId xmlns:a16="http://schemas.microsoft.com/office/drawing/2014/main" id="{3AD3B78C-4AC6-4A27-ABA5-9C47D6FD732B}"/>
              </a:ext>
            </a:extLst>
          </p:cNvPr>
          <p:cNvSpPr>
            <a:spLocks noGrp="1"/>
          </p:cNvSpPr>
          <p:nvPr>
            <p:ph idx="1"/>
          </p:nvPr>
        </p:nvSpPr>
        <p:spPr>
          <a:xfrm>
            <a:off x="6415539" y="2138671"/>
            <a:ext cx="5564968" cy="424989"/>
          </a:xfrm>
        </p:spPr>
        <p:txBody>
          <a:bodyPr>
            <a:normAutofit/>
          </a:bodyPr>
          <a:lstStyle/>
          <a:p>
            <a:pPr marL="0" indent="0">
              <a:buNone/>
            </a:pPr>
            <a:r>
              <a:rPr lang="en-US" sz="2100" dirty="0">
                <a:solidFill>
                  <a:schemeClr val="tx1">
                    <a:lumMod val="95000"/>
                  </a:schemeClr>
                </a:solidFill>
              </a:rPr>
              <a:t>Examples of ways CSS can be added in HTML</a:t>
            </a:r>
          </a:p>
          <a:p>
            <a:pPr marL="0" indent="0">
              <a:buNone/>
            </a:pPr>
            <a:endParaRPr lang="en-US" dirty="0">
              <a:solidFill>
                <a:schemeClr val="tx1">
                  <a:lumMod val="95000"/>
                </a:schemeClr>
              </a:solidFill>
            </a:endParaRPr>
          </a:p>
          <a:p>
            <a:pPr marL="0" indent="0">
              <a:buNone/>
            </a:pPr>
            <a:endParaRPr lang="en-US" sz="2000" dirty="0">
              <a:solidFill>
                <a:schemeClr val="tx1">
                  <a:lumMod val="95000"/>
                </a:schemeClr>
              </a:solidFill>
            </a:endParaRPr>
          </a:p>
        </p:txBody>
      </p:sp>
      <p:sp>
        <p:nvSpPr>
          <p:cNvPr id="5" name="TextBox 4">
            <a:extLst>
              <a:ext uri="{FF2B5EF4-FFF2-40B4-BE49-F238E27FC236}">
                <a16:creationId xmlns:a16="http://schemas.microsoft.com/office/drawing/2014/main" id="{3809DE53-F57D-4DBB-BBA4-0BCEC2399F4D}"/>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
        <p:nvSpPr>
          <p:cNvPr id="4" name="TextBox 3">
            <a:extLst>
              <a:ext uri="{FF2B5EF4-FFF2-40B4-BE49-F238E27FC236}">
                <a16:creationId xmlns:a16="http://schemas.microsoft.com/office/drawing/2014/main" id="{2B006E4F-BCAA-4D52-8147-B15F9AD448BC}"/>
              </a:ext>
            </a:extLst>
          </p:cNvPr>
          <p:cNvSpPr txBox="1"/>
          <p:nvPr/>
        </p:nvSpPr>
        <p:spPr>
          <a:xfrm>
            <a:off x="130629" y="2563660"/>
            <a:ext cx="1968759" cy="560859"/>
          </a:xfrm>
          <a:prstGeom prst="rect">
            <a:avLst/>
          </a:prstGeom>
          <a:noFill/>
        </p:spPr>
        <p:txBody>
          <a:bodyPr wrap="square" rtlCol="0">
            <a:spAutoFit/>
          </a:bodyPr>
          <a:lstStyle/>
          <a:p>
            <a:pPr marL="342900" indent="-342900">
              <a:lnSpc>
                <a:spcPct val="200000"/>
              </a:lnSpc>
              <a:buAutoNum type="arabicPeriod"/>
            </a:pPr>
            <a:r>
              <a:rPr lang="en-US" dirty="0"/>
              <a:t>Inline CSS</a:t>
            </a:r>
          </a:p>
        </p:txBody>
      </p:sp>
      <p:cxnSp>
        <p:nvCxnSpPr>
          <p:cNvPr id="9" name="Straight Arrow Connector 8">
            <a:extLst>
              <a:ext uri="{FF2B5EF4-FFF2-40B4-BE49-F238E27FC236}">
                <a16:creationId xmlns:a16="http://schemas.microsoft.com/office/drawing/2014/main" id="{4D19679A-6EF1-452F-A7AE-0B67722FA6F3}"/>
              </a:ext>
            </a:extLst>
          </p:cNvPr>
          <p:cNvCxnSpPr/>
          <p:nvPr/>
        </p:nvCxnSpPr>
        <p:spPr>
          <a:xfrm>
            <a:off x="1903445" y="2922294"/>
            <a:ext cx="118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6E036EC-FC03-4AE4-8BEB-26C28D162F90}"/>
              </a:ext>
            </a:extLst>
          </p:cNvPr>
          <p:cNvSpPr txBox="1"/>
          <p:nvPr/>
        </p:nvSpPr>
        <p:spPr>
          <a:xfrm>
            <a:off x="3237723" y="2768405"/>
            <a:ext cx="8360229" cy="307777"/>
          </a:xfrm>
          <a:prstGeom prst="rect">
            <a:avLst/>
          </a:prstGeom>
          <a:solidFill>
            <a:schemeClr val="bg1">
              <a:lumMod val="85000"/>
              <a:lumOff val="15000"/>
            </a:schemeClr>
          </a:solidFill>
          <a:ln>
            <a:solidFill>
              <a:schemeClr val="tx1">
                <a:lumMod val="50000"/>
              </a:schemeClr>
            </a:solidFill>
          </a:ln>
        </p:spPr>
        <p:txBody>
          <a:bodyPr wrap="square" rtlCol="0">
            <a:spAutoFit/>
          </a:bodyPr>
          <a:lstStyle/>
          <a:p>
            <a:r>
              <a:rPr lang="en-US" sz="1400" dirty="0">
                <a:latin typeface="SimSun" panose="02010600030101010101" pitchFamily="2" charset="-122"/>
                <a:ea typeface="SimSun" panose="02010600030101010101" pitchFamily="2" charset="-122"/>
              </a:rPr>
              <a:t>&lt;p </a:t>
            </a:r>
            <a:r>
              <a:rPr lang="en-US" sz="1400" dirty="0">
                <a:solidFill>
                  <a:schemeClr val="accent4"/>
                </a:solidFill>
                <a:latin typeface="SimSun" panose="02010600030101010101" pitchFamily="2" charset="-122"/>
                <a:ea typeface="SimSun" panose="02010600030101010101" pitchFamily="2" charset="-122"/>
              </a:rPr>
              <a:t>style=</a:t>
            </a:r>
            <a:r>
              <a:rPr lang="en-US" sz="1400" dirty="0">
                <a:solidFill>
                  <a:schemeClr val="bg1"/>
                </a:solidFill>
                <a:latin typeface="SimSun" panose="02010600030101010101" pitchFamily="2" charset="-122"/>
                <a:ea typeface="SimSun" panose="02010600030101010101" pitchFamily="2" charset="-122"/>
              </a:rPr>
              <a:t>“</a:t>
            </a:r>
            <a:r>
              <a:rPr lang="en-US" sz="1400" dirty="0">
                <a:solidFill>
                  <a:srgbClr val="00B050"/>
                </a:solidFill>
                <a:latin typeface="SimSun" panose="02010600030101010101" pitchFamily="2" charset="-122"/>
                <a:ea typeface="SimSun" panose="02010600030101010101" pitchFamily="2" charset="-122"/>
              </a:rPr>
              <a:t>background-color</a:t>
            </a:r>
            <a:r>
              <a:rPr lang="en-US" sz="1400" dirty="0">
                <a:solidFill>
                  <a:srgbClr val="92D050"/>
                </a:solidFill>
                <a:latin typeface="SimSun" panose="02010600030101010101" pitchFamily="2" charset="-122"/>
                <a:ea typeface="SimSun" panose="02010600030101010101" pitchFamily="2" charset="-122"/>
              </a:rPr>
              <a:t>:</a:t>
            </a:r>
            <a:r>
              <a:rPr lang="en-US" sz="1400" dirty="0">
                <a:solidFill>
                  <a:srgbClr val="00B050"/>
                </a:solidFill>
                <a:latin typeface="SimSun" panose="02010600030101010101" pitchFamily="2" charset="-122"/>
                <a:ea typeface="SimSun" panose="02010600030101010101" pitchFamily="2" charset="-122"/>
              </a:rPr>
              <a:t> </a:t>
            </a:r>
            <a:r>
              <a:rPr lang="en-US" sz="1400" dirty="0" err="1">
                <a:solidFill>
                  <a:srgbClr val="00B050"/>
                </a:solidFill>
                <a:latin typeface="SimSun" panose="02010600030101010101" pitchFamily="2" charset="-122"/>
                <a:ea typeface="SimSun" panose="02010600030101010101" pitchFamily="2" charset="-122"/>
              </a:rPr>
              <a:t>yellowgreen</a:t>
            </a:r>
            <a:r>
              <a:rPr lang="en-US" sz="1400" dirty="0">
                <a:solidFill>
                  <a:srgbClr val="92D050"/>
                </a:solidFill>
                <a:latin typeface="SimSun" panose="02010600030101010101" pitchFamily="2" charset="-122"/>
                <a:ea typeface="SimSun" panose="02010600030101010101" pitchFamily="2" charset="-122"/>
              </a:rPr>
              <a:t>;</a:t>
            </a:r>
            <a:r>
              <a:rPr lang="en-US" sz="1400" dirty="0">
                <a:solidFill>
                  <a:srgbClr val="00B050"/>
                </a:solidFill>
                <a:latin typeface="SimSun" panose="02010600030101010101" pitchFamily="2" charset="-122"/>
                <a:ea typeface="SimSun" panose="02010600030101010101" pitchFamily="2" charset="-122"/>
              </a:rPr>
              <a:t> border</a:t>
            </a:r>
            <a:r>
              <a:rPr lang="en-US" sz="1400" dirty="0">
                <a:solidFill>
                  <a:srgbClr val="92D050"/>
                </a:solidFill>
                <a:latin typeface="SimSun" panose="02010600030101010101" pitchFamily="2" charset="-122"/>
                <a:ea typeface="SimSun" panose="02010600030101010101" pitchFamily="2" charset="-122"/>
              </a:rPr>
              <a:t>:</a:t>
            </a:r>
            <a:r>
              <a:rPr lang="en-US" sz="1400" dirty="0">
                <a:solidFill>
                  <a:srgbClr val="00B050"/>
                </a:solidFill>
                <a:latin typeface="SimSun" panose="02010600030101010101" pitchFamily="2" charset="-122"/>
                <a:ea typeface="SimSun" panose="02010600030101010101" pitchFamily="2" charset="-122"/>
              </a:rPr>
              <a:t> 1px solid grey</a:t>
            </a:r>
            <a:r>
              <a:rPr lang="en-US" sz="1400" dirty="0">
                <a:solidFill>
                  <a:schemeClr val="bg1"/>
                </a:solidFill>
                <a:latin typeface="SimSun" panose="02010600030101010101" pitchFamily="2" charset="-122"/>
                <a:ea typeface="SimSun" panose="02010600030101010101" pitchFamily="2" charset="-122"/>
              </a:rPr>
              <a:t>”</a:t>
            </a:r>
            <a:r>
              <a:rPr lang="en-US" sz="1400" dirty="0">
                <a:latin typeface="SimSun" panose="02010600030101010101" pitchFamily="2" charset="-122"/>
                <a:ea typeface="SimSun" panose="02010600030101010101" pitchFamily="2" charset="-122"/>
              </a:rPr>
              <a:t>&gt;This is Paragraph&lt;/p&gt;</a:t>
            </a:r>
            <a:endParaRPr lang="en-IN" sz="1400" dirty="0">
              <a:latin typeface="SimSun" panose="02010600030101010101" pitchFamily="2" charset="-122"/>
              <a:ea typeface="SimSun" panose="02010600030101010101" pitchFamily="2" charset="-122"/>
            </a:endParaRPr>
          </a:p>
        </p:txBody>
      </p:sp>
      <p:cxnSp>
        <p:nvCxnSpPr>
          <p:cNvPr id="11" name="Straight Arrow Connector 10">
            <a:extLst>
              <a:ext uri="{FF2B5EF4-FFF2-40B4-BE49-F238E27FC236}">
                <a16:creationId xmlns:a16="http://schemas.microsoft.com/office/drawing/2014/main" id="{F11C0AA0-3D92-478B-A864-5113176265F0}"/>
              </a:ext>
            </a:extLst>
          </p:cNvPr>
          <p:cNvCxnSpPr/>
          <p:nvPr/>
        </p:nvCxnSpPr>
        <p:spPr>
          <a:xfrm>
            <a:off x="1978090" y="4550504"/>
            <a:ext cx="118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6E44CCE-9EA2-4046-8B97-06A5E1D2B0AC}"/>
              </a:ext>
            </a:extLst>
          </p:cNvPr>
          <p:cNvSpPr txBox="1"/>
          <p:nvPr/>
        </p:nvSpPr>
        <p:spPr>
          <a:xfrm>
            <a:off x="3237723" y="3239668"/>
            <a:ext cx="8360229" cy="2677656"/>
          </a:xfrm>
          <a:prstGeom prst="rect">
            <a:avLst/>
          </a:prstGeom>
          <a:solidFill>
            <a:schemeClr val="bg1">
              <a:lumMod val="85000"/>
              <a:lumOff val="15000"/>
            </a:schemeClr>
          </a:solidFill>
          <a:ln>
            <a:solidFill>
              <a:schemeClr val="tx1">
                <a:lumMod val="50000"/>
              </a:schemeClr>
            </a:solidFill>
          </a:ln>
        </p:spPr>
        <p:txBody>
          <a:bodyPr wrap="square" rtlCol="0">
            <a:spAutoFit/>
          </a:bodyPr>
          <a:lstStyle/>
          <a:p>
            <a:r>
              <a:rPr lang="en-US" sz="1400" dirty="0">
                <a:latin typeface="SimSun" panose="02010600030101010101" pitchFamily="2" charset="-122"/>
                <a:ea typeface="SimSun" panose="02010600030101010101" pitchFamily="2" charset="-122"/>
              </a:rPr>
              <a:t>&lt;</a:t>
            </a:r>
            <a:r>
              <a:rPr lang="en-US" sz="1400" dirty="0">
                <a:solidFill>
                  <a:srgbClr val="00B0F0"/>
                </a:solidFill>
                <a:latin typeface="SimSun" panose="02010600030101010101" pitchFamily="2" charset="-122"/>
                <a:ea typeface="SimSun" panose="02010600030101010101" pitchFamily="2" charset="-122"/>
              </a:rPr>
              <a:t>html</a:t>
            </a:r>
            <a:r>
              <a:rPr lang="en-US" sz="1400" dirty="0">
                <a:latin typeface="SimSun" panose="02010600030101010101" pitchFamily="2" charset="-122"/>
                <a:ea typeface="SimSun" panose="02010600030101010101" pitchFamily="2" charset="-122"/>
              </a:rPr>
              <a:t>&gt;</a:t>
            </a:r>
          </a:p>
          <a:p>
            <a:pPr lvl="1"/>
            <a:r>
              <a:rPr lang="en-US" sz="1400" dirty="0">
                <a:latin typeface="SimSun" panose="02010600030101010101" pitchFamily="2" charset="-122"/>
                <a:ea typeface="SimSun" panose="02010600030101010101" pitchFamily="2" charset="-122"/>
              </a:rPr>
              <a:t>&lt;</a:t>
            </a:r>
            <a:r>
              <a:rPr lang="en-US" sz="1400" dirty="0">
                <a:solidFill>
                  <a:srgbClr val="00B0F0"/>
                </a:solidFill>
                <a:latin typeface="SimSun" panose="02010600030101010101" pitchFamily="2" charset="-122"/>
                <a:ea typeface="SimSun" panose="02010600030101010101" pitchFamily="2" charset="-122"/>
              </a:rPr>
              <a:t>head</a:t>
            </a:r>
            <a:r>
              <a:rPr lang="en-US" sz="1400" dirty="0">
                <a:latin typeface="SimSun" panose="02010600030101010101" pitchFamily="2" charset="-122"/>
                <a:ea typeface="SimSun" panose="02010600030101010101" pitchFamily="2" charset="-122"/>
              </a:rPr>
              <a:t>&gt;</a:t>
            </a:r>
          </a:p>
          <a:p>
            <a:pPr lvl="1"/>
            <a:r>
              <a:rPr lang="en-US" sz="1400" dirty="0">
                <a:latin typeface="SimSun" panose="02010600030101010101" pitchFamily="2" charset="-122"/>
                <a:ea typeface="SimSun" panose="02010600030101010101" pitchFamily="2" charset="-122"/>
              </a:rPr>
              <a:t>	&lt;</a:t>
            </a:r>
            <a:r>
              <a:rPr lang="en-US" sz="1400" dirty="0">
                <a:solidFill>
                  <a:srgbClr val="00B0F0"/>
                </a:solidFill>
                <a:latin typeface="SimSun" panose="02010600030101010101" pitchFamily="2" charset="-122"/>
                <a:ea typeface="SimSun" panose="02010600030101010101" pitchFamily="2" charset="-122"/>
              </a:rPr>
              <a:t>style</a:t>
            </a:r>
            <a:r>
              <a:rPr lang="en-US" sz="1400" dirty="0">
                <a:latin typeface="SimSun" panose="02010600030101010101" pitchFamily="2" charset="-122"/>
                <a:ea typeface="SimSun" panose="02010600030101010101" pitchFamily="2" charset="-122"/>
              </a:rPr>
              <a:t>&gt;</a:t>
            </a:r>
          </a:p>
          <a:p>
            <a:pPr lvl="1"/>
            <a:r>
              <a:rPr lang="en-US" sz="1400" dirty="0">
                <a:latin typeface="SimSun" panose="02010600030101010101" pitchFamily="2" charset="-122"/>
                <a:ea typeface="SimSun" panose="02010600030101010101" pitchFamily="2" charset="-122"/>
              </a:rPr>
              <a:t>		</a:t>
            </a:r>
            <a:r>
              <a:rPr lang="en-US" sz="1400" dirty="0">
                <a:solidFill>
                  <a:srgbClr val="FFFF00"/>
                </a:solidFill>
                <a:latin typeface="SimSun" panose="02010600030101010101" pitchFamily="2" charset="-122"/>
                <a:ea typeface="SimSun" panose="02010600030101010101" pitchFamily="2" charset="-122"/>
              </a:rPr>
              <a:t>div</a:t>
            </a:r>
            <a:r>
              <a:rPr lang="en-US" sz="1400" dirty="0">
                <a:solidFill>
                  <a:srgbClr val="FFC000"/>
                </a:solidFill>
                <a:latin typeface="SimSun" panose="02010600030101010101" pitchFamily="2" charset="-122"/>
                <a:ea typeface="SimSun" panose="02010600030101010101" pitchFamily="2" charset="-122"/>
              </a:rPr>
              <a:t>{</a:t>
            </a:r>
          </a:p>
          <a:p>
            <a:pPr lvl="1"/>
            <a:r>
              <a:rPr lang="en-US" sz="1400" dirty="0">
                <a:latin typeface="SimSun" panose="02010600030101010101" pitchFamily="2" charset="-122"/>
                <a:ea typeface="SimSun" panose="02010600030101010101" pitchFamily="2" charset="-122"/>
              </a:rPr>
              <a:t>			 </a:t>
            </a:r>
            <a:r>
              <a:rPr lang="en-US" sz="1400" dirty="0">
                <a:solidFill>
                  <a:srgbClr val="00B0F0"/>
                </a:solidFill>
                <a:latin typeface="SimSun" panose="02010600030101010101" pitchFamily="2" charset="-122"/>
                <a:ea typeface="SimSun" panose="02010600030101010101" pitchFamily="2" charset="-122"/>
              </a:rPr>
              <a:t>background-color</a:t>
            </a:r>
            <a:r>
              <a:rPr lang="en-US" sz="1400" dirty="0">
                <a:latin typeface="SimSun" panose="02010600030101010101" pitchFamily="2" charset="-122"/>
                <a:ea typeface="SimSun" panose="02010600030101010101" pitchFamily="2" charset="-122"/>
              </a:rPr>
              <a:t>: </a:t>
            </a:r>
            <a:r>
              <a:rPr lang="en-US" sz="1400" dirty="0" err="1">
                <a:solidFill>
                  <a:schemeClr val="bg2">
                    <a:lumMod val="60000"/>
                    <a:lumOff val="40000"/>
                  </a:schemeClr>
                </a:solidFill>
                <a:latin typeface="SimSun" panose="02010600030101010101" pitchFamily="2" charset="-122"/>
                <a:ea typeface="SimSun" panose="02010600030101010101" pitchFamily="2" charset="-122"/>
              </a:rPr>
              <a:t>yellowgreen</a:t>
            </a:r>
            <a:r>
              <a:rPr lang="en-US" sz="1400" dirty="0">
                <a:latin typeface="SimSun" panose="02010600030101010101" pitchFamily="2" charset="-122"/>
                <a:ea typeface="SimSun" panose="02010600030101010101" pitchFamily="2" charset="-122"/>
              </a:rPr>
              <a:t>;</a:t>
            </a:r>
          </a:p>
          <a:p>
            <a:pPr lvl="1"/>
            <a:r>
              <a:rPr lang="en-US" sz="1400" dirty="0">
                <a:latin typeface="SimSun" panose="02010600030101010101" pitchFamily="2" charset="-122"/>
                <a:ea typeface="SimSun" panose="02010600030101010101" pitchFamily="2" charset="-122"/>
              </a:rPr>
              <a:t>			</a:t>
            </a:r>
            <a:r>
              <a:rPr lang="en-US" sz="1400" dirty="0">
                <a:solidFill>
                  <a:srgbClr val="FFC000"/>
                </a:solidFill>
                <a:latin typeface="SimSun" panose="02010600030101010101" pitchFamily="2" charset="-122"/>
                <a:ea typeface="SimSun" panose="02010600030101010101" pitchFamily="2" charset="-122"/>
              </a:rPr>
              <a:t>}</a:t>
            </a:r>
          </a:p>
          <a:p>
            <a:pPr lvl="1"/>
            <a:r>
              <a:rPr lang="en-US" sz="1400" dirty="0">
                <a:latin typeface="SimSun" panose="02010600030101010101" pitchFamily="2" charset="-122"/>
                <a:ea typeface="SimSun" panose="02010600030101010101" pitchFamily="2" charset="-122"/>
              </a:rPr>
              <a:t>	&lt;/</a:t>
            </a:r>
            <a:r>
              <a:rPr lang="en-US" sz="1400" dirty="0">
                <a:solidFill>
                  <a:srgbClr val="00B0F0"/>
                </a:solidFill>
                <a:latin typeface="SimSun" panose="02010600030101010101" pitchFamily="2" charset="-122"/>
                <a:ea typeface="SimSun" panose="02010600030101010101" pitchFamily="2" charset="-122"/>
              </a:rPr>
              <a:t>style</a:t>
            </a:r>
            <a:r>
              <a:rPr lang="en-US" sz="1400" dirty="0">
                <a:latin typeface="SimSun" panose="02010600030101010101" pitchFamily="2" charset="-122"/>
                <a:ea typeface="SimSun" panose="02010600030101010101" pitchFamily="2" charset="-122"/>
              </a:rPr>
              <a:t>&gt;</a:t>
            </a:r>
          </a:p>
          <a:p>
            <a:pPr lvl="1"/>
            <a:r>
              <a:rPr lang="en-US" sz="1400" dirty="0">
                <a:latin typeface="SimSun" panose="02010600030101010101" pitchFamily="2" charset="-122"/>
                <a:ea typeface="SimSun" panose="02010600030101010101" pitchFamily="2" charset="-122"/>
              </a:rPr>
              <a:t>&lt;/</a:t>
            </a:r>
            <a:r>
              <a:rPr lang="en-US" sz="1400" dirty="0">
                <a:solidFill>
                  <a:srgbClr val="00B0F0"/>
                </a:solidFill>
                <a:latin typeface="SimSun" panose="02010600030101010101" pitchFamily="2" charset="-122"/>
                <a:ea typeface="SimSun" panose="02010600030101010101" pitchFamily="2" charset="-122"/>
              </a:rPr>
              <a:t>head</a:t>
            </a:r>
            <a:r>
              <a:rPr lang="en-US" sz="1400" dirty="0">
                <a:latin typeface="SimSun" panose="02010600030101010101" pitchFamily="2" charset="-122"/>
                <a:ea typeface="SimSun" panose="02010600030101010101" pitchFamily="2" charset="-122"/>
              </a:rPr>
              <a:t>&gt;</a:t>
            </a:r>
          </a:p>
          <a:p>
            <a:pPr lvl="1"/>
            <a:r>
              <a:rPr lang="en-US" sz="1400" dirty="0">
                <a:latin typeface="SimSun" panose="02010600030101010101" pitchFamily="2" charset="-122"/>
                <a:ea typeface="SimSun" panose="02010600030101010101" pitchFamily="2" charset="-122"/>
              </a:rPr>
              <a:t>&lt;</a:t>
            </a:r>
            <a:r>
              <a:rPr lang="en-US" sz="1400" dirty="0">
                <a:solidFill>
                  <a:srgbClr val="00B0F0"/>
                </a:solidFill>
                <a:latin typeface="SimSun" panose="02010600030101010101" pitchFamily="2" charset="-122"/>
                <a:ea typeface="SimSun" panose="02010600030101010101" pitchFamily="2" charset="-122"/>
              </a:rPr>
              <a:t>body</a:t>
            </a:r>
            <a:r>
              <a:rPr lang="en-US" sz="1400" dirty="0">
                <a:latin typeface="SimSun" panose="02010600030101010101" pitchFamily="2" charset="-122"/>
                <a:ea typeface="SimSun" panose="02010600030101010101" pitchFamily="2" charset="-122"/>
              </a:rPr>
              <a:t>&gt;</a:t>
            </a:r>
          </a:p>
          <a:p>
            <a:pPr lvl="1"/>
            <a:r>
              <a:rPr lang="en-US" sz="1400" dirty="0">
                <a:latin typeface="SimSun" panose="02010600030101010101" pitchFamily="2" charset="-122"/>
                <a:ea typeface="SimSun" panose="02010600030101010101" pitchFamily="2" charset="-122"/>
              </a:rPr>
              <a:t>	&lt;</a:t>
            </a:r>
            <a:r>
              <a:rPr lang="en-US" sz="1400" dirty="0">
                <a:solidFill>
                  <a:srgbClr val="00B0F0"/>
                </a:solidFill>
                <a:latin typeface="SimSun" panose="02010600030101010101" pitchFamily="2" charset="-122"/>
                <a:ea typeface="SimSun" panose="02010600030101010101" pitchFamily="2" charset="-122"/>
              </a:rPr>
              <a:t>div</a:t>
            </a:r>
            <a:r>
              <a:rPr lang="en-US" sz="1400" dirty="0">
                <a:latin typeface="SimSun" panose="02010600030101010101" pitchFamily="2" charset="-122"/>
                <a:ea typeface="SimSun" panose="02010600030101010101" pitchFamily="2" charset="-122"/>
              </a:rPr>
              <a:t>&gt;This is div Element&lt;/div&gt;</a:t>
            </a:r>
          </a:p>
          <a:p>
            <a:pPr lvl="1"/>
            <a:r>
              <a:rPr lang="en-US" sz="1400" dirty="0">
                <a:latin typeface="SimSun" panose="02010600030101010101" pitchFamily="2" charset="-122"/>
                <a:ea typeface="SimSun" panose="02010600030101010101" pitchFamily="2" charset="-122"/>
              </a:rPr>
              <a:t>&lt;/</a:t>
            </a:r>
            <a:r>
              <a:rPr lang="en-US" sz="1400" dirty="0">
                <a:solidFill>
                  <a:srgbClr val="00B0F0"/>
                </a:solidFill>
                <a:latin typeface="SimSun" panose="02010600030101010101" pitchFamily="2" charset="-122"/>
                <a:ea typeface="SimSun" panose="02010600030101010101" pitchFamily="2" charset="-122"/>
              </a:rPr>
              <a:t>body</a:t>
            </a:r>
            <a:r>
              <a:rPr lang="en-US" sz="1400" dirty="0">
                <a:latin typeface="SimSun" panose="02010600030101010101" pitchFamily="2" charset="-122"/>
                <a:ea typeface="SimSun" panose="02010600030101010101" pitchFamily="2" charset="-122"/>
              </a:rPr>
              <a:t>&gt;</a:t>
            </a:r>
          </a:p>
          <a:p>
            <a:r>
              <a:rPr lang="en-US" sz="1400" dirty="0">
                <a:latin typeface="SimSun" panose="02010600030101010101" pitchFamily="2" charset="-122"/>
                <a:ea typeface="SimSun" panose="02010600030101010101" pitchFamily="2" charset="-122"/>
              </a:rPr>
              <a:t>&lt;/</a:t>
            </a:r>
            <a:r>
              <a:rPr lang="en-US" sz="1400" dirty="0">
                <a:solidFill>
                  <a:srgbClr val="00B0F0"/>
                </a:solidFill>
                <a:latin typeface="SimSun" panose="02010600030101010101" pitchFamily="2" charset="-122"/>
                <a:ea typeface="SimSun" panose="02010600030101010101" pitchFamily="2" charset="-122"/>
              </a:rPr>
              <a:t>html</a:t>
            </a:r>
            <a:r>
              <a:rPr lang="en-US" sz="1400" dirty="0">
                <a:latin typeface="SimSun" panose="02010600030101010101" pitchFamily="2" charset="-122"/>
                <a:ea typeface="SimSun" panose="02010600030101010101" pitchFamily="2" charset="-122"/>
              </a:rPr>
              <a:t>&gt;</a:t>
            </a:r>
            <a:endParaRPr lang="en-IN" sz="1400" dirty="0">
              <a:latin typeface="SimSun" panose="02010600030101010101" pitchFamily="2" charset="-122"/>
              <a:ea typeface="SimSun" panose="02010600030101010101" pitchFamily="2" charset="-122"/>
            </a:endParaRPr>
          </a:p>
        </p:txBody>
      </p:sp>
      <p:sp>
        <p:nvSpPr>
          <p:cNvPr id="6" name="TextBox 5">
            <a:extLst>
              <a:ext uri="{FF2B5EF4-FFF2-40B4-BE49-F238E27FC236}">
                <a16:creationId xmlns:a16="http://schemas.microsoft.com/office/drawing/2014/main" id="{1B60775D-74A5-4AD4-99D5-5C522491AF42}"/>
              </a:ext>
            </a:extLst>
          </p:cNvPr>
          <p:cNvSpPr txBox="1"/>
          <p:nvPr/>
        </p:nvSpPr>
        <p:spPr>
          <a:xfrm>
            <a:off x="3237723" y="6250086"/>
            <a:ext cx="8369560" cy="307777"/>
          </a:xfrm>
          <a:prstGeom prst="rect">
            <a:avLst/>
          </a:prstGeom>
          <a:solidFill>
            <a:schemeClr val="bg1">
              <a:lumMod val="85000"/>
              <a:lumOff val="15000"/>
            </a:schemeClr>
          </a:solidFill>
          <a:ln>
            <a:solidFill>
              <a:schemeClr val="tx1">
                <a:lumMod val="50000"/>
              </a:schemeClr>
            </a:solidFill>
          </a:ln>
        </p:spPr>
        <p:txBody>
          <a:bodyPr wrap="square" rtlCol="0">
            <a:spAutoFit/>
          </a:bodyPr>
          <a:lstStyle/>
          <a:p>
            <a:r>
              <a:rPr lang="en-US" sz="1400" dirty="0">
                <a:latin typeface="SimSun" panose="02010600030101010101" pitchFamily="2" charset="-122"/>
                <a:ea typeface="SimSun" panose="02010600030101010101" pitchFamily="2" charset="-122"/>
              </a:rPr>
              <a:t>&lt;</a:t>
            </a:r>
            <a:r>
              <a:rPr lang="en-US" sz="1400" dirty="0">
                <a:solidFill>
                  <a:srgbClr val="0070C0"/>
                </a:solidFill>
                <a:latin typeface="SimSun" panose="02010600030101010101" pitchFamily="2" charset="-122"/>
                <a:ea typeface="SimSun" panose="02010600030101010101" pitchFamily="2" charset="-122"/>
              </a:rPr>
              <a:t>link</a:t>
            </a:r>
            <a:r>
              <a:rPr lang="en-US" sz="1400" dirty="0">
                <a:latin typeface="SimSun" panose="02010600030101010101" pitchFamily="2" charset="-122"/>
                <a:ea typeface="SimSun" panose="02010600030101010101" pitchFamily="2" charset="-122"/>
              </a:rPr>
              <a:t> </a:t>
            </a:r>
            <a:r>
              <a:rPr lang="en-US" sz="1400" dirty="0" err="1">
                <a:solidFill>
                  <a:schemeClr val="accent4">
                    <a:lumMod val="60000"/>
                    <a:lumOff val="40000"/>
                  </a:schemeClr>
                </a:solidFill>
                <a:latin typeface="SimSun" panose="02010600030101010101" pitchFamily="2" charset="-122"/>
                <a:ea typeface="SimSun" panose="02010600030101010101" pitchFamily="2" charset="-122"/>
              </a:rPr>
              <a:t>rel</a:t>
            </a:r>
            <a:r>
              <a:rPr lang="en-US" sz="1400" dirty="0">
                <a:latin typeface="SimSun" panose="02010600030101010101" pitchFamily="2" charset="-122"/>
                <a:ea typeface="SimSun" panose="02010600030101010101" pitchFamily="2" charset="-122"/>
              </a:rPr>
              <a:t>=</a:t>
            </a:r>
            <a:r>
              <a:rPr lang="en-US" sz="1400" dirty="0">
                <a:solidFill>
                  <a:schemeClr val="accent1">
                    <a:lumMod val="75000"/>
                  </a:schemeClr>
                </a:solidFill>
                <a:latin typeface="SimSun" panose="02010600030101010101" pitchFamily="2" charset="-122"/>
                <a:ea typeface="SimSun" panose="02010600030101010101" pitchFamily="2" charset="-122"/>
              </a:rPr>
              <a:t>“stylesheet” </a:t>
            </a:r>
            <a:r>
              <a:rPr lang="en-US" sz="1400" dirty="0" err="1">
                <a:solidFill>
                  <a:schemeClr val="accent4">
                    <a:lumMod val="60000"/>
                    <a:lumOff val="40000"/>
                  </a:schemeClr>
                </a:solidFill>
                <a:latin typeface="SimSun" panose="02010600030101010101" pitchFamily="2" charset="-122"/>
                <a:ea typeface="SimSun" panose="02010600030101010101" pitchFamily="2" charset="-122"/>
              </a:rPr>
              <a:t>href</a:t>
            </a:r>
            <a:r>
              <a:rPr lang="en-US" sz="1400" dirty="0">
                <a:latin typeface="SimSun" panose="02010600030101010101" pitchFamily="2" charset="-122"/>
                <a:ea typeface="SimSun" panose="02010600030101010101" pitchFamily="2" charset="-122"/>
              </a:rPr>
              <a:t>=</a:t>
            </a:r>
            <a:r>
              <a:rPr lang="en-US" sz="1400" dirty="0">
                <a:solidFill>
                  <a:schemeClr val="accent1">
                    <a:lumMod val="75000"/>
                  </a:schemeClr>
                </a:solidFill>
                <a:latin typeface="SimSun" panose="02010600030101010101" pitchFamily="2" charset="-122"/>
                <a:ea typeface="SimSun" panose="02010600030101010101" pitchFamily="2" charset="-122"/>
              </a:rPr>
              <a:t>“./style.css” </a:t>
            </a:r>
            <a:r>
              <a:rPr lang="en-US" sz="1400" dirty="0">
                <a:latin typeface="SimSun" panose="02010600030101010101" pitchFamily="2" charset="-122"/>
                <a:ea typeface="SimSun" panose="02010600030101010101" pitchFamily="2" charset="-122"/>
              </a:rPr>
              <a:t>&gt;&lt;/</a:t>
            </a:r>
            <a:r>
              <a:rPr lang="en-US" sz="1400" dirty="0">
                <a:solidFill>
                  <a:srgbClr val="0070C0"/>
                </a:solidFill>
                <a:latin typeface="SimSun" panose="02010600030101010101" pitchFamily="2" charset="-122"/>
                <a:ea typeface="SimSun" panose="02010600030101010101" pitchFamily="2" charset="-122"/>
              </a:rPr>
              <a:t>link</a:t>
            </a:r>
            <a:r>
              <a:rPr lang="en-US" sz="1400" dirty="0">
                <a:latin typeface="SimSun" panose="02010600030101010101" pitchFamily="2" charset="-122"/>
                <a:ea typeface="SimSun" panose="02010600030101010101" pitchFamily="2" charset="-122"/>
              </a:rPr>
              <a:t>&gt;</a:t>
            </a:r>
            <a:endParaRPr lang="en-IN" sz="1400" dirty="0">
              <a:latin typeface="SimSun" panose="02010600030101010101" pitchFamily="2" charset="-122"/>
              <a:ea typeface="SimSun" panose="02010600030101010101" pitchFamily="2" charset="-122"/>
            </a:endParaRPr>
          </a:p>
        </p:txBody>
      </p:sp>
      <p:sp>
        <p:nvSpPr>
          <p:cNvPr id="7" name="TextBox 6">
            <a:extLst>
              <a:ext uri="{FF2B5EF4-FFF2-40B4-BE49-F238E27FC236}">
                <a16:creationId xmlns:a16="http://schemas.microsoft.com/office/drawing/2014/main" id="{CEE40DDA-924A-4D0D-939E-52BF54C66156}"/>
              </a:ext>
            </a:extLst>
          </p:cNvPr>
          <p:cNvSpPr txBox="1"/>
          <p:nvPr/>
        </p:nvSpPr>
        <p:spPr>
          <a:xfrm>
            <a:off x="130629" y="6190596"/>
            <a:ext cx="1968759" cy="646331"/>
          </a:xfrm>
          <a:prstGeom prst="rect">
            <a:avLst/>
          </a:prstGeom>
          <a:noFill/>
        </p:spPr>
        <p:txBody>
          <a:bodyPr wrap="square" rtlCol="0">
            <a:spAutoFit/>
          </a:bodyPr>
          <a:lstStyle/>
          <a:p>
            <a:r>
              <a:rPr lang="en-US" dirty="0"/>
              <a:t>3. External CSS</a:t>
            </a:r>
            <a:endParaRPr lang="en-IN" dirty="0"/>
          </a:p>
          <a:p>
            <a:endParaRPr lang="en-IN" dirty="0"/>
          </a:p>
        </p:txBody>
      </p:sp>
      <p:cxnSp>
        <p:nvCxnSpPr>
          <p:cNvPr id="15" name="Straight Arrow Connector 14">
            <a:extLst>
              <a:ext uri="{FF2B5EF4-FFF2-40B4-BE49-F238E27FC236}">
                <a16:creationId xmlns:a16="http://schemas.microsoft.com/office/drawing/2014/main" id="{D6CC8B43-C0A8-48CB-B1ED-DC4F97FC3E1F}"/>
              </a:ext>
            </a:extLst>
          </p:cNvPr>
          <p:cNvCxnSpPr/>
          <p:nvPr/>
        </p:nvCxnSpPr>
        <p:spPr>
          <a:xfrm>
            <a:off x="1903445" y="6388422"/>
            <a:ext cx="118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615BC55-6E2A-45BD-A6D0-BDDBF527D5B5}"/>
              </a:ext>
            </a:extLst>
          </p:cNvPr>
          <p:cNvSpPr txBox="1"/>
          <p:nvPr/>
        </p:nvSpPr>
        <p:spPr>
          <a:xfrm>
            <a:off x="130629" y="4172170"/>
            <a:ext cx="1968759" cy="560859"/>
          </a:xfrm>
          <a:prstGeom prst="rect">
            <a:avLst/>
          </a:prstGeom>
          <a:noFill/>
        </p:spPr>
        <p:txBody>
          <a:bodyPr wrap="square" rtlCol="0">
            <a:spAutoFit/>
          </a:bodyPr>
          <a:lstStyle/>
          <a:p>
            <a:pPr>
              <a:lnSpc>
                <a:spcPct val="200000"/>
              </a:lnSpc>
            </a:pPr>
            <a:r>
              <a:rPr lang="en-US" dirty="0"/>
              <a:t>2. Internal CSS</a:t>
            </a:r>
          </a:p>
        </p:txBody>
      </p:sp>
    </p:spTree>
    <p:extLst>
      <p:ext uri="{BB962C8B-B14F-4D97-AF65-F5344CB8AC3E}">
        <p14:creationId xmlns:p14="http://schemas.microsoft.com/office/powerpoint/2010/main" val="223172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p:txBody>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p:txBody>
          <a:bodyPr/>
          <a:lstStyle/>
          <a:p>
            <a:r>
              <a:rPr lang="en-US" dirty="0"/>
              <a:t>Topics to cover</a:t>
            </a:r>
          </a:p>
          <a:p>
            <a:endParaRPr lang="en-US" dirty="0"/>
          </a:p>
          <a:p>
            <a:pPr marL="0" indent="0">
              <a:buNone/>
            </a:pPr>
            <a:r>
              <a:rPr lang="en-US" dirty="0"/>
              <a:t>1. CSS Selectors   (</a:t>
            </a:r>
            <a:r>
              <a:rPr lang="en-US" dirty="0">
                <a:hlinkClick r:id="rId2"/>
              </a:rPr>
              <a:t>Click Here</a:t>
            </a:r>
            <a:r>
              <a:rPr lang="en-US" dirty="0"/>
              <a:t>)</a:t>
            </a:r>
            <a:endParaRPr lang="en-IN" dirty="0"/>
          </a:p>
        </p:txBody>
      </p:sp>
    </p:spTree>
    <p:extLst>
      <p:ext uri="{BB962C8B-B14F-4D97-AF65-F5344CB8AC3E}">
        <p14:creationId xmlns:p14="http://schemas.microsoft.com/office/powerpoint/2010/main" val="1163633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622139" y="941983"/>
            <a:ext cx="3537116" cy="515735"/>
          </a:xfrm>
        </p:spPr>
        <p:txBody>
          <a:bodyPr>
            <a:normAutofit fontScale="90000"/>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a:xfrm>
            <a:off x="661271" y="2336873"/>
            <a:ext cx="5349004" cy="4168702"/>
          </a:xfrm>
          <a:solidFill>
            <a:srgbClr val="FFC000"/>
          </a:solidFill>
          <a:effectLst>
            <a:glow rad="228600">
              <a:schemeClr val="accent1">
                <a:satMod val="175000"/>
                <a:alpha val="40000"/>
              </a:schemeClr>
            </a:glow>
          </a:effectLst>
        </p:spPr>
        <p:txBody>
          <a:bodyPr>
            <a:normAutofit/>
          </a:bodyPr>
          <a:lstStyle/>
          <a:p>
            <a:pPr marL="457200" indent="-457200">
              <a:lnSpc>
                <a:spcPct val="160000"/>
              </a:lnSpc>
              <a:buFont typeface="+mj-lt"/>
              <a:buAutoNum type="arabicPeriod"/>
            </a:pPr>
            <a:r>
              <a:rPr lang="en-US" dirty="0">
                <a:solidFill>
                  <a:schemeClr val="tx2">
                    <a:lumMod val="25000"/>
                  </a:schemeClr>
                </a:solidFill>
              </a:rPr>
              <a:t>Simple CSS Selectors</a:t>
            </a:r>
          </a:p>
          <a:p>
            <a:pPr marL="457200" indent="-457200">
              <a:lnSpc>
                <a:spcPct val="160000"/>
              </a:lnSpc>
              <a:buAutoNum type="arabicPeriod"/>
            </a:pPr>
            <a:r>
              <a:rPr lang="en-US" dirty="0">
                <a:solidFill>
                  <a:schemeClr val="tx2">
                    <a:lumMod val="25000"/>
                  </a:schemeClr>
                </a:solidFill>
              </a:rPr>
              <a:t>Attribute Selectors</a:t>
            </a:r>
          </a:p>
          <a:p>
            <a:pPr marL="457200" indent="-457200">
              <a:lnSpc>
                <a:spcPct val="160000"/>
              </a:lnSpc>
              <a:buAutoNum type="arabicPeriod"/>
            </a:pPr>
            <a:r>
              <a:rPr lang="en-US" dirty="0">
                <a:solidFill>
                  <a:schemeClr val="tx2">
                    <a:lumMod val="25000"/>
                  </a:schemeClr>
                </a:solidFill>
              </a:rPr>
              <a:t>Grouping  CSS Selector</a:t>
            </a:r>
          </a:p>
          <a:p>
            <a:pPr marL="457200" indent="-457200">
              <a:lnSpc>
                <a:spcPct val="160000"/>
              </a:lnSpc>
              <a:buAutoNum type="arabicPeriod"/>
            </a:pPr>
            <a:r>
              <a:rPr lang="en-US" dirty="0">
                <a:solidFill>
                  <a:schemeClr val="tx2">
                    <a:lumMod val="25000"/>
                  </a:schemeClr>
                </a:solidFill>
              </a:rPr>
              <a:t>CSS Combinators</a:t>
            </a:r>
          </a:p>
          <a:p>
            <a:pPr marL="457200" indent="-457200">
              <a:lnSpc>
                <a:spcPct val="160000"/>
              </a:lnSpc>
              <a:buAutoNum type="arabicPeriod"/>
            </a:pPr>
            <a:r>
              <a:rPr lang="en-US" dirty="0">
                <a:solidFill>
                  <a:schemeClr val="tx2">
                    <a:lumMod val="25000"/>
                  </a:schemeClr>
                </a:solidFill>
              </a:rPr>
              <a:t>Pseudo-class Selector</a:t>
            </a:r>
          </a:p>
          <a:p>
            <a:pPr marL="457200" indent="-457200">
              <a:lnSpc>
                <a:spcPct val="160000"/>
              </a:lnSpc>
              <a:buAutoNum type="arabicPeriod"/>
            </a:pPr>
            <a:r>
              <a:rPr lang="en-US" dirty="0">
                <a:solidFill>
                  <a:schemeClr val="tx2">
                    <a:lumMod val="25000"/>
                  </a:schemeClr>
                </a:solidFill>
              </a:rPr>
              <a:t>Pseudo-element Selector</a:t>
            </a:r>
            <a:endParaRPr lang="en-IN" dirty="0">
              <a:solidFill>
                <a:schemeClr val="tx2">
                  <a:lumMod val="25000"/>
                </a:schemeClr>
              </a:solidFill>
            </a:endParaRPr>
          </a:p>
        </p:txBody>
      </p:sp>
      <p:sp>
        <p:nvSpPr>
          <p:cNvPr id="4" name="TextBox 3">
            <a:extLst>
              <a:ext uri="{FF2B5EF4-FFF2-40B4-BE49-F238E27FC236}">
                <a16:creationId xmlns:a16="http://schemas.microsoft.com/office/drawing/2014/main" id="{3728A8AB-F665-4AEF-A0A6-4906BA5E2A81}"/>
              </a:ext>
            </a:extLst>
          </p:cNvPr>
          <p:cNvSpPr txBox="1"/>
          <p:nvPr/>
        </p:nvSpPr>
        <p:spPr>
          <a:xfrm>
            <a:off x="235781" y="941983"/>
            <a:ext cx="4245430" cy="861774"/>
          </a:xfrm>
          <a:prstGeom prst="rect">
            <a:avLst/>
          </a:prstGeom>
          <a:noFill/>
        </p:spPr>
        <p:txBody>
          <a:bodyPr wrap="square" rtlCol="0">
            <a:spAutoFit/>
          </a:bodyPr>
          <a:lstStyle/>
          <a:p>
            <a:r>
              <a:rPr lang="en-US" sz="3200" dirty="0">
                <a:solidFill>
                  <a:srgbClr val="FFC000"/>
                </a:solidFill>
              </a:rPr>
              <a:t>Types of CSS Selectors</a:t>
            </a:r>
          </a:p>
          <a:p>
            <a:endParaRPr lang="en-IN" dirty="0"/>
          </a:p>
        </p:txBody>
      </p:sp>
    </p:spTree>
    <p:extLst>
      <p:ext uri="{BB962C8B-B14F-4D97-AF65-F5344CB8AC3E}">
        <p14:creationId xmlns:p14="http://schemas.microsoft.com/office/powerpoint/2010/main" val="1474185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a:xfrm>
            <a:off x="232452" y="1997859"/>
            <a:ext cx="11797623" cy="4183865"/>
          </a:xfrm>
        </p:spPr>
        <p:txBody>
          <a:bodyPr>
            <a:noAutofit/>
          </a:bodyPr>
          <a:lstStyle/>
          <a:p>
            <a:pPr marL="0" indent="0">
              <a:lnSpc>
                <a:spcPts val="1800"/>
              </a:lnSpc>
              <a:buNone/>
            </a:pPr>
            <a:endParaRPr lang="en-US" sz="3600" dirty="0">
              <a:solidFill>
                <a:srgbClr val="FFC000"/>
              </a:solidFill>
            </a:endParaRPr>
          </a:p>
          <a:p>
            <a:pPr marL="0" indent="0">
              <a:lnSpc>
                <a:spcPts val="1800"/>
              </a:lnSpc>
              <a:buNone/>
            </a:pPr>
            <a:r>
              <a:rPr lang="en-US" sz="2000" b="1" dirty="0">
                <a:solidFill>
                  <a:srgbClr val="FFC000"/>
                </a:solidFill>
                <a:hlinkClick r:id="rId3">
                  <a:extLst>
                    <a:ext uri="{A12FA001-AC4F-418D-AE19-62706E023703}">
                      <ahyp:hlinkClr xmlns:ahyp="http://schemas.microsoft.com/office/drawing/2018/hyperlinkcolor" val="tx"/>
                    </a:ext>
                  </a:extLst>
                </a:hlinkClick>
              </a:rPr>
              <a:t>1. </a:t>
            </a:r>
            <a:r>
              <a:rPr lang="en-IN" sz="2000" dirty="0">
                <a:solidFill>
                  <a:srgbClr val="FFC000"/>
                </a:solidFill>
                <a:hlinkClick r:id="rId3">
                  <a:extLst>
                    <a:ext uri="{A12FA001-AC4F-418D-AE19-62706E023703}">
                      <ahyp:hlinkClr xmlns:ahyp="http://schemas.microsoft.com/office/drawing/2018/hyperlinkcolor" val="tx"/>
                    </a:ext>
                  </a:extLst>
                </a:hlinkClick>
              </a:rPr>
              <a:t>Universal selector</a:t>
            </a:r>
            <a:r>
              <a:rPr lang="en-IN" sz="2000" dirty="0">
                <a:solidFill>
                  <a:srgbClr val="FFC000"/>
                </a:solidFill>
              </a:rPr>
              <a:t> </a:t>
            </a:r>
            <a:r>
              <a:rPr lang="en-US" sz="2000" b="1" dirty="0">
                <a:solidFill>
                  <a:srgbClr val="FFC000"/>
                </a:solidFill>
              </a:rPr>
              <a:t>( </a:t>
            </a:r>
            <a:r>
              <a:rPr lang="en-US" sz="2000" b="1" dirty="0">
                <a:solidFill>
                  <a:schemeClr val="bg1">
                    <a:lumMod val="65000"/>
                    <a:lumOff val="35000"/>
                  </a:schemeClr>
                </a:solidFill>
              </a:rPr>
              <a:t>*{ } </a:t>
            </a:r>
            <a:r>
              <a:rPr lang="en-US" sz="2000" b="1" dirty="0">
                <a:solidFill>
                  <a:srgbClr val="FFC000"/>
                </a:solidFill>
              </a:rPr>
              <a:t>) </a:t>
            </a:r>
          </a:p>
          <a:p>
            <a:pPr marL="0" indent="0">
              <a:lnSpc>
                <a:spcPts val="1800"/>
              </a:lnSpc>
              <a:buNone/>
            </a:pPr>
            <a:r>
              <a:rPr lang="en-US" sz="2000" dirty="0"/>
              <a:t>This is use to select all elements in document or body</a:t>
            </a:r>
          </a:p>
          <a:p>
            <a:pPr marL="0" indent="0">
              <a:lnSpc>
                <a:spcPts val="1800"/>
              </a:lnSpc>
              <a:buNone/>
            </a:pPr>
            <a:endParaRPr lang="en-IN" sz="2000" dirty="0">
              <a:hlinkClick r:id="rId4">
                <a:extLst>
                  <a:ext uri="{A12FA001-AC4F-418D-AE19-62706E023703}">
                    <ahyp:hlinkClr xmlns:ahyp="http://schemas.microsoft.com/office/drawing/2018/hyperlinkcolor" val="tx"/>
                  </a:ext>
                </a:extLst>
              </a:hlinkClick>
            </a:endParaRPr>
          </a:p>
          <a:p>
            <a:pPr marL="0" indent="0">
              <a:lnSpc>
                <a:spcPts val="1800"/>
              </a:lnSpc>
              <a:buNone/>
            </a:pPr>
            <a:r>
              <a:rPr lang="en-IN" sz="2000" dirty="0">
                <a:solidFill>
                  <a:srgbClr val="FFC000"/>
                </a:solidFill>
                <a:hlinkClick r:id="rId4">
                  <a:extLst>
                    <a:ext uri="{A12FA001-AC4F-418D-AE19-62706E023703}">
                      <ahyp:hlinkClr xmlns:ahyp="http://schemas.microsoft.com/office/drawing/2018/hyperlinkcolor" val="tx"/>
                    </a:ext>
                  </a:extLst>
                </a:hlinkClick>
              </a:rPr>
              <a:t>2. Type selector</a:t>
            </a:r>
            <a:endParaRPr lang="en-IN" sz="2000" dirty="0">
              <a:solidFill>
                <a:srgbClr val="FFC000"/>
              </a:solidFill>
            </a:endParaRPr>
          </a:p>
          <a:p>
            <a:pPr marL="0" indent="0">
              <a:lnSpc>
                <a:spcPts val="1800"/>
              </a:lnSpc>
              <a:buNone/>
            </a:pPr>
            <a:r>
              <a:rPr lang="en-US" sz="2000" dirty="0"/>
              <a:t>Used for selecting same type of element </a:t>
            </a:r>
            <a:r>
              <a:rPr lang="en-US" sz="2000" dirty="0" err="1"/>
              <a:t>eg</a:t>
            </a:r>
            <a:r>
              <a:rPr lang="en-US" sz="2000" dirty="0"/>
              <a:t> ( </a:t>
            </a:r>
            <a:r>
              <a:rPr lang="en-US" sz="2000" dirty="0">
                <a:solidFill>
                  <a:schemeClr val="bg1">
                    <a:lumMod val="75000"/>
                    <a:lumOff val="25000"/>
                  </a:schemeClr>
                </a:solidFill>
              </a:rPr>
              <a:t>div, p, input, span, strong, button</a:t>
            </a:r>
            <a:r>
              <a:rPr lang="en-US" sz="2000" dirty="0"/>
              <a:t>, </a:t>
            </a:r>
            <a:r>
              <a:rPr lang="en-US" sz="2000" dirty="0" err="1"/>
              <a:t>etc</a:t>
            </a:r>
            <a:r>
              <a:rPr lang="en-US" sz="2000" dirty="0"/>
              <a:t> )</a:t>
            </a:r>
          </a:p>
          <a:p>
            <a:pPr marL="0" indent="0">
              <a:lnSpc>
                <a:spcPts val="1800"/>
              </a:lnSpc>
              <a:buNone/>
            </a:pPr>
            <a:endParaRPr lang="en-US" sz="2000" dirty="0">
              <a:solidFill>
                <a:schemeClr val="bg1">
                  <a:lumMod val="75000"/>
                  <a:lumOff val="25000"/>
                </a:schemeClr>
              </a:solidFill>
            </a:endParaRPr>
          </a:p>
          <a:p>
            <a:pPr marL="0" indent="0">
              <a:lnSpc>
                <a:spcPts val="1800"/>
              </a:lnSpc>
              <a:buNone/>
            </a:pPr>
            <a:r>
              <a:rPr lang="en-US" sz="2000" b="1" dirty="0">
                <a:solidFill>
                  <a:srgbClr val="FFC000"/>
                </a:solidFill>
              </a:rPr>
              <a:t>3. </a:t>
            </a:r>
            <a:r>
              <a:rPr lang="en-IN" sz="2000" dirty="0">
                <a:solidFill>
                  <a:srgbClr val="FFC000"/>
                </a:solidFill>
                <a:hlinkClick r:id="rId5">
                  <a:extLst>
                    <a:ext uri="{A12FA001-AC4F-418D-AE19-62706E023703}">
                      <ahyp:hlinkClr xmlns:ahyp="http://schemas.microsoft.com/office/drawing/2018/hyperlinkcolor" val="tx"/>
                    </a:ext>
                  </a:extLst>
                </a:hlinkClick>
              </a:rPr>
              <a:t>Class selector</a:t>
            </a:r>
            <a:r>
              <a:rPr lang="en-IN" sz="2000" dirty="0"/>
              <a:t> </a:t>
            </a:r>
            <a:r>
              <a:rPr lang="en-US" sz="2000" b="1" dirty="0">
                <a:solidFill>
                  <a:srgbClr val="FFC000"/>
                </a:solidFill>
              </a:rPr>
              <a:t>(</a:t>
            </a:r>
            <a:r>
              <a:rPr lang="en-US" sz="2000" b="1" dirty="0">
                <a:solidFill>
                  <a:schemeClr val="bg1">
                    <a:lumMod val="65000"/>
                    <a:lumOff val="35000"/>
                  </a:schemeClr>
                </a:solidFill>
              </a:rPr>
              <a:t>. dot</a:t>
            </a:r>
            <a:r>
              <a:rPr lang="en-US" sz="2000" b="1" dirty="0">
                <a:solidFill>
                  <a:srgbClr val="FFC000"/>
                </a:solidFill>
              </a:rPr>
              <a:t>) </a:t>
            </a:r>
          </a:p>
          <a:p>
            <a:pPr marL="0" indent="0">
              <a:lnSpc>
                <a:spcPts val="1800"/>
              </a:lnSpc>
              <a:buNone/>
            </a:pPr>
            <a:r>
              <a:rPr lang="en-US" sz="2000" dirty="0"/>
              <a:t>Used for selecting multiple elements with same class attribute doesn’t mater the element type</a:t>
            </a:r>
          </a:p>
          <a:p>
            <a:pPr marL="0" indent="0">
              <a:lnSpc>
                <a:spcPts val="1800"/>
              </a:lnSpc>
              <a:buNone/>
            </a:pPr>
            <a:endParaRPr lang="en-US" sz="2000" dirty="0"/>
          </a:p>
          <a:p>
            <a:pPr marL="0" indent="0">
              <a:lnSpc>
                <a:spcPts val="1800"/>
              </a:lnSpc>
              <a:buNone/>
            </a:pPr>
            <a:r>
              <a:rPr lang="en-US" sz="2000" b="1" dirty="0">
                <a:solidFill>
                  <a:srgbClr val="FFC000"/>
                </a:solidFill>
              </a:rPr>
              <a:t>4. </a:t>
            </a:r>
            <a:r>
              <a:rPr lang="en-IN" sz="2000" dirty="0">
                <a:solidFill>
                  <a:srgbClr val="FFC000"/>
                </a:solidFill>
                <a:hlinkClick r:id="rId6">
                  <a:extLst>
                    <a:ext uri="{A12FA001-AC4F-418D-AE19-62706E023703}">
                      <ahyp:hlinkClr xmlns:ahyp="http://schemas.microsoft.com/office/drawing/2018/hyperlinkcolor" val="tx"/>
                    </a:ext>
                  </a:extLst>
                </a:hlinkClick>
              </a:rPr>
              <a:t>ID selector</a:t>
            </a:r>
            <a:r>
              <a:rPr lang="en-IN" sz="2000" dirty="0"/>
              <a:t> </a:t>
            </a:r>
            <a:r>
              <a:rPr lang="en-US" sz="2000" b="1" dirty="0">
                <a:solidFill>
                  <a:srgbClr val="FFC000"/>
                </a:solidFill>
              </a:rPr>
              <a:t>(</a:t>
            </a:r>
            <a:r>
              <a:rPr lang="en-US" sz="2000" b="1" dirty="0">
                <a:solidFill>
                  <a:schemeClr val="bg1">
                    <a:lumMod val="65000"/>
                    <a:lumOff val="35000"/>
                  </a:schemeClr>
                </a:solidFill>
              </a:rPr>
              <a:t># hash</a:t>
            </a:r>
            <a:r>
              <a:rPr lang="en-US" sz="2000" b="1" dirty="0">
                <a:solidFill>
                  <a:srgbClr val="FFC000"/>
                </a:solidFill>
              </a:rPr>
              <a:t>)</a:t>
            </a:r>
          </a:p>
          <a:p>
            <a:pPr marL="0" indent="0">
              <a:lnSpc>
                <a:spcPts val="1800"/>
              </a:lnSpc>
              <a:buNone/>
            </a:pPr>
            <a:r>
              <a:rPr lang="en-US" sz="2000" dirty="0"/>
              <a:t>Used to select Only Single Element </a:t>
            </a:r>
          </a:p>
          <a:p>
            <a:pPr marL="0" indent="0">
              <a:lnSpc>
                <a:spcPts val="1800"/>
              </a:lnSpc>
              <a:buNone/>
            </a:pPr>
            <a:endParaRPr lang="en-US" sz="2000" dirty="0"/>
          </a:p>
          <a:p>
            <a:pPr marL="0" indent="0">
              <a:lnSpc>
                <a:spcPts val="1800"/>
              </a:lnSpc>
              <a:buNone/>
            </a:pPr>
            <a:endParaRPr lang="en-US" sz="2000" dirty="0"/>
          </a:p>
          <a:p>
            <a:pPr marL="0" indent="0">
              <a:lnSpc>
                <a:spcPts val="1800"/>
              </a:lnSpc>
              <a:buNone/>
            </a:pPr>
            <a:endParaRPr lang="en-US" sz="2000" dirty="0"/>
          </a:p>
        </p:txBody>
      </p:sp>
      <p:sp>
        <p:nvSpPr>
          <p:cNvPr id="4" name="TextBox 3">
            <a:extLst>
              <a:ext uri="{FF2B5EF4-FFF2-40B4-BE49-F238E27FC236}">
                <a16:creationId xmlns:a16="http://schemas.microsoft.com/office/drawing/2014/main" id="{2AA31BF4-0E68-430E-8120-6E0B0A8358C8}"/>
              </a:ext>
            </a:extLst>
          </p:cNvPr>
          <p:cNvSpPr txBox="1"/>
          <p:nvPr/>
        </p:nvSpPr>
        <p:spPr>
          <a:xfrm>
            <a:off x="232452" y="972392"/>
            <a:ext cx="4245430" cy="861774"/>
          </a:xfrm>
          <a:prstGeom prst="rect">
            <a:avLst/>
          </a:prstGeom>
          <a:noFill/>
        </p:spPr>
        <p:txBody>
          <a:bodyPr wrap="square" rtlCol="0">
            <a:spAutoFit/>
          </a:bodyPr>
          <a:lstStyle/>
          <a:p>
            <a:r>
              <a:rPr lang="en-US" sz="3200" dirty="0">
                <a:solidFill>
                  <a:srgbClr val="FFC000"/>
                </a:solidFill>
              </a:rPr>
              <a:t>Simple CSS Selectors</a:t>
            </a:r>
          </a:p>
          <a:p>
            <a:endParaRPr lang="en-IN" dirty="0"/>
          </a:p>
        </p:txBody>
      </p:sp>
    </p:spTree>
    <p:extLst>
      <p:ext uri="{BB962C8B-B14F-4D97-AF65-F5344CB8AC3E}">
        <p14:creationId xmlns:p14="http://schemas.microsoft.com/office/powerpoint/2010/main" val="2878949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a:xfrm>
            <a:off x="356277" y="1825366"/>
            <a:ext cx="11083248" cy="861774"/>
          </a:xfrm>
        </p:spPr>
        <p:txBody>
          <a:bodyPr>
            <a:noAutofit/>
          </a:bodyPr>
          <a:lstStyle/>
          <a:p>
            <a:pPr marL="0" indent="0">
              <a:lnSpc>
                <a:spcPct val="200000"/>
              </a:lnSpc>
              <a:buNone/>
            </a:pPr>
            <a:r>
              <a:rPr lang="en-US" dirty="0">
                <a:latin typeface="+mj-lt"/>
              </a:rPr>
              <a:t>For Grouping two or more than two elements selector we use comma “ , ”</a:t>
            </a:r>
          </a:p>
        </p:txBody>
      </p:sp>
      <p:sp>
        <p:nvSpPr>
          <p:cNvPr id="4" name="TextBox 3">
            <a:extLst>
              <a:ext uri="{FF2B5EF4-FFF2-40B4-BE49-F238E27FC236}">
                <a16:creationId xmlns:a16="http://schemas.microsoft.com/office/drawing/2014/main" id="{2AA31BF4-0E68-430E-8120-6E0B0A8358C8}"/>
              </a:ext>
            </a:extLst>
          </p:cNvPr>
          <p:cNvSpPr txBox="1"/>
          <p:nvPr/>
        </p:nvSpPr>
        <p:spPr>
          <a:xfrm>
            <a:off x="232452" y="972392"/>
            <a:ext cx="5196798" cy="861774"/>
          </a:xfrm>
          <a:prstGeom prst="rect">
            <a:avLst/>
          </a:prstGeom>
          <a:noFill/>
        </p:spPr>
        <p:txBody>
          <a:bodyPr wrap="square" rtlCol="0">
            <a:spAutoFit/>
          </a:bodyPr>
          <a:lstStyle/>
          <a:p>
            <a:r>
              <a:rPr lang="en-US" sz="3200" dirty="0">
                <a:solidFill>
                  <a:srgbClr val="FFC000"/>
                </a:solidFill>
              </a:rPr>
              <a:t>Group CSS Selectors</a:t>
            </a:r>
          </a:p>
          <a:p>
            <a:endParaRPr lang="en-IN" dirty="0"/>
          </a:p>
        </p:txBody>
      </p:sp>
      <p:sp>
        <p:nvSpPr>
          <p:cNvPr id="5" name="TextBox 4">
            <a:extLst>
              <a:ext uri="{FF2B5EF4-FFF2-40B4-BE49-F238E27FC236}">
                <a16:creationId xmlns:a16="http://schemas.microsoft.com/office/drawing/2014/main" id="{71683581-1001-4317-AE7C-3A9E4EF4E7DA}"/>
              </a:ext>
            </a:extLst>
          </p:cNvPr>
          <p:cNvSpPr txBox="1"/>
          <p:nvPr/>
        </p:nvSpPr>
        <p:spPr>
          <a:xfrm>
            <a:off x="356278" y="2802555"/>
            <a:ext cx="6158824" cy="923330"/>
          </a:xfrm>
          <a:prstGeom prst="rect">
            <a:avLst/>
          </a:prstGeom>
          <a:solidFill>
            <a:schemeClr val="bg1">
              <a:lumMod val="75000"/>
              <a:lumOff val="25000"/>
            </a:schemeClr>
          </a:solidFill>
        </p:spPr>
        <p:txBody>
          <a:bodyPr wrap="square" rtlCol="0">
            <a:spAutoFit/>
          </a:bodyPr>
          <a:lstStyle/>
          <a:p>
            <a:r>
              <a:rPr lang="en-US" dirty="0"/>
              <a:t>&lt;</a:t>
            </a:r>
            <a:r>
              <a:rPr lang="en-US" dirty="0">
                <a:solidFill>
                  <a:srgbClr val="0070C0"/>
                </a:solidFill>
              </a:rPr>
              <a:t>div</a:t>
            </a:r>
            <a:r>
              <a:rPr lang="en-US" dirty="0"/>
              <a:t> </a:t>
            </a:r>
            <a:r>
              <a:rPr lang="en-US" dirty="0">
                <a:solidFill>
                  <a:schemeClr val="accent4">
                    <a:lumMod val="60000"/>
                    <a:lumOff val="40000"/>
                  </a:schemeClr>
                </a:solidFill>
              </a:rPr>
              <a:t>class</a:t>
            </a:r>
            <a:r>
              <a:rPr lang="en-US" dirty="0"/>
              <a:t>=</a:t>
            </a:r>
            <a:r>
              <a:rPr lang="en-US" dirty="0">
                <a:solidFill>
                  <a:schemeClr val="accent1"/>
                </a:solidFill>
              </a:rPr>
              <a:t>"Big"</a:t>
            </a:r>
            <a:r>
              <a:rPr lang="en-US" dirty="0"/>
              <a:t>&gt;This is div with class Big&lt;/</a:t>
            </a:r>
            <a:r>
              <a:rPr lang="en-US" dirty="0">
                <a:solidFill>
                  <a:srgbClr val="0070C0"/>
                </a:solidFill>
              </a:rPr>
              <a:t>div</a:t>
            </a:r>
            <a:r>
              <a:rPr lang="en-US" dirty="0"/>
              <a:t>&gt;</a:t>
            </a:r>
          </a:p>
          <a:p>
            <a:r>
              <a:rPr lang="en-US" dirty="0"/>
              <a:t>&lt;</a:t>
            </a:r>
            <a:r>
              <a:rPr lang="en-US" dirty="0">
                <a:solidFill>
                  <a:srgbClr val="0070C0"/>
                </a:solidFill>
              </a:rPr>
              <a:t>div</a:t>
            </a:r>
            <a:r>
              <a:rPr lang="en-US" dirty="0"/>
              <a:t> </a:t>
            </a:r>
            <a:r>
              <a:rPr lang="en-US" dirty="0">
                <a:solidFill>
                  <a:schemeClr val="accent4">
                    <a:lumMod val="60000"/>
                    <a:lumOff val="40000"/>
                  </a:schemeClr>
                </a:solidFill>
              </a:rPr>
              <a:t>class</a:t>
            </a:r>
            <a:r>
              <a:rPr lang="en-US" dirty="0"/>
              <a:t>=</a:t>
            </a:r>
            <a:r>
              <a:rPr lang="en-US" dirty="0">
                <a:solidFill>
                  <a:schemeClr val="accent1"/>
                </a:solidFill>
              </a:rPr>
              <a:t>"Bold"</a:t>
            </a:r>
            <a:r>
              <a:rPr lang="en-US" dirty="0"/>
              <a:t>&gt;This is div with class Bold&lt;/</a:t>
            </a:r>
            <a:r>
              <a:rPr lang="en-US" dirty="0">
                <a:solidFill>
                  <a:srgbClr val="0070C0"/>
                </a:solidFill>
              </a:rPr>
              <a:t>div</a:t>
            </a:r>
            <a:r>
              <a:rPr lang="en-US" dirty="0"/>
              <a:t>&gt;</a:t>
            </a:r>
          </a:p>
          <a:p>
            <a:r>
              <a:rPr lang="en-US" dirty="0"/>
              <a:t>&lt;</a:t>
            </a:r>
            <a:r>
              <a:rPr lang="en-US" dirty="0">
                <a:solidFill>
                  <a:srgbClr val="0070C0"/>
                </a:solidFill>
              </a:rPr>
              <a:t>div</a:t>
            </a:r>
            <a:r>
              <a:rPr lang="en-US" dirty="0"/>
              <a:t> </a:t>
            </a:r>
            <a:r>
              <a:rPr lang="en-US" dirty="0">
                <a:solidFill>
                  <a:schemeClr val="accent4">
                    <a:lumMod val="60000"/>
                    <a:lumOff val="40000"/>
                  </a:schemeClr>
                </a:solidFill>
              </a:rPr>
              <a:t>id</a:t>
            </a:r>
            <a:r>
              <a:rPr lang="en-US" dirty="0"/>
              <a:t>=</a:t>
            </a:r>
            <a:r>
              <a:rPr lang="en-US" dirty="0">
                <a:solidFill>
                  <a:schemeClr val="accent1"/>
                </a:solidFill>
              </a:rPr>
              <a:t>“red"</a:t>
            </a:r>
            <a:r>
              <a:rPr lang="en-US" dirty="0"/>
              <a:t>&gt;This is div with id red&lt;/</a:t>
            </a:r>
            <a:r>
              <a:rPr lang="en-US" dirty="0">
                <a:solidFill>
                  <a:srgbClr val="0070C0"/>
                </a:solidFill>
              </a:rPr>
              <a:t>div</a:t>
            </a:r>
            <a:r>
              <a:rPr lang="en-US" dirty="0"/>
              <a:t>&gt;</a:t>
            </a:r>
          </a:p>
        </p:txBody>
      </p:sp>
      <p:sp>
        <p:nvSpPr>
          <p:cNvPr id="6" name="TextBox 5">
            <a:extLst>
              <a:ext uri="{FF2B5EF4-FFF2-40B4-BE49-F238E27FC236}">
                <a16:creationId xmlns:a16="http://schemas.microsoft.com/office/drawing/2014/main" id="{7C1E4BE1-C610-4ED7-9691-27D1DE028F4D}"/>
              </a:ext>
            </a:extLst>
          </p:cNvPr>
          <p:cNvSpPr txBox="1"/>
          <p:nvPr/>
        </p:nvSpPr>
        <p:spPr>
          <a:xfrm>
            <a:off x="356277" y="4288167"/>
            <a:ext cx="6158825" cy="2308324"/>
          </a:xfrm>
          <a:prstGeom prst="rect">
            <a:avLst/>
          </a:prstGeom>
          <a:solidFill>
            <a:schemeClr val="bg1">
              <a:lumMod val="75000"/>
              <a:lumOff val="25000"/>
            </a:schemeClr>
          </a:solidFill>
        </p:spPr>
        <p:txBody>
          <a:bodyPr wrap="square" rtlCol="0">
            <a:spAutoFit/>
          </a:bodyPr>
          <a:lstStyle/>
          <a:p>
            <a:r>
              <a:rPr lang="en-IN" sz="1600" dirty="0"/>
              <a:t>&lt;</a:t>
            </a:r>
            <a:r>
              <a:rPr lang="en-IN" sz="1600" dirty="0">
                <a:solidFill>
                  <a:srgbClr val="0070C0"/>
                </a:solidFill>
              </a:rPr>
              <a:t>style</a:t>
            </a:r>
            <a:r>
              <a:rPr lang="en-IN" sz="1600" dirty="0"/>
              <a:t>&gt;</a:t>
            </a:r>
          </a:p>
          <a:p>
            <a:r>
              <a:rPr lang="en-IN" sz="1600" dirty="0"/>
              <a:t>     </a:t>
            </a:r>
            <a:r>
              <a:rPr lang="en-IN" sz="1600" dirty="0">
                <a:solidFill>
                  <a:schemeClr val="accent1">
                    <a:lumMod val="60000"/>
                    <a:lumOff val="40000"/>
                  </a:schemeClr>
                </a:solidFill>
              </a:rPr>
              <a:t> .Big</a:t>
            </a:r>
            <a:r>
              <a:rPr lang="en-IN" sz="1600" dirty="0"/>
              <a:t>,</a:t>
            </a:r>
          </a:p>
          <a:p>
            <a:r>
              <a:rPr lang="en-IN" sz="1600" dirty="0"/>
              <a:t>      </a:t>
            </a:r>
            <a:r>
              <a:rPr lang="en-IN" sz="1600" dirty="0">
                <a:solidFill>
                  <a:schemeClr val="accent1">
                    <a:lumMod val="60000"/>
                    <a:lumOff val="40000"/>
                  </a:schemeClr>
                </a:solidFill>
              </a:rPr>
              <a:t>.Bold</a:t>
            </a:r>
            <a:r>
              <a:rPr lang="en-IN" sz="1600" dirty="0">
                <a:solidFill>
                  <a:schemeClr val="tx1">
                    <a:lumMod val="95000"/>
                  </a:schemeClr>
                </a:solidFill>
              </a:rPr>
              <a:t>,</a:t>
            </a:r>
          </a:p>
          <a:p>
            <a:r>
              <a:rPr lang="en-IN" sz="1600" dirty="0">
                <a:solidFill>
                  <a:schemeClr val="accent1">
                    <a:lumMod val="60000"/>
                    <a:lumOff val="40000"/>
                  </a:schemeClr>
                </a:solidFill>
              </a:rPr>
              <a:t>      #red </a:t>
            </a:r>
            <a:r>
              <a:rPr lang="en-IN" sz="1600" dirty="0">
                <a:solidFill>
                  <a:srgbClr val="FFFF00"/>
                </a:solidFill>
              </a:rPr>
              <a:t>{</a:t>
            </a:r>
          </a:p>
          <a:p>
            <a:r>
              <a:rPr lang="en-IN" sz="1600" dirty="0"/>
              <a:t>        </a:t>
            </a:r>
            <a:r>
              <a:rPr lang="en-IN" sz="1600" dirty="0">
                <a:solidFill>
                  <a:srgbClr val="0070C0"/>
                </a:solidFill>
              </a:rPr>
              <a:t>font-size</a:t>
            </a:r>
            <a:r>
              <a:rPr lang="en-IN" sz="1600" dirty="0"/>
              <a:t>: 20pt;</a:t>
            </a:r>
          </a:p>
          <a:p>
            <a:r>
              <a:rPr lang="en-IN" sz="1600" dirty="0"/>
              <a:t>        </a:t>
            </a:r>
            <a:r>
              <a:rPr lang="en-IN" sz="1600" dirty="0">
                <a:solidFill>
                  <a:srgbClr val="0070C0"/>
                </a:solidFill>
              </a:rPr>
              <a:t>font-weight</a:t>
            </a:r>
            <a:r>
              <a:rPr lang="en-IN" sz="1600" dirty="0"/>
              <a:t>: bold;</a:t>
            </a:r>
          </a:p>
          <a:p>
            <a:r>
              <a:rPr lang="en-US" sz="1600" dirty="0"/>
              <a:t>	</a:t>
            </a:r>
            <a:r>
              <a:rPr lang="en-IN" sz="1600" dirty="0">
                <a:solidFill>
                  <a:srgbClr val="0070C0"/>
                </a:solidFill>
              </a:rPr>
              <a:t> color</a:t>
            </a:r>
            <a:r>
              <a:rPr lang="en-IN" sz="1600" dirty="0"/>
              <a:t>: red</a:t>
            </a:r>
          </a:p>
          <a:p>
            <a:r>
              <a:rPr lang="en-IN" sz="1600" dirty="0"/>
              <a:t>      </a:t>
            </a:r>
            <a:r>
              <a:rPr lang="en-IN" sz="1600" dirty="0">
                <a:solidFill>
                  <a:srgbClr val="FFFF00"/>
                </a:solidFill>
              </a:rPr>
              <a:t>}</a:t>
            </a:r>
          </a:p>
          <a:p>
            <a:r>
              <a:rPr lang="en-IN" sz="1600" dirty="0"/>
              <a:t>&lt;/</a:t>
            </a:r>
            <a:r>
              <a:rPr lang="en-IN" sz="1600" dirty="0">
                <a:solidFill>
                  <a:srgbClr val="0070C0"/>
                </a:solidFill>
              </a:rPr>
              <a:t>style</a:t>
            </a:r>
            <a:r>
              <a:rPr lang="en-IN" sz="1600" dirty="0"/>
              <a:t>&gt;</a:t>
            </a:r>
          </a:p>
        </p:txBody>
      </p:sp>
      <p:cxnSp>
        <p:nvCxnSpPr>
          <p:cNvPr id="8" name="Straight Arrow Connector 7">
            <a:extLst>
              <a:ext uri="{FF2B5EF4-FFF2-40B4-BE49-F238E27FC236}">
                <a16:creationId xmlns:a16="http://schemas.microsoft.com/office/drawing/2014/main" id="{B1370A6D-E502-448F-B4F5-010CBBB05666}"/>
              </a:ext>
            </a:extLst>
          </p:cNvPr>
          <p:cNvCxnSpPr>
            <a:cxnSpLocks/>
          </p:cNvCxnSpPr>
          <p:nvPr/>
        </p:nvCxnSpPr>
        <p:spPr>
          <a:xfrm>
            <a:off x="3260386" y="3875828"/>
            <a:ext cx="0" cy="303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207629E-9847-4CF7-A593-5A01FA109DF9}"/>
              </a:ext>
            </a:extLst>
          </p:cNvPr>
          <p:cNvSpPr txBox="1"/>
          <p:nvPr/>
        </p:nvSpPr>
        <p:spPr>
          <a:xfrm>
            <a:off x="8287830" y="2803200"/>
            <a:ext cx="3829050" cy="1600438"/>
          </a:xfrm>
          <a:prstGeom prst="rect">
            <a:avLst/>
          </a:prstGeom>
          <a:noFill/>
        </p:spPr>
        <p:txBody>
          <a:bodyPr wrap="square" rtlCol="0">
            <a:spAutoFit/>
          </a:bodyPr>
          <a:lstStyle/>
          <a:p>
            <a:r>
              <a:rPr lang="en-US" dirty="0">
                <a:solidFill>
                  <a:schemeClr val="bg1">
                    <a:lumMod val="75000"/>
                    <a:lumOff val="25000"/>
                  </a:schemeClr>
                </a:solidFill>
              </a:rPr>
              <a:t>Example</a:t>
            </a:r>
          </a:p>
          <a:p>
            <a:endParaRPr lang="en-US" sz="1600" dirty="0"/>
          </a:p>
          <a:p>
            <a:r>
              <a:rPr lang="en-US" sz="1600" dirty="0"/>
              <a:t>In this example we have selected </a:t>
            </a:r>
          </a:p>
          <a:p>
            <a:r>
              <a:rPr lang="en-US" sz="1600" dirty="0"/>
              <a:t>Big Class , Bold Class and red Id</a:t>
            </a:r>
          </a:p>
          <a:p>
            <a:r>
              <a:rPr lang="en-US" sz="1600" dirty="0"/>
              <a:t>Using Comma Separator and given</a:t>
            </a:r>
          </a:p>
          <a:p>
            <a:r>
              <a:rPr lang="en-US" sz="1600" dirty="0"/>
              <a:t>Style to all three at once</a:t>
            </a:r>
            <a:endParaRPr lang="en-IN" sz="1600" dirty="0"/>
          </a:p>
        </p:txBody>
      </p:sp>
      <p:pic>
        <p:nvPicPr>
          <p:cNvPr id="11" name="Picture 10">
            <a:extLst>
              <a:ext uri="{FF2B5EF4-FFF2-40B4-BE49-F238E27FC236}">
                <a16:creationId xmlns:a16="http://schemas.microsoft.com/office/drawing/2014/main" id="{2ABDA90E-9ADD-4A3A-8C13-C761D402ADC7}"/>
              </a:ext>
            </a:extLst>
          </p:cNvPr>
          <p:cNvPicPr>
            <a:picLocks noChangeAspect="1"/>
          </p:cNvPicPr>
          <p:nvPr/>
        </p:nvPicPr>
        <p:blipFill>
          <a:blip r:embed="rId2"/>
          <a:stretch>
            <a:fillRect/>
          </a:stretch>
        </p:blipFill>
        <p:spPr>
          <a:xfrm>
            <a:off x="8357277" y="4885831"/>
            <a:ext cx="3338748" cy="1093946"/>
          </a:xfrm>
          <a:prstGeom prst="rect">
            <a:avLst/>
          </a:prstGeom>
        </p:spPr>
      </p:pic>
      <p:cxnSp>
        <p:nvCxnSpPr>
          <p:cNvPr id="21" name="Connector: Elbow 20">
            <a:extLst>
              <a:ext uri="{FF2B5EF4-FFF2-40B4-BE49-F238E27FC236}">
                <a16:creationId xmlns:a16="http://schemas.microsoft.com/office/drawing/2014/main" id="{25726063-9778-4896-87CD-0FB55400CF8A}"/>
              </a:ext>
            </a:extLst>
          </p:cNvPr>
          <p:cNvCxnSpPr>
            <a:stCxn id="5" idx="3"/>
            <a:endCxn id="11" idx="1"/>
          </p:cNvCxnSpPr>
          <p:nvPr/>
        </p:nvCxnSpPr>
        <p:spPr>
          <a:xfrm>
            <a:off x="6515102" y="3264220"/>
            <a:ext cx="1842175" cy="21685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5EB3982-1C22-4B0F-B66B-7B27C5765A35}"/>
              </a:ext>
            </a:extLst>
          </p:cNvPr>
          <p:cNvCxnSpPr>
            <a:endCxn id="6" idx="3"/>
          </p:cNvCxnSpPr>
          <p:nvPr/>
        </p:nvCxnSpPr>
        <p:spPr>
          <a:xfrm flipH="1">
            <a:off x="6515102" y="5442329"/>
            <a:ext cx="9334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410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a:xfrm>
            <a:off x="232453" y="2094658"/>
            <a:ext cx="5787348" cy="4487117"/>
          </a:xfrm>
        </p:spPr>
        <p:txBody>
          <a:bodyPr>
            <a:noAutofit/>
          </a:bodyPr>
          <a:lstStyle/>
          <a:p>
            <a:pPr marL="457200" lvl="0" indent="-457200" eaLnBrk="0" fontAlgn="base" hangingPunct="0">
              <a:lnSpc>
                <a:spcPct val="200000"/>
              </a:lnSpc>
              <a:spcBef>
                <a:spcPct val="0"/>
              </a:spcBef>
              <a:spcAft>
                <a:spcPct val="0"/>
              </a:spcAft>
              <a:buFont typeface="+mj-lt"/>
              <a:buAutoNum type="arabicPeriod"/>
            </a:pPr>
            <a:r>
              <a:rPr lang="en-US" altLang="en-US" dirty="0">
                <a:solidFill>
                  <a:srgbClr val="FFC000"/>
                </a:solidFill>
                <a:latin typeface="+mj-lt"/>
                <a:hlinkClick r:id="rId2">
                  <a:extLst>
                    <a:ext uri="{A12FA001-AC4F-418D-AE19-62706E023703}">
                      <ahyp:hlinkClr xmlns:ahyp="http://schemas.microsoft.com/office/drawing/2018/hyperlinkcolor" val="tx"/>
                    </a:ext>
                  </a:extLst>
                </a:hlinkClick>
              </a:rPr>
              <a:t>The </a:t>
            </a:r>
            <a:r>
              <a:rPr lang="en-US" altLang="en-US" dirty="0">
                <a:solidFill>
                  <a:schemeClr val="bg1">
                    <a:lumMod val="75000"/>
                    <a:lumOff val="25000"/>
                  </a:schemeClr>
                </a:solidFill>
                <a:latin typeface="+mj-lt"/>
                <a:hlinkClick r:id="rId2">
                  <a:extLst>
                    <a:ext uri="{A12FA001-AC4F-418D-AE19-62706E023703}">
                      <ahyp:hlinkClr xmlns:ahyp="http://schemas.microsoft.com/office/drawing/2018/hyperlinkcolor" val="tx"/>
                    </a:ext>
                  </a:extLst>
                </a:hlinkClick>
              </a:rPr>
              <a:t>[attribute] </a:t>
            </a:r>
            <a:r>
              <a:rPr lang="en-US" altLang="en-US" dirty="0">
                <a:solidFill>
                  <a:srgbClr val="FFC000"/>
                </a:solidFill>
                <a:latin typeface="+mj-lt"/>
                <a:hlinkClick r:id="rId2">
                  <a:extLst>
                    <a:ext uri="{A12FA001-AC4F-418D-AE19-62706E023703}">
                      <ahyp:hlinkClr xmlns:ahyp="http://schemas.microsoft.com/office/drawing/2018/hyperlinkcolor" val="tx"/>
                    </a:ext>
                  </a:extLst>
                </a:hlinkClick>
              </a:rPr>
              <a:t>selector</a:t>
            </a:r>
            <a:r>
              <a:rPr lang="en-US" altLang="en-US" dirty="0">
                <a:solidFill>
                  <a:srgbClr val="FFC000"/>
                </a:solidFill>
                <a:latin typeface="+mj-lt"/>
              </a:rPr>
              <a:t> </a:t>
            </a:r>
          </a:p>
          <a:p>
            <a:pPr marL="457200" lvl="0" indent="-457200" eaLnBrk="0" fontAlgn="base" hangingPunct="0">
              <a:lnSpc>
                <a:spcPct val="200000"/>
              </a:lnSpc>
              <a:spcBef>
                <a:spcPct val="0"/>
              </a:spcBef>
              <a:spcAft>
                <a:spcPct val="0"/>
              </a:spcAft>
              <a:buFont typeface="+mj-lt"/>
              <a:buAutoNum type="arabicPeriod"/>
            </a:pPr>
            <a:r>
              <a:rPr lang="en-US" altLang="en-US" dirty="0">
                <a:solidFill>
                  <a:srgbClr val="FFC000"/>
                </a:solidFill>
                <a:latin typeface="+mj-lt"/>
                <a:hlinkClick r:id="rId3">
                  <a:extLst>
                    <a:ext uri="{A12FA001-AC4F-418D-AE19-62706E023703}">
                      <ahyp:hlinkClr xmlns:ahyp="http://schemas.microsoft.com/office/drawing/2018/hyperlinkcolor" val="tx"/>
                    </a:ext>
                  </a:extLst>
                </a:hlinkClick>
              </a:rPr>
              <a:t>The </a:t>
            </a:r>
            <a:r>
              <a:rPr lang="en-US" altLang="en-US" dirty="0">
                <a:solidFill>
                  <a:schemeClr val="bg1">
                    <a:lumMod val="75000"/>
                    <a:lumOff val="25000"/>
                  </a:schemeClr>
                </a:solidFill>
                <a:latin typeface="+mj-lt"/>
                <a:hlinkClick r:id="rId3">
                  <a:extLst>
                    <a:ext uri="{A12FA001-AC4F-418D-AE19-62706E023703}">
                      <ahyp:hlinkClr xmlns:ahyp="http://schemas.microsoft.com/office/drawing/2018/hyperlinkcolor" val="tx"/>
                    </a:ext>
                  </a:extLst>
                </a:hlinkClick>
              </a:rPr>
              <a:t>[attribute="value"] </a:t>
            </a:r>
            <a:r>
              <a:rPr lang="en-US" altLang="en-US" dirty="0">
                <a:solidFill>
                  <a:srgbClr val="FFC000"/>
                </a:solidFill>
                <a:latin typeface="+mj-lt"/>
                <a:hlinkClick r:id="rId3">
                  <a:extLst>
                    <a:ext uri="{A12FA001-AC4F-418D-AE19-62706E023703}">
                      <ahyp:hlinkClr xmlns:ahyp="http://schemas.microsoft.com/office/drawing/2018/hyperlinkcolor" val="tx"/>
                    </a:ext>
                  </a:extLst>
                </a:hlinkClick>
              </a:rPr>
              <a:t>selector</a:t>
            </a:r>
            <a:r>
              <a:rPr lang="en-US" altLang="en-US" dirty="0">
                <a:solidFill>
                  <a:srgbClr val="FFC000"/>
                </a:solidFill>
                <a:latin typeface="+mj-lt"/>
              </a:rPr>
              <a:t> </a:t>
            </a:r>
          </a:p>
          <a:p>
            <a:pPr marL="457200" indent="-457200" eaLnBrk="0" fontAlgn="base" hangingPunct="0">
              <a:lnSpc>
                <a:spcPct val="200000"/>
              </a:lnSpc>
              <a:spcBef>
                <a:spcPct val="0"/>
              </a:spcBef>
              <a:spcAft>
                <a:spcPct val="0"/>
              </a:spcAft>
              <a:buFont typeface="+mj-lt"/>
              <a:buAutoNum type="arabicPeriod"/>
            </a:pPr>
            <a:r>
              <a:rPr lang="en-US" altLang="en-US" dirty="0">
                <a:solidFill>
                  <a:srgbClr val="FFC000"/>
                </a:solidFill>
                <a:hlinkClick r:id="rId4">
                  <a:extLst>
                    <a:ext uri="{A12FA001-AC4F-418D-AE19-62706E023703}">
                      <ahyp:hlinkClr xmlns:ahyp="http://schemas.microsoft.com/office/drawing/2018/hyperlinkcolor" val="tx"/>
                    </a:ext>
                  </a:extLst>
                </a:hlinkClick>
              </a:rPr>
              <a:t>The </a:t>
            </a:r>
            <a:r>
              <a:rPr lang="en-US" altLang="en-US" dirty="0">
                <a:solidFill>
                  <a:schemeClr val="bg1">
                    <a:lumMod val="75000"/>
                    <a:lumOff val="25000"/>
                  </a:schemeClr>
                </a:solidFill>
                <a:hlinkClick r:id="rId4">
                  <a:extLst>
                    <a:ext uri="{A12FA001-AC4F-418D-AE19-62706E023703}">
                      <ahyp:hlinkClr xmlns:ahyp="http://schemas.microsoft.com/office/drawing/2018/hyperlinkcolor" val="tx"/>
                    </a:ext>
                  </a:extLst>
                </a:hlinkClick>
              </a:rPr>
              <a:t>[attribute~="value"] </a:t>
            </a:r>
            <a:r>
              <a:rPr lang="en-US" altLang="en-US" dirty="0">
                <a:solidFill>
                  <a:srgbClr val="FFC000"/>
                </a:solidFill>
                <a:hlinkClick r:id="rId4">
                  <a:extLst>
                    <a:ext uri="{A12FA001-AC4F-418D-AE19-62706E023703}">
                      <ahyp:hlinkClr xmlns:ahyp="http://schemas.microsoft.com/office/drawing/2018/hyperlinkcolor" val="tx"/>
                    </a:ext>
                  </a:extLst>
                </a:hlinkClick>
              </a:rPr>
              <a:t>selector </a:t>
            </a:r>
            <a:endParaRPr lang="en-US" altLang="en-US" dirty="0">
              <a:solidFill>
                <a:srgbClr val="FFC000"/>
              </a:solidFill>
              <a:latin typeface="+mj-lt"/>
            </a:endParaRPr>
          </a:p>
          <a:p>
            <a:pPr marL="457200" lvl="0" indent="-457200" eaLnBrk="0" fontAlgn="base" hangingPunct="0">
              <a:lnSpc>
                <a:spcPct val="200000"/>
              </a:lnSpc>
              <a:spcBef>
                <a:spcPct val="0"/>
              </a:spcBef>
              <a:spcAft>
                <a:spcPct val="0"/>
              </a:spcAft>
              <a:buFont typeface="+mj-lt"/>
              <a:buAutoNum type="arabicPeriod"/>
            </a:pPr>
            <a:r>
              <a:rPr lang="en-US" altLang="en-US" dirty="0">
                <a:solidFill>
                  <a:srgbClr val="FFC000"/>
                </a:solidFill>
                <a:latin typeface="+mj-lt"/>
                <a:hlinkClick r:id="rId5">
                  <a:extLst>
                    <a:ext uri="{A12FA001-AC4F-418D-AE19-62706E023703}">
                      <ahyp:hlinkClr xmlns:ahyp="http://schemas.microsoft.com/office/drawing/2018/hyperlinkcolor" val="tx"/>
                    </a:ext>
                  </a:extLst>
                </a:hlinkClick>
              </a:rPr>
              <a:t>The </a:t>
            </a:r>
            <a:r>
              <a:rPr lang="en-US" altLang="en-US" dirty="0">
                <a:solidFill>
                  <a:schemeClr val="bg1">
                    <a:lumMod val="75000"/>
                    <a:lumOff val="25000"/>
                  </a:schemeClr>
                </a:solidFill>
                <a:latin typeface="+mj-lt"/>
                <a:hlinkClick r:id="rId5">
                  <a:extLst>
                    <a:ext uri="{A12FA001-AC4F-418D-AE19-62706E023703}">
                      <ahyp:hlinkClr xmlns:ahyp="http://schemas.microsoft.com/office/drawing/2018/hyperlinkcolor" val="tx"/>
                    </a:ext>
                  </a:extLst>
                </a:hlinkClick>
              </a:rPr>
              <a:t>[attribute^="value"] </a:t>
            </a:r>
            <a:r>
              <a:rPr lang="en-US" altLang="en-US" dirty="0">
                <a:solidFill>
                  <a:srgbClr val="FFC000"/>
                </a:solidFill>
                <a:latin typeface="+mj-lt"/>
                <a:hlinkClick r:id="rId5">
                  <a:extLst>
                    <a:ext uri="{A12FA001-AC4F-418D-AE19-62706E023703}">
                      <ahyp:hlinkClr xmlns:ahyp="http://schemas.microsoft.com/office/drawing/2018/hyperlinkcolor" val="tx"/>
                    </a:ext>
                  </a:extLst>
                </a:hlinkClick>
              </a:rPr>
              <a:t>selector</a:t>
            </a:r>
            <a:r>
              <a:rPr lang="en-US" altLang="en-US" dirty="0">
                <a:solidFill>
                  <a:srgbClr val="FFC000"/>
                </a:solidFill>
                <a:latin typeface="+mj-lt"/>
              </a:rPr>
              <a:t> </a:t>
            </a:r>
          </a:p>
          <a:p>
            <a:pPr marL="457200" lvl="0" indent="-457200" eaLnBrk="0" fontAlgn="base" hangingPunct="0">
              <a:lnSpc>
                <a:spcPct val="200000"/>
              </a:lnSpc>
              <a:spcBef>
                <a:spcPct val="0"/>
              </a:spcBef>
              <a:spcAft>
                <a:spcPct val="0"/>
              </a:spcAft>
              <a:buFont typeface="+mj-lt"/>
              <a:buAutoNum type="arabicPeriod"/>
            </a:pPr>
            <a:r>
              <a:rPr lang="en-US" altLang="en-US" dirty="0">
                <a:solidFill>
                  <a:srgbClr val="FFC000"/>
                </a:solidFill>
                <a:latin typeface="+mj-lt"/>
                <a:hlinkClick r:id="rId6">
                  <a:extLst>
                    <a:ext uri="{A12FA001-AC4F-418D-AE19-62706E023703}">
                      <ahyp:hlinkClr xmlns:ahyp="http://schemas.microsoft.com/office/drawing/2018/hyperlinkcolor" val="tx"/>
                    </a:ext>
                  </a:extLst>
                </a:hlinkClick>
              </a:rPr>
              <a:t>The </a:t>
            </a:r>
            <a:r>
              <a:rPr lang="en-US" altLang="en-US" dirty="0">
                <a:solidFill>
                  <a:schemeClr val="bg1">
                    <a:lumMod val="75000"/>
                    <a:lumOff val="25000"/>
                  </a:schemeClr>
                </a:solidFill>
                <a:latin typeface="+mj-lt"/>
                <a:hlinkClick r:id="rId6">
                  <a:extLst>
                    <a:ext uri="{A12FA001-AC4F-418D-AE19-62706E023703}">
                      <ahyp:hlinkClr xmlns:ahyp="http://schemas.microsoft.com/office/drawing/2018/hyperlinkcolor" val="tx"/>
                    </a:ext>
                  </a:extLst>
                </a:hlinkClick>
              </a:rPr>
              <a:t>[attribute$="value"] </a:t>
            </a:r>
            <a:r>
              <a:rPr lang="en-US" altLang="en-US" dirty="0">
                <a:solidFill>
                  <a:srgbClr val="FFC000"/>
                </a:solidFill>
                <a:latin typeface="+mj-lt"/>
                <a:hlinkClick r:id="rId6">
                  <a:extLst>
                    <a:ext uri="{A12FA001-AC4F-418D-AE19-62706E023703}">
                      <ahyp:hlinkClr xmlns:ahyp="http://schemas.microsoft.com/office/drawing/2018/hyperlinkcolor" val="tx"/>
                    </a:ext>
                  </a:extLst>
                </a:hlinkClick>
              </a:rPr>
              <a:t>selector</a:t>
            </a:r>
            <a:r>
              <a:rPr lang="en-US" altLang="en-US" dirty="0">
                <a:solidFill>
                  <a:srgbClr val="FFC000"/>
                </a:solidFill>
                <a:latin typeface="+mj-lt"/>
              </a:rPr>
              <a:t> </a:t>
            </a:r>
          </a:p>
          <a:p>
            <a:pPr marL="457200" lvl="0" indent="-457200" eaLnBrk="0" fontAlgn="base" hangingPunct="0">
              <a:lnSpc>
                <a:spcPct val="200000"/>
              </a:lnSpc>
              <a:spcBef>
                <a:spcPct val="0"/>
              </a:spcBef>
              <a:spcAft>
                <a:spcPct val="0"/>
              </a:spcAft>
              <a:buFont typeface="+mj-lt"/>
              <a:buAutoNum type="arabicPeriod"/>
            </a:pPr>
            <a:r>
              <a:rPr lang="en-US" altLang="en-US" dirty="0">
                <a:solidFill>
                  <a:srgbClr val="FFC000"/>
                </a:solidFill>
                <a:latin typeface="+mj-lt"/>
                <a:hlinkClick r:id="rId7">
                  <a:extLst>
                    <a:ext uri="{A12FA001-AC4F-418D-AE19-62706E023703}">
                      <ahyp:hlinkClr xmlns:ahyp="http://schemas.microsoft.com/office/drawing/2018/hyperlinkcolor" val="tx"/>
                    </a:ext>
                  </a:extLst>
                </a:hlinkClick>
              </a:rPr>
              <a:t>The </a:t>
            </a:r>
            <a:r>
              <a:rPr lang="en-US" altLang="en-US" dirty="0">
                <a:solidFill>
                  <a:schemeClr val="bg1">
                    <a:lumMod val="75000"/>
                    <a:lumOff val="25000"/>
                  </a:schemeClr>
                </a:solidFill>
                <a:latin typeface="+mj-lt"/>
                <a:hlinkClick r:id="rId7">
                  <a:extLst>
                    <a:ext uri="{A12FA001-AC4F-418D-AE19-62706E023703}">
                      <ahyp:hlinkClr xmlns:ahyp="http://schemas.microsoft.com/office/drawing/2018/hyperlinkcolor" val="tx"/>
                    </a:ext>
                  </a:extLst>
                </a:hlinkClick>
              </a:rPr>
              <a:t>[attribute*="value"] </a:t>
            </a:r>
            <a:r>
              <a:rPr lang="en-US" altLang="en-US" dirty="0">
                <a:solidFill>
                  <a:srgbClr val="FFC000"/>
                </a:solidFill>
                <a:latin typeface="+mj-lt"/>
                <a:hlinkClick r:id="rId7">
                  <a:extLst>
                    <a:ext uri="{A12FA001-AC4F-418D-AE19-62706E023703}">
                      <ahyp:hlinkClr xmlns:ahyp="http://schemas.microsoft.com/office/drawing/2018/hyperlinkcolor" val="tx"/>
                    </a:ext>
                  </a:extLst>
                </a:hlinkClick>
              </a:rPr>
              <a:t>selector</a:t>
            </a:r>
            <a:r>
              <a:rPr lang="en-US" altLang="en-US" dirty="0">
                <a:solidFill>
                  <a:srgbClr val="FFC000"/>
                </a:solidFill>
                <a:latin typeface="+mj-lt"/>
              </a:rPr>
              <a:t> </a:t>
            </a:r>
          </a:p>
          <a:p>
            <a:pPr marL="0" indent="0">
              <a:lnSpc>
                <a:spcPct val="200000"/>
              </a:lnSpc>
              <a:buNone/>
            </a:pPr>
            <a:endParaRPr lang="en-US" dirty="0">
              <a:latin typeface="+mj-lt"/>
            </a:endParaRPr>
          </a:p>
        </p:txBody>
      </p:sp>
      <p:sp>
        <p:nvSpPr>
          <p:cNvPr id="4" name="TextBox 3">
            <a:extLst>
              <a:ext uri="{FF2B5EF4-FFF2-40B4-BE49-F238E27FC236}">
                <a16:creationId xmlns:a16="http://schemas.microsoft.com/office/drawing/2014/main" id="{2AA31BF4-0E68-430E-8120-6E0B0A8358C8}"/>
              </a:ext>
            </a:extLst>
          </p:cNvPr>
          <p:cNvSpPr txBox="1"/>
          <p:nvPr/>
        </p:nvSpPr>
        <p:spPr>
          <a:xfrm>
            <a:off x="232452" y="972392"/>
            <a:ext cx="5196798" cy="861774"/>
          </a:xfrm>
          <a:prstGeom prst="rect">
            <a:avLst/>
          </a:prstGeom>
          <a:noFill/>
        </p:spPr>
        <p:txBody>
          <a:bodyPr wrap="square" rtlCol="0">
            <a:spAutoFit/>
          </a:bodyPr>
          <a:lstStyle/>
          <a:p>
            <a:r>
              <a:rPr lang="en-US" sz="3200" dirty="0">
                <a:solidFill>
                  <a:srgbClr val="FFC000"/>
                </a:solidFill>
              </a:rPr>
              <a:t>Attribute CSS Selectors</a:t>
            </a:r>
          </a:p>
          <a:p>
            <a:endParaRPr lang="en-IN" dirty="0"/>
          </a:p>
        </p:txBody>
      </p:sp>
      <p:cxnSp>
        <p:nvCxnSpPr>
          <p:cNvPr id="11" name="Straight Connector 10">
            <a:extLst>
              <a:ext uri="{FF2B5EF4-FFF2-40B4-BE49-F238E27FC236}">
                <a16:creationId xmlns:a16="http://schemas.microsoft.com/office/drawing/2014/main" id="{51CA2A22-2FA9-494A-8652-310BCA6416E9}"/>
              </a:ext>
            </a:extLst>
          </p:cNvPr>
          <p:cNvCxnSpPr>
            <a:cxnSpLocks/>
          </p:cNvCxnSpPr>
          <p:nvPr/>
        </p:nvCxnSpPr>
        <p:spPr>
          <a:xfrm>
            <a:off x="5304193" y="3248025"/>
            <a:ext cx="16178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49065F3E-010D-4775-A16F-ADDBA9A49FAD}"/>
              </a:ext>
            </a:extLst>
          </p:cNvPr>
          <p:cNvGrpSpPr/>
          <p:nvPr/>
        </p:nvGrpSpPr>
        <p:grpSpPr>
          <a:xfrm>
            <a:off x="5304193" y="2616943"/>
            <a:ext cx="6221260" cy="3687537"/>
            <a:chOff x="5304193" y="2616943"/>
            <a:chExt cx="6221260" cy="3687537"/>
          </a:xfrm>
        </p:grpSpPr>
        <p:sp>
          <p:nvSpPr>
            <p:cNvPr id="7" name="TextBox 6">
              <a:extLst>
                <a:ext uri="{FF2B5EF4-FFF2-40B4-BE49-F238E27FC236}">
                  <a16:creationId xmlns:a16="http://schemas.microsoft.com/office/drawing/2014/main" id="{4D6CCC2F-7822-4FE2-9C06-69C2D2698260}"/>
                </a:ext>
              </a:extLst>
            </p:cNvPr>
            <p:cNvSpPr txBox="1"/>
            <p:nvPr/>
          </p:nvSpPr>
          <p:spPr>
            <a:xfrm>
              <a:off x="8414823" y="3059668"/>
              <a:ext cx="3110630" cy="369332"/>
            </a:xfrm>
            <a:prstGeom prst="rect">
              <a:avLst/>
            </a:prstGeom>
            <a:solidFill>
              <a:schemeClr val="bg1">
                <a:lumMod val="65000"/>
                <a:lumOff val="35000"/>
              </a:schemeClr>
            </a:solidFill>
            <a:ln>
              <a:solidFill>
                <a:schemeClr val="tx1"/>
              </a:solidFill>
            </a:ln>
          </p:spPr>
          <p:txBody>
            <a:bodyPr wrap="square" rtlCol="0">
              <a:spAutoFit/>
            </a:bodyPr>
            <a:lstStyle/>
            <a:p>
              <a:r>
                <a:rPr lang="en-US" dirty="0"/>
                <a:t>Presence And Value Selector</a:t>
              </a:r>
              <a:endParaRPr lang="en-IN" dirty="0"/>
            </a:p>
          </p:txBody>
        </p:sp>
        <p:cxnSp>
          <p:nvCxnSpPr>
            <p:cNvPr id="9" name="Connector: Elbow 8">
              <a:extLst>
                <a:ext uri="{FF2B5EF4-FFF2-40B4-BE49-F238E27FC236}">
                  <a16:creationId xmlns:a16="http://schemas.microsoft.com/office/drawing/2014/main" id="{F716627A-7CA2-49D3-9CA6-25C0DC8A609F}"/>
                </a:ext>
              </a:extLst>
            </p:cNvPr>
            <p:cNvCxnSpPr>
              <a:cxnSpLocks/>
              <a:endCxn id="7" idx="1"/>
            </p:cNvCxnSpPr>
            <p:nvPr/>
          </p:nvCxnSpPr>
          <p:spPr>
            <a:xfrm>
              <a:off x="5304193" y="2616943"/>
              <a:ext cx="3110630" cy="627391"/>
            </a:xfrm>
            <a:prstGeom prst="bentConnector3">
              <a:avLst>
                <a:gd name="adj1" fmla="val 512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B8AD13F2-3A9E-439A-BBBD-930970946626}"/>
                </a:ext>
              </a:extLst>
            </p:cNvPr>
            <p:cNvCxnSpPr/>
            <p:nvPr/>
          </p:nvCxnSpPr>
          <p:spPr>
            <a:xfrm flipV="1">
              <a:off x="5429250" y="3244334"/>
              <a:ext cx="1685925" cy="841891"/>
            </a:xfrm>
            <a:prstGeom prst="bentConnector3">
              <a:avLst>
                <a:gd name="adj1" fmla="val 86723"/>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6C09741-E4F4-4560-A843-AB180E56BA34}"/>
                </a:ext>
              </a:extLst>
            </p:cNvPr>
            <p:cNvSpPr txBox="1"/>
            <p:nvPr/>
          </p:nvSpPr>
          <p:spPr>
            <a:xfrm>
              <a:off x="8414823" y="5364718"/>
              <a:ext cx="3110630" cy="369332"/>
            </a:xfrm>
            <a:prstGeom prst="rect">
              <a:avLst/>
            </a:prstGeom>
            <a:solidFill>
              <a:schemeClr val="bg1">
                <a:lumMod val="65000"/>
                <a:lumOff val="35000"/>
              </a:schemeClr>
            </a:solidFill>
            <a:ln>
              <a:solidFill>
                <a:schemeClr val="tx1"/>
              </a:solidFill>
            </a:ln>
          </p:spPr>
          <p:txBody>
            <a:bodyPr wrap="square" rtlCol="0">
              <a:spAutoFit/>
            </a:bodyPr>
            <a:lstStyle/>
            <a:p>
              <a:r>
                <a:rPr lang="en-US" dirty="0"/>
                <a:t>Substring matching Selector</a:t>
              </a:r>
              <a:endParaRPr lang="en-IN" dirty="0"/>
            </a:p>
          </p:txBody>
        </p:sp>
        <p:cxnSp>
          <p:nvCxnSpPr>
            <p:cNvPr id="16" name="Connector: Elbow 15">
              <a:extLst>
                <a:ext uri="{FF2B5EF4-FFF2-40B4-BE49-F238E27FC236}">
                  <a16:creationId xmlns:a16="http://schemas.microsoft.com/office/drawing/2014/main" id="{27EFB640-C9AF-475A-A49D-741B661EB0A1}"/>
                </a:ext>
              </a:extLst>
            </p:cNvPr>
            <p:cNvCxnSpPr>
              <a:endCxn id="14" idx="1"/>
            </p:cNvCxnSpPr>
            <p:nvPr/>
          </p:nvCxnSpPr>
          <p:spPr>
            <a:xfrm>
              <a:off x="5429250" y="4810125"/>
              <a:ext cx="2985573" cy="7392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52EA0CA-BAF6-44E4-8A85-2AFC7F27C235}"/>
                </a:ext>
              </a:extLst>
            </p:cNvPr>
            <p:cNvCxnSpPr>
              <a:cxnSpLocks/>
            </p:cNvCxnSpPr>
            <p:nvPr/>
          </p:nvCxnSpPr>
          <p:spPr>
            <a:xfrm flipV="1">
              <a:off x="5456593" y="5549384"/>
              <a:ext cx="2934932" cy="75509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B3224C-314E-4453-849C-5AEB8182FCBF}"/>
                </a:ext>
              </a:extLst>
            </p:cNvPr>
            <p:cNvCxnSpPr/>
            <p:nvPr/>
          </p:nvCxnSpPr>
          <p:spPr>
            <a:xfrm flipH="1">
              <a:off x="5456593" y="5549384"/>
              <a:ext cx="1465443"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7883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graphicFrame>
        <p:nvGraphicFramePr>
          <p:cNvPr id="5" name="Content Placeholder 4">
            <a:extLst>
              <a:ext uri="{FF2B5EF4-FFF2-40B4-BE49-F238E27FC236}">
                <a16:creationId xmlns:a16="http://schemas.microsoft.com/office/drawing/2014/main" id="{329873D4-E1B6-43EA-9B21-E0411277AFE7}"/>
              </a:ext>
            </a:extLst>
          </p:cNvPr>
          <p:cNvGraphicFramePr>
            <a:graphicFrameLocks noGrp="1"/>
          </p:cNvGraphicFramePr>
          <p:nvPr>
            <p:ph idx="1"/>
            <p:extLst>
              <p:ext uri="{D42A27DB-BD31-4B8C-83A1-F6EECF244321}">
                <p14:modId xmlns:p14="http://schemas.microsoft.com/office/powerpoint/2010/main" val="1019822387"/>
              </p:ext>
            </p:extLst>
          </p:nvPr>
        </p:nvGraphicFramePr>
        <p:xfrm>
          <a:off x="251501" y="2403634"/>
          <a:ext cx="11026099" cy="3931920"/>
        </p:xfrm>
        <a:graphic>
          <a:graphicData uri="http://schemas.openxmlformats.org/drawingml/2006/table">
            <a:tbl>
              <a:tblPr>
                <a:tableStyleId>{2D5ABB26-0587-4C30-8999-92F81FD0307C}</a:tableStyleId>
              </a:tblPr>
              <a:tblGrid>
                <a:gridCol w="3675366">
                  <a:extLst>
                    <a:ext uri="{9D8B030D-6E8A-4147-A177-3AD203B41FA5}">
                      <a16:colId xmlns:a16="http://schemas.microsoft.com/office/drawing/2014/main" val="3488804063"/>
                    </a:ext>
                  </a:extLst>
                </a:gridCol>
                <a:gridCol w="3731233">
                  <a:extLst>
                    <a:ext uri="{9D8B030D-6E8A-4147-A177-3AD203B41FA5}">
                      <a16:colId xmlns:a16="http://schemas.microsoft.com/office/drawing/2014/main" val="742140776"/>
                    </a:ext>
                  </a:extLst>
                </a:gridCol>
                <a:gridCol w="3619500">
                  <a:extLst>
                    <a:ext uri="{9D8B030D-6E8A-4147-A177-3AD203B41FA5}">
                      <a16:colId xmlns:a16="http://schemas.microsoft.com/office/drawing/2014/main" val="977048132"/>
                    </a:ext>
                  </a:extLst>
                </a:gridCol>
              </a:tblGrid>
              <a:tr h="0">
                <a:tc>
                  <a:txBody>
                    <a:bodyPr/>
                    <a:lstStyle/>
                    <a:p>
                      <a:r>
                        <a:rPr lang="en-IN">
                          <a:solidFill>
                            <a:sysClr val="windowText" lastClr="000000"/>
                          </a:solidFill>
                        </a:rPr>
                        <a:t>Selector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IN">
                          <a:solidFill>
                            <a:sysClr val="windowText" lastClr="000000"/>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IN" dirty="0">
                          <a:solidFill>
                            <a:sysClr val="windowText" lastClr="000000"/>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86458703"/>
                  </a:ext>
                </a:extLst>
              </a:tr>
              <a:tr h="0">
                <a:tc>
                  <a:txBody>
                    <a:bodyPr/>
                    <a:lstStyle/>
                    <a:p>
                      <a:r>
                        <a:rPr lang="en-IN" dirty="0"/>
                        <a:t>[</a:t>
                      </a:r>
                      <a:r>
                        <a:rPr lang="en-IN" dirty="0" err="1"/>
                        <a:t>attr</a:t>
                      </a:r>
                      <a:r>
                        <a:rPr lang="en-IN"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Matches elements with an </a:t>
                      </a:r>
                      <a:r>
                        <a:rPr lang="en-US" dirty="0" err="1"/>
                        <a:t>attr</a:t>
                      </a:r>
                      <a:r>
                        <a:rPr lang="en-US" dirty="0"/>
                        <a:t> attribute (whose name is the value in square brackets).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4822445"/>
                  </a:ext>
                </a:extLst>
              </a:tr>
              <a:tr h="0">
                <a:tc>
                  <a:txBody>
                    <a:bodyPr/>
                    <a:lstStyle/>
                    <a:p>
                      <a:r>
                        <a:rPr lang="en-IN" dirty="0"/>
                        <a:t>[</a:t>
                      </a:r>
                      <a:r>
                        <a:rPr lang="en-IN" dirty="0" err="1"/>
                        <a:t>attr</a:t>
                      </a:r>
                      <a:r>
                        <a:rPr lang="en-IN" dirty="0"/>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a:t>
                      </a:r>
                      <a:r>
                        <a:rPr lang="en-IN" dirty="0" err="1"/>
                        <a:t>href</a:t>
                      </a:r>
                      <a:r>
                        <a:rPr lang="en-IN" dirty="0"/>
                        <a:t>="https://example.com"]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Matches elements with an attr attribute whose value is exactly value — the string inside the quotes.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7204307"/>
                  </a:ext>
                </a:extLst>
              </a:tr>
              <a:tr h="0">
                <a:tc>
                  <a:txBody>
                    <a:bodyPr/>
                    <a:lstStyle/>
                    <a:p>
                      <a:r>
                        <a:rPr lang="en-IN" dirty="0"/>
                        <a:t>[</a:t>
                      </a:r>
                      <a:r>
                        <a:rPr lang="en-IN" dirty="0" err="1"/>
                        <a:t>attr</a:t>
                      </a:r>
                      <a:r>
                        <a:rPr lang="en-IN" dirty="0"/>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p[class~="special"]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br>
                        <a:rPr lang="en-US" dirty="0"/>
                      </a:br>
                      <a:r>
                        <a:rPr lang="en-US" dirty="0"/>
                        <a:t>Matches elements with an </a:t>
                      </a:r>
                      <a:r>
                        <a:rPr lang="en-US" dirty="0" err="1"/>
                        <a:t>attr</a:t>
                      </a:r>
                      <a:r>
                        <a:rPr lang="en-US" dirty="0"/>
                        <a:t> attribute whose value is exactly value, or contains value in its (space separated) list of values.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806361"/>
                  </a:ext>
                </a:extLst>
              </a:tr>
            </a:tbl>
          </a:graphicData>
        </a:graphic>
      </p:graphicFrame>
      <p:sp>
        <p:nvSpPr>
          <p:cNvPr id="4" name="TextBox 3">
            <a:extLst>
              <a:ext uri="{FF2B5EF4-FFF2-40B4-BE49-F238E27FC236}">
                <a16:creationId xmlns:a16="http://schemas.microsoft.com/office/drawing/2014/main" id="{2AA31BF4-0E68-430E-8120-6E0B0A8358C8}"/>
              </a:ext>
            </a:extLst>
          </p:cNvPr>
          <p:cNvSpPr txBox="1"/>
          <p:nvPr/>
        </p:nvSpPr>
        <p:spPr>
          <a:xfrm>
            <a:off x="251501" y="753228"/>
            <a:ext cx="6406473" cy="1169551"/>
          </a:xfrm>
          <a:prstGeom prst="rect">
            <a:avLst/>
          </a:prstGeom>
          <a:noFill/>
        </p:spPr>
        <p:txBody>
          <a:bodyPr wrap="square" rtlCol="0">
            <a:spAutoFit/>
          </a:bodyPr>
          <a:lstStyle/>
          <a:p>
            <a:r>
              <a:rPr lang="en-US" sz="3200" dirty="0">
                <a:solidFill>
                  <a:srgbClr val="FFC000"/>
                </a:solidFill>
              </a:rPr>
              <a:t>Attribute CSS Selectors</a:t>
            </a:r>
          </a:p>
          <a:p>
            <a:r>
              <a:rPr lang="en-IN" sz="2000" dirty="0">
                <a:hlinkClick r:id="rId2"/>
              </a:rPr>
              <a:t>Presence and value selectors</a:t>
            </a:r>
            <a:endParaRPr lang="en-IN" sz="2000" dirty="0"/>
          </a:p>
          <a:p>
            <a:endParaRPr lang="en-IN" dirty="0"/>
          </a:p>
        </p:txBody>
      </p:sp>
    </p:spTree>
    <p:extLst>
      <p:ext uri="{BB962C8B-B14F-4D97-AF65-F5344CB8AC3E}">
        <p14:creationId xmlns:p14="http://schemas.microsoft.com/office/powerpoint/2010/main" val="2244023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sp>
        <p:nvSpPr>
          <p:cNvPr id="4" name="TextBox 3">
            <a:extLst>
              <a:ext uri="{FF2B5EF4-FFF2-40B4-BE49-F238E27FC236}">
                <a16:creationId xmlns:a16="http://schemas.microsoft.com/office/drawing/2014/main" id="{2AA31BF4-0E68-430E-8120-6E0B0A8358C8}"/>
              </a:ext>
            </a:extLst>
          </p:cNvPr>
          <p:cNvSpPr txBox="1"/>
          <p:nvPr/>
        </p:nvSpPr>
        <p:spPr>
          <a:xfrm>
            <a:off x="251501" y="753228"/>
            <a:ext cx="6406473" cy="1169551"/>
          </a:xfrm>
          <a:prstGeom prst="rect">
            <a:avLst/>
          </a:prstGeom>
          <a:noFill/>
        </p:spPr>
        <p:txBody>
          <a:bodyPr wrap="square" rtlCol="0">
            <a:spAutoFit/>
          </a:bodyPr>
          <a:lstStyle/>
          <a:p>
            <a:r>
              <a:rPr lang="en-US" sz="3200" dirty="0">
                <a:solidFill>
                  <a:srgbClr val="FFC000"/>
                </a:solidFill>
              </a:rPr>
              <a:t>Attribute CSS Selectors</a:t>
            </a:r>
          </a:p>
          <a:p>
            <a:r>
              <a:rPr lang="en-IN" sz="2000" dirty="0">
                <a:solidFill>
                  <a:srgbClr val="FFC000"/>
                </a:solidFill>
                <a:hlinkClick r:id="rId2">
                  <a:extLst>
                    <a:ext uri="{A12FA001-AC4F-418D-AE19-62706E023703}">
                      <ahyp:hlinkClr xmlns:ahyp="http://schemas.microsoft.com/office/drawing/2018/hyperlinkcolor" val="tx"/>
                    </a:ext>
                  </a:extLst>
                </a:hlinkClick>
              </a:rPr>
              <a:t>Substring matching selectors</a:t>
            </a:r>
            <a:endParaRPr lang="en-IN" sz="2000" dirty="0">
              <a:solidFill>
                <a:srgbClr val="FFC000"/>
              </a:solidFill>
            </a:endParaRPr>
          </a:p>
          <a:p>
            <a:endParaRPr lang="en-IN" dirty="0"/>
          </a:p>
        </p:txBody>
      </p:sp>
      <p:graphicFrame>
        <p:nvGraphicFramePr>
          <p:cNvPr id="7" name="Content Placeholder 6">
            <a:extLst>
              <a:ext uri="{FF2B5EF4-FFF2-40B4-BE49-F238E27FC236}">
                <a16:creationId xmlns:a16="http://schemas.microsoft.com/office/drawing/2014/main" id="{E8977C32-6D6A-4494-A5D0-6E3C2C004806}"/>
              </a:ext>
            </a:extLst>
          </p:cNvPr>
          <p:cNvGraphicFramePr>
            <a:graphicFrameLocks noGrp="1"/>
          </p:cNvGraphicFramePr>
          <p:nvPr>
            <p:ph idx="1"/>
            <p:extLst>
              <p:ext uri="{D42A27DB-BD31-4B8C-83A1-F6EECF244321}">
                <p14:modId xmlns:p14="http://schemas.microsoft.com/office/powerpoint/2010/main" val="1799618373"/>
              </p:ext>
            </p:extLst>
          </p:nvPr>
        </p:nvGraphicFramePr>
        <p:xfrm>
          <a:off x="251501" y="2358865"/>
          <a:ext cx="10720386" cy="4070510"/>
        </p:xfrm>
        <a:graphic>
          <a:graphicData uri="http://schemas.openxmlformats.org/drawingml/2006/table">
            <a:tbl>
              <a:tblPr/>
              <a:tblGrid>
                <a:gridCol w="3573462">
                  <a:extLst>
                    <a:ext uri="{9D8B030D-6E8A-4147-A177-3AD203B41FA5}">
                      <a16:colId xmlns:a16="http://schemas.microsoft.com/office/drawing/2014/main" val="1460467124"/>
                    </a:ext>
                  </a:extLst>
                </a:gridCol>
                <a:gridCol w="3573462">
                  <a:extLst>
                    <a:ext uri="{9D8B030D-6E8A-4147-A177-3AD203B41FA5}">
                      <a16:colId xmlns:a16="http://schemas.microsoft.com/office/drawing/2014/main" val="2416680840"/>
                    </a:ext>
                  </a:extLst>
                </a:gridCol>
                <a:gridCol w="3573462">
                  <a:extLst>
                    <a:ext uri="{9D8B030D-6E8A-4147-A177-3AD203B41FA5}">
                      <a16:colId xmlns:a16="http://schemas.microsoft.com/office/drawing/2014/main" val="365314911"/>
                    </a:ext>
                  </a:extLst>
                </a:gridCol>
              </a:tblGrid>
              <a:tr h="440055">
                <a:tc>
                  <a:txBody>
                    <a:bodyPr/>
                    <a:lstStyle/>
                    <a:p>
                      <a:r>
                        <a:rPr lang="en-IN" dirty="0">
                          <a:solidFill>
                            <a:sysClr val="windowText" lastClr="000000"/>
                          </a:solidFill>
                        </a:rPr>
                        <a:t>Selector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IN">
                          <a:solidFill>
                            <a:sysClr val="windowText" lastClr="000000"/>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IN" dirty="0">
                          <a:solidFill>
                            <a:sysClr val="windowText" lastClr="000000"/>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73174796"/>
                  </a:ext>
                </a:extLst>
              </a:tr>
              <a:tr h="1100138">
                <a:tc>
                  <a:txBody>
                    <a:bodyPr/>
                    <a:lstStyle/>
                    <a:p>
                      <a:r>
                        <a:rPr lang="en-IN"/>
                        <a:t>[attr^=value]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li[class^="box-"]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Matches elements with an </a:t>
                      </a:r>
                      <a:r>
                        <a:rPr lang="en-US" i="1"/>
                        <a:t>attr</a:t>
                      </a:r>
                      <a:r>
                        <a:rPr lang="en-US"/>
                        <a:t> attribute, whose value begins with </a:t>
                      </a:r>
                      <a:r>
                        <a:rPr lang="en-US" i="1"/>
                        <a:t>value</a:t>
                      </a: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600374"/>
                  </a:ext>
                </a:extLst>
              </a:tr>
              <a:tr h="1100138">
                <a:tc>
                  <a:txBody>
                    <a:bodyPr/>
                    <a:lstStyle/>
                    <a:p>
                      <a:r>
                        <a:rPr lang="en-IN"/>
                        <a:t>[attr$=value]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li[class$="-box"]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Matches elements with an </a:t>
                      </a:r>
                      <a:r>
                        <a:rPr lang="en-US" i="1"/>
                        <a:t>attr</a:t>
                      </a:r>
                      <a:r>
                        <a:rPr lang="en-US"/>
                        <a:t> attribute whose value ends with </a:t>
                      </a:r>
                      <a:r>
                        <a:rPr lang="en-US" i="1"/>
                        <a:t>value</a:t>
                      </a: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1062488"/>
                  </a:ext>
                </a:extLst>
              </a:tr>
              <a:tr h="1430179">
                <a:tc>
                  <a:txBody>
                    <a:bodyPr/>
                    <a:lstStyle/>
                    <a:p>
                      <a:r>
                        <a:rPr lang="en-IN"/>
                        <a:t>[attr*=value]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li[class*="box"]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Matches elements with an </a:t>
                      </a:r>
                      <a:r>
                        <a:rPr lang="en-US" i="1" dirty="0" err="1"/>
                        <a:t>attr</a:t>
                      </a:r>
                      <a:r>
                        <a:rPr lang="en-US" dirty="0"/>
                        <a:t> attribute whose value contains </a:t>
                      </a:r>
                      <a:r>
                        <a:rPr lang="en-US" i="1" dirty="0"/>
                        <a:t>value</a:t>
                      </a:r>
                      <a:r>
                        <a:rPr lang="en-US" dirty="0"/>
                        <a:t> anywhere within the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1297325"/>
                  </a:ext>
                </a:extLst>
              </a:tr>
            </a:tbl>
          </a:graphicData>
        </a:graphic>
      </p:graphicFrame>
    </p:spTree>
    <p:extLst>
      <p:ext uri="{BB962C8B-B14F-4D97-AF65-F5344CB8AC3E}">
        <p14:creationId xmlns:p14="http://schemas.microsoft.com/office/powerpoint/2010/main" val="238231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9F49-5CA9-485B-A520-431790C7576D}"/>
              </a:ext>
            </a:extLst>
          </p:cNvPr>
          <p:cNvSpPr>
            <a:spLocks noGrp="1"/>
          </p:cNvSpPr>
          <p:nvPr>
            <p:ph type="title"/>
          </p:nvPr>
        </p:nvSpPr>
        <p:spPr/>
        <p:txBody>
          <a:bodyPr/>
          <a:lstStyle/>
          <a:p>
            <a:r>
              <a:rPr lang="en-US" dirty="0"/>
              <a:t>Use of CSS</a:t>
            </a:r>
            <a:endParaRPr lang="en-IN" dirty="0"/>
          </a:p>
        </p:txBody>
      </p:sp>
      <p:sp>
        <p:nvSpPr>
          <p:cNvPr id="3" name="Content Placeholder 2">
            <a:extLst>
              <a:ext uri="{FF2B5EF4-FFF2-40B4-BE49-F238E27FC236}">
                <a16:creationId xmlns:a16="http://schemas.microsoft.com/office/drawing/2014/main" id="{55820338-A280-408B-B178-EC9CE6C31127}"/>
              </a:ext>
            </a:extLst>
          </p:cNvPr>
          <p:cNvSpPr>
            <a:spLocks noGrp="1"/>
          </p:cNvSpPr>
          <p:nvPr>
            <p:ph idx="1"/>
          </p:nvPr>
        </p:nvSpPr>
        <p:spPr>
          <a:xfrm>
            <a:off x="680321" y="3503199"/>
            <a:ext cx="9613861" cy="1162107"/>
          </a:xfrm>
        </p:spPr>
        <p:txBody>
          <a:bodyPr/>
          <a:lstStyle/>
          <a:p>
            <a:r>
              <a:rPr lang="en-US" dirty="0">
                <a:latin typeface="Times New Roman" panose="02020603050405020304" pitchFamily="18" charset="0"/>
                <a:cs typeface="Times New Roman" panose="02020603050405020304" pitchFamily="18" charset="0"/>
              </a:rPr>
              <a:t>CSS is used to style it and lay it out. For example, you can use CSS to alter the font, color, size, and spacing of your content, split it into multiple columns, or add animations and other decorative features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6AB4689-14C5-41EA-AA08-7B289F4B6F32}"/>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3152169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a:xfrm>
            <a:off x="232452" y="2503391"/>
            <a:ext cx="10206948" cy="3382217"/>
          </a:xfrm>
        </p:spPr>
        <p:txBody>
          <a:bodyPr>
            <a:noAutofit/>
          </a:bodyPr>
          <a:lstStyle/>
          <a:p>
            <a:pPr marL="457200" indent="-457200">
              <a:lnSpc>
                <a:spcPct val="200000"/>
              </a:lnSpc>
              <a:buFont typeface="+mj-lt"/>
              <a:buAutoNum type="arabicPeriod"/>
            </a:pPr>
            <a:r>
              <a:rPr lang="en-US" dirty="0">
                <a:solidFill>
                  <a:schemeClr val="bg1">
                    <a:lumMod val="75000"/>
                    <a:lumOff val="25000"/>
                  </a:schemeClr>
                </a:solidFill>
                <a:hlinkClick r:id="rId2">
                  <a:extLst>
                    <a:ext uri="{A12FA001-AC4F-418D-AE19-62706E023703}">
                      <ahyp:hlinkClr xmlns:ahyp="http://schemas.microsoft.com/office/drawing/2018/hyperlinkcolor" val="tx"/>
                    </a:ext>
                  </a:extLst>
                </a:hlinkClick>
              </a:rPr>
              <a:t>Descendant</a:t>
            </a:r>
            <a:r>
              <a:rPr lang="en-US" dirty="0">
                <a:solidFill>
                  <a:srgbClr val="FFC000"/>
                </a:solidFill>
                <a:hlinkClick r:id="rId2">
                  <a:extLst>
                    <a:ext uri="{A12FA001-AC4F-418D-AE19-62706E023703}">
                      <ahyp:hlinkClr xmlns:ahyp="http://schemas.microsoft.com/office/drawing/2018/hyperlinkcolor" val="tx"/>
                    </a:ext>
                  </a:extLst>
                </a:hlinkClick>
              </a:rPr>
              <a:t> combinator</a:t>
            </a:r>
            <a:endParaRPr lang="en-US" dirty="0">
              <a:solidFill>
                <a:srgbClr val="FFC000"/>
              </a:solidFill>
            </a:endParaRPr>
          </a:p>
          <a:p>
            <a:pPr marL="457200" indent="-457200">
              <a:lnSpc>
                <a:spcPct val="200000"/>
              </a:lnSpc>
              <a:buFont typeface="+mj-lt"/>
              <a:buAutoNum type="arabicPeriod"/>
            </a:pPr>
            <a:r>
              <a:rPr lang="en-US" dirty="0">
                <a:solidFill>
                  <a:schemeClr val="bg1">
                    <a:lumMod val="75000"/>
                    <a:lumOff val="25000"/>
                  </a:schemeClr>
                </a:solidFill>
                <a:hlinkClick r:id="rId3">
                  <a:extLst>
                    <a:ext uri="{A12FA001-AC4F-418D-AE19-62706E023703}">
                      <ahyp:hlinkClr xmlns:ahyp="http://schemas.microsoft.com/office/drawing/2018/hyperlinkcolor" val="tx"/>
                    </a:ext>
                  </a:extLst>
                </a:hlinkClick>
              </a:rPr>
              <a:t>Direct child </a:t>
            </a:r>
            <a:r>
              <a:rPr lang="en-US" dirty="0">
                <a:solidFill>
                  <a:srgbClr val="FFC000"/>
                </a:solidFill>
                <a:hlinkClick r:id="rId3">
                  <a:extLst>
                    <a:ext uri="{A12FA001-AC4F-418D-AE19-62706E023703}">
                      <ahyp:hlinkClr xmlns:ahyp="http://schemas.microsoft.com/office/drawing/2018/hyperlinkcolor" val="tx"/>
                    </a:ext>
                  </a:extLst>
                </a:hlinkClick>
              </a:rPr>
              <a:t>combinator</a:t>
            </a:r>
            <a:endParaRPr lang="en-US" dirty="0">
              <a:solidFill>
                <a:srgbClr val="FFC000"/>
              </a:solidFill>
            </a:endParaRPr>
          </a:p>
          <a:p>
            <a:pPr marL="457200" indent="-457200">
              <a:lnSpc>
                <a:spcPct val="200000"/>
              </a:lnSpc>
              <a:buFont typeface="+mj-lt"/>
              <a:buAutoNum type="arabicPeriod"/>
            </a:pPr>
            <a:r>
              <a:rPr lang="en-US" dirty="0">
                <a:solidFill>
                  <a:schemeClr val="bg1">
                    <a:lumMod val="75000"/>
                    <a:lumOff val="25000"/>
                  </a:schemeClr>
                </a:solidFill>
                <a:hlinkClick r:id="rId4">
                  <a:extLst>
                    <a:ext uri="{A12FA001-AC4F-418D-AE19-62706E023703}">
                      <ahyp:hlinkClr xmlns:ahyp="http://schemas.microsoft.com/office/drawing/2018/hyperlinkcolor" val="tx"/>
                    </a:ext>
                  </a:extLst>
                </a:hlinkClick>
              </a:rPr>
              <a:t>General sibling </a:t>
            </a:r>
            <a:r>
              <a:rPr lang="en-US" dirty="0">
                <a:solidFill>
                  <a:srgbClr val="FFC000"/>
                </a:solidFill>
                <a:hlinkClick r:id="rId4">
                  <a:extLst>
                    <a:ext uri="{A12FA001-AC4F-418D-AE19-62706E023703}">
                      <ahyp:hlinkClr xmlns:ahyp="http://schemas.microsoft.com/office/drawing/2018/hyperlinkcolor" val="tx"/>
                    </a:ext>
                  </a:extLst>
                </a:hlinkClick>
              </a:rPr>
              <a:t>combinator</a:t>
            </a:r>
            <a:endParaRPr lang="en-US" dirty="0">
              <a:solidFill>
                <a:srgbClr val="FFC000"/>
              </a:solidFill>
            </a:endParaRPr>
          </a:p>
          <a:p>
            <a:pPr marL="457200" indent="-457200">
              <a:lnSpc>
                <a:spcPct val="200000"/>
              </a:lnSpc>
              <a:buFont typeface="+mj-lt"/>
              <a:buAutoNum type="arabicPeriod"/>
            </a:pPr>
            <a:r>
              <a:rPr lang="en-US" dirty="0">
                <a:solidFill>
                  <a:schemeClr val="bg1">
                    <a:lumMod val="75000"/>
                    <a:lumOff val="25000"/>
                  </a:schemeClr>
                </a:solidFill>
                <a:hlinkClick r:id="rId5">
                  <a:extLst>
                    <a:ext uri="{A12FA001-AC4F-418D-AE19-62706E023703}">
                      <ahyp:hlinkClr xmlns:ahyp="http://schemas.microsoft.com/office/drawing/2018/hyperlinkcolor" val="tx"/>
                    </a:ext>
                  </a:extLst>
                </a:hlinkClick>
              </a:rPr>
              <a:t>Adjacent sibling </a:t>
            </a:r>
            <a:r>
              <a:rPr lang="en-US" dirty="0">
                <a:solidFill>
                  <a:srgbClr val="FFC000"/>
                </a:solidFill>
                <a:hlinkClick r:id="rId5">
                  <a:extLst>
                    <a:ext uri="{A12FA001-AC4F-418D-AE19-62706E023703}">
                      <ahyp:hlinkClr xmlns:ahyp="http://schemas.microsoft.com/office/drawing/2018/hyperlinkcolor" val="tx"/>
                    </a:ext>
                  </a:extLst>
                </a:hlinkClick>
              </a:rPr>
              <a:t>combinator</a:t>
            </a:r>
            <a:endParaRPr lang="en-US" dirty="0">
              <a:solidFill>
                <a:srgbClr val="FFC000"/>
              </a:solidFill>
            </a:endParaRPr>
          </a:p>
        </p:txBody>
      </p:sp>
      <p:sp>
        <p:nvSpPr>
          <p:cNvPr id="4" name="TextBox 3">
            <a:extLst>
              <a:ext uri="{FF2B5EF4-FFF2-40B4-BE49-F238E27FC236}">
                <a16:creationId xmlns:a16="http://schemas.microsoft.com/office/drawing/2014/main" id="{2AA31BF4-0E68-430E-8120-6E0B0A8358C8}"/>
              </a:ext>
            </a:extLst>
          </p:cNvPr>
          <p:cNvSpPr txBox="1"/>
          <p:nvPr/>
        </p:nvSpPr>
        <p:spPr>
          <a:xfrm>
            <a:off x="232452" y="972392"/>
            <a:ext cx="5196798" cy="861774"/>
          </a:xfrm>
          <a:prstGeom prst="rect">
            <a:avLst/>
          </a:prstGeom>
          <a:noFill/>
        </p:spPr>
        <p:txBody>
          <a:bodyPr wrap="square" rtlCol="0">
            <a:spAutoFit/>
          </a:bodyPr>
          <a:lstStyle/>
          <a:p>
            <a:r>
              <a:rPr lang="en-US" sz="3200" dirty="0">
                <a:solidFill>
                  <a:srgbClr val="FFC000"/>
                </a:solidFill>
              </a:rPr>
              <a:t>CSS Combinators Selectors</a:t>
            </a:r>
          </a:p>
          <a:p>
            <a:endParaRPr lang="en-IN" dirty="0"/>
          </a:p>
        </p:txBody>
      </p:sp>
    </p:spTree>
    <p:extLst>
      <p:ext uri="{BB962C8B-B14F-4D97-AF65-F5344CB8AC3E}">
        <p14:creationId xmlns:p14="http://schemas.microsoft.com/office/powerpoint/2010/main" val="1585201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a:xfrm>
            <a:off x="232452" y="2503391"/>
            <a:ext cx="10206948" cy="3382217"/>
          </a:xfrm>
        </p:spPr>
        <p:txBody>
          <a:bodyPr>
            <a:noAutofit/>
          </a:bodyPr>
          <a:lstStyle/>
          <a:p>
            <a:pPr marL="457200" indent="-457200">
              <a:lnSpc>
                <a:spcPct val="200000"/>
              </a:lnSpc>
              <a:buFont typeface="+mj-lt"/>
              <a:buAutoNum type="arabicPeriod"/>
            </a:pPr>
            <a:r>
              <a:rPr lang="en-US" dirty="0">
                <a:solidFill>
                  <a:srgbClr val="FFC000"/>
                </a:solidFill>
                <a:hlinkClick r:id="rId2">
                  <a:extLst>
                    <a:ext uri="{A12FA001-AC4F-418D-AE19-62706E023703}">
                      <ahyp:hlinkClr xmlns:ahyp="http://schemas.microsoft.com/office/drawing/2018/hyperlinkcolor" val="tx"/>
                    </a:ext>
                  </a:extLst>
                </a:hlinkClick>
              </a:rPr>
              <a:t>Pseudo-class selectors </a:t>
            </a:r>
            <a:r>
              <a:rPr lang="en-US" dirty="0">
                <a:solidFill>
                  <a:schemeClr val="bg1">
                    <a:lumMod val="75000"/>
                    <a:lumOff val="25000"/>
                  </a:schemeClr>
                </a:solidFill>
                <a:hlinkClick r:id="rId2">
                  <a:extLst>
                    <a:ext uri="{A12FA001-AC4F-418D-AE19-62706E023703}">
                      <ahyp:hlinkClr xmlns:ahyp="http://schemas.microsoft.com/office/drawing/2018/hyperlinkcolor" val="tx"/>
                    </a:ext>
                  </a:extLst>
                </a:hlinkClick>
              </a:rPr>
              <a:t>for links</a:t>
            </a:r>
            <a:endParaRPr lang="en-US" dirty="0">
              <a:solidFill>
                <a:schemeClr val="bg1">
                  <a:lumMod val="75000"/>
                  <a:lumOff val="25000"/>
                </a:schemeClr>
              </a:solidFill>
            </a:endParaRPr>
          </a:p>
          <a:p>
            <a:pPr marL="457200" indent="-457200">
              <a:lnSpc>
                <a:spcPct val="200000"/>
              </a:lnSpc>
              <a:buFont typeface="+mj-lt"/>
              <a:buAutoNum type="arabicPeriod"/>
            </a:pPr>
            <a:r>
              <a:rPr lang="en-US" dirty="0">
                <a:solidFill>
                  <a:srgbClr val="FFC000"/>
                </a:solidFill>
                <a:hlinkClick r:id="rId3">
                  <a:extLst>
                    <a:ext uri="{A12FA001-AC4F-418D-AE19-62706E023703}">
                      <ahyp:hlinkClr xmlns:ahyp="http://schemas.microsoft.com/office/drawing/2018/hyperlinkcolor" val="tx"/>
                    </a:ext>
                  </a:extLst>
                </a:hlinkClick>
              </a:rPr>
              <a:t>Pseudo-class selectors </a:t>
            </a:r>
            <a:r>
              <a:rPr lang="en-US" dirty="0">
                <a:solidFill>
                  <a:schemeClr val="bg1">
                    <a:lumMod val="75000"/>
                    <a:lumOff val="25000"/>
                  </a:schemeClr>
                </a:solidFill>
                <a:hlinkClick r:id="rId3">
                  <a:extLst>
                    <a:ext uri="{A12FA001-AC4F-418D-AE19-62706E023703}">
                      <ahyp:hlinkClr xmlns:ahyp="http://schemas.microsoft.com/office/drawing/2018/hyperlinkcolor" val="tx"/>
                    </a:ext>
                  </a:extLst>
                </a:hlinkClick>
              </a:rPr>
              <a:t>for inputs</a:t>
            </a:r>
            <a:endParaRPr lang="en-US" dirty="0">
              <a:solidFill>
                <a:schemeClr val="bg1">
                  <a:lumMod val="75000"/>
                  <a:lumOff val="25000"/>
                </a:schemeClr>
              </a:solidFill>
            </a:endParaRPr>
          </a:p>
          <a:p>
            <a:pPr marL="457200" indent="-457200">
              <a:lnSpc>
                <a:spcPct val="200000"/>
              </a:lnSpc>
              <a:buFont typeface="+mj-lt"/>
              <a:buAutoNum type="arabicPeriod"/>
            </a:pPr>
            <a:r>
              <a:rPr lang="en-US" dirty="0">
                <a:solidFill>
                  <a:srgbClr val="FFC000"/>
                </a:solidFill>
                <a:hlinkClick r:id="rId4">
                  <a:extLst>
                    <a:ext uri="{A12FA001-AC4F-418D-AE19-62706E023703}">
                      <ahyp:hlinkClr xmlns:ahyp="http://schemas.microsoft.com/office/drawing/2018/hyperlinkcolor" val="tx"/>
                    </a:ext>
                  </a:extLst>
                </a:hlinkClick>
              </a:rPr>
              <a:t>Pseudo-class selectors </a:t>
            </a:r>
            <a:r>
              <a:rPr lang="en-US" dirty="0">
                <a:solidFill>
                  <a:schemeClr val="bg1">
                    <a:lumMod val="75000"/>
                    <a:lumOff val="25000"/>
                  </a:schemeClr>
                </a:solidFill>
                <a:hlinkClick r:id="rId4">
                  <a:extLst>
                    <a:ext uri="{A12FA001-AC4F-418D-AE19-62706E023703}">
                      <ahyp:hlinkClr xmlns:ahyp="http://schemas.microsoft.com/office/drawing/2018/hyperlinkcolor" val="tx"/>
                    </a:ext>
                  </a:extLst>
                </a:hlinkClick>
              </a:rPr>
              <a:t>for position</a:t>
            </a:r>
            <a:endParaRPr lang="en-US" dirty="0">
              <a:solidFill>
                <a:schemeClr val="bg1">
                  <a:lumMod val="75000"/>
                  <a:lumOff val="25000"/>
                </a:schemeClr>
              </a:solidFill>
            </a:endParaRPr>
          </a:p>
        </p:txBody>
      </p:sp>
      <p:sp>
        <p:nvSpPr>
          <p:cNvPr id="4" name="TextBox 3">
            <a:extLst>
              <a:ext uri="{FF2B5EF4-FFF2-40B4-BE49-F238E27FC236}">
                <a16:creationId xmlns:a16="http://schemas.microsoft.com/office/drawing/2014/main" id="{2AA31BF4-0E68-430E-8120-6E0B0A8358C8}"/>
              </a:ext>
            </a:extLst>
          </p:cNvPr>
          <p:cNvSpPr txBox="1"/>
          <p:nvPr/>
        </p:nvSpPr>
        <p:spPr>
          <a:xfrm>
            <a:off x="232452" y="972392"/>
            <a:ext cx="5196798" cy="861774"/>
          </a:xfrm>
          <a:prstGeom prst="rect">
            <a:avLst/>
          </a:prstGeom>
          <a:noFill/>
        </p:spPr>
        <p:txBody>
          <a:bodyPr wrap="square" rtlCol="0">
            <a:spAutoFit/>
          </a:bodyPr>
          <a:lstStyle/>
          <a:p>
            <a:r>
              <a:rPr lang="en-US" sz="3200" dirty="0">
                <a:solidFill>
                  <a:srgbClr val="FFC000"/>
                </a:solidFill>
              </a:rPr>
              <a:t>Pseudo Class CSS Selectors</a:t>
            </a:r>
          </a:p>
          <a:p>
            <a:endParaRPr lang="en-IN" dirty="0"/>
          </a:p>
        </p:txBody>
      </p:sp>
    </p:spTree>
    <p:extLst>
      <p:ext uri="{BB962C8B-B14F-4D97-AF65-F5344CB8AC3E}">
        <p14:creationId xmlns:p14="http://schemas.microsoft.com/office/powerpoint/2010/main" val="3466797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a:xfrm>
            <a:off x="232452" y="2503391"/>
            <a:ext cx="10206948" cy="3382217"/>
          </a:xfrm>
        </p:spPr>
        <p:txBody>
          <a:bodyPr>
            <a:noAutofit/>
          </a:bodyPr>
          <a:lstStyle/>
          <a:p>
            <a:pPr marL="0" indent="0" eaLnBrk="0" fontAlgn="base" hangingPunct="0">
              <a:lnSpc>
                <a:spcPct val="200000"/>
              </a:lnSpc>
              <a:spcBef>
                <a:spcPct val="0"/>
              </a:spcBef>
              <a:spcAft>
                <a:spcPct val="0"/>
              </a:spcAft>
              <a:buFontTx/>
              <a:buAutoNum type="arabicPeriod"/>
            </a:pPr>
            <a:r>
              <a:rPr lang="en-US" altLang="en-US" dirty="0">
                <a:solidFill>
                  <a:srgbClr val="FFC000"/>
                </a:solidFill>
                <a:latin typeface="+mj-lt"/>
                <a:hlinkClick r:id="rId2">
                  <a:extLst>
                    <a:ext uri="{A12FA001-AC4F-418D-AE19-62706E023703}">
                      <ahyp:hlinkClr xmlns:ahyp="http://schemas.microsoft.com/office/drawing/2018/hyperlinkcolor" val="tx"/>
                    </a:ext>
                  </a:extLst>
                </a:hlinkClick>
              </a:rPr>
              <a:t>The </a:t>
            </a:r>
            <a:r>
              <a:rPr lang="en-US" altLang="en-US" dirty="0">
                <a:solidFill>
                  <a:schemeClr val="bg1">
                    <a:lumMod val="65000"/>
                    <a:lumOff val="35000"/>
                  </a:schemeClr>
                </a:solidFill>
                <a:latin typeface="+mj-lt"/>
                <a:hlinkClick r:id="rId2">
                  <a:extLst>
                    <a:ext uri="{A12FA001-AC4F-418D-AE19-62706E023703}">
                      <ahyp:hlinkClr xmlns:ahyp="http://schemas.microsoft.com/office/drawing/2018/hyperlinkcolor" val="tx"/>
                    </a:ext>
                  </a:extLst>
                </a:hlinkClick>
              </a:rPr>
              <a:t>::before </a:t>
            </a:r>
            <a:r>
              <a:rPr lang="en-US" altLang="en-US" dirty="0">
                <a:solidFill>
                  <a:srgbClr val="FFC000"/>
                </a:solidFill>
                <a:latin typeface="+mj-lt"/>
                <a:hlinkClick r:id="rId2">
                  <a:extLst>
                    <a:ext uri="{A12FA001-AC4F-418D-AE19-62706E023703}">
                      <ahyp:hlinkClr xmlns:ahyp="http://schemas.microsoft.com/office/drawing/2018/hyperlinkcolor" val="tx"/>
                    </a:ext>
                  </a:extLst>
                </a:hlinkClick>
              </a:rPr>
              <a:t>pseudo-element</a:t>
            </a:r>
            <a:r>
              <a:rPr lang="en-US" altLang="en-US" dirty="0">
                <a:solidFill>
                  <a:srgbClr val="FFC000"/>
                </a:solidFill>
                <a:latin typeface="+mj-lt"/>
              </a:rPr>
              <a:t> </a:t>
            </a:r>
          </a:p>
          <a:p>
            <a:pPr marL="0" indent="0" eaLnBrk="0" fontAlgn="base" hangingPunct="0">
              <a:lnSpc>
                <a:spcPct val="200000"/>
              </a:lnSpc>
              <a:spcBef>
                <a:spcPct val="0"/>
              </a:spcBef>
              <a:spcAft>
                <a:spcPct val="0"/>
              </a:spcAft>
              <a:buFontTx/>
              <a:buAutoNum type="arabicPeriod" startAt="2"/>
            </a:pPr>
            <a:r>
              <a:rPr lang="en-US" altLang="en-US" dirty="0">
                <a:solidFill>
                  <a:srgbClr val="FFC000"/>
                </a:solidFill>
                <a:latin typeface="+mj-lt"/>
                <a:hlinkClick r:id="rId3">
                  <a:extLst>
                    <a:ext uri="{A12FA001-AC4F-418D-AE19-62706E023703}">
                      <ahyp:hlinkClr xmlns:ahyp="http://schemas.microsoft.com/office/drawing/2018/hyperlinkcolor" val="tx"/>
                    </a:ext>
                  </a:extLst>
                </a:hlinkClick>
              </a:rPr>
              <a:t>The </a:t>
            </a:r>
            <a:r>
              <a:rPr lang="en-US" altLang="en-US" dirty="0">
                <a:solidFill>
                  <a:schemeClr val="bg1">
                    <a:lumMod val="65000"/>
                    <a:lumOff val="35000"/>
                  </a:schemeClr>
                </a:solidFill>
                <a:latin typeface="+mj-lt"/>
                <a:hlinkClick r:id="rId3">
                  <a:extLst>
                    <a:ext uri="{A12FA001-AC4F-418D-AE19-62706E023703}">
                      <ahyp:hlinkClr xmlns:ahyp="http://schemas.microsoft.com/office/drawing/2018/hyperlinkcolor" val="tx"/>
                    </a:ext>
                  </a:extLst>
                </a:hlinkClick>
              </a:rPr>
              <a:t>::after </a:t>
            </a:r>
            <a:r>
              <a:rPr lang="en-US" altLang="en-US" dirty="0">
                <a:solidFill>
                  <a:srgbClr val="FFC000"/>
                </a:solidFill>
                <a:latin typeface="+mj-lt"/>
                <a:hlinkClick r:id="rId3">
                  <a:extLst>
                    <a:ext uri="{A12FA001-AC4F-418D-AE19-62706E023703}">
                      <ahyp:hlinkClr xmlns:ahyp="http://schemas.microsoft.com/office/drawing/2018/hyperlinkcolor" val="tx"/>
                    </a:ext>
                  </a:extLst>
                </a:hlinkClick>
              </a:rPr>
              <a:t>pseudo-element</a:t>
            </a:r>
            <a:r>
              <a:rPr lang="en-US" altLang="en-US" dirty="0">
                <a:solidFill>
                  <a:srgbClr val="FFC000"/>
                </a:solidFill>
                <a:latin typeface="+mj-lt"/>
              </a:rPr>
              <a:t> </a:t>
            </a:r>
          </a:p>
          <a:p>
            <a:pPr marL="0" indent="0" eaLnBrk="0" fontAlgn="base" hangingPunct="0">
              <a:lnSpc>
                <a:spcPct val="200000"/>
              </a:lnSpc>
              <a:spcBef>
                <a:spcPct val="0"/>
              </a:spcBef>
              <a:spcAft>
                <a:spcPct val="0"/>
              </a:spcAft>
              <a:buFontTx/>
              <a:buAutoNum type="arabicPeriod" startAt="3"/>
            </a:pPr>
            <a:r>
              <a:rPr lang="en-US" altLang="en-US" dirty="0">
                <a:solidFill>
                  <a:srgbClr val="FFC000"/>
                </a:solidFill>
                <a:latin typeface="+mj-lt"/>
                <a:hlinkClick r:id="rId4">
                  <a:extLst>
                    <a:ext uri="{A12FA001-AC4F-418D-AE19-62706E023703}">
                      <ahyp:hlinkClr xmlns:ahyp="http://schemas.microsoft.com/office/drawing/2018/hyperlinkcolor" val="tx"/>
                    </a:ext>
                  </a:extLst>
                </a:hlinkClick>
              </a:rPr>
              <a:t>The </a:t>
            </a:r>
            <a:r>
              <a:rPr lang="en-US" altLang="en-US" dirty="0">
                <a:solidFill>
                  <a:schemeClr val="bg1">
                    <a:lumMod val="65000"/>
                    <a:lumOff val="35000"/>
                  </a:schemeClr>
                </a:solidFill>
                <a:latin typeface="+mj-lt"/>
                <a:hlinkClick r:id="rId4">
                  <a:extLst>
                    <a:ext uri="{A12FA001-AC4F-418D-AE19-62706E023703}">
                      <ahyp:hlinkClr xmlns:ahyp="http://schemas.microsoft.com/office/drawing/2018/hyperlinkcolor" val="tx"/>
                    </a:ext>
                  </a:extLst>
                </a:hlinkClick>
              </a:rPr>
              <a:t>::first-letter </a:t>
            </a:r>
            <a:r>
              <a:rPr lang="en-US" altLang="en-US" dirty="0">
                <a:solidFill>
                  <a:srgbClr val="FFC000"/>
                </a:solidFill>
                <a:latin typeface="+mj-lt"/>
                <a:hlinkClick r:id="rId4">
                  <a:extLst>
                    <a:ext uri="{A12FA001-AC4F-418D-AE19-62706E023703}">
                      <ahyp:hlinkClr xmlns:ahyp="http://schemas.microsoft.com/office/drawing/2018/hyperlinkcolor" val="tx"/>
                    </a:ext>
                  </a:extLst>
                </a:hlinkClick>
              </a:rPr>
              <a:t>pseudo-element</a:t>
            </a:r>
            <a:r>
              <a:rPr lang="en-US" altLang="en-US" dirty="0">
                <a:solidFill>
                  <a:srgbClr val="FFC000"/>
                </a:solidFill>
                <a:latin typeface="+mj-lt"/>
              </a:rPr>
              <a:t> </a:t>
            </a:r>
          </a:p>
          <a:p>
            <a:pPr marL="0" indent="0" eaLnBrk="0" fontAlgn="base" hangingPunct="0">
              <a:lnSpc>
                <a:spcPct val="200000"/>
              </a:lnSpc>
              <a:spcBef>
                <a:spcPct val="0"/>
              </a:spcBef>
              <a:spcAft>
                <a:spcPct val="0"/>
              </a:spcAft>
              <a:buFontTx/>
              <a:buAutoNum type="arabicPeriod" startAt="4"/>
            </a:pPr>
            <a:r>
              <a:rPr lang="en-US" altLang="en-US" dirty="0">
                <a:solidFill>
                  <a:srgbClr val="FFC000"/>
                </a:solidFill>
                <a:latin typeface="+mj-lt"/>
                <a:hlinkClick r:id="rId5">
                  <a:extLst>
                    <a:ext uri="{A12FA001-AC4F-418D-AE19-62706E023703}">
                      <ahyp:hlinkClr xmlns:ahyp="http://schemas.microsoft.com/office/drawing/2018/hyperlinkcolor" val="tx"/>
                    </a:ext>
                  </a:extLst>
                </a:hlinkClick>
              </a:rPr>
              <a:t>The </a:t>
            </a:r>
            <a:r>
              <a:rPr lang="en-US" altLang="en-US" dirty="0">
                <a:solidFill>
                  <a:schemeClr val="bg1">
                    <a:lumMod val="65000"/>
                    <a:lumOff val="35000"/>
                  </a:schemeClr>
                </a:solidFill>
                <a:latin typeface="+mj-lt"/>
                <a:hlinkClick r:id="rId5">
                  <a:extLst>
                    <a:ext uri="{A12FA001-AC4F-418D-AE19-62706E023703}">
                      <ahyp:hlinkClr xmlns:ahyp="http://schemas.microsoft.com/office/drawing/2018/hyperlinkcolor" val="tx"/>
                    </a:ext>
                  </a:extLst>
                </a:hlinkClick>
              </a:rPr>
              <a:t>::first-line </a:t>
            </a:r>
            <a:r>
              <a:rPr lang="en-US" altLang="en-US" dirty="0">
                <a:solidFill>
                  <a:srgbClr val="FFC000"/>
                </a:solidFill>
                <a:latin typeface="+mj-lt"/>
                <a:hlinkClick r:id="rId5">
                  <a:extLst>
                    <a:ext uri="{A12FA001-AC4F-418D-AE19-62706E023703}">
                      <ahyp:hlinkClr xmlns:ahyp="http://schemas.microsoft.com/office/drawing/2018/hyperlinkcolor" val="tx"/>
                    </a:ext>
                  </a:extLst>
                </a:hlinkClick>
              </a:rPr>
              <a:t>pseudo-element</a:t>
            </a:r>
            <a:r>
              <a:rPr lang="en-US" altLang="en-US" dirty="0">
                <a:solidFill>
                  <a:srgbClr val="FFC000"/>
                </a:solidFill>
                <a:latin typeface="+mj-lt"/>
              </a:rPr>
              <a:t> </a:t>
            </a:r>
          </a:p>
        </p:txBody>
      </p:sp>
      <p:sp>
        <p:nvSpPr>
          <p:cNvPr id="4" name="TextBox 3">
            <a:extLst>
              <a:ext uri="{FF2B5EF4-FFF2-40B4-BE49-F238E27FC236}">
                <a16:creationId xmlns:a16="http://schemas.microsoft.com/office/drawing/2014/main" id="{2AA31BF4-0E68-430E-8120-6E0B0A8358C8}"/>
              </a:ext>
            </a:extLst>
          </p:cNvPr>
          <p:cNvSpPr txBox="1"/>
          <p:nvPr/>
        </p:nvSpPr>
        <p:spPr>
          <a:xfrm>
            <a:off x="232452" y="972392"/>
            <a:ext cx="5196798" cy="861774"/>
          </a:xfrm>
          <a:prstGeom prst="rect">
            <a:avLst/>
          </a:prstGeom>
          <a:noFill/>
        </p:spPr>
        <p:txBody>
          <a:bodyPr wrap="square" rtlCol="0">
            <a:spAutoFit/>
          </a:bodyPr>
          <a:lstStyle/>
          <a:p>
            <a:r>
              <a:rPr lang="en-US" sz="3200" dirty="0">
                <a:solidFill>
                  <a:srgbClr val="FFC000"/>
                </a:solidFill>
              </a:rPr>
              <a:t>Pseudo Element Selectors</a:t>
            </a:r>
          </a:p>
          <a:p>
            <a:endParaRPr lang="en-IN" dirty="0"/>
          </a:p>
        </p:txBody>
      </p:sp>
      <p:sp>
        <p:nvSpPr>
          <p:cNvPr id="5" name="Rectangle 1">
            <a:extLst>
              <a:ext uri="{FF2B5EF4-FFF2-40B4-BE49-F238E27FC236}">
                <a16:creationId xmlns:a16="http://schemas.microsoft.com/office/drawing/2014/main" id="{75313E64-1CD3-4D36-8D4E-4B7E2AE61432}"/>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905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306D-647A-467A-8370-DCE5A722B0AB}"/>
              </a:ext>
            </a:extLst>
          </p:cNvPr>
          <p:cNvSpPr>
            <a:spLocks noGrp="1"/>
          </p:cNvSpPr>
          <p:nvPr>
            <p:ph type="title"/>
          </p:nvPr>
        </p:nvSpPr>
        <p:spPr/>
        <p:txBody>
          <a:bodyPr/>
          <a:lstStyle/>
          <a:p>
            <a:r>
              <a:rPr lang="en-US" dirty="0"/>
              <a:t>Modules to learn CSS</a:t>
            </a:r>
            <a:endParaRPr lang="en-IN" dirty="0"/>
          </a:p>
        </p:txBody>
      </p:sp>
      <p:sp>
        <p:nvSpPr>
          <p:cNvPr id="3" name="Content Placeholder 2">
            <a:extLst>
              <a:ext uri="{FF2B5EF4-FFF2-40B4-BE49-F238E27FC236}">
                <a16:creationId xmlns:a16="http://schemas.microsoft.com/office/drawing/2014/main" id="{F1AC588D-674A-4CBD-82E6-9212B4844AD5}"/>
              </a:ext>
            </a:extLst>
          </p:cNvPr>
          <p:cNvSpPr>
            <a:spLocks noGrp="1"/>
          </p:cNvSpPr>
          <p:nvPr>
            <p:ph idx="1"/>
          </p:nvPr>
        </p:nvSpPr>
        <p:spPr>
          <a:xfrm>
            <a:off x="111154" y="2094277"/>
            <a:ext cx="9613861" cy="3599316"/>
          </a:xfrm>
        </p:spPr>
        <p:txBody>
          <a:bodyPr/>
          <a:lstStyle/>
          <a:p>
            <a:pPr marL="514350" indent="-514350">
              <a:buAutoNum type="arabicPeriod"/>
            </a:pPr>
            <a:r>
              <a:rPr lang="en-US" sz="3200" u="sng" dirty="0">
                <a:solidFill>
                  <a:schemeClr val="tx1">
                    <a:lumMod val="85000"/>
                  </a:schemeClr>
                </a:solidFill>
                <a:latin typeface="Times New Roman" panose="02020603050405020304" pitchFamily="18" charset="0"/>
                <a:cs typeface="Times New Roman" panose="02020603050405020304" pitchFamily="18" charset="0"/>
              </a:rPr>
              <a:t>CSS First Step</a:t>
            </a:r>
          </a:p>
          <a:p>
            <a:pPr marL="514350" indent="-514350">
              <a:buAutoNum type="arabicPeriod"/>
            </a:pPr>
            <a:endParaRPr lang="en-US" sz="1400" u="sng" dirty="0">
              <a:solidFill>
                <a:schemeClr val="tx1">
                  <a:lumMod val="85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tx1">
                    <a:lumMod val="85000"/>
                  </a:schemeClr>
                </a:solidFill>
                <a:latin typeface="Times New Roman" panose="02020603050405020304" pitchFamily="18" charset="0"/>
                <a:cs typeface="Times New Roman" panose="02020603050405020304" pitchFamily="18" charset="0"/>
              </a:rPr>
              <a:t>CSS (Cascading Style Sheets) is used to style and layout web pages </a:t>
            </a:r>
          </a:p>
          <a:p>
            <a:pPr marL="0" indent="0">
              <a:buNone/>
            </a:pPr>
            <a:r>
              <a:rPr lang="en-US" dirty="0">
                <a:solidFill>
                  <a:schemeClr val="tx1">
                    <a:lumMod val="85000"/>
                  </a:schemeClr>
                </a:solidFill>
                <a:latin typeface="Times New Roman" panose="02020603050405020304" pitchFamily="18" charset="0"/>
                <a:cs typeface="Times New Roman" panose="02020603050405020304" pitchFamily="18" charset="0"/>
              </a:rPr>
              <a:t>— for example, to alter the font, color, size, and spacing of your content, split it into multiple columns, or add animations and other decorative features. This module provides a gentle beginning to your path towards CSS mastery with the basics of how it works, what the syntax looks like, and how you can start using it to add styling to HTML</a:t>
            </a:r>
            <a:endParaRPr lang="en-IN"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121EA68-7556-4F52-AB03-4E3258975850}"/>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413361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46FA-BBE7-48BD-ABBF-96896A13E725}"/>
              </a:ext>
            </a:extLst>
          </p:cNvPr>
          <p:cNvSpPr>
            <a:spLocks noGrp="1"/>
          </p:cNvSpPr>
          <p:nvPr>
            <p:ph type="title"/>
          </p:nvPr>
        </p:nvSpPr>
        <p:spPr/>
        <p:txBody>
          <a:bodyPr/>
          <a:lstStyle/>
          <a:p>
            <a:r>
              <a:rPr lang="en-US" dirty="0"/>
              <a:t>Modules to learn CSS</a:t>
            </a:r>
            <a:endParaRPr lang="en-IN" dirty="0"/>
          </a:p>
        </p:txBody>
      </p:sp>
      <p:sp>
        <p:nvSpPr>
          <p:cNvPr id="5" name="Rectangle 2">
            <a:extLst>
              <a:ext uri="{FF2B5EF4-FFF2-40B4-BE49-F238E27FC236}">
                <a16:creationId xmlns:a16="http://schemas.microsoft.com/office/drawing/2014/main" id="{D26AB039-50BD-4B8D-8AA6-81D4B6D14832}"/>
              </a:ext>
            </a:extLst>
          </p:cNvPr>
          <p:cNvSpPr>
            <a:spLocks noGrp="1" noChangeArrowheads="1"/>
          </p:cNvSpPr>
          <p:nvPr>
            <p:ph idx="1"/>
          </p:nvPr>
        </p:nvSpPr>
        <p:spPr bwMode="auto">
          <a:xfrm>
            <a:off x="250239" y="2047207"/>
            <a:ext cx="11691521"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lang="en-US" altLang="en-US" sz="3200" dirty="0">
                <a:solidFill>
                  <a:schemeClr val="tx1">
                    <a:lumMod val="85000"/>
                  </a:schemeClr>
                </a:solidFill>
                <a:latin typeface="Times New Roman" panose="02020603050405020304" pitchFamily="18" charset="0"/>
                <a:cs typeface="Times New Roman" panose="02020603050405020304" pitchFamily="18" charset="0"/>
              </a:rPr>
              <a:t>2. </a:t>
            </a:r>
            <a:r>
              <a:rPr kumimoji="0" lang="en-US" altLang="en-US" sz="3200" b="0" i="0"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CSS building blocks</a:t>
            </a:r>
            <a:endParaRPr kumimoji="0" lang="en-US" altLang="en-US" sz="3200" b="0" i="0"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rPr>
              <a:t>This module carries on where </a:t>
            </a: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CSS first steps</a:t>
            </a: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rPr>
              <a:t> left off — now you've gained familiarity with the language and its syntax, and got some basic experience with using it, it's time to dive a bit deeper. This module looks at the cascade and inheritance, all the selector types we have available, units, sizing, styling backgrounds and borders, debugging, and lots more.</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rPr>
              <a:t>The aim here is to provide you with a toolkit for writing competent CSS and help you understand all the essential theory, before moving on to more specific disciplines like </a:t>
            </a: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text styling</a:t>
            </a: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CSS layout</a:t>
            </a: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93A75D5-AF82-42A9-BBBC-05AD707B665B}"/>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1508205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63B0-F7F4-48FB-9512-C97BCB3F754E}"/>
              </a:ext>
            </a:extLst>
          </p:cNvPr>
          <p:cNvSpPr>
            <a:spLocks noGrp="1"/>
          </p:cNvSpPr>
          <p:nvPr>
            <p:ph type="title"/>
          </p:nvPr>
        </p:nvSpPr>
        <p:spPr/>
        <p:txBody>
          <a:bodyPr/>
          <a:lstStyle/>
          <a:p>
            <a:r>
              <a:rPr lang="en-US" dirty="0"/>
              <a:t>Modules to learn CSS</a:t>
            </a:r>
            <a:endParaRPr lang="en-IN" dirty="0"/>
          </a:p>
        </p:txBody>
      </p:sp>
      <p:sp>
        <p:nvSpPr>
          <p:cNvPr id="3" name="Content Placeholder 2">
            <a:extLst>
              <a:ext uri="{FF2B5EF4-FFF2-40B4-BE49-F238E27FC236}">
                <a16:creationId xmlns:a16="http://schemas.microsoft.com/office/drawing/2014/main" id="{2F261721-38EA-458A-9EA8-F408BB65553A}"/>
              </a:ext>
            </a:extLst>
          </p:cNvPr>
          <p:cNvSpPr>
            <a:spLocks noGrp="1"/>
          </p:cNvSpPr>
          <p:nvPr>
            <p:ph idx="1"/>
          </p:nvPr>
        </p:nvSpPr>
        <p:spPr>
          <a:xfrm>
            <a:off x="204460" y="2159591"/>
            <a:ext cx="9613861" cy="3599316"/>
          </a:xfrm>
        </p:spPr>
        <p:txBody>
          <a:bodyPr/>
          <a:lstStyle/>
          <a:p>
            <a:pPr marL="0" indent="0">
              <a:buNone/>
            </a:pPr>
            <a:r>
              <a:rPr lang="en-US" sz="3200" dirty="0">
                <a:solidFill>
                  <a:schemeClr val="tx1">
                    <a:lumMod val="85000"/>
                  </a:schemeClr>
                </a:solidFill>
                <a:latin typeface="Times New Roman" panose="02020603050405020304" pitchFamily="18" charset="0"/>
                <a:cs typeface="Times New Roman" panose="02020603050405020304" pitchFamily="18" charset="0"/>
              </a:rPr>
              <a:t>3. </a:t>
            </a:r>
            <a:r>
              <a:rPr lang="en-US" sz="3200" u="sng" dirty="0">
                <a:solidFill>
                  <a:schemeClr val="tx1">
                    <a:lumMod val="85000"/>
                  </a:schemeClr>
                </a:solidFill>
                <a:latin typeface="Times New Roman" panose="02020603050405020304" pitchFamily="18" charset="0"/>
                <a:cs typeface="Times New Roman" panose="02020603050405020304" pitchFamily="18" charset="0"/>
              </a:rPr>
              <a:t>CSS Styling Text</a:t>
            </a:r>
          </a:p>
          <a:p>
            <a:endParaRPr lang="en-US" dirty="0">
              <a:solidFill>
                <a:schemeClr val="tx1">
                  <a:lumMod val="85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tx1">
                    <a:lumMod val="85000"/>
                  </a:schemeClr>
                </a:solidFill>
                <a:latin typeface="Times New Roman" panose="02020603050405020304" pitchFamily="18" charset="0"/>
                <a:cs typeface="Times New Roman" panose="02020603050405020304" pitchFamily="18" charset="0"/>
              </a:rPr>
              <a:t>With the basics of the CSS language covered, the next CSS topic for you to concentrate on is styling text — one of the most common things you'll do with CSS. Here we look at text styling fundamentals, including setting font, boldness, italics, line and letter spacing, drop shadows, and other text features. We round off the module by looking at applying custom fonts to your page, and styling lists and links</a:t>
            </a:r>
            <a:endParaRPr lang="en-IN"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E0AFEDE-DB86-4825-9F83-1E9EDB737003}"/>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177214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5641-FD06-4CBB-8328-A7892CAC09E6}"/>
              </a:ext>
            </a:extLst>
          </p:cNvPr>
          <p:cNvSpPr>
            <a:spLocks noGrp="1"/>
          </p:cNvSpPr>
          <p:nvPr>
            <p:ph type="title"/>
          </p:nvPr>
        </p:nvSpPr>
        <p:spPr/>
        <p:txBody>
          <a:bodyPr/>
          <a:lstStyle/>
          <a:p>
            <a:r>
              <a:rPr lang="en-US" dirty="0"/>
              <a:t>Modules to learn CSS</a:t>
            </a:r>
            <a:endParaRPr lang="en-IN" dirty="0"/>
          </a:p>
        </p:txBody>
      </p:sp>
      <p:sp>
        <p:nvSpPr>
          <p:cNvPr id="3" name="Content Placeholder 2">
            <a:extLst>
              <a:ext uri="{FF2B5EF4-FFF2-40B4-BE49-F238E27FC236}">
                <a16:creationId xmlns:a16="http://schemas.microsoft.com/office/drawing/2014/main" id="{56A1B3F2-34D2-468D-B5F7-8F742ADCA44F}"/>
              </a:ext>
            </a:extLst>
          </p:cNvPr>
          <p:cNvSpPr>
            <a:spLocks noGrp="1"/>
          </p:cNvSpPr>
          <p:nvPr>
            <p:ph idx="1"/>
          </p:nvPr>
        </p:nvSpPr>
        <p:spPr>
          <a:xfrm>
            <a:off x="148476" y="2246118"/>
            <a:ext cx="9613861" cy="3858654"/>
          </a:xfrm>
        </p:spPr>
        <p:txBody>
          <a:bodyPr>
            <a:normAutofit/>
          </a:bodyPr>
          <a:lstStyle/>
          <a:p>
            <a:pPr marL="0" indent="0">
              <a:buNone/>
            </a:pPr>
            <a:r>
              <a:rPr lang="en-US" sz="3200" dirty="0">
                <a:solidFill>
                  <a:schemeClr val="tx1">
                    <a:lumMod val="85000"/>
                  </a:schemeClr>
                </a:solidFill>
              </a:rPr>
              <a:t> 4. </a:t>
            </a:r>
            <a:r>
              <a:rPr lang="en-US" sz="3200" u="sng" dirty="0">
                <a:solidFill>
                  <a:schemeClr val="tx1">
                    <a:lumMod val="85000"/>
                  </a:schemeClr>
                </a:solidFill>
              </a:rPr>
              <a:t>CSS Layouts</a:t>
            </a:r>
          </a:p>
          <a:p>
            <a:pPr marL="0" indent="0">
              <a:buNone/>
            </a:pPr>
            <a:endParaRPr lang="en-US" sz="1400" dirty="0">
              <a:solidFill>
                <a:schemeClr val="tx1">
                  <a:lumMod val="85000"/>
                </a:schemeClr>
              </a:solidFill>
            </a:endParaRPr>
          </a:p>
          <a:p>
            <a:pPr marL="0" indent="0">
              <a:buNone/>
            </a:pPr>
            <a:r>
              <a:rPr lang="en-US" dirty="0">
                <a:solidFill>
                  <a:schemeClr val="tx1">
                    <a:lumMod val="85000"/>
                  </a:schemeClr>
                </a:solidFill>
              </a:rPr>
              <a:t>At this point, we've already looked at CSS fundamentals, how to style text, and how to style and manipulate the boxes that your content sits inside. Now it's time to look at how to place your boxes in the right place with respect to the viewport, and one another. We have covered the necessary prerequisites so we can now dive deep into CSS layout, looking at different display settings, modern layout tools like flexbox, CSS grid, and positioning, and some of the legacy techniques you might still want to know about.</a:t>
            </a:r>
            <a:endParaRPr lang="en-IN" dirty="0">
              <a:solidFill>
                <a:schemeClr val="tx1">
                  <a:lumMod val="85000"/>
                </a:schemeClr>
              </a:solidFill>
            </a:endParaRPr>
          </a:p>
        </p:txBody>
      </p:sp>
      <p:sp>
        <p:nvSpPr>
          <p:cNvPr id="5" name="TextBox 4">
            <a:extLst>
              <a:ext uri="{FF2B5EF4-FFF2-40B4-BE49-F238E27FC236}">
                <a16:creationId xmlns:a16="http://schemas.microsoft.com/office/drawing/2014/main" id="{CB9709D3-6ED1-48DB-818D-57727A6D75AD}"/>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59355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9B1F-49D2-4CD0-8880-808A61EF0BA6}"/>
              </a:ext>
            </a:extLst>
          </p:cNvPr>
          <p:cNvSpPr>
            <a:spLocks noGrp="1"/>
          </p:cNvSpPr>
          <p:nvPr>
            <p:ph type="title"/>
          </p:nvPr>
        </p:nvSpPr>
        <p:spPr/>
        <p:txBody>
          <a:bodyPr/>
          <a:lstStyle/>
          <a:p>
            <a:r>
              <a:rPr lang="en-US" dirty="0"/>
              <a:t>CSS First Step</a:t>
            </a:r>
            <a:endParaRPr lang="en-IN" dirty="0"/>
          </a:p>
        </p:txBody>
      </p:sp>
      <p:sp>
        <p:nvSpPr>
          <p:cNvPr id="3" name="Content Placeholder 2">
            <a:extLst>
              <a:ext uri="{FF2B5EF4-FFF2-40B4-BE49-F238E27FC236}">
                <a16:creationId xmlns:a16="http://schemas.microsoft.com/office/drawing/2014/main" id="{3AD3B78C-4AC6-4A27-ABA5-9C47D6FD732B}"/>
              </a:ext>
            </a:extLst>
          </p:cNvPr>
          <p:cNvSpPr>
            <a:spLocks noGrp="1"/>
          </p:cNvSpPr>
          <p:nvPr>
            <p:ph idx="1"/>
          </p:nvPr>
        </p:nvSpPr>
        <p:spPr>
          <a:xfrm>
            <a:off x="279105" y="2187583"/>
            <a:ext cx="8790250" cy="3550744"/>
          </a:xfrm>
        </p:spPr>
        <p:txBody>
          <a:bodyPr/>
          <a:lstStyle/>
          <a:p>
            <a:pPr marL="0" indent="0">
              <a:buNone/>
            </a:pPr>
            <a:r>
              <a:rPr lang="en-US" sz="2100" dirty="0">
                <a:solidFill>
                  <a:schemeClr val="accent1">
                    <a:lumMod val="60000"/>
                    <a:lumOff val="40000"/>
                  </a:schemeClr>
                </a:solidFill>
              </a:rPr>
              <a:t>Q - What is difference between </a:t>
            </a:r>
            <a:r>
              <a:rPr lang="en-US" sz="2100" dirty="0">
                <a:solidFill>
                  <a:schemeClr val="bg1"/>
                </a:solidFill>
              </a:rPr>
              <a:t>Block level </a:t>
            </a:r>
            <a:r>
              <a:rPr lang="en-US" sz="2100" dirty="0">
                <a:solidFill>
                  <a:schemeClr val="accent1">
                    <a:lumMod val="60000"/>
                    <a:lumOff val="40000"/>
                  </a:schemeClr>
                </a:solidFill>
              </a:rPr>
              <a:t>and </a:t>
            </a:r>
            <a:r>
              <a:rPr lang="en-US" sz="2100" dirty="0">
                <a:solidFill>
                  <a:schemeClr val="bg1"/>
                </a:solidFill>
              </a:rPr>
              <a:t>Inline level </a:t>
            </a:r>
            <a:r>
              <a:rPr lang="en-US" sz="2100" dirty="0">
                <a:solidFill>
                  <a:schemeClr val="accent1">
                    <a:lumMod val="60000"/>
                    <a:lumOff val="40000"/>
                  </a:schemeClr>
                </a:solidFill>
              </a:rPr>
              <a:t>Element?</a:t>
            </a:r>
          </a:p>
          <a:p>
            <a:pPr marL="0" indent="0">
              <a:buNone/>
            </a:pPr>
            <a:endParaRPr lang="en-US" dirty="0"/>
          </a:p>
          <a:p>
            <a:pPr marL="0" indent="0">
              <a:buNone/>
            </a:pPr>
            <a:r>
              <a:rPr lang="en-US" sz="2000" dirty="0">
                <a:solidFill>
                  <a:schemeClr val="bg1"/>
                </a:solidFill>
              </a:rPr>
              <a:t>Block level </a:t>
            </a:r>
            <a:r>
              <a:rPr lang="en-US" sz="2000" dirty="0"/>
              <a:t>elements always start with new line,</a:t>
            </a:r>
          </a:p>
          <a:p>
            <a:pPr marL="0" indent="0">
              <a:buNone/>
            </a:pPr>
            <a:r>
              <a:rPr lang="en-US" sz="2000" dirty="0"/>
              <a:t>assigned full width of the page and </a:t>
            </a:r>
          </a:p>
          <a:p>
            <a:pPr marL="0" indent="0">
              <a:buNone/>
            </a:pPr>
            <a:r>
              <a:rPr lang="en-US" sz="2000" dirty="0"/>
              <a:t>space is given as margin before and after the block level element defined</a:t>
            </a:r>
          </a:p>
          <a:p>
            <a:pPr marL="0" indent="0">
              <a:buNone/>
            </a:pPr>
            <a:endParaRPr lang="en-US" sz="2000" dirty="0"/>
          </a:p>
          <a:p>
            <a:pPr marL="0" indent="0">
              <a:buNone/>
            </a:pPr>
            <a:r>
              <a:rPr lang="en-US" sz="2000" dirty="0">
                <a:solidFill>
                  <a:schemeClr val="bg1"/>
                </a:solidFill>
              </a:rPr>
              <a:t>I</a:t>
            </a:r>
            <a:r>
              <a:rPr lang="en-IN" sz="2000" dirty="0" err="1">
                <a:solidFill>
                  <a:schemeClr val="bg1"/>
                </a:solidFill>
              </a:rPr>
              <a:t>nline</a:t>
            </a:r>
            <a:r>
              <a:rPr lang="en-IN" sz="2000" dirty="0">
                <a:solidFill>
                  <a:schemeClr val="bg1"/>
                </a:solidFill>
              </a:rPr>
              <a:t> Level </a:t>
            </a:r>
            <a:r>
              <a:rPr lang="en-IN" sz="2000" dirty="0">
                <a:solidFill>
                  <a:schemeClr val="tx1">
                    <a:lumMod val="95000"/>
                  </a:schemeClr>
                </a:solidFill>
              </a:rPr>
              <a:t>elements</a:t>
            </a:r>
            <a:r>
              <a:rPr lang="en-IN" sz="2000" dirty="0">
                <a:solidFill>
                  <a:schemeClr val="bg1"/>
                </a:solidFill>
              </a:rPr>
              <a:t> </a:t>
            </a:r>
            <a:r>
              <a:rPr lang="en-IN" sz="2000" dirty="0"/>
              <a:t>does not start new line and </a:t>
            </a:r>
          </a:p>
          <a:p>
            <a:pPr marL="0" indent="0">
              <a:buNone/>
            </a:pPr>
            <a:r>
              <a:rPr lang="en-IN" sz="2000" dirty="0"/>
              <a:t>will take default width of the element.</a:t>
            </a:r>
          </a:p>
          <a:p>
            <a:pPr marL="0" indent="0">
              <a:buNone/>
            </a:pPr>
            <a:endParaRPr lang="en-US" sz="2000" dirty="0"/>
          </a:p>
        </p:txBody>
      </p:sp>
      <p:sp>
        <p:nvSpPr>
          <p:cNvPr id="5" name="TextBox 4">
            <a:extLst>
              <a:ext uri="{FF2B5EF4-FFF2-40B4-BE49-F238E27FC236}">
                <a16:creationId xmlns:a16="http://schemas.microsoft.com/office/drawing/2014/main" id="{FC9A167C-EF65-4235-94D4-F3BF24097F79}"/>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388275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9B1F-49D2-4CD0-8880-808A61EF0BA6}"/>
              </a:ext>
            </a:extLst>
          </p:cNvPr>
          <p:cNvSpPr>
            <a:spLocks noGrp="1"/>
          </p:cNvSpPr>
          <p:nvPr>
            <p:ph type="title"/>
          </p:nvPr>
        </p:nvSpPr>
        <p:spPr/>
        <p:txBody>
          <a:bodyPr/>
          <a:lstStyle/>
          <a:p>
            <a:r>
              <a:rPr lang="en-US" dirty="0"/>
              <a:t>CSS First Step</a:t>
            </a:r>
            <a:endParaRPr lang="en-IN" dirty="0"/>
          </a:p>
        </p:txBody>
      </p:sp>
      <p:sp>
        <p:nvSpPr>
          <p:cNvPr id="3" name="Content Placeholder 2">
            <a:extLst>
              <a:ext uri="{FF2B5EF4-FFF2-40B4-BE49-F238E27FC236}">
                <a16:creationId xmlns:a16="http://schemas.microsoft.com/office/drawing/2014/main" id="{3AD3B78C-4AC6-4A27-ABA5-9C47D6FD732B}"/>
              </a:ext>
            </a:extLst>
          </p:cNvPr>
          <p:cNvSpPr>
            <a:spLocks noGrp="1"/>
          </p:cNvSpPr>
          <p:nvPr>
            <p:ph idx="1"/>
          </p:nvPr>
        </p:nvSpPr>
        <p:spPr>
          <a:xfrm>
            <a:off x="279106" y="2187582"/>
            <a:ext cx="4488838" cy="424989"/>
          </a:xfrm>
        </p:spPr>
        <p:txBody>
          <a:bodyPr>
            <a:normAutofit/>
          </a:bodyPr>
          <a:lstStyle/>
          <a:p>
            <a:pPr marL="0" indent="0">
              <a:buNone/>
            </a:pPr>
            <a:r>
              <a:rPr lang="en-US" sz="2100" dirty="0">
                <a:solidFill>
                  <a:schemeClr val="bg1"/>
                </a:solidFill>
              </a:rPr>
              <a:t>Block</a:t>
            </a:r>
            <a:r>
              <a:rPr lang="en-US" sz="2100" dirty="0">
                <a:solidFill>
                  <a:schemeClr val="accent1">
                    <a:lumMod val="60000"/>
                    <a:lumOff val="40000"/>
                  </a:schemeClr>
                </a:solidFill>
              </a:rPr>
              <a:t> Level Elements</a:t>
            </a:r>
          </a:p>
          <a:p>
            <a:pPr marL="0" indent="0">
              <a:buNone/>
            </a:pPr>
            <a:endParaRPr lang="en-US" sz="2100" dirty="0">
              <a:solidFill>
                <a:schemeClr val="accent1">
                  <a:lumMod val="60000"/>
                  <a:lumOff val="40000"/>
                </a:schemeClr>
              </a:solidFill>
            </a:endParaRPr>
          </a:p>
          <a:p>
            <a:pPr marL="0" indent="0">
              <a:buNone/>
            </a:pPr>
            <a:endParaRPr lang="en-US" dirty="0"/>
          </a:p>
          <a:p>
            <a:pPr marL="0" indent="0">
              <a:buNone/>
            </a:pPr>
            <a:endParaRPr lang="en-US" sz="2000" dirty="0"/>
          </a:p>
        </p:txBody>
      </p:sp>
      <p:sp>
        <p:nvSpPr>
          <p:cNvPr id="4" name="TextBox 3">
            <a:extLst>
              <a:ext uri="{FF2B5EF4-FFF2-40B4-BE49-F238E27FC236}">
                <a16:creationId xmlns:a16="http://schemas.microsoft.com/office/drawing/2014/main" id="{714341F6-C1B9-48A3-AF33-ECB5D24FEB0C}"/>
              </a:ext>
            </a:extLst>
          </p:cNvPr>
          <p:cNvSpPr txBox="1"/>
          <p:nvPr/>
        </p:nvSpPr>
        <p:spPr>
          <a:xfrm>
            <a:off x="429208" y="2827176"/>
            <a:ext cx="2435290" cy="3857466"/>
          </a:xfrm>
          <a:prstGeom prst="rect">
            <a:avLst/>
          </a:prstGeom>
          <a:noFill/>
        </p:spPr>
        <p:txBody>
          <a:bodyPr wrap="square" rtlCol="0">
            <a:spAutoFit/>
          </a:bodyPr>
          <a:lstStyle/>
          <a:p>
            <a:pPr marL="285750" indent="-285750">
              <a:lnSpc>
                <a:spcPts val="3400"/>
              </a:lnSpc>
              <a:buFont typeface="Arial" panose="020B0604020202020204" pitchFamily="34" charset="0"/>
              <a:buChar char="•"/>
            </a:pPr>
            <a:r>
              <a:rPr lang="en-US" sz="2400" u="sng" dirty="0">
                <a:solidFill>
                  <a:schemeClr val="tx1">
                    <a:lumMod val="95000"/>
                  </a:schemeClr>
                </a:solidFill>
                <a:hlinkClick r:id="rId2">
                  <a:extLst>
                    <a:ext uri="{A12FA001-AC4F-418D-AE19-62706E023703}">
                      <ahyp:hlinkClr xmlns:ahyp="http://schemas.microsoft.com/office/drawing/2018/hyperlinkcolor" val="tx"/>
                    </a:ext>
                  </a:extLst>
                </a:hlinkClick>
              </a:rPr>
              <a:t>&lt;address&gt;</a:t>
            </a:r>
            <a:endParaRPr lang="en-US" sz="2400" u="sng" dirty="0">
              <a:solidFill>
                <a:schemeClr val="tx1">
                  <a:lumMod val="95000"/>
                </a:schemeClr>
              </a:solidFill>
            </a:endParaRPr>
          </a:p>
          <a:p>
            <a:pPr marL="285750" indent="-285750">
              <a:lnSpc>
                <a:spcPts val="3400"/>
              </a:lnSpc>
              <a:buFont typeface="Arial" panose="020B0604020202020204" pitchFamily="34" charset="0"/>
              <a:buChar char="•"/>
            </a:pPr>
            <a:r>
              <a:rPr lang="en-US" sz="2400" u="sng" dirty="0">
                <a:solidFill>
                  <a:schemeClr val="tx1">
                    <a:lumMod val="95000"/>
                  </a:schemeClr>
                </a:solidFill>
                <a:hlinkClick r:id="rId3">
                  <a:extLst>
                    <a:ext uri="{A12FA001-AC4F-418D-AE19-62706E023703}">
                      <ahyp:hlinkClr xmlns:ahyp="http://schemas.microsoft.com/office/drawing/2018/hyperlinkcolor" val="tx"/>
                    </a:ext>
                  </a:extLst>
                </a:hlinkClick>
              </a:rPr>
              <a:t>&lt;article&gt;</a:t>
            </a:r>
            <a:endParaRPr lang="en-US" sz="2400" u="sng" dirty="0">
              <a:solidFill>
                <a:schemeClr val="tx1">
                  <a:lumMod val="95000"/>
                </a:schemeClr>
              </a:solidFill>
            </a:endParaRPr>
          </a:p>
          <a:p>
            <a:pPr marL="285750" indent="-285750">
              <a:lnSpc>
                <a:spcPts val="3400"/>
              </a:lnSpc>
              <a:buFont typeface="Arial" panose="020B0604020202020204" pitchFamily="34" charset="0"/>
              <a:buChar char="•"/>
            </a:pPr>
            <a:r>
              <a:rPr lang="en-US" sz="2400" u="sng" dirty="0">
                <a:solidFill>
                  <a:schemeClr val="tx1">
                    <a:lumMod val="95000"/>
                  </a:schemeClr>
                </a:solidFill>
                <a:hlinkClick r:id="rId4">
                  <a:extLst>
                    <a:ext uri="{A12FA001-AC4F-418D-AE19-62706E023703}">
                      <ahyp:hlinkClr xmlns:ahyp="http://schemas.microsoft.com/office/drawing/2018/hyperlinkcolor" val="tx"/>
                    </a:ext>
                  </a:extLst>
                </a:hlinkClick>
              </a:rPr>
              <a:t>&lt;aside&gt;</a:t>
            </a:r>
            <a:endParaRPr lang="en-US" sz="2400" u="sng" dirty="0">
              <a:solidFill>
                <a:schemeClr val="tx1">
                  <a:lumMod val="95000"/>
                </a:schemeClr>
              </a:solidFill>
            </a:endParaRPr>
          </a:p>
          <a:p>
            <a:pPr marL="285750" indent="-285750">
              <a:lnSpc>
                <a:spcPts val="3400"/>
              </a:lnSpc>
              <a:buFont typeface="Arial" panose="020B0604020202020204" pitchFamily="34" charset="0"/>
              <a:buChar char="•"/>
            </a:pPr>
            <a:r>
              <a:rPr lang="en-US" sz="2400" u="sng" dirty="0">
                <a:solidFill>
                  <a:schemeClr val="tx1">
                    <a:lumMod val="95000"/>
                  </a:schemeClr>
                </a:solidFill>
                <a:hlinkClick r:id="rId5">
                  <a:extLst>
                    <a:ext uri="{A12FA001-AC4F-418D-AE19-62706E023703}">
                      <ahyp:hlinkClr xmlns:ahyp="http://schemas.microsoft.com/office/drawing/2018/hyperlinkcolor" val="tx"/>
                    </a:ext>
                  </a:extLst>
                </a:hlinkClick>
              </a:rPr>
              <a:t>&lt;blockquote&gt;</a:t>
            </a:r>
            <a:endParaRPr lang="en-US" sz="2400" u="sng" dirty="0">
              <a:solidFill>
                <a:schemeClr val="tx1">
                  <a:lumMod val="95000"/>
                </a:schemeClr>
              </a:solidFill>
            </a:endParaRPr>
          </a:p>
          <a:p>
            <a:pPr marL="285750" indent="-285750">
              <a:lnSpc>
                <a:spcPts val="3400"/>
              </a:lnSpc>
              <a:buFont typeface="Arial" panose="020B0604020202020204" pitchFamily="34" charset="0"/>
              <a:buChar char="•"/>
            </a:pPr>
            <a:r>
              <a:rPr lang="en-US" sz="2400" u="sng" dirty="0">
                <a:solidFill>
                  <a:schemeClr val="tx1">
                    <a:lumMod val="95000"/>
                  </a:schemeClr>
                </a:solidFill>
                <a:hlinkClick r:id="rId6">
                  <a:extLst>
                    <a:ext uri="{A12FA001-AC4F-418D-AE19-62706E023703}">
                      <ahyp:hlinkClr xmlns:ahyp="http://schemas.microsoft.com/office/drawing/2018/hyperlinkcolor" val="tx"/>
                    </a:ext>
                  </a:extLst>
                </a:hlinkClick>
              </a:rPr>
              <a:t>&lt;canvas&gt;</a:t>
            </a:r>
            <a:endParaRPr lang="en-US" sz="2400" u="sng" dirty="0">
              <a:solidFill>
                <a:schemeClr val="tx1">
                  <a:lumMod val="95000"/>
                </a:schemeClr>
              </a:solidFill>
            </a:endParaRPr>
          </a:p>
          <a:p>
            <a:pPr marL="285750" indent="-285750">
              <a:lnSpc>
                <a:spcPts val="3400"/>
              </a:lnSpc>
              <a:buFont typeface="Arial" panose="020B0604020202020204" pitchFamily="34" charset="0"/>
              <a:buChar char="•"/>
            </a:pPr>
            <a:r>
              <a:rPr lang="en-US" sz="2400" u="sng" dirty="0">
                <a:solidFill>
                  <a:schemeClr val="tx1">
                    <a:lumMod val="95000"/>
                  </a:schemeClr>
                </a:solidFill>
                <a:hlinkClick r:id="rId7">
                  <a:extLst>
                    <a:ext uri="{A12FA001-AC4F-418D-AE19-62706E023703}">
                      <ahyp:hlinkClr xmlns:ahyp="http://schemas.microsoft.com/office/drawing/2018/hyperlinkcolor" val="tx"/>
                    </a:ext>
                  </a:extLst>
                </a:hlinkClick>
              </a:rPr>
              <a:t>&lt;dd&gt;</a:t>
            </a:r>
            <a:endParaRPr lang="en-US" sz="2400" u="sng" dirty="0">
              <a:solidFill>
                <a:schemeClr val="tx1">
                  <a:lumMod val="95000"/>
                </a:schemeClr>
              </a:solidFill>
            </a:endParaRPr>
          </a:p>
          <a:p>
            <a:pPr marL="285750" indent="-285750">
              <a:lnSpc>
                <a:spcPts val="3400"/>
              </a:lnSpc>
              <a:buFont typeface="Arial" panose="020B0604020202020204" pitchFamily="34" charset="0"/>
              <a:buChar char="•"/>
            </a:pPr>
            <a:r>
              <a:rPr lang="en-US" sz="2400" u="sng" dirty="0">
                <a:solidFill>
                  <a:schemeClr val="tx1">
                    <a:lumMod val="95000"/>
                  </a:schemeClr>
                </a:solidFill>
                <a:hlinkClick r:id="rId8">
                  <a:extLst>
                    <a:ext uri="{A12FA001-AC4F-418D-AE19-62706E023703}">
                      <ahyp:hlinkClr xmlns:ahyp="http://schemas.microsoft.com/office/drawing/2018/hyperlinkcolor" val="tx"/>
                    </a:ext>
                  </a:extLst>
                </a:hlinkClick>
              </a:rPr>
              <a:t>&lt;div&gt;</a:t>
            </a:r>
            <a:endParaRPr lang="en-US" sz="2400" u="sng" dirty="0">
              <a:solidFill>
                <a:schemeClr val="tx1">
                  <a:lumMod val="95000"/>
                </a:schemeClr>
              </a:solidFill>
            </a:endParaRPr>
          </a:p>
          <a:p>
            <a:pPr marL="285750" indent="-285750">
              <a:lnSpc>
                <a:spcPts val="3400"/>
              </a:lnSpc>
              <a:buFont typeface="Arial" panose="020B0604020202020204" pitchFamily="34" charset="0"/>
              <a:buChar char="•"/>
            </a:pPr>
            <a:r>
              <a:rPr lang="en-US" sz="2400" u="sng" dirty="0">
                <a:solidFill>
                  <a:schemeClr val="tx1">
                    <a:lumMod val="95000"/>
                  </a:schemeClr>
                </a:solidFill>
                <a:hlinkClick r:id="rId9">
                  <a:extLst>
                    <a:ext uri="{A12FA001-AC4F-418D-AE19-62706E023703}">
                      <ahyp:hlinkClr xmlns:ahyp="http://schemas.microsoft.com/office/drawing/2018/hyperlinkcolor" val="tx"/>
                    </a:ext>
                  </a:extLst>
                </a:hlinkClick>
              </a:rPr>
              <a:t>&lt;dl&gt;</a:t>
            </a:r>
            <a:endParaRPr lang="en-US" sz="2400" u="sng" dirty="0">
              <a:solidFill>
                <a:schemeClr val="tx1">
                  <a:lumMod val="95000"/>
                </a:schemeClr>
              </a:solidFill>
            </a:endParaRPr>
          </a:p>
          <a:p>
            <a:endParaRPr lang="en-IN" dirty="0"/>
          </a:p>
        </p:txBody>
      </p:sp>
      <p:sp>
        <p:nvSpPr>
          <p:cNvPr id="5" name="TextBox 4">
            <a:extLst>
              <a:ext uri="{FF2B5EF4-FFF2-40B4-BE49-F238E27FC236}">
                <a16:creationId xmlns:a16="http://schemas.microsoft.com/office/drawing/2014/main" id="{47957058-B559-4A88-93B5-569E2447EE3D}"/>
              </a:ext>
            </a:extLst>
          </p:cNvPr>
          <p:cNvSpPr txBox="1"/>
          <p:nvPr/>
        </p:nvSpPr>
        <p:spPr>
          <a:xfrm>
            <a:off x="3268824" y="2820956"/>
            <a:ext cx="2435290" cy="4052391"/>
          </a:xfrm>
          <a:prstGeom prst="rect">
            <a:avLst/>
          </a:prstGeom>
          <a:noFill/>
        </p:spPr>
        <p:txBody>
          <a:bodyPr wrap="square" rtlCol="0">
            <a:spAutoFit/>
          </a:bodyPr>
          <a:lstStyle/>
          <a:p>
            <a:pPr marL="285750" indent="-285750">
              <a:lnSpc>
                <a:spcPts val="3500"/>
              </a:lnSpc>
              <a:buFont typeface="Arial" panose="020B0604020202020204" pitchFamily="34" charset="0"/>
              <a:buChar char="•"/>
            </a:pPr>
            <a:r>
              <a:rPr lang="en-US" sz="2400" dirty="0">
                <a:solidFill>
                  <a:schemeClr val="tx1">
                    <a:lumMod val="95000"/>
                  </a:schemeClr>
                </a:solidFill>
                <a:hlinkClick r:id="rId10">
                  <a:extLst>
                    <a:ext uri="{A12FA001-AC4F-418D-AE19-62706E023703}">
                      <ahyp:hlinkClr xmlns:ahyp="http://schemas.microsoft.com/office/drawing/2018/hyperlinkcolor" val="tx"/>
                    </a:ext>
                  </a:extLst>
                </a:hlinkClick>
              </a:rPr>
              <a:t>&lt;dt&gt;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1">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11">
                  <a:extLst>
                    <a:ext uri="{A12FA001-AC4F-418D-AE19-62706E023703}">
                      <ahyp:hlinkClr xmlns:ahyp="http://schemas.microsoft.com/office/drawing/2018/hyperlinkcolor" val="tx"/>
                    </a:ext>
                  </a:extLst>
                </a:hlinkClick>
              </a:rPr>
              <a:t>fieldset</a:t>
            </a:r>
            <a:r>
              <a:rPr lang="en-US" sz="2400" dirty="0">
                <a:solidFill>
                  <a:schemeClr val="tx1">
                    <a:lumMod val="95000"/>
                  </a:schemeClr>
                </a:solidFill>
                <a:hlinkClick r:id="rId11">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2">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12">
                  <a:extLst>
                    <a:ext uri="{A12FA001-AC4F-418D-AE19-62706E023703}">
                      <ahyp:hlinkClr xmlns:ahyp="http://schemas.microsoft.com/office/drawing/2018/hyperlinkcolor" val="tx"/>
                    </a:ext>
                  </a:extLst>
                </a:hlinkClick>
              </a:rPr>
              <a:t>figcaption</a:t>
            </a:r>
            <a:r>
              <a:rPr lang="en-US" sz="2400" dirty="0">
                <a:solidFill>
                  <a:schemeClr val="tx1">
                    <a:lumMod val="95000"/>
                  </a:schemeClr>
                </a:solidFill>
                <a:hlinkClick r:id="rId12">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3">
                  <a:extLst>
                    <a:ext uri="{A12FA001-AC4F-418D-AE19-62706E023703}">
                      <ahyp:hlinkClr xmlns:ahyp="http://schemas.microsoft.com/office/drawing/2018/hyperlinkcolor" val="tx"/>
                    </a:ext>
                  </a:extLst>
                </a:hlinkClick>
              </a:rPr>
              <a:t>&lt;figure&gt;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4">
                  <a:extLst>
                    <a:ext uri="{A12FA001-AC4F-418D-AE19-62706E023703}">
                      <ahyp:hlinkClr xmlns:ahyp="http://schemas.microsoft.com/office/drawing/2018/hyperlinkcolor" val="tx"/>
                    </a:ext>
                  </a:extLst>
                </a:hlinkClick>
              </a:rPr>
              <a:t>&lt;footer&gt;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5">
                  <a:extLst>
                    <a:ext uri="{A12FA001-AC4F-418D-AE19-62706E023703}">
                      <ahyp:hlinkClr xmlns:ahyp="http://schemas.microsoft.com/office/drawing/2018/hyperlinkcolor" val="tx"/>
                    </a:ext>
                  </a:extLst>
                </a:hlinkClick>
              </a:rPr>
              <a:t>&lt;form&gt;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6">
                  <a:extLst>
                    <a:ext uri="{A12FA001-AC4F-418D-AE19-62706E023703}">
                      <ahyp:hlinkClr xmlns:ahyp="http://schemas.microsoft.com/office/drawing/2018/hyperlinkcolor" val="tx"/>
                    </a:ext>
                  </a:extLst>
                </a:hlinkClick>
              </a:rPr>
              <a:t>&lt;h1&gt;-&lt;h6&gt;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7">
                  <a:extLst>
                    <a:ext uri="{A12FA001-AC4F-418D-AE19-62706E023703}">
                      <ahyp:hlinkClr xmlns:ahyp="http://schemas.microsoft.com/office/drawing/2018/hyperlinkcolor" val="tx"/>
                    </a:ext>
                  </a:extLst>
                </a:hlinkClick>
              </a:rPr>
              <a:t>&lt;header&gt;</a:t>
            </a:r>
            <a:endParaRPr lang="en-US" sz="2400" dirty="0">
              <a:solidFill>
                <a:schemeClr val="tx1">
                  <a:lumMod val="95000"/>
                </a:schemeClr>
              </a:solidFill>
            </a:endParaRPr>
          </a:p>
          <a:p>
            <a:endParaRPr lang="en-IN" sz="2400" dirty="0">
              <a:solidFill>
                <a:schemeClr val="tx1">
                  <a:lumMod val="95000"/>
                </a:schemeClr>
              </a:solidFill>
            </a:endParaRPr>
          </a:p>
        </p:txBody>
      </p:sp>
      <p:sp>
        <p:nvSpPr>
          <p:cNvPr id="6" name="TextBox 5">
            <a:extLst>
              <a:ext uri="{FF2B5EF4-FFF2-40B4-BE49-F238E27FC236}">
                <a16:creationId xmlns:a16="http://schemas.microsoft.com/office/drawing/2014/main" id="{C9227DA6-2693-4ABA-B106-2AAA1D43FA74}"/>
              </a:ext>
            </a:extLst>
          </p:cNvPr>
          <p:cNvSpPr txBox="1"/>
          <p:nvPr/>
        </p:nvSpPr>
        <p:spPr>
          <a:xfrm>
            <a:off x="6108440" y="2820956"/>
            <a:ext cx="2435290" cy="4052391"/>
          </a:xfrm>
          <a:prstGeom prst="rect">
            <a:avLst/>
          </a:prstGeom>
          <a:noFill/>
        </p:spPr>
        <p:txBody>
          <a:bodyPr wrap="square" rtlCol="0">
            <a:spAutoFit/>
          </a:bodyPr>
          <a:lstStyle/>
          <a:p>
            <a:pPr marL="285750" indent="-285750">
              <a:lnSpc>
                <a:spcPts val="3500"/>
              </a:lnSpc>
              <a:buFont typeface="Arial" panose="020B0604020202020204" pitchFamily="34" charset="0"/>
              <a:buChar char="•"/>
            </a:pPr>
            <a:r>
              <a:rPr lang="it-IT" sz="2400" dirty="0">
                <a:solidFill>
                  <a:schemeClr val="tx1">
                    <a:lumMod val="95000"/>
                  </a:schemeClr>
                </a:solidFill>
                <a:hlinkClick r:id="rId18">
                  <a:extLst>
                    <a:ext uri="{A12FA001-AC4F-418D-AE19-62706E023703}">
                      <ahyp:hlinkClr xmlns:ahyp="http://schemas.microsoft.com/office/drawing/2018/hyperlinkcolor" val="tx"/>
                    </a:ext>
                  </a:extLst>
                </a:hlinkClick>
              </a:rPr>
              <a:t>&lt;hr&gt;</a:t>
            </a:r>
            <a:endParaRPr lang="it-IT" sz="2400" dirty="0">
              <a:solidFill>
                <a:schemeClr val="tx1">
                  <a:lumMod val="95000"/>
                </a:schemeClr>
              </a:solidFill>
            </a:endParaRPr>
          </a:p>
          <a:p>
            <a:pPr marL="285750" indent="-285750">
              <a:lnSpc>
                <a:spcPts val="3500"/>
              </a:lnSpc>
              <a:buFont typeface="Arial" panose="020B0604020202020204" pitchFamily="34" charset="0"/>
              <a:buChar char="•"/>
            </a:pPr>
            <a:r>
              <a:rPr lang="it-IT" sz="2400" dirty="0">
                <a:solidFill>
                  <a:schemeClr val="tx1">
                    <a:lumMod val="95000"/>
                  </a:schemeClr>
                </a:solidFill>
                <a:hlinkClick r:id="rId19">
                  <a:extLst>
                    <a:ext uri="{A12FA001-AC4F-418D-AE19-62706E023703}">
                      <ahyp:hlinkClr xmlns:ahyp="http://schemas.microsoft.com/office/drawing/2018/hyperlinkcolor" val="tx"/>
                    </a:ext>
                  </a:extLst>
                </a:hlinkClick>
              </a:rPr>
              <a:t>&lt;li&gt;</a:t>
            </a:r>
            <a:endParaRPr lang="it-IT" sz="2400" dirty="0">
              <a:solidFill>
                <a:schemeClr val="tx1">
                  <a:lumMod val="95000"/>
                </a:schemeClr>
              </a:solidFill>
            </a:endParaRPr>
          </a:p>
          <a:p>
            <a:pPr marL="285750" indent="-285750">
              <a:lnSpc>
                <a:spcPts val="3500"/>
              </a:lnSpc>
              <a:buFont typeface="Arial" panose="020B0604020202020204" pitchFamily="34" charset="0"/>
              <a:buChar char="•"/>
            </a:pPr>
            <a:r>
              <a:rPr lang="it-IT" sz="2400" dirty="0">
                <a:solidFill>
                  <a:schemeClr val="tx1">
                    <a:lumMod val="95000"/>
                  </a:schemeClr>
                </a:solidFill>
                <a:hlinkClick r:id="rId20">
                  <a:extLst>
                    <a:ext uri="{A12FA001-AC4F-418D-AE19-62706E023703}">
                      <ahyp:hlinkClr xmlns:ahyp="http://schemas.microsoft.com/office/drawing/2018/hyperlinkcolor" val="tx"/>
                    </a:ext>
                  </a:extLst>
                </a:hlinkClick>
              </a:rPr>
              <a:t>&lt;main&gt;</a:t>
            </a:r>
            <a:endParaRPr lang="it-IT" sz="2400" dirty="0">
              <a:solidFill>
                <a:schemeClr val="tx1">
                  <a:lumMod val="95000"/>
                </a:schemeClr>
              </a:solidFill>
            </a:endParaRPr>
          </a:p>
          <a:p>
            <a:pPr marL="285750" indent="-285750">
              <a:lnSpc>
                <a:spcPts val="3500"/>
              </a:lnSpc>
              <a:buFont typeface="Arial" panose="020B0604020202020204" pitchFamily="34" charset="0"/>
              <a:buChar char="•"/>
            </a:pPr>
            <a:r>
              <a:rPr lang="it-IT" sz="2400" dirty="0">
                <a:solidFill>
                  <a:schemeClr val="tx1">
                    <a:lumMod val="95000"/>
                  </a:schemeClr>
                </a:solidFill>
                <a:hlinkClick r:id="rId21">
                  <a:extLst>
                    <a:ext uri="{A12FA001-AC4F-418D-AE19-62706E023703}">
                      <ahyp:hlinkClr xmlns:ahyp="http://schemas.microsoft.com/office/drawing/2018/hyperlinkcolor" val="tx"/>
                    </a:ext>
                  </a:extLst>
                </a:hlinkClick>
              </a:rPr>
              <a:t>&lt;nav&gt;</a:t>
            </a:r>
            <a:endParaRPr lang="it-IT" sz="2400" dirty="0">
              <a:solidFill>
                <a:schemeClr val="tx1">
                  <a:lumMod val="95000"/>
                </a:schemeClr>
              </a:solidFill>
            </a:endParaRPr>
          </a:p>
          <a:p>
            <a:pPr marL="285750" indent="-285750">
              <a:lnSpc>
                <a:spcPts val="3500"/>
              </a:lnSpc>
              <a:buFont typeface="Arial" panose="020B0604020202020204" pitchFamily="34" charset="0"/>
              <a:buChar char="•"/>
            </a:pPr>
            <a:r>
              <a:rPr lang="it-IT" sz="2400" dirty="0">
                <a:solidFill>
                  <a:schemeClr val="tx1">
                    <a:lumMod val="95000"/>
                  </a:schemeClr>
                </a:solidFill>
                <a:hlinkClick r:id="rId22">
                  <a:extLst>
                    <a:ext uri="{A12FA001-AC4F-418D-AE19-62706E023703}">
                      <ahyp:hlinkClr xmlns:ahyp="http://schemas.microsoft.com/office/drawing/2018/hyperlinkcolor" val="tx"/>
                    </a:ext>
                  </a:extLst>
                </a:hlinkClick>
              </a:rPr>
              <a:t>&lt;noscript&gt;</a:t>
            </a:r>
            <a:endParaRPr lang="it-IT" sz="2400" dirty="0">
              <a:solidFill>
                <a:schemeClr val="tx1">
                  <a:lumMod val="95000"/>
                </a:schemeClr>
              </a:solidFill>
            </a:endParaRPr>
          </a:p>
          <a:p>
            <a:pPr marL="285750" indent="-285750">
              <a:lnSpc>
                <a:spcPts val="3500"/>
              </a:lnSpc>
              <a:buFont typeface="Arial" panose="020B0604020202020204" pitchFamily="34" charset="0"/>
              <a:buChar char="•"/>
            </a:pPr>
            <a:r>
              <a:rPr lang="it-IT" sz="2400" dirty="0">
                <a:solidFill>
                  <a:schemeClr val="tx1">
                    <a:lumMod val="95000"/>
                  </a:schemeClr>
                </a:solidFill>
                <a:hlinkClick r:id="rId23">
                  <a:extLst>
                    <a:ext uri="{A12FA001-AC4F-418D-AE19-62706E023703}">
                      <ahyp:hlinkClr xmlns:ahyp="http://schemas.microsoft.com/office/drawing/2018/hyperlinkcolor" val="tx"/>
                    </a:ext>
                  </a:extLst>
                </a:hlinkClick>
              </a:rPr>
              <a:t>&lt;ol&gt;</a:t>
            </a:r>
            <a:endParaRPr lang="it-IT" sz="2400" dirty="0">
              <a:solidFill>
                <a:schemeClr val="tx1">
                  <a:lumMod val="95000"/>
                </a:schemeClr>
              </a:solidFill>
            </a:endParaRPr>
          </a:p>
          <a:p>
            <a:pPr marL="285750" indent="-285750">
              <a:lnSpc>
                <a:spcPts val="3500"/>
              </a:lnSpc>
              <a:buFont typeface="Arial" panose="020B0604020202020204" pitchFamily="34" charset="0"/>
              <a:buChar char="•"/>
            </a:pPr>
            <a:r>
              <a:rPr lang="it-IT" sz="2400" dirty="0">
                <a:solidFill>
                  <a:schemeClr val="tx1">
                    <a:lumMod val="95000"/>
                  </a:schemeClr>
                </a:solidFill>
                <a:hlinkClick r:id="rId24">
                  <a:extLst>
                    <a:ext uri="{A12FA001-AC4F-418D-AE19-62706E023703}">
                      <ahyp:hlinkClr xmlns:ahyp="http://schemas.microsoft.com/office/drawing/2018/hyperlinkcolor" val="tx"/>
                    </a:ext>
                  </a:extLst>
                </a:hlinkClick>
              </a:rPr>
              <a:t>&lt;p&gt;</a:t>
            </a:r>
            <a:endParaRPr lang="it-IT" sz="2400" dirty="0">
              <a:solidFill>
                <a:schemeClr val="tx1">
                  <a:lumMod val="95000"/>
                </a:schemeClr>
              </a:solidFill>
            </a:endParaRPr>
          </a:p>
          <a:p>
            <a:pPr marL="285750" indent="-285750">
              <a:lnSpc>
                <a:spcPts val="3500"/>
              </a:lnSpc>
              <a:buFont typeface="Arial" panose="020B0604020202020204" pitchFamily="34" charset="0"/>
              <a:buChar char="•"/>
            </a:pPr>
            <a:r>
              <a:rPr lang="it-IT" sz="2400" dirty="0">
                <a:solidFill>
                  <a:schemeClr val="tx1">
                    <a:lumMod val="95000"/>
                  </a:schemeClr>
                </a:solidFill>
                <a:hlinkClick r:id="rId25">
                  <a:extLst>
                    <a:ext uri="{A12FA001-AC4F-418D-AE19-62706E023703}">
                      <ahyp:hlinkClr xmlns:ahyp="http://schemas.microsoft.com/office/drawing/2018/hyperlinkcolor" val="tx"/>
                    </a:ext>
                  </a:extLst>
                </a:hlinkClick>
              </a:rPr>
              <a:t>&lt;pre&gt;</a:t>
            </a:r>
            <a:endParaRPr lang="it-IT" sz="2400" dirty="0">
              <a:solidFill>
                <a:schemeClr val="tx1">
                  <a:lumMod val="95000"/>
                </a:schemeClr>
              </a:solidFill>
            </a:endParaRPr>
          </a:p>
          <a:p>
            <a:endParaRPr lang="en-IN" sz="2400" dirty="0">
              <a:solidFill>
                <a:schemeClr val="tx1">
                  <a:lumMod val="95000"/>
                </a:schemeClr>
              </a:solidFill>
            </a:endParaRPr>
          </a:p>
        </p:txBody>
      </p:sp>
      <p:sp>
        <p:nvSpPr>
          <p:cNvPr id="7" name="TextBox 6">
            <a:extLst>
              <a:ext uri="{FF2B5EF4-FFF2-40B4-BE49-F238E27FC236}">
                <a16:creationId xmlns:a16="http://schemas.microsoft.com/office/drawing/2014/main" id="{2628CCE9-4400-46F7-924F-577AE081D805}"/>
              </a:ext>
            </a:extLst>
          </p:cNvPr>
          <p:cNvSpPr txBox="1"/>
          <p:nvPr/>
        </p:nvSpPr>
        <p:spPr>
          <a:xfrm>
            <a:off x="8948056" y="2820956"/>
            <a:ext cx="2435290" cy="2743828"/>
          </a:xfrm>
          <a:prstGeom prst="rect">
            <a:avLst/>
          </a:prstGeom>
          <a:noFill/>
        </p:spPr>
        <p:txBody>
          <a:bodyPr wrap="square" rtlCol="0">
            <a:spAutoFit/>
          </a:bodyPr>
          <a:lstStyle/>
          <a:p>
            <a:pPr marL="285750" indent="-285750">
              <a:lnSpc>
                <a:spcPts val="3500"/>
              </a:lnSpc>
              <a:buFont typeface="Arial" panose="020B0604020202020204" pitchFamily="34" charset="0"/>
              <a:buChar char="•"/>
            </a:pPr>
            <a:r>
              <a:rPr lang="en-IN" sz="2400" dirty="0">
                <a:solidFill>
                  <a:schemeClr val="tx1">
                    <a:lumMod val="95000"/>
                  </a:schemeClr>
                </a:solidFill>
                <a:hlinkClick r:id="rId26">
                  <a:extLst>
                    <a:ext uri="{A12FA001-AC4F-418D-AE19-62706E023703}">
                      <ahyp:hlinkClr xmlns:ahyp="http://schemas.microsoft.com/office/drawing/2018/hyperlinkcolor" val="tx"/>
                    </a:ext>
                  </a:extLst>
                </a:hlinkClick>
              </a:rPr>
              <a:t>&lt;section&gt;</a:t>
            </a:r>
            <a:endParaRPr lang="en-IN" sz="2400" dirty="0">
              <a:solidFill>
                <a:schemeClr val="tx1">
                  <a:lumMod val="95000"/>
                </a:schemeClr>
              </a:solidFill>
            </a:endParaRPr>
          </a:p>
          <a:p>
            <a:pPr marL="285750" indent="-285750">
              <a:lnSpc>
                <a:spcPts val="3500"/>
              </a:lnSpc>
              <a:buFont typeface="Arial" panose="020B0604020202020204" pitchFamily="34" charset="0"/>
              <a:buChar char="•"/>
            </a:pPr>
            <a:r>
              <a:rPr lang="en-IN" sz="2400" dirty="0">
                <a:solidFill>
                  <a:schemeClr val="tx1">
                    <a:lumMod val="95000"/>
                  </a:schemeClr>
                </a:solidFill>
                <a:hlinkClick r:id="rId27">
                  <a:extLst>
                    <a:ext uri="{A12FA001-AC4F-418D-AE19-62706E023703}">
                      <ahyp:hlinkClr xmlns:ahyp="http://schemas.microsoft.com/office/drawing/2018/hyperlinkcolor" val="tx"/>
                    </a:ext>
                  </a:extLst>
                </a:hlinkClick>
              </a:rPr>
              <a:t>&lt;table&gt;</a:t>
            </a:r>
            <a:endParaRPr lang="en-IN" sz="2400" dirty="0">
              <a:solidFill>
                <a:schemeClr val="tx1">
                  <a:lumMod val="95000"/>
                </a:schemeClr>
              </a:solidFill>
            </a:endParaRPr>
          </a:p>
          <a:p>
            <a:pPr marL="285750" indent="-285750">
              <a:lnSpc>
                <a:spcPts val="3500"/>
              </a:lnSpc>
              <a:buFont typeface="Arial" panose="020B0604020202020204" pitchFamily="34" charset="0"/>
              <a:buChar char="•"/>
            </a:pPr>
            <a:r>
              <a:rPr lang="en-IN" sz="2400" dirty="0">
                <a:solidFill>
                  <a:schemeClr val="tx1">
                    <a:lumMod val="95000"/>
                  </a:schemeClr>
                </a:solidFill>
                <a:hlinkClick r:id="rId28">
                  <a:extLst>
                    <a:ext uri="{A12FA001-AC4F-418D-AE19-62706E023703}">
                      <ahyp:hlinkClr xmlns:ahyp="http://schemas.microsoft.com/office/drawing/2018/hyperlinkcolor" val="tx"/>
                    </a:ext>
                  </a:extLst>
                </a:hlinkClick>
              </a:rPr>
              <a:t>&lt;</a:t>
            </a:r>
            <a:r>
              <a:rPr lang="en-IN" sz="2400" dirty="0" err="1">
                <a:solidFill>
                  <a:schemeClr val="tx1">
                    <a:lumMod val="95000"/>
                  </a:schemeClr>
                </a:solidFill>
                <a:hlinkClick r:id="rId28">
                  <a:extLst>
                    <a:ext uri="{A12FA001-AC4F-418D-AE19-62706E023703}">
                      <ahyp:hlinkClr xmlns:ahyp="http://schemas.microsoft.com/office/drawing/2018/hyperlinkcolor" val="tx"/>
                    </a:ext>
                  </a:extLst>
                </a:hlinkClick>
              </a:rPr>
              <a:t>tfoot</a:t>
            </a:r>
            <a:r>
              <a:rPr lang="en-IN" sz="2400" dirty="0">
                <a:solidFill>
                  <a:schemeClr val="tx1">
                    <a:lumMod val="95000"/>
                  </a:schemeClr>
                </a:solidFill>
                <a:hlinkClick r:id="rId28">
                  <a:extLst>
                    <a:ext uri="{A12FA001-AC4F-418D-AE19-62706E023703}">
                      <ahyp:hlinkClr xmlns:ahyp="http://schemas.microsoft.com/office/drawing/2018/hyperlinkcolor" val="tx"/>
                    </a:ext>
                  </a:extLst>
                </a:hlinkClick>
              </a:rPr>
              <a:t>&gt;</a:t>
            </a:r>
            <a:endParaRPr lang="en-IN" sz="2400" dirty="0">
              <a:solidFill>
                <a:schemeClr val="tx1">
                  <a:lumMod val="95000"/>
                </a:schemeClr>
              </a:solidFill>
            </a:endParaRPr>
          </a:p>
          <a:p>
            <a:pPr marL="285750" indent="-285750">
              <a:lnSpc>
                <a:spcPts val="3500"/>
              </a:lnSpc>
              <a:buFont typeface="Arial" panose="020B0604020202020204" pitchFamily="34" charset="0"/>
              <a:buChar char="•"/>
            </a:pPr>
            <a:r>
              <a:rPr lang="en-IN" sz="2400" dirty="0">
                <a:solidFill>
                  <a:schemeClr val="tx1">
                    <a:lumMod val="95000"/>
                  </a:schemeClr>
                </a:solidFill>
                <a:hlinkClick r:id="rId29">
                  <a:extLst>
                    <a:ext uri="{A12FA001-AC4F-418D-AE19-62706E023703}">
                      <ahyp:hlinkClr xmlns:ahyp="http://schemas.microsoft.com/office/drawing/2018/hyperlinkcolor" val="tx"/>
                    </a:ext>
                  </a:extLst>
                </a:hlinkClick>
              </a:rPr>
              <a:t>&lt;ul&gt;</a:t>
            </a:r>
            <a:endParaRPr lang="en-IN" sz="2400" dirty="0">
              <a:solidFill>
                <a:schemeClr val="tx1">
                  <a:lumMod val="95000"/>
                </a:schemeClr>
              </a:solidFill>
            </a:endParaRPr>
          </a:p>
          <a:p>
            <a:pPr marL="285750" indent="-285750">
              <a:lnSpc>
                <a:spcPts val="3500"/>
              </a:lnSpc>
              <a:buFont typeface="Arial" panose="020B0604020202020204" pitchFamily="34" charset="0"/>
              <a:buChar char="•"/>
            </a:pPr>
            <a:r>
              <a:rPr lang="en-IN" sz="2400" dirty="0">
                <a:solidFill>
                  <a:schemeClr val="tx1">
                    <a:lumMod val="95000"/>
                  </a:schemeClr>
                </a:solidFill>
                <a:hlinkClick r:id="rId30">
                  <a:extLst>
                    <a:ext uri="{A12FA001-AC4F-418D-AE19-62706E023703}">
                      <ahyp:hlinkClr xmlns:ahyp="http://schemas.microsoft.com/office/drawing/2018/hyperlinkcolor" val="tx"/>
                    </a:ext>
                  </a:extLst>
                </a:hlinkClick>
              </a:rPr>
              <a:t>&lt;video&gt;</a:t>
            </a:r>
            <a:endParaRPr lang="en-IN" sz="2400" dirty="0">
              <a:solidFill>
                <a:schemeClr val="tx1">
                  <a:lumMod val="95000"/>
                </a:schemeClr>
              </a:solidFill>
            </a:endParaRPr>
          </a:p>
          <a:p>
            <a:pPr marL="342900" indent="-342900">
              <a:lnSpc>
                <a:spcPts val="3500"/>
              </a:lnSpc>
              <a:buFont typeface="Arial" panose="020B0604020202020204" pitchFamily="34" charset="0"/>
              <a:buChar char="•"/>
            </a:pPr>
            <a:endParaRPr lang="en-IN" sz="2400" dirty="0">
              <a:solidFill>
                <a:schemeClr val="tx1">
                  <a:lumMod val="95000"/>
                </a:schemeClr>
              </a:solidFill>
            </a:endParaRPr>
          </a:p>
        </p:txBody>
      </p:sp>
      <p:sp>
        <p:nvSpPr>
          <p:cNvPr id="9" name="TextBox 8">
            <a:extLst>
              <a:ext uri="{FF2B5EF4-FFF2-40B4-BE49-F238E27FC236}">
                <a16:creationId xmlns:a16="http://schemas.microsoft.com/office/drawing/2014/main" id="{218A14FD-F0ED-4E04-A734-D088D4A889B7}"/>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418659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9B1F-49D2-4CD0-8880-808A61EF0BA6}"/>
              </a:ext>
            </a:extLst>
          </p:cNvPr>
          <p:cNvSpPr>
            <a:spLocks noGrp="1"/>
          </p:cNvSpPr>
          <p:nvPr>
            <p:ph type="title"/>
          </p:nvPr>
        </p:nvSpPr>
        <p:spPr/>
        <p:txBody>
          <a:bodyPr/>
          <a:lstStyle/>
          <a:p>
            <a:r>
              <a:rPr lang="en-US" dirty="0"/>
              <a:t>CSS First Step</a:t>
            </a:r>
            <a:endParaRPr lang="en-IN" dirty="0"/>
          </a:p>
        </p:txBody>
      </p:sp>
      <p:sp>
        <p:nvSpPr>
          <p:cNvPr id="3" name="Content Placeholder 2">
            <a:extLst>
              <a:ext uri="{FF2B5EF4-FFF2-40B4-BE49-F238E27FC236}">
                <a16:creationId xmlns:a16="http://schemas.microsoft.com/office/drawing/2014/main" id="{3AD3B78C-4AC6-4A27-ABA5-9C47D6FD732B}"/>
              </a:ext>
            </a:extLst>
          </p:cNvPr>
          <p:cNvSpPr>
            <a:spLocks noGrp="1"/>
          </p:cNvSpPr>
          <p:nvPr>
            <p:ph idx="1"/>
          </p:nvPr>
        </p:nvSpPr>
        <p:spPr>
          <a:xfrm>
            <a:off x="279106" y="2187582"/>
            <a:ext cx="4488838" cy="424989"/>
          </a:xfrm>
        </p:spPr>
        <p:txBody>
          <a:bodyPr>
            <a:normAutofit/>
          </a:bodyPr>
          <a:lstStyle/>
          <a:p>
            <a:pPr marL="0" indent="0">
              <a:buNone/>
            </a:pPr>
            <a:r>
              <a:rPr lang="en-US" sz="2100" dirty="0">
                <a:solidFill>
                  <a:schemeClr val="bg1"/>
                </a:solidFill>
              </a:rPr>
              <a:t>Inline</a:t>
            </a:r>
            <a:r>
              <a:rPr lang="en-US" sz="2100" dirty="0">
                <a:solidFill>
                  <a:schemeClr val="accent1">
                    <a:lumMod val="60000"/>
                    <a:lumOff val="40000"/>
                  </a:schemeClr>
                </a:solidFill>
              </a:rPr>
              <a:t> Level Elements</a:t>
            </a:r>
          </a:p>
          <a:p>
            <a:pPr marL="0" indent="0">
              <a:buNone/>
            </a:pPr>
            <a:endParaRPr lang="en-US" sz="2100" dirty="0">
              <a:solidFill>
                <a:schemeClr val="accent1">
                  <a:lumMod val="60000"/>
                  <a:lumOff val="40000"/>
                </a:schemeClr>
              </a:solidFill>
            </a:endParaRPr>
          </a:p>
          <a:p>
            <a:pPr marL="0" indent="0">
              <a:buNone/>
            </a:pPr>
            <a:endParaRPr lang="en-US" dirty="0"/>
          </a:p>
          <a:p>
            <a:pPr marL="0" indent="0">
              <a:buNone/>
            </a:pPr>
            <a:endParaRPr lang="en-US" sz="2000" dirty="0"/>
          </a:p>
        </p:txBody>
      </p:sp>
      <p:sp>
        <p:nvSpPr>
          <p:cNvPr id="4" name="TextBox 3">
            <a:extLst>
              <a:ext uri="{FF2B5EF4-FFF2-40B4-BE49-F238E27FC236}">
                <a16:creationId xmlns:a16="http://schemas.microsoft.com/office/drawing/2014/main" id="{714341F6-C1B9-48A3-AF33-ECB5D24FEB0C}"/>
              </a:ext>
            </a:extLst>
          </p:cNvPr>
          <p:cNvSpPr txBox="1"/>
          <p:nvPr/>
        </p:nvSpPr>
        <p:spPr>
          <a:xfrm>
            <a:off x="419877" y="2618791"/>
            <a:ext cx="2435290" cy="4072718"/>
          </a:xfrm>
          <a:prstGeom prst="rect">
            <a:avLst/>
          </a:prstGeom>
          <a:noFill/>
        </p:spPr>
        <p:txBody>
          <a:bodyPr wrap="square" rtlCol="0">
            <a:spAutoFit/>
          </a:bodyPr>
          <a:lstStyle/>
          <a:p>
            <a:pPr marL="285750" indent="-285750">
              <a:lnSpc>
                <a:spcPts val="3500"/>
              </a:lnSpc>
              <a:buFont typeface="Arial" panose="020B0604020202020204" pitchFamily="34" charset="0"/>
              <a:buChar char="•"/>
            </a:pPr>
            <a:r>
              <a:rPr lang="en-US" sz="2400" dirty="0">
                <a:solidFill>
                  <a:schemeClr val="tx1">
                    <a:lumMod val="95000"/>
                  </a:schemeClr>
                </a:solidFill>
                <a:hlinkClick r:id="rId2">
                  <a:extLst>
                    <a:ext uri="{A12FA001-AC4F-418D-AE19-62706E023703}">
                      <ahyp:hlinkClr xmlns:ahyp="http://schemas.microsoft.com/office/drawing/2018/hyperlinkcolor" val="tx"/>
                    </a:ext>
                  </a:extLst>
                </a:hlinkClick>
              </a:rPr>
              <a:t>&lt;a&gt;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3">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3">
                  <a:extLst>
                    <a:ext uri="{A12FA001-AC4F-418D-AE19-62706E023703}">
                      <ahyp:hlinkClr xmlns:ahyp="http://schemas.microsoft.com/office/drawing/2018/hyperlinkcolor" val="tx"/>
                    </a:ext>
                  </a:extLst>
                </a:hlinkClick>
              </a:rPr>
              <a:t>abbr</a:t>
            </a:r>
            <a:r>
              <a:rPr lang="en-US" sz="2400" dirty="0">
                <a:solidFill>
                  <a:schemeClr val="tx1">
                    <a:lumMod val="95000"/>
                  </a:schemeClr>
                </a:solidFill>
                <a:hlinkClick r:id="rId3">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4">
                  <a:extLst>
                    <a:ext uri="{A12FA001-AC4F-418D-AE19-62706E023703}">
                      <ahyp:hlinkClr xmlns:ahyp="http://schemas.microsoft.com/office/drawing/2018/hyperlinkcolor" val="tx"/>
                    </a:ext>
                  </a:extLst>
                </a:hlinkClick>
              </a:rPr>
              <a:t>&lt;acronym&gt;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5">
                  <a:extLst>
                    <a:ext uri="{A12FA001-AC4F-418D-AE19-62706E023703}">
                      <ahyp:hlinkClr xmlns:ahyp="http://schemas.microsoft.com/office/drawing/2018/hyperlinkcolor" val="tx"/>
                    </a:ext>
                  </a:extLst>
                </a:hlinkClick>
              </a:rPr>
              <a:t>&lt;b&gt;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6">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6">
                  <a:extLst>
                    <a:ext uri="{A12FA001-AC4F-418D-AE19-62706E023703}">
                      <ahyp:hlinkClr xmlns:ahyp="http://schemas.microsoft.com/office/drawing/2018/hyperlinkcolor" val="tx"/>
                    </a:ext>
                  </a:extLst>
                </a:hlinkClick>
              </a:rPr>
              <a:t>bdo</a:t>
            </a:r>
            <a:r>
              <a:rPr lang="en-US" sz="2400" dirty="0">
                <a:solidFill>
                  <a:schemeClr val="tx1">
                    <a:lumMod val="95000"/>
                  </a:schemeClr>
                </a:solidFill>
                <a:hlinkClick r:id="rId6">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7">
                  <a:extLst>
                    <a:ext uri="{A12FA001-AC4F-418D-AE19-62706E023703}">
                      <ahyp:hlinkClr xmlns:ahyp="http://schemas.microsoft.com/office/drawing/2018/hyperlinkcolor" val="tx"/>
                    </a:ext>
                  </a:extLst>
                </a:hlinkClick>
              </a:rPr>
              <a:t>&lt;big&gt;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8">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8">
                  <a:extLst>
                    <a:ext uri="{A12FA001-AC4F-418D-AE19-62706E023703}">
                      <ahyp:hlinkClr xmlns:ahyp="http://schemas.microsoft.com/office/drawing/2018/hyperlinkcolor" val="tx"/>
                    </a:ext>
                  </a:extLst>
                </a:hlinkClick>
              </a:rPr>
              <a:t>br</a:t>
            </a:r>
            <a:r>
              <a:rPr lang="en-US" sz="2400" dirty="0">
                <a:solidFill>
                  <a:schemeClr val="tx1">
                    <a:lumMod val="95000"/>
                  </a:schemeClr>
                </a:solidFill>
                <a:hlinkClick r:id="rId8">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9">
                  <a:extLst>
                    <a:ext uri="{A12FA001-AC4F-418D-AE19-62706E023703}">
                      <ahyp:hlinkClr xmlns:ahyp="http://schemas.microsoft.com/office/drawing/2018/hyperlinkcolor" val="tx"/>
                    </a:ext>
                  </a:extLst>
                </a:hlinkClick>
              </a:rPr>
              <a:t>&lt;button&gt;</a:t>
            </a:r>
            <a:endParaRPr lang="en-US" sz="2400" dirty="0">
              <a:solidFill>
                <a:schemeClr val="tx1">
                  <a:lumMod val="95000"/>
                </a:schemeClr>
              </a:solidFill>
            </a:endParaRPr>
          </a:p>
          <a:p>
            <a:pPr marL="285750" indent="-285750">
              <a:lnSpc>
                <a:spcPts val="3500"/>
              </a:lnSpc>
              <a:buFont typeface="Arial" panose="020B0604020202020204" pitchFamily="34" charset="0"/>
              <a:buChar char="•"/>
            </a:pPr>
            <a:endParaRPr lang="en-IN" sz="2400" dirty="0">
              <a:solidFill>
                <a:schemeClr val="tx1">
                  <a:lumMod val="95000"/>
                </a:schemeClr>
              </a:solidFill>
            </a:endParaRPr>
          </a:p>
        </p:txBody>
      </p:sp>
      <p:sp>
        <p:nvSpPr>
          <p:cNvPr id="5" name="TextBox 4">
            <a:extLst>
              <a:ext uri="{FF2B5EF4-FFF2-40B4-BE49-F238E27FC236}">
                <a16:creationId xmlns:a16="http://schemas.microsoft.com/office/drawing/2014/main" id="{47957058-B559-4A88-93B5-569E2447EE3D}"/>
              </a:ext>
            </a:extLst>
          </p:cNvPr>
          <p:cNvSpPr txBox="1"/>
          <p:nvPr/>
        </p:nvSpPr>
        <p:spPr>
          <a:xfrm>
            <a:off x="3259493" y="2612571"/>
            <a:ext cx="2435290" cy="4090351"/>
          </a:xfrm>
          <a:prstGeom prst="rect">
            <a:avLst/>
          </a:prstGeom>
          <a:noFill/>
        </p:spPr>
        <p:txBody>
          <a:bodyPr wrap="square" rtlCol="0">
            <a:spAutoFit/>
          </a:bodyPr>
          <a:lstStyle/>
          <a:p>
            <a:pPr marL="285750" indent="-285750">
              <a:lnSpc>
                <a:spcPts val="3500"/>
              </a:lnSpc>
              <a:buFont typeface="Arial" panose="020B0604020202020204" pitchFamily="34" charset="0"/>
              <a:buChar char="•"/>
            </a:pPr>
            <a:r>
              <a:rPr lang="pt-BR" sz="2400" dirty="0">
                <a:solidFill>
                  <a:schemeClr val="tx1">
                    <a:lumMod val="95000"/>
                  </a:schemeClr>
                </a:solidFill>
                <a:hlinkClick r:id="rId10">
                  <a:extLst>
                    <a:ext uri="{A12FA001-AC4F-418D-AE19-62706E023703}">
                      <ahyp:hlinkClr xmlns:ahyp="http://schemas.microsoft.com/office/drawing/2018/hyperlinkcolor" val="tx"/>
                    </a:ext>
                  </a:extLst>
                </a:hlinkClick>
              </a:rPr>
              <a:t>&lt;cite&gt;</a:t>
            </a:r>
            <a:endParaRPr lang="pt-BR" sz="2400" dirty="0">
              <a:solidFill>
                <a:schemeClr val="tx1">
                  <a:lumMod val="95000"/>
                </a:schemeClr>
              </a:solidFill>
            </a:endParaRPr>
          </a:p>
          <a:p>
            <a:pPr marL="285750" indent="-285750">
              <a:lnSpc>
                <a:spcPts val="3500"/>
              </a:lnSpc>
              <a:buFont typeface="Arial" panose="020B0604020202020204" pitchFamily="34" charset="0"/>
              <a:buChar char="•"/>
            </a:pPr>
            <a:r>
              <a:rPr lang="pt-BR" sz="2400" dirty="0">
                <a:solidFill>
                  <a:schemeClr val="tx1">
                    <a:lumMod val="95000"/>
                  </a:schemeClr>
                </a:solidFill>
                <a:hlinkClick r:id="rId11">
                  <a:extLst>
                    <a:ext uri="{A12FA001-AC4F-418D-AE19-62706E023703}">
                      <ahyp:hlinkClr xmlns:ahyp="http://schemas.microsoft.com/office/drawing/2018/hyperlinkcolor" val="tx"/>
                    </a:ext>
                  </a:extLst>
                </a:hlinkClick>
              </a:rPr>
              <a:t>&lt;code&gt;</a:t>
            </a:r>
            <a:endParaRPr lang="pt-BR" sz="2400" dirty="0">
              <a:solidFill>
                <a:schemeClr val="tx1">
                  <a:lumMod val="95000"/>
                </a:schemeClr>
              </a:solidFill>
            </a:endParaRPr>
          </a:p>
          <a:p>
            <a:pPr marL="285750" indent="-285750">
              <a:lnSpc>
                <a:spcPts val="3500"/>
              </a:lnSpc>
              <a:buFont typeface="Arial" panose="020B0604020202020204" pitchFamily="34" charset="0"/>
              <a:buChar char="•"/>
            </a:pPr>
            <a:r>
              <a:rPr lang="pt-BR" sz="2400" dirty="0">
                <a:solidFill>
                  <a:schemeClr val="tx1">
                    <a:lumMod val="95000"/>
                  </a:schemeClr>
                </a:solidFill>
                <a:hlinkClick r:id="rId12">
                  <a:extLst>
                    <a:ext uri="{A12FA001-AC4F-418D-AE19-62706E023703}">
                      <ahyp:hlinkClr xmlns:ahyp="http://schemas.microsoft.com/office/drawing/2018/hyperlinkcolor" val="tx"/>
                    </a:ext>
                  </a:extLst>
                </a:hlinkClick>
              </a:rPr>
              <a:t>&lt;dfn&gt;</a:t>
            </a:r>
            <a:endParaRPr lang="pt-BR" sz="2400" dirty="0">
              <a:solidFill>
                <a:schemeClr val="tx1">
                  <a:lumMod val="95000"/>
                </a:schemeClr>
              </a:solidFill>
            </a:endParaRPr>
          </a:p>
          <a:p>
            <a:pPr marL="285750" indent="-285750">
              <a:lnSpc>
                <a:spcPts val="3500"/>
              </a:lnSpc>
              <a:buFont typeface="Arial" panose="020B0604020202020204" pitchFamily="34" charset="0"/>
              <a:buChar char="•"/>
            </a:pPr>
            <a:r>
              <a:rPr lang="pt-BR" sz="2400" dirty="0">
                <a:solidFill>
                  <a:schemeClr val="tx1">
                    <a:lumMod val="95000"/>
                  </a:schemeClr>
                </a:solidFill>
                <a:hlinkClick r:id="rId13">
                  <a:extLst>
                    <a:ext uri="{A12FA001-AC4F-418D-AE19-62706E023703}">
                      <ahyp:hlinkClr xmlns:ahyp="http://schemas.microsoft.com/office/drawing/2018/hyperlinkcolor" val="tx"/>
                    </a:ext>
                  </a:extLst>
                </a:hlinkClick>
              </a:rPr>
              <a:t>&lt;em&gt;</a:t>
            </a:r>
            <a:endParaRPr lang="pt-BR" sz="2400" dirty="0">
              <a:solidFill>
                <a:schemeClr val="tx1">
                  <a:lumMod val="95000"/>
                </a:schemeClr>
              </a:solidFill>
            </a:endParaRPr>
          </a:p>
          <a:p>
            <a:pPr marL="285750" indent="-285750">
              <a:lnSpc>
                <a:spcPts val="3500"/>
              </a:lnSpc>
              <a:buFont typeface="Arial" panose="020B0604020202020204" pitchFamily="34" charset="0"/>
              <a:buChar char="•"/>
            </a:pPr>
            <a:r>
              <a:rPr lang="pt-BR" sz="2400" dirty="0">
                <a:solidFill>
                  <a:schemeClr val="tx1">
                    <a:lumMod val="95000"/>
                  </a:schemeClr>
                </a:solidFill>
                <a:hlinkClick r:id="rId14">
                  <a:extLst>
                    <a:ext uri="{A12FA001-AC4F-418D-AE19-62706E023703}">
                      <ahyp:hlinkClr xmlns:ahyp="http://schemas.microsoft.com/office/drawing/2018/hyperlinkcolor" val="tx"/>
                    </a:ext>
                  </a:extLst>
                </a:hlinkClick>
              </a:rPr>
              <a:t>&lt;i&gt;</a:t>
            </a:r>
            <a:endParaRPr lang="pt-BR" sz="2400" dirty="0">
              <a:solidFill>
                <a:schemeClr val="tx1">
                  <a:lumMod val="95000"/>
                </a:schemeClr>
              </a:solidFill>
            </a:endParaRPr>
          </a:p>
          <a:p>
            <a:pPr marL="285750" indent="-285750">
              <a:lnSpc>
                <a:spcPts val="3500"/>
              </a:lnSpc>
              <a:buFont typeface="Arial" panose="020B0604020202020204" pitchFamily="34" charset="0"/>
              <a:buChar char="•"/>
            </a:pPr>
            <a:r>
              <a:rPr lang="pt-BR" sz="2400" dirty="0">
                <a:solidFill>
                  <a:schemeClr val="tx1">
                    <a:lumMod val="95000"/>
                  </a:schemeClr>
                </a:solidFill>
                <a:hlinkClick r:id="rId15">
                  <a:extLst>
                    <a:ext uri="{A12FA001-AC4F-418D-AE19-62706E023703}">
                      <ahyp:hlinkClr xmlns:ahyp="http://schemas.microsoft.com/office/drawing/2018/hyperlinkcolor" val="tx"/>
                    </a:ext>
                  </a:extLst>
                </a:hlinkClick>
              </a:rPr>
              <a:t>&lt;img&gt;</a:t>
            </a:r>
            <a:endParaRPr lang="pt-BR" sz="2400" dirty="0">
              <a:solidFill>
                <a:schemeClr val="tx1">
                  <a:lumMod val="95000"/>
                </a:schemeClr>
              </a:solidFill>
            </a:endParaRPr>
          </a:p>
          <a:p>
            <a:pPr marL="285750" indent="-285750">
              <a:lnSpc>
                <a:spcPts val="3500"/>
              </a:lnSpc>
              <a:buFont typeface="Arial" panose="020B0604020202020204" pitchFamily="34" charset="0"/>
              <a:buChar char="•"/>
            </a:pPr>
            <a:r>
              <a:rPr lang="pt-BR" sz="2400" dirty="0">
                <a:solidFill>
                  <a:schemeClr val="tx1">
                    <a:lumMod val="95000"/>
                  </a:schemeClr>
                </a:solidFill>
                <a:hlinkClick r:id="rId16">
                  <a:extLst>
                    <a:ext uri="{A12FA001-AC4F-418D-AE19-62706E023703}">
                      <ahyp:hlinkClr xmlns:ahyp="http://schemas.microsoft.com/office/drawing/2018/hyperlinkcolor" val="tx"/>
                    </a:ext>
                  </a:extLst>
                </a:hlinkClick>
              </a:rPr>
              <a:t>&lt;input&gt;</a:t>
            </a:r>
            <a:endParaRPr lang="pt-BR" sz="2400" dirty="0">
              <a:solidFill>
                <a:schemeClr val="tx1">
                  <a:lumMod val="95000"/>
                </a:schemeClr>
              </a:solidFill>
            </a:endParaRPr>
          </a:p>
          <a:p>
            <a:pPr marL="285750" indent="-285750">
              <a:lnSpc>
                <a:spcPts val="3500"/>
              </a:lnSpc>
              <a:buFont typeface="Arial" panose="020B0604020202020204" pitchFamily="34" charset="0"/>
              <a:buChar char="•"/>
            </a:pPr>
            <a:r>
              <a:rPr lang="pt-BR" sz="2400" dirty="0">
                <a:solidFill>
                  <a:schemeClr val="tx1">
                    <a:lumMod val="95000"/>
                  </a:schemeClr>
                </a:solidFill>
                <a:hlinkClick r:id="rId17">
                  <a:extLst>
                    <a:ext uri="{A12FA001-AC4F-418D-AE19-62706E023703}">
                      <ahyp:hlinkClr xmlns:ahyp="http://schemas.microsoft.com/office/drawing/2018/hyperlinkcolor" val="tx"/>
                    </a:ext>
                  </a:extLst>
                </a:hlinkClick>
              </a:rPr>
              <a:t>&lt;kbd&gt;</a:t>
            </a:r>
            <a:endParaRPr lang="pt-BR" sz="2400" dirty="0">
              <a:solidFill>
                <a:schemeClr val="tx1">
                  <a:lumMod val="95000"/>
                </a:schemeClr>
              </a:solidFill>
            </a:endParaRPr>
          </a:p>
          <a:p>
            <a:pPr marL="342900" indent="-342900">
              <a:lnSpc>
                <a:spcPts val="3500"/>
              </a:lnSpc>
              <a:buFont typeface="Arial" panose="020B0604020202020204" pitchFamily="34" charset="0"/>
              <a:buChar char="•"/>
            </a:pPr>
            <a:endParaRPr lang="en-IN" sz="2400" dirty="0">
              <a:solidFill>
                <a:schemeClr val="tx1">
                  <a:lumMod val="95000"/>
                </a:schemeClr>
              </a:solidFill>
            </a:endParaRPr>
          </a:p>
        </p:txBody>
      </p:sp>
      <p:sp>
        <p:nvSpPr>
          <p:cNvPr id="6" name="TextBox 5">
            <a:extLst>
              <a:ext uri="{FF2B5EF4-FFF2-40B4-BE49-F238E27FC236}">
                <a16:creationId xmlns:a16="http://schemas.microsoft.com/office/drawing/2014/main" id="{C9227DA6-2693-4ABA-B106-2AAA1D43FA74}"/>
              </a:ext>
            </a:extLst>
          </p:cNvPr>
          <p:cNvSpPr txBox="1"/>
          <p:nvPr/>
        </p:nvSpPr>
        <p:spPr>
          <a:xfrm>
            <a:off x="6099109" y="2612571"/>
            <a:ext cx="2435290" cy="4090351"/>
          </a:xfrm>
          <a:prstGeom prst="rect">
            <a:avLst/>
          </a:prstGeom>
          <a:noFill/>
        </p:spPr>
        <p:txBody>
          <a:bodyPr wrap="square" rtlCol="0">
            <a:spAutoFit/>
          </a:bodyPr>
          <a:lstStyle/>
          <a:p>
            <a:pPr marL="285750" indent="-285750">
              <a:lnSpc>
                <a:spcPts val="3500"/>
              </a:lnSpc>
              <a:buFont typeface="Arial" panose="020B0604020202020204" pitchFamily="34" charset="0"/>
              <a:buChar char="•"/>
            </a:pPr>
            <a:r>
              <a:rPr lang="en-US" sz="2400" dirty="0">
                <a:solidFill>
                  <a:schemeClr val="tx1">
                    <a:lumMod val="95000"/>
                  </a:schemeClr>
                </a:solidFill>
                <a:hlinkClick r:id="rId18">
                  <a:extLst>
                    <a:ext uri="{A12FA001-AC4F-418D-AE19-62706E023703}">
                      <ahyp:hlinkClr xmlns:ahyp="http://schemas.microsoft.com/office/drawing/2018/hyperlinkcolor" val="tx"/>
                    </a:ext>
                  </a:extLst>
                </a:hlinkClick>
              </a:rPr>
              <a:t>&lt;label&gt;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9">
                  <a:extLst>
                    <a:ext uri="{A12FA001-AC4F-418D-AE19-62706E023703}">
                      <ahyp:hlinkClr xmlns:ahyp="http://schemas.microsoft.com/office/drawing/2018/hyperlinkcolor" val="tx"/>
                    </a:ext>
                  </a:extLst>
                </a:hlinkClick>
              </a:rPr>
              <a:t>&lt;map&gt;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0">
                  <a:extLst>
                    <a:ext uri="{A12FA001-AC4F-418D-AE19-62706E023703}">
                      <ahyp:hlinkClr xmlns:ahyp="http://schemas.microsoft.com/office/drawing/2018/hyperlinkcolor" val="tx"/>
                    </a:ext>
                  </a:extLst>
                </a:hlinkClick>
              </a:rPr>
              <a:t>&lt;object&gt;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1">
                  <a:extLst>
                    <a:ext uri="{A12FA001-AC4F-418D-AE19-62706E023703}">
                      <ahyp:hlinkClr xmlns:ahyp="http://schemas.microsoft.com/office/drawing/2018/hyperlinkcolor" val="tx"/>
                    </a:ext>
                  </a:extLst>
                </a:hlinkClick>
              </a:rPr>
              <a:t>&lt;output&gt;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2">
                  <a:extLst>
                    <a:ext uri="{A12FA001-AC4F-418D-AE19-62706E023703}">
                      <ahyp:hlinkClr xmlns:ahyp="http://schemas.microsoft.com/office/drawing/2018/hyperlinkcolor" val="tx"/>
                    </a:ext>
                  </a:extLst>
                </a:hlinkClick>
              </a:rPr>
              <a:t>&lt;q&gt;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3">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23">
                  <a:extLst>
                    <a:ext uri="{A12FA001-AC4F-418D-AE19-62706E023703}">
                      <ahyp:hlinkClr xmlns:ahyp="http://schemas.microsoft.com/office/drawing/2018/hyperlinkcolor" val="tx"/>
                    </a:ext>
                  </a:extLst>
                </a:hlinkClick>
              </a:rPr>
              <a:t>samp</a:t>
            </a:r>
            <a:r>
              <a:rPr lang="en-US" sz="2400" dirty="0">
                <a:solidFill>
                  <a:schemeClr val="tx1">
                    <a:lumMod val="95000"/>
                  </a:schemeClr>
                </a:solidFill>
                <a:hlinkClick r:id="rId23">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4">
                  <a:extLst>
                    <a:ext uri="{A12FA001-AC4F-418D-AE19-62706E023703}">
                      <ahyp:hlinkClr xmlns:ahyp="http://schemas.microsoft.com/office/drawing/2018/hyperlinkcolor" val="tx"/>
                    </a:ext>
                  </a:extLst>
                </a:hlinkClick>
              </a:rPr>
              <a:t>&lt;script&gt;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5">
                  <a:extLst>
                    <a:ext uri="{A12FA001-AC4F-418D-AE19-62706E023703}">
                      <ahyp:hlinkClr xmlns:ahyp="http://schemas.microsoft.com/office/drawing/2018/hyperlinkcolor" val="tx"/>
                    </a:ext>
                  </a:extLst>
                </a:hlinkClick>
              </a:rPr>
              <a:t>&lt;select&gt;</a:t>
            </a:r>
            <a:endParaRPr lang="en-US" sz="2400" dirty="0">
              <a:solidFill>
                <a:schemeClr val="tx1">
                  <a:lumMod val="95000"/>
                </a:schemeClr>
              </a:solidFill>
            </a:endParaRPr>
          </a:p>
          <a:p>
            <a:pPr marL="342900" indent="-342900">
              <a:lnSpc>
                <a:spcPts val="3500"/>
              </a:lnSpc>
              <a:buFont typeface="Arial" panose="020B0604020202020204" pitchFamily="34" charset="0"/>
              <a:buChar char="•"/>
            </a:pPr>
            <a:endParaRPr lang="en-IN" sz="2400" dirty="0">
              <a:solidFill>
                <a:schemeClr val="tx1">
                  <a:lumMod val="95000"/>
                </a:schemeClr>
              </a:solidFill>
            </a:endParaRPr>
          </a:p>
        </p:txBody>
      </p:sp>
      <p:sp>
        <p:nvSpPr>
          <p:cNvPr id="7" name="TextBox 6">
            <a:extLst>
              <a:ext uri="{FF2B5EF4-FFF2-40B4-BE49-F238E27FC236}">
                <a16:creationId xmlns:a16="http://schemas.microsoft.com/office/drawing/2014/main" id="{2628CCE9-4400-46F7-924F-577AE081D805}"/>
              </a:ext>
            </a:extLst>
          </p:cNvPr>
          <p:cNvSpPr txBox="1"/>
          <p:nvPr/>
        </p:nvSpPr>
        <p:spPr>
          <a:xfrm>
            <a:off x="8938725" y="2612571"/>
            <a:ext cx="2435290" cy="4090351"/>
          </a:xfrm>
          <a:prstGeom prst="rect">
            <a:avLst/>
          </a:prstGeom>
          <a:noFill/>
        </p:spPr>
        <p:txBody>
          <a:bodyPr wrap="square" rtlCol="0">
            <a:spAutoFit/>
          </a:bodyPr>
          <a:lstStyle/>
          <a:p>
            <a:pPr marL="285750" indent="-285750">
              <a:lnSpc>
                <a:spcPts val="3500"/>
              </a:lnSpc>
              <a:buFont typeface="Arial" panose="020B0604020202020204" pitchFamily="34" charset="0"/>
              <a:buChar char="•"/>
            </a:pPr>
            <a:r>
              <a:rPr lang="en-US" sz="2400" dirty="0">
                <a:solidFill>
                  <a:schemeClr val="tx1">
                    <a:lumMod val="95000"/>
                  </a:schemeClr>
                </a:solidFill>
                <a:hlinkClick r:id="rId26">
                  <a:extLst>
                    <a:ext uri="{A12FA001-AC4F-418D-AE19-62706E023703}">
                      <ahyp:hlinkClr xmlns:ahyp="http://schemas.microsoft.com/office/drawing/2018/hyperlinkcolor" val="tx"/>
                    </a:ext>
                  </a:extLst>
                </a:hlinkClick>
              </a:rPr>
              <a:t>&lt;small&gt;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7">
                  <a:extLst>
                    <a:ext uri="{A12FA001-AC4F-418D-AE19-62706E023703}">
                      <ahyp:hlinkClr xmlns:ahyp="http://schemas.microsoft.com/office/drawing/2018/hyperlinkcolor" val="tx"/>
                    </a:ext>
                  </a:extLst>
                </a:hlinkClick>
              </a:rPr>
              <a:t>&lt;span&gt;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8">
                  <a:extLst>
                    <a:ext uri="{A12FA001-AC4F-418D-AE19-62706E023703}">
                      <ahyp:hlinkClr xmlns:ahyp="http://schemas.microsoft.com/office/drawing/2018/hyperlinkcolor" val="tx"/>
                    </a:ext>
                  </a:extLst>
                </a:hlinkClick>
              </a:rPr>
              <a:t>&lt;strong&gt;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9">
                  <a:extLst>
                    <a:ext uri="{A12FA001-AC4F-418D-AE19-62706E023703}">
                      <ahyp:hlinkClr xmlns:ahyp="http://schemas.microsoft.com/office/drawing/2018/hyperlinkcolor" val="tx"/>
                    </a:ext>
                  </a:extLst>
                </a:hlinkClick>
              </a:rPr>
              <a:t>&lt;sub&gt;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30">
                  <a:extLst>
                    <a:ext uri="{A12FA001-AC4F-418D-AE19-62706E023703}">
                      <ahyp:hlinkClr xmlns:ahyp="http://schemas.microsoft.com/office/drawing/2018/hyperlinkcolor" val="tx"/>
                    </a:ext>
                  </a:extLst>
                </a:hlinkClick>
              </a:rPr>
              <a:t>&lt;sup&gt;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31">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31">
                  <a:extLst>
                    <a:ext uri="{A12FA001-AC4F-418D-AE19-62706E023703}">
                      <ahyp:hlinkClr xmlns:ahyp="http://schemas.microsoft.com/office/drawing/2018/hyperlinkcolor" val="tx"/>
                    </a:ext>
                  </a:extLst>
                </a:hlinkClick>
              </a:rPr>
              <a:t>textarea</a:t>
            </a:r>
            <a:r>
              <a:rPr lang="en-US" sz="2400" dirty="0">
                <a:solidFill>
                  <a:schemeClr val="tx1">
                    <a:lumMod val="95000"/>
                  </a:schemeClr>
                </a:solidFill>
                <a:hlinkClick r:id="rId31">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32">
                  <a:extLst>
                    <a:ext uri="{A12FA001-AC4F-418D-AE19-62706E023703}">
                      <ahyp:hlinkClr xmlns:ahyp="http://schemas.microsoft.com/office/drawing/2018/hyperlinkcolor" val="tx"/>
                    </a:ext>
                  </a:extLst>
                </a:hlinkClick>
              </a:rPr>
              <a:t>&lt;time&gt;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33">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33">
                  <a:extLst>
                    <a:ext uri="{A12FA001-AC4F-418D-AE19-62706E023703}">
                      <ahyp:hlinkClr xmlns:ahyp="http://schemas.microsoft.com/office/drawing/2018/hyperlinkcolor" val="tx"/>
                    </a:ext>
                  </a:extLst>
                </a:hlinkClick>
              </a:rPr>
              <a:t>tt</a:t>
            </a:r>
            <a:r>
              <a:rPr lang="en-US" sz="2400" dirty="0">
                <a:solidFill>
                  <a:schemeClr val="tx1">
                    <a:lumMod val="95000"/>
                  </a:schemeClr>
                </a:solidFill>
                <a:hlinkClick r:id="rId33">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342900" indent="-342900">
              <a:lnSpc>
                <a:spcPts val="3500"/>
              </a:lnSpc>
              <a:buFont typeface="Arial" panose="020B0604020202020204" pitchFamily="34" charset="0"/>
              <a:buChar char="•"/>
            </a:pPr>
            <a:r>
              <a:rPr lang="en-US" sz="2400" dirty="0">
                <a:solidFill>
                  <a:schemeClr val="tx1">
                    <a:lumMod val="95000"/>
                  </a:schemeClr>
                </a:solidFill>
              </a:rPr>
              <a:t>&lt;var&gt;</a:t>
            </a:r>
            <a:endParaRPr lang="en-IN" sz="2400" dirty="0">
              <a:solidFill>
                <a:schemeClr val="tx1">
                  <a:lumMod val="95000"/>
                </a:schemeClr>
              </a:solidFill>
            </a:endParaRPr>
          </a:p>
        </p:txBody>
      </p:sp>
      <p:sp>
        <p:nvSpPr>
          <p:cNvPr id="9" name="TextBox 8">
            <a:extLst>
              <a:ext uri="{FF2B5EF4-FFF2-40B4-BE49-F238E27FC236}">
                <a16:creationId xmlns:a16="http://schemas.microsoft.com/office/drawing/2014/main" id="{218A14FD-F0ED-4E04-A734-D088D4A889B7}"/>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112041142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274</TotalTime>
  <Words>1514</Words>
  <Application>Microsoft Office PowerPoint</Application>
  <PresentationFormat>Widescreen</PresentationFormat>
  <Paragraphs>247</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SimSun</vt:lpstr>
      <vt:lpstr>Alpha Echo</vt:lpstr>
      <vt:lpstr>Arial</vt:lpstr>
      <vt:lpstr>Calibri</vt:lpstr>
      <vt:lpstr>Times New Roman</vt:lpstr>
      <vt:lpstr>Trebuchet MS</vt:lpstr>
      <vt:lpstr>Berlin</vt:lpstr>
      <vt:lpstr>CSS PART 1</vt:lpstr>
      <vt:lpstr>Use of CSS</vt:lpstr>
      <vt:lpstr>Modules to learn CSS</vt:lpstr>
      <vt:lpstr>Modules to learn CSS</vt:lpstr>
      <vt:lpstr>Modules to learn CSS</vt:lpstr>
      <vt:lpstr>Modules to learn CSS</vt:lpstr>
      <vt:lpstr>CSS First Step</vt:lpstr>
      <vt:lpstr>CSS First Step</vt:lpstr>
      <vt:lpstr>CSS First Step</vt:lpstr>
      <vt:lpstr>CSS First Step</vt:lpstr>
      <vt:lpstr>CSS First Step</vt:lpstr>
      <vt:lpstr>CSS First Step</vt:lpstr>
      <vt:lpstr>CSS First Step </vt:lpstr>
      <vt:lpstr>CSS First Step </vt:lpstr>
      <vt:lpstr>CSS First Step </vt:lpstr>
      <vt:lpstr>CSS First Step </vt:lpstr>
      <vt:lpstr>CSS First Step </vt:lpstr>
      <vt:lpstr>CSS First Step </vt:lpstr>
      <vt:lpstr>CSS First Step </vt:lpstr>
      <vt:lpstr>CSS First Step </vt:lpstr>
      <vt:lpstr>CSS First Step </vt:lpstr>
      <vt:lpstr>CSS First Step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PART 1</dc:title>
  <dc:creator>linuxdavi</dc:creator>
  <cp:lastModifiedBy>linuxdavi</cp:lastModifiedBy>
  <cp:revision>75</cp:revision>
  <dcterms:created xsi:type="dcterms:W3CDTF">2023-08-18T03:52:54Z</dcterms:created>
  <dcterms:modified xsi:type="dcterms:W3CDTF">2023-08-19T06:07:02Z</dcterms:modified>
</cp:coreProperties>
</file>