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0" r:id="rId2"/>
    <p:sldId id="261" r:id="rId3"/>
    <p:sldId id="262" r:id="rId4"/>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00BF"/>
    <a:srgbClr val="7F00FF"/>
    <a:srgbClr val="0432FF"/>
    <a:srgbClr val="235ED8"/>
    <a:srgbClr val="BBCACD"/>
    <a:srgbClr val="F5584E"/>
    <a:srgbClr val="1E4E79"/>
    <a:srgbClr val="F46249"/>
    <a:srgbClr val="BAC9CD"/>
    <a:srgbClr val="22B6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1"/>
    <p:restoredTop sz="94640"/>
  </p:normalViewPr>
  <p:slideViewPr>
    <p:cSldViewPr snapToGrid="0" snapToObjects="1">
      <p:cViewPr>
        <p:scale>
          <a:sx n="31" d="100"/>
          <a:sy n="31" d="100"/>
        </p:scale>
        <p:origin x="344" y="-32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7/22/25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a:t>
            </a:fld>
            <a:endParaRPr lang="en-US"/>
          </a:p>
        </p:txBody>
      </p:sp>
    </p:spTree>
    <p:extLst>
      <p:ext uri="{BB962C8B-B14F-4D97-AF65-F5344CB8AC3E}">
        <p14:creationId xmlns:p14="http://schemas.microsoft.com/office/powerpoint/2010/main" val="30408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7/22/25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a:t>
            </a:fld>
            <a:endParaRPr lang="en-US"/>
          </a:p>
        </p:txBody>
      </p:sp>
    </p:spTree>
    <p:extLst>
      <p:ext uri="{BB962C8B-B14F-4D97-AF65-F5344CB8AC3E}">
        <p14:creationId xmlns:p14="http://schemas.microsoft.com/office/powerpoint/2010/main" val="233665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7/22/25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a:t>
            </a:fld>
            <a:endParaRPr lang="en-US"/>
          </a:p>
        </p:txBody>
      </p:sp>
    </p:spTree>
    <p:extLst>
      <p:ext uri="{BB962C8B-B14F-4D97-AF65-F5344CB8AC3E}">
        <p14:creationId xmlns:p14="http://schemas.microsoft.com/office/powerpoint/2010/main" val="214517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11F716-C52A-A44F-BDA6-00D610151B42}" type="datetimeFigureOut">
              <a:rPr lang="en-US" smtClean="0"/>
              <a:t>7/22/25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a:t>
            </a:fld>
            <a:endParaRPr lang="en-US"/>
          </a:p>
        </p:txBody>
      </p:sp>
    </p:spTree>
    <p:extLst>
      <p:ext uri="{BB962C8B-B14F-4D97-AF65-F5344CB8AC3E}">
        <p14:creationId xmlns:p14="http://schemas.microsoft.com/office/powerpoint/2010/main" val="130345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11F716-C52A-A44F-BDA6-00D610151B42}" type="datetimeFigureOut">
              <a:rPr lang="en-US" smtClean="0"/>
              <a:t>7/22/25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1C0119-6B59-EA4B-99DF-33D0AB3A21D9}" type="slidenum">
              <a:rPr lang="en-US" smtClean="0"/>
              <a:t>‹#›</a:t>
            </a:fld>
            <a:endParaRPr lang="en-US"/>
          </a:p>
        </p:txBody>
      </p:sp>
    </p:spTree>
    <p:extLst>
      <p:ext uri="{BB962C8B-B14F-4D97-AF65-F5344CB8AC3E}">
        <p14:creationId xmlns:p14="http://schemas.microsoft.com/office/powerpoint/2010/main" val="35005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11F716-C52A-A44F-BDA6-00D610151B42}" type="datetimeFigureOut">
              <a:rPr lang="en-US" smtClean="0"/>
              <a:t>7/22/25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a:t>
            </a:fld>
            <a:endParaRPr lang="en-US"/>
          </a:p>
        </p:txBody>
      </p:sp>
    </p:spTree>
    <p:extLst>
      <p:ext uri="{BB962C8B-B14F-4D97-AF65-F5344CB8AC3E}">
        <p14:creationId xmlns:p14="http://schemas.microsoft.com/office/powerpoint/2010/main" val="52159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11F716-C52A-A44F-BDA6-00D610151B42}" type="datetimeFigureOut">
              <a:rPr lang="en-US" smtClean="0"/>
              <a:t>7/22/25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1C0119-6B59-EA4B-99DF-33D0AB3A21D9}" type="slidenum">
              <a:rPr lang="en-US" smtClean="0"/>
              <a:t>‹#›</a:t>
            </a:fld>
            <a:endParaRPr lang="en-US"/>
          </a:p>
        </p:txBody>
      </p:sp>
    </p:spTree>
    <p:extLst>
      <p:ext uri="{BB962C8B-B14F-4D97-AF65-F5344CB8AC3E}">
        <p14:creationId xmlns:p14="http://schemas.microsoft.com/office/powerpoint/2010/main" val="29470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11F716-C52A-A44F-BDA6-00D610151B42}" type="datetimeFigureOut">
              <a:rPr lang="en-US" smtClean="0"/>
              <a:t>7/22/25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1C0119-6B59-EA4B-99DF-33D0AB3A21D9}" type="slidenum">
              <a:rPr lang="en-US" smtClean="0"/>
              <a:t>‹#›</a:t>
            </a:fld>
            <a:endParaRPr lang="en-US"/>
          </a:p>
        </p:txBody>
      </p:sp>
    </p:spTree>
    <p:extLst>
      <p:ext uri="{BB962C8B-B14F-4D97-AF65-F5344CB8AC3E}">
        <p14:creationId xmlns:p14="http://schemas.microsoft.com/office/powerpoint/2010/main" val="172695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1F716-C52A-A44F-BDA6-00D610151B42}" type="datetimeFigureOut">
              <a:rPr lang="en-US" smtClean="0"/>
              <a:t>7/22/25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1C0119-6B59-EA4B-99DF-33D0AB3A21D9}" type="slidenum">
              <a:rPr lang="en-US" smtClean="0"/>
              <a:t>‹#›</a:t>
            </a:fld>
            <a:endParaRPr lang="en-US"/>
          </a:p>
        </p:txBody>
      </p:sp>
    </p:spTree>
    <p:extLst>
      <p:ext uri="{BB962C8B-B14F-4D97-AF65-F5344CB8AC3E}">
        <p14:creationId xmlns:p14="http://schemas.microsoft.com/office/powerpoint/2010/main" val="336465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811F716-C52A-A44F-BDA6-00D610151B42}" type="datetimeFigureOut">
              <a:rPr lang="en-US" smtClean="0"/>
              <a:t>7/22/25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a:t>
            </a:fld>
            <a:endParaRPr lang="en-US"/>
          </a:p>
        </p:txBody>
      </p:sp>
    </p:spTree>
    <p:extLst>
      <p:ext uri="{BB962C8B-B14F-4D97-AF65-F5344CB8AC3E}">
        <p14:creationId xmlns:p14="http://schemas.microsoft.com/office/powerpoint/2010/main" val="86102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811F716-C52A-A44F-BDA6-00D610151B42}" type="datetimeFigureOut">
              <a:rPr lang="en-US" smtClean="0"/>
              <a:t>7/22/25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1C0119-6B59-EA4B-99DF-33D0AB3A21D9}" type="slidenum">
              <a:rPr lang="en-US" smtClean="0"/>
              <a:t>‹#›</a:t>
            </a:fld>
            <a:endParaRPr lang="en-US"/>
          </a:p>
        </p:txBody>
      </p:sp>
    </p:spTree>
    <p:extLst>
      <p:ext uri="{BB962C8B-B14F-4D97-AF65-F5344CB8AC3E}">
        <p14:creationId xmlns:p14="http://schemas.microsoft.com/office/powerpoint/2010/main" val="27872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811F716-C52A-A44F-BDA6-00D610151B42}" type="datetimeFigureOut">
              <a:rPr lang="en-US" smtClean="0"/>
              <a:t>7/22/25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8F1C0119-6B59-EA4B-99DF-33D0AB3A21D9}" type="slidenum">
              <a:rPr lang="en-US" smtClean="0"/>
              <a:t>‹#›</a:t>
            </a:fld>
            <a:endParaRPr lang="en-US"/>
          </a:p>
        </p:txBody>
      </p:sp>
    </p:spTree>
    <p:extLst>
      <p:ext uri="{BB962C8B-B14F-4D97-AF65-F5344CB8AC3E}">
        <p14:creationId xmlns:p14="http://schemas.microsoft.com/office/powerpoint/2010/main" val="15403834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99"/>
          <p:cNvSpPr txBox="1"/>
          <p:nvPr/>
        </p:nvSpPr>
        <p:spPr>
          <a:xfrm>
            <a:off x="1122041" y="4595965"/>
            <a:ext cx="10058400" cy="7498080"/>
          </a:xfrm>
          <a:prstGeom prst="rect">
            <a:avLst/>
          </a:prstGeom>
          <a:noFill/>
        </p:spPr>
        <p:txBody>
          <a:bodyPr wrap="square" rtlCol="0">
            <a:spAutoFit/>
          </a:bodyPr>
          <a:lstStyle/>
          <a:p>
            <a:r>
              <a:rPr lang="en-US" sz="3200" dirty="0">
                <a:latin typeface="+mj-lt"/>
              </a:rPr>
              <a:t>Understanding the neural mechanisms that drive social cooperation is crucial for advancing our knowledge of social behavior and developing treatments for conditions such as autism spectrum disorder and early-life stress. Animals such as rats can model these mechanisms, though their behavioral variability makes analysis inherently challenging. While reinforcement learning (RL) has emerged as a promising framework for modeling animal behavior, multi-agent RL algorithms have not yet been applied to the study of social cooperation. </a:t>
            </a:r>
          </a:p>
          <a:p>
            <a:endParaRPr lang="en-US" sz="3200" dirty="0">
              <a:latin typeface="+mj-lt"/>
            </a:endParaRPr>
          </a:p>
          <a:p>
            <a:r>
              <a:rPr lang="en-US" sz="3200" dirty="0">
                <a:latin typeface="+mj-lt"/>
              </a:rPr>
              <a:t>In order to test the validity of RL, we used experimental data of a freely behaving cooperative task in rats from Jane Taylor’s Lab to attempt to analyze the extent to which the models capture animal behavior.</a:t>
            </a:r>
          </a:p>
          <a:p>
            <a:br>
              <a:rPr lang="en-US" sz="4000" dirty="0">
                <a:latin typeface="+mj-lt"/>
              </a:rPr>
            </a:br>
            <a:endParaRPr lang="en-US" sz="4000" dirty="0">
              <a:solidFill>
                <a:schemeClr val="tx1">
                  <a:lumMod val="95000"/>
                  <a:lumOff val="5000"/>
                </a:schemeClr>
              </a:solidFill>
              <a:latin typeface="+mj-lt"/>
              <a:ea typeface="Avenir Book" charset="0"/>
              <a:cs typeface="Avenir Book" charset="0"/>
            </a:endParaRPr>
          </a:p>
        </p:txBody>
      </p:sp>
      <p:sp>
        <p:nvSpPr>
          <p:cNvPr id="4" name="Rectangle 3"/>
          <p:cNvSpPr/>
          <p:nvPr/>
        </p:nvSpPr>
        <p:spPr>
          <a:xfrm>
            <a:off x="0" y="0"/>
            <a:ext cx="43891200" cy="2057400"/>
          </a:xfrm>
          <a:prstGeom prst="rect">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atin typeface="Avenir Book" charset="0"/>
                <a:ea typeface="Avenir Book" charset="0"/>
                <a:cs typeface="Avenir Book" charset="0"/>
              </a:rPr>
              <a:t>A Computational Framework for Studying Social Cooperation in Rats</a:t>
            </a:r>
            <a:endParaRPr lang="en-US" sz="9000" dirty="0">
              <a:latin typeface="Avenir Book" charset="0"/>
              <a:ea typeface="Avenir Book" charset="0"/>
              <a:cs typeface="Avenir Book" charset="0"/>
            </a:endParaRPr>
          </a:p>
        </p:txBody>
      </p:sp>
      <p:sp>
        <p:nvSpPr>
          <p:cNvPr id="5" name="Rectangle 4"/>
          <p:cNvSpPr/>
          <p:nvPr/>
        </p:nvSpPr>
        <p:spPr>
          <a:xfrm>
            <a:off x="0" y="2057400"/>
            <a:ext cx="43891200" cy="1143000"/>
          </a:xfrm>
          <a:prstGeom prst="rect">
            <a:avLst/>
          </a:prstGeom>
          <a:solidFill>
            <a:srgbClr val="F4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latin typeface="Avenir Book" charset="0"/>
                <a:ea typeface="Avenir Book" charset="0"/>
                <a:cs typeface="Avenir Book" charset="0"/>
              </a:rPr>
              <a:t>      David Backer Peral	                                                                                                 Wu Tsai Institute, Yale University</a:t>
            </a:r>
          </a:p>
        </p:txBody>
      </p:sp>
      <p:sp>
        <p:nvSpPr>
          <p:cNvPr id="6" name="Rectangle 5"/>
          <p:cNvSpPr/>
          <p:nvPr/>
        </p:nvSpPr>
        <p:spPr>
          <a:xfrm>
            <a:off x="0" y="32004000"/>
            <a:ext cx="43891200" cy="914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dirty="0">
              <a:latin typeface="Avenir Book" charset="0"/>
              <a:ea typeface="Avenir Book" charset="0"/>
              <a:cs typeface="Avenir Book" charset="0"/>
            </a:endParaRPr>
          </a:p>
        </p:txBody>
      </p:sp>
      <p:sp>
        <p:nvSpPr>
          <p:cNvPr id="11" name="Rectangle 10"/>
          <p:cNvSpPr/>
          <p:nvPr/>
        </p:nvSpPr>
        <p:spPr>
          <a:xfrm>
            <a:off x="0" y="31775400"/>
            <a:ext cx="43891200" cy="228600"/>
          </a:xfrm>
          <a:prstGeom prst="rect">
            <a:avLst/>
          </a:prstGeom>
          <a:solidFill>
            <a:srgbClr val="F45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dirty="0">
              <a:latin typeface="Avenir Book" charset="0"/>
              <a:ea typeface="Avenir Book" charset="0"/>
              <a:cs typeface="Avenir Book" charset="0"/>
            </a:endParaRPr>
          </a:p>
        </p:txBody>
      </p:sp>
      <p:sp>
        <p:nvSpPr>
          <p:cNvPr id="12" name="Rectangle 11"/>
          <p:cNvSpPr/>
          <p:nvPr/>
        </p:nvSpPr>
        <p:spPr>
          <a:xfrm>
            <a:off x="32324048" y="3886200"/>
            <a:ext cx="10881360" cy="7572853"/>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074496" y="3886200"/>
            <a:ext cx="15342823" cy="9067099"/>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5798" y="3886200"/>
            <a:ext cx="10881360" cy="8429089"/>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5798" y="12914031"/>
            <a:ext cx="10881360" cy="16320441"/>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5074262" y="13683163"/>
            <a:ext cx="15343057" cy="8191601"/>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2319804" y="12055228"/>
            <a:ext cx="10881360" cy="12544835"/>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2319804" y="25363343"/>
            <a:ext cx="10881360" cy="5682193"/>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333749" y="3429359"/>
            <a:ext cx="5643574"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Introduction</a:t>
            </a:r>
          </a:p>
        </p:txBody>
      </p:sp>
      <p:sp>
        <p:nvSpPr>
          <p:cNvPr id="32" name="TextBox 31"/>
          <p:cNvSpPr txBox="1"/>
          <p:nvPr/>
        </p:nvSpPr>
        <p:spPr>
          <a:xfrm>
            <a:off x="3988154" y="12439226"/>
            <a:ext cx="3857624"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Methods</a:t>
            </a:r>
          </a:p>
        </p:txBody>
      </p:sp>
      <p:sp>
        <p:nvSpPr>
          <p:cNvPr id="34" name="TextBox 33"/>
          <p:cNvSpPr txBox="1"/>
          <p:nvPr/>
        </p:nvSpPr>
        <p:spPr>
          <a:xfrm>
            <a:off x="18318258" y="3396308"/>
            <a:ext cx="8780069"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Modeling Approach</a:t>
            </a:r>
          </a:p>
        </p:txBody>
      </p:sp>
      <p:sp>
        <p:nvSpPr>
          <p:cNvPr id="36" name="TextBox 35"/>
          <p:cNvSpPr txBox="1"/>
          <p:nvPr/>
        </p:nvSpPr>
        <p:spPr>
          <a:xfrm>
            <a:off x="33575088" y="3396308"/>
            <a:ext cx="8370792"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Effects of Familiarity</a:t>
            </a:r>
          </a:p>
        </p:txBody>
      </p:sp>
      <p:sp>
        <p:nvSpPr>
          <p:cNvPr id="37" name="TextBox 36"/>
          <p:cNvSpPr txBox="1"/>
          <p:nvPr/>
        </p:nvSpPr>
        <p:spPr>
          <a:xfrm>
            <a:off x="35816614" y="11712327"/>
            <a:ext cx="4665346"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Conclusions</a:t>
            </a:r>
          </a:p>
        </p:txBody>
      </p:sp>
      <p:sp>
        <p:nvSpPr>
          <p:cNvPr id="38" name="TextBox 37"/>
          <p:cNvSpPr txBox="1"/>
          <p:nvPr/>
        </p:nvSpPr>
        <p:spPr>
          <a:xfrm>
            <a:off x="34938697" y="25008274"/>
            <a:ext cx="5643574"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References</a:t>
            </a:r>
          </a:p>
        </p:txBody>
      </p:sp>
      <p:sp>
        <p:nvSpPr>
          <p:cNvPr id="42" name="TextBox 41"/>
          <p:cNvSpPr txBox="1"/>
          <p:nvPr/>
        </p:nvSpPr>
        <p:spPr>
          <a:xfrm>
            <a:off x="1099711" y="13464148"/>
            <a:ext cx="10058400" cy="11664732"/>
          </a:xfrm>
          <a:prstGeom prst="rect">
            <a:avLst/>
          </a:prstGeom>
          <a:noFill/>
        </p:spPr>
        <p:txBody>
          <a:bodyPr wrap="square" rtlCol="0">
            <a:spAutoFit/>
          </a:bodyPr>
          <a:lstStyle/>
          <a:p>
            <a:r>
              <a:rPr lang="en-US" sz="3200" b="1" u="sng" dirty="0">
                <a:solidFill>
                  <a:schemeClr val="tx1">
                    <a:lumMod val="95000"/>
                    <a:lumOff val="5000"/>
                  </a:schemeClr>
                </a:solidFill>
                <a:latin typeface="+mj-lt"/>
                <a:ea typeface="Avenir Book" charset="0"/>
                <a:cs typeface="Avenir Book" charset="0"/>
              </a:rPr>
              <a:t>Training:</a:t>
            </a:r>
            <a:r>
              <a:rPr lang="en-US" sz="3200" dirty="0">
                <a:solidFill>
                  <a:schemeClr val="tx1">
                    <a:lumMod val="95000"/>
                    <a:lumOff val="5000"/>
                  </a:schemeClr>
                </a:solidFill>
                <a:latin typeface="+mj-lt"/>
                <a:ea typeface="Avenir Book" charset="0"/>
                <a:cs typeface="Avenir Book" charset="0"/>
              </a:rPr>
              <a:t> Animals were first subjected to Pavlovian Condition between the sound queue and the reward. Then they did Instrumental Training to learn to press a lever at the sound queue to obtain the reward. </a:t>
            </a:r>
            <a:endParaRPr lang="en-US" sz="3200" b="1" u="sng" dirty="0">
              <a:solidFill>
                <a:schemeClr val="tx1">
                  <a:lumMod val="95000"/>
                  <a:lumOff val="5000"/>
                </a:schemeClr>
              </a:solidFill>
              <a:latin typeface="+mj-lt"/>
              <a:ea typeface="Avenir Book" charset="0"/>
              <a:cs typeface="Avenir Book" charset="0"/>
            </a:endParaRPr>
          </a:p>
          <a:p>
            <a:r>
              <a:rPr lang="en-US" sz="3200" b="1" u="sng" dirty="0">
                <a:solidFill>
                  <a:schemeClr val="tx1">
                    <a:lumMod val="95000"/>
                    <a:lumOff val="5000"/>
                  </a:schemeClr>
                </a:solidFill>
                <a:latin typeface="+mj-lt"/>
                <a:ea typeface="Avenir Book" charset="0"/>
                <a:cs typeface="Avenir Book" charset="0"/>
              </a:rPr>
              <a:t>Sessions:</a:t>
            </a:r>
            <a:r>
              <a:rPr lang="en-US" sz="3200" dirty="0">
                <a:solidFill>
                  <a:schemeClr val="tx1">
                    <a:lumMod val="95000"/>
                    <a:lumOff val="5000"/>
                  </a:schemeClr>
                </a:solidFill>
                <a:latin typeface="+mj-lt"/>
                <a:ea typeface="Avenir Book" charset="0"/>
                <a:cs typeface="Avenir Book" charset="0"/>
              </a:rPr>
              <a:t> At the end of training, experimental sessions consisted of two rats in a cage with two levers on the left side and two reward dispensers on the right side. Each session had 30+ trials in which the levers came out at random periodic intervals with a sound queue. Rats were rewarded with a food pellet if they pressed the lever within 1 second of each other at the reward dispensers. </a:t>
            </a:r>
          </a:p>
          <a:p>
            <a:pPr algn="just"/>
            <a:endParaRPr lang="en-US" sz="4000" dirty="0">
              <a:solidFill>
                <a:schemeClr val="tx1">
                  <a:lumMod val="95000"/>
                  <a:lumOff val="5000"/>
                </a:schemeClr>
              </a:solidFill>
              <a:latin typeface="+mj-lt"/>
              <a:ea typeface="Avenir Book" charset="0"/>
              <a:cs typeface="Avenir Book" charset="0"/>
            </a:endParaRPr>
          </a:p>
          <a:p>
            <a:pPr algn="just"/>
            <a:endParaRPr lang="en-US" sz="4000" dirty="0">
              <a:solidFill>
                <a:schemeClr val="tx1">
                  <a:lumMod val="95000"/>
                  <a:lumOff val="5000"/>
                </a:schemeClr>
              </a:solidFill>
              <a:latin typeface="+mj-lt"/>
              <a:ea typeface="Avenir Book" charset="0"/>
              <a:cs typeface="Avenir Book" charset="0"/>
            </a:endParaRPr>
          </a:p>
          <a:p>
            <a:pPr algn="just"/>
            <a:endParaRPr lang="en-US" sz="4000" dirty="0">
              <a:solidFill>
                <a:schemeClr val="tx1">
                  <a:lumMod val="95000"/>
                  <a:lumOff val="5000"/>
                </a:schemeClr>
              </a:solidFill>
              <a:latin typeface="+mj-lt"/>
              <a:ea typeface="Avenir Book" charset="0"/>
              <a:cs typeface="Avenir Book" charset="0"/>
            </a:endParaRPr>
          </a:p>
          <a:p>
            <a:pPr algn="just"/>
            <a:endParaRPr lang="en-US" sz="4000" dirty="0">
              <a:solidFill>
                <a:schemeClr val="tx1">
                  <a:lumMod val="95000"/>
                  <a:lumOff val="5000"/>
                </a:schemeClr>
              </a:solidFill>
              <a:latin typeface="+mj-lt"/>
              <a:ea typeface="Avenir Book" charset="0"/>
              <a:cs typeface="Avenir Book" charset="0"/>
            </a:endParaRPr>
          </a:p>
          <a:p>
            <a:pPr algn="just"/>
            <a:endParaRPr lang="en-US" sz="4000" dirty="0">
              <a:solidFill>
                <a:schemeClr val="tx1">
                  <a:lumMod val="95000"/>
                  <a:lumOff val="5000"/>
                </a:schemeClr>
              </a:solidFill>
              <a:latin typeface="+mj-lt"/>
              <a:ea typeface="Avenir Book" charset="0"/>
              <a:cs typeface="Avenir Book" charset="0"/>
            </a:endParaRPr>
          </a:p>
          <a:p>
            <a:pPr algn="just"/>
            <a:endParaRPr lang="en-US" sz="4000" dirty="0">
              <a:solidFill>
                <a:schemeClr val="tx1">
                  <a:lumMod val="95000"/>
                  <a:lumOff val="5000"/>
                </a:schemeClr>
              </a:solidFill>
              <a:latin typeface="+mj-lt"/>
              <a:ea typeface="Avenir Book" charset="0"/>
              <a:cs typeface="Avenir Book" charset="0"/>
            </a:endParaRPr>
          </a:p>
          <a:p>
            <a:pPr algn="just"/>
            <a:endParaRPr lang="en-US" sz="4000" dirty="0">
              <a:solidFill>
                <a:schemeClr val="tx1">
                  <a:lumMod val="95000"/>
                  <a:lumOff val="5000"/>
                </a:schemeClr>
              </a:solidFill>
              <a:latin typeface="+mj-lt"/>
              <a:ea typeface="Avenir Book" charset="0"/>
              <a:cs typeface="Avenir Book" charset="0"/>
            </a:endParaRPr>
          </a:p>
          <a:p>
            <a:pPr algn="just"/>
            <a:endParaRPr lang="en-US" sz="4000" dirty="0">
              <a:solidFill>
                <a:schemeClr val="tx1">
                  <a:lumMod val="95000"/>
                  <a:lumOff val="5000"/>
                </a:schemeClr>
              </a:solidFill>
              <a:latin typeface="+mj-lt"/>
              <a:ea typeface="Avenir Book" charset="0"/>
              <a:cs typeface="Avenir Book" charset="0"/>
            </a:endParaRPr>
          </a:p>
          <a:p>
            <a:pPr algn="just"/>
            <a:endParaRPr lang="en-US" sz="4000" dirty="0">
              <a:solidFill>
                <a:schemeClr val="tx1">
                  <a:lumMod val="95000"/>
                  <a:lumOff val="5000"/>
                </a:schemeClr>
              </a:solidFill>
              <a:latin typeface="+mj-lt"/>
              <a:ea typeface="Avenir Book" charset="0"/>
              <a:cs typeface="Avenir Book" charset="0"/>
            </a:endParaRPr>
          </a:p>
          <a:p>
            <a:pPr algn="just"/>
            <a:endParaRPr lang="en-US" sz="4000" dirty="0">
              <a:solidFill>
                <a:schemeClr val="tx1">
                  <a:lumMod val="95000"/>
                  <a:lumOff val="5000"/>
                </a:schemeClr>
              </a:solidFill>
              <a:latin typeface="+mj-lt"/>
              <a:ea typeface="Avenir Book" charset="0"/>
              <a:cs typeface="Avenir Book" charset="0"/>
            </a:endParaRPr>
          </a:p>
        </p:txBody>
      </p:sp>
      <p:sp>
        <p:nvSpPr>
          <p:cNvPr id="56" name="TextBox 55"/>
          <p:cNvSpPr txBox="1"/>
          <p:nvPr/>
        </p:nvSpPr>
        <p:spPr>
          <a:xfrm>
            <a:off x="34963544" y="27857037"/>
            <a:ext cx="5953289" cy="584775"/>
          </a:xfrm>
          <a:prstGeom prst="rect">
            <a:avLst/>
          </a:prstGeom>
          <a:noFill/>
        </p:spPr>
        <p:txBody>
          <a:bodyPr wrap="square" rtlCol="0">
            <a:spAutoFit/>
          </a:bodyPr>
          <a:lstStyle/>
          <a:p>
            <a:r>
              <a:rPr lang="en-US" sz="3200" dirty="0">
                <a:latin typeface="Avenir Book" charset="0"/>
                <a:ea typeface="Avenir Book" charset="0"/>
                <a:cs typeface="Avenir Book" charset="0"/>
              </a:rPr>
              <a:t>This research was funded by</a:t>
            </a:r>
            <a:r>
              <a:rPr lang="mr-IN" sz="3200" dirty="0">
                <a:latin typeface="Avenir Book" charset="0"/>
                <a:ea typeface="Avenir Book" charset="0"/>
                <a:cs typeface="Avenir Book" charset="0"/>
              </a:rPr>
              <a:t>…</a:t>
            </a:r>
            <a:endParaRPr lang="en-US" sz="3200" dirty="0">
              <a:latin typeface="Avenir Book" charset="0"/>
              <a:ea typeface="Avenir Book" charset="0"/>
              <a:cs typeface="Avenir Book" charset="0"/>
            </a:endParaRPr>
          </a:p>
        </p:txBody>
      </p:sp>
      <p:sp>
        <p:nvSpPr>
          <p:cNvPr id="57" name="TextBox 56"/>
          <p:cNvSpPr txBox="1"/>
          <p:nvPr/>
        </p:nvSpPr>
        <p:spPr>
          <a:xfrm>
            <a:off x="36082224" y="32085825"/>
            <a:ext cx="7681695" cy="707886"/>
          </a:xfrm>
          <a:prstGeom prst="rect">
            <a:avLst/>
          </a:prstGeom>
          <a:noFill/>
        </p:spPr>
        <p:txBody>
          <a:bodyPr wrap="square" rtlCol="0">
            <a:spAutoFit/>
          </a:bodyPr>
          <a:lstStyle/>
          <a:p>
            <a:pPr algn="ctr"/>
            <a:r>
              <a:rPr lang="en-US" sz="4000" spc="300" dirty="0" err="1">
                <a:solidFill>
                  <a:schemeClr val="bg1"/>
                </a:solidFill>
                <a:latin typeface="Avenir Book" charset="0"/>
                <a:ea typeface="Avenir Book" charset="0"/>
                <a:cs typeface="Avenir Book" charset="0"/>
              </a:rPr>
              <a:t>david.backerperal@yale.edu</a:t>
            </a:r>
            <a:endParaRPr lang="en-US" sz="4000" spc="300" dirty="0">
              <a:solidFill>
                <a:schemeClr val="bg1"/>
              </a:solidFill>
              <a:latin typeface="Avenir Book" charset="0"/>
              <a:ea typeface="Avenir Book" charset="0"/>
              <a:cs typeface="Avenir Book" charset="0"/>
            </a:endParaRPr>
          </a:p>
        </p:txBody>
      </p:sp>
      <p:sp>
        <p:nvSpPr>
          <p:cNvPr id="35" name="TextBox 34"/>
          <p:cNvSpPr txBox="1"/>
          <p:nvPr/>
        </p:nvSpPr>
        <p:spPr>
          <a:xfrm>
            <a:off x="18385958" y="13244729"/>
            <a:ext cx="8725533"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Cooperative Strategies</a:t>
            </a:r>
          </a:p>
        </p:txBody>
      </p:sp>
      <p:sp>
        <p:nvSpPr>
          <p:cNvPr id="146" name="TextBox 145"/>
          <p:cNvSpPr txBox="1"/>
          <p:nvPr/>
        </p:nvSpPr>
        <p:spPr>
          <a:xfrm>
            <a:off x="33319685" y="26125469"/>
            <a:ext cx="8626195" cy="1200329"/>
          </a:xfrm>
          <a:prstGeom prst="rect">
            <a:avLst/>
          </a:prstGeom>
          <a:noFill/>
        </p:spPr>
        <p:txBody>
          <a:bodyPr wrap="square" rtlCol="0">
            <a:spAutoFit/>
          </a:bodyPr>
          <a:lstStyle/>
          <a:p>
            <a:pPr marL="514350" indent="-514350">
              <a:buFont typeface="+mj-lt"/>
              <a:buAutoNum type="arabicPeriod"/>
            </a:pPr>
            <a:r>
              <a:rPr lang="en-US" sz="2400" dirty="0">
                <a:latin typeface="Avenir Book" charset="0"/>
                <a:ea typeface="Avenir Book" charset="0"/>
                <a:cs typeface="Avenir Book" charset="0"/>
              </a:rPr>
              <a:t>Last, </a:t>
            </a:r>
            <a:r>
              <a:rPr lang="en-US" sz="2400" dirty="0" err="1">
                <a:latin typeface="Avenir Book" charset="0"/>
                <a:ea typeface="Avenir Book" charset="0"/>
                <a:cs typeface="Avenir Book" charset="0"/>
              </a:rPr>
              <a:t>Firstname</a:t>
            </a:r>
            <a:r>
              <a:rPr lang="en-US" sz="2400" dirty="0">
                <a:latin typeface="Avenir Book" charset="0"/>
                <a:ea typeface="Avenir Book" charset="0"/>
                <a:cs typeface="Avenir Book" charset="0"/>
              </a:rPr>
              <a:t> (Year). Title. </a:t>
            </a:r>
            <a:r>
              <a:rPr lang="en-US" sz="2400" i="1" dirty="0">
                <a:latin typeface="Avenir Book" charset="0"/>
                <a:ea typeface="Avenir Book" charset="0"/>
                <a:cs typeface="Avenir Book" charset="0"/>
              </a:rPr>
              <a:t>Journal. </a:t>
            </a:r>
            <a:r>
              <a:rPr lang="en-US" sz="2400" dirty="0">
                <a:latin typeface="Avenir Book" charset="0"/>
                <a:ea typeface="Avenir Book" charset="0"/>
                <a:cs typeface="Avenir Book" charset="0"/>
              </a:rPr>
              <a:t>(</a:t>
            </a:r>
            <a:r>
              <a:rPr lang="en-US" sz="2400" dirty="0" err="1">
                <a:latin typeface="Avenir Book" charset="0"/>
                <a:ea typeface="Avenir Book" charset="0"/>
                <a:cs typeface="Avenir Book" charset="0"/>
              </a:rPr>
              <a:t>pt</a:t>
            </a:r>
            <a:r>
              <a:rPr lang="en-US" sz="2400" dirty="0">
                <a:latin typeface="Avenir Book" charset="0"/>
                <a:ea typeface="Avenir Book" charset="0"/>
                <a:cs typeface="Avenir Book" charset="0"/>
              </a:rPr>
              <a:t> 24)</a:t>
            </a:r>
          </a:p>
          <a:p>
            <a:pPr marL="514350" indent="-514350">
              <a:buFont typeface="+mj-lt"/>
              <a:buAutoNum type="arabicPeriod"/>
            </a:pPr>
            <a:r>
              <a:rPr lang="en-US" sz="2400" dirty="0">
                <a:latin typeface="Avenir Book" charset="0"/>
                <a:ea typeface="Avenir Book" charset="0"/>
                <a:cs typeface="Avenir Book" charset="0"/>
              </a:rPr>
              <a:t>Last, </a:t>
            </a:r>
            <a:r>
              <a:rPr lang="en-US" sz="2400" dirty="0" err="1">
                <a:latin typeface="Avenir Book" charset="0"/>
                <a:ea typeface="Avenir Book" charset="0"/>
                <a:cs typeface="Avenir Book" charset="0"/>
              </a:rPr>
              <a:t>Firstname</a:t>
            </a:r>
            <a:r>
              <a:rPr lang="en-US" sz="2400" dirty="0">
                <a:latin typeface="Avenir Book" charset="0"/>
                <a:ea typeface="Avenir Book" charset="0"/>
                <a:cs typeface="Avenir Book" charset="0"/>
              </a:rPr>
              <a:t> (Year). Title. </a:t>
            </a:r>
            <a:r>
              <a:rPr lang="en-US" sz="2400" i="1" dirty="0">
                <a:latin typeface="Avenir Book" charset="0"/>
                <a:ea typeface="Avenir Book" charset="0"/>
                <a:cs typeface="Avenir Book" charset="0"/>
              </a:rPr>
              <a:t>Journal.</a:t>
            </a:r>
            <a:endParaRPr lang="en-US" sz="2400" dirty="0">
              <a:solidFill>
                <a:schemeClr val="tx1">
                  <a:lumMod val="95000"/>
                  <a:lumOff val="5000"/>
                </a:schemeClr>
              </a:solidFill>
              <a:latin typeface="Avenir Book" charset="0"/>
              <a:ea typeface="Avenir Book" charset="0"/>
              <a:cs typeface="Avenir Book" charset="0"/>
            </a:endParaRPr>
          </a:p>
          <a:p>
            <a:pPr marL="514350" indent="-514350">
              <a:buFont typeface="+mj-lt"/>
              <a:buAutoNum type="arabicPeriod"/>
            </a:pPr>
            <a:r>
              <a:rPr lang="en-US" sz="2400" dirty="0">
                <a:latin typeface="Avenir Book" charset="0"/>
                <a:ea typeface="Avenir Book" charset="0"/>
                <a:cs typeface="Avenir Book" charset="0"/>
              </a:rPr>
              <a:t>Last, </a:t>
            </a:r>
            <a:r>
              <a:rPr lang="en-US" sz="2400" dirty="0" err="1">
                <a:latin typeface="Avenir Book" charset="0"/>
                <a:ea typeface="Avenir Book" charset="0"/>
                <a:cs typeface="Avenir Book" charset="0"/>
              </a:rPr>
              <a:t>Firstname</a:t>
            </a:r>
            <a:r>
              <a:rPr lang="en-US" sz="2400" dirty="0">
                <a:latin typeface="Avenir Book" charset="0"/>
                <a:ea typeface="Avenir Book" charset="0"/>
                <a:cs typeface="Avenir Book" charset="0"/>
              </a:rPr>
              <a:t> (Year). Title. </a:t>
            </a:r>
            <a:r>
              <a:rPr lang="en-US" sz="2400" i="1" dirty="0">
                <a:latin typeface="Avenir Book" charset="0"/>
                <a:ea typeface="Avenir Book" charset="0"/>
                <a:cs typeface="Avenir Book" charset="0"/>
              </a:rPr>
              <a:t>Journal.</a:t>
            </a:r>
            <a:endParaRPr lang="en-US" sz="2400" dirty="0">
              <a:solidFill>
                <a:schemeClr val="tx1">
                  <a:lumMod val="95000"/>
                  <a:lumOff val="5000"/>
                </a:schemeClr>
              </a:solidFill>
              <a:latin typeface="Avenir Book" charset="0"/>
              <a:ea typeface="Avenir Book" charset="0"/>
              <a:cs typeface="Avenir Book" charset="0"/>
            </a:endParaRPr>
          </a:p>
        </p:txBody>
      </p:sp>
      <p:sp>
        <p:nvSpPr>
          <p:cNvPr id="101" name="TextBox 100"/>
          <p:cNvSpPr txBox="1"/>
          <p:nvPr/>
        </p:nvSpPr>
        <p:spPr>
          <a:xfrm>
            <a:off x="32924102" y="13192340"/>
            <a:ext cx="9672764" cy="1323439"/>
          </a:xfrm>
          <a:prstGeom prst="rect">
            <a:avLst/>
          </a:prstGeom>
          <a:noFill/>
        </p:spPr>
        <p:txBody>
          <a:bodyPr wrap="square" rtlCol="0">
            <a:spAutoFit/>
          </a:bodyPr>
          <a:lstStyle/>
          <a:p>
            <a:pPr algn="just"/>
            <a:r>
              <a:rPr lang="en-US" sz="4000" dirty="0">
                <a:solidFill>
                  <a:schemeClr val="tx1">
                    <a:lumMod val="95000"/>
                    <a:lumOff val="5000"/>
                  </a:schemeClr>
                </a:solidFill>
                <a:latin typeface="Avenir Book" charset="0"/>
                <a:ea typeface="Avenir Book" charset="0"/>
                <a:cs typeface="Avenir Book" charset="0"/>
              </a:rPr>
              <a:t>1)</a:t>
            </a:r>
          </a:p>
          <a:p>
            <a:pPr algn="just"/>
            <a:endParaRPr lang="en-US" sz="4000" dirty="0">
              <a:solidFill>
                <a:schemeClr val="tx1">
                  <a:lumMod val="95000"/>
                  <a:lumOff val="5000"/>
                </a:schemeClr>
              </a:solidFill>
              <a:latin typeface="Avenir Book" charset="0"/>
              <a:ea typeface="Avenir Book" charset="0"/>
              <a:cs typeface="Avenir Book" charset="0"/>
            </a:endParaRPr>
          </a:p>
        </p:txBody>
      </p:sp>
      <p:sp>
        <p:nvSpPr>
          <p:cNvPr id="85" name="Rectangle 84"/>
          <p:cNvSpPr/>
          <p:nvPr/>
        </p:nvSpPr>
        <p:spPr>
          <a:xfrm>
            <a:off x="32647064" y="28496566"/>
            <a:ext cx="2316480" cy="2341573"/>
          </a:xfrm>
          <a:prstGeom prst="rect">
            <a:avLst/>
          </a:prstGeom>
          <a:solidFill>
            <a:srgbClr val="BBC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bg1"/>
                </a:solidFill>
                <a:effectLst>
                  <a:outerShdw blurRad="38100" dist="25400" dir="5400000" algn="ctr" rotWithShape="0">
                    <a:srgbClr val="6E747A">
                      <a:alpha val="43000"/>
                    </a:srgbClr>
                  </a:outerShdw>
                </a:effectLst>
                <a:latin typeface="Avenir Book" charset="0"/>
                <a:ea typeface="Avenir Book" charset="0"/>
                <a:cs typeface="Avenir Book" charset="0"/>
              </a:rPr>
              <a:t>logo 1</a:t>
            </a:r>
            <a:endParaRPr lang="en-US" sz="4000" dirty="0"/>
          </a:p>
        </p:txBody>
      </p:sp>
      <p:sp>
        <p:nvSpPr>
          <p:cNvPr id="86" name="Rectangle 85"/>
          <p:cNvSpPr/>
          <p:nvPr/>
        </p:nvSpPr>
        <p:spPr>
          <a:xfrm>
            <a:off x="40481960" y="28420069"/>
            <a:ext cx="2316480" cy="2341573"/>
          </a:xfrm>
          <a:prstGeom prst="rect">
            <a:avLst/>
          </a:prstGeom>
          <a:solidFill>
            <a:srgbClr val="BBC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bg1"/>
                </a:solidFill>
                <a:effectLst>
                  <a:outerShdw blurRad="38100" dist="25400" dir="5400000" algn="ctr" rotWithShape="0">
                    <a:srgbClr val="6E747A">
                      <a:alpha val="43000"/>
                    </a:srgbClr>
                  </a:outerShdw>
                </a:effectLst>
                <a:latin typeface="Avenir Book" charset="0"/>
                <a:ea typeface="Avenir Book" charset="0"/>
                <a:cs typeface="Avenir Book" charset="0"/>
              </a:rPr>
              <a:t>logo 2</a:t>
            </a:r>
            <a:endParaRPr lang="en-US" sz="4000" dirty="0"/>
          </a:p>
        </p:txBody>
      </p:sp>
      <p:pic>
        <p:nvPicPr>
          <p:cNvPr id="9" name="Picture 8">
            <a:extLst>
              <a:ext uri="{FF2B5EF4-FFF2-40B4-BE49-F238E27FC236}">
                <a16:creationId xmlns:a16="http://schemas.microsoft.com/office/drawing/2014/main" id="{8F459627-3861-1B48-ADD0-54D7347F9081}"/>
              </a:ext>
            </a:extLst>
          </p:cNvPr>
          <p:cNvPicPr>
            <a:picLocks noChangeAspect="1"/>
          </p:cNvPicPr>
          <p:nvPr/>
        </p:nvPicPr>
        <p:blipFill>
          <a:blip r:embed="rId2"/>
          <a:stretch>
            <a:fillRect/>
          </a:stretch>
        </p:blipFill>
        <p:spPr>
          <a:xfrm>
            <a:off x="1172083" y="18978928"/>
            <a:ext cx="9900338" cy="4571467"/>
          </a:xfrm>
          <a:prstGeom prst="rect">
            <a:avLst/>
          </a:prstGeom>
        </p:spPr>
      </p:pic>
      <p:sp>
        <p:nvSpPr>
          <p:cNvPr id="13" name="TextBox 12">
            <a:extLst>
              <a:ext uri="{FF2B5EF4-FFF2-40B4-BE49-F238E27FC236}">
                <a16:creationId xmlns:a16="http://schemas.microsoft.com/office/drawing/2014/main" id="{AA26541D-E31F-9A42-A327-5DB4FB96E7FB}"/>
              </a:ext>
            </a:extLst>
          </p:cNvPr>
          <p:cNvSpPr txBox="1"/>
          <p:nvPr/>
        </p:nvSpPr>
        <p:spPr>
          <a:xfrm>
            <a:off x="1131482" y="23648514"/>
            <a:ext cx="10026629" cy="3046988"/>
          </a:xfrm>
          <a:prstGeom prst="rect">
            <a:avLst/>
          </a:prstGeom>
          <a:noFill/>
        </p:spPr>
        <p:txBody>
          <a:bodyPr wrap="square" rtlCol="0">
            <a:spAutoFit/>
          </a:bodyPr>
          <a:lstStyle/>
          <a:p>
            <a:r>
              <a:rPr lang="en-US" sz="3200" b="1" u="sng" dirty="0">
                <a:solidFill>
                  <a:schemeClr val="tx1">
                    <a:lumMod val="95000"/>
                    <a:lumOff val="5000"/>
                  </a:schemeClr>
                </a:solidFill>
                <a:latin typeface="+mj-lt"/>
                <a:ea typeface="Avenir Book" charset="0"/>
                <a:cs typeface="Avenir Book" charset="0"/>
              </a:rPr>
              <a:t>Experimental Modifications:</a:t>
            </a:r>
            <a:r>
              <a:rPr lang="en-US" sz="3200" dirty="0">
                <a:solidFill>
                  <a:schemeClr val="tx1">
                    <a:lumMod val="95000"/>
                    <a:lumOff val="5000"/>
                  </a:schemeClr>
                </a:solidFill>
                <a:latin typeface="+mj-lt"/>
                <a:ea typeface="Avenir Book" charset="0"/>
                <a:cs typeface="Avenir Book" charset="0"/>
              </a:rPr>
              <a:t> Experimental sessions were conducted across different cohorts of rats with varying levels of familiarity. 1) Training Partners were pairs of rats that had been trained together, 2) Unfamiliar Rats had been trained with another partner but had not seen their current partner. </a:t>
            </a:r>
          </a:p>
        </p:txBody>
      </p:sp>
      <p:sp>
        <p:nvSpPr>
          <p:cNvPr id="53" name="TextBox 52">
            <a:extLst>
              <a:ext uri="{FF2B5EF4-FFF2-40B4-BE49-F238E27FC236}">
                <a16:creationId xmlns:a16="http://schemas.microsoft.com/office/drawing/2014/main" id="{56D4CA6C-6770-994E-88EE-362A9824FCB9}"/>
              </a:ext>
            </a:extLst>
          </p:cNvPr>
          <p:cNvSpPr txBox="1"/>
          <p:nvPr/>
        </p:nvSpPr>
        <p:spPr>
          <a:xfrm>
            <a:off x="15690425" y="4607878"/>
            <a:ext cx="14013647" cy="1938992"/>
          </a:xfrm>
          <a:prstGeom prst="rect">
            <a:avLst/>
          </a:prstGeom>
          <a:noFill/>
        </p:spPr>
        <p:txBody>
          <a:bodyPr wrap="square" rtlCol="0">
            <a:spAutoFit/>
          </a:bodyPr>
          <a:lstStyle/>
          <a:p>
            <a:r>
              <a:rPr lang="en-US" sz="4000" dirty="0">
                <a:solidFill>
                  <a:schemeClr val="tx1">
                    <a:lumMod val="95000"/>
                    <a:lumOff val="5000"/>
                  </a:schemeClr>
                </a:solidFill>
                <a:latin typeface="+mj-lt"/>
                <a:ea typeface="Avenir Book" charset="0"/>
                <a:cs typeface="Avenir Book" charset="0"/>
              </a:rPr>
              <a:t>Since we are interested in modeling cooperation, we are using the multi-agent deep deterministic policy gradient (MADDGP) algorithm in order to accurately model the cooperative aspect of the task. </a:t>
            </a:r>
          </a:p>
        </p:txBody>
      </p:sp>
      <p:pic>
        <p:nvPicPr>
          <p:cNvPr id="18" name="Picture 17">
            <a:extLst>
              <a:ext uri="{FF2B5EF4-FFF2-40B4-BE49-F238E27FC236}">
                <a16:creationId xmlns:a16="http://schemas.microsoft.com/office/drawing/2014/main" id="{E037EE7A-62AB-BC47-B680-CE48D8698365}"/>
              </a:ext>
            </a:extLst>
          </p:cNvPr>
          <p:cNvPicPr>
            <a:picLocks noChangeAspect="1"/>
          </p:cNvPicPr>
          <p:nvPr/>
        </p:nvPicPr>
        <p:blipFill>
          <a:blip r:embed="rId3"/>
          <a:stretch>
            <a:fillRect/>
          </a:stretch>
        </p:blipFill>
        <p:spPr>
          <a:xfrm>
            <a:off x="15690425" y="6591515"/>
            <a:ext cx="13991561" cy="6086244"/>
          </a:xfrm>
          <a:prstGeom prst="rect">
            <a:avLst/>
          </a:prstGeom>
        </p:spPr>
      </p:pic>
      <p:pic>
        <p:nvPicPr>
          <p:cNvPr id="1026" name="Picture 2" descr="https://lh7-rt.googleusercontent.com/slidesz/AGV_vUd0-ll0Kd3RtlZg_VaKH75zPsud2FPxczD2OyVgcP-OBu0Ci9f_08BR4IcWvcKam2YIV5pWK8Hz2CNVqDwR6PidvhPftPFlZQ2gzuk7EHm9FT4qeoFzzetWIMp6Uk6ZyKHvm_7O2A=s2048?key=Kne4B2cJlu6Q0QqjI1G5vQ">
            <a:extLst>
              <a:ext uri="{FF2B5EF4-FFF2-40B4-BE49-F238E27FC236}">
                <a16:creationId xmlns:a16="http://schemas.microsoft.com/office/drawing/2014/main" id="{4D41E4B4-BB6A-D24C-ADEF-711DA9416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44837" y="14821728"/>
            <a:ext cx="7195363" cy="5396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7-rt.googleusercontent.com/slidesz/AGV_vUd7jCYpuv9SvX7CtspvvBwJgmnaNZP2Kyyst03lk0agk2d7dYCJVrDf4IdLivT_1D3cxFBaxYbBtAgiNSa_Z7KHXLGOiVP9lAjI-sM4NFGpXPjdLuKqLfn4SyMW0Pip5OUsv3OK0A=s2048?key=Kne4B2cJlu6Q0QqjI1G5vQ">
            <a:extLst>
              <a:ext uri="{FF2B5EF4-FFF2-40B4-BE49-F238E27FC236}">
                <a16:creationId xmlns:a16="http://schemas.microsoft.com/office/drawing/2014/main" id="{8E18DD28-EA59-B840-9BDA-4FEEB8A3EE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81161" y="14806368"/>
            <a:ext cx="7212289" cy="5409217"/>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C7759870-15A5-E44C-81BB-AC95EE4268C4}"/>
              </a:ext>
            </a:extLst>
          </p:cNvPr>
          <p:cNvSpPr/>
          <p:nvPr/>
        </p:nvSpPr>
        <p:spPr>
          <a:xfrm>
            <a:off x="15074262" y="22758455"/>
            <a:ext cx="15343057" cy="8287081"/>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8C839D30-5813-D645-9FA7-21F76B1159F5}"/>
              </a:ext>
            </a:extLst>
          </p:cNvPr>
          <p:cNvSpPr txBox="1"/>
          <p:nvPr/>
        </p:nvSpPr>
        <p:spPr>
          <a:xfrm>
            <a:off x="16453204" y="22420740"/>
            <a:ext cx="12466001"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How Behaviors Influence Success</a:t>
            </a:r>
          </a:p>
        </p:txBody>
      </p:sp>
      <p:pic>
        <p:nvPicPr>
          <p:cNvPr id="1032" name="Picture 8" descr="https://lh7-rt.googleusercontent.com/slidesz/AGV_vUdt_xr1b68A_iUVU3rNKqmExpxZ3gpnBonI9xLAWRopoE20nUGi57Ei5sbCUbAHh2lTAyjI8xy73HUht7rvD_DPqrQ1B69OK3j0ZtL59xIzML4BmdIr2o0_yvwiotZCL5Na1khMsw=s2048?key=YP3nIX9N-ONb4h_NLb2GDw">
            <a:extLst>
              <a:ext uri="{FF2B5EF4-FFF2-40B4-BE49-F238E27FC236}">
                <a16:creationId xmlns:a16="http://schemas.microsoft.com/office/drawing/2014/main" id="{CBA76781-2EC5-204C-836E-15165589E7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47064" y="8265996"/>
            <a:ext cx="4825961" cy="30162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7-rt.googleusercontent.com/slidesz/AGV_vUcRLmA98KQbfKPOUlXCnhhnXFk7noFjLiVaMBQOdQ6WedAf1pmdV4oCKQ3W6xqpR77wx0Gw7NNehaPCYo0odPcc-bqXJjSIPzN_VVnQTcaBuIxDirX49SLBN98isTjG8HMdAHt6wA=s2048?key=A0VVpZ4BVJ9TLwhmm7U5Vw">
            <a:extLst>
              <a:ext uri="{FF2B5EF4-FFF2-40B4-BE49-F238E27FC236}">
                <a16:creationId xmlns:a16="http://schemas.microsoft.com/office/drawing/2014/main" id="{9A3DCED7-5AFD-4E48-AA31-096F013961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39720" y="23516747"/>
            <a:ext cx="7038199" cy="502728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lh7-rt.googleusercontent.com/slidesz/AGV_vUexnbPOZfwDoPQrFt0D59HNztQ8W6eb1yV4Yom0RgEMjkMT3dLI3gV77GmX3ODRekXOHROUfHdczPJoo9VTPqeZVxqr-jcXEtwskNEz5Igl5Hc0CtJ-dlTYX5lgbcQXThOKOLNVCQ=s2048?key=A0VVpZ4BVJ9TLwhmm7U5Vw">
            <a:extLst>
              <a:ext uri="{FF2B5EF4-FFF2-40B4-BE49-F238E27FC236}">
                <a16:creationId xmlns:a16="http://schemas.microsoft.com/office/drawing/2014/main" id="{92F45F79-E5D2-8B47-B353-25E093A14D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10000" y="4466725"/>
            <a:ext cx="6243143" cy="374588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B5AC468B-1654-EC44-93F0-CECC31D4A61C}"/>
              </a:ext>
            </a:extLst>
          </p:cNvPr>
          <p:cNvSpPr txBox="1"/>
          <p:nvPr/>
        </p:nvSpPr>
        <p:spPr>
          <a:xfrm flipH="1">
            <a:off x="15604236" y="20233611"/>
            <a:ext cx="7235964" cy="2062103"/>
          </a:xfrm>
          <a:prstGeom prst="rect">
            <a:avLst/>
          </a:prstGeom>
          <a:noFill/>
        </p:spPr>
        <p:txBody>
          <a:bodyPr wrap="square" rtlCol="0">
            <a:spAutoFit/>
          </a:bodyPr>
          <a:lstStyle/>
          <a:p>
            <a:r>
              <a:rPr lang="en-US" sz="3200" dirty="0">
                <a:latin typeface="+mj-lt"/>
              </a:rPr>
              <a:t>FIGURE 1:  Rats appear to be more synchronized in successful trials, where synchronization is defined as lower horizontal distance be</a:t>
            </a:r>
          </a:p>
        </p:txBody>
      </p:sp>
      <p:sp>
        <p:nvSpPr>
          <p:cNvPr id="69" name="TextBox 68">
            <a:extLst>
              <a:ext uri="{FF2B5EF4-FFF2-40B4-BE49-F238E27FC236}">
                <a16:creationId xmlns:a16="http://schemas.microsoft.com/office/drawing/2014/main" id="{90B7D46E-4A78-F54E-9B4E-B86654B6A52E}"/>
              </a:ext>
            </a:extLst>
          </p:cNvPr>
          <p:cNvSpPr txBox="1"/>
          <p:nvPr/>
        </p:nvSpPr>
        <p:spPr>
          <a:xfrm flipH="1">
            <a:off x="15973419" y="14346939"/>
            <a:ext cx="6940690" cy="584775"/>
          </a:xfrm>
          <a:prstGeom prst="rect">
            <a:avLst/>
          </a:prstGeom>
          <a:noFill/>
        </p:spPr>
        <p:txBody>
          <a:bodyPr wrap="square" rtlCol="0">
            <a:spAutoFit/>
          </a:bodyPr>
          <a:lstStyle/>
          <a:p>
            <a:pPr algn="ctr"/>
            <a:r>
              <a:rPr lang="en-US" sz="3200" b="1" dirty="0">
                <a:latin typeface="+mj-lt"/>
              </a:rPr>
              <a:t>Synchronization</a:t>
            </a:r>
          </a:p>
        </p:txBody>
      </p:sp>
      <p:sp>
        <p:nvSpPr>
          <p:cNvPr id="70" name="TextBox 69">
            <a:extLst>
              <a:ext uri="{FF2B5EF4-FFF2-40B4-BE49-F238E27FC236}">
                <a16:creationId xmlns:a16="http://schemas.microsoft.com/office/drawing/2014/main" id="{FD75ADF7-AF5C-7943-B4AF-68A9C603F46A}"/>
              </a:ext>
            </a:extLst>
          </p:cNvPr>
          <p:cNvSpPr txBox="1"/>
          <p:nvPr/>
        </p:nvSpPr>
        <p:spPr>
          <a:xfrm flipH="1">
            <a:off x="23152760" y="14305719"/>
            <a:ext cx="6940690" cy="584775"/>
          </a:xfrm>
          <a:prstGeom prst="rect">
            <a:avLst/>
          </a:prstGeom>
          <a:noFill/>
        </p:spPr>
        <p:txBody>
          <a:bodyPr wrap="square" rtlCol="0">
            <a:spAutoFit/>
          </a:bodyPr>
          <a:lstStyle/>
          <a:p>
            <a:pPr algn="ctr"/>
            <a:r>
              <a:rPr lang="en-US" sz="3200" b="1" dirty="0">
                <a:latin typeface="+mj-lt"/>
              </a:rPr>
              <a:t>Waiting</a:t>
            </a:r>
          </a:p>
        </p:txBody>
      </p:sp>
      <p:pic>
        <p:nvPicPr>
          <p:cNvPr id="1040" name="Picture 16" descr="https://lh7-rt.googleusercontent.com/slidesz/AGV_vUc1cPKNxtGSRXgtIIxL2-EONvYcg7tPzf4-bC7xzxUxEtIY6NsNOOg5a2nEIMbJG2afx8th6xqbHhRsyVrsE9ErHHR87knFDq-x0hnNaEItiNYTX22ItqT5iqR_vtwE_BUX3kF02g=s2048?key=fWLIwv_rICN_XVTDs06pDQ">
            <a:extLst>
              <a:ext uri="{FF2B5EF4-FFF2-40B4-BE49-F238E27FC236}">
                <a16:creationId xmlns:a16="http://schemas.microsoft.com/office/drawing/2014/main" id="{F624D571-51F8-A94F-A412-A1A860007A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90692" y="23402673"/>
            <a:ext cx="7007241" cy="525543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17">
            <a:extLst>
              <a:ext uri="{FF2B5EF4-FFF2-40B4-BE49-F238E27FC236}">
                <a16:creationId xmlns:a16="http://schemas.microsoft.com/office/drawing/2014/main" id="{958CE522-C7AE-9D40-8E7B-BCD409C0B90F}"/>
              </a:ext>
            </a:extLst>
          </p:cNvPr>
          <p:cNvSpPr>
            <a:spLocks noChangeArrowheads="1"/>
          </p:cNvSpPr>
          <p:nvPr/>
        </p:nvSpPr>
        <p:spPr bwMode="auto">
          <a:xfrm>
            <a:off x="47777824" y="16032724"/>
            <a:ext cx="1487258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Success Rate by Number of Rats at Lever at Cue</a:t>
            </a:r>
            <a:endParaRPr kumimoji="0" lang="en-US" altLang="en-US" sz="37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48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856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99"/>
          <p:cNvSpPr txBox="1"/>
          <p:nvPr/>
        </p:nvSpPr>
        <p:spPr>
          <a:xfrm>
            <a:off x="1122041" y="4595965"/>
            <a:ext cx="10058400" cy="7498080"/>
          </a:xfrm>
          <a:prstGeom prst="rect">
            <a:avLst/>
          </a:prstGeom>
          <a:noFill/>
        </p:spPr>
        <p:txBody>
          <a:bodyPr wrap="square" rtlCol="0">
            <a:spAutoFit/>
          </a:bodyPr>
          <a:lstStyle/>
          <a:p>
            <a:r>
              <a:rPr lang="en-US" sz="3200" dirty="0">
                <a:latin typeface="+mj-lt"/>
              </a:rPr>
              <a:t>Understanding the neural mechanisms that drive social cooperation is crucial for advancing our knowledge of social behavior and developing treatments for conditions such as autism spectrum disorder and early-life stress. Animals such as rats can model these mechanisms, though their behavioral variability makes analysis inherently challenging. While reinforcement learning (RL) has emerged as a promising framework for modeling animal behavior, multi-agent RL algorithms have not yet been applied to the study of social cooperation. </a:t>
            </a:r>
          </a:p>
          <a:p>
            <a:endParaRPr lang="en-US" sz="3200" dirty="0">
              <a:latin typeface="+mj-lt"/>
            </a:endParaRPr>
          </a:p>
          <a:p>
            <a:r>
              <a:rPr lang="en-US" sz="3200" dirty="0">
                <a:latin typeface="+mj-lt"/>
              </a:rPr>
              <a:t>In order to test the validity of RL, we used experimental data of a freely behaving cooperative task in rats from Jane Taylor’s Lab to attempt to analyze the extent to which the models capture animal behavior.</a:t>
            </a:r>
          </a:p>
          <a:p>
            <a:br>
              <a:rPr lang="en-US" sz="4000" dirty="0">
                <a:latin typeface="+mj-lt"/>
              </a:rPr>
            </a:br>
            <a:endParaRPr lang="en-US" sz="4000" dirty="0">
              <a:solidFill>
                <a:schemeClr val="tx1">
                  <a:lumMod val="95000"/>
                  <a:lumOff val="5000"/>
                </a:schemeClr>
              </a:solidFill>
              <a:latin typeface="+mj-lt"/>
              <a:ea typeface="Avenir Book" charset="0"/>
              <a:cs typeface="Avenir Book" charset="0"/>
            </a:endParaRPr>
          </a:p>
        </p:txBody>
      </p:sp>
      <p:sp>
        <p:nvSpPr>
          <p:cNvPr id="4" name="Rectangle 3"/>
          <p:cNvSpPr/>
          <p:nvPr/>
        </p:nvSpPr>
        <p:spPr>
          <a:xfrm>
            <a:off x="0" y="0"/>
            <a:ext cx="43891200" cy="2057400"/>
          </a:xfrm>
          <a:prstGeom prst="rect">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atin typeface="Avenir Book" charset="0"/>
                <a:ea typeface="Avenir Book" charset="0"/>
                <a:cs typeface="Avenir Book" charset="0"/>
              </a:rPr>
              <a:t>A Computational Framework for Studying Social Cooperation in Rats</a:t>
            </a:r>
            <a:endParaRPr lang="en-US" sz="9000" dirty="0">
              <a:latin typeface="Avenir Book" charset="0"/>
              <a:ea typeface="Avenir Book" charset="0"/>
              <a:cs typeface="Avenir Book" charset="0"/>
            </a:endParaRPr>
          </a:p>
        </p:txBody>
      </p:sp>
      <p:sp>
        <p:nvSpPr>
          <p:cNvPr id="5" name="Rectangle 4"/>
          <p:cNvSpPr/>
          <p:nvPr/>
        </p:nvSpPr>
        <p:spPr>
          <a:xfrm>
            <a:off x="0" y="2057400"/>
            <a:ext cx="43891200" cy="1143000"/>
          </a:xfrm>
          <a:prstGeom prst="rect">
            <a:avLst/>
          </a:prstGeom>
          <a:solidFill>
            <a:srgbClr val="F46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latin typeface="Avenir Book" charset="0"/>
                <a:ea typeface="Avenir Book" charset="0"/>
                <a:cs typeface="Avenir Book" charset="0"/>
              </a:rPr>
              <a:t>      David Backer Peral	                                                                                                 Wu Tsai Institute, Yale University</a:t>
            </a:r>
          </a:p>
        </p:txBody>
      </p:sp>
      <p:sp>
        <p:nvSpPr>
          <p:cNvPr id="6" name="Rectangle 5"/>
          <p:cNvSpPr/>
          <p:nvPr/>
        </p:nvSpPr>
        <p:spPr>
          <a:xfrm>
            <a:off x="0" y="32004000"/>
            <a:ext cx="43891200" cy="914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dirty="0">
              <a:latin typeface="Avenir Book" charset="0"/>
              <a:ea typeface="Avenir Book" charset="0"/>
              <a:cs typeface="Avenir Book" charset="0"/>
            </a:endParaRPr>
          </a:p>
        </p:txBody>
      </p:sp>
      <p:sp>
        <p:nvSpPr>
          <p:cNvPr id="11" name="Rectangle 10"/>
          <p:cNvSpPr/>
          <p:nvPr/>
        </p:nvSpPr>
        <p:spPr>
          <a:xfrm>
            <a:off x="0" y="31775400"/>
            <a:ext cx="43891200" cy="228600"/>
          </a:xfrm>
          <a:prstGeom prst="rect">
            <a:avLst/>
          </a:prstGeom>
          <a:solidFill>
            <a:srgbClr val="F45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dirty="0">
              <a:latin typeface="Avenir Book" charset="0"/>
              <a:ea typeface="Avenir Book" charset="0"/>
              <a:cs typeface="Avenir Book" charset="0"/>
            </a:endParaRPr>
          </a:p>
        </p:txBody>
      </p:sp>
      <p:sp>
        <p:nvSpPr>
          <p:cNvPr id="12" name="Rectangle 11"/>
          <p:cNvSpPr/>
          <p:nvPr/>
        </p:nvSpPr>
        <p:spPr>
          <a:xfrm>
            <a:off x="32324048" y="3886200"/>
            <a:ext cx="10881360" cy="7572853"/>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2279679" y="3886200"/>
            <a:ext cx="19399855" cy="9067099"/>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5798" y="3886200"/>
            <a:ext cx="10881360" cy="8429089"/>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5798" y="12914032"/>
            <a:ext cx="10881360" cy="11353074"/>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279678" y="13683163"/>
            <a:ext cx="19399855" cy="8191601"/>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2319804" y="12055228"/>
            <a:ext cx="10881360" cy="12544835"/>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2319804" y="25363343"/>
            <a:ext cx="10881360" cy="5682193"/>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333749" y="3429359"/>
            <a:ext cx="5643574"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Introduction</a:t>
            </a:r>
          </a:p>
        </p:txBody>
      </p:sp>
      <p:sp>
        <p:nvSpPr>
          <p:cNvPr id="32" name="TextBox 31"/>
          <p:cNvSpPr txBox="1"/>
          <p:nvPr/>
        </p:nvSpPr>
        <p:spPr>
          <a:xfrm>
            <a:off x="3988154" y="12439226"/>
            <a:ext cx="3857624"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Methods</a:t>
            </a:r>
          </a:p>
        </p:txBody>
      </p:sp>
      <p:sp>
        <p:nvSpPr>
          <p:cNvPr id="34" name="TextBox 33"/>
          <p:cNvSpPr txBox="1"/>
          <p:nvPr/>
        </p:nvSpPr>
        <p:spPr>
          <a:xfrm>
            <a:off x="17589570" y="3424115"/>
            <a:ext cx="8780069"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Cooperative Strategies</a:t>
            </a:r>
          </a:p>
        </p:txBody>
      </p:sp>
      <p:sp>
        <p:nvSpPr>
          <p:cNvPr id="36" name="TextBox 35"/>
          <p:cNvSpPr txBox="1"/>
          <p:nvPr/>
        </p:nvSpPr>
        <p:spPr>
          <a:xfrm>
            <a:off x="33449920" y="3463341"/>
            <a:ext cx="8621127"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Behavioral Conclusions</a:t>
            </a:r>
          </a:p>
        </p:txBody>
      </p:sp>
      <p:sp>
        <p:nvSpPr>
          <p:cNvPr id="37" name="TextBox 36"/>
          <p:cNvSpPr txBox="1"/>
          <p:nvPr/>
        </p:nvSpPr>
        <p:spPr>
          <a:xfrm>
            <a:off x="34007830" y="11790728"/>
            <a:ext cx="7947305"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Modeling Approach</a:t>
            </a:r>
          </a:p>
        </p:txBody>
      </p:sp>
      <p:sp>
        <p:nvSpPr>
          <p:cNvPr id="38" name="TextBox 37"/>
          <p:cNvSpPr txBox="1"/>
          <p:nvPr/>
        </p:nvSpPr>
        <p:spPr>
          <a:xfrm>
            <a:off x="34938697" y="25008274"/>
            <a:ext cx="5643574"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References</a:t>
            </a:r>
          </a:p>
        </p:txBody>
      </p:sp>
      <p:sp>
        <p:nvSpPr>
          <p:cNvPr id="42" name="TextBox 41"/>
          <p:cNvSpPr txBox="1"/>
          <p:nvPr/>
        </p:nvSpPr>
        <p:spPr>
          <a:xfrm>
            <a:off x="1099711" y="13464148"/>
            <a:ext cx="10058400" cy="10802957"/>
          </a:xfrm>
          <a:prstGeom prst="rect">
            <a:avLst/>
          </a:prstGeom>
          <a:noFill/>
        </p:spPr>
        <p:txBody>
          <a:bodyPr wrap="square" rtlCol="0">
            <a:spAutoFit/>
          </a:bodyPr>
          <a:lstStyle/>
          <a:p>
            <a:r>
              <a:rPr lang="en-US" sz="3200" b="1" u="sng" dirty="0">
                <a:solidFill>
                  <a:schemeClr val="tx1">
                    <a:lumMod val="95000"/>
                    <a:lumOff val="5000"/>
                  </a:schemeClr>
                </a:solidFill>
                <a:ea typeface="Avenir Book" charset="0"/>
                <a:cs typeface="Avenir Book" charset="0"/>
              </a:rPr>
              <a:t>Training:</a:t>
            </a:r>
            <a:r>
              <a:rPr lang="en-US" sz="3200" dirty="0">
                <a:solidFill>
                  <a:schemeClr val="tx1">
                    <a:lumMod val="95000"/>
                    <a:lumOff val="5000"/>
                  </a:schemeClr>
                </a:solidFill>
                <a:ea typeface="Avenir Book" charset="0"/>
                <a:cs typeface="Avenir Book" charset="0"/>
              </a:rPr>
              <a:t> </a:t>
            </a:r>
          </a:p>
          <a:p>
            <a:pPr marL="457200" indent="-457200">
              <a:buFont typeface="Wingdings" pitchFamily="2" charset="2"/>
              <a:buChar char="v"/>
            </a:pPr>
            <a:r>
              <a:rPr lang="en-US" sz="3000" dirty="0">
                <a:latin typeface="+mj-lt"/>
              </a:rPr>
              <a:t>Pavlovian Conditioning – Associate sound queue with reward</a:t>
            </a:r>
          </a:p>
          <a:p>
            <a:pPr marL="457200" indent="-457200">
              <a:buFont typeface="Wingdings" pitchFamily="2" charset="2"/>
              <a:buChar char="v"/>
            </a:pPr>
            <a:r>
              <a:rPr lang="en-US" sz="3000" dirty="0">
                <a:solidFill>
                  <a:schemeClr val="tx1">
                    <a:lumMod val="95000"/>
                    <a:lumOff val="5000"/>
                  </a:schemeClr>
                </a:solidFill>
                <a:latin typeface="+mj-lt"/>
                <a:ea typeface="Avenir Book" charset="0"/>
                <a:cs typeface="Avenir Book" charset="0"/>
              </a:rPr>
              <a:t>Instrumental Training </a:t>
            </a:r>
            <a:r>
              <a:rPr lang="en-US" sz="3000" dirty="0">
                <a:latin typeface="+mj-lt"/>
              </a:rPr>
              <a:t>– Associate lever press at sound queue with reward</a:t>
            </a:r>
            <a:endParaRPr lang="en-US" sz="3200" dirty="0">
              <a:solidFill>
                <a:schemeClr val="tx1">
                  <a:lumMod val="95000"/>
                  <a:lumOff val="5000"/>
                </a:schemeClr>
              </a:solidFill>
              <a:latin typeface="+mj-lt"/>
              <a:ea typeface="Avenir Book" charset="0"/>
              <a:cs typeface="Avenir Book" charset="0"/>
            </a:endParaRPr>
          </a:p>
          <a:p>
            <a:r>
              <a:rPr lang="en-US" sz="3200" b="1" u="sng" dirty="0">
                <a:solidFill>
                  <a:schemeClr val="tx1">
                    <a:lumMod val="95000"/>
                    <a:lumOff val="5000"/>
                  </a:schemeClr>
                </a:solidFill>
                <a:ea typeface="Avenir Book" charset="0"/>
                <a:cs typeface="Avenir Book" charset="0"/>
              </a:rPr>
              <a:t>Sessions:</a:t>
            </a:r>
          </a:p>
          <a:p>
            <a:pPr marL="457200" indent="-457200">
              <a:buFont typeface="Wingdings" pitchFamily="2" charset="2"/>
              <a:buChar char="v"/>
            </a:pPr>
            <a:r>
              <a:rPr lang="en-US" sz="3000" dirty="0">
                <a:latin typeface="+mj-lt"/>
              </a:rPr>
              <a:t>Two rats in a cage with two levers on the left side and two reward dispensers on the right side with barriers in between</a:t>
            </a:r>
          </a:p>
          <a:p>
            <a:pPr marL="457200" indent="-457200">
              <a:buFont typeface="Wingdings" pitchFamily="2" charset="2"/>
              <a:buChar char="v"/>
            </a:pPr>
            <a:r>
              <a:rPr lang="en-US" sz="3000" dirty="0">
                <a:solidFill>
                  <a:schemeClr val="tx1">
                    <a:lumMod val="95000"/>
                    <a:lumOff val="5000"/>
                  </a:schemeClr>
                </a:solidFill>
                <a:latin typeface="+mj-lt"/>
                <a:ea typeface="Avenir Book" charset="0"/>
                <a:cs typeface="Avenir Book" charset="0"/>
              </a:rPr>
              <a:t>Rats rewarded if levers pressed within 1 second of each other</a:t>
            </a:r>
          </a:p>
          <a:p>
            <a:pPr marL="457200" indent="-457200">
              <a:buFont typeface="Wingdings" pitchFamily="2" charset="2"/>
              <a:buChar char="v"/>
            </a:pPr>
            <a:endParaRPr lang="en-US" sz="3000" dirty="0">
              <a:solidFill>
                <a:schemeClr val="tx1">
                  <a:lumMod val="95000"/>
                  <a:lumOff val="5000"/>
                </a:schemeClr>
              </a:solidFill>
              <a:latin typeface="+mj-lt"/>
              <a:ea typeface="Avenir Book" charset="0"/>
              <a:cs typeface="Avenir Book" charset="0"/>
            </a:endParaRPr>
          </a:p>
          <a:p>
            <a:pPr marL="457200" indent="-457200">
              <a:buFont typeface="Wingdings" pitchFamily="2" charset="2"/>
              <a:buChar char="v"/>
            </a:pPr>
            <a:endParaRPr lang="en-US" sz="3000" dirty="0">
              <a:solidFill>
                <a:schemeClr val="tx1">
                  <a:lumMod val="95000"/>
                  <a:lumOff val="5000"/>
                </a:schemeClr>
              </a:solidFill>
              <a:latin typeface="+mj-lt"/>
              <a:ea typeface="Avenir Book" charset="0"/>
              <a:cs typeface="Avenir Book" charset="0"/>
            </a:endParaRPr>
          </a:p>
          <a:p>
            <a:pPr marL="457200" indent="-457200">
              <a:buFont typeface="Wingdings" pitchFamily="2" charset="2"/>
              <a:buChar char="v"/>
            </a:pPr>
            <a:endParaRPr lang="en-US" sz="3000" dirty="0">
              <a:solidFill>
                <a:schemeClr val="tx1">
                  <a:lumMod val="95000"/>
                  <a:lumOff val="5000"/>
                </a:schemeClr>
              </a:solidFill>
              <a:latin typeface="+mj-lt"/>
              <a:ea typeface="Avenir Book" charset="0"/>
              <a:cs typeface="Avenir Book" charset="0"/>
            </a:endParaRPr>
          </a:p>
          <a:p>
            <a:pPr marL="457200" indent="-457200">
              <a:buFont typeface="Wingdings" pitchFamily="2" charset="2"/>
              <a:buChar char="v"/>
            </a:pPr>
            <a:endParaRPr lang="en-US" sz="3000" dirty="0">
              <a:solidFill>
                <a:schemeClr val="tx1">
                  <a:lumMod val="95000"/>
                  <a:lumOff val="5000"/>
                </a:schemeClr>
              </a:solidFill>
              <a:latin typeface="+mj-lt"/>
              <a:ea typeface="Avenir Book" charset="0"/>
              <a:cs typeface="Avenir Book" charset="0"/>
            </a:endParaRPr>
          </a:p>
          <a:p>
            <a:pPr marL="457200" indent="-457200">
              <a:buFont typeface="Wingdings" pitchFamily="2" charset="2"/>
              <a:buChar char="v"/>
            </a:pPr>
            <a:endParaRPr lang="en-US" sz="3000" dirty="0">
              <a:solidFill>
                <a:schemeClr val="tx1">
                  <a:lumMod val="95000"/>
                  <a:lumOff val="5000"/>
                </a:schemeClr>
              </a:solidFill>
              <a:latin typeface="+mj-lt"/>
              <a:ea typeface="Avenir Book" charset="0"/>
              <a:cs typeface="Avenir Book" charset="0"/>
            </a:endParaRPr>
          </a:p>
          <a:p>
            <a:pPr marL="457200" indent="-457200">
              <a:buFont typeface="Wingdings" pitchFamily="2" charset="2"/>
              <a:buChar char="v"/>
            </a:pPr>
            <a:endParaRPr lang="en-US" sz="3000" dirty="0">
              <a:solidFill>
                <a:schemeClr val="tx1">
                  <a:lumMod val="95000"/>
                  <a:lumOff val="5000"/>
                </a:schemeClr>
              </a:solidFill>
              <a:latin typeface="+mj-lt"/>
              <a:ea typeface="Avenir Book" charset="0"/>
              <a:cs typeface="Avenir Book" charset="0"/>
            </a:endParaRPr>
          </a:p>
          <a:p>
            <a:pPr marL="457200" indent="-457200">
              <a:buFont typeface="Wingdings" pitchFamily="2" charset="2"/>
              <a:buChar char="v"/>
            </a:pPr>
            <a:endParaRPr lang="en-US" sz="3000" dirty="0">
              <a:solidFill>
                <a:schemeClr val="tx1">
                  <a:lumMod val="95000"/>
                  <a:lumOff val="5000"/>
                </a:schemeClr>
              </a:solidFill>
              <a:latin typeface="+mj-lt"/>
              <a:ea typeface="Avenir Book" charset="0"/>
              <a:cs typeface="Avenir Book" charset="0"/>
            </a:endParaRPr>
          </a:p>
          <a:p>
            <a:endParaRPr lang="en-US" sz="4000" dirty="0">
              <a:solidFill>
                <a:schemeClr val="tx1">
                  <a:lumMod val="95000"/>
                  <a:lumOff val="5000"/>
                </a:schemeClr>
              </a:solidFill>
              <a:latin typeface="+mj-lt"/>
              <a:ea typeface="Avenir Book" charset="0"/>
              <a:cs typeface="Avenir Book" charset="0"/>
            </a:endParaRPr>
          </a:p>
          <a:p>
            <a:endParaRPr lang="en-US" sz="4000" dirty="0">
              <a:solidFill>
                <a:schemeClr val="tx1">
                  <a:lumMod val="95000"/>
                  <a:lumOff val="5000"/>
                </a:schemeClr>
              </a:solidFill>
              <a:latin typeface="+mj-lt"/>
              <a:ea typeface="Avenir Book" charset="0"/>
              <a:cs typeface="Avenir Book" charset="0"/>
            </a:endParaRPr>
          </a:p>
          <a:p>
            <a:endParaRPr lang="en-US" sz="2400" dirty="0">
              <a:solidFill>
                <a:schemeClr val="tx1">
                  <a:lumMod val="95000"/>
                  <a:lumOff val="5000"/>
                </a:schemeClr>
              </a:solidFill>
              <a:latin typeface="+mj-lt"/>
              <a:ea typeface="Avenir Book" charset="0"/>
              <a:cs typeface="Avenir Book" charset="0"/>
            </a:endParaRPr>
          </a:p>
          <a:p>
            <a:r>
              <a:rPr lang="en-US" sz="3200" b="1" u="sng" dirty="0">
                <a:solidFill>
                  <a:schemeClr val="tx1">
                    <a:lumMod val="95000"/>
                    <a:lumOff val="5000"/>
                  </a:schemeClr>
                </a:solidFill>
                <a:ea typeface="Avenir Book" charset="0"/>
                <a:cs typeface="Avenir Book" charset="0"/>
              </a:rPr>
              <a:t>Experimental Modifications:</a:t>
            </a:r>
            <a:endParaRPr lang="en-US" sz="3200" dirty="0">
              <a:solidFill>
                <a:schemeClr val="tx1">
                  <a:lumMod val="95000"/>
                  <a:lumOff val="5000"/>
                </a:schemeClr>
              </a:solidFill>
              <a:latin typeface="+mj-lt"/>
              <a:ea typeface="Avenir Book" charset="0"/>
              <a:cs typeface="Avenir Book" charset="0"/>
            </a:endParaRPr>
          </a:p>
          <a:p>
            <a:pPr marL="457200" indent="-457200">
              <a:buFont typeface="Wingdings" pitchFamily="2" charset="2"/>
              <a:buChar char="v"/>
            </a:pPr>
            <a:r>
              <a:rPr lang="en-US" sz="3000" dirty="0">
                <a:solidFill>
                  <a:schemeClr val="tx1">
                    <a:lumMod val="95000"/>
                    <a:lumOff val="5000"/>
                  </a:schemeClr>
                </a:solidFill>
                <a:latin typeface="+mj-lt"/>
                <a:ea typeface="Avenir Book" charset="0"/>
                <a:cs typeface="Avenir Book" charset="0"/>
              </a:rPr>
              <a:t>Training Partners </a:t>
            </a:r>
            <a:r>
              <a:rPr lang="en-US" sz="3000" dirty="0">
                <a:latin typeface="+mj-lt"/>
              </a:rPr>
              <a:t>– pairs of rats that have trained together</a:t>
            </a:r>
          </a:p>
          <a:p>
            <a:pPr marL="457200" indent="-457200">
              <a:buFont typeface="Wingdings" pitchFamily="2" charset="2"/>
              <a:buChar char="v"/>
            </a:pPr>
            <a:r>
              <a:rPr lang="en-US" sz="3000" dirty="0">
                <a:solidFill>
                  <a:schemeClr val="tx1">
                    <a:lumMod val="95000"/>
                    <a:lumOff val="5000"/>
                  </a:schemeClr>
                </a:solidFill>
                <a:latin typeface="+mj-lt"/>
                <a:ea typeface="Avenir Book" charset="0"/>
                <a:cs typeface="Avenir Book" charset="0"/>
              </a:rPr>
              <a:t>Unfamiliar </a:t>
            </a:r>
            <a:r>
              <a:rPr lang="en-US" sz="3000" dirty="0">
                <a:latin typeface="+mj-lt"/>
              </a:rPr>
              <a:t>– pairs of rats that have been trained but have not seen current partner</a:t>
            </a:r>
            <a:endParaRPr lang="en-US" sz="3000" dirty="0">
              <a:solidFill>
                <a:schemeClr val="tx1">
                  <a:lumMod val="95000"/>
                  <a:lumOff val="5000"/>
                </a:schemeClr>
              </a:solidFill>
              <a:latin typeface="+mj-lt"/>
              <a:ea typeface="Avenir Book" charset="0"/>
              <a:cs typeface="Avenir Book" charset="0"/>
            </a:endParaRPr>
          </a:p>
        </p:txBody>
      </p:sp>
      <p:sp>
        <p:nvSpPr>
          <p:cNvPr id="56" name="TextBox 55"/>
          <p:cNvSpPr txBox="1"/>
          <p:nvPr/>
        </p:nvSpPr>
        <p:spPr>
          <a:xfrm>
            <a:off x="34963544" y="27857037"/>
            <a:ext cx="5953289" cy="584775"/>
          </a:xfrm>
          <a:prstGeom prst="rect">
            <a:avLst/>
          </a:prstGeom>
          <a:noFill/>
        </p:spPr>
        <p:txBody>
          <a:bodyPr wrap="square" rtlCol="0">
            <a:spAutoFit/>
          </a:bodyPr>
          <a:lstStyle/>
          <a:p>
            <a:r>
              <a:rPr lang="en-US" sz="3200" dirty="0">
                <a:latin typeface="Avenir Book" charset="0"/>
                <a:ea typeface="Avenir Book" charset="0"/>
                <a:cs typeface="Avenir Book" charset="0"/>
              </a:rPr>
              <a:t>This research was funded by</a:t>
            </a:r>
            <a:r>
              <a:rPr lang="mr-IN" sz="3200" dirty="0">
                <a:latin typeface="Avenir Book" charset="0"/>
                <a:ea typeface="Avenir Book" charset="0"/>
                <a:cs typeface="Avenir Book" charset="0"/>
              </a:rPr>
              <a:t>…</a:t>
            </a:r>
            <a:endParaRPr lang="en-US" sz="3200" dirty="0">
              <a:latin typeface="Avenir Book" charset="0"/>
              <a:ea typeface="Avenir Book" charset="0"/>
              <a:cs typeface="Avenir Book" charset="0"/>
            </a:endParaRPr>
          </a:p>
        </p:txBody>
      </p:sp>
      <p:sp>
        <p:nvSpPr>
          <p:cNvPr id="57" name="TextBox 56"/>
          <p:cNvSpPr txBox="1"/>
          <p:nvPr/>
        </p:nvSpPr>
        <p:spPr>
          <a:xfrm>
            <a:off x="36082224" y="32085825"/>
            <a:ext cx="7681695" cy="707886"/>
          </a:xfrm>
          <a:prstGeom prst="rect">
            <a:avLst/>
          </a:prstGeom>
          <a:noFill/>
        </p:spPr>
        <p:txBody>
          <a:bodyPr wrap="square" rtlCol="0">
            <a:spAutoFit/>
          </a:bodyPr>
          <a:lstStyle/>
          <a:p>
            <a:pPr algn="ctr"/>
            <a:r>
              <a:rPr lang="en-US" sz="4000" spc="300" dirty="0">
                <a:solidFill>
                  <a:schemeClr val="bg1"/>
                </a:solidFill>
                <a:latin typeface="Avenir Book" charset="0"/>
                <a:ea typeface="Avenir Book" charset="0"/>
                <a:cs typeface="Avenir Book" charset="0"/>
              </a:rPr>
              <a:t>david.backerperal@yale.edu</a:t>
            </a:r>
          </a:p>
        </p:txBody>
      </p:sp>
      <p:sp>
        <p:nvSpPr>
          <p:cNvPr id="35" name="TextBox 34"/>
          <p:cNvSpPr txBox="1"/>
          <p:nvPr/>
        </p:nvSpPr>
        <p:spPr>
          <a:xfrm>
            <a:off x="15760033" y="13162514"/>
            <a:ext cx="12371133"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How Behaviors Influence Success</a:t>
            </a:r>
          </a:p>
        </p:txBody>
      </p:sp>
      <p:sp>
        <p:nvSpPr>
          <p:cNvPr id="146" name="TextBox 145"/>
          <p:cNvSpPr txBox="1"/>
          <p:nvPr/>
        </p:nvSpPr>
        <p:spPr>
          <a:xfrm>
            <a:off x="33319685" y="26125469"/>
            <a:ext cx="8626195" cy="1200329"/>
          </a:xfrm>
          <a:prstGeom prst="rect">
            <a:avLst/>
          </a:prstGeom>
          <a:noFill/>
        </p:spPr>
        <p:txBody>
          <a:bodyPr wrap="square" rtlCol="0">
            <a:spAutoFit/>
          </a:bodyPr>
          <a:lstStyle/>
          <a:p>
            <a:pPr marL="514350" indent="-514350">
              <a:buFont typeface="+mj-lt"/>
              <a:buAutoNum type="arabicPeriod"/>
            </a:pPr>
            <a:r>
              <a:rPr lang="en-US" sz="2400" dirty="0">
                <a:latin typeface="Avenir Book" charset="0"/>
                <a:ea typeface="Avenir Book" charset="0"/>
                <a:cs typeface="Avenir Book" charset="0"/>
              </a:rPr>
              <a:t>Last, </a:t>
            </a:r>
            <a:r>
              <a:rPr lang="en-US" sz="2400" dirty="0" err="1">
                <a:latin typeface="Avenir Book" charset="0"/>
                <a:ea typeface="Avenir Book" charset="0"/>
                <a:cs typeface="Avenir Book" charset="0"/>
              </a:rPr>
              <a:t>Firstname</a:t>
            </a:r>
            <a:r>
              <a:rPr lang="en-US" sz="2400" dirty="0">
                <a:latin typeface="Avenir Book" charset="0"/>
                <a:ea typeface="Avenir Book" charset="0"/>
                <a:cs typeface="Avenir Book" charset="0"/>
              </a:rPr>
              <a:t> (Year). Title. </a:t>
            </a:r>
            <a:r>
              <a:rPr lang="en-US" sz="2400" i="1" dirty="0">
                <a:latin typeface="Avenir Book" charset="0"/>
                <a:ea typeface="Avenir Book" charset="0"/>
                <a:cs typeface="Avenir Book" charset="0"/>
              </a:rPr>
              <a:t>Journal. </a:t>
            </a:r>
            <a:r>
              <a:rPr lang="en-US" sz="2400" dirty="0">
                <a:latin typeface="Avenir Book" charset="0"/>
                <a:ea typeface="Avenir Book" charset="0"/>
                <a:cs typeface="Avenir Book" charset="0"/>
              </a:rPr>
              <a:t>(</a:t>
            </a:r>
            <a:r>
              <a:rPr lang="en-US" sz="2400" dirty="0" err="1">
                <a:latin typeface="Avenir Book" charset="0"/>
                <a:ea typeface="Avenir Book" charset="0"/>
                <a:cs typeface="Avenir Book" charset="0"/>
              </a:rPr>
              <a:t>pt</a:t>
            </a:r>
            <a:r>
              <a:rPr lang="en-US" sz="2400" dirty="0">
                <a:latin typeface="Avenir Book" charset="0"/>
                <a:ea typeface="Avenir Book" charset="0"/>
                <a:cs typeface="Avenir Book" charset="0"/>
              </a:rPr>
              <a:t> 24)</a:t>
            </a:r>
          </a:p>
          <a:p>
            <a:pPr marL="514350" indent="-514350">
              <a:buFont typeface="+mj-lt"/>
              <a:buAutoNum type="arabicPeriod"/>
            </a:pPr>
            <a:r>
              <a:rPr lang="en-US" sz="2400" dirty="0">
                <a:latin typeface="Avenir Book" charset="0"/>
                <a:ea typeface="Avenir Book" charset="0"/>
                <a:cs typeface="Avenir Book" charset="0"/>
              </a:rPr>
              <a:t>Last, </a:t>
            </a:r>
            <a:r>
              <a:rPr lang="en-US" sz="2400" dirty="0" err="1">
                <a:latin typeface="Avenir Book" charset="0"/>
                <a:ea typeface="Avenir Book" charset="0"/>
                <a:cs typeface="Avenir Book" charset="0"/>
              </a:rPr>
              <a:t>Firstname</a:t>
            </a:r>
            <a:r>
              <a:rPr lang="en-US" sz="2400" dirty="0">
                <a:latin typeface="Avenir Book" charset="0"/>
                <a:ea typeface="Avenir Book" charset="0"/>
                <a:cs typeface="Avenir Book" charset="0"/>
              </a:rPr>
              <a:t> (Year). Title. </a:t>
            </a:r>
            <a:r>
              <a:rPr lang="en-US" sz="2400" i="1" dirty="0">
                <a:latin typeface="Avenir Book" charset="0"/>
                <a:ea typeface="Avenir Book" charset="0"/>
                <a:cs typeface="Avenir Book" charset="0"/>
              </a:rPr>
              <a:t>Journal.</a:t>
            </a:r>
            <a:endParaRPr lang="en-US" sz="2400" dirty="0">
              <a:solidFill>
                <a:schemeClr val="tx1">
                  <a:lumMod val="95000"/>
                  <a:lumOff val="5000"/>
                </a:schemeClr>
              </a:solidFill>
              <a:latin typeface="Avenir Book" charset="0"/>
              <a:ea typeface="Avenir Book" charset="0"/>
              <a:cs typeface="Avenir Book" charset="0"/>
            </a:endParaRPr>
          </a:p>
          <a:p>
            <a:pPr marL="514350" indent="-514350">
              <a:buFont typeface="+mj-lt"/>
              <a:buAutoNum type="arabicPeriod"/>
            </a:pPr>
            <a:r>
              <a:rPr lang="en-US" sz="2400" dirty="0">
                <a:latin typeface="Avenir Book" charset="0"/>
                <a:ea typeface="Avenir Book" charset="0"/>
                <a:cs typeface="Avenir Book" charset="0"/>
              </a:rPr>
              <a:t>Last, </a:t>
            </a:r>
            <a:r>
              <a:rPr lang="en-US" sz="2400" dirty="0" err="1">
                <a:latin typeface="Avenir Book" charset="0"/>
                <a:ea typeface="Avenir Book" charset="0"/>
                <a:cs typeface="Avenir Book" charset="0"/>
              </a:rPr>
              <a:t>Firstname</a:t>
            </a:r>
            <a:r>
              <a:rPr lang="en-US" sz="2400" dirty="0">
                <a:latin typeface="Avenir Book" charset="0"/>
                <a:ea typeface="Avenir Book" charset="0"/>
                <a:cs typeface="Avenir Book" charset="0"/>
              </a:rPr>
              <a:t> (Year). Title. </a:t>
            </a:r>
            <a:r>
              <a:rPr lang="en-US" sz="2400" i="1" dirty="0">
                <a:latin typeface="Avenir Book" charset="0"/>
                <a:ea typeface="Avenir Book" charset="0"/>
                <a:cs typeface="Avenir Book" charset="0"/>
              </a:rPr>
              <a:t>Journal.</a:t>
            </a:r>
            <a:endParaRPr lang="en-US" sz="2400" dirty="0">
              <a:solidFill>
                <a:schemeClr val="tx1">
                  <a:lumMod val="95000"/>
                  <a:lumOff val="5000"/>
                </a:schemeClr>
              </a:solidFill>
              <a:latin typeface="Avenir Book" charset="0"/>
              <a:ea typeface="Avenir Book" charset="0"/>
              <a:cs typeface="Avenir Book" charset="0"/>
            </a:endParaRPr>
          </a:p>
        </p:txBody>
      </p:sp>
      <p:sp>
        <p:nvSpPr>
          <p:cNvPr id="85" name="Rectangle 84"/>
          <p:cNvSpPr/>
          <p:nvPr/>
        </p:nvSpPr>
        <p:spPr>
          <a:xfrm>
            <a:off x="32647064" y="28496566"/>
            <a:ext cx="2316480" cy="2341573"/>
          </a:xfrm>
          <a:prstGeom prst="rect">
            <a:avLst/>
          </a:prstGeom>
          <a:solidFill>
            <a:srgbClr val="BBC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bg1"/>
                </a:solidFill>
                <a:effectLst>
                  <a:outerShdw blurRad="38100" dist="25400" dir="5400000" algn="ctr" rotWithShape="0">
                    <a:srgbClr val="6E747A">
                      <a:alpha val="43000"/>
                    </a:srgbClr>
                  </a:outerShdw>
                </a:effectLst>
                <a:latin typeface="Avenir Book" charset="0"/>
                <a:ea typeface="Avenir Book" charset="0"/>
                <a:cs typeface="Avenir Book" charset="0"/>
              </a:rPr>
              <a:t>logo 1</a:t>
            </a:r>
            <a:endParaRPr lang="en-US" sz="4000" dirty="0"/>
          </a:p>
        </p:txBody>
      </p:sp>
      <p:sp>
        <p:nvSpPr>
          <p:cNvPr id="86" name="Rectangle 85"/>
          <p:cNvSpPr/>
          <p:nvPr/>
        </p:nvSpPr>
        <p:spPr>
          <a:xfrm>
            <a:off x="40481960" y="28420069"/>
            <a:ext cx="2316480" cy="2341573"/>
          </a:xfrm>
          <a:prstGeom prst="rect">
            <a:avLst/>
          </a:prstGeom>
          <a:solidFill>
            <a:srgbClr val="BBC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bg1"/>
                </a:solidFill>
                <a:effectLst>
                  <a:outerShdw blurRad="38100" dist="25400" dir="5400000" algn="ctr" rotWithShape="0">
                    <a:srgbClr val="6E747A">
                      <a:alpha val="43000"/>
                    </a:srgbClr>
                  </a:outerShdw>
                </a:effectLst>
                <a:latin typeface="Avenir Book" charset="0"/>
                <a:ea typeface="Avenir Book" charset="0"/>
                <a:cs typeface="Avenir Book" charset="0"/>
              </a:rPr>
              <a:t>logo 2</a:t>
            </a:r>
            <a:endParaRPr lang="en-US" sz="4000" dirty="0"/>
          </a:p>
        </p:txBody>
      </p:sp>
      <p:pic>
        <p:nvPicPr>
          <p:cNvPr id="9" name="Picture 8">
            <a:extLst>
              <a:ext uri="{FF2B5EF4-FFF2-40B4-BE49-F238E27FC236}">
                <a16:creationId xmlns:a16="http://schemas.microsoft.com/office/drawing/2014/main" id="{8F459627-3861-1B48-ADD0-54D7347F9081}"/>
              </a:ext>
            </a:extLst>
          </p:cNvPr>
          <p:cNvPicPr>
            <a:picLocks noChangeAspect="1"/>
          </p:cNvPicPr>
          <p:nvPr/>
        </p:nvPicPr>
        <p:blipFill>
          <a:blip r:embed="rId2"/>
          <a:stretch>
            <a:fillRect/>
          </a:stretch>
        </p:blipFill>
        <p:spPr>
          <a:xfrm>
            <a:off x="1257773" y="17423214"/>
            <a:ext cx="9900338" cy="4571467"/>
          </a:xfrm>
          <a:prstGeom prst="rect">
            <a:avLst/>
          </a:prstGeom>
        </p:spPr>
      </p:pic>
      <p:sp>
        <p:nvSpPr>
          <p:cNvPr id="53" name="TextBox 52">
            <a:extLst>
              <a:ext uri="{FF2B5EF4-FFF2-40B4-BE49-F238E27FC236}">
                <a16:creationId xmlns:a16="http://schemas.microsoft.com/office/drawing/2014/main" id="{56D4CA6C-6770-994E-88EE-362A9824FCB9}"/>
              </a:ext>
            </a:extLst>
          </p:cNvPr>
          <p:cNvSpPr txBox="1"/>
          <p:nvPr/>
        </p:nvSpPr>
        <p:spPr>
          <a:xfrm>
            <a:off x="32704904" y="12943508"/>
            <a:ext cx="10093536" cy="2062103"/>
          </a:xfrm>
          <a:prstGeom prst="rect">
            <a:avLst/>
          </a:prstGeom>
          <a:noFill/>
        </p:spPr>
        <p:txBody>
          <a:bodyPr wrap="square" rtlCol="0">
            <a:spAutoFit/>
          </a:bodyPr>
          <a:lstStyle/>
          <a:p>
            <a:r>
              <a:rPr lang="en-US" sz="3200" dirty="0">
                <a:solidFill>
                  <a:schemeClr val="tx1">
                    <a:lumMod val="95000"/>
                    <a:lumOff val="5000"/>
                  </a:schemeClr>
                </a:solidFill>
                <a:latin typeface="+mj-lt"/>
                <a:ea typeface="Avenir Book" charset="0"/>
                <a:cs typeface="Avenir Book" charset="0"/>
              </a:rPr>
              <a:t>Since we are interested in modeling cooperation, we are using the multi-agent deep deterministic policy gradient (MADDGP) algorithm in order to accurately model the cooperative aspect of the task. </a:t>
            </a:r>
          </a:p>
        </p:txBody>
      </p:sp>
      <p:pic>
        <p:nvPicPr>
          <p:cNvPr id="18" name="Picture 17">
            <a:extLst>
              <a:ext uri="{FF2B5EF4-FFF2-40B4-BE49-F238E27FC236}">
                <a16:creationId xmlns:a16="http://schemas.microsoft.com/office/drawing/2014/main" id="{E037EE7A-62AB-BC47-B680-CE48D8698365}"/>
              </a:ext>
            </a:extLst>
          </p:cNvPr>
          <p:cNvPicPr>
            <a:picLocks noChangeAspect="1"/>
          </p:cNvPicPr>
          <p:nvPr/>
        </p:nvPicPr>
        <p:blipFill>
          <a:blip r:embed="rId3"/>
          <a:stretch>
            <a:fillRect/>
          </a:stretch>
        </p:blipFill>
        <p:spPr>
          <a:xfrm>
            <a:off x="32704904" y="15093246"/>
            <a:ext cx="10112983" cy="4399086"/>
          </a:xfrm>
          <a:prstGeom prst="rect">
            <a:avLst/>
          </a:prstGeom>
        </p:spPr>
      </p:pic>
      <p:pic>
        <p:nvPicPr>
          <p:cNvPr id="1026" name="Picture 2" descr="https://lh7-rt.googleusercontent.com/slidesz/AGV_vUd0-ll0Kd3RtlZg_VaKH75zPsud2FPxczD2OyVgcP-OBu0Ci9f_08BR4IcWvcKam2YIV5pWK8Hz2CNVqDwR6PidvhPftPFlZQ2gzuk7EHm9FT4qeoFzzetWIMp6Uk6ZyKHvm_7O2A=s2048?key=Kne4B2cJlu6Q0QqjI1G5vQ">
            <a:extLst>
              <a:ext uri="{FF2B5EF4-FFF2-40B4-BE49-F238E27FC236}">
                <a16:creationId xmlns:a16="http://schemas.microsoft.com/office/drawing/2014/main" id="{4D41E4B4-BB6A-D24C-ADEF-711DA9416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2506" y="4554873"/>
            <a:ext cx="7195363" cy="5396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7-rt.googleusercontent.com/slidesz/AGV_vUd7jCYpuv9SvX7CtspvvBwJgmnaNZP2Kyyst03lk0agk2d7dYCJVrDf4IdLivT_1D3cxFBaxYbBtAgiNSa_Z7KHXLGOiVP9lAjI-sM4NFGpXPjdLuKqLfn4SyMW0Pip5OUsv3OK0A=s2048?key=Kne4B2cJlu6Q0QqjI1G5vQ">
            <a:extLst>
              <a:ext uri="{FF2B5EF4-FFF2-40B4-BE49-F238E27FC236}">
                <a16:creationId xmlns:a16="http://schemas.microsoft.com/office/drawing/2014/main" id="{8E18DD28-EA59-B840-9BDA-4FEEB8A3EE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88830" y="4539513"/>
            <a:ext cx="7212289" cy="5409217"/>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C7759870-15A5-E44C-81BB-AC95EE4268C4}"/>
              </a:ext>
            </a:extLst>
          </p:cNvPr>
          <p:cNvSpPr/>
          <p:nvPr/>
        </p:nvSpPr>
        <p:spPr>
          <a:xfrm>
            <a:off x="12279678" y="22758455"/>
            <a:ext cx="19399855" cy="8287081"/>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8C839D30-5813-D645-9FA7-21F76B1159F5}"/>
              </a:ext>
            </a:extLst>
          </p:cNvPr>
          <p:cNvSpPr txBox="1"/>
          <p:nvPr/>
        </p:nvSpPr>
        <p:spPr>
          <a:xfrm>
            <a:off x="16453204" y="22420740"/>
            <a:ext cx="12466001"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How Behaviors Influence Success</a:t>
            </a:r>
          </a:p>
        </p:txBody>
      </p:sp>
      <p:pic>
        <p:nvPicPr>
          <p:cNvPr id="1032" name="Picture 8" descr="https://lh7-rt.googleusercontent.com/slidesz/AGV_vUdt_xr1b68A_iUVU3rNKqmExpxZ3gpnBonI9xLAWRopoE20nUGi57Ei5sbCUbAHh2lTAyjI8xy73HUht7rvD_DPqrQ1B69OK3j0ZtL59xIzML4BmdIr2o0_yvwiotZCL5Na1khMsw=s2048?key=YP3nIX9N-ONb4h_NLb2GDw">
            <a:extLst>
              <a:ext uri="{FF2B5EF4-FFF2-40B4-BE49-F238E27FC236}">
                <a16:creationId xmlns:a16="http://schemas.microsoft.com/office/drawing/2014/main" id="{CBA76781-2EC5-204C-836E-15165589E7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54600" y="17034511"/>
            <a:ext cx="4825961" cy="30162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7-rt.googleusercontent.com/slidesz/AGV_vUcRLmA98KQbfKPOUlXCnhhnXFk7noFjLiVaMBQOdQ6WedAf1pmdV4oCKQ3W6xqpR77wx0Gw7NNehaPCYo0odPcc-bqXJjSIPzN_VVnQTcaBuIxDirX49SLBN98isTjG8HMdAHt6wA=s2048?key=A0VVpZ4BVJ9TLwhmm7U5Vw">
            <a:extLst>
              <a:ext uri="{FF2B5EF4-FFF2-40B4-BE49-F238E27FC236}">
                <a16:creationId xmlns:a16="http://schemas.microsoft.com/office/drawing/2014/main" id="{9A3DCED7-5AFD-4E48-AA31-096F013961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24799" y="25042637"/>
            <a:ext cx="6076589" cy="434042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lh7-rt.googleusercontent.com/slidesz/AGV_vUexnbPOZfwDoPQrFt0D59HNztQ8W6eb1yV4Yom0RgEMjkMT3dLI3gV77GmX3ODRekXOHROUfHdczPJoo9VTPqeZVxqr-jcXEtwskNEz5Igl5Hc0CtJ-dlTYX5lgbcQXThOKOLNVCQ=s2048?key=A0VVpZ4BVJ9TLwhmm7U5Vw">
            <a:extLst>
              <a:ext uri="{FF2B5EF4-FFF2-40B4-BE49-F238E27FC236}">
                <a16:creationId xmlns:a16="http://schemas.microsoft.com/office/drawing/2014/main" id="{92F45F79-E5D2-8B47-B353-25E093A14D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57493" y="27122902"/>
            <a:ext cx="6243143" cy="374588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B5AC468B-1654-EC44-93F0-CECC31D4A61C}"/>
              </a:ext>
            </a:extLst>
          </p:cNvPr>
          <p:cNvSpPr txBox="1"/>
          <p:nvPr/>
        </p:nvSpPr>
        <p:spPr>
          <a:xfrm flipH="1">
            <a:off x="12811905" y="9966756"/>
            <a:ext cx="7235964" cy="2062103"/>
          </a:xfrm>
          <a:prstGeom prst="rect">
            <a:avLst/>
          </a:prstGeom>
          <a:noFill/>
        </p:spPr>
        <p:txBody>
          <a:bodyPr wrap="square" rtlCol="0">
            <a:spAutoFit/>
          </a:bodyPr>
          <a:lstStyle/>
          <a:p>
            <a:r>
              <a:rPr lang="en-US" sz="3200" dirty="0">
                <a:latin typeface="+mj-lt"/>
              </a:rPr>
              <a:t>FIGURE 1:  Rats appear to be more synchronized in successful trials, where synchronization is defined as lower horizontal distance be</a:t>
            </a:r>
          </a:p>
        </p:txBody>
      </p:sp>
      <p:sp>
        <p:nvSpPr>
          <p:cNvPr id="69" name="TextBox 68">
            <a:extLst>
              <a:ext uri="{FF2B5EF4-FFF2-40B4-BE49-F238E27FC236}">
                <a16:creationId xmlns:a16="http://schemas.microsoft.com/office/drawing/2014/main" id="{90B7D46E-4A78-F54E-9B4E-B86654B6A52E}"/>
              </a:ext>
            </a:extLst>
          </p:cNvPr>
          <p:cNvSpPr txBox="1"/>
          <p:nvPr/>
        </p:nvSpPr>
        <p:spPr>
          <a:xfrm flipH="1">
            <a:off x="12713910" y="4079298"/>
            <a:ext cx="6940690" cy="584775"/>
          </a:xfrm>
          <a:prstGeom prst="rect">
            <a:avLst/>
          </a:prstGeom>
          <a:noFill/>
        </p:spPr>
        <p:txBody>
          <a:bodyPr wrap="square" rtlCol="0">
            <a:spAutoFit/>
          </a:bodyPr>
          <a:lstStyle/>
          <a:p>
            <a:pPr algn="ctr"/>
            <a:r>
              <a:rPr lang="en-US" sz="3200" b="1" dirty="0">
                <a:latin typeface="+mj-lt"/>
              </a:rPr>
              <a:t>Synchronization</a:t>
            </a:r>
          </a:p>
        </p:txBody>
      </p:sp>
      <p:sp>
        <p:nvSpPr>
          <p:cNvPr id="70" name="TextBox 69">
            <a:extLst>
              <a:ext uri="{FF2B5EF4-FFF2-40B4-BE49-F238E27FC236}">
                <a16:creationId xmlns:a16="http://schemas.microsoft.com/office/drawing/2014/main" id="{FD75ADF7-AF5C-7943-B4AF-68A9C603F46A}"/>
              </a:ext>
            </a:extLst>
          </p:cNvPr>
          <p:cNvSpPr txBox="1"/>
          <p:nvPr/>
        </p:nvSpPr>
        <p:spPr>
          <a:xfrm flipH="1">
            <a:off x="20580095" y="11194584"/>
            <a:ext cx="6940690" cy="584775"/>
          </a:xfrm>
          <a:prstGeom prst="rect">
            <a:avLst/>
          </a:prstGeom>
          <a:noFill/>
        </p:spPr>
        <p:txBody>
          <a:bodyPr wrap="square" rtlCol="0">
            <a:spAutoFit/>
          </a:bodyPr>
          <a:lstStyle/>
          <a:p>
            <a:pPr algn="ctr"/>
            <a:r>
              <a:rPr lang="en-US" sz="3200" b="1" dirty="0">
                <a:latin typeface="+mj-lt"/>
              </a:rPr>
              <a:t>Waiting</a:t>
            </a:r>
          </a:p>
        </p:txBody>
      </p:sp>
      <p:pic>
        <p:nvPicPr>
          <p:cNvPr id="1040" name="Picture 16" descr="https://lh7-rt.googleusercontent.com/slidesz/AGV_vUc1cPKNxtGSRXgtIIxL2-EONvYcg7tPzf4-bC7xzxUxEtIY6NsNOOg5a2nEIMbJG2afx8th6xqbHhRsyVrsE9ErHHR87knFDq-x0hnNaEItiNYTX22ItqT5iqR_vtwE_BUX3kF02g=s2048?key=fWLIwv_rICN_XVTDs06pDQ">
            <a:extLst>
              <a:ext uri="{FF2B5EF4-FFF2-40B4-BE49-F238E27FC236}">
                <a16:creationId xmlns:a16="http://schemas.microsoft.com/office/drawing/2014/main" id="{F624D571-51F8-A94F-A412-A1A860007A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44077" y="23619590"/>
            <a:ext cx="5472385" cy="410428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17">
            <a:extLst>
              <a:ext uri="{FF2B5EF4-FFF2-40B4-BE49-F238E27FC236}">
                <a16:creationId xmlns:a16="http://schemas.microsoft.com/office/drawing/2014/main" id="{958CE522-C7AE-9D40-8E7B-BCD409C0B90F}"/>
              </a:ext>
            </a:extLst>
          </p:cNvPr>
          <p:cNvSpPr>
            <a:spLocks noChangeArrowheads="1"/>
          </p:cNvSpPr>
          <p:nvPr/>
        </p:nvSpPr>
        <p:spPr bwMode="auto">
          <a:xfrm>
            <a:off x="47777824" y="16032724"/>
            <a:ext cx="1487258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Success Rate by Number of Rats at Lever at Cue</a:t>
            </a:r>
            <a:endParaRPr kumimoji="0" lang="en-US" altLang="en-US" sz="37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48000" b="0" i="0" u="none" strike="noStrike" cap="none" normalizeH="0" baseline="0">
              <a:ln>
                <a:noFill/>
              </a:ln>
              <a:solidFill>
                <a:schemeClr val="tx1"/>
              </a:solidFill>
              <a:effectLst/>
              <a:latin typeface="Arial" panose="020B0604020202020204" pitchFamily="34" charset="0"/>
            </a:endParaRPr>
          </a:p>
        </p:txBody>
      </p:sp>
      <p:sp>
        <p:nvSpPr>
          <p:cNvPr id="44" name="Rectangle 43">
            <a:extLst>
              <a:ext uri="{FF2B5EF4-FFF2-40B4-BE49-F238E27FC236}">
                <a16:creationId xmlns:a16="http://schemas.microsoft.com/office/drawing/2014/main" id="{3248D92E-A93C-484F-AF53-FFA09B380745}"/>
              </a:ext>
            </a:extLst>
          </p:cNvPr>
          <p:cNvSpPr/>
          <p:nvPr/>
        </p:nvSpPr>
        <p:spPr>
          <a:xfrm>
            <a:off x="644837" y="24865849"/>
            <a:ext cx="10881360" cy="6196172"/>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26333CC-A793-FF44-BAD0-B3C346963986}"/>
              </a:ext>
            </a:extLst>
          </p:cNvPr>
          <p:cNvSpPr txBox="1"/>
          <p:nvPr/>
        </p:nvSpPr>
        <p:spPr>
          <a:xfrm>
            <a:off x="2412592" y="24500442"/>
            <a:ext cx="6564731" cy="1015663"/>
          </a:xfrm>
          <a:prstGeom prst="rect">
            <a:avLst/>
          </a:prstGeom>
          <a:solidFill>
            <a:schemeClr val="bg1"/>
          </a:solidFill>
          <a:effectLst/>
        </p:spPr>
        <p:txBody>
          <a:bodyPr wrap="square" rtlCol="0">
            <a:spAutoFit/>
          </a:bodyPr>
          <a:lstStyle/>
          <a:p>
            <a:pPr algn="ctr"/>
            <a:r>
              <a:rPr lang="en-US" sz="6000" b="1" spc="200" dirty="0">
                <a:solidFill>
                  <a:srgbClr val="F46249"/>
                </a:solidFill>
                <a:latin typeface="Avenir Book" charset="0"/>
                <a:ea typeface="Avenir Book" charset="0"/>
                <a:cs typeface="Avenir Book" charset="0"/>
              </a:rPr>
              <a:t>Fiber Photometry</a:t>
            </a:r>
          </a:p>
        </p:txBody>
      </p:sp>
      <p:pic>
        <p:nvPicPr>
          <p:cNvPr id="3074" name="Picture 2" descr="https://lh7-rt.googleusercontent.com/docsz/AD_4nXcJSVhHRYwipL24z4bKipM0E0j9yi9UAuH1FZv1JF6lEylNjsKnyFailq_oNx1ZIgddwLg6F-jrUmfUdwkqSfo_UgqUYE75nJBRRvIoUhDc3ntYPe_3kvWGawrU89lzrfJ9UiBQ?key=RdaPsD5kp9NO7YpPIgCo-ZNS">
            <a:extLst>
              <a:ext uri="{FF2B5EF4-FFF2-40B4-BE49-F238E27FC236}">
                <a16:creationId xmlns:a16="http://schemas.microsoft.com/office/drawing/2014/main" id="{5F6076A1-72C7-C14C-BA29-51444A28AFC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9949" y="25659379"/>
            <a:ext cx="5667070" cy="43477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5B02602-9D5E-6742-8D49-7452177C2556}"/>
              </a:ext>
            </a:extLst>
          </p:cNvPr>
          <p:cNvSpPr txBox="1"/>
          <p:nvPr/>
        </p:nvSpPr>
        <p:spPr>
          <a:xfrm>
            <a:off x="6519258" y="25530184"/>
            <a:ext cx="4964700" cy="7017306"/>
          </a:xfrm>
          <a:prstGeom prst="rect">
            <a:avLst/>
          </a:prstGeom>
          <a:noFill/>
        </p:spPr>
        <p:txBody>
          <a:bodyPr wrap="square" rtlCol="0">
            <a:spAutoFit/>
          </a:bodyPr>
          <a:lstStyle/>
          <a:p>
            <a:r>
              <a:rPr lang="en-US" sz="3000" dirty="0">
                <a:latin typeface="+mj-lt"/>
              </a:rPr>
              <a:t>Fiber photometry data was collected in the Anterior Cingulate Cortex (ACC), specifically in the pathways to the Basolateral Amygdala (BLA) and Anterior Insulate Cortex (AIC); these brain regions have previously been found to be associated with cooperation [].</a:t>
            </a:r>
          </a:p>
          <a:p>
            <a:r>
              <a:rPr lang="en-US" sz="2800" dirty="0">
                <a:latin typeface="+mj-lt"/>
              </a:rPr>
              <a:t>Control (405 nm)</a:t>
            </a:r>
          </a:p>
          <a:p>
            <a:r>
              <a:rPr lang="en-US" sz="2800" dirty="0">
                <a:latin typeface="+mj-lt"/>
              </a:rPr>
              <a:t>ACC </a:t>
            </a:r>
            <a:r>
              <a:rPr lang="en-US" sz="2800" dirty="0">
                <a:latin typeface="+mj-lt"/>
                <a:sym typeface="Wingdings" pitchFamily="2" charset="2"/>
              </a:rPr>
              <a:t> BLA (465 nm)</a:t>
            </a:r>
            <a:endParaRPr lang="en-US" sz="2800" dirty="0">
              <a:latin typeface="+mj-lt"/>
            </a:endParaRPr>
          </a:p>
          <a:p>
            <a:r>
              <a:rPr lang="en-US" sz="2800" dirty="0">
                <a:latin typeface="+mj-lt"/>
              </a:rPr>
              <a:t>ACC </a:t>
            </a:r>
            <a:r>
              <a:rPr lang="en-US" sz="2800" dirty="0">
                <a:latin typeface="+mj-lt"/>
                <a:sym typeface="Wingdings" pitchFamily="2" charset="2"/>
              </a:rPr>
              <a:t> AIC (560 nm)</a:t>
            </a:r>
            <a:endParaRPr lang="en-US" sz="2800" dirty="0">
              <a:latin typeface="+mj-lt"/>
            </a:endParaRPr>
          </a:p>
          <a:p>
            <a:endParaRPr lang="en-US" sz="3000" dirty="0">
              <a:latin typeface="+mj-lt"/>
            </a:endParaRPr>
          </a:p>
          <a:p>
            <a:endParaRPr lang="en-US" sz="3000" dirty="0">
              <a:latin typeface="+mj-lt"/>
            </a:endParaRPr>
          </a:p>
          <a:p>
            <a:endParaRPr lang="en-US" sz="3000" dirty="0">
              <a:latin typeface="+mj-lt"/>
            </a:endParaRPr>
          </a:p>
        </p:txBody>
      </p:sp>
      <p:sp>
        <p:nvSpPr>
          <p:cNvPr id="50" name="TextBox 49">
            <a:extLst>
              <a:ext uri="{FF2B5EF4-FFF2-40B4-BE49-F238E27FC236}">
                <a16:creationId xmlns:a16="http://schemas.microsoft.com/office/drawing/2014/main" id="{0AF81CAA-A374-1244-B686-97D4DC5347AF}"/>
              </a:ext>
            </a:extLst>
          </p:cNvPr>
          <p:cNvSpPr txBox="1"/>
          <p:nvPr/>
        </p:nvSpPr>
        <p:spPr>
          <a:xfrm>
            <a:off x="1596174" y="30037791"/>
            <a:ext cx="4489343" cy="830997"/>
          </a:xfrm>
          <a:prstGeom prst="rect">
            <a:avLst/>
          </a:prstGeom>
          <a:noFill/>
        </p:spPr>
        <p:txBody>
          <a:bodyPr wrap="square" rtlCol="0">
            <a:spAutoFit/>
          </a:bodyPr>
          <a:lstStyle/>
          <a:p>
            <a:r>
              <a:rPr lang="en-US" sz="2400" dirty="0">
                <a:latin typeface="+mj-lt"/>
              </a:rPr>
              <a:t>FIGURE 1. Neural Signals before and after lever press</a:t>
            </a:r>
          </a:p>
        </p:txBody>
      </p:sp>
      <p:sp>
        <p:nvSpPr>
          <p:cNvPr id="51" name="TextBox 50">
            <a:extLst>
              <a:ext uri="{FF2B5EF4-FFF2-40B4-BE49-F238E27FC236}">
                <a16:creationId xmlns:a16="http://schemas.microsoft.com/office/drawing/2014/main" id="{3FC7E033-38A7-B742-9969-ACEBB3E4FDE7}"/>
              </a:ext>
            </a:extLst>
          </p:cNvPr>
          <p:cNvSpPr txBox="1"/>
          <p:nvPr/>
        </p:nvSpPr>
        <p:spPr>
          <a:xfrm>
            <a:off x="32586014" y="4352812"/>
            <a:ext cx="10093536" cy="2554545"/>
          </a:xfrm>
          <a:prstGeom prst="rect">
            <a:avLst/>
          </a:prstGeom>
          <a:noFill/>
        </p:spPr>
        <p:txBody>
          <a:bodyPr wrap="square" rtlCol="0">
            <a:spAutoFit/>
          </a:bodyPr>
          <a:lstStyle/>
          <a:p>
            <a:pPr marL="571500" indent="-571500">
              <a:buFont typeface="+mj-lt"/>
              <a:buAutoNum type="romanUcPeriod"/>
            </a:pPr>
            <a:r>
              <a:rPr lang="en-US" sz="3200" dirty="0">
                <a:solidFill>
                  <a:schemeClr val="tx1">
                    <a:lumMod val="95000"/>
                    <a:lumOff val="5000"/>
                  </a:schemeClr>
                </a:solidFill>
                <a:latin typeface="+mj-lt"/>
                <a:ea typeface="Avenir Book" charset="0"/>
                <a:cs typeface="Avenir Book" charset="0"/>
              </a:rPr>
              <a:t>Strategy conclusions</a:t>
            </a:r>
          </a:p>
          <a:p>
            <a:pPr marL="571500" indent="-571500">
              <a:buFont typeface="+mj-lt"/>
              <a:buAutoNum type="romanUcPeriod"/>
            </a:pPr>
            <a:r>
              <a:rPr lang="en-US" sz="3200" dirty="0">
                <a:solidFill>
                  <a:schemeClr val="tx1">
                    <a:lumMod val="95000"/>
                    <a:lumOff val="5000"/>
                  </a:schemeClr>
                </a:solidFill>
                <a:latin typeface="+mj-lt"/>
                <a:ea typeface="Avenir Book" charset="0"/>
                <a:cs typeface="Avenir Book" charset="0"/>
              </a:rPr>
              <a:t>Behavioral Conclusions</a:t>
            </a:r>
          </a:p>
          <a:p>
            <a:pPr marL="571500" indent="-571500">
              <a:buFont typeface="+mj-lt"/>
              <a:buAutoNum type="romanUcPeriod"/>
            </a:pPr>
            <a:r>
              <a:rPr lang="en-US" sz="3200" dirty="0">
                <a:solidFill>
                  <a:schemeClr val="tx1">
                    <a:lumMod val="95000"/>
                    <a:lumOff val="5000"/>
                  </a:schemeClr>
                </a:solidFill>
                <a:latin typeface="+mj-lt"/>
                <a:ea typeface="Avenir Book" charset="0"/>
                <a:cs typeface="Avenir Book" charset="0"/>
              </a:rPr>
              <a:t>Familiarity Conclusions</a:t>
            </a:r>
          </a:p>
          <a:p>
            <a:pPr marL="571500" indent="-571500">
              <a:buFont typeface="+mj-lt"/>
              <a:buAutoNum type="romanUcPeriod"/>
            </a:pPr>
            <a:endParaRPr lang="en-US" sz="3200" dirty="0">
              <a:solidFill>
                <a:schemeClr val="tx1">
                  <a:lumMod val="95000"/>
                  <a:lumOff val="5000"/>
                </a:schemeClr>
              </a:solidFill>
              <a:latin typeface="+mj-lt"/>
              <a:ea typeface="Avenir Book" charset="0"/>
              <a:cs typeface="Avenir Book" charset="0"/>
            </a:endParaRPr>
          </a:p>
          <a:p>
            <a:pPr marL="571500" indent="-571500">
              <a:buFont typeface="+mj-lt"/>
              <a:buAutoNum type="romanUcPeriod"/>
            </a:pPr>
            <a:endParaRPr lang="en-US" sz="3200" dirty="0">
              <a:solidFill>
                <a:schemeClr val="tx1">
                  <a:lumMod val="95000"/>
                  <a:lumOff val="5000"/>
                </a:schemeClr>
              </a:solidFill>
              <a:latin typeface="+mj-lt"/>
              <a:ea typeface="Avenir Book" charset="0"/>
              <a:cs typeface="Avenir Book" charset="0"/>
            </a:endParaRPr>
          </a:p>
        </p:txBody>
      </p:sp>
    </p:spTree>
    <p:extLst>
      <p:ext uri="{BB962C8B-B14F-4D97-AF65-F5344CB8AC3E}">
        <p14:creationId xmlns:p14="http://schemas.microsoft.com/office/powerpoint/2010/main" val="2773043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Box 99"/>
          <p:cNvSpPr txBox="1"/>
          <p:nvPr/>
        </p:nvSpPr>
        <p:spPr>
          <a:xfrm>
            <a:off x="1122041" y="4595965"/>
            <a:ext cx="10058400" cy="7498080"/>
          </a:xfrm>
          <a:prstGeom prst="rect">
            <a:avLst/>
          </a:prstGeom>
          <a:noFill/>
        </p:spPr>
        <p:txBody>
          <a:bodyPr wrap="square" rtlCol="0">
            <a:spAutoFit/>
          </a:bodyPr>
          <a:lstStyle/>
          <a:p>
            <a:r>
              <a:rPr lang="en-US" sz="3200" dirty="0">
                <a:latin typeface="+mj-lt"/>
              </a:rPr>
              <a:t>Understanding the neural mechanisms that drive social cooperation is crucial for advancing our knowledge of social behavior and developing treatments for conditions such as autism spectrum disorder and early-life stress. Animals such as rats can model these mechanisms, though their behavioral variability makes analysis inherently challenging. While reinforcement learning (RL) has emerged as a promising framework for modeling animal behavior, multi-agent RL algorithms have not yet been applied to the study of social cooperation. </a:t>
            </a:r>
          </a:p>
          <a:p>
            <a:endParaRPr lang="en-US" sz="3200" dirty="0">
              <a:latin typeface="+mj-lt"/>
            </a:endParaRPr>
          </a:p>
          <a:p>
            <a:r>
              <a:rPr lang="en-US" sz="3200" dirty="0">
                <a:latin typeface="+mj-lt"/>
              </a:rPr>
              <a:t>In order to test the validity of RL, we used experimental data of a freely behaving cooperative task in rats from Jane Taylor’s Lab to attempt to analyze the extent to which the models capture animal behavior.</a:t>
            </a:r>
          </a:p>
          <a:p>
            <a:br>
              <a:rPr lang="en-US" sz="4000" dirty="0">
                <a:latin typeface="+mj-lt"/>
              </a:rPr>
            </a:br>
            <a:endParaRPr lang="en-US" sz="4000" dirty="0">
              <a:solidFill>
                <a:schemeClr val="tx1">
                  <a:lumMod val="95000"/>
                  <a:lumOff val="5000"/>
                </a:schemeClr>
              </a:solidFill>
              <a:latin typeface="+mj-lt"/>
              <a:ea typeface="Avenir Book" charset="0"/>
              <a:cs typeface="Avenir Book" charset="0"/>
            </a:endParaRPr>
          </a:p>
        </p:txBody>
      </p:sp>
      <p:sp>
        <p:nvSpPr>
          <p:cNvPr id="4" name="Rectangle 3"/>
          <p:cNvSpPr/>
          <p:nvPr/>
        </p:nvSpPr>
        <p:spPr>
          <a:xfrm>
            <a:off x="0" y="0"/>
            <a:ext cx="43891200" cy="2057400"/>
          </a:xfrm>
          <a:prstGeom prst="rect">
            <a:avLst/>
          </a:prstGeom>
          <a:solidFill>
            <a:srgbClr val="0432FF"/>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0" b="1" dirty="0">
                <a:latin typeface="Avenir Book" charset="0"/>
                <a:ea typeface="Avenir Book" charset="0"/>
                <a:cs typeface="Avenir Book" charset="0"/>
              </a:rPr>
              <a:t>A Computational Framework for Studying Social Cooperation in Rats</a:t>
            </a:r>
            <a:endParaRPr lang="en-US" sz="9000" dirty="0">
              <a:latin typeface="Avenir Book" charset="0"/>
              <a:ea typeface="Avenir Book" charset="0"/>
              <a:cs typeface="Avenir Book" charset="0"/>
            </a:endParaRPr>
          </a:p>
        </p:txBody>
      </p:sp>
      <p:sp>
        <p:nvSpPr>
          <p:cNvPr id="5" name="Rectangle 4"/>
          <p:cNvSpPr/>
          <p:nvPr/>
        </p:nvSpPr>
        <p:spPr>
          <a:xfrm>
            <a:off x="0" y="2057400"/>
            <a:ext cx="43891200" cy="1143000"/>
          </a:xfrm>
          <a:prstGeom prst="rect">
            <a:avLst/>
          </a:prstGeom>
          <a:solidFill>
            <a:srgbClr val="7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dirty="0">
                <a:latin typeface="Avenir Book" charset="0"/>
                <a:ea typeface="Avenir Book" charset="0"/>
                <a:cs typeface="Avenir Book" charset="0"/>
              </a:rPr>
              <a:t>      David Backer Peral	                                                                                                 Wu Tsai Institute, Yale University</a:t>
            </a:r>
          </a:p>
        </p:txBody>
      </p:sp>
      <p:sp>
        <p:nvSpPr>
          <p:cNvPr id="6" name="Rectangle 5"/>
          <p:cNvSpPr/>
          <p:nvPr/>
        </p:nvSpPr>
        <p:spPr>
          <a:xfrm>
            <a:off x="0" y="32004000"/>
            <a:ext cx="43891200" cy="914400"/>
          </a:xfrm>
          <a:prstGeom prst="rect">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dirty="0">
              <a:latin typeface="Avenir Book" charset="0"/>
              <a:ea typeface="Avenir Book" charset="0"/>
              <a:cs typeface="Avenir Book" charset="0"/>
            </a:endParaRPr>
          </a:p>
        </p:txBody>
      </p:sp>
      <p:sp>
        <p:nvSpPr>
          <p:cNvPr id="11" name="Rectangle 10"/>
          <p:cNvSpPr/>
          <p:nvPr/>
        </p:nvSpPr>
        <p:spPr>
          <a:xfrm>
            <a:off x="0" y="31775400"/>
            <a:ext cx="43891200" cy="228600"/>
          </a:xfrm>
          <a:prstGeom prst="rect">
            <a:avLst/>
          </a:prstGeom>
          <a:solidFill>
            <a:srgbClr val="7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dirty="0">
              <a:latin typeface="Avenir Book" charset="0"/>
              <a:ea typeface="Avenir Book" charset="0"/>
              <a:cs typeface="Avenir Book" charset="0"/>
            </a:endParaRPr>
          </a:p>
        </p:txBody>
      </p:sp>
      <p:sp>
        <p:nvSpPr>
          <p:cNvPr id="12" name="Rectangle 11"/>
          <p:cNvSpPr/>
          <p:nvPr/>
        </p:nvSpPr>
        <p:spPr>
          <a:xfrm>
            <a:off x="32324048" y="3886200"/>
            <a:ext cx="10881360" cy="7572853"/>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2279679" y="3886200"/>
            <a:ext cx="19399855" cy="9067099"/>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5798" y="3886200"/>
            <a:ext cx="10881360" cy="8429089"/>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5798" y="12914032"/>
            <a:ext cx="10881360" cy="11353074"/>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279678" y="13683163"/>
            <a:ext cx="19399855" cy="8191601"/>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2319804" y="12055228"/>
            <a:ext cx="10881360" cy="12544835"/>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2319804" y="25363343"/>
            <a:ext cx="10881360" cy="5682193"/>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333749" y="3429359"/>
            <a:ext cx="5643574" cy="1015663"/>
          </a:xfrm>
          <a:prstGeom prst="rect">
            <a:avLst/>
          </a:prstGeom>
          <a:solidFill>
            <a:schemeClr val="bg1"/>
          </a:solidFill>
          <a:effectLst/>
        </p:spPr>
        <p:txBody>
          <a:bodyPr wrap="square" rtlCol="0">
            <a:spAutoFit/>
          </a:bodyPr>
          <a:lstStyle/>
          <a:p>
            <a:pPr algn="ctr"/>
            <a:r>
              <a:rPr lang="en-US" sz="6000" b="1" spc="200" dirty="0">
                <a:solidFill>
                  <a:srgbClr val="BF00BF"/>
                </a:solidFill>
                <a:latin typeface="Avenir Book" charset="0"/>
                <a:ea typeface="Avenir Book" charset="0"/>
                <a:cs typeface="Avenir Book" charset="0"/>
              </a:rPr>
              <a:t>Introduction</a:t>
            </a:r>
          </a:p>
        </p:txBody>
      </p:sp>
      <p:sp>
        <p:nvSpPr>
          <p:cNvPr id="32" name="TextBox 31"/>
          <p:cNvSpPr txBox="1"/>
          <p:nvPr/>
        </p:nvSpPr>
        <p:spPr>
          <a:xfrm>
            <a:off x="3988154" y="12439226"/>
            <a:ext cx="3857624" cy="1015663"/>
          </a:xfrm>
          <a:prstGeom prst="rect">
            <a:avLst/>
          </a:prstGeom>
          <a:solidFill>
            <a:schemeClr val="bg1"/>
          </a:solidFill>
          <a:effectLst/>
        </p:spPr>
        <p:txBody>
          <a:bodyPr wrap="square" rtlCol="0">
            <a:spAutoFit/>
          </a:bodyPr>
          <a:lstStyle/>
          <a:p>
            <a:pPr algn="ctr"/>
            <a:r>
              <a:rPr lang="en-US" sz="6000" b="1" spc="200" dirty="0">
                <a:solidFill>
                  <a:srgbClr val="BF00BF"/>
                </a:solidFill>
                <a:latin typeface="Avenir Book" charset="0"/>
                <a:ea typeface="Avenir Book" charset="0"/>
                <a:cs typeface="Avenir Book" charset="0"/>
              </a:rPr>
              <a:t>Methods</a:t>
            </a:r>
          </a:p>
        </p:txBody>
      </p:sp>
      <p:sp>
        <p:nvSpPr>
          <p:cNvPr id="34" name="TextBox 33"/>
          <p:cNvSpPr txBox="1"/>
          <p:nvPr/>
        </p:nvSpPr>
        <p:spPr>
          <a:xfrm>
            <a:off x="17589570" y="3424115"/>
            <a:ext cx="8780069" cy="1015663"/>
          </a:xfrm>
          <a:prstGeom prst="rect">
            <a:avLst/>
          </a:prstGeom>
          <a:solidFill>
            <a:schemeClr val="bg1"/>
          </a:solidFill>
          <a:effectLst/>
        </p:spPr>
        <p:txBody>
          <a:bodyPr wrap="square" rtlCol="0">
            <a:spAutoFit/>
          </a:bodyPr>
          <a:lstStyle/>
          <a:p>
            <a:pPr algn="ctr"/>
            <a:r>
              <a:rPr lang="en-US" sz="6000" b="1" spc="200" dirty="0">
                <a:solidFill>
                  <a:srgbClr val="BF00BF"/>
                </a:solidFill>
                <a:latin typeface="Avenir Book" charset="0"/>
                <a:ea typeface="Avenir Book" charset="0"/>
                <a:cs typeface="Avenir Book" charset="0"/>
              </a:rPr>
              <a:t>Cooperative Strategies</a:t>
            </a:r>
          </a:p>
        </p:txBody>
      </p:sp>
      <p:sp>
        <p:nvSpPr>
          <p:cNvPr id="36" name="TextBox 35"/>
          <p:cNvSpPr txBox="1"/>
          <p:nvPr/>
        </p:nvSpPr>
        <p:spPr>
          <a:xfrm>
            <a:off x="33449920" y="3463341"/>
            <a:ext cx="8621127" cy="1015663"/>
          </a:xfrm>
          <a:prstGeom prst="rect">
            <a:avLst/>
          </a:prstGeom>
          <a:solidFill>
            <a:schemeClr val="bg1"/>
          </a:solidFill>
          <a:effectLst/>
        </p:spPr>
        <p:txBody>
          <a:bodyPr wrap="square" rtlCol="0">
            <a:spAutoFit/>
          </a:bodyPr>
          <a:lstStyle/>
          <a:p>
            <a:pPr algn="ctr"/>
            <a:r>
              <a:rPr lang="en-US" sz="6000" b="1" spc="200" dirty="0">
                <a:solidFill>
                  <a:srgbClr val="BF00BF"/>
                </a:solidFill>
                <a:latin typeface="Avenir Book" charset="0"/>
                <a:ea typeface="Avenir Book" charset="0"/>
                <a:cs typeface="Avenir Book" charset="0"/>
              </a:rPr>
              <a:t>Behavioral Conclusions</a:t>
            </a:r>
          </a:p>
        </p:txBody>
      </p:sp>
      <p:sp>
        <p:nvSpPr>
          <p:cNvPr id="37" name="TextBox 36"/>
          <p:cNvSpPr txBox="1"/>
          <p:nvPr/>
        </p:nvSpPr>
        <p:spPr>
          <a:xfrm>
            <a:off x="34007830" y="11790728"/>
            <a:ext cx="7947305" cy="1015663"/>
          </a:xfrm>
          <a:prstGeom prst="rect">
            <a:avLst/>
          </a:prstGeom>
          <a:solidFill>
            <a:schemeClr val="bg1"/>
          </a:solidFill>
          <a:effectLst/>
        </p:spPr>
        <p:txBody>
          <a:bodyPr wrap="square" rtlCol="0">
            <a:spAutoFit/>
          </a:bodyPr>
          <a:lstStyle/>
          <a:p>
            <a:pPr algn="ctr"/>
            <a:r>
              <a:rPr lang="en-US" sz="6000" b="1" spc="200" dirty="0">
                <a:solidFill>
                  <a:srgbClr val="BF00BF"/>
                </a:solidFill>
                <a:latin typeface="Avenir Book" charset="0"/>
                <a:ea typeface="Avenir Book" charset="0"/>
                <a:cs typeface="Avenir Book" charset="0"/>
              </a:rPr>
              <a:t>Modeling Approach</a:t>
            </a:r>
          </a:p>
        </p:txBody>
      </p:sp>
      <p:sp>
        <p:nvSpPr>
          <p:cNvPr id="38" name="TextBox 37"/>
          <p:cNvSpPr txBox="1"/>
          <p:nvPr/>
        </p:nvSpPr>
        <p:spPr>
          <a:xfrm>
            <a:off x="34938697" y="25008274"/>
            <a:ext cx="5643574" cy="1015663"/>
          </a:xfrm>
          <a:prstGeom prst="rect">
            <a:avLst/>
          </a:prstGeom>
          <a:solidFill>
            <a:schemeClr val="bg1"/>
          </a:solidFill>
          <a:effectLst/>
        </p:spPr>
        <p:txBody>
          <a:bodyPr wrap="square" rtlCol="0">
            <a:spAutoFit/>
          </a:bodyPr>
          <a:lstStyle/>
          <a:p>
            <a:pPr algn="ctr"/>
            <a:r>
              <a:rPr lang="en-US" sz="6000" b="1" spc="200" dirty="0">
                <a:solidFill>
                  <a:srgbClr val="BF00BF"/>
                </a:solidFill>
                <a:latin typeface="Avenir Book" charset="0"/>
                <a:ea typeface="Avenir Book" charset="0"/>
                <a:cs typeface="Avenir Book" charset="0"/>
              </a:rPr>
              <a:t>References</a:t>
            </a:r>
          </a:p>
        </p:txBody>
      </p:sp>
      <p:sp>
        <p:nvSpPr>
          <p:cNvPr id="42" name="TextBox 41"/>
          <p:cNvSpPr txBox="1"/>
          <p:nvPr/>
        </p:nvSpPr>
        <p:spPr>
          <a:xfrm>
            <a:off x="1099711" y="13464148"/>
            <a:ext cx="10058400" cy="10802957"/>
          </a:xfrm>
          <a:prstGeom prst="rect">
            <a:avLst/>
          </a:prstGeom>
          <a:noFill/>
        </p:spPr>
        <p:txBody>
          <a:bodyPr wrap="square" rtlCol="0">
            <a:spAutoFit/>
          </a:bodyPr>
          <a:lstStyle/>
          <a:p>
            <a:r>
              <a:rPr lang="en-US" sz="3200" b="1" u="sng" dirty="0">
                <a:solidFill>
                  <a:schemeClr val="tx1">
                    <a:lumMod val="95000"/>
                    <a:lumOff val="5000"/>
                  </a:schemeClr>
                </a:solidFill>
                <a:ea typeface="Avenir Book" charset="0"/>
                <a:cs typeface="Avenir Book" charset="0"/>
              </a:rPr>
              <a:t>Training:</a:t>
            </a:r>
            <a:r>
              <a:rPr lang="en-US" sz="3200" dirty="0">
                <a:solidFill>
                  <a:schemeClr val="tx1">
                    <a:lumMod val="95000"/>
                    <a:lumOff val="5000"/>
                  </a:schemeClr>
                </a:solidFill>
                <a:ea typeface="Avenir Book" charset="0"/>
                <a:cs typeface="Avenir Book" charset="0"/>
              </a:rPr>
              <a:t> </a:t>
            </a:r>
          </a:p>
          <a:p>
            <a:pPr marL="457200" indent="-457200">
              <a:buFont typeface="Wingdings" pitchFamily="2" charset="2"/>
              <a:buChar char="v"/>
            </a:pPr>
            <a:r>
              <a:rPr lang="en-US" sz="3000" dirty="0">
                <a:latin typeface="+mj-lt"/>
              </a:rPr>
              <a:t>Pavlovian Conditioning – Associate sound queue with reward</a:t>
            </a:r>
          </a:p>
          <a:p>
            <a:pPr marL="457200" indent="-457200">
              <a:buFont typeface="Wingdings" pitchFamily="2" charset="2"/>
              <a:buChar char="v"/>
            </a:pPr>
            <a:r>
              <a:rPr lang="en-US" sz="3000" dirty="0">
                <a:solidFill>
                  <a:schemeClr val="tx1">
                    <a:lumMod val="95000"/>
                    <a:lumOff val="5000"/>
                  </a:schemeClr>
                </a:solidFill>
                <a:latin typeface="+mj-lt"/>
                <a:ea typeface="Avenir Book" charset="0"/>
                <a:cs typeface="Avenir Book" charset="0"/>
              </a:rPr>
              <a:t>Instrumental Training </a:t>
            </a:r>
            <a:r>
              <a:rPr lang="en-US" sz="3000" dirty="0">
                <a:latin typeface="+mj-lt"/>
              </a:rPr>
              <a:t>– Associate lever press at sound queue with reward</a:t>
            </a:r>
            <a:endParaRPr lang="en-US" sz="3200" dirty="0">
              <a:solidFill>
                <a:schemeClr val="tx1">
                  <a:lumMod val="95000"/>
                  <a:lumOff val="5000"/>
                </a:schemeClr>
              </a:solidFill>
              <a:latin typeface="+mj-lt"/>
              <a:ea typeface="Avenir Book" charset="0"/>
              <a:cs typeface="Avenir Book" charset="0"/>
            </a:endParaRPr>
          </a:p>
          <a:p>
            <a:r>
              <a:rPr lang="en-US" sz="3200" b="1" u="sng" dirty="0">
                <a:solidFill>
                  <a:schemeClr val="tx1">
                    <a:lumMod val="95000"/>
                    <a:lumOff val="5000"/>
                  </a:schemeClr>
                </a:solidFill>
                <a:ea typeface="Avenir Book" charset="0"/>
                <a:cs typeface="Avenir Book" charset="0"/>
              </a:rPr>
              <a:t>Sessions:</a:t>
            </a:r>
          </a:p>
          <a:p>
            <a:pPr marL="457200" indent="-457200">
              <a:buFont typeface="Wingdings" pitchFamily="2" charset="2"/>
              <a:buChar char="v"/>
            </a:pPr>
            <a:r>
              <a:rPr lang="en-US" sz="3000" dirty="0">
                <a:latin typeface="+mj-lt"/>
              </a:rPr>
              <a:t>Two rats in a cage with two levers on the left side and two reward dispensers on the right side with barriers in between</a:t>
            </a:r>
          </a:p>
          <a:p>
            <a:pPr marL="457200" indent="-457200">
              <a:buFont typeface="Wingdings" pitchFamily="2" charset="2"/>
              <a:buChar char="v"/>
            </a:pPr>
            <a:r>
              <a:rPr lang="en-US" sz="3000" dirty="0">
                <a:solidFill>
                  <a:schemeClr val="tx1">
                    <a:lumMod val="95000"/>
                    <a:lumOff val="5000"/>
                  </a:schemeClr>
                </a:solidFill>
                <a:latin typeface="+mj-lt"/>
                <a:ea typeface="Avenir Book" charset="0"/>
                <a:cs typeface="Avenir Book" charset="0"/>
              </a:rPr>
              <a:t>Rats rewarded if levers pressed within 1 second of each other</a:t>
            </a:r>
          </a:p>
          <a:p>
            <a:pPr marL="457200" indent="-457200">
              <a:buFont typeface="Wingdings" pitchFamily="2" charset="2"/>
              <a:buChar char="v"/>
            </a:pPr>
            <a:endParaRPr lang="en-US" sz="3000" dirty="0">
              <a:solidFill>
                <a:schemeClr val="tx1">
                  <a:lumMod val="95000"/>
                  <a:lumOff val="5000"/>
                </a:schemeClr>
              </a:solidFill>
              <a:latin typeface="+mj-lt"/>
              <a:ea typeface="Avenir Book" charset="0"/>
              <a:cs typeface="Avenir Book" charset="0"/>
            </a:endParaRPr>
          </a:p>
          <a:p>
            <a:pPr marL="457200" indent="-457200">
              <a:buFont typeface="Wingdings" pitchFamily="2" charset="2"/>
              <a:buChar char="v"/>
            </a:pPr>
            <a:endParaRPr lang="en-US" sz="3000" dirty="0">
              <a:solidFill>
                <a:schemeClr val="tx1">
                  <a:lumMod val="95000"/>
                  <a:lumOff val="5000"/>
                </a:schemeClr>
              </a:solidFill>
              <a:latin typeface="+mj-lt"/>
              <a:ea typeface="Avenir Book" charset="0"/>
              <a:cs typeface="Avenir Book" charset="0"/>
            </a:endParaRPr>
          </a:p>
          <a:p>
            <a:pPr marL="457200" indent="-457200">
              <a:buFont typeface="Wingdings" pitchFamily="2" charset="2"/>
              <a:buChar char="v"/>
            </a:pPr>
            <a:endParaRPr lang="en-US" sz="3000" dirty="0">
              <a:solidFill>
                <a:schemeClr val="tx1">
                  <a:lumMod val="95000"/>
                  <a:lumOff val="5000"/>
                </a:schemeClr>
              </a:solidFill>
              <a:latin typeface="+mj-lt"/>
              <a:ea typeface="Avenir Book" charset="0"/>
              <a:cs typeface="Avenir Book" charset="0"/>
            </a:endParaRPr>
          </a:p>
          <a:p>
            <a:pPr marL="457200" indent="-457200">
              <a:buFont typeface="Wingdings" pitchFamily="2" charset="2"/>
              <a:buChar char="v"/>
            </a:pPr>
            <a:endParaRPr lang="en-US" sz="3000" dirty="0">
              <a:solidFill>
                <a:schemeClr val="tx1">
                  <a:lumMod val="95000"/>
                  <a:lumOff val="5000"/>
                </a:schemeClr>
              </a:solidFill>
              <a:latin typeface="+mj-lt"/>
              <a:ea typeface="Avenir Book" charset="0"/>
              <a:cs typeface="Avenir Book" charset="0"/>
            </a:endParaRPr>
          </a:p>
          <a:p>
            <a:pPr marL="457200" indent="-457200">
              <a:buFont typeface="Wingdings" pitchFamily="2" charset="2"/>
              <a:buChar char="v"/>
            </a:pPr>
            <a:endParaRPr lang="en-US" sz="3000" dirty="0">
              <a:solidFill>
                <a:schemeClr val="tx1">
                  <a:lumMod val="95000"/>
                  <a:lumOff val="5000"/>
                </a:schemeClr>
              </a:solidFill>
              <a:latin typeface="+mj-lt"/>
              <a:ea typeface="Avenir Book" charset="0"/>
              <a:cs typeface="Avenir Book" charset="0"/>
            </a:endParaRPr>
          </a:p>
          <a:p>
            <a:pPr marL="457200" indent="-457200">
              <a:buFont typeface="Wingdings" pitchFamily="2" charset="2"/>
              <a:buChar char="v"/>
            </a:pPr>
            <a:endParaRPr lang="en-US" sz="3000" dirty="0">
              <a:solidFill>
                <a:schemeClr val="tx1">
                  <a:lumMod val="95000"/>
                  <a:lumOff val="5000"/>
                </a:schemeClr>
              </a:solidFill>
              <a:latin typeface="+mj-lt"/>
              <a:ea typeface="Avenir Book" charset="0"/>
              <a:cs typeface="Avenir Book" charset="0"/>
            </a:endParaRPr>
          </a:p>
          <a:p>
            <a:pPr marL="457200" indent="-457200">
              <a:buFont typeface="Wingdings" pitchFamily="2" charset="2"/>
              <a:buChar char="v"/>
            </a:pPr>
            <a:endParaRPr lang="en-US" sz="3000" dirty="0">
              <a:solidFill>
                <a:schemeClr val="tx1">
                  <a:lumMod val="95000"/>
                  <a:lumOff val="5000"/>
                </a:schemeClr>
              </a:solidFill>
              <a:latin typeface="+mj-lt"/>
              <a:ea typeface="Avenir Book" charset="0"/>
              <a:cs typeface="Avenir Book" charset="0"/>
            </a:endParaRPr>
          </a:p>
          <a:p>
            <a:endParaRPr lang="en-US" sz="4000" dirty="0">
              <a:solidFill>
                <a:schemeClr val="tx1">
                  <a:lumMod val="95000"/>
                  <a:lumOff val="5000"/>
                </a:schemeClr>
              </a:solidFill>
              <a:latin typeface="+mj-lt"/>
              <a:ea typeface="Avenir Book" charset="0"/>
              <a:cs typeface="Avenir Book" charset="0"/>
            </a:endParaRPr>
          </a:p>
          <a:p>
            <a:endParaRPr lang="en-US" sz="4000" dirty="0">
              <a:solidFill>
                <a:schemeClr val="tx1">
                  <a:lumMod val="95000"/>
                  <a:lumOff val="5000"/>
                </a:schemeClr>
              </a:solidFill>
              <a:latin typeface="+mj-lt"/>
              <a:ea typeface="Avenir Book" charset="0"/>
              <a:cs typeface="Avenir Book" charset="0"/>
            </a:endParaRPr>
          </a:p>
          <a:p>
            <a:endParaRPr lang="en-US" sz="2400" dirty="0">
              <a:solidFill>
                <a:schemeClr val="tx1">
                  <a:lumMod val="95000"/>
                  <a:lumOff val="5000"/>
                </a:schemeClr>
              </a:solidFill>
              <a:latin typeface="+mj-lt"/>
              <a:ea typeface="Avenir Book" charset="0"/>
              <a:cs typeface="Avenir Book" charset="0"/>
            </a:endParaRPr>
          </a:p>
          <a:p>
            <a:r>
              <a:rPr lang="en-US" sz="3200" b="1" u="sng" dirty="0">
                <a:solidFill>
                  <a:schemeClr val="tx1">
                    <a:lumMod val="95000"/>
                    <a:lumOff val="5000"/>
                  </a:schemeClr>
                </a:solidFill>
                <a:ea typeface="Avenir Book" charset="0"/>
                <a:cs typeface="Avenir Book" charset="0"/>
              </a:rPr>
              <a:t>Experimental Modifications:</a:t>
            </a:r>
            <a:endParaRPr lang="en-US" sz="3200" dirty="0">
              <a:solidFill>
                <a:schemeClr val="tx1">
                  <a:lumMod val="95000"/>
                  <a:lumOff val="5000"/>
                </a:schemeClr>
              </a:solidFill>
              <a:latin typeface="+mj-lt"/>
              <a:ea typeface="Avenir Book" charset="0"/>
              <a:cs typeface="Avenir Book" charset="0"/>
            </a:endParaRPr>
          </a:p>
          <a:p>
            <a:pPr marL="457200" indent="-457200">
              <a:buFont typeface="Wingdings" pitchFamily="2" charset="2"/>
              <a:buChar char="v"/>
            </a:pPr>
            <a:r>
              <a:rPr lang="en-US" sz="3000" dirty="0">
                <a:solidFill>
                  <a:schemeClr val="tx1">
                    <a:lumMod val="95000"/>
                    <a:lumOff val="5000"/>
                  </a:schemeClr>
                </a:solidFill>
                <a:latin typeface="+mj-lt"/>
                <a:ea typeface="Avenir Book" charset="0"/>
                <a:cs typeface="Avenir Book" charset="0"/>
              </a:rPr>
              <a:t>Training Partners </a:t>
            </a:r>
            <a:r>
              <a:rPr lang="en-US" sz="3000" dirty="0">
                <a:latin typeface="+mj-lt"/>
              </a:rPr>
              <a:t>– pairs of rats that have trained together</a:t>
            </a:r>
          </a:p>
          <a:p>
            <a:pPr marL="457200" indent="-457200">
              <a:buFont typeface="Wingdings" pitchFamily="2" charset="2"/>
              <a:buChar char="v"/>
            </a:pPr>
            <a:r>
              <a:rPr lang="en-US" sz="3000" dirty="0">
                <a:solidFill>
                  <a:schemeClr val="tx1">
                    <a:lumMod val="95000"/>
                    <a:lumOff val="5000"/>
                  </a:schemeClr>
                </a:solidFill>
                <a:latin typeface="+mj-lt"/>
                <a:ea typeface="Avenir Book" charset="0"/>
                <a:cs typeface="Avenir Book" charset="0"/>
              </a:rPr>
              <a:t>Unfamiliar </a:t>
            </a:r>
            <a:r>
              <a:rPr lang="en-US" sz="3000" dirty="0">
                <a:latin typeface="+mj-lt"/>
              </a:rPr>
              <a:t>– pairs of rats that have been trained but have not seen current partner</a:t>
            </a:r>
            <a:endParaRPr lang="en-US" sz="3000" dirty="0">
              <a:solidFill>
                <a:schemeClr val="tx1">
                  <a:lumMod val="95000"/>
                  <a:lumOff val="5000"/>
                </a:schemeClr>
              </a:solidFill>
              <a:latin typeface="+mj-lt"/>
              <a:ea typeface="Avenir Book" charset="0"/>
              <a:cs typeface="Avenir Book" charset="0"/>
            </a:endParaRPr>
          </a:p>
        </p:txBody>
      </p:sp>
      <p:sp>
        <p:nvSpPr>
          <p:cNvPr id="56" name="TextBox 55"/>
          <p:cNvSpPr txBox="1"/>
          <p:nvPr/>
        </p:nvSpPr>
        <p:spPr>
          <a:xfrm>
            <a:off x="34963544" y="27857037"/>
            <a:ext cx="5953289" cy="584775"/>
          </a:xfrm>
          <a:prstGeom prst="rect">
            <a:avLst/>
          </a:prstGeom>
          <a:noFill/>
        </p:spPr>
        <p:txBody>
          <a:bodyPr wrap="square" rtlCol="0">
            <a:spAutoFit/>
          </a:bodyPr>
          <a:lstStyle/>
          <a:p>
            <a:r>
              <a:rPr lang="en-US" sz="3200" dirty="0">
                <a:latin typeface="Avenir Book" charset="0"/>
                <a:ea typeface="Avenir Book" charset="0"/>
                <a:cs typeface="Avenir Book" charset="0"/>
              </a:rPr>
              <a:t>This research was funded by</a:t>
            </a:r>
            <a:r>
              <a:rPr lang="mr-IN" sz="3200" dirty="0">
                <a:latin typeface="Avenir Book" charset="0"/>
                <a:ea typeface="Avenir Book" charset="0"/>
                <a:cs typeface="Avenir Book" charset="0"/>
              </a:rPr>
              <a:t>…</a:t>
            </a:r>
            <a:endParaRPr lang="en-US" sz="3200" dirty="0">
              <a:latin typeface="Avenir Book" charset="0"/>
              <a:ea typeface="Avenir Book" charset="0"/>
              <a:cs typeface="Avenir Book" charset="0"/>
            </a:endParaRPr>
          </a:p>
        </p:txBody>
      </p:sp>
      <p:sp>
        <p:nvSpPr>
          <p:cNvPr id="57" name="TextBox 56"/>
          <p:cNvSpPr txBox="1"/>
          <p:nvPr/>
        </p:nvSpPr>
        <p:spPr>
          <a:xfrm>
            <a:off x="36082224" y="32085825"/>
            <a:ext cx="7681695" cy="707886"/>
          </a:xfrm>
          <a:prstGeom prst="rect">
            <a:avLst/>
          </a:prstGeom>
          <a:noFill/>
        </p:spPr>
        <p:txBody>
          <a:bodyPr wrap="square" rtlCol="0">
            <a:spAutoFit/>
          </a:bodyPr>
          <a:lstStyle/>
          <a:p>
            <a:pPr algn="ctr"/>
            <a:r>
              <a:rPr lang="en-US" sz="4000" spc="300" dirty="0">
                <a:solidFill>
                  <a:schemeClr val="bg1"/>
                </a:solidFill>
                <a:latin typeface="Avenir Book" charset="0"/>
                <a:ea typeface="Avenir Book" charset="0"/>
                <a:cs typeface="Avenir Book" charset="0"/>
              </a:rPr>
              <a:t>david.backerperal@yale.edu</a:t>
            </a:r>
          </a:p>
        </p:txBody>
      </p:sp>
      <p:sp>
        <p:nvSpPr>
          <p:cNvPr id="35" name="TextBox 34"/>
          <p:cNvSpPr txBox="1"/>
          <p:nvPr/>
        </p:nvSpPr>
        <p:spPr>
          <a:xfrm>
            <a:off x="15760033" y="13162514"/>
            <a:ext cx="12371133" cy="1015663"/>
          </a:xfrm>
          <a:prstGeom prst="rect">
            <a:avLst/>
          </a:prstGeom>
          <a:solidFill>
            <a:schemeClr val="bg1"/>
          </a:solidFill>
          <a:effectLst/>
        </p:spPr>
        <p:txBody>
          <a:bodyPr wrap="square" rtlCol="0">
            <a:spAutoFit/>
          </a:bodyPr>
          <a:lstStyle/>
          <a:p>
            <a:pPr algn="ctr"/>
            <a:r>
              <a:rPr lang="en-US" sz="6000" b="1" spc="200" dirty="0">
                <a:solidFill>
                  <a:srgbClr val="BF00BF"/>
                </a:solidFill>
                <a:latin typeface="Avenir Book" charset="0"/>
                <a:ea typeface="Avenir Book" charset="0"/>
                <a:cs typeface="Avenir Book" charset="0"/>
              </a:rPr>
              <a:t>How Behaviors Influence Success</a:t>
            </a:r>
          </a:p>
        </p:txBody>
      </p:sp>
      <p:sp>
        <p:nvSpPr>
          <p:cNvPr id="146" name="TextBox 145"/>
          <p:cNvSpPr txBox="1"/>
          <p:nvPr/>
        </p:nvSpPr>
        <p:spPr>
          <a:xfrm>
            <a:off x="33319685" y="26125469"/>
            <a:ext cx="8626195" cy="1200329"/>
          </a:xfrm>
          <a:prstGeom prst="rect">
            <a:avLst/>
          </a:prstGeom>
          <a:noFill/>
        </p:spPr>
        <p:txBody>
          <a:bodyPr wrap="square" rtlCol="0">
            <a:spAutoFit/>
          </a:bodyPr>
          <a:lstStyle/>
          <a:p>
            <a:pPr marL="514350" indent="-514350">
              <a:buFont typeface="+mj-lt"/>
              <a:buAutoNum type="arabicPeriod"/>
            </a:pPr>
            <a:r>
              <a:rPr lang="en-US" sz="2400" dirty="0">
                <a:latin typeface="Avenir Book" charset="0"/>
                <a:ea typeface="Avenir Book" charset="0"/>
                <a:cs typeface="Avenir Book" charset="0"/>
              </a:rPr>
              <a:t>Last, </a:t>
            </a:r>
            <a:r>
              <a:rPr lang="en-US" sz="2400" dirty="0" err="1">
                <a:latin typeface="Avenir Book" charset="0"/>
                <a:ea typeface="Avenir Book" charset="0"/>
                <a:cs typeface="Avenir Book" charset="0"/>
              </a:rPr>
              <a:t>Firstname</a:t>
            </a:r>
            <a:r>
              <a:rPr lang="en-US" sz="2400" dirty="0">
                <a:latin typeface="Avenir Book" charset="0"/>
                <a:ea typeface="Avenir Book" charset="0"/>
                <a:cs typeface="Avenir Book" charset="0"/>
              </a:rPr>
              <a:t> (Year). Title. </a:t>
            </a:r>
            <a:r>
              <a:rPr lang="en-US" sz="2400" i="1" dirty="0">
                <a:latin typeface="Avenir Book" charset="0"/>
                <a:ea typeface="Avenir Book" charset="0"/>
                <a:cs typeface="Avenir Book" charset="0"/>
              </a:rPr>
              <a:t>Journal. </a:t>
            </a:r>
            <a:r>
              <a:rPr lang="en-US" sz="2400" dirty="0">
                <a:latin typeface="Avenir Book" charset="0"/>
                <a:ea typeface="Avenir Book" charset="0"/>
                <a:cs typeface="Avenir Book" charset="0"/>
              </a:rPr>
              <a:t>(</a:t>
            </a:r>
            <a:r>
              <a:rPr lang="en-US" sz="2400" dirty="0" err="1">
                <a:latin typeface="Avenir Book" charset="0"/>
                <a:ea typeface="Avenir Book" charset="0"/>
                <a:cs typeface="Avenir Book" charset="0"/>
              </a:rPr>
              <a:t>pt</a:t>
            </a:r>
            <a:r>
              <a:rPr lang="en-US" sz="2400" dirty="0">
                <a:latin typeface="Avenir Book" charset="0"/>
                <a:ea typeface="Avenir Book" charset="0"/>
                <a:cs typeface="Avenir Book" charset="0"/>
              </a:rPr>
              <a:t> 24)</a:t>
            </a:r>
          </a:p>
          <a:p>
            <a:pPr marL="514350" indent="-514350">
              <a:buFont typeface="+mj-lt"/>
              <a:buAutoNum type="arabicPeriod"/>
            </a:pPr>
            <a:r>
              <a:rPr lang="en-US" sz="2400" dirty="0">
                <a:latin typeface="Avenir Book" charset="0"/>
                <a:ea typeface="Avenir Book" charset="0"/>
                <a:cs typeface="Avenir Book" charset="0"/>
              </a:rPr>
              <a:t>Last, </a:t>
            </a:r>
            <a:r>
              <a:rPr lang="en-US" sz="2400" dirty="0" err="1">
                <a:latin typeface="Avenir Book" charset="0"/>
                <a:ea typeface="Avenir Book" charset="0"/>
                <a:cs typeface="Avenir Book" charset="0"/>
              </a:rPr>
              <a:t>Firstname</a:t>
            </a:r>
            <a:r>
              <a:rPr lang="en-US" sz="2400" dirty="0">
                <a:latin typeface="Avenir Book" charset="0"/>
                <a:ea typeface="Avenir Book" charset="0"/>
                <a:cs typeface="Avenir Book" charset="0"/>
              </a:rPr>
              <a:t> (Year). Title. </a:t>
            </a:r>
            <a:r>
              <a:rPr lang="en-US" sz="2400" i="1" dirty="0">
                <a:latin typeface="Avenir Book" charset="0"/>
                <a:ea typeface="Avenir Book" charset="0"/>
                <a:cs typeface="Avenir Book" charset="0"/>
              </a:rPr>
              <a:t>Journal.</a:t>
            </a:r>
            <a:endParaRPr lang="en-US" sz="2400" dirty="0">
              <a:solidFill>
                <a:schemeClr val="tx1">
                  <a:lumMod val="95000"/>
                  <a:lumOff val="5000"/>
                </a:schemeClr>
              </a:solidFill>
              <a:latin typeface="Avenir Book" charset="0"/>
              <a:ea typeface="Avenir Book" charset="0"/>
              <a:cs typeface="Avenir Book" charset="0"/>
            </a:endParaRPr>
          </a:p>
          <a:p>
            <a:pPr marL="514350" indent="-514350">
              <a:buFont typeface="+mj-lt"/>
              <a:buAutoNum type="arabicPeriod"/>
            </a:pPr>
            <a:r>
              <a:rPr lang="en-US" sz="2400" dirty="0">
                <a:latin typeface="Avenir Book" charset="0"/>
                <a:ea typeface="Avenir Book" charset="0"/>
                <a:cs typeface="Avenir Book" charset="0"/>
              </a:rPr>
              <a:t>Last, </a:t>
            </a:r>
            <a:r>
              <a:rPr lang="en-US" sz="2400" dirty="0" err="1">
                <a:latin typeface="Avenir Book" charset="0"/>
                <a:ea typeface="Avenir Book" charset="0"/>
                <a:cs typeface="Avenir Book" charset="0"/>
              </a:rPr>
              <a:t>Firstname</a:t>
            </a:r>
            <a:r>
              <a:rPr lang="en-US" sz="2400" dirty="0">
                <a:latin typeface="Avenir Book" charset="0"/>
                <a:ea typeface="Avenir Book" charset="0"/>
                <a:cs typeface="Avenir Book" charset="0"/>
              </a:rPr>
              <a:t> (Year). Title. </a:t>
            </a:r>
            <a:r>
              <a:rPr lang="en-US" sz="2400" i="1" dirty="0">
                <a:latin typeface="Avenir Book" charset="0"/>
                <a:ea typeface="Avenir Book" charset="0"/>
                <a:cs typeface="Avenir Book" charset="0"/>
              </a:rPr>
              <a:t>Journal.</a:t>
            </a:r>
            <a:endParaRPr lang="en-US" sz="2400" dirty="0">
              <a:solidFill>
                <a:schemeClr val="tx1">
                  <a:lumMod val="95000"/>
                  <a:lumOff val="5000"/>
                </a:schemeClr>
              </a:solidFill>
              <a:latin typeface="Avenir Book" charset="0"/>
              <a:ea typeface="Avenir Book" charset="0"/>
              <a:cs typeface="Avenir Book" charset="0"/>
            </a:endParaRPr>
          </a:p>
        </p:txBody>
      </p:sp>
      <p:sp>
        <p:nvSpPr>
          <p:cNvPr id="85" name="Rectangle 84"/>
          <p:cNvSpPr/>
          <p:nvPr/>
        </p:nvSpPr>
        <p:spPr>
          <a:xfrm>
            <a:off x="32647064" y="28496566"/>
            <a:ext cx="2316480" cy="2341573"/>
          </a:xfrm>
          <a:prstGeom prst="rect">
            <a:avLst/>
          </a:prstGeom>
          <a:solidFill>
            <a:srgbClr val="BBC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bg1"/>
                </a:solidFill>
                <a:effectLst>
                  <a:outerShdw blurRad="38100" dist="25400" dir="5400000" algn="ctr" rotWithShape="0">
                    <a:srgbClr val="6E747A">
                      <a:alpha val="43000"/>
                    </a:srgbClr>
                  </a:outerShdw>
                </a:effectLst>
                <a:latin typeface="Avenir Book" charset="0"/>
                <a:ea typeface="Avenir Book" charset="0"/>
                <a:cs typeface="Avenir Book" charset="0"/>
              </a:rPr>
              <a:t>logo 1</a:t>
            </a:r>
            <a:endParaRPr lang="en-US" sz="4000" dirty="0"/>
          </a:p>
        </p:txBody>
      </p:sp>
      <p:sp>
        <p:nvSpPr>
          <p:cNvPr id="86" name="Rectangle 85"/>
          <p:cNvSpPr/>
          <p:nvPr/>
        </p:nvSpPr>
        <p:spPr>
          <a:xfrm>
            <a:off x="40481960" y="28420069"/>
            <a:ext cx="2316480" cy="2341573"/>
          </a:xfrm>
          <a:prstGeom prst="rect">
            <a:avLst/>
          </a:prstGeom>
          <a:solidFill>
            <a:srgbClr val="BBC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bg1"/>
                </a:solidFill>
                <a:effectLst>
                  <a:outerShdw blurRad="38100" dist="25400" dir="5400000" algn="ctr" rotWithShape="0">
                    <a:srgbClr val="6E747A">
                      <a:alpha val="43000"/>
                    </a:srgbClr>
                  </a:outerShdw>
                </a:effectLst>
                <a:latin typeface="Avenir Book" charset="0"/>
                <a:ea typeface="Avenir Book" charset="0"/>
                <a:cs typeface="Avenir Book" charset="0"/>
              </a:rPr>
              <a:t>logo 2</a:t>
            </a:r>
            <a:endParaRPr lang="en-US" sz="4000" dirty="0"/>
          </a:p>
        </p:txBody>
      </p:sp>
      <p:pic>
        <p:nvPicPr>
          <p:cNvPr id="9" name="Picture 8">
            <a:extLst>
              <a:ext uri="{FF2B5EF4-FFF2-40B4-BE49-F238E27FC236}">
                <a16:creationId xmlns:a16="http://schemas.microsoft.com/office/drawing/2014/main" id="{8F459627-3861-1B48-ADD0-54D7347F9081}"/>
              </a:ext>
            </a:extLst>
          </p:cNvPr>
          <p:cNvPicPr>
            <a:picLocks noChangeAspect="1"/>
          </p:cNvPicPr>
          <p:nvPr/>
        </p:nvPicPr>
        <p:blipFill>
          <a:blip r:embed="rId2"/>
          <a:stretch>
            <a:fillRect/>
          </a:stretch>
        </p:blipFill>
        <p:spPr>
          <a:xfrm>
            <a:off x="1257773" y="17423214"/>
            <a:ext cx="9900338" cy="4571467"/>
          </a:xfrm>
          <a:prstGeom prst="rect">
            <a:avLst/>
          </a:prstGeom>
        </p:spPr>
      </p:pic>
      <p:sp>
        <p:nvSpPr>
          <p:cNvPr id="53" name="TextBox 52">
            <a:extLst>
              <a:ext uri="{FF2B5EF4-FFF2-40B4-BE49-F238E27FC236}">
                <a16:creationId xmlns:a16="http://schemas.microsoft.com/office/drawing/2014/main" id="{56D4CA6C-6770-994E-88EE-362A9824FCB9}"/>
              </a:ext>
            </a:extLst>
          </p:cNvPr>
          <p:cNvSpPr txBox="1"/>
          <p:nvPr/>
        </p:nvSpPr>
        <p:spPr>
          <a:xfrm>
            <a:off x="32704904" y="12943508"/>
            <a:ext cx="10093536" cy="2062103"/>
          </a:xfrm>
          <a:prstGeom prst="rect">
            <a:avLst/>
          </a:prstGeom>
          <a:noFill/>
        </p:spPr>
        <p:txBody>
          <a:bodyPr wrap="square" rtlCol="0">
            <a:spAutoFit/>
          </a:bodyPr>
          <a:lstStyle/>
          <a:p>
            <a:r>
              <a:rPr lang="en-US" sz="3200" dirty="0">
                <a:solidFill>
                  <a:schemeClr val="tx1">
                    <a:lumMod val="95000"/>
                    <a:lumOff val="5000"/>
                  </a:schemeClr>
                </a:solidFill>
                <a:latin typeface="+mj-lt"/>
                <a:ea typeface="Avenir Book" charset="0"/>
                <a:cs typeface="Avenir Book" charset="0"/>
              </a:rPr>
              <a:t>Since we are interested in modeling cooperation, we are using the multi-agent deep deterministic policy gradient (MADDGP) algorithm in order to accurately model the cooperative aspect of the task. </a:t>
            </a:r>
          </a:p>
        </p:txBody>
      </p:sp>
      <p:pic>
        <p:nvPicPr>
          <p:cNvPr id="18" name="Picture 17">
            <a:extLst>
              <a:ext uri="{FF2B5EF4-FFF2-40B4-BE49-F238E27FC236}">
                <a16:creationId xmlns:a16="http://schemas.microsoft.com/office/drawing/2014/main" id="{E037EE7A-62AB-BC47-B680-CE48D8698365}"/>
              </a:ext>
            </a:extLst>
          </p:cNvPr>
          <p:cNvPicPr>
            <a:picLocks noChangeAspect="1"/>
          </p:cNvPicPr>
          <p:nvPr/>
        </p:nvPicPr>
        <p:blipFill>
          <a:blip r:embed="rId3"/>
          <a:stretch>
            <a:fillRect/>
          </a:stretch>
        </p:blipFill>
        <p:spPr>
          <a:xfrm>
            <a:off x="32704904" y="15093246"/>
            <a:ext cx="10112983" cy="4399086"/>
          </a:xfrm>
          <a:prstGeom prst="rect">
            <a:avLst/>
          </a:prstGeom>
        </p:spPr>
      </p:pic>
      <p:pic>
        <p:nvPicPr>
          <p:cNvPr id="1026" name="Picture 2" descr="https://lh7-rt.googleusercontent.com/slidesz/AGV_vUd0-ll0Kd3RtlZg_VaKH75zPsud2FPxczD2OyVgcP-OBu0Ci9f_08BR4IcWvcKam2YIV5pWK8Hz2CNVqDwR6PidvhPftPFlZQ2gzuk7EHm9FT4qeoFzzetWIMp6Uk6ZyKHvm_7O2A=s2048?key=Kne4B2cJlu6Q0QqjI1G5vQ">
            <a:extLst>
              <a:ext uri="{FF2B5EF4-FFF2-40B4-BE49-F238E27FC236}">
                <a16:creationId xmlns:a16="http://schemas.microsoft.com/office/drawing/2014/main" id="{4D41E4B4-BB6A-D24C-ADEF-711DA9416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6424" y="4595965"/>
            <a:ext cx="7195363" cy="53965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7-rt.googleusercontent.com/slidesz/AGV_vUd7jCYpuv9SvX7CtspvvBwJgmnaNZP2Kyyst03lk0agk2d7dYCJVrDf4IdLivT_1D3cxFBaxYbBtAgiNSa_Z7KHXLGOiVP9lAjI-sM4NFGpXPjdLuKqLfn4SyMW0Pip5OUsv3OK0A=s2048?key=Kne4B2cJlu6Q0QqjI1G5vQ">
            <a:extLst>
              <a:ext uri="{FF2B5EF4-FFF2-40B4-BE49-F238E27FC236}">
                <a16:creationId xmlns:a16="http://schemas.microsoft.com/office/drawing/2014/main" id="{8E18DD28-EA59-B840-9BDA-4FEEB8A3EE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88830" y="4539513"/>
            <a:ext cx="7212289" cy="5409217"/>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C7759870-15A5-E44C-81BB-AC95EE4268C4}"/>
              </a:ext>
            </a:extLst>
          </p:cNvPr>
          <p:cNvSpPr/>
          <p:nvPr/>
        </p:nvSpPr>
        <p:spPr>
          <a:xfrm>
            <a:off x="12279678" y="22758455"/>
            <a:ext cx="19399855" cy="8287081"/>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8C839D30-5813-D645-9FA7-21F76B1159F5}"/>
              </a:ext>
            </a:extLst>
          </p:cNvPr>
          <p:cNvSpPr txBox="1"/>
          <p:nvPr/>
        </p:nvSpPr>
        <p:spPr>
          <a:xfrm>
            <a:off x="16453204" y="22420740"/>
            <a:ext cx="12466001" cy="1015663"/>
          </a:xfrm>
          <a:prstGeom prst="rect">
            <a:avLst/>
          </a:prstGeom>
          <a:solidFill>
            <a:schemeClr val="bg1"/>
          </a:solidFill>
          <a:effectLst/>
        </p:spPr>
        <p:txBody>
          <a:bodyPr wrap="square" rtlCol="0">
            <a:spAutoFit/>
          </a:bodyPr>
          <a:lstStyle/>
          <a:p>
            <a:pPr algn="ctr"/>
            <a:r>
              <a:rPr lang="en-US" sz="6000" b="1" spc="200" dirty="0">
                <a:solidFill>
                  <a:srgbClr val="BF00BF"/>
                </a:solidFill>
                <a:latin typeface="Avenir Book" charset="0"/>
                <a:ea typeface="Avenir Book" charset="0"/>
                <a:cs typeface="Avenir Book" charset="0"/>
              </a:rPr>
              <a:t>How Behaviors Influence Success</a:t>
            </a:r>
          </a:p>
        </p:txBody>
      </p:sp>
      <p:pic>
        <p:nvPicPr>
          <p:cNvPr id="1032" name="Picture 8" descr="https://lh7-rt.googleusercontent.com/slidesz/AGV_vUdt_xr1b68A_iUVU3rNKqmExpxZ3gpnBonI9xLAWRopoE20nUGi57Ei5sbCUbAHh2lTAyjI8xy73HUht7rvD_DPqrQ1B69OK3j0ZtL59xIzML4BmdIr2o0_yvwiotZCL5Na1khMsw=s2048?key=YP3nIX9N-ONb4h_NLb2GDw">
            <a:extLst>
              <a:ext uri="{FF2B5EF4-FFF2-40B4-BE49-F238E27FC236}">
                <a16:creationId xmlns:a16="http://schemas.microsoft.com/office/drawing/2014/main" id="{CBA76781-2EC5-204C-836E-15165589E7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54600" y="17034511"/>
            <a:ext cx="4825961" cy="301622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7-rt.googleusercontent.com/slidesz/AGV_vUcRLmA98KQbfKPOUlXCnhhnXFk7noFjLiVaMBQOdQ6WedAf1pmdV4oCKQ3W6xqpR77wx0Gw7NNehaPCYo0odPcc-bqXJjSIPzN_VVnQTcaBuIxDirX49SLBN98isTjG8HMdAHt6wA=s2048?key=A0VVpZ4BVJ9TLwhmm7U5Vw">
            <a:extLst>
              <a:ext uri="{FF2B5EF4-FFF2-40B4-BE49-F238E27FC236}">
                <a16:creationId xmlns:a16="http://schemas.microsoft.com/office/drawing/2014/main" id="{9A3DCED7-5AFD-4E48-AA31-096F013961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724799" y="25042637"/>
            <a:ext cx="6076589" cy="434042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lh7-rt.googleusercontent.com/slidesz/AGV_vUexnbPOZfwDoPQrFt0D59HNztQ8W6eb1yV4Yom0RgEMjkMT3dLI3gV77GmX3ODRekXOHROUfHdczPJoo9VTPqeZVxqr-jcXEtwskNEz5Igl5Hc0CtJ-dlTYX5lgbcQXThOKOLNVCQ=s2048?key=A0VVpZ4BVJ9TLwhmm7U5Vw">
            <a:extLst>
              <a:ext uri="{FF2B5EF4-FFF2-40B4-BE49-F238E27FC236}">
                <a16:creationId xmlns:a16="http://schemas.microsoft.com/office/drawing/2014/main" id="{92F45F79-E5D2-8B47-B353-25E093A14D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57493" y="27122902"/>
            <a:ext cx="6243143" cy="374588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B5AC468B-1654-EC44-93F0-CECC31D4A61C}"/>
              </a:ext>
            </a:extLst>
          </p:cNvPr>
          <p:cNvSpPr txBox="1"/>
          <p:nvPr/>
        </p:nvSpPr>
        <p:spPr>
          <a:xfrm flipH="1">
            <a:off x="12811905" y="9966756"/>
            <a:ext cx="7235964" cy="2062103"/>
          </a:xfrm>
          <a:prstGeom prst="rect">
            <a:avLst/>
          </a:prstGeom>
          <a:noFill/>
        </p:spPr>
        <p:txBody>
          <a:bodyPr wrap="square" rtlCol="0">
            <a:spAutoFit/>
          </a:bodyPr>
          <a:lstStyle/>
          <a:p>
            <a:r>
              <a:rPr lang="en-US" sz="3200" dirty="0">
                <a:latin typeface="+mj-lt"/>
              </a:rPr>
              <a:t>FIGURE 1:  Rats appear to be more synchronized in successful trials, where synchronization is defined as lower horizontal distance be</a:t>
            </a:r>
          </a:p>
        </p:txBody>
      </p:sp>
      <p:sp>
        <p:nvSpPr>
          <p:cNvPr id="69" name="TextBox 68">
            <a:extLst>
              <a:ext uri="{FF2B5EF4-FFF2-40B4-BE49-F238E27FC236}">
                <a16:creationId xmlns:a16="http://schemas.microsoft.com/office/drawing/2014/main" id="{90B7D46E-4A78-F54E-9B4E-B86654B6A52E}"/>
              </a:ext>
            </a:extLst>
          </p:cNvPr>
          <p:cNvSpPr txBox="1"/>
          <p:nvPr/>
        </p:nvSpPr>
        <p:spPr>
          <a:xfrm flipH="1">
            <a:off x="12713910" y="4079298"/>
            <a:ext cx="6940690" cy="584775"/>
          </a:xfrm>
          <a:prstGeom prst="rect">
            <a:avLst/>
          </a:prstGeom>
          <a:noFill/>
        </p:spPr>
        <p:txBody>
          <a:bodyPr wrap="square" rtlCol="0">
            <a:spAutoFit/>
          </a:bodyPr>
          <a:lstStyle/>
          <a:p>
            <a:pPr algn="ctr"/>
            <a:r>
              <a:rPr lang="en-US" sz="3200" b="1" dirty="0">
                <a:latin typeface="+mj-lt"/>
              </a:rPr>
              <a:t>Synchronization</a:t>
            </a:r>
          </a:p>
        </p:txBody>
      </p:sp>
      <p:sp>
        <p:nvSpPr>
          <p:cNvPr id="70" name="TextBox 69">
            <a:extLst>
              <a:ext uri="{FF2B5EF4-FFF2-40B4-BE49-F238E27FC236}">
                <a16:creationId xmlns:a16="http://schemas.microsoft.com/office/drawing/2014/main" id="{FD75ADF7-AF5C-7943-B4AF-68A9C603F46A}"/>
              </a:ext>
            </a:extLst>
          </p:cNvPr>
          <p:cNvSpPr txBox="1"/>
          <p:nvPr/>
        </p:nvSpPr>
        <p:spPr>
          <a:xfrm flipH="1">
            <a:off x="20580095" y="11194584"/>
            <a:ext cx="6940690" cy="584775"/>
          </a:xfrm>
          <a:prstGeom prst="rect">
            <a:avLst/>
          </a:prstGeom>
          <a:noFill/>
        </p:spPr>
        <p:txBody>
          <a:bodyPr wrap="square" rtlCol="0">
            <a:spAutoFit/>
          </a:bodyPr>
          <a:lstStyle/>
          <a:p>
            <a:pPr algn="ctr"/>
            <a:r>
              <a:rPr lang="en-US" sz="3200" b="1" dirty="0">
                <a:latin typeface="+mj-lt"/>
              </a:rPr>
              <a:t>Waiting</a:t>
            </a:r>
          </a:p>
        </p:txBody>
      </p:sp>
      <p:pic>
        <p:nvPicPr>
          <p:cNvPr id="1040" name="Picture 16" descr="https://lh7-rt.googleusercontent.com/slidesz/AGV_vUc1cPKNxtGSRXgtIIxL2-EONvYcg7tPzf4-bC7xzxUxEtIY6NsNOOg5a2nEIMbJG2afx8th6xqbHhRsyVrsE9ErHHR87knFDq-x0hnNaEItiNYTX22ItqT5iqR_vtwE_BUX3kF02g=s2048?key=fWLIwv_rICN_XVTDs06pDQ">
            <a:extLst>
              <a:ext uri="{FF2B5EF4-FFF2-40B4-BE49-F238E27FC236}">
                <a16:creationId xmlns:a16="http://schemas.microsoft.com/office/drawing/2014/main" id="{F624D571-51F8-A94F-A412-A1A860007A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44077" y="23619590"/>
            <a:ext cx="5472385" cy="410428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17">
            <a:extLst>
              <a:ext uri="{FF2B5EF4-FFF2-40B4-BE49-F238E27FC236}">
                <a16:creationId xmlns:a16="http://schemas.microsoft.com/office/drawing/2014/main" id="{958CE522-C7AE-9D40-8E7B-BCD409C0B90F}"/>
              </a:ext>
            </a:extLst>
          </p:cNvPr>
          <p:cNvSpPr>
            <a:spLocks noChangeArrowheads="1"/>
          </p:cNvSpPr>
          <p:nvPr/>
        </p:nvSpPr>
        <p:spPr bwMode="auto">
          <a:xfrm>
            <a:off x="47777824" y="16032724"/>
            <a:ext cx="1487258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Success Rate by Number of Rats at Lever at Cue</a:t>
            </a:r>
            <a:endParaRPr kumimoji="0" lang="en-US" altLang="en-US" sz="37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48000" b="0" i="0" u="none" strike="noStrike" cap="none" normalizeH="0" baseline="0">
              <a:ln>
                <a:noFill/>
              </a:ln>
              <a:solidFill>
                <a:schemeClr val="tx1"/>
              </a:solidFill>
              <a:effectLst/>
              <a:latin typeface="Arial" panose="020B0604020202020204" pitchFamily="34" charset="0"/>
            </a:endParaRPr>
          </a:p>
        </p:txBody>
      </p:sp>
      <p:sp>
        <p:nvSpPr>
          <p:cNvPr id="44" name="Rectangle 43">
            <a:extLst>
              <a:ext uri="{FF2B5EF4-FFF2-40B4-BE49-F238E27FC236}">
                <a16:creationId xmlns:a16="http://schemas.microsoft.com/office/drawing/2014/main" id="{3248D92E-A93C-484F-AF53-FFA09B380745}"/>
              </a:ext>
            </a:extLst>
          </p:cNvPr>
          <p:cNvSpPr/>
          <p:nvPr/>
        </p:nvSpPr>
        <p:spPr>
          <a:xfrm>
            <a:off x="644837" y="24865849"/>
            <a:ext cx="10881360" cy="6196172"/>
          </a:xfrm>
          <a:prstGeom prst="rect">
            <a:avLst/>
          </a:prstGeom>
          <a:noFill/>
          <a:ln w="25400">
            <a:solidFill>
              <a:srgbClr val="BAC9C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26333CC-A793-FF44-BAD0-B3C346963986}"/>
              </a:ext>
            </a:extLst>
          </p:cNvPr>
          <p:cNvSpPr txBox="1"/>
          <p:nvPr/>
        </p:nvSpPr>
        <p:spPr>
          <a:xfrm>
            <a:off x="2412592" y="24500442"/>
            <a:ext cx="6564731" cy="1015663"/>
          </a:xfrm>
          <a:prstGeom prst="rect">
            <a:avLst/>
          </a:prstGeom>
          <a:solidFill>
            <a:schemeClr val="bg1"/>
          </a:solidFill>
          <a:effectLst/>
        </p:spPr>
        <p:txBody>
          <a:bodyPr wrap="square" rtlCol="0">
            <a:spAutoFit/>
          </a:bodyPr>
          <a:lstStyle/>
          <a:p>
            <a:pPr algn="ctr"/>
            <a:r>
              <a:rPr lang="en-US" sz="6000" b="1" spc="200" dirty="0">
                <a:solidFill>
                  <a:srgbClr val="BF00BF"/>
                </a:solidFill>
                <a:latin typeface="Avenir Book" charset="0"/>
                <a:ea typeface="Avenir Book" charset="0"/>
                <a:cs typeface="Avenir Book" charset="0"/>
              </a:rPr>
              <a:t>Fiber Photometry</a:t>
            </a:r>
          </a:p>
        </p:txBody>
      </p:sp>
      <p:pic>
        <p:nvPicPr>
          <p:cNvPr id="3074" name="Picture 2" descr="https://lh7-rt.googleusercontent.com/docsz/AD_4nXcJSVhHRYwipL24z4bKipM0E0j9yi9UAuH1FZv1JF6lEylNjsKnyFailq_oNx1ZIgddwLg6F-jrUmfUdwkqSfo_UgqUYE75nJBRRvIoUhDc3ntYPe_3kvWGawrU89lzrfJ9UiBQ?key=RdaPsD5kp9NO7YpPIgCo-ZNS">
            <a:extLst>
              <a:ext uri="{FF2B5EF4-FFF2-40B4-BE49-F238E27FC236}">
                <a16:creationId xmlns:a16="http://schemas.microsoft.com/office/drawing/2014/main" id="{5F6076A1-72C7-C14C-BA29-51444A28AFC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9949" y="25659379"/>
            <a:ext cx="5667070" cy="43477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5B02602-9D5E-6742-8D49-7452177C2556}"/>
              </a:ext>
            </a:extLst>
          </p:cNvPr>
          <p:cNvSpPr txBox="1"/>
          <p:nvPr/>
        </p:nvSpPr>
        <p:spPr>
          <a:xfrm>
            <a:off x="6519258" y="25530184"/>
            <a:ext cx="4964700" cy="7017306"/>
          </a:xfrm>
          <a:prstGeom prst="rect">
            <a:avLst/>
          </a:prstGeom>
          <a:noFill/>
        </p:spPr>
        <p:txBody>
          <a:bodyPr wrap="square" rtlCol="0">
            <a:spAutoFit/>
          </a:bodyPr>
          <a:lstStyle/>
          <a:p>
            <a:r>
              <a:rPr lang="en-US" sz="3000" dirty="0">
                <a:latin typeface="+mj-lt"/>
              </a:rPr>
              <a:t>Fiber photometry data was collected in the Anterior Cingulate Cortex (ACC), specifically in the pathways to the Basolateral Amygdala (BLA) and Anterior Insulate Cortex (AIC); these brain regions have previously been found to be associated with cooperation [].</a:t>
            </a:r>
          </a:p>
          <a:p>
            <a:r>
              <a:rPr lang="en-US" sz="2800" dirty="0">
                <a:latin typeface="+mj-lt"/>
              </a:rPr>
              <a:t>Control (405 nm)</a:t>
            </a:r>
          </a:p>
          <a:p>
            <a:r>
              <a:rPr lang="en-US" sz="2800" dirty="0">
                <a:latin typeface="+mj-lt"/>
              </a:rPr>
              <a:t>ACC </a:t>
            </a:r>
            <a:r>
              <a:rPr lang="en-US" sz="2800" dirty="0">
                <a:latin typeface="+mj-lt"/>
                <a:sym typeface="Wingdings" pitchFamily="2" charset="2"/>
              </a:rPr>
              <a:t> BLA (465 nm)</a:t>
            </a:r>
            <a:endParaRPr lang="en-US" sz="2800" dirty="0">
              <a:latin typeface="+mj-lt"/>
            </a:endParaRPr>
          </a:p>
          <a:p>
            <a:r>
              <a:rPr lang="en-US" sz="2800" dirty="0">
                <a:latin typeface="+mj-lt"/>
              </a:rPr>
              <a:t>ACC </a:t>
            </a:r>
            <a:r>
              <a:rPr lang="en-US" sz="2800" dirty="0">
                <a:latin typeface="+mj-lt"/>
                <a:sym typeface="Wingdings" pitchFamily="2" charset="2"/>
              </a:rPr>
              <a:t> AIC (560 nm)</a:t>
            </a:r>
            <a:endParaRPr lang="en-US" sz="2800" dirty="0">
              <a:latin typeface="+mj-lt"/>
            </a:endParaRPr>
          </a:p>
          <a:p>
            <a:endParaRPr lang="en-US" sz="3000" dirty="0">
              <a:latin typeface="+mj-lt"/>
            </a:endParaRPr>
          </a:p>
          <a:p>
            <a:endParaRPr lang="en-US" sz="3000" dirty="0">
              <a:latin typeface="+mj-lt"/>
            </a:endParaRPr>
          </a:p>
          <a:p>
            <a:endParaRPr lang="en-US" sz="3000" dirty="0">
              <a:latin typeface="+mj-lt"/>
            </a:endParaRPr>
          </a:p>
        </p:txBody>
      </p:sp>
      <p:sp>
        <p:nvSpPr>
          <p:cNvPr id="50" name="TextBox 49">
            <a:extLst>
              <a:ext uri="{FF2B5EF4-FFF2-40B4-BE49-F238E27FC236}">
                <a16:creationId xmlns:a16="http://schemas.microsoft.com/office/drawing/2014/main" id="{0AF81CAA-A374-1244-B686-97D4DC5347AF}"/>
              </a:ext>
            </a:extLst>
          </p:cNvPr>
          <p:cNvSpPr txBox="1"/>
          <p:nvPr/>
        </p:nvSpPr>
        <p:spPr>
          <a:xfrm>
            <a:off x="1596174" y="30037791"/>
            <a:ext cx="4489343" cy="830997"/>
          </a:xfrm>
          <a:prstGeom prst="rect">
            <a:avLst/>
          </a:prstGeom>
          <a:noFill/>
        </p:spPr>
        <p:txBody>
          <a:bodyPr wrap="square" rtlCol="0">
            <a:spAutoFit/>
          </a:bodyPr>
          <a:lstStyle/>
          <a:p>
            <a:r>
              <a:rPr lang="en-US" sz="2400" dirty="0">
                <a:latin typeface="+mj-lt"/>
              </a:rPr>
              <a:t>FIGURE 1. Neural Signals before and after lever press</a:t>
            </a:r>
          </a:p>
        </p:txBody>
      </p:sp>
      <p:sp>
        <p:nvSpPr>
          <p:cNvPr id="51" name="TextBox 50">
            <a:extLst>
              <a:ext uri="{FF2B5EF4-FFF2-40B4-BE49-F238E27FC236}">
                <a16:creationId xmlns:a16="http://schemas.microsoft.com/office/drawing/2014/main" id="{3FC7E033-38A7-B742-9969-ACEBB3E4FDE7}"/>
              </a:ext>
            </a:extLst>
          </p:cNvPr>
          <p:cNvSpPr txBox="1"/>
          <p:nvPr/>
        </p:nvSpPr>
        <p:spPr>
          <a:xfrm>
            <a:off x="32586014" y="4352812"/>
            <a:ext cx="10093536" cy="2554545"/>
          </a:xfrm>
          <a:prstGeom prst="rect">
            <a:avLst/>
          </a:prstGeom>
          <a:noFill/>
        </p:spPr>
        <p:txBody>
          <a:bodyPr wrap="square" rtlCol="0">
            <a:spAutoFit/>
          </a:bodyPr>
          <a:lstStyle/>
          <a:p>
            <a:pPr marL="571500" indent="-571500">
              <a:buFont typeface="+mj-lt"/>
              <a:buAutoNum type="romanUcPeriod"/>
            </a:pPr>
            <a:r>
              <a:rPr lang="en-US" sz="3200" dirty="0">
                <a:solidFill>
                  <a:schemeClr val="tx1">
                    <a:lumMod val="95000"/>
                    <a:lumOff val="5000"/>
                  </a:schemeClr>
                </a:solidFill>
                <a:latin typeface="+mj-lt"/>
                <a:ea typeface="Avenir Book" charset="0"/>
                <a:cs typeface="Avenir Book" charset="0"/>
              </a:rPr>
              <a:t>Strategy conclusions</a:t>
            </a:r>
          </a:p>
          <a:p>
            <a:pPr marL="571500" indent="-571500">
              <a:buFont typeface="+mj-lt"/>
              <a:buAutoNum type="romanUcPeriod"/>
            </a:pPr>
            <a:r>
              <a:rPr lang="en-US" sz="3200" dirty="0">
                <a:solidFill>
                  <a:schemeClr val="tx1">
                    <a:lumMod val="95000"/>
                    <a:lumOff val="5000"/>
                  </a:schemeClr>
                </a:solidFill>
                <a:latin typeface="+mj-lt"/>
                <a:ea typeface="Avenir Book" charset="0"/>
                <a:cs typeface="Avenir Book" charset="0"/>
              </a:rPr>
              <a:t>Behavioral Conclusions</a:t>
            </a:r>
          </a:p>
          <a:p>
            <a:pPr marL="571500" indent="-571500">
              <a:buFont typeface="+mj-lt"/>
              <a:buAutoNum type="romanUcPeriod"/>
            </a:pPr>
            <a:r>
              <a:rPr lang="en-US" sz="3200" dirty="0">
                <a:solidFill>
                  <a:schemeClr val="tx1">
                    <a:lumMod val="95000"/>
                    <a:lumOff val="5000"/>
                  </a:schemeClr>
                </a:solidFill>
                <a:latin typeface="+mj-lt"/>
                <a:ea typeface="Avenir Book" charset="0"/>
                <a:cs typeface="Avenir Book" charset="0"/>
              </a:rPr>
              <a:t>Familiarity Conclusions</a:t>
            </a:r>
          </a:p>
          <a:p>
            <a:pPr marL="571500" indent="-571500">
              <a:buFont typeface="+mj-lt"/>
              <a:buAutoNum type="romanUcPeriod"/>
            </a:pPr>
            <a:endParaRPr lang="en-US" sz="3200" dirty="0">
              <a:solidFill>
                <a:schemeClr val="tx1">
                  <a:lumMod val="95000"/>
                  <a:lumOff val="5000"/>
                </a:schemeClr>
              </a:solidFill>
              <a:latin typeface="+mj-lt"/>
              <a:ea typeface="Avenir Book" charset="0"/>
              <a:cs typeface="Avenir Book" charset="0"/>
            </a:endParaRPr>
          </a:p>
          <a:p>
            <a:pPr marL="571500" indent="-571500">
              <a:buFont typeface="+mj-lt"/>
              <a:buAutoNum type="romanUcPeriod"/>
            </a:pPr>
            <a:endParaRPr lang="en-US" sz="3200" dirty="0">
              <a:solidFill>
                <a:schemeClr val="tx1">
                  <a:lumMod val="95000"/>
                  <a:lumOff val="5000"/>
                </a:schemeClr>
              </a:solidFill>
              <a:latin typeface="+mj-lt"/>
              <a:ea typeface="Avenir Book" charset="0"/>
              <a:cs typeface="Avenir Book" charset="0"/>
            </a:endParaRPr>
          </a:p>
        </p:txBody>
      </p:sp>
      <p:sp>
        <p:nvSpPr>
          <p:cNvPr id="48" name="Rectangle 47">
            <a:extLst>
              <a:ext uri="{FF2B5EF4-FFF2-40B4-BE49-F238E27FC236}">
                <a16:creationId xmlns:a16="http://schemas.microsoft.com/office/drawing/2014/main" id="{44E6ECD3-6E99-A14F-96B3-A9B7AA39F01A}"/>
              </a:ext>
            </a:extLst>
          </p:cNvPr>
          <p:cNvSpPr/>
          <p:nvPr/>
        </p:nvSpPr>
        <p:spPr>
          <a:xfrm>
            <a:off x="-1" y="31559581"/>
            <a:ext cx="43891200" cy="228600"/>
          </a:xfrm>
          <a:prstGeom prst="rect">
            <a:avLst/>
          </a:prstGeom>
          <a:solidFill>
            <a:srgbClr val="BF00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dirty="0">
              <a:latin typeface="Avenir Book" charset="0"/>
              <a:ea typeface="Avenir Book" charset="0"/>
              <a:cs typeface="Avenir Book" charset="0"/>
            </a:endParaRPr>
          </a:p>
        </p:txBody>
      </p:sp>
      <p:pic>
        <p:nvPicPr>
          <p:cNvPr id="3" name="Picture 2">
            <a:extLst>
              <a:ext uri="{FF2B5EF4-FFF2-40B4-BE49-F238E27FC236}">
                <a16:creationId xmlns:a16="http://schemas.microsoft.com/office/drawing/2014/main" id="{72F838E8-963A-9E4F-BEBE-1FA533294EBF}"/>
              </a:ext>
            </a:extLst>
          </p:cNvPr>
          <p:cNvPicPr>
            <a:picLocks noChangeAspect="1"/>
          </p:cNvPicPr>
          <p:nvPr/>
        </p:nvPicPr>
        <p:blipFill>
          <a:blip r:embed="rId11"/>
          <a:stretch>
            <a:fillRect/>
          </a:stretch>
        </p:blipFill>
        <p:spPr>
          <a:xfrm>
            <a:off x="41896223" y="87129"/>
            <a:ext cx="1804433" cy="1804433"/>
          </a:xfrm>
          <a:prstGeom prst="rect">
            <a:avLst/>
          </a:prstGeom>
        </p:spPr>
      </p:pic>
      <p:pic>
        <p:nvPicPr>
          <p:cNvPr id="54" name="Picture 53">
            <a:extLst>
              <a:ext uri="{FF2B5EF4-FFF2-40B4-BE49-F238E27FC236}">
                <a16:creationId xmlns:a16="http://schemas.microsoft.com/office/drawing/2014/main" id="{94E7D8F5-56C7-D042-BB84-2B4AC27F7719}"/>
              </a:ext>
            </a:extLst>
          </p:cNvPr>
          <p:cNvPicPr>
            <a:picLocks noChangeAspect="1"/>
          </p:cNvPicPr>
          <p:nvPr/>
        </p:nvPicPr>
        <p:blipFill>
          <a:blip r:embed="rId11"/>
          <a:stretch>
            <a:fillRect/>
          </a:stretch>
        </p:blipFill>
        <p:spPr>
          <a:xfrm>
            <a:off x="304714" y="170941"/>
            <a:ext cx="1804433" cy="1804433"/>
          </a:xfrm>
          <a:prstGeom prst="rect">
            <a:avLst/>
          </a:prstGeom>
        </p:spPr>
      </p:pic>
    </p:spTree>
    <p:extLst>
      <p:ext uri="{BB962C8B-B14F-4D97-AF65-F5344CB8AC3E}">
        <p14:creationId xmlns:p14="http://schemas.microsoft.com/office/powerpoint/2010/main" val="2671673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14106</TotalTime>
  <Words>1332</Words>
  <Application>Microsoft Macintosh PowerPoint</Application>
  <PresentationFormat>Custom</PresentationFormat>
  <Paragraphs>151</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Avenir Book</vt:lpstr>
      <vt:lpstr>Calibri</vt:lpstr>
      <vt:lpstr>Calibri Light</vt:lpstr>
      <vt:lpstr>Times New Roman</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David Backer Peral</cp:lastModifiedBy>
  <cp:revision>122</cp:revision>
  <cp:lastPrinted>2017-11-18T18:28:15Z</cp:lastPrinted>
  <dcterms:created xsi:type="dcterms:W3CDTF">2015-03-19T03:26:58Z</dcterms:created>
  <dcterms:modified xsi:type="dcterms:W3CDTF">2025-07-23T19:41:45Z</dcterms:modified>
</cp:coreProperties>
</file>