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1"/>
  </p:notesMasterIdLst>
  <p:sldIdLst>
    <p:sldId id="257" r:id="rId4"/>
    <p:sldId id="272" r:id="rId5"/>
    <p:sldId id="273" r:id="rId6"/>
    <p:sldId id="271" r:id="rId7"/>
    <p:sldId id="259" r:id="rId8"/>
    <p:sldId id="260" r:id="rId9"/>
    <p:sldId id="261" r:id="rId10"/>
    <p:sldId id="262" r:id="rId11"/>
    <p:sldId id="263" r:id="rId12"/>
    <p:sldId id="274" r:id="rId13"/>
    <p:sldId id="264" r:id="rId14"/>
    <p:sldId id="265" r:id="rId15"/>
    <p:sldId id="266" r:id="rId16"/>
    <p:sldId id="267" r:id="rId17"/>
    <p:sldId id="268" r:id="rId18"/>
    <p:sldId id="270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Try</a:t>
            </a:r>
          </a:p>
          <a:p>
            <a:r>
              <a:rPr lang="en-GB" dirty="0" smtClean="0"/>
              <a:t>Might want different configurations for different</a:t>
            </a:r>
            <a:r>
              <a:rPr lang="en-GB" baseline="0" dirty="0" smtClean="0"/>
              <a:t> computers, no of screens </a:t>
            </a:r>
            <a:r>
              <a:rPr lang="en-GB" baseline="0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Bit like an</a:t>
            </a:r>
            <a:r>
              <a:rPr lang="en-GB" baseline="0" dirty="0" smtClean="0"/>
              <a:t> inline function</a:t>
            </a:r>
            <a:endParaRPr lang="en-GB" dirty="0" smtClean="0"/>
          </a:p>
          <a:p>
            <a:r>
              <a:rPr lang="en-GB" dirty="0" smtClean="0"/>
              <a:t>Show creating polynomial</a:t>
            </a:r>
            <a:r>
              <a:rPr lang="en-GB" baseline="0" dirty="0" smtClean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Built up basics to be able</a:t>
            </a:r>
            <a:r>
              <a:rPr lang="en-GB" baseline="0" dirty="0" smtClean="0"/>
              <a:t> to write code </a:t>
            </a:r>
          </a:p>
          <a:p>
            <a:r>
              <a:rPr lang="en-GB" baseline="0" dirty="0" smtClean="0"/>
              <a:t>Need the tools to be able to write well constructed programs</a:t>
            </a:r>
          </a:p>
          <a:p>
            <a:r>
              <a:rPr lang="en-GB" baseline="0" dirty="0" smtClean="0"/>
              <a:t>Good practice to include H1 line to show input/output arguments</a:t>
            </a:r>
          </a:p>
          <a:p>
            <a:r>
              <a:rPr lang="en-GB" baseline="0" dirty="0" smtClean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0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808080"/>
                </a:solidFill>
              </a:rPr>
              <a:t>Coding Masterclass</a:t>
            </a: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4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808080"/>
                </a:solidFill>
              </a:rPr>
              <a:t>Coding Masterclass</a:t>
            </a: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05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19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7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1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8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Further MATLAB Programming – Make Your Code Efficient and Robust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Louise Brown, </a:t>
            </a:r>
            <a:r>
              <a:rPr lang="en-GB" sz="2400" dirty="0" smtClean="0"/>
              <a:t>Peter Zacharzewski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346663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@(c, x1, x2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c(1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)+c(2)*x1+c(3)*x2c(4)*x1.^2 + </a:t>
            </a:r>
            <a:r>
              <a:rPr lang="en-GB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c(5)*x2.^2 + c(6)*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x1.*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Mathematical notation</a:t>
            </a:r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</a:rPr>
              <a:t>f(x1</a:t>
            </a:r>
            <a:r>
              <a:rPr lang="en-GB" dirty="0">
                <a:latin typeface="Courier New" panose="02070309020205020404" pitchFamily="49" charset="0"/>
              </a:rPr>
              <a:t>, x2) = c(1) +c(2)*x1 +c(3)*x2 + c(4)*x1.^2 + ...</a:t>
            </a:r>
          </a:p>
          <a:p>
            <a:r>
              <a:rPr lang="en-GB" dirty="0" smtClean="0">
                <a:latin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</a:rPr>
              <a:t>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smtClean="0"/>
              <a:t>Anonymous Functions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 smtClean="0"/>
              <a:t>Making Grids</a:t>
            </a:r>
            <a:endParaRPr lang="en-GB"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600075" y="1028700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23899" y="1809430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Creating a Function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] 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FITQUADMODEL Fits a quadratic model to the response data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% using the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columns of X as 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% columns; y is a vector with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the same number of rows as X.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be the same as the filename – </a:t>
              </a:r>
              <a:r>
                <a:rPr lang="en-GB" dirty="0" err="1" smtClean="0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Input arguments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have  function declaration on line 1 of file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Output arguments 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Debugging and Improving Performance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Diagnosing problems</a:t>
            </a:r>
          </a:p>
          <a:p>
            <a:r>
              <a:rPr lang="en-GB" sz="2800" dirty="0" smtClean="0"/>
              <a:t>Identifying common errors</a:t>
            </a:r>
          </a:p>
          <a:p>
            <a:r>
              <a:rPr lang="en-GB" sz="2800" dirty="0" smtClean="0"/>
              <a:t>Evaluation of code performance</a:t>
            </a:r>
          </a:p>
          <a:p>
            <a:r>
              <a:rPr lang="en-GB" sz="2800" dirty="0" smtClean="0"/>
              <a:t>Vectorisation techniques</a:t>
            </a:r>
          </a:p>
          <a:p>
            <a:r>
              <a:rPr lang="en-GB" sz="2800" dirty="0" smtClean="0"/>
              <a:t>Managing memory effectively</a:t>
            </a:r>
          </a:p>
          <a:p>
            <a:endParaRPr lang="en-GB" sz="2800" dirty="0" smtClean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 smtClean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Preallocation</a:t>
            </a:r>
            <a:r>
              <a:rPr lang="en-GB" sz="3600" dirty="0" smtClean="0"/>
              <a:t> of Memory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71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 smtClean="0"/>
              <a:t>Preallocating</a:t>
            </a:r>
            <a:r>
              <a:rPr lang="en-GB" sz="3600" dirty="0" smtClean="0"/>
              <a:t> Cells and Structures</a:t>
            </a:r>
            <a:endParaRPr lang="en-GB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66725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Cell arrays and structure arrays act as containers for various types of data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34902" y="2778796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26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 smtClean="0">
                <a:cs typeface="Courier New" panose="02070309020205020404" pitchFamily="49" charset="0"/>
              </a:rPr>
              <a:t>command </a:t>
            </a:r>
            <a:r>
              <a:rPr lang="en-GB" sz="2000" dirty="0" err="1" smtClean="0">
                <a:cs typeface="Courier New" panose="02070309020205020404" pitchFamily="49" charset="0"/>
              </a:rPr>
              <a:t>preallocates</a:t>
            </a:r>
            <a:r>
              <a:rPr lang="en-GB" sz="2000" dirty="0" smtClean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30195" y="5152768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0195" y="4334301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Define the last element in a structure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In-Place Optimisation</a:t>
            </a:r>
            <a:endParaRPr lang="en-GB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199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2*x + 3;    </a:t>
            </a:r>
            <a:r>
              <a:rPr lang="en-GB" sz="2000" dirty="0" smtClean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 smtClean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72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9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199" y="5010150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4595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42552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9970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5741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Regular Function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5058032" y="5025433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5428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243385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43385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In-Place Optimisation</a:t>
            </a:r>
            <a:endParaRPr lang="en-GB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423719" y="4661424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484605" y="4287795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72013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1025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2471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90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5434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3958" y="3322595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1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3182869"/>
            <a:ext cx="8391525" cy="3179831"/>
          </a:xfrm>
        </p:spPr>
        <p:txBody>
          <a:bodyPr>
            <a:normAutofit fontScale="62500" lnSpcReduction="20000"/>
          </a:bodyPr>
          <a:lstStyle/>
          <a:p>
            <a:r>
              <a:rPr lang="en-GB" sz="3600" dirty="0"/>
              <a:t>To access the evaluation form visit:</a:t>
            </a:r>
            <a:endParaRPr lang="en-GB" sz="3600" dirty="0">
              <a:hlinkClick r:id="rId3"/>
            </a:endParaRPr>
          </a:p>
          <a:p>
            <a:r>
              <a:rPr lang="en-GB" sz="3600" dirty="0">
                <a:hlinkClick r:id="rId4"/>
              </a:rPr>
              <a:t>https://nottingham.onlinesurveys.ac.uk/graduate-school-course-evaluation-survey</a:t>
            </a:r>
            <a:r>
              <a:rPr lang="en-GB" sz="3600" dirty="0"/>
              <a:t> </a:t>
            </a:r>
          </a:p>
          <a:p>
            <a:endParaRPr lang="en-GB" sz="3600" dirty="0"/>
          </a:p>
          <a:p>
            <a:r>
              <a:rPr lang="en-GB" sz="3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3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3600" dirty="0">
              <a:solidFill>
                <a:prstClr val="black"/>
              </a:solidFill>
            </a:endParaRPr>
          </a:p>
          <a:p>
            <a:endParaRPr lang="en-GB" sz="3600" dirty="0"/>
          </a:p>
          <a:p>
            <a:r>
              <a:rPr lang="en-GB" sz="3600" dirty="0"/>
              <a:t>Input the course date as </a:t>
            </a:r>
            <a:r>
              <a:rPr lang="en-GB" sz="3600" dirty="0" smtClean="0">
                <a:solidFill>
                  <a:srgbClr val="FF0000"/>
                </a:solidFill>
              </a:rPr>
              <a:t>23/05/2019</a:t>
            </a:r>
            <a:endParaRPr lang="en-GB" sz="3600" dirty="0">
              <a:solidFill>
                <a:srgbClr val="FF0000"/>
              </a:solidFill>
            </a:endParaRPr>
          </a:p>
          <a:p>
            <a:r>
              <a:rPr lang="en-GB" sz="3600" dirty="0"/>
              <a:t>Input the course code as </a:t>
            </a:r>
            <a:r>
              <a:rPr lang="en-GB" sz="3600" dirty="0" smtClean="0"/>
              <a:t>GSTML3</a:t>
            </a:r>
          </a:p>
          <a:p>
            <a:endParaRPr lang="en-GB" sz="157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808080"/>
                </a:solidFill>
              </a:rPr>
              <a:t>Coding Masterclass</a:t>
            </a: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It’s all gone horribly wrong!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Does this look familiar?</a:t>
            </a:r>
          </a:p>
          <a:p>
            <a:endParaRPr lang="en-GB" sz="2400" dirty="0" smtClean="0"/>
          </a:p>
          <a:p>
            <a:r>
              <a:rPr lang="en-GB" sz="2400" dirty="0" err="1" smtClean="0"/>
              <a:t>TestCode.m</a:t>
            </a:r>
            <a:endParaRPr lang="en-GB" sz="2400" dirty="0" smtClean="0"/>
          </a:p>
          <a:p>
            <a:r>
              <a:rPr lang="en-GB" sz="2400" dirty="0" smtClean="0"/>
              <a:t>TestCode_data_set1.m</a:t>
            </a:r>
          </a:p>
          <a:p>
            <a:r>
              <a:rPr lang="en-GB" sz="2400" dirty="0" smtClean="0"/>
              <a:t>TestCode_data_set1_v2.m</a:t>
            </a:r>
          </a:p>
          <a:p>
            <a:r>
              <a:rPr lang="en-GB" sz="2400" dirty="0" smtClean="0"/>
              <a:t>TestCode_data_set1_v2_with_output.m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version control, </a:t>
            </a:r>
            <a:r>
              <a:rPr lang="en-GB" sz="2400" dirty="0" err="1" smtClean="0"/>
              <a:t>eg</a:t>
            </a:r>
            <a:r>
              <a:rPr lang="en-GB" sz="2400" dirty="0" smtClean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Version Control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808080"/>
                </a:solidFill>
              </a:rPr>
              <a:t>Coding Masterclass</a:t>
            </a: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It’s all gone horribly wrong!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T1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T2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Trunk</a:t>
            </a:r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Branch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Tag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Discontinued branch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Tags can correspond to code producing results for research papers</a:t>
            </a:r>
            <a:endParaRPr lang="en-GB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Git Workflow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Git Workflow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GitHub</a:t>
            </a:r>
            <a:endParaRPr lang="en-GB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49403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Clone Course Materials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41649" y="2926424"/>
            <a:ext cx="7267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louisepb</a:t>
            </a:r>
            <a:r>
              <a:rPr lang="en-GB" sz="2400" dirty="0" smtClean="0"/>
              <a:t>/</a:t>
            </a:r>
            <a:r>
              <a:rPr lang="en-GB" sz="2400" dirty="0" err="1" smtClean="0"/>
              <a:t>Nottingham_Workshop</a:t>
            </a:r>
            <a:r>
              <a:rPr lang="en-GB" sz="2400" dirty="0" smtClean="0"/>
              <a:t>  on GitHub</a:t>
            </a:r>
          </a:p>
          <a:p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Clone the repo into </a:t>
            </a:r>
            <a:r>
              <a:rPr lang="en-GB" sz="2400" dirty="0" err="1" smtClean="0"/>
              <a:t>BootCampFiles</a:t>
            </a:r>
            <a:r>
              <a:rPr lang="en-GB" sz="2400" dirty="0" smtClean="0"/>
              <a:t> folder</a:t>
            </a: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</a:t>
            </a:r>
            <a:r>
              <a:rPr lang="en-GB" sz="2400" dirty="0" err="1" smtClean="0"/>
              <a:t>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Linear Regression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</a:t>
                </a:r>
                <a:r>
                  <a:rPr lang="en-GB" sz="2400" dirty="0" smtClean="0"/>
                  <a:t>variables</a:t>
                </a:r>
                <a:endParaRPr lang="en-GB" sz="2400" dirty="0"/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</a:t>
                </a:r>
                <a:r>
                  <a:rPr lang="en-GB" sz="2400" dirty="0" smtClean="0"/>
                  <a:t>variables          </a:t>
                </a:r>
                <a:r>
                  <a:rPr lang="en-GB" sz="2400" dirty="0"/>
                  <a:t>	 </a:t>
                </a:r>
                <a:r>
                  <a:rPr lang="en-GB" sz="2400" dirty="0" smtClean="0"/>
                  <a:t>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  <a:blipFill rotWithShape="0"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Linear Regression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 smtClean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are called </a:t>
                </a:r>
                <a:r>
                  <a:rPr lang="en-GB" i="1" dirty="0" smtClean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 smtClean="0"/>
              </a:p>
              <a:p>
                <a:r>
                  <a:rPr lang="en-GB" dirty="0" smtClean="0"/>
                  <a:t>The model can be written as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for some set of </a:t>
                </a:r>
                <a:r>
                  <a:rPr lang="en-GB" i="1" dirty="0" smtClean="0"/>
                  <a:t>basis </a:t>
                </a:r>
                <a:r>
                  <a:rPr lang="en-GB" dirty="0" smtClean="0"/>
                  <a:t>or </a:t>
                </a:r>
                <a:r>
                  <a:rPr lang="en-GB" i="1" dirty="0" smtClean="0"/>
                  <a:t>design </a:t>
                </a:r>
                <a:r>
                  <a:rPr lang="en-GB" dirty="0" smtClean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  <a:blipFill rotWithShape="0">
                <a:blip r:embed="rId2"/>
                <a:stretch>
                  <a:fillRect l="-1146" t="-4664" b="-20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14575" y="3808331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9700" y="3825018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3650" y="4624565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2950" y="4704913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4096901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029200" y="3975059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14775" y="4575392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67262" y="4566414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19627" y="1904223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819627" y="4610879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1757" y="1097136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38125" y="3796443"/>
            <a:ext cx="562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Anonymous Functions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@(</a:t>
            </a:r>
            <a:r>
              <a:rPr lang="en-GB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+ </a:t>
            </a:r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f(pi/6, 0.5)</a:t>
            </a:r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914</Words>
  <Application>Microsoft Office PowerPoint</Application>
  <PresentationFormat>On-screen Show (4:3)</PresentationFormat>
  <Paragraphs>211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Times</vt:lpstr>
      <vt:lpstr>Office Theme</vt:lpstr>
      <vt:lpstr>1_Office Theme</vt:lpstr>
      <vt:lpstr>Custom Design</vt:lpstr>
      <vt:lpstr>Further MATLAB Programming – Make Your Code Efficient and Robust</vt:lpstr>
      <vt:lpstr>PowerPoint Presentation</vt:lpstr>
      <vt:lpstr>PowerPoint Presentation</vt:lpstr>
      <vt:lpstr>PowerPoint Presentation</vt:lpstr>
      <vt:lpstr>Clone Course Materials</vt:lpstr>
      <vt:lpstr>Linear Regression Models</vt:lpstr>
      <vt:lpstr>Linear Regression Models</vt:lpstr>
      <vt:lpstr>PowerPoint Presentation</vt:lpstr>
      <vt:lpstr>Anonymous Functions</vt:lpstr>
      <vt:lpstr>PowerPoint Presentation</vt:lpstr>
      <vt:lpstr>PowerPoint Presentation</vt:lpstr>
      <vt:lpstr>Creating a Function</vt:lpstr>
      <vt:lpstr>Debugging and Improving Performance</vt:lpstr>
      <vt:lpstr>Preallocation of Memory</vt:lpstr>
      <vt:lpstr>PowerPoint Presentation</vt:lpstr>
      <vt:lpstr>PowerPoint Presentation</vt:lpstr>
      <vt:lpstr>Before you leave, please complete the online course evaluation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Brown Louise</cp:lastModifiedBy>
  <cp:revision>40</cp:revision>
  <dcterms:created xsi:type="dcterms:W3CDTF">2017-05-08T10:15:42Z</dcterms:created>
  <dcterms:modified xsi:type="dcterms:W3CDTF">2019-05-15T12:39:39Z</dcterms:modified>
</cp:coreProperties>
</file>