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5"/>
    <p:sldMasterId id="214748365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Lst>
  <p:sldSz cy="6858000" cx="9144000"/>
  <p:notesSz cx="6858000" cy="9144000"/>
  <p:embeddedFontLst>
    <p:embeddedFont>
      <p:font typeface="Century Gothic"/>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B1F44B-F4E9-437A-A4EB-18DE405E5FED}">
  <a:tblStyle styleId="{3BB1F44B-F4E9-437A-A4EB-18DE405E5FE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93208DA-8013-435F-909C-6CDF61D84A6C}"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regular.fntdata"/><Relationship Id="rId20" Type="http://schemas.openxmlformats.org/officeDocument/2006/relationships/slide" Target="slides/slide13.xml"/><Relationship Id="rId42" Type="http://schemas.openxmlformats.org/officeDocument/2006/relationships/font" Target="fonts/CenturyGothic-italic.fntdata"/><Relationship Id="rId41" Type="http://schemas.openxmlformats.org/officeDocument/2006/relationships/font" Target="fonts/CenturyGothic-bold.fntdata"/><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font" Target="fonts/CenturyGothic-boldItalic.fntdata"/><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rgbClr val="000000"/>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nvSpPr>
        <p:spPr>
          <a:xfrm>
            <a:off x="0" y="0"/>
            <a:ext cx="2971800" cy="457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Title of the project</a:t>
            </a:r>
            <a:endParaRPr/>
          </a:p>
        </p:txBody>
      </p:sp>
      <p:sp>
        <p:nvSpPr>
          <p:cNvPr id="91" name="Google Shape;91;p1:notes"/>
          <p:cNvSpPr txBox="1"/>
          <p:nvPr/>
        </p:nvSpPr>
        <p:spPr>
          <a:xfrm>
            <a:off x="0"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CSE Dept., SET-Jain University</a:t>
            </a:r>
            <a:endParaRPr/>
          </a:p>
        </p:txBody>
      </p:sp>
      <p:sp>
        <p:nvSpPr>
          <p:cNvPr id="92" name="Google Shape;92;p1:notes"/>
          <p:cNvSpPr txBox="1"/>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93" name="Google Shape;9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34c6b1747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34c6b1747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g1034c6b1747_0_54: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23a638a96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23a638a962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123a638a962_0_0: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23a638a962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23a638a962_0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123a638a962_0_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fbf3018a91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fbf3018a91_0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fbf3018a91_0_1: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fbf3018a91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fbf3018a91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fbf3018a91_0_8: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23a638a962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123a638a962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3a638a962_0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123a638a962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23a638a962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g123a638a962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346704de62_2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346704de62_2_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g1346704de62_2_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346704de62_2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346704de62_2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g1346704de62_2_15: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346704de62_2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346704de62_2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g1346704de62_2_2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23a638a962_0_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g123a638a962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3595a08715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g13595a0871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595a08715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g13595a08715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34c6b1747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34c6b1747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g1034c6b1747_0_12: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rgbClr val="353535"/>
              </a:buClr>
              <a:buSzPts val="1800"/>
              <a:buFont typeface="Noto Sans Symbols"/>
              <a:buChar char="🠶"/>
            </a:pPr>
            <a:r>
              <a:rPr lang="en-US">
                <a:solidFill>
                  <a:srgbClr val="404040"/>
                </a:solidFill>
                <a:latin typeface="Calibri"/>
                <a:ea typeface="Calibri"/>
                <a:cs typeface="Calibri"/>
                <a:sym typeface="Calibri"/>
              </a:rPr>
              <a:t>Give only key points</a:t>
            </a:r>
            <a:endParaRPr>
              <a:solidFill>
                <a:srgbClr val="404040"/>
              </a:solidFill>
              <a:latin typeface="Century Gothic"/>
              <a:ea typeface="Century Gothic"/>
              <a:cs typeface="Century Gothic"/>
              <a:sym typeface="Century Gothic"/>
            </a:endParaRPr>
          </a:p>
          <a:p>
            <a:pPr indent="-342900" lvl="0" marL="342900" rtl="0" algn="l">
              <a:spcBef>
                <a:spcPts val="1000"/>
              </a:spcBef>
              <a:spcAft>
                <a:spcPts val="0"/>
              </a:spcAft>
              <a:buClr>
                <a:srgbClr val="353535"/>
              </a:buClr>
              <a:buSzPts val="1800"/>
              <a:buFont typeface="Noto Sans Symbols"/>
              <a:buChar char="🠶"/>
            </a:pPr>
            <a:r>
              <a:rPr lang="en-US">
                <a:solidFill>
                  <a:srgbClr val="404040"/>
                </a:solidFill>
                <a:latin typeface="Calibri"/>
                <a:ea typeface="Calibri"/>
                <a:cs typeface="Calibri"/>
                <a:sym typeface="Calibri"/>
              </a:rPr>
              <a:t>Do not write paragraph</a:t>
            </a:r>
            <a:endParaRPr>
              <a:solidFill>
                <a:srgbClr val="404040"/>
              </a:solidFill>
              <a:latin typeface="Century Gothic"/>
              <a:ea typeface="Century Gothic"/>
              <a:cs typeface="Century Gothic"/>
              <a:sym typeface="Century Gothic"/>
            </a:endParaRPr>
          </a:p>
          <a:p>
            <a:pPr indent="-342900" lvl="0" marL="342900" rtl="0" algn="l">
              <a:spcBef>
                <a:spcPts val="1000"/>
              </a:spcBef>
              <a:spcAft>
                <a:spcPts val="0"/>
              </a:spcAft>
              <a:buClr>
                <a:srgbClr val="353535"/>
              </a:buClr>
              <a:buSzPts val="1800"/>
              <a:buFont typeface="Noto Sans Symbols"/>
              <a:buChar char="🠶"/>
            </a:pPr>
            <a:r>
              <a:rPr lang="en-US">
                <a:solidFill>
                  <a:srgbClr val="404040"/>
                </a:solidFill>
                <a:latin typeface="Calibri"/>
                <a:ea typeface="Calibri"/>
                <a:cs typeface="Calibri"/>
                <a:sym typeface="Calibri"/>
              </a:rPr>
              <a:t>Why this work</a:t>
            </a:r>
            <a:endParaRPr>
              <a:solidFill>
                <a:srgbClr val="404040"/>
              </a:solidFill>
              <a:latin typeface="Century Gothic"/>
              <a:ea typeface="Century Gothic"/>
              <a:cs typeface="Century Gothic"/>
              <a:sym typeface="Century Gothic"/>
            </a:endParaRPr>
          </a:p>
          <a:p>
            <a:pPr indent="-342900" lvl="0" marL="342900" rtl="0" algn="l">
              <a:spcBef>
                <a:spcPts val="1000"/>
              </a:spcBef>
              <a:spcAft>
                <a:spcPts val="0"/>
              </a:spcAft>
              <a:buClr>
                <a:srgbClr val="353535"/>
              </a:buClr>
              <a:buSzPts val="1800"/>
              <a:buFont typeface="Noto Sans Symbols"/>
              <a:buChar char="🠶"/>
            </a:pPr>
            <a:r>
              <a:rPr lang="en-US">
                <a:solidFill>
                  <a:srgbClr val="404040"/>
                </a:solidFill>
                <a:latin typeface="Calibri"/>
                <a:ea typeface="Calibri"/>
                <a:cs typeface="Calibri"/>
                <a:sym typeface="Calibri"/>
              </a:rPr>
              <a:t>What you plan to do</a:t>
            </a:r>
            <a:endParaRPr>
              <a:solidFill>
                <a:srgbClr val="404040"/>
              </a:solidFill>
              <a:latin typeface="Century Gothic"/>
              <a:ea typeface="Century Gothic"/>
              <a:cs typeface="Century Gothic"/>
              <a:sym typeface="Century Gothic"/>
            </a:endParaRPr>
          </a:p>
          <a:p>
            <a:pPr indent="-342900" lvl="0" marL="342900" rtl="0" algn="l">
              <a:spcBef>
                <a:spcPts val="1000"/>
              </a:spcBef>
              <a:spcAft>
                <a:spcPts val="0"/>
              </a:spcAft>
              <a:buClr>
                <a:srgbClr val="353535"/>
              </a:buClr>
              <a:buSzPts val="1800"/>
              <a:buFont typeface="Noto Sans Symbols"/>
              <a:buChar char="🠶"/>
            </a:pPr>
            <a:r>
              <a:rPr lang="en-US">
                <a:solidFill>
                  <a:srgbClr val="404040"/>
                </a:solidFill>
                <a:latin typeface="Calibri"/>
                <a:ea typeface="Calibri"/>
                <a:cs typeface="Calibri"/>
                <a:sym typeface="Calibri"/>
              </a:rPr>
              <a:t>How will you do-Approach</a:t>
            </a:r>
            <a:endParaRPr>
              <a:solidFill>
                <a:srgbClr val="404040"/>
              </a:solidFill>
              <a:latin typeface="Century Gothic"/>
              <a:ea typeface="Century Gothic"/>
              <a:cs typeface="Century Gothic"/>
              <a:sym typeface="Century Gothic"/>
            </a:endParaRPr>
          </a:p>
          <a:p>
            <a:pPr indent="-342900" lvl="0" marL="342900" rtl="0" algn="l">
              <a:spcBef>
                <a:spcPts val="1000"/>
              </a:spcBef>
              <a:spcAft>
                <a:spcPts val="0"/>
              </a:spcAft>
              <a:buClr>
                <a:srgbClr val="353535"/>
              </a:buClr>
              <a:buSzPts val="1800"/>
              <a:buFont typeface="Noto Sans Symbols"/>
              <a:buChar char="🠶"/>
            </a:pPr>
            <a:r>
              <a:rPr lang="en-US">
                <a:solidFill>
                  <a:srgbClr val="404040"/>
                </a:solidFill>
                <a:latin typeface="Calibri"/>
                <a:ea typeface="Calibri"/>
                <a:cs typeface="Calibri"/>
                <a:sym typeface="Calibri"/>
              </a:rPr>
              <a:t>What we can expect as result</a:t>
            </a:r>
            <a:endParaRPr>
              <a:solidFill>
                <a:srgbClr val="404040"/>
              </a:solidFill>
              <a:latin typeface="Calibri"/>
              <a:ea typeface="Calibri"/>
              <a:cs typeface="Calibri"/>
              <a:sym typeface="Calibri"/>
            </a:endParaRPr>
          </a:p>
          <a:p>
            <a:pPr indent="-342900" lvl="0" marL="342900" rtl="0" algn="l">
              <a:spcBef>
                <a:spcPts val="1000"/>
              </a:spcBef>
              <a:spcAft>
                <a:spcPts val="0"/>
              </a:spcAft>
              <a:buClr>
                <a:srgbClr val="404040"/>
              </a:buClr>
              <a:buSzPts val="1800"/>
              <a:buFont typeface="Century Gothic"/>
              <a:buChar char="🠶"/>
            </a:pPr>
            <a:r>
              <a:t/>
            </a:r>
            <a:endParaRPr>
              <a:solidFill>
                <a:srgbClr val="404040"/>
              </a:solidFill>
              <a:latin typeface="Century Gothic"/>
              <a:ea typeface="Century Gothic"/>
              <a:cs typeface="Century Gothic"/>
              <a:sym typeface="Century Gothic"/>
            </a:endParaRPr>
          </a:p>
        </p:txBody>
      </p:sp>
      <p:sp>
        <p:nvSpPr>
          <p:cNvPr id="112" name="Google Shape;11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034c6b1747_0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1034c6b1747_0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g1034c6b1747_0_19: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034c6b1747_0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034c6b1747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g1034c6b1747_0_2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123a638a962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123a638a962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g123a638a962_0_13: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42900" lvl="0" marL="342900" rtl="0" algn="just">
              <a:spcBef>
                <a:spcPts val="0"/>
              </a:spcBef>
              <a:spcAft>
                <a:spcPts val="0"/>
              </a:spcAft>
              <a:buClr>
                <a:srgbClr val="353535"/>
              </a:buClr>
              <a:buSzPts val="1800"/>
              <a:buFont typeface="Noto Sans Symbols"/>
              <a:buChar char="🠶"/>
            </a:pPr>
            <a:r>
              <a:rPr lang="en-US">
                <a:solidFill>
                  <a:srgbClr val="404040"/>
                </a:solidFill>
                <a:latin typeface="Calibri"/>
                <a:ea typeface="Calibri"/>
                <a:cs typeface="Calibri"/>
                <a:sym typeface="Calibri"/>
              </a:rPr>
              <a:t>A problem statement is usually </a:t>
            </a:r>
            <a:r>
              <a:rPr b="1" lang="en-US">
                <a:solidFill>
                  <a:srgbClr val="404040"/>
                </a:solidFill>
                <a:latin typeface="Calibri"/>
                <a:ea typeface="Calibri"/>
                <a:cs typeface="Calibri"/>
                <a:sym typeface="Calibri"/>
              </a:rPr>
              <a:t>one or two sentences </a:t>
            </a:r>
            <a:r>
              <a:rPr lang="en-US">
                <a:solidFill>
                  <a:srgbClr val="404040"/>
                </a:solidFill>
                <a:latin typeface="Calibri"/>
                <a:ea typeface="Calibri"/>
                <a:cs typeface="Calibri"/>
                <a:sym typeface="Calibri"/>
              </a:rPr>
              <a:t>to explain the problem your process improvement project will address.</a:t>
            </a:r>
            <a:endParaRPr>
              <a:solidFill>
                <a:srgbClr val="404040"/>
              </a:solidFill>
              <a:latin typeface="Century Gothic"/>
              <a:ea typeface="Century Gothic"/>
              <a:cs typeface="Century Gothic"/>
              <a:sym typeface="Century Gothic"/>
            </a:endParaRPr>
          </a:p>
          <a:p>
            <a:pPr indent="-342900" lvl="0" marL="342900" rtl="0" algn="just">
              <a:spcBef>
                <a:spcPts val="1000"/>
              </a:spcBef>
              <a:spcAft>
                <a:spcPts val="0"/>
              </a:spcAft>
              <a:buClr>
                <a:srgbClr val="353535"/>
              </a:buClr>
              <a:buSzPts val="1800"/>
              <a:buFont typeface="Noto Sans Symbols"/>
              <a:buChar char="🠶"/>
            </a:pPr>
            <a:r>
              <a:rPr lang="en-US">
                <a:solidFill>
                  <a:srgbClr val="404040"/>
                </a:solidFill>
                <a:latin typeface="Calibri"/>
                <a:ea typeface="Calibri"/>
                <a:cs typeface="Calibri"/>
                <a:sym typeface="Calibri"/>
              </a:rPr>
              <a:t>A problem statement should include a user, a need/ pain point and a goal/ reason.</a:t>
            </a:r>
            <a:endParaRPr>
              <a:solidFill>
                <a:srgbClr val="404040"/>
              </a:solidFill>
              <a:latin typeface="Century Gothic"/>
              <a:ea typeface="Century Gothic"/>
              <a:cs typeface="Century Gothic"/>
              <a:sym typeface="Century Gothic"/>
            </a:endParaRPr>
          </a:p>
          <a:p>
            <a:pPr indent="-342900" lvl="0" marL="342900" rtl="0" algn="just">
              <a:spcBef>
                <a:spcPts val="1000"/>
              </a:spcBef>
              <a:spcAft>
                <a:spcPts val="0"/>
              </a:spcAft>
              <a:buClr>
                <a:srgbClr val="353535"/>
              </a:buClr>
              <a:buSzPts val="1800"/>
              <a:buFont typeface="Noto Sans Symbols"/>
              <a:buChar char="🠶"/>
            </a:pPr>
            <a:r>
              <a:rPr lang="en-US">
                <a:solidFill>
                  <a:srgbClr val="404040"/>
                </a:solidFill>
                <a:latin typeface="Calibri"/>
                <a:ea typeface="Calibri"/>
                <a:cs typeface="Calibri"/>
                <a:sym typeface="Calibri"/>
              </a:rPr>
              <a:t>Eg:</a:t>
            </a:r>
            <a:endParaRPr>
              <a:solidFill>
                <a:srgbClr val="404040"/>
              </a:solidFill>
              <a:latin typeface="Century Gothic"/>
              <a:ea typeface="Century Gothic"/>
              <a:cs typeface="Century Gothic"/>
              <a:sym typeface="Century Gothic"/>
            </a:endParaRPr>
          </a:p>
          <a:p>
            <a:pPr indent="-285750" lvl="1" marL="742950" rtl="0" algn="just">
              <a:spcBef>
                <a:spcPts val="1000"/>
              </a:spcBef>
              <a:spcAft>
                <a:spcPts val="0"/>
              </a:spcAft>
              <a:buClr>
                <a:srgbClr val="353535"/>
              </a:buClr>
              <a:buSzPts val="1600"/>
              <a:buFont typeface="Noto Sans Symbols"/>
              <a:buChar char="🠶"/>
            </a:pPr>
            <a:r>
              <a:rPr b="1" lang="en-US" sz="1600">
                <a:solidFill>
                  <a:srgbClr val="404040"/>
                </a:solidFill>
                <a:latin typeface="Calibri"/>
                <a:ea typeface="Calibri"/>
                <a:cs typeface="Calibri"/>
                <a:sym typeface="Calibri"/>
              </a:rPr>
              <a:t>Problem:  </a:t>
            </a:r>
            <a:r>
              <a:rPr lang="en-US" sz="1600">
                <a:solidFill>
                  <a:srgbClr val="404040"/>
                </a:solidFill>
                <a:latin typeface="Calibri"/>
                <a:ea typeface="Calibri"/>
                <a:cs typeface="Calibri"/>
                <a:sym typeface="Calibri"/>
              </a:rPr>
              <a:t>“Going to the video store requires fighting traffic, wandering the aisles, and waiting in long lines just to get a single movie.”</a:t>
            </a:r>
            <a:endParaRPr sz="1600">
              <a:solidFill>
                <a:srgbClr val="404040"/>
              </a:solidFill>
              <a:latin typeface="Century Gothic"/>
              <a:ea typeface="Century Gothic"/>
              <a:cs typeface="Century Gothic"/>
              <a:sym typeface="Century Gothic"/>
            </a:endParaRPr>
          </a:p>
          <a:p>
            <a:pPr indent="-285750" lvl="1" marL="742950" rtl="0" algn="just">
              <a:spcBef>
                <a:spcPts val="1000"/>
              </a:spcBef>
              <a:spcAft>
                <a:spcPts val="0"/>
              </a:spcAft>
              <a:buClr>
                <a:srgbClr val="353535"/>
              </a:buClr>
              <a:buSzPts val="1600"/>
              <a:buFont typeface="Noto Sans Symbols"/>
              <a:buChar char="🠶"/>
            </a:pPr>
            <a:r>
              <a:rPr b="1" lang="en-US" sz="1600">
                <a:solidFill>
                  <a:srgbClr val="404040"/>
                </a:solidFill>
                <a:latin typeface="Calibri"/>
                <a:ea typeface="Calibri"/>
                <a:cs typeface="Calibri"/>
                <a:sym typeface="Calibri"/>
              </a:rPr>
              <a:t>Solution: </a:t>
            </a:r>
            <a:r>
              <a:rPr lang="en-US" sz="1600">
                <a:solidFill>
                  <a:srgbClr val="404040"/>
                </a:solidFill>
                <a:latin typeface="Calibri"/>
                <a:ea typeface="Calibri"/>
                <a:cs typeface="Calibri"/>
                <a:sym typeface="Calibri"/>
              </a:rPr>
              <a:t>“Netflix allows anyone to enjoy thousands of titles streamed directly to their home or delivered to their mailbox.”</a:t>
            </a:r>
            <a:endParaRPr sz="1600">
              <a:solidFill>
                <a:srgbClr val="404040"/>
              </a:solidFill>
              <a:latin typeface="Century Gothic"/>
              <a:ea typeface="Century Gothic"/>
              <a:cs typeface="Century Gothic"/>
              <a:sym typeface="Century Gothic"/>
            </a:endParaRPr>
          </a:p>
          <a:p>
            <a:pPr indent="0" lvl="0" marL="0" rtl="0" algn="l">
              <a:spcBef>
                <a:spcPts val="0"/>
              </a:spcBef>
              <a:spcAft>
                <a:spcPts val="0"/>
              </a:spcAft>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42900" lvl="0" marL="342900" rtl="0" algn="l">
              <a:spcBef>
                <a:spcPts val="0"/>
              </a:spcBef>
              <a:spcAft>
                <a:spcPts val="0"/>
              </a:spcAft>
              <a:buClr>
                <a:srgbClr val="353535"/>
              </a:buClr>
              <a:buSzPts val="1800"/>
              <a:buFont typeface="Noto Sans Symbols"/>
              <a:buChar char="🠶"/>
            </a:pPr>
            <a:r>
              <a:rPr lang="en-US">
                <a:solidFill>
                  <a:srgbClr val="404040"/>
                </a:solidFill>
                <a:latin typeface="Calibri"/>
                <a:ea typeface="Calibri"/>
                <a:cs typeface="Calibri"/>
                <a:sym typeface="Calibri"/>
              </a:rPr>
              <a:t>What is the current status</a:t>
            </a:r>
            <a:endParaRPr>
              <a:solidFill>
                <a:srgbClr val="404040"/>
              </a:solidFill>
              <a:latin typeface="Century Gothic"/>
              <a:ea typeface="Century Gothic"/>
              <a:cs typeface="Century Gothic"/>
              <a:sym typeface="Century Gothic"/>
            </a:endParaRPr>
          </a:p>
          <a:p>
            <a:pPr indent="-342900" lvl="0" marL="342900" rtl="0" algn="l">
              <a:spcBef>
                <a:spcPts val="1000"/>
              </a:spcBef>
              <a:spcAft>
                <a:spcPts val="0"/>
              </a:spcAft>
              <a:buClr>
                <a:srgbClr val="353535"/>
              </a:buClr>
              <a:buSzPts val="1800"/>
              <a:buFont typeface="Noto Sans Symbols"/>
              <a:buChar char="🠶"/>
            </a:pPr>
            <a:r>
              <a:rPr lang="en-US">
                <a:solidFill>
                  <a:srgbClr val="404040"/>
                </a:solidFill>
                <a:latin typeface="Calibri"/>
                <a:ea typeface="Calibri"/>
                <a:cs typeface="Calibri"/>
                <a:sym typeface="Calibri"/>
              </a:rPr>
              <a:t>What you plan to do</a:t>
            </a:r>
            <a:endParaRPr>
              <a:solidFill>
                <a:srgbClr val="404040"/>
              </a:solidFill>
              <a:latin typeface="Century Gothic"/>
              <a:ea typeface="Century Gothic"/>
              <a:cs typeface="Century Gothic"/>
              <a:sym typeface="Century Gothic"/>
            </a:endParaRPr>
          </a:p>
          <a:p>
            <a:pPr indent="-342900" lvl="0" marL="342900" rtl="0" algn="l">
              <a:spcBef>
                <a:spcPts val="1000"/>
              </a:spcBef>
              <a:spcAft>
                <a:spcPts val="0"/>
              </a:spcAft>
              <a:buClr>
                <a:srgbClr val="353535"/>
              </a:buClr>
              <a:buSzPts val="1800"/>
              <a:buFont typeface="Noto Sans Symbols"/>
              <a:buChar char="🠶"/>
            </a:pPr>
            <a:r>
              <a:rPr lang="en-US">
                <a:solidFill>
                  <a:srgbClr val="404040"/>
                </a:solidFill>
                <a:latin typeface="Calibri"/>
                <a:ea typeface="Calibri"/>
                <a:cs typeface="Calibri"/>
                <a:sym typeface="Calibri"/>
              </a:rPr>
              <a:t>Scope of the project</a:t>
            </a:r>
            <a:endParaRPr>
              <a:solidFill>
                <a:srgbClr val="404040"/>
              </a:solidFill>
              <a:latin typeface="Century Gothic"/>
              <a:ea typeface="Century Gothic"/>
              <a:cs typeface="Century Gothic"/>
              <a:sym typeface="Century Gothic"/>
            </a:endParaRPr>
          </a:p>
          <a:p>
            <a:pPr indent="-342900" lvl="0" marL="342900" rtl="0" algn="l">
              <a:spcBef>
                <a:spcPts val="1000"/>
              </a:spcBef>
              <a:spcAft>
                <a:spcPts val="0"/>
              </a:spcAft>
              <a:buClr>
                <a:srgbClr val="353535"/>
              </a:buClr>
              <a:buSzPts val="1800"/>
              <a:buFont typeface="Noto Sans Symbols"/>
              <a:buChar char="🠶"/>
            </a:pPr>
            <a:r>
              <a:rPr lang="en-US">
                <a:solidFill>
                  <a:srgbClr val="404040"/>
                </a:solidFill>
                <a:latin typeface="Calibri"/>
                <a:ea typeface="Calibri"/>
                <a:cs typeface="Calibri"/>
                <a:sym typeface="Calibri"/>
              </a:rPr>
              <a:t>Assumptions</a:t>
            </a:r>
            <a:endParaRPr/>
          </a:p>
        </p:txBody>
      </p:sp>
      <p:sp>
        <p:nvSpPr>
          <p:cNvPr id="128" name="Google Shape;12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solidFill>
                  <a:schemeClr val="dk1"/>
                </a:solidFill>
                <a:latin typeface="Century Gothic"/>
                <a:ea typeface="Century Gothic"/>
                <a:cs typeface="Century Gothic"/>
                <a:sym typeface="Century Gothic"/>
              </a:rPr>
              <a:t>Paper Title</a:t>
            </a:r>
            <a:endParaRPr sz="1400">
              <a:solidFill>
                <a:schemeClr val="dk1"/>
              </a:solidFill>
            </a:endParaRPr>
          </a:p>
          <a:p>
            <a:pPr indent="0" lvl="0" marL="0" rtl="0" algn="l">
              <a:spcBef>
                <a:spcPts val="0"/>
              </a:spcBef>
              <a:spcAft>
                <a:spcPts val="0"/>
              </a:spcAft>
              <a:buNone/>
            </a:pPr>
            <a:r>
              <a:rPr b="1" lang="en-US">
                <a:solidFill>
                  <a:schemeClr val="dk1"/>
                </a:solidFill>
                <a:latin typeface="Century Gothic"/>
                <a:ea typeface="Century Gothic"/>
                <a:cs typeface="Century Gothic"/>
                <a:sym typeface="Century Gothic"/>
              </a:rPr>
              <a:t>Conference Name and year</a:t>
            </a:r>
            <a:endParaRPr sz="1400">
              <a:solidFill>
                <a:schemeClr val="dk1"/>
              </a:solidFill>
            </a:endParaRPr>
          </a:p>
          <a:p>
            <a:pPr indent="0" lvl="0" marL="0" rtl="0" algn="l">
              <a:spcBef>
                <a:spcPts val="0"/>
              </a:spcBef>
              <a:spcAft>
                <a:spcPts val="0"/>
              </a:spcAft>
              <a:buNone/>
            </a:pPr>
            <a:r>
              <a:rPr b="1" lang="en-US">
                <a:solidFill>
                  <a:schemeClr val="dk1"/>
                </a:solidFill>
                <a:latin typeface="Century Gothic"/>
                <a:ea typeface="Century Gothic"/>
                <a:cs typeface="Century Gothic"/>
                <a:sym typeface="Century Gothic"/>
              </a:rPr>
              <a:t>Technology used</a:t>
            </a:r>
            <a:endParaRPr sz="1400">
              <a:solidFill>
                <a:schemeClr val="dk1"/>
              </a:solidFill>
            </a:endParaRPr>
          </a:p>
          <a:p>
            <a:pPr indent="0" lvl="0" marL="0" rtl="0" algn="l">
              <a:spcBef>
                <a:spcPts val="0"/>
              </a:spcBef>
              <a:spcAft>
                <a:spcPts val="0"/>
              </a:spcAft>
              <a:buNone/>
            </a:pPr>
            <a:r>
              <a:rPr b="1" lang="en-US">
                <a:solidFill>
                  <a:schemeClr val="dk1"/>
                </a:solidFill>
                <a:latin typeface="Century Gothic"/>
                <a:ea typeface="Century Gothic"/>
                <a:cs typeface="Century Gothic"/>
                <a:sym typeface="Century Gothic"/>
              </a:rPr>
              <a:t>Results</a:t>
            </a:r>
            <a:endParaRPr sz="1400">
              <a:solidFill>
                <a:schemeClr val="dk1"/>
              </a:solidFill>
            </a:endParaRPr>
          </a:p>
          <a:p>
            <a:pPr indent="0" lvl="0" marL="0" rtl="0" algn="l">
              <a:spcBef>
                <a:spcPts val="0"/>
              </a:spcBef>
              <a:spcAft>
                <a:spcPts val="0"/>
              </a:spcAft>
              <a:buNone/>
            </a:pPr>
            <a:r>
              <a:rPr b="1" lang="en-US">
                <a:solidFill>
                  <a:schemeClr val="dk1"/>
                </a:solidFill>
                <a:latin typeface="Century Gothic"/>
                <a:ea typeface="Century Gothic"/>
                <a:cs typeface="Century Gothic"/>
                <a:sym typeface="Century Gothic"/>
              </a:rPr>
              <a:t>What you infer</a:t>
            </a:r>
            <a:endParaRPr sz="1400">
              <a:solidFill>
                <a:schemeClr val="dk1"/>
              </a:solidFill>
            </a:endParaRPr>
          </a:p>
          <a:p>
            <a:pPr indent="0" lvl="0" marL="0" rtl="0" algn="l">
              <a:spcBef>
                <a:spcPts val="0"/>
              </a:spcBef>
              <a:spcAft>
                <a:spcPts val="0"/>
              </a:spcAft>
              <a:buClr>
                <a:schemeClr val="dk1"/>
              </a:buClr>
              <a:buSzPts val="1100"/>
              <a:buFont typeface="Arial"/>
              <a:buNone/>
            </a:pPr>
            <a:r>
              <a:rPr b="1" lang="en-US">
                <a:solidFill>
                  <a:srgbClr val="FFFFFF"/>
                </a:solidFill>
                <a:latin typeface="Century Gothic"/>
                <a:ea typeface="Century Gothic"/>
                <a:cs typeface="Century Gothic"/>
                <a:sym typeface="Century Gothic"/>
              </a:rPr>
              <a:t> year</a:t>
            </a:r>
            <a:endParaRPr b="1">
              <a:solidFill>
                <a:srgbClr val="FFFFFF"/>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b="1" lang="en-US">
                <a:solidFill>
                  <a:srgbClr val="FFFFFF"/>
                </a:solidFill>
                <a:latin typeface="Century Gothic"/>
                <a:ea typeface="Century Gothic"/>
                <a:cs typeface="Century Gothic"/>
                <a:sym typeface="Century Gothic"/>
              </a:rPr>
              <a:t>Technology used</a:t>
            </a:r>
            <a:endParaRPr b="1">
              <a:solidFill>
                <a:srgbClr val="FFFFFF"/>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b="1" lang="en-US">
                <a:solidFill>
                  <a:srgbClr val="FFFFFF"/>
                </a:solidFill>
                <a:latin typeface="Century Gothic"/>
                <a:ea typeface="Century Gothic"/>
                <a:cs typeface="Century Gothic"/>
                <a:sym typeface="Century Gothic"/>
              </a:rPr>
              <a:t>Results</a:t>
            </a:r>
            <a:endParaRPr b="1">
              <a:solidFill>
                <a:srgbClr val="FFFFFF"/>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rPr b="1" lang="en-US">
                <a:solidFill>
                  <a:srgbClr val="FFFFFF"/>
                </a:solidFill>
                <a:latin typeface="Century Gothic"/>
                <a:ea typeface="Century Gothic"/>
                <a:cs typeface="Century Gothic"/>
                <a:sym typeface="Century Gothic"/>
              </a:rPr>
              <a:t>What you infer</a:t>
            </a:r>
            <a:endParaRPr b="1">
              <a:solidFill>
                <a:srgbClr val="FFFFFF"/>
              </a:solidFill>
              <a:latin typeface="Century Gothic"/>
              <a:ea typeface="Century Gothic"/>
              <a:cs typeface="Century Gothic"/>
              <a:sym typeface="Century Gothic"/>
            </a:endParaRPr>
          </a:p>
          <a:p>
            <a:pPr indent="0" lvl="0" marL="0" rtl="0" algn="l">
              <a:spcBef>
                <a:spcPts val="0"/>
              </a:spcBef>
              <a:spcAft>
                <a:spcPts val="0"/>
              </a:spcAft>
              <a:buClr>
                <a:schemeClr val="dk1"/>
              </a:buClr>
              <a:buSzPts val="1100"/>
              <a:buFont typeface="Arial"/>
              <a:buNone/>
            </a:pPr>
            <a:r>
              <a:t/>
            </a:r>
            <a:endParaRPr b="1">
              <a:solidFill>
                <a:srgbClr val="FFFFFF"/>
              </a:solidFill>
              <a:latin typeface="Century Gothic"/>
              <a:ea typeface="Century Gothic"/>
              <a:cs typeface="Century Gothic"/>
              <a:sym typeface="Century Gothic"/>
            </a:endParaRPr>
          </a:p>
          <a:p>
            <a:pPr indent="0" lvl="0" marL="0" rtl="0" algn="l">
              <a:spcBef>
                <a:spcPts val="0"/>
              </a:spcBef>
              <a:spcAft>
                <a:spcPts val="0"/>
              </a:spcAft>
              <a:buNone/>
            </a:pPr>
            <a:r>
              <a:t/>
            </a:r>
            <a:endParaRPr b="1">
              <a:solidFill>
                <a:srgbClr val="FFFFFF"/>
              </a:solidFill>
              <a:latin typeface="Century Gothic"/>
              <a:ea typeface="Century Gothic"/>
              <a:cs typeface="Century Gothic"/>
              <a:sym typeface="Century Gothic"/>
            </a:endParaRPr>
          </a:p>
        </p:txBody>
      </p:sp>
      <p:sp>
        <p:nvSpPr>
          <p:cNvPr id="144" name="Google Shape;14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34c6b1747_0_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034c6b1747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1034c6b1747_0_3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034c6b1747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034c6b1747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1034c6b1747_0_46:notes"/>
          <p:cNvSpPr txBox="1"/>
          <p:nvPr>
            <p:ph idx="12" type="sldNum"/>
          </p:nvPr>
        </p:nvSpPr>
        <p:spPr>
          <a:xfrm>
            <a:off x="3884612" y="8685212"/>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Calibri"/>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3" name="Shape 43"/>
        <p:cNvGrpSpPr/>
        <p:nvPr/>
      </p:nvGrpSpPr>
      <p:grpSpPr>
        <a:xfrm>
          <a:off x="0" y="0"/>
          <a:ext cx="0" cy="0"/>
          <a:chOff x="0" y="0"/>
          <a:chExt cx="0" cy="0"/>
        </a:xfrm>
      </p:grpSpPr>
      <p:sp>
        <p:nvSpPr>
          <p:cNvPr id="44" name="Google Shape;44;p2"/>
          <p:cNvSpPr txBox="1"/>
          <p:nvPr>
            <p:ph type="ctrTitle"/>
          </p:nvPr>
        </p:nvSpPr>
        <p:spPr>
          <a:xfrm>
            <a:off x="1942416" y="2514601"/>
            <a:ext cx="6600451" cy="22627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
          <p:cNvSpPr txBox="1"/>
          <p:nvPr>
            <p:ph idx="1" type="subTitle"/>
          </p:nvPr>
        </p:nvSpPr>
        <p:spPr>
          <a:xfrm>
            <a:off x="1942416" y="4777380"/>
            <a:ext cx="6600451" cy="1126283"/>
          </a:xfrm>
          <a:prstGeom prst="rect">
            <a:avLst/>
          </a:prstGeom>
          <a:noFill/>
          <a:ln>
            <a:noFill/>
          </a:ln>
        </p:spPr>
        <p:txBody>
          <a:bodyPr anchorCtr="0" anchor="t" bIns="45700" lIns="91425" spcFirstLastPara="1" rIns="91425" wrap="square" tIns="45700">
            <a:no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p:txBody>
      </p:sp>
      <p:sp>
        <p:nvSpPr>
          <p:cNvPr id="46" name="Google Shape;46;p2"/>
          <p:cNvSpPr txBox="1"/>
          <p:nvPr>
            <p:ph idx="10" type="dt"/>
          </p:nvPr>
        </p:nvSpPr>
        <p:spPr>
          <a:xfrm>
            <a:off x="7772400" y="6135687"/>
            <a:ext cx="766762"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
          <p:cNvSpPr txBox="1"/>
          <p:nvPr>
            <p:ph idx="11" type="ftr"/>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
          <p:cNvSpPr txBox="1"/>
          <p:nvPr>
            <p:ph idx="12" type="sldNum"/>
          </p:nvPr>
        </p:nvSpPr>
        <p:spPr>
          <a:xfrm>
            <a:off x="423862" y="4529137"/>
            <a:ext cx="584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3" name="Shape 83"/>
        <p:cNvGrpSpPr/>
        <p:nvPr/>
      </p:nvGrpSpPr>
      <p:grpSpPr>
        <a:xfrm>
          <a:off x="0" y="0"/>
          <a:ext cx="0" cy="0"/>
          <a:chOff x="0" y="0"/>
          <a:chExt cx="0" cy="0"/>
        </a:xfrm>
      </p:grpSpPr>
      <p:sp>
        <p:nvSpPr>
          <p:cNvPr id="84" name="Google Shape;84;p4"/>
          <p:cNvSpPr txBox="1"/>
          <p:nvPr>
            <p:ph type="title"/>
          </p:nvPr>
        </p:nvSpPr>
        <p:spPr>
          <a:xfrm>
            <a:off x="1945201" y="624110"/>
            <a:ext cx="6589199" cy="128089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
          <p:cNvSpPr txBox="1"/>
          <p:nvPr>
            <p:ph idx="1" type="body"/>
          </p:nvPr>
        </p:nvSpPr>
        <p:spPr>
          <a:xfrm>
            <a:off x="1942415" y="2133600"/>
            <a:ext cx="6591985" cy="3777622"/>
          </a:xfrm>
          <a:prstGeom prst="rect">
            <a:avLst/>
          </a:prstGeom>
          <a:noFill/>
          <a:ln>
            <a:noFill/>
          </a:ln>
        </p:spPr>
        <p:txBody>
          <a:bodyPr anchorCtr="0" anchor="t" bIns="45700" lIns="91425" spcFirstLastPara="1" rIns="91425" wrap="square" tIns="45700">
            <a:noAutofit/>
          </a:bodyPr>
          <a:lstStyle>
            <a:lvl1pPr indent="-342900" lvl="0" marL="457200" algn="l">
              <a:spcBef>
                <a:spcPts val="100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0"/>
              </a:spcAft>
              <a:buSzPts val="1800"/>
              <a:buChar char="🠶"/>
              <a:defRPr/>
            </a:lvl9pPr>
          </a:lstStyle>
          <a:p/>
        </p:txBody>
      </p:sp>
      <p:sp>
        <p:nvSpPr>
          <p:cNvPr id="86" name="Google Shape;86;p4"/>
          <p:cNvSpPr txBox="1"/>
          <p:nvPr>
            <p:ph idx="10" type="dt"/>
          </p:nvPr>
        </p:nvSpPr>
        <p:spPr>
          <a:xfrm>
            <a:off x="7772400" y="6135687"/>
            <a:ext cx="766762" cy="369887"/>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4"/>
          <p:cNvSpPr txBox="1"/>
          <p:nvPr>
            <p:ph idx="11" type="ftr"/>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4"/>
          <p:cNvSpPr txBox="1"/>
          <p:nvPr>
            <p:ph idx="12" type="sldNum"/>
          </p:nvPr>
        </p:nvSpPr>
        <p:spPr>
          <a:xfrm>
            <a:off x="511175" y="787400"/>
            <a:ext cx="58578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5DEE5"/>
            </a:gs>
          </a:gsLst>
          <a:lin ang="5400000" scaled="0"/>
        </a:gradFill>
      </p:bgPr>
    </p:bg>
    <p:spTree>
      <p:nvGrpSpPr>
        <p:cNvPr id="9" name="Shape 9"/>
        <p:cNvGrpSpPr/>
        <p:nvPr/>
      </p:nvGrpSpPr>
      <p:grpSpPr>
        <a:xfrm>
          <a:off x="0" y="0"/>
          <a:ext cx="0" cy="0"/>
          <a:chOff x="0" y="0"/>
          <a:chExt cx="0" cy="0"/>
        </a:xfrm>
      </p:grpSpPr>
      <p:grpSp>
        <p:nvGrpSpPr>
          <p:cNvPr id="10" name="Google Shape;10;p1"/>
          <p:cNvGrpSpPr/>
          <p:nvPr/>
        </p:nvGrpSpPr>
        <p:grpSpPr>
          <a:xfrm>
            <a:off x="0" y="228600"/>
            <a:ext cx="1981200" cy="6638925"/>
            <a:chOff x="2487613" y="285750"/>
            <a:chExt cx="2428875" cy="5654676"/>
          </a:xfrm>
        </p:grpSpPr>
        <p:sp>
          <p:nvSpPr>
            <p:cNvPr id="11" name="Google Shape;11;p1"/>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2" name="Google Shape;12;p1"/>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3" name="Google Shape;13;p1"/>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4" name="Google Shape;14;p1"/>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5" name="Google Shape;15;p1"/>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6" name="Google Shape;16;p1"/>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7" name="Google Shape;17;p1"/>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8" name="Google Shape;18;p1"/>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19" name="Google Shape;19;p1"/>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0" name="Google Shape;20;p1"/>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1" name="Google Shape;21;p1"/>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2" name="Google Shape;22;p1"/>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grpSp>
        <p:nvGrpSpPr>
          <p:cNvPr id="23" name="Google Shape;23;p1"/>
          <p:cNvGrpSpPr/>
          <p:nvPr/>
        </p:nvGrpSpPr>
        <p:grpSpPr>
          <a:xfrm>
            <a:off x="20638" y="0"/>
            <a:ext cx="1952625" cy="6853237"/>
            <a:chOff x="6627813" y="196102"/>
            <a:chExt cx="1952625" cy="5677649"/>
          </a:xfrm>
        </p:grpSpPr>
        <p:sp>
          <p:nvSpPr>
            <p:cNvPr id="24" name="Google Shape;24;p1"/>
            <p:cNvSpPr/>
            <p:nvPr/>
          </p:nvSpPr>
          <p:spPr>
            <a:xfrm>
              <a:off x="6627813" y="196102"/>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5" name="Google Shape;25;p1"/>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6" name="Google Shape;26;p1"/>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7" name="Google Shape;27;p1"/>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8" name="Google Shape;28;p1"/>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29" name="Google Shape;29;p1"/>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0" name="Google Shape;30;p1"/>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1" name="Google Shape;31;p1"/>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2" name="Google Shape;32;p1"/>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3" name="Google Shape;33;p1"/>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4" name="Google Shape;34;p1"/>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5" name="Google Shape;35;p1"/>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sp>
        <p:nvSpPr>
          <p:cNvPr id="36" name="Google Shape;36;p1"/>
          <p:cNvSpPr/>
          <p:nvPr/>
        </p:nvSpPr>
        <p:spPr>
          <a:xfrm>
            <a:off x="0" y="0"/>
            <a:ext cx="182562"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7" name="Google Shape;37;p1"/>
          <p:cNvSpPr/>
          <p:nvPr/>
        </p:nvSpPr>
        <p:spPr>
          <a:xfrm>
            <a:off x="-31750" y="4321175"/>
            <a:ext cx="1395412" cy="781050"/>
          </a:xfrm>
          <a:custGeom>
            <a:rect b="b" l="l" r="r" t="t"/>
            <a:pathLst>
              <a:path extrusionOk="0" h="10000" w="8042">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38" name="Google Shape;38;p1"/>
          <p:cNvSpPr txBox="1"/>
          <p:nvPr>
            <p:ph type="title"/>
          </p:nvPr>
        </p:nvSpPr>
        <p:spPr>
          <a:xfrm>
            <a:off x="1944687" y="623887"/>
            <a:ext cx="6589712" cy="12811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1581AA"/>
                </a:solidFill>
                <a:latin typeface="Century Gothic"/>
                <a:ea typeface="Century Gothic"/>
                <a:cs typeface="Century Gothic"/>
                <a:sym typeface="Century Gothic"/>
              </a:defRPr>
            </a:lvl1pPr>
            <a:lvl2pPr lvl="1" marR="0" rtl="0" algn="l">
              <a:spcBef>
                <a:spcPts val="0"/>
              </a:spcBef>
              <a:spcAft>
                <a:spcPts val="0"/>
              </a:spcAft>
              <a:buSzPts val="1400"/>
              <a:buNone/>
              <a:defRPr b="0" i="0" sz="3600" u="none" cap="none" strike="noStrike">
                <a:solidFill>
                  <a:srgbClr val="1581AA"/>
                </a:solidFill>
                <a:latin typeface="Century Gothic"/>
                <a:ea typeface="Century Gothic"/>
                <a:cs typeface="Century Gothic"/>
                <a:sym typeface="Century Gothic"/>
              </a:defRPr>
            </a:lvl2pPr>
            <a:lvl3pPr lvl="2" marR="0" rtl="0" algn="l">
              <a:spcBef>
                <a:spcPts val="0"/>
              </a:spcBef>
              <a:spcAft>
                <a:spcPts val="0"/>
              </a:spcAft>
              <a:buSzPts val="1400"/>
              <a:buNone/>
              <a:defRPr b="0" i="0" sz="3600" u="none" cap="none" strike="noStrike">
                <a:solidFill>
                  <a:srgbClr val="1581AA"/>
                </a:solidFill>
                <a:latin typeface="Century Gothic"/>
                <a:ea typeface="Century Gothic"/>
                <a:cs typeface="Century Gothic"/>
                <a:sym typeface="Century Gothic"/>
              </a:defRPr>
            </a:lvl3pPr>
            <a:lvl4pPr lvl="3" marR="0" rtl="0" algn="l">
              <a:spcBef>
                <a:spcPts val="0"/>
              </a:spcBef>
              <a:spcAft>
                <a:spcPts val="0"/>
              </a:spcAft>
              <a:buSzPts val="1400"/>
              <a:buNone/>
              <a:defRPr b="0" i="0" sz="3600" u="none" cap="none" strike="noStrike">
                <a:solidFill>
                  <a:srgbClr val="1581AA"/>
                </a:solidFill>
                <a:latin typeface="Century Gothic"/>
                <a:ea typeface="Century Gothic"/>
                <a:cs typeface="Century Gothic"/>
                <a:sym typeface="Century Gothic"/>
              </a:defRPr>
            </a:lvl4pPr>
            <a:lvl5pPr lvl="4" marR="0" rtl="0" algn="l">
              <a:spcBef>
                <a:spcPts val="0"/>
              </a:spcBef>
              <a:spcAft>
                <a:spcPts val="0"/>
              </a:spcAft>
              <a:buSzPts val="1400"/>
              <a:buNone/>
              <a:defRPr b="0" i="0" sz="3600" u="none" cap="none" strike="noStrike">
                <a:solidFill>
                  <a:srgbClr val="1581AA"/>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39" name="Google Shape;39;p1"/>
          <p:cNvSpPr txBox="1"/>
          <p:nvPr>
            <p:ph idx="1" type="body"/>
          </p:nvPr>
        </p:nvSpPr>
        <p:spPr>
          <a:xfrm>
            <a:off x="1943100" y="2133600"/>
            <a:ext cx="65913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404040"/>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404040"/>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404040"/>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40" name="Google Shape;40;p1"/>
          <p:cNvSpPr txBox="1"/>
          <p:nvPr>
            <p:ph idx="10" type="dt"/>
          </p:nvPr>
        </p:nvSpPr>
        <p:spPr>
          <a:xfrm>
            <a:off x="7772400" y="6135687"/>
            <a:ext cx="766762"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1" name="Google Shape;41;p1"/>
          <p:cNvSpPr txBox="1"/>
          <p:nvPr>
            <p:ph idx="11" type="ftr"/>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42" name="Google Shape;42;p1"/>
          <p:cNvSpPr txBox="1"/>
          <p:nvPr>
            <p:ph idx="12" type="sldNum"/>
          </p:nvPr>
        </p:nvSpPr>
        <p:spPr>
          <a:xfrm>
            <a:off x="423862" y="4529137"/>
            <a:ext cx="584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C5DEE5"/>
            </a:gs>
          </a:gsLst>
          <a:lin ang="5400000" scaled="0"/>
        </a:gradFill>
      </p:bgPr>
    </p:bg>
    <p:spTree>
      <p:nvGrpSpPr>
        <p:cNvPr id="49" name="Shape 49"/>
        <p:cNvGrpSpPr/>
        <p:nvPr/>
      </p:nvGrpSpPr>
      <p:grpSpPr>
        <a:xfrm>
          <a:off x="0" y="0"/>
          <a:ext cx="0" cy="0"/>
          <a:chOff x="0" y="0"/>
          <a:chExt cx="0" cy="0"/>
        </a:xfrm>
      </p:grpSpPr>
      <p:grpSp>
        <p:nvGrpSpPr>
          <p:cNvPr id="50" name="Google Shape;50;p3"/>
          <p:cNvGrpSpPr/>
          <p:nvPr/>
        </p:nvGrpSpPr>
        <p:grpSpPr>
          <a:xfrm>
            <a:off x="0" y="228600"/>
            <a:ext cx="1981200" cy="6638925"/>
            <a:chOff x="2487613" y="285750"/>
            <a:chExt cx="2428875" cy="5654676"/>
          </a:xfrm>
        </p:grpSpPr>
        <p:sp>
          <p:nvSpPr>
            <p:cNvPr id="51" name="Google Shape;51;p3"/>
            <p:cNvSpPr/>
            <p:nvPr/>
          </p:nvSpPr>
          <p:spPr>
            <a:xfrm>
              <a:off x="2487613" y="2284413"/>
              <a:ext cx="85725" cy="533400"/>
            </a:xfrm>
            <a:custGeom>
              <a:rect b="b" l="l" r="r" t="t"/>
              <a:pathLst>
                <a:path extrusionOk="0" h="136" w="22">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2" name="Google Shape;52;p3"/>
            <p:cNvSpPr/>
            <p:nvPr/>
          </p:nvSpPr>
          <p:spPr>
            <a:xfrm>
              <a:off x="2597151" y="2779713"/>
              <a:ext cx="550863" cy="1978025"/>
            </a:xfrm>
            <a:custGeom>
              <a:rect b="b" l="l" r="r" t="t"/>
              <a:pathLst>
                <a:path extrusionOk="0" h="504" w="14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3" name="Google Shape;53;p3"/>
            <p:cNvSpPr/>
            <p:nvPr/>
          </p:nvSpPr>
          <p:spPr>
            <a:xfrm>
              <a:off x="3175001" y="4730750"/>
              <a:ext cx="519113" cy="1209675"/>
            </a:xfrm>
            <a:custGeom>
              <a:rect b="b" l="l" r="r" t="t"/>
              <a:pathLst>
                <a:path extrusionOk="0" h="308" w="132">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4" name="Google Shape;54;p3"/>
            <p:cNvSpPr/>
            <p:nvPr/>
          </p:nvSpPr>
          <p:spPr>
            <a:xfrm>
              <a:off x="3305176" y="5630863"/>
              <a:ext cx="146050" cy="309563"/>
            </a:xfrm>
            <a:custGeom>
              <a:rect b="b" l="l" r="r" t="t"/>
              <a:pathLst>
                <a:path extrusionOk="0" h="79" w="37">
                  <a:moveTo>
                    <a:pt x="28" y="79"/>
                  </a:moveTo>
                  <a:cubicBezTo>
                    <a:pt x="37" y="79"/>
                    <a:pt x="37" y="79"/>
                    <a:pt x="37" y="79"/>
                  </a:cubicBezTo>
                  <a:cubicBezTo>
                    <a:pt x="24" y="53"/>
                    <a:pt x="12" y="27"/>
                    <a:pt x="0" y="0"/>
                  </a:cubicBezTo>
                  <a:cubicBezTo>
                    <a:pt x="8" y="27"/>
                    <a:pt x="17" y="53"/>
                    <a:pt x="28" y="79"/>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5" name="Google Shape;55;p3"/>
            <p:cNvSpPr/>
            <p:nvPr/>
          </p:nvSpPr>
          <p:spPr>
            <a:xfrm>
              <a:off x="2573338" y="2817813"/>
              <a:ext cx="700088" cy="2835275"/>
            </a:xfrm>
            <a:custGeom>
              <a:rect b="b" l="l" r="r" t="t"/>
              <a:pathLst>
                <a:path extrusionOk="0" h="722" w="178">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6" name="Google Shape;56;p3"/>
            <p:cNvSpPr/>
            <p:nvPr/>
          </p:nvSpPr>
          <p:spPr>
            <a:xfrm>
              <a:off x="2506663" y="285750"/>
              <a:ext cx="90488" cy="2493963"/>
            </a:xfrm>
            <a:custGeom>
              <a:rect b="b" l="l" r="r" t="t"/>
              <a:pathLst>
                <a:path extrusionOk="0" h="635" w="23">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7" name="Google Shape;57;p3"/>
            <p:cNvSpPr/>
            <p:nvPr/>
          </p:nvSpPr>
          <p:spPr>
            <a:xfrm>
              <a:off x="2554288" y="2598738"/>
              <a:ext cx="66675" cy="420688"/>
            </a:xfrm>
            <a:custGeom>
              <a:rect b="b" l="l" r="r" t="t"/>
              <a:pathLst>
                <a:path extrusionOk="0" h="107" w="1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8" name="Google Shape;58;p3"/>
            <p:cNvSpPr/>
            <p:nvPr/>
          </p:nvSpPr>
          <p:spPr>
            <a:xfrm>
              <a:off x="3143251" y="4757738"/>
              <a:ext cx="161925" cy="873125"/>
            </a:xfrm>
            <a:custGeom>
              <a:rect b="b" l="l" r="r" t="t"/>
              <a:pathLst>
                <a:path extrusionOk="0" h="222" w="41">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59" name="Google Shape;59;p3"/>
            <p:cNvSpPr/>
            <p:nvPr/>
          </p:nvSpPr>
          <p:spPr>
            <a:xfrm>
              <a:off x="3148013" y="1282700"/>
              <a:ext cx="1768475" cy="3448050"/>
            </a:xfrm>
            <a:custGeom>
              <a:rect b="b" l="l" r="r" t="t"/>
              <a:pathLst>
                <a:path extrusionOk="0" h="878" w="45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0" name="Google Shape;60;p3"/>
            <p:cNvSpPr/>
            <p:nvPr/>
          </p:nvSpPr>
          <p:spPr>
            <a:xfrm>
              <a:off x="3273426" y="5653088"/>
              <a:ext cx="138113" cy="287338"/>
            </a:xfrm>
            <a:custGeom>
              <a:rect b="b" l="l" r="r" t="t"/>
              <a:pathLst>
                <a:path extrusionOk="0" h="73" w="35">
                  <a:moveTo>
                    <a:pt x="0" y="0"/>
                  </a:moveTo>
                  <a:cubicBezTo>
                    <a:pt x="7" y="24"/>
                    <a:pt x="16" y="49"/>
                    <a:pt x="26" y="73"/>
                  </a:cubicBezTo>
                  <a:cubicBezTo>
                    <a:pt x="35" y="73"/>
                    <a:pt x="35" y="73"/>
                    <a:pt x="35" y="73"/>
                  </a:cubicBezTo>
                  <a:cubicBezTo>
                    <a:pt x="23" y="49"/>
                    <a:pt x="11" y="24"/>
                    <a:pt x="0" y="0"/>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1" name="Google Shape;61;p3"/>
            <p:cNvSpPr/>
            <p:nvPr/>
          </p:nvSpPr>
          <p:spPr>
            <a:xfrm>
              <a:off x="3143251" y="4656138"/>
              <a:ext cx="31750" cy="188913"/>
            </a:xfrm>
            <a:custGeom>
              <a:rect b="b" l="l" r="r" t="t"/>
              <a:pathLst>
                <a:path extrusionOk="0" h="48" w="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2" name="Google Shape;62;p3"/>
            <p:cNvSpPr/>
            <p:nvPr/>
          </p:nvSpPr>
          <p:spPr>
            <a:xfrm>
              <a:off x="3211513" y="5410200"/>
              <a:ext cx="203200" cy="530225"/>
            </a:xfrm>
            <a:custGeom>
              <a:rect b="b" l="l" r="r" t="t"/>
              <a:pathLst>
                <a:path extrusionOk="0" h="135" w="52">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19607"/>
              </a:schemeClr>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grpSp>
        <p:nvGrpSpPr>
          <p:cNvPr id="63" name="Google Shape;63;p3"/>
          <p:cNvGrpSpPr/>
          <p:nvPr/>
        </p:nvGrpSpPr>
        <p:grpSpPr>
          <a:xfrm>
            <a:off x="20638" y="0"/>
            <a:ext cx="1952625" cy="6853237"/>
            <a:chOff x="6627813" y="196102"/>
            <a:chExt cx="1952625" cy="5677649"/>
          </a:xfrm>
        </p:grpSpPr>
        <p:sp>
          <p:nvSpPr>
            <p:cNvPr id="64" name="Google Shape;64;p3"/>
            <p:cNvSpPr/>
            <p:nvPr/>
          </p:nvSpPr>
          <p:spPr>
            <a:xfrm>
              <a:off x="6627813" y="196102"/>
              <a:ext cx="409575" cy="3646488"/>
            </a:xfrm>
            <a:custGeom>
              <a:rect b="b" l="l" r="r" t="t"/>
              <a:pathLst>
                <a:path extrusionOk="0" h="920" w="103">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5" name="Google Shape;65;p3"/>
            <p:cNvSpPr/>
            <p:nvPr/>
          </p:nvSpPr>
          <p:spPr>
            <a:xfrm>
              <a:off x="7061201" y="3771900"/>
              <a:ext cx="350838" cy="1309688"/>
            </a:xfrm>
            <a:custGeom>
              <a:rect b="b" l="l" r="r" t="t"/>
              <a:pathLst>
                <a:path extrusionOk="0" h="330" w="88">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6" name="Google Shape;66;p3"/>
            <p:cNvSpPr/>
            <p:nvPr/>
          </p:nvSpPr>
          <p:spPr>
            <a:xfrm>
              <a:off x="7439026" y="5053013"/>
              <a:ext cx="357188" cy="820738"/>
            </a:xfrm>
            <a:custGeom>
              <a:rect b="b" l="l" r="r" t="t"/>
              <a:pathLst>
                <a:path extrusionOk="0" h="207" w="9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7" name="Google Shape;67;p3"/>
            <p:cNvSpPr/>
            <p:nvPr/>
          </p:nvSpPr>
          <p:spPr>
            <a:xfrm>
              <a:off x="7037388" y="3811588"/>
              <a:ext cx="457200" cy="1852613"/>
            </a:xfrm>
            <a:custGeom>
              <a:rect b="b" l="l" r="r" t="t"/>
              <a:pathLst>
                <a:path extrusionOk="0" h="467" w="115">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8" name="Google Shape;68;p3"/>
            <p:cNvSpPr/>
            <p:nvPr/>
          </p:nvSpPr>
          <p:spPr>
            <a:xfrm>
              <a:off x="6992938" y="1263650"/>
              <a:ext cx="144463" cy="2508250"/>
            </a:xfrm>
            <a:custGeom>
              <a:rect b="b" l="l" r="r" t="t"/>
              <a:pathLst>
                <a:path extrusionOk="0" h="633" w="36">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69" name="Google Shape;69;p3"/>
            <p:cNvSpPr/>
            <p:nvPr/>
          </p:nvSpPr>
          <p:spPr>
            <a:xfrm>
              <a:off x="7526338" y="5640388"/>
              <a:ext cx="111125" cy="233363"/>
            </a:xfrm>
            <a:custGeom>
              <a:rect b="b" l="l" r="r" t="t"/>
              <a:pathLst>
                <a:path extrusionOk="0" h="59" w="28">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0" name="Google Shape;70;p3"/>
            <p:cNvSpPr/>
            <p:nvPr/>
          </p:nvSpPr>
          <p:spPr>
            <a:xfrm>
              <a:off x="7021513" y="3598863"/>
              <a:ext cx="68263" cy="423863"/>
            </a:xfrm>
            <a:custGeom>
              <a:rect b="b" l="l" r="r" t="t"/>
              <a:pathLst>
                <a:path extrusionOk="0" h="107" w="1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1" name="Google Shape;71;p3"/>
            <p:cNvSpPr/>
            <p:nvPr/>
          </p:nvSpPr>
          <p:spPr>
            <a:xfrm>
              <a:off x="7412038" y="2801938"/>
              <a:ext cx="1168400" cy="2251075"/>
            </a:xfrm>
            <a:custGeom>
              <a:rect b="b" l="l" r="r" t="t"/>
              <a:pathLst>
                <a:path extrusionOk="0" h="568" w="294">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2" name="Google Shape;72;p3"/>
            <p:cNvSpPr/>
            <p:nvPr/>
          </p:nvSpPr>
          <p:spPr>
            <a:xfrm>
              <a:off x="7494588" y="5664200"/>
              <a:ext cx="100013" cy="209550"/>
            </a:xfrm>
            <a:custGeom>
              <a:rect b="b" l="l" r="r" t="t"/>
              <a:pathLst>
                <a:path extrusionOk="0" h="53" w="25">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3" name="Google Shape;73;p3"/>
            <p:cNvSpPr/>
            <p:nvPr/>
          </p:nvSpPr>
          <p:spPr>
            <a:xfrm>
              <a:off x="7412038" y="5081588"/>
              <a:ext cx="114300" cy="558800"/>
            </a:xfrm>
            <a:custGeom>
              <a:rect b="b" l="l" r="r" t="t"/>
              <a:pathLst>
                <a:path extrusionOk="0" h="141" w="29">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4" name="Google Shape;74;p3"/>
            <p:cNvSpPr/>
            <p:nvPr/>
          </p:nvSpPr>
          <p:spPr>
            <a:xfrm>
              <a:off x="7412038" y="4978400"/>
              <a:ext cx="31750" cy="188913"/>
            </a:xfrm>
            <a:custGeom>
              <a:rect b="b" l="l" r="r" t="t"/>
              <a:pathLst>
                <a:path extrusionOk="0" h="48" w="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5" name="Google Shape;75;p3"/>
            <p:cNvSpPr/>
            <p:nvPr/>
          </p:nvSpPr>
          <p:spPr>
            <a:xfrm>
              <a:off x="7439026" y="5434013"/>
              <a:ext cx="174625" cy="439738"/>
            </a:xfrm>
            <a:custGeom>
              <a:rect b="b" l="l" r="r" t="t"/>
              <a:pathLst>
                <a:path extrusionOk="0" h="111" w="44">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grpSp>
      <p:sp>
        <p:nvSpPr>
          <p:cNvPr id="76" name="Google Shape;76;p3"/>
          <p:cNvSpPr/>
          <p:nvPr/>
        </p:nvSpPr>
        <p:spPr>
          <a:xfrm>
            <a:off x="0" y="0"/>
            <a:ext cx="182562" cy="6858000"/>
          </a:xfrm>
          <a:prstGeom prst="rect">
            <a:avLst/>
          </a:prstGeom>
          <a:solidFill>
            <a:schemeClr val="dk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7" name="Google Shape;77;p3"/>
          <p:cNvSpPr/>
          <p:nvPr/>
        </p:nvSpPr>
        <p:spPr>
          <a:xfrm flipH="1" rot="10800000">
            <a:off x="0" y="711200"/>
            <a:ext cx="1358900" cy="508000"/>
          </a:xfrm>
          <a:custGeom>
            <a:rect b="b" l="l" r="r" t="t"/>
            <a:pathLst>
              <a:path extrusionOk="0" h="10000" w="7908">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entury Gothic"/>
              <a:ea typeface="Century Gothic"/>
              <a:cs typeface="Century Gothic"/>
              <a:sym typeface="Century Gothic"/>
            </a:endParaRPr>
          </a:p>
        </p:txBody>
      </p:sp>
      <p:sp>
        <p:nvSpPr>
          <p:cNvPr id="78" name="Google Shape;78;p3"/>
          <p:cNvSpPr txBox="1"/>
          <p:nvPr>
            <p:ph type="title"/>
          </p:nvPr>
        </p:nvSpPr>
        <p:spPr>
          <a:xfrm>
            <a:off x="1944687" y="623887"/>
            <a:ext cx="6589712" cy="128111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1581AA"/>
                </a:solidFill>
                <a:latin typeface="Century Gothic"/>
                <a:ea typeface="Century Gothic"/>
                <a:cs typeface="Century Gothic"/>
                <a:sym typeface="Century Gothic"/>
              </a:defRPr>
            </a:lvl1pPr>
            <a:lvl2pPr lvl="1" marR="0" rtl="0" algn="l">
              <a:spcBef>
                <a:spcPts val="0"/>
              </a:spcBef>
              <a:spcAft>
                <a:spcPts val="0"/>
              </a:spcAft>
              <a:buSzPts val="1400"/>
              <a:buNone/>
              <a:defRPr b="0" i="0" sz="3600" u="none" cap="none" strike="noStrike">
                <a:solidFill>
                  <a:srgbClr val="1581AA"/>
                </a:solidFill>
                <a:latin typeface="Century Gothic"/>
                <a:ea typeface="Century Gothic"/>
                <a:cs typeface="Century Gothic"/>
                <a:sym typeface="Century Gothic"/>
              </a:defRPr>
            </a:lvl2pPr>
            <a:lvl3pPr lvl="2" marR="0" rtl="0" algn="l">
              <a:spcBef>
                <a:spcPts val="0"/>
              </a:spcBef>
              <a:spcAft>
                <a:spcPts val="0"/>
              </a:spcAft>
              <a:buSzPts val="1400"/>
              <a:buNone/>
              <a:defRPr b="0" i="0" sz="3600" u="none" cap="none" strike="noStrike">
                <a:solidFill>
                  <a:srgbClr val="1581AA"/>
                </a:solidFill>
                <a:latin typeface="Century Gothic"/>
                <a:ea typeface="Century Gothic"/>
                <a:cs typeface="Century Gothic"/>
                <a:sym typeface="Century Gothic"/>
              </a:defRPr>
            </a:lvl3pPr>
            <a:lvl4pPr lvl="3" marR="0" rtl="0" algn="l">
              <a:spcBef>
                <a:spcPts val="0"/>
              </a:spcBef>
              <a:spcAft>
                <a:spcPts val="0"/>
              </a:spcAft>
              <a:buSzPts val="1400"/>
              <a:buNone/>
              <a:defRPr b="0" i="0" sz="3600" u="none" cap="none" strike="noStrike">
                <a:solidFill>
                  <a:srgbClr val="1581AA"/>
                </a:solidFill>
                <a:latin typeface="Century Gothic"/>
                <a:ea typeface="Century Gothic"/>
                <a:cs typeface="Century Gothic"/>
                <a:sym typeface="Century Gothic"/>
              </a:defRPr>
            </a:lvl4pPr>
            <a:lvl5pPr lvl="4" marR="0" rtl="0" algn="l">
              <a:spcBef>
                <a:spcPts val="0"/>
              </a:spcBef>
              <a:spcAft>
                <a:spcPts val="0"/>
              </a:spcAft>
              <a:buSzPts val="1400"/>
              <a:buNone/>
              <a:defRPr b="0" i="0" sz="3600" u="none" cap="none" strike="noStrike">
                <a:solidFill>
                  <a:srgbClr val="1581AA"/>
                </a:solidFill>
                <a:latin typeface="Century Gothic"/>
                <a:ea typeface="Century Gothic"/>
                <a:cs typeface="Century Gothic"/>
                <a:sym typeface="Century Gothic"/>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9" name="Google Shape;79;p3"/>
          <p:cNvSpPr txBox="1"/>
          <p:nvPr>
            <p:ph idx="1" type="body"/>
          </p:nvPr>
        </p:nvSpPr>
        <p:spPr>
          <a:xfrm>
            <a:off x="1943100" y="2133600"/>
            <a:ext cx="6591300" cy="3886200"/>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1000"/>
              </a:spcBef>
              <a:spcAft>
                <a:spcPts val="0"/>
              </a:spcAft>
              <a:buClr>
                <a:schemeClr val="accent1"/>
              </a:buClr>
              <a:buSzPts val="1800"/>
              <a:buFont typeface="Noto Sans Symbols"/>
              <a:buChar char="🠶"/>
              <a:defRPr b="0" i="0" sz="1800" u="none" cap="none" strike="noStrike">
                <a:solidFill>
                  <a:srgbClr val="404040"/>
                </a:solidFill>
                <a:latin typeface="Century Gothic"/>
                <a:ea typeface="Century Gothic"/>
                <a:cs typeface="Century Gothic"/>
                <a:sym typeface="Century Gothic"/>
              </a:defRPr>
            </a:lvl1pPr>
            <a:lvl2pPr indent="-330200" lvl="1" marL="914400" marR="0" rtl="0" algn="l">
              <a:spcBef>
                <a:spcPts val="1000"/>
              </a:spcBef>
              <a:spcAft>
                <a:spcPts val="0"/>
              </a:spcAft>
              <a:buClr>
                <a:schemeClr val="accent1"/>
              </a:buClr>
              <a:buSzPts val="1600"/>
              <a:buFont typeface="Noto Sans Symbols"/>
              <a:buChar char="🠶"/>
              <a:defRPr b="0" i="0" sz="1600" u="none" cap="none" strike="noStrike">
                <a:solidFill>
                  <a:srgbClr val="404040"/>
                </a:solidFill>
                <a:latin typeface="Century Gothic"/>
                <a:ea typeface="Century Gothic"/>
                <a:cs typeface="Century Gothic"/>
                <a:sym typeface="Century Gothic"/>
              </a:defRPr>
            </a:lvl2pPr>
            <a:lvl3pPr indent="-317500" lvl="2" marL="1371600" marR="0" rtl="0" algn="l">
              <a:spcBef>
                <a:spcPts val="1000"/>
              </a:spcBef>
              <a:spcAft>
                <a:spcPts val="0"/>
              </a:spcAft>
              <a:buClr>
                <a:schemeClr val="accent1"/>
              </a:buClr>
              <a:buSzPts val="1400"/>
              <a:buFont typeface="Noto Sans Symbols"/>
              <a:buChar char="🠶"/>
              <a:defRPr b="0" i="0" sz="1400" u="none" cap="none" strike="noStrike">
                <a:solidFill>
                  <a:srgbClr val="404040"/>
                </a:solidFill>
                <a:latin typeface="Century Gothic"/>
                <a:ea typeface="Century Gothic"/>
                <a:cs typeface="Century Gothic"/>
                <a:sym typeface="Century Gothic"/>
              </a:defRPr>
            </a:lvl3pPr>
            <a:lvl4pPr indent="-304800" lvl="3" marL="1828800" marR="0" rtl="0" algn="l">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4pPr>
            <a:lvl5pPr indent="-304800" lvl="4" marL="2286000" marR="0" rtl="0" algn="l">
              <a:spcBef>
                <a:spcPts val="1000"/>
              </a:spcBef>
              <a:spcAft>
                <a:spcPts val="0"/>
              </a:spcAft>
              <a:buClr>
                <a:schemeClr val="accent1"/>
              </a:buClr>
              <a:buSzPts val="1200"/>
              <a:buFont typeface="Noto Sans Symbols"/>
              <a:buChar char="🠶"/>
              <a:defRPr b="0" i="0" sz="1200" u="none" cap="none" strike="noStrike">
                <a:solidFill>
                  <a:srgbClr val="404040"/>
                </a:solidFill>
                <a:latin typeface="Century Gothic"/>
                <a:ea typeface="Century Gothic"/>
                <a:cs typeface="Century Gothic"/>
                <a:sym typeface="Century Gothic"/>
              </a:defRPr>
            </a:lvl5pPr>
            <a:lvl6pPr indent="-304800" lvl="5" marL="27432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6pPr>
            <a:lvl7pPr indent="-304800" lvl="6" marL="32004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7pPr>
            <a:lvl8pPr indent="-304800" lvl="7" marL="36576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8pPr>
            <a:lvl9pPr indent="-304800" lvl="8" marL="4114800" marR="0" rtl="0" algn="l">
              <a:spcBef>
                <a:spcPts val="1000"/>
              </a:spcBef>
              <a:spcAft>
                <a:spcPts val="0"/>
              </a:spcAft>
              <a:buClr>
                <a:schemeClr val="accent1"/>
              </a:buClr>
              <a:buSzPts val="1200"/>
              <a:buFont typeface="Noto Sans Symbols"/>
              <a:buChar char="🠶"/>
              <a:defRPr b="0" i="0" sz="1200" u="none" cap="none" strike="noStrike">
                <a:solidFill>
                  <a:srgbClr val="3F3F3F"/>
                </a:solidFill>
                <a:latin typeface="Century Gothic"/>
                <a:ea typeface="Century Gothic"/>
                <a:cs typeface="Century Gothic"/>
                <a:sym typeface="Century Gothic"/>
              </a:defRPr>
            </a:lvl9pPr>
          </a:lstStyle>
          <a:p/>
        </p:txBody>
      </p:sp>
      <p:sp>
        <p:nvSpPr>
          <p:cNvPr id="80" name="Google Shape;80;p3"/>
          <p:cNvSpPr txBox="1"/>
          <p:nvPr>
            <p:ph idx="10" type="dt"/>
          </p:nvPr>
        </p:nvSpPr>
        <p:spPr>
          <a:xfrm>
            <a:off x="7772400" y="6135687"/>
            <a:ext cx="766762" cy="369887"/>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SzPts val="1400"/>
              <a:buNone/>
              <a:defRPr b="0" i="0" sz="900" u="none">
                <a:solidFill>
                  <a:srgbClr val="898989"/>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1" name="Google Shape;81;p3"/>
          <p:cNvSpPr txBox="1"/>
          <p:nvPr>
            <p:ph idx="11" type="ftr"/>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rgbClr val="898989"/>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1800" u="none" cap="none" strike="noStrike">
                <a:solidFill>
                  <a:schemeClr val="dk1"/>
                </a:solidFill>
                <a:latin typeface="Century Gothic"/>
                <a:ea typeface="Century Gothic"/>
                <a:cs typeface="Century Gothic"/>
                <a:sym typeface="Century Gothic"/>
              </a:defRPr>
            </a:lvl9pPr>
          </a:lstStyle>
          <a:p/>
        </p:txBody>
      </p:sp>
      <p:sp>
        <p:nvSpPr>
          <p:cNvPr id="82" name="Google Shape;82;p3"/>
          <p:cNvSpPr txBox="1"/>
          <p:nvPr>
            <p:ph idx="12" type="sldNum"/>
          </p:nvPr>
        </p:nvSpPr>
        <p:spPr>
          <a:xfrm>
            <a:off x="511175" y="787400"/>
            <a:ext cx="58578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FEFFFF"/>
              </a:buClr>
              <a:buSzPts val="2000"/>
              <a:buFont typeface="Century Gothic"/>
              <a:buNone/>
              <a:defRPr b="0" i="0" sz="2000" u="none">
                <a:solidFill>
                  <a:srgbClr val="FEFFF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nvSpPr>
        <p:spPr>
          <a:xfrm>
            <a:off x="876300" y="42862"/>
            <a:ext cx="8153400" cy="85883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70C0"/>
              </a:buClr>
              <a:buSzPts val="2400"/>
              <a:buFont typeface="Cambria"/>
              <a:buNone/>
            </a:pPr>
            <a:r>
              <a:rPr b="1" i="0" lang="en-US" sz="2400" u="none">
                <a:solidFill>
                  <a:srgbClr val="0070C0"/>
                </a:solidFill>
                <a:latin typeface="Cambria"/>
                <a:ea typeface="Cambria"/>
                <a:cs typeface="Cambria"/>
                <a:sym typeface="Cambria"/>
              </a:rPr>
              <a:t>DAYANANDA SAGAR UNIVERSITY</a:t>
            </a:r>
            <a:endParaRPr/>
          </a:p>
          <a:p>
            <a:pPr indent="0" lvl="0" marL="0" marR="0" rtl="0" algn="ctr">
              <a:lnSpc>
                <a:spcPct val="100000"/>
              </a:lnSpc>
              <a:spcBef>
                <a:spcPts val="400"/>
              </a:spcBef>
              <a:spcAft>
                <a:spcPts val="0"/>
              </a:spcAft>
              <a:buClr>
                <a:srgbClr val="0E5672"/>
              </a:buClr>
              <a:buSzPts val="2000"/>
              <a:buFont typeface="Cambria"/>
              <a:buNone/>
            </a:pPr>
            <a:r>
              <a:rPr b="1" i="0" lang="en-US" sz="2000" u="none">
                <a:solidFill>
                  <a:srgbClr val="0E5672"/>
                </a:solidFill>
                <a:latin typeface="Cambria"/>
                <a:ea typeface="Cambria"/>
                <a:cs typeface="Cambria"/>
                <a:sym typeface="Cambria"/>
              </a:rPr>
              <a:t>SCHOOL OF ENGINEERING</a:t>
            </a:r>
            <a:endParaRPr/>
          </a:p>
        </p:txBody>
      </p:sp>
      <p:sp>
        <p:nvSpPr>
          <p:cNvPr id="97" name="Google Shape;97;p5"/>
          <p:cNvSpPr txBox="1"/>
          <p:nvPr>
            <p:ph idx="1" type="subTitle"/>
          </p:nvPr>
        </p:nvSpPr>
        <p:spPr>
          <a:xfrm>
            <a:off x="622300" y="2362200"/>
            <a:ext cx="7772400" cy="731837"/>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2800"/>
              <a:buNone/>
            </a:pPr>
            <a:r>
              <a:rPr b="1" lang="en-US" sz="2800">
                <a:solidFill>
                  <a:srgbClr val="420408"/>
                </a:solidFill>
                <a:latin typeface="Calibri"/>
                <a:ea typeface="Calibri"/>
                <a:cs typeface="Calibri"/>
                <a:sym typeface="Calibri"/>
              </a:rPr>
              <a:t>SIGN LANGUAGE TRANSLATOR USING DEEP LEARNING</a:t>
            </a:r>
            <a:endParaRPr/>
          </a:p>
        </p:txBody>
      </p:sp>
      <p:sp>
        <p:nvSpPr>
          <p:cNvPr id="98" name="Google Shape;98;p5"/>
          <p:cNvSpPr txBox="1"/>
          <p:nvPr/>
        </p:nvSpPr>
        <p:spPr>
          <a:xfrm>
            <a:off x="876300" y="4826100"/>
            <a:ext cx="7451400" cy="203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Presented By:</a:t>
            </a:r>
            <a:endParaRPr>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B. Evans Nikith Royan(ENG18CS0054)</a:t>
            </a:r>
            <a:endParaRPr>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Darryl R. Andrade</a:t>
            </a:r>
            <a:r>
              <a:rPr b="1" i="0" lang="en-US" sz="1800" u="none">
                <a:solidFill>
                  <a:schemeClr val="dk1"/>
                </a:solidFill>
                <a:latin typeface="Calibri"/>
                <a:ea typeface="Calibri"/>
                <a:cs typeface="Calibri"/>
                <a:sym typeface="Calibri"/>
              </a:rPr>
              <a:t> (ENG18CS0079</a:t>
            </a:r>
            <a:r>
              <a:rPr b="1" lang="en-US" sz="1800">
                <a:solidFill>
                  <a:schemeClr val="dk1"/>
                </a:solidFill>
                <a:latin typeface="Calibri"/>
                <a:ea typeface="Calibri"/>
                <a:cs typeface="Calibri"/>
                <a:sym typeface="Calibri"/>
              </a:rPr>
              <a:t>)</a:t>
            </a:r>
            <a:endParaRPr>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Davin S. Thomas</a:t>
            </a:r>
            <a:r>
              <a:rPr b="1" i="0" lang="en-US" sz="1800" u="none">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ENG18CS0082</a:t>
            </a:r>
            <a:r>
              <a:rPr b="1" i="0" lang="en-US" sz="1800" u="none">
                <a:solidFill>
                  <a:schemeClr val="dk1"/>
                </a:solidFill>
                <a:latin typeface="Calibri"/>
                <a:ea typeface="Calibri"/>
                <a:cs typeface="Calibri"/>
                <a:sym typeface="Calibri"/>
              </a:rPr>
              <a:t>)</a:t>
            </a:r>
            <a:endParaRPr>
              <a:latin typeface="Calibri"/>
              <a:ea typeface="Calibri"/>
              <a:cs typeface="Calibri"/>
              <a:sym typeface="Calibri"/>
            </a:endParaRPr>
          </a:p>
          <a:p>
            <a:pPr indent="0" lvl="0" marL="0" marR="0" rtl="0" algn="ctr">
              <a:lnSpc>
                <a:spcPct val="100000"/>
              </a:lnSpc>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Debjit Das</a:t>
            </a:r>
            <a:r>
              <a:rPr b="1" i="0" lang="en-US" sz="1800" u="none">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ENG18CS0083</a:t>
            </a:r>
            <a:r>
              <a:rPr b="1" i="0" lang="en-US" sz="1800" u="none">
                <a:solidFill>
                  <a:schemeClr val="dk1"/>
                </a:solidFill>
                <a:latin typeface="Calibri"/>
                <a:ea typeface="Calibri"/>
                <a:cs typeface="Calibri"/>
                <a:sym typeface="Calibri"/>
              </a:rPr>
              <a:t>)</a:t>
            </a:r>
            <a:endParaRPr b="1" i="0" sz="1800" u="none">
              <a:solidFill>
                <a:schemeClr val="dk1"/>
              </a:solidFill>
              <a:latin typeface="Calibri"/>
              <a:ea typeface="Calibri"/>
              <a:cs typeface="Calibri"/>
              <a:sym typeface="Calibri"/>
            </a:endParaRPr>
          </a:p>
          <a:p>
            <a:pPr indent="0" lvl="0" marL="0" rtl="0" algn="ctr">
              <a:spcBef>
                <a:spcPts val="0"/>
              </a:spcBef>
              <a:spcAft>
                <a:spcPts val="0"/>
              </a:spcAft>
              <a:buClr>
                <a:schemeClr val="dk1"/>
              </a:buClr>
              <a:buSzPts val="1800"/>
              <a:buFont typeface="Arial"/>
              <a:buNone/>
            </a:pPr>
            <a:r>
              <a:rPr b="1" lang="en-US" sz="1800">
                <a:solidFill>
                  <a:schemeClr val="dk1"/>
                </a:solidFill>
                <a:latin typeface="Calibri"/>
                <a:ea typeface="Calibri"/>
                <a:cs typeface="Calibri"/>
                <a:sym typeface="Calibri"/>
              </a:rPr>
              <a:t>Gyandwip Das</a:t>
            </a:r>
            <a:r>
              <a:rPr b="1" lang="en-US" sz="1800">
                <a:solidFill>
                  <a:schemeClr val="dk1"/>
                </a:solidFill>
                <a:latin typeface="Calibri"/>
                <a:ea typeface="Calibri"/>
                <a:cs typeface="Calibri"/>
                <a:sym typeface="Calibri"/>
              </a:rPr>
              <a:t> (ENG18CS0109)</a:t>
            </a:r>
            <a:endParaRPr b="1" sz="18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800" u="none">
              <a:solidFill>
                <a:schemeClr val="dk1"/>
              </a:solidFill>
              <a:latin typeface="Calibri"/>
              <a:ea typeface="Calibri"/>
              <a:cs typeface="Calibri"/>
              <a:sym typeface="Calibri"/>
            </a:endParaRPr>
          </a:p>
        </p:txBody>
      </p:sp>
      <p:sp>
        <p:nvSpPr>
          <p:cNvPr id="99" name="Google Shape;99;p5"/>
          <p:cNvSpPr txBox="1"/>
          <p:nvPr/>
        </p:nvSpPr>
        <p:spPr>
          <a:xfrm>
            <a:off x="1574800" y="3648075"/>
            <a:ext cx="5905500" cy="70802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3217"/>
              </a:buClr>
              <a:buSzPts val="2000"/>
              <a:buFont typeface="Calibri"/>
              <a:buNone/>
            </a:pPr>
            <a:r>
              <a:rPr b="1" i="0" lang="en-US" sz="2000" u="none">
                <a:solidFill>
                  <a:srgbClr val="003217"/>
                </a:solidFill>
                <a:latin typeface="Calibri"/>
                <a:ea typeface="Calibri"/>
                <a:cs typeface="Calibri"/>
                <a:sym typeface="Calibri"/>
              </a:rPr>
              <a:t>Under the Supervision</a:t>
            </a:r>
            <a:endParaRPr/>
          </a:p>
          <a:p>
            <a:pPr indent="0" lvl="0" marL="0" marR="0" rtl="0" algn="ctr">
              <a:lnSpc>
                <a:spcPct val="100000"/>
              </a:lnSpc>
              <a:spcBef>
                <a:spcPts val="0"/>
              </a:spcBef>
              <a:spcAft>
                <a:spcPts val="0"/>
              </a:spcAft>
              <a:buClr>
                <a:srgbClr val="003217"/>
              </a:buClr>
              <a:buSzPts val="2000"/>
              <a:buFont typeface="Calibri"/>
              <a:buNone/>
            </a:pPr>
            <a:r>
              <a:rPr b="1" i="0" lang="en-US" sz="2000" u="none">
                <a:solidFill>
                  <a:srgbClr val="003217"/>
                </a:solidFill>
                <a:latin typeface="Calibri"/>
                <a:ea typeface="Calibri"/>
                <a:cs typeface="Calibri"/>
                <a:sym typeface="Calibri"/>
              </a:rPr>
              <a:t> Prof. </a:t>
            </a:r>
            <a:r>
              <a:rPr b="1" lang="en-US" sz="2000">
                <a:solidFill>
                  <a:srgbClr val="003217"/>
                </a:solidFill>
                <a:latin typeface="Calibri"/>
                <a:ea typeface="Calibri"/>
                <a:cs typeface="Calibri"/>
                <a:sym typeface="Calibri"/>
              </a:rPr>
              <a:t>Rashmi Mothkur</a:t>
            </a:r>
            <a:endParaRPr/>
          </a:p>
        </p:txBody>
      </p:sp>
      <p:pic>
        <p:nvPicPr>
          <p:cNvPr id="100" name="Google Shape;100;p5"/>
          <p:cNvPicPr preferRelativeResize="0"/>
          <p:nvPr/>
        </p:nvPicPr>
        <p:blipFill rotWithShape="1">
          <a:blip r:embed="rId3">
            <a:alphaModFix/>
          </a:blip>
          <a:srcRect b="0" l="0" r="0" t="0"/>
          <a:stretch/>
        </p:blipFill>
        <p:spPr>
          <a:xfrm>
            <a:off x="0" y="17462"/>
            <a:ext cx="1284287" cy="1112837"/>
          </a:xfrm>
          <a:prstGeom prst="rect">
            <a:avLst/>
          </a:prstGeom>
          <a:noFill/>
          <a:ln>
            <a:noFill/>
          </a:ln>
        </p:spPr>
      </p:pic>
      <p:sp>
        <p:nvSpPr>
          <p:cNvPr id="101" name="Google Shape;101;p5"/>
          <p:cNvSpPr txBox="1"/>
          <p:nvPr/>
        </p:nvSpPr>
        <p:spPr>
          <a:xfrm>
            <a:off x="381000" y="1319212"/>
            <a:ext cx="8763000" cy="7318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D0D47"/>
              </a:buClr>
              <a:buSzPts val="2800"/>
              <a:buFont typeface="Calibri"/>
              <a:buNone/>
            </a:pPr>
            <a:r>
              <a:rPr b="1" i="0" lang="en-US" sz="2800" u="none">
                <a:solidFill>
                  <a:srgbClr val="0D0D47"/>
                </a:solidFill>
                <a:latin typeface="Calibri"/>
                <a:ea typeface="Calibri"/>
                <a:cs typeface="Calibri"/>
                <a:sym typeface="Calibri"/>
              </a:rPr>
              <a:t>Department of Computer Science and Technology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graphicFrame>
        <p:nvGraphicFramePr>
          <p:cNvPr id="167" name="Google Shape;167;p14"/>
          <p:cNvGraphicFramePr/>
          <p:nvPr/>
        </p:nvGraphicFramePr>
        <p:xfrm>
          <a:off x="152425" y="1461100"/>
          <a:ext cx="3000000" cy="3000000"/>
        </p:xfrm>
        <a:graphic>
          <a:graphicData uri="http://schemas.openxmlformats.org/drawingml/2006/table">
            <a:tbl>
              <a:tblPr>
                <a:noFill/>
                <a:tableStyleId>{3BB1F44B-F4E9-437A-A4EB-18DE405E5FED}</a:tableStyleId>
              </a:tblPr>
              <a:tblGrid>
                <a:gridCol w="2219075"/>
                <a:gridCol w="2392000"/>
                <a:gridCol w="2190250"/>
                <a:gridCol w="2190250"/>
              </a:tblGrid>
              <a:tr h="12700">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Title</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Methodology</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Findings</a:t>
                      </a:r>
                      <a:endParaRPr b="1" sz="15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Calibri"/>
                          <a:ea typeface="Calibri"/>
                          <a:cs typeface="Calibri"/>
                          <a:sym typeface="Calibri"/>
                        </a:rPr>
                        <a:t>[9]</a:t>
                      </a:r>
                      <a:r>
                        <a:rPr lang="en-US" sz="1200">
                          <a:solidFill>
                            <a:schemeClr val="dk1"/>
                          </a:solidFill>
                          <a:latin typeface="Calibri"/>
                          <a:ea typeface="Calibri"/>
                          <a:cs typeface="Calibri"/>
                          <a:sym typeface="Calibri"/>
                        </a:rPr>
                        <a:t> Real-time Sign Language Recognition using Computer Vision</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This methodology follows a two segmented approach.</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Firstly, the image processing is done by applying Gaussian blur to the region of interest of the input, this forms a skin colour mask. Then a series of dilation and erosion is applied to enhance and smoothen the required features. CNN is used to identify the vivid features of the hand and ReLU is used to remove the negatives, Softmax is used to provide an accurate  position.</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Used dataset developed on their own to train this model. Since this is an isolated sign recognition model, (signs J and Z require motion detection) the dataset consists 240 images of 10 images for each sign.The extracted images are converted into a 28x28 image grayscale. The model is trained on an 85:15 split.</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Upon training the model, output were tested in different illuminations and backgrounds in real-time, this robust algorithm could provide 83% accuracy.</a:t>
                      </a:r>
                      <a:endParaRPr sz="120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lang="en-US" sz="1200">
                          <a:latin typeface="Calibri"/>
                          <a:ea typeface="Calibri"/>
                          <a:cs typeface="Calibri"/>
                          <a:sym typeface="Calibri"/>
                        </a:rPr>
                        <a:t>[10]</a:t>
                      </a:r>
                      <a:r>
                        <a:rPr lang="en-US" sz="1200">
                          <a:solidFill>
                            <a:schemeClr val="dk1"/>
                          </a:solidFill>
                          <a:latin typeface="Calibri"/>
                          <a:ea typeface="Calibri"/>
                          <a:cs typeface="Calibri"/>
                          <a:sym typeface="Calibri"/>
                        </a:rPr>
                        <a:t>Research of a Sign Language Translation System Based on Deep Learning</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Multiple methods like, Faster R-CNN used to recognise and  locate the hand from the video input &amp; a 3D CNN feature extraction network and a recognition algorithm called LSTM network based on RNN are constructed to improve the accuracy by learning the context of the sign language. To improve the colour tone (RGB signs) problems, all the above methods are combined to build a recognition model. </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To train the network, a dataset containing 40 common words and 10,000 sign language images is used, it converges only after 55,000 iterations thereby decreasing the loss value eventually. The division between the training and the verification set is in the ratio 8:2. </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Upon testing and training this fusion method in a real-time environment, the recognition rate is as high as 99% which is better than many other known methods.</a:t>
                      </a:r>
                      <a:endParaRPr sz="12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graphicFrame>
        <p:nvGraphicFramePr>
          <p:cNvPr id="173" name="Google Shape;173;p15"/>
          <p:cNvGraphicFramePr/>
          <p:nvPr/>
        </p:nvGraphicFramePr>
        <p:xfrm>
          <a:off x="152425" y="1461100"/>
          <a:ext cx="3000000" cy="3000000"/>
        </p:xfrm>
        <a:graphic>
          <a:graphicData uri="http://schemas.openxmlformats.org/drawingml/2006/table">
            <a:tbl>
              <a:tblPr>
                <a:noFill/>
                <a:tableStyleId>{3BB1F44B-F4E9-437A-A4EB-18DE405E5FED}</a:tableStyleId>
              </a:tblPr>
              <a:tblGrid>
                <a:gridCol w="2219075"/>
                <a:gridCol w="2392000"/>
                <a:gridCol w="2190250"/>
                <a:gridCol w="2190250"/>
              </a:tblGrid>
              <a:tr h="12700">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Title</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Methodology</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Findings</a:t>
                      </a:r>
                      <a:endParaRPr b="1" sz="15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Calibri"/>
                          <a:ea typeface="Calibri"/>
                          <a:cs typeface="Calibri"/>
                          <a:sym typeface="Calibri"/>
                        </a:rPr>
                        <a:t>[11]</a:t>
                      </a:r>
                      <a:r>
                        <a:rPr lang="en-US" sz="1200">
                          <a:solidFill>
                            <a:schemeClr val="dk1"/>
                          </a:solidFill>
                          <a:latin typeface="Calibri"/>
                          <a:ea typeface="Calibri"/>
                          <a:cs typeface="Calibri"/>
                          <a:sym typeface="Calibri"/>
                        </a:rPr>
                        <a:t> </a:t>
                      </a:r>
                      <a:r>
                        <a:rPr lang="en-US" sz="1200">
                          <a:solidFill>
                            <a:schemeClr val="dk1"/>
                          </a:solidFill>
                          <a:latin typeface="Calibri"/>
                          <a:ea typeface="Calibri"/>
                          <a:cs typeface="Calibri"/>
                          <a:sym typeface="Calibri"/>
                        </a:rPr>
                        <a:t>Detection of Pediatric Pneumonia from Chest X-Ray Images using CNN and Transfer Learning</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Four different models were chosen with convolutional neural networks as their basis. A simple CNN and 3 Transfer learning models (VGG16, VGG19, Inception V3) pre-trained on the ImageNet dataset.</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 dataset consisting of 8,518 X - ray images (256 x 256) after augmentation and balancing. Divided into 2 classes: Pneumonia and Normal.</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Obtained an  accuracy of 97% and above on all four of the models. The models yielded these results when trained on 100 epochs.  </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lang="en-US" sz="1200">
                          <a:latin typeface="Calibri"/>
                          <a:ea typeface="Calibri"/>
                          <a:cs typeface="Calibri"/>
                          <a:sym typeface="Calibri"/>
                        </a:rPr>
                        <a:t>[12]</a:t>
                      </a:r>
                      <a:r>
                        <a:rPr lang="en-US" sz="1200">
                          <a:solidFill>
                            <a:schemeClr val="dk1"/>
                          </a:solidFill>
                          <a:latin typeface="Times New Roman"/>
                          <a:ea typeface="Times New Roman"/>
                          <a:cs typeface="Times New Roman"/>
                          <a:sym typeface="Times New Roman"/>
                        </a:rPr>
                        <a:t>Deep Residual Learning for Image Recognition</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Images are resized and randomly sampled for scale augmentation or its horizontal flip, with the per pixel mean subtracted. Standard color augmentation is used and adopts batch normalization after each convolution and before each activation. They initialize weights and train it from scratch. </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Used dataset from Imagenet large scale visual recognition challenge 2012 consisting of 1000 classes, 1.28 million training images, 50k validation images and 100k test images resized to 224x224.</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Resnet reduces error rate by 3.57% in the top-5 error on test set compared to VGG v5(6.8), Googlenet(6.66).</a:t>
                      </a:r>
                      <a:endParaRPr sz="120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lang="en-US" sz="1200">
                          <a:latin typeface="Calibri"/>
                          <a:ea typeface="Calibri"/>
                          <a:cs typeface="Calibri"/>
                          <a:sym typeface="Calibri"/>
                        </a:rPr>
                        <a:t>[13]</a:t>
                      </a:r>
                      <a:r>
                        <a:rPr lang="en-US" sz="1200">
                          <a:solidFill>
                            <a:schemeClr val="dk1"/>
                          </a:solidFill>
                          <a:latin typeface="Times New Roman"/>
                          <a:ea typeface="Times New Roman"/>
                          <a:cs typeface="Times New Roman"/>
                          <a:sym typeface="Times New Roman"/>
                        </a:rPr>
                        <a:t>German Sign Language Translation using 3D Hand Pose Estimation and Deep Learning</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This approach utilizes a dataset annotatedwith ground truth 3D keypoints for learning the pose representations. A three-network pipeline has been adopted to recognize the signed gesture. The networks employed are: Handsegnet, posenet, poseprior.</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 dataset consisting of synthetic hand models rendered from 3D models of humans. It consists of 41258 training and 2728 testing samples</a:t>
                      </a:r>
                      <a:endParaRPr sz="1200">
                        <a:solidFill>
                          <a:schemeClr val="dk1"/>
                        </a:solidFill>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Error rate of 0.58 with SVM classifier. Additional features extracted, classified with SVM reduced the error rate to 0.39. Transfer learning approach reduced the error rate further to 0.37, and using Inception-v3 reduced the error rate to 0.36.</a:t>
                      </a:r>
                      <a:endParaRPr sz="1200">
                        <a:solidFill>
                          <a:schemeClr val="dk1"/>
                        </a:solidFill>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graphicFrame>
        <p:nvGraphicFramePr>
          <p:cNvPr id="179" name="Google Shape;179;p16"/>
          <p:cNvGraphicFramePr/>
          <p:nvPr/>
        </p:nvGraphicFramePr>
        <p:xfrm>
          <a:off x="152425" y="1461100"/>
          <a:ext cx="3000000" cy="3000000"/>
        </p:xfrm>
        <a:graphic>
          <a:graphicData uri="http://schemas.openxmlformats.org/drawingml/2006/table">
            <a:tbl>
              <a:tblPr>
                <a:noFill/>
                <a:tableStyleId>{3BB1F44B-F4E9-437A-A4EB-18DE405E5FED}</a:tableStyleId>
              </a:tblPr>
              <a:tblGrid>
                <a:gridCol w="2219075"/>
                <a:gridCol w="2392000"/>
                <a:gridCol w="2190250"/>
                <a:gridCol w="2190250"/>
              </a:tblGrid>
              <a:tr h="12700">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Title</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Methodology</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Findings</a:t>
                      </a:r>
                      <a:endParaRPr b="1" sz="15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Calibri"/>
                          <a:ea typeface="Calibri"/>
                          <a:cs typeface="Calibri"/>
                          <a:sym typeface="Calibri"/>
                        </a:rPr>
                        <a:t>[14] </a:t>
                      </a:r>
                      <a:r>
                        <a:rPr lang="en-US" sz="1200">
                          <a:solidFill>
                            <a:schemeClr val="dk1"/>
                          </a:solidFill>
                          <a:latin typeface="Times New Roman"/>
                          <a:ea typeface="Times New Roman"/>
                          <a:cs typeface="Times New Roman"/>
                          <a:sym typeface="Times New Roman"/>
                        </a:rPr>
                        <a:t>Mudra: Convolutional Neural Network based Indian Sign Language Translator for Banks</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It uses a vision based classification system having dynamic signs ISL for bank purposes.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Uses a self-customized dataset from the ISL dictionary.CNN algorithm is</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used for feature extraction. Then the features extracted are given as an input to the LSTM model and</a:t>
                      </a:r>
                      <a:endParaRPr sz="12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then signs are converted to text form.</a:t>
                      </a:r>
                      <a:endParaRPr sz="1200">
                        <a:latin typeface="Calibri"/>
                        <a:ea typeface="Calibri"/>
                        <a:cs typeface="Calibri"/>
                        <a:sym typeface="Calibri"/>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Hand gestures were taken in video and converted to a series of images. Each image has a resolution of 1080x1920. The dataset comprises 1100 videos representing bank-related signs and everyday signs. </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The everyday dataset resulted in higher accuracy compared to the other categories. It was observed that at the training phases an accuracy of 100% was recognized.</a:t>
                      </a:r>
                      <a:endParaRPr sz="120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lang="en-US" sz="1200">
                          <a:latin typeface="Calibri"/>
                          <a:ea typeface="Calibri"/>
                          <a:cs typeface="Calibri"/>
                          <a:sym typeface="Calibri"/>
                        </a:rPr>
                        <a:t>[15] </a:t>
                      </a:r>
                      <a:r>
                        <a:rPr lang="en-US" sz="1200">
                          <a:latin typeface="Calibri"/>
                          <a:ea typeface="Calibri"/>
                          <a:cs typeface="Calibri"/>
                          <a:sym typeface="Calibri"/>
                        </a:rPr>
                        <a:t>Inception-v3 for Flower Classification  </a:t>
                      </a:r>
                      <a:endParaRPr sz="1200">
                        <a:latin typeface="Calibri"/>
                        <a:ea typeface="Calibri"/>
                        <a:cs typeface="Calibri"/>
                        <a:sym typeface="Calibri"/>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0"/>
                        </a:spcAft>
                        <a:buNone/>
                      </a:pPr>
                      <a:r>
                        <a:rPr lang="en-US" sz="1200">
                          <a:latin typeface="Times New Roman"/>
                          <a:ea typeface="Times New Roman"/>
                          <a:cs typeface="Times New Roman"/>
                          <a:sym typeface="Times New Roman"/>
                        </a:rPr>
                        <a:t>Inception-v3 network model is used. Tensorflow is used to retrain Inception's final Layer for new categories using transfer learning.Uses the transfer learning method which keeps the parameters of the previous layer and remove the last layer of the Inception-v3 model, then retrain a last layer.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200">
                          <a:latin typeface="Calibri"/>
                          <a:ea typeface="Calibri"/>
                          <a:cs typeface="Calibri"/>
                          <a:sym typeface="Calibri"/>
                        </a:rPr>
                        <a:t>To train the network, a dataset containing 40 common words and 10,000 sign language images is used, it converges only after 55,000 iterations thereby decreasing the loss value eventually. The division between the training and the verification set is in the ratio 8:2. </a:t>
                      </a:r>
                      <a:endParaRPr sz="1200">
                        <a:latin typeface="Calibri"/>
                        <a:ea typeface="Calibri"/>
                        <a:cs typeface="Calibri"/>
                        <a:sym typeface="Calibri"/>
                      </a:endParaRPr>
                    </a:p>
                  </a:txBody>
                  <a:tcPr marT="63500" marB="63500" marR="63500" marL="63500">
                    <a:lnL cap="flat" cmpd="sng" w="12700">
                      <a:solidFill>
                        <a:srgbClr val="000000"/>
                      </a:solidFill>
                      <a:prstDash val="solid"/>
                      <a:round/>
                      <a:headEnd len="sm" w="sm" type="none"/>
                      <a:tailEnd len="sm" w="sm" type="none"/>
                    </a:lnL>
                  </a:tcPr>
                </a:tc>
                <a:tc>
                  <a:txBody>
                    <a:bodyPr/>
                    <a:lstStyle/>
                    <a:p>
                      <a:pPr indent="0" lvl="0" marL="0" rtl="0" algn="l">
                        <a:spcBef>
                          <a:spcPts val="0"/>
                        </a:spcBef>
                        <a:spcAft>
                          <a:spcPts val="0"/>
                        </a:spcAft>
                        <a:buNone/>
                      </a:pPr>
                      <a:r>
                        <a:rPr lang="en-US" sz="1200">
                          <a:latin typeface="Calibri"/>
                          <a:ea typeface="Calibri"/>
                          <a:cs typeface="Calibri"/>
                          <a:sym typeface="Calibri"/>
                        </a:rPr>
                        <a:t>Upon testing and training this fusion method in a real-time environment, the recognition rate is as high as 99% which is better than many other known methods.</a:t>
                      </a:r>
                      <a:endParaRPr sz="12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7"/>
          <p:cNvSpPr txBox="1"/>
          <p:nvPr>
            <p:ph type="title"/>
          </p:nvPr>
        </p:nvSpPr>
        <p:spPr>
          <a:xfrm>
            <a:off x="1676400" y="573087"/>
            <a:ext cx="6589712" cy="747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i="0" lang="en-US" sz="3600" u="none">
                <a:solidFill>
                  <a:srgbClr val="1581AA"/>
                </a:solidFill>
                <a:latin typeface="Calibri"/>
                <a:ea typeface="Calibri"/>
                <a:cs typeface="Calibri"/>
                <a:sym typeface="Calibri"/>
              </a:rPr>
              <a:t>Design</a:t>
            </a:r>
            <a:endParaRPr/>
          </a:p>
        </p:txBody>
      </p:sp>
      <p:sp>
        <p:nvSpPr>
          <p:cNvPr id="185" name="Google Shape;185;p17"/>
          <p:cNvSpPr txBox="1"/>
          <p:nvPr/>
        </p:nvSpPr>
        <p:spPr>
          <a:xfrm>
            <a:off x="7772400" y="6135687"/>
            <a:ext cx="1066800" cy="3698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186" name="Google Shape;186;p17"/>
          <p:cNvSpPr txBox="1"/>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sp>
        <p:nvSpPr>
          <p:cNvPr id="187" name="Google Shape;187;p17"/>
          <p:cNvSpPr txBox="1"/>
          <p:nvPr>
            <p:ph idx="1" type="body"/>
          </p:nvPr>
        </p:nvSpPr>
        <p:spPr>
          <a:xfrm>
            <a:off x="1943100" y="1933550"/>
            <a:ext cx="6591300" cy="4052400"/>
          </a:xfrm>
          <a:prstGeom prst="rect">
            <a:avLst/>
          </a:prstGeom>
          <a:noFill/>
          <a:ln>
            <a:noFill/>
          </a:ln>
        </p:spPr>
        <p:txBody>
          <a:bodyPr anchorCtr="0" anchor="t" bIns="45700" lIns="91425" spcFirstLastPara="1" rIns="91425" wrap="square" tIns="45700">
            <a:noAutofit/>
          </a:bodyPr>
          <a:lstStyle/>
          <a:p>
            <a:pPr indent="-228600" lvl="0" marL="342900" marR="0" rtl="0" algn="l">
              <a:lnSpc>
                <a:spcPct val="100000"/>
              </a:lnSpc>
              <a:spcBef>
                <a:spcPts val="0"/>
              </a:spcBef>
              <a:spcAft>
                <a:spcPts val="0"/>
              </a:spcAft>
              <a:buClr>
                <a:schemeClr val="accent1"/>
              </a:buClr>
              <a:buSzPts val="1800"/>
              <a:buFont typeface="Noto Sans Symbols"/>
              <a:buNone/>
            </a:pPr>
            <a:r>
              <a:t/>
            </a:r>
            <a:endParaRPr b="0" i="0" sz="1800" u="none">
              <a:solidFill>
                <a:srgbClr val="404040"/>
              </a:solidFill>
              <a:latin typeface="Calibri"/>
              <a:ea typeface="Calibri"/>
              <a:cs typeface="Calibri"/>
              <a:sym typeface="Calibri"/>
            </a:endParaRPr>
          </a:p>
          <a:p>
            <a:pPr indent="0" lvl="0" marL="0" marR="0" rtl="0" algn="l">
              <a:lnSpc>
                <a:spcPct val="100000"/>
              </a:lnSpc>
              <a:spcBef>
                <a:spcPts val="1000"/>
              </a:spcBef>
              <a:spcAft>
                <a:spcPts val="0"/>
              </a:spcAft>
              <a:buNone/>
            </a:pPr>
            <a:r>
              <a:rPr lang="en-US" sz="2000">
                <a:latin typeface="Calibri"/>
                <a:ea typeface="Calibri"/>
                <a:cs typeface="Calibri"/>
                <a:sym typeface="Calibri"/>
              </a:rPr>
              <a:t>The High Level Design of the Sign Language Translator is as follows:</a:t>
            </a:r>
            <a:endParaRPr b="1" sz="2000">
              <a:latin typeface="Calibri"/>
              <a:ea typeface="Calibri"/>
              <a:cs typeface="Calibri"/>
              <a:sym typeface="Calibri"/>
            </a:endParaRPr>
          </a:p>
          <a:p>
            <a:pPr indent="-355600" lvl="0" marL="457200" marR="0" rtl="0" algn="l">
              <a:lnSpc>
                <a:spcPct val="100000"/>
              </a:lnSpc>
              <a:spcBef>
                <a:spcPts val="1000"/>
              </a:spcBef>
              <a:spcAft>
                <a:spcPts val="0"/>
              </a:spcAft>
              <a:buClr>
                <a:srgbClr val="404040"/>
              </a:buClr>
              <a:buSzPts val="2000"/>
              <a:buFont typeface="Calibri"/>
              <a:buChar char="🠶"/>
            </a:pPr>
            <a:r>
              <a:rPr b="1" lang="en-US" sz="2000">
                <a:latin typeface="Calibri"/>
                <a:ea typeface="Calibri"/>
                <a:cs typeface="Calibri"/>
                <a:sym typeface="Calibri"/>
              </a:rPr>
              <a:t>Image Capture	</a:t>
            </a:r>
            <a:endParaRPr b="1" sz="2000">
              <a:latin typeface="Calibri"/>
              <a:ea typeface="Calibri"/>
              <a:cs typeface="Calibri"/>
              <a:sym typeface="Calibri"/>
            </a:endParaRPr>
          </a:p>
          <a:p>
            <a:pPr indent="-355600" lvl="0" marL="457200" marR="0" rtl="0" algn="l">
              <a:lnSpc>
                <a:spcPct val="100000"/>
              </a:lnSpc>
              <a:spcBef>
                <a:spcPts val="0"/>
              </a:spcBef>
              <a:spcAft>
                <a:spcPts val="0"/>
              </a:spcAft>
              <a:buClr>
                <a:srgbClr val="404040"/>
              </a:buClr>
              <a:buSzPts val="2000"/>
              <a:buFont typeface="Calibri"/>
              <a:buChar char="🠶"/>
            </a:pPr>
            <a:r>
              <a:rPr b="1" lang="en-US" sz="2000">
                <a:latin typeface="Calibri"/>
                <a:ea typeface="Calibri"/>
                <a:cs typeface="Calibri"/>
                <a:sym typeface="Calibri"/>
              </a:rPr>
              <a:t>Preprocessing of Image for Input</a:t>
            </a:r>
            <a:r>
              <a:rPr lang="en-US" sz="2000">
                <a:latin typeface="Calibri"/>
                <a:ea typeface="Calibri"/>
                <a:cs typeface="Calibri"/>
                <a:sym typeface="Calibri"/>
              </a:rPr>
              <a:t> </a:t>
            </a:r>
            <a:endParaRPr sz="2000">
              <a:latin typeface="Calibri"/>
              <a:ea typeface="Calibri"/>
              <a:cs typeface="Calibri"/>
              <a:sym typeface="Calibri"/>
            </a:endParaRPr>
          </a:p>
          <a:p>
            <a:pPr indent="-355600" lvl="0" marL="457200" marR="0" rtl="0" algn="l">
              <a:lnSpc>
                <a:spcPct val="100000"/>
              </a:lnSpc>
              <a:spcBef>
                <a:spcPts val="0"/>
              </a:spcBef>
              <a:spcAft>
                <a:spcPts val="0"/>
              </a:spcAft>
              <a:buClr>
                <a:srgbClr val="404040"/>
              </a:buClr>
              <a:buSzPts val="2000"/>
              <a:buFont typeface="Calibri"/>
              <a:buChar char="🠶"/>
            </a:pPr>
            <a:r>
              <a:rPr b="1" lang="en-US" sz="2000">
                <a:latin typeface="Calibri"/>
                <a:ea typeface="Calibri"/>
                <a:cs typeface="Calibri"/>
                <a:sym typeface="Calibri"/>
              </a:rPr>
              <a:t>Recognition of Sign								</a:t>
            </a:r>
            <a:endParaRPr b="1" sz="2000">
              <a:latin typeface="Calibri"/>
              <a:ea typeface="Calibri"/>
              <a:cs typeface="Calibri"/>
              <a:sym typeface="Calibri"/>
            </a:endParaRPr>
          </a:p>
          <a:p>
            <a:pPr indent="-355600" lvl="0" marL="457200" marR="0" rtl="0" algn="l">
              <a:lnSpc>
                <a:spcPct val="100000"/>
              </a:lnSpc>
              <a:spcBef>
                <a:spcPts val="0"/>
              </a:spcBef>
              <a:spcAft>
                <a:spcPts val="0"/>
              </a:spcAft>
              <a:buClr>
                <a:srgbClr val="404040"/>
              </a:buClr>
              <a:buSzPts val="2000"/>
              <a:buFont typeface="Calibri"/>
              <a:buChar char="🠶"/>
            </a:pPr>
            <a:r>
              <a:rPr b="1" lang="en-US" sz="2000">
                <a:latin typeface="Calibri"/>
                <a:ea typeface="Calibri"/>
                <a:cs typeface="Calibri"/>
                <a:sym typeface="Calibri"/>
              </a:rPr>
              <a:t>Display as Text</a:t>
            </a:r>
            <a:br>
              <a:rPr lang="en-US" sz="2000">
                <a:latin typeface="Arial"/>
                <a:ea typeface="Arial"/>
                <a:cs typeface="Arial"/>
                <a:sym typeface="Arial"/>
              </a:rPr>
            </a:br>
            <a:endParaRPr sz="20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8"/>
          <p:cNvSpPr txBox="1"/>
          <p:nvPr>
            <p:ph type="title"/>
          </p:nvPr>
        </p:nvSpPr>
        <p:spPr>
          <a:xfrm>
            <a:off x="1943776" y="388985"/>
            <a:ext cx="65892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Design : Image Acquisition &amp; Hand Region Segmentation</a:t>
            </a:r>
            <a:endParaRPr/>
          </a:p>
        </p:txBody>
      </p:sp>
      <p:sp>
        <p:nvSpPr>
          <p:cNvPr id="194" name="Google Shape;194;p18"/>
          <p:cNvSpPr txBox="1"/>
          <p:nvPr>
            <p:ph idx="1" type="body"/>
          </p:nvPr>
        </p:nvSpPr>
        <p:spPr>
          <a:xfrm>
            <a:off x="773975" y="2207875"/>
            <a:ext cx="7760100" cy="40524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00000"/>
              </a:lnSpc>
              <a:spcBef>
                <a:spcPts val="1000"/>
              </a:spcBef>
              <a:spcAft>
                <a:spcPts val="0"/>
              </a:spcAft>
              <a:buSzPts val="2000"/>
              <a:buFont typeface="Calibri"/>
              <a:buChar char="🠶"/>
            </a:pPr>
            <a:r>
              <a:rPr b="1" lang="en-US" sz="2000">
                <a:latin typeface="Calibri"/>
                <a:ea typeface="Calibri"/>
                <a:cs typeface="Calibri"/>
                <a:sym typeface="Calibri"/>
              </a:rPr>
              <a:t>Image Capture    												</a:t>
            </a:r>
            <a:r>
              <a:rPr lang="en-US" sz="2000">
                <a:solidFill>
                  <a:schemeClr val="dk1"/>
                </a:solidFill>
                <a:latin typeface="Calibri"/>
                <a:ea typeface="Calibri"/>
                <a:cs typeface="Calibri"/>
                <a:sym typeface="Calibri"/>
              </a:rPr>
              <a:t>The images will be captured through the web camera and be applied to the next step, where they will be processed.</a:t>
            </a:r>
            <a:endParaRPr sz="2000">
              <a:solidFill>
                <a:schemeClr val="dk1"/>
              </a:solidFill>
              <a:latin typeface="Calibri"/>
              <a:ea typeface="Calibri"/>
              <a:cs typeface="Calibri"/>
              <a:sym typeface="Calibri"/>
            </a:endParaRPr>
          </a:p>
          <a:p>
            <a:pPr indent="-355600" lvl="0" marL="457200" rtl="0" algn="l">
              <a:lnSpc>
                <a:spcPct val="115000"/>
              </a:lnSpc>
              <a:spcBef>
                <a:spcPts val="1000"/>
              </a:spcBef>
              <a:spcAft>
                <a:spcPts val="0"/>
              </a:spcAft>
              <a:buClr>
                <a:schemeClr val="dk1"/>
              </a:buClr>
              <a:buSzPts val="2000"/>
              <a:buFont typeface="Arial"/>
              <a:buChar char="🠶"/>
            </a:pPr>
            <a:r>
              <a:rPr b="1" lang="en-US" sz="2000">
                <a:latin typeface="Calibri"/>
                <a:ea typeface="Calibri"/>
                <a:cs typeface="Calibri"/>
                <a:sym typeface="Calibri"/>
              </a:rPr>
              <a:t>Preprocessing of Captured Image		 						</a:t>
            </a:r>
            <a:r>
              <a:rPr lang="en-US" sz="2000">
                <a:latin typeface="Calibri"/>
                <a:ea typeface="Calibri"/>
                <a:cs typeface="Calibri"/>
                <a:sym typeface="Calibri"/>
              </a:rPr>
              <a:t>From the images, the region of the hand will be recognized and then cropped. Then suitable processing of the image will be done to make it prepared for recognition.</a:t>
            </a:r>
            <a:endParaRPr sz="2000">
              <a:latin typeface="Calibri"/>
              <a:ea typeface="Calibri"/>
              <a:cs typeface="Calibri"/>
              <a:sym typeface="Calibri"/>
            </a:endParaRPr>
          </a:p>
          <a:p>
            <a:pPr indent="0" lvl="0" marL="0" rtl="0" algn="l">
              <a:lnSpc>
                <a:spcPct val="115000"/>
              </a:lnSpc>
              <a:spcBef>
                <a:spcPts val="8400"/>
              </a:spcBef>
              <a:spcAft>
                <a:spcPts val="8400"/>
              </a:spcAft>
              <a:buNone/>
            </a:pPr>
            <a:r>
              <a:rPr b="1" lang="en-US" sz="2000">
                <a:latin typeface="Calibri"/>
                <a:ea typeface="Calibri"/>
                <a:cs typeface="Calibri"/>
                <a:sym typeface="Calibri"/>
              </a:rPr>
              <a:t>		</a:t>
            </a:r>
            <a:endParaRPr sz="20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1945201" y="624110"/>
            <a:ext cx="65892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Design : Hand Posture Recognition &amp; Display of Classified Label</a:t>
            </a:r>
            <a:endParaRPr/>
          </a:p>
        </p:txBody>
      </p:sp>
      <p:sp>
        <p:nvSpPr>
          <p:cNvPr id="201" name="Google Shape;201;p19"/>
          <p:cNvSpPr txBox="1"/>
          <p:nvPr>
            <p:ph idx="1" type="body"/>
          </p:nvPr>
        </p:nvSpPr>
        <p:spPr>
          <a:xfrm>
            <a:off x="1342201" y="2770425"/>
            <a:ext cx="7193700" cy="37776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7000"/>
              </a:spcBef>
              <a:spcAft>
                <a:spcPts val="0"/>
              </a:spcAft>
              <a:buClr>
                <a:srgbClr val="404040"/>
              </a:buClr>
              <a:buSzPts val="2000"/>
              <a:buFont typeface="Calibri"/>
              <a:buChar char="🠶"/>
            </a:pPr>
            <a:r>
              <a:rPr b="1" lang="en-US" sz="2000">
                <a:latin typeface="Calibri"/>
                <a:ea typeface="Calibri"/>
                <a:cs typeface="Calibri"/>
                <a:sym typeface="Calibri"/>
              </a:rPr>
              <a:t>Recognition of Sign										</a:t>
            </a:r>
            <a:r>
              <a:rPr lang="en-US" sz="2000">
                <a:solidFill>
                  <a:schemeClr val="dk1"/>
                </a:solidFill>
                <a:latin typeface="Calibri"/>
                <a:ea typeface="Calibri"/>
                <a:cs typeface="Calibri"/>
                <a:sym typeface="Calibri"/>
              </a:rPr>
              <a:t>The preprocessed images are given as input to the system which will recognise the sign and give it as output.</a:t>
            </a:r>
            <a:endParaRPr sz="2000">
              <a:solidFill>
                <a:schemeClr val="dk1"/>
              </a:solidFill>
              <a:latin typeface="Calibri"/>
              <a:ea typeface="Calibri"/>
              <a:cs typeface="Calibri"/>
              <a:sym typeface="Calibri"/>
            </a:endParaRPr>
          </a:p>
          <a:p>
            <a:pPr indent="-355600" lvl="0" marL="457200" rtl="0" algn="l">
              <a:lnSpc>
                <a:spcPct val="115000"/>
              </a:lnSpc>
              <a:spcBef>
                <a:spcPts val="1000"/>
              </a:spcBef>
              <a:spcAft>
                <a:spcPts val="0"/>
              </a:spcAft>
              <a:buClr>
                <a:srgbClr val="404040"/>
              </a:buClr>
              <a:buSzPts val="2000"/>
              <a:buFont typeface="Calibri"/>
              <a:buChar char="🠶"/>
            </a:pPr>
            <a:r>
              <a:rPr b="1" lang="en-US" sz="2000">
                <a:latin typeface="Calibri"/>
                <a:ea typeface="Calibri"/>
                <a:cs typeface="Calibri"/>
                <a:sym typeface="Calibri"/>
              </a:rPr>
              <a:t>Display as Text                                                                                            </a:t>
            </a:r>
            <a:r>
              <a:rPr lang="en-US" sz="2000">
                <a:solidFill>
                  <a:schemeClr val="dk1"/>
                </a:solidFill>
                <a:latin typeface="Calibri"/>
                <a:ea typeface="Calibri"/>
                <a:cs typeface="Calibri"/>
                <a:sym typeface="Calibri"/>
              </a:rPr>
              <a:t>The recognised text will then will be shown to the user via the screen/interface.</a:t>
            </a:r>
            <a:br>
              <a:rPr lang="en-US" sz="2000">
                <a:solidFill>
                  <a:schemeClr val="dk1"/>
                </a:solidFill>
                <a:latin typeface="Calibri"/>
                <a:ea typeface="Calibri"/>
                <a:cs typeface="Calibri"/>
                <a:sym typeface="Calibri"/>
              </a:rPr>
            </a:br>
            <a:endParaRPr sz="2000">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1506538" y="622850"/>
            <a:ext cx="6589800" cy="74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i="0" lang="en-US" sz="3600" u="none">
                <a:solidFill>
                  <a:srgbClr val="1581AA"/>
                </a:solidFill>
                <a:latin typeface="Calibri"/>
                <a:ea typeface="Calibri"/>
                <a:cs typeface="Calibri"/>
                <a:sym typeface="Calibri"/>
              </a:rPr>
              <a:t>Design</a:t>
            </a:r>
            <a:endParaRPr/>
          </a:p>
        </p:txBody>
      </p:sp>
      <p:sp>
        <p:nvSpPr>
          <p:cNvPr id="207" name="Google Shape;207;p20"/>
          <p:cNvSpPr txBox="1"/>
          <p:nvPr/>
        </p:nvSpPr>
        <p:spPr>
          <a:xfrm>
            <a:off x="7659687" y="6135687"/>
            <a:ext cx="879475" cy="3698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208" name="Google Shape;208;p20"/>
          <p:cNvSpPr txBox="1"/>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pic>
        <p:nvPicPr>
          <p:cNvPr id="209" name="Google Shape;209;p20"/>
          <p:cNvPicPr preferRelativeResize="0"/>
          <p:nvPr/>
        </p:nvPicPr>
        <p:blipFill>
          <a:blip r:embed="rId3">
            <a:alphaModFix/>
          </a:blip>
          <a:stretch>
            <a:fillRect/>
          </a:stretch>
        </p:blipFill>
        <p:spPr>
          <a:xfrm>
            <a:off x="324675" y="1715875"/>
            <a:ext cx="8494649" cy="3571099"/>
          </a:xfrm>
          <a:prstGeom prst="rect">
            <a:avLst/>
          </a:prstGeom>
          <a:noFill/>
          <a:ln>
            <a:noFill/>
          </a:ln>
        </p:spPr>
      </p:pic>
      <p:sp>
        <p:nvSpPr>
          <p:cNvPr id="210" name="Google Shape;210;p20"/>
          <p:cNvSpPr txBox="1"/>
          <p:nvPr/>
        </p:nvSpPr>
        <p:spPr>
          <a:xfrm>
            <a:off x="3618900" y="5735475"/>
            <a:ext cx="270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entury Gothic"/>
                <a:ea typeface="Century Gothic"/>
                <a:cs typeface="Century Gothic"/>
                <a:sym typeface="Century Gothic"/>
              </a:rPr>
              <a:t>Figure: High Level Design</a:t>
            </a:r>
            <a:endParaRPr>
              <a:latin typeface="Century Gothic"/>
              <a:ea typeface="Century Gothic"/>
              <a:cs typeface="Century Gothic"/>
              <a:sym typeface="Century Gothic"/>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1676400" y="573087"/>
            <a:ext cx="6589712" cy="747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i="0" lang="en-US" sz="3600" u="none">
                <a:solidFill>
                  <a:srgbClr val="1581AA"/>
                </a:solidFill>
                <a:latin typeface="Calibri"/>
                <a:ea typeface="Calibri"/>
                <a:cs typeface="Calibri"/>
                <a:sym typeface="Calibri"/>
              </a:rPr>
              <a:t>Design - </a:t>
            </a:r>
            <a:r>
              <a:rPr b="1" lang="en-US">
                <a:latin typeface="Calibri"/>
                <a:ea typeface="Calibri"/>
                <a:cs typeface="Calibri"/>
                <a:sym typeface="Calibri"/>
              </a:rPr>
              <a:t>Gesture to Classification</a:t>
            </a:r>
            <a:endParaRPr/>
          </a:p>
        </p:txBody>
      </p:sp>
      <p:sp>
        <p:nvSpPr>
          <p:cNvPr id="216" name="Google Shape;216;p21"/>
          <p:cNvSpPr txBox="1"/>
          <p:nvPr/>
        </p:nvSpPr>
        <p:spPr>
          <a:xfrm>
            <a:off x="7467600" y="6135687"/>
            <a:ext cx="1071562" cy="3698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217" name="Google Shape;217;p21"/>
          <p:cNvSpPr txBox="1"/>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pic>
        <p:nvPicPr>
          <p:cNvPr id="218" name="Google Shape;218;p21"/>
          <p:cNvPicPr preferRelativeResize="0"/>
          <p:nvPr/>
        </p:nvPicPr>
        <p:blipFill>
          <a:blip r:embed="rId3">
            <a:alphaModFix/>
          </a:blip>
          <a:stretch>
            <a:fillRect/>
          </a:stretch>
        </p:blipFill>
        <p:spPr>
          <a:xfrm>
            <a:off x="1804913" y="1473199"/>
            <a:ext cx="5534168" cy="4510089"/>
          </a:xfrm>
          <a:prstGeom prst="rect">
            <a:avLst/>
          </a:prstGeom>
          <a:noFill/>
          <a:ln>
            <a:noFill/>
          </a:ln>
        </p:spPr>
      </p:pic>
      <p:sp>
        <p:nvSpPr>
          <p:cNvPr id="219" name="Google Shape;219;p21"/>
          <p:cNvSpPr txBox="1"/>
          <p:nvPr/>
        </p:nvSpPr>
        <p:spPr>
          <a:xfrm>
            <a:off x="3448988" y="5983300"/>
            <a:ext cx="270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entury Gothic"/>
                <a:ea typeface="Century Gothic"/>
                <a:cs typeface="Century Gothic"/>
                <a:sym typeface="Century Gothic"/>
              </a:rPr>
              <a:t>Figure: Gesture Prediction</a:t>
            </a:r>
            <a:endParaRPr>
              <a:latin typeface="Century Gothic"/>
              <a:ea typeface="Century Gothic"/>
              <a:cs typeface="Century Gothic"/>
              <a:sym typeface="Century Gothic"/>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2"/>
          <p:cNvSpPr txBox="1"/>
          <p:nvPr>
            <p:ph type="title"/>
          </p:nvPr>
        </p:nvSpPr>
        <p:spPr>
          <a:xfrm>
            <a:off x="1676400" y="573087"/>
            <a:ext cx="6589800" cy="74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lang="en-US">
                <a:latin typeface="Calibri"/>
                <a:ea typeface="Calibri"/>
                <a:cs typeface="Calibri"/>
                <a:sym typeface="Calibri"/>
              </a:rPr>
              <a:t>Methodology</a:t>
            </a:r>
            <a:endParaRPr/>
          </a:p>
        </p:txBody>
      </p:sp>
      <p:sp>
        <p:nvSpPr>
          <p:cNvPr id="225" name="Google Shape;225;p22"/>
          <p:cNvSpPr txBox="1"/>
          <p:nvPr>
            <p:ph idx="1" type="body"/>
          </p:nvPr>
        </p:nvSpPr>
        <p:spPr>
          <a:xfrm>
            <a:off x="1676400" y="1752600"/>
            <a:ext cx="6591300" cy="3778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000"/>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2000" u="none">
              <a:solidFill>
                <a:srgbClr val="404040"/>
              </a:solidFill>
              <a:latin typeface="Calibri"/>
              <a:ea typeface="Calibri"/>
              <a:cs typeface="Calibri"/>
              <a:sym typeface="Calibri"/>
            </a:endParaRPr>
          </a:p>
          <a:p>
            <a:pPr indent="-228600" lvl="0" marL="342900" marR="0" rtl="0" algn="l">
              <a:spcBef>
                <a:spcPts val="1000"/>
              </a:spcBef>
              <a:spcAft>
                <a:spcPts val="0"/>
              </a:spcAft>
              <a:buClr>
                <a:schemeClr val="accent1"/>
              </a:buClr>
              <a:buSzPts val="1800"/>
              <a:buFont typeface="Noto Sans Symbols"/>
              <a:buNone/>
            </a:pPr>
            <a:r>
              <a:t/>
            </a:r>
            <a:endParaRPr b="0" i="0" sz="2000" u="none">
              <a:solidFill>
                <a:srgbClr val="404040"/>
              </a:solidFill>
              <a:latin typeface="Calibri"/>
              <a:ea typeface="Calibri"/>
              <a:cs typeface="Calibri"/>
              <a:sym typeface="Calibri"/>
            </a:endParaRPr>
          </a:p>
        </p:txBody>
      </p:sp>
      <p:sp>
        <p:nvSpPr>
          <p:cNvPr id="226" name="Google Shape;226;p22"/>
          <p:cNvSpPr txBox="1"/>
          <p:nvPr/>
        </p:nvSpPr>
        <p:spPr>
          <a:xfrm>
            <a:off x="8266112" y="6099175"/>
            <a:ext cx="801600" cy="369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227" name="Google Shape;227;p22"/>
          <p:cNvSpPr txBox="1"/>
          <p:nvPr/>
        </p:nvSpPr>
        <p:spPr>
          <a:xfrm>
            <a:off x="1943100" y="6135687"/>
            <a:ext cx="57165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pic>
        <p:nvPicPr>
          <p:cNvPr id="228" name="Google Shape;228;p22"/>
          <p:cNvPicPr preferRelativeResize="0"/>
          <p:nvPr/>
        </p:nvPicPr>
        <p:blipFill>
          <a:blip r:embed="rId3">
            <a:alphaModFix/>
          </a:blip>
          <a:stretch>
            <a:fillRect/>
          </a:stretch>
        </p:blipFill>
        <p:spPr>
          <a:xfrm>
            <a:off x="1600200" y="2040825"/>
            <a:ext cx="5943600" cy="3581400"/>
          </a:xfrm>
          <a:prstGeom prst="rect">
            <a:avLst/>
          </a:prstGeom>
          <a:noFill/>
          <a:ln>
            <a:noFill/>
          </a:ln>
        </p:spPr>
      </p:pic>
      <p:sp>
        <p:nvSpPr>
          <p:cNvPr id="229" name="Google Shape;229;p22"/>
          <p:cNvSpPr txBox="1"/>
          <p:nvPr/>
        </p:nvSpPr>
        <p:spPr>
          <a:xfrm>
            <a:off x="3618900" y="5735475"/>
            <a:ext cx="270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entury Gothic"/>
                <a:ea typeface="Century Gothic"/>
                <a:cs typeface="Century Gothic"/>
                <a:sym typeface="Century Gothic"/>
              </a:rPr>
              <a:t>Figure: Dataset Split</a:t>
            </a:r>
            <a:endParaRPr>
              <a:latin typeface="Century Gothic"/>
              <a:ea typeface="Century Gothic"/>
              <a:cs typeface="Century Gothic"/>
              <a:sym typeface="Century Gothic"/>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1676400" y="573087"/>
            <a:ext cx="6589712" cy="747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lang="en-US">
                <a:latin typeface="Calibri"/>
                <a:ea typeface="Calibri"/>
                <a:cs typeface="Calibri"/>
                <a:sym typeface="Calibri"/>
              </a:rPr>
              <a:t>Methodology</a:t>
            </a:r>
            <a:endParaRPr/>
          </a:p>
        </p:txBody>
      </p:sp>
      <p:sp>
        <p:nvSpPr>
          <p:cNvPr id="235" name="Google Shape;235;p23"/>
          <p:cNvSpPr txBox="1"/>
          <p:nvPr>
            <p:ph idx="1" type="body"/>
          </p:nvPr>
        </p:nvSpPr>
        <p:spPr>
          <a:xfrm>
            <a:off x="1676400" y="1752600"/>
            <a:ext cx="6591300" cy="37782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sz="2000"/>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2000" u="none">
              <a:solidFill>
                <a:srgbClr val="404040"/>
              </a:solidFill>
              <a:latin typeface="Calibri"/>
              <a:ea typeface="Calibri"/>
              <a:cs typeface="Calibri"/>
              <a:sym typeface="Calibri"/>
            </a:endParaRPr>
          </a:p>
          <a:p>
            <a:pPr indent="-228600" lvl="0" marL="342900" marR="0" rtl="0" algn="l">
              <a:spcBef>
                <a:spcPts val="1000"/>
              </a:spcBef>
              <a:spcAft>
                <a:spcPts val="0"/>
              </a:spcAft>
              <a:buClr>
                <a:schemeClr val="accent1"/>
              </a:buClr>
              <a:buSzPts val="1800"/>
              <a:buFont typeface="Noto Sans Symbols"/>
              <a:buNone/>
            </a:pPr>
            <a:r>
              <a:t/>
            </a:r>
            <a:endParaRPr b="0" i="0" sz="2000" u="none">
              <a:solidFill>
                <a:srgbClr val="404040"/>
              </a:solidFill>
              <a:latin typeface="Calibri"/>
              <a:ea typeface="Calibri"/>
              <a:cs typeface="Calibri"/>
              <a:sym typeface="Calibri"/>
            </a:endParaRPr>
          </a:p>
        </p:txBody>
      </p:sp>
      <p:sp>
        <p:nvSpPr>
          <p:cNvPr id="236" name="Google Shape;236;p23"/>
          <p:cNvSpPr txBox="1"/>
          <p:nvPr/>
        </p:nvSpPr>
        <p:spPr>
          <a:xfrm>
            <a:off x="8266112" y="6099175"/>
            <a:ext cx="801687" cy="3698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237" name="Google Shape;237;p23"/>
          <p:cNvSpPr txBox="1"/>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sp>
        <p:nvSpPr>
          <p:cNvPr id="238" name="Google Shape;238;p23"/>
          <p:cNvSpPr txBox="1"/>
          <p:nvPr/>
        </p:nvSpPr>
        <p:spPr>
          <a:xfrm>
            <a:off x="3101400" y="6500800"/>
            <a:ext cx="29412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entury Gothic"/>
                <a:ea typeface="Century Gothic"/>
                <a:cs typeface="Century Gothic"/>
                <a:sym typeface="Century Gothic"/>
              </a:rPr>
              <a:t>Figure: Model Architecture</a:t>
            </a:r>
            <a:endParaRPr>
              <a:latin typeface="Century Gothic"/>
              <a:ea typeface="Century Gothic"/>
              <a:cs typeface="Century Gothic"/>
              <a:sym typeface="Century Gothic"/>
            </a:endParaRPr>
          </a:p>
        </p:txBody>
      </p:sp>
      <p:pic>
        <p:nvPicPr>
          <p:cNvPr id="239" name="Google Shape;239;p23"/>
          <p:cNvPicPr preferRelativeResize="0"/>
          <p:nvPr/>
        </p:nvPicPr>
        <p:blipFill>
          <a:blip r:embed="rId3">
            <a:alphaModFix/>
          </a:blip>
          <a:stretch>
            <a:fillRect/>
          </a:stretch>
        </p:blipFill>
        <p:spPr>
          <a:xfrm>
            <a:off x="308638" y="1215925"/>
            <a:ext cx="8526727" cy="5284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6"/>
          <p:cNvSpPr txBox="1"/>
          <p:nvPr>
            <p:ph type="title"/>
          </p:nvPr>
        </p:nvSpPr>
        <p:spPr>
          <a:xfrm>
            <a:off x="1676400" y="573087"/>
            <a:ext cx="6589712" cy="747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i="0" lang="en-US" sz="3600" u="none">
                <a:solidFill>
                  <a:srgbClr val="1581AA"/>
                </a:solidFill>
                <a:latin typeface="Calibri"/>
                <a:ea typeface="Calibri"/>
                <a:cs typeface="Calibri"/>
                <a:sym typeface="Calibri"/>
              </a:rPr>
              <a:t>Overview</a:t>
            </a:r>
            <a:endParaRPr/>
          </a:p>
        </p:txBody>
      </p:sp>
      <p:sp>
        <p:nvSpPr>
          <p:cNvPr id="107" name="Google Shape;107;p6"/>
          <p:cNvSpPr txBox="1"/>
          <p:nvPr>
            <p:ph idx="1" type="body"/>
          </p:nvPr>
        </p:nvSpPr>
        <p:spPr>
          <a:xfrm>
            <a:off x="1676400" y="1752600"/>
            <a:ext cx="6591300" cy="3778250"/>
          </a:xfrm>
          <a:prstGeom prst="rect">
            <a:avLst/>
          </a:prstGeom>
          <a:noFill/>
          <a:ln>
            <a:noFill/>
          </a:ln>
        </p:spPr>
        <p:txBody>
          <a:bodyPr anchorCtr="0" anchor="t" bIns="45700" lIns="91425" spcFirstLastPara="1" rIns="91425" wrap="square" tIns="45700">
            <a:noAutofit/>
          </a:bodyPr>
          <a:lstStyle/>
          <a:p>
            <a:pPr indent="-355600" lvl="0" marL="342900" marR="0" rtl="0" algn="l">
              <a:lnSpc>
                <a:spcPct val="100000"/>
              </a:lnSpc>
              <a:spcBef>
                <a:spcPts val="0"/>
              </a:spcBef>
              <a:spcAft>
                <a:spcPts val="0"/>
              </a:spcAft>
              <a:buClr>
                <a:schemeClr val="accent1"/>
              </a:buClr>
              <a:buSzPts val="2000"/>
              <a:buFont typeface="Noto Sans Symbols"/>
              <a:buChar char="🠶"/>
            </a:pPr>
            <a:r>
              <a:rPr b="0" i="0" lang="en-US" sz="2000" u="none" cap="none" strike="noStrike">
                <a:solidFill>
                  <a:srgbClr val="404040"/>
                </a:solidFill>
                <a:latin typeface="Calibri"/>
                <a:ea typeface="Calibri"/>
                <a:cs typeface="Calibri"/>
                <a:sym typeface="Calibri"/>
              </a:rPr>
              <a:t>Abstract </a:t>
            </a:r>
            <a:endParaRPr sz="2000"/>
          </a:p>
          <a:p>
            <a:pPr indent="-355600" lvl="0" marL="342900" marR="0" rtl="0" algn="l">
              <a:lnSpc>
                <a:spcPct val="100000"/>
              </a:lnSpc>
              <a:spcBef>
                <a:spcPts val="1000"/>
              </a:spcBef>
              <a:spcAft>
                <a:spcPts val="0"/>
              </a:spcAft>
              <a:buClr>
                <a:schemeClr val="accent1"/>
              </a:buClr>
              <a:buSzPts val="2000"/>
              <a:buFont typeface="Noto Sans Symbols"/>
              <a:buChar char="🠶"/>
            </a:pPr>
            <a:r>
              <a:rPr b="0" i="0" lang="en-US" sz="2000" u="none" cap="none" strike="noStrike">
                <a:solidFill>
                  <a:srgbClr val="404040"/>
                </a:solidFill>
                <a:latin typeface="Calibri"/>
                <a:ea typeface="Calibri"/>
                <a:cs typeface="Calibri"/>
                <a:sym typeface="Calibri"/>
              </a:rPr>
              <a:t>Problem Statement</a:t>
            </a:r>
            <a:endParaRPr sz="2000"/>
          </a:p>
          <a:p>
            <a:pPr indent="-355600" lvl="0" marL="342900" marR="0" rtl="0" algn="l">
              <a:lnSpc>
                <a:spcPct val="100000"/>
              </a:lnSpc>
              <a:spcBef>
                <a:spcPts val="1000"/>
              </a:spcBef>
              <a:spcAft>
                <a:spcPts val="0"/>
              </a:spcAft>
              <a:buClr>
                <a:schemeClr val="accent1"/>
              </a:buClr>
              <a:buSzPts val="2000"/>
              <a:buFont typeface="Noto Sans Symbols"/>
              <a:buChar char="🠶"/>
            </a:pPr>
            <a:r>
              <a:rPr b="0" i="0" lang="en-US" sz="2000" u="none" cap="none" strike="noStrike">
                <a:solidFill>
                  <a:srgbClr val="404040"/>
                </a:solidFill>
                <a:latin typeface="Calibri"/>
                <a:ea typeface="Calibri"/>
                <a:cs typeface="Calibri"/>
                <a:sym typeface="Calibri"/>
              </a:rPr>
              <a:t>Introduction</a:t>
            </a:r>
            <a:endParaRPr sz="2000"/>
          </a:p>
          <a:p>
            <a:pPr indent="-355600" lvl="0" marL="342900" marR="0" rtl="0" algn="l">
              <a:lnSpc>
                <a:spcPct val="100000"/>
              </a:lnSpc>
              <a:spcBef>
                <a:spcPts val="1000"/>
              </a:spcBef>
              <a:spcAft>
                <a:spcPts val="0"/>
              </a:spcAft>
              <a:buClr>
                <a:schemeClr val="accent1"/>
              </a:buClr>
              <a:buSzPts val="2000"/>
              <a:buChar char="🠶"/>
            </a:pPr>
            <a:r>
              <a:rPr i="0" lang="en-US" sz="2000" u="none" cap="none" strike="noStrike">
                <a:solidFill>
                  <a:srgbClr val="404040"/>
                </a:solidFill>
                <a:latin typeface="Calibri"/>
                <a:ea typeface="Calibri"/>
                <a:cs typeface="Calibri"/>
                <a:sym typeface="Calibri"/>
              </a:rPr>
              <a:t>Social/Environmental Impact</a:t>
            </a:r>
            <a:endParaRPr sz="2000"/>
          </a:p>
          <a:p>
            <a:pPr indent="-355600" lvl="0" marL="342900" marR="0" rtl="0" algn="l">
              <a:lnSpc>
                <a:spcPct val="100000"/>
              </a:lnSpc>
              <a:spcBef>
                <a:spcPts val="1000"/>
              </a:spcBef>
              <a:spcAft>
                <a:spcPts val="0"/>
              </a:spcAft>
              <a:buClr>
                <a:schemeClr val="accent1"/>
              </a:buClr>
              <a:buSzPts val="2000"/>
              <a:buChar char="🠶"/>
            </a:pPr>
            <a:r>
              <a:rPr i="0" lang="en-US" sz="2000" u="none" cap="none" strike="noStrike">
                <a:solidFill>
                  <a:srgbClr val="404040"/>
                </a:solidFill>
                <a:latin typeface="Calibri"/>
                <a:ea typeface="Calibri"/>
                <a:cs typeface="Calibri"/>
                <a:sym typeface="Calibri"/>
              </a:rPr>
              <a:t>State of the Art work</a:t>
            </a:r>
            <a:endParaRPr sz="2000"/>
          </a:p>
          <a:p>
            <a:pPr indent="-355600" lvl="0" marL="342900" marR="0" rtl="0" algn="l">
              <a:lnSpc>
                <a:spcPct val="100000"/>
              </a:lnSpc>
              <a:spcBef>
                <a:spcPts val="1000"/>
              </a:spcBef>
              <a:spcAft>
                <a:spcPts val="0"/>
              </a:spcAft>
              <a:buClr>
                <a:schemeClr val="accent1"/>
              </a:buClr>
              <a:buSzPts val="2000"/>
              <a:buChar char="🠶"/>
            </a:pPr>
            <a:r>
              <a:rPr i="0" lang="en-US" sz="2000" u="none" cap="none" strike="noStrike">
                <a:solidFill>
                  <a:srgbClr val="404040"/>
                </a:solidFill>
                <a:latin typeface="Calibri"/>
                <a:ea typeface="Calibri"/>
                <a:cs typeface="Calibri"/>
                <a:sym typeface="Calibri"/>
              </a:rPr>
              <a:t>Design</a:t>
            </a:r>
            <a:endParaRPr sz="2000"/>
          </a:p>
          <a:p>
            <a:pPr indent="-355600" lvl="0" marL="342900" marR="0" rtl="0" algn="l">
              <a:lnSpc>
                <a:spcPct val="100000"/>
              </a:lnSpc>
              <a:spcBef>
                <a:spcPts val="1000"/>
              </a:spcBef>
              <a:spcAft>
                <a:spcPts val="0"/>
              </a:spcAft>
              <a:buClr>
                <a:schemeClr val="accent1"/>
              </a:buClr>
              <a:buSzPts val="2000"/>
              <a:buChar char="🠶"/>
            </a:pPr>
            <a:r>
              <a:rPr lang="en-US" sz="2000">
                <a:latin typeface="Calibri"/>
                <a:ea typeface="Calibri"/>
                <a:cs typeface="Calibri"/>
                <a:sym typeface="Calibri"/>
              </a:rPr>
              <a:t>Methodology</a:t>
            </a:r>
            <a:endParaRPr sz="2000">
              <a:latin typeface="Calibri"/>
              <a:ea typeface="Calibri"/>
              <a:cs typeface="Calibri"/>
              <a:sym typeface="Calibri"/>
            </a:endParaRPr>
          </a:p>
          <a:p>
            <a:pPr indent="-355600" lvl="0" marL="342900" marR="0" rtl="0" algn="l">
              <a:lnSpc>
                <a:spcPct val="100000"/>
              </a:lnSpc>
              <a:spcBef>
                <a:spcPts val="1000"/>
              </a:spcBef>
              <a:spcAft>
                <a:spcPts val="0"/>
              </a:spcAft>
              <a:buSzPts val="2000"/>
              <a:buFont typeface="Calibri"/>
              <a:buChar char="🠶"/>
            </a:pPr>
            <a:r>
              <a:rPr lang="en-US" sz="2000">
                <a:latin typeface="Calibri"/>
                <a:ea typeface="Calibri"/>
                <a:cs typeface="Calibri"/>
                <a:sym typeface="Calibri"/>
              </a:rPr>
              <a:t>Experimentation</a:t>
            </a:r>
            <a:endParaRPr sz="2000">
              <a:latin typeface="Calibri"/>
              <a:ea typeface="Calibri"/>
              <a:cs typeface="Calibri"/>
              <a:sym typeface="Calibri"/>
            </a:endParaRPr>
          </a:p>
          <a:p>
            <a:pPr indent="-355600" lvl="0" marL="342900" marR="0" rtl="0" algn="l">
              <a:lnSpc>
                <a:spcPct val="100000"/>
              </a:lnSpc>
              <a:spcBef>
                <a:spcPts val="1000"/>
              </a:spcBef>
              <a:spcAft>
                <a:spcPts val="0"/>
              </a:spcAft>
              <a:buSzPts val="2000"/>
              <a:buFont typeface="Calibri"/>
              <a:buChar char="🠶"/>
            </a:pPr>
            <a:r>
              <a:rPr lang="en-US" sz="2000">
                <a:latin typeface="Calibri"/>
                <a:ea typeface="Calibri"/>
                <a:cs typeface="Calibri"/>
                <a:sym typeface="Calibri"/>
              </a:rPr>
              <a:t>Testing and Results</a:t>
            </a:r>
            <a:endParaRPr sz="2000">
              <a:latin typeface="Calibri"/>
              <a:ea typeface="Calibri"/>
              <a:cs typeface="Calibri"/>
              <a:sym typeface="Calibri"/>
            </a:endParaRPr>
          </a:p>
          <a:p>
            <a:pPr indent="-355600" lvl="0" marL="342900" marR="0" rtl="0" algn="l">
              <a:lnSpc>
                <a:spcPct val="100000"/>
              </a:lnSpc>
              <a:spcBef>
                <a:spcPts val="1000"/>
              </a:spcBef>
              <a:spcAft>
                <a:spcPts val="0"/>
              </a:spcAft>
              <a:buClr>
                <a:schemeClr val="accent1"/>
              </a:buClr>
              <a:buSzPts val="2000"/>
              <a:buFont typeface="Noto Sans Symbols"/>
              <a:buChar char="🠶"/>
            </a:pPr>
            <a:r>
              <a:rPr b="0" i="0" lang="en-US" sz="2000" u="none" cap="none" strike="noStrike">
                <a:solidFill>
                  <a:srgbClr val="404040"/>
                </a:solidFill>
                <a:latin typeface="Calibri"/>
                <a:ea typeface="Calibri"/>
                <a:cs typeface="Calibri"/>
                <a:sym typeface="Calibri"/>
              </a:rPr>
              <a:t>References</a:t>
            </a:r>
            <a:endParaRPr sz="2000"/>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1800" u="none" cap="none" strike="noStrike">
              <a:solidFill>
                <a:srgbClr val="404040"/>
              </a:solidFill>
              <a:latin typeface="Calibri"/>
              <a:ea typeface="Calibri"/>
              <a:cs typeface="Calibri"/>
              <a:sym typeface="Calibri"/>
            </a:endParaRPr>
          </a:p>
          <a:p>
            <a:pPr indent="-228600" lvl="0" marL="342900" marR="0" rtl="0" algn="l">
              <a:spcBef>
                <a:spcPts val="1000"/>
              </a:spcBef>
              <a:spcAft>
                <a:spcPts val="0"/>
              </a:spcAft>
              <a:buClr>
                <a:schemeClr val="accent1"/>
              </a:buClr>
              <a:buSzPts val="1800"/>
              <a:buFont typeface="Noto Sans Symbols"/>
              <a:buNone/>
            </a:pPr>
            <a:r>
              <a:t/>
            </a:r>
            <a:endParaRPr b="0" i="0" sz="1800" u="none">
              <a:solidFill>
                <a:srgbClr val="404040"/>
              </a:solidFill>
              <a:latin typeface="Calibri"/>
              <a:ea typeface="Calibri"/>
              <a:cs typeface="Calibri"/>
              <a:sym typeface="Calibri"/>
            </a:endParaRPr>
          </a:p>
        </p:txBody>
      </p:sp>
      <p:sp>
        <p:nvSpPr>
          <p:cNvPr id="108" name="Google Shape;108;p6"/>
          <p:cNvSpPr txBox="1"/>
          <p:nvPr/>
        </p:nvSpPr>
        <p:spPr>
          <a:xfrm>
            <a:off x="7772400" y="6135687"/>
            <a:ext cx="1066800" cy="3698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109" name="Google Shape;109;p6"/>
          <p:cNvSpPr txBox="1"/>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4"/>
          <p:cNvSpPr txBox="1"/>
          <p:nvPr>
            <p:ph type="title"/>
          </p:nvPr>
        </p:nvSpPr>
        <p:spPr>
          <a:xfrm>
            <a:off x="1676400" y="573087"/>
            <a:ext cx="6589800" cy="74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lang="en-US">
                <a:latin typeface="Calibri"/>
                <a:ea typeface="Calibri"/>
                <a:cs typeface="Calibri"/>
                <a:sym typeface="Calibri"/>
              </a:rPr>
              <a:t>Methodology</a:t>
            </a:r>
            <a:endParaRPr/>
          </a:p>
        </p:txBody>
      </p:sp>
      <p:sp>
        <p:nvSpPr>
          <p:cNvPr id="245" name="Google Shape;245;p24"/>
          <p:cNvSpPr txBox="1"/>
          <p:nvPr>
            <p:ph idx="1" type="body"/>
          </p:nvPr>
        </p:nvSpPr>
        <p:spPr>
          <a:xfrm>
            <a:off x="1675650" y="1715325"/>
            <a:ext cx="6591300" cy="3778200"/>
          </a:xfrm>
          <a:prstGeom prst="rect">
            <a:avLst/>
          </a:prstGeom>
          <a:noFill/>
          <a:ln>
            <a:noFill/>
          </a:ln>
        </p:spPr>
        <p:txBody>
          <a:bodyPr anchorCtr="0" anchor="t" bIns="45700" lIns="91425" spcFirstLastPara="1" rIns="91425" wrap="square" tIns="45700">
            <a:noAutofit/>
          </a:bodyPr>
          <a:lstStyle/>
          <a:p>
            <a:pPr indent="-355600" lvl="0" marL="457200" rtl="0" algn="l">
              <a:spcBef>
                <a:spcPts val="1000"/>
              </a:spcBef>
              <a:spcAft>
                <a:spcPts val="0"/>
              </a:spcAft>
              <a:buClr>
                <a:srgbClr val="434343"/>
              </a:buClr>
              <a:buSzPts val="2000"/>
              <a:buFont typeface="Calibri"/>
              <a:buChar char="🠶"/>
            </a:pPr>
            <a:r>
              <a:rPr lang="en-US" sz="2000">
                <a:solidFill>
                  <a:srgbClr val="434343"/>
                </a:solidFill>
                <a:latin typeface="Calibri"/>
                <a:ea typeface="Calibri"/>
                <a:cs typeface="Calibri"/>
                <a:sym typeface="Calibri"/>
              </a:rPr>
              <a:t>Transfer Learning is the reuse of a model on a problem that is different from the original one that it was previously developed and trained for.</a:t>
            </a:r>
            <a:endParaRPr sz="2000">
              <a:solidFill>
                <a:srgbClr val="434343"/>
              </a:solidFill>
              <a:latin typeface="Calibri"/>
              <a:ea typeface="Calibri"/>
              <a:cs typeface="Calibri"/>
              <a:sym typeface="Calibri"/>
            </a:endParaRPr>
          </a:p>
          <a:p>
            <a:pPr indent="-355600" lvl="0" marL="457200" rtl="0" algn="l">
              <a:spcBef>
                <a:spcPts val="1000"/>
              </a:spcBef>
              <a:spcAft>
                <a:spcPts val="0"/>
              </a:spcAft>
              <a:buClr>
                <a:srgbClr val="434343"/>
              </a:buClr>
              <a:buSzPts val="2000"/>
              <a:buFont typeface="Calibri"/>
              <a:buChar char="🠶"/>
            </a:pPr>
            <a:r>
              <a:rPr lang="en-US" sz="2000">
                <a:solidFill>
                  <a:srgbClr val="434343"/>
                </a:solidFill>
                <a:latin typeface="Calibri"/>
                <a:ea typeface="Calibri"/>
                <a:cs typeface="Calibri"/>
                <a:sym typeface="Calibri"/>
              </a:rPr>
              <a:t>The benefits include shorter training times to develop models that work well in most cases</a:t>
            </a:r>
            <a:endParaRPr sz="2000">
              <a:solidFill>
                <a:srgbClr val="434343"/>
              </a:solidFill>
              <a:latin typeface="Calibri"/>
              <a:ea typeface="Calibri"/>
              <a:cs typeface="Calibri"/>
              <a:sym typeface="Calibri"/>
            </a:endParaRPr>
          </a:p>
          <a:p>
            <a:pPr indent="-355600" lvl="0" marL="457200" rtl="0" algn="l">
              <a:lnSpc>
                <a:spcPct val="115000"/>
              </a:lnSpc>
              <a:spcBef>
                <a:spcPts val="1000"/>
              </a:spcBef>
              <a:spcAft>
                <a:spcPts val="0"/>
              </a:spcAft>
              <a:buClr>
                <a:schemeClr val="dk1"/>
              </a:buClr>
              <a:buSzPts val="2000"/>
              <a:buFont typeface="Arial"/>
              <a:buChar char="🠶"/>
            </a:pPr>
            <a:r>
              <a:rPr lang="en-US" sz="2000">
                <a:latin typeface="Calibri"/>
                <a:ea typeface="Calibri"/>
                <a:cs typeface="Calibri"/>
                <a:sym typeface="Calibri"/>
              </a:rPr>
              <a:t>The transfer learning models are developed using the above pre-trained models and the weights obtained on training them on the ImageNet dataset.</a:t>
            </a:r>
            <a:endParaRPr sz="2000">
              <a:latin typeface="Calibri"/>
              <a:ea typeface="Calibri"/>
              <a:cs typeface="Calibri"/>
              <a:sym typeface="Calibri"/>
            </a:endParaRPr>
          </a:p>
          <a:p>
            <a:pPr indent="-355600" lvl="0" marL="457200" rtl="0" algn="l">
              <a:lnSpc>
                <a:spcPct val="115000"/>
              </a:lnSpc>
              <a:spcBef>
                <a:spcPts val="0"/>
              </a:spcBef>
              <a:spcAft>
                <a:spcPts val="0"/>
              </a:spcAft>
              <a:buSzPts val="2000"/>
              <a:buFont typeface="Calibri"/>
              <a:buChar char="🠶"/>
            </a:pPr>
            <a:r>
              <a:rPr lang="en-US" sz="2000">
                <a:latin typeface="Calibri"/>
                <a:ea typeface="Calibri"/>
                <a:cs typeface="Calibri"/>
                <a:sym typeface="Calibri"/>
              </a:rPr>
              <a:t>Fine-tuning these pre-existing models allows us to classify images for our specific application. </a:t>
            </a:r>
            <a:endParaRPr sz="2000">
              <a:latin typeface="Calibri"/>
              <a:ea typeface="Calibri"/>
              <a:cs typeface="Calibri"/>
              <a:sym typeface="Calibri"/>
            </a:endParaRPr>
          </a:p>
          <a:p>
            <a:pPr indent="0" lvl="0" marL="0" rtl="0" algn="l">
              <a:lnSpc>
                <a:spcPct val="115000"/>
              </a:lnSpc>
              <a:spcBef>
                <a:spcPts val="8400"/>
              </a:spcBef>
              <a:spcAft>
                <a:spcPts val="0"/>
              </a:spcAft>
              <a:buClr>
                <a:schemeClr val="dk1"/>
              </a:buClr>
              <a:buSzPts val="1100"/>
              <a:buFont typeface="Arial"/>
              <a:buNone/>
            </a:pPr>
            <a:r>
              <a:rPr b="1" lang="en-US" sz="2000">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8400"/>
              </a:spcBef>
              <a:spcAft>
                <a:spcPts val="0"/>
              </a:spcAft>
              <a:buClr>
                <a:schemeClr val="accent1"/>
              </a:buClr>
              <a:buSzPts val="1800"/>
              <a:buFont typeface="Noto Sans Symbols"/>
              <a:buNone/>
            </a:pPr>
            <a:r>
              <a:t/>
            </a:r>
            <a:endParaRPr sz="2000"/>
          </a:p>
        </p:txBody>
      </p:sp>
      <p:sp>
        <p:nvSpPr>
          <p:cNvPr id="246" name="Google Shape;246;p24"/>
          <p:cNvSpPr txBox="1"/>
          <p:nvPr/>
        </p:nvSpPr>
        <p:spPr>
          <a:xfrm>
            <a:off x="8266112" y="6099175"/>
            <a:ext cx="801600" cy="369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247" name="Google Shape;247;p24"/>
          <p:cNvSpPr txBox="1"/>
          <p:nvPr/>
        </p:nvSpPr>
        <p:spPr>
          <a:xfrm>
            <a:off x="1943100" y="6135687"/>
            <a:ext cx="57165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5"/>
          <p:cNvSpPr txBox="1"/>
          <p:nvPr>
            <p:ph type="title"/>
          </p:nvPr>
        </p:nvSpPr>
        <p:spPr>
          <a:xfrm>
            <a:off x="1676400" y="573087"/>
            <a:ext cx="6589800" cy="74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lang="en-US">
                <a:latin typeface="Calibri"/>
                <a:ea typeface="Calibri"/>
                <a:cs typeface="Calibri"/>
                <a:sym typeface="Calibri"/>
              </a:rPr>
              <a:t>Experimentation</a:t>
            </a:r>
            <a:endParaRPr/>
          </a:p>
        </p:txBody>
      </p:sp>
      <p:sp>
        <p:nvSpPr>
          <p:cNvPr id="253" name="Google Shape;253;p25"/>
          <p:cNvSpPr txBox="1"/>
          <p:nvPr>
            <p:ph idx="1" type="body"/>
          </p:nvPr>
        </p:nvSpPr>
        <p:spPr>
          <a:xfrm>
            <a:off x="1675650" y="1320675"/>
            <a:ext cx="6591300" cy="4633200"/>
          </a:xfrm>
          <a:prstGeom prst="rect">
            <a:avLst/>
          </a:prstGeom>
          <a:noFill/>
          <a:ln>
            <a:noFill/>
          </a:ln>
        </p:spPr>
        <p:txBody>
          <a:bodyPr anchorCtr="0" anchor="t" bIns="45700" lIns="91425" spcFirstLastPara="1" rIns="91425" wrap="square" tIns="45700">
            <a:noAutofit/>
          </a:bodyPr>
          <a:lstStyle/>
          <a:p>
            <a:pPr indent="-355600" lvl="0" marL="457200" rtl="0" algn="l">
              <a:spcBef>
                <a:spcPts val="1000"/>
              </a:spcBef>
              <a:spcAft>
                <a:spcPts val="0"/>
              </a:spcAft>
              <a:buClr>
                <a:srgbClr val="434343"/>
              </a:buClr>
              <a:buSzPts val="2000"/>
              <a:buFont typeface="Calibri"/>
              <a:buChar char="🠶"/>
            </a:pPr>
            <a:r>
              <a:rPr lang="en-US" sz="2000">
                <a:solidFill>
                  <a:srgbClr val="434343"/>
                </a:solidFill>
                <a:latin typeface="Calibri"/>
                <a:ea typeface="Calibri"/>
                <a:cs typeface="Calibri"/>
                <a:sym typeface="Calibri"/>
              </a:rPr>
              <a:t>During initial implementation, the RAM provided by Google Colaboratory (Free Tier) was getting completely utilized resulting in premature halting of model fitting, this was solved by halving the dataset and refitting the dataset on the models.</a:t>
            </a:r>
            <a:endParaRPr sz="2000">
              <a:solidFill>
                <a:srgbClr val="434343"/>
              </a:solidFill>
              <a:latin typeface="Calibri"/>
              <a:ea typeface="Calibri"/>
              <a:cs typeface="Calibri"/>
              <a:sym typeface="Calibri"/>
            </a:endParaRPr>
          </a:p>
          <a:p>
            <a:pPr indent="-355600" lvl="0" marL="457200" rtl="0" algn="l">
              <a:spcBef>
                <a:spcPts val="1000"/>
              </a:spcBef>
              <a:spcAft>
                <a:spcPts val="0"/>
              </a:spcAft>
              <a:buClr>
                <a:srgbClr val="434343"/>
              </a:buClr>
              <a:buSzPts val="2000"/>
              <a:buFont typeface="Calibri"/>
              <a:buChar char="🠶"/>
            </a:pPr>
            <a:r>
              <a:rPr lang="en-US" sz="2000">
                <a:solidFill>
                  <a:srgbClr val="434343"/>
                </a:solidFill>
                <a:latin typeface="Calibri"/>
                <a:ea typeface="Calibri"/>
                <a:cs typeface="Calibri"/>
                <a:sym typeface="Calibri"/>
              </a:rPr>
              <a:t>Low accuracy of models. This was due to incorrect model fitting, this was easily fixed by making minor adjustments to how the model was using the dataset.</a:t>
            </a:r>
            <a:endParaRPr sz="2000">
              <a:solidFill>
                <a:srgbClr val="434343"/>
              </a:solidFill>
              <a:latin typeface="Calibri"/>
              <a:ea typeface="Calibri"/>
              <a:cs typeface="Calibri"/>
              <a:sym typeface="Calibri"/>
            </a:endParaRPr>
          </a:p>
          <a:p>
            <a:pPr indent="-355600" lvl="0" marL="457200" rtl="0" algn="l">
              <a:spcBef>
                <a:spcPts val="1000"/>
              </a:spcBef>
              <a:spcAft>
                <a:spcPts val="0"/>
              </a:spcAft>
              <a:buClr>
                <a:srgbClr val="434343"/>
              </a:buClr>
              <a:buSzPts val="2000"/>
              <a:buFont typeface="Calibri"/>
              <a:buChar char="🠶"/>
            </a:pPr>
            <a:r>
              <a:rPr lang="en-US" sz="2000">
                <a:solidFill>
                  <a:srgbClr val="434343"/>
                </a:solidFill>
                <a:latin typeface="Calibri"/>
                <a:ea typeface="Calibri"/>
                <a:cs typeface="Calibri"/>
                <a:sym typeface="Calibri"/>
              </a:rPr>
              <a:t>Dataset Split. Initially since the splitting was not random, the last few image samples used for validation (which were taken under darker lighting conditions compared to the rest of the set) would result in a very low validation accuracy. Compiling the dataset into a Pandas Dataframe and splitting it with the help of the Scikit Learn ‘train_test_split’ method helped overcome this issue.</a:t>
            </a:r>
            <a:endParaRPr sz="2000">
              <a:solidFill>
                <a:srgbClr val="434343"/>
              </a:solidFill>
              <a:latin typeface="Calibri"/>
              <a:ea typeface="Calibri"/>
              <a:cs typeface="Calibri"/>
              <a:sym typeface="Calibri"/>
            </a:endParaRPr>
          </a:p>
          <a:p>
            <a:pPr indent="0" lvl="0" marL="0" rtl="0" algn="l">
              <a:lnSpc>
                <a:spcPct val="115000"/>
              </a:lnSpc>
              <a:spcBef>
                <a:spcPts val="7000"/>
              </a:spcBef>
              <a:spcAft>
                <a:spcPts val="0"/>
              </a:spcAft>
              <a:buClr>
                <a:schemeClr val="dk1"/>
              </a:buClr>
              <a:buSzPts val="1100"/>
              <a:buFont typeface="Arial"/>
              <a:buNone/>
            </a:pPr>
            <a:r>
              <a:rPr b="1" lang="en-US" sz="2000">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8400"/>
              </a:spcBef>
              <a:spcAft>
                <a:spcPts val="0"/>
              </a:spcAft>
              <a:buClr>
                <a:schemeClr val="accent1"/>
              </a:buClr>
              <a:buSzPts val="1800"/>
              <a:buFont typeface="Noto Sans Symbols"/>
              <a:buNone/>
            </a:pPr>
            <a:r>
              <a:t/>
            </a:r>
            <a:endParaRPr sz="2000"/>
          </a:p>
        </p:txBody>
      </p:sp>
      <p:sp>
        <p:nvSpPr>
          <p:cNvPr id="254" name="Google Shape;254;p25"/>
          <p:cNvSpPr txBox="1"/>
          <p:nvPr/>
        </p:nvSpPr>
        <p:spPr>
          <a:xfrm>
            <a:off x="8266112" y="6099175"/>
            <a:ext cx="801600" cy="369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255" name="Google Shape;255;p25"/>
          <p:cNvSpPr txBox="1"/>
          <p:nvPr/>
        </p:nvSpPr>
        <p:spPr>
          <a:xfrm>
            <a:off x="1943100" y="6135687"/>
            <a:ext cx="57165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6"/>
          <p:cNvSpPr txBox="1"/>
          <p:nvPr>
            <p:ph type="title"/>
          </p:nvPr>
        </p:nvSpPr>
        <p:spPr>
          <a:xfrm>
            <a:off x="1945201" y="624110"/>
            <a:ext cx="65892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Output</a:t>
            </a:r>
            <a:endParaRPr b="1"/>
          </a:p>
        </p:txBody>
      </p:sp>
      <p:sp>
        <p:nvSpPr>
          <p:cNvPr id="262" name="Google Shape;262;p26"/>
          <p:cNvSpPr txBox="1"/>
          <p:nvPr>
            <p:ph idx="1" type="body"/>
          </p:nvPr>
        </p:nvSpPr>
        <p:spPr>
          <a:xfrm>
            <a:off x="1942415" y="2133600"/>
            <a:ext cx="65919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pic>
        <p:nvPicPr>
          <p:cNvPr id="263" name="Google Shape;263;p26"/>
          <p:cNvPicPr preferRelativeResize="0"/>
          <p:nvPr/>
        </p:nvPicPr>
        <p:blipFill rotWithShape="1">
          <a:blip r:embed="rId3">
            <a:alphaModFix/>
          </a:blip>
          <a:srcRect b="3679" l="5656" r="16315" t="0"/>
          <a:stretch/>
        </p:blipFill>
        <p:spPr>
          <a:xfrm>
            <a:off x="1705156" y="1905100"/>
            <a:ext cx="6829171" cy="4742299"/>
          </a:xfrm>
          <a:prstGeom prst="rect">
            <a:avLst/>
          </a:prstGeom>
          <a:noFill/>
          <a:ln>
            <a:noFill/>
          </a:ln>
        </p:spPr>
      </p:pic>
      <p:sp>
        <p:nvSpPr>
          <p:cNvPr id="264" name="Google Shape;264;p26"/>
          <p:cNvSpPr txBox="1"/>
          <p:nvPr/>
        </p:nvSpPr>
        <p:spPr>
          <a:xfrm>
            <a:off x="1474275" y="1447950"/>
            <a:ext cx="6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Default Result(With no signs)</a:t>
            </a:r>
            <a:endParaRPr>
              <a:latin typeface="Century Gothic"/>
              <a:ea typeface="Century Gothic"/>
              <a:cs typeface="Century Gothic"/>
              <a:sym typeface="Century Gothic"/>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7"/>
          <p:cNvSpPr txBox="1"/>
          <p:nvPr>
            <p:ph type="title"/>
          </p:nvPr>
        </p:nvSpPr>
        <p:spPr>
          <a:xfrm>
            <a:off x="1945201" y="624110"/>
            <a:ext cx="65892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Output</a:t>
            </a:r>
            <a:endParaRPr b="1"/>
          </a:p>
        </p:txBody>
      </p:sp>
      <p:sp>
        <p:nvSpPr>
          <p:cNvPr id="271" name="Google Shape;271;p27"/>
          <p:cNvSpPr txBox="1"/>
          <p:nvPr>
            <p:ph idx="1" type="body"/>
          </p:nvPr>
        </p:nvSpPr>
        <p:spPr>
          <a:xfrm>
            <a:off x="1942415" y="2133600"/>
            <a:ext cx="65919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72" name="Google Shape;272;p27"/>
          <p:cNvSpPr txBox="1"/>
          <p:nvPr/>
        </p:nvSpPr>
        <p:spPr>
          <a:xfrm>
            <a:off x="1474275" y="1447950"/>
            <a:ext cx="6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Result With one word</a:t>
            </a:r>
            <a:endParaRPr>
              <a:latin typeface="Century Gothic"/>
              <a:ea typeface="Century Gothic"/>
              <a:cs typeface="Century Gothic"/>
              <a:sym typeface="Century Gothic"/>
            </a:endParaRPr>
          </a:p>
        </p:txBody>
      </p:sp>
      <p:pic>
        <p:nvPicPr>
          <p:cNvPr id="273" name="Google Shape;273;p27"/>
          <p:cNvPicPr preferRelativeResize="0"/>
          <p:nvPr/>
        </p:nvPicPr>
        <p:blipFill>
          <a:blip r:embed="rId3">
            <a:alphaModFix/>
          </a:blip>
          <a:stretch>
            <a:fillRect/>
          </a:stretch>
        </p:blipFill>
        <p:spPr>
          <a:xfrm>
            <a:off x="1421600" y="1905099"/>
            <a:ext cx="6717599" cy="4731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8"/>
          <p:cNvSpPr txBox="1"/>
          <p:nvPr>
            <p:ph type="title"/>
          </p:nvPr>
        </p:nvSpPr>
        <p:spPr>
          <a:xfrm>
            <a:off x="1945201" y="624110"/>
            <a:ext cx="65892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a:t>Output</a:t>
            </a:r>
            <a:endParaRPr b="1"/>
          </a:p>
        </p:txBody>
      </p:sp>
      <p:sp>
        <p:nvSpPr>
          <p:cNvPr id="280" name="Google Shape;280;p28"/>
          <p:cNvSpPr txBox="1"/>
          <p:nvPr>
            <p:ph idx="1" type="body"/>
          </p:nvPr>
        </p:nvSpPr>
        <p:spPr>
          <a:xfrm>
            <a:off x="1942415" y="2133600"/>
            <a:ext cx="6591900" cy="3777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281" name="Google Shape;281;p28"/>
          <p:cNvSpPr txBox="1"/>
          <p:nvPr/>
        </p:nvSpPr>
        <p:spPr>
          <a:xfrm>
            <a:off x="1474275" y="1447950"/>
            <a:ext cx="6423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entury Gothic"/>
                <a:ea typeface="Century Gothic"/>
                <a:cs typeface="Century Gothic"/>
                <a:sym typeface="Century Gothic"/>
              </a:rPr>
              <a:t>Result with Sentence</a:t>
            </a:r>
            <a:endParaRPr>
              <a:latin typeface="Century Gothic"/>
              <a:ea typeface="Century Gothic"/>
              <a:cs typeface="Century Gothic"/>
              <a:sym typeface="Century Gothic"/>
            </a:endParaRPr>
          </a:p>
        </p:txBody>
      </p:sp>
      <p:pic>
        <p:nvPicPr>
          <p:cNvPr id="282" name="Google Shape;282;p28"/>
          <p:cNvPicPr preferRelativeResize="0"/>
          <p:nvPr/>
        </p:nvPicPr>
        <p:blipFill>
          <a:blip r:embed="rId3">
            <a:alphaModFix/>
          </a:blip>
          <a:stretch>
            <a:fillRect/>
          </a:stretch>
        </p:blipFill>
        <p:spPr>
          <a:xfrm>
            <a:off x="1613325" y="1905100"/>
            <a:ext cx="6720839" cy="47274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9"/>
          <p:cNvSpPr txBox="1"/>
          <p:nvPr>
            <p:ph type="title"/>
          </p:nvPr>
        </p:nvSpPr>
        <p:spPr>
          <a:xfrm>
            <a:off x="1676400" y="573087"/>
            <a:ext cx="6589800" cy="74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lang="en-US">
                <a:latin typeface="Calibri"/>
                <a:ea typeface="Calibri"/>
                <a:cs typeface="Calibri"/>
                <a:sym typeface="Calibri"/>
              </a:rPr>
              <a:t>Testing and Results</a:t>
            </a:r>
            <a:endParaRPr/>
          </a:p>
        </p:txBody>
      </p:sp>
      <p:sp>
        <p:nvSpPr>
          <p:cNvPr id="288" name="Google Shape;288;p29"/>
          <p:cNvSpPr txBox="1"/>
          <p:nvPr>
            <p:ph idx="1" type="body"/>
          </p:nvPr>
        </p:nvSpPr>
        <p:spPr>
          <a:xfrm>
            <a:off x="1675650" y="1320675"/>
            <a:ext cx="6591300" cy="46332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sz="2000">
              <a:solidFill>
                <a:srgbClr val="434343"/>
              </a:solidFill>
              <a:latin typeface="Calibri"/>
              <a:ea typeface="Calibri"/>
              <a:cs typeface="Calibri"/>
              <a:sym typeface="Calibri"/>
            </a:endParaRPr>
          </a:p>
          <a:p>
            <a:pPr indent="0" lvl="0" marL="0" rtl="0" algn="l">
              <a:lnSpc>
                <a:spcPct val="115000"/>
              </a:lnSpc>
              <a:spcBef>
                <a:spcPts val="7000"/>
              </a:spcBef>
              <a:spcAft>
                <a:spcPts val="0"/>
              </a:spcAft>
              <a:buClr>
                <a:schemeClr val="dk1"/>
              </a:buClr>
              <a:buSzPts val="1100"/>
              <a:buFont typeface="Arial"/>
              <a:buNone/>
            </a:pPr>
            <a:r>
              <a:rPr b="1" lang="en-US" sz="2000">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8400"/>
              </a:spcBef>
              <a:spcAft>
                <a:spcPts val="0"/>
              </a:spcAft>
              <a:buClr>
                <a:schemeClr val="accent1"/>
              </a:buClr>
              <a:buSzPts val="1800"/>
              <a:buFont typeface="Noto Sans Symbols"/>
              <a:buNone/>
            </a:pPr>
            <a:r>
              <a:t/>
            </a:r>
            <a:endParaRPr sz="2000"/>
          </a:p>
        </p:txBody>
      </p:sp>
      <p:sp>
        <p:nvSpPr>
          <p:cNvPr id="289" name="Google Shape;289;p29"/>
          <p:cNvSpPr txBox="1"/>
          <p:nvPr/>
        </p:nvSpPr>
        <p:spPr>
          <a:xfrm>
            <a:off x="8266112" y="6099175"/>
            <a:ext cx="801600" cy="369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290" name="Google Shape;290;p29"/>
          <p:cNvSpPr txBox="1"/>
          <p:nvPr/>
        </p:nvSpPr>
        <p:spPr>
          <a:xfrm>
            <a:off x="1903600" y="6441537"/>
            <a:ext cx="57165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291" name="Google Shape;291;p29"/>
          <p:cNvGraphicFramePr/>
          <p:nvPr/>
        </p:nvGraphicFramePr>
        <p:xfrm>
          <a:off x="952500" y="2021925"/>
          <a:ext cx="3000000" cy="3000000"/>
        </p:xfrm>
        <a:graphic>
          <a:graphicData uri="http://schemas.openxmlformats.org/drawingml/2006/table">
            <a:tbl>
              <a:tblPr>
                <a:noFill/>
                <a:tableStyleId>{893208DA-8013-435F-909C-6CDF61D84A6C}</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Training Accuracy</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Validation Accuracy</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Test Accuracy</a:t>
                      </a:r>
                      <a:endParaRPr sz="2000">
                        <a:latin typeface="Calibri"/>
                        <a:ea typeface="Calibri"/>
                        <a:cs typeface="Calibri"/>
                        <a:sym typeface="Calibri"/>
                      </a:endParaRPr>
                    </a:p>
                  </a:txBody>
                  <a:tcPr marT="91425" marB="91425" marR="91425" marL="91425"/>
                </a:tc>
              </a:tr>
              <a:tr h="381000">
                <a:tc>
                  <a:txBody>
                    <a:bodyPr/>
                    <a:lstStyle/>
                    <a:p>
                      <a:pPr indent="0" lvl="0" marL="0" rtl="0" algn="ctr">
                        <a:spcBef>
                          <a:spcPts val="0"/>
                        </a:spcBef>
                        <a:spcAft>
                          <a:spcPts val="0"/>
                        </a:spcAft>
                        <a:buNone/>
                      </a:pPr>
                      <a:r>
                        <a:rPr lang="en-US" sz="2000">
                          <a:latin typeface="Calibri"/>
                          <a:ea typeface="Calibri"/>
                          <a:cs typeface="Calibri"/>
                          <a:sym typeface="Calibri"/>
                        </a:rPr>
                        <a:t>ResNet50</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59.35</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64.95</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65.0</a:t>
                      </a:r>
                      <a:endParaRPr sz="2000">
                        <a:latin typeface="Calibri"/>
                        <a:ea typeface="Calibri"/>
                        <a:cs typeface="Calibri"/>
                        <a:sym typeface="Calibri"/>
                      </a:endParaRPr>
                    </a:p>
                  </a:txBody>
                  <a:tcPr marT="91425" marB="91425" marR="91425" marL="91425"/>
                </a:tc>
              </a:tr>
              <a:tr h="381000">
                <a:tc>
                  <a:txBody>
                    <a:bodyPr/>
                    <a:lstStyle/>
                    <a:p>
                      <a:pPr indent="0" lvl="0" marL="0" rtl="0" algn="ctr">
                        <a:spcBef>
                          <a:spcPts val="0"/>
                        </a:spcBef>
                        <a:spcAft>
                          <a:spcPts val="0"/>
                        </a:spcAft>
                        <a:buNone/>
                      </a:pPr>
                      <a:r>
                        <a:rPr lang="en-US" sz="2000">
                          <a:latin typeface="Calibri"/>
                          <a:ea typeface="Calibri"/>
                          <a:cs typeface="Calibri"/>
                          <a:sym typeface="Calibri"/>
                        </a:rPr>
                        <a:t>Resnet50 V2</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99.37</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99.54</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100</a:t>
                      </a:r>
                      <a:endParaRPr sz="2000">
                        <a:latin typeface="Calibri"/>
                        <a:ea typeface="Calibri"/>
                        <a:cs typeface="Calibri"/>
                        <a:sym typeface="Calibri"/>
                      </a:endParaRPr>
                    </a:p>
                  </a:txBody>
                  <a:tcPr marT="91425" marB="91425" marR="91425" marL="91425"/>
                </a:tc>
              </a:tr>
              <a:tr h="381000">
                <a:tc>
                  <a:txBody>
                    <a:bodyPr/>
                    <a:lstStyle/>
                    <a:p>
                      <a:pPr indent="0" lvl="0" marL="0" rtl="0" algn="ctr">
                        <a:spcBef>
                          <a:spcPts val="0"/>
                        </a:spcBef>
                        <a:spcAft>
                          <a:spcPts val="0"/>
                        </a:spcAft>
                        <a:buNone/>
                      </a:pPr>
                      <a:r>
                        <a:rPr lang="en-US" sz="2000">
                          <a:latin typeface="Calibri"/>
                          <a:ea typeface="Calibri"/>
                          <a:cs typeface="Calibri"/>
                          <a:sym typeface="Calibri"/>
                        </a:rPr>
                        <a:t>VGG 16</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96.91</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98.67</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99.0</a:t>
                      </a:r>
                      <a:endParaRPr sz="2000">
                        <a:latin typeface="Calibri"/>
                        <a:ea typeface="Calibri"/>
                        <a:cs typeface="Calibri"/>
                        <a:sym typeface="Calibri"/>
                      </a:endParaRPr>
                    </a:p>
                  </a:txBody>
                  <a:tcPr marT="91425" marB="91425" marR="91425" marL="91425"/>
                </a:tc>
              </a:tr>
              <a:tr h="381000">
                <a:tc>
                  <a:txBody>
                    <a:bodyPr/>
                    <a:lstStyle/>
                    <a:p>
                      <a:pPr indent="0" lvl="0" marL="0" rtl="0" algn="ctr">
                        <a:spcBef>
                          <a:spcPts val="0"/>
                        </a:spcBef>
                        <a:spcAft>
                          <a:spcPts val="0"/>
                        </a:spcAft>
                        <a:buNone/>
                      </a:pPr>
                      <a:r>
                        <a:rPr lang="en-US" sz="2000">
                          <a:latin typeface="Calibri"/>
                          <a:ea typeface="Calibri"/>
                          <a:cs typeface="Calibri"/>
                          <a:sym typeface="Calibri"/>
                        </a:rPr>
                        <a:t>Inception V3</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98.21</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98.61</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99.0</a:t>
                      </a:r>
                      <a:endParaRPr sz="2000">
                        <a:latin typeface="Calibri"/>
                        <a:ea typeface="Calibri"/>
                        <a:cs typeface="Calibri"/>
                        <a:sym typeface="Calibri"/>
                      </a:endParaRPr>
                    </a:p>
                  </a:txBody>
                  <a:tcPr marT="91425" marB="91425" marR="91425" marL="91425"/>
                </a:tc>
              </a:tr>
              <a:tr h="381000">
                <a:tc>
                  <a:txBody>
                    <a:bodyPr/>
                    <a:lstStyle/>
                    <a:p>
                      <a:pPr indent="0" lvl="0" marL="0" rtl="0" algn="ctr">
                        <a:spcBef>
                          <a:spcPts val="0"/>
                        </a:spcBef>
                        <a:spcAft>
                          <a:spcPts val="0"/>
                        </a:spcAft>
                        <a:buNone/>
                      </a:pPr>
                      <a:r>
                        <a:rPr lang="en-US" sz="2000">
                          <a:latin typeface="Calibri"/>
                          <a:ea typeface="Calibri"/>
                          <a:cs typeface="Calibri"/>
                          <a:sym typeface="Calibri"/>
                        </a:rPr>
                        <a:t>CNN</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93.71</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94.39</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94</a:t>
                      </a:r>
                      <a:endParaRPr sz="2000">
                        <a:latin typeface="Calibri"/>
                        <a:ea typeface="Calibri"/>
                        <a:cs typeface="Calibri"/>
                        <a:sym typeface="Calibri"/>
                      </a:endParaRPr>
                    </a:p>
                  </a:txBody>
                  <a:tcPr marT="91425" marB="91425" marR="91425" marL="91425"/>
                </a:tc>
              </a:tr>
              <a:tr h="381000">
                <a:tc>
                  <a:txBody>
                    <a:bodyPr/>
                    <a:lstStyle/>
                    <a:p>
                      <a:pPr indent="0" lvl="0" marL="0" rtl="0" algn="ctr">
                        <a:spcBef>
                          <a:spcPts val="0"/>
                        </a:spcBef>
                        <a:spcAft>
                          <a:spcPts val="0"/>
                        </a:spcAft>
                        <a:buNone/>
                      </a:pPr>
                      <a:r>
                        <a:rPr lang="en-US" sz="2000">
                          <a:latin typeface="Calibri"/>
                          <a:ea typeface="Calibri"/>
                          <a:cs typeface="Calibri"/>
                          <a:sym typeface="Calibri"/>
                        </a:rPr>
                        <a:t>CNN(With Thresholding)</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99.34</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98.9</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99</a:t>
                      </a:r>
                      <a:endParaRPr sz="2000">
                        <a:latin typeface="Calibri"/>
                        <a:ea typeface="Calibri"/>
                        <a:cs typeface="Calibri"/>
                        <a:sym typeface="Calibri"/>
                      </a:endParaRPr>
                    </a:p>
                  </a:txBody>
                  <a:tcPr marT="91425" marB="91425" marR="91425" marL="91425"/>
                </a:tc>
              </a:tr>
            </a:tbl>
          </a:graphicData>
        </a:graphic>
      </p:graphicFrame>
      <p:sp>
        <p:nvSpPr>
          <p:cNvPr id="292" name="Google Shape;292;p29"/>
          <p:cNvSpPr txBox="1"/>
          <p:nvPr/>
        </p:nvSpPr>
        <p:spPr>
          <a:xfrm>
            <a:off x="3409450" y="6197088"/>
            <a:ext cx="270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entury Gothic"/>
                <a:ea typeface="Century Gothic"/>
                <a:cs typeface="Century Gothic"/>
                <a:sym typeface="Century Gothic"/>
              </a:rPr>
              <a:t>Table</a:t>
            </a:r>
            <a:r>
              <a:rPr lang="en-US">
                <a:latin typeface="Century Gothic"/>
                <a:ea typeface="Century Gothic"/>
                <a:cs typeface="Century Gothic"/>
                <a:sym typeface="Century Gothic"/>
              </a:rPr>
              <a:t>: Model Accuracies</a:t>
            </a:r>
            <a:endParaRPr>
              <a:latin typeface="Century Gothic"/>
              <a:ea typeface="Century Gothic"/>
              <a:cs typeface="Century Gothic"/>
              <a:sym typeface="Century Gothic"/>
            </a:endParaRPr>
          </a:p>
        </p:txBody>
      </p:sp>
      <p:sp>
        <p:nvSpPr>
          <p:cNvPr id="293" name="Google Shape;293;p29"/>
          <p:cNvSpPr txBox="1"/>
          <p:nvPr/>
        </p:nvSpPr>
        <p:spPr>
          <a:xfrm>
            <a:off x="1158350" y="1421625"/>
            <a:ext cx="3317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entury Gothic"/>
                <a:ea typeface="Century Gothic"/>
                <a:cs typeface="Century Gothic"/>
                <a:sym typeface="Century Gothic"/>
              </a:rPr>
              <a:t>American Sign Language</a:t>
            </a:r>
            <a:endParaRPr b="1" sz="1700">
              <a:latin typeface="Century Gothic"/>
              <a:ea typeface="Century Gothic"/>
              <a:cs typeface="Century Gothic"/>
              <a:sym typeface="Century Gothic"/>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0"/>
          <p:cNvSpPr txBox="1"/>
          <p:nvPr>
            <p:ph type="title"/>
          </p:nvPr>
        </p:nvSpPr>
        <p:spPr>
          <a:xfrm>
            <a:off x="1676400" y="573087"/>
            <a:ext cx="6589800" cy="74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lang="en-US">
                <a:latin typeface="Calibri"/>
                <a:ea typeface="Calibri"/>
                <a:cs typeface="Calibri"/>
                <a:sym typeface="Calibri"/>
              </a:rPr>
              <a:t>Testing and Results</a:t>
            </a:r>
            <a:endParaRPr/>
          </a:p>
        </p:txBody>
      </p:sp>
      <p:sp>
        <p:nvSpPr>
          <p:cNvPr id="299" name="Google Shape;299;p30"/>
          <p:cNvSpPr txBox="1"/>
          <p:nvPr>
            <p:ph idx="1" type="body"/>
          </p:nvPr>
        </p:nvSpPr>
        <p:spPr>
          <a:xfrm>
            <a:off x="1675650" y="1320675"/>
            <a:ext cx="6591300" cy="46332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sz="2000">
              <a:solidFill>
                <a:srgbClr val="434343"/>
              </a:solidFill>
              <a:latin typeface="Calibri"/>
              <a:ea typeface="Calibri"/>
              <a:cs typeface="Calibri"/>
              <a:sym typeface="Calibri"/>
            </a:endParaRPr>
          </a:p>
          <a:p>
            <a:pPr indent="0" lvl="0" marL="0" rtl="0" algn="l">
              <a:lnSpc>
                <a:spcPct val="115000"/>
              </a:lnSpc>
              <a:spcBef>
                <a:spcPts val="7000"/>
              </a:spcBef>
              <a:spcAft>
                <a:spcPts val="0"/>
              </a:spcAft>
              <a:buClr>
                <a:schemeClr val="dk1"/>
              </a:buClr>
              <a:buSzPts val="1100"/>
              <a:buFont typeface="Arial"/>
              <a:buNone/>
            </a:pPr>
            <a:r>
              <a:rPr b="1" lang="en-US" sz="2000">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8400"/>
              </a:spcBef>
              <a:spcAft>
                <a:spcPts val="0"/>
              </a:spcAft>
              <a:buClr>
                <a:schemeClr val="accent1"/>
              </a:buClr>
              <a:buSzPts val="1800"/>
              <a:buFont typeface="Noto Sans Symbols"/>
              <a:buNone/>
            </a:pPr>
            <a:r>
              <a:t/>
            </a:r>
            <a:endParaRPr sz="2000"/>
          </a:p>
        </p:txBody>
      </p:sp>
      <p:sp>
        <p:nvSpPr>
          <p:cNvPr id="300" name="Google Shape;300;p30"/>
          <p:cNvSpPr txBox="1"/>
          <p:nvPr/>
        </p:nvSpPr>
        <p:spPr>
          <a:xfrm>
            <a:off x="8266112" y="6099175"/>
            <a:ext cx="801600" cy="369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301" name="Google Shape;301;p30"/>
          <p:cNvSpPr txBox="1"/>
          <p:nvPr/>
        </p:nvSpPr>
        <p:spPr>
          <a:xfrm>
            <a:off x="1943100" y="6135687"/>
            <a:ext cx="57165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302" name="Google Shape;302;p30"/>
          <p:cNvGraphicFramePr/>
          <p:nvPr/>
        </p:nvGraphicFramePr>
        <p:xfrm>
          <a:off x="952500" y="2021925"/>
          <a:ext cx="3000000" cy="3000000"/>
        </p:xfrm>
        <a:graphic>
          <a:graphicData uri="http://schemas.openxmlformats.org/drawingml/2006/table">
            <a:tbl>
              <a:tblPr>
                <a:noFill/>
                <a:tableStyleId>{893208DA-8013-435F-909C-6CDF61D84A6C}</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Training Accuracy</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Validation Accuracy</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Test Accuracy</a:t>
                      </a:r>
                      <a:endParaRPr sz="2000">
                        <a:latin typeface="Calibri"/>
                        <a:ea typeface="Calibri"/>
                        <a:cs typeface="Calibri"/>
                        <a:sym typeface="Calibri"/>
                      </a:endParaRPr>
                    </a:p>
                  </a:txBody>
                  <a:tcPr marT="91425" marB="91425" marR="91425" marL="91425"/>
                </a:tc>
              </a:tr>
              <a:tr h="381000">
                <a:tc>
                  <a:txBody>
                    <a:bodyPr/>
                    <a:lstStyle/>
                    <a:p>
                      <a:pPr indent="0" lvl="0" marL="0" rtl="0" algn="ctr">
                        <a:spcBef>
                          <a:spcPts val="0"/>
                        </a:spcBef>
                        <a:spcAft>
                          <a:spcPts val="0"/>
                        </a:spcAft>
                        <a:buNone/>
                      </a:pPr>
                      <a:r>
                        <a:rPr lang="en-US" sz="2000">
                          <a:latin typeface="Calibri"/>
                          <a:ea typeface="Calibri"/>
                          <a:cs typeface="Calibri"/>
                          <a:sym typeface="Calibri"/>
                        </a:rPr>
                        <a:t>ResNet50</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97.13</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99.23</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99.0</a:t>
                      </a:r>
                      <a:endParaRPr sz="2000">
                        <a:latin typeface="Calibri"/>
                        <a:ea typeface="Calibri"/>
                        <a:cs typeface="Calibri"/>
                        <a:sym typeface="Calibri"/>
                      </a:endParaRPr>
                    </a:p>
                  </a:txBody>
                  <a:tcPr marT="91425" marB="91425" marR="91425" marL="91425"/>
                </a:tc>
              </a:tr>
              <a:tr h="381000">
                <a:tc>
                  <a:txBody>
                    <a:bodyPr/>
                    <a:lstStyle/>
                    <a:p>
                      <a:pPr indent="0" lvl="0" marL="0" rtl="0" algn="ctr">
                        <a:spcBef>
                          <a:spcPts val="0"/>
                        </a:spcBef>
                        <a:spcAft>
                          <a:spcPts val="0"/>
                        </a:spcAft>
                        <a:buNone/>
                      </a:pPr>
                      <a:r>
                        <a:rPr lang="en-US" sz="2000">
                          <a:latin typeface="Calibri"/>
                          <a:ea typeface="Calibri"/>
                          <a:cs typeface="Calibri"/>
                          <a:sym typeface="Calibri"/>
                        </a:rPr>
                        <a:t>Resnet50 V2</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99.99</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100</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100</a:t>
                      </a:r>
                      <a:endParaRPr sz="2000">
                        <a:latin typeface="Calibri"/>
                        <a:ea typeface="Calibri"/>
                        <a:cs typeface="Calibri"/>
                        <a:sym typeface="Calibri"/>
                      </a:endParaRPr>
                    </a:p>
                  </a:txBody>
                  <a:tcPr marT="91425" marB="91425" marR="91425" marL="91425"/>
                </a:tc>
              </a:tr>
              <a:tr h="381000">
                <a:tc>
                  <a:txBody>
                    <a:bodyPr/>
                    <a:lstStyle/>
                    <a:p>
                      <a:pPr indent="0" lvl="0" marL="0" rtl="0" algn="ctr">
                        <a:spcBef>
                          <a:spcPts val="0"/>
                        </a:spcBef>
                        <a:spcAft>
                          <a:spcPts val="0"/>
                        </a:spcAft>
                        <a:buNone/>
                      </a:pPr>
                      <a:r>
                        <a:rPr lang="en-US" sz="2000">
                          <a:latin typeface="Calibri"/>
                          <a:ea typeface="Calibri"/>
                          <a:cs typeface="Calibri"/>
                          <a:sym typeface="Calibri"/>
                        </a:rPr>
                        <a:t>VGG 16</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100</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100</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100</a:t>
                      </a:r>
                      <a:endParaRPr sz="2000">
                        <a:latin typeface="Calibri"/>
                        <a:ea typeface="Calibri"/>
                        <a:cs typeface="Calibri"/>
                        <a:sym typeface="Calibri"/>
                      </a:endParaRPr>
                    </a:p>
                  </a:txBody>
                  <a:tcPr marT="91425" marB="91425" marR="91425" marL="91425"/>
                </a:tc>
              </a:tr>
              <a:tr h="381000">
                <a:tc>
                  <a:txBody>
                    <a:bodyPr/>
                    <a:lstStyle/>
                    <a:p>
                      <a:pPr indent="0" lvl="0" marL="0" rtl="0" algn="ctr">
                        <a:spcBef>
                          <a:spcPts val="0"/>
                        </a:spcBef>
                        <a:spcAft>
                          <a:spcPts val="0"/>
                        </a:spcAft>
                        <a:buNone/>
                      </a:pPr>
                      <a:r>
                        <a:rPr lang="en-US" sz="2000">
                          <a:latin typeface="Calibri"/>
                          <a:ea typeface="Calibri"/>
                          <a:cs typeface="Calibri"/>
                          <a:sym typeface="Calibri"/>
                        </a:rPr>
                        <a:t>Inception V3</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100</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100</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100</a:t>
                      </a:r>
                      <a:endParaRPr sz="2000">
                        <a:latin typeface="Calibri"/>
                        <a:ea typeface="Calibri"/>
                        <a:cs typeface="Calibri"/>
                        <a:sym typeface="Calibri"/>
                      </a:endParaRPr>
                    </a:p>
                  </a:txBody>
                  <a:tcPr marT="91425" marB="91425" marR="91425" marL="91425"/>
                </a:tc>
              </a:tr>
              <a:tr h="381000">
                <a:tc>
                  <a:txBody>
                    <a:bodyPr/>
                    <a:lstStyle/>
                    <a:p>
                      <a:pPr indent="0" lvl="0" marL="0" rtl="0" algn="ctr">
                        <a:spcBef>
                          <a:spcPts val="0"/>
                        </a:spcBef>
                        <a:spcAft>
                          <a:spcPts val="0"/>
                        </a:spcAft>
                        <a:buNone/>
                      </a:pPr>
                      <a:r>
                        <a:rPr lang="en-US" sz="2000">
                          <a:latin typeface="Calibri"/>
                          <a:ea typeface="Calibri"/>
                          <a:cs typeface="Calibri"/>
                          <a:sym typeface="Calibri"/>
                        </a:rPr>
                        <a:t>CNN (With Thresholding)</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100</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100</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100</a:t>
                      </a:r>
                      <a:endParaRPr sz="2000">
                        <a:latin typeface="Calibri"/>
                        <a:ea typeface="Calibri"/>
                        <a:cs typeface="Calibri"/>
                        <a:sym typeface="Calibri"/>
                      </a:endParaRPr>
                    </a:p>
                  </a:txBody>
                  <a:tcPr marT="91425" marB="91425" marR="91425" marL="91425"/>
                </a:tc>
              </a:tr>
            </a:tbl>
          </a:graphicData>
        </a:graphic>
      </p:graphicFrame>
      <p:sp>
        <p:nvSpPr>
          <p:cNvPr id="303" name="Google Shape;303;p30"/>
          <p:cNvSpPr txBox="1"/>
          <p:nvPr/>
        </p:nvSpPr>
        <p:spPr>
          <a:xfrm>
            <a:off x="3618900" y="5711313"/>
            <a:ext cx="270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entury Gothic"/>
                <a:ea typeface="Century Gothic"/>
                <a:cs typeface="Century Gothic"/>
                <a:sym typeface="Century Gothic"/>
              </a:rPr>
              <a:t>Table</a:t>
            </a:r>
            <a:r>
              <a:rPr lang="en-US">
                <a:latin typeface="Century Gothic"/>
                <a:ea typeface="Century Gothic"/>
                <a:cs typeface="Century Gothic"/>
                <a:sym typeface="Century Gothic"/>
              </a:rPr>
              <a:t>: Model Accuracies</a:t>
            </a:r>
            <a:endParaRPr>
              <a:latin typeface="Century Gothic"/>
              <a:ea typeface="Century Gothic"/>
              <a:cs typeface="Century Gothic"/>
              <a:sym typeface="Century Gothic"/>
            </a:endParaRPr>
          </a:p>
        </p:txBody>
      </p:sp>
      <p:sp>
        <p:nvSpPr>
          <p:cNvPr id="304" name="Google Shape;304;p30"/>
          <p:cNvSpPr txBox="1"/>
          <p:nvPr/>
        </p:nvSpPr>
        <p:spPr>
          <a:xfrm>
            <a:off x="1158350" y="1421625"/>
            <a:ext cx="3317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entury Gothic"/>
                <a:ea typeface="Century Gothic"/>
                <a:cs typeface="Century Gothic"/>
                <a:sym typeface="Century Gothic"/>
              </a:rPr>
              <a:t>Indian Sign Language</a:t>
            </a:r>
            <a:endParaRPr b="1" sz="1700">
              <a:latin typeface="Century Gothic"/>
              <a:ea typeface="Century Gothic"/>
              <a:cs typeface="Century Gothic"/>
              <a:sym typeface="Century Gothic"/>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1"/>
          <p:cNvSpPr txBox="1"/>
          <p:nvPr>
            <p:ph type="title"/>
          </p:nvPr>
        </p:nvSpPr>
        <p:spPr>
          <a:xfrm>
            <a:off x="1676400" y="573087"/>
            <a:ext cx="6589800" cy="747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lang="en-US">
                <a:latin typeface="Calibri"/>
                <a:ea typeface="Calibri"/>
                <a:cs typeface="Calibri"/>
                <a:sym typeface="Calibri"/>
              </a:rPr>
              <a:t>Testing and Results</a:t>
            </a:r>
            <a:endParaRPr/>
          </a:p>
        </p:txBody>
      </p:sp>
      <p:sp>
        <p:nvSpPr>
          <p:cNvPr id="310" name="Google Shape;310;p31"/>
          <p:cNvSpPr txBox="1"/>
          <p:nvPr>
            <p:ph idx="1" type="body"/>
          </p:nvPr>
        </p:nvSpPr>
        <p:spPr>
          <a:xfrm>
            <a:off x="1675650" y="1320675"/>
            <a:ext cx="6591300" cy="46332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None/>
            </a:pPr>
            <a:r>
              <a:t/>
            </a:r>
            <a:endParaRPr sz="2000">
              <a:solidFill>
                <a:srgbClr val="434343"/>
              </a:solidFill>
              <a:latin typeface="Calibri"/>
              <a:ea typeface="Calibri"/>
              <a:cs typeface="Calibri"/>
              <a:sym typeface="Calibri"/>
            </a:endParaRPr>
          </a:p>
          <a:p>
            <a:pPr indent="0" lvl="0" marL="0" rtl="0" algn="l">
              <a:lnSpc>
                <a:spcPct val="115000"/>
              </a:lnSpc>
              <a:spcBef>
                <a:spcPts val="7000"/>
              </a:spcBef>
              <a:spcAft>
                <a:spcPts val="0"/>
              </a:spcAft>
              <a:buClr>
                <a:schemeClr val="dk1"/>
              </a:buClr>
              <a:buSzPts val="1100"/>
              <a:buFont typeface="Arial"/>
              <a:buNone/>
            </a:pPr>
            <a:r>
              <a:rPr b="1" lang="en-US" sz="2000">
                <a:latin typeface="Calibri"/>
                <a:ea typeface="Calibri"/>
                <a:cs typeface="Calibri"/>
                <a:sym typeface="Calibri"/>
              </a:rPr>
              <a:t>		</a:t>
            </a:r>
            <a:endParaRPr sz="2000">
              <a:solidFill>
                <a:schemeClr val="dk1"/>
              </a:solidFill>
              <a:latin typeface="Calibri"/>
              <a:ea typeface="Calibri"/>
              <a:cs typeface="Calibri"/>
              <a:sym typeface="Calibri"/>
            </a:endParaRPr>
          </a:p>
          <a:p>
            <a:pPr indent="0" lvl="0" marL="0" marR="0" rtl="0" algn="l">
              <a:spcBef>
                <a:spcPts val="8400"/>
              </a:spcBef>
              <a:spcAft>
                <a:spcPts val="0"/>
              </a:spcAft>
              <a:buClr>
                <a:schemeClr val="accent1"/>
              </a:buClr>
              <a:buSzPts val="1800"/>
              <a:buFont typeface="Noto Sans Symbols"/>
              <a:buNone/>
            </a:pPr>
            <a:r>
              <a:t/>
            </a:r>
            <a:endParaRPr sz="2000"/>
          </a:p>
        </p:txBody>
      </p:sp>
      <p:sp>
        <p:nvSpPr>
          <p:cNvPr id="311" name="Google Shape;311;p31"/>
          <p:cNvSpPr txBox="1"/>
          <p:nvPr/>
        </p:nvSpPr>
        <p:spPr>
          <a:xfrm>
            <a:off x="8266112" y="6099175"/>
            <a:ext cx="801600" cy="3699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312" name="Google Shape;312;p31"/>
          <p:cNvSpPr txBox="1"/>
          <p:nvPr/>
        </p:nvSpPr>
        <p:spPr>
          <a:xfrm>
            <a:off x="1943100" y="6135687"/>
            <a:ext cx="5716500" cy="3651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313" name="Google Shape;313;p31"/>
          <p:cNvGraphicFramePr/>
          <p:nvPr/>
        </p:nvGraphicFramePr>
        <p:xfrm>
          <a:off x="952500" y="2021925"/>
          <a:ext cx="3000000" cy="3000000"/>
        </p:xfrm>
        <a:graphic>
          <a:graphicData uri="http://schemas.openxmlformats.org/drawingml/2006/table">
            <a:tbl>
              <a:tblPr>
                <a:noFill/>
                <a:tableStyleId>{893208DA-8013-435F-909C-6CDF61D84A6C}</a:tableStyleId>
              </a:tblPr>
              <a:tblGrid>
                <a:gridCol w="1809750"/>
                <a:gridCol w="1809750"/>
                <a:gridCol w="1809750"/>
                <a:gridCol w="1809750"/>
              </a:tblGrid>
              <a:tr h="381000">
                <a:tc>
                  <a:txBody>
                    <a:bodyPr/>
                    <a:lstStyle/>
                    <a:p>
                      <a:pPr indent="0" lvl="0" marL="0" rtl="0" algn="ctr">
                        <a:spcBef>
                          <a:spcPts val="0"/>
                        </a:spcBef>
                        <a:spcAft>
                          <a:spcPts val="0"/>
                        </a:spcAft>
                        <a:buNone/>
                      </a:pPr>
                      <a:r>
                        <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Training Accuracy</a:t>
                      </a:r>
                      <a:endParaRPr sz="2000">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latin typeface="Calibri"/>
                          <a:ea typeface="Calibri"/>
                          <a:cs typeface="Calibri"/>
                          <a:sym typeface="Calibri"/>
                        </a:rPr>
                        <a:t>Validation Accuracy</a:t>
                      </a:r>
                      <a:endParaRPr sz="2000">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latin typeface="Calibri"/>
                          <a:ea typeface="Calibri"/>
                          <a:cs typeface="Calibri"/>
                          <a:sym typeface="Calibri"/>
                        </a:rPr>
                        <a:t>Test Accuracy</a:t>
                      </a:r>
                      <a:endParaRPr sz="2000">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latin typeface="Calibri"/>
                          <a:ea typeface="Calibri"/>
                          <a:cs typeface="Calibri"/>
                          <a:sym typeface="Calibri"/>
                        </a:rPr>
                        <a:t>ResNet50</a:t>
                      </a:r>
                      <a:endParaRPr sz="2000">
                        <a:latin typeface="Calibri"/>
                        <a:ea typeface="Calibri"/>
                        <a:cs typeface="Calibri"/>
                        <a:sym typeface="Calibri"/>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US" sz="2000">
                          <a:latin typeface="Calibri"/>
                          <a:ea typeface="Calibri"/>
                          <a:cs typeface="Calibri"/>
                          <a:sym typeface="Calibri"/>
                        </a:rPr>
                        <a:t>30.02</a:t>
                      </a:r>
                      <a:endParaRPr sz="20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latin typeface="Calibri"/>
                          <a:ea typeface="Calibri"/>
                          <a:cs typeface="Calibri"/>
                          <a:sym typeface="Calibri"/>
                        </a:rPr>
                        <a:t>33.00</a:t>
                      </a:r>
                      <a:endParaRPr sz="20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US" sz="2000">
                          <a:latin typeface="Calibri"/>
                          <a:ea typeface="Calibri"/>
                          <a:cs typeface="Calibri"/>
                          <a:sym typeface="Calibri"/>
                        </a:rPr>
                        <a:t>33.00</a:t>
                      </a:r>
                      <a:endParaRPr sz="2000">
                        <a:latin typeface="Calibri"/>
                        <a:ea typeface="Calibri"/>
                        <a:cs typeface="Calibri"/>
                        <a:sym typeface="Calibri"/>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US" sz="2000">
                          <a:latin typeface="Calibri"/>
                          <a:ea typeface="Calibri"/>
                          <a:cs typeface="Calibri"/>
                          <a:sym typeface="Calibri"/>
                        </a:rPr>
                        <a:t>Resnet50 V2</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95.61</a:t>
                      </a:r>
                      <a:endParaRPr sz="2000">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000">
                          <a:latin typeface="Calibri"/>
                          <a:ea typeface="Calibri"/>
                          <a:cs typeface="Calibri"/>
                          <a:sym typeface="Calibri"/>
                        </a:rPr>
                        <a:t>90.67</a:t>
                      </a:r>
                      <a:endParaRPr sz="2000">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lang="en-US" sz="2000">
                          <a:latin typeface="Calibri"/>
                          <a:ea typeface="Calibri"/>
                          <a:cs typeface="Calibri"/>
                          <a:sym typeface="Calibri"/>
                        </a:rPr>
                        <a:t>91</a:t>
                      </a:r>
                      <a:endParaRPr sz="2000">
                        <a:latin typeface="Calibri"/>
                        <a:ea typeface="Calibri"/>
                        <a:cs typeface="Calibri"/>
                        <a:sym typeface="Calibri"/>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ctr">
                        <a:spcBef>
                          <a:spcPts val="0"/>
                        </a:spcBef>
                        <a:spcAft>
                          <a:spcPts val="0"/>
                        </a:spcAft>
                        <a:buNone/>
                      </a:pPr>
                      <a:r>
                        <a:rPr lang="en-US" sz="2000">
                          <a:latin typeface="Calibri"/>
                          <a:ea typeface="Calibri"/>
                          <a:cs typeface="Calibri"/>
                          <a:sym typeface="Calibri"/>
                        </a:rPr>
                        <a:t>VGG 16</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91.85</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93.8</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94.0</a:t>
                      </a:r>
                      <a:endParaRPr sz="2000">
                        <a:latin typeface="Calibri"/>
                        <a:ea typeface="Calibri"/>
                        <a:cs typeface="Calibri"/>
                        <a:sym typeface="Calibri"/>
                      </a:endParaRPr>
                    </a:p>
                  </a:txBody>
                  <a:tcPr marT="91425" marB="91425" marR="91425" marL="91425"/>
                </a:tc>
              </a:tr>
              <a:tr h="381000">
                <a:tc>
                  <a:txBody>
                    <a:bodyPr/>
                    <a:lstStyle/>
                    <a:p>
                      <a:pPr indent="0" lvl="0" marL="0" rtl="0" algn="ctr">
                        <a:spcBef>
                          <a:spcPts val="0"/>
                        </a:spcBef>
                        <a:spcAft>
                          <a:spcPts val="0"/>
                        </a:spcAft>
                        <a:buNone/>
                      </a:pPr>
                      <a:r>
                        <a:rPr lang="en-US" sz="2000">
                          <a:latin typeface="Calibri"/>
                          <a:ea typeface="Calibri"/>
                          <a:cs typeface="Calibri"/>
                          <a:sym typeface="Calibri"/>
                        </a:rPr>
                        <a:t>Inception V3</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83.34</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84.6</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84</a:t>
                      </a:r>
                      <a:r>
                        <a:rPr lang="en-US" sz="2000">
                          <a:latin typeface="Calibri"/>
                          <a:ea typeface="Calibri"/>
                          <a:cs typeface="Calibri"/>
                          <a:sym typeface="Calibri"/>
                        </a:rPr>
                        <a:t>.0</a:t>
                      </a:r>
                      <a:endParaRPr sz="2000">
                        <a:latin typeface="Calibri"/>
                        <a:ea typeface="Calibri"/>
                        <a:cs typeface="Calibri"/>
                        <a:sym typeface="Calibri"/>
                      </a:endParaRPr>
                    </a:p>
                  </a:txBody>
                  <a:tcPr marT="91425" marB="91425" marR="91425" marL="91425"/>
                </a:tc>
              </a:tr>
              <a:tr h="381000">
                <a:tc>
                  <a:txBody>
                    <a:bodyPr/>
                    <a:lstStyle/>
                    <a:p>
                      <a:pPr indent="0" lvl="0" marL="0" rtl="0" algn="ctr">
                        <a:spcBef>
                          <a:spcPts val="0"/>
                        </a:spcBef>
                        <a:spcAft>
                          <a:spcPts val="0"/>
                        </a:spcAft>
                        <a:buNone/>
                      </a:pPr>
                      <a:r>
                        <a:rPr lang="en-US" sz="2000">
                          <a:latin typeface="Calibri"/>
                          <a:ea typeface="Calibri"/>
                          <a:cs typeface="Calibri"/>
                          <a:sym typeface="Calibri"/>
                        </a:rPr>
                        <a:t>CNN (With Thresholding)</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92.74</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80.13</a:t>
                      </a:r>
                      <a:endParaRPr sz="2000">
                        <a:latin typeface="Calibri"/>
                        <a:ea typeface="Calibri"/>
                        <a:cs typeface="Calibri"/>
                        <a:sym typeface="Calibri"/>
                      </a:endParaRPr>
                    </a:p>
                  </a:txBody>
                  <a:tcPr marT="91425" marB="91425" marR="91425" marL="91425"/>
                </a:tc>
                <a:tc>
                  <a:txBody>
                    <a:bodyPr/>
                    <a:lstStyle/>
                    <a:p>
                      <a:pPr indent="0" lvl="0" marL="0" rtl="0" algn="ctr">
                        <a:spcBef>
                          <a:spcPts val="0"/>
                        </a:spcBef>
                        <a:spcAft>
                          <a:spcPts val="0"/>
                        </a:spcAft>
                        <a:buNone/>
                      </a:pPr>
                      <a:r>
                        <a:rPr lang="en-US" sz="2000">
                          <a:latin typeface="Calibri"/>
                          <a:ea typeface="Calibri"/>
                          <a:cs typeface="Calibri"/>
                          <a:sym typeface="Calibri"/>
                        </a:rPr>
                        <a:t>79</a:t>
                      </a:r>
                      <a:endParaRPr sz="2000">
                        <a:latin typeface="Calibri"/>
                        <a:ea typeface="Calibri"/>
                        <a:cs typeface="Calibri"/>
                        <a:sym typeface="Calibri"/>
                      </a:endParaRPr>
                    </a:p>
                  </a:txBody>
                  <a:tcPr marT="91425" marB="91425" marR="91425" marL="91425"/>
                </a:tc>
              </a:tr>
            </a:tbl>
          </a:graphicData>
        </a:graphic>
      </p:graphicFrame>
      <p:sp>
        <p:nvSpPr>
          <p:cNvPr id="314" name="Google Shape;314;p31"/>
          <p:cNvSpPr txBox="1"/>
          <p:nvPr/>
        </p:nvSpPr>
        <p:spPr>
          <a:xfrm>
            <a:off x="3219600" y="5646438"/>
            <a:ext cx="2704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a:latin typeface="Century Gothic"/>
                <a:ea typeface="Century Gothic"/>
                <a:cs typeface="Century Gothic"/>
                <a:sym typeface="Century Gothic"/>
              </a:rPr>
              <a:t>Table</a:t>
            </a:r>
            <a:r>
              <a:rPr lang="en-US">
                <a:latin typeface="Century Gothic"/>
                <a:ea typeface="Century Gothic"/>
                <a:cs typeface="Century Gothic"/>
                <a:sym typeface="Century Gothic"/>
              </a:rPr>
              <a:t>: Model Accuracies</a:t>
            </a:r>
            <a:endParaRPr>
              <a:latin typeface="Century Gothic"/>
              <a:ea typeface="Century Gothic"/>
              <a:cs typeface="Century Gothic"/>
              <a:sym typeface="Century Gothic"/>
            </a:endParaRPr>
          </a:p>
        </p:txBody>
      </p:sp>
      <p:sp>
        <p:nvSpPr>
          <p:cNvPr id="315" name="Google Shape;315;p31"/>
          <p:cNvSpPr txBox="1"/>
          <p:nvPr/>
        </p:nvSpPr>
        <p:spPr>
          <a:xfrm>
            <a:off x="1158350" y="1421625"/>
            <a:ext cx="33171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700">
                <a:latin typeface="Century Gothic"/>
                <a:ea typeface="Century Gothic"/>
                <a:cs typeface="Century Gothic"/>
                <a:sym typeface="Century Gothic"/>
              </a:rPr>
              <a:t>Turkish Sign Language</a:t>
            </a:r>
            <a:endParaRPr b="1" sz="1700">
              <a:latin typeface="Century Gothic"/>
              <a:ea typeface="Century Gothic"/>
              <a:cs typeface="Century Gothic"/>
              <a:sym typeface="Century Gothic"/>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2"/>
          <p:cNvSpPr txBox="1"/>
          <p:nvPr>
            <p:ph type="title"/>
          </p:nvPr>
        </p:nvSpPr>
        <p:spPr>
          <a:xfrm>
            <a:off x="1676400" y="573087"/>
            <a:ext cx="6589712" cy="747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i="0" lang="en-US" sz="3600" u="none">
                <a:solidFill>
                  <a:srgbClr val="1581AA"/>
                </a:solidFill>
                <a:latin typeface="Calibri"/>
                <a:ea typeface="Calibri"/>
                <a:cs typeface="Calibri"/>
                <a:sym typeface="Calibri"/>
              </a:rPr>
              <a:t>References</a:t>
            </a:r>
            <a:endParaRPr/>
          </a:p>
        </p:txBody>
      </p:sp>
      <p:sp>
        <p:nvSpPr>
          <p:cNvPr id="321" name="Google Shape;321;p32"/>
          <p:cNvSpPr txBox="1"/>
          <p:nvPr>
            <p:ph idx="1" type="body"/>
          </p:nvPr>
        </p:nvSpPr>
        <p:spPr>
          <a:xfrm>
            <a:off x="1675600" y="1539875"/>
            <a:ext cx="6591300" cy="3778200"/>
          </a:xfrm>
          <a:prstGeom prst="rect">
            <a:avLst/>
          </a:prstGeom>
          <a:noFill/>
          <a:ln>
            <a:noFill/>
          </a:ln>
        </p:spPr>
        <p:txBody>
          <a:bodyPr anchorCtr="0" anchor="t" bIns="45700" lIns="91425" spcFirstLastPara="1" rIns="91425" wrap="square" tIns="45700">
            <a:noAutofit/>
          </a:bodyPr>
          <a:lstStyle/>
          <a:p>
            <a:pPr indent="-355600" lvl="0" marL="342900" marR="0" rtl="0" algn="l">
              <a:lnSpc>
                <a:spcPct val="100000"/>
              </a:lnSpc>
              <a:spcBef>
                <a:spcPts val="0"/>
              </a:spcBef>
              <a:spcAft>
                <a:spcPts val="0"/>
              </a:spcAft>
              <a:buSzPts val="2000"/>
              <a:buChar char="🠶"/>
            </a:pPr>
            <a:r>
              <a:rPr lang="en-US" sz="2000">
                <a:latin typeface="Calibri"/>
                <a:ea typeface="Calibri"/>
                <a:cs typeface="Calibri"/>
                <a:sym typeface="Calibri"/>
              </a:rPr>
              <a:t>[1]Rajarshi Bhadra and Subhajit Kar in 2021,  “Sign Language Detection from Hand Gesture Images using Deep Multi-layered Convolution Neural Network” in IEEE Second International Conference on Control, Measurement and Instrumentation (CMI).</a:t>
            </a:r>
            <a:endParaRPr sz="2000">
              <a:latin typeface="Calibri"/>
              <a:ea typeface="Calibri"/>
              <a:cs typeface="Calibri"/>
              <a:sym typeface="Calibri"/>
            </a:endParaRPr>
          </a:p>
          <a:p>
            <a:pPr indent="-355600" lvl="0" marL="342900" marR="0" rtl="0" algn="l">
              <a:lnSpc>
                <a:spcPct val="100000"/>
              </a:lnSpc>
              <a:spcBef>
                <a:spcPts val="0"/>
              </a:spcBef>
              <a:spcAft>
                <a:spcPts val="0"/>
              </a:spcAft>
              <a:buSzPts val="2000"/>
              <a:buChar char="🠶"/>
            </a:pPr>
            <a:r>
              <a:rPr lang="en-US" sz="2000">
                <a:latin typeface="Calibri"/>
                <a:ea typeface="Calibri"/>
                <a:cs typeface="Calibri"/>
                <a:sym typeface="Calibri"/>
              </a:rPr>
              <a:t>[2]Md. Jahangir Hossein and Md. Sabbir Ejaz - “Recognition of Bengali Sign Language using Novel Deep CNN.” in 2020 2nd International Conference on Sustainable Technologies for Industry 4.0.</a:t>
            </a:r>
            <a:endParaRPr sz="2000">
              <a:latin typeface="Calibri"/>
              <a:ea typeface="Calibri"/>
              <a:cs typeface="Calibri"/>
              <a:sym typeface="Calibri"/>
            </a:endParaRPr>
          </a:p>
          <a:p>
            <a:pPr indent="-355600" lvl="0" marL="342900" marR="0" rtl="0" algn="l">
              <a:lnSpc>
                <a:spcPct val="100000"/>
              </a:lnSpc>
              <a:spcBef>
                <a:spcPts val="0"/>
              </a:spcBef>
              <a:spcAft>
                <a:spcPts val="0"/>
              </a:spcAft>
              <a:buSzPts val="2000"/>
              <a:buChar char="🠶"/>
            </a:pPr>
            <a:r>
              <a:rPr lang="en-US" sz="2000">
                <a:latin typeface="Calibri"/>
                <a:ea typeface="Calibri"/>
                <a:cs typeface="Calibri"/>
                <a:sym typeface="Calibri"/>
              </a:rPr>
              <a:t>[3]Manuel Eugenio Morocho Cayamcela and Wansu Lim in 2019, “Fine-tuning a pre-trained Convolutional Neural Network Model to translate American Sign Language in Real-time” in International Conference on Computing, Networking and Communications (ICNC).</a:t>
            </a:r>
            <a:endParaRPr sz="2000">
              <a:latin typeface="Calibri"/>
              <a:ea typeface="Calibri"/>
              <a:cs typeface="Calibri"/>
              <a:sym typeface="Calibri"/>
            </a:endParaRPr>
          </a:p>
          <a:p>
            <a:pPr indent="-228600" lvl="0" marL="342900" marR="0" rtl="0" algn="l">
              <a:lnSpc>
                <a:spcPct val="100000"/>
              </a:lnSpc>
              <a:spcBef>
                <a:spcPts val="1000"/>
              </a:spcBef>
              <a:spcAft>
                <a:spcPts val="0"/>
              </a:spcAft>
              <a:buClr>
                <a:schemeClr val="accent1"/>
              </a:buClr>
              <a:buSzPts val="1800"/>
              <a:buFont typeface="Noto Sans Symbols"/>
              <a:buNone/>
            </a:pPr>
            <a:r>
              <a:t/>
            </a:r>
            <a:endParaRPr b="0" i="0" sz="2000" u="none">
              <a:solidFill>
                <a:srgbClr val="404040"/>
              </a:solidFill>
              <a:latin typeface="Calibri"/>
              <a:ea typeface="Calibri"/>
              <a:cs typeface="Calibri"/>
              <a:sym typeface="Calibri"/>
            </a:endParaRPr>
          </a:p>
          <a:p>
            <a:pPr indent="-228600" lvl="0" marL="342900" marR="0" rtl="0" algn="l">
              <a:spcBef>
                <a:spcPts val="1000"/>
              </a:spcBef>
              <a:spcAft>
                <a:spcPts val="0"/>
              </a:spcAft>
              <a:buClr>
                <a:schemeClr val="accent1"/>
              </a:buClr>
              <a:buSzPts val="1800"/>
              <a:buFont typeface="Noto Sans Symbols"/>
              <a:buNone/>
            </a:pPr>
            <a:r>
              <a:t/>
            </a:r>
            <a:endParaRPr b="0" i="0" sz="2000" u="none">
              <a:solidFill>
                <a:srgbClr val="404040"/>
              </a:solidFill>
              <a:latin typeface="Calibri"/>
              <a:ea typeface="Calibri"/>
              <a:cs typeface="Calibri"/>
              <a:sym typeface="Calibri"/>
            </a:endParaRPr>
          </a:p>
        </p:txBody>
      </p:sp>
      <p:sp>
        <p:nvSpPr>
          <p:cNvPr id="322" name="Google Shape;322;p32"/>
          <p:cNvSpPr txBox="1"/>
          <p:nvPr/>
        </p:nvSpPr>
        <p:spPr>
          <a:xfrm>
            <a:off x="7772400" y="6135687"/>
            <a:ext cx="766762" cy="3698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323" name="Google Shape;323;p32"/>
          <p:cNvSpPr txBox="1"/>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idx="1" type="body"/>
          </p:nvPr>
        </p:nvSpPr>
        <p:spPr>
          <a:xfrm>
            <a:off x="1461650" y="1242775"/>
            <a:ext cx="6591900" cy="47811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Calibri"/>
              <a:buChar char="🠶"/>
            </a:pPr>
            <a:r>
              <a:rPr lang="en-US" sz="2000">
                <a:latin typeface="Calibri"/>
                <a:ea typeface="Calibri"/>
                <a:cs typeface="Calibri"/>
                <a:sym typeface="Calibri"/>
              </a:rPr>
              <a:t>[4]Aditya Das, Shantanu Gawde, Khyati Suratwala1 and Dr. Dhananjay Kalbande in 2018, “Sign Language Recognition Using Deep Learning on Custom Processed Static Gesture Images” in International Conference on Smart City and Emerging Technology (ICSCET).</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[5]Kshitij Bantupalli and Ying Xie in 2018, “American Sign Language Recognition using Deep Learning and Computer Vision” in IEEE International Conference on Big Data (Big Data).</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[6]Murat Taskiran, Mehmet Killioglu and Nihan Kahraman in 2018, “A Real-Time System For Recognition Of American Sign Language By Using Deep Learning” in 41st International Conference on Telecommunications and Signal Processing (TSP).</a:t>
            </a:r>
            <a:endParaRPr sz="2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7"/>
          <p:cNvSpPr txBox="1"/>
          <p:nvPr>
            <p:ph type="title"/>
          </p:nvPr>
        </p:nvSpPr>
        <p:spPr>
          <a:xfrm>
            <a:off x="1676400" y="573087"/>
            <a:ext cx="6589712" cy="747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i="0" lang="en-US" sz="3600" u="none">
                <a:solidFill>
                  <a:srgbClr val="1581AA"/>
                </a:solidFill>
                <a:latin typeface="Calibri"/>
                <a:ea typeface="Calibri"/>
                <a:cs typeface="Calibri"/>
                <a:sym typeface="Calibri"/>
              </a:rPr>
              <a:t>Abstract</a:t>
            </a:r>
            <a:endParaRPr/>
          </a:p>
        </p:txBody>
      </p:sp>
      <p:sp>
        <p:nvSpPr>
          <p:cNvPr id="115" name="Google Shape;115;p7"/>
          <p:cNvSpPr txBox="1"/>
          <p:nvPr>
            <p:ph idx="1" type="body"/>
          </p:nvPr>
        </p:nvSpPr>
        <p:spPr>
          <a:xfrm>
            <a:off x="1676400" y="1752600"/>
            <a:ext cx="6591300" cy="4748100"/>
          </a:xfrm>
          <a:prstGeom prst="rect">
            <a:avLst/>
          </a:prstGeom>
          <a:noFill/>
          <a:ln>
            <a:noFill/>
          </a:ln>
        </p:spPr>
        <p:txBody>
          <a:bodyPr anchorCtr="0" anchor="t" bIns="45700" lIns="91425" spcFirstLastPara="1" rIns="91425" wrap="square" tIns="45700">
            <a:noAutofit/>
          </a:bodyPr>
          <a:lstStyle/>
          <a:p>
            <a:pPr indent="-355600" lvl="0" marL="342900" marR="0" rtl="0" algn="just">
              <a:lnSpc>
                <a:spcPct val="100000"/>
              </a:lnSpc>
              <a:spcBef>
                <a:spcPts val="1000"/>
              </a:spcBef>
              <a:spcAft>
                <a:spcPts val="0"/>
              </a:spcAft>
              <a:buClr>
                <a:schemeClr val="accent1"/>
              </a:buClr>
              <a:buSzPts val="2000"/>
              <a:buFont typeface="Calibri"/>
              <a:buChar char="🠶"/>
            </a:pPr>
            <a:r>
              <a:rPr lang="en-US" sz="2000">
                <a:latin typeface="Calibri"/>
                <a:ea typeface="Calibri"/>
                <a:cs typeface="Calibri"/>
                <a:sym typeface="Calibri"/>
              </a:rPr>
              <a:t>More than 466 million people worldwide have deafness  or hearing loss </a:t>
            </a:r>
            <a:r>
              <a:rPr lang="en-US" sz="2000">
                <a:latin typeface="Calibri"/>
                <a:ea typeface="Calibri"/>
                <a:cs typeface="Calibri"/>
                <a:sym typeface="Calibri"/>
              </a:rPr>
              <a:t>(&gt;5% of the world population).</a:t>
            </a:r>
            <a:r>
              <a:rPr lang="en-US" sz="2000">
                <a:latin typeface="Calibri"/>
                <a:ea typeface="Calibri"/>
                <a:cs typeface="Calibri"/>
                <a:sym typeface="Calibri"/>
              </a:rPr>
              <a:t> </a:t>
            </a:r>
            <a:endParaRPr sz="2000">
              <a:latin typeface="Calibri"/>
              <a:ea typeface="Calibri"/>
              <a:cs typeface="Calibri"/>
              <a:sym typeface="Calibri"/>
            </a:endParaRPr>
          </a:p>
          <a:p>
            <a:pPr indent="-355600" lvl="0" marL="342900" marR="0" rtl="0" algn="just">
              <a:lnSpc>
                <a:spcPct val="100000"/>
              </a:lnSpc>
              <a:spcBef>
                <a:spcPts val="1000"/>
              </a:spcBef>
              <a:spcAft>
                <a:spcPts val="0"/>
              </a:spcAft>
              <a:buSzPts val="2000"/>
              <a:buFont typeface="Calibri"/>
              <a:buChar char="🠶"/>
            </a:pPr>
            <a:r>
              <a:rPr lang="en-US" sz="2000">
                <a:latin typeface="Calibri"/>
                <a:ea typeface="Calibri"/>
                <a:cs typeface="Calibri"/>
                <a:sym typeface="Calibri"/>
              </a:rPr>
              <a:t>Sign Languages allow dumb and deaf people to communicate with each other and the rest of the world. There are over 135 different sign languages around the world.</a:t>
            </a:r>
            <a:endParaRPr sz="2000">
              <a:latin typeface="Calibri"/>
              <a:ea typeface="Calibri"/>
              <a:cs typeface="Calibri"/>
              <a:sym typeface="Calibri"/>
            </a:endParaRPr>
          </a:p>
          <a:p>
            <a:pPr indent="-355600" lvl="0" marL="342900" marR="0" rtl="0" algn="just">
              <a:lnSpc>
                <a:spcPct val="100000"/>
              </a:lnSpc>
              <a:spcBef>
                <a:spcPts val="1000"/>
              </a:spcBef>
              <a:spcAft>
                <a:spcPts val="0"/>
              </a:spcAft>
              <a:buSzPts val="2000"/>
              <a:buFont typeface="Calibri"/>
              <a:buChar char="🠶"/>
            </a:pPr>
            <a:r>
              <a:rPr lang="en-US" sz="2000">
                <a:latin typeface="Calibri"/>
                <a:ea typeface="Calibri"/>
                <a:cs typeface="Calibri"/>
                <a:sym typeface="Calibri"/>
              </a:rPr>
              <a:t>Not everybody is literate in Sign Language.</a:t>
            </a:r>
            <a:endParaRPr sz="2000">
              <a:latin typeface="Calibri"/>
              <a:ea typeface="Calibri"/>
              <a:cs typeface="Calibri"/>
              <a:sym typeface="Calibri"/>
            </a:endParaRPr>
          </a:p>
          <a:p>
            <a:pPr indent="-355600" lvl="0" marL="342900" marR="0" rtl="0" algn="just">
              <a:lnSpc>
                <a:spcPct val="100000"/>
              </a:lnSpc>
              <a:spcBef>
                <a:spcPts val="1000"/>
              </a:spcBef>
              <a:spcAft>
                <a:spcPts val="0"/>
              </a:spcAft>
              <a:buSzPts val="2000"/>
              <a:buFont typeface="Calibri"/>
              <a:buChar char="🠶"/>
            </a:pPr>
            <a:r>
              <a:rPr lang="en-US" sz="2000">
                <a:latin typeface="Calibri"/>
                <a:ea typeface="Calibri"/>
                <a:cs typeface="Calibri"/>
                <a:sym typeface="Calibri"/>
              </a:rPr>
              <a:t>A Sign Language Translator would be key to bridge the gap between Sign Language Speakers and Native Speakers.</a:t>
            </a:r>
            <a:endParaRPr sz="2000">
              <a:latin typeface="Calibri"/>
              <a:ea typeface="Calibri"/>
              <a:cs typeface="Calibri"/>
              <a:sym typeface="Calibri"/>
            </a:endParaRPr>
          </a:p>
          <a:p>
            <a:pPr indent="-355600" lvl="0" marL="342900" marR="0" rtl="0" algn="just">
              <a:lnSpc>
                <a:spcPct val="100000"/>
              </a:lnSpc>
              <a:spcBef>
                <a:spcPts val="1000"/>
              </a:spcBef>
              <a:spcAft>
                <a:spcPts val="0"/>
              </a:spcAft>
              <a:buSzPts val="2000"/>
              <a:buFont typeface="Calibri"/>
              <a:buChar char="🠶"/>
            </a:pPr>
            <a:r>
              <a:rPr lang="en-US" sz="2000">
                <a:latin typeface="Calibri"/>
                <a:ea typeface="Calibri"/>
                <a:cs typeface="Calibri"/>
                <a:sym typeface="Calibri"/>
              </a:rPr>
              <a:t>The aim is to build a translator that will help Non Sign Language Speakers interpret Sign Language.</a:t>
            </a:r>
            <a:endParaRPr sz="2000">
              <a:latin typeface="Calibri"/>
              <a:ea typeface="Calibri"/>
              <a:cs typeface="Calibri"/>
              <a:sym typeface="Calibri"/>
            </a:endParaRPr>
          </a:p>
        </p:txBody>
      </p:sp>
      <p:sp>
        <p:nvSpPr>
          <p:cNvPr id="116" name="Google Shape;116;p7"/>
          <p:cNvSpPr txBox="1"/>
          <p:nvPr/>
        </p:nvSpPr>
        <p:spPr>
          <a:xfrm>
            <a:off x="7772400" y="6135687"/>
            <a:ext cx="990600" cy="3698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117" name="Google Shape;117;p7"/>
          <p:cNvSpPr txBox="1"/>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ph idx="1" type="body"/>
          </p:nvPr>
        </p:nvSpPr>
        <p:spPr>
          <a:xfrm>
            <a:off x="1574775" y="988250"/>
            <a:ext cx="6591900" cy="48657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Calibri"/>
              <a:buChar char="🠶"/>
            </a:pPr>
            <a:r>
              <a:rPr lang="en-US" sz="2000">
                <a:latin typeface="Calibri"/>
                <a:ea typeface="Calibri"/>
                <a:cs typeface="Calibri"/>
                <a:sym typeface="Calibri"/>
              </a:rPr>
              <a:t>[7]Saleh Ahmad Khan, S. M. Asaduzzaman, Amit Debnath Joy, and Morsalin Hossain in 2019, “An Efficient Sign Language Translator Device Using Convolutional Neural Network and Customized ROI Segmentation” in 2nd International Conference on Communication Engineering and Technology (ICCET).</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[8]Mark Borg and Kenneth P. Camilleri in 2019, “Sign Language Detection “In The Wild” with Recurrent Neural Networks” in  ICASSP IEEE International Conference on Acoustics, Speech and Signal Processing (ICASSP).</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[9]Jinalee Jayeshkumar Raval and Ruchi Gajjar in 2021, “Real-time Sign Language Recognition using Computer Vision”  in 3rd International Conference on Signal Processing and Communication (ICPSC).</a:t>
            </a:r>
            <a:endParaRPr sz="2000">
              <a:latin typeface="Calibri"/>
              <a:ea typeface="Calibri"/>
              <a:cs typeface="Calibri"/>
              <a:sym typeface="Calibri"/>
            </a:endParaRPr>
          </a:p>
          <a:p>
            <a:pPr indent="0" lvl="0" marL="0" rtl="0" algn="l">
              <a:spcBef>
                <a:spcPts val="1000"/>
              </a:spcBef>
              <a:spcAft>
                <a:spcPts val="0"/>
              </a:spcAft>
              <a:buClr>
                <a:schemeClr val="dk1"/>
              </a:buClr>
              <a:buSzPts val="1100"/>
              <a:buFont typeface="Arial"/>
              <a:buNone/>
            </a:pPr>
            <a:r>
              <a:t/>
            </a:r>
            <a:endParaRPr sz="2000">
              <a:latin typeface="Calibri"/>
              <a:ea typeface="Calibri"/>
              <a:cs typeface="Calibri"/>
              <a:sym typeface="Calibri"/>
            </a:endParaRPr>
          </a:p>
          <a:p>
            <a:pPr indent="0" lvl="0" marL="0" rtl="0" algn="l">
              <a:spcBef>
                <a:spcPts val="1000"/>
              </a:spcBef>
              <a:spcAft>
                <a:spcPts val="0"/>
              </a:spcAft>
              <a:buNone/>
            </a:pPr>
            <a:r>
              <a:t/>
            </a:r>
            <a:endParaRPr sz="20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5"/>
          <p:cNvSpPr txBox="1"/>
          <p:nvPr>
            <p:ph type="title"/>
          </p:nvPr>
        </p:nvSpPr>
        <p:spPr>
          <a:xfrm>
            <a:off x="1945201" y="624110"/>
            <a:ext cx="65892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5"/>
          <p:cNvSpPr txBox="1"/>
          <p:nvPr>
            <p:ph idx="1" type="body"/>
          </p:nvPr>
        </p:nvSpPr>
        <p:spPr>
          <a:xfrm>
            <a:off x="1546490" y="1648125"/>
            <a:ext cx="6591900" cy="37776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Calibri"/>
              <a:buChar char="🠶"/>
            </a:pPr>
            <a:r>
              <a:rPr lang="en-US" sz="2000">
                <a:latin typeface="Calibri"/>
                <a:ea typeface="Calibri"/>
                <a:cs typeface="Calibri"/>
                <a:sym typeface="Calibri"/>
              </a:rPr>
              <a:t>[10]</a:t>
            </a:r>
            <a:r>
              <a:rPr lang="en-US" sz="2000">
                <a:latin typeface="Calibri"/>
                <a:ea typeface="Calibri"/>
                <a:cs typeface="Calibri"/>
                <a:sym typeface="Calibri"/>
              </a:rPr>
              <a:t>Siming He in 2019, “Research of a Sign Language Translation System Based on Deep Learning” in International Conference on Artificial Intelligence and Advanced Manufacturing (AIAM).</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[11]Gaurav Labhane, Rutuja Pansare, Saumil Maheshwari, Ritu Tiwari and Anupam Shukla in 2020, “Detection of Pediatric Pneumonia from Chest X-Ray Images using CNN and Transfer Learning” in 3rd International Conference on Emerging Technologies in Computer Engineering: Machine Learning and Internet of Things (ICETCE-2020)</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[12]Kaiming He, Xiangyu Zhang, Shaoqing Ren and Jian Sun in 2016,"Deep Residual Learning for Image Recognition" in 2016 IEEE Conference on Computer Vision and Pattern Recognition</a:t>
            </a:r>
            <a:endParaRPr sz="2000">
              <a:latin typeface="Calibri"/>
              <a:ea typeface="Calibri"/>
              <a:cs typeface="Calibri"/>
              <a:sym typeface="Calibri"/>
            </a:endParaRPr>
          </a:p>
          <a:p>
            <a:pPr indent="0" lvl="0" marL="0" rtl="0" algn="l">
              <a:spcBef>
                <a:spcPts val="1000"/>
              </a:spcBef>
              <a:spcAft>
                <a:spcPts val="0"/>
              </a:spcAft>
              <a:buNone/>
            </a:pPr>
            <a:r>
              <a:t/>
            </a:r>
            <a:endParaRPr sz="20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6"/>
          <p:cNvSpPr txBox="1"/>
          <p:nvPr>
            <p:ph type="title"/>
          </p:nvPr>
        </p:nvSpPr>
        <p:spPr>
          <a:xfrm>
            <a:off x="1945201" y="624110"/>
            <a:ext cx="6589200" cy="1281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6"/>
          <p:cNvSpPr txBox="1"/>
          <p:nvPr>
            <p:ph idx="1" type="body"/>
          </p:nvPr>
        </p:nvSpPr>
        <p:spPr>
          <a:xfrm>
            <a:off x="1546490" y="1648125"/>
            <a:ext cx="6591900" cy="37776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Calibri"/>
              <a:buChar char="🠶"/>
            </a:pPr>
            <a:r>
              <a:rPr lang="en-US" sz="2000">
                <a:latin typeface="Calibri"/>
                <a:ea typeface="Calibri"/>
                <a:cs typeface="Calibri"/>
                <a:sym typeface="Calibri"/>
              </a:rPr>
              <a:t>[13]</a:t>
            </a:r>
            <a:r>
              <a:rPr lang="en-US" sz="2000">
                <a:latin typeface="Calibri"/>
                <a:ea typeface="Calibri"/>
                <a:cs typeface="Calibri"/>
                <a:sym typeface="Calibri"/>
              </a:rPr>
              <a:t>Shruti Mohanty, Supriya Prasad, Tanvi Sinha and B. Niranjana Krupa in 2020, “German Sign Language Translation using 3D Hand Pose Estimation and Deep Learning” in  2020 IEEE REGION 10 CONFERENCE (TENCON) </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[14]Gautham Jayadeep, N.V. Vishnupriya, Vyshnavi Venugopal, S. Vishnu, M. Geetha in 2020, “Mudra: Convolutional Neural Network based Indian Sign Language Translator for Banks” in  2020 4th International Conference on Intelligent Computing and Control Systems (ICICCS)</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US" sz="2000">
                <a:latin typeface="Calibri"/>
                <a:ea typeface="Calibri"/>
                <a:cs typeface="Calibri"/>
                <a:sym typeface="Calibri"/>
              </a:rPr>
              <a:t>[15]Xiaoling Xia, Cui Xu, &amp; Bing Nan. (2017). “Inception-v3 for flower classification”. 2017 2nd International Conference on Image, Vision and Computing (ICIVC).</a:t>
            </a:r>
            <a:endParaRPr sz="2000">
              <a:latin typeface="Calibri"/>
              <a:ea typeface="Calibri"/>
              <a:cs typeface="Calibri"/>
              <a:sym typeface="Calibri"/>
            </a:endParaRPr>
          </a:p>
          <a:p>
            <a:pPr indent="0" lvl="0" marL="0" rtl="0" algn="l">
              <a:spcBef>
                <a:spcPts val="1000"/>
              </a:spcBef>
              <a:spcAft>
                <a:spcPts val="0"/>
              </a:spcAft>
              <a:buNone/>
            </a:pPr>
            <a:r>
              <a:t/>
            </a:r>
            <a:endParaRPr sz="2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title"/>
          </p:nvPr>
        </p:nvSpPr>
        <p:spPr>
          <a:xfrm>
            <a:off x="1676400" y="573087"/>
            <a:ext cx="6589712" cy="747712"/>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581AA"/>
              </a:buClr>
              <a:buSzPts val="3200"/>
              <a:buFont typeface="Calibri"/>
              <a:buNone/>
            </a:pPr>
            <a:r>
              <a:rPr b="1" i="0" lang="en-US" sz="3200" u="none">
                <a:solidFill>
                  <a:srgbClr val="1581AA"/>
                </a:solidFill>
                <a:latin typeface="Calibri"/>
                <a:ea typeface="Calibri"/>
                <a:cs typeface="Calibri"/>
                <a:sym typeface="Calibri"/>
              </a:rPr>
              <a:t>Problem Statement</a:t>
            </a:r>
            <a:br>
              <a:rPr b="1" i="0" lang="en-US" sz="3200" u="none">
                <a:solidFill>
                  <a:srgbClr val="1581AA"/>
                </a:solidFill>
                <a:latin typeface="Calibri"/>
                <a:ea typeface="Calibri"/>
                <a:cs typeface="Calibri"/>
                <a:sym typeface="Calibri"/>
              </a:rPr>
            </a:br>
            <a:endParaRPr/>
          </a:p>
        </p:txBody>
      </p:sp>
      <p:sp>
        <p:nvSpPr>
          <p:cNvPr id="123" name="Google Shape;123;p8"/>
          <p:cNvSpPr txBox="1"/>
          <p:nvPr>
            <p:ph idx="1" type="body"/>
          </p:nvPr>
        </p:nvSpPr>
        <p:spPr>
          <a:xfrm>
            <a:off x="1676400" y="1752600"/>
            <a:ext cx="6591300" cy="3778250"/>
          </a:xfrm>
          <a:prstGeom prst="rect">
            <a:avLst/>
          </a:prstGeom>
          <a:noFill/>
          <a:ln>
            <a:noFill/>
          </a:ln>
        </p:spPr>
        <p:txBody>
          <a:bodyPr anchorCtr="0" anchor="t" bIns="45700" lIns="91425" spcFirstLastPara="1" rIns="91425" wrap="square" tIns="45700">
            <a:noAutofit/>
          </a:bodyPr>
          <a:lstStyle/>
          <a:p>
            <a:pPr indent="-355600" lvl="0" marL="342900" marR="0" rtl="0" algn="just">
              <a:lnSpc>
                <a:spcPct val="100000"/>
              </a:lnSpc>
              <a:spcBef>
                <a:spcPts val="0"/>
              </a:spcBef>
              <a:spcAft>
                <a:spcPts val="0"/>
              </a:spcAft>
              <a:buClr>
                <a:schemeClr val="accent1"/>
              </a:buClr>
              <a:buSzPts val="2000"/>
              <a:buFont typeface="Calibri"/>
              <a:buChar char="🠶"/>
            </a:pPr>
            <a:r>
              <a:rPr lang="en-US" sz="2000">
                <a:latin typeface="Calibri"/>
                <a:ea typeface="Calibri"/>
                <a:cs typeface="Calibri"/>
                <a:sym typeface="Calibri"/>
              </a:rPr>
              <a:t>Sign language is the means of communication for people who are speech and hearing impaired.</a:t>
            </a:r>
            <a:endParaRPr sz="2000">
              <a:latin typeface="Calibri"/>
              <a:ea typeface="Calibri"/>
              <a:cs typeface="Calibri"/>
              <a:sym typeface="Calibri"/>
            </a:endParaRPr>
          </a:p>
          <a:p>
            <a:pPr indent="-355600" lvl="0" marL="342900" marR="0" rtl="0" algn="just">
              <a:lnSpc>
                <a:spcPct val="100000"/>
              </a:lnSpc>
              <a:spcBef>
                <a:spcPts val="0"/>
              </a:spcBef>
              <a:spcAft>
                <a:spcPts val="0"/>
              </a:spcAft>
              <a:buSzPts val="2000"/>
              <a:buFont typeface="Calibri"/>
              <a:buChar char="🠶"/>
            </a:pPr>
            <a:r>
              <a:rPr lang="en-US" sz="2000">
                <a:latin typeface="Calibri"/>
                <a:ea typeface="Calibri"/>
                <a:cs typeface="Calibri"/>
                <a:sym typeface="Calibri"/>
              </a:rPr>
              <a:t>However, people who cannot understand sign language will most definitely find it hard and even impossible to understand what another person is saying to them in sign language.</a:t>
            </a:r>
            <a:endParaRPr sz="2000">
              <a:latin typeface="Calibri"/>
              <a:ea typeface="Calibri"/>
              <a:cs typeface="Calibri"/>
              <a:sym typeface="Calibri"/>
            </a:endParaRPr>
          </a:p>
          <a:p>
            <a:pPr indent="-355600" lvl="0" marL="342900" marR="0" rtl="0" algn="just">
              <a:lnSpc>
                <a:spcPct val="100000"/>
              </a:lnSpc>
              <a:spcBef>
                <a:spcPts val="0"/>
              </a:spcBef>
              <a:spcAft>
                <a:spcPts val="0"/>
              </a:spcAft>
              <a:buSzPts val="2000"/>
              <a:buFont typeface="Calibri"/>
              <a:buChar char="🠶"/>
            </a:pPr>
            <a:r>
              <a:rPr lang="en-US" sz="2000">
                <a:latin typeface="Calibri"/>
                <a:ea typeface="Calibri"/>
                <a:cs typeface="Calibri"/>
                <a:sym typeface="Calibri"/>
              </a:rPr>
              <a:t>The proposed model will help to find a solution that would help non-sign-language speakers to identify gestures used in Sign Language.</a:t>
            </a:r>
            <a:endParaRPr sz="2000">
              <a:latin typeface="Calibri"/>
              <a:ea typeface="Calibri"/>
              <a:cs typeface="Calibri"/>
              <a:sym typeface="Calibri"/>
            </a:endParaRPr>
          </a:p>
          <a:p>
            <a:pPr indent="0" lvl="0" marL="342900" marR="0" rtl="0" algn="just">
              <a:lnSpc>
                <a:spcPct val="100000"/>
              </a:lnSpc>
              <a:spcBef>
                <a:spcPts val="0"/>
              </a:spcBef>
              <a:spcAft>
                <a:spcPts val="0"/>
              </a:spcAft>
              <a:buNone/>
            </a:pPr>
            <a:r>
              <a:t/>
            </a:r>
            <a:endParaRPr sz="2000">
              <a:latin typeface="Calibri"/>
              <a:ea typeface="Calibri"/>
              <a:cs typeface="Calibri"/>
              <a:sym typeface="Calibri"/>
            </a:endParaRPr>
          </a:p>
        </p:txBody>
      </p:sp>
      <p:sp>
        <p:nvSpPr>
          <p:cNvPr id="124" name="Google Shape;124;p8"/>
          <p:cNvSpPr txBox="1"/>
          <p:nvPr/>
        </p:nvSpPr>
        <p:spPr>
          <a:xfrm>
            <a:off x="7772400" y="6135687"/>
            <a:ext cx="1066800" cy="3698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125" name="Google Shape;125;p8"/>
          <p:cNvSpPr txBox="1"/>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9"/>
          <p:cNvSpPr txBox="1"/>
          <p:nvPr>
            <p:ph type="title"/>
          </p:nvPr>
        </p:nvSpPr>
        <p:spPr>
          <a:xfrm>
            <a:off x="1676400" y="573087"/>
            <a:ext cx="6589712" cy="747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i="0" lang="en-US" sz="3600" u="none">
                <a:solidFill>
                  <a:srgbClr val="1581AA"/>
                </a:solidFill>
                <a:latin typeface="Calibri"/>
                <a:ea typeface="Calibri"/>
                <a:cs typeface="Calibri"/>
                <a:sym typeface="Calibri"/>
              </a:rPr>
              <a:t>Introduction</a:t>
            </a:r>
            <a:endParaRPr/>
          </a:p>
        </p:txBody>
      </p:sp>
      <p:sp>
        <p:nvSpPr>
          <p:cNvPr id="131" name="Google Shape;131;p9"/>
          <p:cNvSpPr txBox="1"/>
          <p:nvPr>
            <p:ph idx="1" type="body"/>
          </p:nvPr>
        </p:nvSpPr>
        <p:spPr>
          <a:xfrm>
            <a:off x="1676400" y="1752600"/>
            <a:ext cx="6591300" cy="3465300"/>
          </a:xfrm>
          <a:prstGeom prst="rect">
            <a:avLst/>
          </a:prstGeom>
          <a:noFill/>
          <a:ln>
            <a:noFill/>
          </a:ln>
        </p:spPr>
        <p:txBody>
          <a:bodyPr anchorCtr="0" anchor="t" bIns="45700" lIns="91425" spcFirstLastPara="1" rIns="91425" wrap="square" tIns="45700">
            <a:noAutofit/>
          </a:bodyPr>
          <a:lstStyle/>
          <a:p>
            <a:pPr indent="-355600" lvl="0" marL="342900" rtl="0" algn="just">
              <a:spcBef>
                <a:spcPts val="1000"/>
              </a:spcBef>
              <a:spcAft>
                <a:spcPts val="0"/>
              </a:spcAft>
              <a:buClr>
                <a:srgbClr val="404040"/>
              </a:buClr>
              <a:buSzPts val="2000"/>
              <a:buFont typeface="Calibri"/>
              <a:buChar char="🠶"/>
            </a:pPr>
            <a:r>
              <a:rPr lang="en-US" sz="2000">
                <a:latin typeface="Calibri"/>
                <a:ea typeface="Calibri"/>
                <a:cs typeface="Calibri"/>
                <a:sym typeface="Calibri"/>
              </a:rPr>
              <a:t>The aim is to build an application that can translate a range of sign language gestures.</a:t>
            </a:r>
            <a:endParaRPr sz="2000">
              <a:latin typeface="Calibri"/>
              <a:ea typeface="Calibri"/>
              <a:cs typeface="Calibri"/>
              <a:sym typeface="Calibri"/>
            </a:endParaRPr>
          </a:p>
          <a:p>
            <a:pPr indent="-355600" lvl="0" marL="342900" rtl="0" algn="just">
              <a:spcBef>
                <a:spcPts val="1000"/>
              </a:spcBef>
              <a:spcAft>
                <a:spcPts val="0"/>
              </a:spcAft>
              <a:buClr>
                <a:srgbClr val="404040"/>
              </a:buClr>
              <a:buSzPts val="2000"/>
              <a:buFont typeface="Calibri"/>
              <a:buChar char="🠶"/>
            </a:pPr>
            <a:r>
              <a:rPr lang="en-US" sz="2000">
                <a:latin typeface="Calibri"/>
                <a:ea typeface="Calibri"/>
                <a:cs typeface="Calibri"/>
                <a:sym typeface="Calibri"/>
              </a:rPr>
              <a:t>The proposed approach is to make use of a Deep Learning Model to develop a translator that can output a fully understandable translation on being fed sign language gestures. </a:t>
            </a:r>
            <a:endParaRPr sz="2000">
              <a:latin typeface="Calibri"/>
              <a:ea typeface="Calibri"/>
              <a:cs typeface="Calibri"/>
              <a:sym typeface="Calibri"/>
            </a:endParaRPr>
          </a:p>
          <a:p>
            <a:pPr indent="-355600" lvl="0" marL="342900" marR="0" rtl="0" algn="just">
              <a:lnSpc>
                <a:spcPct val="100000"/>
              </a:lnSpc>
              <a:spcBef>
                <a:spcPts val="1000"/>
              </a:spcBef>
              <a:spcAft>
                <a:spcPts val="0"/>
              </a:spcAft>
              <a:buSzPts val="2000"/>
              <a:buFont typeface="Calibri"/>
              <a:buChar char="🠶"/>
            </a:pPr>
            <a:r>
              <a:rPr lang="en-US" sz="2000">
                <a:latin typeface="Calibri"/>
                <a:ea typeface="Calibri"/>
                <a:cs typeface="Calibri"/>
                <a:sym typeface="Calibri"/>
              </a:rPr>
              <a:t>The objective of the project is to translate sign language expressions in real-time with the help of a deep learning model. Sign language gestures are translated into text.</a:t>
            </a:r>
            <a:endParaRPr sz="2000">
              <a:latin typeface="Calibri"/>
              <a:ea typeface="Calibri"/>
              <a:cs typeface="Calibri"/>
              <a:sym typeface="Calibri"/>
            </a:endParaRPr>
          </a:p>
          <a:p>
            <a:pPr indent="-228600" lvl="0" marL="342900" marR="0" rtl="0" algn="just">
              <a:lnSpc>
                <a:spcPct val="100000"/>
              </a:lnSpc>
              <a:spcBef>
                <a:spcPts val="1000"/>
              </a:spcBef>
              <a:spcAft>
                <a:spcPts val="0"/>
              </a:spcAft>
              <a:buClr>
                <a:schemeClr val="accent1"/>
              </a:buClr>
              <a:buSzPts val="1800"/>
              <a:buFont typeface="Noto Sans Symbols"/>
              <a:buNone/>
            </a:pPr>
            <a:r>
              <a:t/>
            </a:r>
            <a:endParaRPr i="0" sz="2000" u="none">
              <a:solidFill>
                <a:srgbClr val="404040"/>
              </a:solidFill>
              <a:latin typeface="Calibri"/>
              <a:ea typeface="Calibri"/>
              <a:cs typeface="Calibri"/>
              <a:sym typeface="Calibri"/>
            </a:endParaRPr>
          </a:p>
          <a:p>
            <a:pPr indent="-228600" lvl="0" marL="342900" marR="0" rtl="0" algn="just">
              <a:spcBef>
                <a:spcPts val="1000"/>
              </a:spcBef>
              <a:spcAft>
                <a:spcPts val="0"/>
              </a:spcAft>
              <a:buClr>
                <a:schemeClr val="accent1"/>
              </a:buClr>
              <a:buSzPts val="1800"/>
              <a:buFont typeface="Noto Sans Symbols"/>
              <a:buNone/>
            </a:pPr>
            <a:r>
              <a:t/>
            </a:r>
            <a:endParaRPr i="0" sz="2000" u="none">
              <a:solidFill>
                <a:srgbClr val="404040"/>
              </a:solidFill>
              <a:latin typeface="Calibri"/>
              <a:ea typeface="Calibri"/>
              <a:cs typeface="Calibri"/>
              <a:sym typeface="Calibri"/>
            </a:endParaRPr>
          </a:p>
        </p:txBody>
      </p:sp>
      <p:sp>
        <p:nvSpPr>
          <p:cNvPr id="132" name="Google Shape;132;p9"/>
          <p:cNvSpPr txBox="1"/>
          <p:nvPr/>
        </p:nvSpPr>
        <p:spPr>
          <a:xfrm>
            <a:off x="7772400" y="6135687"/>
            <a:ext cx="1066800" cy="3698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133" name="Google Shape;133;p9"/>
          <p:cNvSpPr txBox="1"/>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1676400" y="573087"/>
            <a:ext cx="6589712" cy="747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i="0" lang="en-US" sz="3600" u="none">
                <a:solidFill>
                  <a:srgbClr val="1581AA"/>
                </a:solidFill>
                <a:latin typeface="Calibri"/>
                <a:ea typeface="Calibri"/>
                <a:cs typeface="Calibri"/>
                <a:sym typeface="Calibri"/>
              </a:rPr>
              <a:t>Social/Environmental Impact</a:t>
            </a:r>
            <a:br>
              <a:rPr b="1" i="0" lang="en-US" sz="3600" u="none">
                <a:solidFill>
                  <a:srgbClr val="1581AA"/>
                </a:solidFill>
                <a:latin typeface="Calibri"/>
                <a:ea typeface="Calibri"/>
                <a:cs typeface="Calibri"/>
                <a:sym typeface="Calibri"/>
              </a:rPr>
            </a:br>
            <a:endParaRPr/>
          </a:p>
        </p:txBody>
      </p:sp>
      <p:sp>
        <p:nvSpPr>
          <p:cNvPr id="139" name="Google Shape;139;p10"/>
          <p:cNvSpPr txBox="1"/>
          <p:nvPr>
            <p:ph idx="1" type="body"/>
          </p:nvPr>
        </p:nvSpPr>
        <p:spPr>
          <a:xfrm>
            <a:off x="1676400" y="1752600"/>
            <a:ext cx="6591300" cy="3778250"/>
          </a:xfrm>
          <a:prstGeom prst="rect">
            <a:avLst/>
          </a:prstGeom>
          <a:noFill/>
          <a:ln>
            <a:noFill/>
          </a:ln>
        </p:spPr>
        <p:txBody>
          <a:bodyPr anchorCtr="0" anchor="t" bIns="45700" lIns="91425" spcFirstLastPara="1" rIns="91425" wrap="square" tIns="45700">
            <a:noAutofit/>
          </a:bodyPr>
          <a:lstStyle/>
          <a:p>
            <a:pPr indent="-355600" lvl="0" marL="342900" marR="0" rtl="0" algn="just">
              <a:lnSpc>
                <a:spcPct val="100000"/>
              </a:lnSpc>
              <a:spcBef>
                <a:spcPts val="1000"/>
              </a:spcBef>
              <a:spcAft>
                <a:spcPts val="0"/>
              </a:spcAft>
              <a:buClr>
                <a:schemeClr val="accent1"/>
              </a:buClr>
              <a:buSzPts val="2000"/>
              <a:buFont typeface="Noto Sans Symbols"/>
              <a:buChar char="🠶"/>
            </a:pPr>
            <a:r>
              <a:rPr lang="en-US" sz="2000">
                <a:latin typeface="Calibri"/>
                <a:ea typeface="Calibri"/>
                <a:cs typeface="Calibri"/>
                <a:sym typeface="Calibri"/>
              </a:rPr>
              <a:t>Assisting Non Sign Language Speakers to be able to understand what is being said by Sign Language Speakers.</a:t>
            </a:r>
            <a:endParaRPr sz="2000">
              <a:latin typeface="Calibri"/>
              <a:ea typeface="Calibri"/>
              <a:cs typeface="Calibri"/>
              <a:sym typeface="Calibri"/>
            </a:endParaRPr>
          </a:p>
          <a:p>
            <a:pPr indent="-355600" lvl="0" marL="342900" marR="0" rtl="0" algn="just">
              <a:lnSpc>
                <a:spcPct val="100000"/>
              </a:lnSpc>
              <a:spcBef>
                <a:spcPts val="1000"/>
              </a:spcBef>
              <a:spcAft>
                <a:spcPts val="0"/>
              </a:spcAft>
              <a:buSzPts val="2000"/>
              <a:buFont typeface="Calibri"/>
              <a:buChar char="🠶"/>
            </a:pPr>
            <a:r>
              <a:rPr lang="en-US" sz="2000">
                <a:latin typeface="Calibri"/>
                <a:ea typeface="Calibri"/>
                <a:cs typeface="Calibri"/>
                <a:sym typeface="Calibri"/>
              </a:rPr>
              <a:t>In-turn helping the population of Sign Language </a:t>
            </a:r>
            <a:r>
              <a:rPr lang="en-US" sz="2000">
                <a:latin typeface="Calibri"/>
                <a:ea typeface="Calibri"/>
                <a:cs typeface="Calibri"/>
                <a:sym typeface="Calibri"/>
              </a:rPr>
              <a:t>speakers</a:t>
            </a:r>
            <a:r>
              <a:rPr lang="en-US" sz="2000">
                <a:latin typeface="Calibri"/>
                <a:ea typeface="Calibri"/>
                <a:cs typeface="Calibri"/>
                <a:sym typeface="Calibri"/>
              </a:rPr>
              <a:t> to communicate and be understood </a:t>
            </a:r>
            <a:r>
              <a:rPr lang="en-US" sz="2000">
                <a:latin typeface="Calibri"/>
                <a:ea typeface="Calibri"/>
                <a:cs typeface="Calibri"/>
                <a:sym typeface="Calibri"/>
              </a:rPr>
              <a:t>easily</a:t>
            </a:r>
            <a:r>
              <a:rPr lang="en-US" sz="2000">
                <a:latin typeface="Calibri"/>
                <a:ea typeface="Calibri"/>
                <a:cs typeface="Calibri"/>
                <a:sym typeface="Calibri"/>
              </a:rPr>
              <a:t>.</a:t>
            </a:r>
            <a:endParaRPr sz="2000">
              <a:latin typeface="Calibri"/>
              <a:ea typeface="Calibri"/>
              <a:cs typeface="Calibri"/>
              <a:sym typeface="Calibri"/>
            </a:endParaRPr>
          </a:p>
          <a:p>
            <a:pPr indent="-228600" lvl="0" marL="342900" marR="0" rtl="0" algn="just">
              <a:lnSpc>
                <a:spcPct val="100000"/>
              </a:lnSpc>
              <a:spcBef>
                <a:spcPts val="1000"/>
              </a:spcBef>
              <a:spcAft>
                <a:spcPts val="0"/>
              </a:spcAft>
              <a:buClr>
                <a:schemeClr val="accent1"/>
              </a:buClr>
              <a:buSzPts val="1800"/>
              <a:buFont typeface="Noto Sans Symbols"/>
              <a:buNone/>
            </a:pPr>
            <a:r>
              <a:t/>
            </a:r>
            <a:endParaRPr b="0" i="0" sz="2000" u="none">
              <a:solidFill>
                <a:srgbClr val="404040"/>
              </a:solidFill>
              <a:latin typeface="Calibri"/>
              <a:ea typeface="Calibri"/>
              <a:cs typeface="Calibri"/>
              <a:sym typeface="Calibri"/>
            </a:endParaRPr>
          </a:p>
          <a:p>
            <a:pPr indent="-228600" lvl="0" marL="342900" marR="0" rtl="0" algn="just">
              <a:spcBef>
                <a:spcPts val="1000"/>
              </a:spcBef>
              <a:spcAft>
                <a:spcPts val="0"/>
              </a:spcAft>
              <a:buClr>
                <a:schemeClr val="accent1"/>
              </a:buClr>
              <a:buSzPts val="1800"/>
              <a:buFont typeface="Noto Sans Symbols"/>
              <a:buNone/>
            </a:pPr>
            <a:r>
              <a:t/>
            </a:r>
            <a:endParaRPr b="0" i="0" sz="2000" u="none">
              <a:solidFill>
                <a:srgbClr val="404040"/>
              </a:solidFill>
              <a:latin typeface="Calibri"/>
              <a:ea typeface="Calibri"/>
              <a:cs typeface="Calibri"/>
              <a:sym typeface="Calibri"/>
            </a:endParaRPr>
          </a:p>
        </p:txBody>
      </p:sp>
      <p:sp>
        <p:nvSpPr>
          <p:cNvPr id="140" name="Google Shape;140;p10"/>
          <p:cNvSpPr txBox="1"/>
          <p:nvPr/>
        </p:nvSpPr>
        <p:spPr>
          <a:xfrm>
            <a:off x="7772400" y="6135687"/>
            <a:ext cx="990600" cy="3698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141" name="Google Shape;141;p10"/>
          <p:cNvSpPr txBox="1"/>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1"/>
          <p:cNvSpPr txBox="1"/>
          <p:nvPr>
            <p:ph type="title"/>
          </p:nvPr>
        </p:nvSpPr>
        <p:spPr>
          <a:xfrm>
            <a:off x="1676400" y="573087"/>
            <a:ext cx="6589712" cy="7477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1581AA"/>
              </a:buClr>
              <a:buSzPts val="3600"/>
              <a:buFont typeface="Calibri"/>
              <a:buNone/>
            </a:pPr>
            <a:r>
              <a:rPr b="1" i="0" lang="en-US" sz="3600" u="none">
                <a:solidFill>
                  <a:srgbClr val="1581AA"/>
                </a:solidFill>
                <a:latin typeface="Calibri"/>
                <a:ea typeface="Calibri"/>
                <a:cs typeface="Calibri"/>
                <a:sym typeface="Calibri"/>
              </a:rPr>
              <a:t>State of the Art-work</a:t>
            </a:r>
            <a:br>
              <a:rPr b="1" i="0" lang="en-US" sz="3600" u="none">
                <a:solidFill>
                  <a:srgbClr val="1581AA"/>
                </a:solidFill>
                <a:latin typeface="Calibri"/>
                <a:ea typeface="Calibri"/>
                <a:cs typeface="Calibri"/>
                <a:sym typeface="Calibri"/>
              </a:rPr>
            </a:br>
            <a:endParaRPr/>
          </a:p>
        </p:txBody>
      </p:sp>
      <p:sp>
        <p:nvSpPr>
          <p:cNvPr id="147" name="Google Shape;147;p11"/>
          <p:cNvSpPr txBox="1"/>
          <p:nvPr/>
        </p:nvSpPr>
        <p:spPr>
          <a:xfrm>
            <a:off x="7772400" y="6135687"/>
            <a:ext cx="1066800" cy="369887"/>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a:t>
            </a:r>
            <a:endParaRPr/>
          </a:p>
        </p:txBody>
      </p:sp>
      <p:sp>
        <p:nvSpPr>
          <p:cNvPr id="148" name="Google Shape;148;p11"/>
          <p:cNvSpPr txBox="1"/>
          <p:nvPr/>
        </p:nvSpPr>
        <p:spPr>
          <a:xfrm>
            <a:off x="1943100" y="6135687"/>
            <a:ext cx="5716587" cy="36512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898989"/>
              </a:buClr>
              <a:buSzPts val="900"/>
              <a:buFont typeface="Century Gothic"/>
              <a:buNone/>
            </a:pPr>
            <a:r>
              <a:rPr b="0" i="0" lang="en-US" sz="900" u="none">
                <a:solidFill>
                  <a:srgbClr val="898989"/>
                </a:solidFill>
                <a:latin typeface="Century Gothic"/>
                <a:ea typeface="Century Gothic"/>
                <a:cs typeface="Century Gothic"/>
                <a:sym typeface="Century Gothic"/>
              </a:rPr>
              <a:t>Dept of CSE., SOE-Dayananda Sagar University</a:t>
            </a:r>
            <a:endParaRPr/>
          </a:p>
        </p:txBody>
      </p:sp>
      <p:graphicFrame>
        <p:nvGraphicFramePr>
          <p:cNvPr id="149" name="Google Shape;149;p11"/>
          <p:cNvGraphicFramePr/>
          <p:nvPr/>
        </p:nvGraphicFramePr>
        <p:xfrm>
          <a:off x="304463" y="1427950"/>
          <a:ext cx="3000000" cy="3000000"/>
        </p:xfrm>
        <a:graphic>
          <a:graphicData uri="http://schemas.openxmlformats.org/drawingml/2006/table">
            <a:tbl>
              <a:tblPr>
                <a:noFill/>
                <a:tableStyleId>{3BB1F44B-F4E9-437A-A4EB-18DE405E5FED}</a:tableStyleId>
              </a:tblPr>
              <a:tblGrid>
                <a:gridCol w="2164125"/>
                <a:gridCol w="2332725"/>
                <a:gridCol w="2136000"/>
                <a:gridCol w="2136000"/>
              </a:tblGrid>
              <a:tr h="12700">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Title</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Methodology</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Findings</a:t>
                      </a:r>
                      <a:endParaRPr b="1" sz="15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350">
                          <a:latin typeface="Calibri"/>
                          <a:ea typeface="Calibri"/>
                          <a:cs typeface="Calibri"/>
                          <a:sym typeface="Calibri"/>
                        </a:rPr>
                        <a:t>[1]</a:t>
                      </a:r>
                      <a:r>
                        <a:rPr lang="en-US" sz="1200">
                          <a:solidFill>
                            <a:schemeClr val="dk1"/>
                          </a:solidFill>
                          <a:latin typeface="Calibri"/>
                          <a:ea typeface="Calibri"/>
                          <a:cs typeface="Calibri"/>
                          <a:sym typeface="Calibri"/>
                        </a:rPr>
                        <a:t>Sign Language Detection from Hand Gesture Images using Deep Multi-layered Convolution Neural Network.</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Scaled all images to 50x50 then run a multi layered CNN with 5 layers and leaky ReLU activation</a:t>
                      </a:r>
                      <a:endParaRPr sz="20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50">
                          <a:latin typeface="Calibri"/>
                          <a:ea typeface="Calibri"/>
                          <a:cs typeface="Calibri"/>
                          <a:sym typeface="Calibri"/>
                        </a:rPr>
                        <a:t>Dataset contains static and dynamic hand gestures</a:t>
                      </a:r>
                      <a:endParaRPr sz="1250">
                        <a:latin typeface="Calibri"/>
                        <a:ea typeface="Calibri"/>
                        <a:cs typeface="Calibri"/>
                        <a:sym typeface="Calibri"/>
                      </a:endParaRPr>
                    </a:p>
                    <a:p>
                      <a:pPr indent="0" lvl="0" marL="0" rtl="0" algn="l">
                        <a:spcBef>
                          <a:spcPts val="0"/>
                        </a:spcBef>
                        <a:spcAft>
                          <a:spcPts val="0"/>
                        </a:spcAft>
                        <a:buNone/>
                      </a:pPr>
                      <a:r>
                        <a:rPr lang="en-US" sz="1250">
                          <a:latin typeface="Calibri"/>
                          <a:ea typeface="Calibri"/>
                          <a:cs typeface="Calibri"/>
                          <a:sym typeface="Calibri"/>
                        </a:rPr>
                        <a:t>Static consists of</a:t>
                      </a:r>
                      <a:endParaRPr sz="1250">
                        <a:latin typeface="Calibri"/>
                        <a:ea typeface="Calibri"/>
                        <a:cs typeface="Calibri"/>
                        <a:sym typeface="Calibri"/>
                      </a:endParaRPr>
                    </a:p>
                    <a:p>
                      <a:pPr indent="0" lvl="0" marL="0" rtl="0" algn="l">
                        <a:spcBef>
                          <a:spcPts val="0"/>
                        </a:spcBef>
                        <a:spcAft>
                          <a:spcPts val="0"/>
                        </a:spcAft>
                        <a:buNone/>
                      </a:pPr>
                      <a:r>
                        <a:rPr lang="en-US" sz="1250">
                          <a:latin typeface="Calibri"/>
                          <a:ea typeface="Calibri"/>
                          <a:cs typeface="Calibri"/>
                          <a:sym typeface="Calibri"/>
                        </a:rPr>
                        <a:t>digits (0 - 9) and alphabets (A - Z), 54000 images and 36 classes</a:t>
                      </a:r>
                      <a:endParaRPr sz="1250">
                        <a:latin typeface="Calibri"/>
                        <a:ea typeface="Calibri"/>
                        <a:cs typeface="Calibri"/>
                        <a:sym typeface="Calibri"/>
                      </a:endParaRPr>
                    </a:p>
                    <a:p>
                      <a:pPr indent="0" lvl="0" marL="0" rtl="0" algn="l">
                        <a:spcBef>
                          <a:spcPts val="0"/>
                        </a:spcBef>
                        <a:spcAft>
                          <a:spcPts val="0"/>
                        </a:spcAft>
                        <a:buNone/>
                      </a:pPr>
                      <a:r>
                        <a:rPr lang="en-US" sz="1250">
                          <a:latin typeface="Calibri"/>
                          <a:ea typeface="Calibri"/>
                          <a:cs typeface="Calibri"/>
                          <a:sym typeface="Calibri"/>
                        </a:rPr>
                        <a:t>Dynamic consist of hand gesture representation</a:t>
                      </a:r>
                      <a:endParaRPr sz="1250">
                        <a:latin typeface="Calibri"/>
                        <a:ea typeface="Calibri"/>
                        <a:cs typeface="Calibri"/>
                        <a:sym typeface="Calibri"/>
                      </a:endParaRPr>
                    </a:p>
                    <a:p>
                      <a:pPr indent="0" lvl="0" marL="0" rtl="0" algn="l">
                        <a:spcBef>
                          <a:spcPts val="0"/>
                        </a:spcBef>
                        <a:spcAft>
                          <a:spcPts val="0"/>
                        </a:spcAft>
                        <a:buNone/>
                      </a:pPr>
                      <a:r>
                        <a:rPr lang="en-US" sz="1250">
                          <a:latin typeface="Calibri"/>
                          <a:ea typeface="Calibri"/>
                          <a:cs typeface="Calibri"/>
                          <a:sym typeface="Calibri"/>
                        </a:rPr>
                        <a:t>of emotions , 49613 images and 23 classes. </a:t>
                      </a:r>
                      <a:endParaRPr sz="125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50">
                          <a:latin typeface="Calibri"/>
                          <a:ea typeface="Calibri"/>
                          <a:cs typeface="Calibri"/>
                          <a:sym typeface="Calibri"/>
                        </a:rPr>
                        <a:t>The proposed methodology uses both</a:t>
                      </a:r>
                      <a:r>
                        <a:rPr lang="en-US" sz="1000">
                          <a:latin typeface="Calibri"/>
                          <a:ea typeface="Calibri"/>
                          <a:cs typeface="Calibri"/>
                          <a:sym typeface="Calibri"/>
                        </a:rPr>
                        <a:t> </a:t>
                      </a:r>
                      <a:r>
                        <a:rPr lang="en-US" sz="1250">
                          <a:latin typeface="Calibri"/>
                          <a:ea typeface="Calibri"/>
                          <a:cs typeface="Calibri"/>
                          <a:sym typeface="Calibri"/>
                        </a:rPr>
                        <a:t>static (0 - 9 and A - Z) and dynamic (alone, afraid, anger etc.) gestures in the training, validation and blind testing phase to make the system more robust. A blind test accuracy of 99.89%</a:t>
                      </a:r>
                      <a:endParaRPr sz="1250">
                        <a:latin typeface="Calibri"/>
                        <a:ea typeface="Calibri"/>
                        <a:cs typeface="Calibri"/>
                        <a:sym typeface="Calibri"/>
                      </a:endParaRPr>
                    </a:p>
                    <a:p>
                      <a:pPr indent="0" lvl="0" marL="0" rtl="0" algn="l">
                        <a:spcBef>
                          <a:spcPts val="0"/>
                        </a:spcBef>
                        <a:spcAft>
                          <a:spcPts val="0"/>
                        </a:spcAft>
                        <a:buNone/>
                      </a:pPr>
                      <a:r>
                        <a:rPr lang="en-US" sz="1250">
                          <a:latin typeface="Calibri"/>
                          <a:ea typeface="Calibri"/>
                          <a:cs typeface="Calibri"/>
                          <a:sym typeface="Calibri"/>
                        </a:rPr>
                        <a:t>has been obtained by the proposed technique.</a:t>
                      </a:r>
                      <a:endParaRPr sz="200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lang="en-US" sz="1200">
                          <a:latin typeface="Calibri"/>
                          <a:ea typeface="Calibri"/>
                          <a:cs typeface="Calibri"/>
                          <a:sym typeface="Calibri"/>
                        </a:rPr>
                        <a:t>[2]</a:t>
                      </a:r>
                      <a:r>
                        <a:rPr lang="en-US" sz="1200">
                          <a:solidFill>
                            <a:schemeClr val="dk1"/>
                          </a:solidFill>
                          <a:latin typeface="Calibri"/>
                          <a:ea typeface="Calibri"/>
                          <a:cs typeface="Calibri"/>
                          <a:sym typeface="Calibri"/>
                        </a:rPr>
                        <a:t>Recognition of Bengali Sign Language using Novel Deep CNN.</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1200"/>
                        </a:spcAft>
                        <a:buNone/>
                      </a:pPr>
                      <a:r>
                        <a:rPr lang="en-US" sz="1200">
                          <a:latin typeface="Calibri"/>
                          <a:ea typeface="Calibri"/>
                          <a:cs typeface="Calibri"/>
                          <a:sym typeface="Calibri"/>
                        </a:rPr>
                        <a:t>First developed a CNN architecture consisting of 22 layers with multilayer model.Then proposed another Vision-based </a:t>
                      </a:r>
                      <a:r>
                        <a:rPr lang="en-US" sz="1100">
                          <a:latin typeface="Calibri"/>
                          <a:ea typeface="Calibri"/>
                          <a:cs typeface="Calibri"/>
                          <a:sym typeface="Calibri"/>
                        </a:rPr>
                        <a:t>method</a:t>
                      </a:r>
                      <a:r>
                        <a:rPr lang="en-US" sz="1200">
                          <a:latin typeface="Calibri"/>
                          <a:ea typeface="Calibri"/>
                          <a:cs typeface="Calibri"/>
                          <a:sym typeface="Calibri"/>
                        </a:rPr>
                        <a:t> </a:t>
                      </a:r>
                      <a:r>
                        <a:rPr lang="en-US" sz="1100">
                          <a:latin typeface="Calibri"/>
                          <a:ea typeface="Calibri"/>
                          <a:cs typeface="Calibri"/>
                          <a:sym typeface="Calibri"/>
                        </a:rPr>
                        <a:t>for</a:t>
                      </a:r>
                      <a:r>
                        <a:rPr lang="en-US" sz="1200">
                          <a:latin typeface="Calibri"/>
                          <a:ea typeface="Calibri"/>
                          <a:cs typeface="Calibri"/>
                          <a:sym typeface="Calibri"/>
                        </a:rPr>
                        <a:t> </a:t>
                      </a:r>
                      <a:r>
                        <a:rPr lang="en-US" sz="1100">
                          <a:latin typeface="Calibri"/>
                          <a:ea typeface="Calibri"/>
                          <a:cs typeface="Calibri"/>
                          <a:sym typeface="Calibri"/>
                        </a:rPr>
                        <a:t>classification featuring deep </a:t>
                      </a:r>
                      <a:r>
                        <a:rPr lang="en-US" sz="1200">
                          <a:latin typeface="Calibri"/>
                          <a:ea typeface="Calibri"/>
                          <a:cs typeface="Calibri"/>
                          <a:sym typeface="Calibri"/>
                        </a:rPr>
                        <a:t>learning methods. They adopted data augmentation. Finally used SIFT-based method with binary SVM classifier.</a:t>
                      </a:r>
                      <a:endParaRPr sz="20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The dataset covers 50 sets concerning Bengali necessary sign characters of 36, attained with several generals' unique cooperation plus deaf volunteers of multiple organizations.</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They used the multilayer model and achieved 94.88% of accuracy. </a:t>
                      </a:r>
                      <a:endParaRPr sz="1200">
                        <a:latin typeface="Calibri"/>
                        <a:ea typeface="Calibri"/>
                        <a:cs typeface="Calibri"/>
                        <a:sym typeface="Calibri"/>
                      </a:endParaRPr>
                    </a:p>
                    <a:p>
                      <a:pPr indent="0" lvl="0" marL="0" rtl="0" algn="l">
                        <a:spcBef>
                          <a:spcPts val="1200"/>
                        </a:spcBef>
                        <a:spcAft>
                          <a:spcPts val="0"/>
                        </a:spcAft>
                        <a:buNone/>
                      </a:pPr>
                      <a:r>
                        <a:rPr lang="en-US" sz="1200">
                          <a:latin typeface="Calibri"/>
                          <a:ea typeface="Calibri"/>
                          <a:cs typeface="Calibri"/>
                          <a:sym typeface="Calibri"/>
                        </a:rPr>
                        <a:t>They adopted data augmentation and gained an accuracy of 92%.</a:t>
                      </a:r>
                      <a:endParaRPr sz="1200">
                        <a:latin typeface="Calibri"/>
                        <a:ea typeface="Calibri"/>
                        <a:cs typeface="Calibri"/>
                        <a:sym typeface="Calibri"/>
                      </a:endParaRPr>
                    </a:p>
                    <a:p>
                      <a:pPr indent="0" lvl="0" marL="0" rtl="0" algn="l">
                        <a:spcBef>
                          <a:spcPts val="1200"/>
                        </a:spcBef>
                        <a:spcAft>
                          <a:spcPts val="1200"/>
                        </a:spcAft>
                        <a:buNone/>
                      </a:pPr>
                      <a:r>
                        <a:rPr lang="en-US" sz="1200">
                          <a:latin typeface="Calibri"/>
                          <a:ea typeface="Calibri"/>
                          <a:cs typeface="Calibri"/>
                          <a:sym typeface="Calibri"/>
                        </a:rPr>
                        <a:t>A SIFT-based method accomplished an accuracy of about 98%</a:t>
                      </a:r>
                      <a:endParaRPr sz="20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graphicFrame>
        <p:nvGraphicFramePr>
          <p:cNvPr id="155" name="Google Shape;155;p12"/>
          <p:cNvGraphicFramePr/>
          <p:nvPr/>
        </p:nvGraphicFramePr>
        <p:xfrm>
          <a:off x="228575" y="1420875"/>
          <a:ext cx="3000000" cy="3000000"/>
        </p:xfrm>
        <a:graphic>
          <a:graphicData uri="http://schemas.openxmlformats.org/drawingml/2006/table">
            <a:tbl>
              <a:tblPr>
                <a:noFill/>
                <a:tableStyleId>{3BB1F44B-F4E9-437A-A4EB-18DE405E5FED}</a:tableStyleId>
              </a:tblPr>
              <a:tblGrid>
                <a:gridCol w="2181475"/>
                <a:gridCol w="2351450"/>
                <a:gridCol w="2153150"/>
                <a:gridCol w="2153150"/>
              </a:tblGrid>
              <a:tr h="12700">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Title</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Methodology</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Findings</a:t>
                      </a:r>
                      <a:endParaRPr b="1" sz="15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Calibri"/>
                          <a:ea typeface="Calibri"/>
                          <a:cs typeface="Calibri"/>
                          <a:sym typeface="Calibri"/>
                        </a:rPr>
                        <a:t>[3]</a:t>
                      </a:r>
                      <a:r>
                        <a:rPr lang="en-US" sz="1200">
                          <a:solidFill>
                            <a:schemeClr val="dk1"/>
                          </a:solidFill>
                          <a:latin typeface="Calibri"/>
                          <a:ea typeface="Calibri"/>
                          <a:cs typeface="Calibri"/>
                          <a:sym typeface="Calibri"/>
                        </a:rPr>
                        <a:t>Fine-tuning a pre-trained Convolutional Neural Network Model to translate American Sign Language in Real-time</a:t>
                      </a:r>
                      <a:endParaRPr sz="20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Fine-tuning is applied to Alexnet and GoogleNet that have</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been trained before on the ImageNet dataset. The rich, discriminative filters from these pre-trained networks are reused.</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A custom dataset with 3000 training samples (images  of size 657 x 511 x 3 in the RGB color space) per letter of the alphabet totalling up to 78000 samples in total.</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Transfer learning and fine-tuning methodologies applied to the pre-trained networks , Alexnet and GoogleNet on a custom and rich dataset resulted in an accuracy of 95.52% with GoogleNet and 99.39% with Alexnet. </a:t>
                      </a:r>
                      <a:endParaRPr sz="120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lang="en-US" sz="1200">
                          <a:latin typeface="Calibri"/>
                          <a:ea typeface="Calibri"/>
                          <a:cs typeface="Calibri"/>
                          <a:sym typeface="Calibri"/>
                        </a:rPr>
                        <a:t>[4]</a:t>
                      </a:r>
                      <a:r>
                        <a:rPr lang="en-US" sz="1200">
                          <a:solidFill>
                            <a:schemeClr val="dk1"/>
                          </a:solidFill>
                          <a:latin typeface="Calibri"/>
                          <a:ea typeface="Calibri"/>
                          <a:cs typeface="Calibri"/>
                          <a:sym typeface="Calibri"/>
                        </a:rPr>
                        <a:t>Sign Language Recognition Using Deep Learning on Custom Processed Static Gesture Images</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Inception v3 model which stacks the various layers of a conventional CNN model parallely rather than one on top of each other.</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A dataset consisting of 100 images per class (A - Y) on average excluding the letter J.</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Obtained an average accuracy of 90% on static sign language gestures using the Inception v3 model.</a:t>
                      </a:r>
                      <a:endParaRPr sz="120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[5]American Sign Language Recognition using Deep Learning and Computer Vision</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Uses ensemble of CNN and LSTM. CNN model Inception is used to extract spatial features from video stream. LSTM a RNN model used to extract temporal features from video sequences .Gesture segments identified and processed by CNN are classified by LSTM(sequence data).</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Created their own dataset of 100 different ASL signs where each sign performed 5 times and videos recorded by iphone 6 60fps 720p. Video broken down to  300 frames and augmented to get 2400 images. 1800 for training and 600 for testing.</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Clr>
                          <a:schemeClr val="dk1"/>
                        </a:buClr>
                        <a:buSzPts val="1100"/>
                        <a:buFont typeface="Arial"/>
                        <a:buNone/>
                      </a:pPr>
                      <a:r>
                        <a:rPr lang="en-US" sz="1200">
                          <a:solidFill>
                            <a:schemeClr val="dk1"/>
                          </a:solidFill>
                          <a:latin typeface="Calibri"/>
                          <a:ea typeface="Calibri"/>
                          <a:cs typeface="Calibri"/>
                          <a:sym typeface="Calibri"/>
                        </a:rPr>
                        <a:t>The results for varying number of signs of sample size 10, 50, 100, 150 the accuracy of softmax were 90%, 92%, 93% and 91% respectively and for accuracy of Pool layer were 55%, 58%, 58% and 55% respectively. </a:t>
                      </a:r>
                      <a:endParaRPr sz="12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aphicFrame>
        <p:nvGraphicFramePr>
          <p:cNvPr id="161" name="Google Shape;161;p13"/>
          <p:cNvGraphicFramePr/>
          <p:nvPr/>
        </p:nvGraphicFramePr>
        <p:xfrm>
          <a:off x="241125" y="1434800"/>
          <a:ext cx="3000000" cy="3000000"/>
        </p:xfrm>
        <a:graphic>
          <a:graphicData uri="http://schemas.openxmlformats.org/drawingml/2006/table">
            <a:tbl>
              <a:tblPr>
                <a:noFill/>
                <a:tableStyleId>{3BB1F44B-F4E9-437A-A4EB-18DE405E5FED}</a:tableStyleId>
              </a:tblPr>
              <a:tblGrid>
                <a:gridCol w="2197200"/>
                <a:gridCol w="2368400"/>
                <a:gridCol w="2168650"/>
                <a:gridCol w="2168650"/>
              </a:tblGrid>
              <a:tr h="12700">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Title</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Methodology</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Dataset</a:t>
                      </a:r>
                      <a:endParaRPr b="1" sz="15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US" sz="1500">
                          <a:latin typeface="Times New Roman"/>
                          <a:ea typeface="Times New Roman"/>
                          <a:cs typeface="Times New Roman"/>
                          <a:sym typeface="Times New Roman"/>
                        </a:rPr>
                        <a:t>Findings</a:t>
                      </a:r>
                      <a:endParaRPr b="1" sz="15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lang="en-US" sz="1200">
                          <a:latin typeface="Calibri"/>
                          <a:ea typeface="Calibri"/>
                          <a:cs typeface="Calibri"/>
                          <a:sym typeface="Calibri"/>
                        </a:rPr>
                        <a:t>[6]</a:t>
                      </a:r>
                      <a:r>
                        <a:rPr lang="en-US" sz="1200">
                          <a:solidFill>
                            <a:schemeClr val="dk1"/>
                          </a:solidFill>
                          <a:latin typeface="Calibri"/>
                          <a:ea typeface="Calibri"/>
                          <a:cs typeface="Calibri"/>
                          <a:sym typeface="Calibri"/>
                        </a:rPr>
                        <a:t>A Real-Time System For Recognition Of American Sign Language By Using Deep Learning</a:t>
                      </a:r>
                      <a:endParaRPr sz="20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The model was trained on a 80:20 split. Skin color detection and convex hull algorithm was used together to determine hand position. The model is made as a sequential network. The real time algorithm consists of extracting hand bound convex hull points and classifying hand images with CNN.</a:t>
                      </a:r>
                      <a:endParaRPr sz="20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Dataset was collected in 2011 by the Institute of Information and Mathematical Sciences, Massey University. Constitutes of 900 pictures including 25 samples of 36 characters consisting of 26 letters and 10 numbers.</a:t>
                      </a:r>
                      <a:endParaRPr sz="20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After training the system it was made to operate in real time, where each 36 characters had been tested 10 times giving an accuracy 98.05 accuracy.</a:t>
                      </a:r>
                      <a:endParaRPr sz="200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lang="en-US" sz="1200">
                          <a:latin typeface="Calibri"/>
                          <a:ea typeface="Calibri"/>
                          <a:cs typeface="Calibri"/>
                          <a:sym typeface="Calibri"/>
                        </a:rPr>
                        <a:t>[7] </a:t>
                      </a:r>
                      <a:r>
                        <a:rPr lang="en-US" sz="1200">
                          <a:solidFill>
                            <a:schemeClr val="dk1"/>
                          </a:solidFill>
                          <a:latin typeface="Calibri"/>
                          <a:ea typeface="Calibri"/>
                          <a:cs typeface="Calibri"/>
                          <a:sym typeface="Calibri"/>
                        </a:rPr>
                        <a:t>An Efficient Sign Language Translator Device Using Convolutional Neural Network and Customized ROI Segmentation</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Scikit Learn Label Encoding was used on the dataset, which provided less Root Mean Square error than One Hot Encoding method.</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Customised ROI segmentation was developed to determine the region of interest for the hand to be captured.</a:t>
                      </a:r>
                      <a:endParaRPr sz="20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The dataset was created from custom handmade images following the Bangla Sign Language Dictionary. </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The images were captured by varying the background and the brightness conditions</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By using Scikit Learn encoding, the model was able to achieve better accuracy from 86.4% to 97.54%.</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The customized Region of Interest segmentation provided lesser computational work for locating the hand region.</a:t>
                      </a:r>
                      <a:endParaRPr sz="1200">
                        <a:latin typeface="Calibri"/>
                        <a:ea typeface="Calibri"/>
                        <a:cs typeface="Calibri"/>
                        <a:sym typeface="Calibri"/>
                      </a:endParaRPr>
                    </a:p>
                    <a:p>
                      <a:pPr indent="0" lvl="0" marL="0" rtl="0" algn="l">
                        <a:spcBef>
                          <a:spcPts val="0"/>
                        </a:spcBef>
                        <a:spcAft>
                          <a:spcPts val="0"/>
                        </a:spcAft>
                        <a:buNone/>
                      </a:pPr>
                      <a:r>
                        <a:t/>
                      </a:r>
                      <a:endParaRPr sz="1200">
                        <a:latin typeface="Calibri"/>
                        <a:ea typeface="Calibri"/>
                        <a:cs typeface="Calibri"/>
                        <a:sym typeface="Calibri"/>
                      </a:endParaRPr>
                    </a:p>
                  </a:txBody>
                  <a:tcPr marT="63500" marB="63500" marR="63500" marL="63500"/>
                </a:tc>
              </a:tr>
              <a:tr h="12700">
                <a:tc>
                  <a:txBody>
                    <a:bodyPr/>
                    <a:lstStyle/>
                    <a:p>
                      <a:pPr indent="0" lvl="0" marL="0" rtl="0" algn="l">
                        <a:spcBef>
                          <a:spcPts val="0"/>
                        </a:spcBef>
                        <a:spcAft>
                          <a:spcPts val="0"/>
                        </a:spcAft>
                        <a:buNone/>
                      </a:pPr>
                      <a:r>
                        <a:rPr lang="en-US" sz="1200">
                          <a:latin typeface="Calibri"/>
                          <a:ea typeface="Calibri"/>
                          <a:cs typeface="Calibri"/>
                          <a:sym typeface="Calibri"/>
                        </a:rPr>
                        <a:t>[8]  </a:t>
                      </a:r>
                      <a:r>
                        <a:rPr lang="en-US" sz="1200">
                          <a:solidFill>
                            <a:schemeClr val="dk1"/>
                          </a:solidFill>
                          <a:latin typeface="Calibri"/>
                          <a:ea typeface="Calibri"/>
                          <a:cs typeface="Calibri"/>
                          <a:sym typeface="Calibri"/>
                        </a:rPr>
                        <a:t>Sign Language Detection “In The Wild” with Recurrent Neural Networks</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Proposed a multilayer Recurrent Neural Network for Sign Detection.</a:t>
                      </a:r>
                      <a:endParaRPr sz="1200">
                        <a:latin typeface="Calibri"/>
                        <a:ea typeface="Calibri"/>
                        <a:cs typeface="Calibri"/>
                        <a:sym typeface="Calibri"/>
                      </a:endParaRPr>
                    </a:p>
                    <a:p>
                      <a:pPr indent="0" lvl="0" marL="0" rtl="0" algn="l">
                        <a:spcBef>
                          <a:spcPts val="0"/>
                        </a:spcBef>
                        <a:spcAft>
                          <a:spcPts val="0"/>
                        </a:spcAft>
                        <a:buNone/>
                      </a:pPr>
                      <a:r>
                        <a:rPr lang="en-US" sz="1200">
                          <a:latin typeface="Calibri"/>
                          <a:ea typeface="Calibri"/>
                          <a:cs typeface="Calibri"/>
                          <a:sym typeface="Calibri"/>
                        </a:rPr>
                        <a:t>Features from a two stream Convolutional Neural Network taking video image data and motion data was taken as input.</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Dataset was obtained from Youtube videos of different sign languages, single and multiple signers, natural signing and complex camera and signer motions.</a:t>
                      </a:r>
                      <a:endParaRPr sz="1200">
                        <a:latin typeface="Calibri"/>
                        <a:ea typeface="Calibri"/>
                        <a:cs typeface="Calibri"/>
                        <a:sym typeface="Calibri"/>
                      </a:endParaRPr>
                    </a:p>
                  </a:txBody>
                  <a:tcPr marT="63500" marB="63500" marR="63500" marL="63500"/>
                </a:tc>
                <a:tc>
                  <a:txBody>
                    <a:bodyPr/>
                    <a:lstStyle/>
                    <a:p>
                      <a:pPr indent="0" lvl="0" marL="0" rtl="0" algn="l">
                        <a:spcBef>
                          <a:spcPts val="0"/>
                        </a:spcBef>
                        <a:spcAft>
                          <a:spcPts val="0"/>
                        </a:spcAft>
                        <a:buNone/>
                      </a:pPr>
                      <a:r>
                        <a:rPr lang="en-US" sz="1200">
                          <a:latin typeface="Calibri"/>
                          <a:ea typeface="Calibri"/>
                          <a:cs typeface="Calibri"/>
                          <a:sym typeface="Calibri"/>
                        </a:rPr>
                        <a:t>The proposed system comprising of a two stream RNN was compares against the baseline researches and was found to give at least an 18% increase against the baseline of 78% accuracy</a:t>
                      </a:r>
                      <a:endParaRPr sz="1200">
                        <a:latin typeface="Calibri"/>
                        <a:ea typeface="Calibri"/>
                        <a:cs typeface="Calibri"/>
                        <a:sym typeface="Calibri"/>
                      </a:endParaRPr>
                    </a:p>
                  </a:txBody>
                  <a:tcPr marT="63500" marB="63500" marR="63500" marL="635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2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Wisp">
  <a:themeElements>
    <a:clrScheme name="Wisp">
      <a:dk1>
        <a:srgbClr val="000000"/>
      </a:dk1>
      <a:lt1>
        <a:srgbClr val="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