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70" r:id="rId3"/>
    <p:sldId id="271" r:id="rId4"/>
    <p:sldId id="257" r:id="rId5"/>
    <p:sldId id="272" r:id="rId6"/>
    <p:sldId id="273" r:id="rId7"/>
    <p:sldId id="258" r:id="rId8"/>
    <p:sldId id="269" r:id="rId9"/>
    <p:sldId id="274" r:id="rId10"/>
    <p:sldId id="259" r:id="rId11"/>
    <p:sldId id="260" r:id="rId12"/>
    <p:sldId id="261" r:id="rId13"/>
    <p:sldId id="262" r:id="rId14"/>
    <p:sldId id="277" r:id="rId15"/>
    <p:sldId id="278" r:id="rId16"/>
    <p:sldId id="275" r:id="rId17"/>
    <p:sldId id="276" r:id="rId18"/>
    <p:sldId id="263" r:id="rId19"/>
    <p:sldId id="279" r:id="rId20"/>
    <p:sldId id="280" r:id="rId21"/>
    <p:sldId id="264" r:id="rId22"/>
    <p:sldId id="281" r:id="rId23"/>
    <p:sldId id="282" r:id="rId24"/>
    <p:sldId id="265" r:id="rId25"/>
    <p:sldId id="283" r:id="rId26"/>
    <p:sldId id="266" r:id="rId27"/>
    <p:sldId id="267" r:id="rId28"/>
    <p:sldId id="268"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9" autoAdjust="0"/>
    <p:restoredTop sz="94660"/>
  </p:normalViewPr>
  <p:slideViewPr>
    <p:cSldViewPr snapToGrid="0">
      <p:cViewPr varScale="1">
        <p:scale>
          <a:sx n="102" d="100"/>
          <a:sy n="102"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Z:\IU_Project\Outpu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ISOS z</c:v>
          </c:tx>
          <c:spPr>
            <a:solidFill>
              <a:schemeClr val="accent1"/>
            </a:solidFill>
            <a:ln>
              <a:noFill/>
            </a:ln>
            <a:effectLst/>
          </c:spPr>
          <c:invertIfNegative val="0"/>
          <c:errBars>
            <c:errBarType val="both"/>
            <c:errValType val="cust"/>
            <c:noEndCap val="0"/>
            <c:plus>
              <c:numRef>
                <c:f>('S Cone'!$D$178,'S Cone'!$D$181,'S Cone'!$D$184)</c:f>
                <c:numCache>
                  <c:formatCode>General</c:formatCode>
                  <c:ptCount val="3"/>
                  <c:pt idx="0">
                    <c:v>1.2366164235875179E-2</c:v>
                  </c:pt>
                  <c:pt idx="1">
                    <c:v>2.8008234395489537E-3</c:v>
                  </c:pt>
                  <c:pt idx="2">
                    <c:v>6.5668650361079524E-3</c:v>
                  </c:pt>
                </c:numCache>
              </c:numRef>
            </c:plus>
            <c:minus>
              <c:numRef>
                <c:f>('S Cone'!$D$178,'S Cone'!$D$181,'S Cone'!$D$184)</c:f>
                <c:numCache>
                  <c:formatCode>General</c:formatCode>
                  <c:ptCount val="3"/>
                  <c:pt idx="0">
                    <c:v>1.2366164235875179E-2</c:v>
                  </c:pt>
                  <c:pt idx="1">
                    <c:v>2.8008234395489537E-3</c:v>
                  </c:pt>
                  <c:pt idx="2">
                    <c:v>6.5668650361079524E-3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Cone'!$D$177,'S Cone'!$F$183,'S Cone'!$F$180)</c:f>
              <c:numCache>
                <c:formatCode>0.000</c:formatCode>
                <c:ptCount val="3"/>
                <c:pt idx="0">
                  <c:v>0.6450871532766953</c:v>
                </c:pt>
                <c:pt idx="1">
                  <c:v>0.26420322395087936</c:v>
                </c:pt>
                <c:pt idx="2">
                  <c:v>0.2863477441487513</c:v>
                </c:pt>
              </c:numCache>
            </c:numRef>
          </c:val>
          <c:extLst>
            <c:ext xmlns:c16="http://schemas.microsoft.com/office/drawing/2014/chart" uri="{C3380CC4-5D6E-409C-BE32-E72D297353CC}">
              <c16:uniqueId val="{00000000-41FD-42C2-8048-78AC4CBFE2C9}"/>
            </c:ext>
          </c:extLst>
        </c:ser>
        <c:dLbls>
          <c:showLegendKey val="0"/>
          <c:showVal val="0"/>
          <c:showCatName val="0"/>
          <c:showSerName val="0"/>
          <c:showPercent val="0"/>
          <c:showBubbleSize val="0"/>
        </c:dLbls>
        <c:gapWidth val="219"/>
        <c:overlap val="-27"/>
        <c:axId val="96843968"/>
        <c:axId val="209479616"/>
      </c:barChart>
      <c:catAx>
        <c:axId val="96843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Cone type (S, M, 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79616"/>
        <c:crosses val="autoZero"/>
        <c:auto val="1"/>
        <c:lblAlgn val="ctr"/>
        <c:lblOffset val="100"/>
        <c:noMultiLvlLbl val="0"/>
      </c:catAx>
      <c:valAx>
        <c:axId val="209479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Normalized (min</a:t>
                </a:r>
                <a:r>
                  <a:rPr lang="en-US" baseline="0"/>
                  <a:t> to </a:t>
                </a:r>
                <a:r>
                  <a:rPr lang="en-US"/>
                  <a:t>max)</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43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ISOS x</c:v>
          </c:tx>
          <c:spPr>
            <a:solidFill>
              <a:schemeClr val="accent1"/>
            </a:solidFill>
            <a:ln>
              <a:noFill/>
            </a:ln>
            <a:effectLst/>
          </c:spPr>
          <c:invertIfNegative val="0"/>
          <c:errBars>
            <c:errBarType val="both"/>
            <c:errValType val="cust"/>
            <c:noEndCap val="0"/>
            <c:plus>
              <c:numRef>
                <c:f>('S Cone'!$E$178,'S Cone'!$E$184,'S Cone'!$E$181)</c:f>
                <c:numCache>
                  <c:formatCode>General</c:formatCode>
                  <c:ptCount val="3"/>
                  <c:pt idx="0">
                    <c:v>1.1845483933198687E-2</c:v>
                  </c:pt>
                  <c:pt idx="1">
                    <c:v>8.7217331329399791E-3</c:v>
                  </c:pt>
                  <c:pt idx="2">
                    <c:v>3.9564574716975812E-3</c:v>
                  </c:pt>
                </c:numCache>
              </c:numRef>
            </c:plus>
            <c:minus>
              <c:numRef>
                <c:f>('S Cone'!$E$178,'S Cone'!$E$184,'S Cone'!$E$181)</c:f>
                <c:numCache>
                  <c:formatCode>General</c:formatCode>
                  <c:ptCount val="3"/>
                  <c:pt idx="0">
                    <c:v>1.1845483933198687E-2</c:v>
                  </c:pt>
                  <c:pt idx="1">
                    <c:v>8.7217331329399791E-3</c:v>
                  </c:pt>
                  <c:pt idx="2">
                    <c:v>3.9564574716975812E-3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Cone'!$E$177,'S Cone'!$F$183,'S Cone'!$F$180)</c:f>
              <c:numCache>
                <c:formatCode>0.000</c:formatCode>
                <c:ptCount val="3"/>
                <c:pt idx="0">
                  <c:v>0.18855861062445031</c:v>
                </c:pt>
                <c:pt idx="1">
                  <c:v>0.26420322395087936</c:v>
                </c:pt>
                <c:pt idx="2">
                  <c:v>0.2863477441487513</c:v>
                </c:pt>
              </c:numCache>
            </c:numRef>
          </c:val>
          <c:extLst>
            <c:ext xmlns:c16="http://schemas.microsoft.com/office/drawing/2014/chart" uri="{C3380CC4-5D6E-409C-BE32-E72D297353CC}">
              <c16:uniqueId val="{00000000-2AE7-4D9C-AE07-21CA11A3BA4A}"/>
            </c:ext>
          </c:extLst>
        </c:ser>
        <c:dLbls>
          <c:showLegendKey val="0"/>
          <c:showVal val="0"/>
          <c:showCatName val="0"/>
          <c:showSerName val="0"/>
          <c:showPercent val="0"/>
          <c:showBubbleSize val="0"/>
        </c:dLbls>
        <c:gapWidth val="219"/>
        <c:overlap val="-27"/>
        <c:axId val="96758544"/>
        <c:axId val="209480032"/>
      </c:barChart>
      <c:catAx>
        <c:axId val="9675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80032"/>
        <c:crosses val="autoZero"/>
        <c:auto val="1"/>
        <c:lblAlgn val="ctr"/>
        <c:lblOffset val="100"/>
        <c:noMultiLvlLbl val="0"/>
      </c:catAx>
      <c:valAx>
        <c:axId val="20948003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758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ISOS y</c:v>
          </c:tx>
          <c:spPr>
            <a:solidFill>
              <a:schemeClr val="accent1"/>
            </a:solidFill>
            <a:ln>
              <a:noFill/>
            </a:ln>
            <a:effectLst/>
          </c:spPr>
          <c:invertIfNegative val="0"/>
          <c:errBars>
            <c:errBarType val="both"/>
            <c:errValType val="cust"/>
            <c:noEndCap val="0"/>
            <c:plus>
              <c:numRef>
                <c:f>('S Cone'!$F$178,'S Cone'!$F$184,'S Cone'!$F$181)</c:f>
                <c:numCache>
                  <c:formatCode>General</c:formatCode>
                  <c:ptCount val="3"/>
                  <c:pt idx="0">
                    <c:v>1.0587788327457897E-2</c:v>
                  </c:pt>
                  <c:pt idx="1">
                    <c:v>8.7214013417490615E-3</c:v>
                  </c:pt>
                  <c:pt idx="2">
                    <c:v>4.4265682480477348E-3</c:v>
                  </c:pt>
                </c:numCache>
              </c:numRef>
            </c:plus>
            <c:minus>
              <c:numRef>
                <c:f>('S Cone'!$F$178,'S Cone'!$F$184,'S Cone'!$F$181)</c:f>
                <c:numCache>
                  <c:formatCode>General</c:formatCode>
                  <c:ptCount val="3"/>
                  <c:pt idx="0">
                    <c:v>1.0587788327457897E-2</c:v>
                  </c:pt>
                  <c:pt idx="1">
                    <c:v>8.7214013417490615E-3</c:v>
                  </c:pt>
                  <c:pt idx="2">
                    <c:v>4.4265682480477348E-3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Cone'!$F$177,'S Cone'!$F$183,'S Cone'!$F$180)</c:f>
              <c:numCache>
                <c:formatCode>0.000</c:formatCode>
                <c:ptCount val="3"/>
                <c:pt idx="0">
                  <c:v>0.22504173834899566</c:v>
                </c:pt>
                <c:pt idx="1">
                  <c:v>0.26420322395087936</c:v>
                </c:pt>
                <c:pt idx="2">
                  <c:v>0.2863477441487513</c:v>
                </c:pt>
              </c:numCache>
            </c:numRef>
          </c:val>
          <c:extLst>
            <c:ext xmlns:c16="http://schemas.microsoft.com/office/drawing/2014/chart" uri="{C3380CC4-5D6E-409C-BE32-E72D297353CC}">
              <c16:uniqueId val="{00000000-54D2-4AFA-9F40-2DF188988DA1}"/>
            </c:ext>
          </c:extLst>
        </c:ser>
        <c:dLbls>
          <c:showLegendKey val="0"/>
          <c:showVal val="0"/>
          <c:showCatName val="0"/>
          <c:showSerName val="0"/>
          <c:showPercent val="0"/>
          <c:showBubbleSize val="0"/>
        </c:dLbls>
        <c:gapWidth val="219"/>
        <c:overlap val="-27"/>
        <c:axId val="332893408"/>
        <c:axId val="196225664"/>
      </c:barChart>
      <c:catAx>
        <c:axId val="33289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25664"/>
        <c:crosses val="autoZero"/>
        <c:auto val="1"/>
        <c:lblAlgn val="ctr"/>
        <c:lblOffset val="100"/>
        <c:noMultiLvlLbl val="0"/>
      </c:catAx>
      <c:valAx>
        <c:axId val="19622566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893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COST z</c:v>
          </c:tx>
          <c:spPr>
            <a:solidFill>
              <a:schemeClr val="accent1"/>
            </a:solidFill>
            <a:ln>
              <a:noFill/>
            </a:ln>
            <a:effectLst/>
          </c:spPr>
          <c:invertIfNegative val="0"/>
          <c:errBars>
            <c:errBarType val="both"/>
            <c:errValType val="cust"/>
            <c:noEndCap val="0"/>
            <c:plus>
              <c:numRef>
                <c:f>('S Cone'!$G$178,'S Cone'!$G$184,'S Cone'!$G$181)</c:f>
                <c:numCache>
                  <c:formatCode>General</c:formatCode>
                  <c:ptCount val="3"/>
                  <c:pt idx="0">
                    <c:v>1.1766471413143832E-2</c:v>
                  </c:pt>
                  <c:pt idx="1">
                    <c:v>7.3929854040507203E-3</c:v>
                  </c:pt>
                  <c:pt idx="2">
                    <c:v>2.7578654886854684E-3</c:v>
                  </c:pt>
                </c:numCache>
              </c:numRef>
            </c:plus>
            <c:minus>
              <c:numRef>
                <c:f>('S Cone'!$G$178,'S Cone'!$G$184,'S Cone'!$G$181)</c:f>
                <c:numCache>
                  <c:formatCode>General</c:formatCode>
                  <c:ptCount val="3"/>
                  <c:pt idx="0">
                    <c:v>1.1766471413143832E-2</c:v>
                  </c:pt>
                  <c:pt idx="1">
                    <c:v>7.3929854040507203E-3</c:v>
                  </c:pt>
                  <c:pt idx="2">
                    <c:v>2.7578654886854684E-3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Cone'!$G$177,'S Cone'!$G$183,'S Cone'!$G$180)</c:f>
              <c:numCache>
                <c:formatCode>0.000</c:formatCode>
                <c:ptCount val="3"/>
                <c:pt idx="0">
                  <c:v>0.41853128699132969</c:v>
                </c:pt>
                <c:pt idx="1">
                  <c:v>0.37505677525615749</c:v>
                </c:pt>
                <c:pt idx="2">
                  <c:v>0.37973018779032686</c:v>
                </c:pt>
              </c:numCache>
            </c:numRef>
          </c:val>
          <c:extLst>
            <c:ext xmlns:c16="http://schemas.microsoft.com/office/drawing/2014/chart" uri="{C3380CC4-5D6E-409C-BE32-E72D297353CC}">
              <c16:uniqueId val="{00000000-7B97-4D34-8FD2-A0C4BB96361B}"/>
            </c:ext>
          </c:extLst>
        </c:ser>
        <c:dLbls>
          <c:showLegendKey val="0"/>
          <c:showVal val="0"/>
          <c:showCatName val="0"/>
          <c:showSerName val="0"/>
          <c:showPercent val="0"/>
          <c:showBubbleSize val="0"/>
        </c:dLbls>
        <c:gapWidth val="219"/>
        <c:overlap val="-27"/>
        <c:axId val="566015808"/>
        <c:axId val="535157504"/>
      </c:barChart>
      <c:catAx>
        <c:axId val="56601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57504"/>
        <c:crosses val="autoZero"/>
        <c:auto val="1"/>
        <c:lblAlgn val="ctr"/>
        <c:lblOffset val="100"/>
        <c:noMultiLvlLbl val="0"/>
      </c:catAx>
      <c:valAx>
        <c:axId val="53515750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01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COST y</c:v>
          </c:tx>
          <c:spPr>
            <a:solidFill>
              <a:schemeClr val="accent1"/>
            </a:solidFill>
            <a:ln>
              <a:noFill/>
            </a:ln>
            <a:effectLst/>
          </c:spPr>
          <c:invertIfNegative val="0"/>
          <c:errBars>
            <c:errBarType val="both"/>
            <c:errValType val="cust"/>
            <c:noEndCap val="0"/>
            <c:plus>
              <c:numRef>
                <c:f>('S Cone'!$I$178,'S Cone'!$I$184,'S Cone'!$I$181)</c:f>
                <c:numCache>
                  <c:formatCode>General</c:formatCode>
                  <c:ptCount val="3"/>
                  <c:pt idx="0">
                    <c:v>1.5306465689942072E-2</c:v>
                  </c:pt>
                  <c:pt idx="1">
                    <c:v>8.456993331896397E-3</c:v>
                  </c:pt>
                  <c:pt idx="2">
                    <c:v>3.7589825418736732E-3</c:v>
                  </c:pt>
                </c:numCache>
              </c:numRef>
            </c:plus>
            <c:minus>
              <c:numRef>
                <c:f>('S Cone'!$I$178,'S Cone'!$I$184,'S Cone'!$I$181)</c:f>
                <c:numCache>
                  <c:formatCode>General</c:formatCode>
                  <c:ptCount val="3"/>
                  <c:pt idx="0">
                    <c:v>1.5306465689942072E-2</c:v>
                  </c:pt>
                  <c:pt idx="1">
                    <c:v>8.456993331896397E-3</c:v>
                  </c:pt>
                  <c:pt idx="2">
                    <c:v>3.7589825418736732E-3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Cone'!$I$177,'S Cone'!$I$183,'S Cone'!$I$180)</c:f>
              <c:numCache>
                <c:formatCode>0.000</c:formatCode>
                <c:ptCount val="3"/>
                <c:pt idx="0">
                  <c:v>0.31292871928245491</c:v>
                </c:pt>
                <c:pt idx="1">
                  <c:v>0.26486194974460603</c:v>
                </c:pt>
                <c:pt idx="2">
                  <c:v>0.25613222738278962</c:v>
                </c:pt>
              </c:numCache>
            </c:numRef>
          </c:val>
          <c:extLst>
            <c:ext xmlns:c16="http://schemas.microsoft.com/office/drawing/2014/chart" uri="{C3380CC4-5D6E-409C-BE32-E72D297353CC}">
              <c16:uniqueId val="{00000000-3FDD-4A99-B996-F4B9590BEA6B}"/>
            </c:ext>
          </c:extLst>
        </c:ser>
        <c:dLbls>
          <c:showLegendKey val="0"/>
          <c:showVal val="0"/>
          <c:showCatName val="0"/>
          <c:showSerName val="0"/>
          <c:showPercent val="0"/>
          <c:showBubbleSize val="0"/>
        </c:dLbls>
        <c:gapWidth val="219"/>
        <c:overlap val="-27"/>
        <c:axId val="762369168"/>
        <c:axId val="544688320"/>
      </c:barChart>
      <c:catAx>
        <c:axId val="76236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88320"/>
        <c:crosses val="autoZero"/>
        <c:auto val="1"/>
        <c:lblAlgn val="ctr"/>
        <c:lblOffset val="100"/>
        <c:noMultiLvlLbl val="0"/>
      </c:catAx>
      <c:valAx>
        <c:axId val="544688320"/>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2369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Cost x</c:v>
          </c:tx>
          <c:spPr>
            <a:solidFill>
              <a:schemeClr val="accent1"/>
            </a:solidFill>
            <a:ln>
              <a:noFill/>
            </a:ln>
            <a:effectLst/>
          </c:spPr>
          <c:invertIfNegative val="0"/>
          <c:errBars>
            <c:errBarType val="both"/>
            <c:errValType val="cust"/>
            <c:noEndCap val="0"/>
            <c:plus>
              <c:numRef>
                <c:f>('S Cone'!$H$178,'S Cone'!$H$184,'S Cone'!$H$181)</c:f>
                <c:numCache>
                  <c:formatCode>General</c:formatCode>
                  <c:ptCount val="3"/>
                  <c:pt idx="0">
                    <c:v>1.4296852375431253E-2</c:v>
                  </c:pt>
                  <c:pt idx="1">
                    <c:v>8.8834710874905361E-3</c:v>
                  </c:pt>
                  <c:pt idx="2">
                    <c:v>4.2575169477528981E-3</c:v>
                  </c:pt>
                </c:numCache>
              </c:numRef>
            </c:plus>
            <c:minus>
              <c:numRef>
                <c:f>('S Cone'!$H$178,'S Cone'!$H$184,'S Cone'!$H$181)</c:f>
                <c:numCache>
                  <c:formatCode>General</c:formatCode>
                  <c:ptCount val="3"/>
                  <c:pt idx="0">
                    <c:v>1.4296852375431253E-2</c:v>
                  </c:pt>
                  <c:pt idx="1">
                    <c:v>8.8834710874905361E-3</c:v>
                  </c:pt>
                  <c:pt idx="2">
                    <c:v>4.2575169477528981E-3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Cone'!$H$177,'S Cone'!$H$183,'S Cone'!$H$180)</c:f>
              <c:numCache>
                <c:formatCode>0.000</c:formatCode>
                <c:ptCount val="3"/>
                <c:pt idx="0">
                  <c:v>0.27051670160026631</c:v>
                </c:pt>
                <c:pt idx="1">
                  <c:v>0.25544811559091446</c:v>
                </c:pt>
                <c:pt idx="2">
                  <c:v>0.26750365104338625</c:v>
                </c:pt>
              </c:numCache>
            </c:numRef>
          </c:val>
          <c:extLst>
            <c:ext xmlns:c16="http://schemas.microsoft.com/office/drawing/2014/chart" uri="{C3380CC4-5D6E-409C-BE32-E72D297353CC}">
              <c16:uniqueId val="{00000000-D1A2-41D1-A38B-0EE2183352A9}"/>
            </c:ext>
          </c:extLst>
        </c:ser>
        <c:dLbls>
          <c:showLegendKey val="0"/>
          <c:showVal val="0"/>
          <c:showCatName val="0"/>
          <c:showSerName val="0"/>
          <c:showPercent val="0"/>
          <c:showBubbleSize val="0"/>
        </c:dLbls>
        <c:gapWidth val="219"/>
        <c:overlap val="-27"/>
        <c:axId val="1790649568"/>
        <c:axId val="2036828192"/>
      </c:barChart>
      <c:catAx>
        <c:axId val="179064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6828192"/>
        <c:crosses val="autoZero"/>
        <c:auto val="1"/>
        <c:lblAlgn val="ctr"/>
        <c:lblOffset val="100"/>
        <c:noMultiLvlLbl val="0"/>
      </c:catAx>
      <c:valAx>
        <c:axId val="203682819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064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Outer Seg Length</c:v>
          </c:tx>
          <c:spPr>
            <a:solidFill>
              <a:schemeClr val="accent1"/>
            </a:solidFill>
            <a:ln>
              <a:noFill/>
            </a:ln>
            <a:effectLst/>
          </c:spPr>
          <c:invertIfNegative val="0"/>
          <c:errBars>
            <c:errBarType val="both"/>
            <c:errValType val="cust"/>
            <c:noEndCap val="0"/>
            <c:plus>
              <c:numRef>
                <c:f>('S Cone'!$J$178,'S Cone'!$J$184,'S Cone'!$J$181)</c:f>
                <c:numCache>
                  <c:formatCode>General</c:formatCode>
                  <c:ptCount val="3"/>
                  <c:pt idx="0">
                    <c:v>1.1072894300464394E-2</c:v>
                  </c:pt>
                  <c:pt idx="1">
                    <c:v>5.9710101498926639E-3</c:v>
                  </c:pt>
                  <c:pt idx="2">
                    <c:v>2.4885058879390051E-3</c:v>
                  </c:pt>
                </c:numCache>
              </c:numRef>
            </c:plus>
            <c:minus>
              <c:numRef>
                <c:f>('S Cone'!$J$178,'S Cone'!$J$184,'S Cone'!$J$181)</c:f>
                <c:numCache>
                  <c:formatCode>General</c:formatCode>
                  <c:ptCount val="3"/>
                  <c:pt idx="0">
                    <c:v>1.1072894300464394E-2</c:v>
                  </c:pt>
                  <c:pt idx="1">
                    <c:v>5.9710101498926639E-3</c:v>
                  </c:pt>
                  <c:pt idx="2">
                    <c:v>2.4885058879390051E-3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Cone'!$J$177,'S Cone'!$J$183,'S Cone'!$J$180)</c:f>
              <c:numCache>
                <c:formatCode>0.000</c:formatCode>
                <c:ptCount val="3"/>
                <c:pt idx="0">
                  <c:v>0.38743985779498202</c:v>
                </c:pt>
                <c:pt idx="1">
                  <c:v>0.43415043406565262</c:v>
                </c:pt>
                <c:pt idx="2">
                  <c:v>0.49436576207977473</c:v>
                </c:pt>
              </c:numCache>
            </c:numRef>
          </c:val>
          <c:extLst>
            <c:ext xmlns:c16="http://schemas.microsoft.com/office/drawing/2014/chart" uri="{C3380CC4-5D6E-409C-BE32-E72D297353CC}">
              <c16:uniqueId val="{00000000-B837-49E6-B402-D3C8A8AF8442}"/>
            </c:ext>
          </c:extLst>
        </c:ser>
        <c:dLbls>
          <c:showLegendKey val="0"/>
          <c:showVal val="0"/>
          <c:showCatName val="0"/>
          <c:showSerName val="0"/>
          <c:showPercent val="0"/>
          <c:showBubbleSize val="0"/>
        </c:dLbls>
        <c:gapWidth val="219"/>
        <c:overlap val="-27"/>
        <c:axId val="210193696"/>
        <c:axId val="544702464"/>
      </c:barChart>
      <c:catAx>
        <c:axId val="21019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702464"/>
        <c:crosses val="autoZero"/>
        <c:auto val="1"/>
        <c:lblAlgn val="ctr"/>
        <c:lblOffset val="100"/>
        <c:noMultiLvlLbl val="0"/>
      </c:catAx>
      <c:valAx>
        <c:axId val="54470246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93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Outer Seg Length</c:v>
          </c:tx>
          <c:spPr>
            <a:solidFill>
              <a:schemeClr val="accent1"/>
            </a:solidFill>
            <a:ln>
              <a:noFill/>
            </a:ln>
            <a:effectLst/>
          </c:spPr>
          <c:invertIfNegative val="0"/>
          <c:errBars>
            <c:errBarType val="both"/>
            <c:errValType val="cust"/>
            <c:noEndCap val="0"/>
            <c:plus>
              <c:numRef>
                <c:f>('S Cone'!$J$178,'S Cone'!$J$184,'S Cone'!$J$181)</c:f>
                <c:numCache>
                  <c:formatCode>General</c:formatCode>
                  <c:ptCount val="3"/>
                  <c:pt idx="0">
                    <c:v>1.1072894300464394E-2</c:v>
                  </c:pt>
                  <c:pt idx="1">
                    <c:v>5.9710101498926639E-3</c:v>
                  </c:pt>
                  <c:pt idx="2">
                    <c:v>2.4885058879390051E-3</c:v>
                  </c:pt>
                </c:numCache>
              </c:numRef>
            </c:plus>
            <c:minus>
              <c:numRef>
                <c:f>('S Cone'!$J$178,'S Cone'!$J$184,'S Cone'!$J$181)</c:f>
                <c:numCache>
                  <c:formatCode>General</c:formatCode>
                  <c:ptCount val="3"/>
                  <c:pt idx="0">
                    <c:v>1.1072894300464394E-2</c:v>
                  </c:pt>
                  <c:pt idx="1">
                    <c:v>5.9710101498926639E-3</c:v>
                  </c:pt>
                  <c:pt idx="2">
                    <c:v>2.4885058879390051E-3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Cone'!$J$177,'S Cone'!$J$183,'S Cone'!$J$180)</c:f>
              <c:numCache>
                <c:formatCode>0.000</c:formatCode>
                <c:ptCount val="3"/>
                <c:pt idx="0">
                  <c:v>0.38743985779498202</c:v>
                </c:pt>
                <c:pt idx="1">
                  <c:v>0.43415043406565262</c:v>
                </c:pt>
                <c:pt idx="2">
                  <c:v>0.49436576207977473</c:v>
                </c:pt>
              </c:numCache>
            </c:numRef>
          </c:val>
          <c:extLst>
            <c:ext xmlns:c16="http://schemas.microsoft.com/office/drawing/2014/chart" uri="{C3380CC4-5D6E-409C-BE32-E72D297353CC}">
              <c16:uniqueId val="{00000000-E4E9-4605-8B33-F04BB9E3EC23}"/>
            </c:ext>
          </c:extLst>
        </c:ser>
        <c:dLbls>
          <c:showLegendKey val="0"/>
          <c:showVal val="0"/>
          <c:showCatName val="0"/>
          <c:showSerName val="0"/>
          <c:showPercent val="0"/>
          <c:showBubbleSize val="0"/>
        </c:dLbls>
        <c:gapWidth val="219"/>
        <c:overlap val="-27"/>
        <c:axId val="210193696"/>
        <c:axId val="544702464"/>
      </c:barChart>
      <c:catAx>
        <c:axId val="21019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702464"/>
        <c:crosses val="autoZero"/>
        <c:auto val="1"/>
        <c:lblAlgn val="ctr"/>
        <c:lblOffset val="100"/>
        <c:noMultiLvlLbl val="0"/>
      </c:catAx>
      <c:valAx>
        <c:axId val="54470246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93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8219816272965887E-2"/>
          <c:y val="0.15042833187518226"/>
          <c:w val="0.87122462817147861"/>
          <c:h val="0.72088764946048411"/>
        </c:manualLayout>
      </c:layout>
      <c:barChart>
        <c:barDir val="col"/>
        <c:grouping val="clustered"/>
        <c:varyColors val="0"/>
        <c:ser>
          <c:idx val="0"/>
          <c:order val="0"/>
          <c:tx>
            <c:v>COST radius</c:v>
          </c:tx>
          <c:spPr>
            <a:solidFill>
              <a:schemeClr val="accent1"/>
            </a:solidFill>
            <a:ln>
              <a:noFill/>
            </a:ln>
            <a:effectLst/>
          </c:spPr>
          <c:invertIfNegative val="0"/>
          <c:errBars>
            <c:errBarType val="both"/>
            <c:errValType val="cust"/>
            <c:noEndCap val="0"/>
            <c:plus>
              <c:numRef>
                <c:f>('S Cone'!$M$178,'S Cone'!$M$184,'S Cone'!$M$181)</c:f>
                <c:numCache>
                  <c:formatCode>General</c:formatCode>
                  <c:ptCount val="3"/>
                  <c:pt idx="0">
                    <c:v>1.5594232644601152E-2</c:v>
                  </c:pt>
                  <c:pt idx="1">
                    <c:v>9.1318745702646809E-3</c:v>
                  </c:pt>
                  <c:pt idx="2">
                    <c:v>4.1008271410023691E-3</c:v>
                  </c:pt>
                </c:numCache>
              </c:numRef>
            </c:plus>
            <c:minus>
              <c:numRef>
                <c:f>('S Cone'!$M$178,'S Cone'!$M$184,'S Cone'!$M$181)</c:f>
                <c:numCache>
                  <c:formatCode>General</c:formatCode>
                  <c:ptCount val="3"/>
                  <c:pt idx="0">
                    <c:v>1.5594232644601152E-2</c:v>
                  </c:pt>
                  <c:pt idx="1">
                    <c:v>9.1318745702646809E-3</c:v>
                  </c:pt>
                  <c:pt idx="2">
                    <c:v>4.1008271410023691E-3</c:v>
                  </c:pt>
                </c:numCache>
              </c:numRef>
            </c:minus>
            <c:spPr>
              <a:noFill/>
              <a:ln w="9525" cap="flat" cmpd="sng" algn="ctr">
                <a:solidFill>
                  <a:schemeClr val="tx1">
                    <a:lumMod val="65000"/>
                    <a:lumOff val="35000"/>
                  </a:schemeClr>
                </a:solidFill>
                <a:round/>
              </a:ln>
              <a:effectLst/>
            </c:spPr>
          </c:errBars>
          <c:cat>
            <c:strLit>
              <c:ptCount val="3"/>
              <c:pt idx="0">
                <c:v>S</c:v>
              </c:pt>
              <c:pt idx="1">
                <c:v>M</c:v>
              </c:pt>
              <c:pt idx="2">
                <c:v>L</c:v>
              </c:pt>
            </c:strLit>
          </c:cat>
          <c:val>
            <c:numRef>
              <c:f>('S Cone'!$M$177,'S Cone'!$M$183,'S Cone'!$M$180)</c:f>
              <c:numCache>
                <c:formatCode>0.000</c:formatCode>
                <c:ptCount val="3"/>
                <c:pt idx="0">
                  <c:v>0.2786676834894678</c:v>
                </c:pt>
                <c:pt idx="1">
                  <c:v>0.23474614089360527</c:v>
                </c:pt>
                <c:pt idx="2">
                  <c:v>0.23336742137002714</c:v>
                </c:pt>
              </c:numCache>
            </c:numRef>
          </c:val>
          <c:extLst>
            <c:ext xmlns:c16="http://schemas.microsoft.com/office/drawing/2014/chart" uri="{C3380CC4-5D6E-409C-BE32-E72D297353CC}">
              <c16:uniqueId val="{00000000-6B21-45BD-BB78-B1C1B983F99B}"/>
            </c:ext>
          </c:extLst>
        </c:ser>
        <c:dLbls>
          <c:showLegendKey val="0"/>
          <c:showVal val="0"/>
          <c:showCatName val="0"/>
          <c:showSerName val="0"/>
          <c:showPercent val="0"/>
          <c:showBubbleSize val="0"/>
        </c:dLbls>
        <c:gapWidth val="219"/>
        <c:overlap val="-27"/>
        <c:axId val="88692832"/>
        <c:axId val="535150432"/>
      </c:barChart>
      <c:catAx>
        <c:axId val="8869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150432"/>
        <c:crosses val="autoZero"/>
        <c:auto val="1"/>
        <c:lblAlgn val="ctr"/>
        <c:lblOffset val="100"/>
        <c:noMultiLvlLbl val="0"/>
      </c:catAx>
      <c:valAx>
        <c:axId val="535150432"/>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692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496B6-462B-47E5-B65C-79B5937AE90C}" type="datetimeFigureOut">
              <a:rPr lang="en-US" smtClean="0"/>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7F0EF-CBA6-42D7-8438-286A7A1F2A97}" type="slidenum">
              <a:rPr lang="en-US" smtClean="0"/>
              <a:t>‹#›</a:t>
            </a:fld>
            <a:endParaRPr lang="en-US"/>
          </a:p>
        </p:txBody>
      </p:sp>
    </p:spTree>
    <p:extLst>
      <p:ext uri="{BB962C8B-B14F-4D97-AF65-F5344CB8AC3E}">
        <p14:creationId xmlns:p14="http://schemas.microsoft.com/office/powerpoint/2010/main" val="356161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usejournal.com/a-quick-introduction-to-k-nearest-neighbors-algorithm-62214cea29c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nalyticsvidhya.com/blog/2017/09/understaing-support-vector-machine-example-cod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loudmesh-community/sp19-222-89/blob/master/project-report/report.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issinglink.ai/guides/neural-network-concepts/perceptrons-and-multi-layer-perceptrons-the-artificial-neuron-at-the-core-of-deep-learn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uperdatascience.com/blogs/self-organizing-maps-soms-extra-k-means-clustering-part-3/"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2</a:t>
            </a:fld>
            <a:endParaRPr lang="en-US"/>
          </a:p>
        </p:txBody>
      </p:sp>
    </p:spTree>
    <p:extLst>
      <p:ext uri="{BB962C8B-B14F-4D97-AF65-F5344CB8AC3E}">
        <p14:creationId xmlns:p14="http://schemas.microsoft.com/office/powerpoint/2010/main" val="64575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28</a:t>
            </a:fld>
            <a:endParaRPr lang="en-US"/>
          </a:p>
        </p:txBody>
      </p:sp>
    </p:spTree>
    <p:extLst>
      <p:ext uri="{BB962C8B-B14F-4D97-AF65-F5344CB8AC3E}">
        <p14:creationId xmlns:p14="http://schemas.microsoft.com/office/powerpoint/2010/main" val="380586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8</a:t>
            </a:fld>
            <a:endParaRPr lang="en-US"/>
          </a:p>
        </p:txBody>
      </p:sp>
    </p:spTree>
    <p:extLst>
      <p:ext uri="{BB962C8B-B14F-4D97-AF65-F5344CB8AC3E}">
        <p14:creationId xmlns:p14="http://schemas.microsoft.com/office/powerpoint/2010/main" val="308263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11</a:t>
            </a:fld>
            <a:endParaRPr lang="en-US"/>
          </a:p>
        </p:txBody>
      </p:sp>
    </p:spTree>
    <p:extLst>
      <p:ext uri="{BB962C8B-B14F-4D97-AF65-F5344CB8AC3E}">
        <p14:creationId xmlns:p14="http://schemas.microsoft.com/office/powerpoint/2010/main" val="3184849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 source: </a:t>
            </a:r>
            <a:r>
              <a:rPr lang="en-US" dirty="0">
                <a:hlinkClick r:id="rId3"/>
              </a:rPr>
              <a:t>https://blog.usejournal.com/a-quick-introduction-to-k-nearest-neighbors-algorithm-62214cea29c7</a:t>
            </a:r>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16</a:t>
            </a:fld>
            <a:endParaRPr lang="en-US"/>
          </a:p>
        </p:txBody>
      </p:sp>
    </p:spTree>
    <p:extLst>
      <p:ext uri="{BB962C8B-B14F-4D97-AF65-F5344CB8AC3E}">
        <p14:creationId xmlns:p14="http://schemas.microsoft.com/office/powerpoint/2010/main" val="48989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 source: </a:t>
            </a:r>
            <a:r>
              <a:rPr lang="en-US" dirty="0">
                <a:hlinkClick r:id="rId3"/>
              </a:rPr>
              <a:t>https://www.analyticsvidhya.com/blog/2017/09/understaing-support-vector-machine-example-code/</a:t>
            </a:r>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19</a:t>
            </a:fld>
            <a:endParaRPr lang="en-US"/>
          </a:p>
        </p:txBody>
      </p:sp>
    </p:spTree>
    <p:extLst>
      <p:ext uri="{BB962C8B-B14F-4D97-AF65-F5344CB8AC3E}">
        <p14:creationId xmlns:p14="http://schemas.microsoft.com/office/powerpoint/2010/main" val="2661512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source for </a:t>
            </a:r>
            <a:r>
              <a:rPr lang="en-US" dirty="0" err="1"/>
              <a:t>Danehy</a:t>
            </a:r>
            <a:r>
              <a:rPr lang="en-US" dirty="0"/>
              <a:t> and Fischer’s experiment: </a:t>
            </a:r>
            <a:r>
              <a:rPr lang="en-US" dirty="0">
                <a:hlinkClick r:id="rId3"/>
              </a:rPr>
              <a:t>https://github.com/cloudmesh-community/sp19-222-89/blob/master/project-report/report.md</a:t>
            </a:r>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20</a:t>
            </a:fld>
            <a:endParaRPr lang="en-US"/>
          </a:p>
        </p:txBody>
      </p:sp>
    </p:spTree>
    <p:extLst>
      <p:ext uri="{BB962C8B-B14F-4D97-AF65-F5344CB8AC3E}">
        <p14:creationId xmlns:p14="http://schemas.microsoft.com/office/powerpoint/2010/main" val="405523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 source: </a:t>
            </a:r>
            <a:r>
              <a:rPr lang="en-US" dirty="0">
                <a:hlinkClick r:id="rId3"/>
              </a:rPr>
              <a:t>https://missinglink.ai/guides/neural-network-concepts/perceptrons-and-multi-layer-perceptrons-the-artificial-neuron-at-the-core-of-deep-learning/</a:t>
            </a:r>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22</a:t>
            </a:fld>
            <a:endParaRPr lang="en-US"/>
          </a:p>
        </p:txBody>
      </p:sp>
    </p:spTree>
    <p:extLst>
      <p:ext uri="{BB962C8B-B14F-4D97-AF65-F5344CB8AC3E}">
        <p14:creationId xmlns:p14="http://schemas.microsoft.com/office/powerpoint/2010/main" val="289869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Layers – layer between input and output layers where artificial neurons take a set of weighted inputs and produce an output through activation function</a:t>
            </a:r>
          </a:p>
        </p:txBody>
      </p:sp>
      <p:sp>
        <p:nvSpPr>
          <p:cNvPr id="4" name="Slide Number Placeholder 3"/>
          <p:cNvSpPr>
            <a:spLocks noGrp="1"/>
          </p:cNvSpPr>
          <p:nvPr>
            <p:ph type="sldNum" sz="quarter" idx="5"/>
          </p:nvPr>
        </p:nvSpPr>
        <p:spPr/>
        <p:txBody>
          <a:bodyPr/>
          <a:lstStyle/>
          <a:p>
            <a:fld id="{01E7F0EF-CBA6-42D7-8438-286A7A1F2A97}" type="slidenum">
              <a:rPr lang="en-US" smtClean="0"/>
              <a:t>24</a:t>
            </a:fld>
            <a:endParaRPr lang="en-US"/>
          </a:p>
        </p:txBody>
      </p:sp>
    </p:spTree>
    <p:extLst>
      <p:ext uri="{BB962C8B-B14F-4D97-AF65-F5344CB8AC3E}">
        <p14:creationId xmlns:p14="http://schemas.microsoft.com/office/powerpoint/2010/main" val="15826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 source: </a:t>
            </a:r>
            <a:r>
              <a:rPr lang="en-US" dirty="0">
                <a:hlinkClick r:id="rId3"/>
              </a:rPr>
              <a:t>https://www.superdatascience.com/blogs/self-organizing-maps-soms-extra-k-means-clustering-part-3/</a:t>
            </a:r>
            <a:endParaRPr lang="en-US" dirty="0"/>
          </a:p>
        </p:txBody>
      </p:sp>
      <p:sp>
        <p:nvSpPr>
          <p:cNvPr id="4" name="Slide Number Placeholder 3"/>
          <p:cNvSpPr>
            <a:spLocks noGrp="1"/>
          </p:cNvSpPr>
          <p:nvPr>
            <p:ph type="sldNum" sz="quarter" idx="5"/>
          </p:nvPr>
        </p:nvSpPr>
        <p:spPr/>
        <p:txBody>
          <a:bodyPr/>
          <a:lstStyle/>
          <a:p>
            <a:fld id="{01E7F0EF-CBA6-42D7-8438-286A7A1F2A97}" type="slidenum">
              <a:rPr lang="en-US" smtClean="0"/>
              <a:t>25</a:t>
            </a:fld>
            <a:endParaRPr lang="en-US"/>
          </a:p>
        </p:txBody>
      </p:sp>
    </p:spTree>
    <p:extLst>
      <p:ext uri="{BB962C8B-B14F-4D97-AF65-F5344CB8AC3E}">
        <p14:creationId xmlns:p14="http://schemas.microsoft.com/office/powerpoint/2010/main" val="56610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81EA-1728-4B64-8AD6-06006C88C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561DDB-D466-423C-A92B-4059A16A1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B194FB-3C97-4AA5-A6DC-E38FE2498062}"/>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5" name="Footer Placeholder 4">
            <a:extLst>
              <a:ext uri="{FF2B5EF4-FFF2-40B4-BE49-F238E27FC236}">
                <a16:creationId xmlns:a16="http://schemas.microsoft.com/office/drawing/2014/main" id="{9174415C-A598-4E09-BAD1-F646AA0D5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FA14A-2F4E-476A-B779-FD2731AF7FC9}"/>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3112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54D8-E630-42C8-A1CE-59F1129A53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F0DED4-0ADF-4CD2-9206-DE241F102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CB17B-A6E6-45E9-A174-9D87AC74B35F}"/>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5" name="Footer Placeholder 4">
            <a:extLst>
              <a:ext uri="{FF2B5EF4-FFF2-40B4-BE49-F238E27FC236}">
                <a16:creationId xmlns:a16="http://schemas.microsoft.com/office/drawing/2014/main" id="{D361B1AE-41DA-4F84-83D3-573448129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35825-731A-4D76-AB07-33BB536BC8B4}"/>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28220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D73C8B-B9D3-4D65-9FF8-51FF981CFD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3086EE-B118-4C77-A89F-DA6069A2C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9D659-959E-496E-997E-F39EFE3FC469}"/>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5" name="Footer Placeholder 4">
            <a:extLst>
              <a:ext uri="{FF2B5EF4-FFF2-40B4-BE49-F238E27FC236}">
                <a16:creationId xmlns:a16="http://schemas.microsoft.com/office/drawing/2014/main" id="{6B5F59E8-DAD6-4EE2-AFE0-A1F5EC4C6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77546-552B-4548-8189-B34C80611825}"/>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389955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587B-9A9C-4552-BC95-2391FC1E80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9186A-2DA7-423C-AEFC-73ACB25C87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E47E4-0AF1-48D3-A051-4D5942F7155D}"/>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5" name="Footer Placeholder 4">
            <a:extLst>
              <a:ext uri="{FF2B5EF4-FFF2-40B4-BE49-F238E27FC236}">
                <a16:creationId xmlns:a16="http://schemas.microsoft.com/office/drawing/2014/main" id="{75A70C59-99DD-4BE0-8F7D-E967FEF4F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6C447-A52E-438F-8B8C-637DD9D1346C}"/>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11450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BA9F-F725-4392-97C0-A44D308F0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5FEAC-FF75-4FB1-9FFB-4D3B574C1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043AB-7B07-40C6-90BE-B20AEC758578}"/>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5" name="Footer Placeholder 4">
            <a:extLst>
              <a:ext uri="{FF2B5EF4-FFF2-40B4-BE49-F238E27FC236}">
                <a16:creationId xmlns:a16="http://schemas.microsoft.com/office/drawing/2014/main" id="{EFB50CCD-6A8D-4061-888C-F93C9AF70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1654D-1418-498B-BAA6-D9B082168744}"/>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271106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8881-778C-426C-9FA3-24A00CC2D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22D9C-F4F7-449A-BD23-57373FE69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27203A-F028-49E5-9ACF-70EB71DF6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3DD482-A07C-4F82-8686-3B13F9FA6EC6}"/>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6" name="Footer Placeholder 5">
            <a:extLst>
              <a:ext uri="{FF2B5EF4-FFF2-40B4-BE49-F238E27FC236}">
                <a16:creationId xmlns:a16="http://schemas.microsoft.com/office/drawing/2014/main" id="{06D86622-7C21-4E9C-A79E-487B16036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E3DD9-F456-4082-9744-C441A409E20F}"/>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99212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7ED5-D1FC-4386-8C5F-47A063E542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8F140B-5288-4A14-8EEA-8F83018380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AD55A-2D7A-4DA9-BD8C-210453E5DA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D246F2-B696-4C1E-AB1E-8FD84B516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2D85E-3210-4228-A1B6-CF2370A0E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A0E532-6EE4-424F-BE58-48808C6D0ED8}"/>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8" name="Footer Placeholder 7">
            <a:extLst>
              <a:ext uri="{FF2B5EF4-FFF2-40B4-BE49-F238E27FC236}">
                <a16:creationId xmlns:a16="http://schemas.microsoft.com/office/drawing/2014/main" id="{76A0EF61-CEB6-4B9B-B142-304AB65B4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AA9D19-FA9B-436A-A662-3E55ED4B8775}"/>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342880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C92C-C008-4992-89AA-9A65453741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C826C7-4B25-41A9-B626-6A4A0E66BD61}"/>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4" name="Footer Placeholder 3">
            <a:extLst>
              <a:ext uri="{FF2B5EF4-FFF2-40B4-BE49-F238E27FC236}">
                <a16:creationId xmlns:a16="http://schemas.microsoft.com/office/drawing/2014/main" id="{01249405-B1BC-413D-AADC-2C6B12117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E183B-5E61-4D97-B355-AE10561E0FD3}"/>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6143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42704-C582-46AF-9485-36784D86B217}"/>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3" name="Footer Placeholder 2">
            <a:extLst>
              <a:ext uri="{FF2B5EF4-FFF2-40B4-BE49-F238E27FC236}">
                <a16:creationId xmlns:a16="http://schemas.microsoft.com/office/drawing/2014/main" id="{788A8165-241D-4BC8-A3CC-85AB755A4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3FEC88-354F-4A1E-8AA8-19559D4F983A}"/>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214789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DB36-48FB-49D2-9723-CAB08ABE1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933970-6337-4762-B4B2-7D0C8E4DC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0A195C-25D8-433D-96B7-DDBF04A05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F1278-269C-431C-89D7-534EA7E87BBD}"/>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6" name="Footer Placeholder 5">
            <a:extLst>
              <a:ext uri="{FF2B5EF4-FFF2-40B4-BE49-F238E27FC236}">
                <a16:creationId xmlns:a16="http://schemas.microsoft.com/office/drawing/2014/main" id="{761BC826-D7B4-4408-B488-C871047CB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884E1-848C-47DD-806E-16008BEEFABE}"/>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170506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21D7-452F-40E5-B8AF-E31E3ABE2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F346E0-848D-477C-9838-DAFF43A73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B7CAF-4EDA-4A23-A380-13559671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6F269-D9A9-458E-A6DA-4EBC596ABDD7}"/>
              </a:ext>
            </a:extLst>
          </p:cNvPr>
          <p:cNvSpPr>
            <a:spLocks noGrp="1"/>
          </p:cNvSpPr>
          <p:nvPr>
            <p:ph type="dt" sz="half" idx="10"/>
          </p:nvPr>
        </p:nvSpPr>
        <p:spPr/>
        <p:txBody>
          <a:bodyPr/>
          <a:lstStyle/>
          <a:p>
            <a:fld id="{AC6C3D44-784E-4A80-8576-169557DF89CA}" type="datetimeFigureOut">
              <a:rPr lang="en-US" smtClean="0"/>
              <a:t>7/25/2019</a:t>
            </a:fld>
            <a:endParaRPr lang="en-US"/>
          </a:p>
        </p:txBody>
      </p:sp>
      <p:sp>
        <p:nvSpPr>
          <p:cNvPr id="6" name="Footer Placeholder 5">
            <a:extLst>
              <a:ext uri="{FF2B5EF4-FFF2-40B4-BE49-F238E27FC236}">
                <a16:creationId xmlns:a16="http://schemas.microsoft.com/office/drawing/2014/main" id="{3C058532-2094-419F-9EA5-BF95DA2ED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BECF2-50FF-4401-811F-03F60EDF6FBF}"/>
              </a:ext>
            </a:extLst>
          </p:cNvPr>
          <p:cNvSpPr>
            <a:spLocks noGrp="1"/>
          </p:cNvSpPr>
          <p:nvPr>
            <p:ph type="sldNum" sz="quarter" idx="12"/>
          </p:nvPr>
        </p:nvSpPr>
        <p:spPr/>
        <p:txBody>
          <a:bodyPr/>
          <a:lstStyle/>
          <a:p>
            <a:fld id="{79BAB3D1-BC4C-4FCC-ACBC-45C0A7704376}" type="slidenum">
              <a:rPr lang="en-US" smtClean="0"/>
              <a:t>‹#›</a:t>
            </a:fld>
            <a:endParaRPr lang="en-US"/>
          </a:p>
        </p:txBody>
      </p:sp>
    </p:spTree>
    <p:extLst>
      <p:ext uri="{BB962C8B-B14F-4D97-AF65-F5344CB8AC3E}">
        <p14:creationId xmlns:p14="http://schemas.microsoft.com/office/powerpoint/2010/main" val="314292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6AB6D-38EB-4F1C-904D-F8C8AB821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2E7B2-F9E1-4B87-B977-1A8677D1D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9282-2106-4BE4-ACBD-396CC6565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C3D44-784E-4A80-8576-169557DF89CA}" type="datetimeFigureOut">
              <a:rPr lang="en-US" smtClean="0"/>
              <a:t>7/25/2019</a:t>
            </a:fld>
            <a:endParaRPr lang="en-US"/>
          </a:p>
        </p:txBody>
      </p:sp>
      <p:sp>
        <p:nvSpPr>
          <p:cNvPr id="5" name="Footer Placeholder 4">
            <a:extLst>
              <a:ext uri="{FF2B5EF4-FFF2-40B4-BE49-F238E27FC236}">
                <a16:creationId xmlns:a16="http://schemas.microsoft.com/office/drawing/2014/main" id="{EE397B77-3B1A-4EEA-8F84-D91E483B4A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24075-0BFE-4EE0-9FDD-1979006DF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AB3D1-BC4C-4FCC-ACBC-45C0A7704376}" type="slidenum">
              <a:rPr lang="en-US" smtClean="0"/>
              <a:t>‹#›</a:t>
            </a:fld>
            <a:endParaRPr lang="en-US"/>
          </a:p>
        </p:txBody>
      </p:sp>
    </p:spTree>
    <p:extLst>
      <p:ext uri="{BB962C8B-B14F-4D97-AF65-F5344CB8AC3E}">
        <p14:creationId xmlns:p14="http://schemas.microsoft.com/office/powerpoint/2010/main" val="5227808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1340-2984-4225-9322-D7B4FD3EB8E8}"/>
              </a:ext>
            </a:extLst>
          </p:cNvPr>
          <p:cNvSpPr>
            <a:spLocks noGrp="1"/>
          </p:cNvSpPr>
          <p:nvPr>
            <p:ph type="ctrTitle"/>
          </p:nvPr>
        </p:nvSpPr>
        <p:spPr>
          <a:xfrm>
            <a:off x="1524000" y="643468"/>
            <a:ext cx="9144000" cy="3618898"/>
          </a:xfrm>
        </p:spPr>
        <p:txBody>
          <a:bodyPr anchor="b">
            <a:normAutofit/>
          </a:bodyPr>
          <a:lstStyle/>
          <a:p>
            <a:pPr algn="ctr"/>
            <a:r>
              <a:rPr lang="en-US" sz="7200" dirty="0"/>
              <a:t>Retinal Imaging Data Analysis</a:t>
            </a:r>
          </a:p>
        </p:txBody>
      </p:sp>
      <p:sp>
        <p:nvSpPr>
          <p:cNvPr id="3" name="Subtitle 2">
            <a:extLst>
              <a:ext uri="{FF2B5EF4-FFF2-40B4-BE49-F238E27FC236}">
                <a16:creationId xmlns:a16="http://schemas.microsoft.com/office/drawing/2014/main" id="{72E0C979-0F6C-4F0B-AA16-3E61EBBE8599}"/>
              </a:ext>
            </a:extLst>
          </p:cNvPr>
          <p:cNvSpPr>
            <a:spLocks noGrp="1"/>
          </p:cNvSpPr>
          <p:nvPr>
            <p:ph type="subTitle" idx="1"/>
          </p:nvPr>
        </p:nvSpPr>
        <p:spPr>
          <a:xfrm>
            <a:off x="2719546" y="4552335"/>
            <a:ext cx="6752908" cy="1091381"/>
          </a:xfrm>
        </p:spPr>
        <p:txBody>
          <a:bodyPr>
            <a:normAutofit/>
          </a:bodyPr>
          <a:lstStyle/>
          <a:p>
            <a:pPr algn="ctr"/>
            <a:r>
              <a:rPr lang="en-US" sz="2400"/>
              <a:t>Davin Miller</a:t>
            </a:r>
          </a:p>
        </p:txBody>
      </p:sp>
    </p:spTree>
    <p:extLst>
      <p:ext uri="{BB962C8B-B14F-4D97-AF65-F5344CB8AC3E}">
        <p14:creationId xmlns:p14="http://schemas.microsoft.com/office/powerpoint/2010/main" val="212467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312F-8462-46F7-A433-A54D9371C7F4}"/>
              </a:ext>
            </a:extLst>
          </p:cNvPr>
          <p:cNvSpPr>
            <a:spLocks noGrp="1"/>
          </p:cNvSpPr>
          <p:nvPr>
            <p:ph type="title"/>
          </p:nvPr>
        </p:nvSpPr>
        <p:spPr/>
        <p:txBody>
          <a:bodyPr>
            <a:normAutofit/>
          </a:bodyPr>
          <a:lstStyle/>
          <a:p>
            <a:r>
              <a:rPr lang="en-US" dirty="0"/>
              <a:t>Testing Significance of Variables For Differentiating Cone Type</a:t>
            </a:r>
          </a:p>
        </p:txBody>
      </p:sp>
      <p:sp>
        <p:nvSpPr>
          <p:cNvPr id="3" name="Content Placeholder 2">
            <a:extLst>
              <a:ext uri="{FF2B5EF4-FFF2-40B4-BE49-F238E27FC236}">
                <a16:creationId xmlns:a16="http://schemas.microsoft.com/office/drawing/2014/main" id="{EDE75201-A371-4C1D-92D6-2AD28E94A3CF}"/>
              </a:ext>
            </a:extLst>
          </p:cNvPr>
          <p:cNvSpPr>
            <a:spLocks noGrp="1"/>
          </p:cNvSpPr>
          <p:nvPr>
            <p:ph idx="1"/>
          </p:nvPr>
        </p:nvSpPr>
        <p:spPr>
          <a:xfrm>
            <a:off x="673608" y="1825625"/>
            <a:ext cx="10515600" cy="4351338"/>
          </a:xfrm>
        </p:spPr>
        <p:txBody>
          <a:bodyPr/>
          <a:lstStyle/>
          <a:p>
            <a:r>
              <a:rPr lang="en-US" dirty="0"/>
              <a:t>ANOVA tests</a:t>
            </a:r>
          </a:p>
          <a:p>
            <a:endParaRPr lang="en-US" dirty="0"/>
          </a:p>
          <a:p>
            <a:endParaRPr lang="en-US" dirty="0"/>
          </a:p>
          <a:p>
            <a:r>
              <a:rPr lang="en-US" dirty="0"/>
              <a:t>Post Hoc Tukey Test for Significance</a:t>
            </a:r>
          </a:p>
          <a:p>
            <a:endParaRPr lang="en-US" dirty="0"/>
          </a:p>
          <a:p>
            <a:pPr lvl="1"/>
            <a:endParaRPr lang="en-US" dirty="0"/>
          </a:p>
        </p:txBody>
      </p:sp>
      <p:pic>
        <p:nvPicPr>
          <p:cNvPr id="5" name="Picture 4">
            <a:extLst>
              <a:ext uri="{FF2B5EF4-FFF2-40B4-BE49-F238E27FC236}">
                <a16:creationId xmlns:a16="http://schemas.microsoft.com/office/drawing/2014/main" id="{B18D2941-99A4-486A-8F4C-FFB18968EF5F}"/>
              </a:ext>
            </a:extLst>
          </p:cNvPr>
          <p:cNvPicPr>
            <a:picLocks noChangeAspect="1"/>
          </p:cNvPicPr>
          <p:nvPr/>
        </p:nvPicPr>
        <p:blipFill>
          <a:blip r:embed="rId2"/>
          <a:stretch>
            <a:fillRect/>
          </a:stretch>
        </p:blipFill>
        <p:spPr>
          <a:xfrm>
            <a:off x="838200" y="2457830"/>
            <a:ext cx="10485521" cy="632841"/>
          </a:xfrm>
          <a:prstGeom prst="rect">
            <a:avLst/>
          </a:prstGeom>
        </p:spPr>
      </p:pic>
      <p:pic>
        <p:nvPicPr>
          <p:cNvPr id="6" name="Picture 5">
            <a:extLst>
              <a:ext uri="{FF2B5EF4-FFF2-40B4-BE49-F238E27FC236}">
                <a16:creationId xmlns:a16="http://schemas.microsoft.com/office/drawing/2014/main" id="{392EC147-6C68-40F0-BDBB-72125E69774C}"/>
              </a:ext>
            </a:extLst>
          </p:cNvPr>
          <p:cNvPicPr>
            <a:picLocks noChangeAspect="1"/>
          </p:cNvPicPr>
          <p:nvPr/>
        </p:nvPicPr>
        <p:blipFill>
          <a:blip r:embed="rId3"/>
          <a:stretch>
            <a:fillRect/>
          </a:stretch>
        </p:blipFill>
        <p:spPr>
          <a:xfrm>
            <a:off x="807445" y="3933825"/>
            <a:ext cx="5288555" cy="2378075"/>
          </a:xfrm>
          <a:prstGeom prst="rect">
            <a:avLst/>
          </a:prstGeom>
        </p:spPr>
      </p:pic>
      <p:sp>
        <p:nvSpPr>
          <p:cNvPr id="8" name="TextBox 7">
            <a:extLst>
              <a:ext uri="{FF2B5EF4-FFF2-40B4-BE49-F238E27FC236}">
                <a16:creationId xmlns:a16="http://schemas.microsoft.com/office/drawing/2014/main" id="{6BC4FF18-9128-47F6-9783-3A2F296188D4}"/>
              </a:ext>
            </a:extLst>
          </p:cNvPr>
          <p:cNvSpPr txBox="1"/>
          <p:nvPr/>
        </p:nvSpPr>
        <p:spPr>
          <a:xfrm>
            <a:off x="6684465" y="3933825"/>
            <a:ext cx="4572000" cy="2185214"/>
          </a:xfrm>
          <a:prstGeom prst="rect">
            <a:avLst/>
          </a:prstGeom>
          <a:noFill/>
        </p:spPr>
        <p:txBody>
          <a:bodyPr wrap="square" rtlCol="0">
            <a:spAutoFit/>
          </a:bodyPr>
          <a:lstStyle/>
          <a:p>
            <a:pPr marL="285750" indent="-285750">
              <a:buFont typeface="Arial" panose="020B0604020202020204" pitchFamily="34" charset="0"/>
              <a:buChar char="•"/>
            </a:pPr>
            <a:r>
              <a:rPr lang="en-US" sz="2800" dirty="0"/>
              <a:t>Noteworthy Results</a:t>
            </a:r>
          </a:p>
          <a:p>
            <a:pPr marL="742950" lvl="1" indent="-285750">
              <a:buFont typeface="Arial" panose="020B0604020202020204" pitchFamily="34" charset="0"/>
              <a:buChar char="•"/>
            </a:pPr>
            <a:r>
              <a:rPr lang="en-US" dirty="0"/>
              <a:t>8 of 9 variables were found to be significant</a:t>
            </a:r>
          </a:p>
          <a:p>
            <a:pPr marL="742950" lvl="1" indent="-285750">
              <a:buFont typeface="Arial" panose="020B0604020202020204" pitchFamily="34" charset="0"/>
              <a:buChar char="•"/>
            </a:pPr>
            <a:r>
              <a:rPr lang="en-US" dirty="0"/>
              <a:t>ISOS z and OSL are the most significant</a:t>
            </a:r>
          </a:p>
          <a:p>
            <a:pPr marL="1200150" lvl="2" indent="-285750">
              <a:buFont typeface="Arial" panose="020B0604020202020204" pitchFamily="34" charset="0"/>
              <a:buChar char="•"/>
            </a:pPr>
            <a:r>
              <a:rPr lang="en-US" dirty="0"/>
              <a:t>Tukey test also recognizes a significant difference between M-L cones for these variables.</a:t>
            </a:r>
          </a:p>
        </p:txBody>
      </p:sp>
      <p:sp>
        <p:nvSpPr>
          <p:cNvPr id="4" name="TextBox 3">
            <a:extLst>
              <a:ext uri="{FF2B5EF4-FFF2-40B4-BE49-F238E27FC236}">
                <a16:creationId xmlns:a16="http://schemas.microsoft.com/office/drawing/2014/main" id="{8E5394BC-150B-4711-9F93-69385AE65C70}"/>
              </a:ext>
            </a:extLst>
          </p:cNvPr>
          <p:cNvSpPr txBox="1"/>
          <p:nvPr/>
        </p:nvSpPr>
        <p:spPr>
          <a:xfrm>
            <a:off x="2148171" y="6311900"/>
            <a:ext cx="4242062" cy="276999"/>
          </a:xfrm>
          <a:prstGeom prst="rect">
            <a:avLst/>
          </a:prstGeom>
          <a:noFill/>
        </p:spPr>
        <p:txBody>
          <a:bodyPr wrap="square" rtlCol="0">
            <a:spAutoFit/>
          </a:bodyPr>
          <a:lstStyle/>
          <a:p>
            <a:r>
              <a:rPr lang="en-US" sz="1200" dirty="0"/>
              <a:t>*Yes = significant, no = insignificant</a:t>
            </a:r>
          </a:p>
        </p:txBody>
      </p:sp>
    </p:spTree>
    <p:extLst>
      <p:ext uri="{BB962C8B-B14F-4D97-AF65-F5344CB8AC3E}">
        <p14:creationId xmlns:p14="http://schemas.microsoft.com/office/powerpoint/2010/main" val="277358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C962-DE3E-4A26-9109-57B2379BFB49}"/>
              </a:ext>
            </a:extLst>
          </p:cNvPr>
          <p:cNvSpPr>
            <a:spLocks noGrp="1"/>
          </p:cNvSpPr>
          <p:nvPr>
            <p:ph type="title"/>
          </p:nvPr>
        </p:nvSpPr>
        <p:spPr>
          <a:xfrm>
            <a:off x="838200" y="237743"/>
            <a:ext cx="10515600" cy="1325563"/>
          </a:xfrm>
        </p:spPr>
        <p:txBody>
          <a:bodyPr/>
          <a:lstStyle/>
          <a:p>
            <a:r>
              <a:rPr lang="en-US" dirty="0"/>
              <a:t>Graphing Visualization for Significant Tests</a:t>
            </a:r>
          </a:p>
        </p:txBody>
      </p:sp>
      <p:sp>
        <p:nvSpPr>
          <p:cNvPr id="3" name="Content Placeholder 2">
            <a:extLst>
              <a:ext uri="{FF2B5EF4-FFF2-40B4-BE49-F238E27FC236}">
                <a16:creationId xmlns:a16="http://schemas.microsoft.com/office/drawing/2014/main" id="{E19AEE9A-2B6F-46B2-9D9D-6BA3C548B821}"/>
              </a:ext>
            </a:extLst>
          </p:cNvPr>
          <p:cNvSpPr>
            <a:spLocks noGrp="1"/>
          </p:cNvSpPr>
          <p:nvPr>
            <p:ph idx="1"/>
          </p:nvPr>
        </p:nvSpPr>
        <p:spPr>
          <a:xfrm>
            <a:off x="838200" y="1374426"/>
            <a:ext cx="10515600" cy="1020352"/>
          </a:xfrm>
        </p:spPr>
        <p:txBody>
          <a:bodyPr>
            <a:normAutofit fontScale="92500" lnSpcReduction="10000"/>
          </a:bodyPr>
          <a:lstStyle/>
          <a:p>
            <a:r>
              <a:rPr lang="en-US" dirty="0"/>
              <a:t>Do the results correlate with their respective graphs?</a:t>
            </a:r>
          </a:p>
          <a:p>
            <a:pPr lvl="1"/>
            <a:r>
              <a:rPr lang="en-US" dirty="0"/>
              <a:t>Each bar represents the average measurement of a variable in each cone, with standard error lines</a:t>
            </a:r>
          </a:p>
        </p:txBody>
      </p:sp>
      <p:graphicFrame>
        <p:nvGraphicFramePr>
          <p:cNvPr id="4" name="Chart 3">
            <a:extLst>
              <a:ext uri="{FF2B5EF4-FFF2-40B4-BE49-F238E27FC236}">
                <a16:creationId xmlns:a16="http://schemas.microsoft.com/office/drawing/2014/main" id="{F6D9BDE2-FCC1-4A48-BD6C-2B8B5F6FB483}"/>
              </a:ext>
            </a:extLst>
          </p:cNvPr>
          <p:cNvGraphicFramePr>
            <a:graphicFrameLocks/>
          </p:cNvGraphicFramePr>
          <p:nvPr>
            <p:extLst>
              <p:ext uri="{D42A27DB-BD31-4B8C-83A1-F6EECF244321}">
                <p14:modId xmlns:p14="http://schemas.microsoft.com/office/powerpoint/2010/main" val="1448515475"/>
              </p:ext>
            </p:extLst>
          </p:nvPr>
        </p:nvGraphicFramePr>
        <p:xfrm>
          <a:off x="362712" y="2450593"/>
          <a:ext cx="3496056" cy="20848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A3EAE79-3ECF-47B1-8414-267A8239E986}"/>
              </a:ext>
            </a:extLst>
          </p:cNvPr>
          <p:cNvGraphicFramePr>
            <a:graphicFrameLocks/>
          </p:cNvGraphicFramePr>
          <p:nvPr>
            <p:extLst>
              <p:ext uri="{D42A27DB-BD31-4B8C-83A1-F6EECF244321}">
                <p14:modId xmlns:p14="http://schemas.microsoft.com/office/powerpoint/2010/main" val="3333812377"/>
              </p:ext>
            </p:extLst>
          </p:nvPr>
        </p:nvGraphicFramePr>
        <p:xfrm>
          <a:off x="4047744" y="2359153"/>
          <a:ext cx="3651504" cy="21762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FE7B189B-C479-4F02-B4FD-B3F487057759}"/>
              </a:ext>
            </a:extLst>
          </p:cNvPr>
          <p:cNvGraphicFramePr>
            <a:graphicFrameLocks/>
          </p:cNvGraphicFramePr>
          <p:nvPr>
            <p:extLst>
              <p:ext uri="{D42A27DB-BD31-4B8C-83A1-F6EECF244321}">
                <p14:modId xmlns:p14="http://schemas.microsoft.com/office/powerpoint/2010/main" val="4051992480"/>
              </p:ext>
            </p:extLst>
          </p:nvPr>
        </p:nvGraphicFramePr>
        <p:xfrm>
          <a:off x="7888224" y="2450593"/>
          <a:ext cx="3496056" cy="208483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1A8A22E6-73F1-4021-887B-D3BDC60F0BCB}"/>
              </a:ext>
            </a:extLst>
          </p:cNvPr>
          <p:cNvGraphicFramePr>
            <a:graphicFrameLocks/>
          </p:cNvGraphicFramePr>
          <p:nvPr>
            <p:extLst>
              <p:ext uri="{D42A27DB-BD31-4B8C-83A1-F6EECF244321}">
                <p14:modId xmlns:p14="http://schemas.microsoft.com/office/powerpoint/2010/main" val="3058882064"/>
              </p:ext>
            </p:extLst>
          </p:nvPr>
        </p:nvGraphicFramePr>
        <p:xfrm>
          <a:off x="618744" y="4535425"/>
          <a:ext cx="3496056" cy="208483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0ABDAE13-2FFC-4FBE-A3AE-990015F0E1F7}"/>
              </a:ext>
            </a:extLst>
          </p:cNvPr>
          <p:cNvGraphicFramePr>
            <a:graphicFrameLocks/>
          </p:cNvGraphicFramePr>
          <p:nvPr>
            <p:extLst>
              <p:ext uri="{D42A27DB-BD31-4B8C-83A1-F6EECF244321}">
                <p14:modId xmlns:p14="http://schemas.microsoft.com/office/powerpoint/2010/main" val="2057340415"/>
              </p:ext>
            </p:extLst>
          </p:nvPr>
        </p:nvGraphicFramePr>
        <p:xfrm>
          <a:off x="4203192" y="4591240"/>
          <a:ext cx="3496056" cy="208483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a:extLst>
              <a:ext uri="{FF2B5EF4-FFF2-40B4-BE49-F238E27FC236}">
                <a16:creationId xmlns:a16="http://schemas.microsoft.com/office/drawing/2014/main" id="{7D4E3CB6-0DCF-41AF-8D60-668F05657EC4}"/>
              </a:ext>
            </a:extLst>
          </p:cNvPr>
          <p:cNvGraphicFramePr>
            <a:graphicFrameLocks/>
          </p:cNvGraphicFramePr>
          <p:nvPr>
            <p:extLst>
              <p:ext uri="{D42A27DB-BD31-4B8C-83A1-F6EECF244321}">
                <p14:modId xmlns:p14="http://schemas.microsoft.com/office/powerpoint/2010/main" val="2040359866"/>
              </p:ext>
            </p:extLst>
          </p:nvPr>
        </p:nvGraphicFramePr>
        <p:xfrm>
          <a:off x="7888224" y="4600384"/>
          <a:ext cx="3651504" cy="208483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4902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2E2A2DF-8E6C-463C-88DE-C4306C568A6D}"/>
              </a:ext>
            </a:extLst>
          </p:cNvPr>
          <p:cNvGraphicFramePr>
            <a:graphicFrameLocks/>
          </p:cNvGraphicFramePr>
          <p:nvPr>
            <p:extLst>
              <p:ext uri="{D42A27DB-BD31-4B8C-83A1-F6EECF244321}">
                <p14:modId xmlns:p14="http://schemas.microsoft.com/office/powerpoint/2010/main" val="4203447986"/>
              </p:ext>
            </p:extLst>
          </p:nvPr>
        </p:nvGraphicFramePr>
        <p:xfrm>
          <a:off x="498087" y="2102005"/>
          <a:ext cx="3884341" cy="23584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2E2A2DF-8E6C-463C-88DE-C4306C568A6D}"/>
              </a:ext>
            </a:extLst>
          </p:cNvPr>
          <p:cNvGraphicFramePr>
            <a:graphicFrameLocks/>
          </p:cNvGraphicFramePr>
          <p:nvPr>
            <p:extLst>
              <p:ext uri="{D42A27DB-BD31-4B8C-83A1-F6EECF244321}">
                <p14:modId xmlns:p14="http://schemas.microsoft.com/office/powerpoint/2010/main" val="1472801229"/>
              </p:ext>
            </p:extLst>
          </p:nvPr>
        </p:nvGraphicFramePr>
        <p:xfrm>
          <a:off x="4382428" y="2057400"/>
          <a:ext cx="3884341" cy="23584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8C14F6-97B0-449E-8F35-A2D8B99AA708}"/>
              </a:ext>
            </a:extLst>
          </p:cNvPr>
          <p:cNvGraphicFramePr>
            <a:graphicFrameLocks/>
          </p:cNvGraphicFramePr>
          <p:nvPr>
            <p:extLst>
              <p:ext uri="{D42A27DB-BD31-4B8C-83A1-F6EECF244321}">
                <p14:modId xmlns:p14="http://schemas.microsoft.com/office/powerpoint/2010/main" val="4222702025"/>
              </p:ext>
            </p:extLst>
          </p:nvPr>
        </p:nvGraphicFramePr>
        <p:xfrm>
          <a:off x="8266769" y="2057400"/>
          <a:ext cx="3884341" cy="2358483"/>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a:extLst>
              <a:ext uri="{FF2B5EF4-FFF2-40B4-BE49-F238E27FC236}">
                <a16:creationId xmlns:a16="http://schemas.microsoft.com/office/drawing/2014/main" id="{3C9A5B32-F22C-4532-89F0-9B593250C755}"/>
              </a:ext>
            </a:extLst>
          </p:cNvPr>
          <p:cNvSpPr>
            <a:spLocks noGrp="1"/>
          </p:cNvSpPr>
          <p:nvPr>
            <p:ph type="title"/>
          </p:nvPr>
        </p:nvSpPr>
        <p:spPr>
          <a:xfrm>
            <a:off x="838200" y="365125"/>
            <a:ext cx="10515600" cy="1325563"/>
          </a:xfrm>
        </p:spPr>
        <p:txBody>
          <a:bodyPr/>
          <a:lstStyle/>
          <a:p>
            <a:r>
              <a:rPr lang="en-US" dirty="0"/>
              <a:t>Continued…</a:t>
            </a:r>
          </a:p>
        </p:txBody>
      </p:sp>
      <p:sp>
        <p:nvSpPr>
          <p:cNvPr id="2" name="TextBox 1">
            <a:extLst>
              <a:ext uri="{FF2B5EF4-FFF2-40B4-BE49-F238E27FC236}">
                <a16:creationId xmlns:a16="http://schemas.microsoft.com/office/drawing/2014/main" id="{924A75DE-AAC1-4F53-9895-56281A2627A6}"/>
              </a:ext>
            </a:extLst>
          </p:cNvPr>
          <p:cNvSpPr txBox="1"/>
          <p:nvPr/>
        </p:nvSpPr>
        <p:spPr>
          <a:xfrm>
            <a:off x="6583212" y="511352"/>
            <a:ext cx="4344501" cy="923330"/>
          </a:xfrm>
          <a:prstGeom prst="rect">
            <a:avLst/>
          </a:prstGeom>
          <a:noFill/>
        </p:spPr>
        <p:txBody>
          <a:bodyPr wrap="square" rtlCol="0">
            <a:spAutoFit/>
          </a:bodyPr>
          <a:lstStyle/>
          <a:p>
            <a:r>
              <a:rPr lang="en-US" dirty="0"/>
              <a:t>Note: If the black error lines cross between any two bars, then that variable is NOT significant between those two cone types</a:t>
            </a:r>
          </a:p>
        </p:txBody>
      </p:sp>
    </p:spTree>
    <p:extLst>
      <p:ext uri="{BB962C8B-B14F-4D97-AF65-F5344CB8AC3E}">
        <p14:creationId xmlns:p14="http://schemas.microsoft.com/office/powerpoint/2010/main" val="276185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6BB2-DA92-4A56-BE60-D45CF384B135}"/>
              </a:ext>
            </a:extLst>
          </p:cNvPr>
          <p:cNvSpPr>
            <a:spLocks noGrp="1"/>
          </p:cNvSpPr>
          <p:nvPr>
            <p:ph type="title"/>
          </p:nvPr>
        </p:nvSpPr>
        <p:spPr/>
        <p:txBody>
          <a:bodyPr/>
          <a:lstStyle/>
          <a:p>
            <a:r>
              <a:rPr lang="en-US" dirty="0"/>
              <a:t>Part 2: Analysis</a:t>
            </a:r>
          </a:p>
        </p:txBody>
      </p:sp>
      <p:sp>
        <p:nvSpPr>
          <p:cNvPr id="3" name="Content Placeholder 2">
            <a:extLst>
              <a:ext uri="{FF2B5EF4-FFF2-40B4-BE49-F238E27FC236}">
                <a16:creationId xmlns:a16="http://schemas.microsoft.com/office/drawing/2014/main" id="{54464C94-0614-4327-9B29-2407F6801715}"/>
              </a:ext>
            </a:extLst>
          </p:cNvPr>
          <p:cNvSpPr>
            <a:spLocks noGrp="1"/>
          </p:cNvSpPr>
          <p:nvPr>
            <p:ph idx="1"/>
          </p:nvPr>
        </p:nvSpPr>
        <p:spPr>
          <a:xfrm>
            <a:off x="838200" y="1703096"/>
            <a:ext cx="10515600" cy="4716558"/>
          </a:xfrm>
        </p:spPr>
        <p:txBody>
          <a:bodyPr>
            <a:normAutofit/>
          </a:bodyPr>
          <a:lstStyle/>
          <a:p>
            <a:r>
              <a:rPr lang="en-US" sz="2400" dirty="0"/>
              <a:t>Because we know the cone type classification in our training/testing dataset and want to directly use the variables that are most significant, we performed supervised algorithms</a:t>
            </a:r>
          </a:p>
          <a:p>
            <a:r>
              <a:rPr lang="en-US" sz="2400" dirty="0"/>
              <a:t>Algorithms tested:</a:t>
            </a:r>
          </a:p>
          <a:p>
            <a:pPr lvl="1"/>
            <a:r>
              <a:rPr lang="en-US" sz="2000" dirty="0"/>
              <a:t>KNN (nearest neighbor)</a:t>
            </a:r>
          </a:p>
          <a:p>
            <a:pPr lvl="1"/>
            <a:r>
              <a:rPr lang="en-US" sz="2000" dirty="0"/>
              <a:t>Support Vector Machines (SVM)</a:t>
            </a:r>
          </a:p>
          <a:p>
            <a:pPr lvl="1"/>
            <a:r>
              <a:rPr lang="en-US" sz="2000" dirty="0"/>
              <a:t>Neural Networks</a:t>
            </a:r>
          </a:p>
          <a:p>
            <a:pPr lvl="1"/>
            <a:r>
              <a:rPr lang="en-US" sz="2000" dirty="0"/>
              <a:t>K Means Clustering</a:t>
            </a:r>
          </a:p>
          <a:p>
            <a:r>
              <a:rPr lang="en-US" sz="2400" dirty="0"/>
              <a:t>Decided against unsupervised algorithms</a:t>
            </a:r>
          </a:p>
          <a:p>
            <a:pPr lvl="1"/>
            <a:r>
              <a:rPr lang="en-US" sz="2000" dirty="0"/>
              <a:t>We need specific classification results (S, M or L cone) that an unsupervised method wouldn’t produce</a:t>
            </a:r>
          </a:p>
          <a:p>
            <a:pPr lvl="1"/>
            <a:r>
              <a:rPr lang="en-US" sz="2000" dirty="0"/>
              <a:t>These algorithms would create unknown weights on each variable, making its process of producing an output unknown.</a:t>
            </a:r>
          </a:p>
        </p:txBody>
      </p:sp>
    </p:spTree>
    <p:extLst>
      <p:ext uri="{BB962C8B-B14F-4D97-AF65-F5344CB8AC3E}">
        <p14:creationId xmlns:p14="http://schemas.microsoft.com/office/powerpoint/2010/main" val="780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810C-FE55-477F-AF31-FEDC5B7D024D}"/>
              </a:ext>
            </a:extLst>
          </p:cNvPr>
          <p:cNvSpPr>
            <a:spLocks noGrp="1"/>
          </p:cNvSpPr>
          <p:nvPr>
            <p:ph type="title"/>
          </p:nvPr>
        </p:nvSpPr>
        <p:spPr/>
        <p:txBody>
          <a:bodyPr/>
          <a:lstStyle/>
          <a:p>
            <a:r>
              <a:rPr lang="en-US" dirty="0"/>
              <a:t>Understanding the Results: True positive, False Positive, False Negative, True Negative</a:t>
            </a:r>
          </a:p>
        </p:txBody>
      </p:sp>
      <p:sp>
        <p:nvSpPr>
          <p:cNvPr id="3" name="Content Placeholder 2">
            <a:extLst>
              <a:ext uri="{FF2B5EF4-FFF2-40B4-BE49-F238E27FC236}">
                <a16:creationId xmlns:a16="http://schemas.microsoft.com/office/drawing/2014/main" id="{1D49628D-956A-48C3-BB4F-6FE028500084}"/>
              </a:ext>
            </a:extLst>
          </p:cNvPr>
          <p:cNvSpPr>
            <a:spLocks noGrp="1"/>
          </p:cNvSpPr>
          <p:nvPr>
            <p:ph idx="1"/>
          </p:nvPr>
        </p:nvSpPr>
        <p:spPr/>
        <p:txBody>
          <a:bodyPr>
            <a:normAutofit/>
          </a:bodyPr>
          <a:lstStyle/>
          <a:p>
            <a:r>
              <a:rPr lang="en-US" sz="2400" dirty="0"/>
              <a:t>Before we show the results of our algorithms, it is important to understand what these values mean.</a:t>
            </a:r>
          </a:p>
        </p:txBody>
      </p:sp>
      <p:pic>
        <p:nvPicPr>
          <p:cNvPr id="4" name="Picture 3">
            <a:extLst>
              <a:ext uri="{FF2B5EF4-FFF2-40B4-BE49-F238E27FC236}">
                <a16:creationId xmlns:a16="http://schemas.microsoft.com/office/drawing/2014/main" id="{3D886A7B-181C-4144-858C-466EC68A9A07}"/>
              </a:ext>
            </a:extLst>
          </p:cNvPr>
          <p:cNvPicPr>
            <a:picLocks noChangeAspect="1"/>
          </p:cNvPicPr>
          <p:nvPr/>
        </p:nvPicPr>
        <p:blipFill>
          <a:blip r:embed="rId2"/>
          <a:stretch>
            <a:fillRect/>
          </a:stretch>
        </p:blipFill>
        <p:spPr>
          <a:xfrm>
            <a:off x="3367087" y="2657181"/>
            <a:ext cx="5457825" cy="1343025"/>
          </a:xfrm>
          <a:prstGeom prst="rect">
            <a:avLst/>
          </a:prstGeom>
        </p:spPr>
      </p:pic>
      <p:sp>
        <p:nvSpPr>
          <p:cNvPr id="5" name="TextBox 4">
            <a:extLst>
              <a:ext uri="{FF2B5EF4-FFF2-40B4-BE49-F238E27FC236}">
                <a16:creationId xmlns:a16="http://schemas.microsoft.com/office/drawing/2014/main" id="{1E470D29-ADB9-4358-828A-D4649F6DA370}"/>
              </a:ext>
            </a:extLst>
          </p:cNvPr>
          <p:cNvSpPr txBox="1"/>
          <p:nvPr/>
        </p:nvSpPr>
        <p:spPr>
          <a:xfrm>
            <a:off x="838200" y="4088011"/>
            <a:ext cx="10610461" cy="2400657"/>
          </a:xfrm>
          <a:prstGeom prst="rect">
            <a:avLst/>
          </a:prstGeom>
          <a:noFill/>
        </p:spPr>
        <p:txBody>
          <a:bodyPr wrap="square" rtlCol="0">
            <a:spAutoFit/>
          </a:bodyPr>
          <a:lstStyle/>
          <a:p>
            <a:pPr marL="342900" indent="-342900">
              <a:buFont typeface="Arial" panose="020B0604020202020204" pitchFamily="34" charset="0"/>
              <a:buChar char="•"/>
            </a:pPr>
            <a:r>
              <a:rPr lang="en-US" sz="2200" dirty="0"/>
              <a:t>True positive (</a:t>
            </a:r>
            <a:r>
              <a:rPr lang="en-US" sz="2200" dirty="0" err="1"/>
              <a:t>tp</a:t>
            </a:r>
            <a:r>
              <a:rPr lang="en-US" sz="2200" dirty="0"/>
              <a:t>): predicted class and actual class both predict the target class (in the picture example, both are </a:t>
            </a:r>
            <a:r>
              <a:rPr lang="en-US" sz="2200" b="1" dirty="0"/>
              <a:t>yes</a:t>
            </a:r>
            <a:r>
              <a:rPr lang="en-US" sz="2200" dirty="0"/>
              <a:t>)</a:t>
            </a:r>
          </a:p>
          <a:p>
            <a:pPr marL="342900" indent="-342900">
              <a:buFont typeface="Arial" panose="020B0604020202020204" pitchFamily="34" charset="0"/>
              <a:buChar char="•"/>
            </a:pPr>
            <a:r>
              <a:rPr lang="en-US" sz="2200" dirty="0"/>
              <a:t>False positive (</a:t>
            </a:r>
            <a:r>
              <a:rPr lang="en-US" sz="2200" dirty="0" err="1"/>
              <a:t>fp</a:t>
            </a:r>
            <a:r>
              <a:rPr lang="en-US" sz="2200" dirty="0"/>
              <a:t>): algorithm predicts target class but is wrong</a:t>
            </a:r>
          </a:p>
          <a:p>
            <a:pPr marL="342900" indent="-342900">
              <a:buFont typeface="Arial" panose="020B0604020202020204" pitchFamily="34" charset="0"/>
              <a:buChar char="•"/>
            </a:pPr>
            <a:r>
              <a:rPr lang="en-US" sz="2200" dirty="0"/>
              <a:t>False negative (</a:t>
            </a:r>
            <a:r>
              <a:rPr lang="en-US" sz="2200" dirty="0" err="1"/>
              <a:t>fn</a:t>
            </a:r>
            <a:r>
              <a:rPr lang="en-US" sz="2200" dirty="0"/>
              <a:t>): algorithm doesn’t predict target class, but is wrong</a:t>
            </a:r>
          </a:p>
          <a:p>
            <a:pPr marL="342900" indent="-342900">
              <a:buFont typeface="Arial" panose="020B0604020202020204" pitchFamily="34" charset="0"/>
              <a:buChar char="•"/>
            </a:pPr>
            <a:r>
              <a:rPr lang="en-US" sz="2200" dirty="0"/>
              <a:t>True negative (</a:t>
            </a:r>
            <a:r>
              <a:rPr lang="en-US" sz="2200" dirty="0" err="1"/>
              <a:t>tn</a:t>
            </a:r>
            <a:r>
              <a:rPr lang="en-US" sz="2200" dirty="0"/>
              <a:t>): algorithm doesn’t predict target class, and is correct</a:t>
            </a:r>
          </a:p>
          <a:p>
            <a:pPr marL="800100" lvl="1" indent="-342900">
              <a:buFont typeface="Arial" panose="020B0604020202020204" pitchFamily="34" charset="0"/>
              <a:buChar char="•"/>
            </a:pPr>
            <a:r>
              <a:rPr lang="en-US" sz="2000" dirty="0"/>
              <a:t>With multiple variables, for example x, y and z, this represents the algorithm simply saying, “it’s not x”. If the true value is y or z, the algorithm would be correct in its statement.</a:t>
            </a:r>
            <a:endParaRPr lang="en-US" sz="2400" dirty="0"/>
          </a:p>
        </p:txBody>
      </p:sp>
    </p:spTree>
    <p:extLst>
      <p:ext uri="{BB962C8B-B14F-4D97-AF65-F5344CB8AC3E}">
        <p14:creationId xmlns:p14="http://schemas.microsoft.com/office/powerpoint/2010/main" val="1690807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A69D-9A50-4120-86BF-E2CC4BDC3FF5}"/>
              </a:ext>
            </a:extLst>
          </p:cNvPr>
          <p:cNvSpPr>
            <a:spLocks noGrp="1"/>
          </p:cNvSpPr>
          <p:nvPr>
            <p:ph type="title"/>
          </p:nvPr>
        </p:nvSpPr>
        <p:spPr/>
        <p:txBody>
          <a:bodyPr/>
          <a:lstStyle/>
          <a:p>
            <a:r>
              <a:rPr lang="en-US" dirty="0"/>
              <a:t>Precision, Recall, and F1 Scores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992558-90CF-42AB-895E-607121895B1A}"/>
                  </a:ext>
                </a:extLst>
              </p:cNvPr>
              <p:cNvSpPr>
                <a:spLocks noGrp="1"/>
              </p:cNvSpPr>
              <p:nvPr>
                <p:ph idx="1"/>
              </p:nvPr>
            </p:nvSpPr>
            <p:spPr>
              <a:xfrm>
                <a:off x="838200" y="1578720"/>
                <a:ext cx="10601131" cy="5083337"/>
              </a:xfrm>
            </p:spPr>
            <p:txBody>
              <a:bodyPr>
                <a:normAutofit/>
              </a:bodyPr>
              <a:lstStyle/>
              <a:p>
                <a:pPr marL="0" indent="0">
                  <a:buNone/>
                </a:pPr>
                <a:r>
                  <a:rPr lang="en-US" sz="2400" dirty="0"/>
                  <a:t>True positives, false positives and false negatives are used to create a more meaningful expression of the algorithm’s results.</a:t>
                </a:r>
              </a:p>
              <a:p>
                <a:r>
                  <a:rPr lang="en-US" sz="2400" dirty="0"/>
                  <a:t>Precision: ratio of correctly predicted target classifications to the total predicted target classifications. </a:t>
                </a:r>
                <a14:m>
                  <m:oMath xmlns:m="http://schemas.openxmlformats.org/officeDocument/2006/math">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𝒕𝒑</m:t>
                        </m:r>
                      </m:num>
                      <m:den>
                        <m:r>
                          <a:rPr lang="en-US" sz="3200" b="1" i="1" smtClean="0">
                            <a:latin typeface="Cambria Math" panose="02040503050406030204" pitchFamily="18" charset="0"/>
                          </a:rPr>
                          <m:t>𝒕𝒑</m:t>
                        </m:r>
                        <m:r>
                          <a:rPr lang="en-US" sz="3200" b="1" i="1" smtClean="0">
                            <a:latin typeface="Cambria Math" panose="02040503050406030204" pitchFamily="18" charset="0"/>
                          </a:rPr>
                          <m:t>+</m:t>
                        </m:r>
                        <m:r>
                          <a:rPr lang="en-US" sz="3200" b="1" i="1" smtClean="0">
                            <a:latin typeface="Cambria Math" panose="02040503050406030204" pitchFamily="18" charset="0"/>
                          </a:rPr>
                          <m:t>𝒇𝒑</m:t>
                        </m:r>
                      </m:den>
                    </m:f>
                  </m:oMath>
                </a14:m>
                <a:r>
                  <a:rPr lang="en-US" sz="2400" dirty="0"/>
                  <a:t>. High precision relates to a low false positive.</a:t>
                </a:r>
              </a:p>
              <a:p>
                <a:r>
                  <a:rPr lang="en-US" sz="2400" dirty="0"/>
                  <a:t>Recall: ratio of correctly predicted target classifications to all the observations of the target classifications in the actual class. </a:t>
                </a:r>
                <a14:m>
                  <m:oMath xmlns:m="http://schemas.openxmlformats.org/officeDocument/2006/math">
                    <m:f>
                      <m:fPr>
                        <m:ctrlPr>
                          <a:rPr lang="en-US" sz="3200" b="1" i="1" smtClean="0">
                            <a:latin typeface="Cambria Math" panose="02040503050406030204" pitchFamily="18" charset="0"/>
                          </a:rPr>
                        </m:ctrlPr>
                      </m:fPr>
                      <m:num>
                        <m:r>
                          <a:rPr lang="en-US" sz="3200" b="1" i="1" smtClean="0">
                            <a:latin typeface="Cambria Math" panose="02040503050406030204" pitchFamily="18" charset="0"/>
                          </a:rPr>
                          <m:t>𝒕𝒑</m:t>
                        </m:r>
                      </m:num>
                      <m:den>
                        <m:r>
                          <a:rPr lang="en-US" sz="3200" b="1" i="1" smtClean="0">
                            <a:latin typeface="Cambria Math" panose="02040503050406030204" pitchFamily="18" charset="0"/>
                          </a:rPr>
                          <m:t>𝒕𝒑</m:t>
                        </m:r>
                        <m:r>
                          <a:rPr lang="en-US" sz="3200" b="1" i="1" smtClean="0">
                            <a:latin typeface="Cambria Math" panose="02040503050406030204" pitchFamily="18" charset="0"/>
                          </a:rPr>
                          <m:t>+</m:t>
                        </m:r>
                        <m:r>
                          <a:rPr lang="en-US" sz="3200" b="1" i="1" smtClean="0">
                            <a:latin typeface="Cambria Math" panose="02040503050406030204" pitchFamily="18" charset="0"/>
                          </a:rPr>
                          <m:t>𝒇𝒏</m:t>
                        </m:r>
                      </m:den>
                    </m:f>
                  </m:oMath>
                </a14:m>
                <a:endParaRPr lang="en-US" sz="2400" b="1" dirty="0"/>
              </a:p>
              <a:p>
                <a:r>
                  <a:rPr lang="en-US" sz="2400" dirty="0"/>
                  <a:t>F1 Score: combines the precision and recall values by computing the harmonic average:</a:t>
                </a:r>
              </a:p>
              <a:p>
                <a:pPr lvl="1"/>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𝟐</m:t>
                        </m:r>
                        <m:r>
                          <a:rPr lang="en-US" b="1" i="1" smtClean="0">
                            <a:latin typeface="Cambria Math" panose="02040503050406030204" pitchFamily="18" charset="0"/>
                          </a:rPr>
                          <m:t> ∗(</m:t>
                        </m:r>
                        <m:r>
                          <a:rPr lang="en-US" b="1" i="1" smtClean="0">
                            <a:latin typeface="Cambria Math" panose="02040503050406030204" pitchFamily="18" charset="0"/>
                          </a:rPr>
                          <m:t>𝑹𝒆𝒄𝒂𝒍𝒍</m:t>
                        </m:r>
                        <m:r>
                          <a:rPr lang="en-US" b="1" i="1" smtClean="0">
                            <a:latin typeface="Cambria Math" panose="02040503050406030204" pitchFamily="18" charset="0"/>
                          </a:rPr>
                          <m:t> ∗</m:t>
                        </m:r>
                        <m:r>
                          <a:rPr lang="en-US" b="1" i="1" smtClean="0">
                            <a:latin typeface="Cambria Math" panose="02040503050406030204" pitchFamily="18" charset="0"/>
                          </a:rPr>
                          <m:t>𝑷𝒓𝒆𝒄𝒊𝒔𝒊𝒐𝒏</m:t>
                        </m:r>
                        <m:r>
                          <a:rPr lang="en-US" b="1" i="1" smtClean="0">
                            <a:latin typeface="Cambria Math" panose="02040503050406030204" pitchFamily="18" charset="0"/>
                          </a:rPr>
                          <m:t>)</m:t>
                        </m:r>
                      </m:num>
                      <m:den>
                        <m:r>
                          <a:rPr lang="en-US" b="1" i="1" smtClean="0">
                            <a:latin typeface="Cambria Math" panose="02040503050406030204" pitchFamily="18" charset="0"/>
                          </a:rPr>
                          <m:t>(</m:t>
                        </m:r>
                        <m:r>
                          <a:rPr lang="en-US" b="1" i="1" smtClean="0">
                            <a:latin typeface="Cambria Math" panose="02040503050406030204" pitchFamily="18" charset="0"/>
                          </a:rPr>
                          <m:t>𝑹𝒆𝒄𝒂𝒍𝒍</m:t>
                        </m:r>
                        <m:r>
                          <a:rPr lang="en-US" b="1" i="1" smtClean="0">
                            <a:latin typeface="Cambria Math" panose="02040503050406030204" pitchFamily="18" charset="0"/>
                          </a:rPr>
                          <m:t>+</m:t>
                        </m:r>
                        <m:r>
                          <a:rPr lang="en-US" b="1" i="1" smtClean="0">
                            <a:latin typeface="Cambria Math" panose="02040503050406030204" pitchFamily="18" charset="0"/>
                          </a:rPr>
                          <m:t>𝑷𝒓𝒆𝒄𝒊𝒔𝒊𝒐𝒏</m:t>
                        </m:r>
                        <m:r>
                          <a:rPr lang="en-US" b="1" i="1" smtClean="0">
                            <a:latin typeface="Cambria Math" panose="02040503050406030204" pitchFamily="18" charset="0"/>
                          </a:rPr>
                          <m:t>)</m:t>
                        </m:r>
                      </m:den>
                    </m:f>
                  </m:oMath>
                </a14:m>
                <a:endParaRPr lang="en-US" sz="2000" b="1" dirty="0"/>
              </a:p>
              <a:p>
                <a:pPr lvl="1"/>
                <a:r>
                  <a:rPr lang="en-US" sz="2000" dirty="0"/>
                  <a:t>A high F1 score (&gt;.7) means that the algorithm is successful in identifying the target classification (precision), and can do so consistently over all the data points (recall).</a:t>
                </a:r>
              </a:p>
            </p:txBody>
          </p:sp>
        </mc:Choice>
        <mc:Fallback>
          <p:sp>
            <p:nvSpPr>
              <p:cNvPr id="3" name="Content Placeholder 2">
                <a:extLst>
                  <a:ext uri="{FF2B5EF4-FFF2-40B4-BE49-F238E27FC236}">
                    <a16:creationId xmlns:a16="http://schemas.microsoft.com/office/drawing/2014/main" id="{4F992558-90CF-42AB-895E-607121895B1A}"/>
                  </a:ext>
                </a:extLst>
              </p:cNvPr>
              <p:cNvSpPr>
                <a:spLocks noGrp="1" noRot="1" noChangeAspect="1" noMove="1" noResize="1" noEditPoints="1" noAdjustHandles="1" noChangeArrowheads="1" noChangeShapeType="1" noTextEdit="1"/>
              </p:cNvSpPr>
              <p:nvPr>
                <p:ph idx="1"/>
              </p:nvPr>
            </p:nvSpPr>
            <p:spPr>
              <a:xfrm>
                <a:off x="838200" y="1578720"/>
                <a:ext cx="10601131" cy="5083337"/>
              </a:xfrm>
              <a:blipFill>
                <a:blip r:embed="rId2"/>
                <a:stretch>
                  <a:fillRect l="-920" t="-1679" b="-360"/>
                </a:stretch>
              </a:blipFill>
            </p:spPr>
            <p:txBody>
              <a:bodyPr/>
              <a:lstStyle/>
              <a:p>
                <a:r>
                  <a:rPr lang="en-US">
                    <a:noFill/>
                  </a:rPr>
                  <a:t> </a:t>
                </a:r>
              </a:p>
            </p:txBody>
          </p:sp>
        </mc:Fallback>
      </mc:AlternateContent>
    </p:spTree>
    <p:extLst>
      <p:ext uri="{BB962C8B-B14F-4D97-AF65-F5344CB8AC3E}">
        <p14:creationId xmlns:p14="http://schemas.microsoft.com/office/powerpoint/2010/main" val="295889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331B-71B3-4BC7-9B90-0026B276B883}"/>
              </a:ext>
            </a:extLst>
          </p:cNvPr>
          <p:cNvSpPr>
            <a:spLocks noGrp="1"/>
          </p:cNvSpPr>
          <p:nvPr>
            <p:ph type="title"/>
          </p:nvPr>
        </p:nvSpPr>
        <p:spPr>
          <a:xfrm>
            <a:off x="558282" y="354537"/>
            <a:ext cx="10515600" cy="1325563"/>
          </a:xfrm>
        </p:spPr>
        <p:txBody>
          <a:bodyPr/>
          <a:lstStyle/>
          <a:p>
            <a:r>
              <a:rPr lang="en-US" dirty="0"/>
              <a:t>KNN, or Nearest Neighbor Algorithm</a:t>
            </a:r>
          </a:p>
        </p:txBody>
      </p:sp>
      <p:sp>
        <p:nvSpPr>
          <p:cNvPr id="3" name="Content Placeholder 2">
            <a:extLst>
              <a:ext uri="{FF2B5EF4-FFF2-40B4-BE49-F238E27FC236}">
                <a16:creationId xmlns:a16="http://schemas.microsoft.com/office/drawing/2014/main" id="{3066D387-0038-4C06-A1A1-96B52A53A9B0}"/>
              </a:ext>
            </a:extLst>
          </p:cNvPr>
          <p:cNvSpPr>
            <a:spLocks noGrp="1"/>
          </p:cNvSpPr>
          <p:nvPr>
            <p:ph idx="1"/>
          </p:nvPr>
        </p:nvSpPr>
        <p:spPr>
          <a:xfrm>
            <a:off x="558282" y="1680100"/>
            <a:ext cx="6850224" cy="4823337"/>
          </a:xfrm>
        </p:spPr>
        <p:txBody>
          <a:bodyPr>
            <a:normAutofit lnSpcReduction="10000"/>
          </a:bodyPr>
          <a:lstStyle/>
          <a:p>
            <a:r>
              <a:rPr lang="en-US" dirty="0"/>
              <a:t>A learning algorithm that classifies based on the closest neighbors from the training set</a:t>
            </a:r>
          </a:p>
          <a:p>
            <a:r>
              <a:rPr lang="en-US" dirty="0"/>
              <a:t>Given a test dataset, the algorithm searches for </a:t>
            </a:r>
            <a:r>
              <a:rPr lang="en-US" i="1" dirty="0"/>
              <a:t>k</a:t>
            </a:r>
            <a:r>
              <a:rPr lang="en-US" dirty="0"/>
              <a:t> of the closest neighbors for each variable</a:t>
            </a:r>
          </a:p>
          <a:p>
            <a:pPr lvl="1"/>
            <a:r>
              <a:rPr lang="en-US" dirty="0"/>
              <a:t>It sums all the classifications of the closest variables. Then the algorithm will choose the classification with the largest count.</a:t>
            </a:r>
          </a:p>
          <a:p>
            <a:pPr lvl="1"/>
            <a:r>
              <a:rPr lang="en-US" dirty="0"/>
              <a:t>For example, in the figure to the right, when</a:t>
            </a:r>
            <a:br>
              <a:rPr lang="en-US" dirty="0"/>
            </a:br>
            <a:r>
              <a:rPr lang="en-US" dirty="0"/>
              <a:t>k = 1, the classification would be class 1. But when k = 3, there are two instances of class 2 and only one of class 1, so the algorithm would choose a class 2 classification.</a:t>
            </a:r>
          </a:p>
        </p:txBody>
      </p:sp>
      <p:pic>
        <p:nvPicPr>
          <p:cNvPr id="2052" name="Picture 4" descr="Image result for knn algorithm definition">
            <a:extLst>
              <a:ext uri="{FF2B5EF4-FFF2-40B4-BE49-F238E27FC236}">
                <a16:creationId xmlns:a16="http://schemas.microsoft.com/office/drawing/2014/main" id="{BC00543B-9254-42E4-945F-919B8A0D7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8466" y="3181739"/>
            <a:ext cx="4576935" cy="2661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450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1D153-B8BD-42E1-ABB5-BA23B98A846A}"/>
              </a:ext>
            </a:extLst>
          </p:cNvPr>
          <p:cNvSpPr>
            <a:spLocks noGrp="1"/>
          </p:cNvSpPr>
          <p:nvPr>
            <p:ph type="title"/>
          </p:nvPr>
        </p:nvSpPr>
        <p:spPr>
          <a:xfrm>
            <a:off x="643467" y="643467"/>
            <a:ext cx="3494900" cy="1597315"/>
          </a:xfrm>
          <a:noFill/>
          <a:ln w="19050">
            <a:solidFill>
              <a:schemeClr val="bg1"/>
            </a:solidFill>
          </a:ln>
        </p:spPr>
        <p:txBody>
          <a:bodyPr wrap="square">
            <a:normAutofit/>
          </a:bodyPr>
          <a:lstStyle/>
          <a:p>
            <a:pPr algn="ctr"/>
            <a:r>
              <a:rPr lang="en-US" sz="2800">
                <a:solidFill>
                  <a:schemeClr val="bg1"/>
                </a:solidFill>
              </a:rPr>
              <a:t>Why KNN?</a:t>
            </a:r>
          </a:p>
        </p:txBody>
      </p:sp>
      <p:sp>
        <p:nvSpPr>
          <p:cNvPr id="7" name="Content Placeholder 6">
            <a:extLst>
              <a:ext uri="{FF2B5EF4-FFF2-40B4-BE49-F238E27FC236}">
                <a16:creationId xmlns:a16="http://schemas.microsoft.com/office/drawing/2014/main" id="{8F0796D8-FCC9-4C08-BE3A-BB7493010720}"/>
              </a:ext>
            </a:extLst>
          </p:cNvPr>
          <p:cNvSpPr>
            <a:spLocks noGrp="1"/>
          </p:cNvSpPr>
          <p:nvPr>
            <p:ph idx="1"/>
          </p:nvPr>
        </p:nvSpPr>
        <p:spPr>
          <a:xfrm>
            <a:off x="643466" y="2581483"/>
            <a:ext cx="3598595" cy="3461098"/>
          </a:xfrm>
        </p:spPr>
        <p:txBody>
          <a:bodyPr>
            <a:normAutofit/>
          </a:bodyPr>
          <a:lstStyle/>
          <a:p>
            <a:r>
              <a:rPr lang="en-US" sz="1900" dirty="0">
                <a:solidFill>
                  <a:schemeClr val="bg1"/>
                </a:solidFill>
              </a:rPr>
              <a:t>KNN is an excellent algorithm when classification clusters are very clear.</a:t>
            </a:r>
          </a:p>
          <a:p>
            <a:pPr lvl="1"/>
            <a:r>
              <a:rPr lang="en-US" sz="1900" dirty="0">
                <a:solidFill>
                  <a:schemeClr val="bg1"/>
                </a:solidFill>
              </a:rPr>
              <a:t>In this case, we noticed that for certain parameters, the short cones were forming satisfactory clusters.</a:t>
            </a:r>
          </a:p>
          <a:p>
            <a:r>
              <a:rPr lang="en-US" sz="1900" dirty="0">
                <a:solidFill>
                  <a:schemeClr val="bg1"/>
                </a:solidFill>
              </a:rPr>
              <a:t>We did not expect it to differentiate M and L cones from each other.</a:t>
            </a:r>
          </a:p>
        </p:txBody>
      </p:sp>
      <p:pic>
        <p:nvPicPr>
          <p:cNvPr id="10" name="Picture 9">
            <a:extLst>
              <a:ext uri="{FF2B5EF4-FFF2-40B4-BE49-F238E27FC236}">
                <a16:creationId xmlns:a16="http://schemas.microsoft.com/office/drawing/2014/main" id="{DBB9301F-DF8A-442A-BD51-BD9B62F46F4D}"/>
              </a:ext>
            </a:extLst>
          </p:cNvPr>
          <p:cNvPicPr>
            <a:picLocks noChangeAspect="1"/>
          </p:cNvPicPr>
          <p:nvPr/>
        </p:nvPicPr>
        <p:blipFill>
          <a:blip r:embed="rId2"/>
          <a:stretch>
            <a:fillRect/>
          </a:stretch>
        </p:blipFill>
        <p:spPr>
          <a:xfrm>
            <a:off x="5073829" y="1851837"/>
            <a:ext cx="6894702" cy="3154325"/>
          </a:xfrm>
          <a:prstGeom prst="rect">
            <a:avLst/>
          </a:prstGeom>
        </p:spPr>
      </p:pic>
      <p:cxnSp>
        <p:nvCxnSpPr>
          <p:cNvPr id="12" name="Straight Arrow Connector 11">
            <a:extLst>
              <a:ext uri="{FF2B5EF4-FFF2-40B4-BE49-F238E27FC236}">
                <a16:creationId xmlns:a16="http://schemas.microsoft.com/office/drawing/2014/main" id="{12C2147E-215C-4EC1-8F45-0E3A25EB5899}"/>
              </a:ext>
            </a:extLst>
          </p:cNvPr>
          <p:cNvCxnSpPr>
            <a:cxnSpLocks/>
          </p:cNvCxnSpPr>
          <p:nvPr/>
        </p:nvCxnSpPr>
        <p:spPr>
          <a:xfrm flipH="1">
            <a:off x="7399177" y="1371600"/>
            <a:ext cx="737117" cy="625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CA7D9F-0F88-47EB-8F99-1C1696814225}"/>
              </a:ext>
            </a:extLst>
          </p:cNvPr>
          <p:cNvSpPr txBox="1"/>
          <p:nvPr/>
        </p:nvSpPr>
        <p:spPr>
          <a:xfrm>
            <a:off x="7912359" y="786825"/>
            <a:ext cx="3636174" cy="584775"/>
          </a:xfrm>
          <a:prstGeom prst="rect">
            <a:avLst/>
          </a:prstGeom>
          <a:noFill/>
        </p:spPr>
        <p:txBody>
          <a:bodyPr wrap="square" rtlCol="0">
            <a:spAutoFit/>
          </a:bodyPr>
          <a:lstStyle/>
          <a:p>
            <a:r>
              <a:rPr lang="en-US" sz="1600" dirty="0"/>
              <a:t>S cone clusters like this one should make the KNN algorithm successful</a:t>
            </a:r>
          </a:p>
        </p:txBody>
      </p:sp>
      <p:pic>
        <p:nvPicPr>
          <p:cNvPr id="19" name="Picture 18">
            <a:extLst>
              <a:ext uri="{FF2B5EF4-FFF2-40B4-BE49-F238E27FC236}">
                <a16:creationId xmlns:a16="http://schemas.microsoft.com/office/drawing/2014/main" id="{BDCBA273-3478-4496-B779-4456F6881D53}"/>
              </a:ext>
            </a:extLst>
          </p:cNvPr>
          <p:cNvPicPr>
            <a:picLocks noChangeAspect="1"/>
          </p:cNvPicPr>
          <p:nvPr/>
        </p:nvPicPr>
        <p:blipFill>
          <a:blip r:embed="rId3"/>
          <a:stretch>
            <a:fillRect/>
          </a:stretch>
        </p:blipFill>
        <p:spPr>
          <a:xfrm>
            <a:off x="10709501" y="5098989"/>
            <a:ext cx="962025" cy="657225"/>
          </a:xfrm>
          <a:prstGeom prst="rect">
            <a:avLst/>
          </a:prstGeom>
        </p:spPr>
      </p:pic>
    </p:spTree>
    <p:extLst>
      <p:ext uri="{BB962C8B-B14F-4D97-AF65-F5344CB8AC3E}">
        <p14:creationId xmlns:p14="http://schemas.microsoft.com/office/powerpoint/2010/main" val="2632766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3894-4365-42B3-8187-E7079832D2FD}"/>
              </a:ext>
            </a:extLst>
          </p:cNvPr>
          <p:cNvSpPr>
            <a:spLocks noGrp="1"/>
          </p:cNvSpPr>
          <p:nvPr>
            <p:ph type="title"/>
          </p:nvPr>
        </p:nvSpPr>
        <p:spPr/>
        <p:txBody>
          <a:bodyPr/>
          <a:lstStyle/>
          <a:p>
            <a:r>
              <a:rPr lang="en-US" dirty="0"/>
              <a:t>KNN Results</a:t>
            </a:r>
          </a:p>
        </p:txBody>
      </p:sp>
      <p:sp>
        <p:nvSpPr>
          <p:cNvPr id="3" name="Content Placeholder 2">
            <a:extLst>
              <a:ext uri="{FF2B5EF4-FFF2-40B4-BE49-F238E27FC236}">
                <a16:creationId xmlns:a16="http://schemas.microsoft.com/office/drawing/2014/main" id="{849D373F-62D9-4185-A12D-76E573BF0656}"/>
              </a:ext>
            </a:extLst>
          </p:cNvPr>
          <p:cNvSpPr>
            <a:spLocks noGrp="1"/>
          </p:cNvSpPr>
          <p:nvPr>
            <p:ph idx="1"/>
          </p:nvPr>
        </p:nvSpPr>
        <p:spPr>
          <a:xfrm>
            <a:off x="838200" y="1485400"/>
            <a:ext cx="10515600" cy="1738864"/>
          </a:xfrm>
        </p:spPr>
        <p:txBody>
          <a:bodyPr>
            <a:normAutofit/>
          </a:bodyPr>
          <a:lstStyle/>
          <a:p>
            <a:r>
              <a:rPr lang="en-US" sz="2400" dirty="0"/>
              <a:t>Tested k values of 5 and 15 for both S and M cones</a:t>
            </a:r>
          </a:p>
          <a:p>
            <a:r>
              <a:rPr lang="en-US" sz="2400" dirty="0"/>
              <a:t>The precision scores above .7 are promising, but recall values were lower than ideal</a:t>
            </a:r>
          </a:p>
          <a:p>
            <a:r>
              <a:rPr lang="en-US" sz="2400" dirty="0"/>
              <a:t>Very inaccurate in identifying M cones (as predicted)</a:t>
            </a:r>
          </a:p>
        </p:txBody>
      </p:sp>
      <p:pic>
        <p:nvPicPr>
          <p:cNvPr id="4" name="Picture 3">
            <a:extLst>
              <a:ext uri="{FF2B5EF4-FFF2-40B4-BE49-F238E27FC236}">
                <a16:creationId xmlns:a16="http://schemas.microsoft.com/office/drawing/2014/main" id="{5296897C-67C3-44EE-954C-6EB3192CE6E8}"/>
              </a:ext>
            </a:extLst>
          </p:cNvPr>
          <p:cNvPicPr>
            <a:picLocks noChangeAspect="1"/>
          </p:cNvPicPr>
          <p:nvPr/>
        </p:nvPicPr>
        <p:blipFill>
          <a:blip r:embed="rId2"/>
          <a:stretch>
            <a:fillRect/>
          </a:stretch>
        </p:blipFill>
        <p:spPr>
          <a:xfrm>
            <a:off x="811280" y="3176069"/>
            <a:ext cx="10879977" cy="3526957"/>
          </a:xfrm>
          <a:prstGeom prst="rect">
            <a:avLst/>
          </a:prstGeom>
        </p:spPr>
      </p:pic>
      <p:cxnSp>
        <p:nvCxnSpPr>
          <p:cNvPr id="5" name="Straight Arrow Connector 4">
            <a:extLst>
              <a:ext uri="{FF2B5EF4-FFF2-40B4-BE49-F238E27FC236}">
                <a16:creationId xmlns:a16="http://schemas.microsoft.com/office/drawing/2014/main" id="{746F1878-FAF2-42CC-875D-8BFA41AAD041}"/>
              </a:ext>
            </a:extLst>
          </p:cNvPr>
          <p:cNvCxnSpPr>
            <a:cxnSpLocks/>
          </p:cNvCxnSpPr>
          <p:nvPr/>
        </p:nvCxnSpPr>
        <p:spPr>
          <a:xfrm flipH="1">
            <a:off x="11684472" y="3846233"/>
            <a:ext cx="398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F398FFF-1218-4B8F-A779-E39DAC9647BE}"/>
              </a:ext>
            </a:extLst>
          </p:cNvPr>
          <p:cNvCxnSpPr>
            <a:cxnSpLocks/>
          </p:cNvCxnSpPr>
          <p:nvPr/>
        </p:nvCxnSpPr>
        <p:spPr>
          <a:xfrm flipH="1">
            <a:off x="11691257" y="4845089"/>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EFE2B8-9D6C-4ED2-BC4A-1A2162DCE76A}"/>
              </a:ext>
            </a:extLst>
          </p:cNvPr>
          <p:cNvCxnSpPr>
            <a:cxnSpLocks/>
          </p:cNvCxnSpPr>
          <p:nvPr/>
        </p:nvCxnSpPr>
        <p:spPr>
          <a:xfrm flipH="1">
            <a:off x="11691257" y="5818077"/>
            <a:ext cx="317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29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2046-FEEB-4666-A472-6B78AC73456A}"/>
              </a:ext>
            </a:extLst>
          </p:cNvPr>
          <p:cNvSpPr>
            <a:spLocks noGrp="1"/>
          </p:cNvSpPr>
          <p:nvPr>
            <p:ph type="title"/>
          </p:nvPr>
        </p:nvSpPr>
        <p:spPr>
          <a:xfrm>
            <a:off x="838200" y="365125"/>
            <a:ext cx="10515600" cy="1325563"/>
          </a:xfrm>
        </p:spPr>
        <p:txBody>
          <a:bodyPr>
            <a:normAutofit/>
          </a:bodyPr>
          <a:lstStyle/>
          <a:p>
            <a:r>
              <a:rPr lang="en-US" dirty="0"/>
              <a:t>Support Vector Machine (SVM)</a:t>
            </a:r>
          </a:p>
        </p:txBody>
      </p:sp>
      <p:sp>
        <p:nvSpPr>
          <p:cNvPr id="3" name="Content Placeholder 2">
            <a:extLst>
              <a:ext uri="{FF2B5EF4-FFF2-40B4-BE49-F238E27FC236}">
                <a16:creationId xmlns:a16="http://schemas.microsoft.com/office/drawing/2014/main" id="{63065212-17B5-4FB1-BB4E-70503501F7EE}"/>
              </a:ext>
            </a:extLst>
          </p:cNvPr>
          <p:cNvSpPr>
            <a:spLocks noGrp="1"/>
          </p:cNvSpPr>
          <p:nvPr>
            <p:ph idx="1"/>
          </p:nvPr>
        </p:nvSpPr>
        <p:spPr>
          <a:xfrm>
            <a:off x="838200" y="1690688"/>
            <a:ext cx="6739890" cy="5032375"/>
          </a:xfrm>
        </p:spPr>
        <p:txBody>
          <a:bodyPr>
            <a:normAutofit/>
          </a:bodyPr>
          <a:lstStyle/>
          <a:p>
            <a:r>
              <a:rPr lang="en-US" dirty="0"/>
              <a:t>An algorithm that creates a hyperplane that best separates the variables.</a:t>
            </a:r>
          </a:p>
          <a:p>
            <a:pPr lvl="1"/>
            <a:r>
              <a:rPr lang="en-US" dirty="0"/>
              <a:t>In proper terminology, the “support-vectors” are the data points in the training set, and the “machine” is the line or hyperplane that segregates the classes.</a:t>
            </a:r>
          </a:p>
          <a:p>
            <a:pPr lvl="1"/>
            <a:r>
              <a:rPr lang="en-US" dirty="0"/>
              <a:t>When there is more than two variables, multiple hyperplanes are used to create the proper amount of classes</a:t>
            </a:r>
          </a:p>
          <a:p>
            <a:pPr lvl="1"/>
            <a:r>
              <a:rPr lang="en-US" dirty="0"/>
              <a:t>Identifying the best hyperplane results from comparing Margins</a:t>
            </a:r>
          </a:p>
          <a:p>
            <a:pPr lvl="2"/>
            <a:r>
              <a:rPr lang="en-US" dirty="0"/>
              <a:t>In the example graph, C is the best machine because it has the largest distance between class 1 and 2 while also successfully separating the classes</a:t>
            </a:r>
          </a:p>
        </p:txBody>
      </p:sp>
      <p:grpSp>
        <p:nvGrpSpPr>
          <p:cNvPr id="8" name="Group 7">
            <a:extLst>
              <a:ext uri="{FF2B5EF4-FFF2-40B4-BE49-F238E27FC236}">
                <a16:creationId xmlns:a16="http://schemas.microsoft.com/office/drawing/2014/main" id="{BA122AEF-EFA8-4966-872E-0A9837C5B5BD}"/>
              </a:ext>
            </a:extLst>
          </p:cNvPr>
          <p:cNvGrpSpPr/>
          <p:nvPr/>
        </p:nvGrpSpPr>
        <p:grpSpPr>
          <a:xfrm>
            <a:off x="7578090" y="2455666"/>
            <a:ext cx="4046220" cy="3407168"/>
            <a:chOff x="7578090" y="2455666"/>
            <a:chExt cx="4046220" cy="3407168"/>
          </a:xfrm>
        </p:grpSpPr>
        <p:grpSp>
          <p:nvGrpSpPr>
            <p:cNvPr id="6" name="Group 5">
              <a:extLst>
                <a:ext uri="{FF2B5EF4-FFF2-40B4-BE49-F238E27FC236}">
                  <a16:creationId xmlns:a16="http://schemas.microsoft.com/office/drawing/2014/main" id="{0C8240A4-CF4C-456C-8FBB-293212CE0612}"/>
                </a:ext>
              </a:extLst>
            </p:cNvPr>
            <p:cNvGrpSpPr/>
            <p:nvPr/>
          </p:nvGrpSpPr>
          <p:grpSpPr>
            <a:xfrm>
              <a:off x="7578090" y="2455666"/>
              <a:ext cx="4046220" cy="3407168"/>
              <a:chOff x="7578090" y="2455666"/>
              <a:chExt cx="4046220" cy="3407168"/>
            </a:xfrm>
          </p:grpSpPr>
          <p:pic>
            <p:nvPicPr>
              <p:cNvPr id="3076" name="Picture 4" descr="SVM_4">
                <a:extLst>
                  <a:ext uri="{FF2B5EF4-FFF2-40B4-BE49-F238E27FC236}">
                    <a16:creationId xmlns:a16="http://schemas.microsoft.com/office/drawing/2014/main" id="{49B089F4-3E0C-43AC-A583-D854E06C5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451" b="-2"/>
              <a:stretch/>
            </p:blipFill>
            <p:spPr bwMode="auto">
              <a:xfrm>
                <a:off x="7578090" y="2455666"/>
                <a:ext cx="4046220" cy="34071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F4CBA4-F873-41DE-B1D6-866AF4415335}"/>
                  </a:ext>
                </a:extLst>
              </p:cNvPr>
              <p:cNvSpPr txBox="1"/>
              <p:nvPr/>
            </p:nvSpPr>
            <p:spPr>
              <a:xfrm>
                <a:off x="8435340" y="2823210"/>
                <a:ext cx="1165860" cy="369332"/>
              </a:xfrm>
              <a:prstGeom prst="rect">
                <a:avLst/>
              </a:prstGeom>
              <a:noFill/>
            </p:spPr>
            <p:txBody>
              <a:bodyPr wrap="square" rtlCol="0">
                <a:spAutoFit/>
              </a:bodyPr>
              <a:lstStyle/>
              <a:p>
                <a:r>
                  <a:rPr lang="en-US" dirty="0"/>
                  <a:t>Class 1</a:t>
                </a:r>
              </a:p>
            </p:txBody>
          </p:sp>
        </p:grpSp>
        <p:sp>
          <p:nvSpPr>
            <p:cNvPr id="7" name="TextBox 6">
              <a:extLst>
                <a:ext uri="{FF2B5EF4-FFF2-40B4-BE49-F238E27FC236}">
                  <a16:creationId xmlns:a16="http://schemas.microsoft.com/office/drawing/2014/main" id="{3FBC61D9-E6B3-4AE1-A7DC-19F8EACF5454}"/>
                </a:ext>
              </a:extLst>
            </p:cNvPr>
            <p:cNvSpPr txBox="1"/>
            <p:nvPr/>
          </p:nvSpPr>
          <p:spPr>
            <a:xfrm>
              <a:off x="10187940" y="4987290"/>
              <a:ext cx="1165860" cy="369332"/>
            </a:xfrm>
            <a:prstGeom prst="rect">
              <a:avLst/>
            </a:prstGeom>
            <a:noFill/>
          </p:spPr>
          <p:txBody>
            <a:bodyPr wrap="square" rtlCol="0">
              <a:spAutoFit/>
            </a:bodyPr>
            <a:lstStyle/>
            <a:p>
              <a:r>
                <a:rPr lang="en-US" dirty="0"/>
                <a:t>Class 2</a:t>
              </a:r>
            </a:p>
          </p:txBody>
        </p:sp>
      </p:grpSp>
      <p:sp>
        <p:nvSpPr>
          <p:cNvPr id="5" name="TextBox 4">
            <a:extLst>
              <a:ext uri="{FF2B5EF4-FFF2-40B4-BE49-F238E27FC236}">
                <a16:creationId xmlns:a16="http://schemas.microsoft.com/office/drawing/2014/main" id="{4363F180-940A-4555-8E25-5A5549F7D533}"/>
              </a:ext>
            </a:extLst>
          </p:cNvPr>
          <p:cNvSpPr txBox="1"/>
          <p:nvPr/>
        </p:nvSpPr>
        <p:spPr>
          <a:xfrm>
            <a:off x="8164830" y="5561942"/>
            <a:ext cx="2434590" cy="369332"/>
          </a:xfrm>
          <a:prstGeom prst="rect">
            <a:avLst/>
          </a:prstGeom>
          <a:noFill/>
        </p:spPr>
        <p:txBody>
          <a:bodyPr wrap="square" rtlCol="0">
            <a:spAutoFit/>
          </a:bodyPr>
          <a:lstStyle/>
          <a:p>
            <a:r>
              <a:rPr lang="en-US" b="1" dirty="0"/>
              <a:t>Example graph</a:t>
            </a:r>
          </a:p>
        </p:txBody>
      </p:sp>
    </p:spTree>
    <p:extLst>
      <p:ext uri="{BB962C8B-B14F-4D97-AF65-F5344CB8AC3E}">
        <p14:creationId xmlns:p14="http://schemas.microsoft.com/office/powerpoint/2010/main" val="409336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49E6-6C62-41C9-9AF9-41E4D14C9DCC}"/>
              </a:ext>
            </a:extLst>
          </p:cNvPr>
          <p:cNvSpPr>
            <a:spLocks noGrp="1"/>
          </p:cNvSpPr>
          <p:nvPr>
            <p:ph type="title"/>
          </p:nvPr>
        </p:nvSpPr>
        <p:spPr>
          <a:xfrm>
            <a:off x="838200" y="365125"/>
            <a:ext cx="10515600" cy="13255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E365F72F-EA04-4D34-B03F-366EA4675D4C}"/>
              </a:ext>
            </a:extLst>
          </p:cNvPr>
          <p:cNvSpPr>
            <a:spLocks noGrp="1"/>
          </p:cNvSpPr>
          <p:nvPr>
            <p:ph idx="1"/>
          </p:nvPr>
        </p:nvSpPr>
        <p:spPr>
          <a:xfrm>
            <a:off x="399516" y="1690688"/>
            <a:ext cx="5471160" cy="5127827"/>
          </a:xfrm>
        </p:spPr>
        <p:txBody>
          <a:bodyPr>
            <a:normAutofit/>
          </a:bodyPr>
          <a:lstStyle/>
          <a:p>
            <a:r>
              <a:rPr lang="en-US" sz="2000" dirty="0"/>
              <a:t>Cone cells – photoreceptor cells in the human’s retina</a:t>
            </a:r>
          </a:p>
          <a:p>
            <a:pPr lvl="1"/>
            <a:r>
              <a:rPr lang="en-US" sz="2000" dirty="0"/>
              <a:t>Responsible for producing color vision at appropriate light levels</a:t>
            </a:r>
          </a:p>
          <a:p>
            <a:pPr lvl="1"/>
            <a:r>
              <a:rPr lang="en-US" sz="2000" dirty="0"/>
              <a:t>Cells differentiate by being sensitive to different wave lengths</a:t>
            </a:r>
          </a:p>
          <a:p>
            <a:pPr lvl="2"/>
            <a:r>
              <a:rPr lang="en-US" dirty="0"/>
              <a:t>S-cones: short wavelengths </a:t>
            </a:r>
            <a:br>
              <a:rPr lang="en-US" dirty="0"/>
            </a:br>
            <a:r>
              <a:rPr lang="en-US" dirty="0"/>
              <a:t>(e.g. violet, blue)</a:t>
            </a:r>
          </a:p>
          <a:p>
            <a:pPr lvl="2"/>
            <a:r>
              <a:rPr lang="en-US" dirty="0"/>
              <a:t>M-cones: medium wavelengths </a:t>
            </a:r>
            <a:br>
              <a:rPr lang="en-US" dirty="0"/>
            </a:br>
            <a:r>
              <a:rPr lang="en-US" dirty="0"/>
              <a:t>(e.g. green)</a:t>
            </a:r>
          </a:p>
          <a:p>
            <a:pPr lvl="2"/>
            <a:r>
              <a:rPr lang="en-US" dirty="0"/>
              <a:t>L-cones: long wavelengths (e.g. red)</a:t>
            </a:r>
          </a:p>
          <a:p>
            <a:pPr lvl="1"/>
            <a:r>
              <a:rPr lang="en-US" sz="2000" dirty="0"/>
              <a:t>Can be important to distinguish between cones</a:t>
            </a:r>
          </a:p>
          <a:p>
            <a:pPr lvl="2"/>
            <a:r>
              <a:rPr lang="en-US" dirty="0"/>
              <a:t>Used to recognize different forms of colorblindness</a:t>
            </a:r>
          </a:p>
        </p:txBody>
      </p:sp>
      <p:pic>
        <p:nvPicPr>
          <p:cNvPr id="1026" name="Picture 2" descr="Image result for cones a wavelength">
            <a:extLst>
              <a:ext uri="{FF2B5EF4-FFF2-40B4-BE49-F238E27FC236}">
                <a16:creationId xmlns:a16="http://schemas.microsoft.com/office/drawing/2014/main" id="{F356FF13-1846-4334-9745-20904EF96B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26" r="3334" b="2"/>
          <a:stretch/>
        </p:blipFill>
        <p:spPr bwMode="auto">
          <a:xfrm>
            <a:off x="5870676" y="1869991"/>
            <a:ext cx="5826024" cy="399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33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03FB-B206-4AEE-88F7-A16206BD79BC}"/>
              </a:ext>
            </a:extLst>
          </p:cNvPr>
          <p:cNvSpPr>
            <a:spLocks noGrp="1"/>
          </p:cNvSpPr>
          <p:nvPr>
            <p:ph type="title"/>
          </p:nvPr>
        </p:nvSpPr>
        <p:spPr>
          <a:xfrm>
            <a:off x="327660" y="387985"/>
            <a:ext cx="5768340" cy="1852295"/>
          </a:xfrm>
        </p:spPr>
        <p:txBody>
          <a:bodyPr>
            <a:normAutofit/>
          </a:bodyPr>
          <a:lstStyle/>
          <a:p>
            <a:r>
              <a:rPr lang="en-US" dirty="0"/>
              <a:t>Why SVM? And why a Linear Machine?</a:t>
            </a:r>
          </a:p>
        </p:txBody>
      </p:sp>
      <p:sp>
        <p:nvSpPr>
          <p:cNvPr id="3" name="Content Placeholder 2">
            <a:extLst>
              <a:ext uri="{FF2B5EF4-FFF2-40B4-BE49-F238E27FC236}">
                <a16:creationId xmlns:a16="http://schemas.microsoft.com/office/drawing/2014/main" id="{728412E6-EEE6-48F6-A8EF-2E93F8E16581}"/>
              </a:ext>
            </a:extLst>
          </p:cNvPr>
          <p:cNvSpPr>
            <a:spLocks noGrp="1"/>
          </p:cNvSpPr>
          <p:nvPr>
            <p:ph idx="1"/>
          </p:nvPr>
        </p:nvSpPr>
        <p:spPr>
          <a:xfrm>
            <a:off x="298655" y="2146012"/>
            <a:ext cx="6714067" cy="4617720"/>
          </a:xfrm>
        </p:spPr>
        <p:txBody>
          <a:bodyPr>
            <a:normAutofit lnSpcReduction="10000"/>
          </a:bodyPr>
          <a:lstStyle/>
          <a:p>
            <a:r>
              <a:rPr lang="en-US" sz="2400" dirty="0"/>
              <a:t>SVM is also good at recognizing clusters, so it should be able to identify most S cones.</a:t>
            </a:r>
          </a:p>
          <a:p>
            <a:pPr lvl="1"/>
            <a:r>
              <a:rPr lang="en-US" sz="2000" dirty="0"/>
              <a:t>Expected to have trouble identifying M cones like the KNN algorithm</a:t>
            </a:r>
          </a:p>
          <a:p>
            <a:r>
              <a:rPr lang="en-US" sz="2400" dirty="0"/>
              <a:t>We decided to use a linear machine to avoid overfitting problems that can be caused by a non-linear machine.</a:t>
            </a:r>
          </a:p>
          <a:p>
            <a:pPr lvl="1"/>
            <a:r>
              <a:rPr lang="en-US" dirty="0"/>
              <a:t>A non-linear SVM was done in a previous experiment by Ryan </a:t>
            </a:r>
            <a:r>
              <a:rPr lang="en-US" dirty="0" err="1"/>
              <a:t>Danehy</a:t>
            </a:r>
            <a:r>
              <a:rPr lang="en-US" dirty="0"/>
              <a:t> and Brandon Fischer, who concluded that it results in overfitting.</a:t>
            </a:r>
          </a:p>
          <a:p>
            <a:r>
              <a:rPr lang="en-US" sz="2400" dirty="0"/>
              <a:t>A comparison to the KNN algorithm would be interesting. We can determine which clustering algorithm is better in our scenario.</a:t>
            </a:r>
          </a:p>
        </p:txBody>
      </p:sp>
      <p:pic>
        <p:nvPicPr>
          <p:cNvPr id="4" name="Picture 3">
            <a:extLst>
              <a:ext uri="{FF2B5EF4-FFF2-40B4-BE49-F238E27FC236}">
                <a16:creationId xmlns:a16="http://schemas.microsoft.com/office/drawing/2014/main" id="{332D4BC4-EF8A-445F-87C6-92D3BF356838}"/>
              </a:ext>
            </a:extLst>
          </p:cNvPr>
          <p:cNvPicPr>
            <a:picLocks noChangeAspect="1"/>
          </p:cNvPicPr>
          <p:nvPr/>
        </p:nvPicPr>
        <p:blipFill rotWithShape="1">
          <a:blip r:embed="rId3"/>
          <a:srcRect l="725" r="1945" b="-4"/>
          <a:stretch/>
        </p:blipFill>
        <p:spPr>
          <a:xfrm>
            <a:off x="7975176" y="705566"/>
            <a:ext cx="2334620" cy="2554135"/>
          </a:xfrm>
          <a:prstGeom prst="rect">
            <a:avLst/>
          </a:prstGeom>
        </p:spPr>
      </p:pic>
      <p:pic>
        <p:nvPicPr>
          <p:cNvPr id="5" name="Picture 4">
            <a:extLst>
              <a:ext uri="{FF2B5EF4-FFF2-40B4-BE49-F238E27FC236}">
                <a16:creationId xmlns:a16="http://schemas.microsoft.com/office/drawing/2014/main" id="{84A16F13-3D57-430E-ACE0-F901F6B30331}"/>
              </a:ext>
            </a:extLst>
          </p:cNvPr>
          <p:cNvPicPr>
            <a:picLocks noChangeAspect="1"/>
          </p:cNvPicPr>
          <p:nvPr/>
        </p:nvPicPr>
        <p:blipFill>
          <a:blip r:embed="rId4"/>
          <a:stretch>
            <a:fillRect/>
          </a:stretch>
        </p:blipFill>
        <p:spPr>
          <a:xfrm>
            <a:off x="7975176" y="3598300"/>
            <a:ext cx="2476500" cy="3057525"/>
          </a:xfrm>
          <a:prstGeom prst="rect">
            <a:avLst/>
          </a:prstGeom>
        </p:spPr>
      </p:pic>
      <p:sp>
        <p:nvSpPr>
          <p:cNvPr id="6" name="TextBox 5">
            <a:extLst>
              <a:ext uri="{FF2B5EF4-FFF2-40B4-BE49-F238E27FC236}">
                <a16:creationId xmlns:a16="http://schemas.microsoft.com/office/drawing/2014/main" id="{1C4B6ED7-219A-4754-807F-9B1A95DE147A}"/>
              </a:ext>
            </a:extLst>
          </p:cNvPr>
          <p:cNvSpPr txBox="1"/>
          <p:nvPr/>
        </p:nvSpPr>
        <p:spPr>
          <a:xfrm>
            <a:off x="8319462" y="3075034"/>
            <a:ext cx="3689658" cy="369332"/>
          </a:xfrm>
          <a:prstGeom prst="rect">
            <a:avLst/>
          </a:prstGeom>
          <a:noFill/>
        </p:spPr>
        <p:txBody>
          <a:bodyPr wrap="square" rtlCol="0">
            <a:spAutoFit/>
          </a:bodyPr>
          <a:lstStyle/>
          <a:p>
            <a:r>
              <a:rPr lang="en-US" dirty="0"/>
              <a:t>Linear example</a:t>
            </a:r>
          </a:p>
        </p:txBody>
      </p:sp>
    </p:spTree>
    <p:extLst>
      <p:ext uri="{BB962C8B-B14F-4D97-AF65-F5344CB8AC3E}">
        <p14:creationId xmlns:p14="http://schemas.microsoft.com/office/powerpoint/2010/main" val="1169086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E7F6-83FB-44FE-9F6B-0FB42C267D3D}"/>
              </a:ext>
            </a:extLst>
          </p:cNvPr>
          <p:cNvSpPr>
            <a:spLocks noGrp="1"/>
          </p:cNvSpPr>
          <p:nvPr>
            <p:ph type="title"/>
          </p:nvPr>
        </p:nvSpPr>
        <p:spPr>
          <a:xfrm>
            <a:off x="838200" y="280284"/>
            <a:ext cx="10515600" cy="1325563"/>
          </a:xfrm>
        </p:spPr>
        <p:txBody>
          <a:bodyPr/>
          <a:lstStyle/>
          <a:p>
            <a:r>
              <a:rPr lang="en-US" dirty="0"/>
              <a:t>Support Vector Machine Results</a:t>
            </a:r>
          </a:p>
        </p:txBody>
      </p:sp>
      <p:pic>
        <p:nvPicPr>
          <p:cNvPr id="4" name="Content Placeholder 3">
            <a:extLst>
              <a:ext uri="{FF2B5EF4-FFF2-40B4-BE49-F238E27FC236}">
                <a16:creationId xmlns:a16="http://schemas.microsoft.com/office/drawing/2014/main" id="{2FBD0D86-2580-4B14-8ADA-63431B91B05A}"/>
              </a:ext>
            </a:extLst>
          </p:cNvPr>
          <p:cNvPicPr>
            <a:picLocks noGrp="1" noChangeAspect="1"/>
          </p:cNvPicPr>
          <p:nvPr>
            <p:ph idx="1"/>
          </p:nvPr>
        </p:nvPicPr>
        <p:blipFill>
          <a:blip r:embed="rId2"/>
          <a:stretch>
            <a:fillRect/>
          </a:stretch>
        </p:blipFill>
        <p:spPr>
          <a:xfrm>
            <a:off x="838200" y="2934626"/>
            <a:ext cx="9706155" cy="3371359"/>
          </a:xfrm>
          <a:prstGeom prst="rect">
            <a:avLst/>
          </a:prstGeom>
        </p:spPr>
      </p:pic>
      <p:sp>
        <p:nvSpPr>
          <p:cNvPr id="5" name="TextBox 4">
            <a:extLst>
              <a:ext uri="{FF2B5EF4-FFF2-40B4-BE49-F238E27FC236}">
                <a16:creationId xmlns:a16="http://schemas.microsoft.com/office/drawing/2014/main" id="{36CFF1C8-0BBC-4B81-8CA7-EB8B43782AAD}"/>
              </a:ext>
            </a:extLst>
          </p:cNvPr>
          <p:cNvSpPr txBox="1"/>
          <p:nvPr/>
        </p:nvSpPr>
        <p:spPr>
          <a:xfrm>
            <a:off x="838200" y="1246443"/>
            <a:ext cx="860236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Very Consistent F1 Scores across different parameters</a:t>
            </a:r>
          </a:p>
          <a:p>
            <a:pPr marL="285750" indent="-285750">
              <a:buFont typeface="Arial" panose="020B0604020202020204" pitchFamily="34" charset="0"/>
              <a:buChar char="•"/>
            </a:pPr>
            <a:r>
              <a:rPr lang="en-US" sz="2400" dirty="0"/>
              <a:t>Trouble identifying Medium Cones</a:t>
            </a:r>
          </a:p>
          <a:p>
            <a:pPr marL="285750" indent="-285750">
              <a:buFont typeface="Arial" panose="020B0604020202020204" pitchFamily="34" charset="0"/>
              <a:buChar char="•"/>
            </a:pPr>
            <a:r>
              <a:rPr lang="en-US" sz="2400" dirty="0"/>
              <a:t>Again, precision score was good, but recall wasn’t</a:t>
            </a:r>
          </a:p>
          <a:p>
            <a:pPr marL="285750" indent="-285750">
              <a:buFont typeface="Arial" panose="020B0604020202020204" pitchFamily="34" charset="0"/>
              <a:buChar char="•"/>
            </a:pPr>
            <a:r>
              <a:rPr lang="en-US" sz="2400" dirty="0"/>
              <a:t>Generally better results than KNN</a:t>
            </a:r>
          </a:p>
        </p:txBody>
      </p:sp>
    </p:spTree>
    <p:extLst>
      <p:ext uri="{BB962C8B-B14F-4D97-AF65-F5344CB8AC3E}">
        <p14:creationId xmlns:p14="http://schemas.microsoft.com/office/powerpoint/2010/main" val="301949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D2C0-B8A0-499B-B137-EE04BFC95AD3}"/>
              </a:ext>
            </a:extLst>
          </p:cNvPr>
          <p:cNvSpPr>
            <a:spLocks noGrp="1"/>
          </p:cNvSpPr>
          <p:nvPr>
            <p:ph type="title"/>
          </p:nvPr>
        </p:nvSpPr>
        <p:spPr>
          <a:xfrm>
            <a:off x="838200" y="365125"/>
            <a:ext cx="10515600" cy="1325563"/>
          </a:xfrm>
        </p:spPr>
        <p:txBody>
          <a:bodyPr>
            <a:normAutofit/>
          </a:bodyPr>
          <a:lstStyle/>
          <a:p>
            <a:r>
              <a:rPr lang="en-US" dirty="0"/>
              <a:t>A New Approach: Multilayer Perceptron Neural Networks</a:t>
            </a:r>
          </a:p>
        </p:txBody>
      </p:sp>
      <p:sp>
        <p:nvSpPr>
          <p:cNvPr id="3" name="Content Placeholder 2">
            <a:extLst>
              <a:ext uri="{FF2B5EF4-FFF2-40B4-BE49-F238E27FC236}">
                <a16:creationId xmlns:a16="http://schemas.microsoft.com/office/drawing/2014/main" id="{AD841DC3-CA12-44FA-A7BB-6CCD8A3EF126}"/>
              </a:ext>
            </a:extLst>
          </p:cNvPr>
          <p:cNvSpPr>
            <a:spLocks noGrp="1"/>
          </p:cNvSpPr>
          <p:nvPr>
            <p:ph idx="1"/>
          </p:nvPr>
        </p:nvSpPr>
        <p:spPr>
          <a:xfrm>
            <a:off x="365977" y="1891494"/>
            <a:ext cx="7286848" cy="4870597"/>
          </a:xfrm>
        </p:spPr>
        <p:txBody>
          <a:bodyPr>
            <a:normAutofit lnSpcReduction="10000"/>
          </a:bodyPr>
          <a:lstStyle/>
          <a:p>
            <a:r>
              <a:rPr lang="en-US" dirty="0"/>
              <a:t>As the name states, the multilayer perceptron network is a network with at least three layers of nodes.</a:t>
            </a:r>
          </a:p>
          <a:p>
            <a:pPr lvl="1"/>
            <a:r>
              <a:rPr lang="en-US" dirty="0"/>
              <a:t>The basic concept is that the network has an input layer, output layer, and hidden layers in between.</a:t>
            </a:r>
          </a:p>
          <a:p>
            <a:pPr lvl="1"/>
            <a:r>
              <a:rPr lang="en-US" dirty="0"/>
              <a:t>Input layers are the variables we put into the network with their classification already known (from the training data set).</a:t>
            </a:r>
          </a:p>
          <a:p>
            <a:pPr lvl="1"/>
            <a:r>
              <a:rPr lang="en-US" dirty="0"/>
              <a:t>The output layers are the classification result that the model produces.</a:t>
            </a:r>
          </a:p>
          <a:p>
            <a:pPr lvl="1"/>
            <a:r>
              <a:rPr lang="en-US" dirty="0"/>
              <a:t>The hidden layers are how the model produces an output. It uses an activation function to produce an output, either to the next hidden layer in sequence or to the output layer if no hidden layers remain.</a:t>
            </a:r>
          </a:p>
          <a:p>
            <a:endParaRPr lang="en-US" sz="2400" dirty="0"/>
          </a:p>
          <a:p>
            <a:endParaRPr lang="en-US" sz="2400" dirty="0"/>
          </a:p>
        </p:txBody>
      </p:sp>
      <p:pic>
        <p:nvPicPr>
          <p:cNvPr id="4100" name="Picture 4" descr="Image result for multilayer perceptron network graph">
            <a:extLst>
              <a:ext uri="{FF2B5EF4-FFF2-40B4-BE49-F238E27FC236}">
                <a16:creationId xmlns:a16="http://schemas.microsoft.com/office/drawing/2014/main" id="{54E1756F-3758-4495-8F9F-89CF0825D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69" r="11589" b="2"/>
          <a:stretch/>
        </p:blipFill>
        <p:spPr bwMode="auto">
          <a:xfrm>
            <a:off x="7906043" y="2451417"/>
            <a:ext cx="3717358" cy="3130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C0B4C8-E592-4EDE-A2D1-D5855E255408}"/>
              </a:ext>
            </a:extLst>
          </p:cNvPr>
          <p:cNvSpPr txBox="1"/>
          <p:nvPr/>
        </p:nvSpPr>
        <p:spPr>
          <a:xfrm>
            <a:off x="10529740" y="5344998"/>
            <a:ext cx="1583703" cy="646331"/>
          </a:xfrm>
          <a:prstGeom prst="rect">
            <a:avLst/>
          </a:prstGeom>
          <a:noFill/>
          <a:ln>
            <a:solidFill>
              <a:schemeClr val="tx1"/>
            </a:solidFill>
          </a:ln>
        </p:spPr>
        <p:txBody>
          <a:bodyPr wrap="square" rtlCol="0">
            <a:spAutoFit/>
          </a:bodyPr>
          <a:lstStyle/>
          <a:p>
            <a:r>
              <a:rPr lang="en-US" sz="1200" dirty="0"/>
              <a:t>Activation function creates output from node</a:t>
            </a:r>
          </a:p>
        </p:txBody>
      </p:sp>
      <p:cxnSp>
        <p:nvCxnSpPr>
          <p:cNvPr id="6" name="Straight Arrow Connector 5">
            <a:extLst>
              <a:ext uri="{FF2B5EF4-FFF2-40B4-BE49-F238E27FC236}">
                <a16:creationId xmlns:a16="http://schemas.microsoft.com/office/drawing/2014/main" id="{BB172FE9-6D50-46AF-AFFB-06C310770D2A}"/>
              </a:ext>
            </a:extLst>
          </p:cNvPr>
          <p:cNvCxnSpPr/>
          <p:nvPr/>
        </p:nvCxnSpPr>
        <p:spPr>
          <a:xfrm flipH="1" flipV="1">
            <a:off x="10171522" y="5043340"/>
            <a:ext cx="358218" cy="30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38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8E49-35AD-4D2E-9C19-357F30BAD2D1}"/>
              </a:ext>
            </a:extLst>
          </p:cNvPr>
          <p:cNvSpPr>
            <a:spLocks noGrp="1"/>
          </p:cNvSpPr>
          <p:nvPr>
            <p:ph type="title"/>
          </p:nvPr>
        </p:nvSpPr>
        <p:spPr/>
        <p:txBody>
          <a:bodyPr/>
          <a:lstStyle/>
          <a:p>
            <a:r>
              <a:rPr lang="en-US" dirty="0"/>
              <a:t>Differences in the Neural Network From Cluster Algorithms</a:t>
            </a:r>
          </a:p>
        </p:txBody>
      </p:sp>
      <p:sp>
        <p:nvSpPr>
          <p:cNvPr id="3" name="Content Placeholder 2">
            <a:extLst>
              <a:ext uri="{FF2B5EF4-FFF2-40B4-BE49-F238E27FC236}">
                <a16:creationId xmlns:a16="http://schemas.microsoft.com/office/drawing/2014/main" id="{F0C0B894-B8D3-4FE6-B47E-45890104AD56}"/>
              </a:ext>
            </a:extLst>
          </p:cNvPr>
          <p:cNvSpPr>
            <a:spLocks noGrp="1"/>
          </p:cNvSpPr>
          <p:nvPr>
            <p:ph idx="1"/>
          </p:nvPr>
        </p:nvSpPr>
        <p:spPr/>
        <p:txBody>
          <a:bodyPr/>
          <a:lstStyle/>
          <a:p>
            <a:r>
              <a:rPr lang="en-US" dirty="0"/>
              <a:t>Its hidden layers allow it to detect complex and nonlinear relationships.</a:t>
            </a:r>
          </a:p>
          <a:p>
            <a:pPr lvl="1"/>
            <a:r>
              <a:rPr lang="en-US" dirty="0"/>
              <a:t>Data points don’t have to be clustered for it to work effectively.</a:t>
            </a:r>
          </a:p>
          <a:p>
            <a:pPr lvl="1"/>
            <a:r>
              <a:rPr lang="en-US" dirty="0"/>
              <a:t>This could potentially help find separation between M and L cones</a:t>
            </a:r>
          </a:p>
          <a:p>
            <a:r>
              <a:rPr lang="en-US" dirty="0"/>
              <a:t>It is better able to deal with outlying cones</a:t>
            </a:r>
          </a:p>
          <a:p>
            <a:pPr lvl="1"/>
            <a:r>
              <a:rPr lang="en-US" dirty="0"/>
              <a:t>S cones whose traits are more like other M and L cones have a higher chance of being correctly identified by the Neural Network</a:t>
            </a:r>
          </a:p>
          <a:p>
            <a:r>
              <a:rPr lang="en-US" sz="2400" dirty="0"/>
              <a:t>Note: a multi perception net is still supervised; it will produce a classification of S, M or L. A deep learning network is unsupervised and would likely produce more consistent results if explored; however, this is not the goal of the project.</a:t>
            </a:r>
          </a:p>
        </p:txBody>
      </p:sp>
    </p:spTree>
    <p:extLst>
      <p:ext uri="{BB962C8B-B14F-4D97-AF65-F5344CB8AC3E}">
        <p14:creationId xmlns:p14="http://schemas.microsoft.com/office/powerpoint/2010/main" val="268181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A96-DDDB-46B5-BC57-00F7222E00B1}"/>
              </a:ext>
            </a:extLst>
          </p:cNvPr>
          <p:cNvSpPr>
            <a:spLocks noGrp="1"/>
          </p:cNvSpPr>
          <p:nvPr>
            <p:ph type="title"/>
          </p:nvPr>
        </p:nvSpPr>
        <p:spPr>
          <a:xfrm>
            <a:off x="838200" y="365125"/>
            <a:ext cx="10515600" cy="1325563"/>
          </a:xfrm>
        </p:spPr>
        <p:txBody>
          <a:bodyPr/>
          <a:lstStyle/>
          <a:p>
            <a:r>
              <a:rPr lang="en-US" dirty="0"/>
              <a:t>Neural Network Results</a:t>
            </a:r>
          </a:p>
        </p:txBody>
      </p:sp>
      <p:pic>
        <p:nvPicPr>
          <p:cNvPr id="4" name="Content Placeholder 3">
            <a:extLst>
              <a:ext uri="{FF2B5EF4-FFF2-40B4-BE49-F238E27FC236}">
                <a16:creationId xmlns:a16="http://schemas.microsoft.com/office/drawing/2014/main" id="{29C49590-EA1F-4AF2-90FA-9C57686A6FA4}"/>
              </a:ext>
            </a:extLst>
          </p:cNvPr>
          <p:cNvPicPr>
            <a:picLocks noGrp="1" noChangeAspect="1"/>
          </p:cNvPicPr>
          <p:nvPr>
            <p:ph idx="1"/>
          </p:nvPr>
        </p:nvPicPr>
        <p:blipFill>
          <a:blip r:embed="rId3"/>
          <a:stretch>
            <a:fillRect/>
          </a:stretch>
        </p:blipFill>
        <p:spPr>
          <a:xfrm>
            <a:off x="413264" y="3692578"/>
            <a:ext cx="11214643" cy="3050383"/>
          </a:xfrm>
          <a:prstGeom prst="rect">
            <a:avLst/>
          </a:prstGeom>
        </p:spPr>
      </p:pic>
      <p:sp>
        <p:nvSpPr>
          <p:cNvPr id="5" name="TextBox 4">
            <a:extLst>
              <a:ext uri="{FF2B5EF4-FFF2-40B4-BE49-F238E27FC236}">
                <a16:creationId xmlns:a16="http://schemas.microsoft.com/office/drawing/2014/main" id="{389B1356-6AE4-4BDF-8626-20E009317AFA}"/>
              </a:ext>
            </a:extLst>
          </p:cNvPr>
          <p:cNvSpPr txBox="1"/>
          <p:nvPr/>
        </p:nvSpPr>
        <p:spPr>
          <a:xfrm>
            <a:off x="613316" y="1471960"/>
            <a:ext cx="8087624"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t>Hidden Layers</a:t>
            </a:r>
          </a:p>
          <a:p>
            <a:pPr marL="800100" lvl="1" indent="-342900">
              <a:buFont typeface="Arial" panose="020B0604020202020204" pitchFamily="34" charset="0"/>
              <a:buChar char="•"/>
            </a:pPr>
            <a:r>
              <a:rPr lang="en-US" sz="2000" dirty="0"/>
              <a:t>In general we used 100 hidden layers for each classification</a:t>
            </a:r>
          </a:p>
          <a:p>
            <a:pPr marL="1257300" lvl="2" indent="-342900">
              <a:buFont typeface="Arial" panose="020B0604020202020204" pitchFamily="34" charset="0"/>
              <a:buChar char="•"/>
            </a:pPr>
            <a:r>
              <a:rPr lang="en-US" sz="2000" dirty="0"/>
              <a:t>This number was decided on this formula</a:t>
            </a:r>
          </a:p>
          <a:p>
            <a:pPr marL="342900" indent="-342900">
              <a:buFont typeface="Arial" panose="020B0604020202020204" pitchFamily="34" charset="0"/>
              <a:buChar char="•"/>
            </a:pPr>
            <a:r>
              <a:rPr lang="en-US" sz="2400" dirty="0"/>
              <a:t>Produced the best Results of all Algorithms</a:t>
            </a:r>
          </a:p>
          <a:p>
            <a:pPr marL="800100" lvl="1" indent="-342900">
              <a:buFont typeface="Arial" panose="020B0604020202020204" pitchFamily="34" charset="0"/>
              <a:buChar char="•"/>
            </a:pPr>
            <a:r>
              <a:rPr lang="en-US" sz="2000" dirty="0"/>
              <a:t>More consistent F1 Scores with notably higher recall scores</a:t>
            </a:r>
          </a:p>
          <a:p>
            <a:pPr marL="800100" lvl="1" indent="-342900">
              <a:buFont typeface="Arial" panose="020B0604020202020204" pitchFamily="34" charset="0"/>
              <a:buChar char="•"/>
            </a:pPr>
            <a:r>
              <a:rPr lang="en-US" sz="2000" dirty="0"/>
              <a:t>Unable to recognize M cones, which was disappointing</a:t>
            </a:r>
          </a:p>
        </p:txBody>
      </p:sp>
      <p:grpSp>
        <p:nvGrpSpPr>
          <p:cNvPr id="7" name="Group 6">
            <a:extLst>
              <a:ext uri="{FF2B5EF4-FFF2-40B4-BE49-F238E27FC236}">
                <a16:creationId xmlns:a16="http://schemas.microsoft.com/office/drawing/2014/main" id="{90277412-2FEB-4C74-BA67-B1A6BDA46AB9}"/>
              </a:ext>
            </a:extLst>
          </p:cNvPr>
          <p:cNvGrpSpPr/>
          <p:nvPr/>
        </p:nvGrpSpPr>
        <p:grpSpPr>
          <a:xfrm>
            <a:off x="8207564" y="1393022"/>
            <a:ext cx="5102823" cy="1513738"/>
            <a:chOff x="7091350" y="1323599"/>
            <a:chExt cx="5102823" cy="1513738"/>
          </a:xfrm>
        </p:grpSpPr>
        <p:pic>
          <p:nvPicPr>
            <p:cNvPr id="6" name="Picture 5">
              <a:extLst>
                <a:ext uri="{FF2B5EF4-FFF2-40B4-BE49-F238E27FC236}">
                  <a16:creationId xmlns:a16="http://schemas.microsoft.com/office/drawing/2014/main" id="{E7FCEA81-F767-4B12-B09A-9163956CEDF4}"/>
                </a:ext>
              </a:extLst>
            </p:cNvPr>
            <p:cNvPicPr>
              <a:picLocks noChangeAspect="1"/>
            </p:cNvPicPr>
            <p:nvPr/>
          </p:nvPicPr>
          <p:blipFill>
            <a:blip r:embed="rId4"/>
            <a:stretch>
              <a:fillRect/>
            </a:stretch>
          </p:blipFill>
          <p:spPr>
            <a:xfrm>
              <a:off x="7091350" y="1619443"/>
              <a:ext cx="5102823" cy="1217894"/>
            </a:xfrm>
            <a:prstGeom prst="rect">
              <a:avLst/>
            </a:prstGeom>
          </p:spPr>
        </p:pic>
        <p:sp>
          <p:nvSpPr>
            <p:cNvPr id="8" name="TextBox 7">
              <a:extLst>
                <a:ext uri="{FF2B5EF4-FFF2-40B4-BE49-F238E27FC236}">
                  <a16:creationId xmlns:a16="http://schemas.microsoft.com/office/drawing/2014/main" id="{B3AC7122-1F88-43B4-8AFE-B160D9A119D6}"/>
                </a:ext>
              </a:extLst>
            </p:cNvPr>
            <p:cNvSpPr txBox="1"/>
            <p:nvPr/>
          </p:nvSpPr>
          <p:spPr>
            <a:xfrm>
              <a:off x="9017954" y="1323599"/>
              <a:ext cx="2382981" cy="307777"/>
            </a:xfrm>
            <a:prstGeom prst="rect">
              <a:avLst/>
            </a:prstGeom>
            <a:noFill/>
          </p:spPr>
          <p:txBody>
            <a:bodyPr wrap="square" rtlCol="0">
              <a:spAutoFit/>
            </a:bodyPr>
            <a:lstStyle/>
            <a:p>
              <a:r>
                <a:rPr lang="en-US" sz="1400" u="sng" dirty="0"/>
                <a:t>Max # of hidden layers</a:t>
              </a:r>
            </a:p>
          </p:txBody>
        </p:sp>
      </p:grpSp>
      <p:cxnSp>
        <p:nvCxnSpPr>
          <p:cNvPr id="12" name="Straight Arrow Connector 11">
            <a:extLst>
              <a:ext uri="{FF2B5EF4-FFF2-40B4-BE49-F238E27FC236}">
                <a16:creationId xmlns:a16="http://schemas.microsoft.com/office/drawing/2014/main" id="{26C753E8-89F8-49A4-992E-F72794CC86B6}"/>
              </a:ext>
            </a:extLst>
          </p:cNvPr>
          <p:cNvCxnSpPr>
            <a:cxnSpLocks/>
          </p:cNvCxnSpPr>
          <p:nvPr/>
        </p:nvCxnSpPr>
        <p:spPr>
          <a:xfrm>
            <a:off x="6356729" y="2317037"/>
            <a:ext cx="12884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8FCCD2-2636-4568-9076-3AEC211B6559}"/>
              </a:ext>
            </a:extLst>
          </p:cNvPr>
          <p:cNvCxnSpPr>
            <a:cxnSpLocks/>
          </p:cNvCxnSpPr>
          <p:nvPr/>
        </p:nvCxnSpPr>
        <p:spPr>
          <a:xfrm flipH="1">
            <a:off x="11627907" y="4307858"/>
            <a:ext cx="414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71B6E7-DF71-4C8C-B121-297F14B55C12}"/>
              </a:ext>
            </a:extLst>
          </p:cNvPr>
          <p:cNvCxnSpPr>
            <a:cxnSpLocks/>
          </p:cNvCxnSpPr>
          <p:nvPr/>
        </p:nvCxnSpPr>
        <p:spPr>
          <a:xfrm flipH="1">
            <a:off x="11627907" y="5090313"/>
            <a:ext cx="414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53388C-38BC-4DD6-9F5A-6A6068DF1302}"/>
              </a:ext>
            </a:extLst>
          </p:cNvPr>
          <p:cNvCxnSpPr>
            <a:cxnSpLocks/>
          </p:cNvCxnSpPr>
          <p:nvPr/>
        </p:nvCxnSpPr>
        <p:spPr>
          <a:xfrm flipH="1">
            <a:off x="11627908" y="5820585"/>
            <a:ext cx="4147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C27A95-FF3A-4370-97C8-E14D0B8F9A6B}"/>
              </a:ext>
            </a:extLst>
          </p:cNvPr>
          <p:cNvCxnSpPr>
            <a:cxnSpLocks/>
          </p:cNvCxnSpPr>
          <p:nvPr/>
        </p:nvCxnSpPr>
        <p:spPr>
          <a:xfrm flipH="1">
            <a:off x="11627907" y="6378772"/>
            <a:ext cx="414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500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5CC5-4FD1-462D-BC45-1F748F11B832}"/>
              </a:ext>
            </a:extLst>
          </p:cNvPr>
          <p:cNvSpPr>
            <a:spLocks noGrp="1"/>
          </p:cNvSpPr>
          <p:nvPr>
            <p:ph type="title"/>
          </p:nvPr>
        </p:nvSpPr>
        <p:spPr>
          <a:xfrm>
            <a:off x="838200" y="365125"/>
            <a:ext cx="10515600" cy="1325563"/>
          </a:xfrm>
        </p:spPr>
        <p:txBody>
          <a:bodyPr>
            <a:normAutofit/>
          </a:bodyPr>
          <a:lstStyle/>
          <a:p>
            <a:r>
              <a:rPr lang="en-US"/>
              <a:t>K Means Clustering</a:t>
            </a:r>
            <a:endParaRPr lang="en-US" dirty="0"/>
          </a:p>
        </p:txBody>
      </p:sp>
      <p:sp>
        <p:nvSpPr>
          <p:cNvPr id="3" name="Content Placeholder 2">
            <a:extLst>
              <a:ext uri="{FF2B5EF4-FFF2-40B4-BE49-F238E27FC236}">
                <a16:creationId xmlns:a16="http://schemas.microsoft.com/office/drawing/2014/main" id="{2557C547-BB90-4DFD-8005-780B28FDBDB7}"/>
              </a:ext>
            </a:extLst>
          </p:cNvPr>
          <p:cNvSpPr>
            <a:spLocks noGrp="1"/>
          </p:cNvSpPr>
          <p:nvPr>
            <p:ph idx="1"/>
          </p:nvPr>
        </p:nvSpPr>
        <p:spPr>
          <a:xfrm>
            <a:off x="643890" y="1690688"/>
            <a:ext cx="10709910" cy="3338512"/>
          </a:xfrm>
        </p:spPr>
        <p:txBody>
          <a:bodyPr>
            <a:normAutofit/>
          </a:bodyPr>
          <a:lstStyle/>
          <a:p>
            <a:r>
              <a:rPr lang="en-US" sz="2200" dirty="0"/>
              <a:t>This algorithm attempts to cluster the training data into a specified amount of even clusters (k). </a:t>
            </a:r>
          </a:p>
          <a:p>
            <a:pPr lvl="1"/>
            <a:r>
              <a:rPr lang="en-US" sz="2200" dirty="0"/>
              <a:t>Since we know we want only 3 clusters representing S, M and L, this method would be easy to test.</a:t>
            </a:r>
          </a:p>
          <a:p>
            <a:pPr lvl="1"/>
            <a:r>
              <a:rPr lang="en-US" sz="2200" dirty="0"/>
              <a:t>A three-way cluster would produce a lot more M cone results</a:t>
            </a:r>
          </a:p>
          <a:p>
            <a:pPr lvl="2"/>
            <a:r>
              <a:rPr lang="en-US" sz="2200" dirty="0"/>
              <a:t>Could potentially help identify a distinction between M and L cones</a:t>
            </a:r>
          </a:p>
          <a:p>
            <a:r>
              <a:rPr lang="en-US" sz="2200" dirty="0"/>
              <a:t>This method is not expected to identify S cones as well as the previous algorithms, but is expected to produce more prominent M cone results</a:t>
            </a:r>
          </a:p>
          <a:p>
            <a:endParaRPr lang="en-US" sz="2200" dirty="0"/>
          </a:p>
        </p:txBody>
      </p:sp>
      <p:pic>
        <p:nvPicPr>
          <p:cNvPr id="8" name="Picture 2" descr="Image result for k means clustering">
            <a:extLst>
              <a:ext uri="{FF2B5EF4-FFF2-40B4-BE49-F238E27FC236}">
                <a16:creationId xmlns:a16="http://schemas.microsoft.com/office/drawing/2014/main" id="{4DA535B5-6141-4C0D-8CBD-9D9EA6B61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521" y="4671154"/>
            <a:ext cx="4978957" cy="210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448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58B7-87D6-4548-8424-D54FF19098DA}"/>
              </a:ext>
            </a:extLst>
          </p:cNvPr>
          <p:cNvSpPr>
            <a:spLocks noGrp="1"/>
          </p:cNvSpPr>
          <p:nvPr>
            <p:ph type="title"/>
          </p:nvPr>
        </p:nvSpPr>
        <p:spPr/>
        <p:txBody>
          <a:bodyPr/>
          <a:lstStyle/>
          <a:p>
            <a:r>
              <a:rPr lang="en-US" dirty="0"/>
              <a:t>Issues With This Algorithm</a:t>
            </a:r>
          </a:p>
        </p:txBody>
      </p:sp>
      <p:sp>
        <p:nvSpPr>
          <p:cNvPr id="3" name="Content Placeholder 2">
            <a:extLst>
              <a:ext uri="{FF2B5EF4-FFF2-40B4-BE49-F238E27FC236}">
                <a16:creationId xmlns:a16="http://schemas.microsoft.com/office/drawing/2014/main" id="{195CD42D-1A53-4A5E-8AE2-EF4D63C52A2E}"/>
              </a:ext>
            </a:extLst>
          </p:cNvPr>
          <p:cNvSpPr>
            <a:spLocks noGrp="1"/>
          </p:cNvSpPr>
          <p:nvPr>
            <p:ph idx="1"/>
          </p:nvPr>
        </p:nvSpPr>
        <p:spPr>
          <a:xfrm>
            <a:off x="838199" y="1825624"/>
            <a:ext cx="9719821" cy="4905113"/>
          </a:xfrm>
        </p:spPr>
        <p:txBody>
          <a:bodyPr>
            <a:normAutofit/>
          </a:bodyPr>
          <a:lstStyle/>
          <a:p>
            <a:r>
              <a:rPr lang="en-US" sz="2400" dirty="0"/>
              <a:t>Because the clusters produced by this algorithm were evenly distributed, it created a few problems in the results.</a:t>
            </a:r>
          </a:p>
          <a:p>
            <a:pPr lvl="1"/>
            <a:r>
              <a:rPr lang="en-US" sz="2000" dirty="0"/>
              <a:t>The distribution of cones in the training set were not even (L cones were much more frequent than M and L), so the cluster created more S and M cones than necessary.</a:t>
            </a:r>
          </a:p>
          <a:p>
            <a:pPr lvl="1"/>
            <a:r>
              <a:rPr lang="en-US" sz="2000" dirty="0"/>
              <a:t>The distribution of cones in the test set were also similar, so the algorithm produced a lot of false positives.</a:t>
            </a:r>
          </a:p>
          <a:p>
            <a:pPr lvl="1"/>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F3DB3E7-C5DA-4700-83D1-576AFADFC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130996"/>
            <a:ext cx="4760537" cy="2437296"/>
          </a:xfrm>
          <a:prstGeom prst="rect">
            <a:avLst/>
          </a:prstGeom>
        </p:spPr>
      </p:pic>
      <p:pic>
        <p:nvPicPr>
          <p:cNvPr id="7" name="Picture 6">
            <a:extLst>
              <a:ext uri="{FF2B5EF4-FFF2-40B4-BE49-F238E27FC236}">
                <a16:creationId xmlns:a16="http://schemas.microsoft.com/office/drawing/2014/main" id="{4B2FF75E-90AF-4E81-9464-729B47E18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130996"/>
            <a:ext cx="4760537" cy="2437294"/>
          </a:xfrm>
          <a:prstGeom prst="rect">
            <a:avLst/>
          </a:prstGeom>
        </p:spPr>
      </p:pic>
      <p:sp>
        <p:nvSpPr>
          <p:cNvPr id="4" name="TextBox 3">
            <a:extLst>
              <a:ext uri="{FF2B5EF4-FFF2-40B4-BE49-F238E27FC236}">
                <a16:creationId xmlns:a16="http://schemas.microsoft.com/office/drawing/2014/main" id="{1FB97D5F-DDB8-41C3-9849-E402DC8AD134}"/>
              </a:ext>
            </a:extLst>
          </p:cNvPr>
          <p:cNvSpPr txBox="1"/>
          <p:nvPr/>
        </p:nvSpPr>
        <p:spPr>
          <a:xfrm>
            <a:off x="2751842" y="6185098"/>
            <a:ext cx="3733014" cy="307777"/>
          </a:xfrm>
          <a:prstGeom prst="rect">
            <a:avLst/>
          </a:prstGeom>
          <a:noFill/>
        </p:spPr>
        <p:txBody>
          <a:bodyPr wrap="square" rtlCol="0">
            <a:spAutoFit/>
          </a:bodyPr>
          <a:lstStyle/>
          <a:p>
            <a:r>
              <a:rPr lang="en-US" sz="1400" dirty="0"/>
              <a:t>Pre-cluster</a:t>
            </a:r>
          </a:p>
        </p:txBody>
      </p:sp>
      <p:sp>
        <p:nvSpPr>
          <p:cNvPr id="8" name="TextBox 7">
            <a:extLst>
              <a:ext uri="{FF2B5EF4-FFF2-40B4-BE49-F238E27FC236}">
                <a16:creationId xmlns:a16="http://schemas.microsoft.com/office/drawing/2014/main" id="{C3D43D05-7A52-46A6-AFA9-A27A7AE85394}"/>
              </a:ext>
            </a:extLst>
          </p:cNvPr>
          <p:cNvSpPr txBox="1"/>
          <p:nvPr/>
        </p:nvSpPr>
        <p:spPr>
          <a:xfrm>
            <a:off x="8004142" y="6260513"/>
            <a:ext cx="3733014" cy="307777"/>
          </a:xfrm>
          <a:prstGeom prst="rect">
            <a:avLst/>
          </a:prstGeom>
          <a:noFill/>
        </p:spPr>
        <p:txBody>
          <a:bodyPr wrap="square" rtlCol="0">
            <a:spAutoFit/>
          </a:bodyPr>
          <a:lstStyle/>
          <a:p>
            <a:r>
              <a:rPr lang="en-US" sz="1400" dirty="0"/>
              <a:t>Post-cluster</a:t>
            </a:r>
          </a:p>
        </p:txBody>
      </p:sp>
      <p:sp>
        <p:nvSpPr>
          <p:cNvPr id="9" name="TextBox 8">
            <a:extLst>
              <a:ext uri="{FF2B5EF4-FFF2-40B4-BE49-F238E27FC236}">
                <a16:creationId xmlns:a16="http://schemas.microsoft.com/office/drawing/2014/main" id="{AA255BF0-302E-41E4-B512-0497885829C0}"/>
              </a:ext>
            </a:extLst>
          </p:cNvPr>
          <p:cNvSpPr txBox="1"/>
          <p:nvPr/>
        </p:nvSpPr>
        <p:spPr>
          <a:xfrm>
            <a:off x="10389319" y="4872589"/>
            <a:ext cx="1790700" cy="646331"/>
          </a:xfrm>
          <a:prstGeom prst="rect">
            <a:avLst/>
          </a:prstGeom>
          <a:noFill/>
        </p:spPr>
        <p:txBody>
          <a:bodyPr wrap="square" rtlCol="0">
            <a:spAutoFit/>
          </a:bodyPr>
          <a:lstStyle/>
          <a:p>
            <a:r>
              <a:rPr lang="en-US" sz="1200" dirty="0"/>
              <a:t>Green = Short</a:t>
            </a:r>
          </a:p>
          <a:p>
            <a:r>
              <a:rPr lang="en-US" sz="1200" dirty="0"/>
              <a:t>Red = Medium</a:t>
            </a:r>
          </a:p>
          <a:p>
            <a:r>
              <a:rPr lang="en-US" sz="1200" dirty="0"/>
              <a:t>Purple = Long</a:t>
            </a:r>
          </a:p>
        </p:txBody>
      </p:sp>
      <p:cxnSp>
        <p:nvCxnSpPr>
          <p:cNvPr id="10" name="Straight Arrow Connector 9">
            <a:extLst>
              <a:ext uri="{FF2B5EF4-FFF2-40B4-BE49-F238E27FC236}">
                <a16:creationId xmlns:a16="http://schemas.microsoft.com/office/drawing/2014/main" id="{A9E2AF4C-C9A3-47B3-940B-7F7D46589B87}"/>
              </a:ext>
            </a:extLst>
          </p:cNvPr>
          <p:cNvCxnSpPr>
            <a:cxnSpLocks/>
          </p:cNvCxnSpPr>
          <p:nvPr/>
        </p:nvCxnSpPr>
        <p:spPr>
          <a:xfrm>
            <a:off x="5400380" y="5518920"/>
            <a:ext cx="10444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20E304D-71C4-42E5-9697-66967FE6DE07}"/>
              </a:ext>
            </a:extLst>
          </p:cNvPr>
          <p:cNvSpPr txBox="1"/>
          <p:nvPr/>
        </p:nvSpPr>
        <p:spPr>
          <a:xfrm>
            <a:off x="5100978" y="5722569"/>
            <a:ext cx="2045619" cy="600164"/>
          </a:xfrm>
          <a:prstGeom prst="rect">
            <a:avLst/>
          </a:prstGeom>
          <a:noFill/>
        </p:spPr>
        <p:txBody>
          <a:bodyPr wrap="square" rtlCol="0">
            <a:spAutoFit/>
          </a:bodyPr>
          <a:lstStyle/>
          <a:p>
            <a:r>
              <a:rPr lang="en-US" sz="1100" dirty="0"/>
              <a:t>Note that the post cluster identifies a lot more S and M cones than original</a:t>
            </a:r>
          </a:p>
        </p:txBody>
      </p:sp>
      <p:pic>
        <p:nvPicPr>
          <p:cNvPr id="14" name="Picture 13">
            <a:extLst>
              <a:ext uri="{FF2B5EF4-FFF2-40B4-BE49-F238E27FC236}">
                <a16:creationId xmlns:a16="http://schemas.microsoft.com/office/drawing/2014/main" id="{C1352EE9-342C-406C-AC60-660F8DF23FD9}"/>
              </a:ext>
            </a:extLst>
          </p:cNvPr>
          <p:cNvPicPr>
            <a:picLocks noChangeAspect="1"/>
          </p:cNvPicPr>
          <p:nvPr/>
        </p:nvPicPr>
        <p:blipFill>
          <a:blip r:embed="rId4"/>
          <a:stretch>
            <a:fillRect/>
          </a:stretch>
        </p:blipFill>
        <p:spPr>
          <a:xfrm>
            <a:off x="893621" y="5093631"/>
            <a:ext cx="740359" cy="512024"/>
          </a:xfrm>
          <a:prstGeom prst="rect">
            <a:avLst/>
          </a:prstGeom>
        </p:spPr>
      </p:pic>
    </p:spTree>
    <p:extLst>
      <p:ext uri="{BB962C8B-B14F-4D97-AF65-F5344CB8AC3E}">
        <p14:creationId xmlns:p14="http://schemas.microsoft.com/office/powerpoint/2010/main" val="2291482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F95F-7836-4707-9C0D-748B75E29A7D}"/>
              </a:ext>
            </a:extLst>
          </p:cNvPr>
          <p:cNvSpPr>
            <a:spLocks noGrp="1"/>
          </p:cNvSpPr>
          <p:nvPr>
            <p:ph type="title"/>
          </p:nvPr>
        </p:nvSpPr>
        <p:spPr>
          <a:xfrm>
            <a:off x="838200" y="365125"/>
            <a:ext cx="10515600" cy="1325563"/>
          </a:xfrm>
        </p:spPr>
        <p:txBody>
          <a:bodyPr/>
          <a:lstStyle/>
          <a:p>
            <a:r>
              <a:rPr lang="en-US"/>
              <a:t>K Means Clustering Result</a:t>
            </a:r>
            <a:endParaRPr lang="en-US" dirty="0"/>
          </a:p>
        </p:txBody>
      </p:sp>
      <p:pic>
        <p:nvPicPr>
          <p:cNvPr id="4" name="Content Placeholder 3">
            <a:extLst>
              <a:ext uri="{FF2B5EF4-FFF2-40B4-BE49-F238E27FC236}">
                <a16:creationId xmlns:a16="http://schemas.microsoft.com/office/drawing/2014/main" id="{A0C532B8-4A3B-4CFD-BFAF-6365EB239370}"/>
              </a:ext>
            </a:extLst>
          </p:cNvPr>
          <p:cNvPicPr>
            <a:picLocks noGrp="1" noChangeAspect="1"/>
          </p:cNvPicPr>
          <p:nvPr>
            <p:ph idx="1"/>
          </p:nvPr>
        </p:nvPicPr>
        <p:blipFill>
          <a:blip r:embed="rId2"/>
          <a:stretch>
            <a:fillRect/>
          </a:stretch>
        </p:blipFill>
        <p:spPr>
          <a:xfrm>
            <a:off x="838200" y="1967347"/>
            <a:ext cx="9734154" cy="977034"/>
          </a:xfrm>
          <a:prstGeom prst="rect">
            <a:avLst/>
          </a:prstGeom>
        </p:spPr>
      </p:pic>
      <p:sp>
        <p:nvSpPr>
          <p:cNvPr id="6" name="TextBox 5">
            <a:extLst>
              <a:ext uri="{FF2B5EF4-FFF2-40B4-BE49-F238E27FC236}">
                <a16:creationId xmlns:a16="http://schemas.microsoft.com/office/drawing/2014/main" id="{57B7BB30-70CF-4C77-B8D7-159132D64B76}"/>
              </a:ext>
            </a:extLst>
          </p:cNvPr>
          <p:cNvSpPr txBox="1"/>
          <p:nvPr/>
        </p:nvSpPr>
        <p:spPr>
          <a:xfrm>
            <a:off x="838199" y="3313455"/>
            <a:ext cx="9734154" cy="3046988"/>
          </a:xfrm>
          <a:prstGeom prst="rect">
            <a:avLst/>
          </a:prstGeom>
          <a:noFill/>
        </p:spPr>
        <p:txBody>
          <a:bodyPr wrap="square" rtlCol="0">
            <a:spAutoFit/>
          </a:bodyPr>
          <a:lstStyle/>
          <a:p>
            <a:pPr marL="285750" indent="-285750">
              <a:buFont typeface="Arial" panose="020B0604020202020204" pitchFamily="34" charset="0"/>
              <a:buChar char="•"/>
            </a:pPr>
            <a:r>
              <a:rPr lang="en-US" sz="2400"/>
              <a:t>Can recognize M cones slightly more successful than other algorithms</a:t>
            </a:r>
          </a:p>
          <a:p>
            <a:pPr marL="742950" lvl="1" indent="-285750">
              <a:buFont typeface="Arial" panose="020B0604020202020204" pitchFamily="34" charset="0"/>
              <a:buChar char="•"/>
            </a:pPr>
            <a:r>
              <a:rPr lang="en-US" sz="2400"/>
              <a:t>Still not to a sufficient extent</a:t>
            </a:r>
          </a:p>
          <a:p>
            <a:pPr marL="285750" indent="-285750">
              <a:buFont typeface="Arial" panose="020B0604020202020204" pitchFamily="34" charset="0"/>
              <a:buChar char="•"/>
            </a:pPr>
            <a:r>
              <a:rPr lang="en-US" sz="2400"/>
              <a:t>Many false positives, extremely low precision</a:t>
            </a:r>
          </a:p>
          <a:p>
            <a:pPr marL="285750" indent="-285750">
              <a:buFont typeface="Arial" panose="020B0604020202020204" pitchFamily="34" charset="0"/>
              <a:buChar char="•"/>
            </a:pPr>
            <a:r>
              <a:rPr lang="en-US" sz="2400"/>
              <a:t>F1 scores not nearly high enough</a:t>
            </a:r>
          </a:p>
          <a:p>
            <a:pPr marL="285750" indent="-285750">
              <a:buFont typeface="Arial" panose="020B0604020202020204" pitchFamily="34" charset="0"/>
              <a:buChar char="•"/>
            </a:pPr>
            <a:r>
              <a:rPr lang="en-US" sz="2400"/>
              <a:t>A way to distribute the cluster so that they reflect training data distribution of S, M, and L cones may work better, but this method would likely be overshadowed by the other two clustering methods (KNN and SVM)</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18061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DCDB-8D2D-49CA-8E34-A026C853DAEC}"/>
              </a:ext>
            </a:extLst>
          </p:cNvPr>
          <p:cNvSpPr>
            <a:spLocks noGrp="1"/>
          </p:cNvSpPr>
          <p:nvPr>
            <p:ph type="title"/>
          </p:nvPr>
        </p:nvSpPr>
        <p:spPr/>
        <p:txBody>
          <a:bodyPr/>
          <a:lstStyle/>
          <a:p>
            <a:r>
              <a:rPr lang="en-US" dirty="0"/>
              <a:t>Overall Conclusion</a:t>
            </a:r>
          </a:p>
        </p:txBody>
      </p:sp>
      <p:sp>
        <p:nvSpPr>
          <p:cNvPr id="3" name="Content Placeholder 2">
            <a:extLst>
              <a:ext uri="{FF2B5EF4-FFF2-40B4-BE49-F238E27FC236}">
                <a16:creationId xmlns:a16="http://schemas.microsoft.com/office/drawing/2014/main" id="{04E8324D-3822-4217-9922-800BBCE0BECD}"/>
              </a:ext>
            </a:extLst>
          </p:cNvPr>
          <p:cNvSpPr>
            <a:spLocks noGrp="1"/>
          </p:cNvSpPr>
          <p:nvPr>
            <p:ph idx="1"/>
          </p:nvPr>
        </p:nvSpPr>
        <p:spPr>
          <a:xfrm>
            <a:off x="261416" y="1690688"/>
            <a:ext cx="5903801" cy="4870368"/>
          </a:xfrm>
        </p:spPr>
        <p:txBody>
          <a:bodyPr>
            <a:normAutofit/>
          </a:bodyPr>
          <a:lstStyle/>
          <a:p>
            <a:r>
              <a:rPr lang="en-US" sz="2000" dirty="0"/>
              <a:t>Having 8 of 9 variables test significant for cone type was surprising to Dr. Miller’s lab.</a:t>
            </a:r>
          </a:p>
          <a:p>
            <a:pPr lvl="1"/>
            <a:r>
              <a:rPr lang="en-US" sz="1800" dirty="0" err="1"/>
              <a:t>Furu</a:t>
            </a:r>
            <a:r>
              <a:rPr lang="en-US" sz="1800" dirty="0"/>
              <a:t> Zhang is re-analyzing samples to confirm the correctness of the data</a:t>
            </a:r>
          </a:p>
          <a:p>
            <a:r>
              <a:rPr lang="en-US" sz="2000" dirty="0"/>
              <a:t>Using several different classification algorithms (KNN, SVM, Neural Net), these variables were found sufficient for distinguishing S from M and L cones</a:t>
            </a:r>
            <a:br>
              <a:rPr lang="en-US" sz="2000" dirty="0"/>
            </a:br>
            <a:r>
              <a:rPr lang="en-US" sz="2000" dirty="0"/>
              <a:t>(F1 ~ .7), but not sufficient for distinguishing M from S and L cones (F1 ~ .05).</a:t>
            </a:r>
          </a:p>
          <a:p>
            <a:r>
              <a:rPr lang="en-US" sz="2000" dirty="0"/>
              <a:t>The parameters that generated the highest F1 Scores were: </a:t>
            </a:r>
            <a:br>
              <a:rPr lang="en-US" sz="2000" dirty="0"/>
            </a:br>
            <a:r>
              <a:rPr lang="en-US" sz="2000" dirty="0"/>
              <a:t>(ISOS x, ISOS y, ISOS z) and (OSL, COST z, ISOS z),</a:t>
            </a:r>
            <a:br>
              <a:rPr lang="en-US" sz="2000" dirty="0"/>
            </a:br>
            <a:r>
              <a:rPr lang="en-US" sz="2000" dirty="0"/>
              <a:t>indicating that these parameters are the most effective in distinguishing S cones.</a:t>
            </a:r>
          </a:p>
          <a:p>
            <a:pPr lvl="1"/>
            <a:r>
              <a:rPr lang="en-US" sz="1600" dirty="0"/>
              <a:t>Surprisingly, Multi-dimensional parameters (&gt;3) were not as effective on any of the algorithms</a:t>
            </a:r>
          </a:p>
        </p:txBody>
      </p:sp>
      <p:pic>
        <p:nvPicPr>
          <p:cNvPr id="4" name="Picture 3">
            <a:extLst>
              <a:ext uri="{FF2B5EF4-FFF2-40B4-BE49-F238E27FC236}">
                <a16:creationId xmlns:a16="http://schemas.microsoft.com/office/drawing/2014/main" id="{BAAE2C74-67A5-4FA2-A42D-CBD96153B29E}"/>
              </a:ext>
            </a:extLst>
          </p:cNvPr>
          <p:cNvPicPr>
            <a:picLocks noChangeAspect="1"/>
          </p:cNvPicPr>
          <p:nvPr/>
        </p:nvPicPr>
        <p:blipFill>
          <a:blip r:embed="rId3"/>
          <a:stretch>
            <a:fillRect/>
          </a:stretch>
        </p:blipFill>
        <p:spPr>
          <a:xfrm>
            <a:off x="6165218" y="3525625"/>
            <a:ext cx="5765365" cy="2815873"/>
          </a:xfrm>
          <a:prstGeom prst="rect">
            <a:avLst/>
          </a:prstGeom>
        </p:spPr>
      </p:pic>
      <p:pic>
        <p:nvPicPr>
          <p:cNvPr id="5" name="Picture 4">
            <a:extLst>
              <a:ext uri="{FF2B5EF4-FFF2-40B4-BE49-F238E27FC236}">
                <a16:creationId xmlns:a16="http://schemas.microsoft.com/office/drawing/2014/main" id="{826169C1-EA1E-4FFC-8C8F-EE7A9D7C9422}"/>
              </a:ext>
            </a:extLst>
          </p:cNvPr>
          <p:cNvPicPr>
            <a:picLocks noChangeAspect="1"/>
          </p:cNvPicPr>
          <p:nvPr/>
        </p:nvPicPr>
        <p:blipFill>
          <a:blip r:embed="rId4"/>
          <a:stretch>
            <a:fillRect/>
          </a:stretch>
        </p:blipFill>
        <p:spPr>
          <a:xfrm>
            <a:off x="6165218" y="656144"/>
            <a:ext cx="5883118" cy="2407568"/>
          </a:xfrm>
          <a:prstGeom prst="rect">
            <a:avLst/>
          </a:prstGeom>
        </p:spPr>
      </p:pic>
      <p:pic>
        <p:nvPicPr>
          <p:cNvPr id="6" name="Picture 5">
            <a:extLst>
              <a:ext uri="{FF2B5EF4-FFF2-40B4-BE49-F238E27FC236}">
                <a16:creationId xmlns:a16="http://schemas.microsoft.com/office/drawing/2014/main" id="{1EA0D90C-CF1D-4961-A881-3E9580DA8EAE}"/>
              </a:ext>
            </a:extLst>
          </p:cNvPr>
          <p:cNvPicPr>
            <a:picLocks noChangeAspect="1"/>
          </p:cNvPicPr>
          <p:nvPr/>
        </p:nvPicPr>
        <p:blipFill>
          <a:blip r:embed="rId5"/>
          <a:stretch>
            <a:fillRect/>
          </a:stretch>
        </p:blipFill>
        <p:spPr>
          <a:xfrm>
            <a:off x="11147257" y="3098801"/>
            <a:ext cx="740122" cy="511860"/>
          </a:xfrm>
          <a:prstGeom prst="rect">
            <a:avLst/>
          </a:prstGeom>
        </p:spPr>
      </p:pic>
    </p:spTree>
    <p:extLst>
      <p:ext uri="{BB962C8B-B14F-4D97-AF65-F5344CB8AC3E}">
        <p14:creationId xmlns:p14="http://schemas.microsoft.com/office/powerpoint/2010/main" val="1449469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937DF7-88CB-4C8D-ABFD-303C1746FA6C}"/>
              </a:ext>
            </a:extLst>
          </p:cNvPr>
          <p:cNvSpPr>
            <a:spLocks noGrp="1"/>
          </p:cNvSpPr>
          <p:nvPr>
            <p:ph type="title"/>
          </p:nvPr>
        </p:nvSpPr>
        <p:spPr>
          <a:xfrm>
            <a:off x="838200" y="631825"/>
            <a:ext cx="10515600" cy="1325563"/>
          </a:xfrm>
        </p:spPr>
        <p:txBody>
          <a:bodyPr>
            <a:normAutofit/>
          </a:bodyPr>
          <a:lstStyle/>
          <a:p>
            <a:r>
              <a:rPr lang="en-US"/>
              <a:t>Future work</a:t>
            </a:r>
            <a:endParaRPr lang="en-US" dirty="0"/>
          </a:p>
        </p:txBody>
      </p:sp>
      <p:sp>
        <p:nvSpPr>
          <p:cNvPr id="18" name="Content Placeholder 2">
            <a:extLst>
              <a:ext uri="{FF2B5EF4-FFF2-40B4-BE49-F238E27FC236}">
                <a16:creationId xmlns:a16="http://schemas.microsoft.com/office/drawing/2014/main" id="{A86ACC6F-2C29-4A33-9604-026BE853F407}"/>
              </a:ext>
            </a:extLst>
          </p:cNvPr>
          <p:cNvSpPr>
            <a:spLocks noGrp="1"/>
          </p:cNvSpPr>
          <p:nvPr>
            <p:ph idx="1"/>
          </p:nvPr>
        </p:nvSpPr>
        <p:spPr>
          <a:xfrm>
            <a:off x="838200" y="2057400"/>
            <a:ext cx="10515600" cy="3871762"/>
          </a:xfrm>
        </p:spPr>
        <p:txBody>
          <a:bodyPr>
            <a:normAutofit/>
          </a:bodyPr>
          <a:lstStyle/>
          <a:p>
            <a:r>
              <a:rPr lang="en-US" sz="2400"/>
              <a:t>Current algorithm performance is limited by S cone outliers in dataset</a:t>
            </a:r>
          </a:p>
          <a:p>
            <a:pPr lvl="1"/>
            <a:r>
              <a:rPr lang="en-US"/>
              <a:t>Lowers F1 score in testing</a:t>
            </a:r>
          </a:p>
          <a:p>
            <a:pPr lvl="1"/>
            <a:r>
              <a:rPr lang="en-US"/>
              <a:t>KNN and SVM algorithms are poor for distinguishing outliers</a:t>
            </a:r>
          </a:p>
          <a:p>
            <a:pPr lvl="1"/>
            <a:r>
              <a:rPr lang="en-US"/>
              <a:t>A way to identify these outliers would be very useful</a:t>
            </a:r>
          </a:p>
          <a:p>
            <a:r>
              <a:rPr lang="en-US" sz="2400"/>
              <a:t>Given more variables, Neural Networks have the most potential in separating S cones</a:t>
            </a:r>
          </a:p>
          <a:p>
            <a:pPr lvl="1"/>
            <a:r>
              <a:rPr lang="en-US"/>
              <a:t>Would be interesting to test with many different combinations of parameters</a:t>
            </a:r>
          </a:p>
          <a:p>
            <a:pPr lvl="1"/>
            <a:r>
              <a:rPr lang="en-US"/>
              <a:t>Unsupervised neural network could be most beneficial, but would lose insight of the most important variables…</a:t>
            </a:r>
          </a:p>
          <a:p>
            <a:endParaRPr lang="en-US" sz="2400"/>
          </a:p>
        </p:txBody>
      </p:sp>
    </p:spTree>
    <p:extLst>
      <p:ext uri="{BB962C8B-B14F-4D97-AF65-F5344CB8AC3E}">
        <p14:creationId xmlns:p14="http://schemas.microsoft.com/office/powerpoint/2010/main" val="37241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10FC-DB5A-4CD5-8430-67D6C68240A3}"/>
              </a:ext>
            </a:extLst>
          </p:cNvPr>
          <p:cNvSpPr>
            <a:spLocks noGrp="1"/>
          </p:cNvSpPr>
          <p:nvPr>
            <p:ph type="title"/>
          </p:nvPr>
        </p:nvSpPr>
        <p:spPr/>
        <p:txBody>
          <a:bodyPr/>
          <a:lstStyle/>
          <a:p>
            <a:r>
              <a:rPr lang="en-US" dirty="0"/>
              <a:t>Lab Work</a:t>
            </a:r>
          </a:p>
        </p:txBody>
      </p:sp>
      <p:sp>
        <p:nvSpPr>
          <p:cNvPr id="3" name="Content Placeholder 2">
            <a:extLst>
              <a:ext uri="{FF2B5EF4-FFF2-40B4-BE49-F238E27FC236}">
                <a16:creationId xmlns:a16="http://schemas.microsoft.com/office/drawing/2014/main" id="{AFC562DF-098B-4980-9873-3B063F276463}"/>
              </a:ext>
            </a:extLst>
          </p:cNvPr>
          <p:cNvSpPr>
            <a:spLocks noGrp="1"/>
          </p:cNvSpPr>
          <p:nvPr>
            <p:ph idx="1"/>
          </p:nvPr>
        </p:nvSpPr>
        <p:spPr>
          <a:xfrm>
            <a:off x="838200" y="1690688"/>
            <a:ext cx="10515600" cy="4351338"/>
          </a:xfrm>
        </p:spPr>
        <p:txBody>
          <a:bodyPr/>
          <a:lstStyle/>
          <a:p>
            <a:r>
              <a:rPr lang="en-US" dirty="0"/>
              <a:t>Dr. Donald Miller’s lab at Indiana University attained reflection images of the rear retina via retinal scanning</a:t>
            </a:r>
          </a:p>
          <a:p>
            <a:pPr lvl="1"/>
            <a:r>
              <a:rPr lang="en-US" dirty="0"/>
              <a:t>Classified cones as short, medium, or long</a:t>
            </a:r>
          </a:p>
          <a:p>
            <a:pPr lvl="2"/>
            <a:r>
              <a:rPr lang="en-US" dirty="0"/>
              <a:t>Each cone contained 3D measurements of its aperture</a:t>
            </a:r>
          </a:p>
        </p:txBody>
      </p:sp>
      <p:pic>
        <p:nvPicPr>
          <p:cNvPr id="4" name="Picture 3">
            <a:extLst>
              <a:ext uri="{FF2B5EF4-FFF2-40B4-BE49-F238E27FC236}">
                <a16:creationId xmlns:a16="http://schemas.microsoft.com/office/drawing/2014/main" id="{FC31B61D-A80C-4D1E-9FE5-0543EAA25899}"/>
              </a:ext>
            </a:extLst>
          </p:cNvPr>
          <p:cNvPicPr>
            <a:picLocks noChangeAspect="1"/>
          </p:cNvPicPr>
          <p:nvPr/>
        </p:nvPicPr>
        <p:blipFill>
          <a:blip r:embed="rId2"/>
          <a:stretch>
            <a:fillRect/>
          </a:stretch>
        </p:blipFill>
        <p:spPr>
          <a:xfrm>
            <a:off x="1013855" y="3534002"/>
            <a:ext cx="3392409" cy="2985444"/>
          </a:xfrm>
          <a:prstGeom prst="rect">
            <a:avLst/>
          </a:prstGeom>
        </p:spPr>
      </p:pic>
      <p:sp>
        <p:nvSpPr>
          <p:cNvPr id="5" name="TextBox 4">
            <a:extLst>
              <a:ext uri="{FF2B5EF4-FFF2-40B4-BE49-F238E27FC236}">
                <a16:creationId xmlns:a16="http://schemas.microsoft.com/office/drawing/2014/main" id="{CD0B2639-7251-4C1A-9DC6-47D7F6177133}"/>
              </a:ext>
            </a:extLst>
          </p:cNvPr>
          <p:cNvSpPr txBox="1"/>
          <p:nvPr/>
        </p:nvSpPr>
        <p:spPr>
          <a:xfrm>
            <a:off x="1671081" y="6519446"/>
            <a:ext cx="2077959" cy="338554"/>
          </a:xfrm>
          <a:prstGeom prst="rect">
            <a:avLst/>
          </a:prstGeom>
          <a:noFill/>
        </p:spPr>
        <p:txBody>
          <a:bodyPr wrap="square" rtlCol="0">
            <a:spAutoFit/>
          </a:bodyPr>
          <a:lstStyle/>
          <a:p>
            <a:r>
              <a:rPr lang="en-US" sz="1600" dirty="0"/>
              <a:t>Subject 53 Reflection</a:t>
            </a:r>
          </a:p>
        </p:txBody>
      </p:sp>
      <p:pic>
        <p:nvPicPr>
          <p:cNvPr id="7" name="Picture 6" descr="A picture containing outdoor, grass, white, photo&#10;&#10;Description automatically generated">
            <a:extLst>
              <a:ext uri="{FF2B5EF4-FFF2-40B4-BE49-F238E27FC236}">
                <a16:creationId xmlns:a16="http://schemas.microsoft.com/office/drawing/2014/main" id="{29200707-460A-4FF4-BBCF-E4F06451E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031" y="3534002"/>
            <a:ext cx="3400349" cy="2985444"/>
          </a:xfrm>
          <a:prstGeom prst="rect">
            <a:avLst/>
          </a:prstGeom>
        </p:spPr>
      </p:pic>
      <p:sp>
        <p:nvSpPr>
          <p:cNvPr id="8" name="TextBox 7">
            <a:extLst>
              <a:ext uri="{FF2B5EF4-FFF2-40B4-BE49-F238E27FC236}">
                <a16:creationId xmlns:a16="http://schemas.microsoft.com/office/drawing/2014/main" id="{9FDFB12E-645D-4404-A353-75E486B95316}"/>
              </a:ext>
            </a:extLst>
          </p:cNvPr>
          <p:cNvSpPr txBox="1"/>
          <p:nvPr/>
        </p:nvSpPr>
        <p:spPr>
          <a:xfrm>
            <a:off x="7675641" y="6519446"/>
            <a:ext cx="2077959" cy="338554"/>
          </a:xfrm>
          <a:prstGeom prst="rect">
            <a:avLst/>
          </a:prstGeom>
          <a:noFill/>
        </p:spPr>
        <p:txBody>
          <a:bodyPr wrap="square" rtlCol="0">
            <a:spAutoFit/>
          </a:bodyPr>
          <a:lstStyle/>
          <a:p>
            <a:r>
              <a:rPr lang="en-US" sz="1600" dirty="0"/>
              <a:t>Subject 130 Reflection</a:t>
            </a:r>
          </a:p>
        </p:txBody>
      </p:sp>
    </p:spTree>
    <p:extLst>
      <p:ext uri="{BB962C8B-B14F-4D97-AF65-F5344CB8AC3E}">
        <p14:creationId xmlns:p14="http://schemas.microsoft.com/office/powerpoint/2010/main" val="123066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0CC1-3788-482A-98A3-DE00D24584A4}"/>
              </a:ext>
            </a:extLst>
          </p:cNvPr>
          <p:cNvSpPr>
            <a:spLocks noGrp="1"/>
          </p:cNvSpPr>
          <p:nvPr>
            <p:ph type="title"/>
          </p:nvPr>
        </p:nvSpPr>
        <p:spPr>
          <a:xfrm>
            <a:off x="877803" y="1404743"/>
            <a:ext cx="2222531" cy="822959"/>
          </a:xfrm>
          <a:ln w="38100">
            <a:solidFill>
              <a:schemeClr val="tx1"/>
            </a:solidFill>
          </a:ln>
        </p:spPr>
        <p:txBody>
          <a:bodyPr>
            <a:normAutofit/>
          </a:bodyPr>
          <a:lstStyle/>
          <a:p>
            <a:pPr algn="l"/>
            <a:r>
              <a:rPr lang="en-US" dirty="0"/>
              <a:t>The Data</a:t>
            </a:r>
          </a:p>
        </p:txBody>
      </p:sp>
      <p:sp>
        <p:nvSpPr>
          <p:cNvPr id="3" name="Content Placeholder 2">
            <a:extLst>
              <a:ext uri="{FF2B5EF4-FFF2-40B4-BE49-F238E27FC236}">
                <a16:creationId xmlns:a16="http://schemas.microsoft.com/office/drawing/2014/main" id="{0D045DB4-5F84-4C11-8D58-27B37212EF77}"/>
              </a:ext>
            </a:extLst>
          </p:cNvPr>
          <p:cNvSpPr>
            <a:spLocks noGrp="1"/>
          </p:cNvSpPr>
          <p:nvPr>
            <p:ph idx="1"/>
          </p:nvPr>
        </p:nvSpPr>
        <p:spPr>
          <a:xfrm>
            <a:off x="4346398" y="1004692"/>
            <a:ext cx="7086600" cy="2268759"/>
          </a:xfrm>
        </p:spPr>
        <p:txBody>
          <a:bodyPr anchor="ctr">
            <a:normAutofit/>
          </a:bodyPr>
          <a:lstStyle/>
          <a:p>
            <a:r>
              <a:rPr lang="en-US" sz="2000" dirty="0"/>
              <a:t>3 subjects containing ~2400 total data points</a:t>
            </a:r>
          </a:p>
          <a:p>
            <a:r>
              <a:rPr lang="en-US" sz="2000" dirty="0"/>
              <a:t>Each data point represents a cone cell and contains 9 variables</a:t>
            </a:r>
          </a:p>
          <a:p>
            <a:pPr lvl="1"/>
            <a:r>
              <a:rPr lang="en-US" sz="1600" dirty="0"/>
              <a:t>Measurements include: Coordinate(</a:t>
            </a:r>
            <a:r>
              <a:rPr lang="en-US" sz="1600" dirty="0" err="1"/>
              <a:t>x,y</a:t>
            </a:r>
            <a:r>
              <a:rPr lang="en-US" sz="1600" dirty="0"/>
              <a:t>), ISOS(</a:t>
            </a:r>
            <a:r>
              <a:rPr lang="en-US" sz="1600" dirty="0" err="1"/>
              <a:t>x,y,z</a:t>
            </a:r>
            <a:r>
              <a:rPr lang="en-US" sz="1600" dirty="0"/>
              <a:t>), COST(</a:t>
            </a:r>
            <a:r>
              <a:rPr lang="en-US" sz="1600" dirty="0" err="1"/>
              <a:t>x,y,z</a:t>
            </a:r>
            <a:r>
              <a:rPr lang="en-US" sz="1600" dirty="0"/>
              <a:t>), and Cone Type</a:t>
            </a:r>
          </a:p>
          <a:p>
            <a:endParaRPr lang="en-US" sz="2000" dirty="0"/>
          </a:p>
        </p:txBody>
      </p:sp>
      <p:sp>
        <p:nvSpPr>
          <p:cNvPr id="37" name="Content Placeholder 2">
            <a:extLst>
              <a:ext uri="{FF2B5EF4-FFF2-40B4-BE49-F238E27FC236}">
                <a16:creationId xmlns:a16="http://schemas.microsoft.com/office/drawing/2014/main" id="{1028419B-431A-4983-B257-890EBD18D9DC}"/>
              </a:ext>
            </a:extLst>
          </p:cNvPr>
          <p:cNvSpPr txBox="1">
            <a:spLocks/>
          </p:cNvSpPr>
          <p:nvPr/>
        </p:nvSpPr>
        <p:spPr>
          <a:xfrm>
            <a:off x="4436868" y="2981869"/>
            <a:ext cx="7086600" cy="287143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Coordinate: lateral coordinates of the cones</a:t>
            </a:r>
          </a:p>
          <a:p>
            <a:r>
              <a:rPr lang="en-US" sz="2000" dirty="0"/>
              <a:t>ISOS size x, ISOS size y: </a:t>
            </a:r>
            <a:r>
              <a:rPr lang="en-US" sz="2000" dirty="0" err="1"/>
              <a:t>aperature</a:t>
            </a:r>
            <a:r>
              <a:rPr lang="en-US" sz="2000" dirty="0"/>
              <a:t> size of IS cones in x-y direction</a:t>
            </a:r>
          </a:p>
          <a:p>
            <a:r>
              <a:rPr lang="en-US" sz="2000" dirty="0"/>
              <a:t>ISOS z: reflection of distance between External Limiting  Membrane and ISOS boundary</a:t>
            </a:r>
          </a:p>
          <a:p>
            <a:r>
              <a:rPr lang="en-US" sz="2000" dirty="0"/>
              <a:t>COST size x, COST size y: aperture size of OS cone in x-y directions</a:t>
            </a:r>
          </a:p>
          <a:p>
            <a:r>
              <a:rPr lang="en-US" sz="2000" dirty="0"/>
              <a:t>COST z: reflection of distance between External Limiting Membrane and COST (tip)</a:t>
            </a:r>
          </a:p>
        </p:txBody>
      </p:sp>
      <p:cxnSp>
        <p:nvCxnSpPr>
          <p:cNvPr id="5" name="Straight Arrow Connector 4">
            <a:extLst>
              <a:ext uri="{FF2B5EF4-FFF2-40B4-BE49-F238E27FC236}">
                <a16:creationId xmlns:a16="http://schemas.microsoft.com/office/drawing/2014/main" id="{36348ACD-6932-433A-9B8D-5808C40CA8A2}"/>
              </a:ext>
            </a:extLst>
          </p:cNvPr>
          <p:cNvCxnSpPr>
            <a:cxnSpLocks/>
          </p:cNvCxnSpPr>
          <p:nvPr/>
        </p:nvCxnSpPr>
        <p:spPr>
          <a:xfrm flipV="1">
            <a:off x="3249813" y="1462122"/>
            <a:ext cx="82698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5D2007C-6079-42DB-9795-9F726E15AAB4}"/>
              </a:ext>
            </a:extLst>
          </p:cNvPr>
          <p:cNvCxnSpPr>
            <a:cxnSpLocks/>
          </p:cNvCxnSpPr>
          <p:nvPr/>
        </p:nvCxnSpPr>
        <p:spPr>
          <a:xfrm>
            <a:off x="3151821" y="2300009"/>
            <a:ext cx="1022970" cy="59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294B57F-22C2-4F99-84D6-7F64028DCA58}"/>
              </a:ext>
            </a:extLst>
          </p:cNvPr>
          <p:cNvSpPr txBox="1"/>
          <p:nvPr/>
        </p:nvSpPr>
        <p:spPr>
          <a:xfrm>
            <a:off x="3104838" y="1138957"/>
            <a:ext cx="1608631" cy="307777"/>
          </a:xfrm>
          <a:prstGeom prst="rect">
            <a:avLst/>
          </a:prstGeom>
          <a:noFill/>
        </p:spPr>
        <p:txBody>
          <a:bodyPr wrap="square" rtlCol="0">
            <a:spAutoFit/>
          </a:bodyPr>
          <a:lstStyle/>
          <a:p>
            <a:r>
              <a:rPr lang="en-US" sz="1400" dirty="0"/>
              <a:t>Measurements</a:t>
            </a:r>
          </a:p>
        </p:txBody>
      </p:sp>
      <p:sp>
        <p:nvSpPr>
          <p:cNvPr id="47" name="TextBox 46">
            <a:extLst>
              <a:ext uri="{FF2B5EF4-FFF2-40B4-BE49-F238E27FC236}">
                <a16:creationId xmlns:a16="http://schemas.microsoft.com/office/drawing/2014/main" id="{70443EBF-E0E7-4D00-AA5A-6DD12C2F2F7B}"/>
              </a:ext>
            </a:extLst>
          </p:cNvPr>
          <p:cNvSpPr txBox="1"/>
          <p:nvPr/>
        </p:nvSpPr>
        <p:spPr>
          <a:xfrm rot="1967218">
            <a:off x="3128902" y="2429242"/>
            <a:ext cx="1438512" cy="338554"/>
          </a:xfrm>
          <a:prstGeom prst="rect">
            <a:avLst/>
          </a:prstGeom>
          <a:noFill/>
        </p:spPr>
        <p:txBody>
          <a:bodyPr wrap="square" rtlCol="0">
            <a:spAutoFit/>
          </a:bodyPr>
          <a:lstStyle/>
          <a:p>
            <a:r>
              <a:rPr lang="en-US" sz="1600" dirty="0"/>
              <a:t>Variables</a:t>
            </a:r>
          </a:p>
        </p:txBody>
      </p:sp>
      <p:pic>
        <p:nvPicPr>
          <p:cNvPr id="4" name="Picture 3">
            <a:extLst>
              <a:ext uri="{FF2B5EF4-FFF2-40B4-BE49-F238E27FC236}">
                <a16:creationId xmlns:a16="http://schemas.microsoft.com/office/drawing/2014/main" id="{173DBC5C-09BC-4ACA-9165-431F48D37C88}"/>
              </a:ext>
            </a:extLst>
          </p:cNvPr>
          <p:cNvPicPr>
            <a:picLocks noChangeAspect="1"/>
          </p:cNvPicPr>
          <p:nvPr/>
        </p:nvPicPr>
        <p:blipFill>
          <a:blip r:embed="rId2"/>
          <a:stretch>
            <a:fillRect/>
          </a:stretch>
        </p:blipFill>
        <p:spPr>
          <a:xfrm>
            <a:off x="439996" y="6146557"/>
            <a:ext cx="7629525" cy="419100"/>
          </a:xfrm>
          <a:prstGeom prst="rect">
            <a:avLst/>
          </a:prstGeom>
        </p:spPr>
      </p:pic>
      <p:cxnSp>
        <p:nvCxnSpPr>
          <p:cNvPr id="9" name="Straight Arrow Connector 8">
            <a:extLst>
              <a:ext uri="{FF2B5EF4-FFF2-40B4-BE49-F238E27FC236}">
                <a16:creationId xmlns:a16="http://schemas.microsoft.com/office/drawing/2014/main" id="{7CE78D08-4190-4017-B553-06EE8188AD4C}"/>
              </a:ext>
            </a:extLst>
          </p:cNvPr>
          <p:cNvCxnSpPr>
            <a:cxnSpLocks/>
          </p:cNvCxnSpPr>
          <p:nvPr/>
        </p:nvCxnSpPr>
        <p:spPr>
          <a:xfrm flipH="1">
            <a:off x="8285584" y="6356107"/>
            <a:ext cx="643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87C4906-AC5F-4E53-B8A5-5A261435B9A7}"/>
              </a:ext>
            </a:extLst>
          </p:cNvPr>
          <p:cNvSpPr txBox="1"/>
          <p:nvPr/>
        </p:nvSpPr>
        <p:spPr>
          <a:xfrm>
            <a:off x="9027465" y="6186830"/>
            <a:ext cx="2724539" cy="338554"/>
          </a:xfrm>
          <a:prstGeom prst="rect">
            <a:avLst/>
          </a:prstGeom>
          <a:noFill/>
        </p:spPr>
        <p:txBody>
          <a:bodyPr wrap="square" rtlCol="0">
            <a:spAutoFit/>
          </a:bodyPr>
          <a:lstStyle/>
          <a:p>
            <a:r>
              <a:rPr lang="en-US" sz="1600" dirty="0"/>
              <a:t>Example row of one data point</a:t>
            </a:r>
          </a:p>
        </p:txBody>
      </p:sp>
    </p:spTree>
    <p:extLst>
      <p:ext uri="{BB962C8B-B14F-4D97-AF65-F5344CB8AC3E}">
        <p14:creationId xmlns:p14="http://schemas.microsoft.com/office/powerpoint/2010/main" val="197280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2594-6C35-4CEE-91CD-316CE24028AB}"/>
              </a:ext>
            </a:extLst>
          </p:cNvPr>
          <p:cNvSpPr>
            <a:spLocks noGrp="1"/>
          </p:cNvSpPr>
          <p:nvPr>
            <p:ph type="title"/>
          </p:nvPr>
        </p:nvSpPr>
        <p:spPr>
          <a:xfrm>
            <a:off x="1136428" y="627564"/>
            <a:ext cx="7474172" cy="1325563"/>
          </a:xfrm>
        </p:spPr>
        <p:txBody>
          <a:bodyPr>
            <a:normAutofit/>
          </a:bodyPr>
          <a:lstStyle/>
          <a:p>
            <a:r>
              <a:rPr lang="en-US"/>
              <a:t>Purpose</a:t>
            </a:r>
            <a:endParaRPr lang="en-US" dirty="0"/>
          </a:p>
        </p:txBody>
      </p:sp>
      <p:sp>
        <p:nvSpPr>
          <p:cNvPr id="3" name="Content Placeholder 2">
            <a:extLst>
              <a:ext uri="{FF2B5EF4-FFF2-40B4-BE49-F238E27FC236}">
                <a16:creationId xmlns:a16="http://schemas.microsoft.com/office/drawing/2014/main" id="{B1166521-548D-4C10-AC1C-59E81A9CD8E3}"/>
              </a:ext>
            </a:extLst>
          </p:cNvPr>
          <p:cNvSpPr>
            <a:spLocks noGrp="1"/>
          </p:cNvSpPr>
          <p:nvPr>
            <p:ph idx="1"/>
          </p:nvPr>
        </p:nvSpPr>
        <p:spPr>
          <a:xfrm>
            <a:off x="1104478" y="1803837"/>
            <a:ext cx="6467867" cy="3450613"/>
          </a:xfrm>
        </p:spPr>
        <p:txBody>
          <a:bodyPr anchor="ctr">
            <a:normAutofit/>
          </a:bodyPr>
          <a:lstStyle/>
          <a:p>
            <a:r>
              <a:rPr lang="en-US" dirty="0"/>
              <a:t>This project has two main goals</a:t>
            </a:r>
          </a:p>
          <a:p>
            <a:pPr marL="914400" lvl="1" indent="-457200">
              <a:buFont typeface="+mj-lt"/>
              <a:buAutoNum type="arabicPeriod"/>
            </a:pPr>
            <a:r>
              <a:rPr lang="en-US" dirty="0"/>
              <a:t>Identify variables with the most significant difference between cone types (S, M and L)</a:t>
            </a:r>
          </a:p>
          <a:p>
            <a:pPr marL="914400" lvl="1" indent="-457200">
              <a:buFont typeface="+mj-lt"/>
              <a:buAutoNum type="arabicPeriod"/>
            </a:pPr>
            <a:r>
              <a:rPr lang="en-US" dirty="0"/>
              <a:t>Use Algorithmic tests to see if these significant variables can reliably distinguish cone types from each other.</a:t>
            </a:r>
          </a:p>
        </p:txBody>
      </p:sp>
      <p:sp>
        <p:nvSpPr>
          <p:cNvPr id="51" name="Rectangle 1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resentation with Checklist">
            <a:extLst>
              <a:ext uri="{FF2B5EF4-FFF2-40B4-BE49-F238E27FC236}">
                <a16:creationId xmlns:a16="http://schemas.microsoft.com/office/drawing/2014/main" id="{0FCA3D09-F1FD-4803-95C8-42A0950CE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33340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C5BB-DFBE-43D1-A194-55CED4C60F12}"/>
              </a:ext>
            </a:extLst>
          </p:cNvPr>
          <p:cNvSpPr>
            <a:spLocks noGrp="1"/>
          </p:cNvSpPr>
          <p:nvPr>
            <p:ph type="title"/>
          </p:nvPr>
        </p:nvSpPr>
        <p:spPr/>
        <p:txBody>
          <a:bodyPr/>
          <a:lstStyle/>
          <a:p>
            <a:r>
              <a:rPr lang="en-US" dirty="0"/>
              <a:t>Predicted Results</a:t>
            </a:r>
          </a:p>
        </p:txBody>
      </p:sp>
      <p:sp>
        <p:nvSpPr>
          <p:cNvPr id="3" name="Content Placeholder 2">
            <a:extLst>
              <a:ext uri="{FF2B5EF4-FFF2-40B4-BE49-F238E27FC236}">
                <a16:creationId xmlns:a16="http://schemas.microsoft.com/office/drawing/2014/main" id="{FA60329A-CC0A-448E-9784-AADEE1068896}"/>
              </a:ext>
            </a:extLst>
          </p:cNvPr>
          <p:cNvSpPr>
            <a:spLocks noGrp="1"/>
          </p:cNvSpPr>
          <p:nvPr>
            <p:ph idx="1"/>
          </p:nvPr>
        </p:nvSpPr>
        <p:spPr/>
        <p:txBody>
          <a:bodyPr/>
          <a:lstStyle/>
          <a:p>
            <a:r>
              <a:rPr lang="en-US" dirty="0"/>
              <a:t>Short cones are known to have longer inner segment lengths than Medium and Long cones.</a:t>
            </a:r>
          </a:p>
          <a:p>
            <a:pPr lvl="1"/>
            <a:r>
              <a:rPr lang="en-US" dirty="0"/>
              <a:t>ISOS z variable should on average be larger than M and L.</a:t>
            </a:r>
          </a:p>
          <a:p>
            <a:r>
              <a:rPr lang="en-US" dirty="0"/>
              <a:t>Medium and Long cones are very similar in structure.</a:t>
            </a:r>
          </a:p>
          <a:p>
            <a:pPr lvl="1"/>
            <a:r>
              <a:rPr lang="en-US" dirty="0"/>
              <a:t>It is likely that it will be very difficult to distinguish between these two groups.</a:t>
            </a:r>
          </a:p>
          <a:p>
            <a:pPr lvl="1"/>
            <a:r>
              <a:rPr lang="en-US" dirty="0"/>
              <a:t>Many, if not all variables, will test not significant when comparing groups M and L.</a:t>
            </a:r>
          </a:p>
        </p:txBody>
      </p:sp>
    </p:spTree>
    <p:extLst>
      <p:ext uri="{BB962C8B-B14F-4D97-AF65-F5344CB8AC3E}">
        <p14:creationId xmlns:p14="http://schemas.microsoft.com/office/powerpoint/2010/main" val="39288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69C1-95DD-4422-8E84-1B0E29EDF335}"/>
              </a:ext>
            </a:extLst>
          </p:cNvPr>
          <p:cNvSpPr>
            <a:spLocks noGrp="1"/>
          </p:cNvSpPr>
          <p:nvPr>
            <p:ph type="title"/>
          </p:nvPr>
        </p:nvSpPr>
        <p:spPr>
          <a:xfrm>
            <a:off x="1913468" y="365125"/>
            <a:ext cx="9440332" cy="1325563"/>
          </a:xfrm>
        </p:spPr>
        <p:txBody>
          <a:bodyPr>
            <a:normAutofit/>
          </a:bodyPr>
          <a:lstStyle/>
          <a:p>
            <a:r>
              <a:rPr lang="en-US"/>
              <a:t>Data Preprocessing</a:t>
            </a:r>
            <a:endParaRPr lang="en-US" dirty="0"/>
          </a:p>
        </p:txBody>
      </p:sp>
      <p:pic>
        <p:nvPicPr>
          <p:cNvPr id="7" name="Graphic 6" descr="Database">
            <a:extLst>
              <a:ext uri="{FF2B5EF4-FFF2-40B4-BE49-F238E27FC236}">
                <a16:creationId xmlns:a16="http://schemas.microsoft.com/office/drawing/2014/main" id="{1AE61D63-D506-42D8-BAE2-6C06D61B5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F60481-783C-4902-85FF-2844C4523253}"/>
                  </a:ext>
                </a:extLst>
              </p:cNvPr>
              <p:cNvSpPr>
                <a:spLocks noGrp="1"/>
              </p:cNvSpPr>
              <p:nvPr>
                <p:ph idx="1"/>
              </p:nvPr>
            </p:nvSpPr>
            <p:spPr>
              <a:xfrm>
                <a:off x="838200" y="1825625"/>
                <a:ext cx="10515600" cy="4351338"/>
              </a:xfrm>
            </p:spPr>
            <p:txBody>
              <a:bodyPr>
                <a:normAutofit lnSpcReduction="10000"/>
              </a:bodyPr>
              <a:lstStyle/>
              <a:p>
                <a:r>
                  <a:rPr lang="en-US" dirty="0"/>
                  <a:t>Added 3 new variables to each subject</a:t>
                </a:r>
              </a:p>
              <a:p>
                <a:pPr lvl="1"/>
                <a:r>
                  <a:rPr lang="en-US" dirty="0"/>
                  <a:t>Outer Segment Length (OSL) = COST z – ISOS z</a:t>
                </a:r>
              </a:p>
              <a:p>
                <a:pPr lvl="1"/>
                <a:r>
                  <a:rPr lang="en-US" dirty="0" err="1"/>
                  <a:t>ISOSr</a:t>
                </a:r>
                <a:r>
                  <a:rPr lang="en-US" dirty="0"/>
                  <a:t> = </a:t>
                </a:r>
                <a14:m>
                  <m:oMath xmlns:m="http://schemas.openxmlformats.org/officeDocument/2006/math">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𝑎𝑏𝑠</m:t>
                            </m:r>
                            <m:r>
                              <a:rPr lang="en-US" b="0" i="1" smtClean="0">
                                <a:latin typeface="Cambria Math" panose="02040503050406030204" pitchFamily="18" charset="0"/>
                              </a:rPr>
                              <m:t>((</m:t>
                            </m:r>
                            <m:r>
                              <a:rPr lang="en-US" b="0" i="1" smtClean="0">
                                <a:latin typeface="Cambria Math" panose="02040503050406030204" pitchFamily="18" charset="0"/>
                              </a:rPr>
                              <m:t>𝐼𝑆𝑂𝑆𝑥</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𝐼𝑆𝑂𝑆𝑦</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e>
                    </m:rad>
                  </m:oMath>
                </a14:m>
                <a:r>
                  <a:rPr lang="en-US" dirty="0"/>
                  <a:t> ???</a:t>
                </a:r>
              </a:p>
              <a:p>
                <a:pPr lvl="1"/>
                <a:r>
                  <a:rPr lang="en-US" dirty="0" err="1"/>
                  <a:t>COSTr</a:t>
                </a:r>
                <a:r>
                  <a:rPr lang="en-US" dirty="0"/>
                  <a:t>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𝑎𝑏𝑠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𝐶𝑂𝑆𝑇𝑥</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𝐶𝑂𝑆𝑇𝑦</m:t>
                            </m:r>
                            <m:r>
                              <a:rPr lang="en-US" b="0" i="1" smtClean="0">
                                <a:latin typeface="Cambria Math" panose="02040503050406030204" pitchFamily="18" charset="0"/>
                              </a:rPr>
                              <m:t>)</m:t>
                            </m:r>
                          </m:e>
                          <m:sup>
                            <m:r>
                              <a:rPr lang="en-US" b="0" i="1" smtClean="0">
                                <a:latin typeface="Cambria Math" panose="02040503050406030204" pitchFamily="18" charset="0"/>
                              </a:rPr>
                              <m:t>2</m:t>
                            </m:r>
                          </m:sup>
                        </m:sSup>
                      </m:e>
                    </m:rad>
                  </m:oMath>
                </a14:m>
                <a:endParaRPr lang="en-US" dirty="0"/>
              </a:p>
              <a:p>
                <a:r>
                  <a:rPr lang="en-US" dirty="0"/>
                  <a:t>Removed any instance of </a:t>
                </a:r>
                <a:r>
                  <a:rPr lang="en-US" dirty="0" err="1"/>
                  <a:t>NaN</a:t>
                </a:r>
                <a:r>
                  <a:rPr lang="en-US" dirty="0"/>
                  <a:t> from data set</a:t>
                </a:r>
              </a:p>
              <a:p>
                <a:r>
                  <a:rPr lang="en-US" dirty="0"/>
                  <a:t>Used the </a:t>
                </a:r>
                <a:r>
                  <a:rPr lang="en-US" dirty="0" err="1"/>
                  <a:t>scikit</a:t>
                </a:r>
                <a:r>
                  <a:rPr lang="en-US" dirty="0"/>
                  <a:t> learn import to normalize data within each subject.</a:t>
                </a:r>
              </a:p>
              <a:p>
                <a:r>
                  <a:rPr lang="en-US" dirty="0"/>
                  <a:t>Combined each normalized subject into one large data frame (Python pandas)</a:t>
                </a:r>
              </a:p>
              <a:p>
                <a:r>
                  <a:rPr lang="en-US" dirty="0"/>
                  <a:t>Created training and testing datasets for each variable (75%/25% ratio)</a:t>
                </a:r>
              </a:p>
            </p:txBody>
          </p:sp>
        </mc:Choice>
        <mc:Fallback>
          <p:sp>
            <p:nvSpPr>
              <p:cNvPr id="3" name="Content Placeholder 2">
                <a:extLst>
                  <a:ext uri="{FF2B5EF4-FFF2-40B4-BE49-F238E27FC236}">
                    <a16:creationId xmlns:a16="http://schemas.microsoft.com/office/drawing/2014/main" id="{91F60481-783C-4902-85FF-2844C452325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3081" r="-1043" b="-280"/>
                </a:stretch>
              </a:blipFill>
            </p:spPr>
            <p:txBody>
              <a:bodyPr/>
              <a:lstStyle/>
              <a:p>
                <a:r>
                  <a:rPr lang="en-US">
                    <a:noFill/>
                  </a:rPr>
                  <a:t> </a:t>
                </a:r>
              </a:p>
            </p:txBody>
          </p:sp>
        </mc:Fallback>
      </mc:AlternateContent>
    </p:spTree>
    <p:extLst>
      <p:ext uri="{BB962C8B-B14F-4D97-AF65-F5344CB8AC3E}">
        <p14:creationId xmlns:p14="http://schemas.microsoft.com/office/powerpoint/2010/main" val="160130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C0DB-F95D-4B5D-B7D3-9573C817BBEB}"/>
              </a:ext>
            </a:extLst>
          </p:cNvPr>
          <p:cNvSpPr>
            <a:spLocks noGrp="1"/>
          </p:cNvSpPr>
          <p:nvPr>
            <p:ph type="title"/>
          </p:nvPr>
        </p:nvSpPr>
        <p:spPr>
          <a:xfrm>
            <a:off x="690465" y="213232"/>
            <a:ext cx="10515600" cy="1325563"/>
          </a:xfrm>
        </p:spPr>
        <p:txBody>
          <a:bodyPr/>
          <a:lstStyle/>
          <a:p>
            <a:r>
              <a:rPr lang="en-US" dirty="0"/>
              <a:t>Why Normalize?</a:t>
            </a:r>
          </a:p>
        </p:txBody>
      </p:sp>
      <p:pic>
        <p:nvPicPr>
          <p:cNvPr id="6" name="Picture 5">
            <a:extLst>
              <a:ext uri="{FF2B5EF4-FFF2-40B4-BE49-F238E27FC236}">
                <a16:creationId xmlns:a16="http://schemas.microsoft.com/office/drawing/2014/main" id="{A2840B2B-A468-41C0-A46C-9DD2C79EB3C5}"/>
              </a:ext>
            </a:extLst>
          </p:cNvPr>
          <p:cNvPicPr>
            <a:picLocks noChangeAspect="1"/>
          </p:cNvPicPr>
          <p:nvPr/>
        </p:nvPicPr>
        <p:blipFill>
          <a:blip r:embed="rId3"/>
          <a:stretch>
            <a:fillRect/>
          </a:stretch>
        </p:blipFill>
        <p:spPr>
          <a:xfrm>
            <a:off x="209435" y="3429000"/>
            <a:ext cx="5886565" cy="3237351"/>
          </a:xfrm>
          <a:prstGeom prst="rect">
            <a:avLst/>
          </a:prstGeom>
        </p:spPr>
      </p:pic>
      <p:pic>
        <p:nvPicPr>
          <p:cNvPr id="9" name="Picture 8">
            <a:extLst>
              <a:ext uri="{FF2B5EF4-FFF2-40B4-BE49-F238E27FC236}">
                <a16:creationId xmlns:a16="http://schemas.microsoft.com/office/drawing/2014/main" id="{B96BC500-3ECD-48CA-A2C5-DC1F97FDC2DA}"/>
              </a:ext>
            </a:extLst>
          </p:cNvPr>
          <p:cNvPicPr>
            <a:picLocks noChangeAspect="1"/>
          </p:cNvPicPr>
          <p:nvPr/>
        </p:nvPicPr>
        <p:blipFill>
          <a:blip r:embed="rId4"/>
          <a:stretch>
            <a:fillRect/>
          </a:stretch>
        </p:blipFill>
        <p:spPr>
          <a:xfrm>
            <a:off x="5925927" y="4295632"/>
            <a:ext cx="5995035" cy="2349136"/>
          </a:xfrm>
          <a:prstGeom prst="rect">
            <a:avLst/>
          </a:prstGeom>
        </p:spPr>
      </p:pic>
      <p:sp>
        <p:nvSpPr>
          <p:cNvPr id="10" name="TextBox 9">
            <a:extLst>
              <a:ext uri="{FF2B5EF4-FFF2-40B4-BE49-F238E27FC236}">
                <a16:creationId xmlns:a16="http://schemas.microsoft.com/office/drawing/2014/main" id="{A068703F-61BB-449C-95D0-53F8BDA18C45}"/>
              </a:ext>
            </a:extLst>
          </p:cNvPr>
          <p:cNvSpPr txBox="1"/>
          <p:nvPr/>
        </p:nvSpPr>
        <p:spPr>
          <a:xfrm>
            <a:off x="317240" y="3736935"/>
            <a:ext cx="3433665" cy="369332"/>
          </a:xfrm>
          <a:prstGeom prst="rect">
            <a:avLst/>
          </a:prstGeom>
          <a:noFill/>
        </p:spPr>
        <p:txBody>
          <a:bodyPr wrap="square" rtlCol="0">
            <a:spAutoFit/>
          </a:bodyPr>
          <a:lstStyle/>
          <a:p>
            <a:r>
              <a:rPr lang="en-US" dirty="0"/>
              <a:t>Non-normalized data (Fig 1)</a:t>
            </a:r>
          </a:p>
        </p:txBody>
      </p:sp>
      <p:sp>
        <p:nvSpPr>
          <p:cNvPr id="11" name="TextBox 10">
            <a:extLst>
              <a:ext uri="{FF2B5EF4-FFF2-40B4-BE49-F238E27FC236}">
                <a16:creationId xmlns:a16="http://schemas.microsoft.com/office/drawing/2014/main" id="{2CC35C6B-1B86-4E1A-B161-46A855922078}"/>
              </a:ext>
            </a:extLst>
          </p:cNvPr>
          <p:cNvSpPr txBox="1"/>
          <p:nvPr/>
        </p:nvSpPr>
        <p:spPr>
          <a:xfrm>
            <a:off x="5925927" y="3904717"/>
            <a:ext cx="3433665" cy="369332"/>
          </a:xfrm>
          <a:prstGeom prst="rect">
            <a:avLst/>
          </a:prstGeom>
          <a:noFill/>
        </p:spPr>
        <p:txBody>
          <a:bodyPr wrap="square" rtlCol="0">
            <a:spAutoFit/>
          </a:bodyPr>
          <a:lstStyle/>
          <a:p>
            <a:r>
              <a:rPr lang="en-US" dirty="0"/>
              <a:t>Normalized data (Fig 2)</a:t>
            </a:r>
          </a:p>
        </p:txBody>
      </p:sp>
      <p:sp>
        <p:nvSpPr>
          <p:cNvPr id="12" name="TextBox 11">
            <a:extLst>
              <a:ext uri="{FF2B5EF4-FFF2-40B4-BE49-F238E27FC236}">
                <a16:creationId xmlns:a16="http://schemas.microsoft.com/office/drawing/2014/main" id="{4F1FF0BF-FC1E-4635-A8F8-0FB2E2A32F4E}"/>
              </a:ext>
            </a:extLst>
          </p:cNvPr>
          <p:cNvSpPr txBox="1"/>
          <p:nvPr/>
        </p:nvSpPr>
        <p:spPr>
          <a:xfrm>
            <a:off x="675093" y="1272848"/>
            <a:ext cx="110474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Data between subjects vary</a:t>
            </a:r>
          </a:p>
          <a:p>
            <a:pPr marL="742950" lvl="1" indent="-285750">
              <a:buFont typeface="Arial" panose="020B0604020202020204" pitchFamily="34" charset="0"/>
              <a:buChar char="•"/>
            </a:pPr>
            <a:r>
              <a:rPr lang="en-US" dirty="0"/>
              <a:t>Measurements in one subject are not concurrent with another</a:t>
            </a:r>
          </a:p>
          <a:p>
            <a:pPr marL="285750" indent="-285750">
              <a:buFont typeface="Arial" panose="020B0604020202020204" pitchFamily="34" charset="0"/>
              <a:buChar char="•"/>
            </a:pPr>
            <a:r>
              <a:rPr lang="en-US" dirty="0"/>
              <a:t>Creates an easy way to combine all the subject’s data together without losing the scope of each variable</a:t>
            </a:r>
          </a:p>
          <a:p>
            <a:pPr marL="285750" indent="-285750">
              <a:buFont typeface="Arial" panose="020B0604020202020204" pitchFamily="34" charset="0"/>
              <a:buChar char="•"/>
            </a:pPr>
            <a:r>
              <a:rPr lang="en-US" dirty="0"/>
              <a:t>Notice in Figure 1 that the data is split into two clusters</a:t>
            </a:r>
          </a:p>
          <a:p>
            <a:pPr marL="742950" lvl="1" indent="-285750">
              <a:buFont typeface="Arial" panose="020B0604020202020204" pitchFamily="34" charset="0"/>
              <a:buChar char="•"/>
            </a:pPr>
            <a:r>
              <a:rPr lang="en-US" dirty="0"/>
              <a:t>The bottom cluster represents data from one subject while the top cluster represents the data from the other two subjects</a:t>
            </a:r>
          </a:p>
          <a:p>
            <a:pPr marL="285750" indent="-285750">
              <a:buFont typeface="Arial" panose="020B0604020202020204" pitchFamily="34" charset="0"/>
              <a:buChar char="•"/>
            </a:pPr>
            <a:r>
              <a:rPr lang="en-US" dirty="0"/>
              <a:t>In Figure two, normalization removes any cluster between subjects, and we can see a more consistent separation in red dots (S cones)</a:t>
            </a:r>
          </a:p>
        </p:txBody>
      </p:sp>
    </p:spTree>
    <p:extLst>
      <p:ext uri="{BB962C8B-B14F-4D97-AF65-F5344CB8AC3E}">
        <p14:creationId xmlns:p14="http://schemas.microsoft.com/office/powerpoint/2010/main" val="185937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5517-692E-4031-B85F-9A37ED0AB63A}"/>
              </a:ext>
            </a:extLst>
          </p:cNvPr>
          <p:cNvSpPr>
            <a:spLocks noGrp="1"/>
          </p:cNvSpPr>
          <p:nvPr>
            <p:ph type="title"/>
          </p:nvPr>
        </p:nvSpPr>
        <p:spPr>
          <a:xfrm>
            <a:off x="838200" y="365125"/>
            <a:ext cx="10515600" cy="1325563"/>
          </a:xfrm>
        </p:spPr>
        <p:txBody>
          <a:bodyPr/>
          <a:lstStyle/>
          <a:p>
            <a:r>
              <a:rPr lang="en-US" dirty="0"/>
              <a:t>Part 1: Tools for Testing Significance</a:t>
            </a:r>
          </a:p>
        </p:txBody>
      </p:sp>
      <p:sp>
        <p:nvSpPr>
          <p:cNvPr id="3" name="Content Placeholder 2">
            <a:extLst>
              <a:ext uri="{FF2B5EF4-FFF2-40B4-BE49-F238E27FC236}">
                <a16:creationId xmlns:a16="http://schemas.microsoft.com/office/drawing/2014/main" id="{07A2D60A-C026-4C02-810D-75ED43178C63}"/>
              </a:ext>
            </a:extLst>
          </p:cNvPr>
          <p:cNvSpPr>
            <a:spLocks noGrp="1"/>
          </p:cNvSpPr>
          <p:nvPr>
            <p:ph idx="1"/>
          </p:nvPr>
        </p:nvSpPr>
        <p:spPr>
          <a:xfrm>
            <a:off x="838200" y="1816295"/>
            <a:ext cx="10515600" cy="4676580"/>
          </a:xfrm>
        </p:spPr>
        <p:txBody>
          <a:bodyPr>
            <a:normAutofit lnSpcReduction="10000"/>
          </a:bodyPr>
          <a:lstStyle/>
          <a:p>
            <a:r>
              <a:rPr lang="en-US" sz="2600" dirty="0"/>
              <a:t>We need a test that can quickly perform significance tests on multiple variables between 3 sets of data</a:t>
            </a:r>
          </a:p>
          <a:p>
            <a:r>
              <a:rPr lang="en-US" sz="2600" dirty="0"/>
              <a:t>The ANOVA test allows us to test the significance of the differences between two or more means</a:t>
            </a:r>
          </a:p>
          <a:p>
            <a:pPr lvl="1"/>
            <a:r>
              <a:rPr lang="en-US" sz="2200" dirty="0"/>
              <a:t>In this case, we want to find variables that are significant in differentiating cone type</a:t>
            </a:r>
          </a:p>
          <a:p>
            <a:r>
              <a:rPr lang="en-US" sz="2600" dirty="0"/>
              <a:t>If the ANOVA test for a variable returns </a:t>
            </a:r>
            <a:r>
              <a:rPr lang="en-US" sz="2600" i="1" dirty="0"/>
              <a:t>insignificant </a:t>
            </a:r>
            <a:r>
              <a:rPr lang="en-US" sz="2600" dirty="0"/>
              <a:t>(p&gt;.01), then we know that the variable is similar among all cone types</a:t>
            </a:r>
          </a:p>
          <a:p>
            <a:r>
              <a:rPr lang="en-US" sz="2600" dirty="0"/>
              <a:t>If the ANOVA test for a variable returns </a:t>
            </a:r>
            <a:r>
              <a:rPr lang="en-US" sz="2600" i="1" dirty="0"/>
              <a:t>significant</a:t>
            </a:r>
            <a:r>
              <a:rPr lang="en-US" sz="2600" dirty="0"/>
              <a:t> (p&lt;.01), we want to perform a Post Hoc Tukey test to determine which cone matchup (S:M, S:L, M:L) contributed to the overall finding of significance</a:t>
            </a:r>
          </a:p>
          <a:p>
            <a:pPr lvl="1"/>
            <a:r>
              <a:rPr lang="en-US" sz="2200" dirty="0"/>
              <a:t>For example, it is likely that a variable is significant because it differs in S cones when compared to M or L cones</a:t>
            </a:r>
          </a:p>
          <a:p>
            <a:pPr lvl="1"/>
            <a:endParaRPr lang="en-US" sz="2200" dirty="0"/>
          </a:p>
        </p:txBody>
      </p:sp>
    </p:spTree>
    <p:extLst>
      <p:ext uri="{BB962C8B-B14F-4D97-AF65-F5344CB8AC3E}">
        <p14:creationId xmlns:p14="http://schemas.microsoft.com/office/powerpoint/2010/main" val="407752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2428</Words>
  <Application>Microsoft Office PowerPoint</Application>
  <PresentationFormat>Widescreen</PresentationFormat>
  <Paragraphs>226</Paragraphs>
  <Slides>29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Retinal Imaging Data Analysis</vt:lpstr>
      <vt:lpstr>Introduction</vt:lpstr>
      <vt:lpstr>Lab Work</vt:lpstr>
      <vt:lpstr>The Data</vt:lpstr>
      <vt:lpstr>Purpose</vt:lpstr>
      <vt:lpstr>Predicted Results</vt:lpstr>
      <vt:lpstr>Data Preprocessing</vt:lpstr>
      <vt:lpstr>Why Normalize?</vt:lpstr>
      <vt:lpstr>Part 1: Tools for Testing Significance</vt:lpstr>
      <vt:lpstr>Testing Significance of Variables For Differentiating Cone Type</vt:lpstr>
      <vt:lpstr>Graphing Visualization for Significant Tests</vt:lpstr>
      <vt:lpstr>Continued…</vt:lpstr>
      <vt:lpstr>Part 2: Analysis</vt:lpstr>
      <vt:lpstr>Understanding the Results: True positive, False Positive, False Negative, True Negative</vt:lpstr>
      <vt:lpstr>Precision, Recall, and F1 Scores</vt:lpstr>
      <vt:lpstr>KNN, or Nearest Neighbor Algorithm</vt:lpstr>
      <vt:lpstr>Why KNN?</vt:lpstr>
      <vt:lpstr>KNN Results</vt:lpstr>
      <vt:lpstr>Support Vector Machine (SVM)</vt:lpstr>
      <vt:lpstr>Why SVM? And why a Linear Machine?</vt:lpstr>
      <vt:lpstr>Support Vector Machine Results</vt:lpstr>
      <vt:lpstr>A New Approach: Multilayer Perceptron Neural Networks</vt:lpstr>
      <vt:lpstr>Differences in the Neural Network From Cluster Algorithms</vt:lpstr>
      <vt:lpstr>Neural Network Results</vt:lpstr>
      <vt:lpstr>K Means Clustering</vt:lpstr>
      <vt:lpstr>Issues With This Algorithm</vt:lpstr>
      <vt:lpstr>K Means Clustering Result</vt:lpstr>
      <vt:lpstr>Overall 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Retinal Imaging Data Analysis</dc:title>
  <dc:creator>Davin Jonathan Miller</dc:creator>
  <cp:lastModifiedBy>Davin Jonathan Miller</cp:lastModifiedBy>
  <cp:revision>6</cp:revision>
  <dcterms:created xsi:type="dcterms:W3CDTF">2019-07-26T13:28:03Z</dcterms:created>
  <dcterms:modified xsi:type="dcterms:W3CDTF">2019-07-26T13:45:54Z</dcterms:modified>
</cp:coreProperties>
</file>