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35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3840" userDrawn="1">
          <p15:clr>
            <a:srgbClr val="A4A3A4"/>
          </p15:clr>
        </p15:guide>
        <p15:guide id="3" pos="96" userDrawn="1">
          <p15:clr>
            <a:srgbClr val="A4A3A4"/>
          </p15:clr>
        </p15:guide>
        <p15:guide id="4" pos="7584" userDrawn="1">
          <p15:clr>
            <a:srgbClr val="A4A3A4"/>
          </p15:clr>
        </p15:guide>
        <p15:guide id="5" orient="horz" pos="4104" userDrawn="1">
          <p15:clr>
            <a:srgbClr val="A4A3A4"/>
          </p15:clr>
        </p15:guide>
        <p15:guide id="6" orient="horz" pos="4032" userDrawn="1">
          <p15:clr>
            <a:srgbClr val="A4A3A4"/>
          </p15:clr>
        </p15:guide>
        <p15:guide id="7" orient="horz" pos="2664" userDrawn="1">
          <p15:clr>
            <a:srgbClr val="A4A3A4"/>
          </p15:clr>
        </p15:guide>
        <p15:guide id="8" orient="horz" pos="2616" userDrawn="1">
          <p15:clr>
            <a:srgbClr val="A4A3A4"/>
          </p15:clr>
        </p15:guide>
        <p15:guide id="9" orient="horz" pos="2712" userDrawn="1">
          <p15:clr>
            <a:srgbClr val="A4A3A4"/>
          </p15:clr>
        </p15:guide>
        <p15:guide id="10" pos="3792" userDrawn="1">
          <p15:clr>
            <a:srgbClr val="A4A3A4"/>
          </p15:clr>
        </p15:guide>
        <p15:guide id="11"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hr-Finney, Julie" initials="GJ" lastIdx="4" clrIdx="0">
    <p:extLst>
      <p:ext uri="{19B8F6BF-5375-455C-9EA6-DF929625EA0E}">
        <p15:presenceInfo xmlns:p15="http://schemas.microsoft.com/office/powerpoint/2012/main" userId="S-1-5-21-1292428093-484763869-725345543-8197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9E"/>
    <a:srgbClr val="0063A7"/>
    <a:srgbClr val="006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94343" autoAdjust="0"/>
  </p:normalViewPr>
  <p:slideViewPr>
    <p:cSldViewPr snapToGrid="0">
      <p:cViewPr varScale="1">
        <p:scale>
          <a:sx n="108" d="100"/>
          <a:sy n="108" d="100"/>
        </p:scale>
        <p:origin x="1110" y="108"/>
      </p:cViewPr>
      <p:guideLst>
        <p:guide orient="horz" pos="1296"/>
        <p:guide pos="3840"/>
        <p:guide pos="96"/>
        <p:guide pos="7584"/>
        <p:guide orient="horz" pos="4104"/>
        <p:guide orient="horz" pos="4032"/>
        <p:guide orient="horz" pos="2664"/>
        <p:guide orient="horz" pos="2616"/>
        <p:guide orient="horz" pos="2712"/>
        <p:guide pos="3792"/>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55ADD-95E4-4FCB-B856-AB5EBACE262B}"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220EE-9C5B-4198-A355-8AC85C97B60E}" type="slidenum">
              <a:rPr lang="en-US" smtClean="0"/>
              <a:t>‹#›</a:t>
            </a:fld>
            <a:endParaRPr lang="en-US" dirty="0"/>
          </a:p>
        </p:txBody>
      </p:sp>
    </p:spTree>
    <p:extLst>
      <p:ext uri="{BB962C8B-B14F-4D97-AF65-F5344CB8AC3E}">
        <p14:creationId xmlns:p14="http://schemas.microsoft.com/office/powerpoint/2010/main" val="174476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 high-level dashboard for operational leaders.  Must tell the whole story (single source of truth for staffing, outreach, engagement, etc.).</a:t>
            </a:r>
          </a:p>
          <a:p>
            <a:endParaRPr lang="en-US" dirty="0"/>
          </a:p>
          <a:p>
            <a:r>
              <a:rPr lang="en-US" dirty="0"/>
              <a:t>Focus on CM and DM first.  We don’t have good</a:t>
            </a:r>
            <a:r>
              <a:rPr lang="en-US" baseline="0" dirty="0"/>
              <a:t> contact information for members.  Bi-weekly update meeting.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1EF657-F974-4374-B608-B04304C701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855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33293"/>
            <a:ext cx="9144000" cy="1327703"/>
          </a:xfrm>
          <a:noFill/>
        </p:spPr>
        <p:txBody>
          <a:bodyPr anchor="b">
            <a:normAutofit/>
          </a:bodyPr>
          <a:lstStyle>
            <a:lvl1pPr algn="ctr">
              <a:defRPr sz="4800">
                <a:latin typeface="+mn-lt"/>
              </a:defRPr>
            </a:lvl1pPr>
          </a:lstStyle>
          <a:p>
            <a:r>
              <a:rPr lang="en-US" dirty="0"/>
              <a:t>Click to edit Master title style</a:t>
            </a:r>
          </a:p>
        </p:txBody>
      </p:sp>
      <p:sp>
        <p:nvSpPr>
          <p:cNvPr id="3" name="Subtitle 2"/>
          <p:cNvSpPr>
            <a:spLocks noGrp="1"/>
          </p:cNvSpPr>
          <p:nvPr>
            <p:ph type="subTitle" idx="1"/>
          </p:nvPr>
        </p:nvSpPr>
        <p:spPr>
          <a:xfrm>
            <a:off x="1524000" y="4696916"/>
            <a:ext cx="9144000" cy="92210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D5415D0-1DCC-4932-A659-7F77D136339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sp>
        <p:nvSpPr>
          <p:cNvPr id="7" name="Freeform 6"/>
          <p:cNvSpPr/>
          <p:nvPr userDrawn="1"/>
        </p:nvSpPr>
        <p:spPr>
          <a:xfrm rot="16200000">
            <a:off x="10116773" y="4782773"/>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Freeform 7"/>
          <p:cNvSpPr/>
          <p:nvPr userDrawn="1"/>
        </p:nvSpPr>
        <p:spPr>
          <a:xfrm>
            <a:off x="0" y="2"/>
            <a:ext cx="12192000" cy="2907585"/>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84563" y="689560"/>
            <a:ext cx="2814152" cy="890324"/>
          </a:xfrm>
          <a:prstGeom prst="rect">
            <a:avLst/>
          </a:prstGeom>
        </p:spPr>
      </p:pic>
    </p:spTree>
    <p:extLst>
      <p:ext uri="{BB962C8B-B14F-4D97-AF65-F5344CB8AC3E}">
        <p14:creationId xmlns:p14="http://schemas.microsoft.com/office/powerpoint/2010/main" val="12321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415D0-1DCC-4932-A659-7F77D136339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02913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dirty="0"/>
              <a:t>Click to edit Master title style</a:t>
            </a:r>
          </a:p>
        </p:txBody>
      </p:sp>
      <p:sp>
        <p:nvSpPr>
          <p:cNvPr id="4" name="Date Placeholder 3"/>
          <p:cNvSpPr>
            <a:spLocks noGrp="1"/>
          </p:cNvSpPr>
          <p:nvPr>
            <p:ph type="dt" sz="half" idx="10"/>
          </p:nvPr>
        </p:nvSpPr>
        <p:spPr/>
        <p:txBody>
          <a:bodyPr/>
          <a:lstStyle/>
          <a:p>
            <a:fld id="{ED5415D0-1DCC-4932-A659-7F77D136339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
        <p:nvSpPr>
          <p:cNvPr id="8" name="Rectangle 7"/>
          <p:cNvSpPr/>
          <p:nvPr userDrawn="1"/>
        </p:nvSpPr>
        <p:spPr>
          <a:xfrm>
            <a:off x="9174480" y="0"/>
            <a:ext cx="3017520" cy="11599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588270" y="1485900"/>
            <a:ext cx="11001750" cy="0"/>
          </a:xfrm>
          <a:prstGeom prst="line">
            <a:avLst/>
          </a:prstGeom>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320361"/>
      </p:ext>
    </p:extLst>
  </p:cSld>
  <p:clrMapOvr>
    <a:masterClrMapping/>
  </p:clrMapOvr>
  <p:extLst>
    <p:ext uri="{DCECCB84-F9BA-43D5-87BE-67443E8EF086}">
      <p15:sldGuideLst xmlns:p15="http://schemas.microsoft.com/office/powerpoint/2012/main">
        <p15:guide id="1" orient="horz" pos="9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415D0-1DCC-4932-A659-7F77D136339E}"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dirty="0"/>
          </a:p>
        </p:txBody>
      </p:sp>
    </p:spTree>
    <p:extLst>
      <p:ext uri="{BB962C8B-B14F-4D97-AF65-F5344CB8AC3E}">
        <p14:creationId xmlns:p14="http://schemas.microsoft.com/office/powerpoint/2010/main" val="40599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Click to edit Master title style</a:t>
            </a:r>
          </a:p>
        </p:txBody>
      </p:sp>
      <p:sp>
        <p:nvSpPr>
          <p:cNvPr id="3" name="Content Placeholder 2"/>
          <p:cNvSpPr>
            <a:spLocks noGrp="1"/>
          </p:cNvSpPr>
          <p:nvPr>
            <p:ph sz="half" idx="1"/>
          </p:nvPr>
        </p:nvSpPr>
        <p:spPr>
          <a:xfrm>
            <a:off x="838200" y="577635"/>
            <a:ext cx="5181600" cy="55993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5415D0-1DCC-4932-A659-7F77D136339E}"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698C1A-6F59-41B7-9545-904E755EAE9F}" type="slidenum">
              <a:rPr lang="en-US" smtClean="0"/>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2328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P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D5415D0-1DCC-4932-A659-7F77D136339E}"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698C1A-6F59-41B7-9545-904E755EAE9F}" type="slidenum">
              <a:rPr lang="en-US" smtClean="0"/>
              <a:t>‹#›</a:t>
            </a:fld>
            <a:endParaRPr lang="en-US" dirty="0"/>
          </a:p>
        </p:txBody>
      </p:sp>
      <p:graphicFrame>
        <p:nvGraphicFramePr>
          <p:cNvPr id="6" name="Group 135"/>
          <p:cNvGraphicFramePr>
            <a:graphicFrameLocks/>
          </p:cNvGraphicFramePr>
          <p:nvPr userDrawn="1">
            <p:extLst>
              <p:ext uri="{D42A27DB-BD31-4B8C-83A1-F6EECF244321}">
                <p14:modId xmlns:p14="http://schemas.microsoft.com/office/powerpoint/2010/main" val="834837332"/>
              </p:ext>
            </p:extLst>
          </p:nvPr>
        </p:nvGraphicFramePr>
        <p:xfrm>
          <a:off x="575353"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Suppliers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7" name="Group 135"/>
          <p:cNvGraphicFramePr>
            <a:graphicFrameLocks/>
          </p:cNvGraphicFramePr>
          <p:nvPr userDrawn="1">
            <p:extLst>
              <p:ext uri="{D42A27DB-BD31-4B8C-83A1-F6EECF244321}">
                <p14:modId xmlns:p14="http://schemas.microsoft.com/office/powerpoint/2010/main" val="2437044095"/>
              </p:ext>
            </p:extLst>
          </p:nvPr>
        </p:nvGraphicFramePr>
        <p:xfrm>
          <a:off x="282160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Inputs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Group 135"/>
          <p:cNvGraphicFramePr>
            <a:graphicFrameLocks/>
          </p:cNvGraphicFramePr>
          <p:nvPr userDrawn="1">
            <p:extLst>
              <p:ext uri="{D42A27DB-BD31-4B8C-83A1-F6EECF244321}">
                <p14:modId xmlns:p14="http://schemas.microsoft.com/office/powerpoint/2010/main" val="2715456814"/>
              </p:ext>
            </p:extLst>
          </p:nvPr>
        </p:nvGraphicFramePr>
        <p:xfrm>
          <a:off x="5067861"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Process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9" name="Group 135"/>
          <p:cNvGraphicFramePr>
            <a:graphicFrameLocks/>
          </p:cNvGraphicFramePr>
          <p:nvPr userDrawn="1">
            <p:extLst>
              <p:ext uri="{D42A27DB-BD31-4B8C-83A1-F6EECF244321}">
                <p14:modId xmlns:p14="http://schemas.microsoft.com/office/powerpoint/2010/main" val="2468777885"/>
              </p:ext>
            </p:extLst>
          </p:nvPr>
        </p:nvGraphicFramePr>
        <p:xfrm>
          <a:off x="7314114"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Outputs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10" name="Group 135"/>
          <p:cNvGraphicFramePr>
            <a:graphicFrameLocks/>
          </p:cNvGraphicFramePr>
          <p:nvPr userDrawn="1">
            <p:extLst>
              <p:ext uri="{D42A27DB-BD31-4B8C-83A1-F6EECF244321}">
                <p14:modId xmlns:p14="http://schemas.microsoft.com/office/powerpoint/2010/main" val="2043035133"/>
              </p:ext>
            </p:extLst>
          </p:nvPr>
        </p:nvGraphicFramePr>
        <p:xfrm>
          <a:off x="956036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mn-lt"/>
                          <a:ea typeface="ヒラギノ角ゴ Pro W3"/>
                          <a:cs typeface="ヒラギノ角ゴ Pro W3"/>
                        </a:rPr>
                        <a:t>Customers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dirty="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7246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415D0-1DCC-4932-A659-7F77D136339E}"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698C1A-6F59-41B7-9545-904E755EAE9F}" type="slidenum">
              <a:rPr lang="en-US" smtClean="0"/>
              <a:t>‹#›</a:t>
            </a:fld>
            <a:endParaRPr lang="en-US" dirty="0"/>
          </a:p>
        </p:txBody>
      </p:sp>
      <p:sp>
        <p:nvSpPr>
          <p:cNvPr id="5" name="Title 1"/>
          <p:cNvSpPr>
            <a:spLocks noGrp="1"/>
          </p:cNvSpPr>
          <p:nvPr>
            <p:ph type="title"/>
          </p:nvPr>
        </p:nvSpPr>
        <p:spPr>
          <a:xfrm>
            <a:off x="0" y="-3004"/>
            <a:ext cx="10939085" cy="507206"/>
          </a:xfrm>
        </p:spPr>
        <p:txBody>
          <a:bodyPr/>
          <a:lstStyle/>
          <a:p>
            <a:r>
              <a:rPr lang="en-US" dirty="0"/>
              <a:t>Click to edit Master title style</a:t>
            </a:r>
          </a:p>
        </p:txBody>
      </p:sp>
    </p:spTree>
    <p:extLst>
      <p:ext uri="{BB962C8B-B14F-4D97-AF65-F5344CB8AC3E}">
        <p14:creationId xmlns:p14="http://schemas.microsoft.com/office/powerpoint/2010/main" val="343415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504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3004"/>
            <a:ext cx="10939085" cy="507206"/>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575353" y="1109610"/>
            <a:ext cx="11116637" cy="52809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415D0-1DCC-4932-A659-7F77D136339E}" type="datetimeFigureOut">
              <a:rPr lang="en-US" smtClean="0"/>
              <a:t>4/23/2024</a:t>
            </a:fld>
            <a:endParaRPr lang="en-US" dirty="0"/>
          </a:p>
        </p:txBody>
      </p:sp>
      <p:sp>
        <p:nvSpPr>
          <p:cNvPr id="5" name="Footer Placeholder 4"/>
          <p:cNvSpPr>
            <a:spLocks noGrp="1"/>
          </p:cNvSpPr>
          <p:nvPr>
            <p:ph type="ftr" sz="quarter" idx="3"/>
          </p:nvPr>
        </p:nvSpPr>
        <p:spPr>
          <a:xfrm>
            <a:off x="3690562" y="6489520"/>
            <a:ext cx="488621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8952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98C1A-6F59-41B7-9545-904E755EAE9F}" type="slidenum">
              <a:rPr lang="en-US" smtClean="0"/>
              <a:t>‹#›</a:t>
            </a:fld>
            <a:endParaRPr lang="en-US" dirty="0"/>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127589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72" r:id="rId6"/>
    <p:sldLayoutId id="2147483667" r:id="rId7"/>
  </p:sldLayoutIdLst>
  <p:txStyles>
    <p:titleStyle>
      <a:lvl1pPr algn="l" defTabSz="914400" rtl="0" eaLnBrk="1" latinLnBrk="0" hangingPunct="1">
        <a:lnSpc>
          <a:spcPct val="90000"/>
        </a:lnSpc>
        <a:spcBef>
          <a:spcPct val="0"/>
        </a:spcBef>
        <a:buNone/>
        <a:defRPr sz="3200" b="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Project Status Report:  XXXX				</a:t>
            </a:r>
          </a:p>
        </p:txBody>
      </p:sp>
      <p:sp>
        <p:nvSpPr>
          <p:cNvPr id="19" name="Slide Number Placeholder 4"/>
          <p:cNvSpPr>
            <a:spLocks noGrp="1"/>
          </p:cNvSpPr>
          <p:nvPr>
            <p:ph type="sldNum" sz="quarter" idx="12"/>
          </p:nvPr>
        </p:nvSpPr>
        <p:spPr/>
        <p:txBody>
          <a:bodyPr/>
          <a:lstStyle/>
          <a:p>
            <a:fld id="{68698C1A-6F59-41B7-9545-904E755EAE9F}" type="slidenum">
              <a:rPr lang="en-US" smtClean="0"/>
              <a:pPr/>
              <a:t>1</a:t>
            </a:fld>
            <a:endParaRPr lang="en-US" dirty="0"/>
          </a:p>
        </p:txBody>
      </p:sp>
      <p:graphicFrame>
        <p:nvGraphicFramePr>
          <p:cNvPr id="4" name="Group 135"/>
          <p:cNvGraphicFramePr>
            <a:graphicFrameLocks/>
          </p:cNvGraphicFramePr>
          <p:nvPr>
            <p:extLst>
              <p:ext uri="{D42A27DB-BD31-4B8C-83A1-F6EECF244321}">
                <p14:modId xmlns:p14="http://schemas.microsoft.com/office/powerpoint/2010/main" val="3159583912"/>
              </p:ext>
            </p:extLst>
          </p:nvPr>
        </p:nvGraphicFramePr>
        <p:xfrm>
          <a:off x="152400" y="547344"/>
          <a:ext cx="8892540" cy="731520"/>
        </p:xfrm>
        <a:graphic>
          <a:graphicData uri="http://schemas.openxmlformats.org/drawingml/2006/table">
            <a:tbl>
              <a:tblPr/>
              <a:tblGrid>
                <a:gridCol w="1423663">
                  <a:extLst>
                    <a:ext uri="{9D8B030D-6E8A-4147-A177-3AD203B41FA5}">
                      <a16:colId xmlns:a16="http://schemas.microsoft.com/office/drawing/2014/main" val="20000"/>
                    </a:ext>
                  </a:extLst>
                </a:gridCol>
                <a:gridCol w="7468877">
                  <a:extLst>
                    <a:ext uri="{9D8B030D-6E8A-4147-A177-3AD203B41FA5}">
                      <a16:colId xmlns:a16="http://schemas.microsoft.com/office/drawing/2014/main" val="286548247"/>
                    </a:ext>
                  </a:extLst>
                </a:gridCol>
              </a:tblGrid>
              <a:tr h="59880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Executive Summary</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ヒラギノ角ゴ Pro W3"/>
                          <a:cs typeface="ヒラギノ角ゴ Pro W3"/>
                        </a:rPr>
                        <a:t>Team Intellect Inferno wants to configure and integrate Bookly and Zapier to be able to achieve working notification systems that work in alignment with the floater patient scheduling system within the demo website.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135"/>
          <p:cNvGraphicFramePr>
            <a:graphicFrameLocks/>
          </p:cNvGraphicFramePr>
          <p:nvPr>
            <p:extLst>
              <p:ext uri="{D42A27DB-BD31-4B8C-83A1-F6EECF244321}">
                <p14:modId xmlns:p14="http://schemas.microsoft.com/office/powerpoint/2010/main" val="4041952365"/>
              </p:ext>
            </p:extLst>
          </p:nvPr>
        </p:nvGraphicFramePr>
        <p:xfrm>
          <a:off x="6195523" y="2077481"/>
          <a:ext cx="5856778" cy="2092050"/>
        </p:xfrm>
        <a:graphic>
          <a:graphicData uri="http://schemas.openxmlformats.org/drawingml/2006/table">
            <a:tbl>
              <a:tblPr/>
              <a:tblGrid>
                <a:gridCol w="5856778">
                  <a:extLst>
                    <a:ext uri="{9D8B030D-6E8A-4147-A177-3AD203B41FA5}">
                      <a16:colId xmlns:a16="http://schemas.microsoft.com/office/drawing/2014/main" val="20000"/>
                    </a:ext>
                  </a:extLst>
                </a:gridCol>
              </a:tblGrid>
              <a:tr h="36081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Recent Accomplishments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1234">
                <a:tc>
                  <a:txBody>
                    <a:bodyPr/>
                    <a:lstStyle/>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Updated RTM, SOW, </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Successful zaps from Zapier</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Successful integration with Text SMS software and Zapier</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Complete integration with Bookly</a:t>
                      </a:r>
                    </a:p>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dirty="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0" name="Group 135"/>
          <p:cNvGraphicFramePr>
            <a:graphicFrameLocks/>
          </p:cNvGraphicFramePr>
          <p:nvPr>
            <p:extLst>
              <p:ext uri="{D42A27DB-BD31-4B8C-83A1-F6EECF244321}">
                <p14:modId xmlns:p14="http://schemas.microsoft.com/office/powerpoint/2010/main" val="2647367107"/>
              </p:ext>
            </p:extLst>
          </p:nvPr>
        </p:nvGraphicFramePr>
        <p:xfrm>
          <a:off x="6184901" y="4305300"/>
          <a:ext cx="5867400" cy="2095500"/>
        </p:xfrm>
        <a:graphic>
          <a:graphicData uri="http://schemas.openxmlformats.org/drawingml/2006/table">
            <a:tbl>
              <a:tblPr/>
              <a:tblGrid>
                <a:gridCol w="5867400">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Next Steps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chemeClr val="tx1"/>
                          </a:solidFill>
                        </a:rPr>
                        <a:t>Integrate web client to Kids Centers current WordPress page</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chemeClr val="tx1"/>
                          </a:solidFill>
                        </a:rPr>
                        <a:t>Insert data for Therapists, services, and patients and rid of dummy data.</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chemeClr val="tx1"/>
                          </a:solidFill>
                        </a:rPr>
                        <a:t>Alt: Start merge to Kids Center new webpage (Non WordPress , new Project)</a:t>
                      </a:r>
                    </a:p>
                    <a:p>
                      <a:pPr marL="171450" marR="0" lvl="0" indent="-171450"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dirty="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 name="Group 135"/>
          <p:cNvGraphicFramePr>
            <a:graphicFrameLocks/>
          </p:cNvGraphicFramePr>
          <p:nvPr>
            <p:extLst>
              <p:ext uri="{D42A27DB-BD31-4B8C-83A1-F6EECF244321}">
                <p14:modId xmlns:p14="http://schemas.microsoft.com/office/powerpoint/2010/main" val="1193930957"/>
              </p:ext>
            </p:extLst>
          </p:nvPr>
        </p:nvGraphicFramePr>
        <p:xfrm>
          <a:off x="152400" y="2074529"/>
          <a:ext cx="5943599" cy="2171816"/>
        </p:xfrm>
        <a:graphic>
          <a:graphicData uri="http://schemas.openxmlformats.org/drawingml/2006/table">
            <a:tbl>
              <a:tblPr/>
              <a:tblGrid>
                <a:gridCol w="3754883">
                  <a:extLst>
                    <a:ext uri="{9D8B030D-6E8A-4147-A177-3AD203B41FA5}">
                      <a16:colId xmlns:a16="http://schemas.microsoft.com/office/drawing/2014/main" val="20000"/>
                    </a:ext>
                  </a:extLst>
                </a:gridCol>
                <a:gridCol w="751408">
                  <a:extLst>
                    <a:ext uri="{9D8B030D-6E8A-4147-A177-3AD203B41FA5}">
                      <a16:colId xmlns:a16="http://schemas.microsoft.com/office/drawing/2014/main" val="1883297154"/>
                    </a:ext>
                  </a:extLst>
                </a:gridCol>
                <a:gridCol w="751408">
                  <a:extLst>
                    <a:ext uri="{9D8B030D-6E8A-4147-A177-3AD203B41FA5}">
                      <a16:colId xmlns:a16="http://schemas.microsoft.com/office/drawing/2014/main" val="4149991081"/>
                    </a:ext>
                  </a:extLst>
                </a:gridCol>
                <a:gridCol w="685900">
                  <a:extLst>
                    <a:ext uri="{9D8B030D-6E8A-4147-A177-3AD203B41FA5}">
                      <a16:colId xmlns:a16="http://schemas.microsoft.com/office/drawing/2014/main" val="653353255"/>
                    </a:ext>
                  </a:extLst>
                </a:gridCol>
              </a:tblGrid>
              <a:tr h="361326">
                <a:tc gridSpan="4">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Milestones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946">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Milestone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Baseline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Expected</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solidFill>
                            <a:schemeClr val="accent1">
                              <a:lumMod val="75000"/>
                            </a:schemeClr>
                          </a:solidFill>
                        </a:rPr>
                        <a:t>RAG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Launch website demo made from Bookly with current access.</a:t>
                      </a:r>
                    </a:p>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3/4/24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3/25/24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bg1"/>
                          </a:solidFill>
                          <a:latin typeface="+mn-lt"/>
                          <a:ea typeface="+mn-ea"/>
                          <a:cs typeface="+mn-cs"/>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5E9E"/>
                    </a:solidFill>
                  </a:tcPr>
                </a:tc>
                <a:extLst>
                  <a:ext uri="{0D108BD9-81ED-4DB2-BD59-A6C34878D82A}">
                    <a16:rowId xmlns:a16="http://schemas.microsoft.com/office/drawing/2014/main" val="2535682130"/>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Rebuild RTM</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3/18/24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3/30/24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bg1"/>
                          </a:solidFill>
                          <a:latin typeface="+mn-lt"/>
                          <a:ea typeface="+mn-ea"/>
                          <a:cs typeface="+mn-cs"/>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5E9E"/>
                    </a:solidFill>
                  </a:tcPr>
                </a:tc>
                <a:extLst>
                  <a:ext uri="{0D108BD9-81ED-4DB2-BD59-A6C34878D82A}">
                    <a16:rowId xmlns:a16="http://schemas.microsoft.com/office/drawing/2014/main" val="1251619013"/>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Baseline Front End Scheduling UI customization</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3/18/24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3/30/24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bg1"/>
                          </a:solidFill>
                          <a:latin typeface="+mn-lt"/>
                          <a:ea typeface="+mn-ea"/>
                          <a:cs typeface="+mn-cs"/>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5E9E"/>
                    </a:solidFill>
                  </a:tcPr>
                </a:tc>
                <a:extLst>
                  <a:ext uri="{0D108BD9-81ED-4DB2-BD59-A6C34878D82A}">
                    <a16:rowId xmlns:a16="http://schemas.microsoft.com/office/drawing/2014/main" val="1790509019"/>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HTML configuration for Bookly PRO</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3/29/24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4/14/24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bg1"/>
                          </a:solidFill>
                          <a:latin typeface="+mn-lt"/>
                          <a:ea typeface="+mn-ea"/>
                          <a:cs typeface="+mn-cs"/>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5E9E"/>
                    </a:solidFill>
                  </a:tcPr>
                </a:tc>
                <a:extLst>
                  <a:ext uri="{0D108BD9-81ED-4DB2-BD59-A6C34878D82A}">
                    <a16:rowId xmlns:a16="http://schemas.microsoft.com/office/drawing/2014/main" val="3322630190"/>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Text integration with Zapier</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4/1/24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4/5/24</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bg1"/>
                          </a:solidFill>
                          <a:latin typeface="+mn-lt"/>
                          <a:ea typeface="+mn-ea"/>
                          <a:cs typeface="+mn-cs"/>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5E9E"/>
                    </a:solidFill>
                  </a:tcPr>
                </a:tc>
                <a:extLst>
                  <a:ext uri="{0D108BD9-81ED-4DB2-BD59-A6C34878D82A}">
                    <a16:rowId xmlns:a16="http://schemas.microsoft.com/office/drawing/2014/main" val="1891976964"/>
                  </a:ext>
                </a:extLst>
              </a:tr>
            </a:tbl>
          </a:graphicData>
        </a:graphic>
      </p:graphicFrame>
      <p:graphicFrame>
        <p:nvGraphicFramePr>
          <p:cNvPr id="22" name="Group 135"/>
          <p:cNvGraphicFramePr>
            <a:graphicFrameLocks/>
          </p:cNvGraphicFramePr>
          <p:nvPr>
            <p:extLst>
              <p:ext uri="{D42A27DB-BD31-4B8C-83A1-F6EECF244321}">
                <p14:modId xmlns:p14="http://schemas.microsoft.com/office/powerpoint/2010/main" val="314427232"/>
              </p:ext>
            </p:extLst>
          </p:nvPr>
        </p:nvGraphicFramePr>
        <p:xfrm>
          <a:off x="152400" y="4305300"/>
          <a:ext cx="5873676" cy="2095500"/>
        </p:xfrm>
        <a:graphic>
          <a:graphicData uri="http://schemas.openxmlformats.org/drawingml/2006/table">
            <a:tbl>
              <a:tblPr/>
              <a:tblGrid>
                <a:gridCol w="5873676">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Risks, Issues, and Dependencies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Access to Fusion via Zapier but is yet to be Automated (Out of Scope due to Closed API)</a:t>
                      </a: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9338930"/>
              </p:ext>
            </p:extLst>
          </p:nvPr>
        </p:nvGraphicFramePr>
        <p:xfrm>
          <a:off x="533266" y="6532664"/>
          <a:ext cx="11127195" cy="278840"/>
        </p:xfrm>
        <a:graphic>
          <a:graphicData uri="http://schemas.openxmlformats.org/drawingml/2006/table">
            <a:tbl>
              <a:tblPr firstRow="1" bandRow="1">
                <a:tableStyleId>{5C22544A-7EE6-4342-B048-85BDC9FD1C3A}</a:tableStyleId>
              </a:tblPr>
              <a:tblGrid>
                <a:gridCol w="915972">
                  <a:extLst>
                    <a:ext uri="{9D8B030D-6E8A-4147-A177-3AD203B41FA5}">
                      <a16:colId xmlns:a16="http://schemas.microsoft.com/office/drawing/2014/main" val="1681909027"/>
                    </a:ext>
                  </a:extLst>
                </a:gridCol>
                <a:gridCol w="1889185">
                  <a:extLst>
                    <a:ext uri="{9D8B030D-6E8A-4147-A177-3AD203B41FA5}">
                      <a16:colId xmlns:a16="http://schemas.microsoft.com/office/drawing/2014/main" val="3644752523"/>
                    </a:ext>
                  </a:extLst>
                </a:gridCol>
                <a:gridCol w="3549432">
                  <a:extLst>
                    <a:ext uri="{9D8B030D-6E8A-4147-A177-3AD203B41FA5}">
                      <a16:colId xmlns:a16="http://schemas.microsoft.com/office/drawing/2014/main" val="1310532763"/>
                    </a:ext>
                  </a:extLst>
                </a:gridCol>
                <a:gridCol w="2386303">
                  <a:extLst>
                    <a:ext uri="{9D8B030D-6E8A-4147-A177-3AD203B41FA5}">
                      <a16:colId xmlns:a16="http://schemas.microsoft.com/office/drawing/2014/main" val="3631814191"/>
                    </a:ext>
                  </a:extLst>
                </a:gridCol>
                <a:gridCol w="2386303">
                  <a:extLst>
                    <a:ext uri="{9D8B030D-6E8A-4147-A177-3AD203B41FA5}">
                      <a16:colId xmlns:a16="http://schemas.microsoft.com/office/drawing/2014/main" val="2825869829"/>
                    </a:ext>
                  </a:extLst>
                </a:gridCol>
              </a:tblGrid>
              <a:tr h="278840">
                <a:tc>
                  <a:txBody>
                    <a:bodyPr/>
                    <a:lstStyle/>
                    <a:p>
                      <a:pPr algn="ctr"/>
                      <a:r>
                        <a:rPr lang="en-US" sz="1100" dirty="0"/>
                        <a:t>Status Key:</a:t>
                      </a:r>
                    </a:p>
                  </a:txBody>
                  <a:tcPr anchor="ctr">
                    <a:solidFill>
                      <a:srgbClr val="0063A7"/>
                    </a:solidFill>
                  </a:tcPr>
                </a:tc>
                <a:tc>
                  <a:txBody>
                    <a:bodyPr/>
                    <a:lstStyle/>
                    <a:p>
                      <a:pPr algn="ctr"/>
                      <a:r>
                        <a:rPr lang="en-US" sz="1100" b="1" dirty="0">
                          <a:solidFill>
                            <a:schemeClr val="bg1"/>
                          </a:solidFill>
                        </a:rPr>
                        <a:t>Green: On</a:t>
                      </a:r>
                      <a:r>
                        <a:rPr lang="en-US" sz="1100" b="1" baseline="0" dirty="0">
                          <a:solidFill>
                            <a:schemeClr val="bg1"/>
                          </a:solidFill>
                        </a:rPr>
                        <a:t> Target</a:t>
                      </a:r>
                      <a:endParaRPr lang="en-US" sz="1100" b="1" dirty="0">
                        <a:solidFill>
                          <a:schemeClr val="bg1"/>
                        </a:solidFill>
                      </a:endParaRPr>
                    </a:p>
                  </a:txBody>
                  <a:tcPr anchor="ctr">
                    <a:solidFill>
                      <a:schemeClr val="accent3"/>
                    </a:solidFill>
                  </a:tcPr>
                </a:tc>
                <a:tc>
                  <a:txBody>
                    <a:bodyPr/>
                    <a:lstStyle/>
                    <a:p>
                      <a:pPr algn="ctr"/>
                      <a:r>
                        <a:rPr lang="en-US" sz="1100" b="1" dirty="0">
                          <a:solidFill>
                            <a:schemeClr val="bg1"/>
                          </a:solidFill>
                        </a:rPr>
                        <a:t>Amber:</a:t>
                      </a:r>
                      <a:r>
                        <a:rPr lang="en-US" sz="1100" b="1" baseline="0" dirty="0">
                          <a:solidFill>
                            <a:schemeClr val="bg1"/>
                          </a:solidFill>
                        </a:rPr>
                        <a:t> </a:t>
                      </a:r>
                      <a:r>
                        <a:rPr lang="en-US" sz="1100" b="1" dirty="0">
                          <a:solidFill>
                            <a:schemeClr val="bg1"/>
                          </a:solidFill>
                        </a:rPr>
                        <a:t>Risks to Timeline, Scope,  or Budget</a:t>
                      </a:r>
                    </a:p>
                  </a:txBody>
                  <a:tcPr anchor="ctr">
                    <a:solidFill>
                      <a:schemeClr val="accent4">
                        <a:lumMod val="75000"/>
                      </a:schemeClr>
                    </a:solidFill>
                  </a:tcPr>
                </a:tc>
                <a:tc>
                  <a:txBody>
                    <a:bodyPr/>
                    <a:lstStyle/>
                    <a:p>
                      <a:pPr algn="ctr"/>
                      <a:r>
                        <a:rPr lang="en-US" sz="1100" b="1" dirty="0">
                          <a:solidFill>
                            <a:schemeClr val="bg1"/>
                          </a:solidFill>
                        </a:rPr>
                        <a:t>Red:</a:t>
                      </a:r>
                      <a:r>
                        <a:rPr lang="en-US" sz="1100" b="1" baseline="0" dirty="0">
                          <a:solidFill>
                            <a:schemeClr val="bg1"/>
                          </a:solidFill>
                        </a:rPr>
                        <a:t> </a:t>
                      </a:r>
                      <a:r>
                        <a:rPr lang="en-US" sz="1100" b="1" dirty="0">
                          <a:solidFill>
                            <a:schemeClr val="bg1"/>
                          </a:solidFill>
                        </a:rPr>
                        <a:t>Requires Corrective Action</a:t>
                      </a:r>
                    </a:p>
                  </a:txBody>
                  <a:tcPr anchor="ctr">
                    <a:solidFill>
                      <a:schemeClr val="accent6"/>
                    </a:solidFill>
                  </a:tcPr>
                </a:tc>
                <a:tc>
                  <a:txBody>
                    <a:bodyPr/>
                    <a:lstStyle/>
                    <a:p>
                      <a:pPr algn="ctr"/>
                      <a:r>
                        <a:rPr lang="en-US" sz="1100" b="1" dirty="0">
                          <a:solidFill>
                            <a:schemeClr val="bg1"/>
                          </a:solidFill>
                        </a:rPr>
                        <a:t>Complete: Work Complete</a:t>
                      </a:r>
                    </a:p>
                  </a:txBody>
                  <a:tcPr anchor="ctr">
                    <a:solidFill>
                      <a:schemeClr val="accent1">
                        <a:lumMod val="50000"/>
                      </a:schemeClr>
                    </a:solidFill>
                  </a:tcPr>
                </a:tc>
                <a:extLst>
                  <a:ext uri="{0D108BD9-81ED-4DB2-BD59-A6C34878D82A}">
                    <a16:rowId xmlns:a16="http://schemas.microsoft.com/office/drawing/2014/main" val="3162001137"/>
                  </a:ext>
                </a:extLst>
              </a:tr>
            </a:tbl>
          </a:graphicData>
        </a:graphic>
      </p:graphicFrame>
      <p:graphicFrame>
        <p:nvGraphicFramePr>
          <p:cNvPr id="30" name="Group 64"/>
          <p:cNvGraphicFramePr>
            <a:graphicFrameLocks noGrp="1"/>
          </p:cNvGraphicFramePr>
          <p:nvPr>
            <p:extLst>
              <p:ext uri="{D42A27DB-BD31-4B8C-83A1-F6EECF244321}">
                <p14:modId xmlns:p14="http://schemas.microsoft.com/office/powerpoint/2010/main" val="3112014451"/>
              </p:ext>
            </p:extLst>
          </p:nvPr>
        </p:nvGraphicFramePr>
        <p:xfrm>
          <a:off x="9201151" y="40231"/>
          <a:ext cx="2970213" cy="1109031"/>
        </p:xfrm>
        <a:graphic>
          <a:graphicData uri="http://schemas.openxmlformats.org/drawingml/2006/table">
            <a:tbl>
              <a:tblPr/>
              <a:tblGrid>
                <a:gridCol w="1410647">
                  <a:extLst>
                    <a:ext uri="{9D8B030D-6E8A-4147-A177-3AD203B41FA5}">
                      <a16:colId xmlns:a16="http://schemas.microsoft.com/office/drawing/2014/main" val="20000"/>
                    </a:ext>
                  </a:extLst>
                </a:gridCol>
                <a:gridCol w="1559566">
                  <a:extLst>
                    <a:ext uri="{9D8B030D-6E8A-4147-A177-3AD203B41FA5}">
                      <a16:colId xmlns:a16="http://schemas.microsoft.com/office/drawing/2014/main" val="20001"/>
                    </a:ext>
                  </a:extLst>
                </a:gridCol>
              </a:tblGrid>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Status Date</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4/23/24</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Execution Owner</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Prof. Chrisman</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Project ID</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CIS-420-01-05</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12253046"/>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charset="0"/>
                        </a:rPr>
                        <a:t>RAG Status</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bg1"/>
                          </a:solidFill>
                          <a:effectLst/>
                          <a:latin typeface="Arial" charset="0"/>
                        </a:rPr>
                        <a:t>Navy</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005E9E"/>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37704459"/>
      </p:ext>
    </p:extLst>
  </p:cSld>
  <p:clrMapOvr>
    <a:masterClrMapping/>
  </p:clrMapOvr>
</p:sld>
</file>

<file path=ppt/theme/theme1.xml><?xml version="1.0" encoding="utf-8"?>
<a:theme xmlns:a="http://schemas.openxmlformats.org/drawingml/2006/main" name="1_Office Theme">
  <a:themeElements>
    <a:clrScheme name="Anthem Colors">
      <a:dk1>
        <a:srgbClr val="000000"/>
      </a:dk1>
      <a:lt1>
        <a:sysClr val="window" lastClr="FFFFFF"/>
      </a:lt1>
      <a:dk2>
        <a:srgbClr val="5B6770"/>
      </a:dk2>
      <a:lt2>
        <a:srgbClr val="D9D9D9"/>
      </a:lt2>
      <a:accent1>
        <a:srgbClr val="0079C2"/>
      </a:accent1>
      <a:accent2>
        <a:srgbClr val="815E90"/>
      </a:accent2>
      <a:accent3>
        <a:srgbClr val="5D9674"/>
      </a:accent3>
      <a:accent4>
        <a:srgbClr val="FEC246"/>
      </a:accent4>
      <a:accent5>
        <a:srgbClr val="BA9D80"/>
      </a:accent5>
      <a:accent6>
        <a:srgbClr val="D90026"/>
      </a:accent6>
      <a:hlink>
        <a:srgbClr val="518CC9"/>
      </a:hlink>
      <a:folHlink>
        <a:srgbClr val="D9D9D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32E888AA85EF24A98DDAC7885CB12C4" ma:contentTypeVersion="13" ma:contentTypeDescription="Create a new document." ma:contentTypeScope="" ma:versionID="fcb35e52bad2d915600962dd083fdeee">
  <xsd:schema xmlns:xsd="http://www.w3.org/2001/XMLSchema" xmlns:xs="http://www.w3.org/2001/XMLSchema" xmlns:p="http://schemas.microsoft.com/office/2006/metadata/properties" xmlns:ns3="826d5674-e968-4c3a-93d0-18a47698e985" xmlns:ns4="5d1bb3a5-b93a-4da9-8ea1-d3b797cbc064" targetNamespace="http://schemas.microsoft.com/office/2006/metadata/properties" ma:root="true" ma:fieldsID="94d466015878097caeb95e721de3781a" ns3:_="" ns4:_="">
    <xsd:import namespace="826d5674-e968-4c3a-93d0-18a47698e985"/>
    <xsd:import namespace="5d1bb3a5-b93a-4da9-8ea1-d3b797cbc06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6d5674-e968-4c3a-93d0-18a47698e9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1bb3a5-b93a-4da9-8ea1-d3b797cbc06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A8C48C-3CE4-417B-84BE-19C4E49923C9}">
  <ds:schemaRefs>
    <ds:schemaRef ds:uri="http://schemas.microsoft.com/sharepoint/v3/contenttype/forms"/>
  </ds:schemaRefs>
</ds:datastoreItem>
</file>

<file path=customXml/itemProps2.xml><?xml version="1.0" encoding="utf-8"?>
<ds:datastoreItem xmlns:ds="http://schemas.openxmlformats.org/officeDocument/2006/customXml" ds:itemID="{FC0FF237-8FEB-481C-8949-A10C1C731A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E02893-433F-49B6-8892-4EFE24A5C4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6d5674-e968-4c3a-93d0-18a47698e985"/>
    <ds:schemaRef ds:uri="5d1bb3a5-b93a-4da9-8ea1-d3b797cbc0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396</TotalTime>
  <Words>272</Words>
  <Application>Microsoft Office PowerPoint</Application>
  <PresentationFormat>Widescreen</PresentationFormat>
  <Paragraphs>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Project Status Report:  XXXX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 David Chrisman</dc:creator>
  <cp:lastModifiedBy>Lucas Hedges</cp:lastModifiedBy>
  <cp:revision>296</cp:revision>
  <dcterms:created xsi:type="dcterms:W3CDTF">2021-02-03T14:40:55Z</dcterms:created>
  <dcterms:modified xsi:type="dcterms:W3CDTF">2024-04-23T22:07:11Z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0x010100732E888AA85EF24A98DDAC7885CB12C4</vt:lpwstr>
  </property>
</Properties>
</file>