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10287000" cx="18288000"/>
  <p:notesSz cx="6858000" cy="9144000"/>
  <p:embeddedFontLst>
    <p:embeddedFont>
      <p:font typeface="Play"/>
      <p:regular r:id="rId17"/>
      <p:bold r:id="rId18"/>
    </p:embeddedFont>
    <p:embeddedFont>
      <p:font typeface="Amatic SC"/>
      <p:regular r:id="rId19"/>
      <p:bold r:id="rId20"/>
    </p:embeddedFont>
    <p:embeddedFont>
      <p:font typeface="ABeeZee"/>
      <p:regular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0DAE63-0FA1-484E-BBD7-C094D1B49CCB}">
  <a:tblStyle styleId="{B70DAE63-0FA1-484E-BBD7-C094D1B49CC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bold.fntdata"/><Relationship Id="rId11" Type="http://schemas.openxmlformats.org/officeDocument/2006/relationships/slide" Target="slides/slide5.xml"/><Relationship Id="rId22" Type="http://schemas.openxmlformats.org/officeDocument/2006/relationships/font" Target="fonts/ABeeZee-italic.fntdata"/><Relationship Id="rId10" Type="http://schemas.openxmlformats.org/officeDocument/2006/relationships/slide" Target="slides/slide4.xml"/><Relationship Id="rId21" Type="http://schemas.openxmlformats.org/officeDocument/2006/relationships/font" Target="fonts/ABeeZee-regular.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lay-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AmaticSC-regular.fntdata"/><Relationship Id="rId6" Type="http://schemas.openxmlformats.org/officeDocument/2006/relationships/notesMaster" Target="notesMasters/notesMaster1.xml"/><Relationship Id="rId18" Type="http://schemas.openxmlformats.org/officeDocument/2006/relationships/font" Target="fonts/Play-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5.png"/><Relationship Id="rId6"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9.png"/><Relationship Id="rId5" Type="http://schemas.openxmlformats.org/officeDocument/2006/relationships/image" Target="../media/image15.png"/><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6"/>
        </a:solidFill>
      </p:bgPr>
    </p:bg>
    <p:spTree>
      <p:nvGrpSpPr>
        <p:cNvPr id="83" name="Shape 83"/>
        <p:cNvGrpSpPr/>
        <p:nvPr/>
      </p:nvGrpSpPr>
      <p:grpSpPr>
        <a:xfrm>
          <a:off x="0" y="0"/>
          <a:ext cx="0" cy="0"/>
          <a:chOff x="0" y="0"/>
          <a:chExt cx="0" cy="0"/>
        </a:xfrm>
      </p:grpSpPr>
      <p:sp>
        <p:nvSpPr>
          <p:cNvPr id="84" name="Google Shape;84;p13"/>
          <p:cNvSpPr/>
          <p:nvPr/>
        </p:nvSpPr>
        <p:spPr>
          <a:xfrm>
            <a:off x="4645342" y="-237813"/>
            <a:ext cx="8997315" cy="3503748"/>
          </a:xfrm>
          <a:custGeom>
            <a:rect b="b" l="l" r="r" t="t"/>
            <a:pathLst>
              <a:path extrusionOk="0" h="3503748" w="8997315">
                <a:moveTo>
                  <a:pt x="0" y="0"/>
                </a:moveTo>
                <a:lnTo>
                  <a:pt x="8997316" y="0"/>
                </a:lnTo>
                <a:lnTo>
                  <a:pt x="8997316" y="3503748"/>
                </a:lnTo>
                <a:lnTo>
                  <a:pt x="0" y="3503748"/>
                </a:lnTo>
                <a:lnTo>
                  <a:pt x="0" y="0"/>
                </a:lnTo>
                <a:close/>
              </a:path>
            </a:pathLst>
          </a:custGeom>
          <a:blipFill rotWithShape="1">
            <a:blip r:embed="rId3">
              <a:alphaModFix/>
            </a:blip>
            <a:stretch>
              <a:fillRect b="-44558" l="0" r="0" t="0"/>
            </a:stretch>
          </a:blipFill>
          <a:ln>
            <a:noFill/>
          </a:ln>
        </p:spPr>
      </p:sp>
      <p:sp>
        <p:nvSpPr>
          <p:cNvPr id="85" name="Google Shape;85;p13"/>
          <p:cNvSpPr/>
          <p:nvPr/>
        </p:nvSpPr>
        <p:spPr>
          <a:xfrm>
            <a:off x="130185" y="140413"/>
            <a:ext cx="5172718" cy="5172718"/>
          </a:xfrm>
          <a:custGeom>
            <a:rect b="b" l="l" r="r" t="t"/>
            <a:pathLst>
              <a:path extrusionOk="0" h="5172718" w="5172718">
                <a:moveTo>
                  <a:pt x="0" y="0"/>
                </a:moveTo>
                <a:lnTo>
                  <a:pt x="5172718" y="0"/>
                </a:lnTo>
                <a:lnTo>
                  <a:pt x="5172718" y="5172718"/>
                </a:lnTo>
                <a:lnTo>
                  <a:pt x="0" y="5172718"/>
                </a:lnTo>
                <a:lnTo>
                  <a:pt x="0" y="0"/>
                </a:lnTo>
                <a:close/>
              </a:path>
            </a:pathLst>
          </a:custGeom>
          <a:blipFill rotWithShape="1">
            <a:blip r:embed="rId4">
              <a:alphaModFix/>
            </a:blip>
            <a:stretch>
              <a:fillRect b="0" l="0" r="0" t="0"/>
            </a:stretch>
          </a:blipFill>
          <a:ln>
            <a:noFill/>
          </a:ln>
        </p:spPr>
      </p:sp>
      <p:sp>
        <p:nvSpPr>
          <p:cNvPr id="86" name="Google Shape;86;p13"/>
          <p:cNvSpPr/>
          <p:nvPr/>
        </p:nvSpPr>
        <p:spPr>
          <a:xfrm>
            <a:off x="13780996" y="140413"/>
            <a:ext cx="4849195" cy="5297580"/>
          </a:xfrm>
          <a:custGeom>
            <a:rect b="b" l="l" r="r" t="t"/>
            <a:pathLst>
              <a:path extrusionOk="0" h="5297580" w="4849195">
                <a:moveTo>
                  <a:pt x="0" y="0"/>
                </a:moveTo>
                <a:lnTo>
                  <a:pt x="4849196" y="0"/>
                </a:lnTo>
                <a:lnTo>
                  <a:pt x="4849196" y="5297580"/>
                </a:lnTo>
                <a:lnTo>
                  <a:pt x="0" y="5297580"/>
                </a:lnTo>
                <a:lnTo>
                  <a:pt x="0" y="0"/>
                </a:lnTo>
                <a:close/>
              </a:path>
            </a:pathLst>
          </a:custGeom>
          <a:blipFill rotWithShape="1">
            <a:blip r:embed="rId5">
              <a:alphaModFix/>
            </a:blip>
            <a:stretch>
              <a:fillRect b="0" l="0" r="0" t="0"/>
            </a:stretch>
          </a:blipFill>
          <a:ln>
            <a:noFill/>
          </a:ln>
        </p:spPr>
      </p:sp>
      <p:sp>
        <p:nvSpPr>
          <p:cNvPr id="87" name="Google Shape;87;p13"/>
          <p:cNvSpPr/>
          <p:nvPr/>
        </p:nvSpPr>
        <p:spPr>
          <a:xfrm>
            <a:off x="6377103" y="4705083"/>
            <a:ext cx="5542883" cy="5581917"/>
          </a:xfrm>
          <a:custGeom>
            <a:rect b="b" l="l" r="r" t="t"/>
            <a:pathLst>
              <a:path extrusionOk="0" h="5581917" w="5542883">
                <a:moveTo>
                  <a:pt x="0" y="0"/>
                </a:moveTo>
                <a:lnTo>
                  <a:pt x="5542883" y="0"/>
                </a:lnTo>
                <a:lnTo>
                  <a:pt x="5542883" y="5581917"/>
                </a:lnTo>
                <a:lnTo>
                  <a:pt x="0" y="5581917"/>
                </a:lnTo>
                <a:lnTo>
                  <a:pt x="0" y="0"/>
                </a:lnTo>
                <a:close/>
              </a:path>
            </a:pathLst>
          </a:custGeom>
          <a:blipFill rotWithShape="1">
            <a:blip r:embed="rId6">
              <a:alphaModFix/>
            </a:blip>
            <a:stretch>
              <a:fillRect b="0" l="0" r="0" t="0"/>
            </a:stretch>
          </a:blipFill>
          <a:ln>
            <a:noFill/>
          </a:ln>
        </p:spPr>
      </p:sp>
      <p:sp>
        <p:nvSpPr>
          <p:cNvPr id="88" name="Google Shape;88;p13"/>
          <p:cNvSpPr txBox="1"/>
          <p:nvPr/>
        </p:nvSpPr>
        <p:spPr>
          <a:xfrm>
            <a:off x="6377103" y="3621296"/>
            <a:ext cx="5900337" cy="280670"/>
          </a:xfrm>
          <a:prstGeom prst="rect">
            <a:avLst/>
          </a:prstGeom>
          <a:noFill/>
          <a:ln>
            <a:noFill/>
          </a:ln>
        </p:spPr>
        <p:txBody>
          <a:bodyPr anchorCtr="0" anchor="t" bIns="0" lIns="0" spcFirstLastPara="1" rIns="0" wrap="square" tIns="0">
            <a:spAutoFit/>
          </a:bodyPr>
          <a:lstStyle/>
          <a:p>
            <a:pPr indent="0" lvl="0" marL="0" marR="0" rtl="0" algn="ctr">
              <a:lnSpc>
                <a:spcPct val="140023"/>
              </a:lnSpc>
              <a:spcBef>
                <a:spcPts val="0"/>
              </a:spcBef>
              <a:spcAft>
                <a:spcPts val="0"/>
              </a:spcAft>
              <a:buNone/>
            </a:pPr>
            <a:r>
              <a:rPr b="0" i="0" lang="en-US" sz="1699" u="none" cap="none" strike="noStrike">
                <a:solidFill>
                  <a:srgbClr val="292B2D"/>
                </a:solidFill>
                <a:latin typeface="Play"/>
                <a:ea typeface="Play"/>
                <a:cs typeface="Play"/>
                <a:sym typeface="Play"/>
              </a:rPr>
              <a:t>By: Davina Flores</a:t>
            </a:r>
            <a:endParaRPr/>
          </a:p>
        </p:txBody>
      </p:sp>
      <p:sp>
        <p:nvSpPr>
          <p:cNvPr id="89" name="Google Shape;89;p13"/>
          <p:cNvSpPr txBox="1"/>
          <p:nvPr/>
        </p:nvSpPr>
        <p:spPr>
          <a:xfrm>
            <a:off x="6125147" y="2998233"/>
            <a:ext cx="6404250" cy="487778"/>
          </a:xfrm>
          <a:prstGeom prst="rect">
            <a:avLst/>
          </a:prstGeom>
          <a:noFill/>
          <a:ln>
            <a:noFill/>
          </a:ln>
        </p:spPr>
        <p:txBody>
          <a:bodyPr anchorCtr="0" anchor="t" bIns="0" lIns="0" spcFirstLastPara="1" rIns="0" wrap="square" tIns="0">
            <a:spAutoFit/>
          </a:bodyPr>
          <a:lstStyle/>
          <a:p>
            <a:pPr indent="0" lvl="0" marL="0" marR="0" rtl="0" algn="ctr">
              <a:lnSpc>
                <a:spcPct val="139986"/>
              </a:lnSpc>
              <a:spcBef>
                <a:spcPts val="0"/>
              </a:spcBef>
              <a:spcAft>
                <a:spcPts val="0"/>
              </a:spcAft>
              <a:buNone/>
            </a:pPr>
            <a:r>
              <a:rPr b="0" i="0" lang="en-US" sz="2921" u="none" cap="none" strike="noStrike">
                <a:solidFill>
                  <a:srgbClr val="292B2D"/>
                </a:solidFill>
                <a:latin typeface="Play"/>
                <a:ea typeface="Play"/>
                <a:cs typeface="Play"/>
                <a:sym typeface="Play"/>
              </a:rPr>
              <a:t>Case Study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6"/>
        </a:solidFill>
      </p:bgPr>
    </p:bg>
    <p:spTree>
      <p:nvGrpSpPr>
        <p:cNvPr id="149" name="Shape 149"/>
        <p:cNvGrpSpPr/>
        <p:nvPr/>
      </p:nvGrpSpPr>
      <p:grpSpPr>
        <a:xfrm>
          <a:off x="0" y="0"/>
          <a:ext cx="0" cy="0"/>
          <a:chOff x="0" y="0"/>
          <a:chExt cx="0" cy="0"/>
        </a:xfrm>
      </p:grpSpPr>
      <p:sp>
        <p:nvSpPr>
          <p:cNvPr id="150" name="Google Shape;150;p22"/>
          <p:cNvSpPr/>
          <p:nvPr/>
        </p:nvSpPr>
        <p:spPr>
          <a:xfrm>
            <a:off x="-1029478" y="-272514"/>
            <a:ext cx="3545551" cy="2348831"/>
          </a:xfrm>
          <a:custGeom>
            <a:rect b="b" l="l" r="r" t="t"/>
            <a:pathLst>
              <a:path extrusionOk="0" h="2890869" w="4856919">
                <a:moveTo>
                  <a:pt x="0" y="0"/>
                </a:moveTo>
                <a:lnTo>
                  <a:pt x="4856920" y="0"/>
                </a:lnTo>
                <a:lnTo>
                  <a:pt x="4856920" y="2890870"/>
                </a:lnTo>
                <a:lnTo>
                  <a:pt x="0" y="2890870"/>
                </a:lnTo>
                <a:lnTo>
                  <a:pt x="0" y="0"/>
                </a:lnTo>
                <a:close/>
              </a:path>
            </a:pathLst>
          </a:custGeom>
          <a:blipFill rotWithShape="1">
            <a:blip r:embed="rId3">
              <a:alphaModFix/>
            </a:blip>
            <a:stretch>
              <a:fillRect b="0" l="0" r="0" t="0"/>
            </a:stretch>
          </a:blipFill>
          <a:ln>
            <a:noFill/>
          </a:ln>
        </p:spPr>
      </p:sp>
      <p:graphicFrame>
        <p:nvGraphicFramePr>
          <p:cNvPr id="151" name="Google Shape;151;p22"/>
          <p:cNvGraphicFramePr/>
          <p:nvPr/>
        </p:nvGraphicFramePr>
        <p:xfrm>
          <a:off x="2803338" y="1734524"/>
          <a:ext cx="3000000" cy="3000000"/>
        </p:xfrm>
        <a:graphic>
          <a:graphicData uri="http://schemas.openxmlformats.org/drawingml/2006/table">
            <a:tbl>
              <a:tblPr>
                <a:noFill/>
                <a:tableStyleId>{B70DAE63-0FA1-484E-BBD7-C094D1B49CCB}</a:tableStyleId>
              </a:tblPr>
              <a:tblGrid>
                <a:gridCol w="3710075"/>
                <a:gridCol w="7229675"/>
              </a:tblGrid>
              <a:tr h="2079675">
                <a:tc>
                  <a:txBody>
                    <a:bodyPr/>
                    <a:lstStyle/>
                    <a:p>
                      <a:pPr indent="0" lvl="0" marL="0" marR="0" rtl="0" algn="ctr">
                        <a:lnSpc>
                          <a:spcPct val="216545"/>
                        </a:lnSpc>
                        <a:spcBef>
                          <a:spcPts val="0"/>
                        </a:spcBef>
                        <a:spcAft>
                          <a:spcPts val="0"/>
                        </a:spcAft>
                        <a:buNone/>
                      </a:pPr>
                      <a:r>
                        <a:t/>
                      </a:r>
                      <a:endParaRPr sz="1100" u="none" cap="none" strike="noStrike"/>
                    </a:p>
                    <a:p>
                      <a:pPr indent="0" lvl="0" marL="0" marR="0" rtl="0" algn="ctr">
                        <a:lnSpc>
                          <a:spcPct val="216545"/>
                        </a:lnSpc>
                        <a:spcBef>
                          <a:spcPts val="0"/>
                        </a:spcBef>
                        <a:spcAft>
                          <a:spcPts val="0"/>
                        </a:spcAft>
                        <a:buNone/>
                      </a:pPr>
                      <a:r>
                        <a:t/>
                      </a:r>
                      <a:endParaRPr sz="1100" u="none" cap="none" strike="noStrike"/>
                    </a:p>
                    <a:p>
                      <a:pPr indent="0" lvl="0" marL="0" marR="0" rtl="0" algn="ctr">
                        <a:lnSpc>
                          <a:spcPct val="216545"/>
                        </a:lnSpc>
                        <a:spcBef>
                          <a:spcPts val="0"/>
                        </a:spcBef>
                        <a:spcAft>
                          <a:spcPts val="0"/>
                        </a:spcAft>
                        <a:buNone/>
                      </a:pPr>
                      <a:r>
                        <a:t/>
                      </a:r>
                      <a:endParaRPr sz="1100" u="none" cap="none" strike="noStrike"/>
                    </a:p>
                    <a:p>
                      <a:pPr indent="0" lvl="0" marL="0" marR="0" rtl="0" algn="ctr">
                        <a:lnSpc>
                          <a:spcPct val="216545"/>
                        </a:lnSpc>
                        <a:spcBef>
                          <a:spcPts val="0"/>
                        </a:spcBef>
                        <a:spcAft>
                          <a:spcPts val="0"/>
                        </a:spcAft>
                        <a:buNone/>
                      </a:pPr>
                      <a:r>
                        <a:t/>
                      </a:r>
                      <a:endParaRPr sz="1100" u="none" cap="none" strike="noStrike"/>
                    </a:p>
                    <a:p>
                      <a:pPr indent="0" lvl="0" marL="0" marR="0" rtl="0" algn="ctr">
                        <a:lnSpc>
                          <a:spcPct val="216545"/>
                        </a:lnSpc>
                        <a:spcBef>
                          <a:spcPts val="0"/>
                        </a:spcBef>
                        <a:spcAft>
                          <a:spcPts val="0"/>
                        </a:spcAft>
                        <a:buNone/>
                      </a:pPr>
                      <a:r>
                        <a:t/>
                      </a:r>
                      <a:endParaRPr sz="1100" u="none" cap="none" strike="noStrike"/>
                    </a:p>
                    <a:p>
                      <a:pPr indent="0" lvl="0" marL="0" marR="0" rtl="0" algn="ctr">
                        <a:lnSpc>
                          <a:spcPct val="140035"/>
                        </a:lnSpc>
                        <a:spcBef>
                          <a:spcPts val="0"/>
                        </a:spcBef>
                        <a:spcAft>
                          <a:spcPts val="0"/>
                        </a:spcAft>
                        <a:buNone/>
                      </a:pPr>
                      <a:r>
                        <a:rPr lang="en-US" sz="1701" u="none" cap="none" strike="noStrike">
                          <a:solidFill>
                            <a:srgbClr val="000000"/>
                          </a:solidFill>
                          <a:latin typeface="ABeeZee"/>
                          <a:ea typeface="ABeeZee"/>
                          <a:cs typeface="ABeeZee"/>
                          <a:sym typeface="ABeeZee"/>
                        </a:rPr>
                        <a:t>After Work Unwind Program</a:t>
                      </a:r>
                      <a:endParaRPr/>
                    </a:p>
                  </a:txBody>
                  <a:tcPr marT="105375" marB="105375" marR="105375" marL="105375" anchor="ctr">
                    <a:lnL cap="flat" cmpd="sng" w="27575">
                      <a:solidFill>
                        <a:srgbClr val="000000"/>
                      </a:solidFill>
                      <a:prstDash val="solid"/>
                      <a:round/>
                      <a:headEnd len="sm" w="sm" type="none"/>
                      <a:tailEnd len="sm" w="sm" type="none"/>
                    </a:lnL>
                    <a:lnR cap="flat" cmpd="sng" w="27575">
                      <a:solidFill>
                        <a:srgbClr val="000000"/>
                      </a:solidFill>
                      <a:prstDash val="solid"/>
                      <a:round/>
                      <a:headEnd len="sm" w="sm" type="none"/>
                      <a:tailEnd len="sm" w="sm" type="none"/>
                    </a:lnR>
                    <a:lnT cap="flat" cmpd="sng" w="27575">
                      <a:solidFill>
                        <a:srgbClr val="000000"/>
                      </a:solidFill>
                      <a:prstDash val="solid"/>
                      <a:round/>
                      <a:headEnd len="sm" w="sm" type="none"/>
                      <a:tailEnd len="sm" w="sm" type="none"/>
                    </a:lnT>
                    <a:lnB cap="flat" cmpd="sng" w="27575">
                      <a:solidFill>
                        <a:srgbClr val="000000"/>
                      </a:solidFill>
                      <a:prstDash val="solid"/>
                      <a:round/>
                      <a:headEnd len="sm" w="sm" type="none"/>
                      <a:tailEnd len="sm" w="sm" type="none"/>
                    </a:lnB>
                  </a:tcPr>
                </a:tc>
                <a:tc>
                  <a:txBody>
                    <a:bodyPr/>
                    <a:lstStyle/>
                    <a:p>
                      <a:pPr indent="0" lvl="0" marL="0" marR="0" rtl="0" algn="ctr">
                        <a:lnSpc>
                          <a:spcPct val="140009"/>
                        </a:lnSpc>
                        <a:spcBef>
                          <a:spcPts val="0"/>
                        </a:spcBef>
                        <a:spcAft>
                          <a:spcPts val="0"/>
                        </a:spcAft>
                        <a:buNone/>
                      </a:pPr>
                      <a:r>
                        <a:rPr lang="en-US" sz="2042" u="none" cap="none" strike="noStrike">
                          <a:solidFill>
                            <a:srgbClr val="000000"/>
                          </a:solidFill>
                          <a:latin typeface="ABeeZee"/>
                          <a:ea typeface="ABeeZee"/>
                          <a:cs typeface="ABeeZee"/>
                          <a:sym typeface="ABeeZee"/>
                        </a:rPr>
                        <a:t>Evening activity peaks between 5 PM and 7 PM, showing users prefer exercising after work. Bellabeat can launch short guided routines  like yoga, stretching, meditation/ relaxation sessions to help users de-stress and maintain consistent evening wellness habits.</a:t>
                      </a:r>
                      <a:endParaRPr sz="1100" u="none" cap="none" strike="noStrike"/>
                    </a:p>
                    <a:p>
                      <a:pPr indent="0" lvl="0" marL="0" marR="0" rtl="0" algn="ctr">
                        <a:lnSpc>
                          <a:spcPct val="259909"/>
                        </a:lnSpc>
                        <a:spcBef>
                          <a:spcPts val="0"/>
                        </a:spcBef>
                        <a:spcAft>
                          <a:spcPts val="0"/>
                        </a:spcAft>
                        <a:buNone/>
                      </a:pPr>
                      <a:r>
                        <a:t/>
                      </a:r>
                      <a:endParaRPr sz="1100" u="none" cap="none" strike="noStrike"/>
                    </a:p>
                  </a:txBody>
                  <a:tcPr marT="105375" marB="105375" marR="105375" marL="105375" anchor="ctr">
                    <a:lnL cap="flat" cmpd="sng" w="27575">
                      <a:solidFill>
                        <a:srgbClr val="000000"/>
                      </a:solidFill>
                      <a:prstDash val="solid"/>
                      <a:round/>
                      <a:headEnd len="sm" w="sm" type="none"/>
                      <a:tailEnd len="sm" w="sm" type="none"/>
                    </a:lnL>
                    <a:lnR cap="flat" cmpd="sng" w="27575">
                      <a:solidFill>
                        <a:srgbClr val="000000"/>
                      </a:solidFill>
                      <a:prstDash val="solid"/>
                      <a:round/>
                      <a:headEnd len="sm" w="sm" type="none"/>
                      <a:tailEnd len="sm" w="sm" type="none"/>
                    </a:lnR>
                    <a:lnT cap="flat" cmpd="sng" w="27575">
                      <a:solidFill>
                        <a:srgbClr val="000000"/>
                      </a:solidFill>
                      <a:prstDash val="solid"/>
                      <a:round/>
                      <a:headEnd len="sm" w="sm" type="none"/>
                      <a:tailEnd len="sm" w="sm" type="none"/>
                    </a:lnT>
                    <a:lnB cap="flat" cmpd="sng" w="27575">
                      <a:solidFill>
                        <a:srgbClr val="000000"/>
                      </a:solidFill>
                      <a:prstDash val="solid"/>
                      <a:round/>
                      <a:headEnd len="sm" w="sm" type="none"/>
                      <a:tailEnd len="sm" w="sm" type="none"/>
                    </a:lnB>
                  </a:tcPr>
                </a:tc>
              </a:tr>
              <a:tr h="2391525">
                <a:tc>
                  <a:txBody>
                    <a:bodyPr/>
                    <a:lstStyle/>
                    <a:p>
                      <a:pPr indent="0" lvl="0" marL="0" marR="0" rtl="0" algn="ctr">
                        <a:lnSpc>
                          <a:spcPct val="259909"/>
                        </a:lnSpc>
                        <a:spcBef>
                          <a:spcPts val="0"/>
                        </a:spcBef>
                        <a:spcAft>
                          <a:spcPts val="0"/>
                        </a:spcAft>
                        <a:buNone/>
                      </a:pPr>
                      <a:r>
                        <a:t/>
                      </a:r>
                      <a:endParaRPr sz="1100" u="none" cap="none" strike="noStrike"/>
                    </a:p>
                    <a:p>
                      <a:pPr indent="0" lvl="0" marL="0" marR="0" rtl="0" algn="ctr">
                        <a:lnSpc>
                          <a:spcPct val="259909"/>
                        </a:lnSpc>
                        <a:spcBef>
                          <a:spcPts val="0"/>
                        </a:spcBef>
                        <a:spcAft>
                          <a:spcPts val="0"/>
                        </a:spcAft>
                        <a:buNone/>
                      </a:pPr>
                      <a:r>
                        <a:t/>
                      </a:r>
                      <a:endParaRPr sz="1100" u="none" cap="none" strike="noStrike"/>
                    </a:p>
                    <a:p>
                      <a:pPr indent="0" lvl="0" marL="0" marR="0" rtl="0" algn="ctr">
                        <a:lnSpc>
                          <a:spcPct val="259909"/>
                        </a:lnSpc>
                        <a:spcBef>
                          <a:spcPts val="0"/>
                        </a:spcBef>
                        <a:spcAft>
                          <a:spcPts val="0"/>
                        </a:spcAft>
                        <a:buNone/>
                      </a:pPr>
                      <a:r>
                        <a:t/>
                      </a:r>
                      <a:endParaRPr sz="1100" u="none" cap="none" strike="noStrike"/>
                    </a:p>
                    <a:p>
                      <a:pPr indent="0" lvl="0" marL="0" marR="0" rtl="0" algn="ctr">
                        <a:lnSpc>
                          <a:spcPct val="259909"/>
                        </a:lnSpc>
                        <a:spcBef>
                          <a:spcPts val="0"/>
                        </a:spcBef>
                        <a:spcAft>
                          <a:spcPts val="0"/>
                        </a:spcAft>
                        <a:buNone/>
                      </a:pPr>
                      <a:r>
                        <a:t/>
                      </a:r>
                      <a:endParaRPr sz="1100" u="none" cap="none" strike="noStrike"/>
                    </a:p>
                    <a:p>
                      <a:pPr indent="0" lvl="0" marL="0" marR="0" rtl="0" algn="ctr">
                        <a:lnSpc>
                          <a:spcPct val="259909"/>
                        </a:lnSpc>
                        <a:spcBef>
                          <a:spcPts val="0"/>
                        </a:spcBef>
                        <a:spcAft>
                          <a:spcPts val="0"/>
                        </a:spcAft>
                        <a:buNone/>
                      </a:pPr>
                      <a:r>
                        <a:t/>
                      </a:r>
                      <a:endParaRPr sz="1100" u="none" cap="none" strike="noStrike"/>
                    </a:p>
                    <a:p>
                      <a:pPr indent="0" lvl="0" marL="0" marR="0" rtl="0" algn="ctr">
                        <a:lnSpc>
                          <a:spcPct val="140009"/>
                        </a:lnSpc>
                        <a:spcBef>
                          <a:spcPts val="0"/>
                        </a:spcBef>
                        <a:spcAft>
                          <a:spcPts val="0"/>
                        </a:spcAft>
                        <a:buNone/>
                      </a:pPr>
                      <a:r>
                        <a:rPr lang="en-US" sz="2042" u="none" cap="none" strike="noStrike">
                          <a:solidFill>
                            <a:srgbClr val="000000"/>
                          </a:solidFill>
                          <a:latin typeface="ABeeZee"/>
                          <a:ea typeface="ABeeZee"/>
                          <a:cs typeface="ABeeZee"/>
                          <a:sym typeface="ABeeZee"/>
                        </a:rPr>
                        <a:t>Community Challenges by Time of Day</a:t>
                      </a:r>
                      <a:endParaRPr/>
                    </a:p>
                  </a:txBody>
                  <a:tcPr marT="105375" marB="105375" marR="105375" marL="105375" anchor="ctr">
                    <a:lnL cap="flat" cmpd="sng" w="27575">
                      <a:solidFill>
                        <a:srgbClr val="000000"/>
                      </a:solidFill>
                      <a:prstDash val="solid"/>
                      <a:round/>
                      <a:headEnd len="sm" w="sm" type="none"/>
                      <a:tailEnd len="sm" w="sm" type="none"/>
                    </a:lnL>
                    <a:lnR cap="flat" cmpd="sng" w="27575">
                      <a:solidFill>
                        <a:srgbClr val="000000"/>
                      </a:solidFill>
                      <a:prstDash val="solid"/>
                      <a:round/>
                      <a:headEnd len="sm" w="sm" type="none"/>
                      <a:tailEnd len="sm" w="sm" type="none"/>
                    </a:lnR>
                    <a:lnT cap="flat" cmpd="sng" w="27575">
                      <a:solidFill>
                        <a:srgbClr val="000000"/>
                      </a:solidFill>
                      <a:prstDash val="solid"/>
                      <a:round/>
                      <a:headEnd len="sm" w="sm" type="none"/>
                      <a:tailEnd len="sm" w="sm" type="none"/>
                    </a:lnT>
                    <a:lnB cap="flat" cmpd="sng" w="27575">
                      <a:solidFill>
                        <a:srgbClr val="000000"/>
                      </a:solidFill>
                      <a:prstDash val="solid"/>
                      <a:round/>
                      <a:headEnd len="sm" w="sm" type="none"/>
                      <a:tailEnd len="sm" w="sm" type="none"/>
                    </a:lnB>
                  </a:tcPr>
                </a:tc>
                <a:tc>
                  <a:txBody>
                    <a:bodyPr/>
                    <a:lstStyle/>
                    <a:p>
                      <a:pPr indent="0" lvl="0" marL="0" marR="0" rtl="0" algn="l">
                        <a:lnSpc>
                          <a:spcPct val="139955"/>
                        </a:lnSpc>
                        <a:spcBef>
                          <a:spcPts val="0"/>
                        </a:spcBef>
                        <a:spcAft>
                          <a:spcPts val="0"/>
                        </a:spcAft>
                        <a:buNone/>
                      </a:pPr>
                      <a:r>
                        <a:rPr lang="en-US" sz="1787" u="none" cap="none" strike="noStrike">
                          <a:solidFill>
                            <a:srgbClr val="000000"/>
                          </a:solidFill>
                          <a:latin typeface="ABeeZee"/>
                          <a:ea typeface="ABeeZee"/>
                          <a:cs typeface="ABeeZee"/>
                          <a:sym typeface="ABeeZee"/>
                        </a:rPr>
                        <a:t>Activity spikes at predictable hours suggest opportunities for group motivation. Bellabeat can create </a:t>
                      </a:r>
                      <a:r>
                        <a:rPr b="1" lang="en-US" sz="1787" u="none" cap="none" strike="noStrike">
                          <a:solidFill>
                            <a:srgbClr val="000000"/>
                          </a:solidFill>
                          <a:latin typeface="ABeeZee"/>
                          <a:ea typeface="ABeeZee"/>
                          <a:cs typeface="ABeeZee"/>
                          <a:sym typeface="ABeeZee"/>
                        </a:rPr>
                        <a:t>time-based community challenges</a:t>
                      </a:r>
                      <a:r>
                        <a:rPr lang="en-US" sz="1787" u="none" cap="none" strike="noStrike">
                          <a:solidFill>
                            <a:srgbClr val="000000"/>
                          </a:solidFill>
                          <a:latin typeface="ABeeZee"/>
                          <a:ea typeface="ABeeZee"/>
                          <a:cs typeface="ABeeZee"/>
                          <a:sym typeface="ABeeZee"/>
                        </a:rPr>
                        <a:t> (e.g., “Lunch Break Movers,” “Evening Energizers” or a Steps Leaderboard) to encourage accountability and build engagement during users’ most active times.</a:t>
                      </a:r>
                      <a:endParaRPr sz="1100" u="none" cap="none" strike="noStrike"/>
                    </a:p>
                  </a:txBody>
                  <a:tcPr marT="105375" marB="105375" marR="105375" marL="105375" anchor="ctr">
                    <a:lnL cap="flat" cmpd="sng" w="27575">
                      <a:solidFill>
                        <a:srgbClr val="000000"/>
                      </a:solidFill>
                      <a:prstDash val="solid"/>
                      <a:round/>
                      <a:headEnd len="sm" w="sm" type="none"/>
                      <a:tailEnd len="sm" w="sm" type="none"/>
                    </a:lnL>
                    <a:lnR cap="flat" cmpd="sng" w="27575">
                      <a:solidFill>
                        <a:srgbClr val="000000"/>
                      </a:solidFill>
                      <a:prstDash val="solid"/>
                      <a:round/>
                      <a:headEnd len="sm" w="sm" type="none"/>
                      <a:tailEnd len="sm" w="sm" type="none"/>
                    </a:lnR>
                    <a:lnT cap="flat" cmpd="sng" w="27575">
                      <a:solidFill>
                        <a:srgbClr val="000000"/>
                      </a:solidFill>
                      <a:prstDash val="solid"/>
                      <a:round/>
                      <a:headEnd len="sm" w="sm" type="none"/>
                      <a:tailEnd len="sm" w="sm" type="none"/>
                    </a:lnT>
                    <a:lnB cap="flat" cmpd="sng" w="27575">
                      <a:solidFill>
                        <a:srgbClr val="000000"/>
                      </a:solidFill>
                      <a:prstDash val="solid"/>
                      <a:round/>
                      <a:headEnd len="sm" w="sm" type="none"/>
                      <a:tailEnd len="sm" w="sm" type="none"/>
                    </a:lnB>
                  </a:tcPr>
                </a:tc>
              </a:tr>
              <a:tr h="2760750">
                <a:tc>
                  <a:txBody>
                    <a:bodyPr/>
                    <a:lstStyle/>
                    <a:p>
                      <a:pPr indent="0" lvl="0" marL="0" marR="0" rtl="0" algn="ctr">
                        <a:lnSpc>
                          <a:spcPct val="259909"/>
                        </a:lnSpc>
                        <a:spcBef>
                          <a:spcPts val="0"/>
                        </a:spcBef>
                        <a:spcAft>
                          <a:spcPts val="0"/>
                        </a:spcAft>
                        <a:buNone/>
                      </a:pPr>
                      <a:r>
                        <a:t/>
                      </a:r>
                      <a:endParaRPr sz="1100" u="none" cap="none" strike="noStrike"/>
                    </a:p>
                    <a:p>
                      <a:pPr indent="0" lvl="0" marL="0" marR="0" rtl="0" algn="ctr">
                        <a:lnSpc>
                          <a:spcPct val="259909"/>
                        </a:lnSpc>
                        <a:spcBef>
                          <a:spcPts val="0"/>
                        </a:spcBef>
                        <a:spcAft>
                          <a:spcPts val="0"/>
                        </a:spcAft>
                        <a:buNone/>
                      </a:pPr>
                      <a:r>
                        <a:t/>
                      </a:r>
                      <a:endParaRPr sz="1100" u="none" cap="none" strike="noStrike"/>
                    </a:p>
                    <a:p>
                      <a:pPr indent="0" lvl="0" marL="0" marR="0" rtl="0" algn="ctr">
                        <a:lnSpc>
                          <a:spcPct val="259909"/>
                        </a:lnSpc>
                        <a:spcBef>
                          <a:spcPts val="0"/>
                        </a:spcBef>
                        <a:spcAft>
                          <a:spcPts val="0"/>
                        </a:spcAft>
                        <a:buNone/>
                      </a:pPr>
                      <a:r>
                        <a:t/>
                      </a:r>
                      <a:endParaRPr sz="1100" u="none" cap="none" strike="noStrike"/>
                    </a:p>
                    <a:p>
                      <a:pPr indent="0" lvl="0" marL="0" marR="0" rtl="0" algn="l">
                        <a:lnSpc>
                          <a:spcPct val="259909"/>
                        </a:lnSpc>
                        <a:spcBef>
                          <a:spcPts val="0"/>
                        </a:spcBef>
                        <a:spcAft>
                          <a:spcPts val="0"/>
                        </a:spcAft>
                        <a:buNone/>
                      </a:pPr>
                      <a:r>
                        <a:t/>
                      </a:r>
                      <a:endParaRPr sz="1100" u="none" cap="none" strike="noStrike"/>
                    </a:p>
                    <a:p>
                      <a:pPr indent="0" lvl="0" marL="0" marR="0" rtl="0" algn="ctr">
                        <a:lnSpc>
                          <a:spcPct val="140009"/>
                        </a:lnSpc>
                        <a:spcBef>
                          <a:spcPts val="0"/>
                        </a:spcBef>
                        <a:spcAft>
                          <a:spcPts val="0"/>
                        </a:spcAft>
                        <a:buNone/>
                      </a:pPr>
                      <a:r>
                        <a:rPr lang="en-US" sz="2042" u="none" cap="none" strike="noStrike">
                          <a:solidFill>
                            <a:srgbClr val="000000"/>
                          </a:solidFill>
                          <a:latin typeface="ABeeZee"/>
                          <a:ea typeface="ABeeZee"/>
                          <a:cs typeface="ABeeZee"/>
                          <a:sym typeface="ABeeZee"/>
                        </a:rPr>
                        <a:t>Mindful Break Reminders</a:t>
                      </a:r>
                      <a:endParaRPr/>
                    </a:p>
                  </a:txBody>
                  <a:tcPr marT="105375" marB="105375" marR="105375" marL="105375" anchor="ctr">
                    <a:lnL cap="flat" cmpd="sng" w="27575">
                      <a:solidFill>
                        <a:srgbClr val="000000"/>
                      </a:solidFill>
                      <a:prstDash val="solid"/>
                      <a:round/>
                      <a:headEnd len="sm" w="sm" type="none"/>
                      <a:tailEnd len="sm" w="sm" type="none"/>
                    </a:lnL>
                    <a:lnR cap="flat" cmpd="sng" w="27575">
                      <a:solidFill>
                        <a:srgbClr val="000000"/>
                      </a:solidFill>
                      <a:prstDash val="solid"/>
                      <a:round/>
                      <a:headEnd len="sm" w="sm" type="none"/>
                      <a:tailEnd len="sm" w="sm" type="none"/>
                    </a:lnR>
                    <a:lnT cap="flat" cmpd="sng" w="27575">
                      <a:solidFill>
                        <a:srgbClr val="000000"/>
                      </a:solidFill>
                      <a:prstDash val="solid"/>
                      <a:round/>
                      <a:headEnd len="sm" w="sm" type="none"/>
                      <a:tailEnd len="sm" w="sm" type="none"/>
                    </a:lnT>
                    <a:lnB cap="flat" cmpd="sng" w="27575">
                      <a:solidFill>
                        <a:srgbClr val="000000"/>
                      </a:solidFill>
                      <a:prstDash val="solid"/>
                      <a:round/>
                      <a:headEnd len="sm" w="sm" type="none"/>
                      <a:tailEnd len="sm" w="sm" type="none"/>
                    </a:lnB>
                  </a:tcPr>
                </a:tc>
                <a:tc>
                  <a:txBody>
                    <a:bodyPr/>
                    <a:lstStyle/>
                    <a:p>
                      <a:pPr indent="0" lvl="0" marL="0" marR="0" rtl="0" algn="ctr">
                        <a:lnSpc>
                          <a:spcPct val="140032"/>
                        </a:lnSpc>
                        <a:spcBef>
                          <a:spcPts val="0"/>
                        </a:spcBef>
                        <a:spcAft>
                          <a:spcPts val="0"/>
                        </a:spcAft>
                        <a:buNone/>
                      </a:pPr>
                      <a:r>
                        <a:rPr lang="en-US" sz="1871" u="none" cap="none" strike="noStrike">
                          <a:solidFill>
                            <a:srgbClr val="000000"/>
                          </a:solidFill>
                          <a:latin typeface="ABeeZee"/>
                          <a:ea typeface="ABeeZee"/>
                          <a:cs typeface="ABeeZee"/>
                          <a:sym typeface="ABeeZee"/>
                        </a:rPr>
                        <a:t>A small midday uptick between 12 PM and 2 PM shows users move more during breaks. Bellabeat can send gentle reminders encouraging stretching, desk yoga, or short guided breathing exercises to help reduce stress. Notifications can also include uplifting quotes or affirmations, inspiring users to pause, breathe, and reset throughout their day.</a:t>
                      </a:r>
                      <a:endParaRPr sz="1100" u="none" cap="none" strike="noStrike"/>
                    </a:p>
                  </a:txBody>
                  <a:tcPr marT="105375" marB="105375" marR="105375" marL="105375" anchor="ctr">
                    <a:lnL cap="flat" cmpd="sng" w="27575">
                      <a:solidFill>
                        <a:srgbClr val="000000"/>
                      </a:solidFill>
                      <a:prstDash val="solid"/>
                      <a:round/>
                      <a:headEnd len="sm" w="sm" type="none"/>
                      <a:tailEnd len="sm" w="sm" type="none"/>
                    </a:lnL>
                    <a:lnR cap="flat" cmpd="sng" w="27575">
                      <a:solidFill>
                        <a:srgbClr val="000000"/>
                      </a:solidFill>
                      <a:prstDash val="solid"/>
                      <a:round/>
                      <a:headEnd len="sm" w="sm" type="none"/>
                      <a:tailEnd len="sm" w="sm" type="none"/>
                    </a:lnR>
                    <a:lnT cap="flat" cmpd="sng" w="27575">
                      <a:solidFill>
                        <a:srgbClr val="000000"/>
                      </a:solidFill>
                      <a:prstDash val="solid"/>
                      <a:round/>
                      <a:headEnd len="sm" w="sm" type="none"/>
                      <a:tailEnd len="sm" w="sm" type="none"/>
                    </a:lnT>
                    <a:lnB cap="flat" cmpd="sng" w="27575">
                      <a:solidFill>
                        <a:srgbClr val="000000"/>
                      </a:solidFill>
                      <a:prstDash val="solid"/>
                      <a:round/>
                      <a:headEnd len="sm" w="sm" type="none"/>
                      <a:tailEnd len="sm" w="sm" type="none"/>
                    </a:lnB>
                  </a:tcPr>
                </a:tc>
              </a:tr>
            </a:tbl>
          </a:graphicData>
        </a:graphic>
      </p:graphicFrame>
      <p:sp>
        <p:nvSpPr>
          <p:cNvPr id="152" name="Google Shape;152;p22"/>
          <p:cNvSpPr/>
          <p:nvPr/>
        </p:nvSpPr>
        <p:spPr>
          <a:xfrm>
            <a:off x="4226725" y="1890125"/>
            <a:ext cx="1712636" cy="1766144"/>
          </a:xfrm>
          <a:custGeom>
            <a:rect b="b" l="l" r="r" t="t"/>
            <a:pathLst>
              <a:path extrusionOk="0" h="1220134" w="1270973">
                <a:moveTo>
                  <a:pt x="0" y="0"/>
                </a:moveTo>
                <a:lnTo>
                  <a:pt x="1270973" y="0"/>
                </a:lnTo>
                <a:lnTo>
                  <a:pt x="1270973" y="1220135"/>
                </a:lnTo>
                <a:lnTo>
                  <a:pt x="0" y="1220135"/>
                </a:lnTo>
                <a:lnTo>
                  <a:pt x="0" y="0"/>
                </a:lnTo>
                <a:close/>
              </a:path>
            </a:pathLst>
          </a:custGeom>
          <a:blipFill rotWithShape="1">
            <a:blip r:embed="rId4">
              <a:alphaModFix/>
            </a:blip>
            <a:stretch>
              <a:fillRect b="0" l="0" r="0" t="0"/>
            </a:stretch>
          </a:blipFill>
          <a:ln>
            <a:noFill/>
          </a:ln>
        </p:spPr>
      </p:sp>
      <p:sp>
        <p:nvSpPr>
          <p:cNvPr id="153" name="Google Shape;153;p22"/>
          <p:cNvSpPr/>
          <p:nvPr/>
        </p:nvSpPr>
        <p:spPr>
          <a:xfrm>
            <a:off x="4550796" y="7492951"/>
            <a:ext cx="1048811" cy="1933292"/>
          </a:xfrm>
          <a:custGeom>
            <a:rect b="b" l="l" r="r" t="t"/>
            <a:pathLst>
              <a:path extrusionOk="0" h="1933292" w="1048811">
                <a:moveTo>
                  <a:pt x="0" y="0"/>
                </a:moveTo>
                <a:lnTo>
                  <a:pt x="1048811" y="0"/>
                </a:lnTo>
                <a:lnTo>
                  <a:pt x="1048811" y="1933292"/>
                </a:lnTo>
                <a:lnTo>
                  <a:pt x="0" y="1933292"/>
                </a:lnTo>
                <a:lnTo>
                  <a:pt x="0" y="0"/>
                </a:lnTo>
                <a:close/>
              </a:path>
            </a:pathLst>
          </a:custGeom>
          <a:blipFill rotWithShape="1">
            <a:blip r:embed="rId5">
              <a:alphaModFix/>
            </a:blip>
            <a:stretch>
              <a:fillRect b="0" l="0" r="0" t="0"/>
            </a:stretch>
          </a:blipFill>
          <a:ln>
            <a:noFill/>
          </a:ln>
        </p:spPr>
      </p:sp>
      <p:sp>
        <p:nvSpPr>
          <p:cNvPr id="154" name="Google Shape;154;p22"/>
          <p:cNvSpPr/>
          <p:nvPr/>
        </p:nvSpPr>
        <p:spPr>
          <a:xfrm>
            <a:off x="3943950" y="4483677"/>
            <a:ext cx="1773470" cy="1932235"/>
          </a:xfrm>
          <a:custGeom>
            <a:rect b="b" l="l" r="r" t="t"/>
            <a:pathLst>
              <a:path extrusionOk="0" h="1683865" w="1282799">
                <a:moveTo>
                  <a:pt x="0" y="0"/>
                </a:moveTo>
                <a:lnTo>
                  <a:pt x="1282799" y="0"/>
                </a:lnTo>
                <a:lnTo>
                  <a:pt x="1282799" y="1683865"/>
                </a:lnTo>
                <a:lnTo>
                  <a:pt x="0" y="1683865"/>
                </a:lnTo>
                <a:lnTo>
                  <a:pt x="0" y="0"/>
                </a:lnTo>
                <a:close/>
              </a:path>
            </a:pathLst>
          </a:custGeom>
          <a:blipFill rotWithShape="1">
            <a:blip r:embed="rId6">
              <a:alphaModFix/>
            </a:blip>
            <a:stretch>
              <a:fillRect b="0" l="0" r="0" t="0"/>
            </a:stretch>
          </a:blipFill>
          <a:ln>
            <a:noFill/>
          </a:ln>
        </p:spPr>
      </p:sp>
      <p:sp>
        <p:nvSpPr>
          <p:cNvPr id="155" name="Google Shape;155;p22"/>
          <p:cNvSpPr txBox="1"/>
          <p:nvPr/>
        </p:nvSpPr>
        <p:spPr>
          <a:xfrm>
            <a:off x="4099776" y="401650"/>
            <a:ext cx="9130800" cy="1000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500" u="none" cap="none" strike="noStrike">
                <a:solidFill>
                  <a:srgbClr val="000000"/>
                </a:solidFill>
                <a:latin typeface="Play"/>
                <a:ea typeface="Play"/>
                <a:cs typeface="Play"/>
                <a:sym typeface="Play"/>
              </a:rPr>
              <a:t>Recommendations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6"/>
        </a:solidFill>
      </p:bgPr>
    </p:bg>
    <p:spTree>
      <p:nvGrpSpPr>
        <p:cNvPr id="93" name="Shape 93"/>
        <p:cNvGrpSpPr/>
        <p:nvPr/>
      </p:nvGrpSpPr>
      <p:grpSpPr>
        <a:xfrm>
          <a:off x="0" y="0"/>
          <a:ext cx="0" cy="0"/>
          <a:chOff x="0" y="0"/>
          <a:chExt cx="0" cy="0"/>
        </a:xfrm>
      </p:grpSpPr>
      <p:sp>
        <p:nvSpPr>
          <p:cNvPr id="94" name="Google Shape;94;p14"/>
          <p:cNvSpPr txBox="1"/>
          <p:nvPr/>
        </p:nvSpPr>
        <p:spPr>
          <a:xfrm>
            <a:off x="2962376" y="3429005"/>
            <a:ext cx="13355100" cy="6403500"/>
          </a:xfrm>
          <a:prstGeom prst="rect">
            <a:avLst/>
          </a:prstGeom>
          <a:noFill/>
          <a:ln>
            <a:noFill/>
          </a:ln>
        </p:spPr>
        <p:txBody>
          <a:bodyPr anchorCtr="0" anchor="t" bIns="0" lIns="0" spcFirstLastPara="1" rIns="0" wrap="square" tIns="0">
            <a:spAutoFit/>
          </a:bodyPr>
          <a:lstStyle/>
          <a:p>
            <a:pPr indent="-516144" lvl="1" marL="903004" marR="0" rtl="0" algn="ctr">
              <a:lnSpc>
                <a:spcPct val="140004"/>
              </a:lnSpc>
              <a:spcBef>
                <a:spcPts val="0"/>
              </a:spcBef>
              <a:spcAft>
                <a:spcPts val="0"/>
              </a:spcAft>
              <a:buClr>
                <a:srgbClr val="000000"/>
              </a:buClr>
              <a:buSzPts val="5200"/>
              <a:buFont typeface="Amatic SC"/>
              <a:buChar char="•"/>
            </a:pPr>
            <a:r>
              <a:rPr b="1" i="0" lang="en-US" sz="5200" u="none" cap="none" strike="noStrike">
                <a:solidFill>
                  <a:srgbClr val="000000"/>
                </a:solidFill>
                <a:latin typeface="Amatic SC"/>
                <a:ea typeface="Amatic SC"/>
                <a:cs typeface="Amatic SC"/>
                <a:sym typeface="Amatic SC"/>
              </a:rPr>
              <a:t> Health and Wellness company that was founded in 2014. </a:t>
            </a:r>
            <a:endParaRPr sz="5200">
              <a:latin typeface="Amatic SC"/>
              <a:ea typeface="Amatic SC"/>
              <a:cs typeface="Amatic SC"/>
              <a:sym typeface="Amatic SC"/>
            </a:endParaRPr>
          </a:p>
          <a:p>
            <a:pPr indent="-516144" lvl="1" marL="903004" marR="0" rtl="0" algn="ctr">
              <a:lnSpc>
                <a:spcPct val="140004"/>
              </a:lnSpc>
              <a:spcBef>
                <a:spcPts val="0"/>
              </a:spcBef>
              <a:spcAft>
                <a:spcPts val="0"/>
              </a:spcAft>
              <a:buClr>
                <a:srgbClr val="000000"/>
              </a:buClr>
              <a:buSzPts val="5200"/>
              <a:buFont typeface="Amatic SC"/>
              <a:buChar char="•"/>
            </a:pPr>
            <a:r>
              <a:rPr b="1" i="0" lang="en-US" sz="5200" u="none" cap="none" strike="noStrike">
                <a:solidFill>
                  <a:srgbClr val="000000"/>
                </a:solidFill>
                <a:latin typeface="Amatic SC"/>
                <a:ea typeface="Amatic SC"/>
                <a:cs typeface="Amatic SC"/>
                <a:sym typeface="Amatic SC"/>
              </a:rPr>
              <a:t>Bellabeat has created health-focused smart products designed to empower women through data and technology. </a:t>
            </a:r>
            <a:endParaRPr sz="5200">
              <a:latin typeface="Amatic SC"/>
              <a:ea typeface="Amatic SC"/>
              <a:cs typeface="Amatic SC"/>
              <a:sym typeface="Amatic SC"/>
            </a:endParaRPr>
          </a:p>
          <a:p>
            <a:pPr indent="-516144" lvl="1" marL="903004" marR="0" rtl="0" algn="ctr">
              <a:lnSpc>
                <a:spcPct val="140004"/>
              </a:lnSpc>
              <a:spcBef>
                <a:spcPts val="0"/>
              </a:spcBef>
              <a:spcAft>
                <a:spcPts val="0"/>
              </a:spcAft>
              <a:buClr>
                <a:srgbClr val="000000"/>
              </a:buClr>
              <a:buSzPts val="5200"/>
              <a:buFont typeface="Amatic SC"/>
              <a:buChar char="•"/>
            </a:pPr>
            <a:r>
              <a:rPr b="1" i="0" lang="en-US" sz="5200" u="none" cap="none" strike="noStrike">
                <a:solidFill>
                  <a:srgbClr val="000000"/>
                </a:solidFill>
                <a:latin typeface="Amatic SC"/>
                <a:ea typeface="Amatic SC"/>
                <a:cs typeface="Amatic SC"/>
                <a:sym typeface="Amatic SC"/>
              </a:rPr>
              <a:t>By gathering insights on activity, sleep, stress, and reproductive health, Bellabeat provides women with a clear understanding of their overall well-being.</a:t>
            </a:r>
            <a:endParaRPr sz="5200">
              <a:latin typeface="Amatic SC"/>
              <a:ea typeface="Amatic SC"/>
              <a:cs typeface="Amatic SC"/>
              <a:sym typeface="Amatic SC"/>
            </a:endParaRPr>
          </a:p>
        </p:txBody>
      </p:sp>
      <p:sp>
        <p:nvSpPr>
          <p:cNvPr id="95" name="Google Shape;95;p14"/>
          <p:cNvSpPr/>
          <p:nvPr/>
        </p:nvSpPr>
        <p:spPr>
          <a:xfrm>
            <a:off x="3490446" y="-1694298"/>
            <a:ext cx="10152211" cy="5064997"/>
          </a:xfrm>
          <a:custGeom>
            <a:rect b="b" l="l" r="r" t="t"/>
            <a:pathLst>
              <a:path extrusionOk="0" h="5064997" w="10152211">
                <a:moveTo>
                  <a:pt x="0" y="0"/>
                </a:moveTo>
                <a:lnTo>
                  <a:pt x="10152212" y="0"/>
                </a:lnTo>
                <a:lnTo>
                  <a:pt x="10152212" y="5064996"/>
                </a:lnTo>
                <a:lnTo>
                  <a:pt x="0" y="5064996"/>
                </a:lnTo>
                <a:lnTo>
                  <a:pt x="0" y="0"/>
                </a:lnTo>
                <a:close/>
              </a:path>
            </a:pathLst>
          </a:custGeom>
          <a:blipFill rotWithShape="1">
            <a:blip r:embed="rId3">
              <a:alphaModFix/>
            </a:blip>
            <a:stretch>
              <a:fillRect b="-6415" l="0" r="0" t="-6416"/>
            </a:stretch>
          </a:blipFill>
          <a:ln>
            <a:noFill/>
          </a:ln>
        </p:spPr>
      </p:sp>
      <p:sp>
        <p:nvSpPr>
          <p:cNvPr id="96" name="Google Shape;96;p14"/>
          <p:cNvSpPr txBox="1"/>
          <p:nvPr/>
        </p:nvSpPr>
        <p:spPr>
          <a:xfrm>
            <a:off x="6275665" y="-321942"/>
            <a:ext cx="5774770" cy="292035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8400" u="none" cap="none" strike="noStrike">
                <a:solidFill>
                  <a:srgbClr val="FA9178"/>
                </a:solidFill>
                <a:latin typeface="Arial"/>
                <a:ea typeface="Arial"/>
                <a:cs typeface="Arial"/>
                <a:sym typeface="Arial"/>
              </a:rPr>
              <a:t> </a:t>
            </a:r>
            <a:endParaRPr/>
          </a:p>
          <a:p>
            <a:pPr indent="0" lvl="0" marL="0" marR="0" rtl="0" algn="ctr">
              <a:lnSpc>
                <a:spcPct val="140000"/>
              </a:lnSpc>
              <a:spcBef>
                <a:spcPts val="0"/>
              </a:spcBef>
              <a:spcAft>
                <a:spcPts val="0"/>
              </a:spcAft>
              <a:buNone/>
            </a:pPr>
            <a:r>
              <a:rPr b="1" i="0" lang="en-US" sz="8400" u="none" cap="none" strike="noStrike">
                <a:solidFill>
                  <a:srgbClr val="FA9178"/>
                </a:solidFill>
                <a:latin typeface="Arial"/>
                <a:ea typeface="Arial"/>
                <a:cs typeface="Arial"/>
                <a:sym typeface="Arial"/>
              </a:rPr>
              <a:t>at a Glance</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6"/>
        </a:solidFill>
      </p:bgPr>
    </p:bg>
    <p:spTree>
      <p:nvGrpSpPr>
        <p:cNvPr id="100" name="Shape 100"/>
        <p:cNvGrpSpPr/>
        <p:nvPr/>
      </p:nvGrpSpPr>
      <p:grpSpPr>
        <a:xfrm>
          <a:off x="0" y="0"/>
          <a:ext cx="0" cy="0"/>
          <a:chOff x="0" y="0"/>
          <a:chExt cx="0" cy="0"/>
        </a:xfrm>
      </p:grpSpPr>
      <p:sp>
        <p:nvSpPr>
          <p:cNvPr id="101" name="Google Shape;101;p15"/>
          <p:cNvSpPr/>
          <p:nvPr/>
        </p:nvSpPr>
        <p:spPr>
          <a:xfrm rot="-1093102">
            <a:off x="-846989" y="1380126"/>
            <a:ext cx="4239784" cy="1930767"/>
          </a:xfrm>
          <a:custGeom>
            <a:rect b="b" l="l" r="r" t="t"/>
            <a:pathLst>
              <a:path extrusionOk="0" h="1930767" w="4239784">
                <a:moveTo>
                  <a:pt x="0" y="0"/>
                </a:moveTo>
                <a:lnTo>
                  <a:pt x="4239784" y="0"/>
                </a:lnTo>
                <a:lnTo>
                  <a:pt x="4239784" y="1930768"/>
                </a:lnTo>
                <a:lnTo>
                  <a:pt x="0" y="1930768"/>
                </a:lnTo>
                <a:lnTo>
                  <a:pt x="0" y="0"/>
                </a:lnTo>
                <a:close/>
              </a:path>
            </a:pathLst>
          </a:custGeom>
          <a:blipFill rotWithShape="1">
            <a:blip r:embed="rId3">
              <a:alphaModFix/>
            </a:blip>
            <a:stretch>
              <a:fillRect b="0" l="0" r="0" t="0"/>
            </a:stretch>
          </a:blipFill>
          <a:ln>
            <a:noFill/>
          </a:ln>
        </p:spPr>
      </p:sp>
      <p:sp>
        <p:nvSpPr>
          <p:cNvPr id="102" name="Google Shape;102;p15"/>
          <p:cNvSpPr txBox="1"/>
          <p:nvPr/>
        </p:nvSpPr>
        <p:spPr>
          <a:xfrm>
            <a:off x="5075150" y="476825"/>
            <a:ext cx="4449900" cy="1233000"/>
          </a:xfrm>
          <a:prstGeom prst="rect">
            <a:avLst/>
          </a:prstGeom>
          <a:noFill/>
          <a:ln>
            <a:noFill/>
          </a:ln>
        </p:spPr>
        <p:txBody>
          <a:bodyPr anchorCtr="0" anchor="t" bIns="0" lIns="0" spcFirstLastPara="1" rIns="0" wrap="square" tIns="0">
            <a:spAutoFit/>
          </a:bodyPr>
          <a:lstStyle/>
          <a:p>
            <a:pPr indent="0" lvl="0" marL="457200" marR="0" rtl="0" algn="l">
              <a:lnSpc>
                <a:spcPct val="90000"/>
              </a:lnSpc>
              <a:spcBef>
                <a:spcPts val="0"/>
              </a:spcBef>
              <a:spcAft>
                <a:spcPts val="0"/>
              </a:spcAft>
              <a:buNone/>
            </a:pPr>
            <a:r>
              <a:rPr lang="en-US" sz="8900">
                <a:solidFill>
                  <a:srgbClr val="FA9178"/>
                </a:solidFill>
                <a:latin typeface="Play"/>
                <a:ea typeface="Play"/>
                <a:cs typeface="Play"/>
                <a:sym typeface="Play"/>
              </a:rPr>
              <a:t>ASK</a:t>
            </a:r>
            <a:endParaRPr sz="3800">
              <a:solidFill>
                <a:srgbClr val="FA9178"/>
              </a:solidFill>
            </a:endParaRPr>
          </a:p>
        </p:txBody>
      </p:sp>
      <p:sp>
        <p:nvSpPr>
          <p:cNvPr id="103" name="Google Shape;103;p15"/>
          <p:cNvSpPr txBox="1"/>
          <p:nvPr/>
        </p:nvSpPr>
        <p:spPr>
          <a:xfrm>
            <a:off x="4448055" y="2292845"/>
            <a:ext cx="10446000" cy="4155900"/>
          </a:xfrm>
          <a:prstGeom prst="rect">
            <a:avLst/>
          </a:prstGeom>
          <a:noFill/>
          <a:ln>
            <a:noFill/>
          </a:ln>
        </p:spPr>
        <p:txBody>
          <a:bodyPr anchorCtr="0" anchor="t" bIns="0" lIns="0" spcFirstLastPara="1" rIns="0" wrap="square" tIns="0">
            <a:spAutoFit/>
          </a:bodyPr>
          <a:lstStyle/>
          <a:p>
            <a:pPr indent="-514350" lvl="0" marL="457200" rtl="0" algn="ctr">
              <a:spcBef>
                <a:spcPts val="0"/>
              </a:spcBef>
              <a:spcAft>
                <a:spcPts val="0"/>
              </a:spcAft>
              <a:buSzPts val="4500"/>
              <a:buChar char="●"/>
            </a:pPr>
            <a:r>
              <a:rPr lang="en-US" sz="4500"/>
              <a:t>What are some trends in smart device usage?</a:t>
            </a:r>
            <a:endParaRPr sz="4500"/>
          </a:p>
          <a:p>
            <a:pPr indent="-514350" lvl="0" marL="457200" rtl="0" algn="ctr">
              <a:spcBef>
                <a:spcPts val="0"/>
              </a:spcBef>
              <a:spcAft>
                <a:spcPts val="0"/>
              </a:spcAft>
              <a:buSzPts val="4500"/>
              <a:buChar char="●"/>
            </a:pPr>
            <a:r>
              <a:rPr lang="en-US" sz="4500"/>
              <a:t>How could these trends apply to Bellabeat customers?</a:t>
            </a:r>
            <a:endParaRPr sz="4500"/>
          </a:p>
          <a:p>
            <a:pPr indent="-514350" lvl="0" marL="457200" rtl="0" algn="ctr">
              <a:spcBef>
                <a:spcPts val="0"/>
              </a:spcBef>
              <a:spcAft>
                <a:spcPts val="0"/>
              </a:spcAft>
              <a:buSzPts val="4500"/>
              <a:buChar char="●"/>
            </a:pPr>
            <a:r>
              <a:rPr lang="en-US" sz="4500"/>
              <a:t>How</a:t>
            </a:r>
            <a:r>
              <a:rPr lang="en-US" sz="4500"/>
              <a:t> </a:t>
            </a:r>
            <a:r>
              <a:rPr lang="en-US" sz="4500"/>
              <a:t>could these trends help influence Bellabeat marketing strategy?</a:t>
            </a:r>
            <a:endParaRPr sz="5300">
              <a:latin typeface="ABeeZee"/>
              <a:ea typeface="ABeeZee"/>
              <a:cs typeface="ABeeZee"/>
              <a:sym typeface="ABeeZee"/>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6"/>
        </a:solidFill>
      </p:bgPr>
    </p:bg>
    <p:spTree>
      <p:nvGrpSpPr>
        <p:cNvPr id="107" name="Shape 107"/>
        <p:cNvGrpSpPr/>
        <p:nvPr/>
      </p:nvGrpSpPr>
      <p:grpSpPr>
        <a:xfrm>
          <a:off x="0" y="0"/>
          <a:ext cx="0" cy="0"/>
          <a:chOff x="0" y="0"/>
          <a:chExt cx="0" cy="0"/>
        </a:xfrm>
      </p:grpSpPr>
      <p:sp>
        <p:nvSpPr>
          <p:cNvPr id="108" name="Google Shape;108;p16"/>
          <p:cNvSpPr/>
          <p:nvPr/>
        </p:nvSpPr>
        <p:spPr>
          <a:xfrm rot="-1093102">
            <a:off x="-846989" y="1380126"/>
            <a:ext cx="4239784" cy="1930767"/>
          </a:xfrm>
          <a:custGeom>
            <a:rect b="b" l="l" r="r" t="t"/>
            <a:pathLst>
              <a:path extrusionOk="0" h="1930767" w="4239784">
                <a:moveTo>
                  <a:pt x="0" y="0"/>
                </a:moveTo>
                <a:lnTo>
                  <a:pt x="4239784" y="0"/>
                </a:lnTo>
                <a:lnTo>
                  <a:pt x="4239784" y="1930768"/>
                </a:lnTo>
                <a:lnTo>
                  <a:pt x="0" y="1930768"/>
                </a:lnTo>
                <a:lnTo>
                  <a:pt x="0" y="0"/>
                </a:lnTo>
                <a:close/>
              </a:path>
            </a:pathLst>
          </a:custGeom>
          <a:blipFill rotWithShape="1">
            <a:blip r:embed="rId3">
              <a:alphaModFix/>
            </a:blip>
            <a:stretch>
              <a:fillRect b="0" l="0" r="0" t="0"/>
            </a:stretch>
          </a:blipFill>
          <a:ln>
            <a:noFill/>
          </a:ln>
        </p:spPr>
      </p:sp>
      <p:sp>
        <p:nvSpPr>
          <p:cNvPr id="109" name="Google Shape;109;p16"/>
          <p:cNvSpPr/>
          <p:nvPr/>
        </p:nvSpPr>
        <p:spPr>
          <a:xfrm>
            <a:off x="2808925" y="1800824"/>
            <a:ext cx="11908842" cy="3010530"/>
          </a:xfrm>
          <a:custGeom>
            <a:rect b="b" l="l" r="r" t="t"/>
            <a:pathLst>
              <a:path extrusionOk="0" h="3541800" w="11908842">
                <a:moveTo>
                  <a:pt x="0" y="0"/>
                </a:moveTo>
                <a:lnTo>
                  <a:pt x="11908842" y="0"/>
                </a:lnTo>
                <a:lnTo>
                  <a:pt x="11908842" y="3541800"/>
                </a:lnTo>
                <a:lnTo>
                  <a:pt x="0" y="3541800"/>
                </a:lnTo>
                <a:lnTo>
                  <a:pt x="0" y="0"/>
                </a:lnTo>
                <a:close/>
              </a:path>
            </a:pathLst>
          </a:custGeom>
          <a:blipFill rotWithShape="1">
            <a:blip r:embed="rId4">
              <a:alphaModFix/>
            </a:blip>
            <a:stretch>
              <a:fillRect b="-44561" l="0" r="0" t="-44563"/>
            </a:stretch>
          </a:blipFill>
          <a:ln>
            <a:noFill/>
          </a:ln>
        </p:spPr>
      </p:sp>
      <p:sp>
        <p:nvSpPr>
          <p:cNvPr id="110" name="Google Shape;110;p16"/>
          <p:cNvSpPr txBox="1"/>
          <p:nvPr/>
        </p:nvSpPr>
        <p:spPr>
          <a:xfrm>
            <a:off x="5271150" y="95350"/>
            <a:ext cx="8139600" cy="1274400"/>
          </a:xfrm>
          <a:prstGeom prst="rect">
            <a:avLst/>
          </a:prstGeom>
          <a:noFill/>
          <a:ln>
            <a:noFill/>
          </a:ln>
        </p:spPr>
        <p:txBody>
          <a:bodyPr anchorCtr="0" anchor="t" bIns="0" lIns="0" spcFirstLastPara="1" rIns="0" wrap="square" tIns="0">
            <a:spAutoFit/>
          </a:bodyPr>
          <a:lstStyle/>
          <a:p>
            <a:pPr indent="0" lvl="0" marL="0" marR="0" rtl="0" algn="l">
              <a:lnSpc>
                <a:spcPct val="89998"/>
              </a:lnSpc>
              <a:spcBef>
                <a:spcPts val="0"/>
              </a:spcBef>
              <a:spcAft>
                <a:spcPts val="0"/>
              </a:spcAft>
              <a:buNone/>
            </a:pPr>
            <a:r>
              <a:rPr b="1" i="0" lang="en-US" sz="9199" u="none" cap="none" strike="noStrike">
                <a:solidFill>
                  <a:srgbClr val="FA9178"/>
                </a:solidFill>
                <a:latin typeface="Arial"/>
                <a:ea typeface="Arial"/>
                <a:cs typeface="Arial"/>
                <a:sym typeface="Arial"/>
              </a:rPr>
              <a:t>PREPARE</a:t>
            </a:r>
            <a:endParaRPr/>
          </a:p>
        </p:txBody>
      </p:sp>
      <p:sp>
        <p:nvSpPr>
          <p:cNvPr id="111" name="Google Shape;111;p16"/>
          <p:cNvSpPr txBox="1"/>
          <p:nvPr/>
        </p:nvSpPr>
        <p:spPr>
          <a:xfrm>
            <a:off x="3075633" y="4892336"/>
            <a:ext cx="11908842" cy="3201289"/>
          </a:xfrm>
          <a:prstGeom prst="rect">
            <a:avLst/>
          </a:prstGeom>
          <a:noFill/>
          <a:ln>
            <a:noFill/>
          </a:ln>
        </p:spPr>
        <p:txBody>
          <a:bodyPr anchorCtr="0" anchor="t" bIns="0" lIns="0" spcFirstLastPara="1" rIns="0" wrap="square" tIns="0">
            <a:spAutoFit/>
          </a:bodyPr>
          <a:lstStyle/>
          <a:p>
            <a:pPr indent="0" lvl="0" marL="0" marR="0" rtl="0" algn="l">
              <a:lnSpc>
                <a:spcPct val="140015"/>
              </a:lnSpc>
              <a:spcBef>
                <a:spcPts val="0"/>
              </a:spcBef>
              <a:spcAft>
                <a:spcPts val="0"/>
              </a:spcAft>
              <a:buNone/>
            </a:pPr>
            <a:r>
              <a:rPr b="1" i="0" lang="en-US" sz="2589" u="none" cap="none" strike="noStrike">
                <a:solidFill>
                  <a:srgbClr val="000000"/>
                </a:solidFill>
                <a:latin typeface="Arial"/>
                <a:ea typeface="Arial"/>
                <a:cs typeface="Arial"/>
                <a:sym typeface="Arial"/>
              </a:rPr>
              <a:t>The dataset used for this case study is the FitBit Fitness Tracker Data, publicly available on Kaggle.</a:t>
            </a:r>
            <a:endParaRPr/>
          </a:p>
          <a:p>
            <a:pPr indent="0" lvl="0" marL="0" marR="0" rtl="0" algn="l">
              <a:lnSpc>
                <a:spcPct val="140015"/>
              </a:lnSpc>
              <a:spcBef>
                <a:spcPts val="0"/>
              </a:spcBef>
              <a:spcAft>
                <a:spcPts val="0"/>
              </a:spcAft>
              <a:buNone/>
            </a:pPr>
            <a:r>
              <a:rPr b="1" i="0" lang="en-US" sz="2589" u="none" cap="none" strike="noStrike">
                <a:solidFill>
                  <a:srgbClr val="000000"/>
                </a:solidFill>
                <a:latin typeface="Arial"/>
                <a:ea typeface="Arial"/>
                <a:cs typeface="Arial"/>
                <a:sym typeface="Arial"/>
              </a:rPr>
              <a:t> It contains data collected from 30 Fitbit users who consented to share their daily activity, sleep, and heart rate information over a period of approximately two months (March–May 2016).</a:t>
            </a:r>
            <a:endParaRPr/>
          </a:p>
          <a:p>
            <a:pPr indent="0" lvl="0" marL="0" marR="0" rtl="0" algn="l">
              <a:lnSpc>
                <a:spcPct val="140015"/>
              </a:lnSpc>
              <a:spcBef>
                <a:spcPts val="0"/>
              </a:spcBef>
              <a:spcAft>
                <a:spcPts val="0"/>
              </a:spcAft>
              <a:buNone/>
            </a:pPr>
            <a:r>
              <a:rPr b="1" i="0" lang="en-US" sz="2589" u="none" cap="none" strike="noStrike">
                <a:solidFill>
                  <a:srgbClr val="000000"/>
                </a:solidFill>
                <a:latin typeface="Arial"/>
                <a:ea typeface="Arial"/>
                <a:cs typeface="Arial"/>
                <a:sym typeface="Arial"/>
              </a:rPr>
              <a:t>These records include minute-level details of steps, heart rate, calories, and sleep logs, providing a detailed view of daily lifestyle patterns.</a:t>
            </a:r>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6"/>
        </a:solidFill>
      </p:bgPr>
    </p:bg>
    <p:spTree>
      <p:nvGrpSpPr>
        <p:cNvPr id="115" name="Shape 115"/>
        <p:cNvGrpSpPr/>
        <p:nvPr/>
      </p:nvGrpSpPr>
      <p:grpSpPr>
        <a:xfrm>
          <a:off x="0" y="0"/>
          <a:ext cx="0" cy="0"/>
          <a:chOff x="0" y="0"/>
          <a:chExt cx="0" cy="0"/>
        </a:xfrm>
      </p:grpSpPr>
      <p:sp>
        <p:nvSpPr>
          <p:cNvPr id="116" name="Google Shape;116;p17"/>
          <p:cNvSpPr/>
          <p:nvPr/>
        </p:nvSpPr>
        <p:spPr>
          <a:xfrm rot="-1093102">
            <a:off x="-846989" y="1380126"/>
            <a:ext cx="4239784" cy="1930767"/>
          </a:xfrm>
          <a:custGeom>
            <a:rect b="b" l="l" r="r" t="t"/>
            <a:pathLst>
              <a:path extrusionOk="0" h="1930767" w="4239784">
                <a:moveTo>
                  <a:pt x="0" y="0"/>
                </a:moveTo>
                <a:lnTo>
                  <a:pt x="4239784" y="0"/>
                </a:lnTo>
                <a:lnTo>
                  <a:pt x="4239784" y="1930768"/>
                </a:lnTo>
                <a:lnTo>
                  <a:pt x="0" y="1930768"/>
                </a:lnTo>
                <a:lnTo>
                  <a:pt x="0" y="0"/>
                </a:lnTo>
                <a:close/>
              </a:path>
            </a:pathLst>
          </a:custGeom>
          <a:blipFill rotWithShape="1">
            <a:blip r:embed="rId3">
              <a:alphaModFix/>
            </a:blip>
            <a:stretch>
              <a:fillRect b="0" l="0" r="0" t="0"/>
            </a:stretch>
          </a:blipFill>
          <a:ln>
            <a:noFill/>
          </a:ln>
        </p:spPr>
      </p:sp>
      <p:graphicFrame>
        <p:nvGraphicFramePr>
          <p:cNvPr id="117" name="Google Shape;117;p17"/>
          <p:cNvGraphicFramePr/>
          <p:nvPr/>
        </p:nvGraphicFramePr>
        <p:xfrm>
          <a:off x="6752422" y="1299157"/>
          <a:ext cx="3000000" cy="3000000"/>
        </p:xfrm>
        <a:graphic>
          <a:graphicData uri="http://schemas.openxmlformats.org/drawingml/2006/table">
            <a:tbl>
              <a:tblPr>
                <a:noFill/>
                <a:tableStyleId>{B70DAE63-0FA1-484E-BBD7-C094D1B49CCB}</a:tableStyleId>
              </a:tblPr>
              <a:tblGrid>
                <a:gridCol w="2162950"/>
                <a:gridCol w="3935525"/>
                <a:gridCol w="3166400"/>
              </a:tblGrid>
              <a:tr h="778400">
                <a:tc>
                  <a:txBody>
                    <a:bodyPr/>
                    <a:lstStyle/>
                    <a:p>
                      <a:pPr indent="0" lvl="0" marL="0" marR="0" rtl="0" algn="ctr">
                        <a:lnSpc>
                          <a:spcPct val="140000"/>
                        </a:lnSpc>
                        <a:spcBef>
                          <a:spcPts val="0"/>
                        </a:spcBef>
                        <a:spcAft>
                          <a:spcPts val="0"/>
                        </a:spcAft>
                        <a:buNone/>
                      </a:pPr>
                      <a:r>
                        <a:rPr lang="en-US" sz="1300" u="none" cap="none" strike="noStrike">
                          <a:solidFill>
                            <a:srgbClr val="FFFCF6"/>
                          </a:solidFill>
                          <a:latin typeface="ABeeZee"/>
                          <a:ea typeface="ABeeZee"/>
                          <a:cs typeface="ABeeZee"/>
                          <a:sym typeface="ABeeZee"/>
                        </a:rPr>
                        <a:t>Category</a:t>
                      </a:r>
                      <a:endParaRPr sz="1100" u="none" cap="none" strike="noStrike"/>
                    </a:p>
                  </a:txBody>
                  <a:tcPr marT="190500" marB="190500" marR="190500" marL="190500" anchor="ctr">
                    <a:lnL cap="flat" cmpd="sng" w="76200">
                      <a:solidFill>
                        <a:srgbClr val="FFFCF6"/>
                      </a:solidFill>
                      <a:prstDash val="solid"/>
                      <a:round/>
                      <a:headEnd len="sm" w="sm" type="none"/>
                      <a:tailEnd len="sm" w="sm" type="none"/>
                    </a:lnL>
                    <a:lnR cap="flat" cmpd="sng" w="76200">
                      <a:solidFill>
                        <a:srgbClr val="FFFCF6"/>
                      </a:solidFill>
                      <a:prstDash val="solid"/>
                      <a:round/>
                      <a:headEnd len="sm" w="sm" type="none"/>
                      <a:tailEnd len="sm" w="sm" type="none"/>
                    </a:lnR>
                    <a:lnT cap="flat" cmpd="sng" w="76200">
                      <a:solidFill>
                        <a:srgbClr val="FFFCF6"/>
                      </a:solidFill>
                      <a:prstDash val="solid"/>
                      <a:round/>
                      <a:headEnd len="sm" w="sm" type="none"/>
                      <a:tailEnd len="sm" w="sm" type="none"/>
                    </a:lnT>
                    <a:lnB cap="flat" cmpd="sng" w="76200">
                      <a:solidFill>
                        <a:srgbClr val="FFFCF6"/>
                      </a:solidFill>
                      <a:prstDash val="solid"/>
                      <a:round/>
                      <a:headEnd len="sm" w="sm" type="none"/>
                      <a:tailEnd len="sm" w="sm" type="none"/>
                    </a:lnB>
                    <a:solidFill>
                      <a:srgbClr val="FA9178"/>
                    </a:solidFill>
                  </a:tcPr>
                </a:tc>
                <a:tc>
                  <a:txBody>
                    <a:bodyPr/>
                    <a:lstStyle/>
                    <a:p>
                      <a:pPr indent="0" lvl="0" marL="0" marR="0" rtl="0" algn="ctr">
                        <a:lnSpc>
                          <a:spcPct val="140000"/>
                        </a:lnSpc>
                        <a:spcBef>
                          <a:spcPts val="0"/>
                        </a:spcBef>
                        <a:spcAft>
                          <a:spcPts val="0"/>
                        </a:spcAft>
                        <a:buNone/>
                      </a:pPr>
                      <a:r>
                        <a:rPr lang="en-US" sz="1300" u="none" cap="none" strike="noStrike">
                          <a:solidFill>
                            <a:srgbClr val="FFFCF6"/>
                          </a:solidFill>
                          <a:latin typeface="ABeeZee"/>
                          <a:ea typeface="ABeeZee"/>
                          <a:cs typeface="ABeeZee"/>
                          <a:sym typeface="ABeeZee"/>
                        </a:rPr>
                        <a:t>Description</a:t>
                      </a:r>
                      <a:endParaRPr sz="1100" u="none" cap="none" strike="noStrike"/>
                    </a:p>
                  </a:txBody>
                  <a:tcPr marT="190500" marB="190500" marR="190500" marL="190500" anchor="ctr">
                    <a:lnL cap="flat" cmpd="sng" w="76200">
                      <a:solidFill>
                        <a:srgbClr val="FFFCF6"/>
                      </a:solidFill>
                      <a:prstDash val="solid"/>
                      <a:round/>
                      <a:headEnd len="sm" w="sm" type="none"/>
                      <a:tailEnd len="sm" w="sm" type="none"/>
                    </a:lnL>
                    <a:lnR cap="flat" cmpd="sng" w="76200">
                      <a:solidFill>
                        <a:srgbClr val="FFFCF6"/>
                      </a:solidFill>
                      <a:prstDash val="solid"/>
                      <a:round/>
                      <a:headEnd len="sm" w="sm" type="none"/>
                      <a:tailEnd len="sm" w="sm" type="none"/>
                    </a:lnR>
                    <a:lnT cap="flat" cmpd="sng" w="76200">
                      <a:solidFill>
                        <a:srgbClr val="FFFCF6"/>
                      </a:solidFill>
                      <a:prstDash val="solid"/>
                      <a:round/>
                      <a:headEnd len="sm" w="sm" type="none"/>
                      <a:tailEnd len="sm" w="sm" type="none"/>
                    </a:lnT>
                    <a:lnB cap="flat" cmpd="sng" w="76200">
                      <a:solidFill>
                        <a:srgbClr val="FFFCF6"/>
                      </a:solidFill>
                      <a:prstDash val="solid"/>
                      <a:round/>
                      <a:headEnd len="sm" w="sm" type="none"/>
                      <a:tailEnd len="sm" w="sm" type="none"/>
                    </a:lnB>
                    <a:solidFill>
                      <a:srgbClr val="FA9178"/>
                    </a:solidFill>
                  </a:tcPr>
                </a:tc>
                <a:tc>
                  <a:txBody>
                    <a:bodyPr/>
                    <a:lstStyle/>
                    <a:p>
                      <a:pPr indent="0" lvl="0" marL="0" marR="0" rtl="0" algn="ctr">
                        <a:lnSpc>
                          <a:spcPct val="140000"/>
                        </a:lnSpc>
                        <a:spcBef>
                          <a:spcPts val="0"/>
                        </a:spcBef>
                        <a:spcAft>
                          <a:spcPts val="0"/>
                        </a:spcAft>
                        <a:buNone/>
                      </a:pPr>
                      <a:r>
                        <a:rPr b="1" lang="en-US" sz="1300" u="none" cap="none" strike="noStrike">
                          <a:solidFill>
                            <a:srgbClr val="FFFCF6"/>
                          </a:solidFill>
                          <a:latin typeface="ABeeZee"/>
                          <a:ea typeface="ABeeZee"/>
                          <a:cs typeface="ABeeZee"/>
                          <a:sym typeface="ABeeZee"/>
                        </a:rPr>
                        <a:t>Purpose/ Outcome</a:t>
                      </a:r>
                      <a:endParaRPr sz="1100" u="none" cap="none" strike="noStrike"/>
                    </a:p>
                  </a:txBody>
                  <a:tcPr marT="190500" marB="190500" marR="190500" marL="190500" anchor="ctr">
                    <a:lnL cap="flat" cmpd="sng" w="76200">
                      <a:solidFill>
                        <a:srgbClr val="FFFCF6"/>
                      </a:solidFill>
                      <a:prstDash val="solid"/>
                      <a:round/>
                      <a:headEnd len="sm" w="sm" type="none"/>
                      <a:tailEnd len="sm" w="sm" type="none"/>
                    </a:lnL>
                    <a:lnR cap="flat" cmpd="sng" w="76200">
                      <a:solidFill>
                        <a:srgbClr val="FFFCF6"/>
                      </a:solidFill>
                      <a:prstDash val="solid"/>
                      <a:round/>
                      <a:headEnd len="sm" w="sm" type="none"/>
                      <a:tailEnd len="sm" w="sm" type="none"/>
                    </a:lnR>
                    <a:lnT cap="flat" cmpd="sng" w="76200">
                      <a:solidFill>
                        <a:srgbClr val="FFFCF6"/>
                      </a:solidFill>
                      <a:prstDash val="solid"/>
                      <a:round/>
                      <a:headEnd len="sm" w="sm" type="none"/>
                      <a:tailEnd len="sm" w="sm" type="none"/>
                    </a:lnT>
                    <a:lnB cap="flat" cmpd="sng" w="76200">
                      <a:solidFill>
                        <a:srgbClr val="FFFCF6"/>
                      </a:solidFill>
                      <a:prstDash val="solid"/>
                      <a:round/>
                      <a:headEnd len="sm" w="sm" type="none"/>
                      <a:tailEnd len="sm" w="sm" type="none"/>
                    </a:lnB>
                    <a:solidFill>
                      <a:srgbClr val="FA9178"/>
                    </a:solidFill>
                  </a:tcPr>
                </a:tc>
              </a:tr>
              <a:tr h="2037300">
                <a:tc>
                  <a:txBody>
                    <a:bodyPr/>
                    <a:lstStyle/>
                    <a:p>
                      <a:pPr indent="0" lvl="0" marL="0" marR="0" rtl="0" algn="l">
                        <a:lnSpc>
                          <a:spcPct val="140023"/>
                        </a:lnSpc>
                        <a:spcBef>
                          <a:spcPts val="0"/>
                        </a:spcBef>
                        <a:spcAft>
                          <a:spcPts val="0"/>
                        </a:spcAft>
                        <a:buNone/>
                      </a:pPr>
                      <a:r>
                        <a:rPr b="1" lang="en-US" sz="1699" u="none" cap="none" strike="noStrike">
                          <a:solidFill>
                            <a:srgbClr val="292B2D"/>
                          </a:solidFill>
                          <a:latin typeface="ABeeZee"/>
                          <a:ea typeface="ABeeZee"/>
                          <a:cs typeface="ABeeZee"/>
                          <a:sym typeface="ABeeZee"/>
                        </a:rPr>
                        <a:t>Tools Used</a:t>
                      </a:r>
                      <a:endParaRPr sz="1100" u="none" cap="none" strike="noStrike"/>
                    </a:p>
                  </a:txBody>
                  <a:tcPr marT="190500" marB="190500" marR="190500" marL="190500" anchor="ctr">
                    <a:lnL cap="flat" cmpd="sng" w="76200">
                      <a:solidFill>
                        <a:srgbClr val="FFFCF6"/>
                      </a:solidFill>
                      <a:prstDash val="solid"/>
                      <a:round/>
                      <a:headEnd len="sm" w="sm" type="none"/>
                      <a:tailEnd len="sm" w="sm" type="none"/>
                    </a:lnL>
                    <a:lnR cap="flat" cmpd="sng" w="76200">
                      <a:solidFill>
                        <a:srgbClr val="FFFCF6"/>
                      </a:solidFill>
                      <a:prstDash val="solid"/>
                      <a:round/>
                      <a:headEnd len="sm" w="sm" type="none"/>
                      <a:tailEnd len="sm" w="sm" type="none"/>
                    </a:lnR>
                    <a:lnT cap="flat" cmpd="sng" w="76200">
                      <a:solidFill>
                        <a:srgbClr val="FFFCF6"/>
                      </a:solidFill>
                      <a:prstDash val="solid"/>
                      <a:round/>
                      <a:headEnd len="sm" w="sm" type="none"/>
                      <a:tailEnd len="sm" w="sm" type="none"/>
                    </a:lnT>
                    <a:lnB cap="flat" cmpd="sng" w="76200">
                      <a:solidFill>
                        <a:srgbClr val="FFFCF6"/>
                      </a:solidFill>
                      <a:prstDash val="solid"/>
                      <a:round/>
                      <a:headEnd len="sm" w="sm" type="none"/>
                      <a:tailEnd len="sm" w="sm" type="none"/>
                    </a:lnB>
                    <a:solidFill>
                      <a:srgbClr val="FA9178"/>
                    </a:solidFill>
                  </a:tcPr>
                </a:tc>
                <a:tc>
                  <a:txBody>
                    <a:bodyPr/>
                    <a:lstStyle/>
                    <a:p>
                      <a:pPr indent="0" lvl="0" marL="0" marR="0" rtl="0" algn="l">
                        <a:lnSpc>
                          <a:spcPct val="216272"/>
                        </a:lnSpc>
                        <a:spcBef>
                          <a:spcPts val="0"/>
                        </a:spcBef>
                        <a:spcAft>
                          <a:spcPts val="0"/>
                        </a:spcAft>
                        <a:buNone/>
                      </a:pPr>
                      <a:r>
                        <a:t/>
                      </a:r>
                      <a:endParaRPr sz="1100" u="none" cap="none" strike="noStrike"/>
                    </a:p>
                    <a:p>
                      <a:pPr indent="0" lvl="0" marL="0" marR="0" rtl="0" algn="l">
                        <a:lnSpc>
                          <a:spcPct val="140023"/>
                        </a:lnSpc>
                        <a:spcBef>
                          <a:spcPts val="0"/>
                        </a:spcBef>
                        <a:spcAft>
                          <a:spcPts val="0"/>
                        </a:spcAft>
                        <a:buNone/>
                      </a:pPr>
                      <a:r>
                        <a:rPr lang="en-US" sz="1699" u="none" cap="none" strike="noStrike">
                          <a:solidFill>
                            <a:srgbClr val="292B2D"/>
                          </a:solidFill>
                          <a:latin typeface="ABeeZee"/>
                          <a:ea typeface="ABeeZee"/>
                          <a:cs typeface="ABeeZee"/>
                          <a:sym typeface="ABeeZee"/>
                        </a:rPr>
                        <a:t>Utilized BigQuery for cleaning, transformation, and SQL queries.</a:t>
                      </a:r>
                      <a:endParaRPr/>
                    </a:p>
                    <a:p>
                      <a:pPr indent="0" lvl="0" marL="0" marR="0" rtl="0" algn="l">
                        <a:lnSpc>
                          <a:spcPct val="140023"/>
                        </a:lnSpc>
                        <a:spcBef>
                          <a:spcPts val="0"/>
                        </a:spcBef>
                        <a:spcAft>
                          <a:spcPts val="0"/>
                        </a:spcAft>
                        <a:buNone/>
                      </a:pPr>
                      <a:r>
                        <a:t/>
                      </a:r>
                      <a:endParaRPr sz="1699" u="none" cap="none" strike="noStrike">
                        <a:solidFill>
                          <a:srgbClr val="292B2D"/>
                        </a:solidFill>
                        <a:latin typeface="ABeeZee"/>
                        <a:ea typeface="ABeeZee"/>
                        <a:cs typeface="ABeeZee"/>
                        <a:sym typeface="ABeeZee"/>
                      </a:endParaRPr>
                    </a:p>
                  </a:txBody>
                  <a:tcPr marT="190500" marB="190500" marR="190500" marL="190500" anchor="ctr">
                    <a:lnL cap="flat" cmpd="sng" w="76200">
                      <a:solidFill>
                        <a:srgbClr val="FFFCF6"/>
                      </a:solidFill>
                      <a:prstDash val="solid"/>
                      <a:round/>
                      <a:headEnd len="sm" w="sm" type="none"/>
                      <a:tailEnd len="sm" w="sm" type="none"/>
                    </a:lnL>
                    <a:lnR cap="flat" cmpd="sng" w="76200">
                      <a:solidFill>
                        <a:srgbClr val="FFFCF6"/>
                      </a:solidFill>
                      <a:prstDash val="solid"/>
                      <a:round/>
                      <a:headEnd len="sm" w="sm" type="none"/>
                      <a:tailEnd len="sm" w="sm" type="none"/>
                    </a:lnR>
                    <a:lnT cap="flat" cmpd="sng" w="76200">
                      <a:solidFill>
                        <a:srgbClr val="FFFCF6"/>
                      </a:solidFill>
                      <a:prstDash val="solid"/>
                      <a:round/>
                      <a:headEnd len="sm" w="sm" type="none"/>
                      <a:tailEnd len="sm" w="sm" type="none"/>
                    </a:lnT>
                    <a:lnB cap="flat" cmpd="sng" w="76200">
                      <a:solidFill>
                        <a:srgbClr val="FFFCF6"/>
                      </a:solidFill>
                      <a:prstDash val="solid"/>
                      <a:round/>
                      <a:headEnd len="sm" w="sm" type="none"/>
                      <a:tailEnd len="sm" w="sm" type="none"/>
                    </a:lnB>
                    <a:solidFill>
                      <a:srgbClr val="FA9178"/>
                    </a:solidFill>
                  </a:tcPr>
                </a:tc>
                <a:tc>
                  <a:txBody>
                    <a:bodyPr/>
                    <a:lstStyle/>
                    <a:p>
                      <a:pPr indent="0" lvl="0" marL="0" marR="0" rtl="0" algn="l">
                        <a:lnSpc>
                          <a:spcPct val="140023"/>
                        </a:lnSpc>
                        <a:spcBef>
                          <a:spcPts val="0"/>
                        </a:spcBef>
                        <a:spcAft>
                          <a:spcPts val="0"/>
                        </a:spcAft>
                        <a:buNone/>
                      </a:pPr>
                      <a:r>
                        <a:rPr lang="en-US" sz="1699" u="none" cap="none" strike="noStrike">
                          <a:solidFill>
                            <a:srgbClr val="292B2D"/>
                          </a:solidFill>
                          <a:latin typeface="ABeeZee"/>
                          <a:ea typeface="ABeeZee"/>
                          <a:cs typeface="ABeeZee"/>
                          <a:sym typeface="ABeeZee"/>
                        </a:rPr>
                        <a:t>Efficiently managed and analyzed large datasets.</a:t>
                      </a:r>
                      <a:endParaRPr sz="1100" u="none" cap="none" strike="noStrike"/>
                    </a:p>
                  </a:txBody>
                  <a:tcPr marT="190500" marB="190500" marR="190500" marL="190500" anchor="ctr">
                    <a:lnL cap="flat" cmpd="sng" w="76200">
                      <a:solidFill>
                        <a:srgbClr val="FFFCF6"/>
                      </a:solidFill>
                      <a:prstDash val="solid"/>
                      <a:round/>
                      <a:headEnd len="sm" w="sm" type="none"/>
                      <a:tailEnd len="sm" w="sm" type="none"/>
                    </a:lnL>
                    <a:lnR cap="flat" cmpd="sng" w="76200">
                      <a:solidFill>
                        <a:srgbClr val="FFFCF6"/>
                      </a:solidFill>
                      <a:prstDash val="solid"/>
                      <a:round/>
                      <a:headEnd len="sm" w="sm" type="none"/>
                      <a:tailEnd len="sm" w="sm" type="none"/>
                    </a:lnR>
                    <a:lnT cap="flat" cmpd="sng" w="76200">
                      <a:solidFill>
                        <a:srgbClr val="FFFCF6"/>
                      </a:solidFill>
                      <a:prstDash val="solid"/>
                      <a:round/>
                      <a:headEnd len="sm" w="sm" type="none"/>
                      <a:tailEnd len="sm" w="sm" type="none"/>
                    </a:lnT>
                    <a:lnB cap="flat" cmpd="sng" w="76200">
                      <a:solidFill>
                        <a:srgbClr val="FFFCF6"/>
                      </a:solidFill>
                      <a:prstDash val="solid"/>
                      <a:round/>
                      <a:headEnd len="sm" w="sm" type="none"/>
                      <a:tailEnd len="sm" w="sm" type="none"/>
                    </a:lnB>
                    <a:solidFill>
                      <a:srgbClr val="FA9178"/>
                    </a:solidFill>
                  </a:tcPr>
                </a:tc>
              </a:tr>
              <a:tr h="2037300">
                <a:tc>
                  <a:txBody>
                    <a:bodyPr/>
                    <a:lstStyle/>
                    <a:p>
                      <a:pPr indent="0" lvl="0" marL="0" marR="0" rtl="0" algn="l">
                        <a:lnSpc>
                          <a:spcPct val="140023"/>
                        </a:lnSpc>
                        <a:spcBef>
                          <a:spcPts val="0"/>
                        </a:spcBef>
                        <a:spcAft>
                          <a:spcPts val="0"/>
                        </a:spcAft>
                        <a:buNone/>
                      </a:pPr>
                      <a:r>
                        <a:rPr b="1" lang="en-US" sz="1699" u="none" cap="none" strike="noStrike">
                          <a:solidFill>
                            <a:srgbClr val="292B2D"/>
                          </a:solidFill>
                          <a:latin typeface="ABeeZee"/>
                          <a:ea typeface="ABeeZee"/>
                          <a:cs typeface="ABeeZee"/>
                          <a:sym typeface="ABeeZee"/>
                        </a:rPr>
                        <a:t>Data Integrtiy</a:t>
                      </a:r>
                      <a:endParaRPr sz="1100" u="none" cap="none" strike="noStrike"/>
                    </a:p>
                  </a:txBody>
                  <a:tcPr marT="190500" marB="190500" marR="190500" marL="190500" anchor="ctr">
                    <a:lnL cap="flat" cmpd="sng" w="76200">
                      <a:solidFill>
                        <a:srgbClr val="FFFCF6"/>
                      </a:solidFill>
                      <a:prstDash val="solid"/>
                      <a:round/>
                      <a:headEnd len="sm" w="sm" type="none"/>
                      <a:tailEnd len="sm" w="sm" type="none"/>
                    </a:lnL>
                    <a:lnR cap="flat" cmpd="sng" w="76200">
                      <a:solidFill>
                        <a:srgbClr val="FFFCF6"/>
                      </a:solidFill>
                      <a:prstDash val="solid"/>
                      <a:round/>
                      <a:headEnd len="sm" w="sm" type="none"/>
                      <a:tailEnd len="sm" w="sm" type="none"/>
                    </a:lnR>
                    <a:lnT cap="flat" cmpd="sng" w="76200">
                      <a:solidFill>
                        <a:srgbClr val="FFFCF6"/>
                      </a:solidFill>
                      <a:prstDash val="solid"/>
                      <a:round/>
                      <a:headEnd len="sm" w="sm" type="none"/>
                      <a:tailEnd len="sm" w="sm" type="none"/>
                    </a:lnT>
                    <a:lnB cap="flat" cmpd="sng" w="76200">
                      <a:solidFill>
                        <a:srgbClr val="FFFCF6"/>
                      </a:solidFill>
                      <a:prstDash val="solid"/>
                      <a:round/>
                      <a:headEnd len="sm" w="sm" type="none"/>
                      <a:tailEnd len="sm" w="sm" type="none"/>
                    </a:lnB>
                    <a:solidFill>
                      <a:srgbClr val="FA9178"/>
                    </a:solidFill>
                  </a:tcPr>
                </a:tc>
                <a:tc>
                  <a:txBody>
                    <a:bodyPr/>
                    <a:lstStyle/>
                    <a:p>
                      <a:pPr indent="0" lvl="0" marL="0" marR="0" rtl="0" algn="l">
                        <a:lnSpc>
                          <a:spcPct val="216272"/>
                        </a:lnSpc>
                        <a:spcBef>
                          <a:spcPts val="0"/>
                        </a:spcBef>
                        <a:spcAft>
                          <a:spcPts val="0"/>
                        </a:spcAft>
                        <a:buNone/>
                      </a:pPr>
                      <a:r>
                        <a:t/>
                      </a:r>
                      <a:endParaRPr sz="1100" u="none" cap="none" strike="noStrike"/>
                    </a:p>
                    <a:p>
                      <a:pPr indent="0" lvl="0" marL="0" marR="0" rtl="0" algn="l">
                        <a:lnSpc>
                          <a:spcPct val="140023"/>
                        </a:lnSpc>
                        <a:spcBef>
                          <a:spcPts val="0"/>
                        </a:spcBef>
                        <a:spcAft>
                          <a:spcPts val="0"/>
                        </a:spcAft>
                        <a:buNone/>
                      </a:pPr>
                      <a:r>
                        <a:rPr lang="en-US" sz="1699" u="none" cap="none" strike="noStrike">
                          <a:solidFill>
                            <a:srgbClr val="292B2D"/>
                          </a:solidFill>
                          <a:latin typeface="ABeeZee"/>
                          <a:ea typeface="ABeeZee"/>
                          <a:cs typeface="ABeeZee"/>
                          <a:sym typeface="ABeeZee"/>
                        </a:rPr>
                        <a:t>Verified dataset credibility from Kaggle. Checked for duplicates, nulls, and unrealistic values.</a:t>
                      </a:r>
                      <a:endParaRPr/>
                    </a:p>
                    <a:p>
                      <a:pPr indent="0" lvl="0" marL="0" marR="0" rtl="0" algn="l">
                        <a:lnSpc>
                          <a:spcPct val="140023"/>
                        </a:lnSpc>
                        <a:spcBef>
                          <a:spcPts val="0"/>
                        </a:spcBef>
                        <a:spcAft>
                          <a:spcPts val="0"/>
                        </a:spcAft>
                        <a:buNone/>
                      </a:pPr>
                      <a:r>
                        <a:t/>
                      </a:r>
                      <a:endParaRPr sz="1699" u="none" cap="none" strike="noStrike">
                        <a:solidFill>
                          <a:srgbClr val="292B2D"/>
                        </a:solidFill>
                        <a:latin typeface="ABeeZee"/>
                        <a:ea typeface="ABeeZee"/>
                        <a:cs typeface="ABeeZee"/>
                        <a:sym typeface="ABeeZee"/>
                      </a:endParaRPr>
                    </a:p>
                  </a:txBody>
                  <a:tcPr marT="190500" marB="190500" marR="190500" marL="190500" anchor="ctr">
                    <a:lnL cap="flat" cmpd="sng" w="76200">
                      <a:solidFill>
                        <a:srgbClr val="FFFCF6"/>
                      </a:solidFill>
                      <a:prstDash val="solid"/>
                      <a:round/>
                      <a:headEnd len="sm" w="sm" type="none"/>
                      <a:tailEnd len="sm" w="sm" type="none"/>
                    </a:lnL>
                    <a:lnR cap="flat" cmpd="sng" w="76200">
                      <a:solidFill>
                        <a:srgbClr val="FFFCF6"/>
                      </a:solidFill>
                      <a:prstDash val="solid"/>
                      <a:round/>
                      <a:headEnd len="sm" w="sm" type="none"/>
                      <a:tailEnd len="sm" w="sm" type="none"/>
                    </a:lnR>
                    <a:lnT cap="flat" cmpd="sng" w="76200">
                      <a:solidFill>
                        <a:srgbClr val="FFFCF6"/>
                      </a:solidFill>
                      <a:prstDash val="solid"/>
                      <a:round/>
                      <a:headEnd len="sm" w="sm" type="none"/>
                      <a:tailEnd len="sm" w="sm" type="none"/>
                    </a:lnT>
                    <a:lnB cap="flat" cmpd="sng" w="76200">
                      <a:solidFill>
                        <a:srgbClr val="FFFCF6"/>
                      </a:solidFill>
                      <a:prstDash val="solid"/>
                      <a:round/>
                      <a:headEnd len="sm" w="sm" type="none"/>
                      <a:tailEnd len="sm" w="sm" type="none"/>
                    </a:lnB>
                    <a:solidFill>
                      <a:srgbClr val="FA9178"/>
                    </a:solidFill>
                  </a:tcPr>
                </a:tc>
                <a:tc>
                  <a:txBody>
                    <a:bodyPr/>
                    <a:lstStyle/>
                    <a:p>
                      <a:pPr indent="0" lvl="0" marL="0" marR="0" rtl="0" algn="l">
                        <a:lnSpc>
                          <a:spcPct val="140023"/>
                        </a:lnSpc>
                        <a:spcBef>
                          <a:spcPts val="0"/>
                        </a:spcBef>
                        <a:spcAft>
                          <a:spcPts val="0"/>
                        </a:spcAft>
                        <a:buNone/>
                      </a:pPr>
                      <a:r>
                        <a:rPr lang="en-US" sz="1699" u="none" cap="none" strike="noStrike">
                          <a:solidFill>
                            <a:srgbClr val="292B2D"/>
                          </a:solidFill>
                          <a:latin typeface="ABeeZee"/>
                          <a:ea typeface="ABeeZee"/>
                          <a:cs typeface="ABeeZee"/>
                          <a:sym typeface="ABeeZee"/>
                        </a:rPr>
                        <a:t>Ensured data accuracy and reliability.</a:t>
                      </a:r>
                      <a:endParaRPr sz="1100" u="none" cap="none" strike="noStrike"/>
                    </a:p>
                  </a:txBody>
                  <a:tcPr marT="190500" marB="190500" marR="190500" marL="190500" anchor="ctr">
                    <a:lnL cap="flat" cmpd="sng" w="76200">
                      <a:solidFill>
                        <a:srgbClr val="FFFCF6"/>
                      </a:solidFill>
                      <a:prstDash val="solid"/>
                      <a:round/>
                      <a:headEnd len="sm" w="sm" type="none"/>
                      <a:tailEnd len="sm" w="sm" type="none"/>
                    </a:lnL>
                    <a:lnR cap="flat" cmpd="sng" w="76200">
                      <a:solidFill>
                        <a:srgbClr val="FFFCF6"/>
                      </a:solidFill>
                      <a:prstDash val="solid"/>
                      <a:round/>
                      <a:headEnd len="sm" w="sm" type="none"/>
                      <a:tailEnd len="sm" w="sm" type="none"/>
                    </a:lnR>
                    <a:lnT cap="flat" cmpd="sng" w="76200">
                      <a:solidFill>
                        <a:srgbClr val="FFFCF6"/>
                      </a:solidFill>
                      <a:prstDash val="solid"/>
                      <a:round/>
                      <a:headEnd len="sm" w="sm" type="none"/>
                      <a:tailEnd len="sm" w="sm" type="none"/>
                    </a:lnT>
                    <a:lnB cap="flat" cmpd="sng" w="76200">
                      <a:solidFill>
                        <a:srgbClr val="FFFCF6"/>
                      </a:solidFill>
                      <a:prstDash val="solid"/>
                      <a:round/>
                      <a:headEnd len="sm" w="sm" type="none"/>
                      <a:tailEnd len="sm" w="sm" type="none"/>
                    </a:lnB>
                    <a:solidFill>
                      <a:srgbClr val="FA9178"/>
                    </a:solidFill>
                  </a:tcPr>
                </a:tc>
              </a:tr>
              <a:tr h="1739375">
                <a:tc>
                  <a:txBody>
                    <a:bodyPr/>
                    <a:lstStyle/>
                    <a:p>
                      <a:pPr indent="0" lvl="0" marL="0" marR="0" rtl="0" algn="l">
                        <a:lnSpc>
                          <a:spcPct val="140023"/>
                        </a:lnSpc>
                        <a:spcBef>
                          <a:spcPts val="0"/>
                        </a:spcBef>
                        <a:spcAft>
                          <a:spcPts val="0"/>
                        </a:spcAft>
                        <a:buNone/>
                      </a:pPr>
                      <a:r>
                        <a:rPr b="1" lang="en-US" sz="1699" u="none" cap="none" strike="noStrike">
                          <a:solidFill>
                            <a:srgbClr val="292B2D"/>
                          </a:solidFill>
                          <a:latin typeface="ABeeZee"/>
                          <a:ea typeface="ABeeZee"/>
                          <a:cs typeface="ABeeZee"/>
                          <a:sym typeface="ABeeZee"/>
                        </a:rPr>
                        <a:t>Cleaning steps</a:t>
                      </a:r>
                      <a:endParaRPr sz="1100" u="none" cap="none" strike="noStrike"/>
                    </a:p>
                  </a:txBody>
                  <a:tcPr marT="190500" marB="190500" marR="190500" marL="190500" anchor="ctr">
                    <a:lnL cap="flat" cmpd="sng" w="76200">
                      <a:solidFill>
                        <a:srgbClr val="FFFCF6"/>
                      </a:solidFill>
                      <a:prstDash val="solid"/>
                      <a:round/>
                      <a:headEnd len="sm" w="sm" type="none"/>
                      <a:tailEnd len="sm" w="sm" type="none"/>
                    </a:lnL>
                    <a:lnR cap="flat" cmpd="sng" w="76200">
                      <a:solidFill>
                        <a:srgbClr val="FFFCF6"/>
                      </a:solidFill>
                      <a:prstDash val="solid"/>
                      <a:round/>
                      <a:headEnd len="sm" w="sm" type="none"/>
                      <a:tailEnd len="sm" w="sm" type="none"/>
                    </a:lnR>
                    <a:lnT cap="flat" cmpd="sng" w="76200">
                      <a:solidFill>
                        <a:srgbClr val="FFFCF6"/>
                      </a:solidFill>
                      <a:prstDash val="solid"/>
                      <a:round/>
                      <a:headEnd len="sm" w="sm" type="none"/>
                      <a:tailEnd len="sm" w="sm" type="none"/>
                    </a:lnT>
                    <a:lnB cap="flat" cmpd="sng" w="76200">
                      <a:solidFill>
                        <a:srgbClr val="FFFCF6"/>
                      </a:solidFill>
                      <a:prstDash val="solid"/>
                      <a:round/>
                      <a:headEnd len="sm" w="sm" type="none"/>
                      <a:tailEnd len="sm" w="sm" type="none"/>
                    </a:lnB>
                    <a:solidFill>
                      <a:srgbClr val="FA9178"/>
                    </a:solidFill>
                  </a:tcPr>
                </a:tc>
                <a:tc>
                  <a:txBody>
                    <a:bodyPr/>
                    <a:lstStyle/>
                    <a:p>
                      <a:pPr indent="0" lvl="0" marL="0" marR="0" rtl="0" algn="l">
                        <a:lnSpc>
                          <a:spcPct val="140023"/>
                        </a:lnSpc>
                        <a:spcBef>
                          <a:spcPts val="0"/>
                        </a:spcBef>
                        <a:spcAft>
                          <a:spcPts val="0"/>
                        </a:spcAft>
                        <a:buNone/>
                      </a:pPr>
                      <a:r>
                        <a:rPr lang="en-US" sz="1699" u="none" cap="none" strike="noStrike">
                          <a:solidFill>
                            <a:srgbClr val="292B2D"/>
                          </a:solidFill>
                          <a:latin typeface="ABeeZee"/>
                          <a:ea typeface="ABeeZee"/>
                          <a:cs typeface="ABeeZee"/>
                          <a:sym typeface="ABeeZee"/>
                        </a:rPr>
                        <a:t>Removed duplicates, standardized names, fixed dates, and merged tables by Id and Date.</a:t>
                      </a:r>
                      <a:endParaRPr sz="1100" u="none" cap="none" strike="noStrike"/>
                    </a:p>
                  </a:txBody>
                  <a:tcPr marT="190500" marB="190500" marR="190500" marL="190500" anchor="ctr">
                    <a:lnL cap="flat" cmpd="sng" w="76200">
                      <a:solidFill>
                        <a:srgbClr val="FFFCF6"/>
                      </a:solidFill>
                      <a:prstDash val="solid"/>
                      <a:round/>
                      <a:headEnd len="sm" w="sm" type="none"/>
                      <a:tailEnd len="sm" w="sm" type="none"/>
                    </a:lnL>
                    <a:lnR cap="flat" cmpd="sng" w="76200">
                      <a:solidFill>
                        <a:srgbClr val="FFFCF6"/>
                      </a:solidFill>
                      <a:prstDash val="solid"/>
                      <a:round/>
                      <a:headEnd len="sm" w="sm" type="none"/>
                      <a:tailEnd len="sm" w="sm" type="none"/>
                    </a:lnR>
                    <a:lnT cap="flat" cmpd="sng" w="76200">
                      <a:solidFill>
                        <a:srgbClr val="FFFCF6"/>
                      </a:solidFill>
                      <a:prstDash val="solid"/>
                      <a:round/>
                      <a:headEnd len="sm" w="sm" type="none"/>
                      <a:tailEnd len="sm" w="sm" type="none"/>
                    </a:lnT>
                    <a:lnB cap="flat" cmpd="sng" w="76200">
                      <a:solidFill>
                        <a:srgbClr val="FFFCF6"/>
                      </a:solidFill>
                      <a:prstDash val="solid"/>
                      <a:round/>
                      <a:headEnd len="sm" w="sm" type="none"/>
                      <a:tailEnd len="sm" w="sm" type="none"/>
                    </a:lnB>
                    <a:solidFill>
                      <a:srgbClr val="FA9178"/>
                    </a:solidFill>
                  </a:tcPr>
                </a:tc>
                <a:tc>
                  <a:txBody>
                    <a:bodyPr/>
                    <a:lstStyle/>
                    <a:p>
                      <a:pPr indent="0" lvl="0" marL="0" marR="0" rtl="0" algn="l">
                        <a:lnSpc>
                          <a:spcPct val="140023"/>
                        </a:lnSpc>
                        <a:spcBef>
                          <a:spcPts val="0"/>
                        </a:spcBef>
                        <a:spcAft>
                          <a:spcPts val="0"/>
                        </a:spcAft>
                        <a:buNone/>
                      </a:pPr>
                      <a:r>
                        <a:rPr lang="en-US" sz="1699" u="none" cap="none" strike="noStrike">
                          <a:solidFill>
                            <a:srgbClr val="292B2D"/>
                          </a:solidFill>
                          <a:latin typeface="ABeeZee"/>
                          <a:ea typeface="ABeeZee"/>
                          <a:cs typeface="ABeeZee"/>
                          <a:sym typeface="ABeeZee"/>
                        </a:rPr>
                        <a:t>Prepared clean, consistent data for analysis.</a:t>
                      </a:r>
                      <a:endParaRPr sz="1100" u="none" cap="none" strike="noStrike"/>
                    </a:p>
                  </a:txBody>
                  <a:tcPr marT="190500" marB="190500" marR="190500" marL="190500" anchor="ctr">
                    <a:lnL cap="flat" cmpd="sng" w="76200">
                      <a:solidFill>
                        <a:srgbClr val="FFFCF6"/>
                      </a:solidFill>
                      <a:prstDash val="solid"/>
                      <a:round/>
                      <a:headEnd len="sm" w="sm" type="none"/>
                      <a:tailEnd len="sm" w="sm" type="none"/>
                    </a:lnL>
                    <a:lnR cap="flat" cmpd="sng" w="76200">
                      <a:solidFill>
                        <a:srgbClr val="FFFCF6"/>
                      </a:solidFill>
                      <a:prstDash val="solid"/>
                      <a:round/>
                      <a:headEnd len="sm" w="sm" type="none"/>
                      <a:tailEnd len="sm" w="sm" type="none"/>
                    </a:lnR>
                    <a:lnT cap="flat" cmpd="sng" w="76200">
                      <a:solidFill>
                        <a:srgbClr val="FFFCF6"/>
                      </a:solidFill>
                      <a:prstDash val="solid"/>
                      <a:round/>
                      <a:headEnd len="sm" w="sm" type="none"/>
                      <a:tailEnd len="sm" w="sm" type="none"/>
                    </a:lnT>
                    <a:lnB cap="flat" cmpd="sng" w="76200">
                      <a:solidFill>
                        <a:srgbClr val="FFFCF6"/>
                      </a:solidFill>
                      <a:prstDash val="solid"/>
                      <a:round/>
                      <a:headEnd len="sm" w="sm" type="none"/>
                      <a:tailEnd len="sm" w="sm" type="none"/>
                    </a:lnB>
                    <a:solidFill>
                      <a:srgbClr val="FA9178"/>
                    </a:solidFill>
                  </a:tcPr>
                </a:tc>
              </a:tr>
              <a:tr h="2037300">
                <a:tc>
                  <a:txBody>
                    <a:bodyPr/>
                    <a:lstStyle/>
                    <a:p>
                      <a:pPr indent="0" lvl="0" marL="0" marR="0" rtl="0" algn="l">
                        <a:lnSpc>
                          <a:spcPct val="140025"/>
                        </a:lnSpc>
                        <a:spcBef>
                          <a:spcPts val="0"/>
                        </a:spcBef>
                        <a:spcAft>
                          <a:spcPts val="0"/>
                        </a:spcAft>
                        <a:buNone/>
                      </a:pPr>
                      <a:r>
                        <a:rPr b="1" lang="en-US" sz="1599" u="none" cap="none" strike="noStrike">
                          <a:solidFill>
                            <a:srgbClr val="292B2D"/>
                          </a:solidFill>
                          <a:latin typeface="ABeeZee"/>
                          <a:ea typeface="ABeeZee"/>
                          <a:cs typeface="ABeeZee"/>
                          <a:sym typeface="ABeeZee"/>
                        </a:rPr>
                        <a:t>Documentation</a:t>
                      </a:r>
                      <a:endParaRPr sz="1100" u="none" cap="none" strike="noStrike"/>
                    </a:p>
                  </a:txBody>
                  <a:tcPr marT="190500" marB="190500" marR="190500" marL="190500" anchor="ctr">
                    <a:lnL cap="flat" cmpd="sng" w="76200">
                      <a:solidFill>
                        <a:srgbClr val="FFFCF6"/>
                      </a:solidFill>
                      <a:prstDash val="solid"/>
                      <a:round/>
                      <a:headEnd len="sm" w="sm" type="none"/>
                      <a:tailEnd len="sm" w="sm" type="none"/>
                    </a:lnL>
                    <a:lnR cap="flat" cmpd="sng" w="76200">
                      <a:solidFill>
                        <a:srgbClr val="FFFCF6"/>
                      </a:solidFill>
                      <a:prstDash val="solid"/>
                      <a:round/>
                      <a:headEnd len="sm" w="sm" type="none"/>
                      <a:tailEnd len="sm" w="sm" type="none"/>
                    </a:lnR>
                    <a:lnT cap="flat" cmpd="sng" w="76200">
                      <a:solidFill>
                        <a:srgbClr val="FFFCF6"/>
                      </a:solidFill>
                      <a:prstDash val="solid"/>
                      <a:round/>
                      <a:headEnd len="sm" w="sm" type="none"/>
                      <a:tailEnd len="sm" w="sm" type="none"/>
                    </a:lnT>
                    <a:lnB cap="flat" cmpd="sng" w="76200">
                      <a:solidFill>
                        <a:srgbClr val="FFFCF6"/>
                      </a:solidFill>
                      <a:prstDash val="solid"/>
                      <a:round/>
                      <a:headEnd len="sm" w="sm" type="none"/>
                      <a:tailEnd len="sm" w="sm" type="none"/>
                    </a:lnB>
                    <a:solidFill>
                      <a:srgbClr val="FA9178"/>
                    </a:solidFill>
                  </a:tcPr>
                </a:tc>
                <a:tc>
                  <a:txBody>
                    <a:bodyPr/>
                    <a:lstStyle/>
                    <a:p>
                      <a:pPr indent="0" lvl="0" marL="0" marR="0" rtl="0" algn="l">
                        <a:lnSpc>
                          <a:spcPct val="216272"/>
                        </a:lnSpc>
                        <a:spcBef>
                          <a:spcPts val="0"/>
                        </a:spcBef>
                        <a:spcAft>
                          <a:spcPts val="0"/>
                        </a:spcAft>
                        <a:buNone/>
                      </a:pPr>
                      <a:r>
                        <a:t/>
                      </a:r>
                      <a:endParaRPr sz="1100" u="none" cap="none" strike="noStrike"/>
                    </a:p>
                    <a:p>
                      <a:pPr indent="0" lvl="0" marL="0" marR="0" rtl="0" algn="l">
                        <a:lnSpc>
                          <a:spcPct val="140023"/>
                        </a:lnSpc>
                        <a:spcBef>
                          <a:spcPts val="0"/>
                        </a:spcBef>
                        <a:spcAft>
                          <a:spcPts val="0"/>
                        </a:spcAft>
                        <a:buNone/>
                      </a:pPr>
                      <a:r>
                        <a:rPr lang="en-US" sz="1699" u="none" cap="none" strike="noStrike">
                          <a:solidFill>
                            <a:srgbClr val="292B2D"/>
                          </a:solidFill>
                          <a:latin typeface="ABeeZee"/>
                          <a:ea typeface="ABeeZee"/>
                          <a:cs typeface="ABeeZee"/>
                          <a:sym typeface="ABeeZee"/>
                        </a:rPr>
                        <a:t>Saved and labeled all queries in BigQuery. Created “cleaned_” versions of each file.</a:t>
                      </a:r>
                      <a:endParaRPr/>
                    </a:p>
                    <a:p>
                      <a:pPr indent="0" lvl="0" marL="0" marR="0" rtl="0" algn="l">
                        <a:lnSpc>
                          <a:spcPct val="140023"/>
                        </a:lnSpc>
                        <a:spcBef>
                          <a:spcPts val="0"/>
                        </a:spcBef>
                        <a:spcAft>
                          <a:spcPts val="0"/>
                        </a:spcAft>
                        <a:buNone/>
                      </a:pPr>
                      <a:r>
                        <a:t/>
                      </a:r>
                      <a:endParaRPr sz="1699" u="none" cap="none" strike="noStrike">
                        <a:solidFill>
                          <a:srgbClr val="292B2D"/>
                        </a:solidFill>
                        <a:latin typeface="ABeeZee"/>
                        <a:ea typeface="ABeeZee"/>
                        <a:cs typeface="ABeeZee"/>
                        <a:sym typeface="ABeeZee"/>
                      </a:endParaRPr>
                    </a:p>
                  </a:txBody>
                  <a:tcPr marT="190500" marB="190500" marR="190500" marL="190500" anchor="ctr">
                    <a:lnL cap="flat" cmpd="sng" w="76200">
                      <a:solidFill>
                        <a:srgbClr val="FFFCF6"/>
                      </a:solidFill>
                      <a:prstDash val="solid"/>
                      <a:round/>
                      <a:headEnd len="sm" w="sm" type="none"/>
                      <a:tailEnd len="sm" w="sm" type="none"/>
                    </a:lnL>
                    <a:lnR cap="flat" cmpd="sng" w="76200">
                      <a:solidFill>
                        <a:srgbClr val="FFFCF6"/>
                      </a:solidFill>
                      <a:prstDash val="solid"/>
                      <a:round/>
                      <a:headEnd len="sm" w="sm" type="none"/>
                      <a:tailEnd len="sm" w="sm" type="none"/>
                    </a:lnR>
                    <a:lnT cap="flat" cmpd="sng" w="76200">
                      <a:solidFill>
                        <a:srgbClr val="FFFCF6"/>
                      </a:solidFill>
                      <a:prstDash val="solid"/>
                      <a:round/>
                      <a:headEnd len="sm" w="sm" type="none"/>
                      <a:tailEnd len="sm" w="sm" type="none"/>
                    </a:lnT>
                    <a:lnB cap="flat" cmpd="sng" w="76200">
                      <a:solidFill>
                        <a:srgbClr val="FFFCF6"/>
                      </a:solidFill>
                      <a:prstDash val="solid"/>
                      <a:round/>
                      <a:headEnd len="sm" w="sm" type="none"/>
                      <a:tailEnd len="sm" w="sm" type="none"/>
                    </a:lnB>
                    <a:solidFill>
                      <a:srgbClr val="FA9178"/>
                    </a:solidFill>
                  </a:tcPr>
                </a:tc>
                <a:tc>
                  <a:txBody>
                    <a:bodyPr/>
                    <a:lstStyle/>
                    <a:p>
                      <a:pPr indent="0" lvl="0" marL="0" marR="0" rtl="0" algn="l">
                        <a:lnSpc>
                          <a:spcPct val="140023"/>
                        </a:lnSpc>
                        <a:spcBef>
                          <a:spcPts val="0"/>
                        </a:spcBef>
                        <a:spcAft>
                          <a:spcPts val="0"/>
                        </a:spcAft>
                        <a:buNone/>
                      </a:pPr>
                      <a:r>
                        <a:rPr lang="en-US" sz="1699" u="none" cap="none" strike="noStrike">
                          <a:solidFill>
                            <a:srgbClr val="292B2D"/>
                          </a:solidFill>
                          <a:latin typeface="ABeeZee"/>
                          <a:ea typeface="ABeeZee"/>
                          <a:cs typeface="ABeeZee"/>
                          <a:sym typeface="ABeeZee"/>
                        </a:rPr>
                        <a:t>Ensured reproducibility and transparency in the cleaning process.</a:t>
                      </a:r>
                      <a:endParaRPr sz="1100" u="none" cap="none" strike="noStrike"/>
                    </a:p>
                  </a:txBody>
                  <a:tcPr marT="190500" marB="190500" marR="190500" marL="190500" anchor="ctr">
                    <a:lnL cap="flat" cmpd="sng" w="76200">
                      <a:solidFill>
                        <a:srgbClr val="FFFCF6"/>
                      </a:solidFill>
                      <a:prstDash val="solid"/>
                      <a:round/>
                      <a:headEnd len="sm" w="sm" type="none"/>
                      <a:tailEnd len="sm" w="sm" type="none"/>
                    </a:lnL>
                    <a:lnR cap="flat" cmpd="sng" w="76200">
                      <a:solidFill>
                        <a:srgbClr val="FFFCF6"/>
                      </a:solidFill>
                      <a:prstDash val="solid"/>
                      <a:round/>
                      <a:headEnd len="sm" w="sm" type="none"/>
                      <a:tailEnd len="sm" w="sm" type="none"/>
                    </a:lnR>
                    <a:lnT cap="flat" cmpd="sng" w="76200">
                      <a:solidFill>
                        <a:srgbClr val="FFFCF6"/>
                      </a:solidFill>
                      <a:prstDash val="solid"/>
                      <a:round/>
                      <a:headEnd len="sm" w="sm" type="none"/>
                      <a:tailEnd len="sm" w="sm" type="none"/>
                    </a:lnT>
                    <a:lnB cap="flat" cmpd="sng" w="76200">
                      <a:solidFill>
                        <a:srgbClr val="FFFCF6"/>
                      </a:solidFill>
                      <a:prstDash val="solid"/>
                      <a:round/>
                      <a:headEnd len="sm" w="sm" type="none"/>
                      <a:tailEnd len="sm" w="sm" type="none"/>
                    </a:lnB>
                    <a:solidFill>
                      <a:srgbClr val="FA9178"/>
                    </a:solidFill>
                  </a:tcPr>
                </a:tc>
              </a:tr>
            </a:tbl>
          </a:graphicData>
        </a:graphic>
      </p:graphicFrame>
      <p:sp>
        <p:nvSpPr>
          <p:cNvPr id="118" name="Google Shape;118;p17"/>
          <p:cNvSpPr/>
          <p:nvPr/>
        </p:nvSpPr>
        <p:spPr>
          <a:xfrm>
            <a:off x="0" y="2648221"/>
            <a:ext cx="6189358" cy="5203442"/>
          </a:xfrm>
          <a:custGeom>
            <a:rect b="b" l="l" r="r" t="t"/>
            <a:pathLst>
              <a:path extrusionOk="0" h="5203442" w="6189358">
                <a:moveTo>
                  <a:pt x="0" y="0"/>
                </a:moveTo>
                <a:lnTo>
                  <a:pt x="6189358" y="0"/>
                </a:lnTo>
                <a:lnTo>
                  <a:pt x="6189358" y="5203442"/>
                </a:lnTo>
                <a:lnTo>
                  <a:pt x="0" y="5203442"/>
                </a:lnTo>
                <a:lnTo>
                  <a:pt x="0" y="0"/>
                </a:lnTo>
                <a:close/>
              </a:path>
            </a:pathLst>
          </a:custGeom>
          <a:blipFill rotWithShape="1">
            <a:blip r:embed="rId4">
              <a:alphaModFix/>
            </a:blip>
            <a:stretch>
              <a:fillRect b="0" l="0" r="0" t="0"/>
            </a:stretch>
          </a:blipFill>
          <a:ln>
            <a:noFill/>
          </a:ln>
        </p:spPr>
      </p:sp>
      <p:sp>
        <p:nvSpPr>
          <p:cNvPr id="119" name="Google Shape;119;p17"/>
          <p:cNvSpPr txBox="1"/>
          <p:nvPr/>
        </p:nvSpPr>
        <p:spPr>
          <a:xfrm>
            <a:off x="3351854" y="714375"/>
            <a:ext cx="4137859" cy="80962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1" i="0" lang="en-US" sz="6500" u="none" cap="none" strike="noStrike">
                <a:solidFill>
                  <a:srgbClr val="292B2D"/>
                </a:solidFill>
                <a:latin typeface="ABeeZee"/>
                <a:ea typeface="ABeeZee"/>
                <a:cs typeface="ABeeZee"/>
                <a:sym typeface="ABeeZee"/>
              </a:rPr>
              <a:t>Process</a:t>
            </a:r>
            <a:endParaRP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6"/>
        </a:solidFill>
      </p:bgPr>
    </p:bg>
    <p:spTree>
      <p:nvGrpSpPr>
        <p:cNvPr id="123" name="Shape 123"/>
        <p:cNvGrpSpPr/>
        <p:nvPr/>
      </p:nvGrpSpPr>
      <p:grpSpPr>
        <a:xfrm>
          <a:off x="0" y="0"/>
          <a:ext cx="0" cy="0"/>
          <a:chOff x="0" y="0"/>
          <a:chExt cx="0" cy="0"/>
        </a:xfrm>
      </p:grpSpPr>
      <p:sp>
        <p:nvSpPr>
          <p:cNvPr id="124" name="Google Shape;124;p18"/>
          <p:cNvSpPr/>
          <p:nvPr/>
        </p:nvSpPr>
        <p:spPr>
          <a:xfrm rot="-1093102">
            <a:off x="-846989" y="1380126"/>
            <a:ext cx="4239784" cy="1930767"/>
          </a:xfrm>
          <a:custGeom>
            <a:rect b="b" l="l" r="r" t="t"/>
            <a:pathLst>
              <a:path extrusionOk="0" h="1930767" w="4239784">
                <a:moveTo>
                  <a:pt x="0" y="0"/>
                </a:moveTo>
                <a:lnTo>
                  <a:pt x="4239784" y="0"/>
                </a:lnTo>
                <a:lnTo>
                  <a:pt x="4239784" y="1930768"/>
                </a:lnTo>
                <a:lnTo>
                  <a:pt x="0" y="1930768"/>
                </a:lnTo>
                <a:lnTo>
                  <a:pt x="0" y="0"/>
                </a:lnTo>
                <a:close/>
              </a:path>
            </a:pathLst>
          </a:custGeom>
          <a:blipFill rotWithShape="1">
            <a:blip r:embed="rId3">
              <a:alphaModFix/>
            </a:blip>
            <a:stretch>
              <a:fillRect b="0" l="0" r="0" t="0"/>
            </a:stretch>
          </a:blipFill>
          <a:ln>
            <a:noFill/>
          </a:ln>
        </p:spPr>
      </p:sp>
      <p:sp>
        <p:nvSpPr>
          <p:cNvPr id="125" name="Google Shape;125;p18"/>
          <p:cNvSpPr txBox="1"/>
          <p:nvPr/>
        </p:nvSpPr>
        <p:spPr>
          <a:xfrm>
            <a:off x="3415656" y="333941"/>
            <a:ext cx="12020700" cy="3311400"/>
          </a:xfrm>
          <a:prstGeom prst="rect">
            <a:avLst/>
          </a:prstGeom>
          <a:noFill/>
          <a:ln>
            <a:noFill/>
          </a:ln>
        </p:spPr>
        <p:txBody>
          <a:bodyPr anchorCtr="0" anchor="t" bIns="0" lIns="0" spcFirstLastPara="1" rIns="0" wrap="square" tIns="0">
            <a:spAutoFit/>
          </a:bodyPr>
          <a:lstStyle/>
          <a:p>
            <a:pPr indent="0" lvl="0" marL="0" marR="0" rtl="0" algn="ctr">
              <a:lnSpc>
                <a:spcPct val="90001"/>
              </a:lnSpc>
              <a:spcBef>
                <a:spcPts val="0"/>
              </a:spcBef>
              <a:spcAft>
                <a:spcPts val="0"/>
              </a:spcAft>
              <a:buNone/>
            </a:pPr>
            <a:r>
              <a:rPr b="0" i="0" lang="en-US" sz="11952" u="none" cap="none" strike="noStrike">
                <a:solidFill>
                  <a:srgbClr val="FA9178"/>
                </a:solidFill>
                <a:latin typeface="Play"/>
                <a:ea typeface="Play"/>
                <a:cs typeface="Play"/>
                <a:sym typeface="Play"/>
              </a:rPr>
              <a:t>ACTIVITY LEVELS </a:t>
            </a:r>
            <a:r>
              <a:rPr lang="en-US" sz="11952">
                <a:solidFill>
                  <a:srgbClr val="FA9178"/>
                </a:solidFill>
                <a:latin typeface="Play"/>
                <a:ea typeface="Play"/>
                <a:cs typeface="Play"/>
                <a:sym typeface="Play"/>
              </a:rPr>
              <a:t>   C</a:t>
            </a:r>
            <a:r>
              <a:rPr b="0" i="0" lang="en-US" sz="11952" u="none" cap="none" strike="noStrike">
                <a:solidFill>
                  <a:srgbClr val="FA9178"/>
                </a:solidFill>
                <a:latin typeface="Play"/>
                <a:ea typeface="Play"/>
                <a:cs typeface="Play"/>
                <a:sym typeface="Play"/>
              </a:rPr>
              <a:t>ategories</a:t>
            </a:r>
            <a:endParaRPr/>
          </a:p>
        </p:txBody>
      </p:sp>
      <p:graphicFrame>
        <p:nvGraphicFramePr>
          <p:cNvPr id="126" name="Google Shape;126;p18"/>
          <p:cNvGraphicFramePr/>
          <p:nvPr/>
        </p:nvGraphicFramePr>
        <p:xfrm>
          <a:off x="1394846" y="4011253"/>
          <a:ext cx="3000000" cy="3000000"/>
        </p:xfrm>
        <a:graphic>
          <a:graphicData uri="http://schemas.openxmlformats.org/drawingml/2006/table">
            <a:tbl>
              <a:tblPr>
                <a:noFill/>
                <a:tableStyleId>{B70DAE63-0FA1-484E-BBD7-C094D1B49CCB}</a:tableStyleId>
              </a:tblPr>
              <a:tblGrid>
                <a:gridCol w="3350675"/>
                <a:gridCol w="3936075"/>
                <a:gridCol w="3532300"/>
                <a:gridCol w="5243250"/>
              </a:tblGrid>
              <a:tr h="1615775">
                <a:tc>
                  <a:txBody>
                    <a:bodyPr/>
                    <a:lstStyle/>
                    <a:p>
                      <a:pPr indent="0" lvl="0" marL="0" marR="0" rtl="0" algn="ctr">
                        <a:lnSpc>
                          <a:spcPct val="140012"/>
                        </a:lnSpc>
                        <a:spcBef>
                          <a:spcPts val="0"/>
                        </a:spcBef>
                        <a:spcAft>
                          <a:spcPts val="0"/>
                        </a:spcAft>
                        <a:buNone/>
                      </a:pPr>
                      <a:r>
                        <a:rPr lang="en-US" sz="3199" u="none" cap="none" strike="noStrike">
                          <a:solidFill>
                            <a:srgbClr val="FFFCF6"/>
                          </a:solidFill>
                          <a:latin typeface="Arial"/>
                          <a:ea typeface="Arial"/>
                          <a:cs typeface="Arial"/>
                          <a:sym typeface="Arial"/>
                        </a:rPr>
                        <a:t>Sedentary</a:t>
                      </a:r>
                      <a:endParaRPr sz="1100" u="none" cap="none" strike="noStrike"/>
                    </a:p>
                  </a:txBody>
                  <a:tcPr marT="190500" marB="190500" marR="190500" marL="190500" anchor="ctr">
                    <a:lnL cap="flat" cmpd="sng" w="57150">
                      <a:solidFill>
                        <a:srgbClr val="000000"/>
                      </a:solidFill>
                      <a:prstDash val="solid"/>
                      <a:round/>
                      <a:headEnd len="sm" w="sm" type="none"/>
                      <a:tailEnd len="sm" w="sm" type="none"/>
                    </a:lnL>
                    <a:lnR cap="flat" cmpd="sng" w="57150">
                      <a:solidFill>
                        <a:srgbClr val="000000"/>
                      </a:solidFill>
                      <a:prstDash val="solid"/>
                      <a:round/>
                      <a:headEnd len="sm" w="sm" type="none"/>
                      <a:tailEnd len="sm" w="sm" type="none"/>
                    </a:lnR>
                    <a:lnT cap="flat" cmpd="sng" w="57150">
                      <a:solidFill>
                        <a:srgbClr val="000000"/>
                      </a:solidFill>
                      <a:prstDash val="solid"/>
                      <a:round/>
                      <a:headEnd len="sm" w="sm" type="none"/>
                      <a:tailEnd len="sm" w="sm" type="none"/>
                    </a:lnT>
                    <a:lnB cap="flat" cmpd="sng" w="57150">
                      <a:solidFill>
                        <a:srgbClr val="000000"/>
                      </a:solidFill>
                      <a:prstDash val="solid"/>
                      <a:round/>
                      <a:headEnd len="sm" w="sm" type="none"/>
                      <a:tailEnd len="sm" w="sm" type="none"/>
                    </a:lnB>
                    <a:solidFill>
                      <a:srgbClr val="FD9076"/>
                    </a:solidFill>
                  </a:tcPr>
                </a:tc>
                <a:tc>
                  <a:txBody>
                    <a:bodyPr/>
                    <a:lstStyle/>
                    <a:p>
                      <a:pPr indent="0" lvl="0" marL="0" marR="0" rtl="0" algn="ctr">
                        <a:lnSpc>
                          <a:spcPct val="140012"/>
                        </a:lnSpc>
                        <a:spcBef>
                          <a:spcPts val="0"/>
                        </a:spcBef>
                        <a:spcAft>
                          <a:spcPts val="0"/>
                        </a:spcAft>
                        <a:buNone/>
                      </a:pPr>
                      <a:r>
                        <a:rPr b="1" lang="en-US" sz="3199" u="none" cap="none" strike="noStrike">
                          <a:solidFill>
                            <a:srgbClr val="FFFCF6"/>
                          </a:solidFill>
                          <a:latin typeface="Arial"/>
                          <a:ea typeface="Arial"/>
                          <a:cs typeface="Arial"/>
                          <a:sym typeface="Arial"/>
                        </a:rPr>
                        <a:t>Lightly Active</a:t>
                      </a:r>
                      <a:endParaRPr sz="1100" u="none" cap="none" strike="noStrike"/>
                    </a:p>
                  </a:txBody>
                  <a:tcPr marT="190500" marB="190500" marR="190500" marL="190500" anchor="ctr">
                    <a:lnL cap="flat" cmpd="sng" w="57150">
                      <a:solidFill>
                        <a:srgbClr val="000000"/>
                      </a:solidFill>
                      <a:prstDash val="solid"/>
                      <a:round/>
                      <a:headEnd len="sm" w="sm" type="none"/>
                      <a:tailEnd len="sm" w="sm" type="none"/>
                    </a:lnL>
                    <a:lnR cap="flat" cmpd="sng" w="57150">
                      <a:solidFill>
                        <a:srgbClr val="000000"/>
                      </a:solidFill>
                      <a:prstDash val="solid"/>
                      <a:round/>
                      <a:headEnd len="sm" w="sm" type="none"/>
                      <a:tailEnd len="sm" w="sm" type="none"/>
                    </a:lnR>
                    <a:lnT cap="flat" cmpd="sng" w="47625">
                      <a:solidFill>
                        <a:srgbClr val="000000"/>
                      </a:solidFill>
                      <a:prstDash val="solid"/>
                      <a:round/>
                      <a:headEnd len="sm" w="sm" type="none"/>
                      <a:tailEnd len="sm" w="sm" type="none"/>
                    </a:lnT>
                    <a:lnB cap="flat" cmpd="sng" w="57150">
                      <a:solidFill>
                        <a:srgbClr val="000000"/>
                      </a:solidFill>
                      <a:prstDash val="solid"/>
                      <a:round/>
                      <a:headEnd len="sm" w="sm" type="none"/>
                      <a:tailEnd len="sm" w="sm" type="none"/>
                    </a:lnB>
                    <a:solidFill>
                      <a:srgbClr val="FD9076"/>
                    </a:solidFill>
                  </a:tcPr>
                </a:tc>
                <a:tc>
                  <a:txBody>
                    <a:bodyPr/>
                    <a:lstStyle/>
                    <a:p>
                      <a:pPr indent="0" lvl="0" marL="0" marR="0" rtl="0" algn="ctr">
                        <a:lnSpc>
                          <a:spcPct val="140012"/>
                        </a:lnSpc>
                        <a:spcBef>
                          <a:spcPts val="0"/>
                        </a:spcBef>
                        <a:spcAft>
                          <a:spcPts val="0"/>
                        </a:spcAft>
                        <a:buNone/>
                      </a:pPr>
                      <a:r>
                        <a:rPr lang="en-US" sz="3199" u="none" cap="none" strike="noStrike">
                          <a:solidFill>
                            <a:srgbClr val="FFFCF6"/>
                          </a:solidFill>
                          <a:latin typeface="Arial"/>
                          <a:ea typeface="Arial"/>
                          <a:cs typeface="Arial"/>
                          <a:sym typeface="Arial"/>
                        </a:rPr>
                        <a:t>Fairly Active</a:t>
                      </a:r>
                      <a:endParaRPr sz="1100" u="none" cap="none" strike="noStrike"/>
                    </a:p>
                  </a:txBody>
                  <a:tcPr marT="190500" marB="190500" marR="190500" marL="190500" anchor="ctr">
                    <a:lnL cap="flat" cmpd="sng" w="57150">
                      <a:solidFill>
                        <a:srgbClr val="000000"/>
                      </a:solidFill>
                      <a:prstDash val="solid"/>
                      <a:round/>
                      <a:headEnd len="sm" w="sm" type="none"/>
                      <a:tailEnd len="sm" w="sm" type="none"/>
                    </a:lnL>
                    <a:lnR cap="flat" cmpd="sng" w="57150">
                      <a:solidFill>
                        <a:srgbClr val="000000"/>
                      </a:solidFill>
                      <a:prstDash val="solid"/>
                      <a:round/>
                      <a:headEnd len="sm" w="sm" type="none"/>
                      <a:tailEnd len="sm" w="sm" type="none"/>
                    </a:lnR>
                    <a:lnT cap="flat" cmpd="sng" w="57150">
                      <a:solidFill>
                        <a:srgbClr val="000000"/>
                      </a:solidFill>
                      <a:prstDash val="solid"/>
                      <a:round/>
                      <a:headEnd len="sm" w="sm" type="none"/>
                      <a:tailEnd len="sm" w="sm" type="none"/>
                    </a:lnT>
                    <a:lnB cap="flat" cmpd="sng" w="57150">
                      <a:solidFill>
                        <a:srgbClr val="000000"/>
                      </a:solidFill>
                      <a:prstDash val="solid"/>
                      <a:round/>
                      <a:headEnd len="sm" w="sm" type="none"/>
                      <a:tailEnd len="sm" w="sm" type="none"/>
                    </a:lnB>
                    <a:solidFill>
                      <a:srgbClr val="FD9076"/>
                    </a:solidFill>
                  </a:tcPr>
                </a:tc>
                <a:tc>
                  <a:txBody>
                    <a:bodyPr/>
                    <a:lstStyle/>
                    <a:p>
                      <a:pPr indent="0" lvl="0" marL="0" marR="0" rtl="0" algn="ctr">
                        <a:lnSpc>
                          <a:spcPct val="140012"/>
                        </a:lnSpc>
                        <a:spcBef>
                          <a:spcPts val="0"/>
                        </a:spcBef>
                        <a:spcAft>
                          <a:spcPts val="0"/>
                        </a:spcAft>
                        <a:buNone/>
                      </a:pPr>
                      <a:r>
                        <a:rPr b="1" lang="en-US" sz="3199" u="none" cap="none" strike="noStrike">
                          <a:solidFill>
                            <a:srgbClr val="FFFCF6"/>
                          </a:solidFill>
                          <a:latin typeface="Arial"/>
                          <a:ea typeface="Arial"/>
                          <a:cs typeface="Arial"/>
                          <a:sym typeface="Arial"/>
                        </a:rPr>
                        <a:t>Very Active</a:t>
                      </a:r>
                      <a:endParaRPr sz="1100" u="none" cap="none" strike="noStrike"/>
                    </a:p>
                  </a:txBody>
                  <a:tcPr marT="190500" marB="190500" marR="190500" marL="190500" anchor="ctr">
                    <a:lnL cap="flat" cmpd="sng" w="57150">
                      <a:solidFill>
                        <a:srgbClr val="000000"/>
                      </a:solidFill>
                      <a:prstDash val="solid"/>
                      <a:round/>
                      <a:headEnd len="sm" w="sm" type="none"/>
                      <a:tailEnd len="sm" w="sm" type="none"/>
                    </a:lnL>
                    <a:lnR cap="flat" cmpd="sng" w="57150">
                      <a:solidFill>
                        <a:srgbClr val="000000"/>
                      </a:solidFill>
                      <a:prstDash val="solid"/>
                      <a:round/>
                      <a:headEnd len="sm" w="sm" type="none"/>
                      <a:tailEnd len="sm" w="sm" type="none"/>
                    </a:lnR>
                    <a:lnT cap="flat" cmpd="sng" w="57150">
                      <a:solidFill>
                        <a:srgbClr val="000000"/>
                      </a:solidFill>
                      <a:prstDash val="solid"/>
                      <a:round/>
                      <a:headEnd len="sm" w="sm" type="none"/>
                      <a:tailEnd len="sm" w="sm" type="none"/>
                    </a:lnT>
                    <a:lnB cap="flat" cmpd="sng" w="57150">
                      <a:solidFill>
                        <a:srgbClr val="000000"/>
                      </a:solidFill>
                      <a:prstDash val="solid"/>
                      <a:round/>
                      <a:headEnd len="sm" w="sm" type="none"/>
                      <a:tailEnd len="sm" w="sm" type="none"/>
                    </a:lnB>
                    <a:solidFill>
                      <a:srgbClr val="FD9076"/>
                    </a:solidFill>
                  </a:tcPr>
                </a:tc>
              </a:tr>
              <a:tr h="3554775">
                <a:tc>
                  <a:txBody>
                    <a:bodyPr/>
                    <a:lstStyle/>
                    <a:p>
                      <a:pPr indent="0" lvl="0" marL="0" marR="0" rtl="0" algn="ctr">
                        <a:lnSpc>
                          <a:spcPct val="140012"/>
                        </a:lnSpc>
                        <a:spcBef>
                          <a:spcPts val="0"/>
                        </a:spcBef>
                        <a:spcAft>
                          <a:spcPts val="0"/>
                        </a:spcAft>
                        <a:buNone/>
                      </a:pPr>
                      <a:r>
                        <a:rPr lang="en-US" sz="3199" u="none" cap="none" strike="noStrike">
                          <a:solidFill>
                            <a:srgbClr val="FFFCF6"/>
                          </a:solidFill>
                          <a:latin typeface="Arial"/>
                          <a:ea typeface="Arial"/>
                          <a:cs typeface="Arial"/>
                          <a:sym typeface="Arial"/>
                        </a:rPr>
                        <a:t>&lt;5000 Steps per day</a:t>
                      </a:r>
                      <a:endParaRPr sz="1100" u="none" cap="none" strike="noStrike"/>
                    </a:p>
                  </a:txBody>
                  <a:tcPr marT="190500" marB="190500" marR="190500" marL="190500" anchor="ctr">
                    <a:lnL cap="flat" cmpd="sng" w="57150">
                      <a:solidFill>
                        <a:srgbClr val="000000"/>
                      </a:solidFill>
                      <a:prstDash val="solid"/>
                      <a:round/>
                      <a:headEnd len="sm" w="sm" type="none"/>
                      <a:tailEnd len="sm" w="sm" type="none"/>
                    </a:lnL>
                    <a:lnR cap="flat" cmpd="sng" w="57150">
                      <a:solidFill>
                        <a:srgbClr val="000000"/>
                      </a:solidFill>
                      <a:prstDash val="solid"/>
                      <a:round/>
                      <a:headEnd len="sm" w="sm" type="none"/>
                      <a:tailEnd len="sm" w="sm" type="none"/>
                    </a:lnR>
                    <a:lnT cap="flat" cmpd="sng" w="57150">
                      <a:solidFill>
                        <a:srgbClr val="000000"/>
                      </a:solidFill>
                      <a:prstDash val="solid"/>
                      <a:round/>
                      <a:headEnd len="sm" w="sm" type="none"/>
                      <a:tailEnd len="sm" w="sm" type="none"/>
                    </a:lnT>
                    <a:lnB cap="flat" cmpd="sng" w="57150">
                      <a:solidFill>
                        <a:srgbClr val="000000"/>
                      </a:solidFill>
                      <a:prstDash val="solid"/>
                      <a:round/>
                      <a:headEnd len="sm" w="sm" type="none"/>
                      <a:tailEnd len="sm" w="sm" type="none"/>
                    </a:lnB>
                    <a:solidFill>
                      <a:srgbClr val="FD9076"/>
                    </a:solidFill>
                  </a:tcPr>
                </a:tc>
                <a:tc>
                  <a:txBody>
                    <a:bodyPr/>
                    <a:lstStyle/>
                    <a:p>
                      <a:pPr indent="0" lvl="0" marL="0" marR="0" rtl="0" algn="ctr">
                        <a:lnSpc>
                          <a:spcPct val="140012"/>
                        </a:lnSpc>
                        <a:spcBef>
                          <a:spcPts val="0"/>
                        </a:spcBef>
                        <a:spcAft>
                          <a:spcPts val="0"/>
                        </a:spcAft>
                        <a:buNone/>
                      </a:pPr>
                      <a:r>
                        <a:rPr b="1" lang="en-US" sz="3199" u="none" cap="none" strike="noStrike">
                          <a:solidFill>
                            <a:srgbClr val="FFFCF6"/>
                          </a:solidFill>
                          <a:latin typeface="Arial"/>
                          <a:ea typeface="Arial"/>
                          <a:cs typeface="Arial"/>
                          <a:sym typeface="Arial"/>
                        </a:rPr>
                        <a:t>5,000 – 7,499 Steps per day </a:t>
                      </a:r>
                      <a:endParaRPr sz="1100" u="none" cap="none" strike="noStrike"/>
                    </a:p>
                  </a:txBody>
                  <a:tcPr marT="190500" marB="190500" marR="190500" marL="190500" anchor="ctr">
                    <a:lnL cap="flat" cmpd="sng" w="57150">
                      <a:solidFill>
                        <a:srgbClr val="000000"/>
                      </a:solidFill>
                      <a:prstDash val="solid"/>
                      <a:round/>
                      <a:headEnd len="sm" w="sm" type="none"/>
                      <a:tailEnd len="sm" w="sm" type="none"/>
                    </a:lnL>
                    <a:lnR cap="flat" cmpd="sng" w="57150">
                      <a:solidFill>
                        <a:srgbClr val="000000"/>
                      </a:solidFill>
                      <a:prstDash val="solid"/>
                      <a:round/>
                      <a:headEnd len="sm" w="sm" type="none"/>
                      <a:tailEnd len="sm" w="sm" type="none"/>
                    </a:lnR>
                    <a:lnT cap="flat" cmpd="sng" w="57150">
                      <a:solidFill>
                        <a:srgbClr val="000000"/>
                      </a:solidFill>
                      <a:prstDash val="solid"/>
                      <a:round/>
                      <a:headEnd len="sm" w="sm" type="none"/>
                      <a:tailEnd len="sm" w="sm" type="none"/>
                    </a:lnT>
                    <a:lnB cap="flat" cmpd="sng" w="57150">
                      <a:solidFill>
                        <a:srgbClr val="000000"/>
                      </a:solidFill>
                      <a:prstDash val="solid"/>
                      <a:round/>
                      <a:headEnd len="sm" w="sm" type="none"/>
                      <a:tailEnd len="sm" w="sm" type="none"/>
                    </a:lnB>
                    <a:solidFill>
                      <a:srgbClr val="FD9076"/>
                    </a:solidFill>
                  </a:tcPr>
                </a:tc>
                <a:tc>
                  <a:txBody>
                    <a:bodyPr/>
                    <a:lstStyle/>
                    <a:p>
                      <a:pPr indent="0" lvl="0" marL="0" marR="0" rtl="0" algn="ctr">
                        <a:lnSpc>
                          <a:spcPct val="140012"/>
                        </a:lnSpc>
                        <a:spcBef>
                          <a:spcPts val="0"/>
                        </a:spcBef>
                        <a:spcAft>
                          <a:spcPts val="0"/>
                        </a:spcAft>
                        <a:buNone/>
                      </a:pPr>
                      <a:r>
                        <a:rPr lang="en-US" sz="3199" u="none" cap="none" strike="noStrike">
                          <a:solidFill>
                            <a:srgbClr val="FFFCF6"/>
                          </a:solidFill>
                          <a:latin typeface="Arial"/>
                          <a:ea typeface="Arial"/>
                          <a:cs typeface="Arial"/>
                          <a:sym typeface="Arial"/>
                        </a:rPr>
                        <a:t>7,500-9999 Steps per day</a:t>
                      </a:r>
                      <a:endParaRPr sz="1100" u="none" cap="none" strike="noStrike"/>
                    </a:p>
                  </a:txBody>
                  <a:tcPr marT="190500" marB="190500" marR="190500" marL="190500" anchor="ctr">
                    <a:lnL cap="flat" cmpd="sng" w="57150">
                      <a:solidFill>
                        <a:srgbClr val="000000"/>
                      </a:solidFill>
                      <a:prstDash val="solid"/>
                      <a:round/>
                      <a:headEnd len="sm" w="sm" type="none"/>
                      <a:tailEnd len="sm" w="sm" type="none"/>
                    </a:lnL>
                    <a:lnR cap="flat" cmpd="sng" w="57150">
                      <a:solidFill>
                        <a:srgbClr val="000000"/>
                      </a:solidFill>
                      <a:prstDash val="solid"/>
                      <a:round/>
                      <a:headEnd len="sm" w="sm" type="none"/>
                      <a:tailEnd len="sm" w="sm" type="none"/>
                    </a:lnR>
                    <a:lnT cap="flat" cmpd="sng" w="57150">
                      <a:solidFill>
                        <a:srgbClr val="000000"/>
                      </a:solidFill>
                      <a:prstDash val="solid"/>
                      <a:round/>
                      <a:headEnd len="sm" w="sm" type="none"/>
                      <a:tailEnd len="sm" w="sm" type="none"/>
                    </a:lnT>
                    <a:lnB cap="flat" cmpd="sng" w="57150">
                      <a:solidFill>
                        <a:srgbClr val="000000"/>
                      </a:solidFill>
                      <a:prstDash val="solid"/>
                      <a:round/>
                      <a:headEnd len="sm" w="sm" type="none"/>
                      <a:tailEnd len="sm" w="sm" type="none"/>
                    </a:lnB>
                    <a:solidFill>
                      <a:srgbClr val="FD9076"/>
                    </a:solidFill>
                  </a:tcPr>
                </a:tc>
                <a:tc>
                  <a:txBody>
                    <a:bodyPr/>
                    <a:lstStyle/>
                    <a:p>
                      <a:pPr indent="0" lvl="0" marL="0" marR="0" rtl="0" algn="ctr">
                        <a:lnSpc>
                          <a:spcPct val="140012"/>
                        </a:lnSpc>
                        <a:spcBef>
                          <a:spcPts val="0"/>
                        </a:spcBef>
                        <a:spcAft>
                          <a:spcPts val="0"/>
                        </a:spcAft>
                        <a:buNone/>
                      </a:pPr>
                      <a:r>
                        <a:rPr b="1" lang="en-US" sz="3199" u="none" cap="none" strike="noStrike">
                          <a:solidFill>
                            <a:srgbClr val="FFFCF6"/>
                          </a:solidFill>
                          <a:latin typeface="Arial"/>
                          <a:ea typeface="Arial"/>
                          <a:cs typeface="Arial"/>
                          <a:sym typeface="Arial"/>
                        </a:rPr>
                        <a:t>10,000+ Steps per day</a:t>
                      </a:r>
                      <a:endParaRPr sz="1100" u="none" cap="none" strike="noStrike"/>
                    </a:p>
                  </a:txBody>
                  <a:tcPr marT="190500" marB="190500" marR="190500" marL="190500" anchor="ctr">
                    <a:lnL cap="flat" cmpd="sng" w="57150">
                      <a:solidFill>
                        <a:srgbClr val="000000"/>
                      </a:solidFill>
                      <a:prstDash val="solid"/>
                      <a:round/>
                      <a:headEnd len="sm" w="sm" type="none"/>
                      <a:tailEnd len="sm" w="sm" type="none"/>
                    </a:lnL>
                    <a:lnR cap="flat" cmpd="sng" w="57150">
                      <a:solidFill>
                        <a:srgbClr val="000000"/>
                      </a:solidFill>
                      <a:prstDash val="solid"/>
                      <a:round/>
                      <a:headEnd len="sm" w="sm" type="none"/>
                      <a:tailEnd len="sm" w="sm" type="none"/>
                    </a:lnR>
                    <a:lnT cap="flat" cmpd="sng" w="57150">
                      <a:solidFill>
                        <a:srgbClr val="000000"/>
                      </a:solidFill>
                      <a:prstDash val="solid"/>
                      <a:round/>
                      <a:headEnd len="sm" w="sm" type="none"/>
                      <a:tailEnd len="sm" w="sm" type="none"/>
                    </a:lnT>
                    <a:lnB cap="flat" cmpd="sng" w="57150">
                      <a:solidFill>
                        <a:srgbClr val="000000"/>
                      </a:solidFill>
                      <a:prstDash val="solid"/>
                      <a:round/>
                      <a:headEnd len="sm" w="sm" type="none"/>
                      <a:tailEnd len="sm" w="sm" type="none"/>
                    </a:lnB>
                    <a:solidFill>
                      <a:srgbClr val="FD9076"/>
                    </a:solidFill>
                  </a:tcPr>
                </a:tc>
              </a:tr>
            </a:tbl>
          </a:graphicData>
        </a:graphic>
      </p:graphicFrame>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6"/>
        </a:solidFill>
      </p:bgPr>
    </p:bg>
    <p:spTree>
      <p:nvGrpSpPr>
        <p:cNvPr id="130" name="Shape 130"/>
        <p:cNvGrpSpPr/>
        <p:nvPr/>
      </p:nvGrpSpPr>
      <p:grpSpPr>
        <a:xfrm>
          <a:off x="0" y="0"/>
          <a:ext cx="0" cy="0"/>
          <a:chOff x="0" y="0"/>
          <a:chExt cx="0" cy="0"/>
        </a:xfrm>
      </p:grpSpPr>
      <p:sp>
        <p:nvSpPr>
          <p:cNvPr id="131" name="Google Shape;131;p19"/>
          <p:cNvSpPr/>
          <p:nvPr/>
        </p:nvSpPr>
        <p:spPr>
          <a:xfrm>
            <a:off x="-479473" y="6437708"/>
            <a:ext cx="8997315" cy="5064997"/>
          </a:xfrm>
          <a:custGeom>
            <a:rect b="b" l="l" r="r" t="t"/>
            <a:pathLst>
              <a:path extrusionOk="0" h="5064997" w="8997315">
                <a:moveTo>
                  <a:pt x="0" y="0"/>
                </a:moveTo>
                <a:lnTo>
                  <a:pt x="8997315" y="0"/>
                </a:lnTo>
                <a:lnTo>
                  <a:pt x="8997315" y="5064997"/>
                </a:lnTo>
                <a:lnTo>
                  <a:pt x="0" y="5064997"/>
                </a:lnTo>
                <a:lnTo>
                  <a:pt x="0" y="0"/>
                </a:lnTo>
                <a:close/>
              </a:path>
            </a:pathLst>
          </a:custGeom>
          <a:blipFill rotWithShape="1">
            <a:blip r:embed="rId3">
              <a:alphaModFix/>
            </a:blip>
            <a:stretch>
              <a:fillRect b="0" l="0" r="0" t="0"/>
            </a:stretch>
          </a:blipFill>
          <a:ln>
            <a:noFill/>
          </a:ln>
        </p:spPr>
      </p:sp>
      <p:sp>
        <p:nvSpPr>
          <p:cNvPr id="132" name="Google Shape;132;p19"/>
          <p:cNvSpPr/>
          <p:nvPr/>
        </p:nvSpPr>
        <p:spPr>
          <a:xfrm>
            <a:off x="1410486" y="305913"/>
            <a:ext cx="13707932" cy="7826686"/>
          </a:xfrm>
          <a:custGeom>
            <a:rect b="b" l="l" r="r" t="t"/>
            <a:pathLst>
              <a:path extrusionOk="0" h="7826686" w="13707932">
                <a:moveTo>
                  <a:pt x="0" y="0"/>
                </a:moveTo>
                <a:lnTo>
                  <a:pt x="13707932" y="0"/>
                </a:lnTo>
                <a:lnTo>
                  <a:pt x="13707932" y="7826686"/>
                </a:lnTo>
                <a:lnTo>
                  <a:pt x="0" y="7826686"/>
                </a:lnTo>
                <a:lnTo>
                  <a:pt x="0" y="0"/>
                </a:lnTo>
                <a:close/>
              </a:path>
            </a:pathLst>
          </a:custGeom>
          <a:blipFill rotWithShape="1">
            <a:blip r:embed="rId4">
              <a:alphaModFix/>
            </a:blip>
            <a:stretch>
              <a:fillRect b="-4146" l="0" r="0" t="-4147"/>
            </a:stretch>
          </a:blipFill>
          <a:ln>
            <a:noFill/>
          </a:ln>
        </p:spPr>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6"/>
        </a:solidFill>
      </p:bgPr>
    </p:bg>
    <p:spTree>
      <p:nvGrpSpPr>
        <p:cNvPr id="136" name="Shape 136"/>
        <p:cNvGrpSpPr/>
        <p:nvPr/>
      </p:nvGrpSpPr>
      <p:grpSpPr>
        <a:xfrm>
          <a:off x="0" y="0"/>
          <a:ext cx="0" cy="0"/>
          <a:chOff x="0" y="0"/>
          <a:chExt cx="0" cy="0"/>
        </a:xfrm>
      </p:grpSpPr>
      <p:sp>
        <p:nvSpPr>
          <p:cNvPr id="137" name="Google Shape;137;p20"/>
          <p:cNvSpPr/>
          <p:nvPr/>
        </p:nvSpPr>
        <p:spPr>
          <a:xfrm rot="-430698">
            <a:off x="-469346" y="416689"/>
            <a:ext cx="4241228" cy="1931425"/>
          </a:xfrm>
          <a:custGeom>
            <a:rect b="b" l="l" r="r" t="t"/>
            <a:pathLst>
              <a:path extrusionOk="0" h="1930767" w="4239784">
                <a:moveTo>
                  <a:pt x="0" y="0"/>
                </a:moveTo>
                <a:lnTo>
                  <a:pt x="4239784" y="0"/>
                </a:lnTo>
                <a:lnTo>
                  <a:pt x="4239784" y="1930768"/>
                </a:lnTo>
                <a:lnTo>
                  <a:pt x="0" y="1930768"/>
                </a:lnTo>
                <a:lnTo>
                  <a:pt x="0" y="0"/>
                </a:lnTo>
                <a:close/>
              </a:path>
            </a:pathLst>
          </a:custGeom>
          <a:blipFill rotWithShape="1">
            <a:blip r:embed="rId3">
              <a:alphaModFix/>
            </a:blip>
            <a:stretch>
              <a:fillRect b="0" l="0" r="0" t="0"/>
            </a:stretch>
          </a:blipFill>
          <a:ln>
            <a:noFill/>
          </a:ln>
        </p:spPr>
      </p:sp>
      <p:sp>
        <p:nvSpPr>
          <p:cNvPr id="138" name="Google Shape;138;p20"/>
          <p:cNvSpPr txBox="1"/>
          <p:nvPr/>
        </p:nvSpPr>
        <p:spPr>
          <a:xfrm>
            <a:off x="5840769" y="219075"/>
            <a:ext cx="5617898" cy="809625"/>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b="1" i="0" lang="en-US" sz="6500" u="none" cap="none" strike="noStrike">
                <a:solidFill>
                  <a:srgbClr val="292B2D"/>
                </a:solidFill>
                <a:latin typeface="Play"/>
                <a:ea typeface="Play"/>
                <a:cs typeface="Play"/>
                <a:sym typeface="Play"/>
              </a:rPr>
              <a:t>INSIGHTS</a:t>
            </a:r>
            <a:endParaRPr/>
          </a:p>
        </p:txBody>
      </p:sp>
      <p:sp>
        <p:nvSpPr>
          <p:cNvPr id="139" name="Google Shape;139;p20"/>
          <p:cNvSpPr txBox="1"/>
          <p:nvPr/>
        </p:nvSpPr>
        <p:spPr>
          <a:xfrm>
            <a:off x="3261179" y="2159796"/>
            <a:ext cx="14227200" cy="5823900"/>
          </a:xfrm>
          <a:prstGeom prst="rect">
            <a:avLst/>
          </a:prstGeom>
          <a:noFill/>
          <a:ln>
            <a:noFill/>
          </a:ln>
        </p:spPr>
        <p:txBody>
          <a:bodyPr anchorCtr="0" anchor="t" bIns="0" lIns="0" spcFirstLastPara="1" rIns="0" wrap="square" tIns="0">
            <a:spAutoFit/>
          </a:bodyPr>
          <a:lstStyle/>
          <a:p>
            <a:pPr indent="0" lvl="0" marL="0" marR="0" rtl="0" algn="l">
              <a:lnSpc>
                <a:spcPct val="140019"/>
              </a:lnSpc>
              <a:spcBef>
                <a:spcPts val="0"/>
              </a:spcBef>
              <a:spcAft>
                <a:spcPts val="0"/>
              </a:spcAft>
              <a:buNone/>
            </a:pPr>
            <a:r>
              <a:rPr b="1" i="0" lang="en-US" sz="3101" u="none" cap="none" strike="noStrike">
                <a:solidFill>
                  <a:srgbClr val="292B2D"/>
                </a:solidFill>
                <a:latin typeface="Arial"/>
                <a:ea typeface="Arial"/>
                <a:cs typeface="Arial"/>
                <a:sym typeface="Arial"/>
              </a:rPr>
              <a:t>The dataset revealed key insights into how much time users spend in different activity intensities:</a:t>
            </a:r>
            <a:endParaRPr/>
          </a:p>
          <a:p>
            <a:pPr indent="-334842" lvl="1" marL="669684" marR="0" rtl="0" algn="l">
              <a:lnSpc>
                <a:spcPct val="140019"/>
              </a:lnSpc>
              <a:spcBef>
                <a:spcPts val="0"/>
              </a:spcBef>
              <a:spcAft>
                <a:spcPts val="0"/>
              </a:spcAft>
              <a:buClr>
                <a:srgbClr val="292B2D"/>
              </a:buClr>
              <a:buSzPts val="3101"/>
              <a:buFont typeface="Arial"/>
              <a:buChar char="•"/>
            </a:pPr>
            <a:r>
              <a:rPr b="1" i="0" lang="en-US" sz="3101" u="none" cap="none" strike="noStrike">
                <a:solidFill>
                  <a:srgbClr val="292B2D"/>
                </a:solidFill>
                <a:latin typeface="Arial"/>
                <a:ea typeface="Arial"/>
                <a:cs typeface="Arial"/>
                <a:sym typeface="Arial"/>
              </a:rPr>
              <a:t>Very Active: Users spent an average of ≈ 730 minutes engaging in higher-intensity physical activity.</a:t>
            </a:r>
            <a:endParaRPr/>
          </a:p>
          <a:p>
            <a:pPr indent="-334842" lvl="1" marL="669684" marR="0" rtl="0" algn="l">
              <a:lnSpc>
                <a:spcPct val="140019"/>
              </a:lnSpc>
              <a:spcBef>
                <a:spcPts val="0"/>
              </a:spcBef>
              <a:spcAft>
                <a:spcPts val="0"/>
              </a:spcAft>
              <a:buClr>
                <a:srgbClr val="292B2D"/>
              </a:buClr>
              <a:buSzPts val="3101"/>
              <a:buFont typeface="Arial"/>
              <a:buChar char="•"/>
            </a:pPr>
            <a:r>
              <a:rPr b="1" i="0" lang="en-US" sz="3101" u="none" cap="none" strike="noStrike">
                <a:solidFill>
                  <a:srgbClr val="292B2D"/>
                </a:solidFill>
                <a:latin typeface="Arial"/>
                <a:ea typeface="Arial"/>
                <a:cs typeface="Arial"/>
                <a:sym typeface="Arial"/>
              </a:rPr>
              <a:t>Lightly Active: Users averaged ≈ 185 minutes of light physical movement such as casual walking or everyday tasks.</a:t>
            </a:r>
            <a:endParaRPr/>
          </a:p>
          <a:p>
            <a:pPr indent="-334842" lvl="1" marL="669684" marR="0" rtl="0" algn="l">
              <a:lnSpc>
                <a:spcPct val="140019"/>
              </a:lnSpc>
              <a:spcBef>
                <a:spcPts val="0"/>
              </a:spcBef>
              <a:spcAft>
                <a:spcPts val="0"/>
              </a:spcAft>
              <a:buClr>
                <a:srgbClr val="292B2D"/>
              </a:buClr>
              <a:buSzPts val="3101"/>
              <a:buFont typeface="Arial"/>
              <a:buChar char="•"/>
            </a:pPr>
            <a:r>
              <a:rPr b="1" i="0" lang="en-US" sz="3101" u="none" cap="none" strike="noStrike">
                <a:solidFill>
                  <a:srgbClr val="292B2D"/>
                </a:solidFill>
                <a:latin typeface="Arial"/>
                <a:ea typeface="Arial"/>
                <a:cs typeface="Arial"/>
                <a:sym typeface="Arial"/>
              </a:rPr>
              <a:t>Sedentary: Users were inactive for approximately ≈ 671 minutes, indicating a large portion of the day spent sitting or stationary.</a:t>
            </a:r>
            <a:endParaRPr/>
          </a:p>
          <a:p>
            <a:pPr indent="0" lvl="0" marL="0" marR="0" rtl="0" algn="l">
              <a:lnSpc>
                <a:spcPct val="140019"/>
              </a:lnSpc>
              <a:spcBef>
                <a:spcPts val="0"/>
              </a:spcBef>
              <a:spcAft>
                <a:spcPts val="0"/>
              </a:spcAft>
              <a:buNone/>
            </a:pPr>
            <a:r>
              <a:t/>
            </a:r>
            <a:endParaRPr b="1" i="0" sz="3101" u="none" cap="none" strike="noStrike">
              <a:solidFill>
                <a:srgbClr val="292B2D"/>
              </a:solidFill>
              <a:latin typeface="Arial"/>
              <a:ea typeface="Arial"/>
              <a:cs typeface="Arial"/>
              <a:sym typeface="Arial"/>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CF6"/>
        </a:solidFill>
      </p:bgPr>
    </p:bg>
    <p:spTree>
      <p:nvGrpSpPr>
        <p:cNvPr id="143" name="Shape 143"/>
        <p:cNvGrpSpPr/>
        <p:nvPr/>
      </p:nvGrpSpPr>
      <p:grpSpPr>
        <a:xfrm>
          <a:off x="0" y="0"/>
          <a:ext cx="0" cy="0"/>
          <a:chOff x="0" y="0"/>
          <a:chExt cx="0" cy="0"/>
        </a:xfrm>
      </p:grpSpPr>
      <p:sp>
        <p:nvSpPr>
          <p:cNvPr id="144" name="Google Shape;144;p21"/>
          <p:cNvSpPr/>
          <p:nvPr/>
        </p:nvSpPr>
        <p:spPr>
          <a:xfrm>
            <a:off x="2943491" y="154418"/>
            <a:ext cx="12005987" cy="6077223"/>
          </a:xfrm>
          <a:custGeom>
            <a:rect b="b" l="l" r="r" t="t"/>
            <a:pathLst>
              <a:path extrusionOk="0" h="6077223" w="12005987">
                <a:moveTo>
                  <a:pt x="0" y="0"/>
                </a:moveTo>
                <a:lnTo>
                  <a:pt x="12005987" y="0"/>
                </a:lnTo>
                <a:lnTo>
                  <a:pt x="12005987" y="6077223"/>
                </a:lnTo>
                <a:lnTo>
                  <a:pt x="0" y="6077223"/>
                </a:lnTo>
                <a:lnTo>
                  <a:pt x="0" y="0"/>
                </a:lnTo>
                <a:close/>
              </a:path>
            </a:pathLst>
          </a:custGeom>
          <a:blipFill rotWithShape="1">
            <a:blip r:embed="rId3">
              <a:alphaModFix/>
            </a:blip>
            <a:stretch>
              <a:fillRect b="-15186" l="-1107" r="0" t="-441"/>
            </a:stretch>
          </a:blipFill>
          <a:ln>
            <a:noFill/>
          </a:ln>
        </p:spPr>
      </p:sp>
      <p:sp>
        <p:nvSpPr>
          <p:cNvPr id="145" name="Google Shape;145;p21"/>
          <p:cNvSpPr txBox="1"/>
          <p:nvPr/>
        </p:nvSpPr>
        <p:spPr>
          <a:xfrm>
            <a:off x="4059573" y="6394684"/>
            <a:ext cx="11420620" cy="2743678"/>
          </a:xfrm>
          <a:prstGeom prst="rect">
            <a:avLst/>
          </a:prstGeom>
          <a:noFill/>
          <a:ln>
            <a:noFill/>
          </a:ln>
        </p:spPr>
        <p:txBody>
          <a:bodyPr anchorCtr="0" anchor="t" bIns="0" lIns="0" spcFirstLastPara="1" rIns="0" wrap="square" tIns="0">
            <a:spAutoFit/>
          </a:bodyPr>
          <a:lstStyle/>
          <a:p>
            <a:pPr indent="0" lvl="0" marL="0" marR="0" rtl="0" algn="ctr">
              <a:lnSpc>
                <a:spcPct val="139984"/>
              </a:lnSpc>
              <a:spcBef>
                <a:spcPts val="0"/>
              </a:spcBef>
              <a:spcAft>
                <a:spcPts val="0"/>
              </a:spcAft>
              <a:buNone/>
            </a:pPr>
            <a:r>
              <a:rPr b="0" i="0" lang="en-US" sz="2606" u="none" cap="none" strike="noStrike">
                <a:solidFill>
                  <a:srgbClr val="000000"/>
                </a:solidFill>
                <a:latin typeface="ABeeZee"/>
                <a:ea typeface="ABeeZee"/>
                <a:cs typeface="ABeeZee"/>
                <a:sym typeface="ABeeZee"/>
              </a:rPr>
              <a:t>The chart demonstrates the average hourly activity intensity of Bellabeat users throughout the day. The data reveals that users are generally less active during early morning hours, with activity levels steadily increasing as the day progresses. Notably, there is a midday uptick around 12 PM to 2 PM, followed by a significant rise in physical activity between 5 PM and 7 PM, suggesting that users tend to be most active after work hours.</a:t>
            </a:r>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