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36" r:id="rId2"/>
    <p:sldId id="639" r:id="rId3"/>
    <p:sldId id="633" r:id="rId4"/>
    <p:sldId id="638" r:id="rId5"/>
    <p:sldId id="6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06" autoAdjust="0"/>
  </p:normalViewPr>
  <p:slideViewPr>
    <p:cSldViewPr snapToGrid="0">
      <p:cViewPr varScale="1">
        <p:scale>
          <a:sx n="71" d="100"/>
          <a:sy n="71" d="100"/>
        </p:scale>
        <p:origin x="1992" y="7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EF312D-30D1-6032-D3A5-7F0FF23131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68AC5-9B4C-3A69-4CF1-9FE9D4DEE7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09B7-E66B-43C7-900F-0A18BDB3FE9D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A1CE0-6D8F-1DFF-B58B-A4BEB00986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AF1F0-0943-6077-09FC-2E16580021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03F5D-C67F-4BCF-A887-7C0EA3AC59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81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9B53-88B3-4ADC-A70C-5EE30CDCF212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DBD3-7F15-41EF-8C63-7CB00FB5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08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65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853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261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319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303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7255-7CAE-BFFD-B0F1-B64A5ECB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9B89-A152-4685-3E5A-CD29EA5DC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C818-503F-DC3C-74EE-0A91CFD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6F6D-E7F0-F096-21D9-A5837BCA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ECCD-9966-FE82-DDFA-2611549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0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DCDF-304D-15AF-D602-D4F29AC2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ED6C-B63A-93A7-3ED2-C25B2D1CC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AC539-A05B-A7D6-9368-A2D0EB51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4813-4773-F5BA-4985-E006D162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D05A-08AB-630E-BF22-615BE4D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1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7DBBC-A966-7215-4749-819352807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B9A23-3F2E-8B97-422E-8C2E5EBF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8592A-A810-F593-FDF1-D9B3A800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4977-D862-DCC2-B488-2C2770FA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363B-4E63-7A00-ED30-8BE3EC5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2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2020, Amazon Web Services, Inc. or its affiliates. All rights reserved.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247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015B-12BA-3B21-EB07-58832EF3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AB97-D585-7955-3C2B-79A771CAC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A3D0-63DC-4F93-DD5B-AFF2D358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114D-F77B-0FFB-5467-D5BCD311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A870-B4B9-1EF1-A78A-72BAEBBB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1D5B-A316-4195-FC4B-DD565F10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5FBB0-C134-7FF1-113B-72171C28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FEBB-7AF0-B4E6-2929-E9398BB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072E-9922-05ED-AE4C-746B2FB3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7BC8-6D50-A720-EDCE-2ECF240B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2290-6CBF-97BF-2283-AC0BE30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54A-D78A-1802-6739-70A4E74C5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F2B1C-5996-155E-EF79-545B4F146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8AD8-EA28-135A-D446-FAC9BCB6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F722-88A1-5CB9-A110-72AA8C8C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57B3C-B311-AB33-88A4-C7B51123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95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215D-EF46-0B11-AFDF-2401FDF1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11E8-E9F1-1179-A2F3-9D8E2B1B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22A90-1D42-B142-5A22-51FBBF6D8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65EC1-B259-C683-48D4-C51D62E77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B8C89-2C85-116F-406D-DCEF74146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7B319-9381-4961-C2BF-85848492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8F882-BF8D-DC53-FF4B-AE8DFC08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3428A-B8A3-3442-71B2-DFB0C3C8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37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712C-E380-DEF7-FDCB-FF11B48F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AEE4D-9A38-527B-02FA-6F9F27F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742E5-9FF7-B91B-4AD9-56947BE2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B4D82-4C3A-77F1-2E88-2AB6E104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3388-9074-5F1D-A502-9BBD2EF3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F1EF07-94B6-8DDD-DB20-10E08031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393FD-8030-D6A0-1EFF-37C834D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5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5767-4657-24AF-6B6B-2F160697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1C7D-35CA-8F2C-681F-3B64EEC30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98B07-2E58-6112-ABEB-73EF7FFD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3FF8E-CBD0-1961-16A1-30163326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B487A-FE8B-05D6-ABFF-2E309BE4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6D4BA-5F6B-B893-2348-BA506D51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6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C076-068E-6B4C-DB60-E5FFF544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FE73C-7158-92EF-2A31-7B621519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C5DD9-378A-732D-1354-F31871E8A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7540-80A2-8B83-88CC-E337A71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B376-9CAC-77FF-2504-F505C967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8E474-284C-2AFF-9A5D-6BA40DFC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9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904D2-86BC-F59C-C625-FDEF3F4E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A64C-5BCB-37A8-A6E0-85A97B98A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0305-A342-FC5D-FFDF-BE3B8FCEF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DFF3-0ED7-427C-AA27-796A047910A5}" type="datetimeFigureOut">
              <a:rPr lang="en-GB" smtClean="0"/>
              <a:t>11/05/2023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379C-AE5C-24D7-CE91-51F390E28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8E06-AE56-F883-2D51-C8345F416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580B8-69AB-4913-860D-5A6AFF8319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9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resources/create-account/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hashicorp.com/terraform/downloads" TargetMode="External"/><Relationship Id="rId11" Type="http://schemas.openxmlformats.org/officeDocument/2006/relationships/image" Target="../media/image21.svg"/><Relationship Id="rId5" Type="http://schemas.openxmlformats.org/officeDocument/2006/relationships/image" Target="../media/image19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hyperlink" Target="https://docs.aws.amazon.com/cli/latest/userguide/getting-started-instal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rraform-best-practice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ws.amazon.com/architecture/well-architected/" TargetMode="External"/><Relationship Id="rId4" Type="http://schemas.openxmlformats.org/officeDocument/2006/relationships/hyperlink" Target="https://github.com/antonbabenko/terraform-best-practices/tree/master/exampl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a.com/chart/18819/worldwide-market-share-of-leading-cloud-infrastructure-service-providers/" TargetMode="External"/><Relationship Id="rId4" Type="http://schemas.openxmlformats.org/officeDocument/2006/relationships/hyperlink" Target="https://www.srgresearch.com/articles/cloud-spending-growth-rate-slows-but-q4-still-up-by-10-billion-from-2021-microsoft-gains-market-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38F0-B0B4-9C50-F0C7-A9F6587AC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00" y="5176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Building Infrastructure as Code: Hands-on Terraform with AWS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BADB6-D212-A74C-EA61-80861E6FD0D3}"/>
              </a:ext>
            </a:extLst>
          </p:cNvPr>
          <p:cNvSpPr txBox="1"/>
          <p:nvPr/>
        </p:nvSpPr>
        <p:spPr>
          <a:xfrm>
            <a:off x="660400" y="5715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May 2023</a:t>
            </a:r>
          </a:p>
          <a:p>
            <a:r>
              <a:rPr lang="en-GB" dirty="0">
                <a:solidFill>
                  <a:schemeClr val="bg1"/>
                </a:solidFill>
              </a:rPr>
              <a:t>Georgios Zervakis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5FF6AA-1216-F420-CD98-05DD436AC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9" y="3279098"/>
            <a:ext cx="3492501" cy="19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4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65FD1-F61A-A54A-FAEF-BB4C34A9C281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6094454" y="2364755"/>
            <a:ext cx="12469" cy="86844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67F59F-9C0E-5496-B0A9-00CCAE5B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11574-B3E6-01B2-0B9E-3A182857F0C0}"/>
              </a:ext>
            </a:extLst>
          </p:cNvPr>
          <p:cNvSpPr/>
          <p:nvPr/>
        </p:nvSpPr>
        <p:spPr>
          <a:xfrm>
            <a:off x="5055662" y="2944327"/>
            <a:ext cx="2402413" cy="1275248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6BAE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03B4E-B1F7-E6D8-D4BA-B215B9A248A5}"/>
              </a:ext>
            </a:extLst>
          </p:cNvPr>
          <p:cNvSpPr/>
          <p:nvPr/>
        </p:nvSpPr>
        <p:spPr>
          <a:xfrm>
            <a:off x="5055662" y="4547826"/>
            <a:ext cx="2402413" cy="1192350"/>
          </a:xfrm>
          <a:prstGeom prst="rect">
            <a:avLst/>
          </a:prstGeom>
          <a:solidFill>
            <a:srgbClr val="C1F3FF">
              <a:alpha val="15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4C3F05-48CC-A3CC-67FD-B3DB9D60DC9B}"/>
              </a:ext>
            </a:extLst>
          </p:cNvPr>
          <p:cNvSpPr/>
          <p:nvPr/>
        </p:nvSpPr>
        <p:spPr>
          <a:xfrm>
            <a:off x="4482515" y="2377240"/>
            <a:ext cx="3514524" cy="359396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D6B08-C8EF-4C8B-1637-96A0F388A364}"/>
              </a:ext>
            </a:extLst>
          </p:cNvPr>
          <p:cNvSpPr/>
          <p:nvPr/>
        </p:nvSpPr>
        <p:spPr>
          <a:xfrm>
            <a:off x="4381500" y="1694200"/>
            <a:ext cx="3724275" cy="4710114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endParaRPr lang="en-US" sz="1200" dirty="0">
              <a:solidFill>
                <a:srgbClr val="FAF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7D34E5F-C7F9-D54C-50E1-11F1F1423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9352" y="1691818"/>
            <a:ext cx="463564" cy="46356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7D8AE6-4194-7B1C-C68E-611B7CC13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328" y="2375740"/>
            <a:ext cx="463564" cy="463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7ACC1C-61CE-A344-C860-D3E37C9F6155}"/>
              </a:ext>
            </a:extLst>
          </p:cNvPr>
          <p:cNvSpPr txBox="1"/>
          <p:nvPr/>
        </p:nvSpPr>
        <p:spPr>
          <a:xfrm>
            <a:off x="5054231" y="2449288"/>
            <a:ext cx="2152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C595804-12D5-D966-A4B4-2EEA1AC46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08589" y="1793026"/>
            <a:ext cx="571729" cy="57172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10B69C2-C979-7639-BCD6-9CA46D6874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055662" y="2943386"/>
            <a:ext cx="318302" cy="31830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15B10CB-F26E-E9C3-03E7-710BBB281C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 flipH="1">
            <a:off x="5814355" y="997708"/>
            <a:ext cx="571729" cy="57172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0E066B-E073-8E0B-75EE-DEBA4007F3AA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6094454" y="1569437"/>
            <a:ext cx="5765" cy="22358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E4667E97-5C21-357F-9BE1-7E163166D1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055662" y="4547614"/>
            <a:ext cx="316229" cy="3183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EA7BCD-503C-5C48-414E-1289CE97773A}"/>
              </a:ext>
            </a:extLst>
          </p:cNvPr>
          <p:cNvSpPr txBox="1"/>
          <p:nvPr/>
        </p:nvSpPr>
        <p:spPr>
          <a:xfrm>
            <a:off x="5092535" y="3836912"/>
            <a:ext cx="216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US" sz="11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FAF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sz="1100" dirty="0">
              <a:solidFill>
                <a:srgbClr val="FAF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2140580-DFAB-9D03-1C1F-6C0C4F18E7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9469" y="3233195"/>
            <a:ext cx="594907" cy="59490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7B29A0D-DD7F-48D3-B114-89C1E08C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6750050" y="3036024"/>
            <a:ext cx="605882" cy="60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00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AE3724-3F7A-4E36-67C6-4FFD01EC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</a:p>
        </p:txBody>
      </p:sp>
      <p:pic>
        <p:nvPicPr>
          <p:cNvPr id="43" name="Picture 4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D0A8C525-E334-AC4F-E21E-3B96A4AC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82" y="2628894"/>
            <a:ext cx="5505468" cy="1943106"/>
          </a:xfrm>
          <a:prstGeom prst="rect">
            <a:avLst/>
          </a:prstGeom>
        </p:spPr>
      </p:pic>
      <p:pic>
        <p:nvPicPr>
          <p:cNvPr id="61" name="Picture 60" descr="A blue logo with black background&#10;&#10;Description automatically generated with low confidence">
            <a:extLst>
              <a:ext uri="{FF2B5EF4-FFF2-40B4-BE49-F238E27FC236}">
                <a16:creationId xmlns:a16="http://schemas.microsoft.com/office/drawing/2014/main" id="{F9BB3357-CCF0-E29B-3BD2-EF9C59F07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70" y="4667496"/>
            <a:ext cx="1099159" cy="1104654"/>
          </a:xfrm>
          <a:prstGeom prst="rect">
            <a:avLst/>
          </a:prstGeom>
        </p:spPr>
      </p:pic>
      <p:pic>
        <p:nvPicPr>
          <p:cNvPr id="62" name="Graphic 18">
            <a:extLst>
              <a:ext uri="{FF2B5EF4-FFF2-40B4-BE49-F238E27FC236}">
                <a16:creationId xmlns:a16="http://schemas.microsoft.com/office/drawing/2014/main" id="{141EA613-F277-96CB-63A7-75F3BAF3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75" y="1638177"/>
            <a:ext cx="1104654" cy="110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Footer Placeholder 62">
            <a:extLst>
              <a:ext uri="{FF2B5EF4-FFF2-40B4-BE49-F238E27FC236}">
                <a16:creationId xmlns:a16="http://schemas.microsoft.com/office/drawing/2014/main" id="{A6602CE7-A31C-0C8C-6D48-C206CBD76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599" y="6072757"/>
            <a:ext cx="5145150" cy="644277"/>
          </a:xfrm>
        </p:spPr>
        <p:txBody>
          <a:bodyPr/>
          <a:lstStyle/>
          <a:p>
            <a:r>
              <a:rPr lang="en-US" dirty="0"/>
              <a:t>Terraform: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https://developer.hashicorp.com/terraform/downloads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Visual Studio Code: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AWS Account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https://aws.amazon.com/resources/create-account/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 err="1"/>
              <a:t>AWScli</a:t>
            </a:r>
            <a:r>
              <a:rPr lang="en-GB" dirty="0"/>
              <a:t>v2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https://docs.aws.amazon.com/cli/latest/userguide/getting-started-install.html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Graphic 7">
            <a:extLst>
              <a:ext uri="{FF2B5EF4-FFF2-40B4-BE49-F238E27FC236}">
                <a16:creationId xmlns:a16="http://schemas.microsoft.com/office/drawing/2014/main" id="{DDB5B825-A02C-BD03-21E1-3C2D0707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79844" y="1638177"/>
            <a:ext cx="1104653" cy="110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76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A51B-3B0F-AAD3-3082-646BF9899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 Scope Terraform Best Practises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75F03-FB4E-D183-7DC6-D9BC5A275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>
                <a:solidFill>
                  <a:schemeClr val="bg1"/>
                </a:solidFill>
              </a:rPr>
              <a:t>Folder Structure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Version Control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Remote State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Variables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E845-2983-DBE5-9E2F-F79EB53EB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Out of Scope AWS Best Practises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A891E-DC3B-9E35-D4FD-F2F938BD00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Operational Excellence</a:t>
            </a:r>
          </a:p>
          <a:p>
            <a:r>
              <a:rPr lang="en-GB" sz="2400" dirty="0">
                <a:solidFill>
                  <a:schemeClr val="bg1"/>
                </a:solidFill>
              </a:rPr>
              <a:t>Performance Efficiency</a:t>
            </a:r>
          </a:p>
          <a:p>
            <a:r>
              <a:rPr lang="en-GB" sz="2400" dirty="0">
                <a:solidFill>
                  <a:schemeClr val="bg1"/>
                </a:solidFill>
              </a:rPr>
              <a:t>Cost Optimization</a:t>
            </a:r>
          </a:p>
          <a:p>
            <a:r>
              <a:rPr lang="en-GB" sz="2400" dirty="0">
                <a:solidFill>
                  <a:schemeClr val="bg1"/>
                </a:solidFill>
              </a:rPr>
              <a:t>Sustainability</a:t>
            </a:r>
          </a:p>
          <a:p>
            <a:r>
              <a:rPr lang="en-GB" sz="2400" dirty="0">
                <a:solidFill>
                  <a:schemeClr val="bg1"/>
                </a:solidFill>
              </a:rPr>
              <a:t>Reliability</a:t>
            </a:r>
          </a:p>
          <a:p>
            <a:r>
              <a:rPr lang="en-GB" sz="2400" dirty="0">
                <a:solidFill>
                  <a:schemeClr val="bg1"/>
                </a:solidFill>
              </a:rPr>
              <a:t>Security</a:t>
            </a:r>
          </a:p>
          <a:p>
            <a:endParaRPr lang="en-GB" b="1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9AADB0-9D0B-E668-9DAC-2C003C5F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189663"/>
            <a:ext cx="5400675" cy="544512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Terraform Best Practises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https://www.terraform-best-practices.com/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https://github.com/antonbabenko/terraform-best-practices/tree/master/examples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268AC33-4992-B813-C243-86C3EC2B7C44}"/>
              </a:ext>
            </a:extLst>
          </p:cNvPr>
          <p:cNvSpPr txBox="1">
            <a:spLocks/>
          </p:cNvSpPr>
          <p:nvPr/>
        </p:nvSpPr>
        <p:spPr>
          <a:xfrm>
            <a:off x="240941" y="324752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in Scope?</a:t>
            </a:r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8503DCB7-066C-D617-A92A-CC645D36C8A5}"/>
              </a:ext>
            </a:extLst>
          </p:cNvPr>
          <p:cNvSpPr txBox="1">
            <a:spLocks/>
          </p:cNvSpPr>
          <p:nvPr/>
        </p:nvSpPr>
        <p:spPr>
          <a:xfrm>
            <a:off x="6638925" y="6189664"/>
            <a:ext cx="5400675" cy="3853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bg1"/>
                </a:solidFill>
              </a:rPr>
              <a:t>AWS Well-Architected and the Six Pillars</a:t>
            </a:r>
          </a:p>
          <a:p>
            <a:pPr algn="r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https://aws.amazon.com/architecture/well-architected/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F36A3CCF-ED0F-910C-9E7E-AC64CA9D96B7}"/>
              </a:ext>
            </a:extLst>
          </p:cNvPr>
          <p:cNvSpPr txBox="1">
            <a:spLocks/>
          </p:cNvSpPr>
          <p:nvPr/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AWS?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F433C-68FB-784D-D019-F5690EDE0C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90" y="780803"/>
            <a:ext cx="5022926" cy="51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5260E6-AB87-1AD9-D9E9-E681EDF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708" y="6252518"/>
            <a:ext cx="10046063" cy="538250"/>
          </a:xfrm>
        </p:spPr>
        <p:txBody>
          <a:bodyPr/>
          <a:lstStyle/>
          <a:p>
            <a:pPr algn="l"/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https://aws.amazon.com/blogs/aws/aws-named-as-a-leader-in-the-2022-gartner-cloud-infrastructure-platform-services-cips-magic-quadrant-for-the-12th-consecutive-year/</a:t>
            </a:r>
          </a:p>
          <a:p>
            <a:pPr algn="l"/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https://www.srgresearch.com/articles/cloud-spending-growth-rate-slows-but-q4-still-up-by-10-billion-from-2021-microsoft-gains-market-share</a:t>
            </a:r>
            <a:endParaRPr lang="en-GB" sz="1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GB" sz="11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https://www.statista.com/chart/18819/worldwide-market-share-of-leading-cloud-infrastructure-service-providers/</a:t>
            </a:r>
            <a:endParaRPr lang="en-GB" sz="11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1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208</Words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Infrastructure as Code: Hands-on Terraform with AWS</vt:lpstr>
      <vt:lpstr>Reference Architecture</vt:lpstr>
      <vt:lpstr>Toolkit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2023-05-04T17:13:59Z</dcterms:created>
  <dcterms:modified xsi:type="dcterms:W3CDTF">2023-05-11T18:38:42Z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2023-05-04T17:16:09Z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430f0427-812d-4178-8f2e-d84f44c3613e</vt:lpwstr>
  </property>
  <property fmtid="{D5CDD505-2E9C-101B-9397-08002B2CF9AE}" pid="8" name="MSIP_Label_549ac42a-3eb4-4074-b885-aea26bd6241e_ContentBits">
    <vt:lpwstr>0</vt:lpwstr>
  </property>
</Properties>
</file>