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  <p:sldMasterId id="2147483648" r:id="rId2"/>
  </p:sldMasterIdLst>
  <p:sldIdLst>
    <p:sldId id="256" r:id="rId3"/>
    <p:sldId id="258" r:id="rId4"/>
    <p:sldId id="260" r:id="rId5"/>
    <p:sldId id="257" r:id="rId6"/>
    <p:sldId id="259" r:id="rId7"/>
    <p:sldId id="261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23721B1E-0251-4E94-AB2A-3A2AE17D6B87}" type="datetimeFigureOut">
              <a:rPr lang="en-US" smtClean="0"/>
              <a:t>10-Dec-20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4219A85D-C012-4326-8239-57CB906BF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128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21B1E-0251-4E94-AB2A-3A2AE17D6B87}" type="datetimeFigureOut">
              <a:rPr lang="en-US" smtClean="0"/>
              <a:t>10-Dec-20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9A85D-C012-4326-8239-57CB906BF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424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21B1E-0251-4E94-AB2A-3A2AE17D6B87}" type="datetimeFigureOut">
              <a:rPr lang="en-US" smtClean="0"/>
              <a:t>10-Dec-20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9A85D-C012-4326-8239-57CB906BF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7167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21B1E-0251-4E94-AB2A-3A2AE17D6B87}" type="datetimeFigureOut">
              <a:rPr lang="en-US" smtClean="0"/>
              <a:t>10-Dec-20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9A85D-C012-4326-8239-57CB906BF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7774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21B1E-0251-4E94-AB2A-3A2AE17D6B87}" type="datetimeFigureOut">
              <a:rPr lang="en-US" smtClean="0"/>
              <a:t>10-Dec-20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9A85D-C012-4326-8239-57CB906BF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7880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21B1E-0251-4E94-AB2A-3A2AE17D6B87}" type="datetimeFigureOut">
              <a:rPr lang="en-US" smtClean="0"/>
              <a:t>10-Dec-20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9A85D-C012-4326-8239-57CB906BF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454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21B1E-0251-4E94-AB2A-3A2AE17D6B87}" type="datetimeFigureOut">
              <a:rPr lang="en-US" smtClean="0"/>
              <a:t>10-Dec-20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9A85D-C012-4326-8239-57CB906BF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0574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23721B1E-0251-4E94-AB2A-3A2AE17D6B87}" type="datetimeFigureOut">
              <a:rPr lang="en-US" smtClean="0"/>
              <a:t>10-Dec-20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9A85D-C012-4326-8239-57CB906BF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1138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23721B1E-0251-4E94-AB2A-3A2AE17D6B87}" type="datetimeFigureOut">
              <a:rPr lang="en-US" smtClean="0"/>
              <a:t>10-Dec-20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9A85D-C012-4326-8239-57CB906BF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8713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DBA1CA50-95CE-49FB-AF73-A8AF6AA9C7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9DE34635-551C-4AB7-88D0-E4ECD62912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6B08D247-E33A-40C1-BE83-C568A9C15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1B722-E073-4B9E-8422-88D1933977C8}" type="datetimeFigureOut">
              <a:rPr lang="el-GR" smtClean="0"/>
              <a:t>10/12/2020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4E8023D9-0263-4B01-BAE2-FDCD9C126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311C1F50-7420-41BD-86A5-1A2C6D476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C2F37-1DBA-4FB2-BFE6-6C11E97785E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591809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21B1E-0251-4E94-AB2A-3A2AE17D6B87}" type="datetimeFigureOut">
              <a:rPr lang="en-US" smtClean="0"/>
              <a:t>10-Dec-20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9A85D-C012-4326-8239-57CB906BF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0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21B1E-0251-4E94-AB2A-3A2AE17D6B87}" type="datetimeFigureOut">
              <a:rPr lang="en-US" smtClean="0"/>
              <a:t>10-Dec-20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9A85D-C012-4326-8239-57CB906BF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738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21B1E-0251-4E94-AB2A-3A2AE17D6B87}" type="datetimeFigureOut">
              <a:rPr lang="en-US" smtClean="0"/>
              <a:t>10-Dec-20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9A85D-C012-4326-8239-57CB906BF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787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21B1E-0251-4E94-AB2A-3A2AE17D6B87}" type="datetimeFigureOut">
              <a:rPr lang="en-US" smtClean="0"/>
              <a:t>10-Dec-20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9A85D-C012-4326-8239-57CB906BF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198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21B1E-0251-4E94-AB2A-3A2AE17D6B87}" type="datetimeFigureOut">
              <a:rPr lang="en-US" smtClean="0"/>
              <a:t>10-Dec-20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9A85D-C012-4326-8239-57CB906BF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530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21B1E-0251-4E94-AB2A-3A2AE17D6B87}" type="datetimeFigureOut">
              <a:rPr lang="en-US" smtClean="0"/>
              <a:t>10-Dec-20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9A85D-C012-4326-8239-57CB906BF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540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21B1E-0251-4E94-AB2A-3A2AE17D6B87}" type="datetimeFigureOut">
              <a:rPr lang="en-US" smtClean="0"/>
              <a:t>10-Dec-20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9A85D-C012-4326-8239-57CB906BF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504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21B1E-0251-4E94-AB2A-3A2AE17D6B87}" type="datetimeFigureOut">
              <a:rPr lang="en-US" smtClean="0"/>
              <a:t>10-Dec-20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9A85D-C012-4326-8239-57CB906BF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332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3721B1E-0251-4E94-AB2A-3A2AE17D6B87}" type="datetimeFigureOut">
              <a:rPr lang="en-US" smtClean="0"/>
              <a:t>10-Dec-20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4219A85D-C012-4326-8239-57CB906BF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825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τίτλου 1">
            <a:extLst>
              <a:ext uri="{FF2B5EF4-FFF2-40B4-BE49-F238E27FC236}">
                <a16:creationId xmlns:a16="http://schemas.microsoft.com/office/drawing/2014/main" id="{2B0F6B35-E0DA-4624-8980-F776A313F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79450977-21D6-48BE-A7DD-E7C878EECA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CC5C783A-E490-4382-AF0C-4C1FFA1714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1B722-E073-4B9E-8422-88D1933977C8}" type="datetimeFigureOut">
              <a:rPr lang="el-GR" smtClean="0"/>
              <a:t>10/12/2020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FB3A8C87-2923-44A1-862B-E3313AD380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1B7CBFE9-F200-4A0C-BA09-4985AD7FB1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C2F37-1DBA-4FB2-BFE6-6C11E97785E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11059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65930-4246-437F-BD34-C9F541F129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335353-7DE8-4798-A534-E0FFFC7219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20370" y="1711959"/>
            <a:ext cx="7315199" cy="2123440"/>
          </a:xfrm>
        </p:spPr>
        <p:txBody>
          <a:bodyPr>
            <a:noAutofit/>
          </a:bodyPr>
          <a:lstStyle/>
          <a:p>
            <a:pPr algn="ctr"/>
            <a:r>
              <a:rPr lang="en-GB" sz="2400" b="1" i="1" dirty="0">
                <a:solidFill>
                  <a:schemeClr val="tx2">
                    <a:lumMod val="20000"/>
                    <a:lumOff val="8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Privacy and processing of biometric Data in Public Areas and the campaign</a:t>
            </a:r>
            <a:br>
              <a:rPr lang="en-US" sz="2400" i="1" dirty="0">
                <a:solidFill>
                  <a:schemeClr val="tx2">
                    <a:lumMod val="20000"/>
                    <a:lumOff val="8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2400" b="1" i="1" dirty="0">
                <a:solidFill>
                  <a:schemeClr val="tx2">
                    <a:lumMod val="20000"/>
                    <a:lumOff val="8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reclaim your face of Homo Digitalis</a:t>
            </a:r>
            <a:endParaRPr lang="el-GR" sz="2400" b="1" i="1" dirty="0">
              <a:solidFill>
                <a:schemeClr val="tx2">
                  <a:lumMod val="20000"/>
                  <a:lumOff val="80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Google Shape;57;p13">
            <a:extLst>
              <a:ext uri="{FF2B5EF4-FFF2-40B4-BE49-F238E27FC236}">
                <a16:creationId xmlns:a16="http://schemas.microsoft.com/office/drawing/2014/main" id="{B7BA5DDC-19EE-42B1-952C-37BADA24AAA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-30310" b="-13199"/>
          <a:stretch/>
        </p:blipFill>
        <p:spPr>
          <a:xfrm>
            <a:off x="-203200" y="146646"/>
            <a:ext cx="3054349" cy="313062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A75C3B9-6E5A-4082-B8D6-1ED451C6D361}"/>
              </a:ext>
            </a:extLst>
          </p:cNvPr>
          <p:cNvSpPr txBox="1"/>
          <p:nvPr/>
        </p:nvSpPr>
        <p:spPr>
          <a:xfrm>
            <a:off x="1066800" y="4167103"/>
            <a:ext cx="1005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i="1" dirty="0"/>
              <a:t>				</a:t>
            </a:r>
            <a:r>
              <a:rPr lang="en-US" i="1" dirty="0"/>
              <a:t>   </a:t>
            </a:r>
            <a:r>
              <a:rPr lang="el-GR" b="1" i="1" dirty="0">
                <a:cs typeface="Calibri" panose="020F0502020204030204" pitchFamily="34" charset="0"/>
              </a:rPr>
              <a:t>Δαβάκη Εύα, </a:t>
            </a:r>
            <a:r>
              <a:rPr lang="en-US" b="1" i="1" dirty="0">
                <a:cs typeface="Calibri" panose="020F0502020204030204" pitchFamily="34" charset="0"/>
              </a:rPr>
              <a:t>M.Sc., LL.M</a:t>
            </a:r>
            <a:r>
              <a:rPr lang="el-GR" b="1" i="1" dirty="0">
                <a:cs typeface="Calibri" panose="020F0502020204030204" pitchFamily="34" charset="0"/>
              </a:rPr>
              <a:t> Δικηγόρος</a:t>
            </a:r>
            <a:r>
              <a:rPr lang="en-US" b="1" i="1" dirty="0">
                <a:cs typeface="Calibri" panose="020F0502020204030204" pitchFamily="34" charset="0"/>
              </a:rPr>
              <a:t>, DPO Consultant</a:t>
            </a:r>
            <a:r>
              <a:rPr lang="el-GR" b="1" i="1" dirty="0">
                <a:cs typeface="Calibri" panose="020F0502020204030204" pitchFamily="34" charset="0"/>
              </a:rPr>
              <a:t> </a:t>
            </a:r>
          </a:p>
          <a:p>
            <a:r>
              <a:rPr lang="el-GR" b="1" i="1" dirty="0">
                <a:cs typeface="Calibri" panose="020F0502020204030204" pitchFamily="34" charset="0"/>
              </a:rPr>
              <a:t>						  </a:t>
            </a:r>
            <a:r>
              <a:rPr lang="en-US" b="1" i="1" dirty="0">
                <a:cs typeface="Calibri" panose="020F0502020204030204" pitchFamily="34" charset="0"/>
              </a:rPr>
              <a:t>       </a:t>
            </a:r>
            <a:r>
              <a:rPr lang="el-GR" b="1" i="1" dirty="0">
                <a:cs typeface="Calibri" panose="020F0502020204030204" pitchFamily="34" charset="0"/>
              </a:rPr>
              <a:t>Μέλος της </a:t>
            </a:r>
            <a:r>
              <a:rPr lang="en-US" b="1" i="1" dirty="0">
                <a:cs typeface="Calibri" panose="020F0502020204030204" pitchFamily="34" charset="0"/>
              </a:rPr>
              <a:t>Homo Digitalis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8E569A-FB4B-4069-A8B7-03A24060FCD1}"/>
              </a:ext>
            </a:extLst>
          </p:cNvPr>
          <p:cNvSpPr txBox="1"/>
          <p:nvPr/>
        </p:nvSpPr>
        <p:spPr>
          <a:xfrm>
            <a:off x="4891043" y="4964548"/>
            <a:ext cx="1561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</a:t>
            </a:r>
            <a:r>
              <a:rPr lang="el-GR" dirty="0"/>
              <a:t>10.12.2020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157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Εικόνα 4">
            <a:extLst>
              <a:ext uri="{FF2B5EF4-FFF2-40B4-BE49-F238E27FC236}">
                <a16:creationId xmlns:a16="http://schemas.microsoft.com/office/drawing/2014/main" id="{D297321B-C975-493E-B6D1-5ECA7E4E33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3198" y="6205124"/>
            <a:ext cx="1158183" cy="575056"/>
          </a:xfrm>
          <a:prstGeom prst="rect">
            <a:avLst/>
          </a:prstGeom>
        </p:spPr>
      </p:pic>
      <p:sp>
        <p:nvSpPr>
          <p:cNvPr id="7" name="Παραλληλόγραμμο 6">
            <a:extLst>
              <a:ext uri="{FF2B5EF4-FFF2-40B4-BE49-F238E27FC236}">
                <a16:creationId xmlns:a16="http://schemas.microsoft.com/office/drawing/2014/main" id="{6DCD8253-ABBD-4FFF-8B5C-43EA0B4B7F1F}"/>
              </a:ext>
            </a:extLst>
          </p:cNvPr>
          <p:cNvSpPr/>
          <p:nvPr/>
        </p:nvSpPr>
        <p:spPr>
          <a:xfrm>
            <a:off x="2902999" y="6258386"/>
            <a:ext cx="7892249" cy="511140"/>
          </a:xfrm>
          <a:prstGeom prst="parallelogram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8" name="Παραλληλόγραμμο 7">
            <a:extLst>
              <a:ext uri="{FF2B5EF4-FFF2-40B4-BE49-F238E27FC236}">
                <a16:creationId xmlns:a16="http://schemas.microsoft.com/office/drawing/2014/main" id="{D6403179-9EC9-46E7-A57F-1EA7156E1251}"/>
              </a:ext>
            </a:extLst>
          </p:cNvPr>
          <p:cNvSpPr/>
          <p:nvPr/>
        </p:nvSpPr>
        <p:spPr>
          <a:xfrm rot="10800000">
            <a:off x="100618" y="6258388"/>
            <a:ext cx="2895592" cy="511137"/>
          </a:xfrm>
          <a:prstGeom prst="parallelogram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9" name="Ορθογώνιο 8">
            <a:extLst>
              <a:ext uri="{FF2B5EF4-FFF2-40B4-BE49-F238E27FC236}">
                <a16:creationId xmlns:a16="http://schemas.microsoft.com/office/drawing/2014/main" id="{7A5094F9-0606-48F7-B7A0-1C1E4432991B}"/>
              </a:ext>
            </a:extLst>
          </p:cNvPr>
          <p:cNvSpPr/>
          <p:nvPr/>
        </p:nvSpPr>
        <p:spPr>
          <a:xfrm>
            <a:off x="100618" y="6258386"/>
            <a:ext cx="1296134" cy="49338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" name="Ορθογώνιο 5">
            <a:extLst>
              <a:ext uri="{FF2B5EF4-FFF2-40B4-BE49-F238E27FC236}">
                <a16:creationId xmlns:a16="http://schemas.microsoft.com/office/drawing/2014/main" id="{94EB6908-051A-4B80-A777-2D51149CA844}"/>
              </a:ext>
            </a:extLst>
          </p:cNvPr>
          <p:cNvSpPr/>
          <p:nvPr/>
        </p:nvSpPr>
        <p:spPr>
          <a:xfrm>
            <a:off x="1038291" y="339501"/>
            <a:ext cx="10930813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just"/>
            <a:r>
              <a:rPr lang="el-GR" sz="3600" b="0" cap="none" spc="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 Για ποιους σκοπούς επιτρέπεται η χρήση συστημάτων </a:t>
            </a:r>
          </a:p>
          <a:p>
            <a:pPr algn="ctr"/>
            <a:r>
              <a:rPr lang="el-GR" sz="3600" b="0" cap="none" spc="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επιτήρησης σε δημόσιους χώρους;</a:t>
            </a:r>
          </a:p>
        </p:txBody>
      </p:sp>
      <p:cxnSp>
        <p:nvCxnSpPr>
          <p:cNvPr id="3" name="Ευθεία γραμμή σύνδεσης 2">
            <a:extLst>
              <a:ext uri="{FF2B5EF4-FFF2-40B4-BE49-F238E27FC236}">
                <a16:creationId xmlns:a16="http://schemas.microsoft.com/office/drawing/2014/main" id="{CC71FFF4-BC18-4EBA-B5C1-DC943266B58D}"/>
              </a:ext>
            </a:extLst>
          </p:cNvPr>
          <p:cNvCxnSpPr/>
          <p:nvPr/>
        </p:nvCxnSpPr>
        <p:spPr>
          <a:xfrm>
            <a:off x="630394" y="938814"/>
            <a:ext cx="0" cy="4980372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B9DD180-9602-4F48-8846-5E326BEEA40C}"/>
              </a:ext>
            </a:extLst>
          </p:cNvPr>
          <p:cNvSpPr txBox="1"/>
          <p:nvPr/>
        </p:nvSpPr>
        <p:spPr>
          <a:xfrm>
            <a:off x="914428" y="1879029"/>
            <a:ext cx="1105467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l-GR" sz="2000" b="1" dirty="0">
                <a:solidFill>
                  <a:srgbClr val="7030A0"/>
                </a:solidFill>
              </a:rPr>
              <a:t>α) αποτροπή και καταστολή συγκεκριμένων αξιόποινων πράξεων: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l-GR" sz="2000" dirty="0">
                <a:solidFill>
                  <a:srgbClr val="7030A0"/>
                </a:solidFill>
              </a:rPr>
              <a:t>Εγκλήματα κατά της δημόσιας τάξης, 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l-GR" sz="2000" dirty="0">
                <a:solidFill>
                  <a:srgbClr val="7030A0"/>
                </a:solidFill>
              </a:rPr>
              <a:t>Κοινώς επικίνδυνα εγκλήματα, 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l-GR" sz="2000" dirty="0">
                <a:solidFill>
                  <a:srgbClr val="7030A0"/>
                </a:solidFill>
              </a:rPr>
              <a:t>Εγκλήματα κατά συγκοινωνιών, τηλεπικοινωνίων και άλλων κοινωφελών εγκαταστάσεων, 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l-GR" sz="2000" dirty="0">
                <a:solidFill>
                  <a:srgbClr val="7030A0"/>
                </a:solidFill>
              </a:rPr>
              <a:t>Εγκλήματα κατά της ζωής και προσβολές του εμβρύου, 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l-GR" sz="2000" dirty="0">
                <a:solidFill>
                  <a:srgbClr val="7030A0"/>
                </a:solidFill>
              </a:rPr>
              <a:t>Εγκλήματα κατά της σωματικής ακεραιότητας, 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l-GR" sz="2000" dirty="0">
                <a:solidFill>
                  <a:srgbClr val="7030A0"/>
                </a:solidFill>
              </a:rPr>
              <a:t>Εγκλήματα κατά της προσωπικής ελευθέριας, 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l-GR" sz="2000" dirty="0">
                <a:solidFill>
                  <a:srgbClr val="7030A0"/>
                </a:solidFill>
              </a:rPr>
              <a:t>Εγκλήματα κατά της γενετήσιας ελευθερίας και εγκλήματα οικονομικής εκμετάλλευσης της γενετήσιας ζωής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l-GR" sz="2000" dirty="0">
                <a:solidFill>
                  <a:srgbClr val="7030A0"/>
                </a:solidFill>
              </a:rPr>
              <a:t>Εγκλήματα κατά περιουσιακών αγαθών 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l-GR" sz="2000" dirty="0">
                <a:solidFill>
                  <a:srgbClr val="7030A0"/>
                </a:solidFill>
              </a:rPr>
              <a:t>τα κακουργήματα της νομοθεσίας περί </a:t>
            </a:r>
            <a:r>
              <a:rPr lang="el-GR" sz="2000" dirty="0" err="1">
                <a:solidFill>
                  <a:srgbClr val="7030A0"/>
                </a:solidFill>
              </a:rPr>
              <a:t>εξαρτησιογόνων</a:t>
            </a:r>
            <a:r>
              <a:rPr lang="el-GR" sz="2000" dirty="0">
                <a:solidFill>
                  <a:srgbClr val="7030A0"/>
                </a:solidFill>
              </a:rPr>
              <a:t> ουσιών. </a:t>
            </a:r>
          </a:p>
          <a:p>
            <a:pPr algn="just"/>
            <a:r>
              <a:rPr lang="el-GR" sz="2000" b="1" dirty="0">
                <a:solidFill>
                  <a:srgbClr val="7030A0"/>
                </a:solidFill>
              </a:rPr>
              <a:t>β) Τη διαχείριση της κυκλοφορίας </a:t>
            </a:r>
            <a:r>
              <a:rPr lang="el-GR" sz="2000" dirty="0">
                <a:solidFill>
                  <a:srgbClr val="7030A0"/>
                </a:solidFill>
              </a:rPr>
              <a:t>που περιλαμβάνει την αντιμετώπιση εκτάκτων καταστάσεων στο οδικό δίκτυο, τη ρύθμιση της κυκλοφορίας οχημάτων, καθώς και την πρόληψη και διαχείριση τροχαίων ατυχημάτων.</a:t>
            </a:r>
          </a:p>
        </p:txBody>
      </p:sp>
    </p:spTree>
    <p:extLst>
      <p:ext uri="{BB962C8B-B14F-4D97-AF65-F5344CB8AC3E}">
        <p14:creationId xmlns:p14="http://schemas.microsoft.com/office/powerpoint/2010/main" val="2351863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Εικόνα 4">
            <a:extLst>
              <a:ext uri="{FF2B5EF4-FFF2-40B4-BE49-F238E27FC236}">
                <a16:creationId xmlns:a16="http://schemas.microsoft.com/office/drawing/2014/main" id="{D297321B-C975-493E-B6D1-5ECA7E4E33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3198" y="6205124"/>
            <a:ext cx="1158183" cy="575056"/>
          </a:xfrm>
          <a:prstGeom prst="rect">
            <a:avLst/>
          </a:prstGeom>
        </p:spPr>
      </p:pic>
      <p:sp>
        <p:nvSpPr>
          <p:cNvPr id="7" name="Παραλληλόγραμμο 6">
            <a:extLst>
              <a:ext uri="{FF2B5EF4-FFF2-40B4-BE49-F238E27FC236}">
                <a16:creationId xmlns:a16="http://schemas.microsoft.com/office/drawing/2014/main" id="{6DCD8253-ABBD-4FFF-8B5C-43EA0B4B7F1F}"/>
              </a:ext>
            </a:extLst>
          </p:cNvPr>
          <p:cNvSpPr/>
          <p:nvPr/>
        </p:nvSpPr>
        <p:spPr>
          <a:xfrm>
            <a:off x="2902999" y="6258386"/>
            <a:ext cx="7892249" cy="511140"/>
          </a:xfrm>
          <a:prstGeom prst="parallelogram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8" name="Παραλληλόγραμμο 7">
            <a:extLst>
              <a:ext uri="{FF2B5EF4-FFF2-40B4-BE49-F238E27FC236}">
                <a16:creationId xmlns:a16="http://schemas.microsoft.com/office/drawing/2014/main" id="{D6403179-9EC9-46E7-A57F-1EA7156E1251}"/>
              </a:ext>
            </a:extLst>
          </p:cNvPr>
          <p:cNvSpPr/>
          <p:nvPr/>
        </p:nvSpPr>
        <p:spPr>
          <a:xfrm rot="10800000">
            <a:off x="100618" y="6258388"/>
            <a:ext cx="2895592" cy="511137"/>
          </a:xfrm>
          <a:prstGeom prst="parallelogram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9" name="Ορθογώνιο 8">
            <a:extLst>
              <a:ext uri="{FF2B5EF4-FFF2-40B4-BE49-F238E27FC236}">
                <a16:creationId xmlns:a16="http://schemas.microsoft.com/office/drawing/2014/main" id="{7A5094F9-0606-48F7-B7A0-1C1E4432991B}"/>
              </a:ext>
            </a:extLst>
          </p:cNvPr>
          <p:cNvSpPr/>
          <p:nvPr/>
        </p:nvSpPr>
        <p:spPr>
          <a:xfrm>
            <a:off x="100618" y="6258386"/>
            <a:ext cx="1296134" cy="49338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" name="Ορθογώνιο 5">
            <a:extLst>
              <a:ext uri="{FF2B5EF4-FFF2-40B4-BE49-F238E27FC236}">
                <a16:creationId xmlns:a16="http://schemas.microsoft.com/office/drawing/2014/main" id="{94EB6908-051A-4B80-A777-2D51149CA844}"/>
              </a:ext>
            </a:extLst>
          </p:cNvPr>
          <p:cNvSpPr/>
          <p:nvPr/>
        </p:nvSpPr>
        <p:spPr>
          <a:xfrm>
            <a:off x="2762579" y="339501"/>
            <a:ext cx="748224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just"/>
            <a:r>
              <a:rPr lang="el-GR" sz="3600" b="0" cap="none" spc="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 Τί είδους δεδομένα επεξεργάζονται;</a:t>
            </a:r>
          </a:p>
        </p:txBody>
      </p:sp>
      <p:cxnSp>
        <p:nvCxnSpPr>
          <p:cNvPr id="3" name="Ευθεία γραμμή σύνδεσης 2">
            <a:extLst>
              <a:ext uri="{FF2B5EF4-FFF2-40B4-BE49-F238E27FC236}">
                <a16:creationId xmlns:a16="http://schemas.microsoft.com/office/drawing/2014/main" id="{CC71FFF4-BC18-4EBA-B5C1-DC943266B58D}"/>
              </a:ext>
            </a:extLst>
          </p:cNvPr>
          <p:cNvCxnSpPr/>
          <p:nvPr/>
        </p:nvCxnSpPr>
        <p:spPr>
          <a:xfrm>
            <a:off x="743648" y="939666"/>
            <a:ext cx="0" cy="4980372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Ορθογώνιο 10">
            <a:extLst>
              <a:ext uri="{FF2B5EF4-FFF2-40B4-BE49-F238E27FC236}">
                <a16:creationId xmlns:a16="http://schemas.microsoft.com/office/drawing/2014/main" id="{C3567BFC-B334-4E43-8BC4-03277C288E17}"/>
              </a:ext>
            </a:extLst>
          </p:cNvPr>
          <p:cNvSpPr/>
          <p:nvPr/>
        </p:nvSpPr>
        <p:spPr>
          <a:xfrm>
            <a:off x="978657" y="2166371"/>
            <a:ext cx="10885696" cy="30746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l-GR" sz="2000" b="1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Εικόνα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l-GR" sz="2000" b="1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Δ</a:t>
            </a:r>
            <a:r>
              <a:rPr lang="el-GR" sz="2000" b="1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εδομένα ήχου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l-GR" sz="2000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Η επεξεργασία δεδομένων ήχου </a:t>
            </a:r>
            <a:r>
              <a:rPr lang="el-GR" sz="2000" b="1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επιτρέπεται κατ' εξαίρεση</a:t>
            </a:r>
            <a:r>
              <a:rPr lang="el-GR" sz="2000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l-GR" sz="2000" b="1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(α) </a:t>
            </a:r>
            <a:r>
              <a:rPr lang="el-GR" sz="2000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κατόπιν ειδικώς αιτιολογημένης απόφασης του υπεύθυνου επεξεργασίας, </a:t>
            </a:r>
            <a:r>
              <a:rPr lang="el-GR" sz="2000" b="1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(β)</a:t>
            </a:r>
            <a:r>
              <a:rPr lang="el-GR" sz="2000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η οποία εγκρίνεται από τον αρμόδιο εισαγγελέα </a:t>
            </a:r>
            <a:r>
              <a:rPr lang="el-GR" sz="2000" b="1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(γ) </a:t>
            </a:r>
            <a:r>
              <a:rPr lang="el-GR" sz="2000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με σκοπό τον εντοπισμό και την αναγνώριση προσώπων που εμπλέκονται σε αξιόποινες πράξεις, </a:t>
            </a:r>
            <a:r>
              <a:rPr lang="el-GR" sz="2000" b="1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(δ) </a:t>
            </a:r>
            <a:r>
              <a:rPr lang="el-GR" sz="2000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εφόσον η διερεύνηση των ανωτέρω αξιόποινων πράξεων είναι αδύνατη ή ουσιωδώς δυσχερής χωρίς αυτή.</a:t>
            </a:r>
            <a:endParaRPr lang="el-GR" sz="2000" dirty="0">
              <a:solidFill>
                <a:srgbClr val="7030A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l-GR" sz="2400" b="0" cap="none" spc="0" dirty="0">
              <a:ln w="0"/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86381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Εικόνα 4">
            <a:extLst>
              <a:ext uri="{FF2B5EF4-FFF2-40B4-BE49-F238E27FC236}">
                <a16:creationId xmlns:a16="http://schemas.microsoft.com/office/drawing/2014/main" id="{D297321B-C975-493E-B6D1-5ECA7E4E33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3198" y="6205124"/>
            <a:ext cx="1158183" cy="575056"/>
          </a:xfrm>
          <a:prstGeom prst="rect">
            <a:avLst/>
          </a:prstGeom>
        </p:spPr>
      </p:pic>
      <p:sp>
        <p:nvSpPr>
          <p:cNvPr id="7" name="Παραλληλόγραμμο 6">
            <a:extLst>
              <a:ext uri="{FF2B5EF4-FFF2-40B4-BE49-F238E27FC236}">
                <a16:creationId xmlns:a16="http://schemas.microsoft.com/office/drawing/2014/main" id="{6DCD8253-ABBD-4FFF-8B5C-43EA0B4B7F1F}"/>
              </a:ext>
            </a:extLst>
          </p:cNvPr>
          <p:cNvSpPr/>
          <p:nvPr/>
        </p:nvSpPr>
        <p:spPr>
          <a:xfrm>
            <a:off x="2902999" y="6258386"/>
            <a:ext cx="7892249" cy="511140"/>
          </a:xfrm>
          <a:prstGeom prst="parallelogram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8" name="Παραλληλόγραμμο 7">
            <a:extLst>
              <a:ext uri="{FF2B5EF4-FFF2-40B4-BE49-F238E27FC236}">
                <a16:creationId xmlns:a16="http://schemas.microsoft.com/office/drawing/2014/main" id="{D6403179-9EC9-46E7-A57F-1EA7156E1251}"/>
              </a:ext>
            </a:extLst>
          </p:cNvPr>
          <p:cNvSpPr/>
          <p:nvPr/>
        </p:nvSpPr>
        <p:spPr>
          <a:xfrm rot="10800000">
            <a:off x="100618" y="6258388"/>
            <a:ext cx="2895592" cy="511137"/>
          </a:xfrm>
          <a:prstGeom prst="parallelogram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9" name="Ορθογώνιο 8">
            <a:extLst>
              <a:ext uri="{FF2B5EF4-FFF2-40B4-BE49-F238E27FC236}">
                <a16:creationId xmlns:a16="http://schemas.microsoft.com/office/drawing/2014/main" id="{7A5094F9-0606-48F7-B7A0-1C1E4432991B}"/>
              </a:ext>
            </a:extLst>
          </p:cNvPr>
          <p:cNvSpPr/>
          <p:nvPr/>
        </p:nvSpPr>
        <p:spPr>
          <a:xfrm>
            <a:off x="100618" y="6258386"/>
            <a:ext cx="1296134" cy="49338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" name="Ορθογώνιο 5">
            <a:extLst>
              <a:ext uri="{FF2B5EF4-FFF2-40B4-BE49-F238E27FC236}">
                <a16:creationId xmlns:a16="http://schemas.microsoft.com/office/drawing/2014/main" id="{94EB6908-051A-4B80-A777-2D51149CA844}"/>
              </a:ext>
            </a:extLst>
          </p:cNvPr>
          <p:cNvSpPr/>
          <p:nvPr/>
        </p:nvSpPr>
        <p:spPr>
          <a:xfrm>
            <a:off x="1285885" y="339501"/>
            <a:ext cx="1043561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just"/>
            <a:r>
              <a:rPr lang="el-GR" sz="3600" b="0" cap="none" spc="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4. Πότε επιτρέπεται η χρήση συστημάτων επιτήρησης;</a:t>
            </a:r>
          </a:p>
        </p:txBody>
      </p:sp>
      <p:cxnSp>
        <p:nvCxnSpPr>
          <p:cNvPr id="3" name="Ευθεία γραμμή σύνδεσης 2">
            <a:extLst>
              <a:ext uri="{FF2B5EF4-FFF2-40B4-BE49-F238E27FC236}">
                <a16:creationId xmlns:a16="http://schemas.microsoft.com/office/drawing/2014/main" id="{CC71FFF4-BC18-4EBA-B5C1-DC943266B58D}"/>
              </a:ext>
            </a:extLst>
          </p:cNvPr>
          <p:cNvCxnSpPr/>
          <p:nvPr/>
        </p:nvCxnSpPr>
        <p:spPr>
          <a:xfrm>
            <a:off x="599398" y="939665"/>
            <a:ext cx="0" cy="4980372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05F89B0-9F73-4D16-AAA9-81C1F72101C6}"/>
              </a:ext>
            </a:extLst>
          </p:cNvPr>
          <p:cNvSpPr txBox="1"/>
          <p:nvPr/>
        </p:nvSpPr>
        <p:spPr>
          <a:xfrm>
            <a:off x="1714501" y="2037059"/>
            <a:ext cx="846771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l-GR" sz="2000" dirty="0">
                <a:solidFill>
                  <a:srgbClr val="7030A0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Η εγκατάσταση και λειτουργία συστημάτων επιτήρησης σε δημόσιους χώρους επιτρέπεται </a:t>
            </a:r>
            <a:r>
              <a:rPr lang="el-GR" sz="2000" b="1" dirty="0">
                <a:solidFill>
                  <a:srgbClr val="7030A0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μόνο</a:t>
            </a:r>
            <a:r>
              <a:rPr lang="el-GR" sz="2000" dirty="0">
                <a:solidFill>
                  <a:srgbClr val="7030A0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:</a:t>
            </a:r>
            <a:endParaRPr lang="el-GR" sz="2000" dirty="0">
              <a:solidFill>
                <a:srgbClr val="7030A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l-GR" sz="2000" dirty="0">
                <a:solidFill>
                  <a:srgbClr val="7030A0"/>
                </a:solidFill>
                <a:effectLst/>
                <a:ea typeface="Calibri" panose="020F0502020204030204" pitchFamily="34" charset="0"/>
              </a:rPr>
              <a:t>στο μέτρο που είναι απαραίτητο και όταν οι επιδιωκόμενοι προαναφερθέντες σκοποί δεν μπορούν να επιτευχθούν εξίσου αποτελεσματικά με άλλα ηπιότερα μέσα.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l-GR" sz="2000" dirty="0">
                <a:solidFill>
                  <a:srgbClr val="7030A0"/>
                </a:solidFill>
                <a:ea typeface="Calibri" panose="020F0502020204030204" pitchFamily="34" charset="0"/>
              </a:rPr>
              <a:t>σε </a:t>
            </a:r>
            <a:r>
              <a:rPr lang="el-GR" sz="2000" dirty="0">
                <a:solidFill>
                  <a:srgbClr val="7030A0"/>
                </a:solidFill>
                <a:effectLst/>
                <a:ea typeface="Calibri" panose="020F0502020204030204" pitchFamily="34" charset="0"/>
              </a:rPr>
              <a:t>συγκεκριμένο δημόσιο χώρο</a:t>
            </a:r>
          </a:p>
          <a:p>
            <a:pPr algn="just"/>
            <a:endParaRPr lang="el-GR" sz="2000" dirty="0">
              <a:solidFill>
                <a:srgbClr val="7030A0"/>
              </a:solidFill>
              <a:effectLst/>
              <a:ea typeface="Calibri" panose="020F050202020403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l-GR" sz="2000" dirty="0">
                <a:solidFill>
                  <a:srgbClr val="7030A0"/>
                </a:solidFill>
              </a:rPr>
              <a:t>Ειδικά για την πρόληψη ή καταστολή εγκλημάτων απαιτείται να συντρέχουν </a:t>
            </a:r>
            <a:r>
              <a:rPr lang="el-GR" sz="2000" b="1" dirty="0">
                <a:solidFill>
                  <a:srgbClr val="7030A0"/>
                </a:solidFill>
              </a:rPr>
              <a:t>(α) επαρκείς ενδείξεις </a:t>
            </a:r>
            <a:r>
              <a:rPr lang="el-GR" sz="2000" dirty="0">
                <a:solidFill>
                  <a:srgbClr val="7030A0"/>
                </a:solidFill>
              </a:rPr>
              <a:t>ότι τελούνται ή πρόκειται να </a:t>
            </a:r>
            <a:r>
              <a:rPr lang="el-GR" sz="2000" dirty="0" err="1">
                <a:solidFill>
                  <a:srgbClr val="7030A0"/>
                </a:solidFill>
              </a:rPr>
              <a:t>τελεσθούν</a:t>
            </a:r>
            <a:r>
              <a:rPr lang="el-GR" sz="2000" dirty="0">
                <a:solidFill>
                  <a:srgbClr val="7030A0"/>
                </a:solidFill>
              </a:rPr>
              <a:t> </a:t>
            </a:r>
            <a:r>
              <a:rPr lang="el-GR" sz="2000" b="1" dirty="0">
                <a:solidFill>
                  <a:srgbClr val="7030A0"/>
                </a:solidFill>
              </a:rPr>
              <a:t>(β) στο συγκεκριμένο χώρο </a:t>
            </a:r>
            <a:r>
              <a:rPr lang="el-GR" sz="2000" dirty="0">
                <a:solidFill>
                  <a:srgbClr val="7030A0"/>
                </a:solidFill>
              </a:rPr>
              <a:t>τα ειδικά προβλεπόμενα αδικήματα (άρθρο 5 παρ. 1 Π.Δ.75/2020)</a:t>
            </a:r>
          </a:p>
        </p:txBody>
      </p:sp>
    </p:spTree>
    <p:extLst>
      <p:ext uri="{BB962C8B-B14F-4D97-AF65-F5344CB8AC3E}">
        <p14:creationId xmlns:p14="http://schemas.microsoft.com/office/powerpoint/2010/main" val="4029314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Εικόνα 4">
            <a:extLst>
              <a:ext uri="{FF2B5EF4-FFF2-40B4-BE49-F238E27FC236}">
                <a16:creationId xmlns:a16="http://schemas.microsoft.com/office/drawing/2014/main" id="{D297321B-C975-493E-B6D1-5ECA7E4E33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3198" y="6205124"/>
            <a:ext cx="1158183" cy="575056"/>
          </a:xfrm>
          <a:prstGeom prst="rect">
            <a:avLst/>
          </a:prstGeom>
        </p:spPr>
      </p:pic>
      <p:sp>
        <p:nvSpPr>
          <p:cNvPr id="7" name="Παραλληλόγραμμο 6">
            <a:extLst>
              <a:ext uri="{FF2B5EF4-FFF2-40B4-BE49-F238E27FC236}">
                <a16:creationId xmlns:a16="http://schemas.microsoft.com/office/drawing/2014/main" id="{6DCD8253-ABBD-4FFF-8B5C-43EA0B4B7F1F}"/>
              </a:ext>
            </a:extLst>
          </p:cNvPr>
          <p:cNvSpPr/>
          <p:nvPr/>
        </p:nvSpPr>
        <p:spPr>
          <a:xfrm>
            <a:off x="2902999" y="6258386"/>
            <a:ext cx="7892249" cy="511140"/>
          </a:xfrm>
          <a:prstGeom prst="parallelogram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8" name="Παραλληλόγραμμο 7">
            <a:extLst>
              <a:ext uri="{FF2B5EF4-FFF2-40B4-BE49-F238E27FC236}">
                <a16:creationId xmlns:a16="http://schemas.microsoft.com/office/drawing/2014/main" id="{D6403179-9EC9-46E7-A57F-1EA7156E1251}"/>
              </a:ext>
            </a:extLst>
          </p:cNvPr>
          <p:cNvSpPr/>
          <p:nvPr/>
        </p:nvSpPr>
        <p:spPr>
          <a:xfrm rot="10800000">
            <a:off x="100618" y="6258388"/>
            <a:ext cx="2895592" cy="511137"/>
          </a:xfrm>
          <a:prstGeom prst="parallelogram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9" name="Ορθογώνιο 8">
            <a:extLst>
              <a:ext uri="{FF2B5EF4-FFF2-40B4-BE49-F238E27FC236}">
                <a16:creationId xmlns:a16="http://schemas.microsoft.com/office/drawing/2014/main" id="{7A5094F9-0606-48F7-B7A0-1C1E4432991B}"/>
              </a:ext>
            </a:extLst>
          </p:cNvPr>
          <p:cNvSpPr/>
          <p:nvPr/>
        </p:nvSpPr>
        <p:spPr>
          <a:xfrm>
            <a:off x="100618" y="6258386"/>
            <a:ext cx="1296134" cy="49338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" name="Ορθογώνιο 5">
            <a:extLst>
              <a:ext uri="{FF2B5EF4-FFF2-40B4-BE49-F238E27FC236}">
                <a16:creationId xmlns:a16="http://schemas.microsoft.com/office/drawing/2014/main" id="{94EB6908-051A-4B80-A777-2D51149CA844}"/>
              </a:ext>
            </a:extLst>
          </p:cNvPr>
          <p:cNvSpPr/>
          <p:nvPr/>
        </p:nvSpPr>
        <p:spPr>
          <a:xfrm>
            <a:off x="1000132" y="339501"/>
            <a:ext cx="1019539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el-GR" sz="360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r>
              <a:rPr lang="el-GR" sz="3600" b="0" cap="none" spc="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Πώς εγκαθίστανται και τίθενται σε λειτουργία </a:t>
            </a:r>
          </a:p>
          <a:p>
            <a:pPr algn="just"/>
            <a:r>
              <a:rPr lang="el-GR" sz="3600" b="0" cap="none" spc="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συστήματα επιτήρησης;</a:t>
            </a:r>
          </a:p>
        </p:txBody>
      </p:sp>
      <p:cxnSp>
        <p:nvCxnSpPr>
          <p:cNvPr id="3" name="Ευθεία γραμμή σύνδεσης 2">
            <a:extLst>
              <a:ext uri="{FF2B5EF4-FFF2-40B4-BE49-F238E27FC236}">
                <a16:creationId xmlns:a16="http://schemas.microsoft.com/office/drawing/2014/main" id="{CC71FFF4-BC18-4EBA-B5C1-DC943266B58D}"/>
              </a:ext>
            </a:extLst>
          </p:cNvPr>
          <p:cNvCxnSpPr/>
          <p:nvPr/>
        </p:nvCxnSpPr>
        <p:spPr>
          <a:xfrm>
            <a:off x="599398" y="939665"/>
            <a:ext cx="0" cy="4980372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05F89B0-9F73-4D16-AAA9-81C1F72101C6}"/>
              </a:ext>
            </a:extLst>
          </p:cNvPr>
          <p:cNvSpPr txBox="1"/>
          <p:nvPr/>
        </p:nvSpPr>
        <p:spPr>
          <a:xfrm>
            <a:off x="1653189" y="2162381"/>
            <a:ext cx="846771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l-GR" dirty="0">
                <a:solidFill>
                  <a:srgbClr val="7030A0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Η εγκατάσταση και λειτουργία συστημάτων επιτήρησης σε δημόσιους χώρους λαμβάνει χώρα </a:t>
            </a:r>
            <a:r>
              <a:rPr lang="el-GR" b="1" dirty="0">
                <a:solidFill>
                  <a:srgbClr val="7030A0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ύστερα από απόφαση της κρατικής αρχής</a:t>
            </a:r>
            <a:r>
              <a:rPr lang="el-GR" dirty="0">
                <a:solidFill>
                  <a:srgbClr val="7030A0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l-GR" b="1" dirty="0">
              <a:solidFill>
                <a:srgbClr val="7030A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l-GR" b="1" dirty="0">
                <a:solidFill>
                  <a:srgbClr val="7030A0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Δικλείδες ασφαλείας </a:t>
            </a:r>
            <a:r>
              <a:rPr lang="el-GR" dirty="0">
                <a:solidFill>
                  <a:srgbClr val="7030A0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είναι ότι η απόφαση δεν μπορεί να έχει χρονική ισχύ ανώτερη της 3ετίας και </a:t>
            </a:r>
            <a:r>
              <a:rPr lang="el-GR" b="1" dirty="0">
                <a:solidFill>
                  <a:srgbClr val="7030A0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εκδίδεται κατόπιν διενέργειας εκτίμησης αντικτύπου</a:t>
            </a:r>
            <a:r>
              <a:rPr lang="el-GR" dirty="0">
                <a:solidFill>
                  <a:srgbClr val="7030A0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των επιπτώσεων της επεξεργασίας στην προστασία των δεδομένων προσωπικού χαρακτήρα.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l-GR" dirty="0">
              <a:solidFill>
                <a:srgbClr val="7030A0"/>
              </a:solidFill>
              <a:effectLst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l-GR" dirty="0">
                <a:solidFill>
                  <a:srgbClr val="7030A0"/>
                </a:solidFill>
              </a:rPr>
              <a:t>Η απόφαση λειτουργίας του συστήματος επιτήρησης </a:t>
            </a:r>
            <a:r>
              <a:rPr lang="el-GR" b="1" dirty="0">
                <a:solidFill>
                  <a:srgbClr val="7030A0"/>
                </a:solidFill>
              </a:rPr>
              <a:t>κοινοποιείται με κάθε πρόσφορο μέσο </a:t>
            </a:r>
            <a:r>
              <a:rPr lang="el-GR" dirty="0">
                <a:solidFill>
                  <a:srgbClr val="7030A0"/>
                </a:solidFill>
              </a:rPr>
              <a:t>και ιδίως με πινακίδες, καθώς και ανάρτηση σε ιστοσελίδα, στην οποία η εκάστοτε δημόσια αρχή δημοσιεύει τα απαραίτητα για την ενημέρωση στοιχεία</a:t>
            </a:r>
          </a:p>
        </p:txBody>
      </p:sp>
    </p:spTree>
    <p:extLst>
      <p:ext uri="{BB962C8B-B14F-4D97-AF65-F5344CB8AC3E}">
        <p14:creationId xmlns:p14="http://schemas.microsoft.com/office/powerpoint/2010/main" val="3415258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Εικόνα 4">
            <a:extLst>
              <a:ext uri="{FF2B5EF4-FFF2-40B4-BE49-F238E27FC236}">
                <a16:creationId xmlns:a16="http://schemas.microsoft.com/office/drawing/2014/main" id="{D297321B-C975-493E-B6D1-5ECA7E4E33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3198" y="6205124"/>
            <a:ext cx="1158183" cy="575056"/>
          </a:xfrm>
          <a:prstGeom prst="rect">
            <a:avLst/>
          </a:prstGeom>
        </p:spPr>
      </p:pic>
      <p:sp>
        <p:nvSpPr>
          <p:cNvPr id="7" name="Παραλληλόγραμμο 6">
            <a:extLst>
              <a:ext uri="{FF2B5EF4-FFF2-40B4-BE49-F238E27FC236}">
                <a16:creationId xmlns:a16="http://schemas.microsoft.com/office/drawing/2014/main" id="{6DCD8253-ABBD-4FFF-8B5C-43EA0B4B7F1F}"/>
              </a:ext>
            </a:extLst>
          </p:cNvPr>
          <p:cNvSpPr/>
          <p:nvPr/>
        </p:nvSpPr>
        <p:spPr>
          <a:xfrm>
            <a:off x="2902999" y="6258386"/>
            <a:ext cx="7892249" cy="511140"/>
          </a:xfrm>
          <a:prstGeom prst="parallelogram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8" name="Παραλληλόγραμμο 7">
            <a:extLst>
              <a:ext uri="{FF2B5EF4-FFF2-40B4-BE49-F238E27FC236}">
                <a16:creationId xmlns:a16="http://schemas.microsoft.com/office/drawing/2014/main" id="{D6403179-9EC9-46E7-A57F-1EA7156E1251}"/>
              </a:ext>
            </a:extLst>
          </p:cNvPr>
          <p:cNvSpPr/>
          <p:nvPr/>
        </p:nvSpPr>
        <p:spPr>
          <a:xfrm rot="10800000">
            <a:off x="100618" y="6258388"/>
            <a:ext cx="2895592" cy="511137"/>
          </a:xfrm>
          <a:prstGeom prst="parallelogram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9" name="Ορθογώνιο 8">
            <a:extLst>
              <a:ext uri="{FF2B5EF4-FFF2-40B4-BE49-F238E27FC236}">
                <a16:creationId xmlns:a16="http://schemas.microsoft.com/office/drawing/2014/main" id="{7A5094F9-0606-48F7-B7A0-1C1E4432991B}"/>
              </a:ext>
            </a:extLst>
          </p:cNvPr>
          <p:cNvSpPr/>
          <p:nvPr/>
        </p:nvSpPr>
        <p:spPr>
          <a:xfrm>
            <a:off x="100618" y="6258386"/>
            <a:ext cx="1296134" cy="49338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" name="Ορθογώνιο 5">
            <a:extLst>
              <a:ext uri="{FF2B5EF4-FFF2-40B4-BE49-F238E27FC236}">
                <a16:creationId xmlns:a16="http://schemas.microsoft.com/office/drawing/2014/main" id="{94EB6908-051A-4B80-A777-2D51149CA844}"/>
              </a:ext>
            </a:extLst>
          </p:cNvPr>
          <p:cNvSpPr/>
          <p:nvPr/>
        </p:nvSpPr>
        <p:spPr>
          <a:xfrm>
            <a:off x="857254" y="339501"/>
            <a:ext cx="11394782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el-GR" sz="360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r>
              <a:rPr lang="el-GR" sz="3600" b="0" cap="none" spc="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Για πόσο χρόνο τηρούντα</a:t>
            </a:r>
            <a:r>
              <a:rPr lang="el-GR" sz="360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ι τα </a:t>
            </a:r>
            <a:r>
              <a:rPr lang="el-GR" sz="3600" b="0" cap="none" spc="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δεδομένα που συλλέγονται </a:t>
            </a:r>
          </a:p>
          <a:p>
            <a:pPr algn="just"/>
            <a:r>
              <a:rPr lang="el-GR" sz="3600" b="0" cap="none" spc="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με τη χρήση συστημάτων επιτήρησης;</a:t>
            </a:r>
          </a:p>
        </p:txBody>
      </p:sp>
      <p:cxnSp>
        <p:nvCxnSpPr>
          <p:cNvPr id="3" name="Ευθεία γραμμή σύνδεσης 2">
            <a:extLst>
              <a:ext uri="{FF2B5EF4-FFF2-40B4-BE49-F238E27FC236}">
                <a16:creationId xmlns:a16="http://schemas.microsoft.com/office/drawing/2014/main" id="{CC71FFF4-BC18-4EBA-B5C1-DC943266B58D}"/>
              </a:ext>
            </a:extLst>
          </p:cNvPr>
          <p:cNvCxnSpPr/>
          <p:nvPr/>
        </p:nvCxnSpPr>
        <p:spPr>
          <a:xfrm>
            <a:off x="599398" y="939665"/>
            <a:ext cx="0" cy="4980372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05F89B0-9F73-4D16-AAA9-81C1F72101C6}"/>
              </a:ext>
            </a:extLst>
          </p:cNvPr>
          <p:cNvSpPr txBox="1"/>
          <p:nvPr/>
        </p:nvSpPr>
        <p:spPr>
          <a:xfrm>
            <a:off x="1329339" y="2009981"/>
            <a:ext cx="9384782" cy="330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l-GR" sz="1900" dirty="0">
                <a:solidFill>
                  <a:srgbClr val="7030A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Γ</a:t>
            </a:r>
            <a:r>
              <a:rPr lang="el-GR" sz="1900" dirty="0">
                <a:solidFill>
                  <a:srgbClr val="7030A0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ια μέγιστο χρονικό διάστημα </a:t>
            </a:r>
            <a:r>
              <a:rPr lang="el-GR" sz="1900" b="1" dirty="0">
                <a:solidFill>
                  <a:srgbClr val="7030A0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15 ημερών από τη συλλογή τους</a:t>
            </a:r>
            <a:r>
              <a:rPr lang="el-GR" sz="1900" dirty="0">
                <a:solidFill>
                  <a:srgbClr val="7030A0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, εκτός αν η διατήρηση είναι απαραίτητη για μεγαλύτερο χρονικό διάστημα με σκοπό τη διερεύνηση αξιόποινων πράξεων (άρθρο 8 παρ. 1 Π.Δ.75/2020).</a:t>
            </a:r>
          </a:p>
          <a:p>
            <a:pPr algn="just"/>
            <a:endParaRPr lang="el-GR" sz="1900" dirty="0">
              <a:solidFill>
                <a:srgbClr val="7030A0"/>
              </a:solidFill>
              <a:cs typeface="Calibri" panose="020F0502020204030204" pitchFamily="34" charset="0"/>
            </a:endParaRPr>
          </a:p>
          <a:p>
            <a:pPr algn="just"/>
            <a:r>
              <a:rPr lang="el-GR" sz="1900" dirty="0">
                <a:solidFill>
                  <a:srgbClr val="7030A0"/>
                </a:solidFill>
                <a:cs typeface="Calibri" panose="020F0502020204030204" pitchFamily="34" charset="0"/>
              </a:rPr>
              <a:t>Μετά την πάροδο του ως άνω διαστήματος, οι κρατικές αρχές πρέπει να διασφαλίζουν ότι </a:t>
            </a:r>
            <a:r>
              <a:rPr lang="el-GR" sz="1900" b="1" dirty="0">
                <a:solidFill>
                  <a:srgbClr val="7030A0"/>
                </a:solidFill>
                <a:cs typeface="Calibri" panose="020F0502020204030204" pitchFamily="34" charset="0"/>
              </a:rPr>
              <a:t>τα δεδομένα καταστρέφονται </a:t>
            </a:r>
            <a:r>
              <a:rPr lang="el-GR" sz="1900" dirty="0">
                <a:solidFill>
                  <a:srgbClr val="7030A0"/>
                </a:solidFill>
                <a:cs typeface="Calibri" panose="020F0502020204030204" pitchFamily="34" charset="0"/>
              </a:rPr>
              <a:t>(α) με αυτόματη μέθοδο και ότι (β) τα καταστρεφόμενα δεδομένα δεν είναι δυνατό να ανακτηθούν</a:t>
            </a:r>
          </a:p>
          <a:p>
            <a:pPr algn="just"/>
            <a:endParaRPr lang="el-GR" sz="1900" dirty="0">
              <a:solidFill>
                <a:srgbClr val="7030A0"/>
              </a:solidFill>
              <a:cs typeface="Calibri" panose="020F0502020204030204" pitchFamily="34" charset="0"/>
            </a:endParaRPr>
          </a:p>
          <a:p>
            <a:pPr algn="just"/>
            <a:r>
              <a:rPr lang="el-GR" sz="1900" dirty="0">
                <a:solidFill>
                  <a:srgbClr val="7030A0"/>
                </a:solidFill>
              </a:rPr>
              <a:t>Δεδομένα που είναι απαραίτητα, για την διερεύνηση αξιόποινων πράξεων διαγράφονται μετά την έκδοση αμετάκλητης δικαστικής απόφασης ή την οριστική παύση της δίωξης ή την παρέλευση του χρόνου παραγραφής. </a:t>
            </a:r>
          </a:p>
        </p:txBody>
      </p:sp>
    </p:spTree>
    <p:extLst>
      <p:ext uri="{BB962C8B-B14F-4D97-AF65-F5344CB8AC3E}">
        <p14:creationId xmlns:p14="http://schemas.microsoft.com/office/powerpoint/2010/main" val="30553925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Εικόνα 4">
            <a:extLst>
              <a:ext uri="{FF2B5EF4-FFF2-40B4-BE49-F238E27FC236}">
                <a16:creationId xmlns:a16="http://schemas.microsoft.com/office/drawing/2014/main" id="{D297321B-C975-493E-B6D1-5ECA7E4E33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3198" y="6205124"/>
            <a:ext cx="1158183" cy="575056"/>
          </a:xfrm>
          <a:prstGeom prst="rect">
            <a:avLst/>
          </a:prstGeom>
        </p:spPr>
      </p:pic>
      <p:sp>
        <p:nvSpPr>
          <p:cNvPr id="7" name="Παραλληλόγραμμο 6">
            <a:extLst>
              <a:ext uri="{FF2B5EF4-FFF2-40B4-BE49-F238E27FC236}">
                <a16:creationId xmlns:a16="http://schemas.microsoft.com/office/drawing/2014/main" id="{6DCD8253-ABBD-4FFF-8B5C-43EA0B4B7F1F}"/>
              </a:ext>
            </a:extLst>
          </p:cNvPr>
          <p:cNvSpPr/>
          <p:nvPr/>
        </p:nvSpPr>
        <p:spPr>
          <a:xfrm>
            <a:off x="2902999" y="6258386"/>
            <a:ext cx="7892249" cy="511140"/>
          </a:xfrm>
          <a:prstGeom prst="parallelogram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8" name="Παραλληλόγραμμο 7">
            <a:extLst>
              <a:ext uri="{FF2B5EF4-FFF2-40B4-BE49-F238E27FC236}">
                <a16:creationId xmlns:a16="http://schemas.microsoft.com/office/drawing/2014/main" id="{D6403179-9EC9-46E7-A57F-1EA7156E1251}"/>
              </a:ext>
            </a:extLst>
          </p:cNvPr>
          <p:cNvSpPr/>
          <p:nvPr/>
        </p:nvSpPr>
        <p:spPr>
          <a:xfrm rot="10800000">
            <a:off x="100618" y="6258388"/>
            <a:ext cx="2895592" cy="511137"/>
          </a:xfrm>
          <a:prstGeom prst="parallelogram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9" name="Ορθογώνιο 8">
            <a:extLst>
              <a:ext uri="{FF2B5EF4-FFF2-40B4-BE49-F238E27FC236}">
                <a16:creationId xmlns:a16="http://schemas.microsoft.com/office/drawing/2014/main" id="{7A5094F9-0606-48F7-B7A0-1C1E4432991B}"/>
              </a:ext>
            </a:extLst>
          </p:cNvPr>
          <p:cNvSpPr/>
          <p:nvPr/>
        </p:nvSpPr>
        <p:spPr>
          <a:xfrm>
            <a:off x="100618" y="6258386"/>
            <a:ext cx="1296134" cy="49338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" name="Ορθογώνιο 5">
            <a:extLst>
              <a:ext uri="{FF2B5EF4-FFF2-40B4-BE49-F238E27FC236}">
                <a16:creationId xmlns:a16="http://schemas.microsoft.com/office/drawing/2014/main" id="{94EB6908-051A-4B80-A777-2D51149CA844}"/>
              </a:ext>
            </a:extLst>
          </p:cNvPr>
          <p:cNvSpPr/>
          <p:nvPr/>
        </p:nvSpPr>
        <p:spPr>
          <a:xfrm>
            <a:off x="867670" y="339501"/>
            <a:ext cx="11272060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just"/>
            <a:r>
              <a:rPr lang="el-GR" sz="3600" b="0" cap="none" spc="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7. Ποιοι μπορεί να είναι οι αποδέκτες των δεδομένων που </a:t>
            </a:r>
          </a:p>
          <a:p>
            <a:pPr algn="just"/>
            <a:r>
              <a:rPr lang="el-GR" sz="3600" b="0" cap="none" spc="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συλλέγονται με τη χρήση συστημάτων επιτήρησης;</a:t>
            </a:r>
          </a:p>
        </p:txBody>
      </p:sp>
      <p:cxnSp>
        <p:nvCxnSpPr>
          <p:cNvPr id="3" name="Ευθεία γραμμή σύνδεσης 2">
            <a:extLst>
              <a:ext uri="{FF2B5EF4-FFF2-40B4-BE49-F238E27FC236}">
                <a16:creationId xmlns:a16="http://schemas.microsoft.com/office/drawing/2014/main" id="{CC71FFF4-BC18-4EBA-B5C1-DC943266B58D}"/>
              </a:ext>
            </a:extLst>
          </p:cNvPr>
          <p:cNvCxnSpPr/>
          <p:nvPr/>
        </p:nvCxnSpPr>
        <p:spPr>
          <a:xfrm>
            <a:off x="599398" y="939665"/>
            <a:ext cx="0" cy="4980372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05F89B0-9F73-4D16-AAA9-81C1F72101C6}"/>
              </a:ext>
            </a:extLst>
          </p:cNvPr>
          <p:cNvSpPr txBox="1"/>
          <p:nvPr/>
        </p:nvSpPr>
        <p:spPr>
          <a:xfrm>
            <a:off x="1329338" y="2521118"/>
            <a:ext cx="93847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l-GR" sz="2400" dirty="0">
                <a:solidFill>
                  <a:srgbClr val="7030A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οι αρμόδιες για κάθε σκοπό δικαστικές, εισαγγελικές ή διοικητικές αρχές</a:t>
            </a:r>
          </a:p>
          <a:p>
            <a:pPr algn="just"/>
            <a:endParaRPr lang="el-GR" sz="2400" dirty="0">
              <a:solidFill>
                <a:srgbClr val="7030A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l-GR" sz="2400" dirty="0">
                <a:solidFill>
                  <a:srgbClr val="7030A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το θύμα ή ο φερόμενος δράστης μιας πράξης, </a:t>
            </a:r>
            <a:r>
              <a:rPr lang="el-GR" sz="2400" b="1" dirty="0">
                <a:solidFill>
                  <a:srgbClr val="7030A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μόνο</a:t>
            </a:r>
            <a:r>
              <a:rPr lang="el-GR" sz="2400" dirty="0">
                <a:solidFill>
                  <a:srgbClr val="7030A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προς το σκοπό απόδειξης αξιόποινης πράξης (άρθρο 9 παρ. 1 Π.Δ.75/2020).</a:t>
            </a:r>
            <a:endParaRPr lang="el-GR" sz="2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7464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Εικόνα 4">
            <a:extLst>
              <a:ext uri="{FF2B5EF4-FFF2-40B4-BE49-F238E27FC236}">
                <a16:creationId xmlns:a16="http://schemas.microsoft.com/office/drawing/2014/main" id="{D297321B-C975-493E-B6D1-5ECA7E4E33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3198" y="6205124"/>
            <a:ext cx="1158183" cy="575056"/>
          </a:xfrm>
          <a:prstGeom prst="rect">
            <a:avLst/>
          </a:prstGeom>
        </p:spPr>
      </p:pic>
      <p:sp>
        <p:nvSpPr>
          <p:cNvPr id="7" name="Παραλληλόγραμμο 6">
            <a:extLst>
              <a:ext uri="{FF2B5EF4-FFF2-40B4-BE49-F238E27FC236}">
                <a16:creationId xmlns:a16="http://schemas.microsoft.com/office/drawing/2014/main" id="{6DCD8253-ABBD-4FFF-8B5C-43EA0B4B7F1F}"/>
              </a:ext>
            </a:extLst>
          </p:cNvPr>
          <p:cNvSpPr/>
          <p:nvPr/>
        </p:nvSpPr>
        <p:spPr>
          <a:xfrm>
            <a:off x="2902999" y="6258386"/>
            <a:ext cx="7892249" cy="511140"/>
          </a:xfrm>
          <a:prstGeom prst="parallelogram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8" name="Παραλληλόγραμμο 7">
            <a:extLst>
              <a:ext uri="{FF2B5EF4-FFF2-40B4-BE49-F238E27FC236}">
                <a16:creationId xmlns:a16="http://schemas.microsoft.com/office/drawing/2014/main" id="{D6403179-9EC9-46E7-A57F-1EA7156E1251}"/>
              </a:ext>
            </a:extLst>
          </p:cNvPr>
          <p:cNvSpPr/>
          <p:nvPr/>
        </p:nvSpPr>
        <p:spPr>
          <a:xfrm rot="10800000">
            <a:off x="100618" y="6258388"/>
            <a:ext cx="2895592" cy="511137"/>
          </a:xfrm>
          <a:prstGeom prst="parallelogram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9" name="Ορθογώνιο 8">
            <a:extLst>
              <a:ext uri="{FF2B5EF4-FFF2-40B4-BE49-F238E27FC236}">
                <a16:creationId xmlns:a16="http://schemas.microsoft.com/office/drawing/2014/main" id="{7A5094F9-0606-48F7-B7A0-1C1E4432991B}"/>
              </a:ext>
            </a:extLst>
          </p:cNvPr>
          <p:cNvSpPr/>
          <p:nvPr/>
        </p:nvSpPr>
        <p:spPr>
          <a:xfrm>
            <a:off x="100618" y="6258386"/>
            <a:ext cx="1296134" cy="49338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" name="Ορθογώνιο 5">
            <a:extLst>
              <a:ext uri="{FF2B5EF4-FFF2-40B4-BE49-F238E27FC236}">
                <a16:creationId xmlns:a16="http://schemas.microsoft.com/office/drawing/2014/main" id="{94EB6908-051A-4B80-A777-2D51149CA844}"/>
              </a:ext>
            </a:extLst>
          </p:cNvPr>
          <p:cNvSpPr/>
          <p:nvPr/>
        </p:nvSpPr>
        <p:spPr>
          <a:xfrm>
            <a:off x="1396752" y="423841"/>
            <a:ext cx="795737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just"/>
            <a:r>
              <a:rPr lang="el-GR" sz="3600" b="0" cap="none" spc="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8. Ποια είναι τα δικαιώματα των ατόμων;</a:t>
            </a:r>
          </a:p>
        </p:txBody>
      </p:sp>
      <p:cxnSp>
        <p:nvCxnSpPr>
          <p:cNvPr id="3" name="Ευθεία γραμμή σύνδεσης 2">
            <a:extLst>
              <a:ext uri="{FF2B5EF4-FFF2-40B4-BE49-F238E27FC236}">
                <a16:creationId xmlns:a16="http://schemas.microsoft.com/office/drawing/2014/main" id="{CC71FFF4-BC18-4EBA-B5C1-DC943266B58D}"/>
              </a:ext>
            </a:extLst>
          </p:cNvPr>
          <p:cNvCxnSpPr/>
          <p:nvPr/>
        </p:nvCxnSpPr>
        <p:spPr>
          <a:xfrm>
            <a:off x="599398" y="939665"/>
            <a:ext cx="0" cy="4980372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05F89B0-9F73-4D16-AAA9-81C1F72101C6}"/>
              </a:ext>
            </a:extLst>
          </p:cNvPr>
          <p:cNvSpPr txBox="1"/>
          <p:nvPr/>
        </p:nvSpPr>
        <p:spPr>
          <a:xfrm>
            <a:off x="1329339" y="2009981"/>
            <a:ext cx="938478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l-GR" sz="1900" dirty="0">
                <a:solidFill>
                  <a:srgbClr val="7030A0"/>
                </a:solidFill>
                <a:effectLst/>
                <a:ea typeface="Calibri" panose="020F0502020204030204" pitchFamily="34" charset="0"/>
              </a:rPr>
              <a:t>Οι πολίτες απολαμβάνουν όλα τα δικαιώματα που προβλέπει ο Γενικός Κανονισμός Προστασίας Δεδομένων (Κανονισμός (ΕΕ) </a:t>
            </a:r>
            <a:r>
              <a:rPr lang="el-GR" sz="1900" b="1" dirty="0">
                <a:solidFill>
                  <a:srgbClr val="7030A0"/>
                </a:solidFill>
                <a:ea typeface="Calibri" panose="020F0502020204030204" pitchFamily="34" charset="0"/>
              </a:rPr>
              <a:t>2016/679</a:t>
            </a:r>
            <a:r>
              <a:rPr lang="en-US" sz="1900" b="1" dirty="0">
                <a:solidFill>
                  <a:srgbClr val="7030A0"/>
                </a:solidFill>
                <a:ea typeface="Calibri" panose="020F0502020204030204" pitchFamily="34" charset="0"/>
              </a:rPr>
              <a:t> </a:t>
            </a:r>
            <a:r>
              <a:rPr lang="el-GR" sz="1900" b="1" dirty="0">
                <a:solidFill>
                  <a:srgbClr val="7030A0"/>
                </a:solidFill>
                <a:ea typeface="Calibri" panose="020F0502020204030204" pitchFamily="34" charset="0"/>
              </a:rPr>
              <a:t>(ΓΚΠΔ ή </a:t>
            </a:r>
            <a:r>
              <a:rPr lang="en-US" sz="1900" b="1" dirty="0">
                <a:solidFill>
                  <a:srgbClr val="7030A0"/>
                </a:solidFill>
                <a:ea typeface="Calibri" panose="020F0502020204030204" pitchFamily="34" charset="0"/>
              </a:rPr>
              <a:t>GDPR</a:t>
            </a:r>
            <a:r>
              <a:rPr lang="el-GR" sz="1900" b="1" dirty="0">
                <a:solidFill>
                  <a:srgbClr val="7030A0"/>
                </a:solidFill>
                <a:ea typeface="Calibri" panose="020F0502020204030204" pitchFamily="34" charset="0"/>
              </a:rPr>
              <a:t>)</a:t>
            </a:r>
            <a:r>
              <a:rPr lang="el-GR" sz="1900" dirty="0">
                <a:solidFill>
                  <a:srgbClr val="7030A0"/>
                </a:solidFill>
                <a:ea typeface="Calibri" panose="020F0502020204030204" pitchFamily="34" charset="0"/>
              </a:rPr>
              <a:t>)</a:t>
            </a:r>
            <a:r>
              <a:rPr lang="el-GR" sz="1900" dirty="0">
                <a:solidFill>
                  <a:srgbClr val="7030A0"/>
                </a:solidFill>
                <a:effectLst/>
                <a:ea typeface="Calibri" panose="020F0502020204030204" pitchFamily="34" charset="0"/>
              </a:rPr>
              <a:t> και ο </a:t>
            </a:r>
            <a:r>
              <a:rPr lang="el-GR" sz="1900" dirty="0" err="1">
                <a:solidFill>
                  <a:srgbClr val="7030A0"/>
                </a:solidFill>
                <a:effectLst/>
                <a:ea typeface="Calibri" panose="020F0502020204030204" pitchFamily="34" charset="0"/>
              </a:rPr>
              <a:t>εφαρμοστικός</a:t>
            </a:r>
            <a:r>
              <a:rPr lang="el-GR" sz="1900" dirty="0">
                <a:solidFill>
                  <a:srgbClr val="7030A0"/>
                </a:solidFill>
                <a:effectLst/>
                <a:ea typeface="Calibri" panose="020F0502020204030204" pitchFamily="34" charset="0"/>
              </a:rPr>
              <a:t> Ν. </a:t>
            </a:r>
            <a:r>
              <a:rPr lang="el-GR" sz="1900" b="1" dirty="0">
                <a:solidFill>
                  <a:srgbClr val="7030A0"/>
                </a:solidFill>
                <a:effectLst/>
                <a:ea typeface="Calibri" panose="020F0502020204030204" pitchFamily="34" charset="0"/>
              </a:rPr>
              <a:t>4624/2019</a:t>
            </a:r>
            <a:r>
              <a:rPr lang="el-GR" sz="1900" dirty="0">
                <a:solidFill>
                  <a:srgbClr val="7030A0"/>
                </a:solidFill>
                <a:effectLst/>
                <a:ea typeface="Calibri" panose="020F0502020204030204" pitchFamily="34" charset="0"/>
              </a:rPr>
              <a:t> (άρθρο 10 παρ. 1 Π.Δ.75/2020)</a:t>
            </a:r>
            <a:r>
              <a:rPr lang="en-US" sz="1900" dirty="0">
                <a:solidFill>
                  <a:srgbClr val="7030A0"/>
                </a:solidFill>
                <a:effectLst/>
                <a:ea typeface="Calibri" panose="020F0502020204030204" pitchFamily="34" charset="0"/>
              </a:rPr>
              <a:t>, </a:t>
            </a:r>
            <a:r>
              <a:rPr lang="el-GR" sz="1900" dirty="0">
                <a:solidFill>
                  <a:srgbClr val="7030A0"/>
                </a:solidFill>
                <a:effectLst/>
                <a:ea typeface="Calibri" panose="020F0502020204030204" pitchFamily="34" charset="0"/>
              </a:rPr>
              <a:t>ήτοι (α) πρόσβασης και ενημέρωσης, (β) διόρθωσης, (γ) διαγραφής, (δ) περιορισμού της επεξεργασίας, (ε) </a:t>
            </a:r>
            <a:r>
              <a:rPr lang="el-GR" sz="1900" dirty="0" err="1">
                <a:solidFill>
                  <a:srgbClr val="7030A0"/>
                </a:solidFill>
                <a:effectLst/>
                <a:ea typeface="Calibri" panose="020F0502020204030204" pitchFamily="34" charset="0"/>
              </a:rPr>
              <a:t>φορητότητας</a:t>
            </a:r>
            <a:r>
              <a:rPr lang="el-GR" sz="1900" dirty="0">
                <a:solidFill>
                  <a:srgbClr val="7030A0"/>
                </a:solidFill>
                <a:effectLst/>
                <a:ea typeface="Calibri" panose="020F0502020204030204" pitchFamily="34" charset="0"/>
              </a:rPr>
              <a:t> των δεδομένων του και (</a:t>
            </a:r>
            <a:r>
              <a:rPr lang="el-GR" sz="1900" dirty="0" err="1">
                <a:solidFill>
                  <a:srgbClr val="7030A0"/>
                </a:solidFill>
                <a:effectLst/>
                <a:ea typeface="Calibri" panose="020F0502020204030204" pitchFamily="34" charset="0"/>
              </a:rPr>
              <a:t>στ</a:t>
            </a:r>
            <a:r>
              <a:rPr lang="el-GR" sz="1900" dirty="0">
                <a:solidFill>
                  <a:srgbClr val="7030A0"/>
                </a:solidFill>
                <a:effectLst/>
                <a:ea typeface="Calibri" panose="020F0502020204030204" pitchFamily="34" charset="0"/>
              </a:rPr>
              <a:t>) εναντίωσης στην επεξεργασία των προσωπικών του δεδομένων, περιλαμβανομένης της εναντίωσης στην </a:t>
            </a:r>
            <a:r>
              <a:rPr lang="el-GR" sz="1900" dirty="0" err="1">
                <a:solidFill>
                  <a:srgbClr val="7030A0"/>
                </a:solidFill>
                <a:effectLst/>
                <a:ea typeface="Calibri" panose="020F0502020204030204" pitchFamily="34" charset="0"/>
              </a:rPr>
              <a:t>αυτοματοματοποιημένη</a:t>
            </a:r>
            <a:r>
              <a:rPr lang="el-GR" sz="1900" dirty="0">
                <a:solidFill>
                  <a:srgbClr val="7030A0"/>
                </a:solidFill>
                <a:effectLst/>
                <a:ea typeface="Calibri" panose="020F0502020204030204" pitchFamily="34" charset="0"/>
              </a:rPr>
              <a:t> λήψη αποφάσεων και στην κατάρτιση προφίλ (ζ) το δικαίωμα ανάκλησης συγκατάθεσης.</a:t>
            </a:r>
          </a:p>
          <a:p>
            <a:pPr algn="just"/>
            <a:endParaRPr lang="el-GR" sz="1900" dirty="0">
              <a:solidFill>
                <a:srgbClr val="7030A0"/>
              </a:solidFill>
            </a:endParaRPr>
          </a:p>
          <a:p>
            <a:pPr algn="just"/>
            <a:r>
              <a:rPr lang="el-GR" sz="1900" dirty="0">
                <a:solidFill>
                  <a:srgbClr val="7030A0"/>
                </a:solidFill>
              </a:rPr>
              <a:t>Σε κάθε περίπτωση υπάρχει </a:t>
            </a:r>
            <a:r>
              <a:rPr lang="el-GR" sz="1900" b="1" dirty="0">
                <a:solidFill>
                  <a:srgbClr val="7030A0"/>
                </a:solidFill>
              </a:rPr>
              <a:t>υποχρέωση ενημέρωσης </a:t>
            </a:r>
            <a:r>
              <a:rPr lang="el-GR" sz="1900" dirty="0">
                <a:solidFill>
                  <a:srgbClr val="7030A0"/>
                </a:solidFill>
              </a:rPr>
              <a:t>του κοινού </a:t>
            </a:r>
            <a:r>
              <a:rPr lang="el-GR" sz="1900" b="1" dirty="0">
                <a:solidFill>
                  <a:srgbClr val="7030A0"/>
                </a:solidFill>
              </a:rPr>
              <a:t>ότι πρόκειται να εισέλθει σε χώρο που εμπίπτει στην εμβέλεια</a:t>
            </a:r>
            <a:r>
              <a:rPr lang="el-GR" sz="1900" dirty="0">
                <a:solidFill>
                  <a:srgbClr val="7030A0"/>
                </a:solidFill>
              </a:rPr>
              <a:t> εγκατεστημένων ή φορητών </a:t>
            </a:r>
            <a:r>
              <a:rPr lang="el-GR" sz="1900" b="1" dirty="0">
                <a:solidFill>
                  <a:srgbClr val="7030A0"/>
                </a:solidFill>
              </a:rPr>
              <a:t>συστημάτων επιτήρησης</a:t>
            </a:r>
            <a:r>
              <a:rPr lang="el-GR" sz="1900" dirty="0">
                <a:solidFill>
                  <a:srgbClr val="7030A0"/>
                </a:solidFill>
              </a:rPr>
              <a:t>, ιδίως με ανάρτηση σε εμφανές μέρος ευδιάκριτων πινακίδων (άρθρο 10 παρ. 2 Π.Δ.75/2020).</a:t>
            </a:r>
          </a:p>
        </p:txBody>
      </p:sp>
    </p:spTree>
    <p:extLst>
      <p:ext uri="{BB962C8B-B14F-4D97-AF65-F5344CB8AC3E}">
        <p14:creationId xmlns:p14="http://schemas.microsoft.com/office/powerpoint/2010/main" val="13170273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Εικόνα 4">
            <a:extLst>
              <a:ext uri="{FF2B5EF4-FFF2-40B4-BE49-F238E27FC236}">
                <a16:creationId xmlns:a16="http://schemas.microsoft.com/office/drawing/2014/main" id="{D297321B-C975-493E-B6D1-5ECA7E4E33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3198" y="6205124"/>
            <a:ext cx="1158183" cy="575056"/>
          </a:xfrm>
          <a:prstGeom prst="rect">
            <a:avLst/>
          </a:prstGeom>
        </p:spPr>
      </p:pic>
      <p:sp>
        <p:nvSpPr>
          <p:cNvPr id="7" name="Παραλληλόγραμμο 6">
            <a:extLst>
              <a:ext uri="{FF2B5EF4-FFF2-40B4-BE49-F238E27FC236}">
                <a16:creationId xmlns:a16="http://schemas.microsoft.com/office/drawing/2014/main" id="{6DCD8253-ABBD-4FFF-8B5C-43EA0B4B7F1F}"/>
              </a:ext>
            </a:extLst>
          </p:cNvPr>
          <p:cNvSpPr/>
          <p:nvPr/>
        </p:nvSpPr>
        <p:spPr>
          <a:xfrm>
            <a:off x="2902999" y="6258386"/>
            <a:ext cx="7892249" cy="511140"/>
          </a:xfrm>
          <a:prstGeom prst="parallelogram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8" name="Παραλληλόγραμμο 7">
            <a:extLst>
              <a:ext uri="{FF2B5EF4-FFF2-40B4-BE49-F238E27FC236}">
                <a16:creationId xmlns:a16="http://schemas.microsoft.com/office/drawing/2014/main" id="{D6403179-9EC9-46E7-A57F-1EA7156E1251}"/>
              </a:ext>
            </a:extLst>
          </p:cNvPr>
          <p:cNvSpPr/>
          <p:nvPr/>
        </p:nvSpPr>
        <p:spPr>
          <a:xfrm rot="10800000">
            <a:off x="100618" y="6258388"/>
            <a:ext cx="2895592" cy="511137"/>
          </a:xfrm>
          <a:prstGeom prst="parallelogram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9" name="Ορθογώνιο 8">
            <a:extLst>
              <a:ext uri="{FF2B5EF4-FFF2-40B4-BE49-F238E27FC236}">
                <a16:creationId xmlns:a16="http://schemas.microsoft.com/office/drawing/2014/main" id="{7A5094F9-0606-48F7-B7A0-1C1E4432991B}"/>
              </a:ext>
            </a:extLst>
          </p:cNvPr>
          <p:cNvSpPr/>
          <p:nvPr/>
        </p:nvSpPr>
        <p:spPr>
          <a:xfrm>
            <a:off x="100618" y="6258386"/>
            <a:ext cx="1296134" cy="49338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" name="Ορθογώνιο 5">
            <a:extLst>
              <a:ext uri="{FF2B5EF4-FFF2-40B4-BE49-F238E27FC236}">
                <a16:creationId xmlns:a16="http://schemas.microsoft.com/office/drawing/2014/main" id="{94EB6908-051A-4B80-A777-2D51149CA844}"/>
              </a:ext>
            </a:extLst>
          </p:cNvPr>
          <p:cNvSpPr/>
          <p:nvPr/>
        </p:nvSpPr>
        <p:spPr>
          <a:xfrm>
            <a:off x="1554395" y="339501"/>
            <a:ext cx="9898607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just"/>
            <a:r>
              <a:rPr lang="el-GR" sz="3600" b="0" cap="none" spc="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9. Τι προβλέπεται ειδικά για τη χρήση συστημάτων </a:t>
            </a:r>
          </a:p>
          <a:p>
            <a:pPr algn="just"/>
            <a:r>
              <a:rPr lang="el-GR" sz="3600" b="0" cap="none" spc="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επιτήρησης σε δημόσιες υπαίθριες συναθροίσεις;</a:t>
            </a:r>
          </a:p>
        </p:txBody>
      </p:sp>
      <p:cxnSp>
        <p:nvCxnSpPr>
          <p:cNvPr id="3" name="Ευθεία γραμμή σύνδεσης 2">
            <a:extLst>
              <a:ext uri="{FF2B5EF4-FFF2-40B4-BE49-F238E27FC236}">
                <a16:creationId xmlns:a16="http://schemas.microsoft.com/office/drawing/2014/main" id="{CC71FFF4-BC18-4EBA-B5C1-DC943266B58D}"/>
              </a:ext>
            </a:extLst>
          </p:cNvPr>
          <p:cNvCxnSpPr/>
          <p:nvPr/>
        </p:nvCxnSpPr>
        <p:spPr>
          <a:xfrm>
            <a:off x="599398" y="939665"/>
            <a:ext cx="0" cy="4980372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05F89B0-9F73-4D16-AAA9-81C1F72101C6}"/>
              </a:ext>
            </a:extLst>
          </p:cNvPr>
          <p:cNvSpPr txBox="1"/>
          <p:nvPr/>
        </p:nvSpPr>
        <p:spPr>
          <a:xfrm>
            <a:off x="947364" y="2364372"/>
            <a:ext cx="9985834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l-GR" sz="1900" b="1" dirty="0">
                <a:solidFill>
                  <a:srgbClr val="7030A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(α) </a:t>
            </a:r>
            <a:r>
              <a:rPr lang="el-GR" sz="1900" dirty="0">
                <a:solidFill>
                  <a:srgbClr val="7030A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με ειδικώς αιτιολογημένη απόφαση του υπεύθυνου επεξεργασίας, 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l-GR" sz="1900" b="1" dirty="0">
                <a:solidFill>
                  <a:srgbClr val="7030A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(β) </a:t>
            </a:r>
            <a:r>
              <a:rPr lang="el-GR" sz="1900" dirty="0">
                <a:solidFill>
                  <a:srgbClr val="7030A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κατόπιν έγκρισης του αρμόδιου εισαγγελέα πρωτοδικών, 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l-GR" sz="1900" b="1" dirty="0">
                <a:solidFill>
                  <a:srgbClr val="7030A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(γ) </a:t>
            </a:r>
            <a:r>
              <a:rPr lang="el-GR" sz="1900" dirty="0">
                <a:solidFill>
                  <a:srgbClr val="7030A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εφόσον έχει γνωστοποιηθεί στον οργανωτή της συνάθροισης και τους μετέχοντες σε αυτή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l-GR" sz="1900" b="1" dirty="0">
                <a:solidFill>
                  <a:srgbClr val="7030A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(δ) </a:t>
            </a:r>
            <a:r>
              <a:rPr lang="el-GR" sz="1900" dirty="0">
                <a:solidFill>
                  <a:srgbClr val="7030A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μόνο για τους σκοπούς που προαναφέρθηκαν.</a:t>
            </a:r>
          </a:p>
          <a:p>
            <a:pPr algn="just"/>
            <a:endParaRPr lang="el-GR" sz="1900" dirty="0">
              <a:solidFill>
                <a:srgbClr val="7030A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l-GR" sz="1900" dirty="0">
              <a:solidFill>
                <a:srgbClr val="7030A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l-GR" sz="1900" dirty="0">
              <a:solidFill>
                <a:srgbClr val="7030A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l-GR" sz="1900" b="1" dirty="0">
                <a:solidFill>
                  <a:srgbClr val="7030A0"/>
                </a:solidFill>
                <a:cs typeface="Calibri" panose="020F0502020204030204" pitchFamily="34" charset="0"/>
              </a:rPr>
              <a:t>Χρόνος τήρησης: </a:t>
            </a:r>
            <a:r>
              <a:rPr lang="el-GR" sz="1900" dirty="0">
                <a:solidFill>
                  <a:srgbClr val="7030A0"/>
                </a:solidFill>
                <a:cs typeface="Calibri" panose="020F0502020204030204" pitchFamily="34" charset="0"/>
              </a:rPr>
              <a:t>48 ώρες από τη λήξη της συνάθροισης (άρθρο 6 παρ. 3 Π.Δ.75/2020), εφόσον αυτή εξελίχθηκε και ολοκληρώθηκε ομαλά. Σε αντίθετη περίπτωση, εφαρμόζονται αναλόγως οι διατάξεις του άρθρου 8 του ΠΔ 75/2020.</a:t>
            </a:r>
          </a:p>
        </p:txBody>
      </p:sp>
    </p:spTree>
    <p:extLst>
      <p:ext uri="{BB962C8B-B14F-4D97-AF65-F5344CB8AC3E}">
        <p14:creationId xmlns:p14="http://schemas.microsoft.com/office/powerpoint/2010/main" val="10895079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Εικόνα 4">
            <a:extLst>
              <a:ext uri="{FF2B5EF4-FFF2-40B4-BE49-F238E27FC236}">
                <a16:creationId xmlns:a16="http://schemas.microsoft.com/office/drawing/2014/main" id="{D297321B-C975-493E-B6D1-5ECA7E4E33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3198" y="6205124"/>
            <a:ext cx="1158183" cy="575056"/>
          </a:xfrm>
          <a:prstGeom prst="rect">
            <a:avLst/>
          </a:prstGeom>
        </p:spPr>
      </p:pic>
      <p:sp>
        <p:nvSpPr>
          <p:cNvPr id="7" name="Παραλληλόγραμμο 6">
            <a:extLst>
              <a:ext uri="{FF2B5EF4-FFF2-40B4-BE49-F238E27FC236}">
                <a16:creationId xmlns:a16="http://schemas.microsoft.com/office/drawing/2014/main" id="{6DCD8253-ABBD-4FFF-8B5C-43EA0B4B7F1F}"/>
              </a:ext>
            </a:extLst>
          </p:cNvPr>
          <p:cNvSpPr/>
          <p:nvPr/>
        </p:nvSpPr>
        <p:spPr>
          <a:xfrm>
            <a:off x="2902999" y="6258386"/>
            <a:ext cx="7892249" cy="511140"/>
          </a:xfrm>
          <a:prstGeom prst="parallelogram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8" name="Παραλληλόγραμμο 7">
            <a:extLst>
              <a:ext uri="{FF2B5EF4-FFF2-40B4-BE49-F238E27FC236}">
                <a16:creationId xmlns:a16="http://schemas.microsoft.com/office/drawing/2014/main" id="{D6403179-9EC9-46E7-A57F-1EA7156E1251}"/>
              </a:ext>
            </a:extLst>
          </p:cNvPr>
          <p:cNvSpPr/>
          <p:nvPr/>
        </p:nvSpPr>
        <p:spPr>
          <a:xfrm rot="10800000">
            <a:off x="100618" y="6258388"/>
            <a:ext cx="2895592" cy="511137"/>
          </a:xfrm>
          <a:prstGeom prst="parallelogram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9" name="Ορθογώνιο 8">
            <a:extLst>
              <a:ext uri="{FF2B5EF4-FFF2-40B4-BE49-F238E27FC236}">
                <a16:creationId xmlns:a16="http://schemas.microsoft.com/office/drawing/2014/main" id="{7A5094F9-0606-48F7-B7A0-1C1E4432991B}"/>
              </a:ext>
            </a:extLst>
          </p:cNvPr>
          <p:cNvSpPr/>
          <p:nvPr/>
        </p:nvSpPr>
        <p:spPr>
          <a:xfrm>
            <a:off x="100618" y="6258386"/>
            <a:ext cx="1296134" cy="49338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" name="Ορθογώνιο 5">
            <a:extLst>
              <a:ext uri="{FF2B5EF4-FFF2-40B4-BE49-F238E27FC236}">
                <a16:creationId xmlns:a16="http://schemas.microsoft.com/office/drawing/2014/main" id="{9FB22287-598E-4007-85AE-7F0A9A8D4E0A}"/>
              </a:ext>
            </a:extLst>
          </p:cNvPr>
          <p:cNvSpPr/>
          <p:nvPr/>
        </p:nvSpPr>
        <p:spPr>
          <a:xfrm>
            <a:off x="1223151" y="201479"/>
            <a:ext cx="289996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CAP – A </a:t>
            </a:r>
            <a:r>
              <a:rPr lang="de-DE" sz="3200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Project</a:t>
            </a:r>
            <a:r>
              <a:rPr lang="en-US" sz="3200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l-GR" sz="3200" b="0" cap="none" spc="0" dirty="0">
              <a:ln w="0"/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3" name="Ευθεία γραμμή σύνδεσης 12">
            <a:extLst>
              <a:ext uri="{FF2B5EF4-FFF2-40B4-BE49-F238E27FC236}">
                <a16:creationId xmlns:a16="http://schemas.microsoft.com/office/drawing/2014/main" id="{A9475D5F-0171-4AA6-BF2B-DF8DD5D752D1}"/>
              </a:ext>
            </a:extLst>
          </p:cNvPr>
          <p:cNvCxnSpPr>
            <a:cxnSpLocks/>
          </p:cNvCxnSpPr>
          <p:nvPr/>
        </p:nvCxnSpPr>
        <p:spPr>
          <a:xfrm>
            <a:off x="6091638" y="2536900"/>
            <a:ext cx="0" cy="20322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2B8971E-FC5A-45E1-9CED-4D56D0A8DFB8}"/>
              </a:ext>
            </a:extLst>
          </p:cNvPr>
          <p:cNvSpPr txBox="1"/>
          <p:nvPr/>
        </p:nvSpPr>
        <p:spPr>
          <a:xfrm>
            <a:off x="8931563" y="1320862"/>
            <a:ext cx="3038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l-GR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BE69AD-0F58-42CD-BDB2-1400DBDAD06C}"/>
              </a:ext>
            </a:extLst>
          </p:cNvPr>
          <p:cNvSpPr txBox="1"/>
          <p:nvPr/>
        </p:nvSpPr>
        <p:spPr>
          <a:xfrm>
            <a:off x="8931563" y="3974284"/>
            <a:ext cx="3038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l-GR" dirty="0"/>
          </a:p>
        </p:txBody>
      </p:sp>
      <p:pic>
        <p:nvPicPr>
          <p:cNvPr id="2" name="Εικόνα 1">
            <a:extLst>
              <a:ext uri="{FF2B5EF4-FFF2-40B4-BE49-F238E27FC236}">
                <a16:creationId xmlns:a16="http://schemas.microsoft.com/office/drawing/2014/main" id="{48923BF6-8329-410E-AF47-6BFDE0C6F9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0988" y="1231180"/>
            <a:ext cx="3232109" cy="1568309"/>
          </a:xfrm>
          <a:prstGeom prst="rect">
            <a:avLst/>
          </a:prstGeom>
        </p:spPr>
      </p:pic>
      <p:pic>
        <p:nvPicPr>
          <p:cNvPr id="15" name="Εικόνα 14" descr="Εικόνα που περιέχει κείμενο, clipart&#10;&#10;Περιγραφή που δημιουργήθηκε αυτόματα">
            <a:extLst>
              <a:ext uri="{FF2B5EF4-FFF2-40B4-BE49-F238E27FC236}">
                <a16:creationId xmlns:a16="http://schemas.microsoft.com/office/drawing/2014/main" id="{C4704411-72E2-41D6-8C78-082016D1C2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381" y="3553041"/>
            <a:ext cx="3969322" cy="104292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72502E6-F456-4397-A7D0-6189CDE24718}"/>
              </a:ext>
            </a:extLst>
          </p:cNvPr>
          <p:cNvSpPr txBox="1"/>
          <p:nvPr/>
        </p:nvSpPr>
        <p:spPr>
          <a:xfrm>
            <a:off x="6312425" y="2536900"/>
            <a:ext cx="507603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l-GR" dirty="0">
                <a:solidFill>
                  <a:srgbClr val="7030A0"/>
                </a:solidFill>
              </a:rPr>
              <a:t>Πλατφόρμα που αξιολογεί εφαρμογές, τις οποίες χρησιμοποιούμε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l-GR" dirty="0">
                <a:solidFill>
                  <a:srgbClr val="7030A0"/>
                </a:solidFill>
              </a:rPr>
              <a:t>στην καθημερινότητα (πχ Facebook </a:t>
            </a:r>
            <a:r>
              <a:rPr lang="el-GR" dirty="0" err="1">
                <a:solidFill>
                  <a:srgbClr val="7030A0"/>
                </a:solidFill>
              </a:rPr>
              <a:t>κλπ</a:t>
            </a:r>
            <a:r>
              <a:rPr lang="el-GR" dirty="0">
                <a:solidFill>
                  <a:srgbClr val="7030A0"/>
                </a:solidFill>
              </a:rPr>
              <a:t>), ως προς τη φιλικότητα τους στο χρήστη, τη συμμόρφωσή τους με το κανονιστικό πλαίσιο των προσωπικών δεδομένων και ιδίως την </a:t>
            </a:r>
            <a:r>
              <a:rPr lang="el-GR" dirty="0" err="1">
                <a:solidFill>
                  <a:srgbClr val="7030A0"/>
                </a:solidFill>
              </a:rPr>
              <a:t>ενωσιακή</a:t>
            </a:r>
            <a:r>
              <a:rPr lang="el-GR" dirty="0">
                <a:solidFill>
                  <a:srgbClr val="7030A0"/>
                </a:solidFill>
              </a:rPr>
              <a:t> νομοθεσία. </a:t>
            </a: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305713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Εικόνα 4">
            <a:extLst>
              <a:ext uri="{FF2B5EF4-FFF2-40B4-BE49-F238E27FC236}">
                <a16:creationId xmlns:a16="http://schemas.microsoft.com/office/drawing/2014/main" id="{D297321B-C975-493E-B6D1-5ECA7E4E33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3198" y="6205124"/>
            <a:ext cx="1158183" cy="575056"/>
          </a:xfrm>
          <a:prstGeom prst="rect">
            <a:avLst/>
          </a:prstGeom>
        </p:spPr>
      </p:pic>
      <p:sp>
        <p:nvSpPr>
          <p:cNvPr id="7" name="Παραλληλόγραμμο 6">
            <a:extLst>
              <a:ext uri="{FF2B5EF4-FFF2-40B4-BE49-F238E27FC236}">
                <a16:creationId xmlns:a16="http://schemas.microsoft.com/office/drawing/2014/main" id="{6DCD8253-ABBD-4FFF-8B5C-43EA0B4B7F1F}"/>
              </a:ext>
            </a:extLst>
          </p:cNvPr>
          <p:cNvSpPr/>
          <p:nvPr/>
        </p:nvSpPr>
        <p:spPr>
          <a:xfrm>
            <a:off x="2902999" y="6258386"/>
            <a:ext cx="7892249" cy="511140"/>
          </a:xfrm>
          <a:prstGeom prst="parallelogram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8" name="Παραλληλόγραμμο 7">
            <a:extLst>
              <a:ext uri="{FF2B5EF4-FFF2-40B4-BE49-F238E27FC236}">
                <a16:creationId xmlns:a16="http://schemas.microsoft.com/office/drawing/2014/main" id="{D6403179-9EC9-46E7-A57F-1EA7156E1251}"/>
              </a:ext>
            </a:extLst>
          </p:cNvPr>
          <p:cNvSpPr/>
          <p:nvPr/>
        </p:nvSpPr>
        <p:spPr>
          <a:xfrm rot="10800000">
            <a:off x="100618" y="6258388"/>
            <a:ext cx="2895592" cy="511137"/>
          </a:xfrm>
          <a:prstGeom prst="parallelogram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9" name="Ορθογώνιο 8">
            <a:extLst>
              <a:ext uri="{FF2B5EF4-FFF2-40B4-BE49-F238E27FC236}">
                <a16:creationId xmlns:a16="http://schemas.microsoft.com/office/drawing/2014/main" id="{7A5094F9-0606-48F7-B7A0-1C1E4432991B}"/>
              </a:ext>
            </a:extLst>
          </p:cNvPr>
          <p:cNvSpPr/>
          <p:nvPr/>
        </p:nvSpPr>
        <p:spPr>
          <a:xfrm>
            <a:off x="100618" y="6258386"/>
            <a:ext cx="1296134" cy="49338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" name="Ορθογώνιο 5">
            <a:extLst>
              <a:ext uri="{FF2B5EF4-FFF2-40B4-BE49-F238E27FC236}">
                <a16:creationId xmlns:a16="http://schemas.microsoft.com/office/drawing/2014/main" id="{54037B26-9F42-4E66-8E4F-4B09A25BB074}"/>
              </a:ext>
            </a:extLst>
          </p:cNvPr>
          <p:cNvSpPr/>
          <p:nvPr/>
        </p:nvSpPr>
        <p:spPr>
          <a:xfrm>
            <a:off x="2150038" y="2325646"/>
            <a:ext cx="749724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l-GR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Ευχαριστούμε για την προσοχή σας!</a:t>
            </a: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</a:t>
            </a:r>
            <a:endParaRPr lang="el-GR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23986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65930-4246-437F-BD34-C9F541F129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6" name="Google Shape;57;p13">
            <a:extLst>
              <a:ext uri="{FF2B5EF4-FFF2-40B4-BE49-F238E27FC236}">
                <a16:creationId xmlns:a16="http://schemas.microsoft.com/office/drawing/2014/main" id="{B7BA5DDC-19EE-42B1-952C-37BADA24AAA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-30310" b="-13199"/>
          <a:stretch/>
        </p:blipFill>
        <p:spPr>
          <a:xfrm>
            <a:off x="-457200" y="196773"/>
            <a:ext cx="3576320" cy="360155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7CED926-4E6D-4B49-BAAC-6053D8362828}"/>
              </a:ext>
            </a:extLst>
          </p:cNvPr>
          <p:cNvSpPr txBox="1"/>
          <p:nvPr/>
        </p:nvSpPr>
        <p:spPr>
          <a:xfrm>
            <a:off x="-1033780" y="3244334"/>
            <a:ext cx="63246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l-GR" b="0" cap="none" spc="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`		</a:t>
            </a:r>
            <a:r>
              <a:rPr lang="el-GR" sz="2000" b="0" cap="none" spc="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Σχετικά με τη </a:t>
            </a:r>
            <a:r>
              <a:rPr lang="en-US" sz="2000" b="0" cap="none" spc="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Homo Digitalis</a:t>
            </a:r>
            <a:endParaRPr lang="el-GR" sz="2000" b="0" cap="none" spc="0" dirty="0">
              <a:ln w="0"/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2" name="Picture 8">
            <a:extLst>
              <a:ext uri="{FF2B5EF4-FFF2-40B4-BE49-F238E27FC236}">
                <a16:creationId xmlns:a16="http://schemas.microsoft.com/office/drawing/2014/main" id="{D09D36FA-DCC8-4483-ACA5-31EADB9365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261" y="1276988"/>
            <a:ext cx="1306123" cy="104587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BFEB7D3-0ECD-4FE1-844C-049A2AE0886C}"/>
              </a:ext>
            </a:extLst>
          </p:cNvPr>
          <p:cNvSpPr txBox="1"/>
          <p:nvPr/>
        </p:nvSpPr>
        <p:spPr>
          <a:xfrm>
            <a:off x="5867400" y="1790212"/>
            <a:ext cx="6324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l-GR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Ψηφιακά Δικαιώματα</a:t>
            </a:r>
          </a:p>
        </p:txBody>
      </p:sp>
      <p:pic>
        <p:nvPicPr>
          <p:cNvPr id="14" name="Picture 10">
            <a:extLst>
              <a:ext uri="{FF2B5EF4-FFF2-40B4-BE49-F238E27FC236}">
                <a16:creationId xmlns:a16="http://schemas.microsoft.com/office/drawing/2014/main" id="{AEFB8017-2BDD-489B-9A4F-BD614145F254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202" y="3162325"/>
            <a:ext cx="1265066" cy="7742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0701C80-B92F-4814-B6A6-9B9722B1BA5F}"/>
              </a:ext>
            </a:extLst>
          </p:cNvPr>
          <p:cNvSpPr txBox="1"/>
          <p:nvPr/>
        </p:nvSpPr>
        <p:spPr>
          <a:xfrm>
            <a:off x="7350760" y="3429000"/>
            <a:ext cx="66141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Μέλος της </a:t>
            </a:r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Europea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 Digital Rights</a:t>
            </a:r>
            <a:endParaRPr lang="en-US" dirty="0"/>
          </a:p>
        </p:txBody>
      </p:sp>
      <p:pic>
        <p:nvPicPr>
          <p:cNvPr id="17" name="Picture 12">
            <a:extLst>
              <a:ext uri="{FF2B5EF4-FFF2-40B4-BE49-F238E27FC236}">
                <a16:creationId xmlns:a16="http://schemas.microsoft.com/office/drawing/2014/main" id="{0645B81F-0321-482C-B53F-481F5D1333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202" y="4775992"/>
            <a:ext cx="1278183" cy="83481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outerShdw blurRad="50800" sx="76000" sy="76000" algn="ctr" rotWithShape="0">
              <a:srgbClr val="000000"/>
            </a:outerShdw>
            <a:reflection blurRad="12700" stA="49000" endPos="28000" dist="5000" dir="5400000" sy="-100000" algn="bl" rotWithShape="0"/>
            <a:softEdge rad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D99EE49-489C-4C61-AF04-73FF58C51DF6}"/>
              </a:ext>
            </a:extLst>
          </p:cNvPr>
          <p:cNvSpPr txBox="1"/>
          <p:nvPr/>
        </p:nvSpPr>
        <p:spPr>
          <a:xfrm>
            <a:off x="5398982" y="5067788"/>
            <a:ext cx="75031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+100 M</a:t>
            </a:r>
            <a:r>
              <a:rPr lang="el-GR" sz="1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έλη / Εθελοντές</a:t>
            </a:r>
            <a:endParaRPr lang="el-GR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049878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Εικόνα 4">
            <a:extLst>
              <a:ext uri="{FF2B5EF4-FFF2-40B4-BE49-F238E27FC236}">
                <a16:creationId xmlns:a16="http://schemas.microsoft.com/office/drawing/2014/main" id="{D297321B-C975-493E-B6D1-5ECA7E4E33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3198" y="6205124"/>
            <a:ext cx="1158183" cy="575056"/>
          </a:xfrm>
          <a:prstGeom prst="rect">
            <a:avLst/>
          </a:prstGeom>
        </p:spPr>
      </p:pic>
      <p:sp>
        <p:nvSpPr>
          <p:cNvPr id="7" name="Παραλληλόγραμμο 6">
            <a:extLst>
              <a:ext uri="{FF2B5EF4-FFF2-40B4-BE49-F238E27FC236}">
                <a16:creationId xmlns:a16="http://schemas.microsoft.com/office/drawing/2014/main" id="{6DCD8253-ABBD-4FFF-8B5C-43EA0B4B7F1F}"/>
              </a:ext>
            </a:extLst>
          </p:cNvPr>
          <p:cNvSpPr/>
          <p:nvPr/>
        </p:nvSpPr>
        <p:spPr>
          <a:xfrm>
            <a:off x="2902999" y="6258386"/>
            <a:ext cx="7892249" cy="511140"/>
          </a:xfrm>
          <a:prstGeom prst="parallelogram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8" name="Παραλληλόγραμμο 7">
            <a:extLst>
              <a:ext uri="{FF2B5EF4-FFF2-40B4-BE49-F238E27FC236}">
                <a16:creationId xmlns:a16="http://schemas.microsoft.com/office/drawing/2014/main" id="{D6403179-9EC9-46E7-A57F-1EA7156E1251}"/>
              </a:ext>
            </a:extLst>
          </p:cNvPr>
          <p:cNvSpPr/>
          <p:nvPr/>
        </p:nvSpPr>
        <p:spPr>
          <a:xfrm rot="10800000">
            <a:off x="100618" y="6258388"/>
            <a:ext cx="2895592" cy="511137"/>
          </a:xfrm>
          <a:prstGeom prst="parallelogram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9" name="Ορθογώνιο 8">
            <a:extLst>
              <a:ext uri="{FF2B5EF4-FFF2-40B4-BE49-F238E27FC236}">
                <a16:creationId xmlns:a16="http://schemas.microsoft.com/office/drawing/2014/main" id="{7A5094F9-0606-48F7-B7A0-1C1E4432991B}"/>
              </a:ext>
            </a:extLst>
          </p:cNvPr>
          <p:cNvSpPr/>
          <p:nvPr/>
        </p:nvSpPr>
        <p:spPr>
          <a:xfrm>
            <a:off x="100618" y="6258386"/>
            <a:ext cx="1296134" cy="49338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" name="Ορθογώνιο 5">
            <a:extLst>
              <a:ext uri="{FF2B5EF4-FFF2-40B4-BE49-F238E27FC236}">
                <a16:creationId xmlns:a16="http://schemas.microsoft.com/office/drawing/2014/main" id="{54037B26-9F42-4E66-8E4F-4B09A25BB074}"/>
              </a:ext>
            </a:extLst>
          </p:cNvPr>
          <p:cNvSpPr/>
          <p:nvPr/>
        </p:nvSpPr>
        <p:spPr>
          <a:xfrm>
            <a:off x="2150038" y="2325646"/>
            <a:ext cx="749724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l-GR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Ευχαριστούμε για την προσοχή σας!</a:t>
            </a: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ingdings" panose="05000000000000000000" pitchFamily="2" charset="2"/>
              </a:rPr>
              <a:t></a:t>
            </a:r>
            <a:endParaRPr lang="el-GR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07348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CECDAA-5A3E-4680-B8FB-CDC00D856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868646" cy="3416300"/>
          </a:xfrm>
        </p:spPr>
        <p:txBody>
          <a:bodyPr/>
          <a:lstStyle/>
          <a:p>
            <a:r>
              <a:rPr lang="el-GR" b="1" dirty="0"/>
              <a:t>ΙΔΙΩΤΙΚΟΤΗΤΑ ΚΑΙ ΠΡΟΣΩΠΙΚΑ ΔΕΔΟΜΕΝΑ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59DF9D-2311-4037-A767-F9E90CE81B8A}"/>
              </a:ext>
            </a:extLst>
          </p:cNvPr>
          <p:cNvSpPr txBox="1"/>
          <p:nvPr/>
        </p:nvSpPr>
        <p:spPr>
          <a:xfrm>
            <a:off x="859810" y="3305294"/>
            <a:ext cx="9157648" cy="29558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l-GR" sz="1800" i="1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2 διακριτές έννοιες 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l-GR" sz="1800" i="1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Η ιδιωτικότητα ευρύτερη των προσωπικών δεδομένων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l-GR" sz="1800" i="1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διαφορετική νομική βάση αλλά συνυφασμένες έννοιες</a:t>
            </a:r>
          </a:p>
          <a:p>
            <a:pPr>
              <a:lnSpc>
                <a:spcPct val="150000"/>
              </a:lnSpc>
            </a:pPr>
            <a:endParaRPr lang="el-GR" i="1" dirty="0">
              <a:solidFill>
                <a:srgbClr val="000000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l-GR" sz="18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Ιδιωτικότητα σημαίνει το δικαίωμα κάθε άτομού να μπορεί να αποφασίζει μόνο του το πότε, πως και μέχρι ποιο σημείο οι πληροφορίες που το αφορούν θα διαβιβάζονται σε άλλους</a:t>
            </a:r>
            <a:r>
              <a:rPr lang="el-G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</a:t>
            </a:r>
            <a:endParaRPr lang="en-US" dirty="0"/>
          </a:p>
        </p:txBody>
      </p:sp>
      <p:pic>
        <p:nvPicPr>
          <p:cNvPr id="9" name="Google Shape;57;p13">
            <a:extLst>
              <a:ext uri="{FF2B5EF4-FFF2-40B4-BE49-F238E27FC236}">
                <a16:creationId xmlns:a16="http://schemas.microsoft.com/office/drawing/2014/main" id="{5B27FA2A-75C6-4AC1-9D2E-BC860C0D308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-30310" b="-13199"/>
          <a:stretch/>
        </p:blipFill>
        <p:spPr>
          <a:xfrm>
            <a:off x="8229298" y="4311650"/>
            <a:ext cx="3576320" cy="36015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84051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6CB4C-EAB1-4DA9-A49F-9FBA9A0B1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sz="1800" b="1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</a:rPr>
              <a:t>ΙΣΤΟΡΙΚΗ ΑΝΑΔΡΟΜΗ ΙΔΙΩΤΙΚΟΤΗΤΑΣ</a:t>
            </a:r>
          </a:p>
          <a:p>
            <a:endParaRPr lang="el-GR" sz="1800" b="1" dirty="0">
              <a:solidFill>
                <a:srgbClr val="000000"/>
              </a:solidFill>
              <a:effectLst/>
              <a:latin typeface="+mj-lt"/>
              <a:ea typeface="Calibri" panose="020F0502020204030204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l-GR" sz="18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Άρθρο 8 της Ευρωπαϊκής Σύμβασης των Δικαιωμάτων του Ανθρώπου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l-GR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anose="02020603050405020304" pitchFamily="18" charset="0"/>
              </a:rPr>
              <a:t>Άρθρο 7 και 8 του Χάρτη των Θεμελιωδών Δικαιωμάτων της Ευρωπαϊκής Ένωσης </a:t>
            </a:r>
          </a:p>
          <a:p>
            <a:pPr>
              <a:buFont typeface="Courier New" panose="02070309020205020404" pitchFamily="49" charset="0"/>
              <a:buChar char="o"/>
            </a:pPr>
            <a:endParaRPr lang="el-GR" dirty="0">
              <a:solidFill>
                <a:schemeClr val="tx1">
                  <a:lumMod val="95000"/>
                  <a:lumOff val="5000"/>
                </a:schemeClr>
              </a:solidFill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l-GR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anose="02020603050405020304" pitchFamily="18" charset="0"/>
              </a:rPr>
              <a:t>Άρθρο 9  και 9</a:t>
            </a:r>
            <a:r>
              <a:rPr lang="el-GR" baseline="30000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anose="02020603050405020304" pitchFamily="18" charset="0"/>
              </a:rPr>
              <a:t>Α</a:t>
            </a:r>
            <a:r>
              <a:rPr lang="el-GR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anose="02020603050405020304" pitchFamily="18" charset="0"/>
              </a:rPr>
              <a:t> του Συντάγματος της Ελλάδος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l-GR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anose="02020603050405020304" pitchFamily="18" charset="0"/>
              </a:rPr>
              <a:t>Κοινοτική Οδηγία 95/46/ΕΚ και ΓΚΠΔ 2016/679 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cs typeface="Times New Roman" panose="02020603050405020304" pitchFamily="18" charset="0"/>
            </a:endParaRPr>
          </a:p>
        </p:txBody>
      </p:sp>
      <p:pic>
        <p:nvPicPr>
          <p:cNvPr id="4" name="Google Shape;57;p13">
            <a:extLst>
              <a:ext uri="{FF2B5EF4-FFF2-40B4-BE49-F238E27FC236}">
                <a16:creationId xmlns:a16="http://schemas.microsoft.com/office/drawing/2014/main" id="{A1AAEF7E-5E34-4652-98E6-5CF2F1260B7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-30310" b="-13199"/>
          <a:stretch/>
        </p:blipFill>
        <p:spPr>
          <a:xfrm>
            <a:off x="8468856" y="4083552"/>
            <a:ext cx="3576320" cy="36015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65536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C78C1-BDAC-40AE-9D8A-CA7C4F130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6090" y="2961564"/>
            <a:ext cx="7454531" cy="3058235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l-GR" dirty="0">
                <a:solidFill>
                  <a:schemeClr val="tx1">
                    <a:lumMod val="95000"/>
                    <a:lumOff val="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Ορισμός Β</a:t>
            </a:r>
            <a:r>
              <a:rPr lang="el-GR" sz="18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ιομετρικών δεδομένων</a:t>
            </a:r>
          </a:p>
          <a:p>
            <a:pPr algn="just">
              <a:lnSpc>
                <a:spcPct val="150000"/>
              </a:lnSpc>
            </a:pPr>
            <a:r>
              <a:rPr lang="el-GR" dirty="0">
                <a:solidFill>
                  <a:schemeClr val="tx1">
                    <a:lumMod val="95000"/>
                    <a:lumOff val="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Χρήση βιομετρικων τεχνολογιών από Ευρωπαϊκές Χώρες</a:t>
            </a:r>
          </a:p>
          <a:p>
            <a:pPr lvl="2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l-GR" sz="18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Ίταλί</a:t>
            </a:r>
            <a:r>
              <a:rPr lang="el-GR" sz="1800" dirty="0">
                <a:solidFill>
                  <a:schemeClr val="tx1">
                    <a:lumMod val="95000"/>
                    <a:lumOff val="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α</a:t>
            </a:r>
          </a:p>
          <a:p>
            <a:pPr lvl="2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l-GR" sz="18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Ελλάδα</a:t>
            </a:r>
          </a:p>
          <a:p>
            <a:pPr algn="just"/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Google Shape;57;p13">
            <a:extLst>
              <a:ext uri="{FF2B5EF4-FFF2-40B4-BE49-F238E27FC236}">
                <a16:creationId xmlns:a16="http://schemas.microsoft.com/office/drawing/2014/main" id="{0CC16E18-9B7B-4B01-915B-DF407968C6D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-30310" b="-13199"/>
          <a:stretch/>
        </p:blipFill>
        <p:spPr>
          <a:xfrm>
            <a:off x="9010978" y="4656472"/>
            <a:ext cx="2715302" cy="316410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Εικόνα 6">
            <a:extLst>
              <a:ext uri="{FF2B5EF4-FFF2-40B4-BE49-F238E27FC236}">
                <a16:creationId xmlns:a16="http://schemas.microsoft.com/office/drawing/2014/main" id="{963DAC8F-AF67-4657-BA6E-7E7EC666B3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20" y="4656472"/>
            <a:ext cx="2900332" cy="1913719"/>
          </a:xfrm>
          <a:prstGeom prst="rect">
            <a:avLst/>
          </a:prstGeom>
        </p:spPr>
      </p:pic>
      <p:pic>
        <p:nvPicPr>
          <p:cNvPr id="1026" name="Picture 2" descr="Πόσο επικίνδυνο είναι να κλαπούν τα βιομετρικά μας δεδομένα;">
            <a:extLst>
              <a:ext uri="{FF2B5EF4-FFF2-40B4-BE49-F238E27FC236}">
                <a16:creationId xmlns:a16="http://schemas.microsoft.com/office/drawing/2014/main" id="{51E4B387-04BD-45DE-A532-F2DEDFAB0E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720" y="2433637"/>
            <a:ext cx="2900332" cy="199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6425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57;p13">
            <a:extLst>
              <a:ext uri="{FF2B5EF4-FFF2-40B4-BE49-F238E27FC236}">
                <a16:creationId xmlns:a16="http://schemas.microsoft.com/office/drawing/2014/main" id="{F54DB512-0EE3-476C-9146-5368AAA0FB1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-30310" b="-13199"/>
          <a:stretch/>
        </p:blipFill>
        <p:spPr>
          <a:xfrm>
            <a:off x="-541507" y="4642542"/>
            <a:ext cx="3101009" cy="3040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5E96F0C-F6F3-460C-B346-089F708629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9632" y="2642142"/>
            <a:ext cx="5459620" cy="3744589"/>
          </a:xfrm>
          <a:prstGeom prst="rect">
            <a:avLst/>
          </a:prstGeom>
        </p:spPr>
      </p:pic>
      <p:pic>
        <p:nvPicPr>
          <p:cNvPr id="4" name="Εικόνα 9">
            <a:extLst>
              <a:ext uri="{FF2B5EF4-FFF2-40B4-BE49-F238E27FC236}">
                <a16:creationId xmlns:a16="http://schemas.microsoft.com/office/drawing/2014/main" id="{00090749-8186-4B76-8E80-52F0BA253A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008998" y="2642142"/>
            <a:ext cx="3919975" cy="2345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920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Εικόνα 4">
            <a:extLst>
              <a:ext uri="{FF2B5EF4-FFF2-40B4-BE49-F238E27FC236}">
                <a16:creationId xmlns:a16="http://schemas.microsoft.com/office/drawing/2014/main" id="{D297321B-C975-493E-B6D1-5ECA7E4E33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3198" y="6205124"/>
            <a:ext cx="1158183" cy="575056"/>
          </a:xfrm>
          <a:prstGeom prst="rect">
            <a:avLst/>
          </a:prstGeom>
        </p:spPr>
      </p:pic>
      <p:sp>
        <p:nvSpPr>
          <p:cNvPr id="7" name="Παραλληλόγραμμο 6">
            <a:extLst>
              <a:ext uri="{FF2B5EF4-FFF2-40B4-BE49-F238E27FC236}">
                <a16:creationId xmlns:a16="http://schemas.microsoft.com/office/drawing/2014/main" id="{6DCD8253-ABBD-4FFF-8B5C-43EA0B4B7F1F}"/>
              </a:ext>
            </a:extLst>
          </p:cNvPr>
          <p:cNvSpPr/>
          <p:nvPr/>
        </p:nvSpPr>
        <p:spPr>
          <a:xfrm>
            <a:off x="2902999" y="6258386"/>
            <a:ext cx="7892249" cy="511140"/>
          </a:xfrm>
          <a:prstGeom prst="parallelogram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8" name="Παραλληλόγραμμο 7">
            <a:extLst>
              <a:ext uri="{FF2B5EF4-FFF2-40B4-BE49-F238E27FC236}">
                <a16:creationId xmlns:a16="http://schemas.microsoft.com/office/drawing/2014/main" id="{D6403179-9EC9-46E7-A57F-1EA7156E1251}"/>
              </a:ext>
            </a:extLst>
          </p:cNvPr>
          <p:cNvSpPr/>
          <p:nvPr/>
        </p:nvSpPr>
        <p:spPr>
          <a:xfrm rot="10800000">
            <a:off x="100618" y="6258388"/>
            <a:ext cx="2895592" cy="511137"/>
          </a:xfrm>
          <a:prstGeom prst="parallelogram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9" name="Ορθογώνιο 8">
            <a:extLst>
              <a:ext uri="{FF2B5EF4-FFF2-40B4-BE49-F238E27FC236}">
                <a16:creationId xmlns:a16="http://schemas.microsoft.com/office/drawing/2014/main" id="{7A5094F9-0606-48F7-B7A0-1C1E4432991B}"/>
              </a:ext>
            </a:extLst>
          </p:cNvPr>
          <p:cNvSpPr/>
          <p:nvPr/>
        </p:nvSpPr>
        <p:spPr>
          <a:xfrm>
            <a:off x="100618" y="6258386"/>
            <a:ext cx="1296134" cy="49338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8" name="Ορθογώνιο 17">
            <a:extLst>
              <a:ext uri="{FF2B5EF4-FFF2-40B4-BE49-F238E27FC236}">
                <a16:creationId xmlns:a16="http://schemas.microsoft.com/office/drawing/2014/main" id="{04786F44-2A16-4AF1-A3D7-368DD34D92A7}"/>
              </a:ext>
            </a:extLst>
          </p:cNvPr>
          <p:cNvSpPr/>
          <p:nvPr/>
        </p:nvSpPr>
        <p:spPr>
          <a:xfrm>
            <a:off x="484957" y="389385"/>
            <a:ext cx="10912717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Privacy and processing of biometric data in public areas and the campaign "Reclaim Your Face" of Homo Digitalis</a:t>
            </a:r>
            <a:endParaRPr lang="el-GR" sz="4000" b="1" cap="none" spc="0" dirty="0">
              <a:ln w="0"/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Ορθογώνιο 20">
            <a:extLst>
              <a:ext uri="{FF2B5EF4-FFF2-40B4-BE49-F238E27FC236}">
                <a16:creationId xmlns:a16="http://schemas.microsoft.com/office/drawing/2014/main" id="{964BFC67-4322-48B0-950A-6F4F8EAD728D}"/>
              </a:ext>
            </a:extLst>
          </p:cNvPr>
          <p:cNvSpPr/>
          <p:nvPr/>
        </p:nvSpPr>
        <p:spPr>
          <a:xfrm>
            <a:off x="2899535" y="4021792"/>
            <a:ext cx="5744008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l-GR" sz="200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Αγγελική </a:t>
            </a:r>
            <a:r>
              <a:rPr lang="el-GR" sz="2000" dirty="0" err="1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Τηλιγάδη</a:t>
            </a:r>
            <a:r>
              <a:rPr lang="el-GR" sz="2000" cap="none" spc="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l-GR" sz="200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Δικηγόρος </a:t>
            </a:r>
            <a:r>
              <a:rPr lang="en-US" sz="200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LL.M., DPO Consultant</a:t>
            </a:r>
            <a:endParaRPr lang="el-GR" sz="2000" dirty="0">
              <a:ln w="0"/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2000" dirty="0">
              <a:ln w="0"/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l-GR" sz="200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Μ</a:t>
            </a:r>
            <a:r>
              <a:rPr lang="el-GR" sz="2000" cap="none" spc="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έλος της </a:t>
            </a:r>
            <a:r>
              <a:rPr lang="en-US" sz="2000" cap="none" spc="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Homo Digitalis</a:t>
            </a:r>
            <a:endParaRPr lang="el-GR" sz="2000" cap="none" spc="0" dirty="0">
              <a:ln w="0"/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Ορθογώνιο 22">
            <a:extLst>
              <a:ext uri="{FF2B5EF4-FFF2-40B4-BE49-F238E27FC236}">
                <a16:creationId xmlns:a16="http://schemas.microsoft.com/office/drawing/2014/main" id="{AE50DEDB-93E5-45A9-AB3C-36B07D8F542B}"/>
              </a:ext>
            </a:extLst>
          </p:cNvPr>
          <p:cNvSpPr/>
          <p:nvPr/>
        </p:nvSpPr>
        <p:spPr>
          <a:xfrm>
            <a:off x="4992106" y="5324755"/>
            <a:ext cx="123623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l-GR" b="0" cap="none" spc="0" dirty="0">
              <a:ln w="0"/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  <a:r>
              <a:rPr lang="en-US" b="0" cap="none" spc="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.12.2020</a:t>
            </a:r>
            <a:endParaRPr lang="el-GR" b="0" cap="none" spc="0" dirty="0">
              <a:ln w="0"/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37953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Εικόνα 4">
            <a:extLst>
              <a:ext uri="{FF2B5EF4-FFF2-40B4-BE49-F238E27FC236}">
                <a16:creationId xmlns:a16="http://schemas.microsoft.com/office/drawing/2014/main" id="{D297321B-C975-493E-B6D1-5ECA7E4E33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3198" y="6205124"/>
            <a:ext cx="1158183" cy="575056"/>
          </a:xfrm>
          <a:prstGeom prst="rect">
            <a:avLst/>
          </a:prstGeom>
        </p:spPr>
      </p:pic>
      <p:sp>
        <p:nvSpPr>
          <p:cNvPr id="7" name="Παραλληλόγραμμο 6">
            <a:extLst>
              <a:ext uri="{FF2B5EF4-FFF2-40B4-BE49-F238E27FC236}">
                <a16:creationId xmlns:a16="http://schemas.microsoft.com/office/drawing/2014/main" id="{6DCD8253-ABBD-4FFF-8B5C-43EA0B4B7F1F}"/>
              </a:ext>
            </a:extLst>
          </p:cNvPr>
          <p:cNvSpPr/>
          <p:nvPr/>
        </p:nvSpPr>
        <p:spPr>
          <a:xfrm>
            <a:off x="2902999" y="6258386"/>
            <a:ext cx="7892249" cy="511140"/>
          </a:xfrm>
          <a:prstGeom prst="parallelogram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8" name="Παραλληλόγραμμο 7">
            <a:extLst>
              <a:ext uri="{FF2B5EF4-FFF2-40B4-BE49-F238E27FC236}">
                <a16:creationId xmlns:a16="http://schemas.microsoft.com/office/drawing/2014/main" id="{D6403179-9EC9-46E7-A57F-1EA7156E1251}"/>
              </a:ext>
            </a:extLst>
          </p:cNvPr>
          <p:cNvSpPr/>
          <p:nvPr/>
        </p:nvSpPr>
        <p:spPr>
          <a:xfrm rot="10800000">
            <a:off x="100618" y="6258388"/>
            <a:ext cx="2895592" cy="511137"/>
          </a:xfrm>
          <a:prstGeom prst="parallelogram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9" name="Ορθογώνιο 8">
            <a:extLst>
              <a:ext uri="{FF2B5EF4-FFF2-40B4-BE49-F238E27FC236}">
                <a16:creationId xmlns:a16="http://schemas.microsoft.com/office/drawing/2014/main" id="{7A5094F9-0606-48F7-B7A0-1C1E4432991B}"/>
              </a:ext>
            </a:extLst>
          </p:cNvPr>
          <p:cNvSpPr/>
          <p:nvPr/>
        </p:nvSpPr>
        <p:spPr>
          <a:xfrm>
            <a:off x="100618" y="6258386"/>
            <a:ext cx="1296134" cy="49338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" name="Ορθογώνιο 1">
            <a:extLst>
              <a:ext uri="{FF2B5EF4-FFF2-40B4-BE49-F238E27FC236}">
                <a16:creationId xmlns:a16="http://schemas.microsoft.com/office/drawing/2014/main" id="{5C4FCBC9-38E1-4046-9E52-8B40BBF7F034}"/>
              </a:ext>
            </a:extLst>
          </p:cNvPr>
          <p:cNvSpPr/>
          <p:nvPr/>
        </p:nvSpPr>
        <p:spPr>
          <a:xfrm>
            <a:off x="-51917" y="106229"/>
            <a:ext cx="579331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l-GR" sz="360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Προεδρικό Διάταγμα 75/2020</a:t>
            </a:r>
            <a:endParaRPr lang="el-GR" sz="3600" b="0" cap="none" spc="0" dirty="0">
              <a:ln w="0"/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" name="Ευθεία γραμμή σύνδεσης 3">
            <a:extLst>
              <a:ext uri="{FF2B5EF4-FFF2-40B4-BE49-F238E27FC236}">
                <a16:creationId xmlns:a16="http://schemas.microsoft.com/office/drawing/2014/main" id="{EC16448A-EFC9-4400-B26B-61F1537BA047}"/>
              </a:ext>
            </a:extLst>
          </p:cNvPr>
          <p:cNvCxnSpPr/>
          <p:nvPr/>
        </p:nvCxnSpPr>
        <p:spPr>
          <a:xfrm>
            <a:off x="5588851" y="1020932"/>
            <a:ext cx="0" cy="4683779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72AD70F-201C-4C38-BEC5-ABFC996D24EE}"/>
              </a:ext>
            </a:extLst>
          </p:cNvPr>
          <p:cNvSpPr txBox="1"/>
          <p:nvPr/>
        </p:nvSpPr>
        <p:spPr>
          <a:xfrm>
            <a:off x="333375" y="1419225"/>
            <a:ext cx="498157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l-GR" dirty="0">
                <a:solidFill>
                  <a:srgbClr val="7030A0"/>
                </a:solidFill>
              </a:rPr>
              <a:t>Αφορά στη </a:t>
            </a:r>
            <a:r>
              <a:rPr lang="el-GR" b="1" dirty="0">
                <a:solidFill>
                  <a:srgbClr val="7030A0"/>
                </a:solidFill>
              </a:rPr>
              <a:t>χρήση συστημάτων επιτήρησης με τη λήψη ή καταγραφή ήχου ή εικόνας σε δημόσιους χώρους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l-GR" dirty="0">
                <a:solidFill>
                  <a:srgbClr val="7030A0"/>
                </a:solidFill>
              </a:rPr>
              <a:t>Ως </a:t>
            </a:r>
            <a:r>
              <a:rPr lang="el-GR" b="1" dirty="0">
                <a:solidFill>
                  <a:srgbClr val="7030A0"/>
                </a:solidFill>
              </a:rPr>
              <a:t>δημόσιοι χώροι </a:t>
            </a:r>
            <a:r>
              <a:rPr lang="el-GR" dirty="0">
                <a:solidFill>
                  <a:srgbClr val="7030A0"/>
                </a:solidFill>
              </a:rPr>
              <a:t>νοούνται: (άρθρο 14 παρ. 3 Ν. 3917/2011).</a:t>
            </a:r>
          </a:p>
          <a:p>
            <a:pPr marL="400050" indent="-400050" algn="just">
              <a:buFont typeface="+mj-lt"/>
              <a:buAutoNum type="romanLcPeriod"/>
            </a:pPr>
            <a:r>
              <a:rPr lang="el-GR" dirty="0">
                <a:solidFill>
                  <a:srgbClr val="7030A0"/>
                </a:solidFill>
              </a:rPr>
              <a:t>οι προοριζόμενοι για κοινή χρήση κατά την κείμενη νομοθεσία και τα σχέδια πόλεων, </a:t>
            </a:r>
          </a:p>
          <a:p>
            <a:pPr marL="400050" indent="-400050" algn="just">
              <a:buFont typeface="+mj-lt"/>
              <a:buAutoNum type="romanLcPeriod"/>
            </a:pPr>
            <a:r>
              <a:rPr lang="el-GR" dirty="0">
                <a:solidFill>
                  <a:srgbClr val="7030A0"/>
                </a:solidFill>
              </a:rPr>
              <a:t>οι ελεύθερα </a:t>
            </a:r>
            <a:r>
              <a:rPr lang="el-GR" dirty="0" err="1">
                <a:solidFill>
                  <a:srgbClr val="7030A0"/>
                </a:solidFill>
              </a:rPr>
              <a:t>προσβάσιμοι</a:t>
            </a:r>
            <a:r>
              <a:rPr lang="el-GR" dirty="0">
                <a:solidFill>
                  <a:srgbClr val="7030A0"/>
                </a:solidFill>
              </a:rPr>
              <a:t> σε απροσδιόριστο αριθμό προσώπων ανοικτοί χώροι, περιφραγμένοι ή μη, που τίθενται σε κοινή χρήση με νόμιμο τρόπο, </a:t>
            </a:r>
          </a:p>
          <a:p>
            <a:pPr marL="400050" indent="-400050" algn="just">
              <a:buFont typeface="+mj-lt"/>
              <a:buAutoNum type="romanLcPeriod"/>
            </a:pPr>
            <a:r>
              <a:rPr lang="el-GR" dirty="0">
                <a:solidFill>
                  <a:srgbClr val="7030A0"/>
                </a:solidFill>
              </a:rPr>
              <a:t>οι σταθμοί διακίνησης επιβατών με μέσα μαζικής μεταφοράς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l-GR" dirty="0">
              <a:solidFill>
                <a:srgbClr val="7030A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4A9ABEC-6696-4455-BA41-A40FEB025736}"/>
              </a:ext>
            </a:extLst>
          </p:cNvPr>
          <p:cNvSpPr txBox="1"/>
          <p:nvPr/>
        </p:nvSpPr>
        <p:spPr>
          <a:xfrm>
            <a:off x="6096000" y="1304925"/>
            <a:ext cx="576262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l-GR" b="1" dirty="0">
                <a:solidFill>
                  <a:srgbClr val="7030A0"/>
                </a:solidFill>
              </a:rPr>
              <a:t>Συστήματα επιτήρησης:</a:t>
            </a:r>
          </a:p>
          <a:p>
            <a:pPr algn="just"/>
            <a:endParaRPr lang="el-GR" dirty="0">
              <a:solidFill>
                <a:srgbClr val="7030A0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l-GR" dirty="0">
                <a:solidFill>
                  <a:srgbClr val="7030A0"/>
                </a:solidFill>
              </a:rPr>
              <a:t>Τα συστήματα επιτήρησης μπορούν να διαθέτουν σταθερές, περιστρεφόμενες ή κινητές κάμερες, προσαρμοσμένες σε σταθερές βάσεις ή φορητές, μεταφερόμενες από οχήματα κάθε είδους, δηλαδή εδάφους, θαλάσσης ή αέρος, επανδρωμένα ή μη (πχ </a:t>
            </a:r>
            <a:r>
              <a:rPr lang="el-GR" dirty="0" err="1">
                <a:solidFill>
                  <a:srgbClr val="7030A0"/>
                </a:solidFill>
              </a:rPr>
              <a:t>Drones</a:t>
            </a:r>
            <a:r>
              <a:rPr lang="el-GR" dirty="0">
                <a:solidFill>
                  <a:srgbClr val="7030A0"/>
                </a:solidFill>
              </a:rPr>
              <a:t>), ή από φυσικά πρόσωπα (άρθρο 2 Π.Δ.75/2020).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l-GR" dirty="0">
                <a:solidFill>
                  <a:srgbClr val="7030A0"/>
                </a:solidFill>
              </a:rPr>
              <a:t>Επιπλέον, στα συστήματα αυτά ανήκουν ιδίως τα κλειστά κυκλώματα τηλεόρασης (CCTV), με πρόσθετο εξοπλισμό για τη μετάδοση, αποθήκευση και κάθε είδους περαιτέρω επεξεργασία εικόνας ή ήχου. </a:t>
            </a:r>
          </a:p>
        </p:txBody>
      </p:sp>
    </p:spTree>
    <p:extLst>
      <p:ext uri="{BB962C8B-B14F-4D97-AF65-F5344CB8AC3E}">
        <p14:creationId xmlns:p14="http://schemas.microsoft.com/office/powerpoint/2010/main" val="3937566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Εικόνα 4">
            <a:extLst>
              <a:ext uri="{FF2B5EF4-FFF2-40B4-BE49-F238E27FC236}">
                <a16:creationId xmlns:a16="http://schemas.microsoft.com/office/drawing/2014/main" id="{D297321B-C975-493E-B6D1-5ECA7E4E33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3198" y="6205124"/>
            <a:ext cx="1158183" cy="575056"/>
          </a:xfrm>
          <a:prstGeom prst="rect">
            <a:avLst/>
          </a:prstGeom>
        </p:spPr>
      </p:pic>
      <p:sp>
        <p:nvSpPr>
          <p:cNvPr id="7" name="Παραλληλόγραμμο 6">
            <a:extLst>
              <a:ext uri="{FF2B5EF4-FFF2-40B4-BE49-F238E27FC236}">
                <a16:creationId xmlns:a16="http://schemas.microsoft.com/office/drawing/2014/main" id="{6DCD8253-ABBD-4FFF-8B5C-43EA0B4B7F1F}"/>
              </a:ext>
            </a:extLst>
          </p:cNvPr>
          <p:cNvSpPr/>
          <p:nvPr/>
        </p:nvSpPr>
        <p:spPr>
          <a:xfrm>
            <a:off x="2902999" y="6258386"/>
            <a:ext cx="7892249" cy="511140"/>
          </a:xfrm>
          <a:prstGeom prst="parallelogram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8" name="Παραλληλόγραμμο 7">
            <a:extLst>
              <a:ext uri="{FF2B5EF4-FFF2-40B4-BE49-F238E27FC236}">
                <a16:creationId xmlns:a16="http://schemas.microsoft.com/office/drawing/2014/main" id="{D6403179-9EC9-46E7-A57F-1EA7156E1251}"/>
              </a:ext>
            </a:extLst>
          </p:cNvPr>
          <p:cNvSpPr/>
          <p:nvPr/>
        </p:nvSpPr>
        <p:spPr>
          <a:xfrm rot="10800000">
            <a:off x="100618" y="6258388"/>
            <a:ext cx="2895592" cy="511137"/>
          </a:xfrm>
          <a:prstGeom prst="parallelogram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9" name="Ορθογώνιο 8">
            <a:extLst>
              <a:ext uri="{FF2B5EF4-FFF2-40B4-BE49-F238E27FC236}">
                <a16:creationId xmlns:a16="http://schemas.microsoft.com/office/drawing/2014/main" id="{7A5094F9-0606-48F7-B7A0-1C1E4432991B}"/>
              </a:ext>
            </a:extLst>
          </p:cNvPr>
          <p:cNvSpPr/>
          <p:nvPr/>
        </p:nvSpPr>
        <p:spPr>
          <a:xfrm>
            <a:off x="100618" y="6258386"/>
            <a:ext cx="1296134" cy="49338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6" name="Ορθογώνιο 5">
            <a:extLst>
              <a:ext uri="{FF2B5EF4-FFF2-40B4-BE49-F238E27FC236}">
                <a16:creationId xmlns:a16="http://schemas.microsoft.com/office/drawing/2014/main" id="{94EB6908-051A-4B80-A777-2D51149CA844}"/>
              </a:ext>
            </a:extLst>
          </p:cNvPr>
          <p:cNvSpPr/>
          <p:nvPr/>
        </p:nvSpPr>
        <p:spPr>
          <a:xfrm>
            <a:off x="2166222" y="339501"/>
            <a:ext cx="8674939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just"/>
            <a:r>
              <a:rPr lang="el-GR" sz="3600" b="0" cap="none" spc="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 Ποιος μπορεί να χρησιμοποιεί συστήματα </a:t>
            </a:r>
          </a:p>
          <a:p>
            <a:pPr algn="ctr"/>
            <a:r>
              <a:rPr lang="el-GR" sz="3600" b="0" cap="none" spc="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επιτήρησης σε δημόσιους χώρους; </a:t>
            </a:r>
          </a:p>
        </p:txBody>
      </p:sp>
      <p:cxnSp>
        <p:nvCxnSpPr>
          <p:cNvPr id="3" name="Ευθεία γραμμή σύνδεσης 2">
            <a:extLst>
              <a:ext uri="{FF2B5EF4-FFF2-40B4-BE49-F238E27FC236}">
                <a16:creationId xmlns:a16="http://schemas.microsoft.com/office/drawing/2014/main" id="{CC71FFF4-BC18-4EBA-B5C1-DC943266B58D}"/>
              </a:ext>
            </a:extLst>
          </p:cNvPr>
          <p:cNvCxnSpPr/>
          <p:nvPr/>
        </p:nvCxnSpPr>
        <p:spPr>
          <a:xfrm>
            <a:off x="1808265" y="939666"/>
            <a:ext cx="0" cy="4980372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Ορθογώνιο 10">
            <a:extLst>
              <a:ext uri="{FF2B5EF4-FFF2-40B4-BE49-F238E27FC236}">
                <a16:creationId xmlns:a16="http://schemas.microsoft.com/office/drawing/2014/main" id="{C3567BFC-B334-4E43-8BC4-03277C288E17}"/>
              </a:ext>
            </a:extLst>
          </p:cNvPr>
          <p:cNvSpPr/>
          <p:nvPr/>
        </p:nvSpPr>
        <p:spPr>
          <a:xfrm>
            <a:off x="2902999" y="2590599"/>
            <a:ext cx="6869651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l-GR" sz="2400" b="1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Μ</a:t>
            </a:r>
            <a:r>
              <a:rPr lang="el-GR" sz="2400" b="1" cap="none" spc="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όνο κρατικές αρχές </a:t>
            </a:r>
            <a:r>
              <a:rPr lang="el-GR" sz="240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(άρθρο 4 Π.Δ.75/2020).</a:t>
            </a:r>
          </a:p>
          <a:p>
            <a:endParaRPr lang="el-GR" sz="2400" dirty="0">
              <a:ln w="0"/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l-GR" sz="2400" b="0" cap="none" spc="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Ελληνική Αστυνομία, </a:t>
            </a:r>
            <a:endParaRPr lang="el-GR" sz="2400" dirty="0">
              <a:ln w="0"/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l-GR" sz="2400" b="0" cap="none" spc="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Πυροσβεστικό Σώμα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l-GR" sz="2400" b="0" cap="none" spc="0" dirty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Λιμενικό Σώμα – Ελληνική Ακτοφυλακή</a:t>
            </a:r>
          </a:p>
        </p:txBody>
      </p:sp>
    </p:spTree>
    <p:extLst>
      <p:ext uri="{BB962C8B-B14F-4D97-AF65-F5344CB8AC3E}">
        <p14:creationId xmlns:p14="http://schemas.microsoft.com/office/powerpoint/2010/main" val="33405036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1872</TotalTime>
  <Words>1290</Words>
  <Application>Microsoft Office PowerPoint</Application>
  <PresentationFormat>Widescreen</PresentationFormat>
  <Paragraphs>110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Calibri</vt:lpstr>
      <vt:lpstr>Calibri Light</vt:lpstr>
      <vt:lpstr>Century Gothic</vt:lpstr>
      <vt:lpstr>Courier New</vt:lpstr>
      <vt:lpstr>Wingdings</vt:lpstr>
      <vt:lpstr>Wingdings 3</vt:lpstr>
      <vt:lpstr>Ion Boardroom</vt:lpstr>
      <vt:lpstr>Θέμα του Office</vt:lpstr>
      <vt:lpstr> 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EVA</dc:creator>
  <cp:lastModifiedBy>N. Kanellopoulos-C. Zerva&amp;Associates Law Firm</cp:lastModifiedBy>
  <cp:revision>28</cp:revision>
  <dcterms:created xsi:type="dcterms:W3CDTF">2020-12-08T19:04:35Z</dcterms:created>
  <dcterms:modified xsi:type="dcterms:W3CDTF">2020-12-10T18:52:59Z</dcterms:modified>
</cp:coreProperties>
</file>