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33"/>
  </p:handoutMasterIdLst>
  <p:sldIdLst>
    <p:sldId id="256" r:id="rId3"/>
    <p:sldId id="267" r:id="rId4"/>
    <p:sldId id="268" r:id="rId5"/>
    <p:sldId id="269" r:id="rId6"/>
    <p:sldId id="257" r:id="rId7"/>
    <p:sldId id="258" r:id="rId8"/>
    <p:sldId id="259" r:id="rId9"/>
    <p:sldId id="260" r:id="rId11"/>
    <p:sldId id="261" r:id="rId12"/>
    <p:sldId id="262" r:id="rId13"/>
    <p:sldId id="263" r:id="rId14"/>
    <p:sldId id="264" r:id="rId15"/>
    <p:sldId id="274" r:id="rId16"/>
    <p:sldId id="272" r:id="rId17"/>
    <p:sldId id="275" r:id="rId18"/>
    <p:sldId id="278" r:id="rId19"/>
    <p:sldId id="265" r:id="rId20"/>
    <p:sldId id="279" r:id="rId21"/>
    <p:sldId id="270" r:id="rId22"/>
    <p:sldId id="280" r:id="rId23"/>
    <p:sldId id="276" r:id="rId24"/>
    <p:sldId id="281" r:id="rId25"/>
    <p:sldId id="282" r:id="rId26"/>
    <p:sldId id="266"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8" y="-10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solidFill>
                  <a:srgbClr val="003E74"/>
                </a:solidFill>
              </a:rPr>
              <a:t>Name of presentation</a:t>
            </a:r>
            <a:endParaRPr lang="en-US" b="1" dirty="0">
              <a:solidFill>
                <a:srgbClr val="003E74"/>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fld>
            <a:endParaRPr lang="en-US" dirty="0">
              <a:solidFill>
                <a:srgbClr val="003E74"/>
              </a:solidFill>
            </a:endParaRPr>
          </a:p>
        </p:txBody>
      </p:sp>
    </p:spTree>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smtClean="0"/>
              <a:t>Name of presentation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where phi t could be reward, value, or advantage functions for different kinds of estimation.</a:t>
            </a:r>
            <a:endParaRPr lang=""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smtClean="0"/>
              <a:t>Click to edit Master title style</a:t>
            </a:r>
            <a:endParaRPr lang="en-US" dirty="0"/>
          </a:p>
        </p:txBody>
      </p:sp>
      <p:sp>
        <p:nvSpPr>
          <p:cNvPr id="7" name="Text Placeholder 3"/>
          <p:cNvSpPr txBox="1"/>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245089"/>
            <a:ext cx="3601176" cy="797761"/>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Title 12"/>
          <p:cNvSpPr>
            <a:spLocks noGrp="1"/>
          </p:cNvSpPr>
          <p:nvPr>
            <p:ph type="title"/>
          </p:nvPr>
        </p:nvSpPr>
        <p:spPr>
          <a:xfrm>
            <a:off x="457200" y="1545982"/>
            <a:ext cx="3601176" cy="2153335"/>
          </a:xfrm>
        </p:spPr>
        <p:txBody>
          <a:bodyPr/>
          <a:lstStyle>
            <a:lvl1pPr>
              <a:defRPr sz="5000" b="0">
                <a:solidFill>
                  <a:srgbClr val="003E74"/>
                </a:solidFill>
              </a:defRPr>
            </a:lvl1pPr>
          </a:lstStyle>
          <a:p>
            <a:r>
              <a:rPr lang="en-GB" dirty="0" smtClean="0"/>
              <a:t>Click to edit Master title style</a:t>
            </a:r>
            <a:endParaRPr lang="en-US" dirty="0"/>
          </a:p>
        </p:txBody>
      </p:sp>
      <p:sp>
        <p:nvSpPr>
          <p:cNvPr id="5" name="Text Placeholder 9"/>
          <p:cNvSpPr>
            <a:spLocks noGrp="1"/>
          </p:cNvSpPr>
          <p:nvPr>
            <p:ph type="body" sz="quarter" idx="11" hasCustomPrompt="1"/>
          </p:nvPr>
        </p:nvSpPr>
        <p:spPr>
          <a:xfrm>
            <a:off x="457200" y="5522041"/>
            <a:ext cx="3601176"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7" name="Picture Placeholder 6"/>
          <p:cNvSpPr>
            <a:spLocks noGrp="1"/>
          </p:cNvSpPr>
          <p:nvPr>
            <p:ph type="pic" sz="quarter" idx="12"/>
          </p:nvPr>
        </p:nvSpPr>
        <p:spPr>
          <a:xfrm>
            <a:off x="4756151" y="1546225"/>
            <a:ext cx="3930650" cy="4316413"/>
          </a:xfrm>
        </p:spPr>
        <p:txBody>
          <a:bodyPr/>
          <a:lstStyle>
            <a:lvl1pPr>
              <a:buClr>
                <a:srgbClr val="0085CA"/>
              </a:buClr>
              <a:defRPr/>
            </a:lvl1pPr>
          </a:lstStyle>
          <a:p>
            <a:endParaRPr lang="en-US" dirty="0"/>
          </a:p>
        </p:txBody>
      </p:sp>
      <p:sp>
        <p:nvSpPr>
          <p:cNvPr id="9"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GB" dirty="0" smtClean="0"/>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9"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2" name="Content Placeholder 2"/>
          <p:cNvSpPr>
            <a:spLocks noGrp="1"/>
          </p:cNvSpPr>
          <p:nvPr>
            <p:ph idx="12"/>
          </p:nvPr>
        </p:nvSpPr>
        <p:spPr>
          <a:xfrm>
            <a:off x="4735923" y="2346581"/>
            <a:ext cx="3950878"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5"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6" name="Content Placeholder 2"/>
          <p:cNvSpPr>
            <a:spLocks noGrp="1"/>
          </p:cNvSpPr>
          <p:nvPr>
            <p:ph idx="12" hasCustomPrompt="1"/>
          </p:nvPr>
        </p:nvSpPr>
        <p:spPr>
          <a:xfrm>
            <a:off x="4735923" y="2346581"/>
            <a:ext cx="3950878" cy="2797494"/>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add a quote”</a:t>
            </a:r>
            <a:endParaRPr lang="en-US" dirty="0"/>
          </a:p>
        </p:txBody>
      </p:sp>
      <p:sp>
        <p:nvSpPr>
          <p:cNvPr id="8" name="Text Placeholder 12"/>
          <p:cNvSpPr>
            <a:spLocks noGrp="1"/>
          </p:cNvSpPr>
          <p:nvPr>
            <p:ph type="body" sz="quarter" idx="14" hasCustomPrompt="1"/>
          </p:nvPr>
        </p:nvSpPr>
        <p:spPr>
          <a:xfrm>
            <a:off x="4735513" y="5346526"/>
            <a:ext cx="3951287" cy="64416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defRPr/>
            </a:pPr>
            <a:r>
              <a:rPr lang="en-GB" dirty="0" smtClean="0"/>
              <a:t>Click to add quote attribution</a:t>
            </a:r>
            <a:endParaRPr lang="en-US" dirty="0" smtClean="0"/>
          </a:p>
        </p:txBody>
      </p:sp>
      <p:sp>
        <p:nvSpPr>
          <p:cNvPr id="9" name="Text Placeholder 3"/>
          <p:cNvSpPr>
            <a:spLocks noGrp="1"/>
          </p:cNvSpPr>
          <p:nvPr>
            <p:ph type="body" sz="quarter" idx="15"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9" name="Picture Placeholder 8"/>
          <p:cNvSpPr>
            <a:spLocks noGrp="1"/>
          </p:cNvSpPr>
          <p:nvPr>
            <p:ph type="pic" sz="quarter" idx="13"/>
          </p:nvPr>
        </p:nvSpPr>
        <p:spPr>
          <a:xfrm>
            <a:off x="4735513" y="2346581"/>
            <a:ext cx="3951287" cy="2788292"/>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3"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Picture Placeholder 8"/>
          <p:cNvSpPr>
            <a:spLocks noGrp="1"/>
          </p:cNvSpPr>
          <p:nvPr>
            <p:ph type="pic" sz="quarter" idx="13"/>
          </p:nvPr>
        </p:nvSpPr>
        <p:spPr>
          <a:xfrm>
            <a:off x="457199" y="1487908"/>
            <a:ext cx="8229601" cy="3646965"/>
          </a:xfrm>
        </p:spPr>
        <p:txBody>
          <a:bodyPr/>
          <a:lstStyle>
            <a:lvl1pPr>
              <a:buClr>
                <a:srgbClr val="0085CA"/>
              </a:buClr>
              <a:defRPr/>
            </a:lvl1pPr>
          </a:lstStyle>
          <a:p>
            <a:endParaRPr lang="en-US" dirty="0"/>
          </a:p>
        </p:txBody>
      </p:sp>
      <p:sp>
        <p:nvSpPr>
          <p:cNvPr id="8"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Picture Placeholder 8"/>
          <p:cNvSpPr>
            <a:spLocks noGrp="1"/>
          </p:cNvSpPr>
          <p:nvPr>
            <p:ph type="pic" sz="quarter" idx="13"/>
          </p:nvPr>
        </p:nvSpPr>
        <p:spPr>
          <a:xfrm>
            <a:off x="457199" y="1487908"/>
            <a:ext cx="3951287" cy="3646965"/>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7" name="Picture Placeholder 8"/>
          <p:cNvSpPr>
            <a:spLocks noGrp="1"/>
          </p:cNvSpPr>
          <p:nvPr>
            <p:ph type="pic" sz="quarter" idx="15"/>
          </p:nvPr>
        </p:nvSpPr>
        <p:spPr>
          <a:xfrm>
            <a:off x="4735513" y="1487908"/>
            <a:ext cx="3951287" cy="2395455"/>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3" y="4214645"/>
            <a:ext cx="3951287" cy="1776040"/>
          </a:xfrm>
        </p:spPr>
        <p:txBody>
          <a:bodyPr/>
          <a:lstStyle>
            <a:lvl1pPr>
              <a:buClr>
                <a:srgbClr val="0085CA"/>
              </a:buClr>
              <a:defRPr/>
            </a:lvl1pPr>
          </a:lstStyle>
          <a:p>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ollege_Powerpoint_Backgroun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2346581"/>
            <a:ext cx="8229600" cy="3644104"/>
          </a:xfrm>
          <a:prstGeom prst="rect">
            <a:avLst/>
          </a:prstGeom>
        </p:spPr>
        <p:txBody>
          <a:bodyPr vert="horz" lIns="0" tIns="0" rIns="0" bIns="0" rtlCol="0">
            <a:noAutofit/>
          </a:body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2" name="Title Placeholder 1"/>
          <p:cNvSpPr>
            <a:spLocks noGrp="1"/>
          </p:cNvSpPr>
          <p:nvPr>
            <p:ph type="title"/>
          </p:nvPr>
        </p:nvSpPr>
        <p:spPr>
          <a:xfrm>
            <a:off x="457200" y="1487908"/>
            <a:ext cx="8229600" cy="507556"/>
          </a:xfrm>
          <a:prstGeom prst="rect">
            <a:avLst/>
          </a:prstGeom>
        </p:spPr>
        <p:txBody>
          <a:bodyPr vert="horz" lIns="0" tIns="45720" rIns="0" bIns="0" rtlCol="0" anchor="ctr">
            <a:noAutofit/>
          </a:bodyPr>
          <a:lstStyle/>
          <a:p>
            <a:r>
              <a:rPr lang="en-GB"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457200" rtl="0" eaLnBrk="1" latinLnBrk="0" hangingPunct="1">
        <a:spcBef>
          <a:spcPct val="0"/>
        </a:spcBef>
        <a:buNone/>
        <a:defRPr sz="28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45385" y="2964180"/>
            <a:ext cx="4253865" cy="1028065"/>
          </a:xfrm>
        </p:spPr>
        <p:txBody>
          <a:bodyPr/>
          <a:lstStyle/>
          <a:p>
            <a:r>
              <a:rPr lang="en-US" altLang="en-US"/>
              <a:t>Individual Study Option</a:t>
            </a:r>
            <a:endParaRPr lang="en-US" altLang="en-US"/>
          </a:p>
          <a:p>
            <a:endParaRPr lang="en-US"/>
          </a:p>
        </p:txBody>
      </p:sp>
      <p:sp>
        <p:nvSpPr>
          <p:cNvPr id="3" name="Title 2"/>
          <p:cNvSpPr>
            <a:spLocks noGrp="1"/>
          </p:cNvSpPr>
          <p:nvPr>
            <p:ph type="title"/>
          </p:nvPr>
        </p:nvSpPr>
        <p:spPr>
          <a:xfrm>
            <a:off x="203200" y="1587500"/>
            <a:ext cx="8721725" cy="1990090"/>
          </a:xfrm>
        </p:spPr>
        <p:txBody>
          <a:bodyPr/>
          <a:lstStyle/>
          <a:p>
            <a:pPr algn="ctr"/>
            <a:r>
              <a:rPr lang="en-US" altLang="en-US" sz="3600" b="1">
                <a:sym typeface="+mn-ea"/>
              </a:rPr>
              <a:t>Efficient Reinforcement Learning with Initialized Policy</a:t>
            </a:r>
            <a:br>
              <a:rPr lang="en-US" altLang="en-US">
                <a:sym typeface="+mn-ea"/>
              </a:rPr>
            </a:br>
            <a:endParaRPr lang="en-US" altLang="en-US"/>
          </a:p>
        </p:txBody>
      </p:sp>
      <p:sp>
        <p:nvSpPr>
          <p:cNvPr id="4" name="Text Placeholder 3"/>
          <p:cNvSpPr>
            <a:spLocks noGrp="1"/>
          </p:cNvSpPr>
          <p:nvPr>
            <p:ph type="body" sz="quarter" idx="11"/>
          </p:nvPr>
        </p:nvSpPr>
        <p:spPr>
          <a:xfrm>
            <a:off x="1371600" y="4391565"/>
            <a:ext cx="6400800" cy="339811"/>
          </a:xfrm>
        </p:spPr>
        <p:txBody>
          <a:bodyPr/>
          <a:lstStyle/>
          <a:p>
            <a:pPr algn="ctr"/>
            <a:r>
              <a:rPr lang="en-US" altLang="en-US" sz="2400">
                <a:solidFill>
                  <a:schemeClr val="tx1"/>
                </a:solidFill>
                <a:sym typeface="+mn-ea"/>
              </a:rPr>
              <a:t>Zihan Ding</a:t>
            </a:r>
            <a:endParaRPr lang="en-US" altLang="en-US" sz="2400">
              <a:solidFill>
                <a:schemeClr val="tx1"/>
              </a:solidFill>
            </a:endParaRPr>
          </a:p>
          <a:p>
            <a:pPr algn="ctr"/>
            <a:r>
              <a:rPr lang="en-US" altLang="en-US" sz="2400">
                <a:solidFill>
                  <a:schemeClr val="tx1"/>
                </a:solidFill>
                <a:sym typeface="+mn-ea"/>
              </a:rPr>
              <a:t>Supervisor: Dr. Edward Johns</a:t>
            </a:r>
            <a:endParaRPr lang="en-US" altLang="en-US" sz="2400">
              <a:solidFill>
                <a:schemeClr val="tx1"/>
              </a:solidFill>
              <a:sym typeface="+mn-ea"/>
            </a:endParaRPr>
          </a:p>
        </p:txBody>
      </p:sp>
      <p:sp>
        <p:nvSpPr>
          <p:cNvPr id="5" name="Text Placeholder 4"/>
          <p:cNvSpPr>
            <a:spLocks noGrp="1"/>
          </p:cNvSpPr>
          <p:nvPr>
            <p:ph type="body" sz="quarter" idx="13"/>
          </p:nvPr>
        </p:nvSpPr>
        <p:spPr/>
        <p:txBody>
          <a:bodyPr/>
          <a:lstStyle/>
          <a:p>
            <a:r>
              <a:rPr lang="en-US" altLang="en-US" dirty="0"/>
              <a:t>May 8th, 2019</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
        <p:nvSpPr>
          <p:cNvPr id="6" name="Title 5"/>
          <p:cNvSpPr>
            <a:spLocks noGrp="1"/>
          </p:cNvSpPr>
          <p:nvPr>
            <p:ph type="title"/>
          </p:nvPr>
        </p:nvSpPr>
        <p:spPr>
          <a:xfrm>
            <a:off x="457200" y="987528"/>
            <a:ext cx="8229600" cy="507556"/>
          </a:xfrm>
        </p:spPr>
        <p:txBody>
          <a:bodyPr/>
          <a:p>
            <a:pPr algn="ctr"/>
            <a:r>
              <a:rPr lang="" altLang="en-US">
                <a:solidFill>
                  <a:schemeClr val="tx1"/>
                </a:solidFill>
              </a:rPr>
              <a:t>Environment</a:t>
            </a:r>
            <a:endParaRPr lang="" altLang="en-US">
              <a:solidFill>
                <a:schemeClr val="tx1"/>
              </a:solidFill>
            </a:endParaRPr>
          </a:p>
        </p:txBody>
      </p:sp>
      <p:pic>
        <p:nvPicPr>
          <p:cNvPr id="8" name="Picture 7" descr="reacher"/>
          <p:cNvPicPr>
            <a:picLocks noChangeAspect="1"/>
          </p:cNvPicPr>
          <p:nvPr/>
        </p:nvPicPr>
        <p:blipFill>
          <a:blip r:embed="rId1"/>
          <a:stretch>
            <a:fillRect/>
          </a:stretch>
        </p:blipFill>
        <p:spPr>
          <a:xfrm>
            <a:off x="2353310" y="2213610"/>
            <a:ext cx="4438015" cy="3512185"/>
          </a:xfrm>
          <a:prstGeom prst="rect">
            <a:avLst/>
          </a:prstGeom>
        </p:spPr>
      </p:pic>
      <p:sp>
        <p:nvSpPr>
          <p:cNvPr id="9" name="Content Placeholder 1"/>
          <p:cNvSpPr>
            <a:spLocks noGrp="1"/>
          </p:cNvSpPr>
          <p:nvPr/>
        </p:nvSpPr>
        <p:spPr>
          <a:xfrm>
            <a:off x="45720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2400" i="1"/>
              <a:t>Reacher</a:t>
            </a:r>
            <a:r>
              <a:rPr lang="" altLang="en-US" sz="2400"/>
              <a:t>:</a:t>
            </a:r>
            <a:endParaRPr lang="en-US" altLang="en-US" sz="2400"/>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itle 7"/>
          <p:cNvSpPr>
            <a:spLocks noGrp="1"/>
          </p:cNvSpPr>
          <p:nvPr>
            <p:ph type="title"/>
          </p:nvPr>
        </p:nvSpPr>
        <p:spPr>
          <a:xfrm>
            <a:off x="284480" y="1110718"/>
            <a:ext cx="8229600" cy="507556"/>
          </a:xfrm>
        </p:spPr>
        <p:txBody>
          <a:bodyPr/>
          <a:p>
            <a:pPr algn="ctr"/>
            <a:r>
              <a:rPr lang="en-US" altLang="en-US">
                <a:solidFill>
                  <a:schemeClr val="tx1"/>
                </a:solidFill>
              </a:rPr>
              <a:t>Environment</a:t>
            </a:r>
            <a:endParaRPr lang="en-US" altLang="en-US">
              <a:solidFill>
                <a:schemeClr val="tx1"/>
              </a:solidFill>
            </a:endParaRPr>
          </a:p>
        </p:txBody>
      </p:sp>
      <p:sp>
        <p:nvSpPr>
          <p:cNvPr id="9" name="Content Placeholder 1"/>
          <p:cNvSpPr>
            <a:spLocks noGrp="1"/>
          </p:cNvSpPr>
          <p:nvPr/>
        </p:nvSpPr>
        <p:spPr>
          <a:xfrm>
            <a:off x="45720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a:sym typeface="+mn-ea"/>
              </a:rPr>
              <a:t>Reward Function</a:t>
            </a:r>
            <a:endParaRPr lang="en-US" altLang="en-US" sz="2400"/>
          </a:p>
          <a:p>
            <a:endParaRPr lang="en-US" sz="2400"/>
          </a:p>
        </p:txBody>
      </p:sp>
      <p:sp>
        <p:nvSpPr>
          <p:cNvPr id="10" name="Content Placeholder 1"/>
          <p:cNvSpPr>
            <a:spLocks noGrp="1"/>
          </p:cNvSpPr>
          <p:nvPr/>
        </p:nvSpPr>
        <p:spPr>
          <a:xfrm>
            <a:off x="457200" y="234378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 altLang="en-US"/>
              <a:t>Dense Reward:</a:t>
            </a:r>
            <a:endParaRPr lang="en-US" altLang="en-US" sz="2400"/>
          </a:p>
          <a:p>
            <a:endParaRPr lang="en-US" sz="2400"/>
          </a:p>
        </p:txBody>
      </p:sp>
      <p:sp>
        <p:nvSpPr>
          <p:cNvPr id="12" name="Content Placeholder 1"/>
          <p:cNvSpPr>
            <a:spLocks noGrp="1"/>
          </p:cNvSpPr>
          <p:nvPr/>
        </p:nvSpPr>
        <p:spPr>
          <a:xfrm>
            <a:off x="457200" y="379285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 altLang="en-US"/>
              <a:t>Sparse </a:t>
            </a:r>
            <a:r>
              <a:rPr lang="en-US" altLang="en-US"/>
              <a:t>Reward:</a:t>
            </a:r>
            <a:endParaRPr lang="en-US" altLang="en-US" sz="2400"/>
          </a:p>
          <a:p>
            <a:endParaRPr lang="en-US" sz="2400"/>
          </a:p>
        </p:txBody>
      </p:sp>
      <p:pic>
        <p:nvPicPr>
          <p:cNvPr id="13" name="Picture 12" descr="r1"/>
          <p:cNvPicPr>
            <a:picLocks noChangeAspect="1"/>
          </p:cNvPicPr>
          <p:nvPr/>
        </p:nvPicPr>
        <p:blipFill>
          <a:blip r:embed="rId1"/>
          <a:stretch>
            <a:fillRect/>
          </a:stretch>
        </p:blipFill>
        <p:spPr>
          <a:xfrm>
            <a:off x="944245" y="2711450"/>
            <a:ext cx="4293870" cy="913765"/>
          </a:xfrm>
          <a:prstGeom prst="rect">
            <a:avLst/>
          </a:prstGeom>
        </p:spPr>
      </p:pic>
      <p:pic>
        <p:nvPicPr>
          <p:cNvPr id="14" name="Picture 13" descr="r2"/>
          <p:cNvPicPr>
            <a:picLocks noChangeAspect="1"/>
          </p:cNvPicPr>
          <p:nvPr/>
        </p:nvPicPr>
        <p:blipFill>
          <a:blip r:embed="rId2"/>
          <a:stretch>
            <a:fillRect/>
          </a:stretch>
        </p:blipFill>
        <p:spPr>
          <a:xfrm>
            <a:off x="995045" y="4319905"/>
            <a:ext cx="4192270" cy="1100455"/>
          </a:xfrm>
          <a:prstGeom prst="rect">
            <a:avLst/>
          </a:prstGeom>
        </p:spPr>
      </p:pic>
      <p:pic>
        <p:nvPicPr>
          <p:cNvPr id="15" name="Picture 14" descr="reacher1"/>
          <p:cNvPicPr>
            <a:picLocks noChangeAspect="1"/>
          </p:cNvPicPr>
          <p:nvPr/>
        </p:nvPicPr>
        <p:blipFill>
          <a:blip r:embed="rId3"/>
          <a:stretch>
            <a:fillRect/>
          </a:stretch>
        </p:blipFill>
        <p:spPr>
          <a:xfrm>
            <a:off x="5157470" y="1872615"/>
            <a:ext cx="3368040" cy="3533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149985" y="2414905"/>
            <a:ext cx="6975475" cy="37846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a:solidFill>
                  <a:schemeClr val="tx1"/>
                </a:solidFill>
                <a:sym typeface="+mn-ea"/>
              </a:rPr>
              <a:t>Model-based reinforcement learning: (not accurate, only in simulation)</a:t>
            </a:r>
            <a:endParaRPr lang="" altLang="en-US">
              <a:solidFill>
                <a:schemeClr val="tx1"/>
              </a:solidFill>
              <a:sym typeface="+mn-ea"/>
            </a:endParaRPr>
          </a:p>
          <a:p>
            <a:pPr lvl="1" indent="0">
              <a:buClr>
                <a:srgbClr val="FF0000"/>
              </a:buClr>
              <a:buFont typeface="Arial" panose="02080604020202020204" pitchFamily="34" charset="0"/>
              <a:buNone/>
            </a:pPr>
            <a:r>
              <a:rPr lang="" altLang="en-US" sz="1400">
                <a:solidFill>
                  <a:schemeClr val="tx1"/>
                </a:solidFill>
                <a:sym typeface="+mn-ea"/>
              </a:rPr>
              <a:t> The learned policy with model-based RL </a:t>
            </a:r>
            <a:r>
              <a:rPr lang="en-US" altLang="en-US" sz="1400">
                <a:sym typeface="+mn-ea"/>
              </a:rPr>
              <a:t>like model predictive control (MPC) </a:t>
            </a:r>
            <a:r>
              <a:rPr lang="" altLang="en-US" sz="1400">
                <a:solidFill>
                  <a:schemeClr val="tx1"/>
                </a:solidFill>
                <a:sym typeface="+mn-ea"/>
              </a:rPr>
              <a:t>can be used to initialize a model-free reinforcement learning model with supervised imitation learning.</a:t>
            </a:r>
            <a:endParaRPr lang="" altLang="en-US" sz="1400">
              <a:solidFill>
                <a:schemeClr val="tx1"/>
              </a:solidFill>
              <a:sym typeface="+mn-ea"/>
            </a:endParaRPr>
          </a:p>
          <a:p>
            <a:pPr lvl="1" indent="0">
              <a:buClr>
                <a:srgbClr val="FF0000"/>
              </a:buClr>
              <a:buFont typeface="Arial" panose="02080604020202020204" pitchFamily="34" charset="0"/>
              <a:buNone/>
            </a:pPr>
            <a:endParaRPr lang="" altLang="en-US">
              <a:solidFill>
                <a:schemeClr val="tx1"/>
              </a:solidFill>
              <a:sym typeface="+mn-ea"/>
            </a:endParaRPr>
          </a:p>
          <a:p>
            <a:pPr marL="342900" indent="-342900">
              <a:buClr>
                <a:srgbClr val="FF0000"/>
              </a:buClr>
              <a:buFont typeface="Arial" panose="02080604020202020204" pitchFamily="34" charset="0"/>
              <a:buChar char="•"/>
            </a:pPr>
            <a:r>
              <a:rPr lang="" altLang="en-US">
                <a:solidFill>
                  <a:schemeClr val="tx1"/>
                </a:solidFill>
                <a:sym typeface="+mn-ea"/>
              </a:rPr>
              <a:t>Analytic-form solutions like inverse kinematics: (cheap and accurate, only in simulation)</a:t>
            </a:r>
            <a:endParaRPr lang="" altLang="en-US">
              <a:solidFill>
                <a:schemeClr val="tx1"/>
              </a:solidFill>
              <a:sym typeface="+mn-ea"/>
            </a:endParaRPr>
          </a:p>
          <a:p>
            <a:pPr indent="0">
              <a:buClr>
                <a:srgbClr val="FF0000"/>
              </a:buClr>
              <a:buFont typeface="Arial" panose="02080604020202020204" pitchFamily="34" charset="0"/>
              <a:buNone/>
            </a:pPr>
            <a:endParaRPr lang="" altLang="en-US">
              <a:solidFill>
                <a:schemeClr val="tx1"/>
              </a:solidFill>
              <a:sym typeface="+mn-ea"/>
            </a:endParaRPr>
          </a:p>
          <a:p>
            <a:pPr marL="342900" indent="-342900">
              <a:buClr>
                <a:srgbClr val="FF0000"/>
              </a:buClr>
              <a:buFont typeface="Arial" panose="02080604020202020204" pitchFamily="34" charset="0"/>
              <a:buChar char="•"/>
            </a:pPr>
            <a:endParaRPr lang="" altLang="en-US">
              <a:solidFill>
                <a:schemeClr val="tx1"/>
              </a:solidFill>
              <a:sym typeface="+mn-ea"/>
            </a:endParaRPr>
          </a:p>
          <a:p>
            <a:pPr marL="342900" indent="-342900">
              <a:buClr>
                <a:srgbClr val="FF0000"/>
              </a:buClr>
              <a:buFont typeface="Arial" panose="02080604020202020204" pitchFamily="34" charset="0"/>
              <a:buChar char="•"/>
            </a:pPr>
            <a:endParaRPr lang="" altLang="en-US">
              <a:solidFill>
                <a:schemeClr val="tx1"/>
              </a:solidFill>
              <a:sym typeface="+mn-ea"/>
            </a:endParaRPr>
          </a:p>
          <a:p>
            <a:pPr indent="0">
              <a:buClr>
                <a:srgbClr val="FF0000"/>
              </a:buClr>
              <a:buFont typeface="Arial" panose="02080604020202020204" pitchFamily="34" charset="0"/>
              <a:buNone/>
            </a:pPr>
            <a:endParaRPr lang="" altLang="en-US">
              <a:solidFill>
                <a:schemeClr val="tx1"/>
              </a:solidFill>
              <a:sym typeface="+mn-ea"/>
            </a:endParaRPr>
          </a:p>
          <a:p>
            <a:pPr marL="342900" indent="-342900">
              <a:buClr>
                <a:srgbClr val="FF0000"/>
              </a:buClr>
              <a:buFont typeface="Arial" panose="02080604020202020204" pitchFamily="34" charset="0"/>
              <a:buChar char="•"/>
            </a:pPr>
            <a:r>
              <a:rPr lang="" altLang="en-US">
                <a:solidFill>
                  <a:schemeClr val="tx1"/>
                </a:solidFill>
                <a:sym typeface="+mn-ea"/>
              </a:rPr>
              <a:t>Human expert demonstrations. (expensive, in both simulation and reality)</a:t>
            </a:r>
            <a:endParaRPr lang="" altLang="en-US">
              <a:solidFill>
                <a:schemeClr val="tx1"/>
              </a:solidFill>
              <a:sym typeface="+mn-ea"/>
            </a:endParaRPr>
          </a:p>
        </p:txBody>
      </p:sp>
      <p:sp>
        <p:nvSpPr>
          <p:cNvPr id="9" name="Content Placeholder 1"/>
          <p:cNvSpPr>
            <a:spLocks noGrp="1"/>
          </p:cNvSpPr>
          <p:nvPr/>
        </p:nvSpPr>
        <p:spPr>
          <a:xfrm>
            <a:off x="789305" y="1988820"/>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2000" u="sng"/>
              <a:t>Approaches of </a:t>
            </a:r>
            <a:r>
              <a:rPr lang="" altLang="en-US" sz="2000" u="sng">
                <a:solidFill>
                  <a:schemeClr val="tx2"/>
                </a:solidFill>
              </a:rPr>
              <a:t>generating</a:t>
            </a:r>
            <a:r>
              <a:rPr lang="" altLang="en-US" sz="2000" u="sng"/>
              <a:t> demonstrations</a:t>
            </a:r>
            <a:r>
              <a:rPr lang="en-US" altLang="en-US" sz="2000" u="sng"/>
              <a:t>:</a:t>
            </a:r>
            <a:endParaRPr lang="en-US" altLang="en-US" sz="2000"/>
          </a:p>
          <a:p>
            <a:endParaRPr lang="en-US" sz="2000"/>
          </a:p>
        </p:txBody>
      </p:sp>
      <p:pic>
        <p:nvPicPr>
          <p:cNvPr id="10" name="Picture 9" descr="in1"/>
          <p:cNvPicPr>
            <a:picLocks noChangeAspect="1"/>
          </p:cNvPicPr>
          <p:nvPr/>
        </p:nvPicPr>
        <p:blipFill>
          <a:blip r:embed="rId1"/>
          <a:stretch>
            <a:fillRect/>
          </a:stretch>
        </p:blipFill>
        <p:spPr>
          <a:xfrm>
            <a:off x="3461385" y="4502785"/>
            <a:ext cx="1851025" cy="441960"/>
          </a:xfrm>
          <a:prstGeom prst="rect">
            <a:avLst/>
          </a:prstGeom>
        </p:spPr>
      </p:pic>
      <p:pic>
        <p:nvPicPr>
          <p:cNvPr id="11" name="Picture 10" descr="in2"/>
          <p:cNvPicPr>
            <a:picLocks noChangeAspect="1"/>
          </p:cNvPicPr>
          <p:nvPr/>
        </p:nvPicPr>
        <p:blipFill>
          <a:blip r:embed="rId2"/>
          <a:stretch>
            <a:fillRect/>
          </a:stretch>
        </p:blipFill>
        <p:spPr>
          <a:xfrm>
            <a:off x="2799080" y="4837430"/>
            <a:ext cx="3677285" cy="659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0515" y="88773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2" name="Text Box 1"/>
          <p:cNvSpPr txBox="1"/>
          <p:nvPr/>
        </p:nvSpPr>
        <p:spPr>
          <a:xfrm>
            <a:off x="825500" y="2003425"/>
            <a:ext cx="8057515" cy="47390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Supervised learning approach</a:t>
            </a:r>
            <a:r>
              <a:rPr lang="" altLang="en-US">
                <a:sym typeface="+mn-ea"/>
              </a:rPr>
              <a:t>:</a:t>
            </a:r>
            <a:endParaRPr lang="" altLang="en-US">
              <a:sym typeface="+mn-ea"/>
            </a:endParaRPr>
          </a:p>
          <a:p>
            <a:pPr lvl="1" indent="0">
              <a:buClr>
                <a:srgbClr val="FF0000"/>
              </a:buClr>
              <a:buFont typeface="Arial" panose="02080604020202020204" pitchFamily="34" charset="0"/>
              <a:buNone/>
            </a:pPr>
            <a:r>
              <a:rPr lang="" altLang="en-US" sz="1400">
                <a:solidFill>
                  <a:srgbClr val="FF0000"/>
                </a:solidFill>
                <a:sym typeface="+mn-ea"/>
              </a:rPr>
              <a:t>Behavior Cloning, Residual Policy Learning</a:t>
            </a:r>
            <a:r>
              <a:rPr lang="" altLang="en-US" sz="1400">
                <a:solidFill>
                  <a:schemeClr val="tx1"/>
                </a:solidFill>
                <a:sym typeface="+mn-ea"/>
              </a:rPr>
              <a:t>, DAGGER, Variational Dropout, Dynamic Movement Primative, One-shot Imitation Learning with Soft Attention, etc.</a:t>
            </a:r>
            <a:endParaRPr lang=""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Inverse reinforcement learning approach</a:t>
            </a:r>
            <a:r>
              <a:rPr lang="" altLang="en-US">
                <a:solidFill>
                  <a:schemeClr val="tx1"/>
                </a:solidFill>
                <a:sym typeface="+mn-ea"/>
              </a:rPr>
              <a:t>:</a:t>
            </a:r>
            <a:endParaRPr lang="" altLang="en-US">
              <a:solidFill>
                <a:schemeClr val="tx1"/>
              </a:solidFill>
              <a:sym typeface="+mn-ea"/>
            </a:endParaRPr>
          </a:p>
          <a:p>
            <a:pPr lvl="1" indent="0">
              <a:buClr>
                <a:srgbClr val="FF0000"/>
              </a:buClr>
              <a:buFont typeface="Arial" panose="02080604020202020204" pitchFamily="34" charset="0"/>
              <a:buNone/>
            </a:pPr>
            <a:r>
              <a:rPr lang="" altLang="en-US" sz="1400">
                <a:solidFill>
                  <a:schemeClr val="tx1"/>
                </a:solidFill>
                <a:sym typeface="+mn-ea"/>
              </a:rPr>
              <a:t>To </a:t>
            </a:r>
            <a:r>
              <a:rPr lang="en-US" altLang="en-US" sz="1400">
                <a:solidFill>
                  <a:schemeClr val="tx1"/>
                </a:solidFill>
                <a:sym typeface="+mn-ea"/>
              </a:rPr>
              <a:t>extract a reward function from observed optimal behavior, like the expert demonstrations, or say to find a loss function under which the observed trajectories is optimal.</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Generative adversarial approach</a:t>
            </a:r>
            <a:r>
              <a:rPr lang="" altLang="en-US">
                <a:solidFill>
                  <a:schemeClr val="tx1"/>
                </a:solidFill>
                <a:sym typeface="+mn-ea"/>
              </a:rPr>
              <a:t>:</a:t>
            </a:r>
            <a:endParaRPr lang=""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The generative adversarial imitation learning (GAIL) applies a discriminator in generative adversarial networks (GAN) for providing the estimation of action-value function based on demonstrations.</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Other approaches</a:t>
            </a:r>
            <a:r>
              <a:rPr lang="" altLang="en-US">
                <a:solidFill>
                  <a:schemeClr val="tx1"/>
                </a:solidFill>
                <a:sym typeface="+mn-ea"/>
              </a:rPr>
              <a:t>:</a:t>
            </a:r>
            <a:endParaRPr lang="" altLang="en-US">
              <a:solidFill>
                <a:schemeClr val="tx1"/>
              </a:solidFill>
              <a:sym typeface="+mn-ea"/>
            </a:endParaRPr>
          </a:p>
          <a:p>
            <a:pPr indent="0">
              <a:buClr>
                <a:srgbClr val="FF0000"/>
              </a:buClr>
              <a:buFont typeface="Arial" panose="02080604020202020204" pitchFamily="34" charset="0"/>
              <a:buNone/>
            </a:pPr>
            <a:r>
              <a:rPr lang="" altLang="en-US">
                <a:solidFill>
                  <a:schemeClr val="tx1"/>
                </a:solidFill>
                <a:sym typeface="+mn-ea"/>
              </a:rPr>
              <a:t>	</a:t>
            </a:r>
            <a:r>
              <a:rPr lang="en-US" altLang="en-US" sz="1400">
                <a:solidFill>
                  <a:srgbClr val="FF0000"/>
                </a:solidFill>
                <a:sym typeface="+mn-ea"/>
              </a:rPr>
              <a:t>Feeding Demonstrations into Memory Buffer (DDPGfD)</a:t>
            </a:r>
            <a:r>
              <a:rPr lang="" altLang="en-US" sz="1400">
                <a:solidFill>
                  <a:schemeClr val="tx1"/>
                </a:solidFill>
                <a:sym typeface="+mn-ea"/>
              </a:rPr>
              <a:t>, .Deep Q-Learning from 	Demonstrations, Normalized Actor-Critic, Reward Shaping, Optimistic Initialization, 	etc.</a:t>
            </a:r>
            <a:endParaRPr lang="" altLang="en-US" sz="1400">
              <a:solidFill>
                <a:schemeClr val="tx1"/>
              </a:solidFill>
              <a:sym typeface="+mn-ea"/>
            </a:endParaRPr>
          </a:p>
          <a:p>
            <a:pPr indent="0">
              <a:buClr>
                <a:srgbClr val="FF0000"/>
              </a:buClr>
              <a:buFont typeface="Arial" panose="02080604020202020204" pitchFamily="34" charset="0"/>
              <a:buNone/>
            </a:pPr>
            <a:endParaRPr lang="" altLang="en-US">
              <a:solidFill>
                <a:schemeClr val="tx1"/>
              </a:solidFill>
              <a:sym typeface="+mn-ea"/>
            </a:endParaRPr>
          </a:p>
        </p:txBody>
      </p:sp>
      <p:sp>
        <p:nvSpPr>
          <p:cNvPr id="3" name="Content Placeholder 1"/>
          <p:cNvSpPr>
            <a:spLocks noGrp="1"/>
          </p:cNvSpPr>
          <p:nvPr/>
        </p:nvSpPr>
        <p:spPr>
          <a:xfrm>
            <a:off x="678180" y="1717675"/>
            <a:ext cx="78435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u="sng"/>
              <a:t>Approaches of </a:t>
            </a:r>
            <a:r>
              <a:rPr lang="en-US" altLang="en-US" u="sng">
                <a:solidFill>
                  <a:schemeClr val="tx2"/>
                </a:solidFill>
              </a:rPr>
              <a:t>leveraging</a:t>
            </a:r>
            <a:r>
              <a:rPr lang="en-US" altLang="en-US" u="sng"/>
              <a:t> demonstrations: </a:t>
            </a:r>
            <a:r>
              <a:rPr lang="" altLang="en-US" u="sng"/>
              <a:t>(</a:t>
            </a:r>
            <a:r>
              <a:rPr lang="" altLang="en-US" u="sng">
                <a:solidFill>
                  <a:srgbClr val="FF0000"/>
                </a:solidFill>
              </a:rPr>
              <a:t>Imitation Learning</a:t>
            </a:r>
            <a:r>
              <a:rPr lang="" altLang="en-US" u="sng"/>
              <a:t>)</a:t>
            </a:r>
            <a:endParaRPr lang="en-US" altLang="en-US" sz="2000" u="sng"/>
          </a:p>
          <a:p>
            <a:endParaRPr lang="en-US" altLang="en-US" sz="2000"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224280" y="4140835"/>
            <a:ext cx="704786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Behavior Cloning;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Feeding Demonstrations into Memory Buffer (DDPGfD)</a:t>
            </a:r>
            <a:r>
              <a:rPr lang="" altLang="en-US">
                <a:solidFill>
                  <a:schemeClr val="tx1"/>
                </a:solidFill>
                <a:sym typeface="+mn-ea"/>
              </a:rPr>
              <a:t>.</a:t>
            </a:r>
            <a:endParaRPr lang="en-US" altLang="en-US">
              <a:solidFill>
                <a:schemeClr val="bg1">
                  <a:lumMod val="50000"/>
                </a:schemeClr>
              </a:solidFill>
              <a:sym typeface="+mn-ea"/>
            </a:endParaRPr>
          </a:p>
          <a:p>
            <a:pPr indent="0">
              <a:buClr>
                <a:srgbClr val="FF0000"/>
              </a:buClr>
              <a:buFont typeface="Arial" panose="02080604020202020204" pitchFamily="34" charset="0"/>
              <a:buNone/>
            </a:pPr>
            <a:endParaRPr lang="en-US" altLang="en-US">
              <a:solidFill>
                <a:schemeClr val="bg1">
                  <a:lumMod val="50000"/>
                </a:schemeClr>
              </a:solidFill>
              <a:sym typeface="+mn-ea"/>
            </a:endParaRPr>
          </a:p>
        </p:txBody>
      </p:sp>
      <p:sp>
        <p:nvSpPr>
          <p:cNvPr id="3" name="Content Placeholder 1"/>
          <p:cNvSpPr>
            <a:spLocks noGrp="1"/>
          </p:cNvSpPr>
          <p:nvPr/>
        </p:nvSpPr>
        <p:spPr>
          <a:xfrm>
            <a:off x="916940" y="2267585"/>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600">
                <a:solidFill>
                  <a:srgbClr val="FF0000"/>
                </a:solidFill>
              </a:rPr>
              <a:t>Policy trained with demonstrations as initialization</a:t>
            </a:r>
            <a:r>
              <a:rPr lang="" altLang="en-US" sz="1600"/>
              <a:t>: as t</a:t>
            </a:r>
            <a:r>
              <a:rPr lang="en-US" altLang="en-US" sz="1600"/>
              <a:t>he reinforcement signals can still be provided after the imitation learning process </a:t>
            </a:r>
            <a:r>
              <a:rPr lang="" altLang="en-US" sz="1600"/>
              <a:t>with demonstrations</a:t>
            </a:r>
            <a:r>
              <a:rPr lang="en-US" altLang="en-US" sz="1600"/>
              <a:t>, the RL learning </a:t>
            </a:r>
            <a:r>
              <a:rPr lang="" altLang="en-US" sz="1600"/>
              <a:t>can thus take</a:t>
            </a:r>
            <a:r>
              <a:rPr lang="en-US" altLang="en-US" sz="1600"/>
              <a:t> the policy learned from imitation learning as an initialization. </a:t>
            </a:r>
            <a:endParaRPr lang="en-US" altLang="en-US" sz="1600"/>
          </a:p>
          <a:p>
            <a:r>
              <a:rPr lang="en-US" altLang="en-US" sz="1600"/>
              <a:t>Therefore, we do not require the policy from imitation learning to be optimal, but good enough with a </a:t>
            </a:r>
            <a:r>
              <a:rPr lang="en-US" altLang="en-US" sz="1600">
                <a:solidFill>
                  <a:srgbClr val="FF0000"/>
                </a:solidFill>
              </a:rPr>
              <a:t>relatively simple imitation learning</a:t>
            </a:r>
            <a:r>
              <a:rPr lang="en-US" altLang="en-US" sz="1600"/>
              <a:t> </a:t>
            </a:r>
            <a:r>
              <a:rPr lang="en-US" altLang="en-US" sz="1600">
                <a:solidFill>
                  <a:srgbClr val="FF0000"/>
                </a:solidFill>
              </a:rPr>
              <a:t>process</a:t>
            </a:r>
            <a:r>
              <a:rPr lang="en-US" altLang="en-US" sz="1600"/>
              <a:t>, like </a:t>
            </a:r>
            <a:r>
              <a:rPr lang="" altLang="en-US" sz="1600"/>
              <a:t>the following methods:</a:t>
            </a:r>
            <a:endParaRPr lang="en-US"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78890" y="2616200"/>
            <a:ext cx="710501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Behavior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 altLang="en-US">
                <a:solidFill>
                  <a:schemeClr val="bg1">
                    <a:lumMod val="50000"/>
                  </a:schemeClr>
                </a:solidFill>
                <a:sym typeface="+mn-ea"/>
              </a:rPr>
              <a:t>Comparisons.</a:t>
            </a:r>
            <a:endParaRPr lang="" altLang="en-US">
              <a:solidFill>
                <a:schemeClr val="bg1">
                  <a:lumMod val="50000"/>
                </a:schemeClr>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88670" y="2259965"/>
            <a:ext cx="7566025" cy="95313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Behavior Cloning</a:t>
            </a:r>
            <a:r>
              <a:rPr lang="" altLang="en-US" sz="2000">
                <a:solidFill>
                  <a:schemeClr val="tx1"/>
                </a:solidFill>
                <a:sym typeface="+mn-ea"/>
              </a:rPr>
              <a:t>:</a:t>
            </a:r>
            <a:endParaRPr lang="" altLang="en-US">
              <a:solidFill>
                <a:schemeClr val="tx1"/>
              </a:solidFill>
              <a:sym typeface="+mn-ea"/>
            </a:endParaRPr>
          </a:p>
          <a:p>
            <a:pPr lvl="1" indent="0">
              <a:buClr>
                <a:srgbClr val="FF0000"/>
              </a:buClr>
              <a:buFont typeface="Arial" panose="02080604020202020204" pitchFamily="34" charset="0"/>
              <a:buNone/>
            </a:pPr>
            <a:r>
              <a:rPr lang="" altLang="en-US">
                <a:solidFill>
                  <a:schemeClr val="tx1"/>
                </a:solidFill>
                <a:sym typeface="+mn-ea"/>
              </a:rPr>
              <a:t>Simply train a policy with demonstrations in a supervised manner, and use it as an initialization policy for RL.</a:t>
            </a:r>
            <a:endParaRPr lang="" altLang="en-US">
              <a:solidFill>
                <a:schemeClr val="tx1"/>
              </a:solidFill>
              <a:sym typeface="+mn-ea"/>
            </a:endParaRPr>
          </a:p>
        </p:txBody>
      </p:sp>
      <p:pic>
        <p:nvPicPr>
          <p:cNvPr id="2" name="Picture 1" descr="be"/>
          <p:cNvPicPr>
            <a:picLocks noChangeAspect="1"/>
          </p:cNvPicPr>
          <p:nvPr/>
        </p:nvPicPr>
        <p:blipFill>
          <a:blip r:embed="rId1"/>
          <a:stretch>
            <a:fillRect/>
          </a:stretch>
        </p:blipFill>
        <p:spPr>
          <a:xfrm>
            <a:off x="2810510" y="3158490"/>
            <a:ext cx="3310255" cy="827405"/>
          </a:xfrm>
          <a:prstGeom prst="rect">
            <a:avLst/>
          </a:prstGeom>
        </p:spPr>
      </p:pic>
      <p:sp>
        <p:nvSpPr>
          <p:cNvPr id="3" name="Text Box 2"/>
          <p:cNvSpPr txBox="1"/>
          <p:nvPr/>
        </p:nvSpPr>
        <p:spPr>
          <a:xfrm>
            <a:off x="788670" y="3909060"/>
            <a:ext cx="7566025" cy="22453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sz="2000">
                <a:solidFill>
                  <a:schemeClr val="tx1"/>
                </a:solidFill>
                <a:sym typeface="+mn-ea"/>
              </a:rPr>
              <a:t>Lessons in Practice</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(1). Different initial policy requires different </a:t>
            </a:r>
            <a:r>
              <a:rPr lang="en-US" altLang="en-US" sz="1200">
                <a:solidFill>
                  <a:srgbClr val="FF0000"/>
                </a:solidFill>
                <a:sym typeface="+mn-ea"/>
              </a:rPr>
              <a:t>noise scales</a:t>
            </a:r>
            <a:r>
              <a:rPr lang="en-US" altLang="en-US" sz="1200">
                <a:solidFill>
                  <a:schemeClr val="tx1"/>
                </a:solidFill>
                <a:sym typeface="+mn-ea"/>
              </a:rPr>
              <a:t> to achieve better performances. For expert initialization policy, smaller exploration noise for DDPG shows better learning effects; for half-expert initialization policy, larger noise shows better learning effects.</a:t>
            </a:r>
            <a:endParaRPr lang="en-US" altLang="en-US" sz="1200">
              <a:solidFill>
                <a:schemeClr val="tx1"/>
              </a:solidFill>
              <a:sym typeface="+mn-ea"/>
            </a:endParaRPr>
          </a:p>
          <a:p>
            <a:pPr lvl="1" indent="0">
              <a:buClr>
                <a:srgbClr val="FF0000"/>
              </a:buClr>
              <a:buFont typeface="Arial" panose="02080604020202020204" pitchFamily="34" charset="0"/>
              <a:buNone/>
            </a:pPr>
            <a:endParaRPr lang="en-US" altLang="en-US" sz="1200">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(2). The preheating process is important for initialized policy on DDPG: with the </a:t>
            </a:r>
            <a:r>
              <a:rPr lang="en-US" altLang="en-US" sz="1200">
                <a:solidFill>
                  <a:srgbClr val="FF0000"/>
                </a:solidFill>
                <a:sym typeface="+mn-ea"/>
              </a:rPr>
              <a:t>pre-training of the critic</a:t>
            </a:r>
            <a:r>
              <a:rPr lang="en-US" altLang="en-US" sz="1200">
                <a:solidFill>
                  <a:schemeClr val="tx1"/>
                </a:solidFill>
                <a:sym typeface="+mn-ea"/>
              </a:rPr>
              <a:t> before general learning process of DDPG, the learning performance is always better than without it, It reduces the dramatic decrease at the initial training phase when the DDPG is initialized with an expert policy. The important intuition from this is that we should not use the critic for instructing the actor unless it’s good enough for a good actor.</a:t>
            </a:r>
            <a:endParaRPr lang="en-US" altLang="en-US" sz="1200">
              <a:solidFill>
                <a:schemeClr val="tx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82700" y="2597150"/>
            <a:ext cx="734250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Behavior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22999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sz="2000">
                <a:solidFill>
                  <a:schemeClr val="tx1"/>
                </a:solidFill>
                <a:sym typeface="+mn-ea"/>
              </a:rPr>
              <a:t>Residual Policy Learning</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 altLang="en-US">
                <a:solidFill>
                  <a:schemeClr val="tx1"/>
                </a:solidFill>
                <a:sym typeface="+mn-ea"/>
              </a:rPr>
              <a:t>The action is determined by the sum of an initialization policy, which is pre-trained and fixed, and a residual policy, which is going to be trained in the RL process.</a:t>
            </a:r>
            <a:endParaRPr lang="" altLang="en-US">
              <a:solidFill>
                <a:schemeClr val="tx1"/>
              </a:solidFill>
              <a:sym typeface="+mn-ea"/>
            </a:endParaRPr>
          </a:p>
        </p:txBody>
      </p:sp>
      <p:pic>
        <p:nvPicPr>
          <p:cNvPr id="3" name="Picture 2" descr="re"/>
          <p:cNvPicPr>
            <a:picLocks noChangeAspect="1"/>
          </p:cNvPicPr>
          <p:nvPr/>
        </p:nvPicPr>
        <p:blipFill>
          <a:blip r:embed="rId1"/>
          <a:stretch>
            <a:fillRect/>
          </a:stretch>
        </p:blipFill>
        <p:spPr>
          <a:xfrm>
            <a:off x="3284220" y="3888105"/>
            <a:ext cx="2362200" cy="485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331595" y="2597150"/>
            <a:ext cx="7187565" cy="1198880"/>
          </a:xfrm>
          <a:prstGeom prst="rect">
            <a:avLst/>
          </a:prstGeom>
          <a:noFill/>
        </p:spPr>
        <p:txBody>
          <a:bodyPr wrap="square" rtlCol="0" anchor="t">
            <a:spAutoFit/>
          </a:bodyPr>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Behavior Cloning;</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lgn="l">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222929"/>
            <a:ext cx="8229600" cy="1143000"/>
          </a:xfrm>
        </p:spPr>
        <p:txBody>
          <a:bodyPr/>
          <a:p>
            <a:pPr algn="ctr"/>
            <a:r>
              <a:rPr lang="" altLang="en-US" sz="3600" b="1">
                <a:solidFill>
                  <a:schemeClr val="tx1"/>
                </a:solidFill>
              </a:rPr>
              <a:t>Reinforcement Learning</a:t>
            </a:r>
            <a:endParaRPr lang="" altLang="en-US" sz="3600" b="1">
              <a:solidFill>
                <a:schemeClr val="tx1"/>
              </a:solidFill>
            </a:endParaRPr>
          </a:p>
        </p:txBody>
      </p:sp>
      <p:sp>
        <p:nvSpPr>
          <p:cNvPr id="4" name="Text Placeholder 3"/>
          <p:cNvSpPr>
            <a:spLocks noGrp="1"/>
          </p:cNvSpPr>
          <p:nvPr>
            <p:ph type="body" sz="quarter" idx="11"/>
          </p:nvPr>
        </p:nvSpPr>
        <p:spPr>
          <a:xfrm>
            <a:off x="325755" y="5906040"/>
            <a:ext cx="6400800" cy="339811"/>
          </a:xfrm>
        </p:spPr>
        <p:txBody>
          <a:bodyPr/>
          <a:p>
            <a:r>
              <a:rPr lang="" altLang="en-US"/>
              <a:t>Figure source: Sutton &amp; Barto, 1998</a:t>
            </a:r>
            <a:endParaRPr lang="" altLang="en-US"/>
          </a:p>
        </p:txBody>
      </p:sp>
      <p:sp>
        <p:nvSpPr>
          <p:cNvPr id="5" name="Text Placeholder 4"/>
          <p:cNvSpPr>
            <a:spLocks noGrp="1"/>
          </p:cNvSpPr>
          <p:nvPr>
            <p:ph type="body" sz="quarter" idx="13"/>
          </p:nvPr>
        </p:nvSpPr>
        <p:spPr/>
        <p:txBody>
          <a:bodyPr/>
          <a:p>
            <a:endParaRPr lang="en-US"/>
          </a:p>
        </p:txBody>
      </p:sp>
      <p:pic>
        <p:nvPicPr>
          <p:cNvPr id="6" name="Picture 5" descr="rl"/>
          <p:cNvPicPr>
            <a:picLocks noChangeAspect="1"/>
          </p:cNvPicPr>
          <p:nvPr/>
        </p:nvPicPr>
        <p:blipFill>
          <a:blip r:embed="rId1"/>
          <a:stretch>
            <a:fillRect/>
          </a:stretch>
        </p:blipFill>
        <p:spPr>
          <a:xfrm>
            <a:off x="1515110" y="2562860"/>
            <a:ext cx="6015355" cy="23158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22999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ym typeface="+mn-ea"/>
              </a:rPr>
              <a:t>Feeding Demonstrations into Memory Buffer (DDPGfD)</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 altLang="en-US">
                <a:solidFill>
                  <a:schemeClr val="tx1"/>
                </a:solidFill>
                <a:sym typeface="+mn-ea"/>
              </a:rPr>
              <a:t>Directly feeding demonstrations into the memory buffer, and sampling from both demonstrations and explored trajectories for training the RL agent.</a:t>
            </a:r>
            <a:endParaRPr lang="" altLang="en-US">
              <a:solidFill>
                <a:schemeClr val="tx1"/>
              </a:solidFill>
              <a:sym typeface="+mn-ea"/>
            </a:endParaRPr>
          </a:p>
        </p:txBody>
      </p:sp>
      <p:sp>
        <p:nvSpPr>
          <p:cNvPr id="2" name="Text Box 1"/>
          <p:cNvSpPr txBox="1"/>
          <p:nvPr/>
        </p:nvSpPr>
        <p:spPr>
          <a:xfrm>
            <a:off x="752475" y="4263390"/>
            <a:ext cx="7566025" cy="122999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sz="2000">
                <a:solidFill>
                  <a:schemeClr val="tx1"/>
                </a:solidFill>
                <a:sym typeface="+mn-ea"/>
              </a:rPr>
              <a:t>Factors that could matter:</a:t>
            </a:r>
            <a:endParaRPr lang="" altLang="en-US">
              <a:solidFill>
                <a:schemeClr val="tx1"/>
              </a:solidFill>
              <a:sym typeface="+mn-ea"/>
            </a:endParaRPr>
          </a:p>
          <a:p>
            <a:pPr indent="0">
              <a:buClr>
                <a:srgbClr val="FF0000"/>
              </a:buClr>
              <a:buFont typeface="Arial" panose="02080604020202020204" pitchFamily="34" charset="0"/>
              <a:buNone/>
            </a:pPr>
            <a:r>
              <a:rPr lang="" altLang="en-US">
                <a:solidFill>
                  <a:schemeClr val="tx1"/>
                </a:solidFill>
                <a:sym typeface="+mn-ea"/>
              </a:rPr>
              <a:t>	The ratio of the number of demonstration samples over all 	samples in the memory buffer controls the extent of 	leveraging demonstration in the RL process.</a:t>
            </a:r>
            <a:endParaRPr lang="" altLang="en-US">
              <a:solidFill>
                <a:schemeClr val="tx1"/>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475105" y="2597150"/>
            <a:ext cx="707707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Behavior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Comparisons.</a:t>
            </a:r>
            <a:endParaRPr lang="en-US" altLang="en-US">
              <a:solidFill>
                <a:schemeClr val="tx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68045" y="1878330"/>
            <a:ext cx="7368540" cy="92202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a:t>
            </a:r>
            <a:r>
              <a:rPr lang="" altLang="en-US">
                <a:solidFill>
                  <a:schemeClr val="tx1"/>
                </a:solidFill>
                <a:sym typeface="+mn-ea"/>
              </a:rPr>
              <a:t>of different methods on </a:t>
            </a:r>
            <a:r>
              <a:rPr lang="" altLang="en-US" i="1">
                <a:solidFill>
                  <a:schemeClr val="tx1"/>
                </a:solidFill>
                <a:sym typeface="+mn-ea"/>
              </a:rPr>
              <a:t>Reacher</a:t>
            </a:r>
            <a:r>
              <a:rPr lang="" altLang="en-US">
                <a:solidFill>
                  <a:schemeClr val="tx1"/>
                </a:solidFill>
                <a:sym typeface="+mn-ea"/>
              </a:rPr>
              <a:t> task: </a:t>
            </a:r>
            <a:r>
              <a:rPr lang="en-US" altLang="en-US">
                <a:solidFill>
                  <a:schemeClr val="tx1"/>
                </a:solidFill>
                <a:sym typeface="+mn-ea"/>
              </a:rPr>
              <a:t>Behavior Cloning</a:t>
            </a:r>
            <a:r>
              <a:rPr lang="" altLang="en-US">
                <a:solidFill>
                  <a:schemeClr val="tx1"/>
                </a:solidFill>
                <a:sym typeface="+mn-ea"/>
              </a:rPr>
              <a:t>, </a:t>
            </a:r>
            <a:r>
              <a:rPr lang="en-US" altLang="en-US">
                <a:solidFill>
                  <a:schemeClr val="tx1"/>
                </a:solidFill>
                <a:sym typeface="+mn-ea"/>
              </a:rPr>
              <a:t>Residual Policy Learning</a:t>
            </a:r>
            <a:r>
              <a:rPr lang="" altLang="en-US">
                <a:solidFill>
                  <a:schemeClr val="tx1"/>
                </a:solidFill>
                <a:sym typeface="+mn-ea"/>
              </a:rPr>
              <a:t>, </a:t>
            </a:r>
            <a:r>
              <a:rPr lang="en-US" altLang="en-US">
                <a:solidFill>
                  <a:schemeClr val="tx1"/>
                </a:solidFill>
                <a:sym typeface="+mn-ea"/>
              </a:rPr>
              <a:t>Feeding Demonstrations into Memory Buffer (DDPGfD)</a:t>
            </a:r>
            <a:r>
              <a:rPr lang="" altLang="en-US">
                <a:solidFill>
                  <a:schemeClr val="tx1"/>
                </a:solidFill>
                <a:sym typeface="+mn-ea"/>
              </a:rPr>
              <a:t>.</a:t>
            </a:r>
            <a:endParaRPr lang="" altLang="en-US">
              <a:solidFill>
                <a:schemeClr val="tx1"/>
              </a:solidFill>
              <a:sym typeface="+mn-ea"/>
            </a:endParaRPr>
          </a:p>
        </p:txBody>
      </p:sp>
      <p:pic>
        <p:nvPicPr>
          <p:cNvPr id="4" name="Picture 3" descr="dense"/>
          <p:cNvPicPr>
            <a:picLocks noChangeAspect="1"/>
          </p:cNvPicPr>
          <p:nvPr/>
        </p:nvPicPr>
        <p:blipFill>
          <a:blip r:embed="rId1"/>
          <a:stretch>
            <a:fillRect/>
          </a:stretch>
        </p:blipFill>
        <p:spPr>
          <a:xfrm>
            <a:off x="687070" y="2887980"/>
            <a:ext cx="3809365" cy="2712720"/>
          </a:xfrm>
          <a:prstGeom prst="rect">
            <a:avLst/>
          </a:prstGeom>
        </p:spPr>
      </p:pic>
      <p:pic>
        <p:nvPicPr>
          <p:cNvPr id="8" name="Picture 7" descr="sparse"/>
          <p:cNvPicPr>
            <a:picLocks noChangeAspect="1"/>
          </p:cNvPicPr>
          <p:nvPr/>
        </p:nvPicPr>
        <p:blipFill>
          <a:blip r:embed="rId2"/>
          <a:stretch>
            <a:fillRect/>
          </a:stretch>
        </p:blipFill>
        <p:spPr>
          <a:xfrm>
            <a:off x="4677410" y="2903220"/>
            <a:ext cx="3654425" cy="2697480"/>
          </a:xfrm>
          <a:prstGeom prst="rect">
            <a:avLst/>
          </a:prstGeom>
        </p:spPr>
      </p:pic>
      <p:sp>
        <p:nvSpPr>
          <p:cNvPr id="9" name="Text Box 8"/>
          <p:cNvSpPr txBox="1"/>
          <p:nvPr/>
        </p:nvSpPr>
        <p:spPr>
          <a:xfrm>
            <a:off x="2070100"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 altLang="en-US" sz="1000"/>
              <a:t>Dense Reward</a:t>
            </a:r>
            <a:endParaRPr lang="" altLang="en-US" sz="1000"/>
          </a:p>
        </p:txBody>
      </p:sp>
      <p:sp>
        <p:nvSpPr>
          <p:cNvPr id="10" name="Text Box 9"/>
          <p:cNvSpPr txBox="1"/>
          <p:nvPr/>
        </p:nvSpPr>
        <p:spPr>
          <a:xfrm>
            <a:off x="6048375"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 altLang="en-US" sz="1000"/>
              <a:t>Spar</a:t>
            </a:r>
            <a:r>
              <a:rPr lang="en-US" altLang="en-US" sz="1000"/>
              <a:t>se Reward</a:t>
            </a:r>
            <a:endParaRPr lang="en-US"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87730" y="1796415"/>
            <a:ext cx="7368540" cy="45231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a:solidFill>
                  <a:schemeClr val="tx1"/>
                </a:solidFill>
                <a:sym typeface="+mn-ea"/>
              </a:rPr>
              <a:t>Conclusions from experiments:</a:t>
            </a:r>
            <a:endParaRPr lang="" altLang="en-US">
              <a:solidFill>
                <a:schemeClr val="tx1"/>
              </a:solidFill>
              <a:sym typeface="+mn-ea"/>
            </a:endParaRPr>
          </a:p>
          <a:p>
            <a:pPr indent="0">
              <a:buClr>
                <a:srgbClr val="FF0000"/>
              </a:buClr>
              <a:buFont typeface="Arial" panose="02080604020202020204" pitchFamily="34" charset="0"/>
              <a:buNone/>
            </a:pPr>
            <a:endParaRPr lang="" altLang="en-US">
              <a:solidFill>
                <a:schemeClr val="tx1"/>
              </a:solidFill>
              <a:sym typeface="+mn-ea"/>
            </a:endParaRPr>
          </a:p>
          <a:p>
            <a:pPr indent="0">
              <a:buClr>
                <a:srgbClr val="FF0000"/>
              </a:buClr>
              <a:buFont typeface="Arial" panose="02080604020202020204" pitchFamily="34" charset="0"/>
              <a:buNone/>
            </a:pPr>
            <a:r>
              <a:rPr lang="" altLang="en-US" sz="1200">
                <a:solidFill>
                  <a:schemeClr val="tx1"/>
                </a:solidFill>
                <a:sym typeface="+mn-ea"/>
              </a:rPr>
              <a:t>1. The approach of learning with demonstrations fed directly into the memory buffer shows robust improvement in learning performance with general experiment settings;</a:t>
            </a:r>
            <a:endParaRPr lang="" altLang="en-US" sz="1200">
              <a:solidFill>
                <a:schemeClr val="tx1"/>
              </a:solidFill>
              <a:sym typeface="+mn-ea"/>
            </a:endParaRPr>
          </a:p>
          <a:p>
            <a:pPr indent="0">
              <a:buClr>
                <a:srgbClr val="FF0000"/>
              </a:buClr>
              <a:buFont typeface="Arial" panose="02080604020202020204" pitchFamily="34" charset="0"/>
              <a:buNone/>
            </a:pPr>
            <a:endParaRPr lang="" altLang="en-US" sz="1200">
              <a:solidFill>
                <a:schemeClr val="tx1"/>
              </a:solidFill>
              <a:sym typeface="+mn-ea"/>
            </a:endParaRPr>
          </a:p>
          <a:p>
            <a:pPr indent="0">
              <a:buClr>
                <a:srgbClr val="FF0000"/>
              </a:buClr>
              <a:buFont typeface="Arial" panose="02080604020202020204" pitchFamily="34" charset="0"/>
              <a:buNone/>
            </a:pPr>
            <a:r>
              <a:rPr lang="" altLang="en-US" sz="1200">
                <a:solidFill>
                  <a:schemeClr val="tx1"/>
                </a:solidFill>
                <a:sym typeface="+mn-ea"/>
              </a:rPr>
              <a:t>2. The approach of residual policy learning works the best with fine-tuning and good initialization policy, benefiting from the restricted exploration range (sometimes manually set according to the performance of initialization policy) of the residual policy;</a:t>
            </a:r>
            <a:endParaRPr lang="" altLang="en-US" sz="1200">
              <a:solidFill>
                <a:schemeClr val="tx1"/>
              </a:solidFill>
              <a:sym typeface="+mn-ea"/>
            </a:endParaRPr>
          </a:p>
          <a:p>
            <a:pPr indent="0">
              <a:buClr>
                <a:srgbClr val="FF0000"/>
              </a:buClr>
              <a:buFont typeface="Arial" panose="02080604020202020204" pitchFamily="34" charset="0"/>
              <a:buNone/>
            </a:pPr>
            <a:endParaRPr lang="" altLang="en-US" sz="1200">
              <a:solidFill>
                <a:schemeClr val="tx1"/>
              </a:solidFill>
              <a:sym typeface="+mn-ea"/>
            </a:endParaRPr>
          </a:p>
          <a:p>
            <a:pPr indent="0">
              <a:buClr>
                <a:srgbClr val="FF0000"/>
              </a:buClr>
              <a:buFont typeface="Arial" panose="02080604020202020204" pitchFamily="34" charset="0"/>
              <a:buNone/>
            </a:pPr>
            <a:r>
              <a:rPr lang="" altLang="en-US" sz="1200">
                <a:solidFill>
                  <a:schemeClr val="tx1"/>
                </a:solidFill>
                <a:sym typeface="+mn-ea"/>
              </a:rPr>
              <a:t>3. Vanilla DDPG could work well with dense reward function, but much worse with sparse reward function, even learn nothing useful in the early training stage;</a:t>
            </a:r>
            <a:endParaRPr lang="" altLang="en-US" sz="1200">
              <a:solidFill>
                <a:schemeClr val="tx1"/>
              </a:solidFill>
              <a:sym typeface="+mn-ea"/>
            </a:endParaRPr>
          </a:p>
          <a:p>
            <a:pPr indent="0">
              <a:buClr>
                <a:srgbClr val="FF0000"/>
              </a:buClr>
              <a:buFont typeface="Arial" panose="02080604020202020204" pitchFamily="34" charset="0"/>
              <a:buNone/>
            </a:pPr>
            <a:endParaRPr lang="" altLang="en-US" sz="1200">
              <a:solidFill>
                <a:schemeClr val="tx1"/>
              </a:solidFill>
              <a:sym typeface="+mn-ea"/>
            </a:endParaRPr>
          </a:p>
          <a:p>
            <a:pPr indent="0">
              <a:buClr>
                <a:srgbClr val="FF0000"/>
              </a:buClr>
              <a:buFont typeface="Arial" panose="02080604020202020204" pitchFamily="34" charset="0"/>
              <a:buNone/>
            </a:pPr>
            <a:r>
              <a:rPr lang="" altLang="en-US" sz="1200">
                <a:solidFill>
                  <a:schemeClr val="tx1"/>
                </a:solidFill>
                <a:sym typeface="+mn-ea"/>
              </a:rPr>
              <a:t>4. The effect of improvement in learning performance using above methods for leveraging demonstrations, including policy replacement, residual policy learning and directly feeding demonstrations into memory, is more prominent with sparse reward function than with dense reward.</a:t>
            </a:r>
            <a:endParaRPr lang="" altLang="en-US" sz="1200">
              <a:solidFill>
                <a:schemeClr val="tx1"/>
              </a:solidFill>
              <a:sym typeface="+mn-ea"/>
            </a:endParaRPr>
          </a:p>
          <a:p>
            <a:pPr indent="0">
              <a:buClr>
                <a:srgbClr val="FF0000"/>
              </a:buClr>
              <a:buFont typeface="Arial" panose="02080604020202020204" pitchFamily="34" charset="0"/>
              <a:buNone/>
            </a:pPr>
            <a:endParaRPr lang="" altLang="en-US" sz="1200">
              <a:solidFill>
                <a:schemeClr val="tx1"/>
              </a:solidFill>
              <a:sym typeface="+mn-ea"/>
            </a:endParaRPr>
          </a:p>
          <a:p>
            <a:pPr indent="0">
              <a:buClr>
                <a:srgbClr val="FF0000"/>
              </a:buClr>
              <a:buFont typeface="Arial" panose="02080604020202020204" pitchFamily="34" charset="0"/>
              <a:buNone/>
            </a:pPr>
            <a:r>
              <a:rPr lang="" altLang="en-US" sz="1200">
                <a:solidFill>
                  <a:schemeClr val="tx1"/>
                </a:solidFill>
                <a:sym typeface="+mn-ea"/>
              </a:rPr>
              <a:t>5. There is no prominent bad effects when the demonstration dataset for training the initialization policy using supervised imitation learning is small, for the case of sparse reward function. And the case of dense reward function is supposed to be similar. But of course, if the demonstration dataset is too large (if covering most cases of the action space, it could be directly used as the policy without RL) or too small (e.g. 1 or 2 demonstrations), it could make some differences.</a:t>
            </a:r>
            <a:endParaRPr lang="" altLang="en-US" sz="1200">
              <a:solidFill>
                <a:schemeClr val="tx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22605" y="2521585"/>
            <a:ext cx="7755890" cy="604520"/>
          </a:xfrm>
        </p:spPr>
        <p:txBody>
          <a:bodyPr/>
          <a:p>
            <a:pPr marL="457200" indent="-457200">
              <a:buFont typeface="Arial" panose="02080604020202020204" pitchFamily="34" charset="0"/>
              <a:buChar char="•"/>
            </a:pPr>
            <a:r>
              <a:rPr lang="" altLang="en-US" sz="1800"/>
              <a:t>Instead of leveraging extra information from demonstrations, efficient RL without demonstrations could improve the learning process through transferring the common knowldedge from other tasks within the same task domain, which is called the </a:t>
            </a:r>
            <a:r>
              <a:rPr lang="" altLang="en-US" sz="1800">
                <a:solidFill>
                  <a:srgbClr val="FF0000"/>
                </a:solidFill>
              </a:rPr>
              <a:t>meta-learning</a:t>
            </a:r>
            <a:r>
              <a:rPr lang="" altLang="en-US" sz="1800"/>
              <a:t>. </a:t>
            </a:r>
            <a:endParaRPr lang="" altLang="en-US" sz="1800"/>
          </a:p>
          <a:p>
            <a:pPr>
              <a:buFont typeface="Arial" panose="02080604020202020204" pitchFamily="34" charset="0"/>
            </a:pPr>
            <a:endParaRPr lang="" altLang="en-US" sz="1800"/>
          </a:p>
          <a:p>
            <a:pPr marL="457200" indent="-457200">
              <a:buFont typeface="Arial" panose="02080604020202020204" pitchFamily="34" charset="0"/>
              <a:buChar char="•"/>
            </a:pPr>
            <a:r>
              <a:rPr lang="" altLang="en-US" sz="1800"/>
              <a:t>Meta-learning can also work as an approach of </a:t>
            </a:r>
            <a:r>
              <a:rPr lang="" altLang="en-US" sz="1800">
                <a:solidFill>
                  <a:srgbClr val="FF0000"/>
                </a:solidFill>
              </a:rPr>
              <a:t>intialization policy</a:t>
            </a:r>
            <a:r>
              <a:rPr lang="" altLang="en-US" sz="1800"/>
              <a:t> for both supervised learning and reinforcement learning. </a:t>
            </a:r>
            <a:endParaRPr lang=""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a:t>
            </a:r>
            <a:r>
              <a:rPr lang="" altLang="en-US" sz="2400" b="1">
                <a:sym typeface="+mn-ea"/>
              </a:rPr>
              <a:t>out</a:t>
            </a:r>
            <a:r>
              <a:rPr lang="en-US" altLang="en-US" sz="2400" b="1">
                <a:sym typeface="+mn-ea"/>
              </a:rPr>
              <a:t> Demonstrations</a:t>
            </a:r>
            <a:endParaRPr lang="en-US" altLang="en-US" sz="2400" b="1">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06095" y="1936115"/>
            <a:ext cx="7755890" cy="300990"/>
          </a:xfrm>
        </p:spPr>
        <p:txBody>
          <a:bodyPr/>
          <a:p>
            <a:pPr algn="l">
              <a:buFont typeface="Arial" panose="02080604020202020204" pitchFamily="34" charset="0"/>
            </a:pPr>
            <a:r>
              <a:rPr lang="" altLang="en-US" sz="1800"/>
              <a:t>Some present Meta-learning Algorithms:</a:t>
            </a:r>
            <a:endParaRPr lang=""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581150" y="110617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3" name="Content Placeholder 1"/>
          <p:cNvSpPr>
            <a:spLocks noGrp="1"/>
          </p:cNvSpPr>
          <p:nvPr/>
        </p:nvSpPr>
        <p:spPr>
          <a:xfrm>
            <a:off x="492760" y="2317115"/>
            <a:ext cx="38684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M</a:t>
            </a:r>
            <a:r>
              <a:rPr lang="en-US" altLang="en-US" sz="1200"/>
              <a:t>odel-</a:t>
            </a:r>
            <a:r>
              <a:rPr lang="" altLang="en-US" sz="1200"/>
              <a:t>A</a:t>
            </a:r>
            <a:r>
              <a:rPr lang="en-US" altLang="en-US" sz="1200"/>
              <a:t>gnostic </a:t>
            </a:r>
            <a:r>
              <a:rPr lang="" altLang="en-US" sz="1200"/>
              <a:t>M</a:t>
            </a:r>
            <a:r>
              <a:rPr lang="en-US" altLang="en-US" sz="1200"/>
              <a:t>eta-</a:t>
            </a:r>
            <a:r>
              <a:rPr lang="" altLang="en-US" sz="1200"/>
              <a:t>L</a:t>
            </a:r>
            <a:r>
              <a:rPr lang="en-US" altLang="en-US" sz="1200"/>
              <a:t>earning (MAML)</a:t>
            </a:r>
            <a:r>
              <a:rPr lang="" altLang="en-US" sz="1200"/>
              <a:t>:</a:t>
            </a:r>
            <a:endParaRPr lang="" altLang="en-US" sz="1200"/>
          </a:p>
        </p:txBody>
      </p:sp>
      <p:pic>
        <p:nvPicPr>
          <p:cNvPr id="7" name="Picture 6" descr="ma1"/>
          <p:cNvPicPr>
            <a:picLocks noChangeAspect="1"/>
          </p:cNvPicPr>
          <p:nvPr/>
        </p:nvPicPr>
        <p:blipFill>
          <a:blip r:embed="rId1"/>
          <a:stretch>
            <a:fillRect/>
          </a:stretch>
        </p:blipFill>
        <p:spPr>
          <a:xfrm>
            <a:off x="1181100" y="2938145"/>
            <a:ext cx="1386205" cy="306705"/>
          </a:xfrm>
          <a:prstGeom prst="rect">
            <a:avLst/>
          </a:prstGeom>
        </p:spPr>
      </p:pic>
      <p:pic>
        <p:nvPicPr>
          <p:cNvPr id="8" name="Picture 7" descr="ma2"/>
          <p:cNvPicPr>
            <a:picLocks noChangeAspect="1"/>
          </p:cNvPicPr>
          <p:nvPr/>
        </p:nvPicPr>
        <p:blipFill>
          <a:blip r:embed="rId2"/>
          <a:stretch>
            <a:fillRect/>
          </a:stretch>
        </p:blipFill>
        <p:spPr>
          <a:xfrm>
            <a:off x="1287780" y="2555240"/>
            <a:ext cx="1783080" cy="382905"/>
          </a:xfrm>
          <a:prstGeom prst="rect">
            <a:avLst/>
          </a:prstGeom>
        </p:spPr>
      </p:pic>
      <p:sp>
        <p:nvSpPr>
          <p:cNvPr id="9" name="Content Placeholder 1"/>
          <p:cNvSpPr>
            <a:spLocks noGrp="1"/>
          </p:cNvSpPr>
          <p:nvPr/>
        </p:nvSpPr>
        <p:spPr>
          <a:xfrm>
            <a:off x="49276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First Order </a:t>
            </a:r>
            <a:r>
              <a:rPr lang="en-US" altLang="en-US" sz="1200"/>
              <a:t>Model-Agnostic Meta-Learning (</a:t>
            </a:r>
            <a:r>
              <a:rPr lang="" altLang="en-US" sz="1200"/>
              <a:t>FO</a:t>
            </a:r>
            <a:r>
              <a:rPr lang="en-US" altLang="en-US" sz="1200"/>
              <a:t>MAML):</a:t>
            </a:r>
            <a:endParaRPr lang="en-US" altLang="en-US" sz="1200"/>
          </a:p>
        </p:txBody>
      </p:sp>
      <p:sp>
        <p:nvSpPr>
          <p:cNvPr id="11" name="Content Placeholder 1"/>
          <p:cNvSpPr>
            <a:spLocks noGrp="1"/>
          </p:cNvSpPr>
          <p:nvPr/>
        </p:nvSpPr>
        <p:spPr>
          <a:xfrm>
            <a:off x="506095" y="441896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Reptile</a:t>
            </a:r>
            <a:r>
              <a:rPr lang="en-US" altLang="en-US" sz="1200"/>
              <a:t>:</a:t>
            </a:r>
            <a:endParaRPr lang="en-US" altLang="en-US" sz="1200"/>
          </a:p>
        </p:txBody>
      </p:sp>
      <p:pic>
        <p:nvPicPr>
          <p:cNvPr id="12" name="Picture 11" descr="ma4"/>
          <p:cNvPicPr>
            <a:picLocks noChangeAspect="1"/>
          </p:cNvPicPr>
          <p:nvPr/>
        </p:nvPicPr>
        <p:blipFill>
          <a:blip r:embed="rId3"/>
          <a:stretch>
            <a:fillRect/>
          </a:stretch>
        </p:blipFill>
        <p:spPr>
          <a:xfrm>
            <a:off x="1181100" y="4745990"/>
            <a:ext cx="1630680" cy="527685"/>
          </a:xfrm>
          <a:prstGeom prst="rect">
            <a:avLst/>
          </a:prstGeom>
        </p:spPr>
      </p:pic>
      <p:pic>
        <p:nvPicPr>
          <p:cNvPr id="13" name="Picture 12" descr="ma3"/>
          <p:cNvPicPr>
            <a:picLocks noChangeAspect="1"/>
          </p:cNvPicPr>
          <p:nvPr/>
        </p:nvPicPr>
        <p:blipFill>
          <a:blip r:embed="rId4"/>
          <a:stretch>
            <a:fillRect/>
          </a:stretch>
        </p:blipFill>
        <p:spPr>
          <a:xfrm>
            <a:off x="1081405" y="3649345"/>
            <a:ext cx="1989455" cy="692150"/>
          </a:xfrm>
          <a:prstGeom prst="rect">
            <a:avLst/>
          </a:prstGeom>
        </p:spPr>
      </p:pic>
      <p:sp>
        <p:nvSpPr>
          <p:cNvPr id="14" name="Content Placeholder 1"/>
          <p:cNvSpPr>
            <a:spLocks noGrp="1"/>
          </p:cNvSpPr>
          <p:nvPr/>
        </p:nvSpPr>
        <p:spPr>
          <a:xfrm>
            <a:off x="5022850" y="231711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Mulit-Model</a:t>
            </a:r>
            <a:r>
              <a:rPr lang="en-US" altLang="en-US" sz="1200"/>
              <a:t> Model-Agnostic Meta-Learning</a:t>
            </a:r>
            <a:r>
              <a:rPr lang="" altLang="en-US" sz="1200"/>
              <a:t>:</a:t>
            </a:r>
            <a:endParaRPr lang="" altLang="en-US" sz="1200"/>
          </a:p>
        </p:txBody>
      </p:sp>
      <p:pic>
        <p:nvPicPr>
          <p:cNvPr id="15" name="Picture 14" descr="ma6"/>
          <p:cNvPicPr>
            <a:picLocks noChangeAspect="1"/>
          </p:cNvPicPr>
          <p:nvPr/>
        </p:nvPicPr>
        <p:blipFill>
          <a:blip r:embed="rId5"/>
          <a:stretch>
            <a:fillRect/>
          </a:stretch>
        </p:blipFill>
        <p:spPr>
          <a:xfrm>
            <a:off x="6009640" y="2555240"/>
            <a:ext cx="2160905" cy="394970"/>
          </a:xfrm>
          <a:prstGeom prst="rect">
            <a:avLst/>
          </a:prstGeom>
        </p:spPr>
      </p:pic>
      <p:pic>
        <p:nvPicPr>
          <p:cNvPr id="16" name="Picture 15" descr="ma7"/>
          <p:cNvPicPr>
            <a:picLocks noChangeAspect="1"/>
          </p:cNvPicPr>
          <p:nvPr/>
        </p:nvPicPr>
        <p:blipFill>
          <a:blip r:embed="rId6"/>
          <a:stretch>
            <a:fillRect/>
          </a:stretch>
        </p:blipFill>
        <p:spPr>
          <a:xfrm>
            <a:off x="6009640" y="2938145"/>
            <a:ext cx="760730" cy="255270"/>
          </a:xfrm>
          <a:prstGeom prst="rect">
            <a:avLst/>
          </a:prstGeom>
        </p:spPr>
      </p:pic>
      <p:pic>
        <p:nvPicPr>
          <p:cNvPr id="17" name="Picture 16" descr="ma8"/>
          <p:cNvPicPr>
            <a:picLocks noChangeAspect="1"/>
          </p:cNvPicPr>
          <p:nvPr/>
        </p:nvPicPr>
        <p:blipFill>
          <a:blip r:embed="rId7"/>
          <a:stretch>
            <a:fillRect/>
          </a:stretch>
        </p:blipFill>
        <p:spPr>
          <a:xfrm>
            <a:off x="5080000" y="3649345"/>
            <a:ext cx="4020185" cy="445135"/>
          </a:xfrm>
          <a:prstGeom prst="rect">
            <a:avLst/>
          </a:prstGeom>
        </p:spPr>
      </p:pic>
      <p:sp>
        <p:nvSpPr>
          <p:cNvPr id="19" name="Content Placeholder 1"/>
          <p:cNvSpPr>
            <a:spLocks noGrp="1"/>
          </p:cNvSpPr>
          <p:nvPr/>
        </p:nvSpPr>
        <p:spPr>
          <a:xfrm>
            <a:off x="502285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E-MAML</a:t>
            </a:r>
            <a:r>
              <a:rPr lang="en-US" altLang="en-US" sz="1200"/>
              <a:t>:</a:t>
            </a:r>
            <a:endParaRPr lang="en-US" altLang="en-US" sz="1200"/>
          </a:p>
        </p:txBody>
      </p:sp>
      <p:sp>
        <p:nvSpPr>
          <p:cNvPr id="20" name="Content Placeholder 1"/>
          <p:cNvSpPr>
            <a:spLocks noGrp="1"/>
          </p:cNvSpPr>
          <p:nvPr/>
        </p:nvSpPr>
        <p:spPr>
          <a:xfrm>
            <a:off x="5022850" y="41681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Negative Adaptation in MAML</a:t>
            </a:r>
            <a:r>
              <a:rPr lang="" altLang="en-US" sz="1200"/>
              <a:t>:</a:t>
            </a:r>
            <a:endParaRPr lang="" altLang="en-US" sz="1200"/>
          </a:p>
        </p:txBody>
      </p:sp>
      <p:pic>
        <p:nvPicPr>
          <p:cNvPr id="21" name="Picture 20" descr="ma9"/>
          <p:cNvPicPr>
            <a:picLocks noChangeAspect="1"/>
          </p:cNvPicPr>
          <p:nvPr/>
        </p:nvPicPr>
        <p:blipFill>
          <a:blip r:embed="rId8"/>
          <a:stretch>
            <a:fillRect/>
          </a:stretch>
        </p:blipFill>
        <p:spPr>
          <a:xfrm>
            <a:off x="5080000" y="4478020"/>
            <a:ext cx="3865245" cy="323850"/>
          </a:xfrm>
          <a:prstGeom prst="rect">
            <a:avLst/>
          </a:prstGeom>
        </p:spPr>
      </p:pic>
      <p:sp>
        <p:nvSpPr>
          <p:cNvPr id="22" name="Content Placeholder 1"/>
          <p:cNvSpPr>
            <a:spLocks noGrp="1"/>
          </p:cNvSpPr>
          <p:nvPr/>
        </p:nvSpPr>
        <p:spPr>
          <a:xfrm>
            <a:off x="5022850" y="503428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Still in process...</a:t>
            </a:r>
            <a:endParaRPr lang=""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2422525" y="5765800"/>
            <a:ext cx="647700" cy="339725"/>
          </a:xfrm>
        </p:spPr>
        <p:txBody>
          <a:bodyPr/>
          <a:p>
            <a:r>
              <a:rPr lang="" altLang="en-US">
                <a:solidFill>
                  <a:schemeClr val="tx1"/>
                </a:solidFill>
              </a:rPr>
              <a:t>Reptile</a:t>
            </a:r>
            <a:endParaRPr lang=""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pic>
        <p:nvPicPr>
          <p:cNvPr id="3" name="Picture 2" descr="ppo1"/>
          <p:cNvPicPr>
            <a:picLocks noChangeAspect="1"/>
          </p:cNvPicPr>
          <p:nvPr/>
        </p:nvPicPr>
        <p:blipFill>
          <a:blip r:embed="rId1"/>
          <a:stretch>
            <a:fillRect/>
          </a:stretch>
        </p:blipFill>
        <p:spPr>
          <a:xfrm>
            <a:off x="708660" y="2802255"/>
            <a:ext cx="4075430" cy="2963545"/>
          </a:xfrm>
          <a:prstGeom prst="rect">
            <a:avLst/>
          </a:prstGeom>
        </p:spPr>
      </p:pic>
      <p:pic>
        <p:nvPicPr>
          <p:cNvPr id="7" name="Picture 6" descr="ppo2"/>
          <p:cNvPicPr>
            <a:picLocks noChangeAspect="1"/>
          </p:cNvPicPr>
          <p:nvPr/>
        </p:nvPicPr>
        <p:blipFill>
          <a:blip r:embed="rId2"/>
          <a:stretch>
            <a:fillRect/>
          </a:stretch>
        </p:blipFill>
        <p:spPr>
          <a:xfrm>
            <a:off x="4555490" y="2848610"/>
            <a:ext cx="4055745" cy="2917190"/>
          </a:xfrm>
          <a:prstGeom prst="rect">
            <a:avLst/>
          </a:prstGeom>
        </p:spPr>
      </p:pic>
      <p:sp>
        <p:nvSpPr>
          <p:cNvPr id="9" name="Text Box 8"/>
          <p:cNvSpPr txBox="1"/>
          <p:nvPr/>
        </p:nvSpPr>
        <p:spPr>
          <a:xfrm>
            <a:off x="887730" y="2244090"/>
            <a:ext cx="7368540" cy="6451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a:t>
            </a:r>
            <a:r>
              <a:rPr lang="" altLang="en-US">
                <a:solidFill>
                  <a:schemeClr val="tx1"/>
                </a:solidFill>
                <a:sym typeface="+mn-ea"/>
              </a:rPr>
              <a:t>Reptile and FOMAML</a:t>
            </a:r>
            <a:r>
              <a:rPr lang="en-US" altLang="en-US">
                <a:solidFill>
                  <a:schemeClr val="tx1"/>
                </a:solidFill>
                <a:sym typeface="+mn-ea"/>
              </a:rPr>
              <a:t>. </a:t>
            </a:r>
            <a:r>
              <a:rPr lang="" altLang="en-US">
                <a:solidFill>
                  <a:schemeClr val="tx1"/>
                </a:solidFill>
                <a:sym typeface="+mn-ea"/>
              </a:rPr>
              <a:t>(with PPO as RL algorithm)</a:t>
            </a:r>
            <a:endParaRPr lang="" altLang="en-US">
              <a:solidFill>
                <a:schemeClr val="tx1"/>
              </a:solidFill>
              <a:sym typeface="+mn-ea"/>
            </a:endParaRPr>
          </a:p>
        </p:txBody>
      </p:sp>
      <p:sp>
        <p:nvSpPr>
          <p:cNvPr id="10" name="Text Placeholder 3"/>
          <p:cNvSpPr>
            <a:spLocks noGrp="1"/>
          </p:cNvSpPr>
          <p:nvPr/>
        </p:nvSpPr>
        <p:spPr>
          <a:xfrm>
            <a:off x="6382385" y="5765800"/>
            <a:ext cx="1059180" cy="339725"/>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a:solidFill>
                  <a:schemeClr val="tx1"/>
                </a:solidFill>
              </a:rPr>
              <a:t>FOMAML</a:t>
            </a:r>
            <a:endParaRPr lang="" altLang="en-US">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1454785" y="2612390"/>
            <a:ext cx="5920105" cy="979170"/>
          </a:xfrm>
        </p:spPr>
        <p:txBody>
          <a:bodyPr/>
          <a:p>
            <a:r>
              <a:rPr lang="en-US" altLang="en-US">
                <a:solidFill>
                  <a:schemeClr val="tx1"/>
                </a:solidFill>
              </a:rPr>
              <a:t>Universal Successor Representation</a:t>
            </a:r>
            <a:r>
              <a:rPr lang="" altLang="en-US">
                <a:solidFill>
                  <a:schemeClr val="tx1"/>
                </a:solidFill>
              </a:rPr>
              <a:t> (USR)</a:t>
            </a:r>
            <a:r>
              <a:rPr lang="en-US" altLang="en-US">
                <a:solidFill>
                  <a:schemeClr val="tx1"/>
                </a:solidFill>
              </a:rPr>
              <a:t> provides a way to learn a universal value function approximator</a:t>
            </a:r>
            <a:r>
              <a:rPr lang="" altLang="en-US">
                <a:solidFill>
                  <a:schemeClr val="tx1"/>
                </a:solidFill>
              </a:rPr>
              <a:t>. The value function for each specific can be factorized as a matrix product of a universal value function and task-specific weight parameters.</a:t>
            </a:r>
            <a:endParaRPr lang="" altLang="en-US">
              <a:solidFill>
                <a:schemeClr val="tx1"/>
              </a:solidFill>
            </a:endParaRPr>
          </a:p>
          <a:p>
            <a:r>
              <a:rPr lang="" altLang="en-US">
                <a:solidFill>
                  <a:schemeClr val="tx1"/>
                </a:solidFill>
              </a:rPr>
              <a:t>USR can therefore work as a learner across tasks and initialization for specific task within the task domain.</a:t>
            </a:r>
            <a:endParaRPr lang="" altLang="en-US">
              <a:solidFill>
                <a:schemeClr val="tx1"/>
              </a:solidFill>
            </a:endParaRPr>
          </a:p>
          <a:p>
            <a:endParaRPr lang=""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9" name="Text Box 8"/>
          <p:cNvSpPr txBox="1"/>
          <p:nvPr/>
        </p:nvSpPr>
        <p:spPr>
          <a:xfrm>
            <a:off x="887730" y="2244090"/>
            <a:ext cx="7368540" cy="3683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Universal Successor Representation</a:t>
            </a:r>
            <a:endParaRPr lang="en-US" altLang="en-US">
              <a:solidFill>
                <a:schemeClr val="tx1"/>
              </a:solidFill>
              <a:sym typeface="+mn-ea"/>
            </a:endParaRPr>
          </a:p>
        </p:txBody>
      </p:sp>
      <p:pic>
        <p:nvPicPr>
          <p:cNvPr id="8" name="Picture 7" descr="uv1"/>
          <p:cNvPicPr>
            <a:picLocks noChangeAspect="1"/>
          </p:cNvPicPr>
          <p:nvPr/>
        </p:nvPicPr>
        <p:blipFill>
          <a:blip r:embed="rId1"/>
          <a:stretch>
            <a:fillRect/>
          </a:stretch>
        </p:blipFill>
        <p:spPr>
          <a:xfrm>
            <a:off x="2944495" y="3890010"/>
            <a:ext cx="2459990" cy="1294130"/>
          </a:xfrm>
          <a:prstGeom prst="rect">
            <a:avLst/>
          </a:prstGeom>
        </p:spPr>
      </p:pic>
      <p:pic>
        <p:nvPicPr>
          <p:cNvPr id="11" name="Picture 10" descr="uv2"/>
          <p:cNvPicPr>
            <a:picLocks noChangeAspect="1"/>
          </p:cNvPicPr>
          <p:nvPr/>
        </p:nvPicPr>
        <p:blipFill>
          <a:blip r:embed="rId2"/>
          <a:stretch>
            <a:fillRect/>
          </a:stretch>
        </p:blipFill>
        <p:spPr>
          <a:xfrm>
            <a:off x="1454785" y="5184140"/>
            <a:ext cx="5311140" cy="4521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708660" y="1109980"/>
            <a:ext cx="8035925" cy="706755"/>
          </a:xfrm>
          <a:prstGeom prst="rect">
            <a:avLst/>
          </a:prstGeom>
          <a:noFill/>
        </p:spPr>
        <p:txBody>
          <a:bodyPr wrap="square" rtlCol="0" anchor="t">
            <a:spAutoFit/>
          </a:bodyPr>
          <a:p>
            <a:pPr indent="0">
              <a:buFont typeface="Arial" panose="02080604020202020204" pitchFamily="34" charset="0"/>
              <a:buNone/>
            </a:pPr>
            <a:r>
              <a:rPr lang="" altLang="en-US" sz="2000" b="1">
                <a:sym typeface="+mn-ea"/>
              </a:rPr>
              <a:t>A Summary of Different Methods in </a:t>
            </a:r>
            <a:r>
              <a:rPr lang="en-US" altLang="en-US" sz="2000" b="1">
                <a:sym typeface="+mn-ea"/>
              </a:rPr>
              <a:t>Efficient Reinforcement Learning with</a:t>
            </a:r>
            <a:r>
              <a:rPr lang="" altLang="en-US" sz="2000" b="1">
                <a:sym typeface="+mn-ea"/>
              </a:rPr>
              <a:t>/without</a:t>
            </a:r>
            <a:r>
              <a:rPr lang="en-US" altLang="en-US" sz="2000" b="1">
                <a:sym typeface="+mn-ea"/>
              </a:rPr>
              <a:t> Demonstrations</a:t>
            </a:r>
            <a:endParaRPr lang="en-US" altLang="en-US" sz="2000" b="1">
              <a:sym typeface="+mn-ea"/>
            </a:endParaRPr>
          </a:p>
        </p:txBody>
      </p:sp>
      <p:pic>
        <p:nvPicPr>
          <p:cNvPr id="2" name="Picture 1" descr="sum"/>
          <p:cNvPicPr>
            <a:picLocks noChangeAspect="1"/>
          </p:cNvPicPr>
          <p:nvPr/>
        </p:nvPicPr>
        <p:blipFill>
          <a:blip r:embed="rId1"/>
          <a:stretch>
            <a:fillRect/>
          </a:stretch>
        </p:blipFill>
        <p:spPr>
          <a:xfrm>
            <a:off x="754380" y="1748155"/>
            <a:ext cx="7543800" cy="42056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2846070" y="2595880"/>
            <a:ext cx="3348355" cy="706755"/>
          </a:xfrm>
          <a:prstGeom prst="rect">
            <a:avLst/>
          </a:prstGeom>
          <a:noFill/>
        </p:spPr>
        <p:txBody>
          <a:bodyPr wrap="none" rtlCol="0" anchor="t">
            <a:spAutoFit/>
          </a:bodyPr>
          <a:p>
            <a:pPr indent="0">
              <a:buFont typeface="Arial" panose="02080604020202020204" pitchFamily="34" charset="0"/>
              <a:buNone/>
            </a:pPr>
            <a:r>
              <a:rPr lang="" altLang="en-US" sz="4000" b="1">
                <a:sym typeface="+mn-ea"/>
              </a:rPr>
              <a:t>Questions?</a:t>
            </a:r>
            <a:endParaRPr lang="" altLang="en-US" sz="4000" b="1">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67055" y="2191385"/>
            <a:ext cx="8009890" cy="604520"/>
          </a:xfrm>
        </p:spPr>
        <p:txBody>
          <a:bodyPr/>
          <a:p>
            <a:pPr marL="457200" indent="-457200">
              <a:buFont typeface="Arial" panose="02080604020202020204" pitchFamily="34" charset="0"/>
              <a:buChar char="•"/>
            </a:pPr>
            <a:r>
              <a:rPr lang="" altLang="en-US" sz="2000"/>
              <a:t>Unstable training process: different random seeds may cause very different results;</a:t>
            </a:r>
            <a:endParaRPr lang="" altLang="en-US" sz="2000"/>
          </a:p>
          <a:p>
            <a:pPr marL="457200" indent="-457200">
              <a:buFont typeface="Arial" panose="02080604020202020204" pitchFamily="34" charset="0"/>
              <a:buChar char="•"/>
            </a:pPr>
            <a:r>
              <a:rPr lang="" altLang="en-US" sz="2000"/>
              <a:t>Hard hyper-parameters tuning: especially when deep reinforcement learning</a:t>
            </a:r>
            <a:endParaRPr lang="" altLang="en-US" sz="2000"/>
          </a:p>
          <a:p>
            <a:pPr marL="457200" indent="-457200">
              <a:buFont typeface="Arial" panose="02080604020202020204" pitchFamily="34" charset="0"/>
              <a:buChar char="•"/>
            </a:pPr>
            <a:r>
              <a:rPr lang="" altLang="en-US" sz="2000">
                <a:solidFill>
                  <a:srgbClr val="FF0000"/>
                </a:solidFill>
              </a:rPr>
              <a:t>Poor sample efficiency</a:t>
            </a:r>
            <a:r>
              <a:rPr lang="" altLang="en-US" sz="2000"/>
              <a:t>: take Pong game as an example, human only needs seconds to learn, while RL agent needs tens of thousands of examples to learn a same-level performance, leading to </a:t>
            </a:r>
            <a:r>
              <a:rPr lang="" altLang="en-US" sz="2000">
                <a:solidFill>
                  <a:srgbClr val="FF0000"/>
                </a:solidFill>
              </a:rPr>
              <a:t>low learning efficiency </a:t>
            </a:r>
            <a:r>
              <a:rPr lang="" altLang="en-US" sz="2000">
                <a:solidFill>
                  <a:schemeClr val="tx1"/>
                </a:solidFill>
              </a:rPr>
              <a:t>and</a:t>
            </a:r>
            <a:r>
              <a:rPr lang="" altLang="en-US" sz="2000">
                <a:solidFill>
                  <a:srgbClr val="FF0000"/>
                </a:solidFill>
              </a:rPr>
              <a:t> long training time</a:t>
            </a:r>
            <a:r>
              <a:rPr lang="" altLang="en-US" sz="2000"/>
              <a:t>;</a:t>
            </a:r>
            <a:endParaRPr lang="" altLang="en-US" sz="2000"/>
          </a:p>
          <a:p>
            <a:pPr marL="457200" indent="-457200">
              <a:buFont typeface="Arial" panose="02080604020202020204" pitchFamily="34" charset="0"/>
              <a:buChar char="•"/>
            </a:pPr>
            <a:r>
              <a:rPr lang="" altLang="en-US" sz="2000"/>
              <a:t>etc.</a:t>
            </a:r>
            <a:endParaRPr lang="" altLang="en-US" sz="2000"/>
          </a:p>
          <a:p>
            <a:pPr marL="457200" indent="-457200">
              <a:buFont typeface="Arial" panose="02080604020202020204" pitchFamily="34" charset="0"/>
              <a:buChar char="•"/>
            </a:pPr>
            <a:endParaRPr lang="" altLang="en-US"/>
          </a:p>
          <a:p>
            <a:pPr marL="457200" indent="-457200">
              <a:buFont typeface="Arial" panose="02080604020202020204" pitchFamily="34" charset="0"/>
              <a:buChar char="•"/>
            </a:pPr>
            <a:endParaRPr lang="" altLang="en-US"/>
          </a:p>
        </p:txBody>
      </p:sp>
      <p:sp>
        <p:nvSpPr>
          <p:cNvPr id="3" name="Title 2"/>
          <p:cNvSpPr>
            <a:spLocks noGrp="1"/>
          </p:cNvSpPr>
          <p:nvPr>
            <p:ph type="title"/>
          </p:nvPr>
        </p:nvSpPr>
        <p:spPr>
          <a:xfrm>
            <a:off x="530860" y="1048385"/>
            <a:ext cx="8460105" cy="1143000"/>
          </a:xfrm>
        </p:spPr>
        <p:txBody>
          <a:bodyPr/>
          <a:p>
            <a:r>
              <a:rPr lang="" altLang="en-US" sz="3200" b="1">
                <a:solidFill>
                  <a:schemeClr val="tx1"/>
                </a:solidFill>
              </a:rPr>
              <a:t>Problems of Reinforcement Learning</a:t>
            </a:r>
            <a:endParaRPr lang="" altLang="en-US" sz="3200" b="1">
              <a:solidFill>
                <a:schemeClr val="tx1"/>
              </a:solidFill>
            </a:endParaRPr>
          </a:p>
        </p:txBody>
      </p:sp>
      <p:pic>
        <p:nvPicPr>
          <p:cNvPr id="6" name="Picture 5" descr="Screenshot from 2019-05-04 12-11-16"/>
          <p:cNvPicPr>
            <a:picLocks noChangeAspect="1"/>
          </p:cNvPicPr>
          <p:nvPr/>
        </p:nvPicPr>
        <p:blipFill>
          <a:blip r:embed="rId1"/>
          <a:stretch>
            <a:fillRect/>
          </a:stretch>
        </p:blipFill>
        <p:spPr>
          <a:xfrm>
            <a:off x="7186295" y="4940935"/>
            <a:ext cx="975360" cy="1301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14985" y="2198370"/>
            <a:ext cx="7886700" cy="604520"/>
          </a:xfrm>
        </p:spPr>
        <p:txBody>
          <a:bodyPr/>
          <a:p>
            <a:pPr marL="457200" indent="-457200">
              <a:buFont typeface="Arial" panose="02080604020202020204" pitchFamily="34" charset="0"/>
              <a:buChar char="•"/>
            </a:pPr>
            <a:r>
              <a:rPr lang="" altLang="en-US" sz="2400"/>
              <a:t>From RL algorithms:</a:t>
            </a:r>
            <a:endParaRPr lang="" altLang="en-US" sz="2400"/>
          </a:p>
          <a:p>
            <a:pPr marL="457200" indent="-457200">
              <a:buFont typeface="Arial" panose="02080604020202020204" pitchFamily="34" charset="0"/>
              <a:buChar char="•"/>
            </a:pPr>
            <a:r>
              <a:rPr lang="en-US" altLang="en-US" sz="1800">
                <a:sym typeface="+mn-ea"/>
              </a:rPr>
              <a:t>improve algorithms design</a:t>
            </a:r>
            <a:r>
              <a:rPr lang="" altLang="en-US" sz="1800">
                <a:sym typeface="+mn-ea"/>
              </a:rPr>
              <a:t>.</a:t>
            </a:r>
            <a:endParaRPr lang="" altLang="en-US"/>
          </a:p>
          <a:p>
            <a:pPr>
              <a:buFont typeface="Arial" panose="02080604020202020204" pitchFamily="34" charset="0"/>
            </a:pPr>
            <a:r>
              <a:rPr lang="" altLang="en-US"/>
              <a:t>	</a:t>
            </a:r>
            <a:endParaRPr lang="" altLang="en-US"/>
          </a:p>
          <a:p>
            <a:pPr marL="457200" indent="-457200">
              <a:buFont typeface="Arial" panose="02080604020202020204" pitchFamily="34" charset="0"/>
              <a:buChar char="•"/>
            </a:pPr>
            <a:r>
              <a:rPr lang="" altLang="en-US" sz="2400"/>
              <a:t>From leveraging extra information: (</a:t>
            </a:r>
            <a:r>
              <a:rPr lang="" altLang="en-US" sz="2400">
                <a:solidFill>
                  <a:srgbClr val="FF0000"/>
                </a:solidFill>
              </a:rPr>
              <a:t> </a:t>
            </a:r>
            <a:r>
              <a:rPr lang="" altLang="en-US" sz="2400">
                <a:solidFill>
                  <a:srgbClr val="FF0000"/>
                </a:solidFill>
              </a:rPr>
              <a:t>initialization policy</a:t>
            </a:r>
            <a:r>
              <a:rPr lang="" altLang="en-US" sz="2400"/>
              <a:t>)</a:t>
            </a:r>
            <a:endParaRPr lang="" altLang="en-US" sz="2400"/>
          </a:p>
          <a:p>
            <a:pPr marL="457200" indent="-457200">
              <a:buFont typeface="Arial" panose="02080604020202020204" pitchFamily="34" charset="0"/>
              <a:buChar char="•"/>
            </a:pPr>
            <a:r>
              <a:rPr lang="" altLang="en-US" sz="1800"/>
              <a:t>leveraging expert demonstraions;</a:t>
            </a:r>
            <a:endParaRPr lang="" altLang="en-US" sz="1800"/>
          </a:p>
          <a:p>
            <a:pPr marL="457200" indent="-457200">
              <a:buFont typeface="Arial" panose="02080604020202020204" pitchFamily="34" charset="0"/>
              <a:buChar char="•"/>
            </a:pPr>
            <a:r>
              <a:rPr lang="" altLang="en-US" sz="1800"/>
              <a:t>meta-learning, transfer learning without demonstrations;</a:t>
            </a:r>
            <a:endParaRPr lang="" altLang="en-US" sz="1800"/>
          </a:p>
          <a:p>
            <a:pPr marL="457200" indent="-457200">
              <a:buFont typeface="Arial" panose="02080604020202020204" pitchFamily="34" charset="0"/>
              <a:buChar char="•"/>
            </a:pPr>
            <a:r>
              <a:rPr lang="" altLang="en-US" sz="1800"/>
              <a:t>etc.</a:t>
            </a:r>
            <a:endParaRPr lang="" altLang="en-US"/>
          </a:p>
          <a:p>
            <a:pPr>
              <a:buFont typeface="Arial" panose="02080604020202020204" pitchFamily="34" charset="0"/>
            </a:pPr>
            <a:endParaRPr lang="" altLang="en-US"/>
          </a:p>
        </p:txBody>
      </p:sp>
      <p:sp>
        <p:nvSpPr>
          <p:cNvPr id="3" name="Title 2"/>
          <p:cNvSpPr>
            <a:spLocks noGrp="1"/>
          </p:cNvSpPr>
          <p:nvPr>
            <p:ph type="title"/>
          </p:nvPr>
        </p:nvSpPr>
        <p:spPr>
          <a:xfrm>
            <a:off x="335280" y="1110615"/>
            <a:ext cx="8770620" cy="740410"/>
          </a:xfrm>
        </p:spPr>
        <p:txBody>
          <a:bodyPr/>
          <a:p>
            <a:pPr algn="ctr"/>
            <a:r>
              <a:rPr lang="" altLang="en-US" sz="2400" b="1">
                <a:solidFill>
                  <a:schemeClr val="tx1"/>
                </a:solidFill>
              </a:rPr>
              <a:t>Approaches of Improving Learning Efficiency</a:t>
            </a:r>
            <a:r>
              <a:rPr lang="" altLang="en-US"/>
              <a:t> </a:t>
            </a:r>
            <a:endParaRPr lang="" altLang="en-US"/>
          </a:p>
        </p:txBody>
      </p:sp>
      <p:sp>
        <p:nvSpPr>
          <p:cNvPr id="5" name="Text Placeholder 4"/>
          <p:cNvSpPr>
            <a:spLocks noGrp="1"/>
          </p:cNvSpPr>
          <p:nvPr>
            <p:ph type="body" sz="quarter" idx="13"/>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840" y="1340485"/>
            <a:ext cx="3601085" cy="455295"/>
          </a:xfrm>
        </p:spPr>
        <p:txBody>
          <a:bodyPr/>
          <a:lstStyle/>
          <a:p>
            <a:pPr marL="0" indent="0"/>
            <a:r>
              <a:rPr lang="" altLang="en-US" sz="2400" b="1"/>
              <a:t>Outlines</a:t>
            </a:r>
            <a:r>
              <a:rPr lang="en-US" altLang="en-US" sz="2400" b="1"/>
              <a:t>:</a:t>
            </a:r>
            <a:endParaRPr lang="en-US" altLang="en-US" b="1"/>
          </a:p>
        </p:txBody>
      </p:sp>
      <p:sp>
        <p:nvSpPr>
          <p:cNvPr id="4" name="Text Placeholder 3"/>
          <p:cNvSpPr>
            <a:spLocks noGrp="1"/>
          </p:cNvSpPr>
          <p:nvPr>
            <p:ph type="body" sz="quarter" idx="11"/>
          </p:nvPr>
        </p:nvSpPr>
        <p:spPr>
          <a:xfrm>
            <a:off x="497840" y="1962785"/>
            <a:ext cx="7952740" cy="3180715"/>
          </a:xfrm>
        </p:spPr>
        <p:txBody>
          <a:bodyPr/>
          <a:lstStyle/>
          <a:p>
            <a:pPr marL="342900" indent="-342900">
              <a:buFont typeface="Arial" panose="02080604020202020204" pitchFamily="34" charset="0"/>
              <a:buChar char="•"/>
            </a:pPr>
            <a:r>
              <a:rPr lang="en-US" altLang="en-US" sz="2000">
                <a:solidFill>
                  <a:schemeClr val="tx1"/>
                </a:solidFill>
                <a:sym typeface="+mn-ea"/>
              </a:rPr>
              <a:t>Reinforcement Learning </a:t>
            </a:r>
            <a:r>
              <a:rPr lang="" altLang="en-US" sz="2000">
                <a:solidFill>
                  <a:schemeClr val="tx1"/>
                </a:solidFill>
                <a:sym typeface="+mn-ea"/>
              </a:rPr>
              <a:t>Algorithms</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Environment </a:t>
            </a:r>
            <a:r>
              <a:rPr lang="" altLang="en-US" sz="2000">
                <a:solidFill>
                  <a:schemeClr val="tx1"/>
                </a:solidFill>
                <a:sym typeface="+mn-ea"/>
              </a:rPr>
              <a:t>(</a:t>
            </a:r>
            <a:r>
              <a:rPr lang="" altLang="en-US" sz="2000" i="1">
                <a:solidFill>
                  <a:schemeClr val="tx1"/>
                </a:solidFill>
                <a:sym typeface="+mn-ea"/>
              </a:rPr>
              <a:t>Reacher</a:t>
            </a:r>
            <a:r>
              <a:rPr lang="" altLang="en-US" sz="2000">
                <a:solidFill>
                  <a:schemeClr val="tx1"/>
                </a:solidFill>
                <a:sym typeface="+mn-ea"/>
              </a:rPr>
              <a:t>)</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generating demonstrations</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leveraging demonstrations </a:t>
            </a:r>
            <a:r>
              <a:rPr lang="" altLang="en-US" sz="1400">
                <a:solidFill>
                  <a:schemeClr val="tx1"/>
                </a:solidFill>
                <a:sym typeface="+mn-ea"/>
              </a:rPr>
              <a:t>as initialization</a:t>
            </a:r>
            <a:endParaRPr lang="" altLang="en-US" sz="1400">
              <a:solidFill>
                <a:schemeClr val="tx1"/>
              </a:solidFill>
              <a:sym typeface="+mn-ea"/>
            </a:endParaRPr>
          </a:p>
          <a:p>
            <a:pPr marL="342900" indent="-342900">
              <a:buClr>
                <a:srgbClr val="FF0000"/>
              </a:buClr>
              <a:buFont typeface="Arial" panose="02080604020202020204" pitchFamily="34" charset="0"/>
              <a:buChar char="•"/>
            </a:pPr>
            <a:r>
              <a:rPr lang="" altLang="en-US" sz="1400">
                <a:solidFill>
                  <a:schemeClr val="tx1"/>
                </a:solidFill>
                <a:sym typeface="+mn-ea"/>
              </a:rPr>
              <a:t>Comparisons of three different methods in experiments:</a:t>
            </a:r>
            <a:endParaRPr lang="" altLang="en-US" sz="1400">
              <a:solidFill>
                <a:schemeClr val="tx1"/>
              </a:solidFill>
              <a:sym typeface="+mn-ea"/>
            </a:endParaRPr>
          </a:p>
          <a:p>
            <a:pPr>
              <a:buClr>
                <a:srgbClr val="FF0000"/>
              </a:buClr>
              <a:buFont typeface="Arial" panose="02080604020202020204" pitchFamily="34" charset="0"/>
            </a:pPr>
            <a:r>
              <a:rPr lang="" altLang="en-US" sz="1400">
                <a:solidFill>
                  <a:schemeClr val="tx1"/>
                </a:solidFill>
                <a:sym typeface="+mn-ea"/>
              </a:rPr>
              <a:t>	(1). Behavior Cloning; (2). Residual Policy Learning; (3). Feeding Demonstrations 	into Memory Buffer (DDPGfD).</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without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 altLang="en-US" sz="1400">
                <a:solidFill>
                  <a:schemeClr val="tx1"/>
                </a:solidFill>
                <a:sym typeface="+mn-ea"/>
              </a:rPr>
              <a:t>Meta-learning as initialization for RL</a:t>
            </a:r>
            <a:endParaRPr lang="" altLang="en-US" sz="1400">
              <a:solidFill>
                <a:schemeClr val="tx1"/>
              </a:solidFill>
              <a:sym typeface="+mn-ea"/>
            </a:endParaRPr>
          </a:p>
          <a:p>
            <a:pPr marL="342900" indent="-342900">
              <a:buClr>
                <a:srgbClr val="FF0000"/>
              </a:buClr>
              <a:buFont typeface="Arial" panose="02080604020202020204" pitchFamily="34" charset="0"/>
              <a:buChar char="•"/>
            </a:pPr>
            <a:r>
              <a:rPr lang="" altLang="en-US" sz="1400">
                <a:solidFill>
                  <a:schemeClr val="tx1"/>
                </a:solidFill>
                <a:sym typeface="+mn-ea"/>
              </a:rPr>
              <a:t>Comparison of two methods in experiments:</a:t>
            </a:r>
            <a:endParaRPr lang="" altLang="en-US" sz="1400">
              <a:solidFill>
                <a:schemeClr val="tx1"/>
              </a:solidFill>
              <a:sym typeface="+mn-ea"/>
            </a:endParaRPr>
          </a:p>
          <a:p>
            <a:pPr>
              <a:buClr>
                <a:srgbClr val="FF0000"/>
              </a:buClr>
              <a:buFont typeface="Arial" panose="02080604020202020204" pitchFamily="34" charset="0"/>
            </a:pPr>
            <a:r>
              <a:rPr lang="" altLang="en-US" sz="1400">
                <a:solidFill>
                  <a:schemeClr val="tx1"/>
                </a:solidFill>
                <a:sym typeface="+mn-ea"/>
              </a:rPr>
              <a:t>	(1). Reptile; (2). FOMAML.</a:t>
            </a:r>
            <a:endParaRPr lang="" altLang="en-US" sz="1400">
              <a:solidFill>
                <a:schemeClr val="tx1"/>
              </a:solidFill>
              <a:sym typeface="+mn-ea"/>
            </a:endParaRPr>
          </a:p>
          <a:p>
            <a:pPr marL="342900" indent="-342900">
              <a:buClr>
                <a:srgbClr val="FF0000"/>
              </a:buClr>
              <a:buFont typeface="Arial" panose="02080604020202020204" pitchFamily="34" charset="0"/>
              <a:buChar char="•"/>
            </a:pPr>
            <a:r>
              <a:rPr lang="" altLang="en-US" sz="1400">
                <a:solidFill>
                  <a:schemeClr val="tx1"/>
                </a:solidFill>
                <a:sym typeface="+mn-ea"/>
              </a:rPr>
              <a:t>Universal Successor Representation.</a:t>
            </a:r>
            <a:endParaRPr lang="" altLang="en-US" sz="1400">
              <a:solidFill>
                <a:schemeClr val="tx1"/>
              </a:solidFill>
              <a:sym typeface="+mn-ea"/>
            </a:endParaRPr>
          </a:p>
          <a:p>
            <a:pPr marL="342900" indent="-342900">
              <a:buClr>
                <a:srgbClr val="0085CA"/>
              </a:buClr>
              <a:buFont typeface="Arial" panose="02080604020202020204" pitchFamily="34" charset="0"/>
              <a:buChar char="•"/>
            </a:pPr>
            <a:r>
              <a:rPr lang="" altLang="en-US" sz="2000">
                <a:solidFill>
                  <a:schemeClr val="tx1"/>
                </a:solidFill>
                <a:sym typeface="+mn-ea"/>
              </a:rPr>
              <a:t>Summary</a:t>
            </a:r>
            <a:endParaRPr lang="" altLang="en-US" sz="2000">
              <a:solidFill>
                <a:schemeClr val="tx1"/>
              </a:solidFill>
              <a:sym typeface="+mn-ea"/>
            </a:endParaRPr>
          </a:p>
          <a:p>
            <a:pPr marL="342900" indent="-342900">
              <a:buFont typeface="Arial" panose="02080604020202020204" pitchFamily="34" charset="0"/>
              <a:buChar char="•"/>
            </a:pPr>
            <a:endParaRPr lang=""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a:buFont typeface="Arial" panose="02080604020202020204" pitchFamily="34" charset="0"/>
            </a:pPr>
            <a:br>
              <a:rPr lang="en-US" altLang="en-US" sz="2000">
                <a:solidFill>
                  <a:schemeClr val="tx1"/>
                </a:solidFill>
                <a:sym typeface="+mn-ea"/>
              </a:rPr>
            </a:br>
            <a:endParaRPr lang="en-US" altLang="en-US" sz="2000">
              <a:solidFill>
                <a:schemeClr val="tx1"/>
              </a:solidFill>
              <a:sym typeface="+mn-ea"/>
            </a:endParaRPr>
          </a:p>
        </p:txBody>
      </p:sp>
      <p:sp>
        <p:nvSpPr>
          <p:cNvPr id="6" name="Text Placeholder 5"/>
          <p:cNvSpPr>
            <a:spLocks noGrp="1"/>
          </p:cNvSpPr>
          <p:nvPr>
            <p:ph type="body" sz="quarter" idx="13"/>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l"/>
          <p:cNvPicPr>
            <a:picLocks noChangeAspect="1"/>
          </p:cNvPicPr>
          <p:nvPr/>
        </p:nvPicPr>
        <p:blipFill>
          <a:blip r:embed="rId1"/>
          <a:stretch>
            <a:fillRect/>
          </a:stretch>
        </p:blipFill>
        <p:spPr>
          <a:xfrm>
            <a:off x="2103120" y="1325245"/>
            <a:ext cx="4625975" cy="4947285"/>
          </a:xfrm>
          <a:prstGeom prst="rect">
            <a:avLst/>
          </a:prstGeom>
        </p:spPr>
      </p:pic>
      <p:sp>
        <p:nvSpPr>
          <p:cNvPr id="17" name="Text Placeholder 3"/>
          <p:cNvSpPr>
            <a:spLocks noGrp="1"/>
          </p:cNvSpPr>
          <p:nvPr/>
        </p:nvSpPr>
        <p:spPr>
          <a:xfrm>
            <a:off x="401955" y="6127655"/>
            <a:ext cx="6400800" cy="339811"/>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t>Figure source: </a:t>
            </a:r>
            <a:r>
              <a:rPr lang="" altLang="en-US"/>
              <a:t>Twitter</a:t>
            </a:r>
            <a:endParaRPr lang="" altLang="en-US"/>
          </a:p>
        </p:txBody>
      </p:sp>
      <p:sp>
        <p:nvSpPr>
          <p:cNvPr id="18" name="Title 17"/>
          <p:cNvSpPr>
            <a:spLocks noGrp="1"/>
          </p:cNvSpPr>
          <p:nvPr>
            <p:ph type="title"/>
          </p:nvPr>
        </p:nvSpPr>
        <p:spPr>
          <a:xfrm>
            <a:off x="700405" y="904875"/>
            <a:ext cx="7393940" cy="455295"/>
          </a:xfrm>
        </p:spPr>
        <p:txBody>
          <a:bodyPr/>
          <a:p>
            <a:pPr marL="0" indent="0" algn="ctr"/>
            <a:r>
              <a:rPr lang="" altLang="en-US" sz="2000">
                <a:solidFill>
                  <a:schemeClr val="tx1"/>
                </a:solidFill>
              </a:rPr>
              <a:t>Reinforcement Learning Algorithms</a:t>
            </a:r>
            <a:endParaRPr lang="" altLang="en-US" sz="2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3950970" cy="506730"/>
          </a:xfrm>
        </p:spPr>
        <p:txBody>
          <a:bodyPr/>
          <a:lstStyle/>
          <a:p>
            <a:r>
              <a:rPr lang="" altLang="en-US"/>
              <a:t>The Goal of RL:</a:t>
            </a:r>
            <a:endParaRPr lang="" altLang="en-US"/>
          </a:p>
        </p:txBody>
      </p:sp>
      <p:sp>
        <p:nvSpPr>
          <p:cNvPr id="3" name="Title 2"/>
          <p:cNvSpPr>
            <a:spLocks noGrp="1"/>
          </p:cNvSpPr>
          <p:nvPr>
            <p:ph type="title"/>
          </p:nvPr>
        </p:nvSpPr>
        <p:spPr>
          <a:xfrm>
            <a:off x="457200" y="1294233"/>
            <a:ext cx="8229600" cy="507556"/>
          </a:xfrm>
        </p:spPr>
        <p:txBody>
          <a:bodyPr/>
          <a:lstStyle/>
          <a:p>
            <a:pPr algn="ctr"/>
            <a:r>
              <a:rPr lang="" altLang="en-US" sz="3200">
                <a:solidFill>
                  <a:schemeClr val="tx1"/>
                </a:solidFill>
              </a:rPr>
              <a:t>Basics of RL</a:t>
            </a:r>
            <a:br>
              <a:rPr lang="" altLang="en-US"/>
            </a:br>
            <a:endParaRPr lang=""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3311525"/>
            <a:ext cx="8565515" cy="3644265"/>
          </a:xfrm>
        </p:spPr>
        <p:txBody>
          <a:bodyPr/>
          <a:lstStyle/>
          <a:p>
            <a:r>
              <a:rPr lang="" altLang="en-US"/>
              <a:t>With the assumptions of Markov process and deterministic transformantion process, the gradient-based optimization is:</a:t>
            </a:r>
            <a:endParaRPr lang="" altLang="en-US"/>
          </a:p>
        </p:txBody>
      </p:sp>
      <p:sp>
        <p:nvSpPr>
          <p:cNvPr id="6" name="Text Placeholder 5"/>
          <p:cNvSpPr>
            <a:spLocks noGrp="1"/>
          </p:cNvSpPr>
          <p:nvPr>
            <p:ph type="body" sz="quarter" idx="13"/>
          </p:nvPr>
        </p:nvSpPr>
        <p:spPr/>
        <p:txBody>
          <a:bodyPr/>
          <a:lstStyle/>
          <a:p>
            <a:endParaRPr lang="en-US"/>
          </a:p>
        </p:txBody>
      </p:sp>
      <p:pic>
        <p:nvPicPr>
          <p:cNvPr id="7" name="Picture 6" descr="1"/>
          <p:cNvPicPr>
            <a:picLocks noChangeAspect="1"/>
          </p:cNvPicPr>
          <p:nvPr/>
        </p:nvPicPr>
        <p:blipFill>
          <a:blip r:embed="rId1"/>
          <a:stretch>
            <a:fillRect/>
          </a:stretch>
        </p:blipFill>
        <p:spPr>
          <a:xfrm>
            <a:off x="2152650" y="2320290"/>
            <a:ext cx="4658360" cy="911860"/>
          </a:xfrm>
          <a:prstGeom prst="rect">
            <a:avLst/>
          </a:prstGeom>
        </p:spPr>
      </p:pic>
      <p:pic>
        <p:nvPicPr>
          <p:cNvPr id="8" name="Picture 7" descr="2"/>
          <p:cNvPicPr>
            <a:picLocks noChangeAspect="1"/>
          </p:cNvPicPr>
          <p:nvPr/>
        </p:nvPicPr>
        <p:blipFill>
          <a:blip r:embed="rId2"/>
          <a:stretch>
            <a:fillRect/>
          </a:stretch>
        </p:blipFill>
        <p:spPr>
          <a:xfrm>
            <a:off x="2804160" y="4162425"/>
            <a:ext cx="3536315" cy="1548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699260"/>
            <a:ext cx="3950970" cy="173355"/>
          </a:xfrm>
        </p:spPr>
        <p:txBody>
          <a:bodyPr/>
          <a:lstStyle/>
          <a:p>
            <a:r>
              <a:rPr lang="en-US" altLang="en-US" sz="1200">
                <a:sym typeface="+mn-ea"/>
              </a:rPr>
              <a:t>REINFORCE (Vanilla </a:t>
            </a:r>
            <a:r>
              <a:rPr lang="" altLang="en-US" sz="1200">
                <a:sym typeface="+mn-ea"/>
              </a:rPr>
              <a:t>Policy Gradient</a:t>
            </a:r>
            <a:r>
              <a:rPr lang="en-US" altLang="en-US" sz="1200">
                <a:sym typeface="+mn-ea"/>
              </a:rPr>
              <a:t>)</a:t>
            </a:r>
            <a:r>
              <a:rPr lang="" altLang="en-US" sz="1200">
                <a:sym typeface="+mn-ea"/>
              </a:rPr>
              <a:t>:</a:t>
            </a:r>
            <a:endParaRPr lang="" altLang="en-US" sz="1200">
              <a:sym typeface="+mn-ea"/>
            </a:endParaRPr>
          </a:p>
          <a:p>
            <a:endParaRPr lang="en-US" altLang="en-US"/>
          </a:p>
          <a:p>
            <a:endParaRPr lang="en-US"/>
          </a:p>
        </p:txBody>
      </p:sp>
      <p:sp>
        <p:nvSpPr>
          <p:cNvPr id="3" name="Title 2"/>
          <p:cNvSpPr>
            <a:spLocks noGrp="1"/>
          </p:cNvSpPr>
          <p:nvPr>
            <p:ph type="title"/>
          </p:nvPr>
        </p:nvSpPr>
        <p:spPr>
          <a:xfrm>
            <a:off x="457200" y="937363"/>
            <a:ext cx="8229600" cy="507556"/>
          </a:xfrm>
        </p:spPr>
        <p:txBody>
          <a:bodyPr/>
          <a:lstStyle/>
          <a:p>
            <a:pPr algn="ctr"/>
            <a:r>
              <a:rPr lang="" altLang="en-US">
                <a:solidFill>
                  <a:schemeClr val="tx1"/>
                </a:solidFill>
              </a:rPr>
              <a:t>Key functions in Present RL Algorithms</a:t>
            </a:r>
            <a:endParaRPr lang="" altLang="en-US">
              <a:solidFill>
                <a:schemeClr val="tx1"/>
              </a:solidFill>
            </a:endParaRPr>
          </a:p>
        </p:txBody>
      </p:sp>
      <p:sp>
        <p:nvSpPr>
          <p:cNvPr id="8" name="Content Placeholder 1"/>
          <p:cNvSpPr>
            <a:spLocks noGrp="1"/>
          </p:cNvSpPr>
          <p:nvPr/>
        </p:nvSpPr>
        <p:spPr>
          <a:xfrm>
            <a:off x="45720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Actor-Critic</a:t>
            </a:r>
            <a:r>
              <a:rPr lang="en-US" altLang="en-US" sz="1200">
                <a:sym typeface="+mn-ea"/>
              </a:rPr>
              <a:t>:</a:t>
            </a:r>
            <a:endParaRPr lang="en-US" altLang="en-US" sz="1200">
              <a:sym typeface="+mn-ea"/>
            </a:endParaRPr>
          </a:p>
          <a:p>
            <a:endParaRPr lang="en-US" altLang="en-US"/>
          </a:p>
          <a:p>
            <a:endParaRPr lang="en-US"/>
          </a:p>
        </p:txBody>
      </p:sp>
      <p:sp>
        <p:nvSpPr>
          <p:cNvPr id="9" name="Content Placeholder 1"/>
          <p:cNvSpPr>
            <a:spLocks noGrp="1"/>
          </p:cNvSpPr>
          <p:nvPr/>
        </p:nvSpPr>
        <p:spPr>
          <a:xfrm>
            <a:off x="457200" y="340931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Q-learning</a:t>
            </a:r>
            <a:r>
              <a:rPr lang="en-US" altLang="en-US" sz="1200">
                <a:sym typeface="+mn-ea"/>
              </a:rPr>
              <a:t>:</a:t>
            </a:r>
            <a:endParaRPr lang="en-US" altLang="en-US" sz="1200">
              <a:sym typeface="+mn-ea"/>
            </a:endParaRPr>
          </a:p>
          <a:p>
            <a:endParaRPr lang="en-US" altLang="en-US"/>
          </a:p>
          <a:p>
            <a:endParaRPr lang="en-US"/>
          </a:p>
        </p:txBody>
      </p:sp>
      <p:sp>
        <p:nvSpPr>
          <p:cNvPr id="10" name="Content Placeholder 1"/>
          <p:cNvSpPr>
            <a:spLocks noGrp="1"/>
          </p:cNvSpPr>
          <p:nvPr/>
        </p:nvSpPr>
        <p:spPr>
          <a:xfrm>
            <a:off x="457200" y="420751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Deep Q-Network (DQN)</a:t>
            </a:r>
            <a:r>
              <a:rPr lang="en-US" altLang="en-US" sz="1200">
                <a:sym typeface="+mn-ea"/>
              </a:rPr>
              <a:t>:</a:t>
            </a:r>
            <a:endParaRPr lang="en-US" altLang="en-US" sz="1200">
              <a:sym typeface="+mn-ea"/>
            </a:endParaRPr>
          </a:p>
          <a:p>
            <a:endParaRPr lang="en-US" altLang="en-US"/>
          </a:p>
          <a:p>
            <a:endParaRPr lang="en-US"/>
          </a:p>
        </p:txBody>
      </p:sp>
      <p:sp>
        <p:nvSpPr>
          <p:cNvPr id="11" name="Content Placeholder 1"/>
          <p:cNvSpPr>
            <a:spLocks noGrp="1"/>
          </p:cNvSpPr>
          <p:nvPr/>
        </p:nvSpPr>
        <p:spPr>
          <a:xfrm>
            <a:off x="492506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Deep Deterministic Policy Gradient (DDPG):</a:t>
            </a:r>
            <a:endParaRPr lang="en-US" altLang="en-US" sz="1200">
              <a:sym typeface="+mn-ea"/>
            </a:endParaRPr>
          </a:p>
          <a:p>
            <a:endParaRPr lang="en-US" altLang="en-US"/>
          </a:p>
          <a:p>
            <a:endParaRPr lang="en-US"/>
          </a:p>
        </p:txBody>
      </p:sp>
      <p:sp>
        <p:nvSpPr>
          <p:cNvPr id="12" name="Content Placeholder 1"/>
          <p:cNvSpPr>
            <a:spLocks noGrp="1"/>
          </p:cNvSpPr>
          <p:nvPr/>
        </p:nvSpPr>
        <p:spPr>
          <a:xfrm>
            <a:off x="492506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Trust Region Policy Optimization (TRPO)</a:t>
            </a:r>
            <a:r>
              <a:rPr lang="en-US" altLang="en-US" sz="1200">
                <a:sym typeface="+mn-ea"/>
              </a:rPr>
              <a:t>:</a:t>
            </a:r>
            <a:endParaRPr lang="en-US" altLang="en-US" sz="1200">
              <a:sym typeface="+mn-ea"/>
            </a:endParaRPr>
          </a:p>
          <a:p>
            <a:endParaRPr lang="en-US" altLang="en-US"/>
          </a:p>
          <a:p>
            <a:endParaRPr lang="en-US"/>
          </a:p>
        </p:txBody>
      </p:sp>
      <p:sp>
        <p:nvSpPr>
          <p:cNvPr id="13" name="Content Placeholder 1"/>
          <p:cNvSpPr>
            <a:spLocks noGrp="1"/>
          </p:cNvSpPr>
          <p:nvPr/>
        </p:nvSpPr>
        <p:spPr>
          <a:xfrm>
            <a:off x="4925695" y="388556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sym typeface="+mn-ea"/>
              </a:rPr>
              <a:t>Proximal Policy Optimization (PPO)</a:t>
            </a:r>
            <a:r>
              <a:rPr lang="en-US" altLang="en-US" sz="1200">
                <a:sym typeface="+mn-ea"/>
              </a:rPr>
              <a:t>:</a:t>
            </a:r>
            <a:endParaRPr lang="en-US" altLang="en-US" sz="1200">
              <a:sym typeface="+mn-ea"/>
            </a:endParaRPr>
          </a:p>
          <a:p>
            <a:endParaRPr lang="en-US" altLang="en-US"/>
          </a:p>
          <a:p>
            <a:endParaRPr lang="en-US"/>
          </a:p>
        </p:txBody>
      </p:sp>
      <p:pic>
        <p:nvPicPr>
          <p:cNvPr id="14" name="Picture 13" descr="3"/>
          <p:cNvPicPr>
            <a:picLocks noChangeAspect="1"/>
          </p:cNvPicPr>
          <p:nvPr/>
        </p:nvPicPr>
        <p:blipFill>
          <a:blip r:embed="rId1"/>
          <a:stretch>
            <a:fillRect/>
          </a:stretch>
        </p:blipFill>
        <p:spPr>
          <a:xfrm>
            <a:off x="1339850" y="1923415"/>
            <a:ext cx="2185670" cy="603885"/>
          </a:xfrm>
          <a:prstGeom prst="rect">
            <a:avLst/>
          </a:prstGeom>
        </p:spPr>
      </p:pic>
      <p:pic>
        <p:nvPicPr>
          <p:cNvPr id="15" name="Picture 14" descr="4"/>
          <p:cNvPicPr>
            <a:picLocks noChangeAspect="1"/>
          </p:cNvPicPr>
          <p:nvPr/>
        </p:nvPicPr>
        <p:blipFill>
          <a:blip r:embed="rId2"/>
          <a:stretch>
            <a:fillRect/>
          </a:stretch>
        </p:blipFill>
        <p:spPr>
          <a:xfrm>
            <a:off x="1339850" y="2804160"/>
            <a:ext cx="2482215" cy="565785"/>
          </a:xfrm>
          <a:prstGeom prst="rect">
            <a:avLst/>
          </a:prstGeom>
        </p:spPr>
      </p:pic>
      <p:pic>
        <p:nvPicPr>
          <p:cNvPr id="16" name="Picture 15" descr="5"/>
          <p:cNvPicPr>
            <a:picLocks noChangeAspect="1"/>
          </p:cNvPicPr>
          <p:nvPr/>
        </p:nvPicPr>
        <p:blipFill>
          <a:blip r:embed="rId3"/>
          <a:stretch>
            <a:fillRect/>
          </a:stretch>
        </p:blipFill>
        <p:spPr>
          <a:xfrm>
            <a:off x="615315" y="3650615"/>
            <a:ext cx="4120515" cy="408305"/>
          </a:xfrm>
          <a:prstGeom prst="rect">
            <a:avLst/>
          </a:prstGeom>
        </p:spPr>
      </p:pic>
      <p:pic>
        <p:nvPicPr>
          <p:cNvPr id="17" name="Picture 16" descr="6-1"/>
          <p:cNvPicPr>
            <a:picLocks noChangeAspect="1"/>
          </p:cNvPicPr>
          <p:nvPr/>
        </p:nvPicPr>
        <p:blipFill>
          <a:blip r:embed="rId4"/>
          <a:stretch>
            <a:fillRect/>
          </a:stretch>
        </p:blipFill>
        <p:spPr>
          <a:xfrm>
            <a:off x="994410" y="4505325"/>
            <a:ext cx="3434715" cy="457200"/>
          </a:xfrm>
          <a:prstGeom prst="rect">
            <a:avLst/>
          </a:prstGeom>
        </p:spPr>
      </p:pic>
      <p:pic>
        <p:nvPicPr>
          <p:cNvPr id="18" name="Picture 17" descr="6-2"/>
          <p:cNvPicPr>
            <a:picLocks noChangeAspect="1"/>
          </p:cNvPicPr>
          <p:nvPr/>
        </p:nvPicPr>
        <p:blipFill>
          <a:blip r:embed="rId5"/>
          <a:stretch>
            <a:fillRect/>
          </a:stretch>
        </p:blipFill>
        <p:spPr>
          <a:xfrm>
            <a:off x="1167130" y="4962525"/>
            <a:ext cx="3016885" cy="403225"/>
          </a:xfrm>
          <a:prstGeom prst="rect">
            <a:avLst/>
          </a:prstGeom>
        </p:spPr>
      </p:pic>
      <p:pic>
        <p:nvPicPr>
          <p:cNvPr id="19" name="Picture 18" descr="7"/>
          <p:cNvPicPr>
            <a:picLocks noChangeAspect="1"/>
          </p:cNvPicPr>
          <p:nvPr/>
        </p:nvPicPr>
        <p:blipFill>
          <a:blip r:embed="rId6"/>
          <a:stretch>
            <a:fillRect/>
          </a:stretch>
        </p:blipFill>
        <p:spPr>
          <a:xfrm>
            <a:off x="5775960" y="1872615"/>
            <a:ext cx="2249805" cy="525145"/>
          </a:xfrm>
          <a:prstGeom prst="rect">
            <a:avLst/>
          </a:prstGeom>
        </p:spPr>
      </p:pic>
      <p:pic>
        <p:nvPicPr>
          <p:cNvPr id="20" name="Picture 19" descr="8"/>
          <p:cNvPicPr>
            <a:picLocks noChangeAspect="1"/>
          </p:cNvPicPr>
          <p:nvPr/>
        </p:nvPicPr>
        <p:blipFill>
          <a:blip r:embed="rId7"/>
          <a:stretch>
            <a:fillRect/>
          </a:stretch>
        </p:blipFill>
        <p:spPr>
          <a:xfrm>
            <a:off x="5442585" y="2872105"/>
            <a:ext cx="3244215" cy="778510"/>
          </a:xfrm>
          <a:prstGeom prst="rect">
            <a:avLst/>
          </a:prstGeom>
        </p:spPr>
      </p:pic>
      <p:pic>
        <p:nvPicPr>
          <p:cNvPr id="21" name="Picture 20" descr="9"/>
          <p:cNvPicPr>
            <a:picLocks noChangeAspect="1"/>
          </p:cNvPicPr>
          <p:nvPr/>
        </p:nvPicPr>
        <p:blipFill>
          <a:blip r:embed="rId8"/>
          <a:stretch>
            <a:fillRect/>
          </a:stretch>
        </p:blipFill>
        <p:spPr>
          <a:xfrm>
            <a:off x="5056505" y="4058920"/>
            <a:ext cx="4015740" cy="558165"/>
          </a:xfrm>
          <a:prstGeom prst="rect">
            <a:avLst/>
          </a:prstGeom>
        </p:spPr>
      </p:pic>
      <p:pic>
        <p:nvPicPr>
          <p:cNvPr id="22" name="Picture 21" descr="9-2"/>
          <p:cNvPicPr>
            <a:picLocks noChangeAspect="1"/>
          </p:cNvPicPr>
          <p:nvPr/>
        </p:nvPicPr>
        <p:blipFill>
          <a:blip r:embed="rId9"/>
          <a:stretch>
            <a:fillRect/>
          </a:stretch>
        </p:blipFill>
        <p:spPr>
          <a:xfrm>
            <a:off x="5107940" y="4839970"/>
            <a:ext cx="3913505" cy="427990"/>
          </a:xfrm>
          <a:prstGeom prst="rect">
            <a:avLst/>
          </a:prstGeom>
        </p:spPr>
      </p:pic>
      <p:sp>
        <p:nvSpPr>
          <p:cNvPr id="23" name="Content Placeholder 1"/>
          <p:cNvSpPr>
            <a:spLocks noGrp="1"/>
          </p:cNvSpPr>
          <p:nvPr/>
        </p:nvSpPr>
        <p:spPr>
          <a:xfrm>
            <a:off x="5056505" y="458724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200">
                <a:sym typeface="+mn-ea"/>
              </a:rPr>
              <a:t>or:</a:t>
            </a:r>
            <a:endParaRPr lang="en-US" altLang="en-US" sz="1200">
              <a:sym typeface="+mn-ea"/>
            </a:endParaRPr>
          </a:p>
          <a:p>
            <a:endParaRPr lang="en-US" altLang="en-US"/>
          </a:p>
          <a:p>
            <a:endParaRPr lang="en-US"/>
          </a:p>
        </p:txBody>
      </p:sp>
      <p:sp>
        <p:nvSpPr>
          <p:cNvPr id="24" name="Content Placeholder 1"/>
          <p:cNvSpPr>
            <a:spLocks noGrp="1"/>
          </p:cNvSpPr>
          <p:nvPr/>
        </p:nvSpPr>
        <p:spPr>
          <a:xfrm>
            <a:off x="4925060" y="552069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 altLang="en-US" sz="1200"/>
              <a:t>still in progress......</a:t>
            </a:r>
            <a:endParaRPr lang="en-US" altLang="en-US" sz="1200"/>
          </a:p>
          <a:p>
            <a:endParaRPr 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pic>
        <p:nvPicPr>
          <p:cNvPr id="8" name="Picture 7" descr="ta"/>
          <p:cNvPicPr>
            <a:picLocks noChangeAspect="1"/>
          </p:cNvPicPr>
          <p:nvPr/>
        </p:nvPicPr>
        <p:blipFill>
          <a:blip r:embed="rId1"/>
          <a:stretch>
            <a:fillRect/>
          </a:stretch>
        </p:blipFill>
        <p:spPr>
          <a:xfrm>
            <a:off x="896620" y="1617345"/>
            <a:ext cx="7350760" cy="3837940"/>
          </a:xfrm>
          <a:prstGeom prst="rect">
            <a:avLst/>
          </a:prstGeom>
        </p:spPr>
      </p:pic>
    </p:spTree>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9291</Words>
  <Application>WPS Presentation</Application>
  <PresentationFormat>On-screen Show (4:3)</PresentationFormat>
  <Paragraphs>294</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Arial</vt:lpstr>
      <vt:lpstr>DejaVu Sans</vt:lpstr>
      <vt:lpstr>Arial Unicode MS</vt:lpstr>
      <vt:lpstr>Abyssinica SIL</vt:lpstr>
      <vt:lpstr>WenQuanYi Micro Hei</vt:lpstr>
      <vt:lpstr>OpenSymbol</vt:lpstr>
      <vt:lpstr>微软雅黑</vt:lpstr>
      <vt:lpstr>黑体</vt:lpstr>
      <vt:lpstr>Imperial College London Theme</vt:lpstr>
      <vt:lpstr>Efficient Reinforcement Learning with Initialized Policy </vt:lpstr>
      <vt:lpstr>PowerPoint 演示文稿</vt:lpstr>
      <vt:lpstr>PowerPoint 演示文稿</vt:lpstr>
      <vt:lpstr>PowerPoint 演示文稿</vt:lpstr>
      <vt:lpstr>Contents:</vt:lpstr>
      <vt:lpstr>Outlines:</vt:lpstr>
      <vt:lpstr>PowerPoint 演示文稿</vt:lpstr>
      <vt:lpstr>PowerPoint 演示文稿</vt:lpstr>
      <vt:lpstr>PowerPoint 演示文稿</vt:lpstr>
      <vt:lpstr>Key functions in Present RL Algorithms</vt:lpstr>
      <vt:lpstr>Environment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quantumiracle</cp:lastModifiedBy>
  <cp:revision>79</cp:revision>
  <dcterms:created xsi:type="dcterms:W3CDTF">2019-05-04T16:13:10Z</dcterms:created>
  <dcterms:modified xsi:type="dcterms:W3CDTF">2019-05-04T16:13:10Z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