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9D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 smtClean="0">
                <a:solidFill>
                  <a:srgbClr val="003E74"/>
                </a:solidFill>
              </a:rPr>
              <a:t>Name of presentation</a:t>
            </a:r>
            <a:endParaRPr lang="en-US" b="1" dirty="0">
              <a:solidFill>
                <a:srgbClr val="003E7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</a:fld>
            <a:endParaRPr lang="en-US" dirty="0">
              <a:solidFill>
                <a:srgbClr val="003E7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/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smtClean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smtClean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 smtClean="0"/>
              <a:t>Click to edit Master text styles</a:t>
            </a:r>
            <a:endParaRPr lang="en-GB" dirty="0" smtClean="0"/>
          </a:p>
          <a:p>
            <a:pPr lvl="1"/>
            <a:r>
              <a:rPr lang="en-GB" dirty="0" smtClean="0"/>
              <a:t>Second level</a:t>
            </a:r>
            <a:endParaRPr lang="en-GB" dirty="0" smtClean="0"/>
          </a:p>
          <a:p>
            <a:pPr lvl="2"/>
            <a:r>
              <a:rPr lang="en-GB" dirty="0" smtClean="0"/>
              <a:t>Third level</a:t>
            </a:r>
            <a:endParaRPr lang="en-GB" dirty="0" smtClean="0"/>
          </a:p>
          <a:p>
            <a:pPr lvl="3"/>
            <a:r>
              <a:rPr lang="en-GB" dirty="0" smtClean="0"/>
              <a:t>Fourth level</a:t>
            </a:r>
            <a:endParaRPr lang="en-GB" dirty="0" smtClean="0"/>
          </a:p>
          <a:p>
            <a:pPr lvl="4"/>
            <a:r>
              <a:rPr lang="en-GB" dirty="0" smtClean="0"/>
              <a:t>Fifth level</a:t>
            </a:r>
            <a:endParaRPr lang="en-GB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  <a:endParaRPr lang="en-GB" dirty="0" smtClean="0"/>
          </a:p>
          <a:p>
            <a:pPr lvl="1"/>
            <a:r>
              <a:rPr lang="en-GB" dirty="0" smtClean="0"/>
              <a:t>Second level</a:t>
            </a:r>
            <a:endParaRPr lang="en-GB" dirty="0" smtClean="0"/>
          </a:p>
          <a:p>
            <a:pPr lvl="2"/>
            <a:r>
              <a:rPr lang="en-GB" dirty="0" smtClean="0"/>
              <a:t>Third level</a:t>
            </a:r>
            <a:endParaRPr lang="en-GB" dirty="0" smtClean="0"/>
          </a:p>
          <a:p>
            <a:pPr lvl="3"/>
            <a:r>
              <a:rPr lang="en-GB" dirty="0" smtClean="0"/>
              <a:t>Fourth level</a:t>
            </a:r>
            <a:endParaRPr lang="en-GB" dirty="0" smtClean="0"/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 smtClean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defRPr/>
            </a:pPr>
            <a:r>
              <a:rPr lang="en-GB" dirty="0" smtClean="0"/>
              <a:t>Click to add quote attribution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smtClean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smtClean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smtClean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 smtClean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 smtClean="0"/>
              <a:t>Click to add the 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  <a:endParaRPr lang="en-GB" dirty="0" smtClean="0"/>
          </a:p>
          <a:p>
            <a:pPr lvl="1"/>
            <a:r>
              <a:rPr lang="en-GB" dirty="0" smtClean="0"/>
              <a:t>Second level</a:t>
            </a:r>
            <a:endParaRPr lang="en-GB" dirty="0" smtClean="0"/>
          </a:p>
          <a:p>
            <a:pPr lvl="2"/>
            <a:r>
              <a:rPr lang="en-GB" dirty="0" smtClean="0"/>
              <a:t>Third level</a:t>
            </a:r>
            <a:endParaRPr lang="en-GB" dirty="0" smtClean="0"/>
          </a:p>
          <a:p>
            <a:pPr lvl="3"/>
            <a:r>
              <a:rPr lang="en-GB" dirty="0" smtClean="0"/>
              <a:t>Fourth level</a:t>
            </a:r>
            <a:endParaRPr lang="en-GB" dirty="0" smtClean="0"/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45385" y="2964180"/>
            <a:ext cx="4253865" cy="1028065"/>
          </a:xfrm>
        </p:spPr>
        <p:txBody>
          <a:bodyPr/>
          <a:lstStyle/>
          <a:p>
            <a:r>
              <a:rPr lang="" altLang="en-US"/>
              <a:t>Individual Study Option</a:t>
            </a:r>
            <a:endParaRPr lang="en-US" alt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87500"/>
            <a:ext cx="8229600" cy="1711325"/>
          </a:xfrm>
        </p:spPr>
        <p:txBody>
          <a:bodyPr/>
          <a:lstStyle/>
          <a:p>
            <a:pPr algn="ctr"/>
            <a:r>
              <a:rPr lang="en-US" altLang="en-US" sz="3600">
                <a:sym typeface="+mn-ea"/>
              </a:rPr>
              <a:t>Efficient Reinforcement Learning with Initialized Policy</a:t>
            </a:r>
            <a:br>
              <a:rPr lang="en-US" altLang="en-US">
                <a:sym typeface="+mn-ea"/>
              </a:rPr>
            </a:br>
            <a:endParaRPr lang="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71600" y="4391565"/>
            <a:ext cx="6400800" cy="339811"/>
          </a:xfrm>
        </p:spPr>
        <p:txBody>
          <a:bodyPr/>
          <a:lstStyle/>
          <a:p>
            <a:pPr algn="ctr"/>
            <a:r>
              <a:rPr lang="en-US" altLang="en-US" sz="2400">
                <a:solidFill>
                  <a:schemeClr val="tx1"/>
                </a:solidFill>
                <a:sym typeface="+mn-ea"/>
              </a:rPr>
              <a:t>Zihan Ding</a:t>
            </a:r>
            <a:endParaRPr lang="en-US" altLang="en-US" sz="2400">
              <a:solidFill>
                <a:schemeClr val="tx1"/>
              </a:solidFill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sym typeface="+mn-ea"/>
              </a:rPr>
              <a:t>Supervisor: Dr. Edward Johns</a:t>
            </a:r>
            <a:endParaRPr lang="en-US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" altLang="en-US" dirty="0"/>
              <a:t>May 8th, 2019</a:t>
            </a:r>
            <a:endParaRPr lang="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5040" y="1644015"/>
            <a:ext cx="3601085" cy="455295"/>
          </a:xfrm>
        </p:spPr>
        <p:txBody>
          <a:bodyPr/>
          <a:lstStyle/>
          <a:p>
            <a:pPr marL="0" indent="0"/>
            <a:r>
              <a:rPr lang="" altLang="en-US" sz="2400"/>
              <a:t>Contents:</a:t>
            </a:r>
            <a:endParaRPr lang="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7840" y="2305685"/>
            <a:ext cx="7952740" cy="3180715"/>
          </a:xfrm>
        </p:spPr>
        <p:txBody>
          <a:bodyPr/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sym typeface="+mn-ea"/>
              </a:rPr>
              <a:t>Reinforcem</a:t>
            </a:r>
            <a:r>
              <a:rPr lang="" altLang="en-US" sz="2000">
                <a:solidFill>
                  <a:schemeClr val="tx1"/>
                </a:solidFill>
                <a:sym typeface="+mn-ea"/>
              </a:rPr>
              <a:t>en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t </a:t>
            </a:r>
            <a:r>
              <a:rPr lang="" altLang="en-US" sz="2000">
                <a:solidFill>
                  <a:schemeClr val="tx1"/>
                </a:solidFill>
                <a:sym typeface="+mn-ea"/>
              </a:rPr>
              <a:t>L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earning</a:t>
            </a:r>
            <a:endParaRPr lang="en-US" alt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solidFill>
                  <a:schemeClr val="tx1"/>
                </a:solidFill>
                <a:sym typeface="+mn-ea"/>
              </a:rPr>
              <a:t>Reacher Environment</a:t>
            </a:r>
            <a:endParaRPr lang="" alt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solidFill>
                  <a:schemeClr val="tx1"/>
                </a:solidFill>
                <a:sym typeface="+mn-ea"/>
              </a:rPr>
              <a:t>Efficient Reinforcement Learning with Demonstrations</a:t>
            </a:r>
            <a:endParaRPr lang="" alt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solidFill>
                  <a:schemeClr val="tx1"/>
                </a:solidFill>
                <a:sym typeface="+mn-ea"/>
              </a:rPr>
              <a:t>Efficient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Reinforcement Learning with</a:t>
            </a:r>
            <a:r>
              <a:rPr lang="" altLang="en-US" sz="2000">
                <a:solidFill>
                  <a:schemeClr val="tx1"/>
                </a:solidFill>
                <a:sym typeface="+mn-ea"/>
              </a:rPr>
              <a:t>out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 Demonstrations</a:t>
            </a:r>
            <a:endParaRPr lang="" alt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" alt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altLang="en-US" sz="2000">
              <a:solidFill>
                <a:schemeClr val="tx1"/>
              </a:solidFill>
              <a:sym typeface="+mn-ea"/>
            </a:endParaRPr>
          </a:p>
          <a:p>
            <a:pPr>
              <a:buFont typeface="Arial" panose="02080604020202020204" pitchFamily="34" charset="0"/>
            </a:pPr>
            <a:br>
              <a:rPr lang="en-US" altLang="en-US" sz="2000">
                <a:solidFill>
                  <a:schemeClr val="tx1"/>
                </a:solidFill>
                <a:sym typeface="+mn-ea"/>
              </a:rPr>
            </a:br>
            <a:endParaRPr lang="en-US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Presentation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DejaVu Sans</vt:lpstr>
      <vt:lpstr>Arial Unicode MS</vt:lpstr>
      <vt:lpstr>WenQuanYi Micro Hei</vt:lpstr>
      <vt:lpstr>OpenSymbol</vt:lpstr>
      <vt:lpstr>Abyssinica SIL</vt:lpstr>
      <vt:lpstr>Imperial College London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Imperial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quantumiracle</cp:lastModifiedBy>
  <cp:revision>15</cp:revision>
  <dcterms:created xsi:type="dcterms:W3CDTF">2019-05-03T12:39:48Z</dcterms:created>
  <dcterms:modified xsi:type="dcterms:W3CDTF">2019-05-03T12:39:48Z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