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6"/>
  </p:notesMasterIdLst>
  <p:handoutMasterIdLst>
    <p:handoutMasterId r:id="rId17"/>
  </p:handoutMasterIdLst>
  <p:sldIdLst>
    <p:sldId id="257" r:id="rId5"/>
    <p:sldId id="268" r:id="rId6"/>
    <p:sldId id="261" r:id="rId7"/>
    <p:sldId id="262" r:id="rId8"/>
    <p:sldId id="276" r:id="rId9"/>
    <p:sldId id="272" r:id="rId10"/>
    <p:sldId id="278" r:id="rId11"/>
    <p:sldId id="273" r:id="rId12"/>
    <p:sldId id="270" r:id="rId13"/>
    <p:sldId id="259" r:id="rId14"/>
    <p:sldId id="277" r:id="rId15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94660"/>
  </p:normalViewPr>
  <p:slideViewPr>
    <p:cSldViewPr>
      <p:cViewPr varScale="1">
        <p:scale>
          <a:sx n="90" d="100"/>
          <a:sy n="90" d="100"/>
        </p:scale>
        <p:origin x="432" y="90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7942A0-B7D2-4B14-8FEA-55FC702F5BE7}" type="doc">
      <dgm:prSet loTypeId="urn:microsoft.com/office/officeart/2005/8/layout/vProcess5" loCatId="process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95A5E99-E976-4550-8F80-53CC813F2F5A}">
      <dgm:prSet phldrT="[Text]"/>
      <dgm:spPr>
        <a:gradFill rotWithShape="0">
          <a:gsLst>
            <a:gs pos="0">
              <a:srgbClr val="703000"/>
            </a:gs>
            <a:gs pos="50000">
              <a:srgbClr val="A44A00"/>
            </a:gs>
            <a:gs pos="70000">
              <a:srgbClr val="BC5500"/>
            </a:gs>
            <a:gs pos="100000">
              <a:srgbClr val="F26D00"/>
            </a:gs>
          </a:gsLst>
        </a:gradFill>
      </dgm:spPr>
      <dgm:t>
        <a:bodyPr/>
        <a:lstStyle/>
        <a:p>
          <a:r>
            <a:rPr lang="en-US" dirty="0"/>
            <a:t>Extract 5 data files</a:t>
          </a:r>
        </a:p>
      </dgm:t>
      <dgm:extLst>
        <a:ext uri="{E40237B7-FDA0-4F09-8148-C483321AD2D9}">
          <dgm14:cNvPr xmlns:dgm14="http://schemas.microsoft.com/office/drawing/2010/diagram" id="0" name="" descr="Staggered process showing 3 tasks arranged one below the other and two downward pointing arrows are used to indicate progression from first task to second task and second task to third task."/>
        </a:ext>
      </dgm:extLst>
    </dgm:pt>
    <dgm:pt modelId="{03339A0D-5DC0-4B29-8353-C5AEBFD4DE86}" type="parTrans" cxnId="{D1A4D8E6-F04E-4AB1-8D0C-63DC7AB1E81F}">
      <dgm:prSet/>
      <dgm:spPr/>
      <dgm:t>
        <a:bodyPr/>
        <a:lstStyle/>
        <a:p>
          <a:endParaRPr lang="en-US"/>
        </a:p>
      </dgm:t>
    </dgm:pt>
    <dgm:pt modelId="{8877691F-1B60-4485-9174-DDEC7EE68B70}" type="sibTrans" cxnId="{D1A4D8E6-F04E-4AB1-8D0C-63DC7AB1E81F}">
      <dgm:prSet/>
      <dgm:spPr/>
      <dgm:t>
        <a:bodyPr/>
        <a:lstStyle/>
        <a:p>
          <a:endParaRPr lang="en-US"/>
        </a:p>
      </dgm:t>
    </dgm:pt>
    <dgm:pt modelId="{8EC937D8-BD76-4A12-A3E5-900D5C1E2E05}">
      <dgm:prSet phldrT="[Text]"/>
      <dgm:spPr/>
      <dgm:t>
        <a:bodyPr/>
        <a:lstStyle/>
        <a:p>
          <a:r>
            <a:rPr lang="en-US" dirty="0"/>
            <a:t>Transform into 9 clean tables</a:t>
          </a:r>
        </a:p>
      </dgm:t>
    </dgm:pt>
    <dgm:pt modelId="{8265EE85-9851-494E-A6D3-1CDACE947DF3}" type="parTrans" cxnId="{43DC8383-AEE5-490C-A8E5-1F216F2B8FE6}">
      <dgm:prSet/>
      <dgm:spPr/>
      <dgm:t>
        <a:bodyPr/>
        <a:lstStyle/>
        <a:p>
          <a:endParaRPr lang="en-US"/>
        </a:p>
      </dgm:t>
    </dgm:pt>
    <dgm:pt modelId="{B3EFD4A5-9FA1-4ABE-B722-05162509509B}" type="sibTrans" cxnId="{43DC8383-AEE5-490C-A8E5-1F216F2B8FE6}">
      <dgm:prSet/>
      <dgm:spPr/>
      <dgm:t>
        <a:bodyPr/>
        <a:lstStyle/>
        <a:p>
          <a:endParaRPr lang="en-US"/>
        </a:p>
      </dgm:t>
    </dgm:pt>
    <dgm:pt modelId="{7133ECF5-4190-4604-AA2F-03C9A0A9210F}">
      <dgm:prSet phldrT="[Text]"/>
      <dgm:spPr>
        <a:gradFill rotWithShape="0">
          <a:gsLst>
            <a:gs pos="0">
              <a:srgbClr val="394404"/>
            </a:gs>
            <a:gs pos="50000">
              <a:srgbClr val="5F6F0F"/>
            </a:gs>
            <a:gs pos="70000">
              <a:srgbClr val="65741A"/>
            </a:gs>
            <a:gs pos="10000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55000"/>
              </a:schemeClr>
            </a:gs>
          </a:gsLst>
        </a:gradFill>
      </dgm:spPr>
      <dgm:t>
        <a:bodyPr/>
        <a:lstStyle/>
        <a:p>
          <a:r>
            <a:rPr lang="en-US" dirty="0"/>
            <a:t>Load  1 Relational Database</a:t>
          </a:r>
        </a:p>
      </dgm:t>
      <dgm:extLst>
        <a:ext uri="{E40237B7-FDA0-4F09-8148-C483321AD2D9}">
          <dgm14:cNvPr xmlns:dgm14="http://schemas.microsoft.com/office/drawing/2010/diagram" id="0" name="" descr="Staggered process showing 3 tasks arranged one below the other and two downward pointing arrows are used to indicate progression from first task to second task and second task to third task."/>
        </a:ext>
      </dgm:extLst>
    </dgm:pt>
    <dgm:pt modelId="{7D1B29D7-21DD-436A-8F7C-E87DE53C1431}" type="parTrans" cxnId="{011A9761-E983-4C7D-AB1D-2038261D8FF8}">
      <dgm:prSet/>
      <dgm:spPr/>
      <dgm:t>
        <a:bodyPr/>
        <a:lstStyle/>
        <a:p>
          <a:endParaRPr lang="en-US"/>
        </a:p>
      </dgm:t>
    </dgm:pt>
    <dgm:pt modelId="{46037378-034A-4662-877A-B53E1DA069A3}" type="sibTrans" cxnId="{011A9761-E983-4C7D-AB1D-2038261D8FF8}">
      <dgm:prSet/>
      <dgm:spPr/>
      <dgm:t>
        <a:bodyPr/>
        <a:lstStyle/>
        <a:p>
          <a:endParaRPr lang="en-US"/>
        </a:p>
      </dgm:t>
    </dgm:pt>
    <dgm:pt modelId="{1D84D8B6-AB32-4491-B5D2-EFE3D7668B88}" type="pres">
      <dgm:prSet presAssocID="{CD7942A0-B7D2-4B14-8FEA-55FC702F5BE7}" presName="outerComposite" presStyleCnt="0">
        <dgm:presLayoutVars>
          <dgm:chMax val="5"/>
          <dgm:dir/>
          <dgm:resizeHandles val="exact"/>
        </dgm:presLayoutVars>
      </dgm:prSet>
      <dgm:spPr/>
    </dgm:pt>
    <dgm:pt modelId="{3E0E8213-E460-4EB7-9A92-C2B1CC553F0D}" type="pres">
      <dgm:prSet presAssocID="{CD7942A0-B7D2-4B14-8FEA-55FC702F5BE7}" presName="dummyMaxCanvas" presStyleCnt="0">
        <dgm:presLayoutVars/>
      </dgm:prSet>
      <dgm:spPr/>
    </dgm:pt>
    <dgm:pt modelId="{124EF20B-D98C-45B2-BB13-7B93B5373CEB}" type="pres">
      <dgm:prSet presAssocID="{CD7942A0-B7D2-4B14-8FEA-55FC702F5BE7}" presName="ThreeNodes_1" presStyleLbl="node1" presStyleIdx="0" presStyleCnt="3">
        <dgm:presLayoutVars>
          <dgm:bulletEnabled val="1"/>
        </dgm:presLayoutVars>
      </dgm:prSet>
      <dgm:spPr/>
    </dgm:pt>
    <dgm:pt modelId="{CA544AF7-F7B2-4CA5-9251-B4CDB8D06634}" type="pres">
      <dgm:prSet presAssocID="{CD7942A0-B7D2-4B14-8FEA-55FC702F5BE7}" presName="ThreeNodes_2" presStyleLbl="node1" presStyleIdx="1" presStyleCnt="3">
        <dgm:presLayoutVars>
          <dgm:bulletEnabled val="1"/>
        </dgm:presLayoutVars>
      </dgm:prSet>
      <dgm:spPr/>
    </dgm:pt>
    <dgm:pt modelId="{2AE92D3F-F0FA-45DD-BB60-4C6FBC6BC016}" type="pres">
      <dgm:prSet presAssocID="{CD7942A0-B7D2-4B14-8FEA-55FC702F5BE7}" presName="ThreeNodes_3" presStyleLbl="node1" presStyleIdx="2" presStyleCnt="3">
        <dgm:presLayoutVars>
          <dgm:bulletEnabled val="1"/>
        </dgm:presLayoutVars>
      </dgm:prSet>
      <dgm:spPr/>
    </dgm:pt>
    <dgm:pt modelId="{9CA877D8-99F8-40A0-89E9-59A61C9A70F4}" type="pres">
      <dgm:prSet presAssocID="{CD7942A0-B7D2-4B14-8FEA-55FC702F5BE7}" presName="ThreeConn_1-2" presStyleLbl="fgAccFollowNode1" presStyleIdx="0" presStyleCnt="2">
        <dgm:presLayoutVars>
          <dgm:bulletEnabled val="1"/>
        </dgm:presLayoutVars>
      </dgm:prSet>
      <dgm:spPr/>
    </dgm:pt>
    <dgm:pt modelId="{62643EF2-016C-41F1-8CBC-398422A85727}" type="pres">
      <dgm:prSet presAssocID="{CD7942A0-B7D2-4B14-8FEA-55FC702F5BE7}" presName="ThreeConn_2-3" presStyleLbl="fgAccFollowNode1" presStyleIdx="1" presStyleCnt="2">
        <dgm:presLayoutVars>
          <dgm:bulletEnabled val="1"/>
        </dgm:presLayoutVars>
      </dgm:prSet>
      <dgm:spPr/>
    </dgm:pt>
    <dgm:pt modelId="{7A2F6994-DA87-4497-BFC7-DD9D6EC5315F}" type="pres">
      <dgm:prSet presAssocID="{CD7942A0-B7D2-4B14-8FEA-55FC702F5BE7}" presName="ThreeNodes_1_text" presStyleLbl="node1" presStyleIdx="2" presStyleCnt="3">
        <dgm:presLayoutVars>
          <dgm:bulletEnabled val="1"/>
        </dgm:presLayoutVars>
      </dgm:prSet>
      <dgm:spPr/>
    </dgm:pt>
    <dgm:pt modelId="{916C48CB-E452-4B79-A9B9-4C9A90B47960}" type="pres">
      <dgm:prSet presAssocID="{CD7942A0-B7D2-4B14-8FEA-55FC702F5BE7}" presName="ThreeNodes_2_text" presStyleLbl="node1" presStyleIdx="2" presStyleCnt="3">
        <dgm:presLayoutVars>
          <dgm:bulletEnabled val="1"/>
        </dgm:presLayoutVars>
      </dgm:prSet>
      <dgm:spPr/>
    </dgm:pt>
    <dgm:pt modelId="{A31D264E-E285-4E5C-8EB7-762CD501BE72}" type="pres">
      <dgm:prSet presAssocID="{CD7942A0-B7D2-4B14-8FEA-55FC702F5BE7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5A89A138-BC1A-490F-935E-2EC3F74E8E18}" type="presOf" srcId="{7133ECF5-4190-4604-AA2F-03C9A0A9210F}" destId="{2AE92D3F-F0FA-45DD-BB60-4C6FBC6BC016}" srcOrd="0" destOrd="0" presId="urn:microsoft.com/office/officeart/2005/8/layout/vProcess5"/>
    <dgm:cxn modelId="{011A9761-E983-4C7D-AB1D-2038261D8FF8}" srcId="{CD7942A0-B7D2-4B14-8FEA-55FC702F5BE7}" destId="{7133ECF5-4190-4604-AA2F-03C9A0A9210F}" srcOrd="2" destOrd="0" parTransId="{7D1B29D7-21DD-436A-8F7C-E87DE53C1431}" sibTransId="{46037378-034A-4662-877A-B53E1DA069A3}"/>
    <dgm:cxn modelId="{8A063A46-8F8D-405A-B2D6-6495FA638F46}" type="presOf" srcId="{8EC937D8-BD76-4A12-A3E5-900D5C1E2E05}" destId="{CA544AF7-F7B2-4CA5-9251-B4CDB8D06634}" srcOrd="0" destOrd="0" presId="urn:microsoft.com/office/officeart/2005/8/layout/vProcess5"/>
    <dgm:cxn modelId="{A071614A-8A85-47B2-A113-0652CAB9B428}" type="presOf" srcId="{095A5E99-E976-4550-8F80-53CC813F2F5A}" destId="{124EF20B-D98C-45B2-BB13-7B93B5373CEB}" srcOrd="0" destOrd="0" presId="urn:microsoft.com/office/officeart/2005/8/layout/vProcess5"/>
    <dgm:cxn modelId="{43DC8383-AEE5-490C-A8E5-1F216F2B8FE6}" srcId="{CD7942A0-B7D2-4B14-8FEA-55FC702F5BE7}" destId="{8EC937D8-BD76-4A12-A3E5-900D5C1E2E05}" srcOrd="1" destOrd="0" parTransId="{8265EE85-9851-494E-A6D3-1CDACE947DF3}" sibTransId="{B3EFD4A5-9FA1-4ABE-B722-05162509509B}"/>
    <dgm:cxn modelId="{03E7038C-2CC0-496B-88A0-60396CDC31E4}" type="presOf" srcId="{7133ECF5-4190-4604-AA2F-03C9A0A9210F}" destId="{A31D264E-E285-4E5C-8EB7-762CD501BE72}" srcOrd="1" destOrd="0" presId="urn:microsoft.com/office/officeart/2005/8/layout/vProcess5"/>
    <dgm:cxn modelId="{C2D0E194-BD14-4AD2-9E3A-CE984C34B6CD}" type="presOf" srcId="{CD7942A0-B7D2-4B14-8FEA-55FC702F5BE7}" destId="{1D84D8B6-AB32-4491-B5D2-EFE3D7668B88}" srcOrd="0" destOrd="0" presId="urn:microsoft.com/office/officeart/2005/8/layout/vProcess5"/>
    <dgm:cxn modelId="{BB374C9D-646D-46E6-89B4-117F0E21BA34}" type="presOf" srcId="{8EC937D8-BD76-4A12-A3E5-900D5C1E2E05}" destId="{916C48CB-E452-4B79-A9B9-4C9A90B47960}" srcOrd="1" destOrd="0" presId="urn:microsoft.com/office/officeart/2005/8/layout/vProcess5"/>
    <dgm:cxn modelId="{12FC7FDE-4033-4970-A683-61DE6FA84E89}" type="presOf" srcId="{8877691F-1B60-4485-9174-DDEC7EE68B70}" destId="{9CA877D8-99F8-40A0-89E9-59A61C9A70F4}" srcOrd="0" destOrd="0" presId="urn:microsoft.com/office/officeart/2005/8/layout/vProcess5"/>
    <dgm:cxn modelId="{D1A4D8E6-F04E-4AB1-8D0C-63DC7AB1E81F}" srcId="{CD7942A0-B7D2-4B14-8FEA-55FC702F5BE7}" destId="{095A5E99-E976-4550-8F80-53CC813F2F5A}" srcOrd="0" destOrd="0" parTransId="{03339A0D-5DC0-4B29-8353-C5AEBFD4DE86}" sibTransId="{8877691F-1B60-4485-9174-DDEC7EE68B70}"/>
    <dgm:cxn modelId="{7C007CEB-6418-4EA7-9CB6-5B93D0C655E6}" type="presOf" srcId="{095A5E99-E976-4550-8F80-53CC813F2F5A}" destId="{7A2F6994-DA87-4497-BFC7-DD9D6EC5315F}" srcOrd="1" destOrd="0" presId="urn:microsoft.com/office/officeart/2005/8/layout/vProcess5"/>
    <dgm:cxn modelId="{6CF7D6F9-A5F2-48E3-AF5C-A2074559AE21}" type="presOf" srcId="{B3EFD4A5-9FA1-4ABE-B722-05162509509B}" destId="{62643EF2-016C-41F1-8CBC-398422A85727}" srcOrd="0" destOrd="0" presId="urn:microsoft.com/office/officeart/2005/8/layout/vProcess5"/>
    <dgm:cxn modelId="{768DB908-A4BF-48A6-A740-5DD0CBAFBB11}" type="presParOf" srcId="{1D84D8B6-AB32-4491-B5D2-EFE3D7668B88}" destId="{3E0E8213-E460-4EB7-9A92-C2B1CC553F0D}" srcOrd="0" destOrd="0" presId="urn:microsoft.com/office/officeart/2005/8/layout/vProcess5"/>
    <dgm:cxn modelId="{A8B17D3B-E670-4FE0-A845-244C702B8151}" type="presParOf" srcId="{1D84D8B6-AB32-4491-B5D2-EFE3D7668B88}" destId="{124EF20B-D98C-45B2-BB13-7B93B5373CEB}" srcOrd="1" destOrd="0" presId="urn:microsoft.com/office/officeart/2005/8/layout/vProcess5"/>
    <dgm:cxn modelId="{1E8E2D8B-A980-4080-A16E-1F74528DE4D0}" type="presParOf" srcId="{1D84D8B6-AB32-4491-B5D2-EFE3D7668B88}" destId="{CA544AF7-F7B2-4CA5-9251-B4CDB8D06634}" srcOrd="2" destOrd="0" presId="urn:microsoft.com/office/officeart/2005/8/layout/vProcess5"/>
    <dgm:cxn modelId="{7992440C-9F36-432D-90EE-E2A708CEB38B}" type="presParOf" srcId="{1D84D8B6-AB32-4491-B5D2-EFE3D7668B88}" destId="{2AE92D3F-F0FA-45DD-BB60-4C6FBC6BC016}" srcOrd="3" destOrd="0" presId="urn:microsoft.com/office/officeart/2005/8/layout/vProcess5"/>
    <dgm:cxn modelId="{DBE883B8-7D13-43BA-A456-8DBB93D30C93}" type="presParOf" srcId="{1D84D8B6-AB32-4491-B5D2-EFE3D7668B88}" destId="{9CA877D8-99F8-40A0-89E9-59A61C9A70F4}" srcOrd="4" destOrd="0" presId="urn:microsoft.com/office/officeart/2005/8/layout/vProcess5"/>
    <dgm:cxn modelId="{A3B9E6ED-FFD0-430E-B609-EBE8E75E7C44}" type="presParOf" srcId="{1D84D8B6-AB32-4491-B5D2-EFE3D7668B88}" destId="{62643EF2-016C-41F1-8CBC-398422A85727}" srcOrd="5" destOrd="0" presId="urn:microsoft.com/office/officeart/2005/8/layout/vProcess5"/>
    <dgm:cxn modelId="{278FE748-9C54-4E36-9203-E948DB63C99A}" type="presParOf" srcId="{1D84D8B6-AB32-4491-B5D2-EFE3D7668B88}" destId="{7A2F6994-DA87-4497-BFC7-DD9D6EC5315F}" srcOrd="6" destOrd="0" presId="urn:microsoft.com/office/officeart/2005/8/layout/vProcess5"/>
    <dgm:cxn modelId="{E81279B5-23BF-4F73-A353-8831FC04E9BC}" type="presParOf" srcId="{1D84D8B6-AB32-4491-B5D2-EFE3D7668B88}" destId="{916C48CB-E452-4B79-A9B9-4C9A90B47960}" srcOrd="7" destOrd="0" presId="urn:microsoft.com/office/officeart/2005/8/layout/vProcess5"/>
    <dgm:cxn modelId="{16289EC3-0C51-4B32-B6CC-FE8F7F6F6C76}" type="presParOf" srcId="{1D84D8B6-AB32-4491-B5D2-EFE3D7668B88}" destId="{A31D264E-E285-4E5C-8EB7-762CD501BE72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4EF20B-D98C-45B2-BB13-7B93B5373CEB}">
      <dsp:nvSpPr>
        <dsp:cNvPr id="0" name=""/>
        <dsp:cNvSpPr/>
      </dsp:nvSpPr>
      <dsp:spPr>
        <a:xfrm>
          <a:off x="0" y="0"/>
          <a:ext cx="4316650" cy="1339691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703000"/>
            </a:gs>
            <a:gs pos="50000">
              <a:srgbClr val="A44A00"/>
            </a:gs>
            <a:gs pos="70000">
              <a:srgbClr val="BC5500"/>
            </a:gs>
            <a:gs pos="100000">
              <a:srgbClr val="F26D00"/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Extract 5 data files</a:t>
          </a:r>
        </a:p>
      </dsp:txBody>
      <dsp:txXfrm>
        <a:off x="39238" y="39238"/>
        <a:ext cx="2871019" cy="1261215"/>
      </dsp:txXfrm>
    </dsp:sp>
    <dsp:sp modelId="{CA544AF7-F7B2-4CA5-9251-B4CDB8D06634}">
      <dsp:nvSpPr>
        <dsp:cNvPr id="0" name=""/>
        <dsp:cNvSpPr/>
      </dsp:nvSpPr>
      <dsp:spPr>
        <a:xfrm>
          <a:off x="380880" y="1562972"/>
          <a:ext cx="4316650" cy="133969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3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Transform into 9 clean tables</a:t>
          </a:r>
        </a:p>
      </dsp:txBody>
      <dsp:txXfrm>
        <a:off x="420118" y="1602210"/>
        <a:ext cx="2986494" cy="1261215"/>
      </dsp:txXfrm>
    </dsp:sp>
    <dsp:sp modelId="{2AE92D3F-F0FA-45DD-BB60-4C6FBC6BC016}">
      <dsp:nvSpPr>
        <dsp:cNvPr id="0" name=""/>
        <dsp:cNvSpPr/>
      </dsp:nvSpPr>
      <dsp:spPr>
        <a:xfrm>
          <a:off x="761761" y="3125945"/>
          <a:ext cx="4316650" cy="1339691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394404"/>
            </a:gs>
            <a:gs pos="50000">
              <a:srgbClr val="5F6F0F"/>
            </a:gs>
            <a:gs pos="70000">
              <a:srgbClr val="65741A"/>
            </a:gs>
            <a:gs pos="10000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Load  1 Relational Database</a:t>
          </a:r>
        </a:p>
      </dsp:txBody>
      <dsp:txXfrm>
        <a:off x="800999" y="3165183"/>
        <a:ext cx="2986494" cy="1261215"/>
      </dsp:txXfrm>
    </dsp:sp>
    <dsp:sp modelId="{9CA877D8-99F8-40A0-89E9-59A61C9A70F4}">
      <dsp:nvSpPr>
        <dsp:cNvPr id="0" name=""/>
        <dsp:cNvSpPr/>
      </dsp:nvSpPr>
      <dsp:spPr>
        <a:xfrm>
          <a:off x="3445850" y="1015932"/>
          <a:ext cx="870799" cy="870799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3641780" y="1015932"/>
        <a:ext cx="478939" cy="655276"/>
      </dsp:txXfrm>
    </dsp:sp>
    <dsp:sp modelId="{62643EF2-016C-41F1-8CBC-398422A85727}">
      <dsp:nvSpPr>
        <dsp:cNvPr id="0" name=""/>
        <dsp:cNvSpPr/>
      </dsp:nvSpPr>
      <dsp:spPr>
        <a:xfrm>
          <a:off x="3826731" y="2569974"/>
          <a:ext cx="870799" cy="870799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4022661" y="2569974"/>
        <a:ext cx="478939" cy="6552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2/7/2019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2/7/2019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229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2/7/2019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2/7/2019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2/7/2019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2/7/2019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2/7/2019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2/7/2019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2/7/2019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2/7/2019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2/7/2019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2/7/2019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2/7/2019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2/7/2019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rounakbanik/the-movies-datase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9574636" cy="2000251"/>
          </a:xfrm>
        </p:spPr>
        <p:txBody>
          <a:bodyPr/>
          <a:lstStyle/>
          <a:p>
            <a:r>
              <a:rPr lang="en-US" dirty="0"/>
              <a:t>Movies Database – ETL PROJECT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Christine, Davinder &amp; Fatima</a:t>
            </a:r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LOAD </a:t>
            </a:r>
            <a:r>
              <a:rPr lang="en-US" dirty="0" err="1"/>
              <a:t>movie_db</a:t>
            </a:r>
            <a:r>
              <a:rPr lang="en-US" dirty="0"/>
              <a:t> MySQL Relational Database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F38DD88-E731-4AA0-B7E1-FADD434146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7013" y="2362200"/>
            <a:ext cx="4953000" cy="2971800"/>
          </a:xfrm>
        </p:spPr>
      </p:pic>
    </p:spTree>
    <p:extLst>
      <p:ext uri="{BB962C8B-B14F-4D97-AF65-F5344CB8AC3E}">
        <p14:creationId xmlns:p14="http://schemas.microsoft.com/office/powerpoint/2010/main" val="4264977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LOAD Schema MySQL Database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DABD6EAD-6647-4893-B55F-7A2847C586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6212" y="1701800"/>
            <a:ext cx="9677399" cy="4462463"/>
          </a:xfrm>
        </p:spPr>
      </p:pic>
    </p:spTree>
    <p:extLst>
      <p:ext uri="{BB962C8B-B14F-4D97-AF65-F5344CB8AC3E}">
        <p14:creationId xmlns:p14="http://schemas.microsoft.com/office/powerpoint/2010/main" val="882547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Datasets used to EXTRACT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The Movies Dataset from Kaggle: </a:t>
            </a:r>
          </a:p>
          <a:p>
            <a:pPr marL="0" indent="0" fontAlgn="base">
              <a:buNone/>
            </a:pPr>
            <a:r>
              <a:rPr lang="en-US" b="1" dirty="0"/>
              <a:t>Metadata on over 45,000 movies. 26 million ratings from over 270,000 users.</a:t>
            </a:r>
          </a:p>
          <a:p>
            <a:pPr marL="819096" lvl="1" indent="-514350"/>
            <a:r>
              <a:rPr lang="en-US" dirty="0">
                <a:hlinkClick r:id="rId2"/>
              </a:rPr>
              <a:t>https://www.kaggle.com/rounakbanik/the-movies-dataset</a:t>
            </a:r>
            <a:endParaRPr lang="en-US" dirty="0"/>
          </a:p>
          <a:p>
            <a:pPr marL="819096" lvl="1" indent="-514350"/>
            <a:r>
              <a:rPr lang="en-US" dirty="0"/>
              <a:t>5 data files:</a:t>
            </a:r>
          </a:p>
          <a:p>
            <a:pPr marL="1371440" lvl="3" indent="-457200">
              <a:buFont typeface="+mj-lt"/>
              <a:buAutoNum type="arabicPeriod"/>
            </a:pPr>
            <a:r>
              <a:rPr lang="en-US" dirty="0" err="1"/>
              <a:t>movies_metadata</a:t>
            </a:r>
            <a:r>
              <a:rPr lang="en-US" dirty="0"/>
              <a:t> (45,466 rows x 24 columns)</a:t>
            </a:r>
          </a:p>
          <a:p>
            <a:pPr marL="1371440" lvl="3" indent="-457200">
              <a:buFont typeface="+mj-lt"/>
              <a:buAutoNum type="arabicPeriod"/>
            </a:pPr>
            <a:r>
              <a:rPr lang="en-US" dirty="0"/>
              <a:t>credits (45,476 rows x 3 columns)</a:t>
            </a:r>
          </a:p>
          <a:p>
            <a:pPr marL="1371440" lvl="3" indent="-457200">
              <a:buFont typeface="+mj-lt"/>
              <a:buAutoNum type="arabicPeriod"/>
            </a:pPr>
            <a:r>
              <a:rPr lang="en-US" dirty="0"/>
              <a:t>keywords  (45,410 rows x 2 columns)</a:t>
            </a:r>
          </a:p>
          <a:p>
            <a:pPr marL="1371440" lvl="3" indent="-457200">
              <a:buFont typeface="+mj-lt"/>
              <a:buAutoNum type="arabicPeriod"/>
            </a:pPr>
            <a:r>
              <a:rPr lang="en-US" dirty="0"/>
              <a:t>links (45,843 rows x 3 columns)</a:t>
            </a:r>
          </a:p>
          <a:p>
            <a:pPr marL="1371440" lvl="3" indent="-457200">
              <a:buFont typeface="+mj-lt"/>
              <a:buAutoNum type="arabicPeriod"/>
            </a:pPr>
            <a:r>
              <a:rPr lang="en-US" dirty="0"/>
              <a:t>ratings (26,024,289 rows x 4 columns)</a:t>
            </a:r>
          </a:p>
          <a:p>
            <a:pPr marL="914240" lvl="3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584200"/>
          </a:xfrm>
        </p:spPr>
        <p:txBody>
          <a:bodyPr/>
          <a:lstStyle/>
          <a:p>
            <a:r>
              <a:rPr lang="en-US" dirty="0"/>
              <a:t>Before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>
          <a:xfrm>
            <a:off x="1218883" y="2286000"/>
            <a:ext cx="5078677" cy="3886200"/>
          </a:xfrm>
        </p:spPr>
        <p:txBody>
          <a:bodyPr/>
          <a:lstStyle/>
          <a:p>
            <a:r>
              <a:rPr lang="en-US" dirty="0"/>
              <a:t>Dictionaries in columns for cast, crew, keywords and movie genres                        </a:t>
            </a:r>
          </a:p>
          <a:p>
            <a:r>
              <a:rPr lang="en-US" dirty="0"/>
              <a:t>5 files</a:t>
            </a:r>
          </a:p>
          <a:p>
            <a:r>
              <a:rPr lang="en-US" dirty="0"/>
              <a:t>Columns with different data types</a:t>
            </a:r>
          </a:p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508000"/>
          </a:xfrm>
        </p:spPr>
        <p:txBody>
          <a:bodyPr/>
          <a:lstStyle/>
          <a:p>
            <a:r>
              <a:rPr lang="en-US" dirty="0"/>
              <a:t>After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>
          <a:xfrm>
            <a:off x="6500707" y="2286000"/>
            <a:ext cx="5078677" cy="3886200"/>
          </a:xfrm>
        </p:spPr>
        <p:txBody>
          <a:bodyPr/>
          <a:lstStyle/>
          <a:p>
            <a:r>
              <a:rPr lang="en-US" dirty="0"/>
              <a:t>Created separate lists to be extracted into separate tables for 3 files</a:t>
            </a:r>
          </a:p>
          <a:p>
            <a:r>
              <a:rPr lang="en-US" dirty="0"/>
              <a:t>1 database with 9 tables</a:t>
            </a:r>
          </a:p>
          <a:p>
            <a:r>
              <a:rPr lang="en-US" dirty="0"/>
              <a:t>Updated like columns to same data types</a:t>
            </a:r>
          </a:p>
          <a:p>
            <a:r>
              <a:rPr lang="en-US" dirty="0"/>
              <a:t>Assigned primary and foreign keys for relational database</a:t>
            </a:r>
          </a:p>
        </p:txBody>
      </p:sp>
    </p:spTree>
    <p:extLst>
      <p:ext uri="{BB962C8B-B14F-4D97-AF65-F5344CB8AC3E}">
        <p14:creationId xmlns:p14="http://schemas.microsoft.com/office/powerpoint/2010/main" val="2672039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792163"/>
          </a:xfrm>
        </p:spPr>
        <p:txBody>
          <a:bodyPr/>
          <a:lstStyle/>
          <a:p>
            <a:r>
              <a:rPr lang="en-US" dirty="0"/>
              <a:t>Transform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55B5858-87E0-4931-872A-D0EEC181E5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8883" y="1143000"/>
            <a:ext cx="5082740" cy="609600"/>
          </a:xfrm>
        </p:spPr>
        <p:txBody>
          <a:bodyPr/>
          <a:lstStyle/>
          <a:p>
            <a:r>
              <a:rPr lang="en-US" dirty="0"/>
              <a:t>  </a:t>
            </a:r>
            <a:r>
              <a:rPr lang="en-US" dirty="0" err="1"/>
              <a:t>Credits_df</a:t>
            </a:r>
            <a:r>
              <a:rPr lang="en-US" dirty="0"/>
              <a:t> before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D8B0B42D-F17E-4CDE-93FA-B388E051F27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2286000"/>
            <a:ext cx="5078413" cy="2928261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3A533C-23C4-4C4F-9B76-EFDD0D3259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96644" y="1066800"/>
            <a:ext cx="5082740" cy="685800"/>
          </a:xfrm>
        </p:spPr>
        <p:txBody>
          <a:bodyPr/>
          <a:lstStyle/>
          <a:p>
            <a:r>
              <a:rPr lang="en-US" dirty="0"/>
              <a:t>  </a:t>
            </a:r>
            <a:r>
              <a:rPr lang="en-US" dirty="0" err="1"/>
              <a:t>Cast_df</a:t>
            </a:r>
            <a:r>
              <a:rPr lang="en-US" dirty="0"/>
              <a:t> after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9E5FC146-F594-4ACA-81E6-13BAF22910FB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0813" y="2544763"/>
            <a:ext cx="5078412" cy="2160827"/>
          </a:xfrm>
        </p:spPr>
      </p:pic>
    </p:spTree>
    <p:extLst>
      <p:ext uri="{BB962C8B-B14F-4D97-AF65-F5344CB8AC3E}">
        <p14:creationId xmlns:p14="http://schemas.microsoft.com/office/powerpoint/2010/main" val="397710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792163"/>
          </a:xfrm>
        </p:spPr>
        <p:txBody>
          <a:bodyPr/>
          <a:lstStyle/>
          <a:p>
            <a:r>
              <a:rPr lang="en-US" dirty="0"/>
              <a:t>Transform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55B5858-87E0-4931-872A-D0EEC181E5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8883" y="1143000"/>
            <a:ext cx="5082740" cy="609600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dirty="0" err="1"/>
              <a:t>Credits_df</a:t>
            </a:r>
            <a:r>
              <a:rPr lang="en-US" dirty="0"/>
              <a:t> before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D8B0B42D-F17E-4CDE-93FA-B388E051F27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2286001"/>
            <a:ext cx="5078413" cy="2743200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3A533C-23C4-4C4F-9B76-EFDD0D3259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3" y="1047307"/>
            <a:ext cx="5082740" cy="685800"/>
          </a:xfrm>
        </p:spPr>
        <p:txBody>
          <a:bodyPr/>
          <a:lstStyle/>
          <a:p>
            <a:r>
              <a:rPr lang="en-US" dirty="0"/>
              <a:t>    </a:t>
            </a:r>
            <a:r>
              <a:rPr lang="en-US" dirty="0" err="1"/>
              <a:t>Crew_df</a:t>
            </a:r>
            <a:r>
              <a:rPr lang="en-US" dirty="0"/>
              <a:t> after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8B311C7-227C-4FF4-AF6C-CEA09797DFF1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0813" y="2438401"/>
            <a:ext cx="5078412" cy="2514600"/>
          </a:xfrm>
        </p:spPr>
      </p:pic>
    </p:spTree>
    <p:extLst>
      <p:ext uri="{BB962C8B-B14F-4D97-AF65-F5344CB8AC3E}">
        <p14:creationId xmlns:p14="http://schemas.microsoft.com/office/powerpoint/2010/main" val="961522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792163"/>
          </a:xfrm>
        </p:spPr>
        <p:txBody>
          <a:bodyPr/>
          <a:lstStyle/>
          <a:p>
            <a:r>
              <a:rPr lang="en-US" dirty="0"/>
              <a:t>Transform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55B5858-87E0-4931-872A-D0EEC181E5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8883" y="1143000"/>
            <a:ext cx="5082740" cy="609600"/>
          </a:xfrm>
        </p:spPr>
        <p:txBody>
          <a:bodyPr>
            <a:normAutofit fontScale="85000" lnSpcReduction="10000"/>
          </a:bodyPr>
          <a:lstStyle/>
          <a:p>
            <a:r>
              <a:rPr lang="en-US" dirty="0" err="1"/>
              <a:t>Movies_metadata_df</a:t>
            </a:r>
            <a:r>
              <a:rPr lang="en-US" dirty="0"/>
              <a:t> before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6C6DE3A-0CED-43AB-B31B-9BC09C5DD8E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210" y="1858963"/>
            <a:ext cx="5078413" cy="3779837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3A533C-23C4-4C4F-9B76-EFDD0D3259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96644" y="1066800"/>
            <a:ext cx="5082740" cy="685800"/>
          </a:xfrm>
        </p:spPr>
        <p:txBody>
          <a:bodyPr>
            <a:normAutofit fontScale="85000" lnSpcReduction="10000"/>
          </a:bodyPr>
          <a:lstStyle/>
          <a:p>
            <a:r>
              <a:rPr lang="en-US" dirty="0" err="1"/>
              <a:t>Movies_metadata_df</a:t>
            </a:r>
            <a:r>
              <a:rPr lang="en-US" dirty="0"/>
              <a:t> after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0BC711D2-9E61-4117-A2A3-1B48798C1256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0813" y="1858963"/>
            <a:ext cx="5078412" cy="3779837"/>
          </a:xfrm>
        </p:spPr>
      </p:pic>
    </p:spTree>
    <p:extLst>
      <p:ext uri="{BB962C8B-B14F-4D97-AF65-F5344CB8AC3E}">
        <p14:creationId xmlns:p14="http://schemas.microsoft.com/office/powerpoint/2010/main" val="477794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792163"/>
          </a:xfrm>
        </p:spPr>
        <p:txBody>
          <a:bodyPr/>
          <a:lstStyle/>
          <a:p>
            <a:r>
              <a:rPr lang="en-US" dirty="0"/>
              <a:t>Transform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55B5858-87E0-4931-872A-D0EEC181E5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8883" y="1143000"/>
            <a:ext cx="5082740" cy="609600"/>
          </a:xfrm>
        </p:spPr>
        <p:txBody>
          <a:bodyPr>
            <a:normAutofit fontScale="85000" lnSpcReduction="10000"/>
          </a:bodyPr>
          <a:lstStyle/>
          <a:p>
            <a:r>
              <a:rPr lang="en-US" dirty="0" err="1"/>
              <a:t>Movies_metadata_df</a:t>
            </a:r>
            <a:r>
              <a:rPr lang="en-US" dirty="0"/>
              <a:t> before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3A533C-23C4-4C4F-9B76-EFDD0D3259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96644" y="1066800"/>
            <a:ext cx="5082740" cy="685800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          </a:t>
            </a:r>
            <a:r>
              <a:rPr lang="en-US" dirty="0" err="1"/>
              <a:t>genres_df</a:t>
            </a:r>
            <a:r>
              <a:rPr lang="en-US" dirty="0"/>
              <a:t> after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B886493-DC6E-4774-8AF3-426A22E16C59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234" y="2057400"/>
            <a:ext cx="1751570" cy="4114800"/>
          </a:xfrm>
        </p:spPr>
      </p:pic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57A035CD-2EC1-4BB4-AD1B-B6390570CCF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613" y="1981200"/>
            <a:ext cx="3581399" cy="4191000"/>
          </a:xfrm>
        </p:spPr>
      </p:pic>
    </p:spTree>
    <p:extLst>
      <p:ext uri="{BB962C8B-B14F-4D97-AF65-F5344CB8AC3E}">
        <p14:creationId xmlns:p14="http://schemas.microsoft.com/office/powerpoint/2010/main" val="2848756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792163"/>
          </a:xfrm>
        </p:spPr>
        <p:txBody>
          <a:bodyPr/>
          <a:lstStyle/>
          <a:p>
            <a:r>
              <a:rPr lang="en-US" dirty="0"/>
              <a:t>Transform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55B5858-87E0-4931-872A-D0EEC181E5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8883" y="1143000"/>
            <a:ext cx="5082740" cy="609600"/>
          </a:xfrm>
        </p:spPr>
        <p:txBody>
          <a:bodyPr/>
          <a:lstStyle/>
          <a:p>
            <a:r>
              <a:rPr lang="en-US" dirty="0" err="1"/>
              <a:t>KEYWORDs_df</a:t>
            </a:r>
            <a:r>
              <a:rPr lang="en-US" dirty="0"/>
              <a:t> before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56A443A-E696-4FCD-9A29-1B2BA99F36D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0012" y="2667000"/>
            <a:ext cx="3962400" cy="2648112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3A533C-23C4-4C4F-9B76-EFDD0D3259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96644" y="1066800"/>
            <a:ext cx="5082740" cy="685800"/>
          </a:xfrm>
        </p:spPr>
        <p:txBody>
          <a:bodyPr/>
          <a:lstStyle/>
          <a:p>
            <a:r>
              <a:rPr lang="en-US" dirty="0"/>
              <a:t>     </a:t>
            </a:r>
            <a:r>
              <a:rPr lang="en-US" dirty="0" err="1"/>
              <a:t>KEYWORDS_df</a:t>
            </a:r>
            <a:r>
              <a:rPr lang="en-US" dirty="0"/>
              <a:t> after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6CD228D6-2329-4859-834B-B11EAE3202FA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2596" y="2544763"/>
            <a:ext cx="2760016" cy="2822749"/>
          </a:xfrm>
        </p:spPr>
      </p:pic>
    </p:spTree>
    <p:extLst>
      <p:ext uri="{BB962C8B-B14F-4D97-AF65-F5344CB8AC3E}">
        <p14:creationId xmlns:p14="http://schemas.microsoft.com/office/powerpoint/2010/main" val="1636610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ETL Process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5 csv files with columns in dictionary and string formats</a:t>
            </a:r>
          </a:p>
          <a:p>
            <a:r>
              <a:rPr lang="en-US" dirty="0"/>
              <a:t>Separate dictionaries into lists, clean </a:t>
            </a:r>
            <a:r>
              <a:rPr lang="en-US" dirty="0" err="1"/>
              <a:t>dataframes</a:t>
            </a:r>
            <a:r>
              <a:rPr lang="en-US" dirty="0"/>
              <a:t> removing duplicates, join tables using like ID’s </a:t>
            </a:r>
            <a:r>
              <a:rPr lang="en-US" dirty="0" err="1"/>
              <a:t>tmdbIDs</a:t>
            </a:r>
            <a:r>
              <a:rPr lang="en-US" dirty="0"/>
              <a:t> and </a:t>
            </a:r>
            <a:r>
              <a:rPr lang="en-US" dirty="0" err="1"/>
              <a:t>movie_IDs</a:t>
            </a:r>
            <a:r>
              <a:rPr lang="en-US" dirty="0"/>
              <a:t> </a:t>
            </a:r>
          </a:p>
          <a:p>
            <a:r>
              <a:rPr lang="en-US" dirty="0"/>
              <a:t>Loaded 9 tables with primary and foreign keys into MySQL relational database called </a:t>
            </a:r>
            <a:r>
              <a:rPr lang="en-US" dirty="0" err="1"/>
              <a:t>movies_db</a:t>
            </a:r>
            <a:endParaRPr lang="en-US" dirty="0"/>
          </a:p>
        </p:txBody>
      </p:sp>
      <p:graphicFrame>
        <p:nvGraphicFramePr>
          <p:cNvPr id="5" name="Content Placeholder 4" descr="Staggered process showing 3 tasks arranged one below the other and two downward pointing arrows are used to indicate progression from first task to second task and second task to third task.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015780166"/>
              </p:ext>
            </p:extLst>
          </p:nvPr>
        </p:nvGraphicFramePr>
        <p:xfrm>
          <a:off x="6500813" y="1706563"/>
          <a:ext cx="5078412" cy="44656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23189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2724</TotalTime>
  <Words>280</Words>
  <Application>Microsoft Office PowerPoint</Application>
  <PresentationFormat>Custom</PresentationFormat>
  <Paragraphs>48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Tech 16x9</vt:lpstr>
      <vt:lpstr>Movies Database – ETL PROJECT</vt:lpstr>
      <vt:lpstr>Datasets used to EXTRACT</vt:lpstr>
      <vt:lpstr>TRANSFORM</vt:lpstr>
      <vt:lpstr>Transform</vt:lpstr>
      <vt:lpstr>Transform</vt:lpstr>
      <vt:lpstr>Transform</vt:lpstr>
      <vt:lpstr>Transform</vt:lpstr>
      <vt:lpstr>Transform</vt:lpstr>
      <vt:lpstr>ETL Process Summary</vt:lpstr>
      <vt:lpstr>        LOAD movie_db MySQL Relational Database</vt:lpstr>
      <vt:lpstr>                     LOAD Schema MySQL Database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Movies Database – ETL PROJECT</dc:title>
  <dc:creator>chr</dc:creator>
  <cp:lastModifiedBy>chr</cp:lastModifiedBy>
  <cp:revision>38</cp:revision>
  <dcterms:created xsi:type="dcterms:W3CDTF">2019-02-06T04:26:38Z</dcterms:created>
  <dcterms:modified xsi:type="dcterms:W3CDTF">2019-02-09T23:11:04Z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