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92" r:id="rId7"/>
    <p:sldId id="266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0" autoAdjust="0"/>
  </p:normalViewPr>
  <p:slideViewPr>
    <p:cSldViewPr snapToGrid="0">
      <p:cViewPr varScale="1">
        <p:scale>
          <a:sx n="80" d="100"/>
          <a:sy n="80" d="100"/>
        </p:scale>
        <p:origin x="132" y="2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30978-1BBC-48B8-BA11-32FEC01D3DA0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49A5A-F06B-43B8-A50C-247F85D9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007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6B01-21D1-49B3-8139-415E7D314BA1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5AF0-2462-4597-A13E-FA344B0646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122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6B01-21D1-49B3-8139-415E7D314BA1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5AF0-2462-4597-A13E-FA344B0646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757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6B01-21D1-49B3-8139-415E7D314BA1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5AF0-2462-4597-A13E-FA344B0646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870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6B01-21D1-49B3-8139-415E7D314BA1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5AF0-2462-4597-A13E-FA344B0646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370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6B01-21D1-49B3-8139-415E7D314BA1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5AF0-2462-4597-A13E-FA344B0646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8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6B01-21D1-49B3-8139-415E7D314BA1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5AF0-2462-4597-A13E-FA344B0646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019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6B01-21D1-49B3-8139-415E7D314BA1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5AF0-2462-4597-A13E-FA344B0646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05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6B01-21D1-49B3-8139-415E7D314BA1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5AF0-2462-4597-A13E-FA344B0646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46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6B01-21D1-49B3-8139-415E7D314BA1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5AF0-2462-4597-A13E-FA344B0646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054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6B01-21D1-49B3-8139-415E7D314BA1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5AF0-2462-4597-A13E-FA344B0646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056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6B01-21D1-49B3-8139-415E7D314BA1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5AF0-2462-4597-A13E-FA344B0646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993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A6B01-21D1-49B3-8139-415E7D314BA1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95AF0-2462-4597-A13E-FA344B0646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769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python.org/3/library/datetim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ip.pypa.io/en/stable/installin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Intro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1999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Modules – Exercise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a file called </a:t>
            </a:r>
            <a:r>
              <a:rPr lang="en-CA" b="1" dirty="0"/>
              <a:t>coin_toss_module.py </a:t>
            </a:r>
            <a:r>
              <a:rPr lang="en-CA" dirty="0"/>
              <a:t>containing the </a:t>
            </a:r>
            <a:r>
              <a:rPr lang="en-CA" dirty="0" err="1"/>
              <a:t>coin_toss</a:t>
            </a:r>
            <a:r>
              <a:rPr lang="en-CA" dirty="0"/>
              <a:t> function we did a some classes ago, sample code attached in zip folder (coin_toss.py)</a:t>
            </a:r>
          </a:p>
          <a:p>
            <a:r>
              <a:rPr lang="en-CA" dirty="0"/>
              <a:t>Then create a new file called </a:t>
            </a:r>
            <a:r>
              <a:rPr lang="en-CA" b="1" dirty="0"/>
              <a:t>coin_toss_test.py </a:t>
            </a:r>
            <a:endParaRPr lang="en-CA" dirty="0"/>
          </a:p>
          <a:p>
            <a:r>
              <a:rPr lang="en-CA" dirty="0"/>
              <a:t>Call the </a:t>
            </a:r>
            <a:r>
              <a:rPr lang="en-CA" b="1" dirty="0" err="1"/>
              <a:t>coin_toss</a:t>
            </a:r>
            <a:r>
              <a:rPr lang="en-CA" dirty="0"/>
              <a:t> function from within the </a:t>
            </a:r>
            <a:r>
              <a:rPr lang="en-CA" b="1" dirty="0"/>
              <a:t>coin_toss_test.py </a:t>
            </a:r>
            <a:r>
              <a:rPr lang="en-CA" dirty="0"/>
              <a:t>file.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845863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Date &amp; time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b="1" dirty="0" err="1"/>
              <a:t>datetime</a:t>
            </a:r>
            <a:r>
              <a:rPr lang="en-CA" dirty="0"/>
              <a:t> module supplies some classes for extracting the current date and time </a:t>
            </a:r>
            <a:r>
              <a:rPr lang="en-CA" b="1" dirty="0"/>
              <a:t>(datetime.py),</a:t>
            </a:r>
            <a:r>
              <a:rPr lang="en-CA" dirty="0"/>
              <a:t> for example:</a:t>
            </a:r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r>
              <a:rPr lang="en-CA" dirty="0"/>
              <a:t>The above will print the current date and time with exact precision.</a:t>
            </a:r>
          </a:p>
          <a:p>
            <a:r>
              <a:rPr lang="en-CA" dirty="0"/>
              <a:t>Read more on the </a:t>
            </a:r>
            <a:r>
              <a:rPr lang="en-CA" b="1" dirty="0" err="1"/>
              <a:t>datetime</a:t>
            </a:r>
            <a:r>
              <a:rPr lang="en-CA" dirty="0"/>
              <a:t> module </a:t>
            </a:r>
            <a:r>
              <a:rPr lang="en-CA" dirty="0">
                <a:hlinkClick r:id="rId2"/>
              </a:rPr>
              <a:t>here</a:t>
            </a:r>
            <a:r>
              <a:rPr lang="en-CA" dirty="0"/>
              <a:t> 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862" y="2795813"/>
            <a:ext cx="5248275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152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Installing External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 far we have seen that modules are powerful and that there are variety of them that allows to harness and enhance the full power of Python.</a:t>
            </a:r>
          </a:p>
          <a:p>
            <a:r>
              <a:rPr lang="en-CA" dirty="0"/>
              <a:t>The most common external modules were pre-installed with Python, but what happens when we deal with a module that is not already installed?</a:t>
            </a:r>
          </a:p>
          <a:p>
            <a:r>
              <a:rPr lang="en-CA" dirty="0"/>
              <a:t>So lets learn how to install external modules!</a:t>
            </a:r>
          </a:p>
        </p:txBody>
      </p:sp>
    </p:spTree>
    <p:extLst>
      <p:ext uri="{BB962C8B-B14F-4D97-AF65-F5344CB8AC3E}">
        <p14:creationId xmlns:p14="http://schemas.microsoft.com/office/powerpoint/2010/main" val="408676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Package Managers - </a:t>
            </a:r>
            <a:r>
              <a:rPr lang="en-CA" b="1" dirty="0"/>
              <a:t>PIP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76737"/>
          </a:xfrm>
        </p:spPr>
        <p:txBody>
          <a:bodyPr/>
          <a:lstStyle/>
          <a:p>
            <a:r>
              <a:rPr lang="en-CA" dirty="0"/>
              <a:t>Python package managers make the job much easier to install external modules</a:t>
            </a:r>
          </a:p>
          <a:p>
            <a:r>
              <a:rPr lang="en-CA" b="1" dirty="0"/>
              <a:t>PIP </a:t>
            </a:r>
            <a:r>
              <a:rPr lang="en-CA" dirty="0"/>
              <a:t>is the most common package manager system for Python and can install modules by using one command</a:t>
            </a:r>
          </a:p>
          <a:p>
            <a:r>
              <a:rPr lang="en-CA" dirty="0"/>
              <a:t>There are modules that can solve all kinds of problems</a:t>
            </a:r>
          </a:p>
          <a:p>
            <a:r>
              <a:rPr lang="en-CA" u="sng" dirty="0" err="1"/>
              <a:t>Biopython</a:t>
            </a:r>
            <a:r>
              <a:rPr lang="en-CA" dirty="0"/>
              <a:t>: contains various tools for bioinformatics</a:t>
            </a:r>
          </a:p>
          <a:p>
            <a:r>
              <a:rPr lang="en-CA" u="sng" dirty="0"/>
              <a:t>Pandas:</a:t>
            </a:r>
            <a:r>
              <a:rPr lang="en-CA" dirty="0"/>
              <a:t> module for data manipulation and analysis</a:t>
            </a:r>
          </a:p>
          <a:p>
            <a:r>
              <a:rPr lang="en-CA" u="sng" dirty="0" err="1"/>
              <a:t>Tensorflow</a:t>
            </a:r>
            <a:r>
              <a:rPr lang="en-CA" u="sng" dirty="0"/>
              <a:t>:</a:t>
            </a:r>
            <a:r>
              <a:rPr lang="en-CA" dirty="0"/>
              <a:t> machine learning library focusing on deep learning and neural nets.</a:t>
            </a:r>
            <a:endParaRPr lang="en-CA" u="sng" dirty="0"/>
          </a:p>
          <a:p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3098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PIP allows easy installation of external packages outside of Python with one command</a:t>
            </a:r>
          </a:p>
          <a:p>
            <a:r>
              <a:rPr lang="en-CA" dirty="0"/>
              <a:t>To get and install PIP follow the instructions </a:t>
            </a:r>
            <a:r>
              <a:rPr lang="en-CA" dirty="0">
                <a:hlinkClick r:id="rId2"/>
              </a:rPr>
              <a:t>here</a:t>
            </a:r>
            <a:endParaRPr lang="en-CA" dirty="0"/>
          </a:p>
          <a:p>
            <a:r>
              <a:rPr lang="en-CA" dirty="0"/>
              <a:t>Basic use of PIP: </a:t>
            </a:r>
            <a:r>
              <a:rPr lang="en-CA" b="1" dirty="0">
                <a:solidFill>
                  <a:srgbClr val="7030A0"/>
                </a:solidFill>
              </a:rPr>
              <a:t>pip install </a:t>
            </a:r>
            <a:r>
              <a:rPr lang="en-CA" b="1" dirty="0" err="1">
                <a:solidFill>
                  <a:srgbClr val="7030A0"/>
                </a:solidFill>
              </a:rPr>
              <a:t>some_package</a:t>
            </a:r>
            <a:endParaRPr lang="en-CA" b="1" dirty="0">
              <a:solidFill>
                <a:srgbClr val="7030A0"/>
              </a:solidFill>
            </a:endParaRPr>
          </a:p>
          <a:p>
            <a:r>
              <a:rPr lang="en-CA" dirty="0"/>
              <a:t>If you have permission issues try: </a:t>
            </a:r>
            <a:r>
              <a:rPr lang="en-CA" b="1" dirty="0" err="1">
                <a:solidFill>
                  <a:srgbClr val="7030A0"/>
                </a:solidFill>
              </a:rPr>
              <a:t>sudo</a:t>
            </a:r>
            <a:r>
              <a:rPr lang="en-CA" b="1" dirty="0">
                <a:solidFill>
                  <a:srgbClr val="7030A0"/>
                </a:solidFill>
              </a:rPr>
              <a:t> pip install </a:t>
            </a:r>
            <a:r>
              <a:rPr lang="en-CA" b="1" dirty="0" err="1">
                <a:solidFill>
                  <a:srgbClr val="7030A0"/>
                </a:solidFill>
              </a:rPr>
              <a:t>some_package</a:t>
            </a:r>
            <a:endParaRPr lang="en-CA" b="1" dirty="0">
              <a:solidFill>
                <a:srgbClr val="7030A0"/>
              </a:solidFill>
            </a:endParaRPr>
          </a:p>
          <a:p>
            <a:r>
              <a:rPr lang="en-CA" dirty="0"/>
              <a:t>And to uninstall packages: </a:t>
            </a:r>
            <a:r>
              <a:rPr lang="en-CA" b="1" dirty="0">
                <a:solidFill>
                  <a:srgbClr val="7030A0"/>
                </a:solidFill>
              </a:rPr>
              <a:t>pip uninstall </a:t>
            </a:r>
            <a:r>
              <a:rPr lang="en-CA" b="1" dirty="0" err="1">
                <a:solidFill>
                  <a:srgbClr val="7030A0"/>
                </a:solidFill>
              </a:rPr>
              <a:t>some_package</a:t>
            </a:r>
            <a:endParaRPr lang="en-CA" b="1" dirty="0">
              <a:solidFill>
                <a:srgbClr val="7030A0"/>
              </a:solidFill>
            </a:endParaRPr>
          </a:p>
          <a:p>
            <a:r>
              <a:rPr lang="en-CA" dirty="0"/>
              <a:t>It should be installed by default but if not check the link above to install</a:t>
            </a:r>
          </a:p>
          <a:p>
            <a:endParaRPr lang="en-CA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287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Numpy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err="1"/>
              <a:t>Numpy</a:t>
            </a:r>
            <a:r>
              <a:rPr lang="en-CA" dirty="0"/>
              <a:t> is an external Python package that make it easy to perform operations on a collection of numbers</a:t>
            </a:r>
          </a:p>
          <a:p>
            <a:r>
              <a:rPr lang="en-CA" b="1" dirty="0" err="1"/>
              <a:t>Numpy</a:t>
            </a:r>
            <a:r>
              <a:rPr lang="en-CA" dirty="0"/>
              <a:t> allows for easy use of data manipulation with matrices and linear algebra</a:t>
            </a:r>
          </a:p>
          <a:p>
            <a:r>
              <a:rPr lang="en-CA" dirty="0"/>
              <a:t>Much faster than using loops traditionally in Python</a:t>
            </a:r>
          </a:p>
          <a:p>
            <a:r>
              <a:rPr lang="en-CA" dirty="0"/>
              <a:t>Whenever dealing with a list of numbers, then consider using </a:t>
            </a:r>
            <a:r>
              <a:rPr lang="en-CA" dirty="0" err="1"/>
              <a:t>numpy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6885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Numpy</a:t>
            </a:r>
            <a:r>
              <a:rPr lang="en-CA" dirty="0"/>
              <a:t> - importing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err="1"/>
              <a:t>Numpy</a:t>
            </a:r>
            <a:r>
              <a:rPr lang="en-CA" dirty="0"/>
              <a:t> is commonly imported by the following commands: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393" y="2791619"/>
            <a:ext cx="331470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4462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Numpy</a:t>
            </a:r>
            <a:r>
              <a:rPr lang="en-CA" dirty="0"/>
              <a:t> -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691"/>
            <a:ext cx="10515600" cy="5090433"/>
          </a:xfrm>
        </p:spPr>
        <p:txBody>
          <a:bodyPr/>
          <a:lstStyle/>
          <a:p>
            <a:r>
              <a:rPr lang="en-CA" dirty="0" err="1"/>
              <a:t>Numpy</a:t>
            </a:r>
            <a:r>
              <a:rPr lang="en-CA" dirty="0"/>
              <a:t> is known for its </a:t>
            </a:r>
            <a:r>
              <a:rPr lang="en-CA" b="1" dirty="0" err="1"/>
              <a:t>numpy</a:t>
            </a:r>
            <a:r>
              <a:rPr lang="en-CA" dirty="0"/>
              <a:t> array, when wanting to create an array from a list or tuple: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When comparing to lists, </a:t>
            </a:r>
            <a:r>
              <a:rPr lang="en-CA" dirty="0" err="1"/>
              <a:t>numpy</a:t>
            </a:r>
            <a:r>
              <a:rPr lang="en-CA" dirty="0"/>
              <a:t> arrays are designed to contain elements of the same type and can be specified explicitly: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Other types can be used as well </a:t>
            </a:r>
            <a:r>
              <a:rPr lang="en-CA" b="1" dirty="0"/>
              <a:t>np.int</a:t>
            </a:r>
            <a:r>
              <a:rPr lang="en-CA" dirty="0"/>
              <a:t>, </a:t>
            </a:r>
            <a:r>
              <a:rPr lang="en-CA" b="1" dirty="0" err="1"/>
              <a:t>np.float</a:t>
            </a:r>
            <a:r>
              <a:rPr lang="en-CA" dirty="0"/>
              <a:t> etc. and if not specified </a:t>
            </a:r>
            <a:r>
              <a:rPr lang="en-CA" dirty="0" err="1"/>
              <a:t>numpy</a:t>
            </a:r>
            <a:r>
              <a:rPr lang="en-CA" dirty="0"/>
              <a:t> will try to guess the type.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5" y="2456391"/>
            <a:ext cx="4248150" cy="847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376" y="4637994"/>
            <a:ext cx="5838825" cy="542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8963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Numpy</a:t>
            </a:r>
            <a:r>
              <a:rPr lang="en-CA" dirty="0"/>
              <a:t> -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299"/>
          </a:xfrm>
        </p:spPr>
        <p:txBody>
          <a:bodyPr/>
          <a:lstStyle/>
          <a:p>
            <a:r>
              <a:rPr lang="en-CA" dirty="0"/>
              <a:t>There are a multitude ways of initializing </a:t>
            </a:r>
            <a:r>
              <a:rPr lang="en-CA" dirty="0" err="1"/>
              <a:t>numpy</a:t>
            </a:r>
            <a:r>
              <a:rPr lang="en-CA" dirty="0"/>
              <a:t> arrays:</a:t>
            </a:r>
          </a:p>
          <a:p>
            <a:pPr marL="0" indent="0">
              <a:buNone/>
            </a:pPr>
            <a:r>
              <a:rPr lang="en-CA" dirty="0"/>
              <a:t>For range of numbers:</a:t>
            </a:r>
          </a:p>
          <a:p>
            <a:pPr marL="0" indent="0">
              <a:buNone/>
            </a:pPr>
            <a:r>
              <a:rPr lang="en-CA" dirty="0"/>
              <a:t>						     </a:t>
            </a:r>
            <a:r>
              <a:rPr lang="en-CA" dirty="0">
                <a:sym typeface="Wingdings" panose="05000000000000000000" pitchFamily="2" charset="2"/>
              </a:rPr>
              <a:t>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Zero’s:</a:t>
            </a:r>
          </a:p>
          <a:p>
            <a:pPr marL="0" indent="0">
              <a:buNone/>
            </a:pPr>
            <a:r>
              <a:rPr lang="en-CA" dirty="0"/>
              <a:t>				   </a:t>
            </a:r>
            <a:r>
              <a:rPr lang="en-CA" dirty="0">
                <a:sym typeface="Wingdings" panose="05000000000000000000" pitchFamily="2" charset="2"/>
              </a:rPr>
              <a:t>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One’s: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				   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58" y="2852510"/>
            <a:ext cx="5543550" cy="51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781" y="2852510"/>
            <a:ext cx="3028950" cy="47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149" y="4373631"/>
            <a:ext cx="3152775" cy="505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445" y="4355645"/>
            <a:ext cx="2371725" cy="523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4149" y="5330521"/>
            <a:ext cx="3152775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3019" y="5325381"/>
            <a:ext cx="2314575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2279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Numpy</a:t>
            </a:r>
            <a:r>
              <a:rPr lang="en-CA" dirty="0"/>
              <a:t> 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689"/>
          </a:xfrm>
        </p:spPr>
        <p:txBody>
          <a:bodyPr/>
          <a:lstStyle/>
          <a:p>
            <a:r>
              <a:rPr lang="en-CA" dirty="0"/>
              <a:t>The same common operators we have seen are available with </a:t>
            </a:r>
            <a:r>
              <a:rPr lang="en-CA" dirty="0" err="1"/>
              <a:t>numpy</a:t>
            </a:r>
            <a:r>
              <a:rPr lang="en-CA" dirty="0"/>
              <a:t>:</a:t>
            </a:r>
          </a:p>
          <a:p>
            <a:pPr marL="0" indent="0">
              <a:buNone/>
            </a:pPr>
            <a:r>
              <a:rPr lang="en-CA" dirty="0"/>
              <a:t>							      </a:t>
            </a:r>
            <a:r>
              <a:rPr lang="en-CA" sz="2400" dirty="0"/>
              <a:t>Output</a:t>
            </a:r>
            <a:r>
              <a:rPr lang="en-CA" dirty="0"/>
              <a:t>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Note how it automatically applied to each element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08" y="2524654"/>
            <a:ext cx="3362325" cy="3095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980" y="2820194"/>
            <a:ext cx="6600825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903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have already seen some modules such as </a:t>
            </a:r>
            <a:r>
              <a:rPr lang="en-CA" b="1" dirty="0"/>
              <a:t>re</a:t>
            </a:r>
            <a:r>
              <a:rPr lang="en-CA" dirty="0"/>
              <a:t>, </a:t>
            </a:r>
            <a:r>
              <a:rPr lang="en-CA" b="1" dirty="0"/>
              <a:t>random</a:t>
            </a:r>
            <a:r>
              <a:rPr lang="en-CA" dirty="0"/>
              <a:t>, </a:t>
            </a:r>
            <a:r>
              <a:rPr lang="en-CA" b="1" dirty="0" err="1"/>
              <a:t>pathlib</a:t>
            </a:r>
            <a:r>
              <a:rPr lang="en-CA" dirty="0"/>
              <a:t> etc.</a:t>
            </a:r>
          </a:p>
          <a:p>
            <a:r>
              <a:rPr lang="en-CA" dirty="0"/>
              <a:t>Higher level structural building block which can contain, variables, classes, functions and statements</a:t>
            </a:r>
          </a:p>
          <a:p>
            <a:r>
              <a:rPr lang="en-CA" dirty="0"/>
              <a:t> All </a:t>
            </a:r>
            <a:r>
              <a:rPr lang="en-CA" b="1" dirty="0"/>
              <a:t>.</a:t>
            </a:r>
            <a:r>
              <a:rPr lang="en-CA" b="1" dirty="0" err="1"/>
              <a:t>py</a:t>
            </a:r>
            <a:r>
              <a:rPr lang="en-CA" dirty="0"/>
              <a:t> files are modules, the name of a module is the name omitting the </a:t>
            </a:r>
            <a:r>
              <a:rPr lang="en-CA" b="1" dirty="0"/>
              <a:t>.</a:t>
            </a:r>
            <a:r>
              <a:rPr lang="en-CA" b="1" dirty="0" err="1"/>
              <a:t>py</a:t>
            </a:r>
            <a:r>
              <a:rPr lang="en-CA" dirty="0"/>
              <a:t> extension</a:t>
            </a:r>
          </a:p>
          <a:p>
            <a:r>
              <a:rPr lang="en-CA" dirty="0"/>
              <a:t>As we know the </a:t>
            </a:r>
            <a:r>
              <a:rPr lang="en-CA" b="1" dirty="0"/>
              <a:t>import</a:t>
            </a:r>
            <a:r>
              <a:rPr lang="en-CA" dirty="0"/>
              <a:t> keyword is used to bring the functionality of an external module to your own code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722" y="5305651"/>
            <a:ext cx="2466975" cy="5429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59909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Numpy</a:t>
            </a:r>
            <a:r>
              <a:rPr lang="en-CA" dirty="0"/>
              <a:t> – Random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7385"/>
          </a:xfrm>
        </p:spPr>
        <p:txBody>
          <a:bodyPr/>
          <a:lstStyle/>
          <a:p>
            <a:r>
              <a:rPr lang="en-CA" dirty="0"/>
              <a:t>You can create arrays with random numbers</a:t>
            </a:r>
          </a:p>
          <a:p>
            <a:r>
              <a:rPr lang="en-CA" dirty="0"/>
              <a:t>Random floating point numbers are between 0 and 1 as we have seen in the past: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Printing random integers: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11" y="3408929"/>
            <a:ext cx="4371975" cy="47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682" y="3408929"/>
            <a:ext cx="413385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116" y="4863116"/>
            <a:ext cx="6742038" cy="768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375" y="6105057"/>
            <a:ext cx="16192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71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Numpy</a:t>
            </a:r>
            <a:r>
              <a:rPr lang="en-CA" dirty="0"/>
              <a:t> – 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a program that is one line of code that calculates the average of 10,000 throws of the sum of 2 dice</a:t>
            </a:r>
          </a:p>
          <a:p>
            <a:r>
              <a:rPr lang="en-CA" dirty="0"/>
              <a:t>HINT: Use </a:t>
            </a:r>
            <a:r>
              <a:rPr lang="en-CA" b="1" dirty="0" err="1"/>
              <a:t>np.average</a:t>
            </a:r>
            <a:r>
              <a:rPr lang="en-CA" b="1" dirty="0"/>
              <a:t>() </a:t>
            </a:r>
            <a:r>
              <a:rPr lang="en-CA" dirty="0"/>
              <a:t>to calculate the average over an array 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83839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Importing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205"/>
            <a:ext cx="10515600" cy="5068661"/>
          </a:xfrm>
        </p:spPr>
        <p:txBody>
          <a:bodyPr/>
          <a:lstStyle/>
          <a:p>
            <a:r>
              <a:rPr lang="en-CA" dirty="0"/>
              <a:t>Module themselves define a namespace and by importing a module, the user gains access to the name space </a:t>
            </a:r>
          </a:p>
          <a:p>
            <a:r>
              <a:rPr lang="en-CA" dirty="0"/>
              <a:t>You may either import using the </a:t>
            </a:r>
            <a:r>
              <a:rPr lang="en-CA" b="1" dirty="0"/>
              <a:t>from </a:t>
            </a:r>
            <a:r>
              <a:rPr lang="en-CA" dirty="0"/>
              <a:t>or </a:t>
            </a:r>
            <a:r>
              <a:rPr lang="en-CA" b="1" dirty="0"/>
              <a:t>import</a:t>
            </a:r>
            <a:r>
              <a:rPr lang="en-CA" dirty="0"/>
              <a:t> keywords: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Import multiple modules on the same line is possible as well: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959" y="3215066"/>
            <a:ext cx="4448175" cy="11811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5851903"/>
            <a:ext cx="6324600" cy="48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409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 vs from … 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Simply using </a:t>
            </a:r>
            <a:r>
              <a:rPr lang="en-CA" b="1" dirty="0"/>
              <a:t>import</a:t>
            </a:r>
            <a:r>
              <a:rPr lang="en-CA" dirty="0"/>
              <a:t> keyword alone imports the module as a single object in your name space: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Whereas </a:t>
            </a:r>
            <a:r>
              <a:rPr lang="en-CA" b="1" dirty="0"/>
              <a:t>from … import </a:t>
            </a:r>
            <a:r>
              <a:rPr lang="en-CA" dirty="0"/>
              <a:t>imports individual names from the module into the current namespace: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2753633"/>
            <a:ext cx="8924925" cy="857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32" y="4805138"/>
            <a:ext cx="11507335" cy="847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402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… import 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from … import *</a:t>
            </a:r>
            <a:r>
              <a:rPr lang="en-CA" dirty="0"/>
              <a:t> will import all available names into your current name space, for example: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b="1" dirty="0"/>
              <a:t>from </a:t>
            </a:r>
            <a:r>
              <a:rPr lang="en-CA" dirty="0"/>
              <a:t>modifies import to allow to import specific names from within an external module.</a:t>
            </a:r>
            <a:endParaRPr lang="en-CA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224" y="2907922"/>
            <a:ext cx="4136378" cy="880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438" y="5184548"/>
            <a:ext cx="4171950" cy="523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307" y="6175035"/>
            <a:ext cx="5895975" cy="466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797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Name spaces visualised</a:t>
            </a:r>
          </a:p>
        </p:txBody>
      </p:sp>
      <p:pic>
        <p:nvPicPr>
          <p:cNvPr id="4" name="Picture 2" descr="Namespaces and Scope in Python - GeeksforGeek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093" y="1540744"/>
            <a:ext cx="5280173" cy="468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82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from</a:t>
            </a:r>
            <a:r>
              <a:rPr lang="en-CA" dirty="0"/>
              <a:t> … import … </a:t>
            </a:r>
            <a:r>
              <a:rPr lang="en-CA" b="1" dirty="0"/>
              <a:t>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4573"/>
            <a:ext cx="10515600" cy="5387445"/>
          </a:xfrm>
        </p:spPr>
        <p:txBody>
          <a:bodyPr>
            <a:normAutofit/>
          </a:bodyPr>
          <a:lstStyle/>
          <a:p>
            <a:r>
              <a:rPr lang="en-CA" dirty="0"/>
              <a:t>The main reason for the word </a:t>
            </a:r>
            <a:r>
              <a:rPr lang="en-CA" b="1" dirty="0"/>
              <a:t>from</a:t>
            </a:r>
            <a:r>
              <a:rPr lang="en-CA" dirty="0"/>
              <a:t> is to remove the need to have many references to a module</a:t>
            </a:r>
          </a:p>
          <a:p>
            <a:r>
              <a:rPr lang="en-CA" dirty="0"/>
              <a:t>Its best used when a module has many names/sub-modules and you only actually need one of them and there is no point of importing the whole module</a:t>
            </a:r>
          </a:p>
          <a:p>
            <a:r>
              <a:rPr lang="en-CA" dirty="0"/>
              <a:t>The </a:t>
            </a:r>
            <a:r>
              <a:rPr lang="en-CA" b="1" dirty="0"/>
              <a:t>as </a:t>
            </a:r>
            <a:r>
              <a:rPr lang="en-CA" dirty="0"/>
              <a:t>keyword allows to create an alternative name (or alias) for an imported name: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 keyword </a:t>
            </a:r>
            <a:r>
              <a:rPr lang="en-CA" b="1" dirty="0"/>
              <a:t>as</a:t>
            </a:r>
            <a:r>
              <a:rPr lang="en-CA" dirty="0"/>
              <a:t> allows you to import some module and refer to it as another name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868" y="4626126"/>
            <a:ext cx="6667500" cy="87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60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Importing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9536"/>
          </a:xfrm>
        </p:spPr>
        <p:txBody>
          <a:bodyPr/>
          <a:lstStyle/>
          <a:p>
            <a:r>
              <a:rPr lang="en-CA" dirty="0"/>
              <a:t>Whenever an import statement is written, Python will look through a list of directories to find it</a:t>
            </a:r>
          </a:p>
          <a:p>
            <a:r>
              <a:rPr lang="en-CA" dirty="0"/>
              <a:t>This list can be expected via the </a:t>
            </a:r>
            <a:r>
              <a:rPr lang="en-CA" b="1" dirty="0"/>
              <a:t>sys</a:t>
            </a:r>
            <a:r>
              <a:rPr lang="en-CA" dirty="0"/>
              <a:t> module: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Output: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404" y="3508148"/>
            <a:ext cx="2828925" cy="82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96" y="5205790"/>
            <a:ext cx="11391899" cy="443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557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691"/>
            <a:ext cx="10515600" cy="5032375"/>
          </a:xfrm>
        </p:spPr>
        <p:txBody>
          <a:bodyPr/>
          <a:lstStyle/>
          <a:p>
            <a:r>
              <a:rPr lang="en-CA" dirty="0"/>
              <a:t>Larger libraries are sometimes referred to as packages which is essentially a bundle of modules together in a directory: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 Here is an example of importing the sounds package but as well exploring sub packages such as effects which are nested inside of this package.</a:t>
            </a:r>
          </a:p>
          <a:p>
            <a:r>
              <a:rPr lang="en-CA" dirty="0"/>
              <a:t>This means that somewhere in the Python Path there is a directory called sounds, and under this there is another directory called effects which contains various Python modules, one of which is called noise, notice how the </a:t>
            </a:r>
            <a:r>
              <a:rPr lang="en-CA" b="1" dirty="0"/>
              <a:t>“.” </a:t>
            </a:r>
            <a:r>
              <a:rPr lang="en-CA" dirty="0"/>
              <a:t>is used as a directory separator. 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32" y="2687788"/>
            <a:ext cx="4895850" cy="48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167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4340</TotalTime>
  <Words>1024</Words>
  <Application>Microsoft Office PowerPoint</Application>
  <PresentationFormat>Widescreen</PresentationFormat>
  <Paragraphs>128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Intro to Python</vt:lpstr>
      <vt:lpstr>Modules</vt:lpstr>
      <vt:lpstr>Importing Modules</vt:lpstr>
      <vt:lpstr>Import vs from … import</vt:lpstr>
      <vt:lpstr>from … import *</vt:lpstr>
      <vt:lpstr>Name spaces visualised</vt:lpstr>
      <vt:lpstr>from … import … as</vt:lpstr>
      <vt:lpstr>Importing Modules</vt:lpstr>
      <vt:lpstr>Packages</vt:lpstr>
      <vt:lpstr>Modules – Exercise 1</vt:lpstr>
      <vt:lpstr>Date &amp; time module</vt:lpstr>
      <vt:lpstr>Installing External Modules</vt:lpstr>
      <vt:lpstr>Python Package Managers - PIP</vt:lpstr>
      <vt:lpstr>PIP</vt:lpstr>
      <vt:lpstr>Numpy</vt:lpstr>
      <vt:lpstr>Numpy - importing</vt:lpstr>
      <vt:lpstr>Numpy - arrays</vt:lpstr>
      <vt:lpstr>Numpy - Arrays</vt:lpstr>
      <vt:lpstr>Numpy Array Operations</vt:lpstr>
      <vt:lpstr>Numpy – Random Arrays</vt:lpstr>
      <vt:lpstr>Numpy – Exercise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LUCAS BRAN</dc:creator>
  <cp:lastModifiedBy>Lucas Brancatella</cp:lastModifiedBy>
  <cp:revision>453</cp:revision>
  <dcterms:created xsi:type="dcterms:W3CDTF">2020-03-02T18:06:56Z</dcterms:created>
  <dcterms:modified xsi:type="dcterms:W3CDTF">2021-04-14T20:52:49Z</dcterms:modified>
</cp:coreProperties>
</file>