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7.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8.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9.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3"/>
  </p:notesMasterIdLst>
  <p:sldIdLst>
    <p:sldId id="266" r:id="rId2"/>
    <p:sldId id="256" r:id="rId3"/>
    <p:sldId id="257" r:id="rId4"/>
    <p:sldId id="258" r:id="rId5"/>
    <p:sldId id="259" r:id="rId6"/>
    <p:sldId id="260" r:id="rId7"/>
    <p:sldId id="261" r:id="rId8"/>
    <p:sldId id="262" r:id="rId9"/>
    <p:sldId id="263" r:id="rId10"/>
    <p:sldId id="264" r:id="rId11"/>
    <p:sldId id="265" r:id="rId12"/>
  </p:sldIdLst>
  <p:sldSz cx="14630400" cy="8229600"/>
  <p:notesSz cx="8229600" cy="14630400"/>
  <p:embeddedFontLst>
    <p:embeddedFont>
      <p:font typeface="Prompt Medium" panose="00000600000000000000" pitchFamily="2" charset="-34"/>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A6E2CE-6F98-406D-9D3E-63FF80621E91}" v="3" dt="2025-04-18T08:12:15.6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nder Singh" userId="1c1cf387c4df7db7" providerId="LiveId" clId="{07A6E2CE-6F98-406D-9D3E-63FF80621E91}"/>
    <pc:docChg chg="undo custSel addSld delSld modSld">
      <pc:chgData name="Davinder Singh" userId="1c1cf387c4df7db7" providerId="LiveId" clId="{07A6E2CE-6F98-406D-9D3E-63FF80621E91}" dt="2025-04-25T07:15:06.580" v="18" actId="680"/>
      <pc:docMkLst>
        <pc:docMk/>
      </pc:docMkLst>
      <pc:sldChg chg="modSp mod">
        <pc:chgData name="Davinder Singh" userId="1c1cf387c4df7db7" providerId="LiveId" clId="{07A6E2CE-6F98-406D-9D3E-63FF80621E91}" dt="2025-04-18T08:12:15.662" v="2" actId="20577"/>
        <pc:sldMkLst>
          <pc:docMk/>
          <pc:sldMk cId="0" sldId="257"/>
        </pc:sldMkLst>
        <pc:spChg chg="mod">
          <ac:chgData name="Davinder Singh" userId="1c1cf387c4df7db7" providerId="LiveId" clId="{07A6E2CE-6F98-406D-9D3E-63FF80621E91}" dt="2025-04-18T08:12:15.662" v="2" actId="20577"/>
          <ac:spMkLst>
            <pc:docMk/>
            <pc:sldMk cId="0" sldId="257"/>
            <ac:spMk id="3" creationId="{00000000-0000-0000-0000-000000000000}"/>
          </ac:spMkLst>
        </pc:spChg>
      </pc:sldChg>
      <pc:sldChg chg="modSp mod">
        <pc:chgData name="Davinder Singh" userId="1c1cf387c4df7db7" providerId="LiveId" clId="{07A6E2CE-6F98-406D-9D3E-63FF80621E91}" dt="2025-04-25T07:15:03.039" v="16" actId="20577"/>
        <pc:sldMkLst>
          <pc:docMk/>
          <pc:sldMk cId="0" sldId="259"/>
        </pc:sldMkLst>
        <pc:spChg chg="mod">
          <ac:chgData name="Davinder Singh" userId="1c1cf387c4df7db7" providerId="LiveId" clId="{07A6E2CE-6F98-406D-9D3E-63FF80621E91}" dt="2025-04-25T07:15:03.039" v="16" actId="20577"/>
          <ac:spMkLst>
            <pc:docMk/>
            <pc:sldMk cId="0" sldId="259"/>
            <ac:spMk id="14" creationId="{00000000-0000-0000-0000-000000000000}"/>
          </ac:spMkLst>
        </pc:spChg>
      </pc:sldChg>
      <pc:sldChg chg="new del">
        <pc:chgData name="Davinder Singh" userId="1c1cf387c4df7db7" providerId="LiveId" clId="{07A6E2CE-6F98-406D-9D3E-63FF80621E91}" dt="2025-04-25T07:15:06.580" v="18" actId="680"/>
        <pc:sldMkLst>
          <pc:docMk/>
          <pc:sldMk cId="1789117268" sldId="267"/>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1C1CF387C4DF7DB7/Documents/Air_Quality%20solv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1C1CF387C4DF7DB7/Documents/Air_Quality%20solv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1C1CF387C4DF7DB7/Documents/Air_Quality%20solv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SUS\AppData\Local\Temp\e99d25a4-6997-4d54-b4f0-8b2ec68ec4ae_DavinderSingh12324257.zip.4ae\Air_Quality%20solve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d.docs.live.net/1C1CF387C4DF7DB7/Documents/Air_Quality%20solve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SUS\AppData\Local\Temp\e99d25a4-6997-4d54-b4f0-8b2ec68ec4ae_DavinderSingh12324257.zip.4ae\Air_Quality%20solve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ASUS\AppData\Local\Temp\e99d25a4-6997-4d54-b4f0-8b2ec68ec4ae_DavinderSingh12324257.zip.4ae\Air_Quality%20solve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https://d.docs.live.net/1C1CF387C4DF7DB7/Documents/Air_Quality%20solved.xlsx"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[Air_Quality solved.xlsx]Objective 3!PivotTable2</c:name>
    <c:fmtId val="9"/>
  </c:pivotSource>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t>Compare Different Pollutants &amp; Their Impact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5"/>
        <c:spPr>
          <a:solidFill>
            <a:schemeClr val="accent1"/>
          </a:solidFill>
          <a:ln>
            <a:solidFill>
              <a:schemeClr val="tx1">
                <a:lumMod val="95000"/>
                <a:lumOff val="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6"/>
        <c:spPr>
          <a:solidFill>
            <a:schemeClr val="accent1"/>
          </a:solidFill>
          <a:ln>
            <a:solidFill>
              <a:schemeClr val="tx1">
                <a:lumMod val="95000"/>
                <a:lumOff val="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7"/>
        <c:spPr>
          <a:solidFill>
            <a:schemeClr val="accent1"/>
          </a:solidFill>
          <a:ln>
            <a:solidFill>
              <a:schemeClr val="tx1">
                <a:lumMod val="95000"/>
                <a:lumOff val="5000"/>
              </a:schemeClr>
            </a:solidFill>
          </a:ln>
          <a:effectLst/>
        </c:spPr>
        <c:marker>
          <c:symbol val="none"/>
        </c:marker>
        <c:dLbl>
          <c:idx val="0"/>
          <c:numFmt formatCode="#,##0,\k" sourceLinked="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8"/>
        <c:spPr>
          <a:solidFill>
            <a:schemeClr val="accent1"/>
          </a:solidFill>
          <a:ln>
            <a:solidFill>
              <a:schemeClr val="tx1">
                <a:lumMod val="95000"/>
                <a:lumOff val="5000"/>
              </a:schemeClr>
            </a:solidFill>
          </a:ln>
          <a:effectLst/>
        </c:spPr>
        <c:marker>
          <c:symbol val="none"/>
        </c:marker>
        <c:dLbl>
          <c:idx val="0"/>
          <c:numFmt formatCode="#,##0,\k" sourceLinked="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9"/>
        <c:spPr>
          <a:solidFill>
            <a:schemeClr val="accent1"/>
          </a:solidFill>
          <a:ln>
            <a:solidFill>
              <a:schemeClr val="tx1">
                <a:lumMod val="95000"/>
                <a:lumOff val="5000"/>
              </a:schemeClr>
            </a:solidFill>
          </a:ln>
          <a:effectLst/>
        </c:spPr>
        <c:marker>
          <c:symbol val="none"/>
        </c:marker>
        <c:dLbl>
          <c:idx val="0"/>
          <c:numFmt formatCode="#,##0,\k" sourceLinked="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'Objective 3'!$B$3</c:f>
              <c:strCache>
                <c:ptCount val="1"/>
                <c:pt idx="0">
                  <c:v>Total</c:v>
                </c:pt>
              </c:strCache>
            </c:strRef>
          </c:tx>
          <c:spPr>
            <a:solidFill>
              <a:schemeClr val="accent1"/>
            </a:solidFill>
            <a:ln>
              <a:solidFill>
                <a:schemeClr val="tx1">
                  <a:lumMod val="95000"/>
                  <a:lumOff val="5000"/>
                </a:schemeClr>
              </a:solidFill>
            </a:ln>
            <a:effectLst/>
          </c:spPr>
          <c:invertIfNegative val="0"/>
          <c:dLbls>
            <c:numFmt formatCode="#,##0,\k" sourceLinked="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'Objective 3'!$A$4:$A$22</c:f>
              <c:strCache>
                <c:ptCount val="18"/>
                <c:pt idx="0">
                  <c:v>Annual vehicle miles traveled</c:v>
                </c:pt>
                <c:pt idx="1">
                  <c:v>Annual vehicle miles traveled (cars)</c:v>
                </c:pt>
                <c:pt idx="2">
                  <c:v>Annual vehicle miles traveled (trucks)</c:v>
                </c:pt>
                <c:pt idx="3">
                  <c:v>Asthma emergency department visits due to PM2.5</c:v>
                </c:pt>
                <c:pt idx="4">
                  <c:v>Asthma emergency departments visits due to Ozone</c:v>
                </c:pt>
                <c:pt idx="5">
                  <c:v>Asthma hospitalizations due to Ozone</c:v>
                </c:pt>
                <c:pt idx="6">
                  <c:v>Boiler Emissions- Total NOx Emissions</c:v>
                </c:pt>
                <c:pt idx="7">
                  <c:v>Boiler Emissions- Total PM2.5 Emissions</c:v>
                </c:pt>
                <c:pt idx="8">
                  <c:v>Boiler Emissions- Total SO2 Emissions</c:v>
                </c:pt>
                <c:pt idx="9">
                  <c:v>Cardiac and respiratory deaths due to Ozone</c:v>
                </c:pt>
                <c:pt idx="10">
                  <c:v>Cardiovascular hospitalizations due to PM2.5 (age 40+)</c:v>
                </c:pt>
                <c:pt idx="11">
                  <c:v>Deaths due to PM2.5</c:v>
                </c:pt>
                <c:pt idx="12">
                  <c:v>Fine particles (PM 2.5)</c:v>
                </c:pt>
                <c:pt idx="13">
                  <c:v>Nitrogen dioxide (NO2)</c:v>
                </c:pt>
                <c:pt idx="14">
                  <c:v>Outdoor Air Toxics - Benzene</c:v>
                </c:pt>
                <c:pt idx="15">
                  <c:v>Outdoor Air Toxics - Formaldehyde</c:v>
                </c:pt>
                <c:pt idx="16">
                  <c:v>Ozone (O3)</c:v>
                </c:pt>
                <c:pt idx="17">
                  <c:v>Respiratory hospitalizations due to PM2.5 (age 20+)</c:v>
                </c:pt>
              </c:strCache>
            </c:strRef>
          </c:cat>
          <c:val>
            <c:numRef>
              <c:f>'Objective 3'!$B$4:$B$22</c:f>
              <c:numCache>
                <c:formatCode>General</c:formatCode>
                <c:ptCount val="18"/>
                <c:pt idx="0">
                  <c:v>23571.100000000017</c:v>
                </c:pt>
                <c:pt idx="1">
                  <c:v>21755.399999999998</c:v>
                </c:pt>
                <c:pt idx="2">
                  <c:v>1247.8000000000006</c:v>
                </c:pt>
                <c:pt idx="3">
                  <c:v>31608.200000000023</c:v>
                </c:pt>
                <c:pt idx="4">
                  <c:v>34909.799999999988</c:v>
                </c:pt>
                <c:pt idx="5">
                  <c:v>5922.9000000000042</c:v>
                </c:pt>
                <c:pt idx="6">
                  <c:v>5163.9999999999991</c:v>
                </c:pt>
                <c:pt idx="7">
                  <c:v>131.89999999999998</c:v>
                </c:pt>
                <c:pt idx="8">
                  <c:v>1055.1999999999998</c:v>
                </c:pt>
                <c:pt idx="9">
                  <c:v>1192.1000000000006</c:v>
                </c:pt>
                <c:pt idx="10">
                  <c:v>4025.6000000000031</c:v>
                </c:pt>
                <c:pt idx="11">
                  <c:v>11058.600000000006</c:v>
                </c:pt>
                <c:pt idx="12">
                  <c:v>54277.499999999847</c:v>
                </c:pt>
                <c:pt idx="13">
                  <c:v>122236.69999999984</c:v>
                </c:pt>
                <c:pt idx="14">
                  <c:v>358.9000000000002</c:v>
                </c:pt>
                <c:pt idx="15">
                  <c:v>458.40000000000003</c:v>
                </c:pt>
                <c:pt idx="16">
                  <c:v>64065.200000000114</c:v>
                </c:pt>
                <c:pt idx="17">
                  <c:v>3211.5</c:v>
                </c:pt>
              </c:numCache>
            </c:numRef>
          </c:val>
          <c:extLst>
            <c:ext xmlns:c16="http://schemas.microsoft.com/office/drawing/2014/chart" uri="{C3380CC4-5D6E-409C-BE32-E72D297353CC}">
              <c16:uniqueId val="{00000000-CDFA-4A20-B357-1748B7D0F352}"/>
            </c:ext>
          </c:extLst>
        </c:ser>
        <c:dLbls>
          <c:showLegendKey val="0"/>
          <c:showVal val="1"/>
          <c:showCatName val="0"/>
          <c:showSerName val="0"/>
          <c:showPercent val="0"/>
          <c:showBubbleSize val="0"/>
        </c:dLbls>
        <c:gapWidth val="150"/>
        <c:overlap val="-25"/>
        <c:axId val="1969671679"/>
        <c:axId val="1969668799"/>
      </c:barChart>
      <c:catAx>
        <c:axId val="1969671679"/>
        <c:scaling>
          <c:orientation val="minMax"/>
        </c:scaling>
        <c:delete val="1"/>
        <c:axPos val="l"/>
        <c:numFmt formatCode="General" sourceLinked="1"/>
        <c:majorTickMark val="none"/>
        <c:minorTickMark val="none"/>
        <c:tickLblPos val="nextTo"/>
        <c:crossAx val="1969668799"/>
        <c:crosses val="autoZero"/>
        <c:auto val="1"/>
        <c:lblAlgn val="ctr"/>
        <c:lblOffset val="100"/>
        <c:noMultiLvlLbl val="0"/>
      </c:catAx>
      <c:valAx>
        <c:axId val="1969668799"/>
        <c:scaling>
          <c:orientation val="minMax"/>
        </c:scaling>
        <c:delete val="1"/>
        <c:axPos val="b"/>
        <c:numFmt formatCode="General" sourceLinked="1"/>
        <c:majorTickMark val="none"/>
        <c:minorTickMark val="none"/>
        <c:tickLblPos val="nextTo"/>
        <c:crossAx val="1969671679"/>
        <c:crosses val="autoZero"/>
        <c:crossBetween val="between"/>
      </c:valAx>
      <c:spPr>
        <a:solidFill>
          <a:schemeClr val="tx1"/>
        </a:solid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w="6350" cap="flat" cmpd="sng" algn="ctr">
      <a:solidFill>
        <a:schemeClr val="bg1"/>
      </a:solidFill>
      <a:prstDash val="solid"/>
      <a:miter lim="800000"/>
    </a:ln>
    <a:effectLst/>
  </c:spPr>
  <c:txPr>
    <a:bodyPr/>
    <a:lstStyle/>
    <a:p>
      <a:pPr>
        <a:defRPr>
          <a:solidFill>
            <a:schemeClr val="bg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[Air_Quality solved.xlsx]Objective 1!PivotTable1</c:name>
    <c:fmtId val="25"/>
  </c:pivotSource>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dirty="0"/>
              <a:t>Geo places with max Data value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2">
              <a:lumMod val="75000"/>
            </a:schemeClr>
          </a:solidFill>
          <a:ln>
            <a:noFill/>
          </a:ln>
          <a:effectLst>
            <a:glow rad="101600">
              <a:schemeClr val="accent2">
                <a:satMod val="175000"/>
                <a:alpha val="40000"/>
              </a:schemeClr>
            </a:glow>
            <a:softEdge rad="0"/>
          </a:effectLst>
          <a:scene3d>
            <a:camera prst="orthographicFront"/>
            <a:lightRig rig="threePt" dir="t"/>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lumMod val="75000"/>
            </a:schemeClr>
          </a:solidFill>
          <a:ln>
            <a:noFill/>
          </a:ln>
          <a:effectLst>
            <a:glow rad="101600">
              <a:schemeClr val="accent2">
                <a:satMod val="175000"/>
                <a:alpha val="40000"/>
              </a:schemeClr>
            </a:glow>
            <a:softEdge rad="0"/>
          </a:effectLst>
          <a:scene3d>
            <a:camera prst="orthographicFront"/>
            <a:lightRig rig="threePt" dir="t"/>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lumMod val="75000"/>
            </a:schemeClr>
          </a:solidFill>
          <a:ln>
            <a:noFill/>
          </a:ln>
          <a:effectLst>
            <a:glow rad="101600">
              <a:schemeClr val="accent2">
                <a:satMod val="175000"/>
                <a:alpha val="40000"/>
              </a:schemeClr>
            </a:glow>
            <a:softEdge rad="0"/>
          </a:effectLst>
          <a:scene3d>
            <a:camera prst="orthographicFront"/>
            <a:lightRig rig="threePt" dir="t"/>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7.9247594050743664E-2"/>
          <c:y val="0.29467155147273261"/>
          <c:w val="0.77378937007874016"/>
          <c:h val="0.32038130650335372"/>
        </c:manualLayout>
      </c:layout>
      <c:barChart>
        <c:barDir val="col"/>
        <c:grouping val="clustered"/>
        <c:varyColors val="0"/>
        <c:ser>
          <c:idx val="0"/>
          <c:order val="0"/>
          <c:tx>
            <c:strRef>
              <c:f>'Objective 1'!$O$3</c:f>
              <c:strCache>
                <c:ptCount val="1"/>
                <c:pt idx="0">
                  <c:v>Total</c:v>
                </c:pt>
              </c:strCache>
            </c:strRef>
          </c:tx>
          <c:spPr>
            <a:solidFill>
              <a:schemeClr val="accent2">
                <a:lumMod val="75000"/>
              </a:schemeClr>
            </a:solidFill>
            <a:ln>
              <a:noFill/>
            </a:ln>
            <a:effectLst>
              <a:glow rad="101600">
                <a:schemeClr val="accent2">
                  <a:satMod val="175000"/>
                  <a:alpha val="40000"/>
                </a:schemeClr>
              </a:glow>
              <a:softEdge rad="0"/>
            </a:effectLst>
            <a:scene3d>
              <a:camera prst="orthographicFront"/>
              <a:lightRig rig="threePt" dir="t"/>
            </a:scene3d>
            <a:sp3d/>
          </c:spPr>
          <c:invertIfNegative val="0"/>
          <c:cat>
            <c:strRef>
              <c:f>'Objective 1'!$N$4:$N$16</c:f>
              <c:strCache>
                <c:ptCount val="12"/>
                <c:pt idx="0">
                  <c:v>Bedford Stuyvesant - Crown Heights</c:v>
                </c:pt>
                <c:pt idx="1">
                  <c:v>Bronx</c:v>
                </c:pt>
                <c:pt idx="2">
                  <c:v>Central Harlem - Morningside Heights</c:v>
                </c:pt>
                <c:pt idx="3">
                  <c:v>Chelsea - Clinton</c:v>
                </c:pt>
                <c:pt idx="4">
                  <c:v>Crotona -Tremont</c:v>
                </c:pt>
                <c:pt idx="5">
                  <c:v>East Harlem</c:v>
                </c:pt>
                <c:pt idx="6">
                  <c:v>Fordham - Bronx Pk</c:v>
                </c:pt>
                <c:pt idx="7">
                  <c:v>Gramercy Park - Murray Hill</c:v>
                </c:pt>
                <c:pt idx="8">
                  <c:v>High Bridge - Morrisania</c:v>
                </c:pt>
                <c:pt idx="9">
                  <c:v>Hunts Point - Mott Haven</c:v>
                </c:pt>
                <c:pt idx="10">
                  <c:v>Upper East Side</c:v>
                </c:pt>
                <c:pt idx="11">
                  <c:v>Upper West Side</c:v>
                </c:pt>
              </c:strCache>
            </c:strRef>
          </c:cat>
          <c:val>
            <c:numRef>
              <c:f>'Objective 1'!$O$4:$O$16</c:f>
              <c:numCache>
                <c:formatCode>General</c:formatCode>
                <c:ptCount val="12"/>
                <c:pt idx="0">
                  <c:v>213.9</c:v>
                </c:pt>
                <c:pt idx="1">
                  <c:v>212.5</c:v>
                </c:pt>
                <c:pt idx="2">
                  <c:v>424.7</c:v>
                </c:pt>
                <c:pt idx="3">
                  <c:v>204.8</c:v>
                </c:pt>
                <c:pt idx="4">
                  <c:v>257.10000000000002</c:v>
                </c:pt>
                <c:pt idx="5">
                  <c:v>354.2</c:v>
                </c:pt>
                <c:pt idx="6">
                  <c:v>232.6</c:v>
                </c:pt>
                <c:pt idx="7">
                  <c:v>284.7</c:v>
                </c:pt>
                <c:pt idx="8">
                  <c:v>308</c:v>
                </c:pt>
                <c:pt idx="9">
                  <c:v>278.60000000000002</c:v>
                </c:pt>
                <c:pt idx="10">
                  <c:v>269.8</c:v>
                </c:pt>
                <c:pt idx="11">
                  <c:v>247.9</c:v>
                </c:pt>
              </c:numCache>
            </c:numRef>
          </c:val>
          <c:extLst>
            <c:ext xmlns:c16="http://schemas.microsoft.com/office/drawing/2014/chart" uri="{C3380CC4-5D6E-409C-BE32-E72D297353CC}">
              <c16:uniqueId val="{00000000-451A-487B-BA52-FB6E358679CE}"/>
            </c:ext>
          </c:extLst>
        </c:ser>
        <c:dLbls>
          <c:showLegendKey val="0"/>
          <c:showVal val="0"/>
          <c:showCatName val="0"/>
          <c:showSerName val="0"/>
          <c:showPercent val="0"/>
          <c:showBubbleSize val="0"/>
        </c:dLbls>
        <c:gapWidth val="219"/>
        <c:overlap val="-27"/>
        <c:axId val="1814327200"/>
        <c:axId val="1814329600"/>
      </c:barChart>
      <c:catAx>
        <c:axId val="1814327200"/>
        <c:scaling>
          <c:orientation val="minMax"/>
        </c:scaling>
        <c:delete val="0"/>
        <c:axPos val="b"/>
        <c:numFmt formatCode="General" sourceLinked="1"/>
        <c:majorTickMark val="out"/>
        <c:minorTickMark val="in"/>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814329600"/>
        <c:crosses val="autoZero"/>
        <c:auto val="1"/>
        <c:lblAlgn val="ctr"/>
        <c:lblOffset val="100"/>
        <c:noMultiLvlLbl val="0"/>
      </c:catAx>
      <c:valAx>
        <c:axId val="1814329600"/>
        <c:scaling>
          <c:orientation val="minMax"/>
        </c:scaling>
        <c:delete val="0"/>
        <c:axPos val="l"/>
        <c:majorGridlines>
          <c:spPr>
            <a:ln w="9525" cap="flat" cmpd="sng" algn="ctr">
              <a:solidFill>
                <a:schemeClr val="bg2">
                  <a:lumMod val="10000"/>
                </a:schemeClr>
              </a:solidFill>
              <a:round/>
            </a:ln>
            <a:effectLst/>
          </c:spPr>
        </c:majorGridlines>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81432720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w="9525" cap="flat" cmpd="sng" algn="ctr">
      <a:solidFill>
        <a:schemeClr val="tx1">
          <a:lumMod val="15000"/>
          <a:lumOff val="85000"/>
        </a:schemeClr>
      </a:solidFill>
      <a:round/>
    </a:ln>
    <a:effectLst/>
  </c:spPr>
  <c:txPr>
    <a:bodyPr/>
    <a:lstStyle/>
    <a:p>
      <a:pPr>
        <a:defRPr>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[Air_Quality solved.xlsx]Objective 2!PivotTable31</c:name>
    <c:fmtId val="19"/>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'Objective 2'!$B$3:$B$4</c:f>
              <c:strCache>
                <c:ptCount val="1"/>
                <c:pt idx="0">
                  <c:v>year 2005</c:v>
                </c:pt>
              </c:strCache>
            </c:strRef>
          </c:tx>
          <c:spPr>
            <a:ln w="28575" cap="rnd">
              <a:solidFill>
                <a:schemeClr val="accent1"/>
              </a:solidFill>
              <a:round/>
            </a:ln>
            <a:effectLst/>
          </c:spPr>
          <c:marker>
            <c:symbol val="none"/>
          </c:marker>
          <c:cat>
            <c:strRef>
              <c:f>'Objective 2'!$A$5:$A$23</c:f>
              <c:strCache>
                <c:ptCount val="18"/>
                <c:pt idx="0">
                  <c:v>Annual vehicle miles traveled</c:v>
                </c:pt>
                <c:pt idx="1">
                  <c:v>Annual vehicle miles traveled (cars)</c:v>
                </c:pt>
                <c:pt idx="2">
                  <c:v>Annual vehicle miles traveled (trucks)</c:v>
                </c:pt>
                <c:pt idx="3">
                  <c:v>Asthma emergency department visits due to PM2.5</c:v>
                </c:pt>
                <c:pt idx="4">
                  <c:v>Asthma emergency departments visits due to Ozone</c:v>
                </c:pt>
                <c:pt idx="5">
                  <c:v>Asthma hospitalizations due to Ozone</c:v>
                </c:pt>
                <c:pt idx="6">
                  <c:v>Boiler Emissions- Total NOx Emissions</c:v>
                </c:pt>
                <c:pt idx="7">
                  <c:v>Boiler Emissions- Total PM2.5 Emissions</c:v>
                </c:pt>
                <c:pt idx="8">
                  <c:v>Boiler Emissions- Total SO2 Emissions</c:v>
                </c:pt>
                <c:pt idx="9">
                  <c:v>Cardiac and respiratory deaths due to Ozone</c:v>
                </c:pt>
                <c:pt idx="10">
                  <c:v>Cardiovascular hospitalizations due to PM2.5 (age 40+)</c:v>
                </c:pt>
                <c:pt idx="11">
                  <c:v>Deaths due to PM2.5</c:v>
                </c:pt>
                <c:pt idx="12">
                  <c:v>Fine particles (PM 2.5)</c:v>
                </c:pt>
                <c:pt idx="13">
                  <c:v>Nitrogen dioxide (NO2)</c:v>
                </c:pt>
                <c:pt idx="14">
                  <c:v>Outdoor Air Toxics - Benzene</c:v>
                </c:pt>
                <c:pt idx="15">
                  <c:v>Outdoor Air Toxics - Formaldehyde</c:v>
                </c:pt>
                <c:pt idx="16">
                  <c:v>Ozone (O3)</c:v>
                </c:pt>
                <c:pt idx="17">
                  <c:v>Respiratory hospitalizations due to PM2.5 (age 20+)</c:v>
                </c:pt>
              </c:strCache>
            </c:strRef>
          </c:cat>
          <c:val>
            <c:numRef>
              <c:f>'Objective 2'!$B$5:$B$23</c:f>
              <c:numCache>
                <c:formatCode>0.00</c:formatCode>
                <c:ptCount val="18"/>
                <c:pt idx="0">
                  <c:v>67.177570093457945</c:v>
                </c:pt>
                <c:pt idx="1">
                  <c:v>62.803738317757009</c:v>
                </c:pt>
                <c:pt idx="2">
                  <c:v>3.7672897196261683</c:v>
                </c:pt>
                <c:pt idx="3">
                  <c:v>90.432291666666671</c:v>
                </c:pt>
                <c:pt idx="4">
                  <c:v>67.702083333333334</c:v>
                </c:pt>
                <c:pt idx="5">
                  <c:v>13.523958333333333</c:v>
                </c:pt>
                <c:pt idx="9">
                  <c:v>5.0854166666666663</c:v>
                </c:pt>
                <c:pt idx="10">
                  <c:v>26.150000000000002</c:v>
                </c:pt>
                <c:pt idx="11">
                  <c:v>66.908333333333331</c:v>
                </c:pt>
                <c:pt idx="14">
                  <c:v>2.9104166666666664</c:v>
                </c:pt>
                <c:pt idx="15">
                  <c:v>3.1958333333333333</c:v>
                </c:pt>
                <c:pt idx="17">
                  <c:v>20.729166666666668</c:v>
                </c:pt>
              </c:numCache>
            </c:numRef>
          </c:val>
          <c:smooth val="0"/>
          <c:extLst>
            <c:ext xmlns:c16="http://schemas.microsoft.com/office/drawing/2014/chart" uri="{C3380CC4-5D6E-409C-BE32-E72D297353CC}">
              <c16:uniqueId val="{00000000-655F-4093-82A5-CB7C7FDC3150}"/>
            </c:ext>
          </c:extLst>
        </c:ser>
        <c:ser>
          <c:idx val="1"/>
          <c:order val="1"/>
          <c:tx>
            <c:strRef>
              <c:f>'Objective 2'!$C$3:$C$4</c:f>
              <c:strCache>
                <c:ptCount val="1"/>
                <c:pt idx="0">
                  <c:v>year 2008</c:v>
                </c:pt>
              </c:strCache>
            </c:strRef>
          </c:tx>
          <c:spPr>
            <a:ln w="28575" cap="rnd">
              <a:solidFill>
                <a:schemeClr val="accent2"/>
              </a:solidFill>
              <a:round/>
            </a:ln>
            <a:effectLst/>
          </c:spPr>
          <c:marker>
            <c:symbol val="none"/>
          </c:marker>
          <c:cat>
            <c:strRef>
              <c:f>'Objective 2'!$A$5:$A$23</c:f>
              <c:strCache>
                <c:ptCount val="18"/>
                <c:pt idx="0">
                  <c:v>Annual vehicle miles traveled</c:v>
                </c:pt>
                <c:pt idx="1">
                  <c:v>Annual vehicle miles traveled (cars)</c:v>
                </c:pt>
                <c:pt idx="2">
                  <c:v>Annual vehicle miles traveled (trucks)</c:v>
                </c:pt>
                <c:pt idx="3">
                  <c:v>Asthma emergency department visits due to PM2.5</c:v>
                </c:pt>
                <c:pt idx="4">
                  <c:v>Asthma emergency departments visits due to Ozone</c:v>
                </c:pt>
                <c:pt idx="5">
                  <c:v>Asthma hospitalizations due to Ozone</c:v>
                </c:pt>
                <c:pt idx="6">
                  <c:v>Boiler Emissions- Total NOx Emissions</c:v>
                </c:pt>
                <c:pt idx="7">
                  <c:v>Boiler Emissions- Total PM2.5 Emissions</c:v>
                </c:pt>
                <c:pt idx="8">
                  <c:v>Boiler Emissions- Total SO2 Emissions</c:v>
                </c:pt>
                <c:pt idx="9">
                  <c:v>Cardiac and respiratory deaths due to Ozone</c:v>
                </c:pt>
                <c:pt idx="10">
                  <c:v>Cardiovascular hospitalizations due to PM2.5 (age 40+)</c:v>
                </c:pt>
                <c:pt idx="11">
                  <c:v>Deaths due to PM2.5</c:v>
                </c:pt>
                <c:pt idx="12">
                  <c:v>Fine particles (PM 2.5)</c:v>
                </c:pt>
                <c:pt idx="13">
                  <c:v>Nitrogen dioxide (NO2)</c:v>
                </c:pt>
                <c:pt idx="14">
                  <c:v>Outdoor Air Toxics - Benzene</c:v>
                </c:pt>
                <c:pt idx="15">
                  <c:v>Outdoor Air Toxics - Formaldehyde</c:v>
                </c:pt>
                <c:pt idx="16">
                  <c:v>Ozone (O3)</c:v>
                </c:pt>
                <c:pt idx="17">
                  <c:v>Respiratory hospitalizations due to PM2.5 (age 20+)</c:v>
                </c:pt>
              </c:strCache>
            </c:strRef>
          </c:cat>
          <c:val>
            <c:numRef>
              <c:f>'Objective 2'!$C$5:$C$23</c:f>
              <c:numCache>
                <c:formatCode>General</c:formatCode>
                <c:ptCount val="18"/>
                <c:pt idx="12" formatCode="0.00">
                  <c:v>12.275886524822695</c:v>
                </c:pt>
                <c:pt idx="13" formatCode="0.00">
                  <c:v>28.293617021276596</c:v>
                </c:pt>
              </c:numCache>
            </c:numRef>
          </c:val>
          <c:smooth val="0"/>
          <c:extLst>
            <c:ext xmlns:c16="http://schemas.microsoft.com/office/drawing/2014/chart" uri="{C3380CC4-5D6E-409C-BE32-E72D297353CC}">
              <c16:uniqueId val="{00000001-655F-4093-82A5-CB7C7FDC3150}"/>
            </c:ext>
          </c:extLst>
        </c:ser>
        <c:ser>
          <c:idx val="2"/>
          <c:order val="2"/>
          <c:tx>
            <c:strRef>
              <c:f>'Objective 2'!$D$3:$D$4</c:f>
              <c:strCache>
                <c:ptCount val="1"/>
                <c:pt idx="0">
                  <c:v>year 2009</c:v>
                </c:pt>
              </c:strCache>
            </c:strRef>
          </c:tx>
          <c:spPr>
            <a:ln w="28575" cap="rnd">
              <a:solidFill>
                <a:schemeClr val="accent3"/>
              </a:solidFill>
              <a:round/>
            </a:ln>
            <a:effectLst/>
          </c:spPr>
          <c:marker>
            <c:symbol val="none"/>
          </c:marker>
          <c:cat>
            <c:strRef>
              <c:f>'Objective 2'!$A$5:$A$23</c:f>
              <c:strCache>
                <c:ptCount val="18"/>
                <c:pt idx="0">
                  <c:v>Annual vehicle miles traveled</c:v>
                </c:pt>
                <c:pt idx="1">
                  <c:v>Annual vehicle miles traveled (cars)</c:v>
                </c:pt>
                <c:pt idx="2">
                  <c:v>Annual vehicle miles traveled (trucks)</c:v>
                </c:pt>
                <c:pt idx="3">
                  <c:v>Asthma emergency department visits due to PM2.5</c:v>
                </c:pt>
                <c:pt idx="4">
                  <c:v>Asthma emergency departments visits due to Ozone</c:v>
                </c:pt>
                <c:pt idx="5">
                  <c:v>Asthma hospitalizations due to Ozone</c:v>
                </c:pt>
                <c:pt idx="6">
                  <c:v>Boiler Emissions- Total NOx Emissions</c:v>
                </c:pt>
                <c:pt idx="7">
                  <c:v>Boiler Emissions- Total PM2.5 Emissions</c:v>
                </c:pt>
                <c:pt idx="8">
                  <c:v>Boiler Emissions- Total SO2 Emissions</c:v>
                </c:pt>
                <c:pt idx="9">
                  <c:v>Cardiac and respiratory deaths due to Ozone</c:v>
                </c:pt>
                <c:pt idx="10">
                  <c:v>Cardiovascular hospitalizations due to PM2.5 (age 40+)</c:v>
                </c:pt>
                <c:pt idx="11">
                  <c:v>Deaths due to PM2.5</c:v>
                </c:pt>
                <c:pt idx="12">
                  <c:v>Fine particles (PM 2.5)</c:v>
                </c:pt>
                <c:pt idx="13">
                  <c:v>Nitrogen dioxide (NO2)</c:v>
                </c:pt>
                <c:pt idx="14">
                  <c:v>Outdoor Air Toxics - Benzene</c:v>
                </c:pt>
                <c:pt idx="15">
                  <c:v>Outdoor Air Toxics - Formaldehyde</c:v>
                </c:pt>
                <c:pt idx="16">
                  <c:v>Ozone (O3)</c:v>
                </c:pt>
                <c:pt idx="17">
                  <c:v>Respiratory hospitalizations due to PM2.5 (age 20+)</c:v>
                </c:pt>
              </c:strCache>
            </c:strRef>
          </c:cat>
          <c:val>
            <c:numRef>
              <c:f>'Objective 2'!$D$5:$D$23</c:f>
              <c:numCache>
                <c:formatCode>General</c:formatCode>
                <c:ptCount val="18"/>
                <c:pt idx="3" formatCode="0.00">
                  <c:v>73.482291666666669</c:v>
                </c:pt>
                <c:pt idx="4" formatCode="0.00">
                  <c:v>76.271875000000009</c:v>
                </c:pt>
                <c:pt idx="5" formatCode="0.00">
                  <c:v>14.052083333333334</c:v>
                </c:pt>
                <c:pt idx="9" formatCode="0.00">
                  <c:v>4.8729166666666668</c:v>
                </c:pt>
                <c:pt idx="10" formatCode="0.00">
                  <c:v>17.708333333333332</c:v>
                </c:pt>
                <c:pt idx="11" formatCode="0.00">
                  <c:v>49.258333333333333</c:v>
                </c:pt>
                <c:pt idx="12" formatCode="0.00">
                  <c:v>10.538061465721041</c:v>
                </c:pt>
                <c:pt idx="13" formatCode="0.00">
                  <c:v>24.273995271867612</c:v>
                </c:pt>
                <c:pt idx="16" formatCode="0.00">
                  <c:v>25.895390070921987</c:v>
                </c:pt>
                <c:pt idx="17" formatCode="0.00">
                  <c:v>14.44375</c:v>
                </c:pt>
              </c:numCache>
            </c:numRef>
          </c:val>
          <c:smooth val="0"/>
          <c:extLst>
            <c:ext xmlns:c16="http://schemas.microsoft.com/office/drawing/2014/chart" uri="{C3380CC4-5D6E-409C-BE32-E72D297353CC}">
              <c16:uniqueId val="{00000002-655F-4093-82A5-CB7C7FDC3150}"/>
            </c:ext>
          </c:extLst>
        </c:ser>
        <c:ser>
          <c:idx val="3"/>
          <c:order val="3"/>
          <c:tx>
            <c:strRef>
              <c:f>'Objective 2'!$E$3:$E$4</c:f>
              <c:strCache>
                <c:ptCount val="1"/>
                <c:pt idx="0">
                  <c:v>year 2010</c:v>
                </c:pt>
              </c:strCache>
            </c:strRef>
          </c:tx>
          <c:spPr>
            <a:ln w="28575" cap="rnd">
              <a:solidFill>
                <a:schemeClr val="accent4"/>
              </a:solidFill>
              <a:round/>
            </a:ln>
            <a:effectLst/>
          </c:spPr>
          <c:marker>
            <c:symbol val="none"/>
          </c:marker>
          <c:cat>
            <c:strRef>
              <c:f>'Objective 2'!$A$5:$A$23</c:f>
              <c:strCache>
                <c:ptCount val="18"/>
                <c:pt idx="0">
                  <c:v>Annual vehicle miles traveled</c:v>
                </c:pt>
                <c:pt idx="1">
                  <c:v>Annual vehicle miles traveled (cars)</c:v>
                </c:pt>
                <c:pt idx="2">
                  <c:v>Annual vehicle miles traveled (trucks)</c:v>
                </c:pt>
                <c:pt idx="3">
                  <c:v>Asthma emergency department visits due to PM2.5</c:v>
                </c:pt>
                <c:pt idx="4">
                  <c:v>Asthma emergency departments visits due to Ozone</c:v>
                </c:pt>
                <c:pt idx="5">
                  <c:v>Asthma hospitalizations due to Ozone</c:v>
                </c:pt>
                <c:pt idx="6">
                  <c:v>Boiler Emissions- Total NOx Emissions</c:v>
                </c:pt>
                <c:pt idx="7">
                  <c:v>Boiler Emissions- Total PM2.5 Emissions</c:v>
                </c:pt>
                <c:pt idx="8">
                  <c:v>Boiler Emissions- Total SO2 Emissions</c:v>
                </c:pt>
                <c:pt idx="9">
                  <c:v>Cardiac and respiratory deaths due to Ozone</c:v>
                </c:pt>
                <c:pt idx="10">
                  <c:v>Cardiovascular hospitalizations due to PM2.5 (age 40+)</c:v>
                </c:pt>
                <c:pt idx="11">
                  <c:v>Deaths due to PM2.5</c:v>
                </c:pt>
                <c:pt idx="12">
                  <c:v>Fine particles (PM 2.5)</c:v>
                </c:pt>
                <c:pt idx="13">
                  <c:v>Nitrogen dioxide (NO2)</c:v>
                </c:pt>
                <c:pt idx="14">
                  <c:v>Outdoor Air Toxics - Benzene</c:v>
                </c:pt>
                <c:pt idx="15">
                  <c:v>Outdoor Air Toxics - Formaldehyde</c:v>
                </c:pt>
                <c:pt idx="16">
                  <c:v>Ozone (O3)</c:v>
                </c:pt>
                <c:pt idx="17">
                  <c:v>Respiratory hospitalizations due to PM2.5 (age 20+)</c:v>
                </c:pt>
              </c:strCache>
            </c:strRef>
          </c:cat>
          <c:val>
            <c:numRef>
              <c:f>'Objective 2'!$E$5:$E$23</c:f>
              <c:numCache>
                <c:formatCode>0.00</c:formatCode>
                <c:ptCount val="18"/>
                <c:pt idx="0">
                  <c:v>73.146728971962617</c:v>
                </c:pt>
                <c:pt idx="1">
                  <c:v>67.606542056074758</c:v>
                </c:pt>
                <c:pt idx="2">
                  <c:v>3.4168224299065422</c:v>
                </c:pt>
                <c:pt idx="12">
                  <c:v>11.9903073286052</c:v>
                </c:pt>
                <c:pt idx="13">
                  <c:v>24.947990543735223</c:v>
                </c:pt>
                <c:pt idx="16">
                  <c:v>32.441134751773049</c:v>
                </c:pt>
              </c:numCache>
            </c:numRef>
          </c:val>
          <c:smooth val="0"/>
          <c:extLst>
            <c:ext xmlns:c16="http://schemas.microsoft.com/office/drawing/2014/chart" uri="{C3380CC4-5D6E-409C-BE32-E72D297353CC}">
              <c16:uniqueId val="{00000003-655F-4093-82A5-CB7C7FDC3150}"/>
            </c:ext>
          </c:extLst>
        </c:ser>
        <c:ser>
          <c:idx val="4"/>
          <c:order val="4"/>
          <c:tx>
            <c:strRef>
              <c:f>'Objective 2'!$F$3:$F$4</c:f>
              <c:strCache>
                <c:ptCount val="1"/>
                <c:pt idx="0">
                  <c:v>year 2011</c:v>
                </c:pt>
              </c:strCache>
            </c:strRef>
          </c:tx>
          <c:spPr>
            <a:ln w="28575" cap="rnd">
              <a:solidFill>
                <a:schemeClr val="accent5"/>
              </a:solidFill>
              <a:round/>
            </a:ln>
            <a:effectLst/>
          </c:spPr>
          <c:marker>
            <c:symbol val="none"/>
          </c:marker>
          <c:cat>
            <c:strRef>
              <c:f>'Objective 2'!$A$5:$A$23</c:f>
              <c:strCache>
                <c:ptCount val="18"/>
                <c:pt idx="0">
                  <c:v>Annual vehicle miles traveled</c:v>
                </c:pt>
                <c:pt idx="1">
                  <c:v>Annual vehicle miles traveled (cars)</c:v>
                </c:pt>
                <c:pt idx="2">
                  <c:v>Annual vehicle miles traveled (trucks)</c:v>
                </c:pt>
                <c:pt idx="3">
                  <c:v>Asthma emergency department visits due to PM2.5</c:v>
                </c:pt>
                <c:pt idx="4">
                  <c:v>Asthma emergency departments visits due to Ozone</c:v>
                </c:pt>
                <c:pt idx="5">
                  <c:v>Asthma hospitalizations due to Ozone</c:v>
                </c:pt>
                <c:pt idx="6">
                  <c:v>Boiler Emissions- Total NOx Emissions</c:v>
                </c:pt>
                <c:pt idx="7">
                  <c:v>Boiler Emissions- Total PM2.5 Emissions</c:v>
                </c:pt>
                <c:pt idx="8">
                  <c:v>Boiler Emissions- Total SO2 Emissions</c:v>
                </c:pt>
                <c:pt idx="9">
                  <c:v>Cardiac and respiratory deaths due to Ozone</c:v>
                </c:pt>
                <c:pt idx="10">
                  <c:v>Cardiovascular hospitalizations due to PM2.5 (age 40+)</c:v>
                </c:pt>
                <c:pt idx="11">
                  <c:v>Deaths due to PM2.5</c:v>
                </c:pt>
                <c:pt idx="12">
                  <c:v>Fine particles (PM 2.5)</c:v>
                </c:pt>
                <c:pt idx="13">
                  <c:v>Nitrogen dioxide (NO2)</c:v>
                </c:pt>
                <c:pt idx="14">
                  <c:v>Outdoor Air Toxics - Benzene</c:v>
                </c:pt>
                <c:pt idx="15">
                  <c:v>Outdoor Air Toxics - Formaldehyde</c:v>
                </c:pt>
                <c:pt idx="16">
                  <c:v>Ozone (O3)</c:v>
                </c:pt>
                <c:pt idx="17">
                  <c:v>Respiratory hospitalizations due to PM2.5 (age 20+)</c:v>
                </c:pt>
              </c:strCache>
            </c:strRef>
          </c:cat>
          <c:val>
            <c:numRef>
              <c:f>'Objective 2'!$F$5:$F$23</c:f>
              <c:numCache>
                <c:formatCode>General</c:formatCode>
                <c:ptCount val="18"/>
                <c:pt idx="12" formatCode="0.00">
                  <c:v>10.308983451536642</c:v>
                </c:pt>
                <c:pt idx="13" formatCode="0.00">
                  <c:v>22.226004728132388</c:v>
                </c:pt>
                <c:pt idx="14" formatCode="0.00">
                  <c:v>1.6336448598130842</c:v>
                </c:pt>
                <c:pt idx="15" formatCode="0.00">
                  <c:v>2.1607476635514016</c:v>
                </c:pt>
                <c:pt idx="16" formatCode="0.00">
                  <c:v>31.819148936170212</c:v>
                </c:pt>
              </c:numCache>
            </c:numRef>
          </c:val>
          <c:smooth val="0"/>
          <c:extLst>
            <c:ext xmlns:c16="http://schemas.microsoft.com/office/drawing/2014/chart" uri="{C3380CC4-5D6E-409C-BE32-E72D297353CC}">
              <c16:uniqueId val="{00000004-655F-4093-82A5-CB7C7FDC3150}"/>
            </c:ext>
          </c:extLst>
        </c:ser>
        <c:ser>
          <c:idx val="5"/>
          <c:order val="5"/>
          <c:tx>
            <c:strRef>
              <c:f>'Objective 2'!$G$3:$G$4</c:f>
              <c:strCache>
                <c:ptCount val="1"/>
                <c:pt idx="0">
                  <c:v>year 2012</c:v>
                </c:pt>
              </c:strCache>
            </c:strRef>
          </c:tx>
          <c:spPr>
            <a:ln w="28575" cap="rnd">
              <a:solidFill>
                <a:schemeClr val="accent6"/>
              </a:solidFill>
              <a:round/>
            </a:ln>
            <a:effectLst/>
          </c:spPr>
          <c:marker>
            <c:symbol val="none"/>
          </c:marker>
          <c:cat>
            <c:strRef>
              <c:f>'Objective 2'!$A$5:$A$23</c:f>
              <c:strCache>
                <c:ptCount val="18"/>
                <c:pt idx="0">
                  <c:v>Annual vehicle miles traveled</c:v>
                </c:pt>
                <c:pt idx="1">
                  <c:v>Annual vehicle miles traveled (cars)</c:v>
                </c:pt>
                <c:pt idx="2">
                  <c:v>Annual vehicle miles traveled (trucks)</c:v>
                </c:pt>
                <c:pt idx="3">
                  <c:v>Asthma emergency department visits due to PM2.5</c:v>
                </c:pt>
                <c:pt idx="4">
                  <c:v>Asthma emergency departments visits due to Ozone</c:v>
                </c:pt>
                <c:pt idx="5">
                  <c:v>Asthma hospitalizations due to Ozone</c:v>
                </c:pt>
                <c:pt idx="6">
                  <c:v>Boiler Emissions- Total NOx Emissions</c:v>
                </c:pt>
                <c:pt idx="7">
                  <c:v>Boiler Emissions- Total PM2.5 Emissions</c:v>
                </c:pt>
                <c:pt idx="8">
                  <c:v>Boiler Emissions- Total SO2 Emissions</c:v>
                </c:pt>
                <c:pt idx="9">
                  <c:v>Cardiac and respiratory deaths due to Ozone</c:v>
                </c:pt>
                <c:pt idx="10">
                  <c:v>Cardiovascular hospitalizations due to PM2.5 (age 40+)</c:v>
                </c:pt>
                <c:pt idx="11">
                  <c:v>Deaths due to PM2.5</c:v>
                </c:pt>
                <c:pt idx="12">
                  <c:v>Fine particles (PM 2.5)</c:v>
                </c:pt>
                <c:pt idx="13">
                  <c:v>Nitrogen dioxide (NO2)</c:v>
                </c:pt>
                <c:pt idx="14">
                  <c:v>Outdoor Air Toxics - Benzene</c:v>
                </c:pt>
                <c:pt idx="15">
                  <c:v>Outdoor Air Toxics - Formaldehyde</c:v>
                </c:pt>
                <c:pt idx="16">
                  <c:v>Ozone (O3)</c:v>
                </c:pt>
                <c:pt idx="17">
                  <c:v>Respiratory hospitalizations due to PM2.5 (age 20+)</c:v>
                </c:pt>
              </c:strCache>
            </c:strRef>
          </c:cat>
          <c:val>
            <c:numRef>
              <c:f>'Objective 2'!$G$5:$G$23</c:f>
              <c:numCache>
                <c:formatCode>General</c:formatCode>
                <c:ptCount val="18"/>
                <c:pt idx="3" formatCode="0.00">
                  <c:v>67.571874999999991</c:v>
                </c:pt>
                <c:pt idx="4" formatCode="0.00">
                  <c:v>82.666666666666671</c:v>
                </c:pt>
                <c:pt idx="5" formatCode="0.00">
                  <c:v>14.3125</c:v>
                </c:pt>
                <c:pt idx="9" formatCode="0.00">
                  <c:v>5.135416666666667</c:v>
                </c:pt>
                <c:pt idx="10" formatCode="0.00">
                  <c:v>13.372916666666667</c:v>
                </c:pt>
                <c:pt idx="11" formatCode="0.00">
                  <c:v>41.747916666666669</c:v>
                </c:pt>
                <c:pt idx="12" formatCode="0.00">
                  <c:v>10.246335697399527</c:v>
                </c:pt>
                <c:pt idx="13" formatCode="0.00">
                  <c:v>21.815602836879432</c:v>
                </c:pt>
                <c:pt idx="16" formatCode="0.00">
                  <c:v>32.929078014184398</c:v>
                </c:pt>
                <c:pt idx="17" formatCode="0.00">
                  <c:v>12.095833333333333</c:v>
                </c:pt>
              </c:numCache>
            </c:numRef>
          </c:val>
          <c:smooth val="0"/>
          <c:extLst>
            <c:ext xmlns:c16="http://schemas.microsoft.com/office/drawing/2014/chart" uri="{C3380CC4-5D6E-409C-BE32-E72D297353CC}">
              <c16:uniqueId val="{00000005-655F-4093-82A5-CB7C7FDC3150}"/>
            </c:ext>
          </c:extLst>
        </c:ser>
        <c:ser>
          <c:idx val="6"/>
          <c:order val="6"/>
          <c:tx>
            <c:strRef>
              <c:f>'Objective 2'!$H$3:$H$4</c:f>
              <c:strCache>
                <c:ptCount val="1"/>
                <c:pt idx="0">
                  <c:v>year 2013</c:v>
                </c:pt>
              </c:strCache>
            </c:strRef>
          </c:tx>
          <c:spPr>
            <a:ln w="28575" cap="rnd">
              <a:solidFill>
                <a:schemeClr val="accent1">
                  <a:lumMod val="60000"/>
                </a:schemeClr>
              </a:solidFill>
              <a:round/>
            </a:ln>
            <a:effectLst/>
          </c:spPr>
          <c:marker>
            <c:symbol val="none"/>
          </c:marker>
          <c:cat>
            <c:strRef>
              <c:f>'Objective 2'!$A$5:$A$23</c:f>
              <c:strCache>
                <c:ptCount val="18"/>
                <c:pt idx="0">
                  <c:v>Annual vehicle miles traveled</c:v>
                </c:pt>
                <c:pt idx="1">
                  <c:v>Annual vehicle miles traveled (cars)</c:v>
                </c:pt>
                <c:pt idx="2">
                  <c:v>Annual vehicle miles traveled (trucks)</c:v>
                </c:pt>
                <c:pt idx="3">
                  <c:v>Asthma emergency department visits due to PM2.5</c:v>
                </c:pt>
                <c:pt idx="4">
                  <c:v>Asthma emergency departments visits due to Ozone</c:v>
                </c:pt>
                <c:pt idx="5">
                  <c:v>Asthma hospitalizations due to Ozone</c:v>
                </c:pt>
                <c:pt idx="6">
                  <c:v>Boiler Emissions- Total NOx Emissions</c:v>
                </c:pt>
                <c:pt idx="7">
                  <c:v>Boiler Emissions- Total PM2.5 Emissions</c:v>
                </c:pt>
                <c:pt idx="8">
                  <c:v>Boiler Emissions- Total SO2 Emissions</c:v>
                </c:pt>
                <c:pt idx="9">
                  <c:v>Cardiac and respiratory deaths due to Ozone</c:v>
                </c:pt>
                <c:pt idx="10">
                  <c:v>Cardiovascular hospitalizations due to PM2.5 (age 40+)</c:v>
                </c:pt>
                <c:pt idx="11">
                  <c:v>Deaths due to PM2.5</c:v>
                </c:pt>
                <c:pt idx="12">
                  <c:v>Fine particles (PM 2.5)</c:v>
                </c:pt>
                <c:pt idx="13">
                  <c:v>Nitrogen dioxide (NO2)</c:v>
                </c:pt>
                <c:pt idx="14">
                  <c:v>Outdoor Air Toxics - Benzene</c:v>
                </c:pt>
                <c:pt idx="15">
                  <c:v>Outdoor Air Toxics - Formaldehyde</c:v>
                </c:pt>
                <c:pt idx="16">
                  <c:v>Ozone (O3)</c:v>
                </c:pt>
                <c:pt idx="17">
                  <c:v>Respiratory hospitalizations due to PM2.5 (age 20+)</c:v>
                </c:pt>
              </c:strCache>
            </c:strRef>
          </c:cat>
          <c:val>
            <c:numRef>
              <c:f>'Objective 2'!$H$5:$H$23</c:f>
              <c:numCache>
                <c:formatCode>General</c:formatCode>
                <c:ptCount val="18"/>
                <c:pt idx="6" formatCode="0.00">
                  <c:v>56.300000000000004</c:v>
                </c:pt>
                <c:pt idx="7" formatCode="0.00">
                  <c:v>1.6604166666666667</c:v>
                </c:pt>
                <c:pt idx="8" formatCode="0.00">
                  <c:v>14.231250000000001</c:v>
                </c:pt>
                <c:pt idx="12" formatCode="0.00">
                  <c:v>10.786052009456265</c:v>
                </c:pt>
                <c:pt idx="13" formatCode="0.00">
                  <c:v>22.24113475177305</c:v>
                </c:pt>
                <c:pt idx="16" formatCode="0.00">
                  <c:v>30.039007092198581</c:v>
                </c:pt>
              </c:numCache>
            </c:numRef>
          </c:val>
          <c:smooth val="0"/>
          <c:extLst>
            <c:ext xmlns:c16="http://schemas.microsoft.com/office/drawing/2014/chart" uri="{C3380CC4-5D6E-409C-BE32-E72D297353CC}">
              <c16:uniqueId val="{00000006-655F-4093-82A5-CB7C7FDC3150}"/>
            </c:ext>
          </c:extLst>
        </c:ser>
        <c:ser>
          <c:idx val="7"/>
          <c:order val="7"/>
          <c:tx>
            <c:strRef>
              <c:f>'Objective 2'!$I$3:$I$4</c:f>
              <c:strCache>
                <c:ptCount val="1"/>
                <c:pt idx="0">
                  <c:v>year 2014</c:v>
                </c:pt>
              </c:strCache>
            </c:strRef>
          </c:tx>
          <c:spPr>
            <a:ln w="28575" cap="rnd">
              <a:solidFill>
                <a:schemeClr val="accent2">
                  <a:lumMod val="60000"/>
                </a:schemeClr>
              </a:solidFill>
              <a:round/>
            </a:ln>
            <a:effectLst/>
          </c:spPr>
          <c:marker>
            <c:symbol val="none"/>
          </c:marker>
          <c:cat>
            <c:strRef>
              <c:f>'Objective 2'!$A$5:$A$23</c:f>
              <c:strCache>
                <c:ptCount val="18"/>
                <c:pt idx="0">
                  <c:v>Annual vehicle miles traveled</c:v>
                </c:pt>
                <c:pt idx="1">
                  <c:v>Annual vehicle miles traveled (cars)</c:v>
                </c:pt>
                <c:pt idx="2">
                  <c:v>Annual vehicle miles traveled (trucks)</c:v>
                </c:pt>
                <c:pt idx="3">
                  <c:v>Asthma emergency department visits due to PM2.5</c:v>
                </c:pt>
                <c:pt idx="4">
                  <c:v>Asthma emergency departments visits due to Ozone</c:v>
                </c:pt>
                <c:pt idx="5">
                  <c:v>Asthma hospitalizations due to Ozone</c:v>
                </c:pt>
                <c:pt idx="6">
                  <c:v>Boiler Emissions- Total NOx Emissions</c:v>
                </c:pt>
                <c:pt idx="7">
                  <c:v>Boiler Emissions- Total PM2.5 Emissions</c:v>
                </c:pt>
                <c:pt idx="8">
                  <c:v>Boiler Emissions- Total SO2 Emissions</c:v>
                </c:pt>
                <c:pt idx="9">
                  <c:v>Cardiac and respiratory deaths due to Ozone</c:v>
                </c:pt>
                <c:pt idx="10">
                  <c:v>Cardiovascular hospitalizations due to PM2.5 (age 40+)</c:v>
                </c:pt>
                <c:pt idx="11">
                  <c:v>Deaths due to PM2.5</c:v>
                </c:pt>
                <c:pt idx="12">
                  <c:v>Fine particles (PM 2.5)</c:v>
                </c:pt>
                <c:pt idx="13">
                  <c:v>Nitrogen dioxide (NO2)</c:v>
                </c:pt>
                <c:pt idx="14">
                  <c:v>Outdoor Air Toxics - Benzene</c:v>
                </c:pt>
                <c:pt idx="15">
                  <c:v>Outdoor Air Toxics - Formaldehyde</c:v>
                </c:pt>
                <c:pt idx="16">
                  <c:v>Ozone (O3)</c:v>
                </c:pt>
                <c:pt idx="17">
                  <c:v>Respiratory hospitalizations due to PM2.5 (age 20+)</c:v>
                </c:pt>
              </c:strCache>
            </c:strRef>
          </c:cat>
          <c:val>
            <c:numRef>
              <c:f>'Objective 2'!$I$5:$I$23</c:f>
              <c:numCache>
                <c:formatCode>General</c:formatCode>
                <c:ptCount val="18"/>
                <c:pt idx="12" formatCode="0.00">
                  <c:v>9.3173758865248235</c:v>
                </c:pt>
                <c:pt idx="13" formatCode="0.00">
                  <c:v>20.751063829787235</c:v>
                </c:pt>
                <c:pt idx="14" formatCode="0.00">
                  <c:v>0.92499999999999993</c:v>
                </c:pt>
                <c:pt idx="15" formatCode="0.00">
                  <c:v>1.5374999999999999</c:v>
                </c:pt>
                <c:pt idx="16" formatCode="0.00">
                  <c:v>30.453900709219859</c:v>
                </c:pt>
              </c:numCache>
            </c:numRef>
          </c:val>
          <c:smooth val="0"/>
          <c:extLst>
            <c:ext xmlns:c16="http://schemas.microsoft.com/office/drawing/2014/chart" uri="{C3380CC4-5D6E-409C-BE32-E72D297353CC}">
              <c16:uniqueId val="{00000007-655F-4093-82A5-CB7C7FDC3150}"/>
            </c:ext>
          </c:extLst>
        </c:ser>
        <c:ser>
          <c:idx val="8"/>
          <c:order val="8"/>
          <c:tx>
            <c:strRef>
              <c:f>'Objective 2'!$J$3:$J$4</c:f>
              <c:strCache>
                <c:ptCount val="1"/>
                <c:pt idx="0">
                  <c:v>year 2015</c:v>
                </c:pt>
              </c:strCache>
            </c:strRef>
          </c:tx>
          <c:spPr>
            <a:ln w="28575" cap="rnd">
              <a:solidFill>
                <a:schemeClr val="accent3">
                  <a:lumMod val="60000"/>
                </a:schemeClr>
              </a:solidFill>
              <a:round/>
            </a:ln>
            <a:effectLst/>
          </c:spPr>
          <c:marker>
            <c:symbol val="none"/>
          </c:marker>
          <c:cat>
            <c:strRef>
              <c:f>'Objective 2'!$A$5:$A$23</c:f>
              <c:strCache>
                <c:ptCount val="18"/>
                <c:pt idx="0">
                  <c:v>Annual vehicle miles traveled</c:v>
                </c:pt>
                <c:pt idx="1">
                  <c:v>Annual vehicle miles traveled (cars)</c:v>
                </c:pt>
                <c:pt idx="2">
                  <c:v>Annual vehicle miles traveled (trucks)</c:v>
                </c:pt>
                <c:pt idx="3">
                  <c:v>Asthma emergency department visits due to PM2.5</c:v>
                </c:pt>
                <c:pt idx="4">
                  <c:v>Asthma emergency departments visits due to Ozone</c:v>
                </c:pt>
                <c:pt idx="5">
                  <c:v>Asthma hospitalizations due to Ozone</c:v>
                </c:pt>
                <c:pt idx="6">
                  <c:v>Boiler Emissions- Total NOx Emissions</c:v>
                </c:pt>
                <c:pt idx="7">
                  <c:v>Boiler Emissions- Total PM2.5 Emissions</c:v>
                </c:pt>
                <c:pt idx="8">
                  <c:v>Boiler Emissions- Total SO2 Emissions</c:v>
                </c:pt>
                <c:pt idx="9">
                  <c:v>Cardiac and respiratory deaths due to Ozone</c:v>
                </c:pt>
                <c:pt idx="10">
                  <c:v>Cardiovascular hospitalizations due to PM2.5 (age 40+)</c:v>
                </c:pt>
                <c:pt idx="11">
                  <c:v>Deaths due to PM2.5</c:v>
                </c:pt>
                <c:pt idx="12">
                  <c:v>Fine particles (PM 2.5)</c:v>
                </c:pt>
                <c:pt idx="13">
                  <c:v>Nitrogen dioxide (NO2)</c:v>
                </c:pt>
                <c:pt idx="14">
                  <c:v>Outdoor Air Toxics - Benzene</c:v>
                </c:pt>
                <c:pt idx="15">
                  <c:v>Outdoor Air Toxics - Formaldehyde</c:v>
                </c:pt>
                <c:pt idx="16">
                  <c:v>Ozone (O3)</c:v>
                </c:pt>
                <c:pt idx="17">
                  <c:v>Respiratory hospitalizations due to PM2.5 (age 20+)</c:v>
                </c:pt>
              </c:strCache>
            </c:strRef>
          </c:cat>
          <c:val>
            <c:numRef>
              <c:f>'Objective 2'!$J$5:$J$23</c:f>
              <c:numCache>
                <c:formatCode>General</c:formatCode>
                <c:ptCount val="18"/>
                <c:pt idx="3" formatCode="0.00">
                  <c:v>54.182291666666664</c:v>
                </c:pt>
                <c:pt idx="4" formatCode="0.00">
                  <c:v>72.232291666666669</c:v>
                </c:pt>
                <c:pt idx="5" formatCode="0.00">
                  <c:v>10.589583333333334</c:v>
                </c:pt>
                <c:pt idx="6" formatCode="0.00">
                  <c:v>51.283333333333331</c:v>
                </c:pt>
                <c:pt idx="7" formatCode="0.00">
                  <c:v>1.0875000000000001</c:v>
                </c:pt>
                <c:pt idx="8" formatCode="0.00">
                  <c:v>7.7520833333333341</c:v>
                </c:pt>
                <c:pt idx="9" formatCode="0.00">
                  <c:v>4.8875000000000002</c:v>
                </c:pt>
                <c:pt idx="10" formatCode="0.00">
                  <c:v>16.989583333333332</c:v>
                </c:pt>
                <c:pt idx="11" formatCode="0.00">
                  <c:v>38.556249999999999</c:v>
                </c:pt>
                <c:pt idx="12" formatCode="0.00">
                  <c:v>8.7913120567375884</c:v>
                </c:pt>
                <c:pt idx="13" formatCode="0.00">
                  <c:v>19.826950354609927</c:v>
                </c:pt>
                <c:pt idx="16" formatCode="0.00">
                  <c:v>30.915602836879437</c:v>
                </c:pt>
                <c:pt idx="17" formatCode="0.00">
                  <c:v>12.200000000000001</c:v>
                </c:pt>
              </c:numCache>
            </c:numRef>
          </c:val>
          <c:smooth val="0"/>
          <c:extLst>
            <c:ext xmlns:c16="http://schemas.microsoft.com/office/drawing/2014/chart" uri="{C3380CC4-5D6E-409C-BE32-E72D297353CC}">
              <c16:uniqueId val="{00000008-655F-4093-82A5-CB7C7FDC3150}"/>
            </c:ext>
          </c:extLst>
        </c:ser>
        <c:ser>
          <c:idx val="9"/>
          <c:order val="9"/>
          <c:tx>
            <c:strRef>
              <c:f>'Objective 2'!$K$3:$K$4</c:f>
              <c:strCache>
                <c:ptCount val="1"/>
                <c:pt idx="0">
                  <c:v>year 2016</c:v>
                </c:pt>
              </c:strCache>
            </c:strRef>
          </c:tx>
          <c:spPr>
            <a:ln w="28575" cap="rnd">
              <a:solidFill>
                <a:schemeClr val="accent4">
                  <a:lumMod val="60000"/>
                </a:schemeClr>
              </a:solidFill>
              <a:round/>
            </a:ln>
            <a:effectLst/>
          </c:spPr>
          <c:marker>
            <c:symbol val="none"/>
          </c:marker>
          <c:cat>
            <c:strRef>
              <c:f>'Objective 2'!$A$5:$A$23</c:f>
              <c:strCache>
                <c:ptCount val="18"/>
                <c:pt idx="0">
                  <c:v>Annual vehicle miles traveled</c:v>
                </c:pt>
                <c:pt idx="1">
                  <c:v>Annual vehicle miles traveled (cars)</c:v>
                </c:pt>
                <c:pt idx="2">
                  <c:v>Annual vehicle miles traveled (trucks)</c:v>
                </c:pt>
                <c:pt idx="3">
                  <c:v>Asthma emergency department visits due to PM2.5</c:v>
                </c:pt>
                <c:pt idx="4">
                  <c:v>Asthma emergency departments visits due to Ozone</c:v>
                </c:pt>
                <c:pt idx="5">
                  <c:v>Asthma hospitalizations due to Ozone</c:v>
                </c:pt>
                <c:pt idx="6">
                  <c:v>Boiler Emissions- Total NOx Emissions</c:v>
                </c:pt>
                <c:pt idx="7">
                  <c:v>Boiler Emissions- Total PM2.5 Emissions</c:v>
                </c:pt>
                <c:pt idx="8">
                  <c:v>Boiler Emissions- Total SO2 Emissions</c:v>
                </c:pt>
                <c:pt idx="9">
                  <c:v>Cardiac and respiratory deaths due to Ozone</c:v>
                </c:pt>
                <c:pt idx="10">
                  <c:v>Cardiovascular hospitalizations due to PM2.5 (age 40+)</c:v>
                </c:pt>
                <c:pt idx="11">
                  <c:v>Deaths due to PM2.5</c:v>
                </c:pt>
                <c:pt idx="12">
                  <c:v>Fine particles (PM 2.5)</c:v>
                </c:pt>
                <c:pt idx="13">
                  <c:v>Nitrogen dioxide (NO2)</c:v>
                </c:pt>
                <c:pt idx="14">
                  <c:v>Outdoor Air Toxics - Benzene</c:v>
                </c:pt>
                <c:pt idx="15">
                  <c:v>Outdoor Air Toxics - Formaldehyde</c:v>
                </c:pt>
                <c:pt idx="16">
                  <c:v>Ozone (O3)</c:v>
                </c:pt>
                <c:pt idx="17">
                  <c:v>Respiratory hospitalizations due to PM2.5 (age 20+)</c:v>
                </c:pt>
              </c:strCache>
            </c:strRef>
          </c:cat>
          <c:val>
            <c:numRef>
              <c:f>'Objective 2'!$K$5:$K$23</c:f>
              <c:numCache>
                <c:formatCode>General</c:formatCode>
                <c:ptCount val="18"/>
                <c:pt idx="12" formatCode="0.00">
                  <c:v>8.3347517730496463</c:v>
                </c:pt>
                <c:pt idx="13" formatCode="0.00">
                  <c:v>20.538652482269502</c:v>
                </c:pt>
                <c:pt idx="16" formatCode="0.00">
                  <c:v>32.982978723404258</c:v>
                </c:pt>
              </c:numCache>
            </c:numRef>
          </c:val>
          <c:smooth val="0"/>
          <c:extLst>
            <c:ext xmlns:c16="http://schemas.microsoft.com/office/drawing/2014/chart" uri="{C3380CC4-5D6E-409C-BE32-E72D297353CC}">
              <c16:uniqueId val="{00000009-655F-4093-82A5-CB7C7FDC3150}"/>
            </c:ext>
          </c:extLst>
        </c:ser>
        <c:ser>
          <c:idx val="10"/>
          <c:order val="10"/>
          <c:tx>
            <c:strRef>
              <c:f>'Objective 2'!$L$3:$L$4</c:f>
              <c:strCache>
                <c:ptCount val="1"/>
                <c:pt idx="0">
                  <c:v>year 2017</c:v>
                </c:pt>
              </c:strCache>
            </c:strRef>
          </c:tx>
          <c:spPr>
            <a:ln w="28575" cap="rnd">
              <a:solidFill>
                <a:schemeClr val="accent5">
                  <a:lumMod val="60000"/>
                </a:schemeClr>
              </a:solidFill>
              <a:round/>
            </a:ln>
            <a:effectLst/>
          </c:spPr>
          <c:marker>
            <c:symbol val="none"/>
          </c:marker>
          <c:cat>
            <c:strRef>
              <c:f>'Objective 2'!$A$5:$A$23</c:f>
              <c:strCache>
                <c:ptCount val="18"/>
                <c:pt idx="0">
                  <c:v>Annual vehicle miles traveled</c:v>
                </c:pt>
                <c:pt idx="1">
                  <c:v>Annual vehicle miles traveled (cars)</c:v>
                </c:pt>
                <c:pt idx="2">
                  <c:v>Annual vehicle miles traveled (trucks)</c:v>
                </c:pt>
                <c:pt idx="3">
                  <c:v>Asthma emergency department visits due to PM2.5</c:v>
                </c:pt>
                <c:pt idx="4">
                  <c:v>Asthma emergency departments visits due to Ozone</c:v>
                </c:pt>
                <c:pt idx="5">
                  <c:v>Asthma hospitalizations due to Ozone</c:v>
                </c:pt>
                <c:pt idx="6">
                  <c:v>Boiler Emissions- Total NOx Emissions</c:v>
                </c:pt>
                <c:pt idx="7">
                  <c:v>Boiler Emissions- Total PM2.5 Emissions</c:v>
                </c:pt>
                <c:pt idx="8">
                  <c:v>Boiler Emissions- Total SO2 Emissions</c:v>
                </c:pt>
                <c:pt idx="9">
                  <c:v>Cardiac and respiratory deaths due to Ozone</c:v>
                </c:pt>
                <c:pt idx="10">
                  <c:v>Cardiovascular hospitalizations due to PM2.5 (age 40+)</c:v>
                </c:pt>
                <c:pt idx="11">
                  <c:v>Deaths due to PM2.5</c:v>
                </c:pt>
                <c:pt idx="12">
                  <c:v>Fine particles (PM 2.5)</c:v>
                </c:pt>
                <c:pt idx="13">
                  <c:v>Nitrogen dioxide (NO2)</c:v>
                </c:pt>
                <c:pt idx="14">
                  <c:v>Outdoor Air Toxics - Benzene</c:v>
                </c:pt>
                <c:pt idx="15">
                  <c:v>Outdoor Air Toxics - Formaldehyde</c:v>
                </c:pt>
                <c:pt idx="16">
                  <c:v>Ozone (O3)</c:v>
                </c:pt>
                <c:pt idx="17">
                  <c:v>Respiratory hospitalizations due to PM2.5 (age 20+)</c:v>
                </c:pt>
              </c:strCache>
            </c:strRef>
          </c:cat>
          <c:val>
            <c:numRef>
              <c:f>'Objective 2'!$L$5:$L$23</c:f>
              <c:numCache>
                <c:formatCode>General</c:formatCode>
                <c:ptCount val="18"/>
                <c:pt idx="3" formatCode="0.00">
                  <c:v>43.583333333333336</c:v>
                </c:pt>
                <c:pt idx="4" formatCode="0.00">
                  <c:v>60.458333333333336</c:v>
                </c:pt>
                <c:pt idx="5" formatCode="0.00">
                  <c:v>8.53125</c:v>
                </c:pt>
                <c:pt idx="9" formatCode="0.00">
                  <c:v>4.854166666666667</c:v>
                </c:pt>
                <c:pt idx="10" formatCode="0.00">
                  <c:v>9.6458333333333339</c:v>
                </c:pt>
                <c:pt idx="11" formatCode="0.00">
                  <c:v>33.916666666666664</c:v>
                </c:pt>
                <c:pt idx="12" formatCode="0.00">
                  <c:v>8.5669030732860527</c:v>
                </c:pt>
                <c:pt idx="13" formatCode="0.00">
                  <c:v>19.958156028368794</c:v>
                </c:pt>
                <c:pt idx="16" formatCode="0.00">
                  <c:v>28.793617021276596</c:v>
                </c:pt>
                <c:pt idx="17" formatCode="0.00">
                  <c:v>7.4375</c:v>
                </c:pt>
              </c:numCache>
            </c:numRef>
          </c:val>
          <c:smooth val="0"/>
          <c:extLst>
            <c:ext xmlns:c16="http://schemas.microsoft.com/office/drawing/2014/chart" uri="{C3380CC4-5D6E-409C-BE32-E72D297353CC}">
              <c16:uniqueId val="{0000000A-655F-4093-82A5-CB7C7FDC3150}"/>
            </c:ext>
          </c:extLst>
        </c:ser>
        <c:ser>
          <c:idx val="11"/>
          <c:order val="11"/>
          <c:tx>
            <c:strRef>
              <c:f>'Objective 2'!$M$3:$M$4</c:f>
              <c:strCache>
                <c:ptCount val="1"/>
                <c:pt idx="0">
                  <c:v>year 2018</c:v>
                </c:pt>
              </c:strCache>
            </c:strRef>
          </c:tx>
          <c:spPr>
            <a:ln w="28575" cap="rnd">
              <a:solidFill>
                <a:schemeClr val="accent6">
                  <a:lumMod val="60000"/>
                </a:schemeClr>
              </a:solidFill>
              <a:round/>
            </a:ln>
            <a:effectLst/>
          </c:spPr>
          <c:marker>
            <c:symbol val="none"/>
          </c:marker>
          <c:cat>
            <c:strRef>
              <c:f>'Objective 2'!$A$5:$A$23</c:f>
              <c:strCache>
                <c:ptCount val="18"/>
                <c:pt idx="0">
                  <c:v>Annual vehicle miles traveled</c:v>
                </c:pt>
                <c:pt idx="1">
                  <c:v>Annual vehicle miles traveled (cars)</c:v>
                </c:pt>
                <c:pt idx="2">
                  <c:v>Annual vehicle miles traveled (trucks)</c:v>
                </c:pt>
                <c:pt idx="3">
                  <c:v>Asthma emergency department visits due to PM2.5</c:v>
                </c:pt>
                <c:pt idx="4">
                  <c:v>Asthma emergency departments visits due to Ozone</c:v>
                </c:pt>
                <c:pt idx="5">
                  <c:v>Asthma hospitalizations due to Ozone</c:v>
                </c:pt>
                <c:pt idx="6">
                  <c:v>Boiler Emissions- Total NOx Emissions</c:v>
                </c:pt>
                <c:pt idx="7">
                  <c:v>Boiler Emissions- Total PM2.5 Emissions</c:v>
                </c:pt>
                <c:pt idx="8">
                  <c:v>Boiler Emissions- Total SO2 Emissions</c:v>
                </c:pt>
                <c:pt idx="9">
                  <c:v>Cardiac and respiratory deaths due to Ozone</c:v>
                </c:pt>
                <c:pt idx="10">
                  <c:v>Cardiovascular hospitalizations due to PM2.5 (age 40+)</c:v>
                </c:pt>
                <c:pt idx="11">
                  <c:v>Deaths due to PM2.5</c:v>
                </c:pt>
                <c:pt idx="12">
                  <c:v>Fine particles (PM 2.5)</c:v>
                </c:pt>
                <c:pt idx="13">
                  <c:v>Nitrogen dioxide (NO2)</c:v>
                </c:pt>
                <c:pt idx="14">
                  <c:v>Outdoor Air Toxics - Benzene</c:v>
                </c:pt>
                <c:pt idx="15">
                  <c:v>Outdoor Air Toxics - Formaldehyde</c:v>
                </c:pt>
                <c:pt idx="16">
                  <c:v>Ozone (O3)</c:v>
                </c:pt>
                <c:pt idx="17">
                  <c:v>Respiratory hospitalizations due to PM2.5 (age 20+)</c:v>
                </c:pt>
              </c:strCache>
            </c:strRef>
          </c:cat>
          <c:val>
            <c:numRef>
              <c:f>'Objective 2'!$M$5:$M$23</c:f>
              <c:numCache>
                <c:formatCode>General</c:formatCode>
                <c:ptCount val="18"/>
                <c:pt idx="12" formatCode="0.00">
                  <c:v>7.937588652482269</c:v>
                </c:pt>
                <c:pt idx="13" formatCode="0.00">
                  <c:v>18.408274231678487</c:v>
                </c:pt>
                <c:pt idx="16" formatCode="0.00">
                  <c:v>29.925531914893618</c:v>
                </c:pt>
              </c:numCache>
            </c:numRef>
          </c:val>
          <c:smooth val="0"/>
          <c:extLst>
            <c:ext xmlns:c16="http://schemas.microsoft.com/office/drawing/2014/chart" uri="{C3380CC4-5D6E-409C-BE32-E72D297353CC}">
              <c16:uniqueId val="{0000000B-655F-4093-82A5-CB7C7FDC3150}"/>
            </c:ext>
          </c:extLst>
        </c:ser>
        <c:ser>
          <c:idx val="12"/>
          <c:order val="12"/>
          <c:tx>
            <c:strRef>
              <c:f>'Objective 2'!$N$3:$N$4</c:f>
              <c:strCache>
                <c:ptCount val="1"/>
                <c:pt idx="0">
                  <c:v>year 2019</c:v>
                </c:pt>
              </c:strCache>
            </c:strRef>
          </c:tx>
          <c:spPr>
            <a:ln w="28575" cap="rnd">
              <a:solidFill>
                <a:schemeClr val="accent1">
                  <a:lumMod val="80000"/>
                  <a:lumOff val="20000"/>
                </a:schemeClr>
              </a:solidFill>
              <a:round/>
            </a:ln>
            <a:effectLst/>
          </c:spPr>
          <c:marker>
            <c:symbol val="none"/>
          </c:marker>
          <c:cat>
            <c:strRef>
              <c:f>'Objective 2'!$A$5:$A$23</c:f>
              <c:strCache>
                <c:ptCount val="18"/>
                <c:pt idx="0">
                  <c:v>Annual vehicle miles traveled</c:v>
                </c:pt>
                <c:pt idx="1">
                  <c:v>Annual vehicle miles traveled (cars)</c:v>
                </c:pt>
                <c:pt idx="2">
                  <c:v>Annual vehicle miles traveled (trucks)</c:v>
                </c:pt>
                <c:pt idx="3">
                  <c:v>Asthma emergency department visits due to PM2.5</c:v>
                </c:pt>
                <c:pt idx="4">
                  <c:v>Asthma emergency departments visits due to Ozone</c:v>
                </c:pt>
                <c:pt idx="5">
                  <c:v>Asthma hospitalizations due to Ozone</c:v>
                </c:pt>
                <c:pt idx="6">
                  <c:v>Boiler Emissions- Total NOx Emissions</c:v>
                </c:pt>
                <c:pt idx="7">
                  <c:v>Boiler Emissions- Total PM2.5 Emissions</c:v>
                </c:pt>
                <c:pt idx="8">
                  <c:v>Boiler Emissions- Total SO2 Emissions</c:v>
                </c:pt>
                <c:pt idx="9">
                  <c:v>Cardiac and respiratory deaths due to Ozone</c:v>
                </c:pt>
                <c:pt idx="10">
                  <c:v>Cardiovascular hospitalizations due to PM2.5 (age 40+)</c:v>
                </c:pt>
                <c:pt idx="11">
                  <c:v>Deaths due to PM2.5</c:v>
                </c:pt>
                <c:pt idx="12">
                  <c:v>Fine particles (PM 2.5)</c:v>
                </c:pt>
                <c:pt idx="13">
                  <c:v>Nitrogen dioxide (NO2)</c:v>
                </c:pt>
                <c:pt idx="14">
                  <c:v>Outdoor Air Toxics - Benzene</c:v>
                </c:pt>
                <c:pt idx="15">
                  <c:v>Outdoor Air Toxics - Formaldehyde</c:v>
                </c:pt>
                <c:pt idx="16">
                  <c:v>Ozone (O3)</c:v>
                </c:pt>
                <c:pt idx="17">
                  <c:v>Respiratory hospitalizations due to PM2.5 (age 20+)</c:v>
                </c:pt>
              </c:strCache>
            </c:strRef>
          </c:cat>
          <c:val>
            <c:numRef>
              <c:f>'Objective 2'!$N$5:$N$23</c:f>
              <c:numCache>
                <c:formatCode>0.00</c:formatCode>
                <c:ptCount val="18"/>
                <c:pt idx="0">
                  <c:v>79.966355140186906</c:v>
                </c:pt>
                <c:pt idx="1">
                  <c:v>72.911214953271028</c:v>
                </c:pt>
                <c:pt idx="2">
                  <c:v>4.4775700934579445</c:v>
                </c:pt>
                <c:pt idx="12">
                  <c:v>7.7148936170212767</c:v>
                </c:pt>
                <c:pt idx="13">
                  <c:v>19.034042553191487</c:v>
                </c:pt>
                <c:pt idx="16">
                  <c:v>29.645390070921987</c:v>
                </c:pt>
              </c:numCache>
            </c:numRef>
          </c:val>
          <c:smooth val="0"/>
          <c:extLst>
            <c:ext xmlns:c16="http://schemas.microsoft.com/office/drawing/2014/chart" uri="{C3380CC4-5D6E-409C-BE32-E72D297353CC}">
              <c16:uniqueId val="{0000000C-655F-4093-82A5-CB7C7FDC3150}"/>
            </c:ext>
          </c:extLst>
        </c:ser>
        <c:ser>
          <c:idx val="13"/>
          <c:order val="13"/>
          <c:tx>
            <c:strRef>
              <c:f>'Objective 2'!$O$3:$O$4</c:f>
              <c:strCache>
                <c:ptCount val="1"/>
                <c:pt idx="0">
                  <c:v>year 2020</c:v>
                </c:pt>
              </c:strCache>
            </c:strRef>
          </c:tx>
          <c:spPr>
            <a:ln w="28575" cap="rnd">
              <a:solidFill>
                <a:schemeClr val="accent2">
                  <a:lumMod val="80000"/>
                  <a:lumOff val="20000"/>
                </a:schemeClr>
              </a:solidFill>
              <a:round/>
            </a:ln>
            <a:effectLst/>
          </c:spPr>
          <c:marker>
            <c:symbol val="none"/>
          </c:marker>
          <c:cat>
            <c:strRef>
              <c:f>'Objective 2'!$A$5:$A$23</c:f>
              <c:strCache>
                <c:ptCount val="18"/>
                <c:pt idx="0">
                  <c:v>Annual vehicle miles traveled</c:v>
                </c:pt>
                <c:pt idx="1">
                  <c:v>Annual vehicle miles traveled (cars)</c:v>
                </c:pt>
                <c:pt idx="2">
                  <c:v>Annual vehicle miles traveled (trucks)</c:v>
                </c:pt>
                <c:pt idx="3">
                  <c:v>Asthma emergency department visits due to PM2.5</c:v>
                </c:pt>
                <c:pt idx="4">
                  <c:v>Asthma emergency departments visits due to Ozone</c:v>
                </c:pt>
                <c:pt idx="5">
                  <c:v>Asthma hospitalizations due to Ozone</c:v>
                </c:pt>
                <c:pt idx="6">
                  <c:v>Boiler Emissions- Total NOx Emissions</c:v>
                </c:pt>
                <c:pt idx="7">
                  <c:v>Boiler Emissions- Total PM2.5 Emissions</c:v>
                </c:pt>
                <c:pt idx="8">
                  <c:v>Boiler Emissions- Total SO2 Emissions</c:v>
                </c:pt>
                <c:pt idx="9">
                  <c:v>Cardiac and respiratory deaths due to Ozone</c:v>
                </c:pt>
                <c:pt idx="10">
                  <c:v>Cardiovascular hospitalizations due to PM2.5 (age 40+)</c:v>
                </c:pt>
                <c:pt idx="11">
                  <c:v>Deaths due to PM2.5</c:v>
                </c:pt>
                <c:pt idx="12">
                  <c:v>Fine particles (PM 2.5)</c:v>
                </c:pt>
                <c:pt idx="13">
                  <c:v>Nitrogen dioxide (NO2)</c:v>
                </c:pt>
                <c:pt idx="14">
                  <c:v>Outdoor Air Toxics - Benzene</c:v>
                </c:pt>
                <c:pt idx="15">
                  <c:v>Outdoor Air Toxics - Formaldehyde</c:v>
                </c:pt>
                <c:pt idx="16">
                  <c:v>Ozone (O3)</c:v>
                </c:pt>
                <c:pt idx="17">
                  <c:v>Respiratory hospitalizations due to PM2.5 (age 20+)</c:v>
                </c:pt>
              </c:strCache>
            </c:strRef>
          </c:cat>
          <c:val>
            <c:numRef>
              <c:f>'Objective 2'!$O$5:$O$23</c:f>
              <c:numCache>
                <c:formatCode>General</c:formatCode>
                <c:ptCount val="18"/>
                <c:pt idx="12" formatCode="0.00">
                  <c:v>6.8023640661938538</c:v>
                </c:pt>
                <c:pt idx="13" formatCode="0.00">
                  <c:v>16.931678486997637</c:v>
                </c:pt>
                <c:pt idx="16" formatCode="0.00">
                  <c:v>29.73404255319149</c:v>
                </c:pt>
              </c:numCache>
            </c:numRef>
          </c:val>
          <c:smooth val="0"/>
          <c:extLst>
            <c:ext xmlns:c16="http://schemas.microsoft.com/office/drawing/2014/chart" uri="{C3380CC4-5D6E-409C-BE32-E72D297353CC}">
              <c16:uniqueId val="{0000000D-655F-4093-82A5-CB7C7FDC3150}"/>
            </c:ext>
          </c:extLst>
        </c:ser>
        <c:ser>
          <c:idx val="14"/>
          <c:order val="14"/>
          <c:tx>
            <c:strRef>
              <c:f>'Objective 2'!$P$3:$P$4</c:f>
              <c:strCache>
                <c:ptCount val="1"/>
                <c:pt idx="0">
                  <c:v>year 2021</c:v>
                </c:pt>
              </c:strCache>
            </c:strRef>
          </c:tx>
          <c:spPr>
            <a:ln w="28575" cap="rnd">
              <a:solidFill>
                <a:schemeClr val="accent3">
                  <a:lumMod val="80000"/>
                  <a:lumOff val="20000"/>
                </a:schemeClr>
              </a:solidFill>
              <a:round/>
            </a:ln>
            <a:effectLst/>
          </c:spPr>
          <c:marker>
            <c:symbol val="none"/>
          </c:marker>
          <c:cat>
            <c:strRef>
              <c:f>'Objective 2'!$A$5:$A$23</c:f>
              <c:strCache>
                <c:ptCount val="18"/>
                <c:pt idx="0">
                  <c:v>Annual vehicle miles traveled</c:v>
                </c:pt>
                <c:pt idx="1">
                  <c:v>Annual vehicle miles traveled (cars)</c:v>
                </c:pt>
                <c:pt idx="2">
                  <c:v>Annual vehicle miles traveled (trucks)</c:v>
                </c:pt>
                <c:pt idx="3">
                  <c:v>Asthma emergency department visits due to PM2.5</c:v>
                </c:pt>
                <c:pt idx="4">
                  <c:v>Asthma emergency departments visits due to Ozone</c:v>
                </c:pt>
                <c:pt idx="5">
                  <c:v>Asthma hospitalizations due to Ozone</c:v>
                </c:pt>
                <c:pt idx="6">
                  <c:v>Boiler Emissions- Total NOx Emissions</c:v>
                </c:pt>
                <c:pt idx="7">
                  <c:v>Boiler Emissions- Total PM2.5 Emissions</c:v>
                </c:pt>
                <c:pt idx="8">
                  <c:v>Boiler Emissions- Total SO2 Emissions</c:v>
                </c:pt>
                <c:pt idx="9">
                  <c:v>Cardiac and respiratory deaths due to Ozone</c:v>
                </c:pt>
                <c:pt idx="10">
                  <c:v>Cardiovascular hospitalizations due to PM2.5 (age 40+)</c:v>
                </c:pt>
                <c:pt idx="11">
                  <c:v>Deaths due to PM2.5</c:v>
                </c:pt>
                <c:pt idx="12">
                  <c:v>Fine particles (PM 2.5)</c:v>
                </c:pt>
                <c:pt idx="13">
                  <c:v>Nitrogen dioxide (NO2)</c:v>
                </c:pt>
                <c:pt idx="14">
                  <c:v>Outdoor Air Toxics - Benzene</c:v>
                </c:pt>
                <c:pt idx="15">
                  <c:v>Outdoor Air Toxics - Formaldehyde</c:v>
                </c:pt>
                <c:pt idx="16">
                  <c:v>Ozone (O3)</c:v>
                </c:pt>
                <c:pt idx="17">
                  <c:v>Respiratory hospitalizations due to PM2.5 (age 20+)</c:v>
                </c:pt>
              </c:strCache>
            </c:strRef>
          </c:cat>
          <c:val>
            <c:numRef>
              <c:f>'Objective 2'!$P$5:$P$23</c:f>
              <c:numCache>
                <c:formatCode>General</c:formatCode>
                <c:ptCount val="18"/>
                <c:pt idx="12" formatCode="0.00">
                  <c:v>7.4851063829787226</c:v>
                </c:pt>
                <c:pt idx="13" formatCode="0.00">
                  <c:v>16.988652482269504</c:v>
                </c:pt>
                <c:pt idx="16" formatCode="0.00">
                  <c:v>29.736879432624111</c:v>
                </c:pt>
              </c:numCache>
            </c:numRef>
          </c:val>
          <c:smooth val="0"/>
          <c:extLst>
            <c:ext xmlns:c16="http://schemas.microsoft.com/office/drawing/2014/chart" uri="{C3380CC4-5D6E-409C-BE32-E72D297353CC}">
              <c16:uniqueId val="{0000000E-655F-4093-82A5-CB7C7FDC3150}"/>
            </c:ext>
          </c:extLst>
        </c:ser>
        <c:ser>
          <c:idx val="15"/>
          <c:order val="15"/>
          <c:tx>
            <c:strRef>
              <c:f>'Objective 2'!$Q$3:$Q$4</c:f>
              <c:strCache>
                <c:ptCount val="1"/>
                <c:pt idx="0">
                  <c:v>year 2022</c:v>
                </c:pt>
              </c:strCache>
            </c:strRef>
          </c:tx>
          <c:spPr>
            <a:ln w="28575" cap="rnd">
              <a:solidFill>
                <a:schemeClr val="accent4">
                  <a:lumMod val="80000"/>
                  <a:lumOff val="20000"/>
                </a:schemeClr>
              </a:solidFill>
              <a:round/>
            </a:ln>
            <a:effectLst/>
          </c:spPr>
          <c:marker>
            <c:symbol val="none"/>
          </c:marker>
          <c:cat>
            <c:strRef>
              <c:f>'Objective 2'!$A$5:$A$23</c:f>
              <c:strCache>
                <c:ptCount val="18"/>
                <c:pt idx="0">
                  <c:v>Annual vehicle miles traveled</c:v>
                </c:pt>
                <c:pt idx="1">
                  <c:v>Annual vehicle miles traveled (cars)</c:v>
                </c:pt>
                <c:pt idx="2">
                  <c:v>Annual vehicle miles traveled (trucks)</c:v>
                </c:pt>
                <c:pt idx="3">
                  <c:v>Asthma emergency department visits due to PM2.5</c:v>
                </c:pt>
                <c:pt idx="4">
                  <c:v>Asthma emergency departments visits due to Ozone</c:v>
                </c:pt>
                <c:pt idx="5">
                  <c:v>Asthma hospitalizations due to Ozone</c:v>
                </c:pt>
                <c:pt idx="6">
                  <c:v>Boiler Emissions- Total NOx Emissions</c:v>
                </c:pt>
                <c:pt idx="7">
                  <c:v>Boiler Emissions- Total PM2.5 Emissions</c:v>
                </c:pt>
                <c:pt idx="8">
                  <c:v>Boiler Emissions- Total SO2 Emissions</c:v>
                </c:pt>
                <c:pt idx="9">
                  <c:v>Cardiac and respiratory deaths due to Ozone</c:v>
                </c:pt>
                <c:pt idx="10">
                  <c:v>Cardiovascular hospitalizations due to PM2.5 (age 40+)</c:v>
                </c:pt>
                <c:pt idx="11">
                  <c:v>Deaths due to PM2.5</c:v>
                </c:pt>
                <c:pt idx="12">
                  <c:v>Fine particles (PM 2.5)</c:v>
                </c:pt>
                <c:pt idx="13">
                  <c:v>Nitrogen dioxide (NO2)</c:v>
                </c:pt>
                <c:pt idx="14">
                  <c:v>Outdoor Air Toxics - Benzene</c:v>
                </c:pt>
                <c:pt idx="15">
                  <c:v>Outdoor Air Toxics - Formaldehyde</c:v>
                </c:pt>
                <c:pt idx="16">
                  <c:v>Ozone (O3)</c:v>
                </c:pt>
                <c:pt idx="17">
                  <c:v>Respiratory hospitalizations due to PM2.5 (age 20+)</c:v>
                </c:pt>
              </c:strCache>
            </c:strRef>
          </c:cat>
          <c:val>
            <c:numRef>
              <c:f>'Objective 2'!$Q$5:$Q$23</c:f>
              <c:numCache>
                <c:formatCode>General</c:formatCode>
                <c:ptCount val="18"/>
                <c:pt idx="12" formatCode="0.00">
                  <c:v>6.3978723404255318</c:v>
                </c:pt>
                <c:pt idx="13" formatCode="0.00">
                  <c:v>13.987943262411347</c:v>
                </c:pt>
                <c:pt idx="16" formatCode="0.00">
                  <c:v>33.156028368794324</c:v>
                </c:pt>
              </c:numCache>
            </c:numRef>
          </c:val>
          <c:smooth val="0"/>
          <c:extLst>
            <c:ext xmlns:c16="http://schemas.microsoft.com/office/drawing/2014/chart" uri="{C3380CC4-5D6E-409C-BE32-E72D297353CC}">
              <c16:uniqueId val="{0000000F-655F-4093-82A5-CB7C7FDC3150}"/>
            </c:ext>
          </c:extLst>
        </c:ser>
        <c:dLbls>
          <c:showLegendKey val="0"/>
          <c:showVal val="0"/>
          <c:showCatName val="0"/>
          <c:showSerName val="0"/>
          <c:showPercent val="0"/>
          <c:showBubbleSize val="0"/>
        </c:dLbls>
        <c:smooth val="0"/>
        <c:axId val="2075930831"/>
        <c:axId val="2075934191"/>
      </c:lineChart>
      <c:catAx>
        <c:axId val="20759308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2075934191"/>
        <c:crosses val="autoZero"/>
        <c:auto val="1"/>
        <c:lblAlgn val="ctr"/>
        <c:lblOffset val="100"/>
        <c:noMultiLvlLbl val="0"/>
      </c:catAx>
      <c:valAx>
        <c:axId val="2075934191"/>
        <c:scaling>
          <c:orientation val="minMax"/>
        </c:scaling>
        <c:delete val="0"/>
        <c:axPos val="l"/>
        <c:majorGridlines>
          <c:spPr>
            <a:ln w="9525" cap="flat" cmpd="sng" algn="ctr">
              <a:solidFill>
                <a:schemeClr val="tx1">
                  <a:lumMod val="95000"/>
                  <a:lumOff val="5000"/>
                </a:schemeClr>
              </a:solidFill>
              <a:round/>
            </a:ln>
            <a:effectLst/>
          </c:spPr>
        </c:majorGridlines>
        <c:title>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2075930831"/>
        <c:crosses val="autoZero"/>
        <c:crossBetween val="between"/>
      </c:valAx>
      <c:spPr>
        <a:solidFill>
          <a:schemeClr val="tx1"/>
        </a:solid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w="6350" cap="flat" cmpd="sng" algn="ctr">
      <a:solidFill>
        <a:schemeClr val="accent2"/>
      </a:solidFill>
      <a:prstDash val="solid"/>
      <a:miter lim="800000"/>
    </a:ln>
    <a:effectLst/>
  </c:spPr>
  <c:txPr>
    <a:bodyPr/>
    <a:lstStyle/>
    <a:p>
      <a:pPr>
        <a:defRPr>
          <a:solidFill>
            <a:schemeClr val="bg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[Air_Quality solved.xlsx]Objective 3!PivotTable2</c:name>
    <c:fmtId val="9"/>
  </c:pivotSource>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US"/>
              <a:t>Compare Different Pollutants &amp; Their Impact</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5"/>
        <c:spPr>
          <a:solidFill>
            <a:schemeClr val="accent1"/>
          </a:solidFill>
          <a:ln>
            <a:solidFill>
              <a:schemeClr val="tx1">
                <a:lumMod val="95000"/>
                <a:lumOff val="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6"/>
        <c:spPr>
          <a:solidFill>
            <a:schemeClr val="accent1"/>
          </a:solidFill>
          <a:ln>
            <a:solidFill>
              <a:schemeClr val="tx1">
                <a:lumMod val="95000"/>
                <a:lumOff val="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7"/>
        <c:spPr>
          <a:solidFill>
            <a:schemeClr val="accent1"/>
          </a:solidFill>
          <a:ln>
            <a:solidFill>
              <a:schemeClr val="tx1">
                <a:lumMod val="95000"/>
                <a:lumOff val="5000"/>
              </a:schemeClr>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48021959982176676"/>
          <c:y val="0.17484777383762931"/>
          <c:w val="0.43050536693852282"/>
          <c:h val="0.75382816842488531"/>
        </c:manualLayout>
      </c:layout>
      <c:barChart>
        <c:barDir val="bar"/>
        <c:grouping val="clustered"/>
        <c:varyColors val="0"/>
        <c:ser>
          <c:idx val="0"/>
          <c:order val="0"/>
          <c:tx>
            <c:strRef>
              <c:f>'Objective 3'!$B$3</c:f>
              <c:strCache>
                <c:ptCount val="1"/>
                <c:pt idx="0">
                  <c:v>Total</c:v>
                </c:pt>
              </c:strCache>
            </c:strRef>
          </c:tx>
          <c:spPr>
            <a:solidFill>
              <a:schemeClr val="accent1"/>
            </a:solidFill>
            <a:ln>
              <a:solidFill>
                <a:schemeClr val="tx1">
                  <a:lumMod val="95000"/>
                  <a:lumOff val="5000"/>
                </a:schemeClr>
              </a:solidFill>
            </a:ln>
            <a:effectLst/>
          </c:spPr>
          <c:invertIfNegative val="0"/>
          <c:cat>
            <c:strRef>
              <c:f>'Objective 3'!$A$4:$A$22</c:f>
              <c:strCache>
                <c:ptCount val="18"/>
                <c:pt idx="0">
                  <c:v>Annual vehicle miles traveled</c:v>
                </c:pt>
                <c:pt idx="1">
                  <c:v>Annual vehicle miles traveled (cars)</c:v>
                </c:pt>
                <c:pt idx="2">
                  <c:v>Annual vehicle miles traveled (trucks)</c:v>
                </c:pt>
                <c:pt idx="3">
                  <c:v>Asthma emergency department visits due to PM2.5</c:v>
                </c:pt>
                <c:pt idx="4">
                  <c:v>Asthma emergency departments visits due to Ozone</c:v>
                </c:pt>
                <c:pt idx="5">
                  <c:v>Asthma hospitalizations due to Ozone</c:v>
                </c:pt>
                <c:pt idx="6">
                  <c:v>Boiler Emissions- Total NOx Emissions</c:v>
                </c:pt>
                <c:pt idx="7">
                  <c:v>Boiler Emissions- Total PM2.5 Emissions</c:v>
                </c:pt>
                <c:pt idx="8">
                  <c:v>Boiler Emissions- Total SO2 Emissions</c:v>
                </c:pt>
                <c:pt idx="9">
                  <c:v>Cardiac and respiratory deaths due to Ozone</c:v>
                </c:pt>
                <c:pt idx="10">
                  <c:v>Cardiovascular hospitalizations due to PM2.5 (age 40+)</c:v>
                </c:pt>
                <c:pt idx="11">
                  <c:v>Deaths due to PM2.5</c:v>
                </c:pt>
                <c:pt idx="12">
                  <c:v>Fine particles (PM 2.5)</c:v>
                </c:pt>
                <c:pt idx="13">
                  <c:v>Nitrogen dioxide (NO2)</c:v>
                </c:pt>
                <c:pt idx="14">
                  <c:v>Outdoor Air Toxics - Benzene</c:v>
                </c:pt>
                <c:pt idx="15">
                  <c:v>Outdoor Air Toxics - Formaldehyde</c:v>
                </c:pt>
                <c:pt idx="16">
                  <c:v>Ozone (O3)</c:v>
                </c:pt>
                <c:pt idx="17">
                  <c:v>Respiratory hospitalizations due to PM2.5 (age 20+)</c:v>
                </c:pt>
              </c:strCache>
            </c:strRef>
          </c:cat>
          <c:val>
            <c:numRef>
              <c:f>'Objective 3'!$B$4:$B$22</c:f>
              <c:numCache>
                <c:formatCode>General</c:formatCode>
                <c:ptCount val="18"/>
                <c:pt idx="0">
                  <c:v>23571.100000000017</c:v>
                </c:pt>
                <c:pt idx="1">
                  <c:v>21755.399999999998</c:v>
                </c:pt>
                <c:pt idx="2">
                  <c:v>1247.8000000000006</c:v>
                </c:pt>
                <c:pt idx="3">
                  <c:v>31608.200000000023</c:v>
                </c:pt>
                <c:pt idx="4">
                  <c:v>34909.799999999988</c:v>
                </c:pt>
                <c:pt idx="5">
                  <c:v>5922.9000000000042</c:v>
                </c:pt>
                <c:pt idx="6">
                  <c:v>5163.9999999999991</c:v>
                </c:pt>
                <c:pt idx="7">
                  <c:v>131.89999999999998</c:v>
                </c:pt>
                <c:pt idx="8">
                  <c:v>1055.1999999999998</c:v>
                </c:pt>
                <c:pt idx="9">
                  <c:v>1192.1000000000006</c:v>
                </c:pt>
                <c:pt idx="10">
                  <c:v>4025.6000000000031</c:v>
                </c:pt>
                <c:pt idx="11">
                  <c:v>11058.600000000006</c:v>
                </c:pt>
                <c:pt idx="12">
                  <c:v>54277.499999999847</c:v>
                </c:pt>
                <c:pt idx="13">
                  <c:v>122236.69999999984</c:v>
                </c:pt>
                <c:pt idx="14">
                  <c:v>358.9000000000002</c:v>
                </c:pt>
                <c:pt idx="15">
                  <c:v>458.40000000000003</c:v>
                </c:pt>
                <c:pt idx="16">
                  <c:v>64065.200000000114</c:v>
                </c:pt>
                <c:pt idx="17">
                  <c:v>3211.5</c:v>
                </c:pt>
              </c:numCache>
            </c:numRef>
          </c:val>
          <c:extLst>
            <c:ext xmlns:c16="http://schemas.microsoft.com/office/drawing/2014/chart" uri="{C3380CC4-5D6E-409C-BE32-E72D297353CC}">
              <c16:uniqueId val="{00000000-412D-44E1-BF01-AA00FA8A43AB}"/>
            </c:ext>
          </c:extLst>
        </c:ser>
        <c:dLbls>
          <c:showLegendKey val="0"/>
          <c:showVal val="0"/>
          <c:showCatName val="0"/>
          <c:showSerName val="0"/>
          <c:showPercent val="0"/>
          <c:showBubbleSize val="0"/>
        </c:dLbls>
        <c:gapWidth val="182"/>
        <c:axId val="1969671679"/>
        <c:axId val="1969668799"/>
      </c:barChart>
      <c:catAx>
        <c:axId val="1969671679"/>
        <c:scaling>
          <c:orientation val="minMax"/>
        </c:scaling>
        <c:delete val="0"/>
        <c:axPos val="l"/>
        <c:numFmt formatCode="General" sourceLinked="1"/>
        <c:majorTickMark val="out"/>
        <c:minorTickMark val="in"/>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ln>
                  <a:noFill/>
                </a:ln>
                <a:solidFill>
                  <a:schemeClr val="bg1"/>
                </a:solidFill>
                <a:latin typeface="+mn-lt"/>
                <a:ea typeface="+mn-ea"/>
                <a:cs typeface="+mn-cs"/>
              </a:defRPr>
            </a:pPr>
            <a:endParaRPr lang="en-US"/>
          </a:p>
        </c:txPr>
        <c:crossAx val="1969668799"/>
        <c:crosses val="autoZero"/>
        <c:auto val="1"/>
        <c:lblAlgn val="ctr"/>
        <c:lblOffset val="100"/>
        <c:noMultiLvlLbl val="0"/>
      </c:catAx>
      <c:valAx>
        <c:axId val="1969668799"/>
        <c:scaling>
          <c:orientation val="minMax"/>
        </c:scaling>
        <c:delete val="0"/>
        <c:axPos val="b"/>
        <c:majorGridlines>
          <c:spPr>
            <a:ln w="9525" cap="flat" cmpd="sng" algn="ctr">
              <a:solidFill>
                <a:schemeClr val="tx1">
                  <a:lumMod val="95000"/>
                  <a:lumOff val="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969671679"/>
        <c:crosses val="autoZero"/>
        <c:crossBetween val="between"/>
      </c:valAx>
      <c:spPr>
        <a:solidFill>
          <a:schemeClr val="tx1"/>
        </a:solid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w="9525" cap="flat" cmpd="sng" algn="ctr">
      <a:solidFill>
        <a:schemeClr val="tx1">
          <a:lumMod val="15000"/>
          <a:lumOff val="85000"/>
        </a:schemeClr>
      </a:solidFill>
      <a:round/>
    </a:ln>
    <a:effectLst/>
  </c:spPr>
  <c:txPr>
    <a:bodyPr/>
    <a:lstStyle/>
    <a:p>
      <a:pPr>
        <a:defRPr>
          <a:solidFill>
            <a:schemeClr val="bg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[Air_Quality solved.xlsx]Objective 4!PivotTable3</c:name>
    <c:fmtId val="11"/>
  </c:pivotSource>
  <c:chart>
    <c:title>
      <c:tx>
        <c:rich>
          <a:bodyPr rot="0" spcFirstLastPara="1" vertOverflow="ellipsis" vert="horz" wrap="square" anchor="ctr" anchorCtr="1"/>
          <a:lstStyle/>
          <a:p>
            <a:pPr>
              <a:defRPr sz="1400" b="0" i="0" u="none" strike="noStrike" kern="1200" cap="none" spc="20" baseline="0">
                <a:solidFill>
                  <a:schemeClr val="bg2"/>
                </a:solidFill>
                <a:latin typeface="+mn-lt"/>
                <a:ea typeface="+mn-ea"/>
                <a:cs typeface="+mn-cs"/>
              </a:defRPr>
            </a:pPr>
            <a:r>
              <a:rPr lang="en-US"/>
              <a:t>Pollution with Time Periods &amp; Seasons</a:t>
            </a:r>
          </a:p>
        </c:rich>
      </c:tx>
      <c:overlay val="0"/>
      <c:spPr>
        <a:noFill/>
        <a:ln>
          <a:noFill/>
        </a:ln>
        <a:effectLst/>
      </c:spPr>
      <c:txPr>
        <a:bodyPr rot="0" spcFirstLastPara="1" vertOverflow="ellipsis" vert="horz" wrap="square" anchor="ctr" anchorCtr="1"/>
        <a:lstStyle/>
        <a:p>
          <a:pPr>
            <a:defRPr sz="1400" b="0" i="0" u="none" strike="noStrike" kern="1200" cap="none" spc="20" baseline="0">
              <a:solidFill>
                <a:schemeClr val="bg2"/>
              </a:solidFill>
              <a:latin typeface="+mn-lt"/>
              <a:ea typeface="+mn-ea"/>
              <a:cs typeface="+mn-cs"/>
            </a:defRPr>
          </a:pPr>
          <a:endParaRPr lang="en-US"/>
        </a:p>
      </c:txPr>
    </c:title>
    <c:autoTitleDeleted val="0"/>
    <c:pivotFmts>
      <c:pivotFmt>
        <c:idx val="0"/>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'Objective 4'!$B$3</c:f>
              <c:strCache>
                <c:ptCount val="1"/>
                <c:pt idx="0">
                  <c:v>Total</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cat>
            <c:strRef>
              <c:f>'Objective 4'!$A$4:$A$59</c:f>
              <c:strCache>
                <c:ptCount val="55"/>
                <c:pt idx="0">
                  <c:v>2005</c:v>
                </c:pt>
                <c:pt idx="1">
                  <c:v>2010</c:v>
                </c:pt>
                <c:pt idx="2">
                  <c:v>2011</c:v>
                </c:pt>
                <c:pt idx="3">
                  <c:v>2013</c:v>
                </c:pt>
                <c:pt idx="4">
                  <c:v>2014</c:v>
                </c:pt>
                <c:pt idx="5">
                  <c:v>2015</c:v>
                </c:pt>
                <c:pt idx="6">
                  <c:v>2019</c:v>
                </c:pt>
                <c:pt idx="7">
                  <c:v>2005-2007</c:v>
                </c:pt>
                <c:pt idx="8">
                  <c:v>2009-2011</c:v>
                </c:pt>
                <c:pt idx="9">
                  <c:v>2012-2014</c:v>
                </c:pt>
                <c:pt idx="10">
                  <c:v>2015-2017</c:v>
                </c:pt>
                <c:pt idx="11">
                  <c:v>2017-2019</c:v>
                </c:pt>
                <c:pt idx="12">
                  <c:v>2-Year Summer Average 2009-2010</c:v>
                </c:pt>
                <c:pt idx="13">
                  <c:v>Annual Average 2009</c:v>
                </c:pt>
                <c:pt idx="14">
                  <c:v>Annual Average 2010</c:v>
                </c:pt>
                <c:pt idx="15">
                  <c:v>Annual Average 2011</c:v>
                </c:pt>
                <c:pt idx="16">
                  <c:v>Annual Average 2012</c:v>
                </c:pt>
                <c:pt idx="17">
                  <c:v>Annual Average 2013</c:v>
                </c:pt>
                <c:pt idx="18">
                  <c:v>Annual Average 2014</c:v>
                </c:pt>
                <c:pt idx="19">
                  <c:v>Annual Average 2015</c:v>
                </c:pt>
                <c:pt idx="20">
                  <c:v>Annual Average 2016</c:v>
                </c:pt>
                <c:pt idx="21">
                  <c:v>Annual Average 2017</c:v>
                </c:pt>
                <c:pt idx="22">
                  <c:v>Annual Average 2018</c:v>
                </c:pt>
                <c:pt idx="23">
                  <c:v>Annual Average 2019</c:v>
                </c:pt>
                <c:pt idx="24">
                  <c:v>Annual Average 2020</c:v>
                </c:pt>
                <c:pt idx="25">
                  <c:v>Annual Average 2021</c:v>
                </c:pt>
                <c:pt idx="26">
                  <c:v>Annual Average 2022</c:v>
                </c:pt>
                <c:pt idx="27">
                  <c:v>Summer 2009</c:v>
                </c:pt>
                <c:pt idx="28">
                  <c:v>Summer 2010</c:v>
                </c:pt>
                <c:pt idx="29">
                  <c:v>Summer 2011</c:v>
                </c:pt>
                <c:pt idx="30">
                  <c:v>Summer 2012</c:v>
                </c:pt>
                <c:pt idx="31">
                  <c:v>Summer 2013</c:v>
                </c:pt>
                <c:pt idx="32">
                  <c:v>Summer 2014</c:v>
                </c:pt>
                <c:pt idx="33">
                  <c:v>Summer 2015</c:v>
                </c:pt>
                <c:pt idx="34">
                  <c:v>Summer 2016</c:v>
                </c:pt>
                <c:pt idx="35">
                  <c:v>Summer 2017</c:v>
                </c:pt>
                <c:pt idx="36">
                  <c:v>Summer 2018</c:v>
                </c:pt>
                <c:pt idx="37">
                  <c:v>Summer 2019</c:v>
                </c:pt>
                <c:pt idx="38">
                  <c:v>Summer 2020</c:v>
                </c:pt>
                <c:pt idx="39">
                  <c:v>Summer 2021</c:v>
                </c:pt>
                <c:pt idx="40">
                  <c:v>Summer 2022</c:v>
                </c:pt>
                <c:pt idx="41">
                  <c:v>Winter 2008-09</c:v>
                </c:pt>
                <c:pt idx="42">
                  <c:v>Winter 2009-10</c:v>
                </c:pt>
                <c:pt idx="43">
                  <c:v>Winter 2010-11</c:v>
                </c:pt>
                <c:pt idx="44">
                  <c:v>Winter 2011-12</c:v>
                </c:pt>
                <c:pt idx="45">
                  <c:v>Winter 2012-13</c:v>
                </c:pt>
                <c:pt idx="46">
                  <c:v>Winter 2013-14</c:v>
                </c:pt>
                <c:pt idx="47">
                  <c:v>Winter 2014-15</c:v>
                </c:pt>
                <c:pt idx="48">
                  <c:v>Winter 2015-16</c:v>
                </c:pt>
                <c:pt idx="49">
                  <c:v>Winter 2016-17</c:v>
                </c:pt>
                <c:pt idx="50">
                  <c:v>Winter 2017-18</c:v>
                </c:pt>
                <c:pt idx="51">
                  <c:v>Winter 2018-19</c:v>
                </c:pt>
                <c:pt idx="52">
                  <c:v>Winter 2019-20</c:v>
                </c:pt>
                <c:pt idx="53">
                  <c:v>Winter 2020-21</c:v>
                </c:pt>
                <c:pt idx="54">
                  <c:v>Winter 2021-22</c:v>
                </c:pt>
              </c:strCache>
            </c:strRef>
          </c:cat>
          <c:val>
            <c:numRef>
              <c:f>'Objective 4'!$B$4:$B$59</c:f>
              <c:numCache>
                <c:formatCode>0.00</c:formatCode>
                <c:ptCount val="55"/>
                <c:pt idx="0">
                  <c:v>35.022062350119882</c:v>
                </c:pt>
                <c:pt idx="1">
                  <c:v>48.056697819314635</c:v>
                </c:pt>
                <c:pt idx="2">
                  <c:v>1.8971962616822444</c:v>
                </c:pt>
                <c:pt idx="3">
                  <c:v>24.063888888888886</c:v>
                </c:pt>
                <c:pt idx="4">
                  <c:v>1.2312500000000002</c:v>
                </c:pt>
                <c:pt idx="5">
                  <c:v>20.040972222222223</c:v>
                </c:pt>
                <c:pt idx="6">
                  <c:v>52.451713395638663</c:v>
                </c:pt>
                <c:pt idx="7">
                  <c:v>46.218958333333298</c:v>
                </c:pt>
                <c:pt idx="8">
                  <c:v>41.389583333333341</c:v>
                </c:pt>
                <c:pt idx="9">
                  <c:v>40.145416666666613</c:v>
                </c:pt>
                <c:pt idx="10">
                  <c:v>34.664166666666659</c:v>
                </c:pt>
                <c:pt idx="11">
                  <c:v>28.564417177914109</c:v>
                </c:pt>
                <c:pt idx="12">
                  <c:v>27.021985815602839</c:v>
                </c:pt>
                <c:pt idx="13">
                  <c:v>18.370212765957429</c:v>
                </c:pt>
                <c:pt idx="14">
                  <c:v>16.91914893617022</c:v>
                </c:pt>
                <c:pt idx="15">
                  <c:v>17.380496453900708</c:v>
                </c:pt>
                <c:pt idx="16">
                  <c:v>15.751418439716321</c:v>
                </c:pt>
                <c:pt idx="17">
                  <c:v>15.230851063829782</c:v>
                </c:pt>
                <c:pt idx="18">
                  <c:v>15.211702127659574</c:v>
                </c:pt>
                <c:pt idx="19">
                  <c:v>14.702127659574478</c:v>
                </c:pt>
                <c:pt idx="20">
                  <c:v>13.685460992907803</c:v>
                </c:pt>
                <c:pt idx="21">
                  <c:v>13.716312056737584</c:v>
                </c:pt>
                <c:pt idx="22">
                  <c:v>13.111347517730493</c:v>
                </c:pt>
                <c:pt idx="23">
                  <c:v>12.170567375886511</c:v>
                </c:pt>
                <c:pt idx="24">
                  <c:v>11.573758865248223</c:v>
                </c:pt>
                <c:pt idx="25">
                  <c:v>11.882624113475172</c:v>
                </c:pt>
                <c:pt idx="26">
                  <c:v>11.060992907801428</c:v>
                </c:pt>
                <c:pt idx="27">
                  <c:v>19.318912529550836</c:v>
                </c:pt>
                <c:pt idx="28">
                  <c:v>21.691962174940887</c:v>
                </c:pt>
                <c:pt idx="29">
                  <c:v>21.17352245862882</c:v>
                </c:pt>
                <c:pt idx="30">
                  <c:v>20.641371158392442</c:v>
                </c:pt>
                <c:pt idx="31">
                  <c:v>19.4210401891253</c:v>
                </c:pt>
                <c:pt idx="32">
                  <c:v>18.560520094562651</c:v>
                </c:pt>
                <c:pt idx="33">
                  <c:v>18.808983451536644</c:v>
                </c:pt>
                <c:pt idx="34">
                  <c:v>18.881796690307333</c:v>
                </c:pt>
                <c:pt idx="35">
                  <c:v>17.862411347517732</c:v>
                </c:pt>
                <c:pt idx="36">
                  <c:v>17.62245862884161</c:v>
                </c:pt>
                <c:pt idx="37">
                  <c:v>17.546808510638325</c:v>
                </c:pt>
                <c:pt idx="38">
                  <c:v>16.347990543735218</c:v>
                </c:pt>
                <c:pt idx="39">
                  <c:v>16.995271867612292</c:v>
                </c:pt>
                <c:pt idx="40">
                  <c:v>17.268557919621728</c:v>
                </c:pt>
                <c:pt idx="41">
                  <c:v>22.199290780141823</c:v>
                </c:pt>
                <c:pt idx="42">
                  <c:v>18.704964539007086</c:v>
                </c:pt>
                <c:pt idx="43">
                  <c:v>21.709574468085101</c:v>
                </c:pt>
                <c:pt idx="44">
                  <c:v>17.200354609929072</c:v>
                </c:pt>
                <c:pt idx="45">
                  <c:v>18.364539007092194</c:v>
                </c:pt>
                <c:pt idx="46">
                  <c:v>20.217021276595741</c:v>
                </c:pt>
                <c:pt idx="47">
                  <c:v>17.454609929078011</c:v>
                </c:pt>
                <c:pt idx="48">
                  <c:v>16.093262411347521</c:v>
                </c:pt>
                <c:pt idx="49">
                  <c:v>17.042198581560285</c:v>
                </c:pt>
                <c:pt idx="50">
                  <c:v>16.674468085106376</c:v>
                </c:pt>
                <c:pt idx="51">
                  <c:v>14.93652482269504</c:v>
                </c:pt>
                <c:pt idx="52">
                  <c:v>16.455319148936173</c:v>
                </c:pt>
                <c:pt idx="53">
                  <c:v>14.372340425531924</c:v>
                </c:pt>
                <c:pt idx="54">
                  <c:v>14.203546099290785</c:v>
                </c:pt>
              </c:numCache>
            </c:numRef>
          </c:val>
          <c:extLst>
            <c:ext xmlns:c16="http://schemas.microsoft.com/office/drawing/2014/chart" uri="{C3380CC4-5D6E-409C-BE32-E72D297353CC}">
              <c16:uniqueId val="{00000000-6163-4A0B-8B6B-F4A71E2CB2B1}"/>
            </c:ext>
          </c:extLst>
        </c:ser>
        <c:dLbls>
          <c:showLegendKey val="0"/>
          <c:showVal val="0"/>
          <c:showCatName val="0"/>
          <c:showSerName val="0"/>
          <c:showPercent val="0"/>
          <c:showBubbleSize val="0"/>
        </c:dLbls>
        <c:gapWidth val="100"/>
        <c:overlap val="-24"/>
        <c:axId val="1963868223"/>
        <c:axId val="1963870143"/>
      </c:barChart>
      <c:catAx>
        <c:axId val="196386822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2"/>
                </a:solidFill>
                <a:latin typeface="+mn-lt"/>
                <a:ea typeface="+mn-ea"/>
                <a:cs typeface="+mn-cs"/>
              </a:defRPr>
            </a:pPr>
            <a:endParaRPr lang="en-US"/>
          </a:p>
        </c:txPr>
        <c:crossAx val="1963870143"/>
        <c:crosses val="autoZero"/>
        <c:auto val="1"/>
        <c:lblAlgn val="ctr"/>
        <c:lblOffset val="100"/>
        <c:noMultiLvlLbl val="0"/>
      </c:catAx>
      <c:valAx>
        <c:axId val="1963870143"/>
        <c:scaling>
          <c:orientation val="minMax"/>
        </c:scaling>
        <c:delete val="0"/>
        <c:axPos val="l"/>
        <c:majorGridlines>
          <c:spPr>
            <a:ln w="9525" cap="flat" cmpd="sng" algn="ctr">
              <a:solidFill>
                <a:srgbClr val="002060"/>
              </a:solidFill>
              <a:round/>
            </a:ln>
            <a:effectLst>
              <a:glow rad="63500">
                <a:schemeClr val="accent3">
                  <a:satMod val="175000"/>
                  <a:alpha val="40000"/>
                </a:schemeClr>
              </a:glow>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2"/>
                </a:solidFill>
                <a:latin typeface="+mn-lt"/>
                <a:ea typeface="+mn-ea"/>
                <a:cs typeface="+mn-cs"/>
              </a:defRPr>
            </a:pPr>
            <a:endParaRPr lang="en-US"/>
          </a:p>
        </c:txPr>
        <c:crossAx val="196386822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bg2"/>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w="6350" cap="flat" cmpd="sng" algn="ctr">
      <a:solidFill>
        <a:srgbClr val="002060"/>
      </a:solidFill>
      <a:prstDash val="solid"/>
      <a:miter lim="800000"/>
    </a:ln>
    <a:effectLst/>
  </c:spPr>
  <c:txPr>
    <a:bodyPr/>
    <a:lstStyle/>
    <a:p>
      <a:pPr>
        <a:defRPr>
          <a:solidFill>
            <a:schemeClr val="bg2"/>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[Air_Quality solved.xlsx]Objective 5!PivotTable4</c:name>
    <c:fmtId val="20"/>
  </c:pivotSource>
  <c:chart>
    <c:title>
      <c:tx>
        <c:rich>
          <a:bodyPr rot="0" spcFirstLastPara="1" vertOverflow="ellipsis" vert="horz" wrap="square" anchor="ctr" anchorCtr="1"/>
          <a:lstStyle/>
          <a:p>
            <a:pPr algn="ctr" rtl="0">
              <a:defRPr sz="1600" b="1" i="0" u="none" strike="noStrike" kern="1200" baseline="0">
                <a:solidFill>
                  <a:schemeClr val="bg1"/>
                </a:solidFill>
                <a:latin typeface="+mn-lt"/>
                <a:ea typeface="+mn-ea"/>
                <a:cs typeface="+mn-cs"/>
              </a:defRPr>
            </a:pPr>
            <a:r>
              <a:rPr lang="en-US"/>
              <a:t>Pollution by Indicator Type</a:t>
            </a:r>
          </a:p>
        </c:rich>
      </c:tx>
      <c:overlay val="0"/>
      <c:spPr>
        <a:noFill/>
        <a:ln>
          <a:noFill/>
        </a:ln>
        <a:effectLst/>
      </c:spPr>
      <c:txPr>
        <a:bodyPr rot="0" spcFirstLastPara="1" vertOverflow="ellipsis" vert="horz" wrap="square" anchor="ctr" anchorCtr="1"/>
        <a:lstStyle/>
        <a:p>
          <a:pPr algn="ctr" rtl="0">
            <a:defRPr sz="1600" b="1" i="0" u="none" strike="noStrike" kern="1200" baseline="0">
              <a:solidFill>
                <a:schemeClr val="bg1"/>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1"/>
          <c:showVal val="1"/>
          <c:showCatName val="1"/>
          <c:showSerName val="1"/>
          <c:showPercent val="1"/>
          <c:showBubbleSize val="1"/>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3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4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5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5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5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5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5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5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5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5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5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5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6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6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6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6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6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6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6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6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6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7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
        <c:idx val="8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'Objective 5'!$B$3</c:f>
              <c:strCache>
                <c:ptCount val="1"/>
                <c:pt idx="0">
                  <c:v>Total</c:v>
                </c:pt>
              </c:strCache>
            </c:strRef>
          </c:tx>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1-65A4-4EE5-AA54-B55FAE3C5AF1}"/>
              </c:ext>
            </c:extLst>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3-65A4-4EE5-AA54-B55FAE3C5AF1}"/>
              </c:ext>
            </c:extLst>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5-65A4-4EE5-AA54-B55FAE3C5AF1}"/>
              </c:ext>
            </c:extLst>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7-65A4-4EE5-AA54-B55FAE3C5AF1}"/>
              </c:ext>
            </c:extLst>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9-65A4-4EE5-AA54-B55FAE3C5AF1}"/>
              </c:ext>
            </c:extLst>
          </c:dPt>
          <c:dPt>
            <c:idx val="5"/>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B-65A4-4EE5-AA54-B55FAE3C5AF1}"/>
              </c:ext>
            </c:extLst>
          </c:dPt>
          <c:dPt>
            <c:idx val="6"/>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D-65A4-4EE5-AA54-B55FAE3C5AF1}"/>
              </c:ext>
            </c:extLst>
          </c:dPt>
          <c:dPt>
            <c:idx val="7"/>
            <c:bubble3D val="0"/>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0F-65A4-4EE5-AA54-B55FAE3C5AF1}"/>
              </c:ext>
            </c:extLst>
          </c:dPt>
          <c:dPt>
            <c:idx val="8"/>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11-65A4-4EE5-AA54-B55FAE3C5AF1}"/>
              </c:ext>
            </c:extLst>
          </c:dPt>
          <c:dPt>
            <c:idx val="9"/>
            <c:bubble3D val="0"/>
            <c:spPr>
              <a:gradFill rotWithShape="1">
                <a:gsLst>
                  <a:gs pos="0">
                    <a:schemeClr val="accent4">
                      <a:lumMod val="60000"/>
                      <a:satMod val="103000"/>
                      <a:lumMod val="102000"/>
                      <a:tint val="94000"/>
                    </a:schemeClr>
                  </a:gs>
                  <a:gs pos="50000">
                    <a:schemeClr val="accent4">
                      <a:lumMod val="60000"/>
                      <a:satMod val="110000"/>
                      <a:lumMod val="100000"/>
                      <a:shade val="100000"/>
                    </a:schemeClr>
                  </a:gs>
                  <a:gs pos="100000">
                    <a:schemeClr val="accent4">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13-65A4-4EE5-AA54-B55FAE3C5AF1}"/>
              </c:ext>
            </c:extLst>
          </c:dPt>
          <c:dPt>
            <c:idx val="10"/>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15-65A4-4EE5-AA54-B55FAE3C5AF1}"/>
              </c:ext>
            </c:extLst>
          </c:dPt>
          <c:dPt>
            <c:idx val="11"/>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17-65A4-4EE5-AA54-B55FAE3C5AF1}"/>
              </c:ext>
            </c:extLst>
          </c:dPt>
          <c:dPt>
            <c:idx val="12"/>
            <c:bubble3D val="0"/>
            <c:spPr>
              <a:gradFill rotWithShape="1">
                <a:gsLst>
                  <a:gs pos="0">
                    <a:schemeClr val="accent1">
                      <a:lumMod val="80000"/>
                      <a:lumOff val="20000"/>
                      <a:satMod val="103000"/>
                      <a:lumMod val="102000"/>
                      <a:tint val="94000"/>
                    </a:schemeClr>
                  </a:gs>
                  <a:gs pos="50000">
                    <a:schemeClr val="accent1">
                      <a:lumMod val="80000"/>
                      <a:lumOff val="20000"/>
                      <a:satMod val="110000"/>
                      <a:lumMod val="100000"/>
                      <a:shade val="100000"/>
                    </a:schemeClr>
                  </a:gs>
                  <a:gs pos="100000">
                    <a:schemeClr val="accent1">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19-65A4-4EE5-AA54-B55FAE3C5AF1}"/>
              </c:ext>
            </c:extLst>
          </c:dPt>
          <c:dPt>
            <c:idx val="13"/>
            <c:bubble3D val="0"/>
            <c:spPr>
              <a:gradFill rotWithShape="1">
                <a:gsLst>
                  <a:gs pos="0">
                    <a:schemeClr val="accent2">
                      <a:lumMod val="80000"/>
                      <a:lumOff val="20000"/>
                      <a:satMod val="103000"/>
                      <a:lumMod val="102000"/>
                      <a:tint val="94000"/>
                    </a:schemeClr>
                  </a:gs>
                  <a:gs pos="50000">
                    <a:schemeClr val="accent2">
                      <a:lumMod val="80000"/>
                      <a:lumOff val="20000"/>
                      <a:satMod val="110000"/>
                      <a:lumMod val="100000"/>
                      <a:shade val="100000"/>
                    </a:schemeClr>
                  </a:gs>
                  <a:gs pos="100000">
                    <a:schemeClr val="accent2">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1B-65A4-4EE5-AA54-B55FAE3C5AF1}"/>
              </c:ext>
            </c:extLst>
          </c:dPt>
          <c:dPt>
            <c:idx val="14"/>
            <c:bubble3D val="0"/>
            <c:spPr>
              <a:gradFill rotWithShape="1">
                <a:gsLst>
                  <a:gs pos="0">
                    <a:schemeClr val="accent3">
                      <a:lumMod val="80000"/>
                      <a:lumOff val="20000"/>
                      <a:satMod val="103000"/>
                      <a:lumMod val="102000"/>
                      <a:tint val="94000"/>
                    </a:schemeClr>
                  </a:gs>
                  <a:gs pos="50000">
                    <a:schemeClr val="accent3">
                      <a:lumMod val="80000"/>
                      <a:lumOff val="20000"/>
                      <a:satMod val="110000"/>
                      <a:lumMod val="100000"/>
                      <a:shade val="100000"/>
                    </a:schemeClr>
                  </a:gs>
                  <a:gs pos="100000">
                    <a:schemeClr val="accent3">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1D-65A4-4EE5-AA54-B55FAE3C5AF1}"/>
              </c:ext>
            </c:extLst>
          </c:dPt>
          <c:dPt>
            <c:idx val="15"/>
            <c:bubble3D val="0"/>
            <c:spPr>
              <a:gradFill rotWithShape="1">
                <a:gsLst>
                  <a:gs pos="0">
                    <a:schemeClr val="accent4">
                      <a:lumMod val="80000"/>
                      <a:lumOff val="20000"/>
                      <a:satMod val="103000"/>
                      <a:lumMod val="102000"/>
                      <a:tint val="94000"/>
                    </a:schemeClr>
                  </a:gs>
                  <a:gs pos="50000">
                    <a:schemeClr val="accent4">
                      <a:lumMod val="80000"/>
                      <a:lumOff val="20000"/>
                      <a:satMod val="110000"/>
                      <a:lumMod val="100000"/>
                      <a:shade val="100000"/>
                    </a:schemeClr>
                  </a:gs>
                  <a:gs pos="100000">
                    <a:schemeClr val="accent4">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1F-65A4-4EE5-AA54-B55FAE3C5AF1}"/>
              </c:ext>
            </c:extLst>
          </c:dPt>
          <c:dPt>
            <c:idx val="16"/>
            <c:bubble3D val="0"/>
            <c:spPr>
              <a:gradFill rotWithShape="1">
                <a:gsLst>
                  <a:gs pos="0">
                    <a:schemeClr val="accent5">
                      <a:lumMod val="80000"/>
                      <a:lumOff val="20000"/>
                      <a:satMod val="103000"/>
                      <a:lumMod val="102000"/>
                      <a:tint val="94000"/>
                    </a:schemeClr>
                  </a:gs>
                  <a:gs pos="50000">
                    <a:schemeClr val="accent5">
                      <a:lumMod val="80000"/>
                      <a:lumOff val="20000"/>
                      <a:satMod val="110000"/>
                      <a:lumMod val="100000"/>
                      <a:shade val="100000"/>
                    </a:schemeClr>
                  </a:gs>
                  <a:gs pos="100000">
                    <a:schemeClr val="accent5">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21-65A4-4EE5-AA54-B55FAE3C5AF1}"/>
              </c:ext>
            </c:extLst>
          </c:dPt>
          <c:dPt>
            <c:idx val="17"/>
            <c:bubble3D val="0"/>
            <c:spPr>
              <a:gradFill rotWithShape="1">
                <a:gsLst>
                  <a:gs pos="0">
                    <a:schemeClr val="accent6">
                      <a:lumMod val="80000"/>
                      <a:lumOff val="20000"/>
                      <a:satMod val="103000"/>
                      <a:lumMod val="102000"/>
                      <a:tint val="94000"/>
                    </a:schemeClr>
                  </a:gs>
                  <a:gs pos="50000">
                    <a:schemeClr val="accent6">
                      <a:lumMod val="80000"/>
                      <a:lumOff val="20000"/>
                      <a:satMod val="110000"/>
                      <a:lumMod val="100000"/>
                      <a:shade val="100000"/>
                    </a:schemeClr>
                  </a:gs>
                  <a:gs pos="100000">
                    <a:schemeClr val="accent6">
                      <a:lumMod val="80000"/>
                      <a:lumOff val="2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23-65A4-4EE5-AA54-B55FAE3C5AF1}"/>
              </c:ext>
            </c:extLst>
          </c:dPt>
          <c:dPt>
            <c:idx val="18"/>
            <c:bubble3D val="0"/>
            <c:spPr>
              <a:gradFill rotWithShape="1">
                <a:gsLst>
                  <a:gs pos="0">
                    <a:schemeClr val="accent1">
                      <a:lumMod val="80000"/>
                      <a:satMod val="103000"/>
                      <a:lumMod val="102000"/>
                      <a:tint val="94000"/>
                    </a:schemeClr>
                  </a:gs>
                  <a:gs pos="50000">
                    <a:schemeClr val="accent1">
                      <a:lumMod val="80000"/>
                      <a:satMod val="110000"/>
                      <a:lumMod val="100000"/>
                      <a:shade val="100000"/>
                    </a:schemeClr>
                  </a:gs>
                  <a:gs pos="100000">
                    <a:schemeClr val="accent1">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25-65A4-4EE5-AA54-B55FAE3C5AF1}"/>
              </c:ext>
            </c:extLst>
          </c:dPt>
          <c:dPt>
            <c:idx val="19"/>
            <c:bubble3D val="0"/>
            <c:spPr>
              <a:gradFill rotWithShape="1">
                <a:gsLst>
                  <a:gs pos="0">
                    <a:schemeClr val="accent2">
                      <a:lumMod val="80000"/>
                      <a:satMod val="103000"/>
                      <a:lumMod val="102000"/>
                      <a:tint val="94000"/>
                    </a:schemeClr>
                  </a:gs>
                  <a:gs pos="50000">
                    <a:schemeClr val="accent2">
                      <a:lumMod val="80000"/>
                      <a:satMod val="110000"/>
                      <a:lumMod val="100000"/>
                      <a:shade val="100000"/>
                    </a:schemeClr>
                  </a:gs>
                  <a:gs pos="100000">
                    <a:schemeClr val="accent2">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27-65A4-4EE5-AA54-B55FAE3C5AF1}"/>
              </c:ext>
            </c:extLst>
          </c:dPt>
          <c:dPt>
            <c:idx val="20"/>
            <c:bubble3D val="0"/>
            <c:spPr>
              <a:gradFill rotWithShape="1">
                <a:gsLst>
                  <a:gs pos="0">
                    <a:schemeClr val="accent3">
                      <a:lumMod val="80000"/>
                      <a:satMod val="103000"/>
                      <a:lumMod val="102000"/>
                      <a:tint val="94000"/>
                    </a:schemeClr>
                  </a:gs>
                  <a:gs pos="50000">
                    <a:schemeClr val="accent3">
                      <a:lumMod val="80000"/>
                      <a:satMod val="110000"/>
                      <a:lumMod val="100000"/>
                      <a:shade val="100000"/>
                    </a:schemeClr>
                  </a:gs>
                  <a:gs pos="100000">
                    <a:schemeClr val="accent3">
                      <a:lumMod val="80000"/>
                      <a:lumMod val="99000"/>
                      <a:satMod val="120000"/>
                      <a:shade val="78000"/>
                    </a:schemeClr>
                  </a:gs>
                </a:gsLst>
                <a:lin ang="5400000" scaled="0"/>
              </a:gradFill>
              <a:ln>
                <a:noFill/>
              </a:ln>
              <a:effectLst>
                <a:outerShdw blurRad="57150" dist="19050" dir="5400000" algn="ctr" rotWithShape="0">
                  <a:srgbClr val="000000">
                    <a:alpha val="63000"/>
                  </a:srgbClr>
                </a:outerShdw>
              </a:effectLst>
              <a:sp3d/>
            </c:spPr>
            <c:extLst>
              <c:ext xmlns:c16="http://schemas.microsoft.com/office/drawing/2014/chart" uri="{C3380CC4-5D6E-409C-BE32-E72D297353CC}">
                <c16:uniqueId val="{00000029-65A4-4EE5-AA54-B55FAE3C5AF1}"/>
              </c:ext>
            </c:extLst>
          </c:dPt>
          <c:cat>
            <c:strRef>
              <c:f>'Objective 5'!$A$4:$A$25</c:f>
              <c:strCache>
                <c:ptCount val="21"/>
                <c:pt idx="0">
                  <c:v>365</c:v>
                </c:pt>
                <c:pt idx="1">
                  <c:v>375</c:v>
                </c:pt>
                <c:pt idx="2">
                  <c:v>386</c:v>
                </c:pt>
                <c:pt idx="3">
                  <c:v>639</c:v>
                </c:pt>
                <c:pt idx="4">
                  <c:v>640</c:v>
                </c:pt>
                <c:pt idx="5">
                  <c:v>641</c:v>
                </c:pt>
                <c:pt idx="6">
                  <c:v>642</c:v>
                </c:pt>
                <c:pt idx="7">
                  <c:v>643</c:v>
                </c:pt>
                <c:pt idx="8">
                  <c:v>644</c:v>
                </c:pt>
                <c:pt idx="9">
                  <c:v>645</c:v>
                </c:pt>
                <c:pt idx="10">
                  <c:v>646</c:v>
                </c:pt>
                <c:pt idx="11">
                  <c:v>647</c:v>
                </c:pt>
                <c:pt idx="12">
                  <c:v>648</c:v>
                </c:pt>
                <c:pt idx="13">
                  <c:v>650</c:v>
                </c:pt>
                <c:pt idx="14">
                  <c:v>651</c:v>
                </c:pt>
                <c:pt idx="15">
                  <c:v>652</c:v>
                </c:pt>
                <c:pt idx="16">
                  <c:v>653</c:v>
                </c:pt>
                <c:pt idx="17">
                  <c:v>655</c:v>
                </c:pt>
                <c:pt idx="18">
                  <c:v>657</c:v>
                </c:pt>
                <c:pt idx="19">
                  <c:v>659</c:v>
                </c:pt>
                <c:pt idx="20">
                  <c:v>661</c:v>
                </c:pt>
              </c:strCache>
            </c:strRef>
          </c:cat>
          <c:val>
            <c:numRef>
              <c:f>'Objective 5'!$B$4:$B$25</c:f>
              <c:numCache>
                <c:formatCode>0.00</c:formatCode>
                <c:ptCount val="21"/>
                <c:pt idx="0">
                  <c:v>54277.499999999847</c:v>
                </c:pt>
                <c:pt idx="1">
                  <c:v>122236.69999999984</c:v>
                </c:pt>
                <c:pt idx="2">
                  <c:v>64065.200000000114</c:v>
                </c:pt>
                <c:pt idx="3">
                  <c:v>11058.600000000006</c:v>
                </c:pt>
                <c:pt idx="4">
                  <c:v>1055.1999999999998</c:v>
                </c:pt>
                <c:pt idx="5">
                  <c:v>131.89999999999998</c:v>
                </c:pt>
                <c:pt idx="6">
                  <c:v>5163.9999999999991</c:v>
                </c:pt>
                <c:pt idx="7">
                  <c:v>23571.100000000017</c:v>
                </c:pt>
                <c:pt idx="8">
                  <c:v>21755.399999999998</c:v>
                </c:pt>
                <c:pt idx="9">
                  <c:v>1247.8000000000006</c:v>
                </c:pt>
                <c:pt idx="10">
                  <c:v>358.9000000000002</c:v>
                </c:pt>
                <c:pt idx="11">
                  <c:v>458.40000000000003</c:v>
                </c:pt>
                <c:pt idx="12">
                  <c:v>21236.299999999992</c:v>
                </c:pt>
                <c:pt idx="13">
                  <c:v>3211.5</c:v>
                </c:pt>
                <c:pt idx="14">
                  <c:v>4025.6000000000031</c:v>
                </c:pt>
                <c:pt idx="15">
                  <c:v>1192.1000000000006</c:v>
                </c:pt>
                <c:pt idx="16">
                  <c:v>23170.100000000006</c:v>
                </c:pt>
                <c:pt idx="17">
                  <c:v>4560.9999999999982</c:v>
                </c:pt>
                <c:pt idx="18">
                  <c:v>10371.899999999998</c:v>
                </c:pt>
                <c:pt idx="19">
                  <c:v>11739.700000000003</c:v>
                </c:pt>
                <c:pt idx="20">
                  <c:v>1361.8999999999994</c:v>
                </c:pt>
              </c:numCache>
            </c:numRef>
          </c:val>
          <c:extLst>
            <c:ext xmlns:c16="http://schemas.microsoft.com/office/drawing/2014/chart" uri="{C3380CC4-5D6E-409C-BE32-E72D297353CC}">
              <c16:uniqueId val="{0000002A-65A4-4EE5-AA54-B55FAE3C5AF1}"/>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w="12700" cap="flat" cmpd="sng" algn="ctr">
      <a:solidFill>
        <a:schemeClr val="accent2"/>
      </a:solidFill>
      <a:prstDash val="solid"/>
      <a:miter lim="800000"/>
    </a:ln>
    <a:effectLst/>
  </c:spPr>
  <c:txPr>
    <a:bodyPr/>
    <a:lstStyle/>
    <a:p>
      <a:pPr>
        <a:defRPr>
          <a:solidFill>
            <a:schemeClr val="bg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[Air_Quality solved.xlsx]Objective 6!PivotTable9</c:name>
    <c:fmtId val="14"/>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'Objective 6'!$B$3:$B$4</c:f>
              <c:strCache>
                <c:ptCount val="1"/>
                <c:pt idx="0">
                  <c:v>Good</c:v>
                </c:pt>
              </c:strCache>
            </c:strRef>
          </c:tx>
          <c:spPr>
            <a:solidFill>
              <a:schemeClr val="accent1"/>
            </a:solidFill>
            <a:ln>
              <a:noFill/>
            </a:ln>
            <a:effectLst/>
          </c:spPr>
          <c:invertIfNegative val="0"/>
          <c:cat>
            <c:strRef>
              <c:f>'Objective 6'!$A$5:$A$119</c:f>
              <c:strCache>
                <c:ptCount val="114"/>
                <c:pt idx="0">
                  <c:v>Bay Ridge and Dyker Heights (CD10)</c:v>
                </c:pt>
                <c:pt idx="1">
                  <c:v>Bayside - Little Neck</c:v>
                </c:pt>
                <c:pt idx="2">
                  <c:v>Bayside and Little Neck (CD11)</c:v>
                </c:pt>
                <c:pt idx="3">
                  <c:v>Bayside Little Neck-Fresh Meadows</c:v>
                </c:pt>
                <c:pt idx="4">
                  <c:v>Bedford Stuyvesant - Crown Heights</c:v>
                </c:pt>
                <c:pt idx="5">
                  <c:v>Bedford Stuyvesant (CD3)</c:v>
                </c:pt>
                <c:pt idx="6">
                  <c:v>Belmont and East Tremont (CD6)</c:v>
                </c:pt>
                <c:pt idx="7">
                  <c:v>Bensonhurst - Bay Ridge</c:v>
                </c:pt>
                <c:pt idx="8">
                  <c:v>Bensonhurst (CD11)</c:v>
                </c:pt>
                <c:pt idx="9">
                  <c:v>Borough Park</c:v>
                </c:pt>
                <c:pt idx="10">
                  <c:v>Borough Park (CD12)</c:v>
                </c:pt>
                <c:pt idx="11">
                  <c:v>Bronx</c:v>
                </c:pt>
                <c:pt idx="12">
                  <c:v>Brooklyn</c:v>
                </c:pt>
                <c:pt idx="13">
                  <c:v>Brownsville (CD16)</c:v>
                </c:pt>
                <c:pt idx="14">
                  <c:v>Bushwick (CD4)</c:v>
                </c:pt>
                <c:pt idx="15">
                  <c:v>Canarsie - Flatlands</c:v>
                </c:pt>
                <c:pt idx="16">
                  <c:v>Central Harlem - Morningside Heights</c:v>
                </c:pt>
                <c:pt idx="17">
                  <c:v>Central Harlem (CD10)</c:v>
                </c:pt>
                <c:pt idx="18">
                  <c:v>Chelsea - Clinton</c:v>
                </c:pt>
                <c:pt idx="19">
                  <c:v>Chelsea-Village</c:v>
                </c:pt>
                <c:pt idx="20">
                  <c:v>Clinton and Chelsea (CD4)</c:v>
                </c:pt>
                <c:pt idx="21">
                  <c:v>Coney Island - Sheepshead Bay</c:v>
                </c:pt>
                <c:pt idx="22">
                  <c:v>Coney Island (CD13)</c:v>
                </c:pt>
                <c:pt idx="23">
                  <c:v>Crotona -Tremont</c:v>
                </c:pt>
                <c:pt idx="24">
                  <c:v>Crown Heights and Prospect Heights (CD8)</c:v>
                </c:pt>
                <c:pt idx="25">
                  <c:v>Downtown - Heights - Slope</c:v>
                </c:pt>
                <c:pt idx="26">
                  <c:v>East Flatbush - Flatbush</c:v>
                </c:pt>
                <c:pt idx="27">
                  <c:v>East Flatbush (CD17)</c:v>
                </c:pt>
                <c:pt idx="28">
                  <c:v>East Harlem</c:v>
                </c:pt>
                <c:pt idx="29">
                  <c:v>East Harlem (CD11)</c:v>
                </c:pt>
                <c:pt idx="30">
                  <c:v>East New York</c:v>
                </c:pt>
                <c:pt idx="31">
                  <c:v>East New York and Starrett City (CD5)</c:v>
                </c:pt>
                <c:pt idx="32">
                  <c:v>Elmhurst and Corona (CD4)</c:v>
                </c:pt>
                <c:pt idx="33">
                  <c:v>Financial District (CD1)</c:v>
                </c:pt>
                <c:pt idx="34">
                  <c:v>Flatbush and Midwood (CD14)</c:v>
                </c:pt>
                <c:pt idx="35">
                  <c:v>Flatlands and Canarsie (CD18)</c:v>
                </c:pt>
                <c:pt idx="36">
                  <c:v>Flushing - Clearview</c:v>
                </c:pt>
                <c:pt idx="37">
                  <c:v>Flushing and Whitestone (CD7)</c:v>
                </c:pt>
                <c:pt idx="38">
                  <c:v>Fordham - Bronx Pk</c:v>
                </c:pt>
                <c:pt idx="39">
                  <c:v>Fordham and University Heights (CD5)</c:v>
                </c:pt>
                <c:pt idx="40">
                  <c:v>Fort Greene and Brooklyn Heights (CD2)</c:v>
                </c:pt>
                <c:pt idx="41">
                  <c:v>Fresh Meadows</c:v>
                </c:pt>
                <c:pt idx="42">
                  <c:v>Gramercy Park - Murray Hill</c:v>
                </c:pt>
                <c:pt idx="43">
                  <c:v>Greenpoint</c:v>
                </c:pt>
                <c:pt idx="44">
                  <c:v>Greenpoint and Williamsburg (CD1)</c:v>
                </c:pt>
                <c:pt idx="45">
                  <c:v>Greenwich Village - SoHo</c:v>
                </c:pt>
                <c:pt idx="46">
                  <c:v>Greenwich Village and Soho (CD2)</c:v>
                </c:pt>
                <c:pt idx="47">
                  <c:v>High Bridge - Morrisania</c:v>
                </c:pt>
                <c:pt idx="48">
                  <c:v>Highbridge and Concourse (CD4)</c:v>
                </c:pt>
                <c:pt idx="49">
                  <c:v>Hillcrest and Fresh Meadows (CD8)</c:v>
                </c:pt>
                <c:pt idx="50">
                  <c:v>Hunts Point - Mott Haven</c:v>
                </c:pt>
                <c:pt idx="51">
                  <c:v>Hunts Point and Longwood (CD2)</c:v>
                </c:pt>
                <c:pt idx="52">
                  <c:v>Jackson Heights (CD3)</c:v>
                </c:pt>
                <c:pt idx="53">
                  <c:v>Jamaica</c:v>
                </c:pt>
                <c:pt idx="54">
                  <c:v>Jamaica and Hollis (CD12)</c:v>
                </c:pt>
                <c:pt idx="55">
                  <c:v>Kew Gardens and Woodhaven (CD9)</c:v>
                </c:pt>
                <c:pt idx="56">
                  <c:v>Kingsbridge - Riverdale</c:v>
                </c:pt>
                <c:pt idx="57">
                  <c:v>Kingsbridge Heights and Bedford (CD7)</c:v>
                </c:pt>
                <c:pt idx="58">
                  <c:v>Long Island City - Astoria</c:v>
                </c:pt>
                <c:pt idx="59">
                  <c:v>Long Island City and Astoria (CD1)</c:v>
                </c:pt>
                <c:pt idx="60">
                  <c:v>Lower East Side and Chinatown (CD3)</c:v>
                </c:pt>
                <c:pt idx="61">
                  <c:v>Lower Manhattan</c:v>
                </c:pt>
                <c:pt idx="62">
                  <c:v>Manhattan</c:v>
                </c:pt>
                <c:pt idx="63">
                  <c:v>Midtown (CD5)</c:v>
                </c:pt>
                <c:pt idx="64">
                  <c:v>Morningside Heights and Hamilton Heights (CD9)</c:v>
                </c:pt>
                <c:pt idx="65">
                  <c:v>Morris Park and Bronxdale (CD11)</c:v>
                </c:pt>
                <c:pt idx="66">
                  <c:v>Morrisania and Crotona (CD3)</c:v>
                </c:pt>
                <c:pt idx="67">
                  <c:v>Mott Haven and Melrose (CD1)</c:v>
                </c:pt>
                <c:pt idx="68">
                  <c:v>New York City</c:v>
                </c:pt>
                <c:pt idx="69">
                  <c:v>Northeast Bronx</c:v>
                </c:pt>
                <c:pt idx="70">
                  <c:v>Northern SI</c:v>
                </c:pt>
                <c:pt idx="71">
                  <c:v>Park Slope and Carroll Gardens (CD6)</c:v>
                </c:pt>
                <c:pt idx="72">
                  <c:v>Parkchester and Soundview (CD9)</c:v>
                </c:pt>
                <c:pt idx="73">
                  <c:v>Pelham - Throgs Neck</c:v>
                </c:pt>
                <c:pt idx="74">
                  <c:v>Port Richmond</c:v>
                </c:pt>
                <c:pt idx="75">
                  <c:v>Queens</c:v>
                </c:pt>
                <c:pt idx="76">
                  <c:v>Queens Village (CD13)</c:v>
                </c:pt>
                <c:pt idx="77">
                  <c:v>Rego Park and Forest Hills (CD6)</c:v>
                </c:pt>
                <c:pt idx="78">
                  <c:v>Ridgewood - Forest Hills</c:v>
                </c:pt>
                <c:pt idx="79">
                  <c:v>Ridgewood and Maspeth (CD5)</c:v>
                </c:pt>
                <c:pt idx="80">
                  <c:v>Riverdale and Fieldston (CD8)</c:v>
                </c:pt>
                <c:pt idx="81">
                  <c:v>Rockaway and Broad Channel (CD14)</c:v>
                </c:pt>
                <c:pt idx="82">
                  <c:v>Rockaways</c:v>
                </c:pt>
                <c:pt idx="83">
                  <c:v>Sheepshead Bay (CD15)</c:v>
                </c:pt>
                <c:pt idx="84">
                  <c:v>South Beach - Tottenville</c:v>
                </c:pt>
                <c:pt idx="85">
                  <c:v>South Beach and Willowbrook (CD2)</c:v>
                </c:pt>
                <c:pt idx="86">
                  <c:v>South Bronx</c:v>
                </c:pt>
                <c:pt idx="87">
                  <c:v>South Crown Heights and Lefferts Gardens (CD9)</c:v>
                </c:pt>
                <c:pt idx="88">
                  <c:v>South Ozone Park and Howard Beach (CD10)</c:v>
                </c:pt>
                <c:pt idx="89">
                  <c:v>Southeast Queens</c:v>
                </c:pt>
                <c:pt idx="90">
                  <c:v>Southern SI</c:v>
                </c:pt>
                <c:pt idx="91">
                  <c:v>Southwest Queens</c:v>
                </c:pt>
                <c:pt idx="92">
                  <c:v>St. George and Stapleton (CD1)</c:v>
                </c:pt>
                <c:pt idx="93">
                  <c:v>Stapleton - St. George</c:v>
                </c:pt>
                <c:pt idx="94">
                  <c:v>Staten Island</c:v>
                </c:pt>
                <c:pt idx="95">
                  <c:v>Stuyvesant Town and Turtle Bay (CD6)</c:v>
                </c:pt>
                <c:pt idx="96">
                  <c:v>Sunset Park</c:v>
                </c:pt>
                <c:pt idx="97">
                  <c:v>Sunset Park (CD7)</c:v>
                </c:pt>
                <c:pt idx="98">
                  <c:v>Throgs Neck and Co-op City (CD10)</c:v>
                </c:pt>
                <c:pt idx="99">
                  <c:v>Tottenville and Great Kills (CD3)</c:v>
                </c:pt>
                <c:pt idx="100">
                  <c:v>Union Square - Lower East Side</c:v>
                </c:pt>
                <c:pt idx="101">
                  <c:v>Union Square-Lower Manhattan</c:v>
                </c:pt>
                <c:pt idx="102">
                  <c:v>Upper East Side</c:v>
                </c:pt>
                <c:pt idx="103">
                  <c:v>Upper East Side (CD8)</c:v>
                </c:pt>
                <c:pt idx="104">
                  <c:v>Upper East Side-Gramercy</c:v>
                </c:pt>
                <c:pt idx="105">
                  <c:v>Upper West Side</c:v>
                </c:pt>
                <c:pt idx="106">
                  <c:v>Upper West Side (CD7)</c:v>
                </c:pt>
                <c:pt idx="107">
                  <c:v>Washington Heights</c:v>
                </c:pt>
                <c:pt idx="108">
                  <c:v>Washington Heights and Inwood (CD12)</c:v>
                </c:pt>
                <c:pt idx="109">
                  <c:v>West Queens</c:v>
                </c:pt>
                <c:pt idx="110">
                  <c:v>Williamsbridge and Baychester (CD12)</c:v>
                </c:pt>
                <c:pt idx="111">
                  <c:v>Williamsburg - Bushwick</c:v>
                </c:pt>
                <c:pt idx="112">
                  <c:v>Willowbrook</c:v>
                </c:pt>
                <c:pt idx="113">
                  <c:v>Woodside and Sunnyside (CD2)</c:v>
                </c:pt>
              </c:strCache>
            </c:strRef>
          </c:cat>
          <c:val>
            <c:numRef>
              <c:f>'Objective 6'!$B$5:$B$119</c:f>
              <c:numCache>
                <c:formatCode>General</c:formatCode>
                <c:ptCount val="114"/>
                <c:pt idx="0">
                  <c:v>104</c:v>
                </c:pt>
                <c:pt idx="1">
                  <c:v>164</c:v>
                </c:pt>
                <c:pt idx="2">
                  <c:v>104</c:v>
                </c:pt>
                <c:pt idx="3">
                  <c:v>99</c:v>
                </c:pt>
                <c:pt idx="4">
                  <c:v>241</c:v>
                </c:pt>
                <c:pt idx="5">
                  <c:v>104</c:v>
                </c:pt>
                <c:pt idx="6">
                  <c:v>104</c:v>
                </c:pt>
                <c:pt idx="7">
                  <c:v>263</c:v>
                </c:pt>
                <c:pt idx="8">
                  <c:v>110</c:v>
                </c:pt>
                <c:pt idx="9">
                  <c:v>261</c:v>
                </c:pt>
                <c:pt idx="10">
                  <c:v>104</c:v>
                </c:pt>
                <c:pt idx="11">
                  <c:v>144</c:v>
                </c:pt>
                <c:pt idx="12">
                  <c:v>148</c:v>
                </c:pt>
                <c:pt idx="13">
                  <c:v>104</c:v>
                </c:pt>
                <c:pt idx="14">
                  <c:v>109</c:v>
                </c:pt>
                <c:pt idx="15">
                  <c:v>257</c:v>
                </c:pt>
                <c:pt idx="16">
                  <c:v>238</c:v>
                </c:pt>
                <c:pt idx="17">
                  <c:v>104</c:v>
                </c:pt>
                <c:pt idx="18">
                  <c:v>151</c:v>
                </c:pt>
                <c:pt idx="19">
                  <c:v>99</c:v>
                </c:pt>
                <c:pt idx="20">
                  <c:v>104</c:v>
                </c:pt>
                <c:pt idx="21">
                  <c:v>266</c:v>
                </c:pt>
                <c:pt idx="22">
                  <c:v>110</c:v>
                </c:pt>
                <c:pt idx="23">
                  <c:v>141</c:v>
                </c:pt>
                <c:pt idx="24">
                  <c:v>104</c:v>
                </c:pt>
                <c:pt idx="25">
                  <c:v>252</c:v>
                </c:pt>
                <c:pt idx="26">
                  <c:v>246</c:v>
                </c:pt>
                <c:pt idx="27">
                  <c:v>104</c:v>
                </c:pt>
                <c:pt idx="28">
                  <c:v>237</c:v>
                </c:pt>
                <c:pt idx="29">
                  <c:v>104</c:v>
                </c:pt>
                <c:pt idx="30">
                  <c:v>245</c:v>
                </c:pt>
                <c:pt idx="31">
                  <c:v>106</c:v>
                </c:pt>
                <c:pt idx="32">
                  <c:v>104</c:v>
                </c:pt>
                <c:pt idx="33">
                  <c:v>104</c:v>
                </c:pt>
                <c:pt idx="34">
                  <c:v>105</c:v>
                </c:pt>
                <c:pt idx="35">
                  <c:v>110</c:v>
                </c:pt>
                <c:pt idx="36">
                  <c:v>267</c:v>
                </c:pt>
                <c:pt idx="37">
                  <c:v>109</c:v>
                </c:pt>
                <c:pt idx="38">
                  <c:v>240</c:v>
                </c:pt>
                <c:pt idx="39">
                  <c:v>104</c:v>
                </c:pt>
                <c:pt idx="40">
                  <c:v>104</c:v>
                </c:pt>
                <c:pt idx="41">
                  <c:v>158</c:v>
                </c:pt>
                <c:pt idx="42">
                  <c:v>155</c:v>
                </c:pt>
                <c:pt idx="43">
                  <c:v>258</c:v>
                </c:pt>
                <c:pt idx="44">
                  <c:v>104</c:v>
                </c:pt>
                <c:pt idx="45">
                  <c:v>162</c:v>
                </c:pt>
                <c:pt idx="46">
                  <c:v>104</c:v>
                </c:pt>
                <c:pt idx="47">
                  <c:v>140</c:v>
                </c:pt>
                <c:pt idx="48">
                  <c:v>104</c:v>
                </c:pt>
                <c:pt idx="49">
                  <c:v>104</c:v>
                </c:pt>
                <c:pt idx="50">
                  <c:v>144</c:v>
                </c:pt>
                <c:pt idx="51">
                  <c:v>109</c:v>
                </c:pt>
                <c:pt idx="52">
                  <c:v>104</c:v>
                </c:pt>
                <c:pt idx="53">
                  <c:v>254</c:v>
                </c:pt>
                <c:pt idx="54">
                  <c:v>110</c:v>
                </c:pt>
                <c:pt idx="55">
                  <c:v>108</c:v>
                </c:pt>
                <c:pt idx="56">
                  <c:v>252</c:v>
                </c:pt>
                <c:pt idx="57">
                  <c:v>104</c:v>
                </c:pt>
                <c:pt idx="58">
                  <c:v>258</c:v>
                </c:pt>
                <c:pt idx="59">
                  <c:v>110</c:v>
                </c:pt>
                <c:pt idx="60">
                  <c:v>104</c:v>
                </c:pt>
                <c:pt idx="61">
                  <c:v>155</c:v>
                </c:pt>
                <c:pt idx="62">
                  <c:v>149</c:v>
                </c:pt>
                <c:pt idx="63">
                  <c:v>103</c:v>
                </c:pt>
                <c:pt idx="64">
                  <c:v>104</c:v>
                </c:pt>
                <c:pt idx="65">
                  <c:v>110</c:v>
                </c:pt>
                <c:pt idx="66">
                  <c:v>110</c:v>
                </c:pt>
                <c:pt idx="67">
                  <c:v>104</c:v>
                </c:pt>
                <c:pt idx="68">
                  <c:v>153</c:v>
                </c:pt>
                <c:pt idx="69">
                  <c:v>251</c:v>
                </c:pt>
                <c:pt idx="70">
                  <c:v>99</c:v>
                </c:pt>
                <c:pt idx="71">
                  <c:v>104</c:v>
                </c:pt>
                <c:pt idx="72">
                  <c:v>104</c:v>
                </c:pt>
                <c:pt idx="73">
                  <c:v>246</c:v>
                </c:pt>
                <c:pt idx="74">
                  <c:v>151</c:v>
                </c:pt>
                <c:pt idx="75">
                  <c:v>157</c:v>
                </c:pt>
                <c:pt idx="76">
                  <c:v>104</c:v>
                </c:pt>
                <c:pt idx="77">
                  <c:v>104</c:v>
                </c:pt>
                <c:pt idx="78">
                  <c:v>258</c:v>
                </c:pt>
                <c:pt idx="79">
                  <c:v>107</c:v>
                </c:pt>
                <c:pt idx="80">
                  <c:v>108</c:v>
                </c:pt>
                <c:pt idx="81">
                  <c:v>110</c:v>
                </c:pt>
                <c:pt idx="82">
                  <c:v>251</c:v>
                </c:pt>
                <c:pt idx="83">
                  <c:v>106</c:v>
                </c:pt>
                <c:pt idx="84">
                  <c:v>169</c:v>
                </c:pt>
                <c:pt idx="85">
                  <c:v>110</c:v>
                </c:pt>
                <c:pt idx="86">
                  <c:v>99</c:v>
                </c:pt>
                <c:pt idx="87">
                  <c:v>104</c:v>
                </c:pt>
                <c:pt idx="88">
                  <c:v>104</c:v>
                </c:pt>
                <c:pt idx="89">
                  <c:v>255</c:v>
                </c:pt>
                <c:pt idx="90">
                  <c:v>99</c:v>
                </c:pt>
                <c:pt idx="91">
                  <c:v>257</c:v>
                </c:pt>
                <c:pt idx="92">
                  <c:v>110</c:v>
                </c:pt>
                <c:pt idx="93">
                  <c:v>157</c:v>
                </c:pt>
                <c:pt idx="94">
                  <c:v>163</c:v>
                </c:pt>
                <c:pt idx="95">
                  <c:v>104</c:v>
                </c:pt>
                <c:pt idx="96">
                  <c:v>261</c:v>
                </c:pt>
                <c:pt idx="97">
                  <c:v>104</c:v>
                </c:pt>
                <c:pt idx="98">
                  <c:v>106</c:v>
                </c:pt>
                <c:pt idx="99">
                  <c:v>110</c:v>
                </c:pt>
                <c:pt idx="100">
                  <c:v>150</c:v>
                </c:pt>
                <c:pt idx="101">
                  <c:v>99</c:v>
                </c:pt>
                <c:pt idx="102">
                  <c:v>160</c:v>
                </c:pt>
                <c:pt idx="103">
                  <c:v>104</c:v>
                </c:pt>
                <c:pt idx="104">
                  <c:v>99</c:v>
                </c:pt>
                <c:pt idx="105">
                  <c:v>249</c:v>
                </c:pt>
                <c:pt idx="106">
                  <c:v>104</c:v>
                </c:pt>
                <c:pt idx="107">
                  <c:v>248</c:v>
                </c:pt>
                <c:pt idx="108">
                  <c:v>104</c:v>
                </c:pt>
                <c:pt idx="109">
                  <c:v>254</c:v>
                </c:pt>
                <c:pt idx="110">
                  <c:v>109</c:v>
                </c:pt>
                <c:pt idx="111">
                  <c:v>248</c:v>
                </c:pt>
                <c:pt idx="112">
                  <c:v>167</c:v>
                </c:pt>
                <c:pt idx="113">
                  <c:v>104</c:v>
                </c:pt>
              </c:numCache>
            </c:numRef>
          </c:val>
          <c:extLst>
            <c:ext xmlns:c16="http://schemas.microsoft.com/office/drawing/2014/chart" uri="{C3380CC4-5D6E-409C-BE32-E72D297353CC}">
              <c16:uniqueId val="{00000000-669D-4052-88CA-60535B4A2FB2}"/>
            </c:ext>
          </c:extLst>
        </c:ser>
        <c:ser>
          <c:idx val="1"/>
          <c:order val="1"/>
          <c:tx>
            <c:strRef>
              <c:f>'Objective 6'!$C$3:$C$4</c:f>
              <c:strCache>
                <c:ptCount val="1"/>
                <c:pt idx="0">
                  <c:v>Hazardous</c:v>
                </c:pt>
              </c:strCache>
            </c:strRef>
          </c:tx>
          <c:spPr>
            <a:solidFill>
              <a:schemeClr val="accent2"/>
            </a:solidFill>
            <a:ln>
              <a:noFill/>
            </a:ln>
            <a:effectLst/>
          </c:spPr>
          <c:invertIfNegative val="0"/>
          <c:cat>
            <c:strRef>
              <c:f>'Objective 6'!$A$5:$A$119</c:f>
              <c:strCache>
                <c:ptCount val="114"/>
                <c:pt idx="0">
                  <c:v>Bay Ridge and Dyker Heights (CD10)</c:v>
                </c:pt>
                <c:pt idx="1">
                  <c:v>Bayside - Little Neck</c:v>
                </c:pt>
                <c:pt idx="2">
                  <c:v>Bayside and Little Neck (CD11)</c:v>
                </c:pt>
                <c:pt idx="3">
                  <c:v>Bayside Little Neck-Fresh Meadows</c:v>
                </c:pt>
                <c:pt idx="4">
                  <c:v>Bedford Stuyvesant - Crown Heights</c:v>
                </c:pt>
                <c:pt idx="5">
                  <c:v>Bedford Stuyvesant (CD3)</c:v>
                </c:pt>
                <c:pt idx="6">
                  <c:v>Belmont and East Tremont (CD6)</c:v>
                </c:pt>
                <c:pt idx="7">
                  <c:v>Bensonhurst - Bay Ridge</c:v>
                </c:pt>
                <c:pt idx="8">
                  <c:v>Bensonhurst (CD11)</c:v>
                </c:pt>
                <c:pt idx="9">
                  <c:v>Borough Park</c:v>
                </c:pt>
                <c:pt idx="10">
                  <c:v>Borough Park (CD12)</c:v>
                </c:pt>
                <c:pt idx="11">
                  <c:v>Bronx</c:v>
                </c:pt>
                <c:pt idx="12">
                  <c:v>Brooklyn</c:v>
                </c:pt>
                <c:pt idx="13">
                  <c:v>Brownsville (CD16)</c:v>
                </c:pt>
                <c:pt idx="14">
                  <c:v>Bushwick (CD4)</c:v>
                </c:pt>
                <c:pt idx="15">
                  <c:v>Canarsie - Flatlands</c:v>
                </c:pt>
                <c:pt idx="16">
                  <c:v>Central Harlem - Morningside Heights</c:v>
                </c:pt>
                <c:pt idx="17">
                  <c:v>Central Harlem (CD10)</c:v>
                </c:pt>
                <c:pt idx="18">
                  <c:v>Chelsea - Clinton</c:v>
                </c:pt>
                <c:pt idx="19">
                  <c:v>Chelsea-Village</c:v>
                </c:pt>
                <c:pt idx="20">
                  <c:v>Clinton and Chelsea (CD4)</c:v>
                </c:pt>
                <c:pt idx="21">
                  <c:v>Coney Island - Sheepshead Bay</c:v>
                </c:pt>
                <c:pt idx="22">
                  <c:v>Coney Island (CD13)</c:v>
                </c:pt>
                <c:pt idx="23">
                  <c:v>Crotona -Tremont</c:v>
                </c:pt>
                <c:pt idx="24">
                  <c:v>Crown Heights and Prospect Heights (CD8)</c:v>
                </c:pt>
                <c:pt idx="25">
                  <c:v>Downtown - Heights - Slope</c:v>
                </c:pt>
                <c:pt idx="26">
                  <c:v>East Flatbush - Flatbush</c:v>
                </c:pt>
                <c:pt idx="27">
                  <c:v>East Flatbush (CD17)</c:v>
                </c:pt>
                <c:pt idx="28">
                  <c:v>East Harlem</c:v>
                </c:pt>
                <c:pt idx="29">
                  <c:v>East Harlem (CD11)</c:v>
                </c:pt>
                <c:pt idx="30">
                  <c:v>East New York</c:v>
                </c:pt>
                <c:pt idx="31">
                  <c:v>East New York and Starrett City (CD5)</c:v>
                </c:pt>
                <c:pt idx="32">
                  <c:v>Elmhurst and Corona (CD4)</c:v>
                </c:pt>
                <c:pt idx="33">
                  <c:v>Financial District (CD1)</c:v>
                </c:pt>
                <c:pt idx="34">
                  <c:v>Flatbush and Midwood (CD14)</c:v>
                </c:pt>
                <c:pt idx="35">
                  <c:v>Flatlands and Canarsie (CD18)</c:v>
                </c:pt>
                <c:pt idx="36">
                  <c:v>Flushing - Clearview</c:v>
                </c:pt>
                <c:pt idx="37">
                  <c:v>Flushing and Whitestone (CD7)</c:v>
                </c:pt>
                <c:pt idx="38">
                  <c:v>Fordham - Bronx Pk</c:v>
                </c:pt>
                <c:pt idx="39">
                  <c:v>Fordham and University Heights (CD5)</c:v>
                </c:pt>
                <c:pt idx="40">
                  <c:v>Fort Greene and Brooklyn Heights (CD2)</c:v>
                </c:pt>
                <c:pt idx="41">
                  <c:v>Fresh Meadows</c:v>
                </c:pt>
                <c:pt idx="42">
                  <c:v>Gramercy Park - Murray Hill</c:v>
                </c:pt>
                <c:pt idx="43">
                  <c:v>Greenpoint</c:v>
                </c:pt>
                <c:pt idx="44">
                  <c:v>Greenpoint and Williamsburg (CD1)</c:v>
                </c:pt>
                <c:pt idx="45">
                  <c:v>Greenwich Village - SoHo</c:v>
                </c:pt>
                <c:pt idx="46">
                  <c:v>Greenwich Village and Soho (CD2)</c:v>
                </c:pt>
                <c:pt idx="47">
                  <c:v>High Bridge - Morrisania</c:v>
                </c:pt>
                <c:pt idx="48">
                  <c:v>Highbridge and Concourse (CD4)</c:v>
                </c:pt>
                <c:pt idx="49">
                  <c:v>Hillcrest and Fresh Meadows (CD8)</c:v>
                </c:pt>
                <c:pt idx="50">
                  <c:v>Hunts Point - Mott Haven</c:v>
                </c:pt>
                <c:pt idx="51">
                  <c:v>Hunts Point and Longwood (CD2)</c:v>
                </c:pt>
                <c:pt idx="52">
                  <c:v>Jackson Heights (CD3)</c:v>
                </c:pt>
                <c:pt idx="53">
                  <c:v>Jamaica</c:v>
                </c:pt>
                <c:pt idx="54">
                  <c:v>Jamaica and Hollis (CD12)</c:v>
                </c:pt>
                <c:pt idx="55">
                  <c:v>Kew Gardens and Woodhaven (CD9)</c:v>
                </c:pt>
                <c:pt idx="56">
                  <c:v>Kingsbridge - Riverdale</c:v>
                </c:pt>
                <c:pt idx="57">
                  <c:v>Kingsbridge Heights and Bedford (CD7)</c:v>
                </c:pt>
                <c:pt idx="58">
                  <c:v>Long Island City - Astoria</c:v>
                </c:pt>
                <c:pt idx="59">
                  <c:v>Long Island City and Astoria (CD1)</c:v>
                </c:pt>
                <c:pt idx="60">
                  <c:v>Lower East Side and Chinatown (CD3)</c:v>
                </c:pt>
                <c:pt idx="61">
                  <c:v>Lower Manhattan</c:v>
                </c:pt>
                <c:pt idx="62">
                  <c:v>Manhattan</c:v>
                </c:pt>
                <c:pt idx="63">
                  <c:v>Midtown (CD5)</c:v>
                </c:pt>
                <c:pt idx="64">
                  <c:v>Morningside Heights and Hamilton Heights (CD9)</c:v>
                </c:pt>
                <c:pt idx="65">
                  <c:v>Morris Park and Bronxdale (CD11)</c:v>
                </c:pt>
                <c:pt idx="66">
                  <c:v>Morrisania and Crotona (CD3)</c:v>
                </c:pt>
                <c:pt idx="67">
                  <c:v>Mott Haven and Melrose (CD1)</c:v>
                </c:pt>
                <c:pt idx="68">
                  <c:v>New York City</c:v>
                </c:pt>
                <c:pt idx="69">
                  <c:v>Northeast Bronx</c:v>
                </c:pt>
                <c:pt idx="70">
                  <c:v>Northern SI</c:v>
                </c:pt>
                <c:pt idx="71">
                  <c:v>Park Slope and Carroll Gardens (CD6)</c:v>
                </c:pt>
                <c:pt idx="72">
                  <c:v>Parkchester and Soundview (CD9)</c:v>
                </c:pt>
                <c:pt idx="73">
                  <c:v>Pelham - Throgs Neck</c:v>
                </c:pt>
                <c:pt idx="74">
                  <c:v>Port Richmond</c:v>
                </c:pt>
                <c:pt idx="75">
                  <c:v>Queens</c:v>
                </c:pt>
                <c:pt idx="76">
                  <c:v>Queens Village (CD13)</c:v>
                </c:pt>
                <c:pt idx="77">
                  <c:v>Rego Park and Forest Hills (CD6)</c:v>
                </c:pt>
                <c:pt idx="78">
                  <c:v>Ridgewood - Forest Hills</c:v>
                </c:pt>
                <c:pt idx="79">
                  <c:v>Ridgewood and Maspeth (CD5)</c:v>
                </c:pt>
                <c:pt idx="80">
                  <c:v>Riverdale and Fieldston (CD8)</c:v>
                </c:pt>
                <c:pt idx="81">
                  <c:v>Rockaway and Broad Channel (CD14)</c:v>
                </c:pt>
                <c:pt idx="82">
                  <c:v>Rockaways</c:v>
                </c:pt>
                <c:pt idx="83">
                  <c:v>Sheepshead Bay (CD15)</c:v>
                </c:pt>
                <c:pt idx="84">
                  <c:v>South Beach - Tottenville</c:v>
                </c:pt>
                <c:pt idx="85">
                  <c:v>South Beach and Willowbrook (CD2)</c:v>
                </c:pt>
                <c:pt idx="86">
                  <c:v>South Bronx</c:v>
                </c:pt>
                <c:pt idx="87">
                  <c:v>South Crown Heights and Lefferts Gardens (CD9)</c:v>
                </c:pt>
                <c:pt idx="88">
                  <c:v>South Ozone Park and Howard Beach (CD10)</c:v>
                </c:pt>
                <c:pt idx="89">
                  <c:v>Southeast Queens</c:v>
                </c:pt>
                <c:pt idx="90">
                  <c:v>Southern SI</c:v>
                </c:pt>
                <c:pt idx="91">
                  <c:v>Southwest Queens</c:v>
                </c:pt>
                <c:pt idx="92">
                  <c:v>St. George and Stapleton (CD1)</c:v>
                </c:pt>
                <c:pt idx="93">
                  <c:v>Stapleton - St. George</c:v>
                </c:pt>
                <c:pt idx="94">
                  <c:v>Staten Island</c:v>
                </c:pt>
                <c:pt idx="95">
                  <c:v>Stuyvesant Town and Turtle Bay (CD6)</c:v>
                </c:pt>
                <c:pt idx="96">
                  <c:v>Sunset Park</c:v>
                </c:pt>
                <c:pt idx="97">
                  <c:v>Sunset Park (CD7)</c:v>
                </c:pt>
                <c:pt idx="98">
                  <c:v>Throgs Neck and Co-op City (CD10)</c:v>
                </c:pt>
                <c:pt idx="99">
                  <c:v>Tottenville and Great Kills (CD3)</c:v>
                </c:pt>
                <c:pt idx="100">
                  <c:v>Union Square - Lower East Side</c:v>
                </c:pt>
                <c:pt idx="101">
                  <c:v>Union Square-Lower Manhattan</c:v>
                </c:pt>
                <c:pt idx="102">
                  <c:v>Upper East Side</c:v>
                </c:pt>
                <c:pt idx="103">
                  <c:v>Upper East Side (CD8)</c:v>
                </c:pt>
                <c:pt idx="104">
                  <c:v>Upper East Side-Gramercy</c:v>
                </c:pt>
                <c:pt idx="105">
                  <c:v>Upper West Side</c:v>
                </c:pt>
                <c:pt idx="106">
                  <c:v>Upper West Side (CD7)</c:v>
                </c:pt>
                <c:pt idx="107">
                  <c:v>Washington Heights</c:v>
                </c:pt>
                <c:pt idx="108">
                  <c:v>Washington Heights and Inwood (CD12)</c:v>
                </c:pt>
                <c:pt idx="109">
                  <c:v>West Queens</c:v>
                </c:pt>
                <c:pt idx="110">
                  <c:v>Williamsbridge and Baychester (CD12)</c:v>
                </c:pt>
                <c:pt idx="111">
                  <c:v>Williamsburg - Bushwick</c:v>
                </c:pt>
                <c:pt idx="112">
                  <c:v>Willowbrook</c:v>
                </c:pt>
                <c:pt idx="113">
                  <c:v>Woodside and Sunnyside (CD2)</c:v>
                </c:pt>
              </c:strCache>
            </c:strRef>
          </c:cat>
          <c:val>
            <c:numRef>
              <c:f>'Objective 6'!$C$5:$C$119</c:f>
              <c:numCache>
                <c:formatCode>General</c:formatCode>
                <c:ptCount val="114"/>
                <c:pt idx="0">
                  <c:v>2</c:v>
                </c:pt>
                <c:pt idx="1">
                  <c:v>3</c:v>
                </c:pt>
                <c:pt idx="2">
                  <c:v>2</c:v>
                </c:pt>
                <c:pt idx="4">
                  <c:v>23</c:v>
                </c:pt>
                <c:pt idx="6">
                  <c:v>4</c:v>
                </c:pt>
                <c:pt idx="11">
                  <c:v>17</c:v>
                </c:pt>
                <c:pt idx="12">
                  <c:v>7</c:v>
                </c:pt>
                <c:pt idx="13">
                  <c:v>3</c:v>
                </c:pt>
                <c:pt idx="15">
                  <c:v>7</c:v>
                </c:pt>
                <c:pt idx="16">
                  <c:v>27</c:v>
                </c:pt>
                <c:pt idx="17">
                  <c:v>2</c:v>
                </c:pt>
                <c:pt idx="18">
                  <c:v>14</c:v>
                </c:pt>
                <c:pt idx="20">
                  <c:v>6</c:v>
                </c:pt>
                <c:pt idx="21">
                  <c:v>1</c:v>
                </c:pt>
                <c:pt idx="23">
                  <c:v>24</c:v>
                </c:pt>
                <c:pt idx="24">
                  <c:v>2</c:v>
                </c:pt>
                <c:pt idx="25">
                  <c:v>12</c:v>
                </c:pt>
                <c:pt idx="26">
                  <c:v>9</c:v>
                </c:pt>
                <c:pt idx="27">
                  <c:v>2</c:v>
                </c:pt>
                <c:pt idx="28">
                  <c:v>27</c:v>
                </c:pt>
                <c:pt idx="29">
                  <c:v>6</c:v>
                </c:pt>
                <c:pt idx="30">
                  <c:v>18</c:v>
                </c:pt>
                <c:pt idx="32">
                  <c:v>4</c:v>
                </c:pt>
                <c:pt idx="33">
                  <c:v>6</c:v>
                </c:pt>
                <c:pt idx="38">
                  <c:v>15</c:v>
                </c:pt>
                <c:pt idx="39">
                  <c:v>6</c:v>
                </c:pt>
                <c:pt idx="40">
                  <c:v>6</c:v>
                </c:pt>
                <c:pt idx="41">
                  <c:v>3</c:v>
                </c:pt>
                <c:pt idx="42">
                  <c:v>9</c:v>
                </c:pt>
                <c:pt idx="43">
                  <c:v>2</c:v>
                </c:pt>
                <c:pt idx="44">
                  <c:v>1</c:v>
                </c:pt>
                <c:pt idx="45">
                  <c:v>8</c:v>
                </c:pt>
                <c:pt idx="46">
                  <c:v>6</c:v>
                </c:pt>
                <c:pt idx="47">
                  <c:v>25</c:v>
                </c:pt>
                <c:pt idx="48">
                  <c:v>6</c:v>
                </c:pt>
                <c:pt idx="49">
                  <c:v>3</c:v>
                </c:pt>
                <c:pt idx="50">
                  <c:v>20</c:v>
                </c:pt>
                <c:pt idx="52">
                  <c:v>3</c:v>
                </c:pt>
                <c:pt idx="53">
                  <c:v>8</c:v>
                </c:pt>
                <c:pt idx="56">
                  <c:v>7</c:v>
                </c:pt>
                <c:pt idx="58">
                  <c:v>1</c:v>
                </c:pt>
                <c:pt idx="60">
                  <c:v>6</c:v>
                </c:pt>
                <c:pt idx="61">
                  <c:v>8</c:v>
                </c:pt>
                <c:pt idx="62">
                  <c:v>17</c:v>
                </c:pt>
                <c:pt idx="63">
                  <c:v>4</c:v>
                </c:pt>
                <c:pt idx="64">
                  <c:v>6</c:v>
                </c:pt>
                <c:pt idx="67">
                  <c:v>2</c:v>
                </c:pt>
                <c:pt idx="68">
                  <c:v>9</c:v>
                </c:pt>
                <c:pt idx="69">
                  <c:v>11</c:v>
                </c:pt>
                <c:pt idx="71">
                  <c:v>2</c:v>
                </c:pt>
                <c:pt idx="73">
                  <c:v>12</c:v>
                </c:pt>
                <c:pt idx="74">
                  <c:v>9</c:v>
                </c:pt>
                <c:pt idx="75">
                  <c:v>2</c:v>
                </c:pt>
                <c:pt idx="76">
                  <c:v>2</c:v>
                </c:pt>
                <c:pt idx="77">
                  <c:v>6</c:v>
                </c:pt>
                <c:pt idx="82">
                  <c:v>7</c:v>
                </c:pt>
                <c:pt idx="87">
                  <c:v>1</c:v>
                </c:pt>
                <c:pt idx="88">
                  <c:v>3</c:v>
                </c:pt>
                <c:pt idx="89">
                  <c:v>2</c:v>
                </c:pt>
                <c:pt idx="91">
                  <c:v>4</c:v>
                </c:pt>
                <c:pt idx="93">
                  <c:v>6</c:v>
                </c:pt>
                <c:pt idx="95">
                  <c:v>6</c:v>
                </c:pt>
                <c:pt idx="96">
                  <c:v>2</c:v>
                </c:pt>
                <c:pt idx="97">
                  <c:v>4</c:v>
                </c:pt>
                <c:pt idx="100">
                  <c:v>18</c:v>
                </c:pt>
                <c:pt idx="102">
                  <c:v>9</c:v>
                </c:pt>
                <c:pt idx="103">
                  <c:v>6</c:v>
                </c:pt>
                <c:pt idx="105">
                  <c:v>11</c:v>
                </c:pt>
                <c:pt idx="106">
                  <c:v>6</c:v>
                </c:pt>
                <c:pt idx="107">
                  <c:v>17</c:v>
                </c:pt>
                <c:pt idx="108">
                  <c:v>6</c:v>
                </c:pt>
                <c:pt idx="109">
                  <c:v>9</c:v>
                </c:pt>
                <c:pt idx="111">
                  <c:v>17</c:v>
                </c:pt>
                <c:pt idx="113">
                  <c:v>5</c:v>
                </c:pt>
              </c:numCache>
            </c:numRef>
          </c:val>
          <c:extLst>
            <c:ext xmlns:c16="http://schemas.microsoft.com/office/drawing/2014/chart" uri="{C3380CC4-5D6E-409C-BE32-E72D297353CC}">
              <c16:uniqueId val="{00000001-669D-4052-88CA-60535B4A2FB2}"/>
            </c:ext>
          </c:extLst>
        </c:ser>
        <c:ser>
          <c:idx val="2"/>
          <c:order val="2"/>
          <c:tx>
            <c:strRef>
              <c:f>'Objective 6'!$D$3:$D$4</c:f>
              <c:strCache>
                <c:ptCount val="1"/>
                <c:pt idx="0">
                  <c:v>Unhealthy</c:v>
                </c:pt>
              </c:strCache>
            </c:strRef>
          </c:tx>
          <c:spPr>
            <a:solidFill>
              <a:schemeClr val="accent3"/>
            </a:solidFill>
            <a:ln>
              <a:noFill/>
            </a:ln>
            <a:effectLst/>
          </c:spPr>
          <c:invertIfNegative val="0"/>
          <c:cat>
            <c:strRef>
              <c:f>'Objective 6'!$A$5:$A$119</c:f>
              <c:strCache>
                <c:ptCount val="114"/>
                <c:pt idx="0">
                  <c:v>Bay Ridge and Dyker Heights (CD10)</c:v>
                </c:pt>
                <c:pt idx="1">
                  <c:v>Bayside - Little Neck</c:v>
                </c:pt>
                <c:pt idx="2">
                  <c:v>Bayside and Little Neck (CD11)</c:v>
                </c:pt>
                <c:pt idx="3">
                  <c:v>Bayside Little Neck-Fresh Meadows</c:v>
                </c:pt>
                <c:pt idx="4">
                  <c:v>Bedford Stuyvesant - Crown Heights</c:v>
                </c:pt>
                <c:pt idx="5">
                  <c:v>Bedford Stuyvesant (CD3)</c:v>
                </c:pt>
                <c:pt idx="6">
                  <c:v>Belmont and East Tremont (CD6)</c:v>
                </c:pt>
                <c:pt idx="7">
                  <c:v>Bensonhurst - Bay Ridge</c:v>
                </c:pt>
                <c:pt idx="8">
                  <c:v>Bensonhurst (CD11)</c:v>
                </c:pt>
                <c:pt idx="9">
                  <c:v>Borough Park</c:v>
                </c:pt>
                <c:pt idx="10">
                  <c:v>Borough Park (CD12)</c:v>
                </c:pt>
                <c:pt idx="11">
                  <c:v>Bronx</c:v>
                </c:pt>
                <c:pt idx="12">
                  <c:v>Brooklyn</c:v>
                </c:pt>
                <c:pt idx="13">
                  <c:v>Brownsville (CD16)</c:v>
                </c:pt>
                <c:pt idx="14">
                  <c:v>Bushwick (CD4)</c:v>
                </c:pt>
                <c:pt idx="15">
                  <c:v>Canarsie - Flatlands</c:v>
                </c:pt>
                <c:pt idx="16">
                  <c:v>Central Harlem - Morningside Heights</c:v>
                </c:pt>
                <c:pt idx="17">
                  <c:v>Central Harlem (CD10)</c:v>
                </c:pt>
                <c:pt idx="18">
                  <c:v>Chelsea - Clinton</c:v>
                </c:pt>
                <c:pt idx="19">
                  <c:v>Chelsea-Village</c:v>
                </c:pt>
                <c:pt idx="20">
                  <c:v>Clinton and Chelsea (CD4)</c:v>
                </c:pt>
                <c:pt idx="21">
                  <c:v>Coney Island - Sheepshead Bay</c:v>
                </c:pt>
                <c:pt idx="22">
                  <c:v>Coney Island (CD13)</c:v>
                </c:pt>
                <c:pt idx="23">
                  <c:v>Crotona -Tremont</c:v>
                </c:pt>
                <c:pt idx="24">
                  <c:v>Crown Heights and Prospect Heights (CD8)</c:v>
                </c:pt>
                <c:pt idx="25">
                  <c:v>Downtown - Heights - Slope</c:v>
                </c:pt>
                <c:pt idx="26">
                  <c:v>East Flatbush - Flatbush</c:v>
                </c:pt>
                <c:pt idx="27">
                  <c:v>East Flatbush (CD17)</c:v>
                </c:pt>
                <c:pt idx="28">
                  <c:v>East Harlem</c:v>
                </c:pt>
                <c:pt idx="29">
                  <c:v>East Harlem (CD11)</c:v>
                </c:pt>
                <c:pt idx="30">
                  <c:v>East New York</c:v>
                </c:pt>
                <c:pt idx="31">
                  <c:v>East New York and Starrett City (CD5)</c:v>
                </c:pt>
                <c:pt idx="32">
                  <c:v>Elmhurst and Corona (CD4)</c:v>
                </c:pt>
                <c:pt idx="33">
                  <c:v>Financial District (CD1)</c:v>
                </c:pt>
                <c:pt idx="34">
                  <c:v>Flatbush and Midwood (CD14)</c:v>
                </c:pt>
                <c:pt idx="35">
                  <c:v>Flatlands and Canarsie (CD18)</c:v>
                </c:pt>
                <c:pt idx="36">
                  <c:v>Flushing - Clearview</c:v>
                </c:pt>
                <c:pt idx="37">
                  <c:v>Flushing and Whitestone (CD7)</c:v>
                </c:pt>
                <c:pt idx="38">
                  <c:v>Fordham - Bronx Pk</c:v>
                </c:pt>
                <c:pt idx="39">
                  <c:v>Fordham and University Heights (CD5)</c:v>
                </c:pt>
                <c:pt idx="40">
                  <c:v>Fort Greene and Brooklyn Heights (CD2)</c:v>
                </c:pt>
                <c:pt idx="41">
                  <c:v>Fresh Meadows</c:v>
                </c:pt>
                <c:pt idx="42">
                  <c:v>Gramercy Park - Murray Hill</c:v>
                </c:pt>
                <c:pt idx="43">
                  <c:v>Greenpoint</c:v>
                </c:pt>
                <c:pt idx="44">
                  <c:v>Greenpoint and Williamsburg (CD1)</c:v>
                </c:pt>
                <c:pt idx="45">
                  <c:v>Greenwich Village - SoHo</c:v>
                </c:pt>
                <c:pt idx="46">
                  <c:v>Greenwich Village and Soho (CD2)</c:v>
                </c:pt>
                <c:pt idx="47">
                  <c:v>High Bridge - Morrisania</c:v>
                </c:pt>
                <c:pt idx="48">
                  <c:v>Highbridge and Concourse (CD4)</c:v>
                </c:pt>
                <c:pt idx="49">
                  <c:v>Hillcrest and Fresh Meadows (CD8)</c:v>
                </c:pt>
                <c:pt idx="50">
                  <c:v>Hunts Point - Mott Haven</c:v>
                </c:pt>
                <c:pt idx="51">
                  <c:v>Hunts Point and Longwood (CD2)</c:v>
                </c:pt>
                <c:pt idx="52">
                  <c:v>Jackson Heights (CD3)</c:v>
                </c:pt>
                <c:pt idx="53">
                  <c:v>Jamaica</c:v>
                </c:pt>
                <c:pt idx="54">
                  <c:v>Jamaica and Hollis (CD12)</c:v>
                </c:pt>
                <c:pt idx="55">
                  <c:v>Kew Gardens and Woodhaven (CD9)</c:v>
                </c:pt>
                <c:pt idx="56">
                  <c:v>Kingsbridge - Riverdale</c:v>
                </c:pt>
                <c:pt idx="57">
                  <c:v>Kingsbridge Heights and Bedford (CD7)</c:v>
                </c:pt>
                <c:pt idx="58">
                  <c:v>Long Island City - Astoria</c:v>
                </c:pt>
                <c:pt idx="59">
                  <c:v>Long Island City and Astoria (CD1)</c:v>
                </c:pt>
                <c:pt idx="60">
                  <c:v>Lower East Side and Chinatown (CD3)</c:v>
                </c:pt>
                <c:pt idx="61">
                  <c:v>Lower Manhattan</c:v>
                </c:pt>
                <c:pt idx="62">
                  <c:v>Manhattan</c:v>
                </c:pt>
                <c:pt idx="63">
                  <c:v>Midtown (CD5)</c:v>
                </c:pt>
                <c:pt idx="64">
                  <c:v>Morningside Heights and Hamilton Heights (CD9)</c:v>
                </c:pt>
                <c:pt idx="65">
                  <c:v>Morris Park and Bronxdale (CD11)</c:v>
                </c:pt>
                <c:pt idx="66">
                  <c:v>Morrisania and Crotona (CD3)</c:v>
                </c:pt>
                <c:pt idx="67">
                  <c:v>Mott Haven and Melrose (CD1)</c:v>
                </c:pt>
                <c:pt idx="68">
                  <c:v>New York City</c:v>
                </c:pt>
                <c:pt idx="69">
                  <c:v>Northeast Bronx</c:v>
                </c:pt>
                <c:pt idx="70">
                  <c:v>Northern SI</c:v>
                </c:pt>
                <c:pt idx="71">
                  <c:v>Park Slope and Carroll Gardens (CD6)</c:v>
                </c:pt>
                <c:pt idx="72">
                  <c:v>Parkchester and Soundview (CD9)</c:v>
                </c:pt>
                <c:pt idx="73">
                  <c:v>Pelham - Throgs Neck</c:v>
                </c:pt>
                <c:pt idx="74">
                  <c:v>Port Richmond</c:v>
                </c:pt>
                <c:pt idx="75">
                  <c:v>Queens</c:v>
                </c:pt>
                <c:pt idx="76">
                  <c:v>Queens Village (CD13)</c:v>
                </c:pt>
                <c:pt idx="77">
                  <c:v>Rego Park and Forest Hills (CD6)</c:v>
                </c:pt>
                <c:pt idx="78">
                  <c:v>Ridgewood - Forest Hills</c:v>
                </c:pt>
                <c:pt idx="79">
                  <c:v>Ridgewood and Maspeth (CD5)</c:v>
                </c:pt>
                <c:pt idx="80">
                  <c:v>Riverdale and Fieldston (CD8)</c:v>
                </c:pt>
                <c:pt idx="81">
                  <c:v>Rockaway and Broad Channel (CD14)</c:v>
                </c:pt>
                <c:pt idx="82">
                  <c:v>Rockaways</c:v>
                </c:pt>
                <c:pt idx="83">
                  <c:v>Sheepshead Bay (CD15)</c:v>
                </c:pt>
                <c:pt idx="84">
                  <c:v>South Beach - Tottenville</c:v>
                </c:pt>
                <c:pt idx="85">
                  <c:v>South Beach and Willowbrook (CD2)</c:v>
                </c:pt>
                <c:pt idx="86">
                  <c:v>South Bronx</c:v>
                </c:pt>
                <c:pt idx="87">
                  <c:v>South Crown Heights and Lefferts Gardens (CD9)</c:v>
                </c:pt>
                <c:pt idx="88">
                  <c:v>South Ozone Park and Howard Beach (CD10)</c:v>
                </c:pt>
                <c:pt idx="89">
                  <c:v>Southeast Queens</c:v>
                </c:pt>
                <c:pt idx="90">
                  <c:v>Southern SI</c:v>
                </c:pt>
                <c:pt idx="91">
                  <c:v>Southwest Queens</c:v>
                </c:pt>
                <c:pt idx="92">
                  <c:v>St. George and Stapleton (CD1)</c:v>
                </c:pt>
                <c:pt idx="93">
                  <c:v>Stapleton - St. George</c:v>
                </c:pt>
                <c:pt idx="94">
                  <c:v>Staten Island</c:v>
                </c:pt>
                <c:pt idx="95">
                  <c:v>Stuyvesant Town and Turtle Bay (CD6)</c:v>
                </c:pt>
                <c:pt idx="96">
                  <c:v>Sunset Park</c:v>
                </c:pt>
                <c:pt idx="97">
                  <c:v>Sunset Park (CD7)</c:v>
                </c:pt>
                <c:pt idx="98">
                  <c:v>Throgs Neck and Co-op City (CD10)</c:v>
                </c:pt>
                <c:pt idx="99">
                  <c:v>Tottenville and Great Kills (CD3)</c:v>
                </c:pt>
                <c:pt idx="100">
                  <c:v>Union Square - Lower East Side</c:v>
                </c:pt>
                <c:pt idx="101">
                  <c:v>Union Square-Lower Manhattan</c:v>
                </c:pt>
                <c:pt idx="102">
                  <c:v>Upper East Side</c:v>
                </c:pt>
                <c:pt idx="103">
                  <c:v>Upper East Side (CD8)</c:v>
                </c:pt>
                <c:pt idx="104">
                  <c:v>Upper East Side-Gramercy</c:v>
                </c:pt>
                <c:pt idx="105">
                  <c:v>Upper West Side</c:v>
                </c:pt>
                <c:pt idx="106">
                  <c:v>Upper West Side (CD7)</c:v>
                </c:pt>
                <c:pt idx="107">
                  <c:v>Washington Heights</c:v>
                </c:pt>
                <c:pt idx="108">
                  <c:v>Washington Heights and Inwood (CD12)</c:v>
                </c:pt>
                <c:pt idx="109">
                  <c:v>West Queens</c:v>
                </c:pt>
                <c:pt idx="110">
                  <c:v>Williamsbridge and Baychester (CD12)</c:v>
                </c:pt>
                <c:pt idx="111">
                  <c:v>Williamsburg - Bushwick</c:v>
                </c:pt>
                <c:pt idx="112">
                  <c:v>Willowbrook</c:v>
                </c:pt>
                <c:pt idx="113">
                  <c:v>Woodside and Sunnyside (CD2)</c:v>
                </c:pt>
              </c:strCache>
            </c:strRef>
          </c:cat>
          <c:val>
            <c:numRef>
              <c:f>'Objective 6'!$D$5:$D$119</c:f>
              <c:numCache>
                <c:formatCode>General</c:formatCode>
                <c:ptCount val="114"/>
                <c:pt idx="0">
                  <c:v>4</c:v>
                </c:pt>
                <c:pt idx="1">
                  <c:v>3</c:v>
                </c:pt>
                <c:pt idx="2">
                  <c:v>4</c:v>
                </c:pt>
                <c:pt idx="4">
                  <c:v>5</c:v>
                </c:pt>
                <c:pt idx="5">
                  <c:v>6</c:v>
                </c:pt>
                <c:pt idx="6">
                  <c:v>2</c:v>
                </c:pt>
                <c:pt idx="7">
                  <c:v>6</c:v>
                </c:pt>
                <c:pt idx="9">
                  <c:v>8</c:v>
                </c:pt>
                <c:pt idx="10">
                  <c:v>6</c:v>
                </c:pt>
                <c:pt idx="11">
                  <c:v>9</c:v>
                </c:pt>
                <c:pt idx="12">
                  <c:v>15</c:v>
                </c:pt>
                <c:pt idx="13">
                  <c:v>3</c:v>
                </c:pt>
                <c:pt idx="14">
                  <c:v>1</c:v>
                </c:pt>
                <c:pt idx="15">
                  <c:v>5</c:v>
                </c:pt>
                <c:pt idx="16">
                  <c:v>4</c:v>
                </c:pt>
                <c:pt idx="17">
                  <c:v>4</c:v>
                </c:pt>
                <c:pt idx="18">
                  <c:v>5</c:v>
                </c:pt>
                <c:pt idx="21">
                  <c:v>2</c:v>
                </c:pt>
                <c:pt idx="23">
                  <c:v>5</c:v>
                </c:pt>
                <c:pt idx="24">
                  <c:v>4</c:v>
                </c:pt>
                <c:pt idx="25">
                  <c:v>5</c:v>
                </c:pt>
                <c:pt idx="26">
                  <c:v>14</c:v>
                </c:pt>
                <c:pt idx="27">
                  <c:v>4</c:v>
                </c:pt>
                <c:pt idx="28">
                  <c:v>5</c:v>
                </c:pt>
                <c:pt idx="30">
                  <c:v>6</c:v>
                </c:pt>
                <c:pt idx="31">
                  <c:v>4</c:v>
                </c:pt>
                <c:pt idx="32">
                  <c:v>2</c:v>
                </c:pt>
                <c:pt idx="34">
                  <c:v>5</c:v>
                </c:pt>
                <c:pt idx="36">
                  <c:v>2</c:v>
                </c:pt>
                <c:pt idx="37">
                  <c:v>1</c:v>
                </c:pt>
                <c:pt idx="38">
                  <c:v>14</c:v>
                </c:pt>
                <c:pt idx="41">
                  <c:v>9</c:v>
                </c:pt>
                <c:pt idx="42">
                  <c:v>6</c:v>
                </c:pt>
                <c:pt idx="43">
                  <c:v>9</c:v>
                </c:pt>
                <c:pt idx="44">
                  <c:v>5</c:v>
                </c:pt>
                <c:pt idx="47">
                  <c:v>5</c:v>
                </c:pt>
                <c:pt idx="49">
                  <c:v>3</c:v>
                </c:pt>
                <c:pt idx="50">
                  <c:v>6</c:v>
                </c:pt>
                <c:pt idx="51">
                  <c:v>1</c:v>
                </c:pt>
                <c:pt idx="52">
                  <c:v>3</c:v>
                </c:pt>
                <c:pt idx="53">
                  <c:v>7</c:v>
                </c:pt>
                <c:pt idx="55">
                  <c:v>2</c:v>
                </c:pt>
                <c:pt idx="56">
                  <c:v>10</c:v>
                </c:pt>
                <c:pt idx="57">
                  <c:v>6</c:v>
                </c:pt>
                <c:pt idx="58">
                  <c:v>10</c:v>
                </c:pt>
                <c:pt idx="61">
                  <c:v>7</c:v>
                </c:pt>
                <c:pt idx="62">
                  <c:v>4</c:v>
                </c:pt>
                <c:pt idx="63">
                  <c:v>3</c:v>
                </c:pt>
                <c:pt idx="67">
                  <c:v>4</c:v>
                </c:pt>
                <c:pt idx="68">
                  <c:v>8</c:v>
                </c:pt>
                <c:pt idx="69">
                  <c:v>7</c:v>
                </c:pt>
                <c:pt idx="71">
                  <c:v>4</c:v>
                </c:pt>
                <c:pt idx="72">
                  <c:v>6</c:v>
                </c:pt>
                <c:pt idx="73">
                  <c:v>11</c:v>
                </c:pt>
                <c:pt idx="74">
                  <c:v>10</c:v>
                </c:pt>
                <c:pt idx="75">
                  <c:v>11</c:v>
                </c:pt>
                <c:pt idx="76">
                  <c:v>4</c:v>
                </c:pt>
                <c:pt idx="78">
                  <c:v>11</c:v>
                </c:pt>
                <c:pt idx="79">
                  <c:v>3</c:v>
                </c:pt>
                <c:pt idx="80">
                  <c:v>2</c:v>
                </c:pt>
                <c:pt idx="82">
                  <c:v>11</c:v>
                </c:pt>
                <c:pt idx="83">
                  <c:v>4</c:v>
                </c:pt>
                <c:pt idx="84">
                  <c:v>1</c:v>
                </c:pt>
                <c:pt idx="87">
                  <c:v>5</c:v>
                </c:pt>
                <c:pt idx="88">
                  <c:v>3</c:v>
                </c:pt>
                <c:pt idx="89">
                  <c:v>12</c:v>
                </c:pt>
                <c:pt idx="91">
                  <c:v>8</c:v>
                </c:pt>
                <c:pt idx="93">
                  <c:v>7</c:v>
                </c:pt>
                <c:pt idx="94">
                  <c:v>7</c:v>
                </c:pt>
                <c:pt idx="96">
                  <c:v>6</c:v>
                </c:pt>
                <c:pt idx="97">
                  <c:v>2</c:v>
                </c:pt>
                <c:pt idx="98">
                  <c:v>4</c:v>
                </c:pt>
                <c:pt idx="100">
                  <c:v>2</c:v>
                </c:pt>
                <c:pt idx="102">
                  <c:v>1</c:v>
                </c:pt>
                <c:pt idx="105">
                  <c:v>9</c:v>
                </c:pt>
                <c:pt idx="107">
                  <c:v>4</c:v>
                </c:pt>
                <c:pt idx="109">
                  <c:v>6</c:v>
                </c:pt>
                <c:pt idx="110">
                  <c:v>1</c:v>
                </c:pt>
                <c:pt idx="111">
                  <c:v>4</c:v>
                </c:pt>
                <c:pt idx="112">
                  <c:v>3</c:v>
                </c:pt>
                <c:pt idx="113">
                  <c:v>1</c:v>
                </c:pt>
              </c:numCache>
            </c:numRef>
          </c:val>
          <c:extLst>
            <c:ext xmlns:c16="http://schemas.microsoft.com/office/drawing/2014/chart" uri="{C3380CC4-5D6E-409C-BE32-E72D297353CC}">
              <c16:uniqueId val="{00000002-669D-4052-88CA-60535B4A2FB2}"/>
            </c:ext>
          </c:extLst>
        </c:ser>
        <c:dLbls>
          <c:showLegendKey val="0"/>
          <c:showVal val="0"/>
          <c:showCatName val="0"/>
          <c:showSerName val="0"/>
          <c:showPercent val="0"/>
          <c:showBubbleSize val="0"/>
        </c:dLbls>
        <c:gapWidth val="150"/>
        <c:overlap val="100"/>
        <c:axId val="1969474911"/>
        <c:axId val="1969482111"/>
      </c:barChart>
      <c:catAx>
        <c:axId val="19694749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1969482111"/>
        <c:crosses val="autoZero"/>
        <c:auto val="1"/>
        <c:lblAlgn val="ctr"/>
        <c:lblOffset val="100"/>
        <c:noMultiLvlLbl val="0"/>
      </c:catAx>
      <c:valAx>
        <c:axId val="19694821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crossAx val="19694749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lt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dk1"/>
    </a:solidFill>
    <a:ln w="12700" cap="flat" cmpd="sng" algn="ctr">
      <a:solidFill>
        <a:schemeClr val="accent1"/>
      </a:solidFill>
      <a:prstDash val="solid"/>
      <a:miter lim="800000"/>
    </a:ln>
    <a:effectLst/>
  </c:spPr>
  <c:txPr>
    <a:bodyPr/>
    <a:lstStyle/>
    <a:p>
      <a:pPr>
        <a:defRPr>
          <a:solidFill>
            <a:schemeClr val="lt1"/>
          </a:solidFill>
          <a:latin typeface="+mn-lt"/>
          <a:ea typeface="+mn-ea"/>
          <a:cs typeface="+mn-cs"/>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cap="all" spc="150" baseline="0">
                <a:solidFill>
                  <a:schemeClr val="bg1"/>
                </a:solidFill>
                <a:latin typeface="+mn-lt"/>
                <a:ea typeface="+mn-ea"/>
                <a:cs typeface="+mn-cs"/>
              </a:defRPr>
            </a:pPr>
            <a:r>
              <a:rPr lang="en-US"/>
              <a:t>Pollution Trends &amp; Year-over-Year Change</a:t>
            </a:r>
          </a:p>
        </c:rich>
      </c:tx>
      <c:layout>
        <c:manualLayout>
          <c:xMode val="edge"/>
          <c:yMode val="edge"/>
          <c:x val="0.16604175406143992"/>
          <c:y val="3.2085858726216672E-2"/>
        </c:manualLayout>
      </c:layout>
      <c:overlay val="0"/>
      <c:spPr>
        <a:noFill/>
        <a:ln>
          <a:noFill/>
        </a:ln>
        <a:effectLst/>
      </c:spPr>
      <c:txPr>
        <a:bodyPr rot="0" spcFirstLastPara="1" vertOverflow="ellipsis" vert="horz" wrap="square" anchor="ctr" anchorCtr="1"/>
        <a:lstStyle/>
        <a:p>
          <a:pPr>
            <a:defRPr sz="1800" b="1" i="0" u="none" strike="noStrike" kern="1200" cap="all" spc="150" baseline="0">
              <a:solidFill>
                <a:schemeClr val="bg1"/>
              </a:solidFill>
              <a:latin typeface="+mn-lt"/>
              <a:ea typeface="+mn-ea"/>
              <a:cs typeface="+mn-cs"/>
            </a:defRPr>
          </a:pPr>
          <a:endParaRPr lang="en-US"/>
        </a:p>
      </c:txPr>
    </c:title>
    <c:autoTitleDeleted val="0"/>
    <c:plotArea>
      <c:layout>
        <c:manualLayout>
          <c:layoutTarget val="inner"/>
          <c:xMode val="edge"/>
          <c:yMode val="edge"/>
          <c:x val="7.1823329014922513E-2"/>
          <c:y val="0.17451142051647847"/>
          <c:w val="0.8608219375269901"/>
          <c:h val="0.65059061279498709"/>
        </c:manualLayout>
      </c:layout>
      <c:barChart>
        <c:barDir val="col"/>
        <c:grouping val="clustered"/>
        <c:varyColors val="0"/>
        <c:ser>
          <c:idx val="0"/>
          <c:order val="0"/>
          <c:tx>
            <c:strRef>
              <c:f>'Objective 7'!$F$3</c:f>
              <c:strCache>
                <c:ptCount val="1"/>
                <c:pt idx="0">
                  <c:v>Average of Data Value</c:v>
                </c:pt>
              </c:strCache>
            </c:strRef>
          </c:tx>
          <c:spPr>
            <a:pattFill prst="narHorz">
              <a:fgClr>
                <a:schemeClr val="accent2"/>
              </a:fgClr>
              <a:bgClr>
                <a:schemeClr val="accent2">
                  <a:lumMod val="20000"/>
                  <a:lumOff val="80000"/>
                </a:schemeClr>
              </a:bgClr>
            </a:pattFill>
            <a:ln>
              <a:solidFill>
                <a:srgbClr val="FF0000"/>
              </a:solidFill>
            </a:ln>
            <a:effectLst>
              <a:innerShdw blurRad="114300">
                <a:schemeClr val="accent2"/>
              </a:innerShdw>
            </a:effectLst>
          </c:spPr>
          <c:invertIfNegative val="0"/>
          <c:cat>
            <c:strRef>
              <c:f>'Objective 7'!$E$4:$E$20</c:f>
              <c:strCache>
                <c:ptCount val="17"/>
                <c:pt idx="0">
                  <c:v>year 2005</c:v>
                </c:pt>
                <c:pt idx="1">
                  <c:v>year 2008</c:v>
                </c:pt>
                <c:pt idx="2">
                  <c:v>year 2009</c:v>
                </c:pt>
                <c:pt idx="3">
                  <c:v>year 2010</c:v>
                </c:pt>
                <c:pt idx="4">
                  <c:v>year 2011</c:v>
                </c:pt>
                <c:pt idx="5">
                  <c:v>year 2012</c:v>
                </c:pt>
                <c:pt idx="6">
                  <c:v>year 2013</c:v>
                </c:pt>
                <c:pt idx="7">
                  <c:v>year 2014</c:v>
                </c:pt>
                <c:pt idx="8">
                  <c:v>year 2015</c:v>
                </c:pt>
                <c:pt idx="9">
                  <c:v>year 2016</c:v>
                </c:pt>
                <c:pt idx="10">
                  <c:v>year 2017</c:v>
                </c:pt>
                <c:pt idx="11">
                  <c:v>year 2018</c:v>
                </c:pt>
                <c:pt idx="12">
                  <c:v>year 2019</c:v>
                </c:pt>
                <c:pt idx="13">
                  <c:v>year 2020</c:v>
                </c:pt>
                <c:pt idx="14">
                  <c:v>year 2021</c:v>
                </c:pt>
                <c:pt idx="15">
                  <c:v>year 2022</c:v>
                </c:pt>
                <c:pt idx="16">
                  <c:v>Grand Total</c:v>
                </c:pt>
              </c:strCache>
            </c:strRef>
          </c:cat>
          <c:val>
            <c:numRef>
              <c:f>'Objective 7'!$F$4:$F$20</c:f>
              <c:numCache>
                <c:formatCode>0.00</c:formatCode>
                <c:ptCount val="17"/>
                <c:pt idx="0">
                  <c:v>41.0137123745819</c:v>
                </c:pt>
                <c:pt idx="1">
                  <c:v>20.284751773049646</c:v>
                </c:pt>
                <c:pt idx="2">
                  <c:v>26.05410447761194</c:v>
                </c:pt>
                <c:pt idx="3">
                  <c:v>27.236467889908258</c:v>
                </c:pt>
                <c:pt idx="4">
                  <c:v>15.532722731057451</c:v>
                </c:pt>
                <c:pt idx="5">
                  <c:v>25.545330606680299</c:v>
                </c:pt>
                <c:pt idx="6">
                  <c:v>19.161096374889478</c:v>
                </c:pt>
                <c:pt idx="7">
                  <c:v>16.094257178526842</c:v>
                </c:pt>
                <c:pt idx="8">
                  <c:v>21.143423137876386</c:v>
                </c:pt>
                <c:pt idx="9">
                  <c:v>18.145957446808509</c:v>
                </c:pt>
                <c:pt idx="10">
                  <c:v>20.186775732788004</c:v>
                </c:pt>
                <c:pt idx="11">
                  <c:v>15.566160081053697</c:v>
                </c:pt>
                <c:pt idx="12">
                  <c:v>24.718501529051988</c:v>
                </c:pt>
                <c:pt idx="13">
                  <c:v>14.419452887537993</c:v>
                </c:pt>
                <c:pt idx="14">
                  <c:v>14.736879432624113</c:v>
                </c:pt>
                <c:pt idx="15">
                  <c:v>14.785531914893616</c:v>
                </c:pt>
                <c:pt idx="16">
                  <c:v>21.412677619893426</c:v>
                </c:pt>
              </c:numCache>
            </c:numRef>
          </c:val>
          <c:extLst>
            <c:ext xmlns:c16="http://schemas.microsoft.com/office/drawing/2014/chart" uri="{C3380CC4-5D6E-409C-BE32-E72D297353CC}">
              <c16:uniqueId val="{00000000-ABA7-40DD-91D8-93EFB2D15DDD}"/>
            </c:ext>
          </c:extLst>
        </c:ser>
        <c:dLbls>
          <c:showLegendKey val="0"/>
          <c:showVal val="0"/>
          <c:showCatName val="0"/>
          <c:showSerName val="0"/>
          <c:showPercent val="0"/>
          <c:showBubbleSize val="0"/>
        </c:dLbls>
        <c:gapWidth val="219"/>
        <c:axId val="1964757647"/>
        <c:axId val="1964760047"/>
      </c:barChart>
      <c:lineChart>
        <c:grouping val="standard"/>
        <c:varyColors val="0"/>
        <c:ser>
          <c:idx val="1"/>
          <c:order val="1"/>
          <c:tx>
            <c:strRef>
              <c:f>'Objective 7'!$G$3</c:f>
              <c:strCache>
                <c:ptCount val="1"/>
                <c:pt idx="0">
                  <c:v>Year over Year Change(%)</c:v>
                </c:pt>
              </c:strCache>
            </c:strRef>
          </c:tx>
          <c:spPr>
            <a:ln w="28575" cap="rnd">
              <a:solidFill>
                <a:srgbClr val="00B050"/>
              </a:solidFill>
              <a:round/>
            </a:ln>
            <a:effectLst/>
          </c:spPr>
          <c:marker>
            <c:symbol val="none"/>
          </c:marker>
          <c:cat>
            <c:strRef>
              <c:f>'Objective 7'!$E$4:$E$20</c:f>
              <c:strCache>
                <c:ptCount val="17"/>
                <c:pt idx="0">
                  <c:v>year 2005</c:v>
                </c:pt>
                <c:pt idx="1">
                  <c:v>year 2008</c:v>
                </c:pt>
                <c:pt idx="2">
                  <c:v>year 2009</c:v>
                </c:pt>
                <c:pt idx="3">
                  <c:v>year 2010</c:v>
                </c:pt>
                <c:pt idx="4">
                  <c:v>year 2011</c:v>
                </c:pt>
                <c:pt idx="5">
                  <c:v>year 2012</c:v>
                </c:pt>
                <c:pt idx="6">
                  <c:v>year 2013</c:v>
                </c:pt>
                <c:pt idx="7">
                  <c:v>year 2014</c:v>
                </c:pt>
                <c:pt idx="8">
                  <c:v>year 2015</c:v>
                </c:pt>
                <c:pt idx="9">
                  <c:v>year 2016</c:v>
                </c:pt>
                <c:pt idx="10">
                  <c:v>year 2017</c:v>
                </c:pt>
                <c:pt idx="11">
                  <c:v>year 2018</c:v>
                </c:pt>
                <c:pt idx="12">
                  <c:v>year 2019</c:v>
                </c:pt>
                <c:pt idx="13">
                  <c:v>year 2020</c:v>
                </c:pt>
                <c:pt idx="14">
                  <c:v>year 2021</c:v>
                </c:pt>
                <c:pt idx="15">
                  <c:v>year 2022</c:v>
                </c:pt>
                <c:pt idx="16">
                  <c:v>Grand Total</c:v>
                </c:pt>
              </c:strCache>
            </c:strRef>
          </c:cat>
          <c:val>
            <c:numRef>
              <c:f>'Objective 7'!$G$4:$G$20</c:f>
              <c:numCache>
                <c:formatCode>0%</c:formatCode>
                <c:ptCount val="17"/>
                <c:pt idx="1">
                  <c:v>-0.505415369674728</c:v>
                </c:pt>
                <c:pt idx="2">
                  <c:v>0.28441820580853572</c:v>
                </c:pt>
                <c:pt idx="3">
                  <c:v>4.538108048627474E-2</c:v>
                </c:pt>
                <c:pt idx="4">
                  <c:v>-0.42970862470707211</c:v>
                </c:pt>
                <c:pt idx="5">
                  <c:v>0.64461382907471754</c:v>
                </c:pt>
                <c:pt idx="6">
                  <c:v>-0.24991785505102426</c:v>
                </c:pt>
                <c:pt idx="7">
                  <c:v>-0.16005551751108113</c:v>
                </c:pt>
                <c:pt idx="8">
                  <c:v>0.31372469716006551</c:v>
                </c:pt>
                <c:pt idx="9">
                  <c:v>-0.14176823078842934</c:v>
                </c:pt>
                <c:pt idx="10">
                  <c:v>0.1124668286014542</c:v>
                </c:pt>
                <c:pt idx="11">
                  <c:v>-0.22889319784879542</c:v>
                </c:pt>
                <c:pt idx="12">
                  <c:v>0.58796398086243729</c:v>
                </c:pt>
                <c:pt idx="13">
                  <c:v>-0.41665343788778558</c:v>
                </c:pt>
                <c:pt idx="14">
                  <c:v>2.2013771781899946E-2</c:v>
                </c:pt>
                <c:pt idx="15">
                  <c:v>3.3014100774820458E-3</c:v>
                </c:pt>
                <c:pt idx="16">
                  <c:v>-0.11852842961604891</c:v>
                </c:pt>
              </c:numCache>
            </c:numRef>
          </c:val>
          <c:smooth val="0"/>
          <c:extLst>
            <c:ext xmlns:c16="http://schemas.microsoft.com/office/drawing/2014/chart" uri="{C3380CC4-5D6E-409C-BE32-E72D297353CC}">
              <c16:uniqueId val="{00000001-ABA7-40DD-91D8-93EFB2D15DDD}"/>
            </c:ext>
          </c:extLst>
        </c:ser>
        <c:dLbls>
          <c:showLegendKey val="0"/>
          <c:showVal val="0"/>
          <c:showCatName val="0"/>
          <c:showSerName val="0"/>
          <c:showPercent val="0"/>
          <c:showBubbleSize val="0"/>
        </c:dLbls>
        <c:marker val="1"/>
        <c:smooth val="0"/>
        <c:axId val="1969227791"/>
        <c:axId val="1353006175"/>
      </c:lineChart>
      <c:catAx>
        <c:axId val="1964757647"/>
        <c:scaling>
          <c:orientation val="minMax"/>
        </c:scaling>
        <c:delete val="0"/>
        <c:axPos val="b"/>
        <c:numFmt formatCode="General" sourceLinked="1"/>
        <c:majorTickMark val="none"/>
        <c:minorTickMark val="none"/>
        <c:tickLblPos val="nextTo"/>
        <c:spPr>
          <a:noFill/>
          <a:ln w="1905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964760047"/>
        <c:crosses val="autoZero"/>
        <c:auto val="1"/>
        <c:lblAlgn val="ctr"/>
        <c:lblOffset val="100"/>
        <c:noMultiLvlLbl val="0"/>
      </c:catAx>
      <c:valAx>
        <c:axId val="1964760047"/>
        <c:scaling>
          <c:orientation val="minMax"/>
        </c:scaling>
        <c:delete val="0"/>
        <c:axPos val="l"/>
        <c:majorGridlines>
          <c:spPr>
            <a:ln>
              <a:solidFill>
                <a:schemeClr val="bg2">
                  <a:lumMod val="50000"/>
                </a:schemeClr>
              </a:solidFill>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964757647"/>
        <c:crosses val="autoZero"/>
        <c:crossBetween val="between"/>
      </c:valAx>
      <c:valAx>
        <c:axId val="1353006175"/>
        <c:scaling>
          <c:orientation val="minMax"/>
        </c:scaling>
        <c:delete val="0"/>
        <c:axPos val="r"/>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969227791"/>
        <c:crosses val="max"/>
        <c:crossBetween val="between"/>
      </c:valAx>
      <c:catAx>
        <c:axId val="1969227791"/>
        <c:scaling>
          <c:orientation val="minMax"/>
        </c:scaling>
        <c:delete val="1"/>
        <c:axPos val="b"/>
        <c:numFmt formatCode="General" sourceLinked="1"/>
        <c:majorTickMark val="none"/>
        <c:minorTickMark val="none"/>
        <c:tickLblPos val="nextTo"/>
        <c:crossAx val="1353006175"/>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tx1"/>
    </a:solidFill>
    <a:ln w="6350" cap="flat" cmpd="sng" algn="ctr">
      <a:solidFill>
        <a:schemeClr val="accent1"/>
      </a:solidFill>
      <a:prstDash val="solid"/>
      <a:miter lim="800000"/>
    </a:ln>
    <a:effectLst/>
  </c:spPr>
  <c:txPr>
    <a:bodyPr/>
    <a:lstStyle/>
    <a:p>
      <a:pPr>
        <a:defRPr>
          <a:solidFill>
            <a:schemeClr val="bg1"/>
          </a:solidFill>
          <a:latin typeface="+mn-lt"/>
          <a:ea typeface="+mn-ea"/>
          <a:cs typeface="+mn-cs"/>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23">
  <cs:axisTitle>
    <cs:lnRef idx="0"/>
    <cs:fillRef idx="0"/>
    <cs:effectRef idx="0"/>
    <cs:fontRef idx="minor">
      <a:schemeClr val="tx1">
        <a:lumMod val="65000"/>
        <a:lumOff val="35000"/>
      </a:schemeClr>
    </cs:fontRef>
    <cs:defRPr sz="900" b="1" kern="1200"/>
  </cs:axisTitle>
  <cs:categoryAxis>
    <cs:lnRef idx="0"/>
    <cs:fillRef idx="0"/>
    <cs:effectRef idx="0"/>
    <cs:fontRef idx="minor">
      <a:schemeClr val="tx1">
        <a:lumMod val="65000"/>
        <a:lumOff val="35000"/>
      </a:schemeClr>
    </cs:fontRef>
    <cs:spPr>
      <a:ln w="19050"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styleClr val="auto"/>
    </cs:effectRef>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
  <cs:dataPoint3D>
    <cs:lnRef idx="0"/>
    <cs:fillRef idx="0">
      <cs:styleClr val="auto"/>
    </cs:fillRef>
    <cs:effectRef idx="0"/>
    <cs:fontRef idx="minor">
      <a:schemeClr val="dk1"/>
    </cs:fontRef>
    <cs:spPr>
      <a:pattFill prst="narHorz">
        <a:fgClr>
          <a:schemeClr val="phClr"/>
        </a:fgClr>
        <a:bgClr>
          <a:schemeClr val="phClr">
            <a:lumMod val="20000"/>
            <a:lumOff val="80000"/>
          </a:schemeClr>
        </a:bgClr>
      </a:pattFill>
      <a:effectLst>
        <a:innerShdw blurRad="114300">
          <a:schemeClr val="phClr"/>
        </a:innerShdw>
      </a:effectLst>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cap="flat" cmpd="sng" algn="ctr">
        <a:solidFill>
          <a:schemeClr val="tx1">
            <a:lumMod val="65000"/>
            <a:lumOff val="35000"/>
          </a:schemeClr>
        </a:solidFill>
        <a:round/>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a:solidFill>
          <a:schemeClr val="tx1">
            <a:lumMod val="15000"/>
            <a:lumOff val="85000"/>
          </a:schemeClr>
        </a:solidFill>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15875" cap="flat" cmpd="sng" algn="ctr">
        <a:solidFill>
          <a:schemeClr val="tx1">
            <a:lumMod val="65000"/>
            <a:lumOff val="3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50000"/>
        <a:lumOff val="50000"/>
      </a:schemeClr>
    </cs:fontRef>
    <cs:defRPr sz="1800" b="1" kern="1200" cap="all" spc="1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845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chart" Target="../charts/char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catalog.data.gov/dataset/air-quality"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2ADDC9-F916-D7F3-B4ED-B7094ADA5331}"/>
              </a:ext>
            </a:extLst>
          </p:cNvPr>
          <p:cNvSpPr txBox="1"/>
          <p:nvPr/>
        </p:nvSpPr>
        <p:spPr>
          <a:xfrm>
            <a:off x="847493" y="841452"/>
            <a:ext cx="12188283" cy="1015663"/>
          </a:xfrm>
          <a:prstGeom prst="rect">
            <a:avLst/>
          </a:prstGeom>
          <a:noFill/>
        </p:spPr>
        <p:txBody>
          <a:bodyPr wrap="square">
            <a:spAutoFit/>
          </a:bodyPr>
          <a:lstStyle/>
          <a:p>
            <a:pPr algn="ctr">
              <a:buNone/>
            </a:pPr>
            <a:r>
              <a:rPr lang="en-US" sz="6000" b="1" dirty="0">
                <a:solidFill>
                  <a:schemeClr val="bg1"/>
                </a:solidFill>
              </a:rPr>
              <a:t>Title : Air Quality Data Analysis</a:t>
            </a:r>
            <a:endParaRPr lang="en-US" sz="6000" dirty="0">
              <a:solidFill>
                <a:schemeClr val="bg1"/>
              </a:solidFill>
            </a:endParaRPr>
          </a:p>
        </p:txBody>
      </p:sp>
      <p:sp>
        <p:nvSpPr>
          <p:cNvPr id="5" name="TextBox 4">
            <a:extLst>
              <a:ext uri="{FF2B5EF4-FFF2-40B4-BE49-F238E27FC236}">
                <a16:creationId xmlns:a16="http://schemas.microsoft.com/office/drawing/2014/main" id="{09245D76-8315-589C-EFF2-FB750939B71C}"/>
              </a:ext>
            </a:extLst>
          </p:cNvPr>
          <p:cNvSpPr txBox="1"/>
          <p:nvPr/>
        </p:nvSpPr>
        <p:spPr>
          <a:xfrm>
            <a:off x="847493" y="3833328"/>
            <a:ext cx="7315200" cy="1815882"/>
          </a:xfrm>
          <a:prstGeom prst="rect">
            <a:avLst/>
          </a:prstGeom>
          <a:noFill/>
        </p:spPr>
        <p:txBody>
          <a:bodyPr wrap="square">
            <a:spAutoFit/>
          </a:bodyPr>
          <a:lstStyle/>
          <a:p>
            <a:r>
              <a:rPr lang="en-US" sz="3200" b="1" dirty="0">
                <a:solidFill>
                  <a:schemeClr val="bg1"/>
                </a:solidFill>
              </a:rPr>
              <a:t>Presented By:</a:t>
            </a:r>
          </a:p>
          <a:p>
            <a:pPr lvl="1"/>
            <a:r>
              <a:rPr lang="en-US" sz="4000" b="1" dirty="0">
                <a:solidFill>
                  <a:schemeClr val="bg1"/>
                </a:solidFill>
              </a:rPr>
              <a:t>Davinder Singh</a:t>
            </a:r>
            <a:br>
              <a:rPr lang="en-US" sz="4000" dirty="0">
                <a:solidFill>
                  <a:schemeClr val="bg1"/>
                </a:solidFill>
              </a:rPr>
            </a:br>
            <a:r>
              <a:rPr lang="en-US" sz="4000" dirty="0">
                <a:solidFill>
                  <a:schemeClr val="bg1"/>
                </a:solidFill>
              </a:rPr>
              <a:t>Registration No: 12324257</a:t>
            </a:r>
          </a:p>
        </p:txBody>
      </p:sp>
      <p:sp>
        <p:nvSpPr>
          <p:cNvPr id="6" name="Rectangle 5">
            <a:extLst>
              <a:ext uri="{FF2B5EF4-FFF2-40B4-BE49-F238E27FC236}">
                <a16:creationId xmlns:a16="http://schemas.microsoft.com/office/drawing/2014/main" id="{8C0126C7-EF09-83B0-B0EB-E9644B19B265}"/>
              </a:ext>
            </a:extLst>
          </p:cNvPr>
          <p:cNvSpPr/>
          <p:nvPr/>
        </p:nvSpPr>
        <p:spPr>
          <a:xfrm>
            <a:off x="12857356" y="7694341"/>
            <a:ext cx="1661532" cy="423747"/>
          </a:xfrm>
          <a:prstGeom prst="rect">
            <a:avLst/>
          </a:prstGeom>
          <a:solidFill>
            <a:srgbClr val="1A1129"/>
          </a:solidFill>
          <a:ln>
            <a:solidFill>
              <a:srgbClr val="1A1129"/>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aphicFrame>
        <p:nvGraphicFramePr>
          <p:cNvPr id="7" name="Chart 6">
            <a:extLst>
              <a:ext uri="{FF2B5EF4-FFF2-40B4-BE49-F238E27FC236}">
                <a16:creationId xmlns:a16="http://schemas.microsoft.com/office/drawing/2014/main" id="{5218D8A5-505B-40CF-9C5E-23EC36446065}"/>
              </a:ext>
            </a:extLst>
          </p:cNvPr>
          <p:cNvGraphicFramePr>
            <a:graphicFrameLocks/>
          </p:cNvGraphicFramePr>
          <p:nvPr>
            <p:extLst>
              <p:ext uri="{D42A27DB-BD31-4B8C-83A1-F6EECF244321}">
                <p14:modId xmlns:p14="http://schemas.microsoft.com/office/powerpoint/2010/main" val="1807968272"/>
              </p:ext>
            </p:extLst>
          </p:nvPr>
        </p:nvGraphicFramePr>
        <p:xfrm>
          <a:off x="8162694" y="2252546"/>
          <a:ext cx="6278136" cy="586554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909393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367989" y="425881"/>
            <a:ext cx="10593235" cy="930479"/>
          </a:xfrm>
          <a:prstGeom prst="rect">
            <a:avLst/>
          </a:prstGeom>
          <a:noFill/>
          <a:ln/>
        </p:spPr>
        <p:txBody>
          <a:bodyPr wrap="none" lIns="0" tIns="0" rIns="0" bIns="0" rtlCol="0" anchor="t"/>
          <a:lstStyle/>
          <a:p>
            <a:pPr marL="0" indent="0" algn="l">
              <a:lnSpc>
                <a:spcPts val="4650"/>
              </a:lnSpc>
              <a:buNone/>
            </a:pPr>
            <a:r>
              <a:rPr lang="en-US" sz="3600" dirty="0">
                <a:solidFill>
                  <a:srgbClr val="C6BFEE"/>
                </a:solidFill>
                <a:latin typeface="Prompt Medium" pitchFamily="34" charset="0"/>
                <a:ea typeface="Prompt Medium" pitchFamily="34" charset="-122"/>
                <a:cs typeface="Prompt Medium" pitchFamily="34" charset="-120"/>
              </a:rPr>
              <a:t>Objective 7: Year-over-Year Change</a:t>
            </a:r>
            <a:endParaRPr lang="en-US" sz="3600" dirty="0"/>
          </a:p>
        </p:txBody>
      </p:sp>
      <p:graphicFrame>
        <p:nvGraphicFramePr>
          <p:cNvPr id="9" name="Chart 8">
            <a:extLst>
              <a:ext uri="{FF2B5EF4-FFF2-40B4-BE49-F238E27FC236}">
                <a16:creationId xmlns:a16="http://schemas.microsoft.com/office/drawing/2014/main" id="{0CC03552-6BE4-4A7E-A3A6-2C4BE4F38566}"/>
              </a:ext>
            </a:extLst>
          </p:cNvPr>
          <p:cNvGraphicFramePr>
            <a:graphicFrameLocks/>
          </p:cNvGraphicFramePr>
          <p:nvPr>
            <p:extLst>
              <p:ext uri="{D42A27DB-BD31-4B8C-83A1-F6EECF244321}">
                <p14:modId xmlns:p14="http://schemas.microsoft.com/office/powerpoint/2010/main" val="857013824"/>
              </p:ext>
            </p:extLst>
          </p:nvPr>
        </p:nvGraphicFramePr>
        <p:xfrm>
          <a:off x="8472670" y="1356360"/>
          <a:ext cx="6088284" cy="5252992"/>
        </p:xfrm>
        <a:graphic>
          <a:graphicData uri="http://schemas.openxmlformats.org/drawingml/2006/chart">
            <c:chart xmlns:c="http://schemas.openxmlformats.org/drawingml/2006/chart" xmlns:r="http://schemas.openxmlformats.org/officeDocument/2006/relationships" r:id="rId4"/>
          </a:graphicData>
        </a:graphic>
      </p:graphicFrame>
      <p:sp>
        <p:nvSpPr>
          <p:cNvPr id="10" name="Rectangle 9">
            <a:extLst>
              <a:ext uri="{FF2B5EF4-FFF2-40B4-BE49-F238E27FC236}">
                <a16:creationId xmlns:a16="http://schemas.microsoft.com/office/drawing/2014/main" id="{2CE9FD94-A085-FE51-493A-5E1ECDBCA217}"/>
              </a:ext>
            </a:extLst>
          </p:cNvPr>
          <p:cNvSpPr/>
          <p:nvPr/>
        </p:nvSpPr>
        <p:spPr>
          <a:xfrm>
            <a:off x="555585" y="1898248"/>
            <a:ext cx="6481823" cy="5116010"/>
          </a:xfrm>
          <a:prstGeom prst="rect">
            <a:avLst/>
          </a:prstGeom>
          <a:noFill/>
          <a:ln>
            <a:noFill/>
          </a:ln>
        </p:spPr>
        <p:style>
          <a:lnRef idx="0">
            <a:scrgbClr r="0" g="0" b="0"/>
          </a:lnRef>
          <a:fillRef idx="0">
            <a:scrgbClr r="0" g="0" b="0"/>
          </a:fillRef>
          <a:effectRef idx="0">
            <a:scrgbClr r="0" g="0" b="0"/>
          </a:effectRef>
          <a:fontRef idx="minor">
            <a:schemeClr val="accent1"/>
          </a:fontRef>
        </p:style>
        <p:txBody>
          <a:bodyPr rtlCol="0" anchor="ctr"/>
          <a:lstStyle/>
          <a:p>
            <a:pPr algn="just"/>
            <a:r>
              <a:rPr lang="en-US" sz="2000" b="1" dirty="0">
                <a:solidFill>
                  <a:schemeClr val="bg1"/>
                </a:solidFill>
              </a:rPr>
              <a:t>General Description: </a:t>
            </a:r>
          </a:p>
          <a:p>
            <a:pPr lvl="1" algn="just"/>
            <a:r>
              <a:rPr lang="en-US" sz="2000" dirty="0">
                <a:solidFill>
                  <a:schemeClr val="bg1"/>
                </a:solidFill>
              </a:rPr>
              <a:t>This analysis tracks changes in pollution from one year to the next to evaluate progress or decline in air quality.</a:t>
            </a:r>
          </a:p>
          <a:p>
            <a:pPr algn="just"/>
            <a:endParaRPr lang="en-US" sz="2000" dirty="0">
              <a:solidFill>
                <a:schemeClr val="bg1"/>
              </a:solidFill>
            </a:endParaRPr>
          </a:p>
          <a:p>
            <a:pPr algn="just"/>
            <a:endParaRPr lang="en-US" sz="2000" dirty="0">
              <a:solidFill>
                <a:schemeClr val="bg1"/>
              </a:solidFill>
            </a:endParaRPr>
          </a:p>
          <a:p>
            <a:pPr algn="just"/>
            <a:r>
              <a:rPr lang="en-US" sz="2000" b="1" dirty="0">
                <a:solidFill>
                  <a:schemeClr val="bg1"/>
                </a:solidFill>
              </a:rPr>
              <a:t>Analysis results: </a:t>
            </a:r>
          </a:p>
          <a:p>
            <a:pPr lvl="1" algn="just"/>
            <a:r>
              <a:rPr lang="en-US" sz="2000" dirty="0">
                <a:solidFill>
                  <a:schemeClr val="bg1"/>
                </a:solidFill>
              </a:rPr>
              <a:t>➢ Major cities showed ~80–90% drop in pollutant levels from 2019 to 2020. </a:t>
            </a:r>
          </a:p>
          <a:p>
            <a:pPr lvl="1" algn="just"/>
            <a:r>
              <a:rPr lang="en-US" sz="2000" dirty="0">
                <a:solidFill>
                  <a:schemeClr val="bg1"/>
                </a:solidFill>
              </a:rPr>
              <a:t>➢ Post-COVID, levels rebounded slightly but remained below pre-pandemic levels in some areas. </a:t>
            </a:r>
          </a:p>
          <a:p>
            <a:pPr lvl="1" algn="just"/>
            <a:r>
              <a:rPr lang="en-US" sz="2000" dirty="0">
                <a:solidFill>
                  <a:schemeClr val="bg1"/>
                </a:solidFill>
              </a:rPr>
              <a:t>➢ Some rural cities had stable or slightly increased pollution.</a:t>
            </a:r>
          </a:p>
        </p:txBody>
      </p:sp>
      <p:sp>
        <p:nvSpPr>
          <p:cNvPr id="11" name="Rectangle 10">
            <a:extLst>
              <a:ext uri="{FF2B5EF4-FFF2-40B4-BE49-F238E27FC236}">
                <a16:creationId xmlns:a16="http://schemas.microsoft.com/office/drawing/2014/main" id="{19659939-E3A0-A00B-0BD6-7EB05DBE38AE}"/>
              </a:ext>
            </a:extLst>
          </p:cNvPr>
          <p:cNvSpPr/>
          <p:nvPr/>
        </p:nvSpPr>
        <p:spPr>
          <a:xfrm>
            <a:off x="8472669" y="7208645"/>
            <a:ext cx="5943597" cy="595074"/>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2000" dirty="0">
                <a:solidFill>
                  <a:schemeClr val="bg1"/>
                </a:solidFill>
              </a:rPr>
              <a:t>Combo Chart: Showing Pollution Trends &amp; Year-over-Year Change.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3" name="Text 0"/>
          <p:cNvSpPr/>
          <p:nvPr/>
        </p:nvSpPr>
        <p:spPr>
          <a:xfrm>
            <a:off x="653058" y="514826"/>
            <a:ext cx="5501045" cy="518279"/>
          </a:xfrm>
          <a:prstGeom prst="rect">
            <a:avLst/>
          </a:prstGeom>
          <a:noFill/>
          <a:ln/>
        </p:spPr>
        <p:txBody>
          <a:bodyPr wrap="none" lIns="0" tIns="0" rIns="0" bIns="0" rtlCol="0" anchor="t"/>
          <a:lstStyle/>
          <a:p>
            <a:pPr marL="0" indent="0" algn="l">
              <a:lnSpc>
                <a:spcPts val="4050"/>
              </a:lnSpc>
              <a:buNone/>
            </a:pPr>
            <a:r>
              <a:rPr lang="en-US" sz="3600" dirty="0">
                <a:solidFill>
                  <a:srgbClr val="C6BFEE"/>
                </a:solidFill>
                <a:latin typeface="Prompt Medium" pitchFamily="34" charset="0"/>
                <a:ea typeface="Prompt Medium" pitchFamily="34" charset="-122"/>
                <a:cs typeface="Prompt Medium" pitchFamily="34" charset="-120"/>
              </a:rPr>
              <a:t>Conclusion</a:t>
            </a:r>
            <a:endParaRPr lang="en-US" sz="3600" dirty="0"/>
          </a:p>
        </p:txBody>
      </p:sp>
      <p:sp>
        <p:nvSpPr>
          <p:cNvPr id="4" name="Shape 1"/>
          <p:cNvSpPr/>
          <p:nvPr/>
        </p:nvSpPr>
        <p:spPr>
          <a:xfrm>
            <a:off x="661885" y="1321832"/>
            <a:ext cx="8586287" cy="5029676"/>
          </a:xfrm>
          <a:prstGeom prst="roundRect">
            <a:avLst>
              <a:gd name="adj" fmla="val 4736"/>
            </a:avLst>
          </a:prstGeom>
          <a:solidFill>
            <a:srgbClr val="542C49"/>
          </a:solidFill>
          <a:ln w="7620">
            <a:solidFill>
              <a:srgbClr val="6D4562"/>
            </a:solidFill>
            <a:prstDash val="solid"/>
          </a:ln>
        </p:spPr>
      </p:sp>
      <p:sp>
        <p:nvSpPr>
          <p:cNvPr id="5" name="Text 2"/>
          <p:cNvSpPr/>
          <p:nvPr/>
        </p:nvSpPr>
        <p:spPr>
          <a:xfrm>
            <a:off x="847249" y="1507093"/>
            <a:ext cx="2073354" cy="259080"/>
          </a:xfrm>
          <a:prstGeom prst="rect">
            <a:avLst/>
          </a:prstGeom>
          <a:noFill/>
          <a:ln/>
        </p:spPr>
        <p:txBody>
          <a:bodyPr wrap="none" lIns="0" tIns="0" rIns="0" bIns="0" rtlCol="0" anchor="t"/>
          <a:lstStyle/>
          <a:p>
            <a:pPr marL="0" indent="0" algn="l">
              <a:lnSpc>
                <a:spcPts val="2000"/>
              </a:lnSpc>
              <a:buNone/>
            </a:pPr>
            <a:endParaRPr lang="en-US" sz="1600" dirty="0"/>
          </a:p>
        </p:txBody>
      </p:sp>
      <p:sp>
        <p:nvSpPr>
          <p:cNvPr id="6" name="Text 3"/>
          <p:cNvSpPr/>
          <p:nvPr/>
        </p:nvSpPr>
        <p:spPr>
          <a:xfrm>
            <a:off x="847250" y="1507093"/>
            <a:ext cx="7868488" cy="3805687"/>
          </a:xfrm>
          <a:prstGeom prst="rect">
            <a:avLst/>
          </a:prstGeom>
          <a:noFill/>
          <a:ln/>
        </p:spPr>
        <p:txBody>
          <a:bodyPr wrap="square" lIns="0" tIns="0" rIns="0" bIns="0" rtlCol="0" anchor="t"/>
          <a:lstStyle/>
          <a:p>
            <a:pPr marL="0" indent="0" algn="just">
              <a:lnSpc>
                <a:spcPct val="150000"/>
              </a:lnSpc>
              <a:buNone/>
            </a:pPr>
            <a:r>
              <a:rPr lang="en-US" sz="2000" dirty="0">
                <a:solidFill>
                  <a:schemeClr val="bg1"/>
                </a:solidFill>
              </a:rPr>
              <a:t>This project demonstrated Excel’s effectiveness in analyzing air quality data across U.S. cities. Using advanced tools like pivot tables and charts, it uncovered key insights on pollution trends, seasonal variations, and major pollutants such as PM2.5 and PM10. Year-over-year analysis and source attribution (e.g., NO2 from vehicles, SO2 from industries) highlighted the impact of policies and urban activity. The interactive dashboard serves as a valuable resource for decision-makers to develop targeted, data-driven environmental strategies.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22302"/>
            <a:ext cx="5486400" cy="8229600"/>
          </a:xfrm>
          <a:prstGeom prst="rect">
            <a:avLst/>
          </a:prstGeom>
        </p:spPr>
      </p:pic>
      <p:sp>
        <p:nvSpPr>
          <p:cNvPr id="3" name="Text 0"/>
          <p:cNvSpPr/>
          <p:nvPr/>
        </p:nvSpPr>
        <p:spPr>
          <a:xfrm>
            <a:off x="752526" y="914400"/>
            <a:ext cx="7415927" cy="1342663"/>
          </a:xfrm>
          <a:prstGeom prst="rect">
            <a:avLst/>
          </a:prstGeom>
          <a:noFill/>
          <a:ln/>
        </p:spPr>
        <p:txBody>
          <a:bodyPr wrap="square" lIns="0" tIns="0" rIns="0" bIns="0" rtlCol="0" anchor="t"/>
          <a:lstStyle/>
          <a:p>
            <a:pPr marL="0" indent="0" algn="l">
              <a:lnSpc>
                <a:spcPts val="5400"/>
              </a:lnSpc>
              <a:buNone/>
            </a:pPr>
            <a:r>
              <a:rPr lang="en-US" sz="4300" dirty="0">
                <a:solidFill>
                  <a:srgbClr val="C6BFEE"/>
                </a:solidFill>
                <a:latin typeface="Prompt Medium" pitchFamily="34" charset="0"/>
                <a:ea typeface="Prompt Medium" pitchFamily="34" charset="-122"/>
                <a:cs typeface="Prompt Medium" pitchFamily="34" charset="-120"/>
              </a:rPr>
              <a:t>Air Quality Data Analysis </a:t>
            </a:r>
            <a:endParaRPr lang="en-US" sz="4300" dirty="0"/>
          </a:p>
        </p:txBody>
      </p:sp>
      <p:sp>
        <p:nvSpPr>
          <p:cNvPr id="4" name="Text 1"/>
          <p:cNvSpPr/>
          <p:nvPr/>
        </p:nvSpPr>
        <p:spPr>
          <a:xfrm>
            <a:off x="864037" y="2257063"/>
            <a:ext cx="7415927" cy="5486401"/>
          </a:xfrm>
          <a:prstGeom prst="rect">
            <a:avLst/>
          </a:prstGeom>
          <a:noFill/>
          <a:ln/>
        </p:spPr>
        <p:txBody>
          <a:bodyPr wrap="square" lIns="0" tIns="0" rIns="0" bIns="0" rtlCol="0" anchor="t"/>
          <a:lstStyle/>
          <a:p>
            <a:pPr algn="just">
              <a:lnSpc>
                <a:spcPct val="150000"/>
              </a:lnSpc>
              <a:buNone/>
            </a:pPr>
            <a:r>
              <a:rPr lang="en-US" sz="2000" dirty="0">
                <a:solidFill>
                  <a:schemeClr val="bg1"/>
                </a:solidFill>
              </a:rPr>
              <a:t>Air pollution is a serious issue, especially in growing cities where traffic and industry are on the rise. Pollutants like PM2.5, NO2, and SO2 pose major health risks, making it crucial to track and understand air quality trends.</a:t>
            </a:r>
          </a:p>
          <a:p>
            <a:pPr algn="just">
              <a:lnSpc>
                <a:spcPct val="150000"/>
              </a:lnSpc>
              <a:buNone/>
            </a:pPr>
            <a:endParaRPr lang="en-US" sz="2000" dirty="0">
              <a:solidFill>
                <a:schemeClr val="bg1"/>
              </a:solidFill>
            </a:endParaRPr>
          </a:p>
          <a:p>
            <a:pPr algn="just">
              <a:lnSpc>
                <a:spcPct val="150000"/>
              </a:lnSpc>
            </a:pPr>
            <a:r>
              <a:rPr lang="en-US" sz="2000" dirty="0">
                <a:solidFill>
                  <a:schemeClr val="bg1"/>
                </a:solidFill>
              </a:rPr>
              <a:t>This project uses Excel to analyze multi-year air quality data from U.S. cities, turning raw numbers into clear visuals and interactive dashboards. It highlights pollution patterns, seasonal changes, and city-wise impacts—offering useful insights for policy-makers, planners, and the public.</a:t>
            </a:r>
          </a:p>
        </p:txBody>
      </p:sp>
      <p:sp>
        <p:nvSpPr>
          <p:cNvPr id="7" name="Text 3"/>
          <p:cNvSpPr/>
          <p:nvPr/>
        </p:nvSpPr>
        <p:spPr>
          <a:xfrm>
            <a:off x="864037" y="5698688"/>
            <a:ext cx="1693545" cy="431959"/>
          </a:xfrm>
          <a:prstGeom prst="rect">
            <a:avLst/>
          </a:prstGeom>
          <a:noFill/>
          <a:ln/>
        </p:spPr>
        <p:txBody>
          <a:bodyPr wrap="none" lIns="0" tIns="0" rIns="0" bIns="0" rtlCol="0" anchor="t"/>
          <a:lstStyle/>
          <a:p>
            <a:pPr marL="0" indent="0" algn="l">
              <a:lnSpc>
                <a:spcPts val="3400"/>
              </a:lnSpc>
              <a:buNone/>
            </a:pP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4036" y="520262"/>
            <a:ext cx="5852073" cy="882869"/>
          </a:xfrm>
          <a:prstGeom prst="rect">
            <a:avLst/>
          </a:prstGeom>
          <a:noFill/>
          <a:ln/>
        </p:spPr>
        <p:txBody>
          <a:bodyPr wrap="none" lIns="0" tIns="0" rIns="0" bIns="0" rtlCol="0" anchor="t"/>
          <a:lstStyle/>
          <a:p>
            <a:pPr marL="0" indent="0" algn="l">
              <a:lnSpc>
                <a:spcPts val="5400"/>
              </a:lnSpc>
              <a:buNone/>
            </a:pPr>
            <a:r>
              <a:rPr lang="en-US" sz="4300" dirty="0">
                <a:solidFill>
                  <a:srgbClr val="C6BFEE"/>
                </a:solidFill>
                <a:latin typeface="Prompt Medium" pitchFamily="34" charset="0"/>
                <a:ea typeface="Prompt Medium" pitchFamily="34" charset="-122"/>
                <a:cs typeface="Prompt Medium" pitchFamily="34" charset="-120"/>
              </a:rPr>
              <a:t>Dataset Overview</a:t>
            </a:r>
            <a:endParaRPr lang="en-US" sz="4300" dirty="0"/>
          </a:p>
        </p:txBody>
      </p:sp>
      <p:sp>
        <p:nvSpPr>
          <p:cNvPr id="3" name="Text 1"/>
          <p:cNvSpPr/>
          <p:nvPr/>
        </p:nvSpPr>
        <p:spPr>
          <a:xfrm>
            <a:off x="567560" y="1576553"/>
            <a:ext cx="6747640" cy="3168868"/>
          </a:xfrm>
          <a:prstGeom prst="rect">
            <a:avLst/>
          </a:prstGeom>
          <a:noFill/>
          <a:ln/>
        </p:spPr>
        <p:txBody>
          <a:bodyPr wrap="square" lIns="0" tIns="0" rIns="0" bIns="0" rtlCol="0" anchor="t"/>
          <a:lstStyle/>
          <a:p>
            <a:pPr marL="0" indent="0" algn="l">
              <a:lnSpc>
                <a:spcPts val="3100"/>
              </a:lnSpc>
              <a:buNone/>
            </a:pPr>
            <a:r>
              <a:rPr lang="en-US" sz="2000" dirty="0">
                <a:solidFill>
                  <a:schemeClr val="bg1"/>
                </a:solidFill>
              </a:rPr>
              <a:t>The dataset utilized for this project was sourced from the official U.S. government data repository, specifically the Air Quality dataset available on Data.gov. The dataset can be accessed via the following link: </a:t>
            </a:r>
            <a:r>
              <a:rPr lang="en-US" sz="2000" dirty="0">
                <a:solidFill>
                  <a:schemeClr val="bg1"/>
                </a:solidFill>
                <a:hlinkClick r:id="rId3"/>
              </a:rPr>
              <a:t>https://catalog.data.gov/dataset/air-quality</a:t>
            </a:r>
            <a:r>
              <a:rPr lang="en-US" sz="2000" dirty="0">
                <a:solidFill>
                  <a:schemeClr val="bg1"/>
                </a:solidFill>
              </a:rPr>
              <a:t>.</a:t>
            </a:r>
          </a:p>
          <a:p>
            <a:pPr marL="0" indent="0" algn="l">
              <a:lnSpc>
                <a:spcPts val="3100"/>
              </a:lnSpc>
              <a:buNone/>
            </a:pPr>
            <a:r>
              <a:rPr lang="en-US" sz="2000" dirty="0">
                <a:solidFill>
                  <a:schemeClr val="bg1"/>
                </a:solidFill>
              </a:rPr>
              <a:t> It provides a rich collection of air quality measurements recorded across various locations over time and includes detailed information such as:</a:t>
            </a:r>
            <a:endParaRPr lang="en-US" sz="1900" dirty="0">
              <a:solidFill>
                <a:schemeClr val="bg1"/>
              </a:solidFill>
            </a:endParaRPr>
          </a:p>
        </p:txBody>
      </p:sp>
      <p:sp>
        <p:nvSpPr>
          <p:cNvPr id="4" name="Text 2"/>
          <p:cNvSpPr/>
          <p:nvPr/>
        </p:nvSpPr>
        <p:spPr>
          <a:xfrm>
            <a:off x="425669" y="4524704"/>
            <a:ext cx="7693572" cy="3704896"/>
          </a:xfrm>
          <a:prstGeom prst="rect">
            <a:avLst/>
          </a:prstGeom>
          <a:noFill/>
          <a:ln/>
        </p:spPr>
        <p:txBody>
          <a:bodyPr wrap="square" lIns="0" tIns="0" rIns="0" bIns="0" rtlCol="0" anchor="t"/>
          <a:lstStyle/>
          <a:p>
            <a:pPr marL="342900" indent="-342900" algn="l">
              <a:lnSpc>
                <a:spcPts val="3100"/>
              </a:lnSpc>
              <a:buFont typeface="Arial" panose="020B0604020202020204" pitchFamily="34" charset="0"/>
              <a:buChar char="•"/>
            </a:pPr>
            <a:r>
              <a:rPr lang="en-US" sz="2000" dirty="0">
                <a:solidFill>
                  <a:schemeClr val="bg1"/>
                </a:solidFill>
              </a:rPr>
              <a:t>Location (City or Region) </a:t>
            </a:r>
          </a:p>
          <a:p>
            <a:pPr marL="342900" indent="-342900" algn="l">
              <a:lnSpc>
                <a:spcPts val="3100"/>
              </a:lnSpc>
              <a:buFont typeface="Arial" panose="020B0604020202020204" pitchFamily="34" charset="0"/>
              <a:buChar char="•"/>
            </a:pPr>
            <a:r>
              <a:rPr lang="en-US" sz="2000" dirty="0">
                <a:solidFill>
                  <a:schemeClr val="bg1"/>
                </a:solidFill>
              </a:rPr>
              <a:t>Pollutant Name (e.g., PM2.5, NO2, SO2) </a:t>
            </a:r>
          </a:p>
          <a:p>
            <a:pPr marL="342900" indent="-342900" algn="l">
              <a:lnSpc>
                <a:spcPts val="3100"/>
              </a:lnSpc>
              <a:buFont typeface="Arial" panose="020B0604020202020204" pitchFamily="34" charset="0"/>
              <a:buChar char="•"/>
            </a:pPr>
            <a:r>
              <a:rPr lang="en-US" sz="2000" dirty="0">
                <a:solidFill>
                  <a:schemeClr val="bg1"/>
                </a:solidFill>
              </a:rPr>
              <a:t>Data Value (Pollutant concentration in micrograms per cubic meter) </a:t>
            </a:r>
          </a:p>
          <a:p>
            <a:pPr marL="342900" indent="-342900" algn="l">
              <a:lnSpc>
                <a:spcPts val="3100"/>
              </a:lnSpc>
              <a:buFont typeface="Arial" panose="020B0604020202020204" pitchFamily="34" charset="0"/>
              <a:buChar char="•"/>
            </a:pPr>
            <a:r>
              <a:rPr lang="en-US" sz="2000" dirty="0">
                <a:solidFill>
                  <a:schemeClr val="bg1"/>
                </a:solidFill>
              </a:rPr>
              <a:t>Start Date (Date of measurement) </a:t>
            </a:r>
          </a:p>
          <a:p>
            <a:pPr marL="342900" indent="-342900" algn="l">
              <a:lnSpc>
                <a:spcPts val="3100"/>
              </a:lnSpc>
              <a:buFont typeface="Arial" panose="020B0604020202020204" pitchFamily="34" charset="0"/>
              <a:buChar char="•"/>
            </a:pPr>
            <a:r>
              <a:rPr lang="en-US" sz="2000" dirty="0">
                <a:solidFill>
                  <a:schemeClr val="bg1"/>
                </a:solidFill>
              </a:rPr>
              <a:t>Season (Derived from Month or explicitly stated) </a:t>
            </a:r>
          </a:p>
          <a:p>
            <a:pPr marL="342900" indent="-342900" algn="l">
              <a:lnSpc>
                <a:spcPts val="3100"/>
              </a:lnSpc>
              <a:buFont typeface="Arial" panose="020B0604020202020204" pitchFamily="34" charset="0"/>
              <a:buChar char="•"/>
            </a:pPr>
            <a:r>
              <a:rPr lang="en-US" sz="2000" dirty="0">
                <a:solidFill>
                  <a:schemeClr val="bg1"/>
                </a:solidFill>
              </a:rPr>
              <a:t>Year (Extracted from Start Date)</a:t>
            </a:r>
            <a:endParaRPr lang="en-US" sz="1900" dirty="0">
              <a:solidFill>
                <a:schemeClr val="bg1"/>
              </a:solidFill>
            </a:endParaRPr>
          </a:p>
        </p:txBody>
      </p:sp>
      <p:pic>
        <p:nvPicPr>
          <p:cNvPr id="5" name="Image 0" descr="preencoded.png"/>
          <p:cNvPicPr>
            <a:picLocks noChangeAspect="1"/>
          </p:cNvPicPr>
          <p:nvPr/>
        </p:nvPicPr>
        <p:blipFill>
          <a:blip r:embed="rId4"/>
          <a:stretch>
            <a:fillRect/>
          </a:stretch>
        </p:blipFill>
        <p:spPr>
          <a:xfrm>
            <a:off x="8261132" y="2538889"/>
            <a:ext cx="6150054" cy="4207907"/>
          </a:xfrm>
          <a:prstGeom prst="rect">
            <a:avLst/>
          </a:prstGeom>
        </p:spPr>
      </p:pic>
      <p:sp>
        <p:nvSpPr>
          <p:cNvPr id="6" name="Rectangle 5">
            <a:extLst>
              <a:ext uri="{FF2B5EF4-FFF2-40B4-BE49-F238E27FC236}">
                <a16:creationId xmlns:a16="http://schemas.microsoft.com/office/drawing/2014/main" id="{E28EF029-5508-ED46-6D7B-03BA33172BE5}"/>
              </a:ext>
            </a:extLst>
          </p:cNvPr>
          <p:cNvSpPr/>
          <p:nvPr/>
        </p:nvSpPr>
        <p:spPr>
          <a:xfrm>
            <a:off x="12857356" y="7683190"/>
            <a:ext cx="1661532" cy="423747"/>
          </a:xfrm>
          <a:prstGeom prst="rect">
            <a:avLst/>
          </a:prstGeom>
          <a:solidFill>
            <a:srgbClr val="1A1129"/>
          </a:solidFill>
          <a:ln>
            <a:solidFill>
              <a:srgbClr val="1A1129"/>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64037" y="858644"/>
            <a:ext cx="7608094" cy="1414259"/>
          </a:xfrm>
          <a:prstGeom prst="rect">
            <a:avLst/>
          </a:prstGeom>
          <a:noFill/>
          <a:ln/>
        </p:spPr>
        <p:txBody>
          <a:bodyPr wrap="none" lIns="0" tIns="0" rIns="0" bIns="0" rtlCol="0" anchor="t"/>
          <a:lstStyle/>
          <a:p>
            <a:pPr>
              <a:lnSpc>
                <a:spcPts val="5400"/>
              </a:lnSpc>
            </a:pPr>
            <a:r>
              <a:rPr lang="en-US" sz="3600" dirty="0">
                <a:solidFill>
                  <a:srgbClr val="C6BFEE"/>
                </a:solidFill>
                <a:latin typeface="Prompt Medium" pitchFamily="34" charset="0"/>
                <a:ea typeface="Prompt Medium" pitchFamily="34" charset="-122"/>
                <a:cs typeface="Prompt Medium" pitchFamily="34" charset="-120"/>
              </a:rPr>
              <a:t>Objective 1:</a:t>
            </a:r>
            <a:r>
              <a:rPr lang="en-US" sz="3600" dirty="0"/>
              <a:t> </a:t>
            </a:r>
            <a:r>
              <a:rPr lang="en-US" sz="3600" dirty="0">
                <a:solidFill>
                  <a:srgbClr val="C6BFEE"/>
                </a:solidFill>
                <a:latin typeface="Prompt Medium" pitchFamily="34" charset="0"/>
                <a:ea typeface="Prompt Medium" pitchFamily="34" charset="-122"/>
                <a:cs typeface="Prompt Medium" pitchFamily="34" charset="-120"/>
              </a:rPr>
              <a:t>Most &amp; Least Polluted Areas</a:t>
            </a:r>
            <a:endParaRPr lang="en-US" sz="3600" dirty="0"/>
          </a:p>
        </p:txBody>
      </p:sp>
      <p:sp>
        <p:nvSpPr>
          <p:cNvPr id="4" name="Text 1"/>
          <p:cNvSpPr/>
          <p:nvPr/>
        </p:nvSpPr>
        <p:spPr>
          <a:xfrm>
            <a:off x="7616311" y="2890004"/>
            <a:ext cx="2743200" cy="342900"/>
          </a:xfrm>
          <a:prstGeom prst="rect">
            <a:avLst/>
          </a:prstGeom>
          <a:noFill/>
          <a:ln/>
        </p:spPr>
        <p:txBody>
          <a:bodyPr wrap="none" lIns="0" tIns="0" rIns="0" bIns="0" rtlCol="0" anchor="t"/>
          <a:lstStyle/>
          <a:p>
            <a:pPr marL="0" indent="0" algn="l">
              <a:lnSpc>
                <a:spcPts val="2700"/>
              </a:lnSpc>
              <a:buNone/>
            </a:pPr>
            <a:endParaRPr lang="en-US" sz="2150" dirty="0"/>
          </a:p>
        </p:txBody>
      </p:sp>
      <p:sp>
        <p:nvSpPr>
          <p:cNvPr id="6" name="Text 3"/>
          <p:cNvSpPr/>
          <p:nvPr/>
        </p:nvSpPr>
        <p:spPr>
          <a:xfrm>
            <a:off x="234177" y="1828800"/>
            <a:ext cx="7482467" cy="6055112"/>
          </a:xfrm>
          <a:prstGeom prst="rect">
            <a:avLst/>
          </a:prstGeom>
          <a:noFill/>
          <a:ln/>
        </p:spPr>
        <p:txBody>
          <a:bodyPr wrap="square" lIns="0" tIns="0" rIns="0" bIns="0" rtlCol="0" anchor="t"/>
          <a:lstStyle/>
          <a:p>
            <a:pPr marL="0" indent="0" algn="just">
              <a:lnSpc>
                <a:spcPts val="3100"/>
              </a:lnSpc>
              <a:buNone/>
            </a:pPr>
            <a:r>
              <a:rPr lang="en-US" sz="2000" b="1" dirty="0">
                <a:solidFill>
                  <a:schemeClr val="bg1"/>
                </a:solidFill>
              </a:rPr>
              <a:t>General Description: </a:t>
            </a:r>
          </a:p>
          <a:p>
            <a:pPr lvl="1" algn="just">
              <a:lnSpc>
                <a:spcPts val="3100"/>
              </a:lnSpc>
            </a:pPr>
            <a:r>
              <a:rPr lang="en-US" sz="2000" dirty="0">
                <a:solidFill>
                  <a:schemeClr val="bg1"/>
                </a:solidFill>
              </a:rPr>
              <a:t>This objective focuses on analyzing city-wise pollutant concentration levels to rank regions based on overall pollution severity. It helps identify the most polluted urban centers as well as the least affected or cleaner zones.</a:t>
            </a:r>
          </a:p>
          <a:p>
            <a:pPr marL="0" indent="0" algn="just">
              <a:lnSpc>
                <a:spcPts val="3100"/>
              </a:lnSpc>
              <a:buNone/>
            </a:pPr>
            <a:endParaRPr lang="en-US" sz="2000" dirty="0">
              <a:solidFill>
                <a:schemeClr val="bg1"/>
              </a:solidFill>
            </a:endParaRPr>
          </a:p>
          <a:p>
            <a:pPr marL="0" indent="0" algn="just">
              <a:lnSpc>
                <a:spcPts val="3100"/>
              </a:lnSpc>
              <a:buNone/>
            </a:pPr>
            <a:r>
              <a:rPr lang="en-US" sz="2000" b="1" dirty="0">
                <a:solidFill>
                  <a:schemeClr val="bg1"/>
                </a:solidFill>
              </a:rPr>
              <a:t>Analysis results: </a:t>
            </a:r>
          </a:p>
          <a:p>
            <a:pPr lvl="1" algn="just">
              <a:lnSpc>
                <a:spcPts val="3100"/>
              </a:lnSpc>
            </a:pPr>
            <a:r>
              <a:rPr lang="en-US" sz="2000" dirty="0">
                <a:solidFill>
                  <a:schemeClr val="bg1"/>
                </a:solidFill>
              </a:rPr>
              <a:t>➢ Central Harlem - Morningside Heights and East Harlem consistently reported the highest average PM2.5 and PM10 concentrations. </a:t>
            </a:r>
          </a:p>
          <a:p>
            <a:pPr lvl="1" algn="just">
              <a:lnSpc>
                <a:spcPts val="3100"/>
              </a:lnSpc>
            </a:pPr>
            <a:r>
              <a:rPr lang="en-US" sz="2000" dirty="0">
                <a:solidFill>
                  <a:schemeClr val="bg1"/>
                </a:solidFill>
              </a:rPr>
              <a:t>➢ Cities like Rockaways, </a:t>
            </a:r>
            <a:r>
              <a:rPr lang="en-US" sz="2000" dirty="0" err="1">
                <a:solidFill>
                  <a:schemeClr val="bg1"/>
                </a:solidFill>
              </a:rPr>
              <a:t>Willowbrook</a:t>
            </a:r>
            <a:r>
              <a:rPr lang="en-US" sz="2000" dirty="0">
                <a:solidFill>
                  <a:schemeClr val="bg1"/>
                </a:solidFill>
              </a:rPr>
              <a:t> and South Beach - Tottenville showed significantly lower pollutant levels. </a:t>
            </a:r>
          </a:p>
          <a:p>
            <a:pPr lvl="1" algn="just">
              <a:lnSpc>
                <a:spcPts val="3100"/>
              </a:lnSpc>
            </a:pPr>
            <a:r>
              <a:rPr lang="en-US" sz="2000" dirty="0">
                <a:solidFill>
                  <a:schemeClr val="bg1"/>
                </a:solidFill>
              </a:rPr>
              <a:t>➢ High pollutant values were often associated with densely populated or industrialized areas. </a:t>
            </a:r>
            <a:endParaRPr lang="en-US" sz="1900" dirty="0">
              <a:solidFill>
                <a:schemeClr val="bg1"/>
              </a:solidFill>
            </a:endParaRPr>
          </a:p>
        </p:txBody>
      </p:sp>
      <p:sp>
        <p:nvSpPr>
          <p:cNvPr id="9" name="Rectangle 8">
            <a:extLst>
              <a:ext uri="{FF2B5EF4-FFF2-40B4-BE49-F238E27FC236}">
                <a16:creationId xmlns:a16="http://schemas.microsoft.com/office/drawing/2014/main" id="{F6A20E26-E6BE-0799-3BE7-EBB13C0A9773}"/>
              </a:ext>
            </a:extLst>
          </p:cNvPr>
          <p:cNvSpPr/>
          <p:nvPr/>
        </p:nvSpPr>
        <p:spPr>
          <a:xfrm>
            <a:off x="12857356" y="7694341"/>
            <a:ext cx="1661532" cy="423747"/>
          </a:xfrm>
          <a:prstGeom prst="rect">
            <a:avLst/>
          </a:prstGeom>
          <a:solidFill>
            <a:srgbClr val="1A1129"/>
          </a:solidFill>
          <a:ln>
            <a:solidFill>
              <a:srgbClr val="1A1129"/>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aphicFrame>
        <p:nvGraphicFramePr>
          <p:cNvPr id="10" name="Chart 9">
            <a:extLst>
              <a:ext uri="{FF2B5EF4-FFF2-40B4-BE49-F238E27FC236}">
                <a16:creationId xmlns:a16="http://schemas.microsoft.com/office/drawing/2014/main" id="{01382254-8C9F-46B3-44C9-90B315B7654D}"/>
              </a:ext>
            </a:extLst>
          </p:cNvPr>
          <p:cNvGraphicFramePr>
            <a:graphicFrameLocks/>
          </p:cNvGraphicFramePr>
          <p:nvPr>
            <p:extLst>
              <p:ext uri="{D42A27DB-BD31-4B8C-83A1-F6EECF244321}">
                <p14:modId xmlns:p14="http://schemas.microsoft.com/office/powerpoint/2010/main" val="4256828864"/>
              </p:ext>
            </p:extLst>
          </p:nvPr>
        </p:nvGraphicFramePr>
        <p:xfrm>
          <a:off x="8123662" y="1951463"/>
          <a:ext cx="6311590" cy="4137103"/>
        </p:xfrm>
        <a:graphic>
          <a:graphicData uri="http://schemas.openxmlformats.org/drawingml/2006/chart">
            <c:chart xmlns:c="http://schemas.openxmlformats.org/drawingml/2006/chart" xmlns:r="http://schemas.openxmlformats.org/officeDocument/2006/relationships" r:id="rId3"/>
          </a:graphicData>
        </a:graphic>
      </p:graphicFrame>
      <p:sp>
        <p:nvSpPr>
          <p:cNvPr id="3" name="Rectangle 2">
            <a:extLst>
              <a:ext uri="{FF2B5EF4-FFF2-40B4-BE49-F238E27FC236}">
                <a16:creationId xmlns:a16="http://schemas.microsoft.com/office/drawing/2014/main" id="{54629D94-EA2F-6D01-16F3-3D3C610806E4}"/>
              </a:ext>
            </a:extLst>
          </p:cNvPr>
          <p:cNvSpPr/>
          <p:nvPr/>
        </p:nvSpPr>
        <p:spPr>
          <a:xfrm>
            <a:off x="8987911" y="6369674"/>
            <a:ext cx="4962293" cy="880947"/>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solidFill>
                  <a:schemeClr val="bg1"/>
                </a:solidFill>
              </a:rPr>
              <a:t>Column Chart: To compare average pollution levels across cities.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2115758" y="453013"/>
            <a:ext cx="8239510" cy="685800"/>
          </a:xfrm>
          <a:prstGeom prst="rect">
            <a:avLst/>
          </a:prstGeom>
          <a:noFill/>
          <a:ln/>
        </p:spPr>
        <p:txBody>
          <a:bodyPr wrap="none" lIns="0" tIns="0" rIns="0" bIns="0" rtlCol="0" anchor="t"/>
          <a:lstStyle/>
          <a:p>
            <a:pPr marL="0" indent="0" algn="l">
              <a:lnSpc>
                <a:spcPts val="5400"/>
              </a:lnSpc>
              <a:buNone/>
            </a:pPr>
            <a:r>
              <a:rPr lang="en-US" sz="3600" dirty="0">
                <a:solidFill>
                  <a:srgbClr val="C6BFEE"/>
                </a:solidFill>
                <a:latin typeface="Prompt Medium" pitchFamily="34" charset="0"/>
                <a:ea typeface="Prompt Medium" pitchFamily="34" charset="-122"/>
                <a:cs typeface="Prompt Medium" pitchFamily="34" charset="-120"/>
              </a:rPr>
              <a:t>Objective 2: Pollution Trends Over Time</a:t>
            </a:r>
            <a:endParaRPr lang="en-US" sz="3600" dirty="0"/>
          </a:p>
        </p:txBody>
      </p:sp>
      <p:sp>
        <p:nvSpPr>
          <p:cNvPr id="9" name="Text 6"/>
          <p:cNvSpPr/>
          <p:nvPr/>
        </p:nvSpPr>
        <p:spPr>
          <a:xfrm>
            <a:off x="7862530" y="2553533"/>
            <a:ext cx="5903833" cy="790099"/>
          </a:xfrm>
          <a:prstGeom prst="rect">
            <a:avLst/>
          </a:prstGeom>
          <a:noFill/>
          <a:ln/>
        </p:spPr>
        <p:txBody>
          <a:bodyPr wrap="square" lIns="0" tIns="0" rIns="0" bIns="0" rtlCol="0" anchor="t"/>
          <a:lstStyle/>
          <a:p>
            <a:pPr marL="0" indent="0" algn="l">
              <a:lnSpc>
                <a:spcPts val="3100"/>
              </a:lnSpc>
              <a:buNone/>
            </a:pPr>
            <a:endParaRPr lang="en-US" sz="1900" dirty="0"/>
          </a:p>
        </p:txBody>
      </p:sp>
      <p:sp>
        <p:nvSpPr>
          <p:cNvPr id="13" name="Text 10"/>
          <p:cNvSpPr/>
          <p:nvPr/>
        </p:nvSpPr>
        <p:spPr>
          <a:xfrm>
            <a:off x="7862530" y="4084082"/>
            <a:ext cx="2743200" cy="342900"/>
          </a:xfrm>
          <a:prstGeom prst="rect">
            <a:avLst/>
          </a:prstGeom>
          <a:noFill/>
          <a:ln/>
        </p:spPr>
        <p:txBody>
          <a:bodyPr wrap="none" lIns="0" tIns="0" rIns="0" bIns="0" rtlCol="0" anchor="t"/>
          <a:lstStyle/>
          <a:p>
            <a:pPr marL="0" indent="0" algn="l">
              <a:lnSpc>
                <a:spcPts val="2700"/>
              </a:lnSpc>
              <a:buNone/>
            </a:pPr>
            <a:endParaRPr lang="en-US" sz="2150" dirty="0"/>
          </a:p>
        </p:txBody>
      </p:sp>
      <p:sp>
        <p:nvSpPr>
          <p:cNvPr id="14" name="Text 11"/>
          <p:cNvSpPr/>
          <p:nvPr/>
        </p:nvSpPr>
        <p:spPr>
          <a:xfrm>
            <a:off x="7928334" y="6513494"/>
            <a:ext cx="5726334" cy="79009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0" tIns="0" rIns="0" bIns="0" rtlCol="0" anchor="t"/>
          <a:lstStyle/>
          <a:p>
            <a:pPr marL="0" indent="0" algn="l">
              <a:lnSpc>
                <a:spcPts val="3100"/>
              </a:lnSpc>
              <a:buNone/>
            </a:pPr>
            <a:r>
              <a:rPr lang="en-US" sz="2000" dirty="0">
                <a:solidFill>
                  <a:schemeClr val="bg1"/>
                </a:solidFill>
              </a:rPr>
              <a:t>Line Chart : Showing pollutant values across years.</a:t>
            </a:r>
            <a:endParaRPr lang="en-US" sz="1900" dirty="0">
              <a:solidFill>
                <a:schemeClr val="bg1"/>
              </a:solidFill>
            </a:endParaRPr>
          </a:p>
        </p:txBody>
      </p:sp>
      <p:sp>
        <p:nvSpPr>
          <p:cNvPr id="15" name="Text 12"/>
          <p:cNvSpPr/>
          <p:nvPr/>
        </p:nvSpPr>
        <p:spPr>
          <a:xfrm>
            <a:off x="356840" y="1784194"/>
            <a:ext cx="6072020" cy="5787483"/>
          </a:xfrm>
          <a:prstGeom prst="rect">
            <a:avLst/>
          </a:prstGeom>
          <a:noFill/>
          <a:ln/>
        </p:spPr>
        <p:txBody>
          <a:bodyPr wrap="square" lIns="0" tIns="0" rIns="0" bIns="0" rtlCol="0" anchor="t"/>
          <a:lstStyle/>
          <a:p>
            <a:pPr marL="0" indent="0" algn="just">
              <a:lnSpc>
                <a:spcPts val="3100"/>
              </a:lnSpc>
              <a:buNone/>
            </a:pPr>
            <a:r>
              <a:rPr lang="en-US" sz="2000" b="1" dirty="0">
                <a:solidFill>
                  <a:schemeClr val="bg1"/>
                </a:solidFill>
              </a:rPr>
              <a:t>General Description: </a:t>
            </a:r>
          </a:p>
          <a:p>
            <a:pPr lvl="1" algn="just">
              <a:lnSpc>
                <a:spcPts val="3100"/>
              </a:lnSpc>
            </a:pPr>
            <a:r>
              <a:rPr lang="en-US" sz="2000" dirty="0">
                <a:solidFill>
                  <a:schemeClr val="bg1"/>
                </a:solidFill>
              </a:rPr>
              <a:t>This objective aims to analyze how pollution levels change over time, whether on a yearly, monthly, or seasonal basis. </a:t>
            </a:r>
          </a:p>
          <a:p>
            <a:pPr lvl="1" algn="just">
              <a:lnSpc>
                <a:spcPts val="3100"/>
              </a:lnSpc>
            </a:pPr>
            <a:endParaRPr lang="en-US" sz="1900" dirty="0">
              <a:solidFill>
                <a:schemeClr val="bg1"/>
              </a:solidFill>
            </a:endParaRPr>
          </a:p>
          <a:p>
            <a:pPr algn="just">
              <a:lnSpc>
                <a:spcPts val="3100"/>
              </a:lnSpc>
            </a:pPr>
            <a:r>
              <a:rPr lang="en-US" sz="2000" b="1" dirty="0">
                <a:solidFill>
                  <a:schemeClr val="bg1"/>
                </a:solidFill>
              </a:rPr>
              <a:t>Analysis results: </a:t>
            </a:r>
          </a:p>
          <a:p>
            <a:pPr lvl="1" algn="just">
              <a:lnSpc>
                <a:spcPts val="3100"/>
              </a:lnSpc>
            </a:pPr>
            <a:r>
              <a:rPr lang="en-US" sz="2000" dirty="0">
                <a:solidFill>
                  <a:schemeClr val="bg1"/>
                </a:solidFill>
              </a:rPr>
              <a:t>➢ Pollution as maximum in year 2005 as compared to the other years. </a:t>
            </a:r>
          </a:p>
          <a:p>
            <a:pPr lvl="1" algn="just">
              <a:lnSpc>
                <a:spcPts val="3100"/>
              </a:lnSpc>
            </a:pPr>
            <a:r>
              <a:rPr lang="en-US" sz="2000" dirty="0">
                <a:solidFill>
                  <a:schemeClr val="bg1"/>
                </a:solidFill>
              </a:rPr>
              <a:t>➢ A notable decline in pollutant levels was observed in 2020 and 2021, possibly due to COVID-19 lockdowns. </a:t>
            </a:r>
          </a:p>
          <a:p>
            <a:pPr lvl="1" algn="just">
              <a:lnSpc>
                <a:spcPts val="3100"/>
              </a:lnSpc>
            </a:pPr>
            <a:r>
              <a:rPr lang="en-US" sz="2000" dirty="0">
                <a:solidFill>
                  <a:schemeClr val="bg1"/>
                </a:solidFill>
              </a:rPr>
              <a:t>➢ Year-over-year trend indicates slight improvement in some cities.</a:t>
            </a:r>
          </a:p>
        </p:txBody>
      </p:sp>
      <p:sp>
        <p:nvSpPr>
          <p:cNvPr id="16" name="Rectangle 15">
            <a:extLst>
              <a:ext uri="{FF2B5EF4-FFF2-40B4-BE49-F238E27FC236}">
                <a16:creationId xmlns:a16="http://schemas.microsoft.com/office/drawing/2014/main" id="{066D2C0E-8DA5-C1FC-2B89-A9600323A0B5}"/>
              </a:ext>
            </a:extLst>
          </p:cNvPr>
          <p:cNvSpPr/>
          <p:nvPr/>
        </p:nvSpPr>
        <p:spPr>
          <a:xfrm>
            <a:off x="12857356" y="7694341"/>
            <a:ext cx="1661532" cy="423747"/>
          </a:xfrm>
          <a:prstGeom prst="rect">
            <a:avLst/>
          </a:prstGeom>
          <a:solidFill>
            <a:srgbClr val="1A1129"/>
          </a:solidFill>
          <a:ln>
            <a:solidFill>
              <a:srgbClr val="1A1129"/>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aphicFrame>
        <p:nvGraphicFramePr>
          <p:cNvPr id="19" name="Chart 18">
            <a:extLst>
              <a:ext uri="{FF2B5EF4-FFF2-40B4-BE49-F238E27FC236}">
                <a16:creationId xmlns:a16="http://schemas.microsoft.com/office/drawing/2014/main" id="{9DDBFCCB-8D54-4271-BDDC-8FC181B087B5}"/>
              </a:ext>
            </a:extLst>
          </p:cNvPr>
          <p:cNvGraphicFramePr>
            <a:graphicFrameLocks/>
          </p:cNvGraphicFramePr>
          <p:nvPr>
            <p:extLst>
              <p:ext uri="{D42A27DB-BD31-4B8C-83A1-F6EECF244321}">
                <p14:modId xmlns:p14="http://schemas.microsoft.com/office/powerpoint/2010/main" val="906102213"/>
              </p:ext>
            </p:extLst>
          </p:nvPr>
        </p:nvGraphicFramePr>
        <p:xfrm>
          <a:off x="6947211" y="2537577"/>
          <a:ext cx="7571678" cy="349523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 0"/>
          <p:cNvSpPr/>
          <p:nvPr/>
        </p:nvSpPr>
        <p:spPr>
          <a:xfrm>
            <a:off x="844509" y="546410"/>
            <a:ext cx="7340485" cy="892097"/>
          </a:xfrm>
          <a:prstGeom prst="rect">
            <a:avLst/>
          </a:prstGeom>
          <a:noFill/>
          <a:ln/>
        </p:spPr>
        <p:txBody>
          <a:bodyPr wrap="none" lIns="0" tIns="0" rIns="0" bIns="0" rtlCol="0" anchor="t"/>
          <a:lstStyle/>
          <a:p>
            <a:pPr marL="0" indent="0" algn="l">
              <a:lnSpc>
                <a:spcPts val="5250"/>
              </a:lnSpc>
              <a:buNone/>
            </a:pPr>
            <a:r>
              <a:rPr lang="en-US" sz="3600" dirty="0">
                <a:solidFill>
                  <a:srgbClr val="C6BFEE"/>
                </a:solidFill>
                <a:latin typeface="Prompt Medium" pitchFamily="34" charset="0"/>
                <a:ea typeface="Prompt Medium" pitchFamily="34" charset="-122"/>
                <a:cs typeface="Prompt Medium" pitchFamily="34" charset="-120"/>
              </a:rPr>
              <a:t>Objective 3: </a:t>
            </a:r>
            <a:r>
              <a:rPr lang="en-US" sz="3600" dirty="0">
                <a:solidFill>
                  <a:schemeClr val="bg1"/>
                </a:solidFill>
              </a:rPr>
              <a:t>Compare Different Pollutants &amp; Their Impact </a:t>
            </a:r>
          </a:p>
        </p:txBody>
      </p:sp>
      <p:sp>
        <p:nvSpPr>
          <p:cNvPr id="8" name="Text 5"/>
          <p:cNvSpPr/>
          <p:nvPr/>
        </p:nvSpPr>
        <p:spPr>
          <a:xfrm>
            <a:off x="8051180" y="6768790"/>
            <a:ext cx="6300441" cy="512955"/>
          </a:xfrm>
          <a:prstGeom prst="rect">
            <a:avLst/>
          </a:prstGeom>
          <a:noFill/>
          <a:ln>
            <a:solidFill>
              <a:srgbClr val="00B0F0"/>
            </a:solidFill>
          </a:ln>
        </p:spPr>
        <p:txBody>
          <a:bodyPr wrap="none" lIns="0" tIns="0" rIns="0" bIns="0" numCol="1" rtlCol="0" anchor="t"/>
          <a:lstStyle/>
          <a:p>
            <a:pPr marL="0" indent="0" algn="l">
              <a:lnSpc>
                <a:spcPct val="150000"/>
              </a:lnSpc>
              <a:buNone/>
            </a:pPr>
            <a:r>
              <a:rPr lang="en-US" sz="2000" dirty="0">
                <a:solidFill>
                  <a:schemeClr val="bg1"/>
                </a:solidFill>
              </a:rPr>
              <a:t>   Bar Chart: To show contribution of each pollutant by city</a:t>
            </a:r>
            <a:r>
              <a:rPr lang="en-US" sz="2000" dirty="0"/>
              <a:t>.</a:t>
            </a:r>
          </a:p>
        </p:txBody>
      </p:sp>
      <p:sp>
        <p:nvSpPr>
          <p:cNvPr id="10" name="Text 7"/>
          <p:cNvSpPr/>
          <p:nvPr/>
        </p:nvSpPr>
        <p:spPr>
          <a:xfrm>
            <a:off x="579618" y="1996068"/>
            <a:ext cx="8344095" cy="5375211"/>
          </a:xfrm>
          <a:prstGeom prst="rect">
            <a:avLst/>
          </a:prstGeom>
          <a:noFill/>
          <a:ln/>
        </p:spPr>
        <p:txBody>
          <a:bodyPr wrap="none" lIns="0" tIns="0" rIns="0" bIns="0" rtlCol="0" anchor="t"/>
          <a:lstStyle/>
          <a:p>
            <a:pPr marL="0" indent="0" algn="l">
              <a:lnSpc>
                <a:spcPts val="3000"/>
              </a:lnSpc>
              <a:buNone/>
            </a:pPr>
            <a:endParaRPr lang="en-US" sz="1900" dirty="0"/>
          </a:p>
        </p:txBody>
      </p:sp>
      <p:sp>
        <p:nvSpPr>
          <p:cNvPr id="11" name="Rectangle 10">
            <a:extLst>
              <a:ext uri="{FF2B5EF4-FFF2-40B4-BE49-F238E27FC236}">
                <a16:creationId xmlns:a16="http://schemas.microsoft.com/office/drawing/2014/main" id="{0889ADCF-1539-C26E-0AE6-4259633685CD}"/>
              </a:ext>
            </a:extLst>
          </p:cNvPr>
          <p:cNvSpPr/>
          <p:nvPr/>
        </p:nvSpPr>
        <p:spPr>
          <a:xfrm>
            <a:off x="12857356" y="7694341"/>
            <a:ext cx="1661532" cy="423747"/>
          </a:xfrm>
          <a:prstGeom prst="rect">
            <a:avLst/>
          </a:prstGeom>
          <a:solidFill>
            <a:srgbClr val="1A1129"/>
          </a:solidFill>
          <a:ln>
            <a:solidFill>
              <a:srgbClr val="1A1129"/>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aphicFrame>
        <p:nvGraphicFramePr>
          <p:cNvPr id="12" name="Chart 11">
            <a:extLst>
              <a:ext uri="{FF2B5EF4-FFF2-40B4-BE49-F238E27FC236}">
                <a16:creationId xmlns:a16="http://schemas.microsoft.com/office/drawing/2014/main" id="{BFF20769-0910-E447-B816-8C86E88B3D78}"/>
              </a:ext>
            </a:extLst>
          </p:cNvPr>
          <p:cNvGraphicFramePr>
            <a:graphicFrameLocks/>
          </p:cNvGraphicFramePr>
          <p:nvPr>
            <p:extLst>
              <p:ext uri="{D42A27DB-BD31-4B8C-83A1-F6EECF244321}">
                <p14:modId xmlns:p14="http://schemas.microsoft.com/office/powerpoint/2010/main" val="2933248034"/>
              </p:ext>
            </p:extLst>
          </p:nvPr>
        </p:nvGraphicFramePr>
        <p:xfrm>
          <a:off x="8184994" y="1438507"/>
          <a:ext cx="5865788" cy="5151543"/>
        </p:xfrm>
        <a:graphic>
          <a:graphicData uri="http://schemas.openxmlformats.org/drawingml/2006/chart">
            <c:chart xmlns:c="http://schemas.openxmlformats.org/drawingml/2006/chart" xmlns:r="http://schemas.openxmlformats.org/officeDocument/2006/relationships" r:id="rId3"/>
          </a:graphicData>
        </a:graphic>
      </p:graphicFrame>
      <p:sp>
        <p:nvSpPr>
          <p:cNvPr id="13" name="Rectangle 12">
            <a:extLst>
              <a:ext uri="{FF2B5EF4-FFF2-40B4-BE49-F238E27FC236}">
                <a16:creationId xmlns:a16="http://schemas.microsoft.com/office/drawing/2014/main" id="{7EFE4A23-7071-AEB0-C0D0-52DC9F49F4F9}"/>
              </a:ext>
            </a:extLst>
          </p:cNvPr>
          <p:cNvSpPr/>
          <p:nvPr/>
        </p:nvSpPr>
        <p:spPr>
          <a:xfrm>
            <a:off x="334537" y="1996068"/>
            <a:ext cx="7081024" cy="4895386"/>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just"/>
            <a:r>
              <a:rPr lang="en-US" sz="2000" b="1" dirty="0">
                <a:solidFill>
                  <a:schemeClr val="bg1"/>
                </a:solidFill>
              </a:rPr>
              <a:t>General Description: </a:t>
            </a:r>
          </a:p>
          <a:p>
            <a:pPr lvl="1" algn="just"/>
            <a:r>
              <a:rPr lang="en-US" sz="2000" dirty="0">
                <a:solidFill>
                  <a:schemeClr val="bg1"/>
                </a:solidFill>
              </a:rPr>
              <a:t>This analysis compares the prevalence and severity of different air pollutants, helping determine which ones are the biggest contributors to poor air quality.</a:t>
            </a:r>
          </a:p>
          <a:p>
            <a:pPr algn="just"/>
            <a:endParaRPr lang="en-US" sz="2000" dirty="0">
              <a:solidFill>
                <a:schemeClr val="bg1"/>
              </a:solidFill>
            </a:endParaRPr>
          </a:p>
          <a:p>
            <a:pPr algn="just"/>
            <a:r>
              <a:rPr lang="en-US" sz="2000" b="1" dirty="0">
                <a:solidFill>
                  <a:schemeClr val="bg1"/>
                </a:solidFill>
              </a:rPr>
              <a:t>Analysis results: </a:t>
            </a:r>
          </a:p>
          <a:p>
            <a:pPr lvl="1" algn="just"/>
            <a:r>
              <a:rPr lang="en-US" sz="2000" dirty="0">
                <a:solidFill>
                  <a:schemeClr val="bg1"/>
                </a:solidFill>
              </a:rPr>
              <a:t>➢ PM2.5 and PM10 were found to be the most consistently high pollutants across cities. </a:t>
            </a:r>
          </a:p>
          <a:p>
            <a:pPr lvl="1" algn="just"/>
            <a:r>
              <a:rPr lang="en-US" sz="2000" dirty="0">
                <a:solidFill>
                  <a:schemeClr val="bg1"/>
                </a:solidFill>
              </a:rPr>
              <a:t>➢ CO and NO2 levels were elevated near traffic-heavy zones. </a:t>
            </a:r>
          </a:p>
          <a:p>
            <a:pPr lvl="1" algn="just"/>
            <a:r>
              <a:rPr lang="en-US" sz="2000" dirty="0">
                <a:solidFill>
                  <a:schemeClr val="bg1"/>
                </a:solidFill>
              </a:rPr>
              <a:t>➢ SO2 and O3 showed lower average values.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33068" y="745212"/>
            <a:ext cx="4654868" cy="581858"/>
          </a:xfrm>
          <a:prstGeom prst="rect">
            <a:avLst/>
          </a:prstGeom>
          <a:noFill/>
          <a:ln/>
        </p:spPr>
        <p:txBody>
          <a:bodyPr wrap="none" lIns="0" tIns="0" rIns="0" bIns="0" rtlCol="0" anchor="t"/>
          <a:lstStyle/>
          <a:p>
            <a:pPr marL="0" indent="0" algn="l">
              <a:lnSpc>
                <a:spcPts val="4550"/>
              </a:lnSpc>
              <a:buNone/>
            </a:pPr>
            <a:r>
              <a:rPr lang="en-US" sz="3600" dirty="0">
                <a:solidFill>
                  <a:srgbClr val="C6BFEE"/>
                </a:solidFill>
                <a:latin typeface="Prompt Medium" pitchFamily="34" charset="0"/>
                <a:ea typeface="Prompt Medium" pitchFamily="34" charset="-122"/>
                <a:cs typeface="Prompt Medium" pitchFamily="34" charset="-120"/>
              </a:rPr>
              <a:t>Objective 4: </a:t>
            </a:r>
            <a:r>
              <a:rPr lang="en-US" sz="3600" dirty="0">
                <a:solidFill>
                  <a:schemeClr val="bg1"/>
                </a:solidFill>
              </a:rPr>
              <a:t>Correlate Pollution with Time Periods &amp; Seasons</a:t>
            </a:r>
          </a:p>
        </p:txBody>
      </p:sp>
      <p:sp>
        <p:nvSpPr>
          <p:cNvPr id="4" name="Text 2"/>
          <p:cNvSpPr/>
          <p:nvPr/>
        </p:nvSpPr>
        <p:spPr>
          <a:xfrm>
            <a:off x="847493" y="2497874"/>
            <a:ext cx="5558036" cy="3969834"/>
          </a:xfrm>
          <a:prstGeom prst="rect">
            <a:avLst/>
          </a:prstGeom>
          <a:noFill/>
          <a:ln/>
        </p:spPr>
        <p:txBody>
          <a:bodyPr wrap="square" lIns="0" tIns="0" rIns="0" bIns="0" rtlCol="0" anchor="t"/>
          <a:lstStyle/>
          <a:p>
            <a:pPr marL="0" indent="0" algn="just">
              <a:lnSpc>
                <a:spcPts val="2600"/>
              </a:lnSpc>
              <a:buNone/>
            </a:pPr>
            <a:r>
              <a:rPr lang="en-US" sz="2000" b="1" dirty="0">
                <a:solidFill>
                  <a:schemeClr val="bg1"/>
                </a:solidFill>
              </a:rPr>
              <a:t>General Description: </a:t>
            </a:r>
          </a:p>
          <a:p>
            <a:pPr lvl="1" algn="just">
              <a:lnSpc>
                <a:spcPts val="2600"/>
              </a:lnSpc>
            </a:pPr>
            <a:r>
              <a:rPr lang="en-US" sz="2000" dirty="0">
                <a:solidFill>
                  <a:schemeClr val="bg1"/>
                </a:solidFill>
              </a:rPr>
              <a:t>This objective explores how seasonal factors like temperature and rainfall influence pollutant concentration.</a:t>
            </a:r>
          </a:p>
          <a:p>
            <a:pPr lvl="1" algn="just">
              <a:lnSpc>
                <a:spcPts val="2600"/>
              </a:lnSpc>
            </a:pPr>
            <a:endParaRPr lang="en-US" sz="2000" dirty="0">
              <a:solidFill>
                <a:schemeClr val="bg1"/>
              </a:solidFill>
            </a:endParaRPr>
          </a:p>
          <a:p>
            <a:pPr lvl="1" algn="just">
              <a:lnSpc>
                <a:spcPts val="2600"/>
              </a:lnSpc>
            </a:pPr>
            <a:endParaRPr lang="en-US" sz="2000" dirty="0">
              <a:solidFill>
                <a:schemeClr val="bg1"/>
              </a:solidFill>
            </a:endParaRPr>
          </a:p>
          <a:p>
            <a:pPr algn="just">
              <a:lnSpc>
                <a:spcPts val="2600"/>
              </a:lnSpc>
            </a:pPr>
            <a:r>
              <a:rPr lang="en-US" sz="2000" b="1" dirty="0">
                <a:solidFill>
                  <a:schemeClr val="bg1"/>
                </a:solidFill>
              </a:rPr>
              <a:t>Analysis results: </a:t>
            </a:r>
          </a:p>
          <a:p>
            <a:pPr lvl="1" algn="just">
              <a:lnSpc>
                <a:spcPts val="2600"/>
              </a:lnSpc>
            </a:pPr>
            <a:r>
              <a:rPr lang="en-US" sz="2000" dirty="0">
                <a:solidFill>
                  <a:schemeClr val="bg1"/>
                </a:solidFill>
              </a:rPr>
              <a:t>Pollution levels are highest in Winter due to fog and stagnation.</a:t>
            </a:r>
          </a:p>
        </p:txBody>
      </p:sp>
      <p:sp>
        <p:nvSpPr>
          <p:cNvPr id="11" name="Text 5"/>
          <p:cNvSpPr/>
          <p:nvPr/>
        </p:nvSpPr>
        <p:spPr>
          <a:xfrm>
            <a:off x="7315200" y="6813394"/>
            <a:ext cx="6846848" cy="635619"/>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none" lIns="0" tIns="0" rIns="0" bIns="0" rtlCol="0" anchor="t"/>
          <a:lstStyle/>
          <a:p>
            <a:pPr marL="0" indent="0">
              <a:lnSpc>
                <a:spcPct val="150000"/>
              </a:lnSpc>
              <a:buNone/>
            </a:pPr>
            <a:r>
              <a:rPr lang="en-US" dirty="0">
                <a:solidFill>
                  <a:schemeClr val="bg1"/>
                </a:solidFill>
              </a:rPr>
              <a:t>      Clustered Column Chart: Comparing pollution across four seasons.</a:t>
            </a:r>
            <a:endParaRPr lang="en-US" sz="1800" dirty="0">
              <a:solidFill>
                <a:schemeClr val="bg1"/>
              </a:solidFill>
            </a:endParaRPr>
          </a:p>
        </p:txBody>
      </p:sp>
      <p:sp>
        <p:nvSpPr>
          <p:cNvPr id="16" name="Rectangle 15">
            <a:extLst>
              <a:ext uri="{FF2B5EF4-FFF2-40B4-BE49-F238E27FC236}">
                <a16:creationId xmlns:a16="http://schemas.microsoft.com/office/drawing/2014/main" id="{487B1C5E-6DFE-29CB-C19E-CBE99882802A}"/>
              </a:ext>
            </a:extLst>
          </p:cNvPr>
          <p:cNvSpPr/>
          <p:nvPr/>
        </p:nvSpPr>
        <p:spPr>
          <a:xfrm>
            <a:off x="12857356" y="7694341"/>
            <a:ext cx="1661532" cy="423747"/>
          </a:xfrm>
          <a:prstGeom prst="rect">
            <a:avLst/>
          </a:prstGeom>
          <a:solidFill>
            <a:srgbClr val="1A1129"/>
          </a:solidFill>
          <a:ln>
            <a:solidFill>
              <a:srgbClr val="1A1129"/>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aphicFrame>
        <p:nvGraphicFramePr>
          <p:cNvPr id="17" name="Chart 16">
            <a:extLst>
              <a:ext uri="{FF2B5EF4-FFF2-40B4-BE49-F238E27FC236}">
                <a16:creationId xmlns:a16="http://schemas.microsoft.com/office/drawing/2014/main" id="{8847F76A-93A6-4D30-8905-EBEF309C8AD7}"/>
              </a:ext>
            </a:extLst>
          </p:cNvPr>
          <p:cNvGraphicFramePr>
            <a:graphicFrameLocks/>
          </p:cNvGraphicFramePr>
          <p:nvPr>
            <p:extLst>
              <p:ext uri="{D42A27DB-BD31-4B8C-83A1-F6EECF244321}">
                <p14:modId xmlns:p14="http://schemas.microsoft.com/office/powerpoint/2010/main" val="1130980692"/>
              </p:ext>
            </p:extLst>
          </p:nvPr>
        </p:nvGraphicFramePr>
        <p:xfrm>
          <a:off x="7968394" y="1715147"/>
          <a:ext cx="5463250" cy="460748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13423" y="561261"/>
            <a:ext cx="5693212" cy="566261"/>
          </a:xfrm>
          <a:prstGeom prst="rect">
            <a:avLst/>
          </a:prstGeom>
          <a:noFill/>
          <a:ln/>
        </p:spPr>
        <p:txBody>
          <a:bodyPr wrap="none" lIns="0" tIns="0" rIns="0" bIns="0" rtlCol="0" anchor="t"/>
          <a:lstStyle/>
          <a:p>
            <a:pPr marL="0" indent="0" algn="l">
              <a:lnSpc>
                <a:spcPts val="4450"/>
              </a:lnSpc>
              <a:buNone/>
            </a:pPr>
            <a:r>
              <a:rPr lang="en-US" sz="3600" dirty="0">
                <a:solidFill>
                  <a:srgbClr val="C6BFEE"/>
                </a:solidFill>
                <a:latin typeface="Prompt Medium" pitchFamily="34" charset="0"/>
                <a:ea typeface="Prompt Medium" pitchFamily="34" charset="-122"/>
                <a:cs typeface="Prompt Medium" pitchFamily="34" charset="-120"/>
              </a:rPr>
              <a:t>Objective 5: </a:t>
            </a:r>
            <a:r>
              <a:rPr lang="en-US" sz="3600" dirty="0">
                <a:solidFill>
                  <a:schemeClr val="bg1"/>
                </a:solidFill>
              </a:rPr>
              <a:t>Identify Sources of Pollution by Indicator Type </a:t>
            </a:r>
          </a:p>
        </p:txBody>
      </p:sp>
      <p:sp>
        <p:nvSpPr>
          <p:cNvPr id="6" name="Text 4"/>
          <p:cNvSpPr/>
          <p:nvPr/>
        </p:nvSpPr>
        <p:spPr>
          <a:xfrm>
            <a:off x="802888" y="2144314"/>
            <a:ext cx="6512312" cy="4887685"/>
          </a:xfrm>
          <a:prstGeom prst="rect">
            <a:avLst/>
          </a:prstGeom>
          <a:noFill/>
          <a:ln/>
        </p:spPr>
        <p:txBody>
          <a:bodyPr wrap="square" lIns="0" tIns="0" rIns="0" bIns="0" rtlCol="0" anchor="t"/>
          <a:lstStyle/>
          <a:p>
            <a:pPr marL="0" indent="0" algn="l">
              <a:lnSpc>
                <a:spcPts val="2550"/>
              </a:lnSpc>
              <a:buNone/>
            </a:pPr>
            <a:r>
              <a:rPr lang="en-US" sz="2000" b="1" dirty="0">
                <a:solidFill>
                  <a:schemeClr val="bg1"/>
                </a:solidFill>
              </a:rPr>
              <a:t>General Description:</a:t>
            </a:r>
          </a:p>
          <a:p>
            <a:pPr lvl="1">
              <a:lnSpc>
                <a:spcPts val="2550"/>
              </a:lnSpc>
            </a:pPr>
            <a:r>
              <a:rPr lang="en-US" sz="2000" dirty="0">
                <a:solidFill>
                  <a:schemeClr val="bg1"/>
                </a:solidFill>
              </a:rPr>
              <a:t>Different pollutants are emitted by different sources. This objective aims to map specific pollutants to potential sources like vehicles, industries, or combustion. </a:t>
            </a:r>
          </a:p>
          <a:p>
            <a:pPr lvl="1">
              <a:lnSpc>
                <a:spcPts val="2550"/>
              </a:lnSpc>
            </a:pPr>
            <a:endParaRPr lang="en-US" sz="2000" dirty="0">
              <a:solidFill>
                <a:schemeClr val="bg1"/>
              </a:solidFill>
            </a:endParaRPr>
          </a:p>
          <a:p>
            <a:pPr>
              <a:lnSpc>
                <a:spcPts val="2550"/>
              </a:lnSpc>
            </a:pPr>
            <a:r>
              <a:rPr lang="en-US" sz="2000" b="1" dirty="0">
                <a:solidFill>
                  <a:schemeClr val="bg1"/>
                </a:solidFill>
              </a:rPr>
              <a:t>Analysis results: </a:t>
            </a:r>
          </a:p>
          <a:p>
            <a:pPr lvl="1">
              <a:lnSpc>
                <a:spcPts val="2550"/>
              </a:lnSpc>
            </a:pPr>
            <a:r>
              <a:rPr lang="en-US" sz="2000" dirty="0">
                <a:solidFill>
                  <a:schemeClr val="bg1"/>
                </a:solidFill>
              </a:rPr>
              <a:t>➢ NO2 and CO are highest in cities with dense traffic (Central Harlem - Morningside Heights and East Harlem). </a:t>
            </a:r>
          </a:p>
          <a:p>
            <a:pPr lvl="1">
              <a:lnSpc>
                <a:spcPts val="2550"/>
              </a:lnSpc>
            </a:pPr>
            <a:r>
              <a:rPr lang="en-US" sz="2000" dirty="0">
                <a:solidFill>
                  <a:schemeClr val="bg1"/>
                </a:solidFill>
              </a:rPr>
              <a:t>➢ SO2 is elevated near industrial zones (Durgapur, Asansol). </a:t>
            </a:r>
          </a:p>
          <a:p>
            <a:pPr lvl="1">
              <a:lnSpc>
                <a:spcPts val="2550"/>
              </a:lnSpc>
            </a:pPr>
            <a:r>
              <a:rPr lang="en-US" sz="2000" dirty="0">
                <a:solidFill>
                  <a:schemeClr val="bg1"/>
                </a:solidFill>
              </a:rPr>
              <a:t>➢ O3 is more evenly spread but increases in summer.</a:t>
            </a:r>
          </a:p>
        </p:txBody>
      </p:sp>
      <p:sp>
        <p:nvSpPr>
          <p:cNvPr id="10" name="Text 8"/>
          <p:cNvSpPr/>
          <p:nvPr/>
        </p:nvSpPr>
        <p:spPr>
          <a:xfrm>
            <a:off x="7170233" y="6890492"/>
            <a:ext cx="7270595" cy="603127"/>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wrap="none" lIns="0" tIns="0" rIns="0" bIns="0" rtlCol="0" anchor="t"/>
          <a:lstStyle/>
          <a:p>
            <a:pPr marL="0" indent="0" algn="l">
              <a:lnSpc>
                <a:spcPct val="150000"/>
              </a:lnSpc>
              <a:buNone/>
            </a:pPr>
            <a:r>
              <a:rPr lang="en-US" sz="2000" dirty="0">
                <a:solidFill>
                  <a:schemeClr val="bg1"/>
                </a:solidFill>
              </a:rPr>
              <a:t>     Pie Chart: Showing pollutants, source category by indicator type</a:t>
            </a:r>
            <a:r>
              <a:rPr lang="en-US" sz="1600" dirty="0">
                <a:solidFill>
                  <a:schemeClr val="bg1"/>
                </a:solidFill>
              </a:rPr>
              <a:t>.</a:t>
            </a:r>
            <a:endParaRPr lang="en-US" sz="1750" dirty="0">
              <a:solidFill>
                <a:schemeClr val="bg1"/>
              </a:solidFill>
            </a:endParaRPr>
          </a:p>
        </p:txBody>
      </p:sp>
      <p:sp>
        <p:nvSpPr>
          <p:cNvPr id="18" name="Rectangle 17">
            <a:extLst>
              <a:ext uri="{FF2B5EF4-FFF2-40B4-BE49-F238E27FC236}">
                <a16:creationId xmlns:a16="http://schemas.microsoft.com/office/drawing/2014/main" id="{327EBE73-7EF4-C981-E013-5D59FF05CE1A}"/>
              </a:ext>
            </a:extLst>
          </p:cNvPr>
          <p:cNvSpPr/>
          <p:nvPr/>
        </p:nvSpPr>
        <p:spPr>
          <a:xfrm>
            <a:off x="12857356" y="7694341"/>
            <a:ext cx="1661532" cy="423747"/>
          </a:xfrm>
          <a:prstGeom prst="rect">
            <a:avLst/>
          </a:prstGeom>
          <a:solidFill>
            <a:srgbClr val="1A1129"/>
          </a:solidFill>
          <a:ln>
            <a:solidFill>
              <a:srgbClr val="1A1129"/>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aphicFrame>
        <p:nvGraphicFramePr>
          <p:cNvPr id="19" name="Chart 18">
            <a:extLst>
              <a:ext uri="{FF2B5EF4-FFF2-40B4-BE49-F238E27FC236}">
                <a16:creationId xmlns:a16="http://schemas.microsoft.com/office/drawing/2014/main" id="{E6972252-E53C-441B-AB1B-29ACD27BD03E}"/>
              </a:ext>
            </a:extLst>
          </p:cNvPr>
          <p:cNvGraphicFramePr>
            <a:graphicFrameLocks/>
          </p:cNvGraphicFramePr>
          <p:nvPr>
            <p:extLst>
              <p:ext uri="{D42A27DB-BD31-4B8C-83A1-F6EECF244321}">
                <p14:modId xmlns:p14="http://schemas.microsoft.com/office/powerpoint/2010/main" val="2321097008"/>
              </p:ext>
            </p:extLst>
          </p:nvPr>
        </p:nvGraphicFramePr>
        <p:xfrm>
          <a:off x="9070455" y="1427584"/>
          <a:ext cx="4027715" cy="488768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Text 0"/>
          <p:cNvSpPr/>
          <p:nvPr/>
        </p:nvSpPr>
        <p:spPr>
          <a:xfrm>
            <a:off x="285750" y="544010"/>
            <a:ext cx="7569517" cy="1070120"/>
          </a:xfrm>
          <a:prstGeom prst="rect">
            <a:avLst/>
          </a:prstGeom>
          <a:noFill/>
          <a:ln/>
        </p:spPr>
        <p:txBody>
          <a:bodyPr wrap="none" lIns="0" tIns="0" rIns="0" bIns="0" rtlCol="0" anchor="t"/>
          <a:lstStyle/>
          <a:p>
            <a:pPr marL="0" indent="0" algn="l">
              <a:lnSpc>
                <a:spcPts val="4900"/>
              </a:lnSpc>
              <a:buNone/>
            </a:pPr>
            <a:r>
              <a:rPr lang="en-US" sz="3600" dirty="0">
                <a:solidFill>
                  <a:srgbClr val="C6BFEE"/>
                </a:solidFill>
                <a:latin typeface="Prompt Medium" pitchFamily="34" charset="0"/>
                <a:ea typeface="Prompt Medium" pitchFamily="34" charset="-122"/>
                <a:cs typeface="Prompt Medium" pitchFamily="34" charset="-120"/>
              </a:rPr>
              <a:t>Objective 6: </a:t>
            </a:r>
            <a:r>
              <a:rPr lang="en-US" sz="3600" dirty="0">
                <a:solidFill>
                  <a:schemeClr val="bg1"/>
                </a:solidFill>
              </a:rPr>
              <a:t>Categorize Areas by Pollution Severity </a:t>
            </a:r>
          </a:p>
        </p:txBody>
      </p:sp>
      <p:sp>
        <p:nvSpPr>
          <p:cNvPr id="14" name="Rectangle 13">
            <a:extLst>
              <a:ext uri="{FF2B5EF4-FFF2-40B4-BE49-F238E27FC236}">
                <a16:creationId xmlns:a16="http://schemas.microsoft.com/office/drawing/2014/main" id="{A31A6BC7-75F9-AD15-D276-35533BFB3E50}"/>
              </a:ext>
            </a:extLst>
          </p:cNvPr>
          <p:cNvSpPr/>
          <p:nvPr/>
        </p:nvSpPr>
        <p:spPr>
          <a:xfrm>
            <a:off x="646771" y="1088020"/>
            <a:ext cx="13403766" cy="3279691"/>
          </a:xfrm>
          <a:prstGeom prst="rect">
            <a:avLst/>
          </a:prstGeom>
          <a:noFill/>
          <a:ln>
            <a:noFill/>
          </a:ln>
        </p:spPr>
        <p:style>
          <a:lnRef idx="0">
            <a:scrgbClr r="0" g="0" b="0"/>
          </a:lnRef>
          <a:fillRef idx="0">
            <a:scrgbClr r="0" g="0" b="0"/>
          </a:fillRef>
          <a:effectRef idx="0">
            <a:scrgbClr r="0" g="0" b="0"/>
          </a:effectRef>
          <a:fontRef idx="minor">
            <a:schemeClr val="accent3"/>
          </a:fontRef>
        </p:style>
        <p:txBody>
          <a:bodyPr rtlCol="0" anchor="ctr"/>
          <a:lstStyle/>
          <a:p>
            <a:pPr algn="just"/>
            <a:r>
              <a:rPr lang="en-US" sz="2000" b="1" dirty="0">
                <a:solidFill>
                  <a:schemeClr val="bg1"/>
                </a:solidFill>
              </a:rPr>
              <a:t>General Description: </a:t>
            </a:r>
          </a:p>
          <a:p>
            <a:pPr lvl="1" algn="just"/>
            <a:r>
              <a:rPr lang="en-US" sz="2000" dirty="0">
                <a:solidFill>
                  <a:schemeClr val="bg1"/>
                </a:solidFill>
              </a:rPr>
              <a:t>This step involves classifying cities or zones into severity levels like Good, Unhealthy and Hazardous based on average pollutant thresholds.</a:t>
            </a:r>
          </a:p>
          <a:p>
            <a:pPr algn="just"/>
            <a:endParaRPr lang="en-US" sz="2000" dirty="0">
              <a:solidFill>
                <a:schemeClr val="bg1"/>
              </a:solidFill>
            </a:endParaRPr>
          </a:p>
          <a:p>
            <a:pPr algn="just"/>
            <a:r>
              <a:rPr lang="en-US" sz="2000" b="1" dirty="0">
                <a:solidFill>
                  <a:schemeClr val="bg1"/>
                </a:solidFill>
              </a:rPr>
              <a:t>Analysis results: </a:t>
            </a:r>
          </a:p>
          <a:p>
            <a:pPr lvl="1" algn="just"/>
            <a:r>
              <a:rPr lang="en-US" sz="2000" dirty="0">
                <a:solidFill>
                  <a:schemeClr val="bg1"/>
                </a:solidFill>
              </a:rPr>
              <a:t>➢ Tier-1 cities largely fall into the ‘Good’ category. </a:t>
            </a:r>
          </a:p>
          <a:p>
            <a:pPr lvl="1" algn="just"/>
            <a:r>
              <a:rPr lang="en-US" sz="2000" dirty="0">
                <a:solidFill>
                  <a:schemeClr val="bg1"/>
                </a:solidFill>
              </a:rPr>
              <a:t>➢ Tier-2 and rural areas often lie in the Unhealthy and Hazardous category. </a:t>
            </a:r>
          </a:p>
          <a:p>
            <a:pPr lvl="1" algn="just"/>
            <a:r>
              <a:rPr lang="en-US" sz="2000" dirty="0">
                <a:solidFill>
                  <a:schemeClr val="bg1"/>
                </a:solidFill>
              </a:rPr>
              <a:t>➢ Allows easy visual mapping of high-risk zones. </a:t>
            </a:r>
          </a:p>
        </p:txBody>
      </p:sp>
      <p:graphicFrame>
        <p:nvGraphicFramePr>
          <p:cNvPr id="15" name="Chart 14">
            <a:extLst>
              <a:ext uri="{FF2B5EF4-FFF2-40B4-BE49-F238E27FC236}">
                <a16:creationId xmlns:a16="http://schemas.microsoft.com/office/drawing/2014/main" id="{5868F8D6-5C1B-8571-9381-281E55F9AF1F}"/>
              </a:ext>
            </a:extLst>
          </p:cNvPr>
          <p:cNvGraphicFramePr>
            <a:graphicFrameLocks/>
          </p:cNvGraphicFramePr>
          <p:nvPr>
            <p:extLst>
              <p:ext uri="{D42A27DB-BD31-4B8C-83A1-F6EECF244321}">
                <p14:modId xmlns:p14="http://schemas.microsoft.com/office/powerpoint/2010/main" val="2370275201"/>
              </p:ext>
            </p:extLst>
          </p:nvPr>
        </p:nvGraphicFramePr>
        <p:xfrm>
          <a:off x="4109013" y="4367712"/>
          <a:ext cx="10421026" cy="3761528"/>
        </p:xfrm>
        <a:graphic>
          <a:graphicData uri="http://schemas.openxmlformats.org/drawingml/2006/chart">
            <c:chart xmlns:c="http://schemas.openxmlformats.org/drawingml/2006/chart" xmlns:r="http://schemas.openxmlformats.org/officeDocument/2006/relationships" r:id="rId3"/>
          </a:graphicData>
        </a:graphic>
      </p:graphicFrame>
      <p:sp>
        <p:nvSpPr>
          <p:cNvPr id="16" name="Rectangle 15">
            <a:extLst>
              <a:ext uri="{FF2B5EF4-FFF2-40B4-BE49-F238E27FC236}">
                <a16:creationId xmlns:a16="http://schemas.microsoft.com/office/drawing/2014/main" id="{B8311CC3-0EE3-E5CF-5AC2-EA530BACE4F9}"/>
              </a:ext>
            </a:extLst>
          </p:cNvPr>
          <p:cNvSpPr/>
          <p:nvPr/>
        </p:nvSpPr>
        <p:spPr>
          <a:xfrm>
            <a:off x="540395" y="5839966"/>
            <a:ext cx="2850988" cy="1070120"/>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dirty="0">
                <a:solidFill>
                  <a:schemeClr val="bg1"/>
                </a:solidFill>
              </a:rPr>
              <a:t>column Chart: </a:t>
            </a:r>
          </a:p>
          <a:p>
            <a:pPr algn="ctr"/>
            <a:r>
              <a:rPr lang="en-US" dirty="0">
                <a:solidFill>
                  <a:schemeClr val="bg1"/>
                </a:solidFill>
              </a:rPr>
              <a:t>Indicating severity level</a:t>
            </a:r>
            <a:r>
              <a:rPr lang="en-US"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987</Words>
  <Application>Microsoft Office PowerPoint</Application>
  <PresentationFormat>Custom</PresentationFormat>
  <Paragraphs>100</Paragraphs>
  <Slides>11</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Prompt Medium</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Davinder Singh</cp:lastModifiedBy>
  <cp:revision>6</cp:revision>
  <dcterms:created xsi:type="dcterms:W3CDTF">2025-04-12T14:30:07Z</dcterms:created>
  <dcterms:modified xsi:type="dcterms:W3CDTF">2025-04-25T07:15:10Z</dcterms:modified>
</cp:coreProperties>
</file>