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74" r:id="rId4"/>
    <p:sldId id="270" r:id="rId5"/>
    <p:sldId id="271" r:id="rId6"/>
    <p:sldId id="272" r:id="rId7"/>
    <p:sldId id="273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3"/>
    <p:restoredTop sz="94659"/>
  </p:normalViewPr>
  <p:slideViewPr>
    <p:cSldViewPr snapToGrid="0" snapToObjects="1">
      <p:cViewPr varScale="1">
        <p:scale>
          <a:sx n="69" d="100"/>
          <a:sy n="69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C752BC-560D-5045-B397-1A7BE3E60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B59B77B-4AB8-CB43-9A10-308C10308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5835E6-4404-984F-96FF-704931D7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5D7E-13D9-F14A-8B0C-6AA7040123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034061-C68B-4E46-8519-DCD06ED2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1257A3-3677-C447-A688-DDF74E9C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3C0-B2C2-E041-8DAE-C98D4562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0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8AA982-8265-D24C-A306-AD26CDD1B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1A8A110-42F4-6E4C-9A65-EC74554FD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CDA229-6F41-E04E-928E-2AF26AAB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5D7E-13D9-F14A-8B0C-6AA7040123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43FB6F-0769-4143-B2B1-8062A82F4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80EB41A-EA28-EF48-BB5A-429B5D0C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3C0-B2C2-E041-8DAE-C98D4562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39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D7B54AB-0B9C-9342-BC3C-4FFFE7E67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E7115C6-52FF-D14B-A183-418B7F99E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AE7B932-7474-764C-B636-A9305D665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5D7E-13D9-F14A-8B0C-6AA7040123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ADEA6E-B223-6B4E-875A-FBBFFA13F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95069D-3D3C-B943-987A-73A56D20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3C0-B2C2-E041-8DAE-C98D4562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88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18BC75-2D82-FD49-8E48-DDBB1769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900250-0D7C-884F-B1A4-673B85FCF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B9324C-D6F3-4847-94C3-65C67BC1A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5D7E-13D9-F14A-8B0C-6AA7040123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2243F7-A98E-2545-883C-80CE692F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3A6A839-E306-0447-9471-58927EA67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3C0-B2C2-E041-8DAE-C98D4562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5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4C143-3EA4-DB42-8DDE-6ACD3F97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68965C-B1BE-2543-8334-AE5F6FDCF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772570-9655-CC43-96E5-FECC87CE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5D7E-13D9-F14A-8B0C-6AA7040123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17D999F-88DA-B048-B993-0BC1FC52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F9A7DF7-0943-E548-8D10-9F9817D1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3C0-B2C2-E041-8DAE-C98D4562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4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43F7FA-F88E-8D4D-A07E-3458EF96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5469E75-4915-D448-9F47-3EFFC7A0A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82B80E6-6D2D-0F4E-8567-27E25FA8E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FE49580-E276-8849-8FE7-81C810DF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5D7E-13D9-F14A-8B0C-6AA7040123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019E91-8AD6-354E-9E98-8C680D76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A604C5-5061-FD4C-A78C-CBDCAEE3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3C0-B2C2-E041-8DAE-C98D4562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7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BC709F-8529-BC43-9525-DE849D10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FB7961E-2E63-664D-961B-772C5366E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C633796-DADC-5B48-96BC-D352CEB0E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F52D591-BAF6-EA46-9CB9-5D8F90759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5343353-D544-F048-8485-8ADCC1734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A8A222D-732A-494F-93ED-6349B1B1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5D7E-13D9-F14A-8B0C-6AA7040123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98124-B526-2F41-B11D-E0FFE343B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89C2000-3CA6-CC4A-AF35-17BA2B57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3C0-B2C2-E041-8DAE-C98D4562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2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FA21F5-7BD0-B043-BBF4-E82762220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13AFC67-D87D-974C-AB56-04F49BF5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5D7E-13D9-F14A-8B0C-6AA7040123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140473D-ECC3-4E4C-8D89-B866969E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F1F9080-3F0C-8946-BDB8-AE73A4AE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3C0-B2C2-E041-8DAE-C98D4562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79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1BE639A-13B3-2743-BAAA-7F0C4AB6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5D7E-13D9-F14A-8B0C-6AA7040123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FED56F-103F-014D-9ACF-3285DD08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463676F-73A0-D04D-8498-40912EEB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3C0-B2C2-E041-8DAE-C98D4562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5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3C0CC8-5742-C14D-AEDB-F96052279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933B38-630E-154B-96C3-BE0D6195A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742E681-C7B5-F74C-81FE-47B4D6911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3F66CA0-A182-C24F-9883-6CAC7AB2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5D7E-13D9-F14A-8B0C-6AA7040123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369ACBB-4B3C-8348-AB3E-C0F1B66F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DB4BAAC-C686-FC4C-9642-015F6F04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3C0-B2C2-E041-8DAE-C98D4562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5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782B9B-165A-6D46-AEDC-5051F9383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94D15CF-9E52-E142-A2FF-1FADB745F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66D414E-4604-C247-8F35-551BB8DB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E4E91C99-90A5-F943-B557-AD5919FA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C5D7E-13D9-F14A-8B0C-6AA7040123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91B444-9715-7A4B-BCE8-A2ADA6691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CD34378-ABF7-D34E-BFEB-DBB3034F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453C0-B2C2-E041-8DAE-C98D4562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4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0748E67-3D0C-E747-8AAE-3D3FFEAC8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D81FE39-A3E4-BE46-A98D-7F0BA4058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795E8F8-52A7-7C4C-9834-9E011017CC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C5D7E-13D9-F14A-8B0C-6AA70401239A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59E370-5AC4-7A45-A431-0CD28933F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676317-5EF4-594E-B017-3C18151A8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453C0-B2C2-E041-8DAE-C98D45620B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25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4.png"/><Relationship Id="rId7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avatarmovi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DAF314-4156-4C43-8747-0834E5217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827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SOAL LKS TINGKAT </a:t>
            </a:r>
            <a:r>
              <a:rPr lang="en-US" dirty="0" smtClean="0"/>
              <a:t>KOTAMADAYA SURABAYA 2023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832814-AB2B-EC46-AB15-AA79BB307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8074"/>
            <a:ext cx="9144000" cy="1655762"/>
          </a:xfrm>
        </p:spPr>
        <p:txBody>
          <a:bodyPr/>
          <a:lstStyle/>
          <a:p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Lomba</a:t>
            </a:r>
            <a:r>
              <a:rPr lang="en-US" dirty="0"/>
              <a:t> </a:t>
            </a:r>
            <a:r>
              <a:rPr lang="en-US" i="1" dirty="0"/>
              <a:t>Artificial Intelligence</a:t>
            </a:r>
            <a:r>
              <a:rPr lang="en-US" dirty="0"/>
              <a:t> (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)</a:t>
            </a:r>
          </a:p>
          <a:p>
            <a:r>
              <a:rPr lang="en-US" dirty="0" smtClean="0"/>
              <a:t>30 S.D 31 </a:t>
            </a:r>
            <a:r>
              <a:rPr lang="en-US" dirty="0" err="1" smtClean="0"/>
              <a:t>Januari</a:t>
            </a:r>
            <a:r>
              <a:rPr lang="en-US" dirty="0" smtClean="0"/>
              <a:t> 2024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smtClean="0"/>
              <a:t>SMKN 1 Surabaya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564D3BB-598A-CE47-AB64-43CC5D434C67}"/>
              </a:ext>
            </a:extLst>
          </p:cNvPr>
          <p:cNvGrpSpPr/>
          <p:nvPr/>
        </p:nvGrpSpPr>
        <p:grpSpPr>
          <a:xfrm>
            <a:off x="4021060" y="0"/>
            <a:ext cx="3675541" cy="2267686"/>
            <a:chOff x="4021060" y="0"/>
            <a:chExt cx="3675541" cy="22676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8D1436BE-0D7D-0642-93FF-23E870558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1060" y="0"/>
              <a:ext cx="1670056" cy="22676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xmlns="" id="{C7D1A445-BD0E-3846-B42A-1E8A7CB0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1116" y="0"/>
              <a:ext cx="2005485" cy="2267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0345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SISTEM REKOMENDASI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Berlin Sans FB" panose="020E0602020502020306" pitchFamily="34" charset="0"/>
              </a:rPr>
              <a:t>Sistem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pemberi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rekomendasi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adalah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subkelas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sistem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penyaringan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informasi</a:t>
            </a:r>
            <a:r>
              <a:rPr lang="en-US" dirty="0">
                <a:latin typeface="Berlin Sans FB" panose="020E0602020502020306" pitchFamily="34" charset="0"/>
              </a:rPr>
              <a:t> yang </a:t>
            </a:r>
            <a:r>
              <a:rPr lang="en-US" dirty="0" err="1">
                <a:latin typeface="Berlin Sans FB" panose="020E0602020502020306" pitchFamily="34" charset="0"/>
              </a:rPr>
              <a:t>memberikan</a:t>
            </a:r>
            <a:r>
              <a:rPr lang="en-US" dirty="0">
                <a:latin typeface="Berlin Sans FB" panose="020E0602020502020306" pitchFamily="34" charset="0"/>
              </a:rPr>
              <a:t> saran </a:t>
            </a:r>
            <a:r>
              <a:rPr lang="en-US" dirty="0" err="1">
                <a:latin typeface="Berlin Sans FB" panose="020E0602020502020306" pitchFamily="34" charset="0"/>
              </a:rPr>
              <a:t>untuk</a:t>
            </a:r>
            <a:r>
              <a:rPr lang="en-US" dirty="0">
                <a:latin typeface="Berlin Sans FB" panose="020E0602020502020306" pitchFamily="34" charset="0"/>
              </a:rPr>
              <a:t> item yang paling </a:t>
            </a:r>
            <a:r>
              <a:rPr lang="en-US" dirty="0" err="1">
                <a:latin typeface="Berlin Sans FB" panose="020E0602020502020306" pitchFamily="34" charset="0"/>
              </a:rPr>
              <a:t>sesuai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untuk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pengguna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tertentu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Sistem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pemberi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rekomendasi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sangat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berguna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saat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seseorang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harus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memilih</a:t>
            </a:r>
            <a:r>
              <a:rPr lang="en-US" dirty="0">
                <a:latin typeface="Berlin Sans FB" panose="020E0602020502020306" pitchFamily="34" charset="0"/>
              </a:rPr>
              <a:t> item dari </a:t>
            </a:r>
            <a:r>
              <a:rPr lang="en-US" dirty="0" err="1">
                <a:latin typeface="Berlin Sans FB" panose="020E0602020502020306" pitchFamily="34" charset="0"/>
              </a:rPr>
              <a:t>sejumlah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besar</a:t>
            </a:r>
            <a:r>
              <a:rPr lang="en-US" dirty="0">
                <a:latin typeface="Berlin Sans FB" panose="020E0602020502020306" pitchFamily="34" charset="0"/>
              </a:rPr>
              <a:t> item yang </a:t>
            </a:r>
            <a:r>
              <a:rPr lang="en-US" dirty="0" err="1">
                <a:latin typeface="Berlin Sans FB" panose="020E0602020502020306" pitchFamily="34" charset="0"/>
              </a:rPr>
              <a:t>mungkin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ditawarkan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oleh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sebuah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layanan</a:t>
            </a:r>
            <a:r>
              <a:rPr lang="en-US" dirty="0" smtClean="0">
                <a:latin typeface="Berlin Sans FB" panose="020E0602020502020306" pitchFamily="34" charset="0"/>
              </a:rPr>
              <a:t>.</a:t>
            </a:r>
          </a:p>
          <a:p>
            <a:r>
              <a:rPr lang="en-US" dirty="0" err="1" smtClean="0">
                <a:latin typeface="Berlin Sans FB" panose="020E0602020502020306" pitchFamily="34" charset="0"/>
              </a:rPr>
              <a:t>Sistem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pemberi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rekomendasi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sangat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berguna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saat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seseorang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harus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memilih</a:t>
            </a:r>
            <a:r>
              <a:rPr lang="en-US" dirty="0">
                <a:latin typeface="Berlin Sans FB" panose="020E0602020502020306" pitchFamily="34" charset="0"/>
              </a:rPr>
              <a:t> item dari </a:t>
            </a:r>
            <a:r>
              <a:rPr lang="en-US" dirty="0" err="1">
                <a:latin typeface="Berlin Sans FB" panose="020E0602020502020306" pitchFamily="34" charset="0"/>
              </a:rPr>
              <a:t>sejumlah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besar</a:t>
            </a:r>
            <a:r>
              <a:rPr lang="en-US" dirty="0">
                <a:latin typeface="Berlin Sans FB" panose="020E0602020502020306" pitchFamily="34" charset="0"/>
              </a:rPr>
              <a:t> item yang </a:t>
            </a:r>
            <a:r>
              <a:rPr lang="en-US" dirty="0" err="1">
                <a:latin typeface="Berlin Sans FB" panose="020E0602020502020306" pitchFamily="34" charset="0"/>
              </a:rPr>
              <a:t>mungkin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ditawarkan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oleh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sebuah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err="1">
                <a:latin typeface="Berlin Sans FB" panose="020E0602020502020306" pitchFamily="34" charset="0"/>
              </a:rPr>
              <a:t>layanan</a:t>
            </a:r>
            <a:r>
              <a:rPr lang="en-US" dirty="0">
                <a:latin typeface="Berlin Sans FB" panose="020E0602020502020306" pitchFamily="34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610C44C-2820-554D-9567-6110C1826C5D}"/>
              </a:ext>
            </a:extLst>
          </p:cNvPr>
          <p:cNvGrpSpPr/>
          <p:nvPr/>
        </p:nvGrpSpPr>
        <p:grpSpPr>
          <a:xfrm>
            <a:off x="9239535" y="59733"/>
            <a:ext cx="2734101" cy="1419367"/>
            <a:chOff x="4021060" y="0"/>
            <a:chExt cx="3675541" cy="22676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2786B5B-BCF0-874F-92DA-3A289D8A4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1060" y="0"/>
              <a:ext cx="1670056" cy="22676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46BC1601-5A02-F441-AEB8-23F0E48B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1116" y="0"/>
              <a:ext cx="2005485" cy="2267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821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MOVIE RECOMMENDER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Disney Plus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Netflix</a:t>
            </a:r>
          </a:p>
          <a:p>
            <a:r>
              <a:rPr lang="en-US" dirty="0" smtClean="0">
                <a:latin typeface="Berlin Sans FB" panose="020E0602020502020306" pitchFamily="34" charset="0"/>
              </a:rPr>
              <a:t>Amazon Prime</a:t>
            </a:r>
          </a:p>
          <a:p>
            <a:r>
              <a:rPr lang="en-US" dirty="0" err="1" smtClean="0">
                <a:latin typeface="Berlin Sans FB" panose="020E0602020502020306" pitchFamily="34" charset="0"/>
              </a:rPr>
              <a:t>Vidio</a:t>
            </a:r>
            <a:endParaRPr lang="en-US" dirty="0" smtClean="0">
              <a:latin typeface="Berlin Sans FB" panose="020E0602020502020306" pitchFamily="34" charset="0"/>
            </a:endParaRPr>
          </a:p>
          <a:p>
            <a:r>
              <a:rPr lang="en-US" dirty="0" err="1" smtClean="0">
                <a:latin typeface="Berlin Sans FB" panose="020E0602020502020306" pitchFamily="34" charset="0"/>
              </a:rPr>
              <a:t>Catchplay</a:t>
            </a:r>
            <a:endParaRPr lang="en-US" dirty="0"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88" y="1516531"/>
            <a:ext cx="3057952" cy="1552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051" y="3596754"/>
            <a:ext cx="2133898" cy="12479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974" y="1690688"/>
            <a:ext cx="1914792" cy="1552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7394" y="3510665"/>
            <a:ext cx="3057952" cy="14956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6201" y="5239081"/>
            <a:ext cx="2705478" cy="138131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0610C44C-2820-554D-9567-6110C1826C5D}"/>
              </a:ext>
            </a:extLst>
          </p:cNvPr>
          <p:cNvGrpSpPr/>
          <p:nvPr/>
        </p:nvGrpSpPr>
        <p:grpSpPr>
          <a:xfrm>
            <a:off x="9239535" y="59733"/>
            <a:ext cx="2734101" cy="1419367"/>
            <a:chOff x="4021060" y="0"/>
            <a:chExt cx="3675541" cy="226768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xmlns="" id="{72786B5B-BCF0-874F-92DA-3A289D8A4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21060" y="0"/>
              <a:ext cx="1670056" cy="226768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xmlns="" id="{46BC1601-5A02-F441-AEB8-23F0E48B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691116" y="0"/>
              <a:ext cx="2005485" cy="2267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9493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LABEL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Berlin Sans FB" panose="020E0602020502020306" pitchFamily="34" charset="0"/>
              </a:rPr>
              <a:t>Budget : </a:t>
            </a:r>
            <a:r>
              <a:rPr lang="en-US" dirty="0">
                <a:latin typeface="Berlin Sans FB" panose="020E0602020502020306" pitchFamily="34" charset="0"/>
              </a:rPr>
              <a:t>237.000.000$</a:t>
            </a:r>
            <a:endParaRPr lang="en-US" dirty="0">
              <a:latin typeface="Berlin Sans FB" panose="020E06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Berlin Sans FB" panose="020E0602020502020306" pitchFamily="34" charset="0"/>
              </a:rPr>
              <a:t>Genres: </a:t>
            </a:r>
            <a:r>
              <a:rPr lang="en-US" dirty="0">
                <a:latin typeface="Berlin Sans FB" panose="020E0602020502020306" pitchFamily="34" charset="0"/>
              </a:rPr>
              <a:t>Action, Adventure, </a:t>
            </a:r>
            <a:r>
              <a:rPr lang="en-US" dirty="0" smtClean="0">
                <a:latin typeface="Berlin Sans FB" panose="020E0602020502020306" pitchFamily="34" charset="0"/>
              </a:rPr>
              <a:t>Fantasy, </a:t>
            </a:r>
            <a:r>
              <a:rPr lang="en-US" dirty="0">
                <a:latin typeface="Berlin Sans FB" panose="020E0602020502020306" pitchFamily="34" charset="0"/>
              </a:rPr>
              <a:t>Science fiction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Berlin Sans FB" panose="020E0602020502020306" pitchFamily="34" charset="0"/>
              </a:rPr>
              <a:t>Homepage: </a:t>
            </a:r>
            <a:r>
              <a:rPr lang="en-US" dirty="0">
                <a:latin typeface="Berlin Sans FB" panose="020E0602020502020306" pitchFamily="34" charset="0"/>
                <a:hlinkClick r:id="rId2"/>
              </a:rPr>
              <a:t>http://www.avatarmovie.com</a:t>
            </a:r>
            <a:r>
              <a:rPr lang="en-US" dirty="0" smtClean="0">
                <a:latin typeface="Berlin Sans FB" panose="020E0602020502020306" pitchFamily="34" charset="0"/>
                <a:hlinkClick r:id="rId2"/>
              </a:rPr>
              <a:t>/</a:t>
            </a:r>
            <a:endParaRPr lang="en-US" dirty="0">
              <a:latin typeface="Berlin Sans FB" panose="020E06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Berlin Sans FB" panose="020E0602020502020306" pitchFamily="34" charset="0"/>
              </a:rPr>
              <a:t>id</a:t>
            </a:r>
            <a:r>
              <a:rPr lang="en-US" dirty="0">
                <a:latin typeface="Berlin Sans FB" panose="020E0602020502020306" pitchFamily="34" charset="0"/>
              </a:rPr>
              <a:t>: 1463</a:t>
            </a:r>
            <a:endParaRPr lang="en-US" dirty="0">
              <a:latin typeface="Berlin Sans FB" panose="020E06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Berlin Sans FB" panose="020E0602020502020306" pitchFamily="34" charset="0"/>
              </a:rPr>
              <a:t>Keywords</a:t>
            </a:r>
            <a:r>
              <a:rPr lang="en-US" dirty="0">
                <a:latin typeface="Berlin Sans FB" panose="020E0602020502020306" pitchFamily="34" charset="0"/>
              </a:rPr>
              <a:t>: culture clash, future, space war, space colony, society, space travel, futuristic, romance, space, alien, tribe, alien planet, </a:t>
            </a:r>
            <a:r>
              <a:rPr lang="en-US" dirty="0" err="1" smtClean="0">
                <a:latin typeface="Berlin Sans FB" panose="020E0602020502020306" pitchFamily="34" charset="0"/>
              </a:rPr>
              <a:t>cgi</a:t>
            </a:r>
            <a:r>
              <a:rPr lang="en-US" dirty="0">
                <a:latin typeface="Berlin Sans FB" panose="020E0602020502020306" pitchFamily="34" charset="0"/>
              </a:rPr>
              <a:t>, marine, soldier, battle, love affair, anti war, power relations, mind and soul, </a:t>
            </a:r>
            <a:r>
              <a:rPr lang="en-US" dirty="0" smtClean="0">
                <a:latin typeface="Berlin Sans FB" panose="020E0602020502020306" pitchFamily="34" charset="0"/>
              </a:rPr>
              <a:t>3d,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Berlin Sans FB" panose="020E0602020502020306" pitchFamily="34" charset="0"/>
              </a:rPr>
              <a:t>original_language</a:t>
            </a:r>
            <a:r>
              <a:rPr lang="en-US" dirty="0">
                <a:latin typeface="Berlin Sans FB" panose="020E0602020502020306" pitchFamily="34" charset="0"/>
              </a:rPr>
              <a:t>:</a:t>
            </a:r>
            <a:r>
              <a:rPr lang="en-US" dirty="0" smtClean="0">
                <a:latin typeface="Berlin Sans FB" panose="020E0602020502020306" pitchFamily="34" charset="0"/>
              </a:rPr>
              <a:t> en</a:t>
            </a:r>
            <a:endParaRPr lang="en-US" dirty="0">
              <a:latin typeface="Berlin Sans FB" panose="020E06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>
                <a:latin typeface="Berlin Sans FB" panose="020E0602020502020306" pitchFamily="34" charset="0"/>
              </a:rPr>
              <a:t>original_title</a:t>
            </a:r>
            <a:r>
              <a:rPr lang="en-US" dirty="0" smtClean="0">
                <a:latin typeface="Berlin Sans FB" panose="020E0602020502020306" pitchFamily="34" charset="0"/>
              </a:rPr>
              <a:t>: </a:t>
            </a:r>
            <a:r>
              <a:rPr lang="en-US" dirty="0">
                <a:latin typeface="Berlin Sans FB" panose="020E0602020502020306" pitchFamily="34" charset="0"/>
              </a:rPr>
              <a:t>Avatar</a:t>
            </a:r>
            <a:endParaRPr lang="en-US" dirty="0">
              <a:latin typeface="Berlin Sans FB" panose="020E06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Berlin Sans FB" panose="020E0602020502020306" pitchFamily="34" charset="0"/>
              </a:rPr>
              <a:t>Overview: “In </a:t>
            </a:r>
            <a:r>
              <a:rPr lang="en-US" dirty="0">
                <a:latin typeface="Berlin Sans FB" panose="020E0602020502020306" pitchFamily="34" charset="0"/>
              </a:rPr>
              <a:t>the 22nd century, a paraplegic Marine is dispatched to the moon Pandora on a unique mission, but becomes torn between following orders and protecting an alien civilization</a:t>
            </a:r>
            <a:r>
              <a:rPr lang="en-US" dirty="0" smtClean="0">
                <a:latin typeface="Berlin Sans FB" panose="020E0602020502020306" pitchFamily="34" charset="0"/>
              </a:rPr>
              <a:t>.”</a:t>
            </a:r>
            <a:endParaRPr lang="en-US" dirty="0">
              <a:latin typeface="Berlin Sans FB" panose="020E0602020502020306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Berlin Sans FB" panose="020E0602020502020306" pitchFamily="34" charset="0"/>
              </a:rPr>
              <a:t>Popularity: 150.437577</a:t>
            </a:r>
            <a:endParaRPr lang="en-US" dirty="0">
              <a:latin typeface="Berlin Sans FB" panose="020E0602020502020306" pitchFamily="34" charset="0"/>
            </a:endParaRPr>
          </a:p>
          <a:p>
            <a:endParaRPr lang="en-US" dirty="0">
              <a:latin typeface="Berlin Sans FB" panose="020E0602020502020306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610C44C-2820-554D-9567-6110C1826C5D}"/>
              </a:ext>
            </a:extLst>
          </p:cNvPr>
          <p:cNvGrpSpPr/>
          <p:nvPr/>
        </p:nvGrpSpPr>
        <p:grpSpPr>
          <a:xfrm>
            <a:off x="9239535" y="59733"/>
            <a:ext cx="2734101" cy="1419367"/>
            <a:chOff x="4021060" y="0"/>
            <a:chExt cx="3675541" cy="22676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2786B5B-BCF0-874F-92DA-3A289D8A4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060" y="0"/>
              <a:ext cx="1670056" cy="22676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46BC1601-5A02-F441-AEB8-23F0E48B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1116" y="0"/>
              <a:ext cx="2005485" cy="2267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82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LABEL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10. </a:t>
            </a:r>
            <a:r>
              <a:rPr lang="en-US" dirty="0" err="1" smtClean="0">
                <a:latin typeface="Berlin Sans FB" panose="020E0602020502020306" pitchFamily="34" charset="0"/>
              </a:rPr>
              <a:t>production_companies</a:t>
            </a:r>
            <a:r>
              <a:rPr lang="en-US" dirty="0">
                <a:latin typeface="Berlin Sans FB" panose="020E0602020502020306" pitchFamily="34" charset="0"/>
              </a:rPr>
              <a:t>: Ingenious Film Partners, Twentieth Century Fox Film Corporation, Dune Entertainment, </a:t>
            </a:r>
            <a:r>
              <a:rPr lang="en-US" dirty="0" err="1">
                <a:latin typeface="Berlin Sans FB" panose="020E0602020502020306" pitchFamily="34" charset="0"/>
              </a:rPr>
              <a:t>Lightstorm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r>
              <a:rPr lang="en-US" dirty="0" smtClean="0">
                <a:latin typeface="Berlin Sans FB" panose="020E0602020502020306" pitchFamily="34" charset="0"/>
              </a:rPr>
              <a:t>Entertainment</a:t>
            </a: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11. </a:t>
            </a:r>
            <a:r>
              <a:rPr lang="en-US" dirty="0" err="1" smtClean="0">
                <a:latin typeface="Berlin Sans FB" panose="020E0602020502020306" pitchFamily="34" charset="0"/>
              </a:rPr>
              <a:t>production_countries</a:t>
            </a:r>
            <a:r>
              <a:rPr lang="en-US" dirty="0">
                <a:latin typeface="Berlin Sans FB" panose="020E0602020502020306" pitchFamily="34" charset="0"/>
              </a:rPr>
              <a:t>: United States of America, United Kingdom, </a:t>
            </a:r>
            <a:r>
              <a:rPr lang="en-US" dirty="0" smtClean="0">
                <a:latin typeface="Berlin Sans FB" panose="020E0602020502020306" pitchFamily="34" charset="0"/>
              </a:rPr>
              <a:t>English, </a:t>
            </a:r>
            <a:r>
              <a:rPr lang="en-US" dirty="0" err="1" smtClean="0">
                <a:latin typeface="Berlin Sans FB" panose="020E0602020502020306" pitchFamily="34" charset="0"/>
              </a:rPr>
              <a:t>Espanol</a:t>
            </a: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12. </a:t>
            </a:r>
            <a:r>
              <a:rPr lang="en-US" dirty="0" err="1" smtClean="0">
                <a:latin typeface="Berlin Sans FB" panose="020E0602020502020306" pitchFamily="34" charset="0"/>
              </a:rPr>
              <a:t>release_date</a:t>
            </a:r>
            <a:r>
              <a:rPr lang="en-US" dirty="0" smtClean="0">
                <a:latin typeface="Berlin Sans FB" panose="020E0602020502020306" pitchFamily="34" charset="0"/>
              </a:rPr>
              <a:t>: </a:t>
            </a:r>
            <a:r>
              <a:rPr lang="en-US" dirty="0">
                <a:latin typeface="Berlin Sans FB" panose="020E0602020502020306" pitchFamily="34" charset="0"/>
              </a:rPr>
              <a:t>2009-12-10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13. Revenue: </a:t>
            </a:r>
            <a:r>
              <a:rPr lang="en-US" dirty="0">
                <a:latin typeface="Berlin Sans FB" panose="020E0602020502020306" pitchFamily="34" charset="0"/>
              </a:rPr>
              <a:t>2787965087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14. Runtime: </a:t>
            </a:r>
            <a:r>
              <a:rPr lang="en-US" dirty="0">
                <a:latin typeface="Berlin Sans FB" panose="020E0602020502020306" pitchFamily="34" charset="0"/>
              </a:rPr>
              <a:t>162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15. </a:t>
            </a:r>
            <a:r>
              <a:rPr lang="en-US" dirty="0" err="1" smtClean="0">
                <a:latin typeface="Berlin Sans FB" panose="020E0602020502020306" pitchFamily="34" charset="0"/>
              </a:rPr>
              <a:t>spoken_languages</a:t>
            </a:r>
            <a:r>
              <a:rPr lang="en-US" dirty="0" smtClean="0">
                <a:latin typeface="Berlin Sans FB" panose="020E0602020502020306" pitchFamily="34" charset="0"/>
              </a:rPr>
              <a:t>: English, </a:t>
            </a:r>
            <a:r>
              <a:rPr lang="en-US" dirty="0" err="1" smtClean="0">
                <a:latin typeface="Berlin Sans FB" panose="020E0602020502020306" pitchFamily="34" charset="0"/>
              </a:rPr>
              <a:t>Spanyol</a:t>
            </a:r>
            <a:endParaRPr lang="en-US" dirty="0">
              <a:latin typeface="Berlin Sans FB" panose="020E0602020502020306" pitchFamily="34" charset="0"/>
            </a:endParaRPr>
          </a:p>
          <a:p>
            <a:endParaRPr lang="en-US" dirty="0">
              <a:latin typeface="Berlin Sans FB" panose="020E0602020502020306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610C44C-2820-554D-9567-6110C1826C5D}"/>
              </a:ext>
            </a:extLst>
          </p:cNvPr>
          <p:cNvGrpSpPr/>
          <p:nvPr/>
        </p:nvGrpSpPr>
        <p:grpSpPr>
          <a:xfrm>
            <a:off x="9239535" y="59733"/>
            <a:ext cx="2734101" cy="1419367"/>
            <a:chOff x="4021060" y="0"/>
            <a:chExt cx="3675541" cy="22676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2786B5B-BCF0-874F-92DA-3A289D8A4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1060" y="0"/>
              <a:ext cx="1670056" cy="22676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46BC1601-5A02-F441-AEB8-23F0E48B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1116" y="0"/>
              <a:ext cx="2005485" cy="2267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785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LABEL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 smtClean="0">
                <a:latin typeface="Berlin Sans FB" panose="020E0602020502020306" pitchFamily="34" charset="0"/>
              </a:rPr>
              <a:t>6. Status : </a:t>
            </a:r>
            <a:r>
              <a:rPr lang="en-US" dirty="0">
                <a:latin typeface="Berlin Sans FB" panose="020E0602020502020306" pitchFamily="34" charset="0"/>
              </a:rPr>
              <a:t>Released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17. Tagline</a:t>
            </a:r>
            <a:r>
              <a:rPr lang="en-US" dirty="0">
                <a:latin typeface="Berlin Sans FB" panose="020E0602020502020306" pitchFamily="34" charset="0"/>
              </a:rPr>
              <a:t>: Enter the World of Pandora.</a:t>
            </a: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18. Title: </a:t>
            </a:r>
            <a:r>
              <a:rPr lang="en-US" dirty="0">
                <a:latin typeface="Berlin Sans FB" panose="020E0602020502020306" pitchFamily="34" charset="0"/>
              </a:rPr>
              <a:t>Avatar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19. </a:t>
            </a:r>
            <a:r>
              <a:rPr lang="en-US" dirty="0" err="1" smtClean="0">
                <a:latin typeface="Berlin Sans FB" panose="020E0602020502020306" pitchFamily="34" charset="0"/>
              </a:rPr>
              <a:t>vote_average</a:t>
            </a:r>
            <a:r>
              <a:rPr lang="en-US" dirty="0" smtClean="0">
                <a:latin typeface="Berlin Sans FB" panose="020E0602020502020306" pitchFamily="34" charset="0"/>
              </a:rPr>
              <a:t>: </a:t>
            </a:r>
            <a:r>
              <a:rPr lang="en-US" dirty="0">
                <a:latin typeface="Berlin Sans FB" panose="020E0602020502020306" pitchFamily="34" charset="0"/>
              </a:rPr>
              <a:t>7.2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endParaRPr lang="en-US" dirty="0">
              <a:latin typeface="Berlin Sans FB" panose="020E0602020502020306" pitchFamily="34" charset="0"/>
            </a:endParaRPr>
          </a:p>
          <a:p>
            <a:pPr marL="0" indent="0">
              <a:buNone/>
            </a:pPr>
            <a:r>
              <a:rPr lang="en-US" dirty="0" smtClean="0">
                <a:latin typeface="Berlin Sans FB" panose="020E0602020502020306" pitchFamily="34" charset="0"/>
              </a:rPr>
              <a:t>20. </a:t>
            </a:r>
            <a:r>
              <a:rPr lang="en-US" dirty="0" err="1" smtClean="0">
                <a:latin typeface="Berlin Sans FB" panose="020E0602020502020306" pitchFamily="34" charset="0"/>
              </a:rPr>
              <a:t>vote_count</a:t>
            </a:r>
            <a:r>
              <a:rPr lang="en-US" dirty="0" smtClean="0">
                <a:latin typeface="Berlin Sans FB" panose="020E0602020502020306" pitchFamily="34" charset="0"/>
              </a:rPr>
              <a:t>: </a:t>
            </a:r>
            <a:r>
              <a:rPr lang="en-US" dirty="0">
                <a:latin typeface="Berlin Sans FB" panose="020E0602020502020306" pitchFamily="34" charset="0"/>
              </a:rPr>
              <a:t>11800</a:t>
            </a:r>
            <a:r>
              <a:rPr lang="en-US" dirty="0">
                <a:latin typeface="Berlin Sans FB" panose="020E0602020502020306" pitchFamily="34" charset="0"/>
              </a:rPr>
              <a:t> </a:t>
            </a:r>
            <a:endParaRPr lang="en-US" dirty="0">
              <a:latin typeface="Berlin Sans FB" panose="020E0602020502020306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610C44C-2820-554D-9567-6110C1826C5D}"/>
              </a:ext>
            </a:extLst>
          </p:cNvPr>
          <p:cNvGrpSpPr/>
          <p:nvPr/>
        </p:nvGrpSpPr>
        <p:grpSpPr>
          <a:xfrm>
            <a:off x="9239535" y="59733"/>
            <a:ext cx="2734101" cy="1419367"/>
            <a:chOff x="4021060" y="0"/>
            <a:chExt cx="3675541" cy="22676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2786B5B-BCF0-874F-92DA-3A289D8A4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1060" y="0"/>
              <a:ext cx="1670056" cy="22676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46BC1601-5A02-F441-AEB8-23F0E48B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1116" y="0"/>
              <a:ext cx="2005485" cy="2267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1484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erlin Sans FB" panose="020E0602020502020306" pitchFamily="34" charset="0"/>
              </a:rPr>
              <a:t>SOAL</a:t>
            </a:r>
            <a:endParaRPr lang="en-US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Berlin Sans FB" panose="020E0602020502020306" pitchFamily="34" charset="0"/>
              </a:rPr>
              <a:t>Silahkan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pilih</a:t>
            </a:r>
            <a:r>
              <a:rPr lang="en-US" dirty="0" smtClean="0">
                <a:latin typeface="Berlin Sans FB" panose="020E0602020502020306" pitchFamily="34" charset="0"/>
              </a:rPr>
              <a:t> 10 film </a:t>
            </a:r>
            <a:r>
              <a:rPr lang="en-US" dirty="0" err="1" smtClean="0">
                <a:latin typeface="Berlin Sans FB" panose="020E0602020502020306" pitchFamily="34" charset="0"/>
              </a:rPr>
              <a:t>rekomendasi</a:t>
            </a:r>
            <a:r>
              <a:rPr lang="en-US" dirty="0" smtClean="0">
                <a:latin typeface="Berlin Sans FB" panose="020E0602020502020306" pitchFamily="34" charset="0"/>
              </a:rPr>
              <a:t> yang </a:t>
            </a:r>
            <a:r>
              <a:rPr lang="en-US" dirty="0" err="1" smtClean="0">
                <a:latin typeface="Berlin Sans FB" panose="020E0602020502020306" pitchFamily="34" charset="0"/>
              </a:rPr>
              <a:t>mirip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dengan</a:t>
            </a:r>
            <a:r>
              <a:rPr lang="en-US" dirty="0" smtClean="0">
                <a:latin typeface="Berlin Sans FB" panose="020E0602020502020306" pitchFamily="34" charset="0"/>
              </a:rPr>
              <a:t> film </a:t>
            </a:r>
            <a:r>
              <a:rPr lang="en-US" dirty="0" err="1" smtClean="0">
                <a:latin typeface="Berlin Sans FB" panose="020E0602020502020306" pitchFamily="34" charset="0"/>
              </a:rPr>
              <a:t>tersebut</a:t>
            </a:r>
            <a:endParaRPr lang="en-US" dirty="0" smtClean="0">
              <a:latin typeface="Berlin Sans FB" panose="020E0602020502020306" pitchFamily="34" charset="0"/>
            </a:endParaRPr>
          </a:p>
          <a:p>
            <a:r>
              <a:rPr lang="en-US" dirty="0" err="1" smtClean="0">
                <a:latin typeface="Berlin Sans FB" panose="020E0602020502020306" pitchFamily="34" charset="0"/>
              </a:rPr>
              <a:t>Rekomendasi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berdasarkan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pada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fitur</a:t>
            </a:r>
            <a:r>
              <a:rPr lang="en-US" dirty="0" smtClean="0">
                <a:latin typeface="Berlin Sans FB" panose="020E0602020502020306" pitchFamily="34" charset="0"/>
              </a:rPr>
              <a:t> yang </a:t>
            </a:r>
            <a:r>
              <a:rPr lang="en-US" dirty="0" err="1" smtClean="0">
                <a:latin typeface="Berlin Sans FB" panose="020E0602020502020306" pitchFamily="34" charset="0"/>
              </a:rPr>
              <a:t>anda</a:t>
            </a:r>
            <a:r>
              <a:rPr lang="en-US" dirty="0" smtClean="0">
                <a:latin typeface="Berlin Sans FB" panose="020E0602020502020306" pitchFamily="34" charset="0"/>
              </a:rPr>
              <a:t> </a:t>
            </a:r>
            <a:r>
              <a:rPr lang="en-US" dirty="0" err="1" smtClean="0">
                <a:latin typeface="Berlin Sans FB" panose="020E0602020502020306" pitchFamily="34" charset="0"/>
              </a:rPr>
              <a:t>pilih</a:t>
            </a:r>
            <a:r>
              <a:rPr lang="en-US" dirty="0" smtClean="0">
                <a:latin typeface="Berlin Sans FB" panose="020E0602020502020306" pitchFamily="34" charset="0"/>
              </a:rPr>
              <a:t>: Budget, genres (</a:t>
            </a:r>
            <a:r>
              <a:rPr lang="en-US" dirty="0" err="1" smtClean="0">
                <a:latin typeface="Berlin Sans FB" panose="020E0602020502020306" pitchFamily="34" charset="0"/>
              </a:rPr>
              <a:t>pilih</a:t>
            </a:r>
            <a:r>
              <a:rPr lang="en-US" dirty="0" smtClean="0">
                <a:latin typeface="Berlin Sans FB" panose="020E0602020502020306" pitchFamily="34" charset="0"/>
              </a:rPr>
              <a:t> 1 yang paling </a:t>
            </a:r>
            <a:r>
              <a:rPr lang="en-US" dirty="0" err="1" smtClean="0">
                <a:latin typeface="Berlin Sans FB" panose="020E0602020502020306" pitchFamily="34" charset="0"/>
              </a:rPr>
              <a:t>depan</a:t>
            </a:r>
            <a:r>
              <a:rPr lang="en-US" dirty="0" smtClean="0">
                <a:latin typeface="Berlin Sans FB" panose="020E0602020502020306" pitchFamily="34" charset="0"/>
              </a:rPr>
              <a:t>), popularity, </a:t>
            </a:r>
            <a:r>
              <a:rPr lang="en-US" dirty="0" err="1" smtClean="0">
                <a:latin typeface="Berlin Sans FB" panose="020E0602020502020306" pitchFamily="34" charset="0"/>
              </a:rPr>
              <a:t>production_companies</a:t>
            </a:r>
            <a:r>
              <a:rPr lang="en-US" dirty="0" smtClean="0">
                <a:latin typeface="Berlin Sans FB" panose="020E0602020502020306" pitchFamily="34" charset="0"/>
              </a:rPr>
              <a:t> (</a:t>
            </a:r>
            <a:r>
              <a:rPr lang="en-US" dirty="0" err="1" smtClean="0">
                <a:latin typeface="Berlin Sans FB" panose="020E0602020502020306" pitchFamily="34" charset="0"/>
              </a:rPr>
              <a:t>pilih</a:t>
            </a:r>
            <a:r>
              <a:rPr lang="en-US" dirty="0" smtClean="0">
                <a:latin typeface="Berlin Sans FB" panose="020E0602020502020306" pitchFamily="34" charset="0"/>
              </a:rPr>
              <a:t> 1 yang paling </a:t>
            </a:r>
            <a:r>
              <a:rPr lang="en-US" dirty="0" err="1" smtClean="0">
                <a:latin typeface="Berlin Sans FB" panose="020E0602020502020306" pitchFamily="34" charset="0"/>
              </a:rPr>
              <a:t>depan</a:t>
            </a:r>
            <a:r>
              <a:rPr lang="en-US" dirty="0" smtClean="0">
                <a:latin typeface="Berlin Sans FB" panose="020E0602020502020306" pitchFamily="34" charset="0"/>
              </a:rPr>
              <a:t>), revenue, </a:t>
            </a:r>
            <a:r>
              <a:rPr lang="en-US" dirty="0" err="1" smtClean="0">
                <a:latin typeface="Berlin Sans FB" panose="020E0602020502020306" pitchFamily="34" charset="0"/>
              </a:rPr>
              <a:t>vote_average</a:t>
            </a:r>
            <a:r>
              <a:rPr lang="en-US" dirty="0" smtClean="0">
                <a:latin typeface="Berlin Sans FB" panose="020E0602020502020306" pitchFamily="34" charset="0"/>
              </a:rPr>
              <a:t>, </a:t>
            </a:r>
            <a:r>
              <a:rPr lang="en-US" dirty="0" err="1" smtClean="0">
                <a:latin typeface="Berlin Sans FB" panose="020E0602020502020306" pitchFamily="34" charset="0"/>
              </a:rPr>
              <a:t>vote_count</a:t>
            </a:r>
            <a:endParaRPr lang="en-US" dirty="0">
              <a:latin typeface="Berlin Sans FB" panose="020E0602020502020306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610C44C-2820-554D-9567-6110C1826C5D}"/>
              </a:ext>
            </a:extLst>
          </p:cNvPr>
          <p:cNvGrpSpPr/>
          <p:nvPr/>
        </p:nvGrpSpPr>
        <p:grpSpPr>
          <a:xfrm>
            <a:off x="9239535" y="59733"/>
            <a:ext cx="2734101" cy="1419367"/>
            <a:chOff x="4021060" y="0"/>
            <a:chExt cx="3675541" cy="22676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2786B5B-BCF0-874F-92DA-3A289D8A4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1060" y="0"/>
              <a:ext cx="1670056" cy="22676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46BC1601-5A02-F441-AEB8-23F0E48B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1116" y="0"/>
              <a:ext cx="2005485" cy="2267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063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C143BD-7910-1243-B32A-847B78295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Selamat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Eksplorasi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610C44C-2820-554D-9567-6110C1826C5D}"/>
              </a:ext>
            </a:extLst>
          </p:cNvPr>
          <p:cNvGrpSpPr/>
          <p:nvPr/>
        </p:nvGrpSpPr>
        <p:grpSpPr>
          <a:xfrm>
            <a:off x="9239535" y="59733"/>
            <a:ext cx="2734101" cy="1419367"/>
            <a:chOff x="4021060" y="0"/>
            <a:chExt cx="3675541" cy="22676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72786B5B-BCF0-874F-92DA-3A289D8A4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21060" y="0"/>
              <a:ext cx="1670056" cy="22676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46BC1601-5A02-F441-AEB8-23F0E48B4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91116" y="0"/>
              <a:ext cx="2005485" cy="2267686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866" y="2210043"/>
            <a:ext cx="3197152" cy="421846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772" y="2210043"/>
            <a:ext cx="3372372" cy="424669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9853" y="2273928"/>
            <a:ext cx="3005238" cy="422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354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Berlin Sans FB</vt:lpstr>
      <vt:lpstr>Calibri</vt:lpstr>
      <vt:lpstr>Calibri Light</vt:lpstr>
      <vt:lpstr>Wingdings</vt:lpstr>
      <vt:lpstr>Office Theme</vt:lpstr>
      <vt:lpstr>SOAL LKS TINGKAT KOTAMADAYA SURABAYA 2023</vt:lpstr>
      <vt:lpstr>SISTEM REKOMENDASI</vt:lpstr>
      <vt:lpstr>MOVIE RECOMMENDER</vt:lpstr>
      <vt:lpstr>LABEL</vt:lpstr>
      <vt:lpstr>LABEL</vt:lpstr>
      <vt:lpstr>LABEL</vt:lpstr>
      <vt:lpstr>SOAL</vt:lpstr>
      <vt:lpstr>Selamat Melakukan Eksplorasi 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LKS TINGKAT PROVINSI JAWA TIMUR 2023</dc:title>
  <dc:creator>Microsoft Office User</dc:creator>
  <cp:lastModifiedBy>Microsoft account</cp:lastModifiedBy>
  <cp:revision>30</cp:revision>
  <cp:lastPrinted>2023-05-23T23:34:43Z</cp:lastPrinted>
  <dcterms:created xsi:type="dcterms:W3CDTF">2023-05-22T03:19:48Z</dcterms:created>
  <dcterms:modified xsi:type="dcterms:W3CDTF">2024-01-29T14:02:33Z</dcterms:modified>
</cp:coreProperties>
</file>