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259" r:id="rId3"/>
    <p:sldId id="257" r:id="rId4"/>
    <p:sldId id="304" r:id="rId5"/>
    <p:sldId id="258" r:id="rId6"/>
    <p:sldId id="305" r:id="rId7"/>
    <p:sldId id="261" r:id="rId8"/>
    <p:sldId id="273" r:id="rId9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1"/>
      <p:bold r:id="rId12"/>
      <p:italic r:id="rId13"/>
      <p:boldItalic r:id="rId14"/>
    </p:embeddedFont>
    <p:embeddedFont>
      <p:font typeface="Barlow Semi Condensed Medium" panose="00000606000000000000" pitchFamily="2" charset="0"/>
      <p:regular r:id="rId15"/>
      <p:bold r:id="rId16"/>
      <p:italic r:id="rId17"/>
      <p:boldItalic r:id="rId18"/>
    </p:embeddedFont>
    <p:embeddedFont>
      <p:font typeface="Fjalla One" panose="02000506040000020004" pitchFamily="2" charset="0"/>
      <p:regular r:id="rId19"/>
    </p:embeddedFont>
    <p:embeddedFont>
      <p:font typeface="Roboto Condensed Light" panose="02000000000000000000" pitchFamily="2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0F8E85-2ACE-4077-BD8B-E7A5321E84C1}">
  <a:tblStyle styleId="{970F8E85-2ACE-4077-BD8B-E7A5321E84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8990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4127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0" r:id="rId6"/>
    <p:sldLayoutId id="2147483663" r:id="rId7"/>
    <p:sldLayoutId id="2147483669" r:id="rId8"/>
    <p:sldLayoutId id="2147483673" r:id="rId9"/>
    <p:sldLayoutId id="2147483674" r:id="rId10"/>
    <p:sldLayoutId id="2147483675" r:id="rId11"/>
    <p:sldLayoutId id="214748367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592990" y="1859959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dk2"/>
                </a:solidFill>
              </a:rPr>
              <a:t>Data Science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613350" y="3521259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Proyek #1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Sistem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Rekomendasi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Produk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E-Commerce dan Marketplace </a:t>
            </a:r>
            <a:endParaRPr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50E0C-2489-4860-72C9-0987027A0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19" y="91182"/>
            <a:ext cx="1313691" cy="2499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726915" y="2169450"/>
            <a:ext cx="7690169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Bagaimana Sistem Rekomendasi Produk itu Bekerja?</a:t>
            </a:r>
            <a:endParaRPr sz="47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16FEE0-00B7-1665-4E47-0292FA3B7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29" y="104864"/>
            <a:ext cx="1313691" cy="2499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Contoh : 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99B75C-4463-60F4-ED4D-C7F4AEB97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528" y="1093757"/>
            <a:ext cx="5312943" cy="37114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98DBC3-F889-AD19-C663-3112BE0CA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64" y="88391"/>
            <a:ext cx="1313691" cy="2499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Contoh :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59FE87-5608-DF9A-69F8-A1AD8707E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670" y="1090519"/>
            <a:ext cx="5366659" cy="371465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F159F9B-5E80-4F12-5F71-B75971243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64" y="88391"/>
            <a:ext cx="1313691" cy="24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0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4435352" y="1397831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Alur Pengerjaan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Pengambilan</a:t>
            </a:r>
            <a:r>
              <a:rPr lang="en-US" dirty="0"/>
              <a:t> data dan </a:t>
            </a:r>
            <a:r>
              <a:rPr lang="en-US" dirty="0" err="1"/>
              <a:t>ekstraksi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file Excel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3417918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Persiapan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dan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Pengambilan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Data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7" y="1508760"/>
            <a:ext cx="386914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>
                    <a:lumMod val="75000"/>
                  </a:schemeClr>
                </a:solidFill>
              </a:rPr>
              <a:t>Pembersihan Data dan Memfilter Data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64207" y="1792224"/>
            <a:ext cx="308195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i="0" dirty="0" err="1"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Menghapus</a:t>
            </a:r>
            <a:r>
              <a:rPr lang="en-US" b="0" i="0" dirty="0"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 data yang tidak Lengkap dan mengganggu.</a:t>
            </a:r>
            <a:endParaRPr dirty="0">
              <a:solidFill>
                <a:schemeClr val="tx1"/>
              </a:solidFill>
              <a:latin typeface="Barlow Semi Condensed" panose="00000506000000000000" pitchFamily="2" charset="0"/>
            </a:endParaRPr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3392802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Konstruksi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Matriks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Pelanggan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-item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Buat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matriks</a:t>
            </a:r>
            <a:r>
              <a:rPr lang="en-US" b="0" i="0" dirty="0"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 di mana setiap baris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mewakili</a:t>
            </a:r>
            <a:r>
              <a:rPr lang="en-US" b="0" i="0" dirty="0"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pelanggan</a:t>
            </a:r>
            <a:r>
              <a:rPr lang="en-US" b="0" i="0" dirty="0"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 dan setiap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kolom</a:t>
            </a:r>
            <a:r>
              <a:rPr lang="en-US" b="0" i="0" dirty="0"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mewakili</a:t>
            </a:r>
            <a:r>
              <a:rPr lang="en-US" b="0" i="0" dirty="0"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produk</a:t>
            </a:r>
            <a:r>
              <a:rPr lang="en-US" b="0" i="0" dirty="0"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.</a:t>
            </a:r>
            <a:endParaRPr lang="en-US" dirty="0">
              <a:solidFill>
                <a:schemeClr val="tx1"/>
              </a:solidFill>
              <a:latin typeface="Barlow Semi Condensed" panose="00000506000000000000" pitchFamily="2" charset="0"/>
            </a:endParaRPr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Perhitungan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Kemiripan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803978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400" dirty="0"/>
              <a:t>Hitung kemiripan antara pelanggan target dengan semua pelanggan lainnya. </a:t>
            </a:r>
            <a:endParaRPr lang="en-US" sz="1400"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574A62-4155-A151-50A5-53469573F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64" y="88391"/>
            <a:ext cx="1313691" cy="2499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4435352" y="1397831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450" y="1799857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Alur Pengerjaan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64010" y="1939516"/>
            <a:ext cx="3152027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/>
              <a:t>Berdasarkan</a:t>
            </a:r>
            <a:r>
              <a:rPr lang="en-US" sz="1400" dirty="0"/>
              <a:t> </a:t>
            </a:r>
            <a:r>
              <a:rPr lang="en-US" sz="1400" dirty="0" err="1"/>
              <a:t>interaksi</a:t>
            </a:r>
            <a:r>
              <a:rPr lang="en-US" sz="1400" dirty="0"/>
              <a:t> </a:t>
            </a:r>
            <a:r>
              <a:rPr lang="en-US" sz="1400" dirty="0" err="1"/>
              <a:t>produk</a:t>
            </a:r>
            <a:r>
              <a:rPr lang="en-US" sz="1400" dirty="0"/>
              <a:t> oleh </a:t>
            </a:r>
            <a:r>
              <a:rPr lang="en-US" sz="1400" dirty="0" err="1"/>
              <a:t>tetangga-tetangga</a:t>
            </a:r>
            <a:r>
              <a:rPr lang="en-US" sz="1400" dirty="0"/>
              <a:t> yang </a:t>
            </a:r>
            <a:r>
              <a:rPr lang="en-US" sz="1400" dirty="0" err="1"/>
              <a:t>mirip</a:t>
            </a:r>
            <a:r>
              <a:rPr lang="en-US" sz="1400" dirty="0"/>
              <a:t>, </a:t>
            </a:r>
            <a:r>
              <a:rPr lang="en-US" sz="1400" dirty="0" err="1"/>
              <a:t>hasilkan</a:t>
            </a:r>
            <a:r>
              <a:rPr lang="en-US" sz="1400" dirty="0"/>
              <a:t> </a:t>
            </a:r>
            <a:r>
              <a:rPr lang="en-US" sz="1400" dirty="0" err="1"/>
              <a:t>rekomendasi</a:t>
            </a:r>
            <a:r>
              <a:rPr lang="en-US" sz="1400" dirty="0"/>
              <a:t> </a:t>
            </a:r>
            <a:r>
              <a:rPr lang="en-US" sz="1400" dirty="0" err="1"/>
              <a:t>produk</a:t>
            </a:r>
            <a:r>
              <a:rPr lang="en-US" sz="1400" dirty="0"/>
              <a:t> untuk </a:t>
            </a:r>
            <a:r>
              <a:rPr lang="en-US" sz="1400" dirty="0" err="1"/>
              <a:t>pelanggan</a:t>
            </a:r>
            <a:r>
              <a:rPr lang="en-US" sz="1400" dirty="0"/>
              <a:t> target yang belum </a:t>
            </a:r>
            <a:r>
              <a:rPr lang="en-US" sz="1400" dirty="0" err="1"/>
              <a:t>dia</a:t>
            </a:r>
            <a:r>
              <a:rPr lang="en-US" sz="1400" dirty="0"/>
              <a:t> </a:t>
            </a:r>
            <a:r>
              <a:rPr lang="en-US" sz="1400" dirty="0" err="1"/>
              <a:t>interaksikan</a:t>
            </a:r>
            <a:r>
              <a:rPr lang="en-US" sz="1400" dirty="0"/>
              <a:t>.</a:t>
            </a:r>
            <a:endParaRPr sz="1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011" y="1656052"/>
            <a:ext cx="3417918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Pembangkitan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Rekomendasi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619" y="19486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31" name="Google Shape;2130;p37">
            <a:extLst>
              <a:ext uri="{FF2B5EF4-FFF2-40B4-BE49-F238E27FC236}">
                <a16:creationId xmlns:a16="http://schemas.microsoft.com/office/drawing/2014/main" id="{BA9B38A1-A5C6-5098-058A-7D13F3A954C6}"/>
              </a:ext>
            </a:extLst>
          </p:cNvPr>
          <p:cNvGrpSpPr/>
          <p:nvPr/>
        </p:nvGrpSpPr>
        <p:grpSpPr>
          <a:xfrm>
            <a:off x="724591" y="522457"/>
            <a:ext cx="635100" cy="734704"/>
            <a:chOff x="731647" y="3806675"/>
            <a:chExt cx="635100" cy="734704"/>
          </a:xfrm>
        </p:grpSpPr>
        <p:grpSp>
          <p:nvGrpSpPr>
            <p:cNvPr id="1888" name="Google Shape;2131;p37">
              <a:extLst>
                <a:ext uri="{FF2B5EF4-FFF2-40B4-BE49-F238E27FC236}">
                  <a16:creationId xmlns:a16="http://schemas.microsoft.com/office/drawing/2014/main" id="{2FD15957-D2D8-65B2-DDA4-23D089A75066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1893" name="Google Shape;2132;p37">
                <a:extLst>
                  <a:ext uri="{FF2B5EF4-FFF2-40B4-BE49-F238E27FC236}">
                    <a16:creationId xmlns:a16="http://schemas.microsoft.com/office/drawing/2014/main" id="{25B2008D-81A1-3309-1AD4-4FE0A7CD0FE9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2133;p37">
                <a:extLst>
                  <a:ext uri="{FF2B5EF4-FFF2-40B4-BE49-F238E27FC236}">
                    <a16:creationId xmlns:a16="http://schemas.microsoft.com/office/drawing/2014/main" id="{FBEE5266-F1AB-B1A7-D992-ED316259FBF1}"/>
                  </a:ext>
                </a:extLst>
              </p:cNvPr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9" name="Google Shape;2134;p37">
              <a:extLst>
                <a:ext uri="{FF2B5EF4-FFF2-40B4-BE49-F238E27FC236}">
                  <a16:creationId xmlns:a16="http://schemas.microsoft.com/office/drawing/2014/main" id="{B21CB458-8863-9BAC-F248-780425A9AC84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1890" name="Google Shape;2135;p37">
                <a:extLst>
                  <a:ext uri="{FF2B5EF4-FFF2-40B4-BE49-F238E27FC236}">
                    <a16:creationId xmlns:a16="http://schemas.microsoft.com/office/drawing/2014/main" id="{48F24F7B-1F75-388D-EC8E-AC20FB361668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891" name="Google Shape;2136;p37">
                <a:extLst>
                  <a:ext uri="{FF2B5EF4-FFF2-40B4-BE49-F238E27FC236}">
                    <a16:creationId xmlns:a16="http://schemas.microsoft.com/office/drawing/2014/main" id="{0E6449A8-A963-A71C-F181-A7F419823FFB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1892" name="Google Shape;2137;p37">
                <a:extLst>
                  <a:ext uri="{FF2B5EF4-FFF2-40B4-BE49-F238E27FC236}">
                    <a16:creationId xmlns:a16="http://schemas.microsoft.com/office/drawing/2014/main" id="{F70FE455-0428-9944-6BB3-B88E4507D150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1895" name="Google Shape;2145;p37">
            <a:extLst>
              <a:ext uri="{FF2B5EF4-FFF2-40B4-BE49-F238E27FC236}">
                <a16:creationId xmlns:a16="http://schemas.microsoft.com/office/drawing/2014/main" id="{7CA9C6C4-9740-2A1D-234C-79063D95405B}"/>
              </a:ext>
            </a:extLst>
          </p:cNvPr>
          <p:cNvSpPr txBox="1">
            <a:spLocks/>
          </p:cNvSpPr>
          <p:nvPr/>
        </p:nvSpPr>
        <p:spPr>
          <a:xfrm>
            <a:off x="1657152" y="382526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Seleksi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Tetangga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51" name="Google Shape;2146;p37">
            <a:extLst>
              <a:ext uri="{FF2B5EF4-FFF2-40B4-BE49-F238E27FC236}">
                <a16:creationId xmlns:a16="http://schemas.microsoft.com/office/drawing/2014/main" id="{1C18C4AB-A180-E30F-19E3-93BCB6708A04}"/>
              </a:ext>
            </a:extLst>
          </p:cNvPr>
          <p:cNvSpPr txBox="1">
            <a:spLocks/>
          </p:cNvSpPr>
          <p:nvPr/>
        </p:nvSpPr>
        <p:spPr>
          <a:xfrm>
            <a:off x="1657152" y="665990"/>
            <a:ext cx="2803978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400" dirty="0"/>
              <a:t>Pilih </a:t>
            </a:r>
            <a:r>
              <a:rPr lang="en-US" sz="1400" dirty="0" err="1"/>
              <a:t>sebagian</a:t>
            </a:r>
            <a:r>
              <a:rPr lang="en-US" sz="1400" dirty="0"/>
              <a:t> </a:t>
            </a:r>
            <a:r>
              <a:rPr lang="en-US" sz="1400" dirty="0" err="1"/>
              <a:t>pelanggan</a:t>
            </a:r>
            <a:r>
              <a:rPr lang="en-US" sz="1400" dirty="0"/>
              <a:t> yang paling </a:t>
            </a:r>
            <a:r>
              <a:rPr lang="en-US" sz="1400" dirty="0" err="1"/>
              <a:t>mirip</a:t>
            </a:r>
            <a:r>
              <a:rPr lang="en-US" sz="1400" dirty="0"/>
              <a:t> dengan </a:t>
            </a:r>
            <a:r>
              <a:rPr lang="en-US" sz="1400" dirty="0" err="1"/>
              <a:t>pelanggan</a:t>
            </a:r>
            <a:r>
              <a:rPr lang="en-US" sz="1400" dirty="0"/>
              <a:t> target </a:t>
            </a:r>
            <a:r>
              <a:rPr lang="en-US" sz="1400" dirty="0" err="1"/>
              <a:t>berdasarkan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kemiripan</a:t>
            </a:r>
            <a:r>
              <a:rPr lang="en-US" sz="1400" dirty="0"/>
              <a:t>.</a:t>
            </a:r>
          </a:p>
        </p:txBody>
      </p:sp>
      <p:sp>
        <p:nvSpPr>
          <p:cNvPr id="2152" name="Google Shape;2150;p37">
            <a:extLst>
              <a:ext uri="{FF2B5EF4-FFF2-40B4-BE49-F238E27FC236}">
                <a16:creationId xmlns:a16="http://schemas.microsoft.com/office/drawing/2014/main" id="{0FE2A57B-6772-4412-D4D9-7FE25E0E6048}"/>
              </a:ext>
            </a:extLst>
          </p:cNvPr>
          <p:cNvSpPr txBox="1">
            <a:spLocks/>
          </p:cNvSpPr>
          <p:nvPr/>
        </p:nvSpPr>
        <p:spPr>
          <a:xfrm>
            <a:off x="806760" y="675134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Fjalla One"/>
              <a:buNone/>
              <a:defRPr sz="2000" b="0" i="0" u="none" strike="noStrike" cap="none">
                <a:solidFill>
                  <a:schemeClr val="lt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r>
              <a:rPr lang="en" dirty="0"/>
              <a:t>05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C1F184-17E0-813E-7CD4-FFE8E6A84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64" y="88391"/>
            <a:ext cx="1313691" cy="24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790724" y="3422266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456194" y="3422278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21664" y="3422266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Metode Pembuatan</a:t>
            </a:r>
            <a:endParaRPr dirty="0"/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267487" y="1942466"/>
            <a:ext cx="2434014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Matriks(Pivot Table)</a:t>
            </a:r>
            <a:endParaRPr dirty="0"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995828" y="194246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Pandas</a:t>
            </a:r>
            <a:endParaRPr dirty="0"/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326780" y="194246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Cosine Similarity</a:t>
            </a:r>
            <a:endParaRPr dirty="0"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267487" y="2353946"/>
            <a:ext cx="2434014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Agregasi Total Produk yang dibeli oleh setiap Customer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995828" y="235394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Ekstraksi dan Filter File Excel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326780" y="2353946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Perhitungan Kemiripan antar customer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D9BE15F-3499-284F-1A0A-BB4F31F7A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961" y="1222672"/>
            <a:ext cx="1471066" cy="59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BF2283-991E-0220-381E-6776F92AE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496" y="88391"/>
            <a:ext cx="1313691" cy="2499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" name="Google Shape;2980;p52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Tugas Lanjutan</a:t>
            </a:r>
            <a:endParaRPr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159401-2F22-3E30-907F-9BC8138BF74D}"/>
              </a:ext>
            </a:extLst>
          </p:cNvPr>
          <p:cNvSpPr txBox="1"/>
          <p:nvPr/>
        </p:nvSpPr>
        <p:spPr>
          <a:xfrm>
            <a:off x="2570516" y="993340"/>
            <a:ext cx="4002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Membuat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Sistem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Rekomendasi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Video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Youtube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81C480-C349-CDED-AE57-19D54503A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51" y="3399296"/>
            <a:ext cx="1073046" cy="41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nd the DATA You need ... more easily with Google Dataset Search! | AIMS">
            <a:extLst>
              <a:ext uri="{FF2B5EF4-FFF2-40B4-BE49-F238E27FC236}">
                <a16:creationId xmlns:a16="http://schemas.microsoft.com/office/drawing/2014/main" id="{A4522606-E28E-9D54-11C7-6893E51E6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170" y="3606516"/>
            <a:ext cx="1588379" cy="137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638F763-7F62-1007-09C1-1763D89E1F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564" y="88391"/>
            <a:ext cx="1313691" cy="2499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157</Words>
  <Application>Microsoft Office PowerPoint</Application>
  <PresentationFormat>On-screen Show (16:9)</PresentationFormat>
  <Paragraphs>36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Barlow Semi Condensed Medium</vt:lpstr>
      <vt:lpstr>Fjalla One</vt:lpstr>
      <vt:lpstr>Roboto Condensed Light</vt:lpstr>
      <vt:lpstr>Barlow Semi Condensed</vt:lpstr>
      <vt:lpstr>Technology Consulting by Slidesgo</vt:lpstr>
      <vt:lpstr>Data Science</vt:lpstr>
      <vt:lpstr>Bagaimana Sistem Rekomendasi Produk itu Bekerja?</vt:lpstr>
      <vt:lpstr>Contoh : </vt:lpstr>
      <vt:lpstr>Contoh : </vt:lpstr>
      <vt:lpstr>Alur Pengerjaan</vt:lpstr>
      <vt:lpstr>Alur Pengerjaan</vt:lpstr>
      <vt:lpstr>Metode Pembuatan</vt:lpstr>
      <vt:lpstr>Tugas Lanjutan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CS</dc:creator>
  <cp:lastModifiedBy>no fake</cp:lastModifiedBy>
  <cp:revision>4</cp:revision>
  <dcterms:modified xsi:type="dcterms:W3CDTF">2024-03-04T16:10:56Z</dcterms:modified>
</cp:coreProperties>
</file>