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33.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17.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26.xml" ContentType="application/vnd.openxmlformats-officedocument.presentationml.slide+xml"/>
  <Override PartName="/ppt/slides/slide28.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3.xml" ContentType="application/vnd.openxmlformats-officedocument.presentationml.slide+xml"/>
  <Override PartName="/ppt/slideMasters/slideMaster1.xml" ContentType="application/vnd.openxmlformats-officedocument.presentationml.slideMaster+xml"/>
  <Override PartName="/ppt/notesSlides/notesSlide3.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slideLayouts/slideLayout5.xml" ContentType="application/vnd.openxmlformats-officedocument.presentationml.slideLayout+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slideLayouts/slideLayout6.xml" ContentType="application/vnd.openxmlformats-officedocument.presentationml.slideLayout+xml"/>
  <Override PartName="/ppt/notesSlides/notesSlide6.xml" ContentType="application/vnd.openxmlformats-officedocument.presentationml.notesSlide+xml"/>
  <Override PartName="/ppt/slideLayouts/slideLayout7.xml" ContentType="application/vnd.openxmlformats-officedocument.presentationml.slideLayout+xml"/>
  <Override PartName="/ppt/notesSlides/notesSlide4.xml" ContentType="application/vnd.openxmlformats-officedocument.presentationml.notesSlide+xml"/>
  <Override PartName="/ppt/notesSlides/notesSlide1.xml" ContentType="application/vnd.openxmlformats-officedocument.presentationml.notesSlide+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notesSlides/notesSlide5.xml" ContentType="application/vnd.openxmlformats-officedocument.presentationml.notesSlide+xml"/>
  <Override PartName="/ppt/notesSlides/notesSlide15.xml" ContentType="application/vnd.openxmlformats-officedocument.presentationml.notesSlide+xml"/>
  <Override PartName="/ppt/notesSlides/notesSlide14.xml" ContentType="application/vnd.openxmlformats-officedocument.presentationml.notesSlide+xml"/>
  <Override PartName="/ppt/notesSlides/notesSlide17.xml" ContentType="application/vnd.openxmlformats-officedocument.presentationml.notesSlide+xml"/>
  <Override PartName="/ppt/notesSlides/notesSlide16.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notesSlides/notesSlide27.xml" ContentType="application/vnd.openxmlformats-officedocument.presentationml.notesSlide+xml"/>
  <Override PartName="/ppt/slideLayouts/slideLayout4.xml" ContentType="application/vnd.openxmlformats-officedocument.presentationml.slideLayout+xml"/>
  <Override PartName="/ppt/notesSlides/notesSlide25.xml" ContentType="application/vnd.openxmlformats-officedocument.presentationml.notesSlide+xml"/>
  <Override PartName="/ppt/notesSlides/notesSlide18.xml" ContentType="application/vnd.openxmlformats-officedocument.presentationml.notesSlide+xml"/>
  <Override PartName="/ppt/notesSlides/notesSlide26.xml" ContentType="application/vnd.openxmlformats-officedocument.presentationml.notesSlide+xml"/>
  <Override PartName="/ppt/notesSlides/notesSlide20.xml" ContentType="application/vnd.openxmlformats-officedocument.presentationml.notesSlide+xml"/>
  <Override PartName="/ppt/notesSlides/notesSlide19.xml" ContentType="application/vnd.openxmlformats-officedocument.presentationml.notesSlide+xml"/>
  <Override PartName="/ppt/notesSlides/notesSlide22.xml" ContentType="application/vnd.openxmlformats-officedocument.presentationml.notesSlide+xml"/>
  <Override PartName="/ppt/notesSlides/notesSlide21.xml" ContentType="application/vnd.openxmlformats-officedocument.presentationml.notesSlide+xml"/>
  <Override PartName="/ppt/notesSlides/notesSlide24.xml" ContentType="application/vnd.openxmlformats-officedocument.presentationml.notesSlide+xml"/>
  <Override PartName="/ppt/notesSlides/notesSlide23.xml" ContentType="application/vnd.openxmlformats-officedocument.presentationml.notesSlide+xml"/>
  <Override PartName="/ppt/notesMasters/notesMaster1.xml" ContentType="application/vnd.openxmlformats-officedocument.presentationml.notesMaster+xml"/>
  <Override PartName="/ppt/theme/theme2.xml" ContentType="application/vnd.openxmlformats-officedocument.theme+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71813" autoAdjust="0"/>
  </p:normalViewPr>
  <p:slideViewPr>
    <p:cSldViewPr snapToGrid="0">
      <p:cViewPr>
        <p:scale>
          <a:sx n="50" d="100"/>
          <a:sy n="50" d="100"/>
        </p:scale>
        <p:origin x="774"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ustomXml" Target="../customXml/item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5F7C68-021C-455E-9C05-0411B11C59E7}" type="datetimeFigureOut">
              <a:rPr lang="en-US" smtClean="0"/>
              <a:t>4/1/2022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0CDEDF-A948-4E5B-8C6F-E2AB3A9A10FB}" type="slidenum">
              <a:rPr lang="en-US" smtClean="0"/>
              <a:t>‹#›</a:t>
            </a:fld>
            <a:endParaRPr lang="en-US"/>
          </a:p>
        </p:txBody>
      </p:sp>
    </p:spTree>
    <p:extLst>
      <p:ext uri="{BB962C8B-B14F-4D97-AF65-F5344CB8AC3E}">
        <p14:creationId xmlns:p14="http://schemas.microsoft.com/office/powerpoint/2010/main" val="25863820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kumimoji="0" lang="en-GB" sz="1200" b="0" i="0" u="none" strike="noStrike" kern="1200" cap="none" spc="0" normalizeH="0" baseline="0" noProof="0" dirty="0" smtClean="0">
                <a:ln>
                  <a:noFill/>
                </a:ln>
                <a:solidFill>
                  <a:prstClr val="black"/>
                </a:solidFill>
                <a:effectLst/>
                <a:uLnTx/>
                <a:uFillTx/>
                <a:latin typeface="+mn-lt"/>
                <a:ea typeface="+mn-ea"/>
                <a:cs typeface="+mn-cs"/>
              </a:rPr>
              <a:t>We are experiencing an explosion in the availability of consumer behavioural data – often delivered in real time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kumimoji="0" lang="en-GB" sz="1200" b="0" i="0" u="none" strike="noStrike" kern="1200" cap="none" spc="0" normalizeH="0" baseline="0" noProof="0" dirty="0" smtClean="0">
                <a:ln>
                  <a:noFill/>
                </a:ln>
                <a:solidFill>
                  <a:prstClr val="black"/>
                </a:solidFill>
                <a:effectLst/>
                <a:uLnTx/>
                <a:uFillTx/>
                <a:latin typeface="+mn-lt"/>
                <a:ea typeface="+mn-ea"/>
                <a:cs typeface="+mn-cs"/>
              </a:rPr>
              <a:t>It is the age of ‘infobesity’</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kumimoji="0" lang="en-GB" sz="1200" b="0" i="0" u="none" strike="noStrike" kern="1200" cap="none" spc="0" normalizeH="0" baseline="0" noProof="0" dirty="0" smtClean="0">
                <a:ln>
                  <a:noFill/>
                </a:ln>
                <a:solidFill>
                  <a:prstClr val="black"/>
                </a:solidFill>
                <a:effectLst/>
                <a:uLnTx/>
                <a:uFillTx/>
                <a:latin typeface="+mn-lt"/>
                <a:ea typeface="+mn-ea"/>
                <a:cs typeface="+mn-cs"/>
              </a:rPr>
              <a:t>It is a huge opportunity for brands – but how you harness the power of all this data is key</a:t>
            </a:r>
          </a:p>
          <a:p>
            <a:endParaRPr lang="en-US" dirty="0"/>
          </a:p>
        </p:txBody>
      </p:sp>
      <p:sp>
        <p:nvSpPr>
          <p:cNvPr id="4" name="Slide Number Placeholder 3"/>
          <p:cNvSpPr>
            <a:spLocks noGrp="1"/>
          </p:cNvSpPr>
          <p:nvPr>
            <p:ph type="sldNum" sz="quarter" idx="10"/>
          </p:nvPr>
        </p:nvSpPr>
        <p:spPr/>
        <p:txBody>
          <a:bodyPr/>
          <a:lstStyle/>
          <a:p>
            <a:fld id="{BF0CDEDF-A948-4E5B-8C6F-E2AB3A9A10FB}" type="slidenum">
              <a:rPr lang="en-US" smtClean="0"/>
              <a:t>3</a:t>
            </a:fld>
            <a:endParaRPr lang="en-US"/>
          </a:p>
        </p:txBody>
      </p:sp>
    </p:spTree>
    <p:extLst>
      <p:ext uri="{BB962C8B-B14F-4D97-AF65-F5344CB8AC3E}">
        <p14:creationId xmlns:p14="http://schemas.microsoft.com/office/powerpoint/2010/main" val="28301294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 will look at how to bring your brand ideal to life through communication. </a:t>
            </a:r>
          </a:p>
          <a:p>
            <a:r>
              <a:rPr lang="en-GB" dirty="0" smtClean="0"/>
              <a:t>There are 4 components here. </a:t>
            </a:r>
          </a:p>
          <a:p>
            <a:pPr marL="171450" indent="-171450">
              <a:buFontTx/>
              <a:buChar char="-"/>
            </a:pPr>
            <a:r>
              <a:rPr lang="en-GB" dirty="0" smtClean="0"/>
              <a:t>Communication Strategy</a:t>
            </a:r>
          </a:p>
          <a:p>
            <a:pPr marL="171450" indent="-171450">
              <a:buFontTx/>
              <a:buChar char="-"/>
            </a:pPr>
            <a:r>
              <a:rPr lang="en-GB" dirty="0" smtClean="0"/>
              <a:t>Creative Idea (and briefing)</a:t>
            </a:r>
          </a:p>
          <a:p>
            <a:pPr marL="171450" indent="-171450">
              <a:buFontTx/>
              <a:buChar char="-"/>
            </a:pPr>
            <a:r>
              <a:rPr lang="en-GB" dirty="0" smtClean="0"/>
              <a:t>Design System</a:t>
            </a:r>
          </a:p>
          <a:p>
            <a:pPr marL="171450" indent="-171450">
              <a:buFontTx/>
              <a:buChar char="-"/>
            </a:pPr>
            <a:r>
              <a:rPr lang="en-GB" dirty="0" smtClean="0"/>
              <a:t>360 Activation</a:t>
            </a:r>
          </a:p>
          <a:p>
            <a:endParaRPr lang="en-US" dirty="0"/>
          </a:p>
        </p:txBody>
      </p:sp>
      <p:sp>
        <p:nvSpPr>
          <p:cNvPr id="4" name="Slide Number Placeholder 3"/>
          <p:cNvSpPr>
            <a:spLocks noGrp="1"/>
          </p:cNvSpPr>
          <p:nvPr>
            <p:ph type="sldNum" sz="quarter" idx="10"/>
          </p:nvPr>
        </p:nvSpPr>
        <p:spPr/>
        <p:txBody>
          <a:bodyPr/>
          <a:lstStyle/>
          <a:p>
            <a:fld id="{BF0CDEDF-A948-4E5B-8C6F-E2AB3A9A10FB}" type="slidenum">
              <a:rPr lang="en-US" smtClean="0"/>
              <a:t>12</a:t>
            </a:fld>
            <a:endParaRPr lang="en-US"/>
          </a:p>
        </p:txBody>
      </p:sp>
    </p:spTree>
    <p:extLst>
      <p:ext uri="{BB962C8B-B14F-4D97-AF65-F5344CB8AC3E}">
        <p14:creationId xmlns:p14="http://schemas.microsoft.com/office/powerpoint/2010/main" val="4777024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baseline="0" dirty="0" smtClean="0"/>
              <a:t>The number of connected devices to the internet is even more astonishing </a:t>
            </a:r>
          </a:p>
          <a:p>
            <a:pPr marL="171450" indent="-171450">
              <a:buFontTx/>
              <a:buChar char="-"/>
            </a:pPr>
            <a:r>
              <a:rPr lang="en-GB" baseline="0" dirty="0" smtClean="0"/>
              <a:t>Whereas 2008 marked the date that the number of devices connected to the internet exceeded the number of people on the planet </a:t>
            </a:r>
          </a:p>
          <a:p>
            <a:pPr marL="171450" indent="-171450">
              <a:buFontTx/>
              <a:buChar char="-"/>
            </a:pPr>
            <a:r>
              <a:rPr lang="en-GB" baseline="0" dirty="0" smtClean="0"/>
              <a:t>In 2015 this was already 25 billion (over the 3.2 billion people who have access to them, that is at about 8 per person, not just laptops and smartphones obviously</a:t>
            </a:r>
          </a:p>
          <a:p>
            <a:pPr marL="171450" indent="-171450">
              <a:buFontTx/>
              <a:buChar char="-"/>
            </a:pPr>
            <a:r>
              <a:rPr lang="en-GB" baseline="0" dirty="0" smtClean="0"/>
              <a:t>Expected is that by 2020 this number has doubled again, and the number of devices that are able equipped with sensors (e.g. health tracking devices) exceeds 200 billion</a:t>
            </a:r>
            <a:endParaRPr lang="en-GB" dirty="0" smtClean="0"/>
          </a:p>
          <a:p>
            <a:endParaRPr lang="en-US" dirty="0"/>
          </a:p>
        </p:txBody>
      </p:sp>
      <p:sp>
        <p:nvSpPr>
          <p:cNvPr id="4" name="Slide Number Placeholder 3"/>
          <p:cNvSpPr>
            <a:spLocks noGrp="1"/>
          </p:cNvSpPr>
          <p:nvPr>
            <p:ph type="sldNum" sz="quarter" idx="10"/>
          </p:nvPr>
        </p:nvSpPr>
        <p:spPr/>
        <p:txBody>
          <a:bodyPr/>
          <a:lstStyle/>
          <a:p>
            <a:fld id="{BF0CDEDF-A948-4E5B-8C6F-E2AB3A9A10FB}" type="slidenum">
              <a:rPr lang="en-US" smtClean="0"/>
              <a:t>13</a:t>
            </a:fld>
            <a:endParaRPr lang="en-US"/>
          </a:p>
        </p:txBody>
      </p:sp>
    </p:spTree>
    <p:extLst>
      <p:ext uri="{BB962C8B-B14F-4D97-AF65-F5344CB8AC3E}">
        <p14:creationId xmlns:p14="http://schemas.microsoft.com/office/powerpoint/2010/main" val="234578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smtClean="0"/>
              <a:t>Digital</a:t>
            </a:r>
            <a:r>
              <a:rPr lang="en-GB" baseline="0" dirty="0" smtClean="0"/>
              <a:t> has been a “new” topic for way too long </a:t>
            </a:r>
          </a:p>
          <a:p>
            <a:pPr marL="171450" indent="-171450">
              <a:buFontTx/>
              <a:buChar char="-"/>
            </a:pPr>
            <a:r>
              <a:rPr lang="en-GB" baseline="0" dirty="0" smtClean="0"/>
              <a:t>It’s time to embrace it as the new normal</a:t>
            </a:r>
          </a:p>
          <a:p>
            <a:pPr marL="171450" indent="-171450">
              <a:buFontTx/>
              <a:buChar char="-"/>
            </a:pPr>
            <a:r>
              <a:rPr lang="en-GB" baseline="0" dirty="0" smtClean="0"/>
              <a:t>Not adopting this mind-set is not an option </a:t>
            </a:r>
            <a:endParaRPr lang="en-GB" dirty="0" smtClean="0"/>
          </a:p>
          <a:p>
            <a:endParaRPr lang="en-US" dirty="0"/>
          </a:p>
        </p:txBody>
      </p:sp>
      <p:sp>
        <p:nvSpPr>
          <p:cNvPr id="4" name="Slide Number Placeholder 3"/>
          <p:cNvSpPr>
            <a:spLocks noGrp="1"/>
          </p:cNvSpPr>
          <p:nvPr>
            <p:ph type="sldNum" sz="quarter" idx="10"/>
          </p:nvPr>
        </p:nvSpPr>
        <p:spPr/>
        <p:txBody>
          <a:bodyPr/>
          <a:lstStyle/>
          <a:p>
            <a:fld id="{BF0CDEDF-A948-4E5B-8C6F-E2AB3A9A10FB}" type="slidenum">
              <a:rPr lang="en-US" smtClean="0"/>
              <a:t>14</a:t>
            </a:fld>
            <a:endParaRPr lang="en-US"/>
          </a:p>
        </p:txBody>
      </p:sp>
    </p:spTree>
    <p:extLst>
      <p:ext uri="{BB962C8B-B14F-4D97-AF65-F5344CB8AC3E}">
        <p14:creationId xmlns:p14="http://schemas.microsoft.com/office/powerpoint/2010/main" val="37163081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smtClean="0"/>
              <a:t>There</a:t>
            </a:r>
            <a:r>
              <a:rPr lang="en-GB" baseline="0" dirty="0" smtClean="0"/>
              <a:t> is a natural reluctance towards what brands tell you (consumers start to disbelieve the marketing messages by large corporations) and instead rely on peer to peer communications (the equivalent of word of mount in a digital era)</a:t>
            </a:r>
          </a:p>
          <a:p>
            <a:pPr marL="171450" indent="-171450">
              <a:buFontTx/>
              <a:buChar char="-"/>
            </a:pPr>
            <a:r>
              <a:rPr lang="en-GB" dirty="0" smtClean="0"/>
              <a:t>Consumers more often than not use their phone</a:t>
            </a:r>
            <a:r>
              <a:rPr lang="en-GB" baseline="0" dirty="0" smtClean="0"/>
              <a:t> in store to see whether they can find the very same product cheaper elsewhere. Comparison websites make pricing transparent and leave it up to the consumer whether they want to pay a premium for external factors such as service, location, etc.</a:t>
            </a:r>
            <a:endParaRPr lang="en-GB" dirty="0" smtClean="0"/>
          </a:p>
          <a:p>
            <a:endParaRPr lang="en-US" dirty="0"/>
          </a:p>
        </p:txBody>
      </p:sp>
      <p:sp>
        <p:nvSpPr>
          <p:cNvPr id="4" name="Slide Number Placeholder 3"/>
          <p:cNvSpPr>
            <a:spLocks noGrp="1"/>
          </p:cNvSpPr>
          <p:nvPr>
            <p:ph type="sldNum" sz="quarter" idx="10"/>
          </p:nvPr>
        </p:nvSpPr>
        <p:spPr/>
        <p:txBody>
          <a:bodyPr/>
          <a:lstStyle/>
          <a:p>
            <a:fld id="{BF0CDEDF-A948-4E5B-8C6F-E2AB3A9A10FB}" type="slidenum">
              <a:rPr lang="en-US" smtClean="0"/>
              <a:t>15</a:t>
            </a:fld>
            <a:endParaRPr lang="en-US"/>
          </a:p>
        </p:txBody>
      </p:sp>
    </p:spTree>
    <p:extLst>
      <p:ext uri="{BB962C8B-B14F-4D97-AF65-F5344CB8AC3E}">
        <p14:creationId xmlns:p14="http://schemas.microsoft.com/office/powerpoint/2010/main" val="14224128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baseline="0" dirty="0" smtClean="0"/>
              <a:t>To marketers, the prospect of reaching shoppers through their smartphones is tantalizing. But mobile doesn’t always mean on the go. New data show that 68% of consumers’ smartphone use happens at home. And users’ most common activity is not shopping or socializing but engaging in what researchers at BBDO and AOL call “me time.”</a:t>
            </a:r>
          </a:p>
          <a:p>
            <a:pPr marL="171450" indent="-171450">
              <a:buFontTx/>
              <a:buChar char="-"/>
            </a:pPr>
            <a:endParaRPr lang="en-GB" baseline="0" dirty="0" smtClean="0"/>
          </a:p>
          <a:p>
            <a:pPr marL="171450" indent="-171450">
              <a:buFontTx/>
              <a:buChar char="-"/>
            </a:pPr>
            <a:r>
              <a:rPr lang="en-GB" sz="1200" b="1" i="0" kern="1200" dirty="0" smtClean="0">
                <a:solidFill>
                  <a:schemeClr val="tx1"/>
                </a:solidFill>
                <a:effectLst/>
                <a:latin typeface="+mn-lt"/>
                <a:ea typeface="+mn-ea"/>
                <a:cs typeface="+mn-cs"/>
              </a:rPr>
              <a:t>Seven primary motivations</a:t>
            </a:r>
            <a:r>
              <a:rPr lang="en-GB" sz="1200" b="0" i="0" kern="1200" dirty="0" smtClean="0">
                <a:solidFill>
                  <a:schemeClr val="tx1"/>
                </a:solidFill>
                <a:effectLst/>
                <a:latin typeface="+mn-lt"/>
                <a:ea typeface="+mn-ea"/>
                <a:cs typeface="+mn-cs"/>
              </a:rPr>
              <a:t> </a:t>
            </a:r>
            <a:r>
              <a:rPr lang="en-GB" dirty="0" smtClean="0"/>
              <a:t/>
            </a:r>
            <a:br>
              <a:rPr lang="en-GB" dirty="0" smtClean="0"/>
            </a:br>
            <a:r>
              <a:rPr lang="en-GB" sz="1200" b="0" i="0" kern="1200" dirty="0" smtClean="0">
                <a:solidFill>
                  <a:schemeClr val="tx1"/>
                </a:solidFill>
                <a:effectLst/>
                <a:latin typeface="+mn-lt"/>
                <a:ea typeface="+mn-ea"/>
                <a:cs typeface="+mn-cs"/>
              </a:rPr>
              <a:t>The reasons consumers use smartphones can be broken down into the goals listed at right, along with the average monthly minutes and percentage of interactions devoted to each.</a:t>
            </a:r>
          </a:p>
          <a:p>
            <a:pPr marL="171450" indent="-171450">
              <a:buFontTx/>
              <a:buChar char="-"/>
            </a:pPr>
            <a:endParaRPr lang="en-GB" sz="1200" b="0" i="0" kern="1200" dirty="0" smtClean="0">
              <a:solidFill>
                <a:schemeClr val="tx1"/>
              </a:solidFill>
              <a:effectLst/>
              <a:latin typeface="+mn-lt"/>
              <a:ea typeface="+mn-ea"/>
              <a:cs typeface="+mn-cs"/>
            </a:endParaRPr>
          </a:p>
          <a:p>
            <a:pPr marL="171450" indent="-171450">
              <a:buFontTx/>
              <a:buChar char="-"/>
            </a:pPr>
            <a:endParaRPr lang="en-GB" sz="1200" b="0" i="0" kern="1200" dirty="0" smtClean="0">
              <a:solidFill>
                <a:schemeClr val="tx1"/>
              </a:solidFill>
              <a:effectLst/>
              <a:latin typeface="+mn-lt"/>
              <a:ea typeface="+mn-ea"/>
              <a:cs typeface="+mn-cs"/>
            </a:endParaRPr>
          </a:p>
          <a:p>
            <a:pPr marL="171450" indent="-171450">
              <a:buFontTx/>
              <a:buChar char="-"/>
            </a:pPr>
            <a:r>
              <a:rPr lang="en-GB" sz="1200" b="0" i="0" kern="1200" dirty="0" smtClean="0">
                <a:solidFill>
                  <a:schemeClr val="tx1"/>
                </a:solidFill>
                <a:effectLst/>
                <a:latin typeface="+mn-lt"/>
                <a:ea typeface="+mn-ea"/>
                <a:cs typeface="+mn-cs"/>
              </a:rPr>
              <a:t>“Seven Shades of Mobile” study, conducted by </a:t>
            </a:r>
            <a:r>
              <a:rPr lang="en-GB" sz="1200" b="0" i="0" kern="1200" dirty="0" err="1" smtClean="0">
                <a:solidFill>
                  <a:schemeClr val="tx1"/>
                </a:solidFill>
                <a:effectLst/>
                <a:latin typeface="+mn-lt"/>
                <a:ea typeface="+mn-ea"/>
                <a:cs typeface="+mn-cs"/>
              </a:rPr>
              <a:t>InsightsNow</a:t>
            </a:r>
            <a:r>
              <a:rPr lang="en-GB" sz="1200" b="0" i="0" kern="1200" dirty="0" smtClean="0">
                <a:solidFill>
                  <a:schemeClr val="tx1"/>
                </a:solidFill>
                <a:effectLst/>
                <a:latin typeface="+mn-lt"/>
                <a:ea typeface="+mn-ea"/>
                <a:cs typeface="+mn-cs"/>
              </a:rPr>
              <a:t> for AOL and BBDO, 2012. In the first phase, 24 users completed a seven-day diary and in-depth interviews. In the second, 1,051 U.S. users ages 13 to 54 were surveyed, data on 3,010 mobile interactions were collected, and the mobile activities of two-thirds of those users were tracked for 30 days.</a:t>
            </a:r>
            <a:endParaRPr lang="en-GB" dirty="0" smtClean="0"/>
          </a:p>
          <a:p>
            <a:endParaRPr lang="en-US" dirty="0"/>
          </a:p>
        </p:txBody>
      </p:sp>
      <p:sp>
        <p:nvSpPr>
          <p:cNvPr id="4" name="Slide Number Placeholder 3"/>
          <p:cNvSpPr>
            <a:spLocks noGrp="1"/>
          </p:cNvSpPr>
          <p:nvPr>
            <p:ph type="sldNum" sz="quarter" idx="10"/>
          </p:nvPr>
        </p:nvSpPr>
        <p:spPr/>
        <p:txBody>
          <a:bodyPr/>
          <a:lstStyle/>
          <a:p>
            <a:fld id="{BF0CDEDF-A948-4E5B-8C6F-E2AB3A9A10FB}" type="slidenum">
              <a:rPr lang="en-US" smtClean="0"/>
              <a:t>16</a:t>
            </a:fld>
            <a:endParaRPr lang="en-US"/>
          </a:p>
        </p:txBody>
      </p:sp>
    </p:spTree>
    <p:extLst>
      <p:ext uri="{BB962C8B-B14F-4D97-AF65-F5344CB8AC3E}">
        <p14:creationId xmlns:p14="http://schemas.microsoft.com/office/powerpoint/2010/main" val="929472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sz="1200" dirty="0" smtClean="0"/>
              <a:t>Brand:</a:t>
            </a:r>
          </a:p>
          <a:p>
            <a:pPr marL="171450" lvl="0" indent="-171450">
              <a:buFont typeface="Arial" panose="020B0604020202020204" pitchFamily="34" charset="0"/>
              <a:buChar char="•"/>
            </a:pPr>
            <a:r>
              <a:rPr lang="en-US" sz="1200" kern="1200" dirty="0" smtClean="0">
                <a:cs typeface="CA Sans"/>
              </a:rPr>
              <a:t>British b</a:t>
            </a:r>
            <a:r>
              <a:rPr lang="en-US" sz="1200" kern="1200" spc="-18" dirty="0" smtClean="0">
                <a:cs typeface="CA Sans"/>
              </a:rPr>
              <a:t>r</a:t>
            </a:r>
            <a:r>
              <a:rPr lang="en-US" sz="1200" kern="1200" dirty="0" smtClean="0">
                <a:cs typeface="CA Sans"/>
              </a:rPr>
              <a:t>and with a back d</a:t>
            </a:r>
            <a:r>
              <a:rPr lang="en-US" sz="1200" kern="1200" spc="-23" dirty="0" smtClean="0">
                <a:cs typeface="CA Sans"/>
              </a:rPr>
              <a:t>at</a:t>
            </a:r>
            <a:r>
              <a:rPr lang="en-US" sz="1200" kern="1200" dirty="0" smtClean="0">
                <a:cs typeface="CA Sans"/>
              </a:rPr>
              <a:t>ed, </a:t>
            </a:r>
            <a:r>
              <a:rPr lang="en-US" sz="1200" kern="1200" spc="-50" dirty="0" smtClean="0">
                <a:cs typeface="CA Sans"/>
              </a:rPr>
              <a:t>‘</a:t>
            </a:r>
            <a:r>
              <a:rPr lang="en-US" sz="1200" kern="1200" dirty="0" smtClean="0">
                <a:cs typeface="CA Sans"/>
              </a:rPr>
              <a:t>du</a:t>
            </a:r>
            <a:r>
              <a:rPr lang="en-US" sz="1200" kern="1200" spc="-14" dirty="0" smtClean="0">
                <a:cs typeface="CA Sans"/>
              </a:rPr>
              <a:t>s</a:t>
            </a:r>
            <a:r>
              <a:rPr lang="en-US" sz="1200" kern="1200" spc="-23" dirty="0" smtClean="0">
                <a:cs typeface="CA Sans"/>
              </a:rPr>
              <a:t>t</a:t>
            </a:r>
            <a:r>
              <a:rPr lang="en-US" sz="1200" kern="1200" dirty="0" smtClean="0">
                <a:cs typeface="CA Sans"/>
              </a:rPr>
              <a:t>ed’ image</a:t>
            </a:r>
            <a:endParaRPr lang="nl-NL" sz="1200" dirty="0" smtClean="0"/>
          </a:p>
          <a:p>
            <a:pPr marL="171450" lvl="0" indent="-171450">
              <a:buFont typeface="Arial" panose="020B0604020202020204" pitchFamily="34" charset="0"/>
              <a:buChar char="•"/>
            </a:pPr>
            <a:r>
              <a:rPr lang="en-US" sz="1200" kern="1200" dirty="0" smtClean="0">
                <a:cs typeface="CA Sans"/>
              </a:rPr>
              <a:t>Iconic p</a:t>
            </a:r>
            <a:r>
              <a:rPr lang="en-US" sz="1200" kern="1200" spc="-23" dirty="0" smtClean="0">
                <a:cs typeface="CA Sans"/>
              </a:rPr>
              <a:t>a</a:t>
            </a:r>
            <a:r>
              <a:rPr lang="en-US" sz="1200" kern="1200" dirty="0" smtClean="0">
                <a:cs typeface="CA Sans"/>
              </a:rPr>
              <a:t>t</a:t>
            </a:r>
            <a:r>
              <a:rPr lang="en-US" sz="1200" kern="1200" spc="-23" dirty="0" smtClean="0">
                <a:cs typeface="CA Sans"/>
              </a:rPr>
              <a:t>t</a:t>
            </a:r>
            <a:r>
              <a:rPr lang="en-US" sz="1200" kern="1200" dirty="0" smtClean="0">
                <a:cs typeface="CA Sans"/>
              </a:rPr>
              <a:t>ern h</a:t>
            </a:r>
            <a:r>
              <a:rPr lang="en-US" sz="1200" kern="1200" spc="-9" dirty="0" smtClean="0">
                <a:cs typeface="CA Sans"/>
              </a:rPr>
              <a:t>a</a:t>
            </a:r>
            <a:r>
              <a:rPr lang="en-US" sz="1200" kern="1200" dirty="0" smtClean="0">
                <a:cs typeface="CA Sans"/>
              </a:rPr>
              <a:t>s been copied cou</a:t>
            </a:r>
            <a:r>
              <a:rPr lang="en-US" sz="1200" kern="1200" spc="-23" dirty="0" smtClean="0">
                <a:cs typeface="CA Sans"/>
              </a:rPr>
              <a:t>n</a:t>
            </a:r>
            <a:r>
              <a:rPr lang="en-US" sz="1200" kern="1200" dirty="0" smtClean="0">
                <a:cs typeface="CA Sans"/>
              </a:rPr>
              <a:t>tl</a:t>
            </a:r>
            <a:r>
              <a:rPr lang="en-US" sz="1200" kern="1200" spc="-9" dirty="0" smtClean="0">
                <a:cs typeface="CA Sans"/>
              </a:rPr>
              <a:t>e</a:t>
            </a:r>
            <a:r>
              <a:rPr lang="en-US" sz="1200" kern="1200" dirty="0" smtClean="0">
                <a:cs typeface="CA Sans"/>
              </a:rPr>
              <a:t>ss tim</a:t>
            </a:r>
            <a:r>
              <a:rPr lang="en-US" sz="1200" kern="1200" spc="-9" dirty="0" smtClean="0">
                <a:cs typeface="CA Sans"/>
              </a:rPr>
              <a:t>e</a:t>
            </a:r>
            <a:r>
              <a:rPr lang="en-US" sz="1200" kern="1200" dirty="0" smtClean="0">
                <a:cs typeface="CA Sans"/>
              </a:rPr>
              <a:t>s</a:t>
            </a:r>
          </a:p>
          <a:p>
            <a:pPr marL="171450" lvl="0" indent="-171450">
              <a:buFont typeface="Arial" panose="020B0604020202020204" pitchFamily="34" charset="0"/>
              <a:buChar char="•"/>
            </a:pPr>
            <a:r>
              <a:rPr lang="en-US" sz="1200" kern="1200" dirty="0" smtClean="0">
                <a:cs typeface="CA Sans"/>
              </a:rPr>
              <a:t>Lo</a:t>
            </a:r>
            <a:r>
              <a:rPr lang="en-US" sz="1200" kern="1200" spc="-9" dirty="0" smtClean="0">
                <a:cs typeface="CA Sans"/>
              </a:rPr>
              <a:t>o</a:t>
            </a:r>
            <a:r>
              <a:rPr lang="en-US" sz="1200" kern="1200" dirty="0" smtClean="0">
                <a:cs typeface="CA Sans"/>
              </a:rPr>
              <a:t>sing it</a:t>
            </a:r>
            <a:r>
              <a:rPr lang="en-US" sz="1200" kern="1200" spc="-14" dirty="0" smtClean="0">
                <a:cs typeface="CA Sans"/>
              </a:rPr>
              <a:t>’</a:t>
            </a:r>
            <a:r>
              <a:rPr lang="en-US" sz="1200" kern="1200" dirty="0" smtClean="0">
                <a:cs typeface="CA Sans"/>
              </a:rPr>
              <a:t>s b</a:t>
            </a:r>
            <a:r>
              <a:rPr lang="en-US" sz="1200" kern="1200" spc="-18" dirty="0" smtClean="0">
                <a:cs typeface="CA Sans"/>
              </a:rPr>
              <a:t>r</a:t>
            </a:r>
            <a:r>
              <a:rPr lang="en-US" sz="1200" kern="1200" dirty="0" smtClean="0">
                <a:cs typeface="CA Sans"/>
              </a:rPr>
              <a:t>and</a:t>
            </a:r>
            <a:r>
              <a:rPr lang="en-US" sz="1200" kern="1200" spc="-5" dirty="0" smtClean="0">
                <a:cs typeface="CA Sans"/>
              </a:rPr>
              <a:t> </a:t>
            </a:r>
            <a:r>
              <a:rPr lang="en-US" sz="1200" kern="1200" dirty="0" smtClean="0">
                <a:cs typeface="CA Sans"/>
              </a:rPr>
              <a:t>ide</a:t>
            </a:r>
            <a:r>
              <a:rPr lang="en-US" sz="1200" kern="1200" spc="-23" dirty="0" smtClean="0">
                <a:cs typeface="CA Sans"/>
              </a:rPr>
              <a:t>n</a:t>
            </a:r>
            <a:r>
              <a:rPr lang="en-US" sz="1200" kern="1200" dirty="0" smtClean="0">
                <a:cs typeface="CA Sans"/>
              </a:rPr>
              <a:t>tity and luxurious image</a:t>
            </a:r>
            <a:endParaRPr lang="en-US" sz="1200" dirty="0" smtClean="0"/>
          </a:p>
          <a:p>
            <a:endParaRPr lang="nl-NL" sz="1200" dirty="0" smtClean="0"/>
          </a:p>
          <a:p>
            <a:r>
              <a:rPr lang="nl-NL" sz="1200" dirty="0" smtClean="0"/>
              <a:t>Design, collection &amp; production:</a:t>
            </a:r>
          </a:p>
          <a:p>
            <a:pPr marL="171450" lvl="0" indent="-171450">
              <a:buFont typeface="Arial" panose="020B0604020202020204" pitchFamily="34" charset="0"/>
              <a:buChar char="•"/>
            </a:pPr>
            <a:r>
              <a:rPr lang="en-US" sz="1200" kern="1200" dirty="0" smtClean="0">
                <a:cs typeface="CA Sans"/>
              </a:rPr>
              <a:t>Se</a:t>
            </a:r>
            <a:r>
              <a:rPr lang="en-US" sz="1200" kern="1200" spc="-27" dirty="0" smtClean="0">
                <a:cs typeface="CA Sans"/>
              </a:rPr>
              <a:t>v</a:t>
            </a:r>
            <a:r>
              <a:rPr lang="en-US" sz="1200" kern="1200" dirty="0" smtClean="0">
                <a:cs typeface="CA Sans"/>
              </a:rPr>
              <a:t>e</a:t>
            </a:r>
            <a:r>
              <a:rPr lang="en-US" sz="1200" kern="1200" spc="-18" dirty="0" smtClean="0">
                <a:cs typeface="CA Sans"/>
              </a:rPr>
              <a:t>r</a:t>
            </a:r>
            <a:r>
              <a:rPr lang="en-US" sz="1200" kern="1200" dirty="0" smtClean="0">
                <a:cs typeface="CA Sans"/>
              </a:rPr>
              <a:t>al D</a:t>
            </a:r>
            <a:r>
              <a:rPr lang="en-US" sz="1200" kern="1200" spc="-9" dirty="0" smtClean="0">
                <a:cs typeface="CA Sans"/>
              </a:rPr>
              <a:t>e</a:t>
            </a:r>
            <a:r>
              <a:rPr lang="en-US" sz="1200" kern="1200" dirty="0" smtClean="0">
                <a:cs typeface="CA Sans"/>
              </a:rPr>
              <a:t>sign </a:t>
            </a:r>
            <a:r>
              <a:rPr lang="en-US" sz="1200" kern="1200" spc="-154" dirty="0" smtClean="0">
                <a:cs typeface="CA Sans"/>
              </a:rPr>
              <a:t>T</a:t>
            </a:r>
            <a:r>
              <a:rPr lang="en-US" sz="1200" kern="1200" dirty="0" smtClean="0">
                <a:cs typeface="CA Sans"/>
              </a:rPr>
              <a:t>ea</a:t>
            </a:r>
            <a:r>
              <a:rPr lang="en-US" sz="1200" kern="1200" spc="-9" dirty="0" smtClean="0">
                <a:cs typeface="CA Sans"/>
              </a:rPr>
              <a:t>m</a:t>
            </a:r>
            <a:r>
              <a:rPr lang="en-US" sz="1200" kern="1200" dirty="0" smtClean="0">
                <a:cs typeface="CA Sans"/>
              </a:rPr>
              <a:t>s </a:t>
            </a:r>
            <a:r>
              <a:rPr lang="en-US" sz="1200" kern="1200" spc="-18" dirty="0" smtClean="0">
                <a:cs typeface="CA Sans"/>
              </a:rPr>
              <a:t>w</a:t>
            </a:r>
            <a:r>
              <a:rPr lang="en-US" sz="1200" kern="1200" dirty="0" smtClean="0">
                <a:cs typeface="CA Sans"/>
              </a:rPr>
              <a:t>orldwide, n</a:t>
            </a:r>
            <a:r>
              <a:rPr lang="en-US" sz="1200" kern="1200" spc="-18" dirty="0" smtClean="0">
                <a:cs typeface="CA Sans"/>
              </a:rPr>
              <a:t>o</a:t>
            </a:r>
            <a:r>
              <a:rPr lang="en-US" sz="1200" kern="1200" dirty="0" smtClean="0">
                <a:cs typeface="CA Sans"/>
              </a:rPr>
              <a:t>t aligned on d</a:t>
            </a:r>
            <a:r>
              <a:rPr lang="en-US" sz="1200" kern="1200" spc="-9" dirty="0" smtClean="0">
                <a:cs typeface="CA Sans"/>
              </a:rPr>
              <a:t>e</a:t>
            </a:r>
            <a:r>
              <a:rPr lang="en-US" sz="1200" kern="1200" dirty="0" smtClean="0">
                <a:cs typeface="CA Sans"/>
              </a:rPr>
              <a:t>sign principl</a:t>
            </a:r>
            <a:r>
              <a:rPr lang="en-US" sz="1200" kern="1200" spc="-9" dirty="0" smtClean="0">
                <a:cs typeface="CA Sans"/>
              </a:rPr>
              <a:t>e</a:t>
            </a:r>
            <a:r>
              <a:rPr lang="en-US" sz="1200" kern="1200" dirty="0" smtClean="0">
                <a:cs typeface="CA Sans"/>
              </a:rPr>
              <a:t>s</a:t>
            </a:r>
            <a:endParaRPr lang="nl-NL" sz="1200" dirty="0" smtClean="0"/>
          </a:p>
          <a:p>
            <a:pPr marL="171450" lvl="0" indent="-171450">
              <a:buFont typeface="Arial" panose="020B0604020202020204" pitchFamily="34" charset="0"/>
              <a:buChar char="•"/>
            </a:pPr>
            <a:r>
              <a:rPr lang="en-US" sz="1200" kern="1200" dirty="0" smtClean="0">
                <a:cs typeface="CA Sans"/>
              </a:rPr>
              <a:t>Iconic t</a:t>
            </a:r>
            <a:r>
              <a:rPr lang="en-US" sz="1200" kern="1200" spc="-27" dirty="0" smtClean="0">
                <a:cs typeface="CA Sans"/>
              </a:rPr>
              <a:t>r</a:t>
            </a:r>
            <a:r>
              <a:rPr lang="en-US" sz="1200" kern="1200" dirty="0" smtClean="0">
                <a:cs typeface="CA Sans"/>
              </a:rPr>
              <a:t>ench co</a:t>
            </a:r>
            <a:r>
              <a:rPr lang="en-US" sz="1200" kern="1200" spc="-23" dirty="0" smtClean="0">
                <a:cs typeface="CA Sans"/>
              </a:rPr>
              <a:t>a</a:t>
            </a:r>
            <a:r>
              <a:rPr lang="en-US" sz="1200" kern="1200" dirty="0" smtClean="0">
                <a:cs typeface="CA Sans"/>
              </a:rPr>
              <a:t>ts only accou</a:t>
            </a:r>
            <a:r>
              <a:rPr lang="en-US" sz="1200" kern="1200" spc="-23" dirty="0" smtClean="0">
                <a:cs typeface="CA Sans"/>
              </a:rPr>
              <a:t>n</a:t>
            </a:r>
            <a:r>
              <a:rPr lang="en-US" sz="1200" kern="1200" dirty="0" smtClean="0">
                <a:cs typeface="CA Sans"/>
              </a:rPr>
              <a:t>t </a:t>
            </a:r>
            <a:r>
              <a:rPr lang="en-US" sz="1200" kern="1200" spc="-32" dirty="0" smtClean="0">
                <a:cs typeface="CA Sans"/>
              </a:rPr>
              <a:t>f</a:t>
            </a:r>
            <a:r>
              <a:rPr lang="en-US" sz="1200" kern="1200" dirty="0" smtClean="0">
                <a:cs typeface="CA Sans"/>
              </a:rPr>
              <a:t>or small % </a:t>
            </a:r>
            <a:r>
              <a:rPr lang="en-US" sz="1200" kern="1200" spc="-14" dirty="0" smtClean="0">
                <a:cs typeface="CA Sans"/>
              </a:rPr>
              <a:t>o</a:t>
            </a:r>
            <a:r>
              <a:rPr lang="en-US" sz="1200" kern="1200" dirty="0" smtClean="0">
                <a:cs typeface="CA Sans"/>
              </a:rPr>
              <a:t>f sal</a:t>
            </a:r>
            <a:r>
              <a:rPr lang="en-US" sz="1200" kern="1200" spc="-9" dirty="0" smtClean="0">
                <a:cs typeface="CA Sans"/>
              </a:rPr>
              <a:t>e</a:t>
            </a:r>
            <a:r>
              <a:rPr lang="en-US" sz="1200" kern="1200" dirty="0" smtClean="0">
                <a:cs typeface="CA Sans"/>
              </a:rPr>
              <a:t>s</a:t>
            </a:r>
          </a:p>
          <a:p>
            <a:endParaRPr lang="nl-NL" sz="1200" dirty="0" smtClean="0"/>
          </a:p>
          <a:p>
            <a:r>
              <a:rPr lang="nl-NL" sz="1200" dirty="0" smtClean="0"/>
              <a:t>Target group &amp; marketing:</a:t>
            </a:r>
          </a:p>
          <a:p>
            <a:pPr marL="171450" lvl="0" indent="-171450">
              <a:buFont typeface="Arial" panose="020B0604020202020204" pitchFamily="34" charset="0"/>
              <a:buChar char="•"/>
            </a:pPr>
            <a:r>
              <a:rPr lang="nl-NL" sz="1200" kern="1200" dirty="0" smtClean="0">
                <a:cs typeface="CA Sans"/>
              </a:rPr>
              <a:t>Lacking </a:t>
            </a:r>
            <a:r>
              <a:rPr lang="en-US" sz="1200" kern="1200" spc="-18" dirty="0" smtClean="0">
                <a:cs typeface="CA Sans"/>
              </a:rPr>
              <a:t>dif</a:t>
            </a:r>
            <a:r>
              <a:rPr lang="en-US" sz="1200" kern="1200" spc="-50" dirty="0" smtClean="0">
                <a:cs typeface="CA Sans"/>
              </a:rPr>
              <a:t>f</a:t>
            </a:r>
            <a:r>
              <a:rPr lang="en-US" sz="1200" kern="1200" dirty="0" smtClean="0">
                <a:cs typeface="CA Sans"/>
              </a:rPr>
              <a:t>e</a:t>
            </a:r>
            <a:r>
              <a:rPr lang="en-US" sz="1200" kern="1200" spc="-27" dirty="0" smtClean="0">
                <a:cs typeface="CA Sans"/>
              </a:rPr>
              <a:t>r</a:t>
            </a:r>
            <a:r>
              <a:rPr lang="en-US" sz="1200" kern="1200" dirty="0" smtClean="0">
                <a:cs typeface="CA Sans"/>
              </a:rPr>
              <a:t>e</a:t>
            </a:r>
            <a:r>
              <a:rPr lang="en-US" sz="1200" kern="1200" spc="-23" dirty="0" smtClean="0">
                <a:cs typeface="CA Sans"/>
              </a:rPr>
              <a:t>n</a:t>
            </a:r>
            <a:r>
              <a:rPr lang="en-US" sz="1200" kern="1200" dirty="0" smtClean="0">
                <a:cs typeface="CA Sans"/>
              </a:rPr>
              <a:t>ti</a:t>
            </a:r>
            <a:r>
              <a:rPr lang="en-US" sz="1200" kern="1200" spc="-23" dirty="0" smtClean="0">
                <a:cs typeface="CA Sans"/>
              </a:rPr>
              <a:t>a</a:t>
            </a:r>
            <a:r>
              <a:rPr lang="en-US" sz="1200" kern="1200" dirty="0" smtClean="0">
                <a:cs typeface="CA Sans"/>
              </a:rPr>
              <a:t>tion </a:t>
            </a:r>
            <a:r>
              <a:rPr lang="en-US" sz="1200" kern="1200" spc="-14" dirty="0" smtClean="0">
                <a:cs typeface="CA Sans"/>
              </a:rPr>
              <a:t>f</a:t>
            </a:r>
            <a:r>
              <a:rPr lang="en-US" sz="1200" kern="1200" spc="-27" dirty="0" smtClean="0">
                <a:cs typeface="CA Sans"/>
              </a:rPr>
              <a:t>r</a:t>
            </a:r>
            <a:r>
              <a:rPr lang="en-US" sz="1200" kern="1200" dirty="0" smtClean="0">
                <a:cs typeface="CA Sans"/>
              </a:rPr>
              <a:t>om </a:t>
            </a:r>
            <a:r>
              <a:rPr lang="en-US" sz="1200" kern="1200" spc="-18" dirty="0" smtClean="0">
                <a:cs typeface="CA Sans"/>
              </a:rPr>
              <a:t>o</a:t>
            </a:r>
            <a:r>
              <a:rPr lang="en-US" sz="1200" kern="1200" dirty="0" smtClean="0">
                <a:cs typeface="CA Sans"/>
              </a:rPr>
              <a:t>ther luxury b</a:t>
            </a:r>
            <a:r>
              <a:rPr lang="en-US" sz="1200" kern="1200" spc="-18" dirty="0" smtClean="0">
                <a:cs typeface="CA Sans"/>
              </a:rPr>
              <a:t>r</a:t>
            </a:r>
            <a:r>
              <a:rPr lang="en-US" sz="1200" kern="1200" dirty="0" smtClean="0">
                <a:cs typeface="CA Sans"/>
              </a:rPr>
              <a:t>ands</a:t>
            </a:r>
            <a:endParaRPr lang="nl-NL" sz="1200" dirty="0" smtClean="0"/>
          </a:p>
          <a:p>
            <a:pPr marL="171450" lvl="0" indent="-171450">
              <a:buFont typeface="Arial" panose="020B0604020202020204" pitchFamily="34" charset="0"/>
              <a:buChar char="•"/>
            </a:pPr>
            <a:r>
              <a:rPr lang="en-US" sz="1200" kern="1200" spc="-131" dirty="0" smtClean="0">
                <a:cs typeface="CA Sans"/>
              </a:rPr>
              <a:t>T</a:t>
            </a:r>
            <a:r>
              <a:rPr lang="en-US" sz="1200" kern="1200" dirty="0" smtClean="0">
                <a:cs typeface="CA Sans"/>
              </a:rPr>
              <a:t>a</a:t>
            </a:r>
            <a:r>
              <a:rPr lang="en-US" sz="1200" kern="1200" spc="-9" dirty="0" smtClean="0">
                <a:cs typeface="CA Sans"/>
              </a:rPr>
              <a:t>r</a:t>
            </a:r>
            <a:r>
              <a:rPr lang="en-US" sz="1200" kern="1200" dirty="0" smtClean="0">
                <a:cs typeface="CA Sans"/>
              </a:rPr>
              <a:t>g</a:t>
            </a:r>
            <a:r>
              <a:rPr lang="en-US" sz="1200" kern="1200" spc="-18" dirty="0" smtClean="0">
                <a:cs typeface="CA Sans"/>
              </a:rPr>
              <a:t>e</a:t>
            </a:r>
            <a:r>
              <a:rPr lang="en-US" sz="1200" kern="1200" dirty="0" smtClean="0">
                <a:cs typeface="CA Sans"/>
              </a:rPr>
              <a:t>t cu</a:t>
            </a:r>
            <a:r>
              <a:rPr lang="en-US" sz="1200" kern="1200" spc="-14" dirty="0" smtClean="0">
                <a:cs typeface="CA Sans"/>
              </a:rPr>
              <a:t>s</a:t>
            </a:r>
            <a:r>
              <a:rPr lang="en-US" sz="1200" kern="1200" spc="-23" dirty="0" smtClean="0">
                <a:cs typeface="CA Sans"/>
              </a:rPr>
              <a:t>t</a:t>
            </a:r>
            <a:r>
              <a:rPr lang="en-US" sz="1200" kern="1200" dirty="0" smtClean="0">
                <a:cs typeface="CA Sans"/>
              </a:rPr>
              <a:t>omer n</a:t>
            </a:r>
            <a:r>
              <a:rPr lang="en-US" sz="1200" kern="1200" spc="-18" dirty="0" smtClean="0">
                <a:cs typeface="CA Sans"/>
              </a:rPr>
              <a:t>o</a:t>
            </a:r>
            <a:r>
              <a:rPr lang="en-US" sz="1200" kern="1200" dirty="0" smtClean="0">
                <a:cs typeface="CA Sans"/>
              </a:rPr>
              <a:t>t </a:t>
            </a:r>
            <a:r>
              <a:rPr lang="en-US" sz="1200" kern="1200" spc="-27" dirty="0" smtClean="0">
                <a:cs typeface="CA Sans"/>
              </a:rPr>
              <a:t>r</a:t>
            </a:r>
            <a:r>
              <a:rPr lang="en-US" sz="1200" kern="1200" dirty="0" smtClean="0">
                <a:cs typeface="CA Sans"/>
              </a:rPr>
              <a:t>eally d</a:t>
            </a:r>
            <a:r>
              <a:rPr lang="en-US" sz="1200" kern="1200" spc="-14" dirty="0" smtClean="0">
                <a:cs typeface="CA Sans"/>
              </a:rPr>
              <a:t>e</a:t>
            </a:r>
            <a:r>
              <a:rPr lang="en-US" sz="1200" kern="1200" spc="-9" dirty="0" smtClean="0">
                <a:cs typeface="CA Sans"/>
              </a:rPr>
              <a:t>fined</a:t>
            </a:r>
            <a:endParaRPr lang="en-US" sz="1200" kern="1200" dirty="0" smtClean="0">
              <a:cs typeface="CA Sans"/>
            </a:endParaRPr>
          </a:p>
          <a:p>
            <a:pPr marL="171450" lvl="0" indent="-171450">
              <a:buFont typeface="Arial" panose="020B0604020202020204" pitchFamily="34" charset="0"/>
              <a:buChar char="•"/>
            </a:pPr>
            <a:r>
              <a:rPr lang="en-US" sz="1200" kern="1200" dirty="0" smtClean="0">
                <a:cs typeface="CA Sans"/>
              </a:rPr>
              <a:t>No ‘</a:t>
            </a:r>
            <a:r>
              <a:rPr lang="en-US" sz="1200" kern="1200" spc="-9" dirty="0" smtClean="0">
                <a:cs typeface="CA Sans"/>
              </a:rPr>
              <a:t>s</a:t>
            </a:r>
            <a:r>
              <a:rPr lang="en-US" sz="1200" kern="1200" dirty="0" smtClean="0">
                <a:cs typeface="CA Sans"/>
              </a:rPr>
              <a:t>erious’ digi</a:t>
            </a:r>
            <a:r>
              <a:rPr lang="en-US" sz="1200" kern="1200" spc="-9" dirty="0" smtClean="0">
                <a:cs typeface="CA Sans"/>
              </a:rPr>
              <a:t>t</a:t>
            </a:r>
            <a:r>
              <a:rPr lang="en-US" sz="1200" kern="1200" dirty="0" smtClean="0">
                <a:cs typeface="CA Sans"/>
              </a:rPr>
              <a:t>al </a:t>
            </a:r>
            <a:r>
              <a:rPr lang="en-US" sz="1200" kern="1200" spc="-14" dirty="0" smtClean="0">
                <a:cs typeface="CA Sans"/>
              </a:rPr>
              <a:t>o</a:t>
            </a:r>
            <a:r>
              <a:rPr lang="en-US" sz="1200" kern="1200" spc="-36" dirty="0" smtClean="0">
                <a:cs typeface="CA Sans"/>
              </a:rPr>
              <a:t>f</a:t>
            </a:r>
            <a:r>
              <a:rPr lang="en-US" sz="1200" kern="1200" spc="-68" dirty="0" smtClean="0">
                <a:cs typeface="CA Sans"/>
              </a:rPr>
              <a:t>f</a:t>
            </a:r>
            <a:r>
              <a:rPr lang="en-US" sz="1200" kern="1200" dirty="0" smtClean="0">
                <a:cs typeface="CA Sans"/>
              </a:rPr>
              <a:t>e</a:t>
            </a:r>
            <a:r>
              <a:rPr lang="en-US" sz="1200" kern="1200" spc="-109" dirty="0" smtClean="0">
                <a:cs typeface="CA Sans"/>
              </a:rPr>
              <a:t>r</a:t>
            </a:r>
            <a:r>
              <a:rPr lang="en-US" sz="1200" kern="1200" dirty="0" smtClean="0">
                <a:cs typeface="CA Sans"/>
              </a:rPr>
              <a:t>, local </a:t>
            </a:r>
            <a:r>
              <a:rPr lang="en-US" sz="1200" kern="1200" spc="-18" dirty="0" smtClean="0">
                <a:cs typeface="CA Sans"/>
              </a:rPr>
              <a:t>w</a:t>
            </a:r>
            <a:r>
              <a:rPr lang="en-US" sz="1200" kern="1200" dirty="0" smtClean="0">
                <a:cs typeface="CA Sans"/>
              </a:rPr>
              <a:t>e</a:t>
            </a:r>
            <a:r>
              <a:rPr lang="en-US" sz="1200" kern="1200" spc="-9" dirty="0" smtClean="0">
                <a:cs typeface="CA Sans"/>
              </a:rPr>
              <a:t>b</a:t>
            </a:r>
            <a:r>
              <a:rPr lang="en-US" sz="1200" kern="1200" dirty="0" smtClean="0">
                <a:cs typeface="CA Sans"/>
              </a:rPr>
              <a:t>si</a:t>
            </a:r>
            <a:r>
              <a:rPr lang="en-US" sz="1200" kern="1200" spc="-23" dirty="0" smtClean="0">
                <a:cs typeface="CA Sans"/>
              </a:rPr>
              <a:t>t</a:t>
            </a:r>
            <a:r>
              <a:rPr lang="en-US" sz="1200" kern="1200" dirty="0" smtClean="0">
                <a:cs typeface="CA Sans"/>
              </a:rPr>
              <a:t>e clut</a:t>
            </a:r>
            <a:r>
              <a:rPr lang="en-US" sz="1200" kern="1200" spc="-23" dirty="0" smtClean="0">
                <a:cs typeface="CA Sans"/>
              </a:rPr>
              <a:t>t</a:t>
            </a:r>
            <a:r>
              <a:rPr lang="en-US" sz="1200" kern="1200" dirty="0" smtClean="0">
                <a:cs typeface="CA Sans"/>
              </a:rPr>
              <a:t>er and no </a:t>
            </a:r>
            <a:r>
              <a:rPr lang="en-US" sz="1200" kern="1200" spc="9" dirty="0" smtClean="0">
                <a:cs typeface="CA Sans"/>
              </a:rPr>
              <a:t>e</a:t>
            </a:r>
            <a:r>
              <a:rPr lang="en-US" sz="1200" kern="1200" dirty="0" smtClean="0">
                <a:cs typeface="CA Sans"/>
              </a:rPr>
              <a:t>-comme</a:t>
            </a:r>
            <a:r>
              <a:rPr lang="en-US" sz="1200" kern="1200" spc="-27" dirty="0" smtClean="0">
                <a:cs typeface="CA Sans"/>
              </a:rPr>
              <a:t>r</a:t>
            </a:r>
            <a:r>
              <a:rPr lang="en-US" sz="1200" kern="1200" dirty="0" smtClean="0">
                <a:cs typeface="CA Sans"/>
              </a:rPr>
              <a:t>ce</a:t>
            </a:r>
          </a:p>
          <a:p>
            <a:pPr marL="171450" lvl="0" indent="-171450">
              <a:buFont typeface="Arial" panose="020B0604020202020204" pitchFamily="34" charset="0"/>
              <a:buChar char="•"/>
            </a:pPr>
            <a:r>
              <a:rPr lang="en-US" sz="1200" kern="1200" dirty="0" smtClean="0">
                <a:cs typeface="CA Sans"/>
              </a:rPr>
              <a:t>Selling and advertising rather than connecting with consumers</a:t>
            </a:r>
          </a:p>
          <a:p>
            <a:pPr lvl="0"/>
            <a:endParaRPr lang="en-US" sz="1200" kern="1200" dirty="0" smtClean="0">
              <a:cs typeface="CA Sans"/>
            </a:endParaRPr>
          </a:p>
          <a:p>
            <a:pPr lvl="0"/>
            <a:r>
              <a:rPr lang="en-US" sz="1200" kern="1200" dirty="0" smtClean="0">
                <a:cs typeface="CA Sans"/>
              </a:rPr>
              <a:t>Organization:</a:t>
            </a:r>
          </a:p>
          <a:p>
            <a:pPr marL="171450" lvl="0" indent="-171450">
              <a:buFont typeface="Arial" panose="020B0604020202020204" pitchFamily="34" charset="0"/>
              <a:buChar char="•"/>
            </a:pPr>
            <a:r>
              <a:rPr lang="en-US" sz="1200" kern="1200" dirty="0" smtClean="0">
                <a:cs typeface="CA Sans"/>
              </a:rPr>
              <a:t>In</a:t>
            </a:r>
            <a:r>
              <a:rPr lang="en-US" sz="1200" kern="1200" spc="-14" dirty="0" smtClean="0">
                <a:cs typeface="CA Sans"/>
              </a:rPr>
              <a:t>efficie</a:t>
            </a:r>
            <a:r>
              <a:rPr lang="en-US" sz="1200" kern="1200" spc="-45" dirty="0" smtClean="0">
                <a:cs typeface="CA Sans"/>
              </a:rPr>
              <a:t>n</a:t>
            </a:r>
            <a:r>
              <a:rPr lang="en-US" sz="1200" kern="1200" dirty="0" smtClean="0">
                <a:cs typeface="CA Sans"/>
              </a:rPr>
              <a:t>t o</a:t>
            </a:r>
            <a:r>
              <a:rPr lang="en-US" sz="1200" kern="1200" spc="-9" dirty="0" smtClean="0">
                <a:cs typeface="CA Sans"/>
              </a:rPr>
              <a:t>r</a:t>
            </a:r>
            <a:r>
              <a:rPr lang="en-US" sz="1200" kern="1200" dirty="0" smtClean="0">
                <a:cs typeface="CA Sans"/>
              </a:rPr>
              <a:t>ganiz</a:t>
            </a:r>
            <a:r>
              <a:rPr lang="en-US" sz="1200" kern="1200" spc="-23" dirty="0" smtClean="0">
                <a:cs typeface="CA Sans"/>
              </a:rPr>
              <a:t>a</a:t>
            </a:r>
            <a:r>
              <a:rPr lang="en-US" sz="1200" kern="1200" dirty="0" smtClean="0">
                <a:cs typeface="CA Sans"/>
              </a:rPr>
              <a:t>tion, sl</a:t>
            </a:r>
            <a:r>
              <a:rPr lang="en-US" sz="1200" kern="1200" spc="-14" dirty="0" smtClean="0">
                <a:cs typeface="CA Sans"/>
              </a:rPr>
              <a:t>o</a:t>
            </a:r>
            <a:r>
              <a:rPr lang="en-US" sz="1200" kern="1200" dirty="0" smtClean="0">
                <a:cs typeface="CA Sans"/>
              </a:rPr>
              <a:t>w decision making, local independence</a:t>
            </a:r>
            <a:endParaRPr lang="nl-NL" sz="1200" dirty="0" smtClean="0"/>
          </a:p>
          <a:p>
            <a:pPr marL="171450" lvl="0" indent="-171450">
              <a:buFont typeface="Arial" panose="020B0604020202020204" pitchFamily="34" charset="0"/>
              <a:buChar char="•"/>
            </a:pPr>
            <a:r>
              <a:rPr lang="en-US" sz="1200" kern="1200" dirty="0" smtClean="0">
                <a:cs typeface="CA Sans"/>
              </a:rPr>
              <a:t>Challenge </a:t>
            </a:r>
            <a:r>
              <a:rPr lang="en-US" sz="1200" kern="1200" spc="-23" dirty="0" smtClean="0">
                <a:cs typeface="CA Sans"/>
              </a:rPr>
              <a:t>t</a:t>
            </a:r>
            <a:r>
              <a:rPr lang="en-US" sz="1200" kern="1200" dirty="0" smtClean="0">
                <a:cs typeface="CA Sans"/>
              </a:rPr>
              <a:t>o </a:t>
            </a:r>
            <a:r>
              <a:rPr lang="en-US" sz="1200" kern="1200" spc="-32" dirty="0" smtClean="0">
                <a:cs typeface="CA Sans"/>
              </a:rPr>
              <a:t>f</a:t>
            </a:r>
            <a:r>
              <a:rPr lang="en-US" sz="1200" kern="1200" dirty="0" smtClean="0">
                <a:cs typeface="CA Sans"/>
              </a:rPr>
              <a:t>ocus on the big pictu</a:t>
            </a:r>
            <a:r>
              <a:rPr lang="en-US" sz="1200" kern="1200" spc="-27" dirty="0" smtClean="0">
                <a:cs typeface="CA Sans"/>
              </a:rPr>
              <a:t>r</a:t>
            </a:r>
            <a:r>
              <a:rPr lang="en-US" sz="1200" kern="1200" dirty="0" smtClean="0">
                <a:cs typeface="CA Sans"/>
              </a:rPr>
              <a:t>e</a:t>
            </a:r>
            <a:endParaRPr lang="nl-NL" sz="1200" dirty="0" smtClean="0"/>
          </a:p>
          <a:p>
            <a:pPr marL="171450" lvl="0" indent="-171450">
              <a:buFont typeface="Arial" panose="020B0604020202020204" pitchFamily="34" charset="0"/>
              <a:buChar char="•"/>
            </a:pPr>
            <a:r>
              <a:rPr lang="en-US" sz="1200" kern="1200" dirty="0" smtClean="0">
                <a:cs typeface="CA Sans"/>
              </a:rPr>
              <a:t>N</a:t>
            </a:r>
            <a:r>
              <a:rPr lang="en-US" sz="1200" kern="1200" spc="-18" dirty="0" smtClean="0">
                <a:cs typeface="CA Sans"/>
              </a:rPr>
              <a:t>o</a:t>
            </a:r>
            <a:r>
              <a:rPr lang="en-US" sz="1200" kern="1200" dirty="0" smtClean="0">
                <a:cs typeface="CA Sans"/>
              </a:rPr>
              <a:t>t equipped </a:t>
            </a:r>
            <a:r>
              <a:rPr lang="en-US" sz="1200" kern="1200" spc="-32" dirty="0" smtClean="0">
                <a:cs typeface="CA Sans"/>
              </a:rPr>
              <a:t>f</a:t>
            </a:r>
            <a:r>
              <a:rPr lang="en-US" sz="1200" kern="1200" dirty="0" smtClean="0">
                <a:cs typeface="CA Sans"/>
              </a:rPr>
              <a:t>or digi</a:t>
            </a:r>
            <a:r>
              <a:rPr lang="en-US" sz="1200" kern="1200" spc="-9" dirty="0" smtClean="0">
                <a:cs typeface="CA Sans"/>
              </a:rPr>
              <a:t>t</a:t>
            </a:r>
            <a:r>
              <a:rPr lang="en-US" sz="1200" kern="1200" dirty="0" smtClean="0">
                <a:cs typeface="CA Sans"/>
              </a:rPr>
              <a:t>al de</a:t>
            </a:r>
            <a:r>
              <a:rPr lang="en-US" sz="1200" kern="1200" spc="-27" dirty="0" smtClean="0">
                <a:cs typeface="CA Sans"/>
              </a:rPr>
              <a:t>v</a:t>
            </a:r>
            <a:r>
              <a:rPr lang="en-US" sz="1200" kern="1200" dirty="0" smtClean="0">
                <a:cs typeface="CA Sans"/>
              </a:rPr>
              <a:t>elopme</a:t>
            </a:r>
            <a:r>
              <a:rPr lang="en-US" sz="1200" kern="1200" spc="-23" dirty="0" smtClean="0">
                <a:cs typeface="CA Sans"/>
              </a:rPr>
              <a:t>n</a:t>
            </a:r>
            <a:r>
              <a:rPr lang="en-US" sz="1200" kern="1200" dirty="0" smtClean="0">
                <a:cs typeface="CA Sans"/>
              </a:rPr>
              <a:t>t</a:t>
            </a:r>
            <a:endParaRPr lang="nl-NL" sz="1200" dirty="0" smtClean="0"/>
          </a:p>
          <a:p>
            <a:pPr lvl="0"/>
            <a:endParaRPr lang="nl-NL" sz="1200" dirty="0" smtClean="0"/>
          </a:p>
          <a:p>
            <a:pPr lvl="0"/>
            <a:r>
              <a:rPr lang="nl-NL" sz="1200" dirty="0" smtClean="0"/>
              <a:t>Customer experience and Sales associates:</a:t>
            </a:r>
          </a:p>
          <a:p>
            <a:pPr marL="171450" lvl="0" indent="-171450">
              <a:buFont typeface="Arial" panose="020B0604020202020204" pitchFamily="34" charset="0"/>
              <a:buChar char="•"/>
            </a:pPr>
            <a:r>
              <a:rPr lang="en-US" sz="1200" kern="1200" spc="-32" dirty="0" smtClean="0">
                <a:cs typeface="CA Sans"/>
              </a:rPr>
              <a:t>L</a:t>
            </a:r>
            <a:r>
              <a:rPr lang="en-US" sz="1200" kern="1200" spc="-14" dirty="0" smtClean="0">
                <a:cs typeface="CA Sans"/>
              </a:rPr>
              <a:t>o</a:t>
            </a:r>
            <a:r>
              <a:rPr lang="en-US" sz="1200" kern="1200" dirty="0" smtClean="0">
                <a:cs typeface="CA Sans"/>
              </a:rPr>
              <a:t>w cu</a:t>
            </a:r>
            <a:r>
              <a:rPr lang="en-US" sz="1200" kern="1200" spc="-14" dirty="0" smtClean="0">
                <a:cs typeface="CA Sans"/>
              </a:rPr>
              <a:t>s</a:t>
            </a:r>
            <a:r>
              <a:rPr lang="en-US" sz="1200" kern="1200" spc="-23" dirty="0" smtClean="0">
                <a:cs typeface="CA Sans"/>
              </a:rPr>
              <a:t>t</a:t>
            </a:r>
            <a:r>
              <a:rPr lang="en-US" sz="1200" kern="1200" dirty="0" smtClean="0">
                <a:cs typeface="CA Sans"/>
              </a:rPr>
              <a:t>omer engageme</a:t>
            </a:r>
            <a:r>
              <a:rPr lang="en-US" sz="1200" kern="1200" spc="-23" dirty="0" smtClean="0">
                <a:cs typeface="CA Sans"/>
              </a:rPr>
              <a:t>n</a:t>
            </a:r>
            <a:r>
              <a:rPr lang="en-US" sz="1200" kern="1200" spc="9" dirty="0" smtClean="0">
                <a:cs typeface="CA Sans"/>
              </a:rPr>
              <a:t>t, no brand interaction</a:t>
            </a:r>
            <a:endParaRPr lang="nl-NL" sz="1200" dirty="0" smtClean="0"/>
          </a:p>
          <a:p>
            <a:pPr marL="171450" lvl="0" indent="-171450">
              <a:buFont typeface="Arial" panose="020B0604020202020204" pitchFamily="34" charset="0"/>
              <a:buChar char="•"/>
            </a:pPr>
            <a:r>
              <a:rPr lang="en-US" sz="1200" kern="1200" dirty="0" smtClean="0">
                <a:cs typeface="CA Sans"/>
              </a:rPr>
              <a:t>No online </a:t>
            </a:r>
            <a:r>
              <a:rPr lang="en-US" sz="1200" kern="1200" spc="-14" dirty="0" smtClean="0">
                <a:cs typeface="CA Sans"/>
              </a:rPr>
              <a:t>o</a:t>
            </a:r>
            <a:r>
              <a:rPr lang="en-US" sz="1200" kern="1200" spc="-36" dirty="0" smtClean="0">
                <a:cs typeface="CA Sans"/>
              </a:rPr>
              <a:t>f</a:t>
            </a:r>
            <a:r>
              <a:rPr lang="en-US" sz="1200" kern="1200" spc="-68" dirty="0" smtClean="0">
                <a:cs typeface="CA Sans"/>
              </a:rPr>
              <a:t>f</a:t>
            </a:r>
            <a:r>
              <a:rPr lang="en-US" sz="1200" kern="1200" dirty="0" smtClean="0">
                <a:cs typeface="CA Sans"/>
              </a:rPr>
              <a:t>er</a:t>
            </a:r>
            <a:endParaRPr lang="nl-NL" sz="1200" dirty="0" smtClean="0"/>
          </a:p>
          <a:p>
            <a:pPr marL="171450" lvl="0" indent="-171450">
              <a:buFont typeface="Arial" panose="020B0604020202020204" pitchFamily="34" charset="0"/>
              <a:buChar char="•"/>
            </a:pPr>
            <a:r>
              <a:rPr lang="nl-NL" sz="1200" kern="1200" dirty="0" smtClean="0">
                <a:cs typeface="CA Sans"/>
              </a:rPr>
              <a:t>Inco</a:t>
            </a:r>
            <a:r>
              <a:rPr lang="nl-NL" sz="1200" kern="1200" spc="-9" dirty="0" smtClean="0">
                <a:cs typeface="CA Sans"/>
              </a:rPr>
              <a:t>n</a:t>
            </a:r>
            <a:r>
              <a:rPr lang="nl-NL" sz="1200" kern="1200" dirty="0" smtClean="0">
                <a:cs typeface="CA Sans"/>
              </a:rPr>
              <a:t>si</a:t>
            </a:r>
            <a:r>
              <a:rPr lang="nl-NL" sz="1200" kern="1200" spc="-14" dirty="0" smtClean="0">
                <a:cs typeface="CA Sans"/>
              </a:rPr>
              <a:t>s</a:t>
            </a:r>
            <a:r>
              <a:rPr lang="nl-NL" sz="1200" kern="1200" spc="-23" dirty="0" smtClean="0">
                <a:cs typeface="CA Sans"/>
              </a:rPr>
              <a:t>t</a:t>
            </a:r>
            <a:r>
              <a:rPr lang="nl-NL" sz="1200" kern="1200" dirty="0" smtClean="0">
                <a:cs typeface="CA Sans"/>
              </a:rPr>
              <a:t>e</a:t>
            </a:r>
            <a:r>
              <a:rPr lang="nl-NL" sz="1200" kern="1200" spc="-23" dirty="0" smtClean="0">
                <a:cs typeface="CA Sans"/>
              </a:rPr>
              <a:t>n</a:t>
            </a:r>
            <a:r>
              <a:rPr lang="nl-NL" sz="1200" kern="1200" dirty="0" smtClean="0">
                <a:cs typeface="CA Sans"/>
              </a:rPr>
              <a:t>t </a:t>
            </a:r>
            <a:r>
              <a:rPr lang="nl-NL" sz="1200" kern="1200" spc="-14" dirty="0" smtClean="0">
                <a:cs typeface="CA Sans"/>
              </a:rPr>
              <a:t>s</a:t>
            </a:r>
            <a:r>
              <a:rPr lang="nl-NL" sz="1200" kern="1200" spc="-23" dirty="0" smtClean="0">
                <a:cs typeface="CA Sans"/>
              </a:rPr>
              <a:t>t</a:t>
            </a:r>
            <a:r>
              <a:rPr lang="nl-NL" sz="1200" kern="1200" dirty="0" smtClean="0">
                <a:cs typeface="CA Sans"/>
              </a:rPr>
              <a:t>o</a:t>
            </a:r>
            <a:r>
              <a:rPr lang="nl-NL" sz="1200" kern="1200" spc="-27" dirty="0" smtClean="0">
                <a:cs typeface="CA Sans"/>
              </a:rPr>
              <a:t>r</a:t>
            </a:r>
            <a:r>
              <a:rPr lang="nl-NL" sz="1200" kern="1200" dirty="0" smtClean="0">
                <a:cs typeface="CA Sans"/>
              </a:rPr>
              <a:t>e </a:t>
            </a:r>
            <a:r>
              <a:rPr lang="nl-NL" sz="1200" kern="1200" spc="-32" dirty="0" smtClean="0">
                <a:cs typeface="CA Sans"/>
              </a:rPr>
              <a:t>e</a:t>
            </a:r>
            <a:r>
              <a:rPr lang="nl-NL" sz="1200" kern="1200" dirty="0" smtClean="0">
                <a:cs typeface="CA Sans"/>
              </a:rPr>
              <a:t>xperience</a:t>
            </a:r>
          </a:p>
          <a:p>
            <a:pPr lvl="0"/>
            <a:endParaRPr lang="nl-NL" sz="1200" dirty="0" smtClean="0"/>
          </a:p>
          <a:p>
            <a:pPr lvl="0"/>
            <a:endParaRPr lang="en-US" sz="1200" kern="1200" dirty="0" smtClean="0">
              <a:cs typeface="CA Sans"/>
            </a:endParaRPr>
          </a:p>
          <a:p>
            <a:endParaRPr lang="nl-NL" sz="1200" dirty="0" smtClean="0"/>
          </a:p>
          <a:p>
            <a:endParaRPr lang="en-US" dirty="0"/>
          </a:p>
        </p:txBody>
      </p:sp>
      <p:sp>
        <p:nvSpPr>
          <p:cNvPr id="4" name="Slide Number Placeholder 3"/>
          <p:cNvSpPr>
            <a:spLocks noGrp="1"/>
          </p:cNvSpPr>
          <p:nvPr>
            <p:ph type="sldNum" sz="quarter" idx="10"/>
          </p:nvPr>
        </p:nvSpPr>
        <p:spPr/>
        <p:txBody>
          <a:bodyPr/>
          <a:lstStyle/>
          <a:p>
            <a:fld id="{BF0CDEDF-A948-4E5B-8C6F-E2AB3A9A10FB}" type="slidenum">
              <a:rPr lang="en-US" smtClean="0"/>
              <a:t>17</a:t>
            </a:fld>
            <a:endParaRPr lang="en-US"/>
          </a:p>
        </p:txBody>
      </p:sp>
    </p:spTree>
    <p:extLst>
      <p:ext uri="{BB962C8B-B14F-4D97-AF65-F5344CB8AC3E}">
        <p14:creationId xmlns:p14="http://schemas.microsoft.com/office/powerpoint/2010/main" val="19092627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Summarising in terms of Brand Code language</a:t>
            </a:r>
            <a:r>
              <a:rPr lang="en-GB" baseline="0" dirty="0" smtClean="0"/>
              <a:t> but mostly highlight the role of digital in Burberry</a:t>
            </a:r>
            <a:endParaRPr lang="en-GB" dirty="0" smtClean="0"/>
          </a:p>
          <a:p>
            <a:endParaRPr lang="en-US" dirty="0"/>
          </a:p>
        </p:txBody>
      </p:sp>
      <p:sp>
        <p:nvSpPr>
          <p:cNvPr id="4" name="Slide Number Placeholder 3"/>
          <p:cNvSpPr>
            <a:spLocks noGrp="1"/>
          </p:cNvSpPr>
          <p:nvPr>
            <p:ph type="sldNum" sz="quarter" idx="10"/>
          </p:nvPr>
        </p:nvSpPr>
        <p:spPr/>
        <p:txBody>
          <a:bodyPr/>
          <a:lstStyle/>
          <a:p>
            <a:fld id="{BF0CDEDF-A948-4E5B-8C6F-E2AB3A9A10FB}" type="slidenum">
              <a:rPr lang="en-US" smtClean="0"/>
              <a:t>18</a:t>
            </a:fld>
            <a:endParaRPr lang="en-US"/>
          </a:p>
        </p:txBody>
      </p:sp>
    </p:spTree>
    <p:extLst>
      <p:ext uri="{BB962C8B-B14F-4D97-AF65-F5344CB8AC3E}">
        <p14:creationId xmlns:p14="http://schemas.microsoft.com/office/powerpoint/2010/main" val="30835998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baseline="0" dirty="0" smtClean="0"/>
              <a:t>As much as we are changing our mind-set, our ways of working around activation have to change as well.</a:t>
            </a:r>
          </a:p>
          <a:p>
            <a:pPr marL="171450" indent="-171450">
              <a:buFontTx/>
              <a:buChar char="-"/>
            </a:pPr>
            <a:r>
              <a:rPr lang="en-GB" baseline="0" dirty="0" smtClean="0"/>
              <a:t>These FROM-TO come primarily from ATSM (Trade Shopper Marketing) toolkits </a:t>
            </a:r>
            <a:endParaRPr lang="en-GB" dirty="0" smtClean="0"/>
          </a:p>
          <a:p>
            <a:endParaRPr lang="en-US" dirty="0"/>
          </a:p>
        </p:txBody>
      </p:sp>
      <p:sp>
        <p:nvSpPr>
          <p:cNvPr id="4" name="Slide Number Placeholder 3"/>
          <p:cNvSpPr>
            <a:spLocks noGrp="1"/>
          </p:cNvSpPr>
          <p:nvPr>
            <p:ph type="sldNum" sz="quarter" idx="10"/>
          </p:nvPr>
        </p:nvSpPr>
        <p:spPr/>
        <p:txBody>
          <a:bodyPr/>
          <a:lstStyle/>
          <a:p>
            <a:fld id="{BF0CDEDF-A948-4E5B-8C6F-E2AB3A9A10FB}" type="slidenum">
              <a:rPr lang="en-US" smtClean="0"/>
              <a:t>19</a:t>
            </a:fld>
            <a:endParaRPr lang="en-US"/>
          </a:p>
        </p:txBody>
      </p:sp>
    </p:spTree>
    <p:extLst>
      <p:ext uri="{BB962C8B-B14F-4D97-AF65-F5344CB8AC3E}">
        <p14:creationId xmlns:p14="http://schemas.microsoft.com/office/powerpoint/2010/main" val="26232477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The Brand Code process describes a three step process</a:t>
            </a:r>
            <a:r>
              <a:rPr lang="en-GB" baseline="0" dirty="0" smtClean="0"/>
              <a:t> to get to 360 Activation, which we will now look at in more detail now </a:t>
            </a:r>
          </a:p>
          <a:p>
            <a:endParaRPr lang="en-US" dirty="0"/>
          </a:p>
        </p:txBody>
      </p:sp>
      <p:sp>
        <p:nvSpPr>
          <p:cNvPr id="4" name="Slide Number Placeholder 3"/>
          <p:cNvSpPr>
            <a:spLocks noGrp="1"/>
          </p:cNvSpPr>
          <p:nvPr>
            <p:ph type="sldNum" sz="quarter" idx="10"/>
          </p:nvPr>
        </p:nvSpPr>
        <p:spPr/>
        <p:txBody>
          <a:bodyPr/>
          <a:lstStyle/>
          <a:p>
            <a:fld id="{BF0CDEDF-A948-4E5B-8C6F-E2AB3A9A10FB}" type="slidenum">
              <a:rPr lang="en-US" smtClean="0"/>
              <a:t>20</a:t>
            </a:fld>
            <a:endParaRPr lang="en-US"/>
          </a:p>
        </p:txBody>
      </p:sp>
    </p:spTree>
    <p:extLst>
      <p:ext uri="{BB962C8B-B14F-4D97-AF65-F5344CB8AC3E}">
        <p14:creationId xmlns:p14="http://schemas.microsoft.com/office/powerpoint/2010/main" val="23923227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The way to start to understand your local</a:t>
            </a:r>
            <a:r>
              <a:rPr lang="en-GB" baseline="0" dirty="0" smtClean="0"/>
              <a:t> actionable consumer target is to understand their lives</a:t>
            </a:r>
          </a:p>
          <a:p>
            <a:endParaRPr lang="en-US" dirty="0"/>
          </a:p>
        </p:txBody>
      </p:sp>
      <p:sp>
        <p:nvSpPr>
          <p:cNvPr id="4" name="Slide Number Placeholder 3"/>
          <p:cNvSpPr>
            <a:spLocks noGrp="1"/>
          </p:cNvSpPr>
          <p:nvPr>
            <p:ph type="sldNum" sz="quarter" idx="10"/>
          </p:nvPr>
        </p:nvSpPr>
        <p:spPr/>
        <p:txBody>
          <a:bodyPr/>
          <a:lstStyle/>
          <a:p>
            <a:fld id="{BF0CDEDF-A948-4E5B-8C6F-E2AB3A9A10FB}" type="slidenum">
              <a:rPr lang="en-US" smtClean="0"/>
              <a:t>21</a:t>
            </a:fld>
            <a:endParaRPr lang="en-US"/>
          </a:p>
        </p:txBody>
      </p:sp>
    </p:spTree>
    <p:extLst>
      <p:ext uri="{BB962C8B-B14F-4D97-AF65-F5344CB8AC3E}">
        <p14:creationId xmlns:p14="http://schemas.microsoft.com/office/powerpoint/2010/main" val="19455088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critical question here is the ‘So What?’ and indeed the ‘Now What?’</a:t>
            </a:r>
          </a:p>
          <a:p>
            <a:r>
              <a:rPr lang="en-US" dirty="0" smtClean="0"/>
              <a:t>We are looking for implications and insights that will drive opportunities for our brand</a:t>
            </a:r>
          </a:p>
          <a:p>
            <a:endParaRPr lang="en-US" dirty="0"/>
          </a:p>
        </p:txBody>
      </p:sp>
      <p:sp>
        <p:nvSpPr>
          <p:cNvPr id="4" name="Slide Number Placeholder 3"/>
          <p:cNvSpPr>
            <a:spLocks noGrp="1"/>
          </p:cNvSpPr>
          <p:nvPr>
            <p:ph type="sldNum" sz="quarter" idx="10"/>
          </p:nvPr>
        </p:nvSpPr>
        <p:spPr/>
        <p:txBody>
          <a:bodyPr/>
          <a:lstStyle/>
          <a:p>
            <a:fld id="{BF0CDEDF-A948-4E5B-8C6F-E2AB3A9A10FB}" type="slidenum">
              <a:rPr lang="en-US" smtClean="0"/>
              <a:t>4</a:t>
            </a:fld>
            <a:endParaRPr lang="en-US"/>
          </a:p>
        </p:txBody>
      </p:sp>
    </p:spTree>
    <p:extLst>
      <p:ext uri="{BB962C8B-B14F-4D97-AF65-F5344CB8AC3E}">
        <p14:creationId xmlns:p14="http://schemas.microsoft.com/office/powerpoint/2010/main" val="18527260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As</a:t>
            </a:r>
            <a:r>
              <a:rPr lang="en-GB" baseline="0" dirty="0" smtClean="0"/>
              <a:t> could be seen from the example, it is those moments in the ACT’s life in which they are most receptive for your brand that determine your Touchpoints (retail, 121, entertainment, digital)</a:t>
            </a:r>
            <a:endParaRPr lang="en-GB" dirty="0" smtClean="0"/>
          </a:p>
          <a:p>
            <a:endParaRPr lang="en-US" dirty="0"/>
          </a:p>
        </p:txBody>
      </p:sp>
      <p:sp>
        <p:nvSpPr>
          <p:cNvPr id="4" name="Slide Number Placeholder 3"/>
          <p:cNvSpPr>
            <a:spLocks noGrp="1"/>
          </p:cNvSpPr>
          <p:nvPr>
            <p:ph type="sldNum" sz="quarter" idx="10"/>
          </p:nvPr>
        </p:nvSpPr>
        <p:spPr/>
        <p:txBody>
          <a:bodyPr/>
          <a:lstStyle/>
          <a:p>
            <a:fld id="{BF0CDEDF-A948-4E5B-8C6F-E2AB3A9A10FB}" type="slidenum">
              <a:rPr lang="en-US" smtClean="0"/>
              <a:t>22</a:t>
            </a:fld>
            <a:endParaRPr lang="en-US"/>
          </a:p>
        </p:txBody>
      </p:sp>
    </p:spTree>
    <p:extLst>
      <p:ext uri="{BB962C8B-B14F-4D97-AF65-F5344CB8AC3E}">
        <p14:creationId xmlns:p14="http://schemas.microsoft.com/office/powerpoint/2010/main" val="13795232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dirty="0" smtClean="0"/>
              <a:t>A template</a:t>
            </a:r>
            <a:r>
              <a:rPr lang="en-US" baseline="0" dirty="0" smtClean="0"/>
              <a:t> that can help you to write up these key moments can be seen here</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dirty="0" smtClean="0"/>
              <a:t>If you want</a:t>
            </a:r>
            <a:r>
              <a:rPr lang="en-US" baseline="0" dirty="0" smtClean="0"/>
              <a:t> to understand your ACT, you need to have a deep look at their media affinity and consumption. </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baseline="0" dirty="0" smtClean="0"/>
              <a:t>What media does your consumer like or over-consume? Are they digitally savvy or traditional media focused? Make as much research as possible with your media partner to determine what their media usage looks like.</a:t>
            </a:r>
            <a:endParaRPr lang="en-US" dirty="0" smtClean="0"/>
          </a:p>
          <a:p>
            <a:endParaRPr lang="en-US" dirty="0"/>
          </a:p>
        </p:txBody>
      </p:sp>
      <p:sp>
        <p:nvSpPr>
          <p:cNvPr id="4" name="Slide Number Placeholder 3"/>
          <p:cNvSpPr>
            <a:spLocks noGrp="1"/>
          </p:cNvSpPr>
          <p:nvPr>
            <p:ph type="sldNum" sz="quarter" idx="10"/>
          </p:nvPr>
        </p:nvSpPr>
        <p:spPr/>
        <p:txBody>
          <a:bodyPr/>
          <a:lstStyle/>
          <a:p>
            <a:fld id="{BF0CDEDF-A948-4E5B-8C6F-E2AB3A9A10FB}" type="slidenum">
              <a:rPr lang="en-US" smtClean="0"/>
              <a:t>23</a:t>
            </a:fld>
            <a:endParaRPr lang="en-US"/>
          </a:p>
        </p:txBody>
      </p:sp>
    </p:spTree>
    <p:extLst>
      <p:ext uri="{BB962C8B-B14F-4D97-AF65-F5344CB8AC3E}">
        <p14:creationId xmlns:p14="http://schemas.microsoft.com/office/powerpoint/2010/main" val="13128231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smtClean="0"/>
              <a:t>The logic in this campaign goes as</a:t>
            </a:r>
            <a:r>
              <a:rPr lang="en-GB" baseline="0" dirty="0" smtClean="0"/>
              <a:t> follows.</a:t>
            </a:r>
          </a:p>
          <a:p>
            <a:pPr marL="171450" indent="-171450">
              <a:buFontTx/>
              <a:buChar char="-"/>
            </a:pPr>
            <a:r>
              <a:rPr lang="en-GB" baseline="0" dirty="0" smtClean="0"/>
              <a:t>Key moment in the ACT’s life (see previous slide for ACT profile) is that he/she always eats lunch at his/her desk – every day. </a:t>
            </a:r>
          </a:p>
          <a:p>
            <a:pPr marL="171450" indent="-171450">
              <a:buFontTx/>
              <a:buChar char="-"/>
            </a:pPr>
            <a:r>
              <a:rPr lang="en-GB" baseline="0" dirty="0" smtClean="0"/>
              <a:t>What we know is an anchor for the brand to play a role (tension) is that </a:t>
            </a:r>
            <a:r>
              <a:rPr lang="en-GB" dirty="0" smtClean="0"/>
              <a:t>although</a:t>
            </a:r>
            <a:r>
              <a:rPr lang="en-GB" baseline="0" dirty="0" smtClean="0"/>
              <a:t> it is assumed eating lunch at your desk makes you look like</a:t>
            </a:r>
            <a:r>
              <a:rPr lang="en-GB" dirty="0" smtClean="0"/>
              <a:t> you </a:t>
            </a:r>
            <a:r>
              <a:rPr lang="en-GB" baseline="0" dirty="0" smtClean="0"/>
              <a:t>work better/ harder, personally you always think and tell people that you do NOT intend to eat at your desk anymore.</a:t>
            </a:r>
          </a:p>
          <a:p>
            <a:pPr marL="171450" indent="-171450">
              <a:buFontTx/>
              <a:buChar char="-"/>
            </a:pPr>
            <a:r>
              <a:rPr lang="en-GB" baseline="0" dirty="0" smtClean="0"/>
              <a:t>McDonalds plays onto that tension by leveraging the brand opportunity in the key moment: motivating people to take their lunch break back – by making people remember their own resolutions and offering the solution</a:t>
            </a:r>
          </a:p>
          <a:p>
            <a:endParaRPr lang="en-US" dirty="0"/>
          </a:p>
        </p:txBody>
      </p:sp>
      <p:sp>
        <p:nvSpPr>
          <p:cNvPr id="4" name="Slide Number Placeholder 3"/>
          <p:cNvSpPr>
            <a:spLocks noGrp="1"/>
          </p:cNvSpPr>
          <p:nvPr>
            <p:ph type="sldNum" sz="quarter" idx="10"/>
          </p:nvPr>
        </p:nvSpPr>
        <p:spPr/>
        <p:txBody>
          <a:bodyPr/>
          <a:lstStyle/>
          <a:p>
            <a:fld id="{BF0CDEDF-A948-4E5B-8C6F-E2AB3A9A10FB}" type="slidenum">
              <a:rPr lang="en-US" smtClean="0"/>
              <a:t>24</a:t>
            </a:fld>
            <a:endParaRPr lang="en-US"/>
          </a:p>
        </p:txBody>
      </p:sp>
    </p:spTree>
    <p:extLst>
      <p:ext uri="{BB962C8B-B14F-4D97-AF65-F5344CB8AC3E}">
        <p14:creationId xmlns:p14="http://schemas.microsoft.com/office/powerpoint/2010/main" val="4857169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nl-NL" b="0" baseline="0" dirty="0" smtClean="0"/>
              <a:t>This is what it looks like in the key moments template we saw earlier</a:t>
            </a:r>
          </a:p>
          <a:p>
            <a:pPr marL="171450" indent="-171450">
              <a:buFontTx/>
              <a:buChar char="-"/>
            </a:pPr>
            <a:r>
              <a:rPr lang="nl-NL" dirty="0" smtClean="0"/>
              <a:t>Finding the correct key moments is key to the input of Touchpoints. You MUST define key moments first...the</a:t>
            </a:r>
            <a:r>
              <a:rPr lang="nl-NL" baseline="0" dirty="0" smtClean="0"/>
              <a:t> path to defining the most relevant touch points is then much easier. Digital advert/ or email just before lunch at work? Tv commercial in morning whilst people are watching the news? etc</a:t>
            </a:r>
            <a:endParaRPr lang="nl-NL" dirty="0"/>
          </a:p>
        </p:txBody>
      </p:sp>
      <p:sp>
        <p:nvSpPr>
          <p:cNvPr id="4" name="Slide Number Placeholder 3"/>
          <p:cNvSpPr>
            <a:spLocks noGrp="1"/>
          </p:cNvSpPr>
          <p:nvPr>
            <p:ph type="sldNum" sz="quarter" idx="10"/>
          </p:nvPr>
        </p:nvSpPr>
        <p:spPr/>
        <p:txBody>
          <a:bodyPr/>
          <a:lstStyle/>
          <a:p>
            <a:fld id="{BF0CDEDF-A948-4E5B-8C6F-E2AB3A9A10FB}" type="slidenum">
              <a:rPr lang="en-US" smtClean="0"/>
              <a:t>25</a:t>
            </a:fld>
            <a:endParaRPr lang="en-US"/>
          </a:p>
        </p:txBody>
      </p:sp>
    </p:spTree>
    <p:extLst>
      <p:ext uri="{BB962C8B-B14F-4D97-AF65-F5344CB8AC3E}">
        <p14:creationId xmlns:p14="http://schemas.microsoft.com/office/powerpoint/2010/main" val="2178801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Let’s re-visit the Lucky Strike example we looked at earlier through the Strategic Quest</a:t>
            </a:r>
            <a:endParaRPr lang="en-GB" baseline="0" dirty="0" smtClean="0"/>
          </a:p>
          <a:p>
            <a:endParaRPr lang="en-US" dirty="0"/>
          </a:p>
        </p:txBody>
      </p:sp>
      <p:sp>
        <p:nvSpPr>
          <p:cNvPr id="4" name="Slide Number Placeholder 3"/>
          <p:cNvSpPr>
            <a:spLocks noGrp="1"/>
          </p:cNvSpPr>
          <p:nvPr>
            <p:ph type="sldNum" sz="quarter" idx="10"/>
          </p:nvPr>
        </p:nvSpPr>
        <p:spPr/>
        <p:txBody>
          <a:bodyPr/>
          <a:lstStyle/>
          <a:p>
            <a:fld id="{BF0CDEDF-A948-4E5B-8C6F-E2AB3A9A10FB}" type="slidenum">
              <a:rPr lang="en-US" smtClean="0"/>
              <a:t>26</a:t>
            </a:fld>
            <a:endParaRPr lang="en-US"/>
          </a:p>
        </p:txBody>
      </p:sp>
    </p:spTree>
    <p:extLst>
      <p:ext uri="{BB962C8B-B14F-4D97-AF65-F5344CB8AC3E}">
        <p14:creationId xmlns:p14="http://schemas.microsoft.com/office/powerpoint/2010/main" val="25338734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We can apply AIA to address the Lucky Strike purchase barriers in the example</a:t>
            </a:r>
            <a:endParaRPr lang="en-GB" baseline="0" dirty="0" smtClean="0"/>
          </a:p>
          <a:p>
            <a:endParaRPr lang="en-US" dirty="0"/>
          </a:p>
        </p:txBody>
      </p:sp>
      <p:sp>
        <p:nvSpPr>
          <p:cNvPr id="4" name="Slide Number Placeholder 3"/>
          <p:cNvSpPr>
            <a:spLocks noGrp="1"/>
          </p:cNvSpPr>
          <p:nvPr>
            <p:ph type="sldNum" sz="quarter" idx="10"/>
          </p:nvPr>
        </p:nvSpPr>
        <p:spPr/>
        <p:txBody>
          <a:bodyPr/>
          <a:lstStyle/>
          <a:p>
            <a:fld id="{BF0CDEDF-A948-4E5B-8C6F-E2AB3A9A10FB}" type="slidenum">
              <a:rPr lang="en-US" smtClean="0"/>
              <a:t>27</a:t>
            </a:fld>
            <a:endParaRPr lang="en-US"/>
          </a:p>
        </p:txBody>
      </p:sp>
    </p:spTree>
    <p:extLst>
      <p:ext uri="{BB962C8B-B14F-4D97-AF65-F5344CB8AC3E}">
        <p14:creationId xmlns:p14="http://schemas.microsoft.com/office/powerpoint/2010/main" val="181153619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There are</a:t>
            </a:r>
            <a:r>
              <a:rPr lang="en-GB" baseline="0" dirty="0" smtClean="0"/>
              <a:t> 3 categories of 121. The one in-store (retailer/staff) is mostly linked to Retail. The Brand Ambassador is mostly linked to Events. The Trade Marketing Representative is mostly linked to the customer (not consumer)</a:t>
            </a:r>
          </a:p>
          <a:p>
            <a:pPr marL="171450" indent="-171450">
              <a:buFontTx/>
              <a:buChar char="-"/>
            </a:pPr>
            <a:endParaRPr lang="en-GB" baseline="0" dirty="0" smtClean="0"/>
          </a:p>
          <a:p>
            <a:pPr marL="171450" indent="-171450">
              <a:buFontTx/>
              <a:buChar char="-"/>
            </a:pPr>
            <a:endParaRPr lang="en-GB" baseline="0" dirty="0" smtClean="0"/>
          </a:p>
          <a:p>
            <a:pPr marR="0" lvl="0" algn="l" defTabSz="914400" rtl="0" eaLnBrk="1" fontAlgn="auto" latinLnBrk="0" hangingPunct="1">
              <a:lnSpc>
                <a:spcPct val="100000"/>
              </a:lnSpc>
              <a:spcBef>
                <a:spcPts val="0"/>
              </a:spcBef>
              <a:spcAft>
                <a:spcPts val="0"/>
              </a:spcAft>
              <a:buClrTx/>
              <a:buSzTx/>
              <a:tabLst/>
              <a:defRPr/>
            </a:pPr>
            <a:r>
              <a:rPr lang="en-GB" baseline="0" dirty="0" smtClean="0"/>
              <a:t>ATSM </a:t>
            </a:r>
            <a:r>
              <a:rPr lang="en-GB" sz="1200" b="0" i="0" u="none" strike="noStrike" kern="1200" dirty="0" smtClean="0">
                <a:solidFill>
                  <a:schemeClr val="tx1"/>
                </a:solidFill>
                <a:effectLst/>
                <a:latin typeface="+mn-lt"/>
                <a:ea typeface="+mn-ea"/>
                <a:cs typeface="+mn-cs"/>
              </a:rPr>
              <a:t>= ADULT TOBACCO SHOPPER MARKETING</a:t>
            </a:r>
            <a:endParaRPr lang="en-GB"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BF0CDEDF-A948-4E5B-8C6F-E2AB3A9A10FB}" type="slidenum">
              <a:rPr lang="en-US" smtClean="0"/>
              <a:t>28</a:t>
            </a:fld>
            <a:endParaRPr lang="en-US"/>
          </a:p>
        </p:txBody>
      </p:sp>
    </p:spTree>
    <p:extLst>
      <p:ext uri="{BB962C8B-B14F-4D97-AF65-F5344CB8AC3E}">
        <p14:creationId xmlns:p14="http://schemas.microsoft.com/office/powerpoint/2010/main" val="310773891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smtClean="0"/>
              <a:t>Going from</a:t>
            </a:r>
            <a:r>
              <a:rPr lang="en-GB" baseline="0" dirty="0" smtClean="0"/>
              <a:t> current (FROM) to the desired (TO) often is not an easy job</a:t>
            </a:r>
          </a:p>
          <a:p>
            <a:pPr marL="171450" indent="-171450">
              <a:buFontTx/>
              <a:buChar char="-"/>
            </a:pPr>
            <a:r>
              <a:rPr lang="en-GB" baseline="0" dirty="0" smtClean="0"/>
              <a:t>There is a purchase barrier that needs to be overcome. </a:t>
            </a:r>
          </a:p>
          <a:p>
            <a:endParaRPr lang="en-US" dirty="0"/>
          </a:p>
        </p:txBody>
      </p:sp>
      <p:sp>
        <p:nvSpPr>
          <p:cNvPr id="4" name="Slide Number Placeholder 3"/>
          <p:cNvSpPr>
            <a:spLocks noGrp="1"/>
          </p:cNvSpPr>
          <p:nvPr>
            <p:ph type="sldNum" sz="quarter" idx="10"/>
          </p:nvPr>
        </p:nvSpPr>
        <p:spPr/>
        <p:txBody>
          <a:bodyPr/>
          <a:lstStyle/>
          <a:p>
            <a:fld id="{BF0CDEDF-A948-4E5B-8C6F-E2AB3A9A10FB}" type="slidenum">
              <a:rPr lang="en-US" smtClean="0"/>
              <a:t>29</a:t>
            </a:fld>
            <a:endParaRPr lang="en-US"/>
          </a:p>
        </p:txBody>
      </p:sp>
    </p:spTree>
    <p:extLst>
      <p:ext uri="{BB962C8B-B14F-4D97-AF65-F5344CB8AC3E}">
        <p14:creationId xmlns:p14="http://schemas.microsoft.com/office/powerpoint/2010/main" val="8707063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0CDEDF-A948-4E5B-8C6F-E2AB3A9A10FB}" type="slidenum">
              <a:rPr lang="en-US" smtClean="0"/>
              <a:t>30</a:t>
            </a:fld>
            <a:endParaRPr lang="en-US"/>
          </a:p>
        </p:txBody>
      </p:sp>
    </p:spTree>
    <p:extLst>
      <p:ext uri="{BB962C8B-B14F-4D97-AF65-F5344CB8AC3E}">
        <p14:creationId xmlns:p14="http://schemas.microsoft.com/office/powerpoint/2010/main" val="85054767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514350" indent="-171450" defTabSz="457200" fontAlgn="auto">
              <a:spcAft>
                <a:spcPts val="0"/>
              </a:spcAft>
              <a:buFontTx/>
              <a:buChar char="-"/>
              <a:defRPr/>
            </a:pPr>
            <a:r>
              <a:rPr lang="en-GB" sz="1200" b="0" baseline="0" dirty="0" smtClean="0"/>
              <a:t>An important element of 1-2-1 is to also capture data, so you can follow up or send them promotion materials</a:t>
            </a:r>
          </a:p>
          <a:p>
            <a:pPr marL="514350" indent="-171450" defTabSz="457200" fontAlgn="auto">
              <a:spcAft>
                <a:spcPts val="0"/>
              </a:spcAft>
              <a:buFontTx/>
              <a:buChar char="-"/>
              <a:defRPr/>
            </a:pPr>
            <a:r>
              <a:rPr lang="en-GB" sz="1200" b="0" baseline="0" dirty="0" smtClean="0"/>
              <a:t>That way you can also bring them along on the journey towards purchase, e.g. following up with an e-mail that brings them to a promotional website where they can further engage with the brand and drive consideration </a:t>
            </a:r>
            <a:endParaRPr lang="en-GB" sz="1200" b="0" dirty="0" smtClean="0"/>
          </a:p>
          <a:p>
            <a:pPr marL="342900" defTabSz="457200" fontAlgn="auto">
              <a:spcAft>
                <a:spcPts val="0"/>
              </a:spcAft>
              <a:defRPr/>
            </a:pPr>
            <a:endParaRPr lang="en-GB" sz="1200" b="1" dirty="0" smtClean="0"/>
          </a:p>
          <a:p>
            <a:pPr marL="342900" defTabSz="457200" fontAlgn="auto">
              <a:spcAft>
                <a:spcPts val="0"/>
              </a:spcAft>
              <a:defRPr/>
            </a:pPr>
            <a:r>
              <a:rPr lang="en-GB" sz="1200" b="1" dirty="0" smtClean="0"/>
              <a:t>Resulting in:</a:t>
            </a:r>
          </a:p>
          <a:p>
            <a:pPr marL="342900" defTabSz="457200" fontAlgn="auto">
              <a:spcAft>
                <a:spcPts val="0"/>
              </a:spcAft>
              <a:buFont typeface="Arial"/>
              <a:buChar char="•"/>
              <a:defRPr/>
            </a:pPr>
            <a:r>
              <a:rPr lang="en-GB" sz="1200" dirty="0" smtClean="0"/>
              <a:t> Highest open and unique clique rate in LS online history</a:t>
            </a:r>
          </a:p>
          <a:p>
            <a:pPr marL="342900" defTabSz="457200" fontAlgn="auto">
              <a:spcAft>
                <a:spcPts val="0"/>
              </a:spcAft>
              <a:buFont typeface="Arial"/>
              <a:buChar char="•"/>
              <a:defRPr/>
            </a:pPr>
            <a:r>
              <a:rPr lang="en-GB" sz="1200" dirty="0" smtClean="0"/>
              <a:t> First time possibility to analyse registration of consumer without POP/OOH as 121 started before other touchpoints</a:t>
            </a:r>
          </a:p>
          <a:p>
            <a:endParaRPr lang="en-US" dirty="0"/>
          </a:p>
        </p:txBody>
      </p:sp>
      <p:sp>
        <p:nvSpPr>
          <p:cNvPr id="4" name="Slide Number Placeholder 3"/>
          <p:cNvSpPr>
            <a:spLocks noGrp="1"/>
          </p:cNvSpPr>
          <p:nvPr>
            <p:ph type="sldNum" sz="quarter" idx="10"/>
          </p:nvPr>
        </p:nvSpPr>
        <p:spPr/>
        <p:txBody>
          <a:bodyPr/>
          <a:lstStyle/>
          <a:p>
            <a:fld id="{BF0CDEDF-A948-4E5B-8C6F-E2AB3A9A10FB}" type="slidenum">
              <a:rPr lang="en-US" smtClean="0"/>
              <a:t>31</a:t>
            </a:fld>
            <a:endParaRPr lang="en-US"/>
          </a:p>
        </p:txBody>
      </p:sp>
    </p:spTree>
    <p:extLst>
      <p:ext uri="{BB962C8B-B14F-4D97-AF65-F5344CB8AC3E}">
        <p14:creationId xmlns:p14="http://schemas.microsoft.com/office/powerpoint/2010/main" val="13440066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kumimoji="0" lang="en-GB" sz="1200" b="0" i="0" u="none" strike="noStrike" kern="1200" cap="none" spc="0" normalizeH="0" baseline="0" noProof="0" dirty="0" smtClean="0">
                <a:ln>
                  <a:noFill/>
                </a:ln>
                <a:solidFill>
                  <a:prstClr val="black"/>
                </a:solidFill>
                <a:effectLst/>
                <a:uLnTx/>
                <a:uFillTx/>
                <a:latin typeface="+mn-lt"/>
                <a:ea typeface="+mn-ea"/>
                <a:cs typeface="+mn-cs"/>
              </a:rPr>
              <a:t>Summarising these three bigger questions (from slide before), we translate it into something that is easier to remember: 1. Go WIDE; 2. Dig DEEP; 3. Stay TIGHT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kumimoji="0" lang="en-GB" sz="1200" b="0" i="0" u="none" strike="noStrike" kern="1200" cap="none" spc="0" normalizeH="0" baseline="0" noProof="0" dirty="0" smtClean="0">
                <a:ln>
                  <a:noFill/>
                </a:ln>
                <a:solidFill>
                  <a:prstClr val="black"/>
                </a:solidFill>
                <a:effectLst/>
                <a:uLnTx/>
                <a:uFillTx/>
                <a:latin typeface="+mn-lt"/>
                <a:ea typeface="+mn-ea"/>
                <a:cs typeface="+mn-cs"/>
              </a:rPr>
              <a:t>Go WIDE = collecting your data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kumimoji="0" lang="en-GB" sz="1200" b="0" i="0" u="none" strike="noStrike" kern="1200" cap="none" spc="0" normalizeH="0" baseline="0" noProof="0" dirty="0" smtClean="0">
                <a:ln>
                  <a:noFill/>
                </a:ln>
                <a:solidFill>
                  <a:prstClr val="black"/>
                </a:solidFill>
                <a:effectLst/>
                <a:uLnTx/>
                <a:uFillTx/>
                <a:latin typeface="+mn-lt"/>
                <a:ea typeface="+mn-ea"/>
                <a:cs typeface="+mn-cs"/>
              </a:rPr>
              <a:t>Dig DEEP = scrutinise your data and get to opportunities and threats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kumimoji="0" lang="en-GB" sz="1200" b="0" i="0" u="none" strike="noStrike" kern="1200" cap="none" spc="0" normalizeH="0" baseline="0" noProof="0" dirty="0" smtClean="0">
                <a:ln>
                  <a:noFill/>
                </a:ln>
                <a:solidFill>
                  <a:prstClr val="black"/>
                </a:solidFill>
                <a:effectLst/>
                <a:uLnTx/>
                <a:uFillTx/>
                <a:latin typeface="+mn-lt"/>
                <a:ea typeface="+mn-ea"/>
                <a:cs typeface="+mn-cs"/>
              </a:rPr>
              <a:t>Stay TIGHT = prioritise that what is important and park what is less important </a:t>
            </a:r>
          </a:p>
          <a:p>
            <a:endParaRPr lang="en-US" dirty="0"/>
          </a:p>
        </p:txBody>
      </p:sp>
      <p:sp>
        <p:nvSpPr>
          <p:cNvPr id="4" name="Slide Number Placeholder 3"/>
          <p:cNvSpPr>
            <a:spLocks noGrp="1"/>
          </p:cNvSpPr>
          <p:nvPr>
            <p:ph type="sldNum" sz="quarter" idx="10"/>
          </p:nvPr>
        </p:nvSpPr>
        <p:spPr/>
        <p:txBody>
          <a:bodyPr/>
          <a:lstStyle/>
          <a:p>
            <a:fld id="{BF0CDEDF-A948-4E5B-8C6F-E2AB3A9A10FB}" type="slidenum">
              <a:rPr lang="en-US" smtClean="0"/>
              <a:t>5</a:t>
            </a:fld>
            <a:endParaRPr lang="en-US"/>
          </a:p>
        </p:txBody>
      </p:sp>
    </p:spTree>
    <p:extLst>
      <p:ext uri="{BB962C8B-B14F-4D97-AF65-F5344CB8AC3E}">
        <p14:creationId xmlns:p14="http://schemas.microsoft.com/office/powerpoint/2010/main" val="143350749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smtClean="0"/>
              <a:t>We already know that digital disruption is opening up a multitude of activation opportunities and touchpoints</a:t>
            </a:r>
          </a:p>
          <a:p>
            <a:pPr marL="171450" indent="-171450">
              <a:buFontTx/>
              <a:buChar char="-"/>
            </a:pPr>
            <a:r>
              <a:rPr lang="en-GB" dirty="0" smtClean="0"/>
              <a:t>Here are just 3 (social, App and CRM/ targeted </a:t>
            </a:r>
            <a:r>
              <a:rPr lang="en-GB" dirty="0" err="1" smtClean="0"/>
              <a:t>comms</a:t>
            </a:r>
            <a:r>
              <a:rPr lang="en-GB" dirty="0" smtClean="0"/>
              <a:t>)</a:t>
            </a:r>
          </a:p>
          <a:p>
            <a:endParaRPr lang="en-US" dirty="0"/>
          </a:p>
        </p:txBody>
      </p:sp>
      <p:sp>
        <p:nvSpPr>
          <p:cNvPr id="4" name="Slide Number Placeholder 3"/>
          <p:cNvSpPr>
            <a:spLocks noGrp="1"/>
          </p:cNvSpPr>
          <p:nvPr>
            <p:ph type="sldNum" sz="quarter" idx="10"/>
          </p:nvPr>
        </p:nvSpPr>
        <p:spPr/>
        <p:txBody>
          <a:bodyPr/>
          <a:lstStyle/>
          <a:p>
            <a:fld id="{BF0CDEDF-A948-4E5B-8C6F-E2AB3A9A10FB}" type="slidenum">
              <a:rPr lang="en-US" smtClean="0"/>
              <a:t>32</a:t>
            </a:fld>
            <a:endParaRPr lang="en-US"/>
          </a:p>
        </p:txBody>
      </p:sp>
    </p:spTree>
    <p:extLst>
      <p:ext uri="{BB962C8B-B14F-4D97-AF65-F5344CB8AC3E}">
        <p14:creationId xmlns:p14="http://schemas.microsoft.com/office/powerpoint/2010/main" val="177970217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The Nike Football app features custom football </a:t>
            </a:r>
            <a:r>
              <a:rPr lang="en-GB" dirty="0" err="1" smtClean="0"/>
              <a:t>emojis</a:t>
            </a:r>
            <a:r>
              <a:rPr lang="en-GB" dirty="0" smtClean="0"/>
              <a:t> within its chat feature to extend the dressing room camaraderie, and uses geo-tracking technology to allow members to set up matches around the world… The app allows players to create their own micro-communities with the “Crew” feature, staying connected to their friends and teammates and making sure they never miss a chance to play. Using the “Play” section, members can set up a time and location for a game or kick-about and track who is in.</a:t>
            </a:r>
          </a:p>
          <a:p>
            <a:endParaRPr lang="en-US" dirty="0"/>
          </a:p>
        </p:txBody>
      </p:sp>
      <p:sp>
        <p:nvSpPr>
          <p:cNvPr id="4" name="Slide Number Placeholder 3"/>
          <p:cNvSpPr>
            <a:spLocks noGrp="1"/>
          </p:cNvSpPr>
          <p:nvPr>
            <p:ph type="sldNum" sz="quarter" idx="10"/>
          </p:nvPr>
        </p:nvSpPr>
        <p:spPr/>
        <p:txBody>
          <a:bodyPr/>
          <a:lstStyle/>
          <a:p>
            <a:fld id="{BF0CDEDF-A948-4E5B-8C6F-E2AB3A9A10FB}" type="slidenum">
              <a:rPr lang="en-US" smtClean="0"/>
              <a:t>33</a:t>
            </a:fld>
            <a:endParaRPr lang="en-US"/>
          </a:p>
        </p:txBody>
      </p:sp>
    </p:spTree>
    <p:extLst>
      <p:ext uri="{BB962C8B-B14F-4D97-AF65-F5344CB8AC3E}">
        <p14:creationId xmlns:p14="http://schemas.microsoft.com/office/powerpoint/2010/main" val="16953218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kumimoji="0" lang="en-US" sz="1200" b="0" i="0" u="none" strike="noStrike" kern="1200" cap="none" spc="0" normalizeH="0" baseline="0" noProof="0" dirty="0" smtClean="0">
                <a:ln>
                  <a:noFill/>
                </a:ln>
                <a:solidFill>
                  <a:prstClr val="black"/>
                </a:solidFill>
                <a:effectLst/>
                <a:uLnTx/>
                <a:uFillTx/>
                <a:latin typeface="+mn-lt"/>
                <a:ea typeface="+mn-ea"/>
                <a:cs typeface="+mn-cs"/>
              </a:rPr>
              <a:t>In the first part (‘what is happening’) we will collect all the information we need</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kumimoji="0" lang="en-US" sz="1200" b="0" i="0" u="none" strike="noStrike" kern="1200" cap="none" spc="0" normalizeH="0" baseline="0" noProof="0" dirty="0" smtClean="0">
                <a:ln>
                  <a:noFill/>
                </a:ln>
                <a:solidFill>
                  <a:prstClr val="black"/>
                </a:solidFill>
                <a:effectLst/>
                <a:uLnTx/>
                <a:uFillTx/>
                <a:latin typeface="+mn-lt"/>
                <a:ea typeface="+mn-ea"/>
                <a:cs typeface="+mn-cs"/>
              </a:rPr>
              <a:t>Then we will start to interrogate the information to translate it into opportunities or threats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kumimoji="0" lang="en-US" sz="1200" b="0" i="0" u="none" strike="noStrike" kern="1200" cap="none" spc="0" normalizeH="0" baseline="0" noProof="0" dirty="0" smtClean="0">
                <a:ln>
                  <a:noFill/>
                </a:ln>
                <a:solidFill>
                  <a:prstClr val="black"/>
                </a:solidFill>
                <a:effectLst/>
                <a:uLnTx/>
                <a:uFillTx/>
                <a:latin typeface="+mn-lt"/>
                <a:ea typeface="+mn-ea"/>
                <a:cs typeface="+mn-cs"/>
              </a:rPr>
              <a:t>This long list of opportunities and threats still contains too much to handle, and not all of it is really important.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kumimoji="0" lang="en-US" sz="1200" b="0" i="0" u="none" strike="noStrike" kern="1200" cap="none" spc="0" normalizeH="0" baseline="0" noProof="0" dirty="0" smtClean="0">
                <a:ln>
                  <a:noFill/>
                </a:ln>
                <a:solidFill>
                  <a:prstClr val="black"/>
                </a:solidFill>
                <a:effectLst/>
                <a:uLnTx/>
                <a:uFillTx/>
                <a:latin typeface="+mn-lt"/>
                <a:ea typeface="+mn-ea"/>
                <a:cs typeface="+mn-cs"/>
              </a:rPr>
              <a:t>That’s why the third step is to </a:t>
            </a:r>
            <a:r>
              <a:rPr kumimoji="0" lang="en-US" sz="1200" b="0" i="0" u="none" strike="noStrike" kern="1200" cap="none" spc="0" normalizeH="0" baseline="0" noProof="0" dirty="0" err="1" smtClean="0">
                <a:ln>
                  <a:noFill/>
                </a:ln>
                <a:solidFill>
                  <a:prstClr val="black"/>
                </a:solidFill>
                <a:effectLst/>
                <a:uLnTx/>
                <a:uFillTx/>
                <a:latin typeface="+mn-lt"/>
                <a:ea typeface="+mn-ea"/>
                <a:cs typeface="+mn-cs"/>
              </a:rPr>
              <a:t>prioritise</a:t>
            </a:r>
            <a:r>
              <a:rPr kumimoji="0" lang="en-US" sz="1200" b="0" i="0" u="none" strike="noStrike" kern="1200" cap="none" spc="0" normalizeH="0" baseline="0" noProof="0" dirty="0" smtClean="0">
                <a:ln>
                  <a:noFill/>
                </a:ln>
                <a:solidFill>
                  <a:prstClr val="black"/>
                </a:solidFill>
                <a:effectLst/>
                <a:uLnTx/>
                <a:uFillTx/>
                <a:latin typeface="+mn-lt"/>
                <a:ea typeface="+mn-ea"/>
                <a:cs typeface="+mn-cs"/>
              </a:rPr>
              <a:t> by using some simple but relevant criteria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kumimoji="0" lang="en-US" sz="1200" b="0" i="0" u="none" strike="noStrike" kern="1200" cap="none" spc="0" normalizeH="0" baseline="0" noProof="0" dirty="0" smtClean="0">
                <a:ln>
                  <a:noFill/>
                </a:ln>
                <a:solidFill>
                  <a:prstClr val="black"/>
                </a:solidFill>
                <a:effectLst/>
                <a:uLnTx/>
                <a:uFillTx/>
                <a:latin typeface="+mn-lt"/>
                <a:ea typeface="+mn-ea"/>
                <a:cs typeface="+mn-cs"/>
              </a:rPr>
              <a:t>We will go into each of these steps in more depth </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kumimoji="0" lang="en-US" sz="1200" b="0" i="0" u="none" strike="noStrike" kern="1200" cap="none" spc="0" normalizeH="0" baseline="0" noProof="0" dirty="0" smtClean="0">
              <a:ln>
                <a:noFill/>
              </a:ln>
              <a:solidFill>
                <a:prstClr val="black"/>
              </a:solidFill>
              <a:effectLst/>
              <a:uLnTx/>
              <a:uFillTx/>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smtClean="0"/>
              <a:t>Now we have identified relevant themes (information) from all essential information sources, it is time to better translate this information into Opportunities and Threats </a:t>
            </a:r>
          </a:p>
          <a:p>
            <a:endParaRPr lang="en-US" dirty="0"/>
          </a:p>
        </p:txBody>
      </p:sp>
      <p:sp>
        <p:nvSpPr>
          <p:cNvPr id="4" name="Slide Number Placeholder 3"/>
          <p:cNvSpPr>
            <a:spLocks noGrp="1"/>
          </p:cNvSpPr>
          <p:nvPr>
            <p:ph type="sldNum" sz="quarter" idx="10"/>
          </p:nvPr>
        </p:nvSpPr>
        <p:spPr/>
        <p:txBody>
          <a:bodyPr/>
          <a:lstStyle/>
          <a:p>
            <a:fld id="{BF0CDEDF-A948-4E5B-8C6F-E2AB3A9A10FB}" type="slidenum">
              <a:rPr lang="en-US" smtClean="0"/>
              <a:t>6</a:t>
            </a:fld>
            <a:endParaRPr lang="en-US"/>
          </a:p>
        </p:txBody>
      </p:sp>
    </p:spTree>
    <p:extLst>
      <p:ext uri="{BB962C8B-B14F-4D97-AF65-F5344CB8AC3E}">
        <p14:creationId xmlns:p14="http://schemas.microsoft.com/office/powerpoint/2010/main" val="15925980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0CDEDF-A948-4E5B-8C6F-E2AB3A9A10FB}" type="slidenum">
              <a:rPr lang="en-US" smtClean="0"/>
              <a:t>7</a:t>
            </a:fld>
            <a:endParaRPr lang="en-US"/>
          </a:p>
        </p:txBody>
      </p:sp>
    </p:spTree>
    <p:extLst>
      <p:ext uri="{BB962C8B-B14F-4D97-AF65-F5344CB8AC3E}">
        <p14:creationId xmlns:p14="http://schemas.microsoft.com/office/powerpoint/2010/main" val="41506107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kumimoji="0" lang="en-GB" sz="1200" b="0" i="0" u="none" strike="noStrike" kern="1200" cap="none" spc="0" normalizeH="0" baseline="0" noProof="0" dirty="0" smtClean="0">
                <a:ln>
                  <a:noFill/>
                </a:ln>
                <a:solidFill>
                  <a:prstClr val="black"/>
                </a:solidFill>
                <a:effectLst/>
                <a:uLnTx/>
                <a:uFillTx/>
                <a:latin typeface="+mn-lt"/>
                <a:ea typeface="+mn-ea"/>
                <a:cs typeface="+mn-cs"/>
              </a:rPr>
              <a:t>The reason for selecting the Core Brand Opportunity is that there are so many marketing levers available that it is tempting to focus on multiple things at the same time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kumimoji="0" lang="en-GB" sz="1200" b="0" i="0" u="none" strike="noStrike" kern="1200" cap="none" spc="0" normalizeH="0" baseline="0" noProof="0" dirty="0" smtClean="0">
                <a:ln>
                  <a:noFill/>
                </a:ln>
                <a:solidFill>
                  <a:prstClr val="black"/>
                </a:solidFill>
                <a:effectLst/>
                <a:uLnTx/>
                <a:uFillTx/>
                <a:latin typeface="+mn-lt"/>
                <a:ea typeface="+mn-ea"/>
                <a:cs typeface="+mn-cs"/>
              </a:rPr>
              <a:t>At BAT we strongly believe that we should focus, and that means making choices.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kumimoji="0" lang="en-GB" sz="1200" b="0" i="0" u="none" strike="noStrike" kern="1200" cap="none" spc="0" normalizeH="0" baseline="0" noProof="0" dirty="0" smtClean="0">
                <a:ln>
                  <a:noFill/>
                </a:ln>
                <a:solidFill>
                  <a:prstClr val="black"/>
                </a:solidFill>
                <a:effectLst/>
                <a:uLnTx/>
                <a:uFillTx/>
                <a:latin typeface="+mn-lt"/>
                <a:ea typeface="+mn-ea"/>
                <a:cs typeface="+mn-cs"/>
              </a:rPr>
              <a:t>Looking at the above examples of how you can grow your business… We all know situations in which we seriously considered (or did) go after multiple of these opportunities. </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kumimoji="0" lang="en-GB" sz="1200" b="0" i="0" u="none" strike="noStrike" kern="1200" cap="none" spc="0" normalizeH="0" baseline="0" noProof="0" dirty="0" smtClean="0">
              <a:ln>
                <a:noFill/>
              </a:ln>
              <a:solidFill>
                <a:prstClr val="black"/>
              </a:solidFill>
              <a:effectLst/>
              <a:uLnTx/>
              <a:uFillTx/>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kumimoji="0" lang="en-GB" sz="1200" b="0" i="0" u="none" strike="noStrike" kern="1200" cap="none" spc="0" normalizeH="0" baseline="0" noProof="0" dirty="0" smtClean="0">
              <a:ln>
                <a:noFill/>
              </a:ln>
              <a:solidFill>
                <a:prstClr val="black"/>
              </a:solidFill>
              <a:effectLst/>
              <a:uLnTx/>
              <a:uFillTx/>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kumimoji="0" lang="en-GB" sz="1200" b="1" i="0" u="none" strike="noStrike" kern="1200" cap="none" spc="0" normalizeH="0" baseline="0" noProof="0" dirty="0" smtClean="0">
                <a:ln>
                  <a:noFill/>
                </a:ln>
                <a:solidFill>
                  <a:prstClr val="black"/>
                </a:solidFill>
                <a:effectLst/>
                <a:uLnTx/>
                <a:uFillTx/>
                <a:latin typeface="+mn-lt"/>
                <a:ea typeface="+mn-ea"/>
                <a:cs typeface="+mn-cs"/>
              </a:rPr>
              <a:t>Note: Dynamic space is a new analysis construct that goes further than contestable space to </a:t>
            </a:r>
            <a:r>
              <a:rPr kumimoji="0" lang="en-US" sz="1200" b="0" i="0" u="none" strike="noStrike" kern="1200" cap="none" spc="0" normalizeH="0" baseline="0" noProof="0" dirty="0" smtClean="0">
                <a:ln>
                  <a:noFill/>
                </a:ln>
                <a:solidFill>
                  <a:prstClr val="black"/>
                </a:solidFill>
                <a:effectLst/>
                <a:uLnTx/>
                <a:uFillTx/>
                <a:latin typeface="+mn-lt"/>
                <a:ea typeface="+mn-ea"/>
                <a:cs typeface="+mn-cs"/>
              </a:rPr>
              <a:t>capture all smokers whose </a:t>
            </a:r>
            <a:r>
              <a:rPr kumimoji="0" lang="en-US" sz="1200" b="0" i="0" u="none" strike="noStrike" kern="1200" cap="none" spc="0" normalizeH="0" baseline="0" noProof="0" dirty="0" err="1" smtClean="0">
                <a:ln>
                  <a:noFill/>
                </a:ln>
                <a:solidFill>
                  <a:prstClr val="black"/>
                </a:solidFill>
                <a:effectLst/>
                <a:uLnTx/>
                <a:uFillTx/>
                <a:latin typeface="+mn-lt"/>
                <a:ea typeface="+mn-ea"/>
                <a:cs typeface="+mn-cs"/>
              </a:rPr>
              <a:t>behaviour</a:t>
            </a:r>
            <a:r>
              <a:rPr kumimoji="0" lang="en-US" sz="1200" b="0" i="0" u="none" strike="noStrike" kern="1200" cap="none" spc="0" normalizeH="0" baseline="0" noProof="0" dirty="0" smtClean="0">
                <a:ln>
                  <a:noFill/>
                </a:ln>
                <a:solidFill>
                  <a:prstClr val="black"/>
                </a:solidFill>
                <a:effectLst/>
                <a:uLnTx/>
                <a:uFillTx/>
                <a:latin typeface="+mn-lt"/>
                <a:ea typeface="+mn-ea"/>
                <a:cs typeface="+mn-cs"/>
              </a:rPr>
              <a:t> is dynamic either via repertoire or trial. It allows us to identify the consumers who are actively looking out for new offers! </a:t>
            </a:r>
          </a:p>
          <a:p>
            <a:endParaRPr lang="en-US" dirty="0"/>
          </a:p>
        </p:txBody>
      </p:sp>
      <p:sp>
        <p:nvSpPr>
          <p:cNvPr id="4" name="Slide Number Placeholder 3"/>
          <p:cNvSpPr>
            <a:spLocks noGrp="1"/>
          </p:cNvSpPr>
          <p:nvPr>
            <p:ph type="sldNum" sz="quarter" idx="10"/>
          </p:nvPr>
        </p:nvSpPr>
        <p:spPr/>
        <p:txBody>
          <a:bodyPr/>
          <a:lstStyle/>
          <a:p>
            <a:fld id="{BF0CDEDF-A948-4E5B-8C6F-E2AB3A9A10FB}" type="slidenum">
              <a:rPr lang="en-US" smtClean="0"/>
              <a:t>8</a:t>
            </a:fld>
            <a:endParaRPr lang="en-US"/>
          </a:p>
        </p:txBody>
      </p:sp>
    </p:spTree>
    <p:extLst>
      <p:ext uri="{BB962C8B-B14F-4D97-AF65-F5344CB8AC3E}">
        <p14:creationId xmlns:p14="http://schemas.microsoft.com/office/powerpoint/2010/main" val="33690309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kumimoji="0" lang="en-US" sz="1200" b="0" i="0" u="none" strike="noStrike" kern="1200" cap="none" spc="0" normalizeH="0" baseline="0" noProof="0" dirty="0" smtClean="0">
                <a:ln>
                  <a:noFill/>
                </a:ln>
                <a:solidFill>
                  <a:prstClr val="black"/>
                </a:solidFill>
                <a:effectLst/>
                <a:uLnTx/>
                <a:uFillTx/>
                <a:latin typeface="+mn-lt"/>
                <a:ea typeface="+mn-ea"/>
                <a:cs typeface="+mn-cs"/>
              </a:rPr>
              <a:t>To help going after the right opportunities, there are a couple of questions you can ask yourself whether you need to do a prioritization exercise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kumimoji="0" lang="en-US" sz="1200" b="0" i="0" u="none" strike="noStrike" kern="1200" cap="none" spc="0" normalizeH="0" baseline="0" noProof="0" dirty="0" smtClean="0">
                <a:ln>
                  <a:noFill/>
                </a:ln>
                <a:solidFill>
                  <a:prstClr val="black"/>
                </a:solidFill>
                <a:effectLst/>
                <a:uLnTx/>
                <a:uFillTx/>
                <a:latin typeface="+mn-lt"/>
                <a:ea typeface="+mn-ea"/>
                <a:cs typeface="+mn-cs"/>
              </a:rPr>
              <a:t>Opportunities for your brand should in the first place align to your portfolio vision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kumimoji="0" lang="en-US" sz="1200" b="0" i="0" u="none" strike="noStrike" kern="1200" cap="none" spc="0" normalizeH="0" baseline="0" noProof="0" dirty="0" smtClean="0">
                <a:ln>
                  <a:noFill/>
                </a:ln>
                <a:solidFill>
                  <a:prstClr val="black"/>
                </a:solidFill>
                <a:effectLst/>
                <a:uLnTx/>
                <a:uFillTx/>
                <a:latin typeface="+mn-lt"/>
                <a:ea typeface="+mn-ea"/>
                <a:cs typeface="+mn-cs"/>
              </a:rPr>
              <a:t>Then there is a business reality of whether you can deliver on all opportunities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kumimoji="0" lang="en-US" sz="1200" b="0" i="0" u="none" strike="noStrike" kern="1200" cap="none" spc="0" normalizeH="0" baseline="0" noProof="0" dirty="0" smtClean="0">
                <a:ln>
                  <a:noFill/>
                </a:ln>
                <a:solidFill>
                  <a:prstClr val="black"/>
                </a:solidFill>
                <a:effectLst/>
                <a:uLnTx/>
                <a:uFillTx/>
                <a:latin typeface="+mn-lt"/>
                <a:ea typeface="+mn-ea"/>
                <a:cs typeface="+mn-cs"/>
              </a:rPr>
              <a:t>Even if you can – are there other business needs that need investment more than going after all the opportunities?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kumimoji="0" lang="en-US" sz="1200" b="0" i="0" u="none" strike="noStrike" kern="1200" cap="none" spc="0" normalizeH="0" baseline="0" noProof="0" dirty="0" smtClean="0">
                <a:ln>
                  <a:noFill/>
                </a:ln>
                <a:solidFill>
                  <a:prstClr val="black"/>
                </a:solidFill>
                <a:effectLst/>
                <a:uLnTx/>
                <a:uFillTx/>
                <a:latin typeface="+mn-lt"/>
                <a:ea typeface="+mn-ea"/>
                <a:cs typeface="+mn-cs"/>
              </a:rPr>
              <a:t>Ultimately (and in most cases), you will end up having to do a prioritization exercise. </a:t>
            </a:r>
          </a:p>
          <a:p>
            <a:endParaRPr lang="en-US" dirty="0"/>
          </a:p>
        </p:txBody>
      </p:sp>
      <p:sp>
        <p:nvSpPr>
          <p:cNvPr id="4" name="Slide Number Placeholder 3"/>
          <p:cNvSpPr>
            <a:spLocks noGrp="1"/>
          </p:cNvSpPr>
          <p:nvPr>
            <p:ph type="sldNum" sz="quarter" idx="10"/>
          </p:nvPr>
        </p:nvSpPr>
        <p:spPr/>
        <p:txBody>
          <a:bodyPr/>
          <a:lstStyle/>
          <a:p>
            <a:fld id="{BF0CDEDF-A948-4E5B-8C6F-E2AB3A9A10FB}" type="slidenum">
              <a:rPr lang="en-US" smtClean="0"/>
              <a:t>9</a:t>
            </a:fld>
            <a:endParaRPr lang="en-US"/>
          </a:p>
        </p:txBody>
      </p:sp>
    </p:spTree>
    <p:extLst>
      <p:ext uri="{BB962C8B-B14F-4D97-AF65-F5344CB8AC3E}">
        <p14:creationId xmlns:p14="http://schemas.microsoft.com/office/powerpoint/2010/main" val="25478804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kumimoji="0" lang="en-GB" sz="1200" b="0" i="0" u="none" strike="noStrike" kern="1200" cap="none" spc="0" normalizeH="0" baseline="0" noProof="0" dirty="0" smtClean="0">
                <a:ln>
                  <a:noFill/>
                </a:ln>
                <a:solidFill>
                  <a:prstClr val="black"/>
                </a:solidFill>
                <a:effectLst/>
                <a:uLnTx/>
                <a:uFillTx/>
                <a:latin typeface="Calibri" charset="0"/>
                <a:ea typeface="ＭＳ Ｐゴシック" charset="0"/>
                <a:cs typeface="ＭＳ Ｐゴシック" charset="0"/>
              </a:rPr>
              <a:t>The simple tool that can help you to go after the right opportunity/opportunities is the PAIN/GAIN matrix.</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kumimoji="0" lang="en-GB" sz="1200" b="0" i="0" u="none" strike="noStrike" kern="1200" cap="none" spc="0" normalizeH="0" baseline="0" noProof="0" dirty="0" smtClean="0">
                <a:ln>
                  <a:noFill/>
                </a:ln>
                <a:solidFill>
                  <a:prstClr val="black"/>
                </a:solidFill>
                <a:effectLst/>
                <a:uLnTx/>
                <a:uFillTx/>
                <a:latin typeface="Calibri" charset="0"/>
                <a:ea typeface="ＭＳ Ｐゴシック" charset="0"/>
                <a:cs typeface="ＭＳ Ｐゴシック" charset="0"/>
              </a:rPr>
              <a:t>On the y-axis you see the Gain, aka. The Size of the prize. It represent the (financial) business improvement that can be reached (when deducted investment costs). Think about incremental turnover, profits, consumer base, etc.</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kumimoji="0" lang="en-GB" sz="1200" b="0" i="0" u="none" strike="noStrike" kern="1200" cap="none" spc="0" normalizeH="0" baseline="0" noProof="0" dirty="0" smtClean="0">
                <a:ln>
                  <a:noFill/>
                </a:ln>
                <a:solidFill>
                  <a:prstClr val="black"/>
                </a:solidFill>
                <a:effectLst/>
                <a:uLnTx/>
                <a:uFillTx/>
                <a:latin typeface="Calibri" charset="0"/>
                <a:ea typeface="ＭＳ Ｐゴシック" charset="0"/>
                <a:cs typeface="ＭＳ Ｐゴシック" charset="0"/>
              </a:rPr>
              <a:t>On the x-axis you see the Pain, aka. The Complexity and Resource requirement. It represents the actual costs of going after the opportunity, the chance to succeed, business risk, etc. </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kumimoji="0" lang="en-GB" sz="1200" b="0" i="0" u="none" strike="noStrike" kern="1200" cap="none" spc="0" normalizeH="0" baseline="0" noProof="0" dirty="0" smtClean="0">
              <a:ln>
                <a:noFill/>
              </a:ln>
              <a:solidFill>
                <a:prstClr val="black"/>
              </a:solidFill>
              <a:effectLst/>
              <a:uLnTx/>
              <a:uFillTx/>
              <a:latin typeface="Calibri" charset="0"/>
              <a:ea typeface="ＭＳ Ｐゴシック" charset="0"/>
              <a:cs typeface="ＭＳ Ｐゴシック" charset="0"/>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kumimoji="0" lang="en-GB" sz="1200" b="0" i="0" u="none" strike="noStrike" kern="1200" cap="none" spc="0" normalizeH="0" baseline="0" noProof="0" dirty="0" smtClean="0">
                <a:ln>
                  <a:noFill/>
                </a:ln>
                <a:solidFill>
                  <a:prstClr val="black"/>
                </a:solidFill>
                <a:effectLst/>
                <a:uLnTx/>
                <a:uFillTx/>
                <a:latin typeface="Calibri" charset="0"/>
                <a:ea typeface="ＭＳ Ｐゴシック" charset="0"/>
                <a:cs typeface="ＭＳ Ｐゴシック" charset="0"/>
              </a:rPr>
              <a:t>It is a relative/qualitative tool which means that you will position opportunities first and foremost relative to another.</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kumimoji="0" lang="en-GB" sz="1200" b="0" i="0" u="none" strike="noStrike" kern="1200" cap="none" spc="0" normalizeH="0" baseline="0" noProof="0" dirty="0" smtClean="0">
                <a:ln>
                  <a:noFill/>
                </a:ln>
                <a:solidFill>
                  <a:prstClr val="black"/>
                </a:solidFill>
                <a:effectLst/>
                <a:uLnTx/>
                <a:uFillTx/>
                <a:latin typeface="Calibri" charset="0"/>
                <a:ea typeface="ＭＳ Ｐゴシック" charset="0"/>
                <a:cs typeface="ＭＳ Ｐゴシック" charset="0"/>
              </a:rPr>
              <a:t>Pick an opportunity that is relatively easy to map and plot it on the map. The second, third, fourth – still map them in the right box but make sure it’s relativity to other opportunities is right. </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kumimoji="0" lang="en-GB" sz="1200" b="0" i="0" u="none" strike="noStrike" kern="1200" cap="none" spc="0" normalizeH="0" baseline="0" noProof="0" dirty="0" smtClean="0">
              <a:ln>
                <a:noFill/>
              </a:ln>
              <a:solidFill>
                <a:prstClr val="black"/>
              </a:solidFill>
              <a:effectLst/>
              <a:uLnTx/>
              <a:uFillTx/>
              <a:latin typeface="Calibri" charset="0"/>
              <a:ea typeface="ＭＳ Ｐゴシック" charset="0"/>
              <a:cs typeface="ＭＳ Ｐゴシック" charset="0"/>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kumimoji="0" lang="en-GB" sz="1200" b="0" i="0" u="none" strike="noStrike" kern="1200" cap="none" spc="0" normalizeH="0" baseline="0" noProof="0" dirty="0" smtClean="0">
                <a:ln>
                  <a:noFill/>
                </a:ln>
                <a:solidFill>
                  <a:prstClr val="black"/>
                </a:solidFill>
                <a:effectLst/>
                <a:uLnTx/>
                <a:uFillTx/>
                <a:latin typeface="Calibri" charset="0"/>
                <a:ea typeface="ＭＳ Ｐゴシック" charset="0"/>
                <a:cs typeface="ＭＳ Ｐゴシック" charset="0"/>
              </a:rPr>
              <a:t>Ideally you will end up going after the opportunities and threats in the Low Hanging Fruit box, but at times it can be wise to seriously consider considering some in the Longer Term impact and Cherry pick as well. </a:t>
            </a:r>
          </a:p>
          <a:p>
            <a:endParaRPr lang="en-US" dirty="0"/>
          </a:p>
        </p:txBody>
      </p:sp>
      <p:sp>
        <p:nvSpPr>
          <p:cNvPr id="4" name="Slide Number Placeholder 3"/>
          <p:cNvSpPr>
            <a:spLocks noGrp="1"/>
          </p:cNvSpPr>
          <p:nvPr>
            <p:ph type="sldNum" sz="quarter" idx="10"/>
          </p:nvPr>
        </p:nvSpPr>
        <p:spPr/>
        <p:txBody>
          <a:bodyPr/>
          <a:lstStyle/>
          <a:p>
            <a:fld id="{BF0CDEDF-A948-4E5B-8C6F-E2AB3A9A10FB}" type="slidenum">
              <a:rPr lang="en-US" smtClean="0"/>
              <a:t>10</a:t>
            </a:fld>
            <a:endParaRPr lang="en-US"/>
          </a:p>
        </p:txBody>
      </p:sp>
    </p:spTree>
    <p:extLst>
      <p:ext uri="{BB962C8B-B14F-4D97-AF65-F5344CB8AC3E}">
        <p14:creationId xmlns:p14="http://schemas.microsoft.com/office/powerpoint/2010/main" val="15907973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kumimoji="0" lang="en-US" altLang="en-US" sz="1200" b="0" i="0" u="none" strike="noStrike" kern="1200" cap="none" spc="0" normalizeH="0" baseline="0" noProof="0" dirty="0" smtClean="0">
                <a:ln>
                  <a:noFill/>
                </a:ln>
                <a:solidFill>
                  <a:prstClr val="black"/>
                </a:solidFill>
                <a:effectLst/>
                <a:uLnTx/>
                <a:uFillTx/>
                <a:latin typeface="+mn-lt"/>
                <a:ea typeface="+mn-ea"/>
                <a:cs typeface="+mn-cs"/>
              </a:rPr>
              <a:t>Depending on your selected Core Brand Opportunity – it is important to set KPIs that are relevant, challenging but realistic.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kumimoji="0" lang="en-US" altLang="en-US" sz="1200" b="0" i="0" u="none" strike="noStrike" kern="1200" cap="none" spc="0" normalizeH="0" baseline="0" noProof="0" dirty="0" smtClean="0">
                <a:ln>
                  <a:noFill/>
                </a:ln>
                <a:solidFill>
                  <a:prstClr val="black"/>
                </a:solidFill>
                <a:effectLst/>
                <a:uLnTx/>
                <a:uFillTx/>
                <a:latin typeface="+mn-lt"/>
                <a:ea typeface="+mn-ea"/>
                <a:cs typeface="+mn-cs"/>
              </a:rPr>
              <a:t>KPIs can be set at different levels:  </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kumimoji="0" lang="en-US" altLang="en-US" sz="1200" b="0" i="0" u="none" strike="noStrike" kern="1200" cap="none" spc="0" normalizeH="0" baseline="0" noProof="0" dirty="0" smtClean="0">
                <a:ln>
                  <a:noFill/>
                </a:ln>
                <a:solidFill>
                  <a:prstClr val="black"/>
                </a:solidFill>
                <a:effectLst/>
                <a:uLnTx/>
                <a:uFillTx/>
                <a:latin typeface="+mn-lt"/>
                <a:ea typeface="+mn-ea"/>
                <a:cs typeface="+mn-cs"/>
              </a:rPr>
              <a:t>Strategic level is more for opportunities that are about overarching goals for a category </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kumimoji="0" lang="en-US" altLang="en-US" sz="1200" b="0" i="0" u="none" strike="noStrike" kern="1200" cap="none" spc="0" normalizeH="0" baseline="0" noProof="0" dirty="0" smtClean="0">
                <a:ln>
                  <a:noFill/>
                </a:ln>
                <a:solidFill>
                  <a:prstClr val="black"/>
                </a:solidFill>
                <a:effectLst/>
                <a:uLnTx/>
                <a:uFillTx/>
                <a:latin typeface="+mn-lt"/>
                <a:ea typeface="+mn-ea"/>
                <a:cs typeface="+mn-cs"/>
              </a:rPr>
              <a:t>Operational level more for opportunities that go towards granular goals for brand/product</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kumimoji="0" lang="en-US" altLang="en-US" sz="1200" b="0" i="0" u="none" strike="noStrike" kern="1200" cap="none" spc="0" normalizeH="0" baseline="0" noProof="0" dirty="0" smtClean="0">
                <a:ln>
                  <a:noFill/>
                </a:ln>
                <a:solidFill>
                  <a:prstClr val="black"/>
                </a:solidFill>
                <a:effectLst/>
                <a:uLnTx/>
                <a:uFillTx/>
                <a:latin typeface="+mn-lt"/>
                <a:ea typeface="+mn-ea"/>
                <a:cs typeface="+mn-cs"/>
              </a:rPr>
              <a:t>Tactical level more for opportunities that focus on end market / media execution</a:t>
            </a:r>
          </a:p>
          <a:p>
            <a:endParaRPr lang="en-US" dirty="0"/>
          </a:p>
        </p:txBody>
      </p:sp>
      <p:sp>
        <p:nvSpPr>
          <p:cNvPr id="4" name="Slide Number Placeholder 3"/>
          <p:cNvSpPr>
            <a:spLocks noGrp="1"/>
          </p:cNvSpPr>
          <p:nvPr>
            <p:ph type="sldNum" sz="quarter" idx="10"/>
          </p:nvPr>
        </p:nvSpPr>
        <p:spPr/>
        <p:txBody>
          <a:bodyPr/>
          <a:lstStyle/>
          <a:p>
            <a:fld id="{BF0CDEDF-A948-4E5B-8C6F-E2AB3A9A10FB}" type="slidenum">
              <a:rPr lang="en-US" smtClean="0"/>
              <a:t>11</a:t>
            </a:fld>
            <a:endParaRPr lang="en-US"/>
          </a:p>
        </p:txBody>
      </p:sp>
    </p:spTree>
    <p:extLst>
      <p:ext uri="{BB962C8B-B14F-4D97-AF65-F5344CB8AC3E}">
        <p14:creationId xmlns:p14="http://schemas.microsoft.com/office/powerpoint/2010/main" val="22311089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816382D-2857-4FCD-8EE6-529133CA96BE}" type="datetimeFigureOut">
              <a:rPr lang="en-US" smtClean="0"/>
              <a:t>4/1/2022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29538F-DB82-4760-9F3C-CBB6A9CDC293}" type="slidenum">
              <a:rPr lang="en-US" smtClean="0"/>
              <a:t>‹#›</a:t>
            </a:fld>
            <a:endParaRPr lang="en-US"/>
          </a:p>
        </p:txBody>
      </p:sp>
    </p:spTree>
    <p:extLst>
      <p:ext uri="{BB962C8B-B14F-4D97-AF65-F5344CB8AC3E}">
        <p14:creationId xmlns:p14="http://schemas.microsoft.com/office/powerpoint/2010/main" val="30934707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816382D-2857-4FCD-8EE6-529133CA96BE}" type="datetimeFigureOut">
              <a:rPr lang="en-US" smtClean="0"/>
              <a:t>4/1/2022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29538F-DB82-4760-9F3C-CBB6A9CDC293}" type="slidenum">
              <a:rPr lang="en-US" smtClean="0"/>
              <a:t>‹#›</a:t>
            </a:fld>
            <a:endParaRPr lang="en-US"/>
          </a:p>
        </p:txBody>
      </p:sp>
    </p:spTree>
    <p:extLst>
      <p:ext uri="{BB962C8B-B14F-4D97-AF65-F5344CB8AC3E}">
        <p14:creationId xmlns:p14="http://schemas.microsoft.com/office/powerpoint/2010/main" val="2058923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816382D-2857-4FCD-8EE6-529133CA96BE}" type="datetimeFigureOut">
              <a:rPr lang="en-US" smtClean="0"/>
              <a:t>4/1/2022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29538F-DB82-4760-9F3C-CBB6A9CDC293}" type="slidenum">
              <a:rPr lang="en-US" smtClean="0"/>
              <a:t>‹#›</a:t>
            </a:fld>
            <a:endParaRPr lang="en-US"/>
          </a:p>
        </p:txBody>
      </p:sp>
    </p:spTree>
    <p:extLst>
      <p:ext uri="{BB962C8B-B14F-4D97-AF65-F5344CB8AC3E}">
        <p14:creationId xmlns:p14="http://schemas.microsoft.com/office/powerpoint/2010/main" val="42784297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816382D-2857-4FCD-8EE6-529133CA96BE}" type="datetimeFigureOut">
              <a:rPr lang="en-US" smtClean="0"/>
              <a:t>4/1/2022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29538F-DB82-4760-9F3C-CBB6A9CDC293}" type="slidenum">
              <a:rPr lang="en-US" smtClean="0"/>
              <a:t>‹#›</a:t>
            </a:fld>
            <a:endParaRPr lang="en-US"/>
          </a:p>
        </p:txBody>
      </p:sp>
    </p:spTree>
    <p:extLst>
      <p:ext uri="{BB962C8B-B14F-4D97-AF65-F5344CB8AC3E}">
        <p14:creationId xmlns:p14="http://schemas.microsoft.com/office/powerpoint/2010/main" val="21960828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816382D-2857-4FCD-8EE6-529133CA96BE}" type="datetimeFigureOut">
              <a:rPr lang="en-US" smtClean="0"/>
              <a:t>4/1/2022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29538F-DB82-4760-9F3C-CBB6A9CDC293}" type="slidenum">
              <a:rPr lang="en-US" smtClean="0"/>
              <a:t>‹#›</a:t>
            </a:fld>
            <a:endParaRPr lang="en-US"/>
          </a:p>
        </p:txBody>
      </p:sp>
    </p:spTree>
    <p:extLst>
      <p:ext uri="{BB962C8B-B14F-4D97-AF65-F5344CB8AC3E}">
        <p14:creationId xmlns:p14="http://schemas.microsoft.com/office/powerpoint/2010/main" val="7477162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816382D-2857-4FCD-8EE6-529133CA96BE}" type="datetimeFigureOut">
              <a:rPr lang="en-US" smtClean="0"/>
              <a:t>4/1/2022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29538F-DB82-4760-9F3C-CBB6A9CDC293}" type="slidenum">
              <a:rPr lang="en-US" smtClean="0"/>
              <a:t>‹#›</a:t>
            </a:fld>
            <a:endParaRPr lang="en-US"/>
          </a:p>
        </p:txBody>
      </p:sp>
    </p:spTree>
    <p:extLst>
      <p:ext uri="{BB962C8B-B14F-4D97-AF65-F5344CB8AC3E}">
        <p14:creationId xmlns:p14="http://schemas.microsoft.com/office/powerpoint/2010/main" val="1312901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816382D-2857-4FCD-8EE6-529133CA96BE}" type="datetimeFigureOut">
              <a:rPr lang="en-US" smtClean="0"/>
              <a:t>4/1/2022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29538F-DB82-4760-9F3C-CBB6A9CDC293}" type="slidenum">
              <a:rPr lang="en-US" smtClean="0"/>
              <a:t>‹#›</a:t>
            </a:fld>
            <a:endParaRPr lang="en-US"/>
          </a:p>
        </p:txBody>
      </p:sp>
    </p:spTree>
    <p:extLst>
      <p:ext uri="{BB962C8B-B14F-4D97-AF65-F5344CB8AC3E}">
        <p14:creationId xmlns:p14="http://schemas.microsoft.com/office/powerpoint/2010/main" val="41637086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816382D-2857-4FCD-8EE6-529133CA96BE}" type="datetimeFigureOut">
              <a:rPr lang="en-US" smtClean="0"/>
              <a:t>4/1/2022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29538F-DB82-4760-9F3C-CBB6A9CDC293}" type="slidenum">
              <a:rPr lang="en-US" smtClean="0"/>
              <a:t>‹#›</a:t>
            </a:fld>
            <a:endParaRPr lang="en-US"/>
          </a:p>
        </p:txBody>
      </p:sp>
    </p:spTree>
    <p:extLst>
      <p:ext uri="{BB962C8B-B14F-4D97-AF65-F5344CB8AC3E}">
        <p14:creationId xmlns:p14="http://schemas.microsoft.com/office/powerpoint/2010/main" val="25920135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16382D-2857-4FCD-8EE6-529133CA96BE}" type="datetimeFigureOut">
              <a:rPr lang="en-US" smtClean="0"/>
              <a:t>4/1/2022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29538F-DB82-4760-9F3C-CBB6A9CDC293}" type="slidenum">
              <a:rPr lang="en-US" smtClean="0"/>
              <a:t>‹#›</a:t>
            </a:fld>
            <a:endParaRPr lang="en-US"/>
          </a:p>
        </p:txBody>
      </p:sp>
    </p:spTree>
    <p:extLst>
      <p:ext uri="{BB962C8B-B14F-4D97-AF65-F5344CB8AC3E}">
        <p14:creationId xmlns:p14="http://schemas.microsoft.com/office/powerpoint/2010/main" val="36968367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816382D-2857-4FCD-8EE6-529133CA96BE}" type="datetimeFigureOut">
              <a:rPr lang="en-US" smtClean="0"/>
              <a:t>4/1/2022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29538F-DB82-4760-9F3C-CBB6A9CDC293}" type="slidenum">
              <a:rPr lang="en-US" smtClean="0"/>
              <a:t>‹#›</a:t>
            </a:fld>
            <a:endParaRPr lang="en-US"/>
          </a:p>
        </p:txBody>
      </p:sp>
    </p:spTree>
    <p:extLst>
      <p:ext uri="{BB962C8B-B14F-4D97-AF65-F5344CB8AC3E}">
        <p14:creationId xmlns:p14="http://schemas.microsoft.com/office/powerpoint/2010/main" val="11293500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816382D-2857-4FCD-8EE6-529133CA96BE}" type="datetimeFigureOut">
              <a:rPr lang="en-US" smtClean="0"/>
              <a:t>4/1/2022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29538F-DB82-4760-9F3C-CBB6A9CDC293}" type="slidenum">
              <a:rPr lang="en-US" smtClean="0"/>
              <a:t>‹#›</a:t>
            </a:fld>
            <a:endParaRPr lang="en-US"/>
          </a:p>
        </p:txBody>
      </p:sp>
    </p:spTree>
    <p:extLst>
      <p:ext uri="{BB962C8B-B14F-4D97-AF65-F5344CB8AC3E}">
        <p14:creationId xmlns:p14="http://schemas.microsoft.com/office/powerpoint/2010/main" val="37960682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16382D-2857-4FCD-8EE6-529133CA96BE}" type="datetimeFigureOut">
              <a:rPr lang="en-US" smtClean="0"/>
              <a:t>4/1/2022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29538F-DB82-4760-9F3C-CBB6A9CDC293}" type="slidenum">
              <a:rPr lang="en-US" smtClean="0"/>
              <a:t>‹#›</a:t>
            </a:fld>
            <a:endParaRPr lang="en-US"/>
          </a:p>
        </p:txBody>
      </p:sp>
    </p:spTree>
    <p:extLst>
      <p:ext uri="{BB962C8B-B14F-4D97-AF65-F5344CB8AC3E}">
        <p14:creationId xmlns:p14="http://schemas.microsoft.com/office/powerpoint/2010/main" val="23449109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6.jpeg"/><Relationship Id="rId13" Type="http://schemas.openxmlformats.org/officeDocument/2006/relationships/image" Target="../media/image11.png"/><Relationship Id="rId3" Type="http://schemas.openxmlformats.org/officeDocument/2006/relationships/image" Target="../media/image1.jpeg"/><Relationship Id="rId7" Type="http://schemas.openxmlformats.org/officeDocument/2006/relationships/image" Target="../media/image5.jpeg"/><Relationship Id="rId12"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jpeg"/><Relationship Id="rId11" Type="http://schemas.openxmlformats.org/officeDocument/2006/relationships/image" Target="../media/image9.jpeg"/><Relationship Id="rId5" Type="http://schemas.openxmlformats.org/officeDocument/2006/relationships/image" Target="../media/image3.jpeg"/><Relationship Id="rId10" Type="http://schemas.openxmlformats.org/officeDocument/2006/relationships/image" Target="../media/image8.jpeg"/><Relationship Id="rId4" Type="http://schemas.openxmlformats.org/officeDocument/2006/relationships/image" Target="../media/image2.jpeg"/><Relationship Id="rId9" Type="http://schemas.openxmlformats.org/officeDocument/2006/relationships/image" Target="../media/image7.jpeg"/><Relationship Id="rId14" Type="http://schemas.openxmlformats.org/officeDocument/2006/relationships/image" Target="../media/image12.jpeg"/></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xmlns="" id="{EA20E809-1121-0D0C-BAD7-A66019A7134E}"/>
              </a:ext>
            </a:extLst>
          </p:cNvPr>
          <p:cNvSpPr/>
          <p:nvPr/>
        </p:nvSpPr>
        <p:spPr>
          <a:xfrm>
            <a:off x="3264739" y="324568"/>
            <a:ext cx="6211017" cy="6211017"/>
          </a:xfrm>
          <a:prstGeom prst="ellipse">
            <a:avLst/>
          </a:prstGeom>
          <a:solidFill>
            <a:schemeClr val="bg1"/>
          </a:solidFill>
          <a:ln w="57150">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 name="TextBox 4">
            <a:extLst>
              <a:ext uri="{FF2B5EF4-FFF2-40B4-BE49-F238E27FC236}">
                <a16:creationId xmlns:a16="http://schemas.microsoft.com/office/drawing/2014/main" xmlns="" id="{12EC799D-29BE-8FD2-9078-0C48DD3C7475}"/>
              </a:ext>
            </a:extLst>
          </p:cNvPr>
          <p:cNvSpPr txBox="1"/>
          <p:nvPr/>
        </p:nvSpPr>
        <p:spPr>
          <a:xfrm>
            <a:off x="3257910" y="2467154"/>
            <a:ext cx="6323162" cy="2308324"/>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3600" b="1" dirty="0">
                <a:latin typeface="Abadi"/>
                <a:ea typeface="+mn-lt"/>
                <a:cs typeface="+mn-lt"/>
              </a:rPr>
              <a:t>MARKET RHYTHM, </a:t>
            </a:r>
            <a:endParaRPr lang="en-US" b="1" dirty="0">
              <a:latin typeface="Abadi"/>
              <a:ea typeface="Calibri Light"/>
              <a:cs typeface="Calibri Light"/>
            </a:endParaRPr>
          </a:p>
          <a:p>
            <a:pPr algn="ctr"/>
            <a:r>
              <a:rPr lang="en-GB" sz="3200" b="1" dirty="0">
                <a:latin typeface="Abadi"/>
                <a:ea typeface="+mn-lt"/>
                <a:cs typeface="+mn-lt"/>
              </a:rPr>
              <a:t>INFORMATION</a:t>
            </a:r>
            <a:r>
              <a:rPr lang="en-GB" sz="3600" b="1" dirty="0">
                <a:latin typeface="Abadi"/>
                <a:ea typeface="+mn-lt"/>
                <a:cs typeface="+mn-lt"/>
              </a:rPr>
              <a:t> AND  PRIORITISATION</a:t>
            </a:r>
            <a:endParaRPr lang="en-GB" b="1" dirty="0">
              <a:latin typeface="Abadi"/>
              <a:ea typeface="Calibri Light"/>
              <a:cs typeface="Calibri Light"/>
            </a:endParaRPr>
          </a:p>
          <a:p>
            <a:pPr algn="l"/>
            <a:endParaRPr lang="en-GB" sz="3600" b="1" dirty="0">
              <a:latin typeface="Abadi"/>
              <a:ea typeface="Calibri"/>
              <a:cs typeface="Calibri"/>
            </a:endParaRPr>
          </a:p>
        </p:txBody>
      </p:sp>
    </p:spTree>
    <p:extLst>
      <p:ext uri="{BB962C8B-B14F-4D97-AF65-F5344CB8AC3E}">
        <p14:creationId xmlns:p14="http://schemas.microsoft.com/office/powerpoint/2010/main" val="15508221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E449825A-EABC-8319-7E19-6738830BD76A}"/>
              </a:ext>
            </a:extLst>
          </p:cNvPr>
          <p:cNvSpPr txBox="1"/>
          <p:nvPr/>
        </p:nvSpPr>
        <p:spPr>
          <a:xfrm>
            <a:off x="10216551" y="42557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Logo here</a:t>
            </a:r>
            <a:r>
              <a:rPr lang="en-US">
                <a:cs typeface="Calibri"/>
              </a:rPr>
              <a:t>​</a:t>
            </a:r>
            <a:endParaRPr lang="en-US"/>
          </a:p>
        </p:txBody>
      </p:sp>
      <p:sp>
        <p:nvSpPr>
          <p:cNvPr id="5" name="Title 10">
            <a:extLst>
              <a:ext uri="{FF2B5EF4-FFF2-40B4-BE49-F238E27FC236}">
                <a16:creationId xmlns:a16="http://schemas.microsoft.com/office/drawing/2014/main" xmlns="" id="{9E7901B0-5436-407E-9A82-62DCC0C9D865}"/>
              </a:ext>
            </a:extLst>
          </p:cNvPr>
          <p:cNvSpPr txBox="1">
            <a:spLocks/>
          </p:cNvSpPr>
          <p:nvPr/>
        </p:nvSpPr>
        <p:spPr>
          <a:xfrm>
            <a:off x="991330" y="455578"/>
            <a:ext cx="11293288" cy="369332"/>
          </a:xfrm>
          <a:prstGeom prst="rect">
            <a:avLst/>
          </a:prstGeom>
        </p:spPr>
        <p:txBody>
          <a:bodyPr vert="horz" wrap="square" lIns="0" tIns="0" rIns="0" bIns="0" rtlCol="0" anchor="t" anchorCtr="0">
            <a:spAutoFit/>
          </a:bodyPr>
          <a:lstStyle>
            <a:lvl1pPr algn="l" defTabSz="914355" rtl="0" eaLnBrk="1" latinLnBrk="0" hangingPunct="1">
              <a:lnSpc>
                <a:spcPct val="100000"/>
              </a:lnSpc>
              <a:spcBef>
                <a:spcPct val="0"/>
              </a:spcBef>
              <a:buNone/>
              <a:defRPr sz="3000" kern="1200" cap="all" spc="245" baseline="0">
                <a:solidFill>
                  <a:schemeClr val="tx2"/>
                </a:solidFill>
                <a:latin typeface="+mj-lt"/>
                <a:ea typeface="+mj-ea"/>
                <a:cs typeface="+mj-cs"/>
              </a:defRPr>
            </a:lvl1pPr>
          </a:lstStyle>
          <a:p>
            <a:pPr marL="0" marR="0" lvl="0" indent="0" algn="l" defTabSz="914355" rtl="0" eaLnBrk="1" fontAlgn="auto" latinLnBrk="0" hangingPunct="1">
              <a:lnSpc>
                <a:spcPct val="100000"/>
              </a:lnSpc>
              <a:spcBef>
                <a:spcPct val="0"/>
              </a:spcBef>
              <a:spcAft>
                <a:spcPts val="0"/>
              </a:spcAft>
              <a:buClrTx/>
              <a:buSzTx/>
              <a:buFontTx/>
              <a:buNone/>
              <a:tabLst/>
              <a:defRPr/>
            </a:pPr>
            <a:r>
              <a:rPr kumimoji="0" lang="en-GB" sz="2400" b="1" i="0" u="none" strike="noStrike" kern="1200" cap="all" spc="245" normalizeH="0" baseline="0" noProof="0" dirty="0">
                <a:ln>
                  <a:noFill/>
                </a:ln>
                <a:solidFill>
                  <a:srgbClr val="4D4D4D"/>
                </a:solidFill>
                <a:effectLst/>
                <a:uLnTx/>
                <a:uFillTx/>
                <a:latin typeface="Calibri Light"/>
                <a:cs typeface="Calibri Light"/>
              </a:rPr>
              <a:t>the Rhythm of Marketing</a:t>
            </a:r>
            <a:endParaRPr lang="en-GB" sz="2400" b="1" i="0" u="none" strike="noStrike" kern="1200" cap="all" spc="245" normalizeH="0" baseline="0" noProof="0" dirty="0">
              <a:ln>
                <a:noFill/>
              </a:ln>
              <a:solidFill>
                <a:srgbClr val="4D4D4D"/>
              </a:solidFill>
              <a:effectLst/>
              <a:uLnTx/>
              <a:uFillTx/>
              <a:latin typeface="Calibri Light"/>
              <a:cs typeface="Calibri Light"/>
            </a:endParaRPr>
          </a:p>
        </p:txBody>
      </p:sp>
      <p:graphicFrame>
        <p:nvGraphicFramePr>
          <p:cNvPr id="6" name="Group 3">
            <a:extLst>
              <a:ext uri="{FF2B5EF4-FFF2-40B4-BE49-F238E27FC236}">
                <a16:creationId xmlns:a16="http://schemas.microsoft.com/office/drawing/2014/main" xmlns="" id="{C2B2847F-8EE1-46A1-B23C-F4D3C54C31A5}"/>
              </a:ext>
            </a:extLst>
          </p:cNvPr>
          <p:cNvGraphicFramePr>
            <a:graphicFrameLocks noGrp="1"/>
          </p:cNvGraphicFramePr>
          <p:nvPr>
            <p:extLst>
              <p:ext uri="{D42A27DB-BD31-4B8C-83A1-F6EECF244321}">
                <p14:modId xmlns:p14="http://schemas.microsoft.com/office/powerpoint/2010/main" val="741760836"/>
              </p:ext>
            </p:extLst>
          </p:nvPr>
        </p:nvGraphicFramePr>
        <p:xfrm>
          <a:off x="3159928" y="1545014"/>
          <a:ext cx="5424616" cy="3403362"/>
        </p:xfrm>
        <a:graphic>
          <a:graphicData uri="http://schemas.openxmlformats.org/drawingml/2006/table">
            <a:tbl>
              <a:tblPr/>
              <a:tblGrid>
                <a:gridCol w="428074">
                  <a:extLst>
                    <a:ext uri="{9D8B030D-6E8A-4147-A177-3AD203B41FA5}">
                      <a16:colId xmlns:a16="http://schemas.microsoft.com/office/drawing/2014/main" xmlns="" val="20000"/>
                    </a:ext>
                  </a:extLst>
                </a:gridCol>
                <a:gridCol w="2498271">
                  <a:extLst>
                    <a:ext uri="{9D8B030D-6E8A-4147-A177-3AD203B41FA5}">
                      <a16:colId xmlns:a16="http://schemas.microsoft.com/office/drawing/2014/main" xmlns="" val="20001"/>
                    </a:ext>
                  </a:extLst>
                </a:gridCol>
                <a:gridCol w="2498271">
                  <a:extLst>
                    <a:ext uri="{9D8B030D-6E8A-4147-A177-3AD203B41FA5}">
                      <a16:colId xmlns:a16="http://schemas.microsoft.com/office/drawing/2014/main" xmlns="" val="20002"/>
                    </a:ext>
                  </a:extLst>
                </a:gridCol>
              </a:tblGrid>
              <a:tr h="1507330">
                <a:tc>
                  <a:txBody>
                    <a:bodyPr/>
                    <a:lstStyle>
                      <a:defPPr>
                        <a:defRPr lang="sv-SE"/>
                      </a:defPPr>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1" fontAlgn="base" latinLnBrk="0" hangingPunct="1">
                        <a:lnSpc>
                          <a:spcPct val="100000"/>
                        </a:lnSpc>
                        <a:spcBef>
                          <a:spcPct val="20000"/>
                        </a:spcBef>
                        <a:spcAft>
                          <a:spcPct val="0"/>
                        </a:spcAft>
                        <a:buClr>
                          <a:srgbClr val="2A8838"/>
                        </a:buClr>
                        <a:buSzPct val="130000"/>
                        <a:buFont typeface="Wingdings" pitchFamily="2" charset="2"/>
                        <a:buNone/>
                        <a:tabLst/>
                      </a:pPr>
                      <a:r>
                        <a:rPr kumimoji="0" lang="en-GB" sz="2000" b="1" i="0" u="none" strike="noStrike" kern="1200" cap="none" normalizeH="0" baseline="0" dirty="0">
                          <a:ln>
                            <a:noFill/>
                          </a:ln>
                          <a:solidFill>
                            <a:schemeClr val="bg1"/>
                          </a:solidFill>
                          <a:effectLst/>
                          <a:latin typeface="+mj-lt"/>
                          <a:ea typeface="+mn-ea"/>
                          <a:cs typeface="Calibri" pitchFamily="34" charset="0"/>
                        </a:rPr>
                        <a:t>High</a:t>
                      </a:r>
                    </a:p>
                  </a:txBody>
                  <a:tcPr marL="83912" marR="83912" marT="41951" marB="41951" vert="vert270" anchor="ctr" anchorCtr="1" horzOverflow="overflow">
                    <a:lnL w="3175" cap="flat" cmpd="sng" algn="ctr">
                      <a:solidFill>
                        <a:srgbClr val="77787B"/>
                      </a:solidFill>
                      <a:prstDash val="solid"/>
                      <a:round/>
                      <a:headEnd type="none" w="med" len="med"/>
                      <a:tailEnd type="none" w="med" len="med"/>
                    </a:lnL>
                    <a:lnR w="3175" cap="flat" cmpd="sng" algn="ctr">
                      <a:solidFill>
                        <a:srgbClr val="77787B"/>
                      </a:solidFill>
                      <a:prstDash val="solid"/>
                      <a:round/>
                      <a:headEnd type="none" w="med" len="med"/>
                      <a:tailEnd type="none" w="med" len="med"/>
                    </a:lnR>
                    <a:lnT w="3175" cap="flat" cmpd="sng" algn="ctr">
                      <a:solidFill>
                        <a:srgbClr val="77787B"/>
                      </a:solidFill>
                      <a:prstDash val="solid"/>
                      <a:round/>
                      <a:headEnd type="none" w="med" len="med"/>
                      <a:tailEnd type="none" w="med" len="med"/>
                    </a:lnT>
                    <a:lnB w="3175" cap="flat" cmpd="sng" algn="ctr">
                      <a:solidFill>
                        <a:srgbClr val="77787B"/>
                      </a:solidFill>
                      <a:prstDash val="solid"/>
                      <a:round/>
                      <a:headEnd type="none" w="med" len="med"/>
                      <a:tailEnd type="none" w="med" len="med"/>
                    </a:lnB>
                    <a:lnTlToBr>
                      <a:noFill/>
                    </a:lnTlToBr>
                    <a:lnBlToTr>
                      <a:noFill/>
                    </a:lnBlToTr>
                    <a:solidFill>
                      <a:srgbClr val="0A4D9E"/>
                    </a:solidFill>
                  </a:tcPr>
                </a:tc>
                <a:tc>
                  <a:txBody>
                    <a:bodyPr/>
                    <a:lstStyle>
                      <a:defPPr>
                        <a:defRPr lang="sv-SE"/>
                      </a:defPPr>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1" fontAlgn="base" latinLnBrk="0" hangingPunct="1">
                        <a:lnSpc>
                          <a:spcPct val="100000"/>
                        </a:lnSpc>
                        <a:spcBef>
                          <a:spcPct val="20000"/>
                        </a:spcBef>
                        <a:spcAft>
                          <a:spcPct val="0"/>
                        </a:spcAft>
                        <a:buClr>
                          <a:srgbClr val="2A8838"/>
                        </a:buClr>
                        <a:buSzPct val="130000"/>
                        <a:buFont typeface="Wingdings" pitchFamily="2" charset="2"/>
                        <a:buNone/>
                        <a:tabLst/>
                      </a:pPr>
                      <a:endParaRPr kumimoji="0" lang="en-US" sz="1600" b="1" i="0" u="none" strike="noStrike" cap="none" normalizeH="0" baseline="0" dirty="0">
                        <a:ln>
                          <a:noFill/>
                        </a:ln>
                        <a:solidFill>
                          <a:schemeClr val="tx1"/>
                        </a:solidFill>
                        <a:effectLst/>
                        <a:latin typeface="Avenir Black" charset="0"/>
                        <a:ea typeface="Avenir Black" charset="0"/>
                        <a:cs typeface="Avenir Black" charset="0"/>
                      </a:endParaRPr>
                    </a:p>
                  </a:txBody>
                  <a:tcPr marL="160888" marR="160888" marT="41951" marB="41951" anchor="ctr" anchorCtr="1" horzOverflow="overflow">
                    <a:lnL w="3175" cap="flat" cmpd="sng" algn="ctr">
                      <a:solidFill>
                        <a:srgbClr val="77787B"/>
                      </a:solidFill>
                      <a:prstDash val="solid"/>
                      <a:round/>
                      <a:headEnd type="none" w="med" len="med"/>
                      <a:tailEnd type="none" w="med" len="med"/>
                    </a:lnL>
                    <a:lnR w="3175" cap="flat" cmpd="sng" algn="ctr">
                      <a:solidFill>
                        <a:srgbClr val="77787B"/>
                      </a:solidFill>
                      <a:prstDash val="solid"/>
                      <a:round/>
                      <a:headEnd type="none" w="med" len="med"/>
                      <a:tailEnd type="none" w="med" len="med"/>
                    </a:lnR>
                    <a:lnT w="3175" cap="flat" cmpd="sng" algn="ctr">
                      <a:solidFill>
                        <a:srgbClr val="77787B"/>
                      </a:solidFill>
                      <a:prstDash val="solid"/>
                      <a:round/>
                      <a:headEnd type="none" w="med" len="med"/>
                      <a:tailEnd type="none" w="med" len="med"/>
                    </a:lnT>
                    <a:lnB w="3175" cap="flat" cmpd="sng" algn="ctr">
                      <a:solidFill>
                        <a:srgbClr val="77787B"/>
                      </a:solidFill>
                      <a:prstDash val="solid"/>
                      <a:round/>
                      <a:headEnd type="none" w="med" len="med"/>
                      <a:tailEnd type="none" w="med" len="med"/>
                    </a:lnB>
                    <a:lnTlToBr>
                      <a:noFill/>
                    </a:lnTlToBr>
                    <a:lnBlToTr>
                      <a:noFill/>
                    </a:lnBlToTr>
                    <a:solidFill>
                      <a:srgbClr val="FFFFFF"/>
                    </a:solidFill>
                  </a:tcPr>
                </a:tc>
                <a:tc>
                  <a:txBody>
                    <a:bodyPr/>
                    <a:lstStyle>
                      <a:defPPr>
                        <a:defRPr lang="sv-SE"/>
                      </a:defPPr>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1" fontAlgn="base" latinLnBrk="0" hangingPunct="1">
                        <a:lnSpc>
                          <a:spcPct val="100000"/>
                        </a:lnSpc>
                        <a:spcBef>
                          <a:spcPct val="20000"/>
                        </a:spcBef>
                        <a:spcAft>
                          <a:spcPct val="0"/>
                        </a:spcAft>
                        <a:buClr>
                          <a:srgbClr val="2A8838"/>
                        </a:buClr>
                        <a:buSzPct val="130000"/>
                        <a:buFont typeface="Wingdings" pitchFamily="2" charset="2"/>
                        <a:buNone/>
                        <a:tabLst/>
                      </a:pPr>
                      <a:endParaRPr kumimoji="0" lang="en-US" sz="1600" b="1" i="0" u="none" strike="noStrike" cap="none" normalizeH="0" baseline="0" dirty="0">
                        <a:ln>
                          <a:noFill/>
                        </a:ln>
                        <a:solidFill>
                          <a:schemeClr val="tx1"/>
                        </a:solidFill>
                        <a:effectLst/>
                        <a:latin typeface="Avenir Black" charset="0"/>
                        <a:ea typeface="Avenir Black" charset="0"/>
                        <a:cs typeface="Avenir Black" charset="0"/>
                      </a:endParaRPr>
                    </a:p>
                  </a:txBody>
                  <a:tcPr marL="160888" marR="160888" marT="41951" marB="41951" anchor="ctr" anchorCtr="1" horzOverflow="overflow">
                    <a:lnL w="3175" cap="flat" cmpd="sng" algn="ctr">
                      <a:solidFill>
                        <a:srgbClr val="77787B"/>
                      </a:solidFill>
                      <a:prstDash val="solid"/>
                      <a:round/>
                      <a:headEnd type="none" w="med" len="med"/>
                      <a:tailEnd type="none" w="med" len="med"/>
                    </a:lnL>
                    <a:lnR w="3175" cap="flat" cmpd="sng" algn="ctr">
                      <a:solidFill>
                        <a:srgbClr val="77787B"/>
                      </a:solidFill>
                      <a:prstDash val="solid"/>
                      <a:round/>
                      <a:headEnd type="none" w="med" len="med"/>
                      <a:tailEnd type="none" w="med" len="med"/>
                    </a:lnR>
                    <a:lnT w="3175" cap="flat" cmpd="sng" algn="ctr">
                      <a:solidFill>
                        <a:srgbClr val="77787B"/>
                      </a:solidFill>
                      <a:prstDash val="solid"/>
                      <a:round/>
                      <a:headEnd type="none" w="med" len="med"/>
                      <a:tailEnd type="none" w="med" len="med"/>
                    </a:lnT>
                    <a:lnB w="3175" cap="flat" cmpd="sng" algn="ctr">
                      <a:solidFill>
                        <a:srgbClr val="77787B"/>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xmlns="" val="10000"/>
                  </a:ext>
                </a:extLst>
              </a:tr>
              <a:tr h="1507330">
                <a:tc>
                  <a:txBody>
                    <a:bodyPr/>
                    <a:lstStyle>
                      <a:defPPr>
                        <a:defRPr lang="sv-SE"/>
                      </a:defPPr>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1" fontAlgn="base" latinLnBrk="0" hangingPunct="1">
                        <a:lnSpc>
                          <a:spcPct val="100000"/>
                        </a:lnSpc>
                        <a:spcBef>
                          <a:spcPct val="20000"/>
                        </a:spcBef>
                        <a:spcAft>
                          <a:spcPct val="0"/>
                        </a:spcAft>
                        <a:buClr>
                          <a:srgbClr val="2A8838"/>
                        </a:buClr>
                        <a:buSzPct val="130000"/>
                        <a:buFont typeface="Wingdings" pitchFamily="2" charset="2"/>
                        <a:buNone/>
                        <a:tabLst/>
                      </a:pPr>
                      <a:r>
                        <a:rPr kumimoji="0" lang="en-GB" sz="2000" b="1" i="0" u="none" strike="noStrike" kern="1200" cap="none" normalizeH="0" baseline="0" dirty="0">
                          <a:ln>
                            <a:noFill/>
                          </a:ln>
                          <a:solidFill>
                            <a:schemeClr val="bg1"/>
                          </a:solidFill>
                          <a:effectLst/>
                          <a:latin typeface="+mj-lt"/>
                          <a:ea typeface="+mn-ea"/>
                          <a:cs typeface="Calibri" pitchFamily="34" charset="0"/>
                        </a:rPr>
                        <a:t>Low</a:t>
                      </a:r>
                    </a:p>
                  </a:txBody>
                  <a:tcPr marL="83912" marR="83912" marT="41951" marB="41951" vert="vert270" anchor="ctr" anchorCtr="1" horzOverflow="overflow">
                    <a:lnL w="3175" cap="flat" cmpd="sng" algn="ctr">
                      <a:solidFill>
                        <a:srgbClr val="77787B"/>
                      </a:solidFill>
                      <a:prstDash val="solid"/>
                      <a:round/>
                      <a:headEnd type="none" w="med" len="med"/>
                      <a:tailEnd type="none" w="med" len="med"/>
                    </a:lnL>
                    <a:lnR w="3175" cap="flat" cmpd="sng" algn="ctr">
                      <a:solidFill>
                        <a:srgbClr val="77787B"/>
                      </a:solidFill>
                      <a:prstDash val="solid"/>
                      <a:round/>
                      <a:headEnd type="none" w="med" len="med"/>
                      <a:tailEnd type="none" w="med" len="med"/>
                    </a:lnR>
                    <a:lnT w="3175" cap="flat" cmpd="sng" algn="ctr">
                      <a:solidFill>
                        <a:srgbClr val="77787B"/>
                      </a:solidFill>
                      <a:prstDash val="solid"/>
                      <a:round/>
                      <a:headEnd type="none" w="med" len="med"/>
                      <a:tailEnd type="none" w="med" len="med"/>
                    </a:lnT>
                    <a:lnB w="3175" cap="flat" cmpd="sng" algn="ctr">
                      <a:solidFill>
                        <a:srgbClr val="77787B"/>
                      </a:solidFill>
                      <a:prstDash val="solid"/>
                      <a:round/>
                      <a:headEnd type="none" w="med" len="med"/>
                      <a:tailEnd type="none" w="med" len="med"/>
                    </a:lnB>
                    <a:lnTlToBr>
                      <a:noFill/>
                    </a:lnTlToBr>
                    <a:lnBlToTr>
                      <a:noFill/>
                    </a:lnBlToTr>
                    <a:solidFill>
                      <a:srgbClr val="0A4D9E"/>
                    </a:solidFill>
                  </a:tcPr>
                </a:tc>
                <a:tc>
                  <a:txBody>
                    <a:bodyPr/>
                    <a:lstStyle>
                      <a:defPPr>
                        <a:defRPr lang="sv-SE"/>
                      </a:defPPr>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1" fontAlgn="base" latinLnBrk="0" hangingPunct="1">
                        <a:lnSpc>
                          <a:spcPct val="100000"/>
                        </a:lnSpc>
                        <a:spcBef>
                          <a:spcPct val="20000"/>
                        </a:spcBef>
                        <a:spcAft>
                          <a:spcPct val="0"/>
                        </a:spcAft>
                        <a:buClr>
                          <a:srgbClr val="2A8838"/>
                        </a:buClr>
                        <a:buSzPct val="130000"/>
                        <a:buFont typeface="Wingdings" pitchFamily="2" charset="2"/>
                        <a:buNone/>
                        <a:tabLst/>
                      </a:pPr>
                      <a:endParaRPr kumimoji="0" lang="en-GB" sz="1400" b="0" i="0" u="none" strike="noStrike" cap="none" normalizeH="0" baseline="0" dirty="0">
                        <a:ln>
                          <a:noFill/>
                        </a:ln>
                        <a:solidFill>
                          <a:schemeClr val="tx1"/>
                        </a:solidFill>
                        <a:effectLst/>
                        <a:latin typeface="+mj-lt"/>
                        <a:cs typeface="Calibri" pitchFamily="34" charset="0"/>
                      </a:endParaRPr>
                    </a:p>
                  </a:txBody>
                  <a:tcPr marL="160888" marR="160888" marT="41951" marB="41951" anchor="ctr" anchorCtr="1" horzOverflow="overflow">
                    <a:lnL w="3175" cap="flat" cmpd="sng" algn="ctr">
                      <a:solidFill>
                        <a:srgbClr val="77787B"/>
                      </a:solidFill>
                      <a:prstDash val="solid"/>
                      <a:round/>
                      <a:headEnd type="none" w="med" len="med"/>
                      <a:tailEnd type="none" w="med" len="med"/>
                    </a:lnL>
                    <a:lnR w="3175" cap="flat" cmpd="sng" algn="ctr">
                      <a:solidFill>
                        <a:srgbClr val="77787B"/>
                      </a:solidFill>
                      <a:prstDash val="solid"/>
                      <a:round/>
                      <a:headEnd type="none" w="med" len="med"/>
                      <a:tailEnd type="none" w="med" len="med"/>
                    </a:lnR>
                    <a:lnT w="3175" cap="flat" cmpd="sng" algn="ctr">
                      <a:solidFill>
                        <a:srgbClr val="77787B"/>
                      </a:solidFill>
                      <a:prstDash val="solid"/>
                      <a:round/>
                      <a:headEnd type="none" w="med" len="med"/>
                      <a:tailEnd type="none" w="med" len="med"/>
                    </a:lnT>
                    <a:lnB w="3175" cap="flat" cmpd="sng" algn="ctr">
                      <a:solidFill>
                        <a:srgbClr val="77787B"/>
                      </a:solidFill>
                      <a:prstDash val="solid"/>
                      <a:round/>
                      <a:headEnd type="none" w="med" len="med"/>
                      <a:tailEnd type="none" w="med" len="med"/>
                    </a:lnB>
                    <a:lnTlToBr>
                      <a:noFill/>
                    </a:lnTlToBr>
                    <a:lnBlToTr>
                      <a:noFill/>
                    </a:lnBlToTr>
                    <a:solidFill>
                      <a:srgbClr val="FFFFFF"/>
                    </a:solidFill>
                  </a:tcPr>
                </a:tc>
                <a:tc>
                  <a:txBody>
                    <a:bodyPr/>
                    <a:lstStyle>
                      <a:defPPr>
                        <a:defRPr lang="sv-SE"/>
                      </a:defPPr>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1" fontAlgn="base" latinLnBrk="0" hangingPunct="1">
                        <a:lnSpc>
                          <a:spcPct val="100000"/>
                        </a:lnSpc>
                        <a:spcBef>
                          <a:spcPct val="20000"/>
                        </a:spcBef>
                        <a:spcAft>
                          <a:spcPct val="0"/>
                        </a:spcAft>
                        <a:buClr>
                          <a:srgbClr val="2A8838"/>
                        </a:buClr>
                        <a:buSzPct val="130000"/>
                        <a:buFont typeface="Wingdings" pitchFamily="2" charset="2"/>
                        <a:buNone/>
                        <a:tabLst/>
                      </a:pPr>
                      <a:endParaRPr kumimoji="0" lang="en-US" sz="1600" b="1" i="0" u="none" strike="noStrike" cap="none" normalizeH="0" baseline="0" dirty="0">
                        <a:ln>
                          <a:noFill/>
                        </a:ln>
                        <a:solidFill>
                          <a:schemeClr val="tx1"/>
                        </a:solidFill>
                        <a:effectLst/>
                        <a:latin typeface="Avenir Black" charset="0"/>
                        <a:ea typeface="Avenir Black" charset="0"/>
                        <a:cs typeface="Avenir Black" charset="0"/>
                      </a:endParaRPr>
                    </a:p>
                  </a:txBody>
                  <a:tcPr marL="160888" marR="160888" marT="41951" marB="41951" anchor="ctr" anchorCtr="1" horzOverflow="overflow">
                    <a:lnL w="3175" cap="flat" cmpd="sng" algn="ctr">
                      <a:solidFill>
                        <a:srgbClr val="77787B"/>
                      </a:solidFill>
                      <a:prstDash val="solid"/>
                      <a:round/>
                      <a:headEnd type="none" w="med" len="med"/>
                      <a:tailEnd type="none" w="med" len="med"/>
                    </a:lnL>
                    <a:lnR w="3175" cap="flat" cmpd="sng" algn="ctr">
                      <a:solidFill>
                        <a:srgbClr val="77787B"/>
                      </a:solidFill>
                      <a:prstDash val="solid"/>
                      <a:round/>
                      <a:headEnd type="none" w="med" len="med"/>
                      <a:tailEnd type="none" w="med" len="med"/>
                    </a:lnR>
                    <a:lnT w="3175" cap="flat" cmpd="sng" algn="ctr">
                      <a:solidFill>
                        <a:srgbClr val="77787B"/>
                      </a:solidFill>
                      <a:prstDash val="solid"/>
                      <a:round/>
                      <a:headEnd type="none" w="med" len="med"/>
                      <a:tailEnd type="none" w="med" len="med"/>
                    </a:lnT>
                    <a:lnB w="3175" cap="flat" cmpd="sng" algn="ctr">
                      <a:solidFill>
                        <a:srgbClr val="77787B"/>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xmlns="" val="10001"/>
                  </a:ext>
                </a:extLst>
              </a:tr>
              <a:tr h="388701">
                <a:tc>
                  <a:txBody>
                    <a:bodyPr/>
                    <a:lstStyle>
                      <a:defPPr>
                        <a:defRPr lang="sv-SE"/>
                      </a:defPPr>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
                          <a:srgbClr val="2A8838"/>
                        </a:buClr>
                        <a:buSzPct val="130000"/>
                        <a:buFont typeface="Wingdings" pitchFamily="2" charset="2"/>
                        <a:buNone/>
                        <a:tabLst/>
                      </a:pPr>
                      <a:endParaRPr kumimoji="0" lang="en-GB" sz="1500" b="0" i="0" u="none" strike="noStrike" cap="none" normalizeH="0" baseline="0" dirty="0">
                        <a:ln>
                          <a:noFill/>
                        </a:ln>
                        <a:solidFill>
                          <a:schemeClr val="tx1"/>
                        </a:solidFill>
                        <a:effectLst/>
                        <a:latin typeface="+mj-lt"/>
                      </a:endParaRPr>
                    </a:p>
                  </a:txBody>
                  <a:tcPr marL="83912" marR="83912" marT="41951" marB="41951" horzOverflow="overflow">
                    <a:lnL w="3175" cap="flat" cmpd="sng" algn="ctr">
                      <a:solidFill>
                        <a:srgbClr val="77787B"/>
                      </a:solidFill>
                      <a:prstDash val="solid"/>
                      <a:round/>
                      <a:headEnd type="none" w="med" len="med"/>
                      <a:tailEnd type="none" w="med" len="med"/>
                    </a:lnL>
                    <a:lnR w="3175" cap="flat" cmpd="sng" algn="ctr">
                      <a:solidFill>
                        <a:srgbClr val="77787B"/>
                      </a:solidFill>
                      <a:prstDash val="solid"/>
                      <a:round/>
                      <a:headEnd type="none" w="med" len="med"/>
                      <a:tailEnd type="none" w="med" len="med"/>
                    </a:lnR>
                    <a:lnT w="3175" cap="flat" cmpd="sng" algn="ctr">
                      <a:solidFill>
                        <a:srgbClr val="77787B"/>
                      </a:solidFill>
                      <a:prstDash val="solid"/>
                      <a:round/>
                      <a:headEnd type="none" w="med" len="med"/>
                      <a:tailEnd type="none" w="med" len="med"/>
                    </a:lnT>
                    <a:lnB w="3175" cap="flat" cmpd="sng" algn="ctr">
                      <a:solidFill>
                        <a:srgbClr val="77787B"/>
                      </a:solidFill>
                      <a:prstDash val="solid"/>
                      <a:round/>
                      <a:headEnd type="none" w="med" len="med"/>
                      <a:tailEnd type="none" w="med" len="med"/>
                    </a:lnB>
                    <a:lnTlToBr>
                      <a:noFill/>
                    </a:lnTlToBr>
                    <a:lnBlToTr>
                      <a:noFill/>
                    </a:lnBlToTr>
                    <a:noFill/>
                  </a:tcPr>
                </a:tc>
                <a:tc>
                  <a:txBody>
                    <a:bodyPr/>
                    <a:lstStyle>
                      <a:defPPr>
                        <a:defRPr lang="sv-SE"/>
                      </a:defPPr>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1" fontAlgn="base" latinLnBrk="0" hangingPunct="1">
                        <a:lnSpc>
                          <a:spcPct val="100000"/>
                        </a:lnSpc>
                        <a:spcBef>
                          <a:spcPct val="20000"/>
                        </a:spcBef>
                        <a:spcAft>
                          <a:spcPct val="0"/>
                        </a:spcAft>
                        <a:buClr>
                          <a:srgbClr val="2A8838"/>
                        </a:buClr>
                        <a:buSzPct val="130000"/>
                        <a:buFont typeface="Wingdings" pitchFamily="2" charset="2"/>
                        <a:buNone/>
                        <a:tabLst/>
                      </a:pPr>
                      <a:r>
                        <a:rPr kumimoji="0" lang="en-GB" sz="2000" b="1" i="0" u="none" strike="noStrike" cap="none" normalizeH="0" baseline="0" dirty="0">
                          <a:ln>
                            <a:noFill/>
                          </a:ln>
                          <a:solidFill>
                            <a:schemeClr val="bg1"/>
                          </a:solidFill>
                          <a:effectLst/>
                          <a:latin typeface="+mj-lt"/>
                          <a:cs typeface="Calibri" pitchFamily="34" charset="0"/>
                        </a:rPr>
                        <a:t>Hard</a:t>
                      </a:r>
                    </a:p>
                  </a:txBody>
                  <a:tcPr marL="83912" marR="83912" marT="41951" marB="41951" anchor="ctr" anchorCtr="1" horzOverflow="overflow">
                    <a:lnL w="3175" cap="flat" cmpd="sng" algn="ctr">
                      <a:solidFill>
                        <a:srgbClr val="77787B"/>
                      </a:solidFill>
                      <a:prstDash val="solid"/>
                      <a:round/>
                      <a:headEnd type="none" w="med" len="med"/>
                      <a:tailEnd type="none" w="med" len="med"/>
                    </a:lnL>
                    <a:lnR w="3175" cap="flat" cmpd="sng" algn="ctr">
                      <a:solidFill>
                        <a:srgbClr val="77787B"/>
                      </a:solidFill>
                      <a:prstDash val="solid"/>
                      <a:round/>
                      <a:headEnd type="none" w="med" len="med"/>
                      <a:tailEnd type="none" w="med" len="med"/>
                    </a:lnR>
                    <a:lnT w="3175" cap="flat" cmpd="sng" algn="ctr">
                      <a:solidFill>
                        <a:srgbClr val="77787B"/>
                      </a:solidFill>
                      <a:prstDash val="solid"/>
                      <a:round/>
                      <a:headEnd type="none" w="med" len="med"/>
                      <a:tailEnd type="none" w="med" len="med"/>
                    </a:lnT>
                    <a:lnB w="3175" cap="flat" cmpd="sng" algn="ctr">
                      <a:solidFill>
                        <a:srgbClr val="77787B"/>
                      </a:solidFill>
                      <a:prstDash val="solid"/>
                      <a:round/>
                      <a:headEnd type="none" w="med" len="med"/>
                      <a:tailEnd type="none" w="med" len="med"/>
                    </a:lnB>
                    <a:lnTlToBr>
                      <a:noFill/>
                    </a:lnTlToBr>
                    <a:lnBlToTr>
                      <a:noFill/>
                    </a:lnBlToTr>
                    <a:solidFill>
                      <a:srgbClr val="0A4D9E"/>
                    </a:solidFill>
                  </a:tcPr>
                </a:tc>
                <a:tc>
                  <a:txBody>
                    <a:bodyPr/>
                    <a:lstStyle>
                      <a:defPPr>
                        <a:defRPr lang="sv-SE"/>
                      </a:defPPr>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1" fontAlgn="base" latinLnBrk="0" hangingPunct="1">
                        <a:lnSpc>
                          <a:spcPct val="100000"/>
                        </a:lnSpc>
                        <a:spcBef>
                          <a:spcPct val="20000"/>
                        </a:spcBef>
                        <a:spcAft>
                          <a:spcPct val="0"/>
                        </a:spcAft>
                        <a:buClr>
                          <a:srgbClr val="2A8838"/>
                        </a:buClr>
                        <a:buSzPct val="130000"/>
                        <a:buFont typeface="Wingdings" pitchFamily="2" charset="2"/>
                        <a:buNone/>
                        <a:tabLst/>
                      </a:pPr>
                      <a:r>
                        <a:rPr kumimoji="0" lang="en-GB" sz="2000" b="1" i="0" u="none" strike="noStrike" cap="none" normalizeH="0" baseline="0" dirty="0">
                          <a:ln>
                            <a:noFill/>
                          </a:ln>
                          <a:solidFill>
                            <a:schemeClr val="bg1"/>
                          </a:solidFill>
                          <a:effectLst/>
                          <a:latin typeface="+mj-lt"/>
                          <a:cs typeface="Calibri" pitchFamily="34" charset="0"/>
                        </a:rPr>
                        <a:t>Easy</a:t>
                      </a:r>
                    </a:p>
                  </a:txBody>
                  <a:tcPr marL="83912" marR="83912" marT="41951" marB="41951" anchor="ctr" anchorCtr="1" horzOverflow="overflow">
                    <a:lnL w="3175" cap="flat" cmpd="sng" algn="ctr">
                      <a:solidFill>
                        <a:srgbClr val="77787B"/>
                      </a:solidFill>
                      <a:prstDash val="solid"/>
                      <a:round/>
                      <a:headEnd type="none" w="med" len="med"/>
                      <a:tailEnd type="none" w="med" len="med"/>
                    </a:lnL>
                    <a:lnR w="3175" cap="flat" cmpd="sng" algn="ctr">
                      <a:solidFill>
                        <a:srgbClr val="77787B"/>
                      </a:solidFill>
                      <a:prstDash val="solid"/>
                      <a:round/>
                      <a:headEnd type="none" w="med" len="med"/>
                      <a:tailEnd type="none" w="med" len="med"/>
                    </a:lnR>
                    <a:lnT w="3175" cap="flat" cmpd="sng" algn="ctr">
                      <a:solidFill>
                        <a:srgbClr val="77787B"/>
                      </a:solidFill>
                      <a:prstDash val="solid"/>
                      <a:round/>
                      <a:headEnd type="none" w="med" len="med"/>
                      <a:tailEnd type="none" w="med" len="med"/>
                    </a:lnT>
                    <a:lnB w="3175" cap="flat" cmpd="sng" algn="ctr">
                      <a:solidFill>
                        <a:srgbClr val="77787B"/>
                      </a:solidFill>
                      <a:prstDash val="solid"/>
                      <a:round/>
                      <a:headEnd type="none" w="med" len="med"/>
                      <a:tailEnd type="none" w="med" len="med"/>
                    </a:lnB>
                    <a:lnTlToBr>
                      <a:noFill/>
                    </a:lnTlToBr>
                    <a:lnBlToTr>
                      <a:noFill/>
                    </a:lnBlToTr>
                    <a:solidFill>
                      <a:srgbClr val="0A4D9E"/>
                    </a:solidFill>
                  </a:tcPr>
                </a:tc>
                <a:extLst>
                  <a:ext uri="{0D108BD9-81ED-4DB2-BD59-A6C34878D82A}">
                    <a16:rowId xmlns:a16="http://schemas.microsoft.com/office/drawing/2014/main" xmlns="" val="10002"/>
                  </a:ext>
                </a:extLst>
              </a:tr>
            </a:tbl>
          </a:graphicData>
        </a:graphic>
      </p:graphicFrame>
      <p:sp>
        <p:nvSpPr>
          <p:cNvPr id="7" name="Right Arrow 21">
            <a:extLst>
              <a:ext uri="{FF2B5EF4-FFF2-40B4-BE49-F238E27FC236}">
                <a16:creationId xmlns:a16="http://schemas.microsoft.com/office/drawing/2014/main" xmlns="" id="{9149E13A-ADDE-4539-8A5E-CF7068FF61F4}"/>
              </a:ext>
            </a:extLst>
          </p:cNvPr>
          <p:cNvSpPr/>
          <p:nvPr/>
        </p:nvSpPr>
        <p:spPr bwMode="auto">
          <a:xfrm>
            <a:off x="3121948" y="5075494"/>
            <a:ext cx="5462599" cy="542410"/>
          </a:xfrm>
          <a:prstGeom prst="rightArrow">
            <a:avLst>
              <a:gd name="adj1" fmla="val 100000"/>
              <a:gd name="adj2" fmla="val 57497"/>
            </a:avLst>
          </a:prstGeom>
          <a:solidFill>
            <a:srgbClr val="4D4D4D"/>
          </a:solidFill>
          <a:ln w="25400" cap="flat" cmpd="sng" algn="ctr">
            <a:noFill/>
            <a:prstDash val="solid"/>
          </a:ln>
          <a:effectLst/>
          <a:scene3d>
            <a:camera prst="orthographicFront">
              <a:rot lat="0" lon="0" rev="0"/>
            </a:camera>
            <a:lightRig rig="contrasting" dir="t">
              <a:rot lat="0" lon="0" rev="1500000"/>
            </a:lightRig>
          </a:scene3d>
          <a:sp3d prstMaterial="metal"/>
        </p:spPr>
        <p:txBody>
          <a:bodyPr lIns="121888" tIns="60945" rIns="121888" bIns="60945" anchor="ctr"/>
          <a:lstStyle>
            <a:lvl1pPr eaLnBrk="0" hangingPunct="0">
              <a:defRPr>
                <a:solidFill>
                  <a:schemeClr val="tx1"/>
                </a:solidFill>
                <a:latin typeface="Arial" pitchFamily="34" charset="0"/>
                <a:ea typeface="ヒラギノ角ゴ Pro W3" charset="-128"/>
              </a:defRPr>
            </a:lvl1pPr>
            <a:lvl2pPr marL="742950" indent="-285750" eaLnBrk="0" hangingPunct="0">
              <a:defRPr>
                <a:solidFill>
                  <a:schemeClr val="tx1"/>
                </a:solidFill>
                <a:latin typeface="Arial" pitchFamily="34" charset="0"/>
                <a:ea typeface="ヒラギノ角ゴ Pro W3" charset="-128"/>
              </a:defRPr>
            </a:lvl2pPr>
            <a:lvl3pPr marL="1143000" indent="-228600" eaLnBrk="0" hangingPunct="0">
              <a:defRPr>
                <a:solidFill>
                  <a:schemeClr val="tx1"/>
                </a:solidFill>
                <a:latin typeface="Arial" pitchFamily="34" charset="0"/>
                <a:ea typeface="ヒラギノ角ゴ Pro W3" charset="-128"/>
              </a:defRPr>
            </a:lvl3pPr>
            <a:lvl4pPr marL="1600200" indent="-228600" eaLnBrk="0" hangingPunct="0">
              <a:defRPr>
                <a:solidFill>
                  <a:schemeClr val="tx1"/>
                </a:solidFill>
                <a:latin typeface="Arial" pitchFamily="34" charset="0"/>
                <a:ea typeface="ヒラギノ角ゴ Pro W3" charset="-128"/>
              </a:defRPr>
            </a:lvl4pPr>
            <a:lvl5pPr marL="2057400" indent="-228600" eaLnBrk="0" hangingPunct="0">
              <a:defRPr>
                <a:solidFill>
                  <a:schemeClr val="tx1"/>
                </a:solidFill>
                <a:latin typeface="Arial" pitchFamily="34" charset="0"/>
                <a:ea typeface="ヒラギノ角ゴ Pro W3" charset="-128"/>
              </a:defRPr>
            </a:lvl5pPr>
            <a:lvl6pPr marL="2514600" indent="-228600" eaLnBrk="0" fontAlgn="base" hangingPunct="0">
              <a:spcBef>
                <a:spcPct val="0"/>
              </a:spcBef>
              <a:spcAft>
                <a:spcPct val="0"/>
              </a:spcAft>
              <a:defRPr>
                <a:solidFill>
                  <a:schemeClr val="tx1"/>
                </a:solidFill>
                <a:latin typeface="Arial" pitchFamily="34" charset="0"/>
                <a:ea typeface="ヒラギノ角ゴ Pro W3" charset="-128"/>
              </a:defRPr>
            </a:lvl6pPr>
            <a:lvl7pPr marL="2971800" indent="-228600" eaLnBrk="0" fontAlgn="base" hangingPunct="0">
              <a:spcBef>
                <a:spcPct val="0"/>
              </a:spcBef>
              <a:spcAft>
                <a:spcPct val="0"/>
              </a:spcAft>
              <a:defRPr>
                <a:solidFill>
                  <a:schemeClr val="tx1"/>
                </a:solidFill>
                <a:latin typeface="Arial" pitchFamily="34" charset="0"/>
                <a:ea typeface="ヒラギノ角ゴ Pro W3" charset="-128"/>
              </a:defRPr>
            </a:lvl7pPr>
            <a:lvl8pPr marL="3429000" indent="-228600" eaLnBrk="0" fontAlgn="base" hangingPunct="0">
              <a:spcBef>
                <a:spcPct val="0"/>
              </a:spcBef>
              <a:spcAft>
                <a:spcPct val="0"/>
              </a:spcAft>
              <a:defRPr>
                <a:solidFill>
                  <a:schemeClr val="tx1"/>
                </a:solidFill>
                <a:latin typeface="Arial" pitchFamily="34" charset="0"/>
                <a:ea typeface="ヒラギノ角ゴ Pro W3" charset="-128"/>
              </a:defRPr>
            </a:lvl8pPr>
            <a:lvl9pPr marL="3886200" indent="-228600" eaLnBrk="0" fontAlgn="base" hangingPunct="0">
              <a:spcBef>
                <a:spcPct val="0"/>
              </a:spcBef>
              <a:spcAft>
                <a:spcPct val="0"/>
              </a:spcAft>
              <a:defRPr>
                <a:solidFill>
                  <a:schemeClr val="tx1"/>
                </a:solidFill>
                <a:latin typeface="Arial" pitchFamily="34" charset="0"/>
                <a:ea typeface="ヒラギノ角ゴ Pro W3" charset="-128"/>
              </a:defRPr>
            </a:lvl9pPr>
          </a:lstStyle>
          <a:p>
            <a:pPr marL="0" marR="0" lvl="0" indent="0" algn="ctr" defTabSz="914355" eaLnBrk="1" fontAlgn="auto" latinLnBrk="0" hangingPunct="1">
              <a:lnSpc>
                <a:spcPct val="100000"/>
              </a:lnSpc>
              <a:spcBef>
                <a:spcPts val="0"/>
              </a:spcBef>
              <a:spcAft>
                <a:spcPts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venir Medium"/>
              <a:ea typeface="SimSun" pitchFamily="2" charset="-122"/>
            </a:endParaRPr>
          </a:p>
        </p:txBody>
      </p:sp>
      <p:sp>
        <p:nvSpPr>
          <p:cNvPr id="8" name="Right Arrow 21">
            <a:extLst>
              <a:ext uri="{FF2B5EF4-FFF2-40B4-BE49-F238E27FC236}">
                <a16:creationId xmlns:a16="http://schemas.microsoft.com/office/drawing/2014/main" xmlns="" id="{464DF702-1046-4A88-B5B3-BBFF9B73B5B7}"/>
              </a:ext>
            </a:extLst>
          </p:cNvPr>
          <p:cNvSpPr/>
          <p:nvPr/>
        </p:nvSpPr>
        <p:spPr bwMode="auto">
          <a:xfrm rot="16200000">
            <a:off x="1138137" y="2978989"/>
            <a:ext cx="3318704" cy="513447"/>
          </a:xfrm>
          <a:prstGeom prst="rightArrow">
            <a:avLst>
              <a:gd name="adj1" fmla="val 100000"/>
              <a:gd name="adj2" fmla="val 62901"/>
            </a:avLst>
          </a:prstGeom>
          <a:solidFill>
            <a:srgbClr val="4D4D4D"/>
          </a:solidFill>
          <a:ln w="25400" cap="flat" cmpd="sng" algn="ctr">
            <a:noFill/>
            <a:prstDash val="solid"/>
          </a:ln>
          <a:effectLst/>
          <a:scene3d>
            <a:camera prst="orthographicFront">
              <a:rot lat="0" lon="0" rev="0"/>
            </a:camera>
            <a:lightRig rig="contrasting" dir="t">
              <a:rot lat="0" lon="0" rev="1500000"/>
            </a:lightRig>
          </a:scene3d>
          <a:sp3d prstMaterial="metal"/>
        </p:spPr>
        <p:txBody>
          <a:bodyPr lIns="121888" tIns="60945" rIns="121888" bIns="60945" anchor="ctr"/>
          <a:lstStyle>
            <a:lvl1pPr eaLnBrk="0" hangingPunct="0">
              <a:defRPr>
                <a:solidFill>
                  <a:schemeClr val="tx1"/>
                </a:solidFill>
                <a:latin typeface="Arial" pitchFamily="34" charset="0"/>
                <a:ea typeface="ヒラギノ角ゴ Pro W3" charset="-128"/>
              </a:defRPr>
            </a:lvl1pPr>
            <a:lvl2pPr marL="742950" indent="-285750" eaLnBrk="0" hangingPunct="0">
              <a:defRPr>
                <a:solidFill>
                  <a:schemeClr val="tx1"/>
                </a:solidFill>
                <a:latin typeface="Arial" pitchFamily="34" charset="0"/>
                <a:ea typeface="ヒラギノ角ゴ Pro W3" charset="-128"/>
              </a:defRPr>
            </a:lvl2pPr>
            <a:lvl3pPr marL="1143000" indent="-228600" eaLnBrk="0" hangingPunct="0">
              <a:defRPr>
                <a:solidFill>
                  <a:schemeClr val="tx1"/>
                </a:solidFill>
                <a:latin typeface="Arial" pitchFamily="34" charset="0"/>
                <a:ea typeface="ヒラギノ角ゴ Pro W3" charset="-128"/>
              </a:defRPr>
            </a:lvl3pPr>
            <a:lvl4pPr marL="1600200" indent="-228600" eaLnBrk="0" hangingPunct="0">
              <a:defRPr>
                <a:solidFill>
                  <a:schemeClr val="tx1"/>
                </a:solidFill>
                <a:latin typeface="Arial" pitchFamily="34" charset="0"/>
                <a:ea typeface="ヒラギノ角ゴ Pro W3" charset="-128"/>
              </a:defRPr>
            </a:lvl4pPr>
            <a:lvl5pPr marL="2057400" indent="-228600" eaLnBrk="0" hangingPunct="0">
              <a:defRPr>
                <a:solidFill>
                  <a:schemeClr val="tx1"/>
                </a:solidFill>
                <a:latin typeface="Arial" pitchFamily="34" charset="0"/>
                <a:ea typeface="ヒラギノ角ゴ Pro W3" charset="-128"/>
              </a:defRPr>
            </a:lvl5pPr>
            <a:lvl6pPr marL="2514600" indent="-228600" eaLnBrk="0" fontAlgn="base" hangingPunct="0">
              <a:spcBef>
                <a:spcPct val="0"/>
              </a:spcBef>
              <a:spcAft>
                <a:spcPct val="0"/>
              </a:spcAft>
              <a:defRPr>
                <a:solidFill>
                  <a:schemeClr val="tx1"/>
                </a:solidFill>
                <a:latin typeface="Arial" pitchFamily="34" charset="0"/>
                <a:ea typeface="ヒラギノ角ゴ Pro W3" charset="-128"/>
              </a:defRPr>
            </a:lvl6pPr>
            <a:lvl7pPr marL="2971800" indent="-228600" eaLnBrk="0" fontAlgn="base" hangingPunct="0">
              <a:spcBef>
                <a:spcPct val="0"/>
              </a:spcBef>
              <a:spcAft>
                <a:spcPct val="0"/>
              </a:spcAft>
              <a:defRPr>
                <a:solidFill>
                  <a:schemeClr val="tx1"/>
                </a:solidFill>
                <a:latin typeface="Arial" pitchFamily="34" charset="0"/>
                <a:ea typeface="ヒラギノ角ゴ Pro W3" charset="-128"/>
              </a:defRPr>
            </a:lvl7pPr>
            <a:lvl8pPr marL="3429000" indent="-228600" eaLnBrk="0" fontAlgn="base" hangingPunct="0">
              <a:spcBef>
                <a:spcPct val="0"/>
              </a:spcBef>
              <a:spcAft>
                <a:spcPct val="0"/>
              </a:spcAft>
              <a:defRPr>
                <a:solidFill>
                  <a:schemeClr val="tx1"/>
                </a:solidFill>
                <a:latin typeface="Arial" pitchFamily="34" charset="0"/>
                <a:ea typeface="ヒラギノ角ゴ Pro W3" charset="-128"/>
              </a:defRPr>
            </a:lvl8pPr>
            <a:lvl9pPr marL="3886200" indent="-228600" eaLnBrk="0" fontAlgn="base" hangingPunct="0">
              <a:spcBef>
                <a:spcPct val="0"/>
              </a:spcBef>
              <a:spcAft>
                <a:spcPct val="0"/>
              </a:spcAft>
              <a:defRPr>
                <a:solidFill>
                  <a:schemeClr val="tx1"/>
                </a:solidFill>
                <a:latin typeface="Arial" pitchFamily="34" charset="0"/>
                <a:ea typeface="ヒラギノ角ゴ Pro W3" charset="-128"/>
              </a:defRPr>
            </a:lvl9pPr>
          </a:lstStyle>
          <a:p>
            <a:pPr marL="0" marR="0" lvl="0" indent="0" algn="ctr" defTabSz="914355" eaLnBrk="1" fontAlgn="auto" latinLnBrk="0" hangingPunct="1">
              <a:lnSpc>
                <a:spcPct val="100000"/>
              </a:lnSpc>
              <a:spcBef>
                <a:spcPts val="0"/>
              </a:spcBef>
              <a:spcAft>
                <a:spcPts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venir Medium"/>
              <a:ea typeface="SimSun" pitchFamily="2" charset="-122"/>
            </a:endParaRPr>
          </a:p>
        </p:txBody>
      </p:sp>
      <p:sp>
        <p:nvSpPr>
          <p:cNvPr id="9" name="TextBox 8">
            <a:extLst>
              <a:ext uri="{FF2B5EF4-FFF2-40B4-BE49-F238E27FC236}">
                <a16:creationId xmlns:a16="http://schemas.microsoft.com/office/drawing/2014/main" xmlns="" id="{1DB8C924-1339-431C-A7FB-9D7E46024B36}"/>
              </a:ext>
            </a:extLst>
          </p:cNvPr>
          <p:cNvSpPr txBox="1"/>
          <p:nvPr/>
        </p:nvSpPr>
        <p:spPr>
          <a:xfrm>
            <a:off x="1429597" y="3035439"/>
            <a:ext cx="933617" cy="461647"/>
          </a:xfrm>
          <a:prstGeom prst="rect">
            <a:avLst/>
          </a:prstGeom>
          <a:noFill/>
        </p:spPr>
        <p:txBody>
          <a:bodyPr wrap="none" lIns="121902" tIns="60951" rIns="121902" bIns="60951">
            <a:spAutoFit/>
          </a:bodyPr>
          <a:lstStyle>
            <a:lvl1pPr eaLnBrk="0" hangingPunct="0">
              <a:defRPr>
                <a:solidFill>
                  <a:schemeClr val="tx1"/>
                </a:solidFill>
                <a:latin typeface="Arial" pitchFamily="34" charset="0"/>
                <a:ea typeface="ヒラギノ角ゴ Pro W3" charset="-128"/>
              </a:defRPr>
            </a:lvl1pPr>
            <a:lvl2pPr marL="742950" indent="-285750" eaLnBrk="0" hangingPunct="0">
              <a:defRPr>
                <a:solidFill>
                  <a:schemeClr val="tx1"/>
                </a:solidFill>
                <a:latin typeface="Arial" pitchFamily="34" charset="0"/>
                <a:ea typeface="ヒラギノ角ゴ Pro W3" charset="-128"/>
              </a:defRPr>
            </a:lvl2pPr>
            <a:lvl3pPr marL="1143000" indent="-228600" eaLnBrk="0" hangingPunct="0">
              <a:defRPr>
                <a:solidFill>
                  <a:schemeClr val="tx1"/>
                </a:solidFill>
                <a:latin typeface="Arial" pitchFamily="34" charset="0"/>
                <a:ea typeface="ヒラギノ角ゴ Pro W3" charset="-128"/>
              </a:defRPr>
            </a:lvl3pPr>
            <a:lvl4pPr marL="1600200" indent="-228600" eaLnBrk="0" hangingPunct="0">
              <a:defRPr>
                <a:solidFill>
                  <a:schemeClr val="tx1"/>
                </a:solidFill>
                <a:latin typeface="Arial" pitchFamily="34" charset="0"/>
                <a:ea typeface="ヒラギノ角ゴ Pro W3" charset="-128"/>
              </a:defRPr>
            </a:lvl4pPr>
            <a:lvl5pPr marL="2057400" indent="-228600" eaLnBrk="0" hangingPunct="0">
              <a:defRPr>
                <a:solidFill>
                  <a:schemeClr val="tx1"/>
                </a:solidFill>
                <a:latin typeface="Arial" pitchFamily="34" charset="0"/>
                <a:ea typeface="ヒラギノ角ゴ Pro W3" charset="-128"/>
              </a:defRPr>
            </a:lvl5pPr>
            <a:lvl6pPr marL="2514600" indent="-228600" eaLnBrk="0" fontAlgn="base" hangingPunct="0">
              <a:spcBef>
                <a:spcPct val="0"/>
              </a:spcBef>
              <a:spcAft>
                <a:spcPct val="0"/>
              </a:spcAft>
              <a:defRPr>
                <a:solidFill>
                  <a:schemeClr val="tx1"/>
                </a:solidFill>
                <a:latin typeface="Arial" pitchFamily="34" charset="0"/>
                <a:ea typeface="ヒラギノ角ゴ Pro W3" charset="-128"/>
              </a:defRPr>
            </a:lvl6pPr>
            <a:lvl7pPr marL="2971800" indent="-228600" eaLnBrk="0" fontAlgn="base" hangingPunct="0">
              <a:spcBef>
                <a:spcPct val="0"/>
              </a:spcBef>
              <a:spcAft>
                <a:spcPct val="0"/>
              </a:spcAft>
              <a:defRPr>
                <a:solidFill>
                  <a:schemeClr val="tx1"/>
                </a:solidFill>
                <a:latin typeface="Arial" pitchFamily="34" charset="0"/>
                <a:ea typeface="ヒラギノ角ゴ Pro W3" charset="-128"/>
              </a:defRPr>
            </a:lvl7pPr>
            <a:lvl8pPr marL="3429000" indent="-228600" eaLnBrk="0" fontAlgn="base" hangingPunct="0">
              <a:spcBef>
                <a:spcPct val="0"/>
              </a:spcBef>
              <a:spcAft>
                <a:spcPct val="0"/>
              </a:spcAft>
              <a:defRPr>
                <a:solidFill>
                  <a:schemeClr val="tx1"/>
                </a:solidFill>
                <a:latin typeface="Arial" pitchFamily="34" charset="0"/>
                <a:ea typeface="ヒラギノ角ゴ Pro W3" charset="-128"/>
              </a:defRPr>
            </a:lvl8pPr>
            <a:lvl9pPr marL="3886200" indent="-228600" eaLnBrk="0" fontAlgn="base" hangingPunct="0">
              <a:spcBef>
                <a:spcPct val="0"/>
              </a:spcBef>
              <a:spcAft>
                <a:spcPct val="0"/>
              </a:spcAft>
              <a:defRPr>
                <a:solidFill>
                  <a:schemeClr val="tx1"/>
                </a:solidFill>
                <a:latin typeface="Arial" pitchFamily="34" charset="0"/>
                <a:ea typeface="ヒラギノ角ゴ Pro W3" charset="-128"/>
              </a:defRPr>
            </a:lvl9pPr>
          </a:lstStyle>
          <a:p>
            <a:pPr defTabSz="914355" eaLnBrk="1" hangingPunct="1"/>
            <a:r>
              <a:rPr lang="en-GB" altLang="en-US" sz="2200" b="1" i="1">
                <a:solidFill>
                  <a:srgbClr val="666666"/>
                </a:solidFill>
                <a:latin typeface="Avenir Black Oblique" charset="0"/>
                <a:ea typeface="Avenir Black Oblique" charset="0"/>
                <a:cs typeface="Avenir Black Oblique" charset="0"/>
              </a:rPr>
              <a:t>‘Gain’</a:t>
            </a:r>
          </a:p>
        </p:txBody>
      </p:sp>
      <p:sp>
        <p:nvSpPr>
          <p:cNvPr id="10" name="TextBox 9">
            <a:extLst>
              <a:ext uri="{FF2B5EF4-FFF2-40B4-BE49-F238E27FC236}">
                <a16:creationId xmlns:a16="http://schemas.microsoft.com/office/drawing/2014/main" xmlns="" id="{DAB336D0-B6D0-498F-8DE6-FE687D461048}"/>
              </a:ext>
            </a:extLst>
          </p:cNvPr>
          <p:cNvSpPr txBox="1"/>
          <p:nvPr/>
        </p:nvSpPr>
        <p:spPr>
          <a:xfrm>
            <a:off x="3121948" y="5632614"/>
            <a:ext cx="5161091" cy="461647"/>
          </a:xfrm>
          <a:prstGeom prst="rect">
            <a:avLst/>
          </a:prstGeom>
          <a:noFill/>
        </p:spPr>
        <p:txBody>
          <a:bodyPr wrap="square" lIns="121902" tIns="60951" rIns="121902" bIns="60951">
            <a:spAutoFit/>
          </a:bodyPr>
          <a:lstStyle>
            <a:lvl1pPr eaLnBrk="0" hangingPunct="0">
              <a:defRPr>
                <a:solidFill>
                  <a:schemeClr val="tx1"/>
                </a:solidFill>
                <a:latin typeface="Arial" pitchFamily="34" charset="0"/>
                <a:ea typeface="ヒラギノ角ゴ Pro W3" charset="-128"/>
              </a:defRPr>
            </a:lvl1pPr>
            <a:lvl2pPr marL="742950" indent="-285750" eaLnBrk="0" hangingPunct="0">
              <a:defRPr>
                <a:solidFill>
                  <a:schemeClr val="tx1"/>
                </a:solidFill>
                <a:latin typeface="Arial" pitchFamily="34" charset="0"/>
                <a:ea typeface="ヒラギノ角ゴ Pro W3" charset="-128"/>
              </a:defRPr>
            </a:lvl2pPr>
            <a:lvl3pPr marL="1143000" indent="-228600" eaLnBrk="0" hangingPunct="0">
              <a:defRPr>
                <a:solidFill>
                  <a:schemeClr val="tx1"/>
                </a:solidFill>
                <a:latin typeface="Arial" pitchFamily="34" charset="0"/>
                <a:ea typeface="ヒラギノ角ゴ Pro W3" charset="-128"/>
              </a:defRPr>
            </a:lvl3pPr>
            <a:lvl4pPr marL="1600200" indent="-228600" eaLnBrk="0" hangingPunct="0">
              <a:defRPr>
                <a:solidFill>
                  <a:schemeClr val="tx1"/>
                </a:solidFill>
                <a:latin typeface="Arial" pitchFamily="34" charset="0"/>
                <a:ea typeface="ヒラギノ角ゴ Pro W3" charset="-128"/>
              </a:defRPr>
            </a:lvl4pPr>
            <a:lvl5pPr marL="2057400" indent="-228600" eaLnBrk="0" hangingPunct="0">
              <a:defRPr>
                <a:solidFill>
                  <a:schemeClr val="tx1"/>
                </a:solidFill>
                <a:latin typeface="Arial" pitchFamily="34" charset="0"/>
                <a:ea typeface="ヒラギノ角ゴ Pro W3" charset="-128"/>
              </a:defRPr>
            </a:lvl5pPr>
            <a:lvl6pPr marL="2514600" indent="-228600" eaLnBrk="0" fontAlgn="base" hangingPunct="0">
              <a:spcBef>
                <a:spcPct val="0"/>
              </a:spcBef>
              <a:spcAft>
                <a:spcPct val="0"/>
              </a:spcAft>
              <a:defRPr>
                <a:solidFill>
                  <a:schemeClr val="tx1"/>
                </a:solidFill>
                <a:latin typeface="Arial" pitchFamily="34" charset="0"/>
                <a:ea typeface="ヒラギノ角ゴ Pro W3" charset="-128"/>
              </a:defRPr>
            </a:lvl6pPr>
            <a:lvl7pPr marL="2971800" indent="-228600" eaLnBrk="0" fontAlgn="base" hangingPunct="0">
              <a:spcBef>
                <a:spcPct val="0"/>
              </a:spcBef>
              <a:spcAft>
                <a:spcPct val="0"/>
              </a:spcAft>
              <a:defRPr>
                <a:solidFill>
                  <a:schemeClr val="tx1"/>
                </a:solidFill>
                <a:latin typeface="Arial" pitchFamily="34" charset="0"/>
                <a:ea typeface="ヒラギノ角ゴ Pro W3" charset="-128"/>
              </a:defRPr>
            </a:lvl7pPr>
            <a:lvl8pPr marL="3429000" indent="-228600" eaLnBrk="0" fontAlgn="base" hangingPunct="0">
              <a:spcBef>
                <a:spcPct val="0"/>
              </a:spcBef>
              <a:spcAft>
                <a:spcPct val="0"/>
              </a:spcAft>
              <a:defRPr>
                <a:solidFill>
                  <a:schemeClr val="tx1"/>
                </a:solidFill>
                <a:latin typeface="Arial" pitchFamily="34" charset="0"/>
                <a:ea typeface="ヒラギノ角ゴ Pro W3" charset="-128"/>
              </a:defRPr>
            </a:lvl8pPr>
            <a:lvl9pPr marL="3886200" indent="-228600" eaLnBrk="0" fontAlgn="base" hangingPunct="0">
              <a:spcBef>
                <a:spcPct val="0"/>
              </a:spcBef>
              <a:spcAft>
                <a:spcPct val="0"/>
              </a:spcAft>
              <a:defRPr>
                <a:solidFill>
                  <a:schemeClr val="tx1"/>
                </a:solidFill>
                <a:latin typeface="Arial" pitchFamily="34" charset="0"/>
                <a:ea typeface="ヒラギノ角ゴ Pro W3" charset="-128"/>
              </a:defRPr>
            </a:lvl9pPr>
          </a:lstStyle>
          <a:p>
            <a:pPr algn="ctr" defTabSz="914355" eaLnBrk="1" hangingPunct="1"/>
            <a:r>
              <a:rPr lang="en-GB" altLang="en-US" sz="2200" b="1" i="1">
                <a:solidFill>
                  <a:srgbClr val="666666"/>
                </a:solidFill>
                <a:latin typeface="Avenir Black Oblique" charset="0"/>
                <a:ea typeface="Avenir Black Oblique" charset="0"/>
                <a:cs typeface="Avenir Black Oblique" charset="0"/>
              </a:rPr>
              <a:t>‘Pain’</a:t>
            </a:r>
          </a:p>
        </p:txBody>
      </p:sp>
      <p:sp>
        <p:nvSpPr>
          <p:cNvPr id="11" name="TextBox 10">
            <a:extLst>
              <a:ext uri="{FF2B5EF4-FFF2-40B4-BE49-F238E27FC236}">
                <a16:creationId xmlns:a16="http://schemas.microsoft.com/office/drawing/2014/main" xmlns="" id="{29E83A9E-B2F7-4617-B981-7C682392047F}"/>
              </a:ext>
            </a:extLst>
          </p:cNvPr>
          <p:cNvSpPr txBox="1"/>
          <p:nvPr/>
        </p:nvSpPr>
        <p:spPr>
          <a:xfrm>
            <a:off x="2547582" y="2081035"/>
            <a:ext cx="492406" cy="2814030"/>
          </a:xfrm>
          <a:prstGeom prst="rect">
            <a:avLst/>
          </a:prstGeom>
          <a:noFill/>
        </p:spPr>
        <p:txBody>
          <a:bodyPr vert="vert270" wrap="square" lIns="121902" tIns="60951" rIns="121902" bIns="60951">
            <a:spAutoFit/>
          </a:bodyPr>
          <a:lstStyle/>
          <a:p>
            <a:pPr algn="ctr" defTabSz="914355">
              <a:defRPr/>
            </a:pPr>
            <a:r>
              <a:rPr lang="en-US" sz="1600" b="1" dirty="0">
                <a:solidFill>
                  <a:prstClr val="white"/>
                </a:solidFill>
                <a:latin typeface="Avenir Medium"/>
                <a:cs typeface="Calibri" pitchFamily="34" charset="0"/>
              </a:rPr>
              <a:t>Size of Prize</a:t>
            </a:r>
            <a:endParaRPr lang="en-GB" sz="1600" b="1" dirty="0">
              <a:solidFill>
                <a:prstClr val="white"/>
              </a:solidFill>
              <a:latin typeface="Avenir Medium"/>
              <a:cs typeface="Calibri" pitchFamily="34" charset="0"/>
            </a:endParaRPr>
          </a:p>
        </p:txBody>
      </p:sp>
      <p:sp>
        <p:nvSpPr>
          <p:cNvPr id="12" name="TextBox 13">
            <a:extLst>
              <a:ext uri="{FF2B5EF4-FFF2-40B4-BE49-F238E27FC236}">
                <a16:creationId xmlns:a16="http://schemas.microsoft.com/office/drawing/2014/main" xmlns="" id="{5D9487EB-7E71-4968-B2BF-F479CFB87379}"/>
              </a:ext>
            </a:extLst>
          </p:cNvPr>
          <p:cNvSpPr txBox="1">
            <a:spLocks noChangeArrowheads="1"/>
          </p:cNvSpPr>
          <p:nvPr/>
        </p:nvSpPr>
        <p:spPr bwMode="auto">
          <a:xfrm>
            <a:off x="3422261" y="5142757"/>
            <a:ext cx="4860778" cy="369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02" tIns="60951" rIns="121902" bIns="60951">
            <a:spAutoFit/>
          </a:bodyPr>
          <a:lstStyle>
            <a:lvl1pPr eaLnBrk="0" hangingPunct="0">
              <a:defRPr>
                <a:solidFill>
                  <a:schemeClr val="tx1"/>
                </a:solidFill>
                <a:latin typeface="Arial" pitchFamily="34" charset="0"/>
                <a:ea typeface="ヒラギノ角ゴ Pro W3" charset="-128"/>
              </a:defRPr>
            </a:lvl1pPr>
            <a:lvl2pPr marL="742950" indent="-285750" eaLnBrk="0" hangingPunct="0">
              <a:defRPr>
                <a:solidFill>
                  <a:schemeClr val="tx1"/>
                </a:solidFill>
                <a:latin typeface="Arial" pitchFamily="34" charset="0"/>
                <a:ea typeface="ヒラギノ角ゴ Pro W3" charset="-128"/>
              </a:defRPr>
            </a:lvl2pPr>
            <a:lvl3pPr marL="1143000" indent="-228600" eaLnBrk="0" hangingPunct="0">
              <a:defRPr>
                <a:solidFill>
                  <a:schemeClr val="tx1"/>
                </a:solidFill>
                <a:latin typeface="Arial" pitchFamily="34" charset="0"/>
                <a:ea typeface="ヒラギノ角ゴ Pro W3" charset="-128"/>
              </a:defRPr>
            </a:lvl3pPr>
            <a:lvl4pPr marL="1600200" indent="-228600" eaLnBrk="0" hangingPunct="0">
              <a:defRPr>
                <a:solidFill>
                  <a:schemeClr val="tx1"/>
                </a:solidFill>
                <a:latin typeface="Arial" pitchFamily="34" charset="0"/>
                <a:ea typeface="ヒラギノ角ゴ Pro W3" charset="-128"/>
              </a:defRPr>
            </a:lvl4pPr>
            <a:lvl5pPr marL="2057400" indent="-228600" eaLnBrk="0" hangingPunct="0">
              <a:defRPr>
                <a:solidFill>
                  <a:schemeClr val="tx1"/>
                </a:solidFill>
                <a:latin typeface="Arial"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itchFamily="34" charset="0"/>
                <a:ea typeface="ヒラギノ角ゴ Pro W3" charset="-128"/>
              </a:defRPr>
            </a:lvl9pPr>
          </a:lstStyle>
          <a:p>
            <a:pPr algn="ctr" defTabSz="914355" eaLnBrk="1" hangingPunct="1"/>
            <a:r>
              <a:rPr lang="en-US" altLang="en-US" sz="1600" b="1" dirty="0">
                <a:solidFill>
                  <a:srgbClr val="FFFFFF"/>
                </a:solidFill>
                <a:latin typeface="Avenir Medium"/>
              </a:rPr>
              <a:t>Complexity and resource requirement</a:t>
            </a:r>
            <a:endParaRPr lang="en-GB" altLang="en-US" sz="1600" b="1" dirty="0">
              <a:solidFill>
                <a:srgbClr val="FFFFFF"/>
              </a:solidFill>
              <a:latin typeface="Avenir Medium"/>
            </a:endParaRPr>
          </a:p>
        </p:txBody>
      </p:sp>
      <p:pic>
        <p:nvPicPr>
          <p:cNvPr id="13" name="Picture 2">
            <a:extLst>
              <a:ext uri="{FF2B5EF4-FFF2-40B4-BE49-F238E27FC236}">
                <a16:creationId xmlns:a16="http://schemas.microsoft.com/office/drawing/2014/main" xmlns="" id="{7D1BD43C-44B2-4375-9A09-708CF404656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92628" y="3307646"/>
            <a:ext cx="1053176" cy="1023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Rectangle 13">
            <a:extLst>
              <a:ext uri="{FF2B5EF4-FFF2-40B4-BE49-F238E27FC236}">
                <a16:creationId xmlns:a16="http://schemas.microsoft.com/office/drawing/2014/main" xmlns="" id="{6D66CC29-D14E-4957-9084-8FAC494432DE}"/>
              </a:ext>
            </a:extLst>
          </p:cNvPr>
          <p:cNvSpPr/>
          <p:nvPr/>
        </p:nvSpPr>
        <p:spPr>
          <a:xfrm>
            <a:off x="6635527" y="3658054"/>
            <a:ext cx="1258101" cy="369332"/>
          </a:xfrm>
          <a:prstGeom prst="rect">
            <a:avLst/>
          </a:prstGeom>
        </p:spPr>
        <p:txBody>
          <a:bodyPr wrap="none">
            <a:spAutoFit/>
          </a:bodyPr>
          <a:lstStyle/>
          <a:p>
            <a:pPr algn="ctr" defTabSz="457200" fontAlgn="base">
              <a:spcBef>
                <a:spcPct val="20000"/>
              </a:spcBef>
              <a:spcAft>
                <a:spcPct val="0"/>
              </a:spcAft>
              <a:buClr>
                <a:srgbClr val="2A8838"/>
              </a:buClr>
              <a:buSzPct val="130000"/>
            </a:pPr>
            <a:r>
              <a:rPr lang="en-US" b="1" dirty="0">
                <a:solidFill>
                  <a:srgbClr val="4D4D4D"/>
                </a:solidFill>
                <a:latin typeface="Avenir Black" charset="0"/>
                <a:ea typeface="Avenir Black" charset="0"/>
                <a:cs typeface="Avenir Black" charset="0"/>
              </a:rPr>
              <a:t>Cherry pick</a:t>
            </a:r>
          </a:p>
        </p:txBody>
      </p:sp>
      <p:sp>
        <p:nvSpPr>
          <p:cNvPr id="15" name="Rectangle 14">
            <a:extLst>
              <a:ext uri="{FF2B5EF4-FFF2-40B4-BE49-F238E27FC236}">
                <a16:creationId xmlns:a16="http://schemas.microsoft.com/office/drawing/2014/main" xmlns="" id="{984FDB31-03FA-457E-A57A-FD71EC999AD7}"/>
              </a:ext>
            </a:extLst>
          </p:cNvPr>
          <p:cNvSpPr/>
          <p:nvPr/>
        </p:nvSpPr>
        <p:spPr>
          <a:xfrm>
            <a:off x="3838332" y="2103165"/>
            <a:ext cx="2058064" cy="369332"/>
          </a:xfrm>
          <a:prstGeom prst="rect">
            <a:avLst/>
          </a:prstGeom>
        </p:spPr>
        <p:txBody>
          <a:bodyPr wrap="none">
            <a:spAutoFit/>
          </a:bodyPr>
          <a:lstStyle/>
          <a:p>
            <a:pPr algn="ctr" defTabSz="457200" fontAlgn="base">
              <a:spcBef>
                <a:spcPct val="20000"/>
              </a:spcBef>
              <a:spcAft>
                <a:spcPct val="0"/>
              </a:spcAft>
              <a:buClr>
                <a:srgbClr val="2A8838"/>
              </a:buClr>
              <a:buSzPct val="130000"/>
            </a:pPr>
            <a:r>
              <a:rPr lang="en-US" b="1" dirty="0">
                <a:solidFill>
                  <a:srgbClr val="4D4D4D"/>
                </a:solidFill>
                <a:latin typeface="Avenir Black" charset="0"/>
                <a:ea typeface="Avenir Black" charset="0"/>
                <a:cs typeface="Avenir Black" charset="0"/>
              </a:rPr>
              <a:t>Longer term impact</a:t>
            </a:r>
          </a:p>
        </p:txBody>
      </p:sp>
      <p:sp>
        <p:nvSpPr>
          <p:cNvPr id="16" name="Rectangle 15">
            <a:extLst>
              <a:ext uri="{FF2B5EF4-FFF2-40B4-BE49-F238E27FC236}">
                <a16:creationId xmlns:a16="http://schemas.microsoft.com/office/drawing/2014/main" xmlns="" id="{6BE9817D-BE12-4017-A547-682A532D3199}"/>
              </a:ext>
            </a:extLst>
          </p:cNvPr>
          <p:cNvSpPr/>
          <p:nvPr/>
        </p:nvSpPr>
        <p:spPr>
          <a:xfrm>
            <a:off x="6385488" y="2100458"/>
            <a:ext cx="1856150" cy="369332"/>
          </a:xfrm>
          <a:prstGeom prst="rect">
            <a:avLst/>
          </a:prstGeom>
        </p:spPr>
        <p:txBody>
          <a:bodyPr wrap="none">
            <a:spAutoFit/>
          </a:bodyPr>
          <a:lstStyle/>
          <a:p>
            <a:pPr algn="ctr" defTabSz="457200" fontAlgn="base">
              <a:spcBef>
                <a:spcPct val="20000"/>
              </a:spcBef>
              <a:spcAft>
                <a:spcPct val="0"/>
              </a:spcAft>
              <a:buClr>
                <a:srgbClr val="2A8838"/>
              </a:buClr>
              <a:buSzPct val="130000"/>
            </a:pPr>
            <a:r>
              <a:rPr lang="en-US" b="1" dirty="0">
                <a:solidFill>
                  <a:srgbClr val="4D4D4D"/>
                </a:solidFill>
                <a:latin typeface="Avenir Black" charset="0"/>
                <a:ea typeface="Avenir Black" charset="0"/>
                <a:cs typeface="Avenir Black" charset="0"/>
              </a:rPr>
              <a:t>Low hanging fruit</a:t>
            </a:r>
          </a:p>
        </p:txBody>
      </p:sp>
    </p:spTree>
    <p:extLst>
      <p:ext uri="{BB962C8B-B14F-4D97-AF65-F5344CB8AC3E}">
        <p14:creationId xmlns:p14="http://schemas.microsoft.com/office/powerpoint/2010/main" val="2099567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E449825A-EABC-8319-7E19-6738830BD76A}"/>
              </a:ext>
            </a:extLst>
          </p:cNvPr>
          <p:cNvSpPr txBox="1"/>
          <p:nvPr/>
        </p:nvSpPr>
        <p:spPr>
          <a:xfrm>
            <a:off x="10216551" y="42557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Logo here</a:t>
            </a:r>
            <a:r>
              <a:rPr lang="en-US">
                <a:cs typeface="Calibri"/>
              </a:rPr>
              <a:t>​</a:t>
            </a:r>
            <a:endParaRPr lang="en-US"/>
          </a:p>
        </p:txBody>
      </p:sp>
      <p:sp>
        <p:nvSpPr>
          <p:cNvPr id="5" name="Title 10">
            <a:extLst>
              <a:ext uri="{FF2B5EF4-FFF2-40B4-BE49-F238E27FC236}">
                <a16:creationId xmlns:a16="http://schemas.microsoft.com/office/drawing/2014/main" xmlns="" id="{9E7901B0-5436-407E-9A82-62DCC0C9D865}"/>
              </a:ext>
            </a:extLst>
          </p:cNvPr>
          <p:cNvSpPr txBox="1">
            <a:spLocks/>
          </p:cNvSpPr>
          <p:nvPr/>
        </p:nvSpPr>
        <p:spPr>
          <a:xfrm>
            <a:off x="588764" y="426823"/>
            <a:ext cx="6706911" cy="738664"/>
          </a:xfrm>
          <a:prstGeom prst="rect">
            <a:avLst/>
          </a:prstGeom>
        </p:spPr>
        <p:txBody>
          <a:bodyPr vert="horz" wrap="square" lIns="0" tIns="0" rIns="0" bIns="0" rtlCol="0" anchor="t" anchorCtr="0">
            <a:spAutoFit/>
          </a:bodyPr>
          <a:lstStyle>
            <a:lvl1pPr algn="l" defTabSz="914355" rtl="0" eaLnBrk="1" latinLnBrk="0" hangingPunct="1">
              <a:lnSpc>
                <a:spcPct val="100000"/>
              </a:lnSpc>
              <a:spcBef>
                <a:spcPct val="0"/>
              </a:spcBef>
              <a:buNone/>
              <a:defRPr sz="3000" kern="1200" cap="all" spc="245" baseline="0">
                <a:solidFill>
                  <a:schemeClr val="tx2"/>
                </a:solidFill>
                <a:latin typeface="+mj-lt"/>
                <a:ea typeface="+mj-ea"/>
                <a:cs typeface="+mj-cs"/>
              </a:defRPr>
            </a:lvl1pPr>
          </a:lstStyle>
          <a:p>
            <a:pPr marL="0" marR="0" lvl="0" indent="0" algn="l" defTabSz="914355" rtl="0" eaLnBrk="1" fontAlgn="auto" latinLnBrk="0" hangingPunct="1">
              <a:lnSpc>
                <a:spcPct val="100000"/>
              </a:lnSpc>
              <a:spcBef>
                <a:spcPct val="0"/>
              </a:spcBef>
              <a:spcAft>
                <a:spcPts val="0"/>
              </a:spcAft>
              <a:buClrTx/>
              <a:buSzTx/>
              <a:buFontTx/>
              <a:buNone/>
              <a:tabLst/>
              <a:defRPr/>
            </a:pPr>
            <a:r>
              <a:rPr kumimoji="0" lang="en-US" sz="2400" b="1" i="0" u="none" strike="noStrike" kern="1200" cap="all" spc="245" normalizeH="0" baseline="0" noProof="0" dirty="0">
                <a:ln>
                  <a:noFill/>
                </a:ln>
                <a:solidFill>
                  <a:srgbClr val="4D4D4D"/>
                </a:solidFill>
                <a:effectLst/>
                <a:uLnTx/>
                <a:uFillTx/>
                <a:latin typeface="Calibri Light"/>
                <a:cs typeface="Calibri Light"/>
              </a:rPr>
              <a:t>KPI setting is critical at every level of marketing</a:t>
            </a:r>
            <a:endParaRPr lang="en-GB" sz="2400" b="1" i="0" u="none" strike="noStrike" kern="1200" cap="all" spc="245" normalizeH="0" baseline="0" noProof="0">
              <a:ln>
                <a:noFill/>
              </a:ln>
              <a:solidFill>
                <a:srgbClr val="4D4D4D"/>
              </a:solidFill>
              <a:effectLst/>
              <a:uLnTx/>
              <a:uFillTx/>
              <a:latin typeface="Calibri Light"/>
              <a:cs typeface="Calibri Light"/>
            </a:endParaRPr>
          </a:p>
        </p:txBody>
      </p:sp>
      <p:sp>
        <p:nvSpPr>
          <p:cNvPr id="6" name="AutoShape 7">
            <a:extLst>
              <a:ext uri="{FF2B5EF4-FFF2-40B4-BE49-F238E27FC236}">
                <a16:creationId xmlns:a16="http://schemas.microsoft.com/office/drawing/2014/main" xmlns="" id="{EB4528F9-7D93-42EE-9D75-39887022AE48}"/>
              </a:ext>
            </a:extLst>
          </p:cNvPr>
          <p:cNvSpPr>
            <a:spLocks noChangeArrowheads="1"/>
          </p:cNvSpPr>
          <p:nvPr/>
        </p:nvSpPr>
        <p:spPr bwMode="auto">
          <a:xfrm>
            <a:off x="3940400" y="1544746"/>
            <a:ext cx="2127148" cy="1375750"/>
          </a:xfrm>
          <a:prstGeom prst="homePlate">
            <a:avLst>
              <a:gd name="adj" fmla="val 12968"/>
            </a:avLst>
          </a:prstGeom>
          <a:solidFill>
            <a:schemeClr val="bg2">
              <a:lumMod val="10000"/>
            </a:schemeClr>
          </a:solidFill>
          <a:ln w="12700" cap="flat" cmpd="sng" algn="ctr">
            <a:noFill/>
            <a:prstDash val="solid"/>
            <a:miter lim="800000"/>
          </a:ln>
          <a:effectLst/>
        </p:spPr>
        <p:txBody>
          <a:bodyPr lIns="121902" tIns="60951" rIns="121902" bIns="60951" anchor="ctr"/>
          <a:lstStyle>
            <a:lvl1pPr>
              <a:defRPr sz="1200" b="1">
                <a:solidFill>
                  <a:srgbClr val="000066"/>
                </a:solidFill>
                <a:latin typeface="Arial" charset="0"/>
              </a:defRPr>
            </a:lvl1pPr>
            <a:lvl2pPr marL="742950" indent="-285750">
              <a:defRPr sz="1200" b="1">
                <a:solidFill>
                  <a:srgbClr val="000066"/>
                </a:solidFill>
                <a:latin typeface="Arial" charset="0"/>
              </a:defRPr>
            </a:lvl2pPr>
            <a:lvl3pPr marL="1143000" indent="-228600">
              <a:defRPr sz="1200" b="1">
                <a:solidFill>
                  <a:srgbClr val="000066"/>
                </a:solidFill>
                <a:latin typeface="Arial" charset="0"/>
              </a:defRPr>
            </a:lvl3pPr>
            <a:lvl4pPr marL="1600200" indent="-228600">
              <a:defRPr sz="1200" b="1">
                <a:solidFill>
                  <a:srgbClr val="000066"/>
                </a:solidFill>
                <a:latin typeface="Arial" charset="0"/>
              </a:defRPr>
            </a:lvl4pPr>
            <a:lvl5pPr marL="2057400" indent="-228600">
              <a:defRPr sz="1200" b="1">
                <a:solidFill>
                  <a:srgbClr val="000066"/>
                </a:solidFill>
                <a:latin typeface="Arial" charset="0"/>
              </a:defRPr>
            </a:lvl5pPr>
            <a:lvl6pPr marL="2514600" indent="-228600" algn="ctr" eaLnBrk="0" fontAlgn="base" hangingPunct="0">
              <a:spcBef>
                <a:spcPct val="0"/>
              </a:spcBef>
              <a:spcAft>
                <a:spcPct val="0"/>
              </a:spcAft>
              <a:defRPr sz="1200" b="1">
                <a:solidFill>
                  <a:srgbClr val="000066"/>
                </a:solidFill>
                <a:latin typeface="Arial" charset="0"/>
              </a:defRPr>
            </a:lvl6pPr>
            <a:lvl7pPr marL="2971800" indent="-228600" algn="ctr" eaLnBrk="0" fontAlgn="base" hangingPunct="0">
              <a:spcBef>
                <a:spcPct val="0"/>
              </a:spcBef>
              <a:spcAft>
                <a:spcPct val="0"/>
              </a:spcAft>
              <a:defRPr sz="1200" b="1">
                <a:solidFill>
                  <a:srgbClr val="000066"/>
                </a:solidFill>
                <a:latin typeface="Arial" charset="0"/>
              </a:defRPr>
            </a:lvl7pPr>
            <a:lvl8pPr marL="3429000" indent="-228600" algn="ctr" eaLnBrk="0" fontAlgn="base" hangingPunct="0">
              <a:spcBef>
                <a:spcPct val="0"/>
              </a:spcBef>
              <a:spcAft>
                <a:spcPct val="0"/>
              </a:spcAft>
              <a:defRPr sz="1200" b="1">
                <a:solidFill>
                  <a:srgbClr val="000066"/>
                </a:solidFill>
                <a:latin typeface="Arial" charset="0"/>
              </a:defRPr>
            </a:lvl8pPr>
            <a:lvl9pPr marL="3886200" indent="-228600" algn="ctr" eaLnBrk="0" fontAlgn="base" hangingPunct="0">
              <a:spcBef>
                <a:spcPct val="0"/>
              </a:spcBef>
              <a:spcAft>
                <a:spcPct val="0"/>
              </a:spcAft>
              <a:defRPr sz="1200" b="1">
                <a:solidFill>
                  <a:srgbClr val="000066"/>
                </a:solidFill>
                <a:latin typeface="Arial" charset="0"/>
              </a:defRPr>
            </a:lvl9pPr>
          </a:lstStyle>
          <a:p>
            <a:pPr marL="0" marR="0" lvl="0" indent="0" defTabSz="914355" eaLnBrk="1" fontAlgn="auto" latinLnBrk="0" hangingPunct="1">
              <a:lnSpc>
                <a:spcPct val="100000"/>
              </a:lnSpc>
              <a:spcBef>
                <a:spcPts val="0"/>
              </a:spcBef>
              <a:spcAft>
                <a:spcPts val="0"/>
              </a:spcAft>
              <a:buClrTx/>
              <a:buSzTx/>
              <a:buFontTx/>
              <a:buNone/>
              <a:tabLst/>
              <a:defRPr/>
            </a:pPr>
            <a:r>
              <a:rPr kumimoji="0" lang="en-GB" altLang="en-US" sz="1350" b="1" i="0" u="none" strike="noStrike" kern="0" cap="none" spc="0" normalizeH="0" baseline="0" noProof="0" dirty="0">
                <a:ln>
                  <a:noFill/>
                </a:ln>
                <a:solidFill>
                  <a:srgbClr val="FFFFFF"/>
                </a:solidFill>
                <a:effectLst/>
                <a:uLnTx/>
                <a:uFillTx/>
                <a:latin typeface="Avenir Black" charset="0"/>
                <a:ea typeface="Avenir Black" charset="0"/>
                <a:cs typeface="Avenir Black" charset="0"/>
              </a:rPr>
              <a:t>Brand dynamics &amp; financial returns</a:t>
            </a:r>
            <a:endParaRPr kumimoji="0" lang="en-US" altLang="en-US" sz="950" b="1" i="0" u="none" strike="noStrike" kern="0" cap="none" spc="0" normalizeH="0" baseline="0" noProof="0" dirty="0">
              <a:ln>
                <a:noFill/>
              </a:ln>
              <a:solidFill>
                <a:srgbClr val="FFFFFF"/>
              </a:solidFill>
              <a:effectLst/>
              <a:uLnTx/>
              <a:uFillTx/>
              <a:latin typeface="Avenir Black" charset="0"/>
              <a:ea typeface="Avenir Black" charset="0"/>
              <a:cs typeface="Avenir Black" charset="0"/>
            </a:endParaRPr>
          </a:p>
        </p:txBody>
      </p:sp>
      <p:sp>
        <p:nvSpPr>
          <p:cNvPr id="7" name="AutoShape 9">
            <a:extLst>
              <a:ext uri="{FF2B5EF4-FFF2-40B4-BE49-F238E27FC236}">
                <a16:creationId xmlns:a16="http://schemas.microsoft.com/office/drawing/2014/main" xmlns="" id="{89B6275A-AECF-4F96-8B76-B13196D1C009}"/>
              </a:ext>
            </a:extLst>
          </p:cNvPr>
          <p:cNvSpPr>
            <a:spLocks noChangeArrowheads="1"/>
          </p:cNvSpPr>
          <p:nvPr/>
        </p:nvSpPr>
        <p:spPr bwMode="auto">
          <a:xfrm>
            <a:off x="6306456" y="1682654"/>
            <a:ext cx="1723208" cy="263086"/>
          </a:xfrm>
          <a:prstGeom prst="rect">
            <a:avLst/>
          </a:prstGeom>
          <a:solidFill>
            <a:schemeClr val="bg2">
              <a:lumMod val="10000"/>
            </a:schemeClr>
          </a:solidFill>
          <a:ln w="12700" cap="flat" cmpd="sng" algn="ctr">
            <a:noFill/>
            <a:prstDash val="solid"/>
            <a:miter lim="800000"/>
          </a:ln>
          <a:effectLst/>
        </p:spPr>
        <p:txBody>
          <a:bodyPr lIns="108000" tIns="60951" rIns="23997" bIns="60951" anchor="ctr"/>
          <a:lstStyle>
            <a:lvl1pPr>
              <a:defRPr sz="1200" b="1">
                <a:solidFill>
                  <a:srgbClr val="000066"/>
                </a:solidFill>
                <a:latin typeface="Arial" charset="0"/>
              </a:defRPr>
            </a:lvl1pPr>
            <a:lvl2pPr marL="742950" indent="-285750">
              <a:defRPr sz="1200" b="1">
                <a:solidFill>
                  <a:srgbClr val="000066"/>
                </a:solidFill>
                <a:latin typeface="Arial" charset="0"/>
              </a:defRPr>
            </a:lvl2pPr>
            <a:lvl3pPr marL="1143000" indent="-228600">
              <a:defRPr sz="1200" b="1">
                <a:solidFill>
                  <a:srgbClr val="000066"/>
                </a:solidFill>
                <a:latin typeface="Arial" charset="0"/>
              </a:defRPr>
            </a:lvl3pPr>
            <a:lvl4pPr marL="1600200" indent="-228600">
              <a:defRPr sz="1200" b="1">
                <a:solidFill>
                  <a:srgbClr val="000066"/>
                </a:solidFill>
                <a:latin typeface="Arial" charset="0"/>
              </a:defRPr>
            </a:lvl4pPr>
            <a:lvl5pPr marL="2057400" indent="-228600">
              <a:defRPr sz="1200" b="1">
                <a:solidFill>
                  <a:srgbClr val="000066"/>
                </a:solidFill>
                <a:latin typeface="Arial" charset="0"/>
              </a:defRPr>
            </a:lvl5pPr>
            <a:lvl6pPr marL="2514600" indent="-228600" algn="ctr" eaLnBrk="0" fontAlgn="base" hangingPunct="0">
              <a:spcBef>
                <a:spcPct val="0"/>
              </a:spcBef>
              <a:spcAft>
                <a:spcPct val="0"/>
              </a:spcAft>
              <a:defRPr sz="1200" b="1">
                <a:solidFill>
                  <a:srgbClr val="000066"/>
                </a:solidFill>
                <a:latin typeface="Arial" charset="0"/>
              </a:defRPr>
            </a:lvl6pPr>
            <a:lvl7pPr marL="2971800" indent="-228600" algn="ctr" eaLnBrk="0" fontAlgn="base" hangingPunct="0">
              <a:spcBef>
                <a:spcPct val="0"/>
              </a:spcBef>
              <a:spcAft>
                <a:spcPct val="0"/>
              </a:spcAft>
              <a:defRPr sz="1200" b="1">
                <a:solidFill>
                  <a:srgbClr val="000066"/>
                </a:solidFill>
                <a:latin typeface="Arial" charset="0"/>
              </a:defRPr>
            </a:lvl7pPr>
            <a:lvl8pPr marL="3429000" indent="-228600" algn="ctr" eaLnBrk="0" fontAlgn="base" hangingPunct="0">
              <a:spcBef>
                <a:spcPct val="0"/>
              </a:spcBef>
              <a:spcAft>
                <a:spcPct val="0"/>
              </a:spcAft>
              <a:defRPr sz="1200" b="1">
                <a:solidFill>
                  <a:srgbClr val="000066"/>
                </a:solidFill>
                <a:latin typeface="Arial" charset="0"/>
              </a:defRPr>
            </a:lvl8pPr>
            <a:lvl9pPr marL="3886200" indent="-228600" algn="ctr" eaLnBrk="0" fontAlgn="base" hangingPunct="0">
              <a:spcBef>
                <a:spcPct val="0"/>
              </a:spcBef>
              <a:spcAft>
                <a:spcPct val="0"/>
              </a:spcAft>
              <a:defRPr sz="1200" b="1">
                <a:solidFill>
                  <a:srgbClr val="000066"/>
                </a:solidFill>
                <a:latin typeface="Arial" charset="0"/>
              </a:defRPr>
            </a:lvl9pPr>
          </a:lstStyle>
          <a:p>
            <a:pPr marL="0" marR="0" lvl="0" indent="0" defTabSz="914355" eaLnBrk="1" fontAlgn="auto" latinLnBrk="0" hangingPunct="1">
              <a:lnSpc>
                <a:spcPct val="100000"/>
              </a:lnSpc>
              <a:spcBef>
                <a:spcPts val="0"/>
              </a:spcBef>
              <a:spcAft>
                <a:spcPts val="0"/>
              </a:spcAft>
              <a:buClrTx/>
              <a:buSzTx/>
              <a:buFontTx/>
              <a:buNone/>
              <a:tabLst/>
              <a:defRPr/>
            </a:pPr>
            <a:r>
              <a:rPr kumimoji="0" lang="en-US" altLang="en-US" sz="1350" b="0" i="0" u="none" strike="noStrike" kern="0" cap="none" spc="0" normalizeH="0" baseline="0" noProof="0" dirty="0">
                <a:ln>
                  <a:noFill/>
                </a:ln>
                <a:solidFill>
                  <a:srgbClr val="FFFFFF"/>
                </a:solidFill>
                <a:effectLst/>
                <a:uLnTx/>
                <a:uFillTx/>
                <a:latin typeface="Avenir Medium"/>
                <a:ea typeface="+mn-ea"/>
                <a:cs typeface="+mn-cs"/>
              </a:rPr>
              <a:t>Share growth</a:t>
            </a:r>
          </a:p>
        </p:txBody>
      </p:sp>
      <p:sp>
        <p:nvSpPr>
          <p:cNvPr id="8" name="AutoShape 10">
            <a:extLst>
              <a:ext uri="{FF2B5EF4-FFF2-40B4-BE49-F238E27FC236}">
                <a16:creationId xmlns:a16="http://schemas.microsoft.com/office/drawing/2014/main" xmlns="" id="{1DFBE541-2E09-4E8E-A3B2-B6B66E04F42B}"/>
              </a:ext>
            </a:extLst>
          </p:cNvPr>
          <p:cNvSpPr>
            <a:spLocks noChangeArrowheads="1"/>
          </p:cNvSpPr>
          <p:nvPr/>
        </p:nvSpPr>
        <p:spPr bwMode="auto">
          <a:xfrm>
            <a:off x="6306456" y="1984239"/>
            <a:ext cx="1723208" cy="263086"/>
          </a:xfrm>
          <a:prstGeom prst="rect">
            <a:avLst/>
          </a:prstGeom>
          <a:solidFill>
            <a:schemeClr val="bg2">
              <a:lumMod val="10000"/>
            </a:schemeClr>
          </a:solidFill>
          <a:ln w="12700" cap="flat" cmpd="sng" algn="ctr">
            <a:noFill/>
            <a:prstDash val="solid"/>
            <a:miter lim="800000"/>
          </a:ln>
          <a:effectLst/>
        </p:spPr>
        <p:txBody>
          <a:bodyPr lIns="108000" tIns="60951" rIns="23997" bIns="60951" anchor="ctr"/>
          <a:lstStyle>
            <a:lvl1pPr>
              <a:defRPr sz="1200" b="1">
                <a:solidFill>
                  <a:srgbClr val="000066"/>
                </a:solidFill>
                <a:latin typeface="Arial" charset="0"/>
              </a:defRPr>
            </a:lvl1pPr>
            <a:lvl2pPr marL="742950" indent="-285750">
              <a:defRPr sz="1200" b="1">
                <a:solidFill>
                  <a:srgbClr val="000066"/>
                </a:solidFill>
                <a:latin typeface="Arial" charset="0"/>
              </a:defRPr>
            </a:lvl2pPr>
            <a:lvl3pPr marL="1143000" indent="-228600">
              <a:defRPr sz="1200" b="1">
                <a:solidFill>
                  <a:srgbClr val="000066"/>
                </a:solidFill>
                <a:latin typeface="Arial" charset="0"/>
              </a:defRPr>
            </a:lvl3pPr>
            <a:lvl4pPr marL="1600200" indent="-228600">
              <a:defRPr sz="1200" b="1">
                <a:solidFill>
                  <a:srgbClr val="000066"/>
                </a:solidFill>
                <a:latin typeface="Arial" charset="0"/>
              </a:defRPr>
            </a:lvl4pPr>
            <a:lvl5pPr marL="2057400" indent="-228600">
              <a:defRPr sz="1200" b="1">
                <a:solidFill>
                  <a:srgbClr val="000066"/>
                </a:solidFill>
                <a:latin typeface="Arial" charset="0"/>
              </a:defRPr>
            </a:lvl5pPr>
            <a:lvl6pPr marL="2514600" indent="-228600" algn="ctr" eaLnBrk="0" fontAlgn="base" hangingPunct="0">
              <a:spcBef>
                <a:spcPct val="0"/>
              </a:spcBef>
              <a:spcAft>
                <a:spcPct val="0"/>
              </a:spcAft>
              <a:defRPr sz="1200" b="1">
                <a:solidFill>
                  <a:srgbClr val="000066"/>
                </a:solidFill>
                <a:latin typeface="Arial" charset="0"/>
              </a:defRPr>
            </a:lvl6pPr>
            <a:lvl7pPr marL="2971800" indent="-228600" algn="ctr" eaLnBrk="0" fontAlgn="base" hangingPunct="0">
              <a:spcBef>
                <a:spcPct val="0"/>
              </a:spcBef>
              <a:spcAft>
                <a:spcPct val="0"/>
              </a:spcAft>
              <a:defRPr sz="1200" b="1">
                <a:solidFill>
                  <a:srgbClr val="000066"/>
                </a:solidFill>
                <a:latin typeface="Arial" charset="0"/>
              </a:defRPr>
            </a:lvl7pPr>
            <a:lvl8pPr marL="3429000" indent="-228600" algn="ctr" eaLnBrk="0" fontAlgn="base" hangingPunct="0">
              <a:spcBef>
                <a:spcPct val="0"/>
              </a:spcBef>
              <a:spcAft>
                <a:spcPct val="0"/>
              </a:spcAft>
              <a:defRPr sz="1200" b="1">
                <a:solidFill>
                  <a:srgbClr val="000066"/>
                </a:solidFill>
                <a:latin typeface="Arial" charset="0"/>
              </a:defRPr>
            </a:lvl8pPr>
            <a:lvl9pPr marL="3886200" indent="-228600" algn="ctr" eaLnBrk="0" fontAlgn="base" hangingPunct="0">
              <a:spcBef>
                <a:spcPct val="0"/>
              </a:spcBef>
              <a:spcAft>
                <a:spcPct val="0"/>
              </a:spcAft>
              <a:defRPr sz="1200" b="1">
                <a:solidFill>
                  <a:srgbClr val="000066"/>
                </a:solidFill>
                <a:latin typeface="Arial" charset="0"/>
              </a:defRPr>
            </a:lvl9pPr>
          </a:lstStyle>
          <a:p>
            <a:pPr marL="0" marR="0" lvl="0" indent="0" defTabSz="914355" eaLnBrk="1" fontAlgn="auto" latinLnBrk="0" hangingPunct="1">
              <a:lnSpc>
                <a:spcPct val="100000"/>
              </a:lnSpc>
              <a:spcBef>
                <a:spcPts val="0"/>
              </a:spcBef>
              <a:spcAft>
                <a:spcPts val="0"/>
              </a:spcAft>
              <a:buClrTx/>
              <a:buSzTx/>
              <a:buFontTx/>
              <a:buNone/>
              <a:tabLst/>
              <a:defRPr/>
            </a:pPr>
            <a:r>
              <a:rPr kumimoji="0" lang="en-US" altLang="en-US" sz="1350" b="0" i="0" u="none" strike="noStrike" kern="0" cap="none" spc="0" normalizeH="0" baseline="0" noProof="0" dirty="0">
                <a:ln>
                  <a:noFill/>
                </a:ln>
                <a:solidFill>
                  <a:srgbClr val="FFFFFF"/>
                </a:solidFill>
                <a:effectLst/>
                <a:uLnTx/>
                <a:uFillTx/>
                <a:latin typeface="Avenir Medium"/>
                <a:ea typeface="+mn-ea"/>
                <a:cs typeface="+mn-cs"/>
              </a:rPr>
              <a:t>Profitability</a:t>
            </a:r>
          </a:p>
        </p:txBody>
      </p:sp>
      <p:sp>
        <p:nvSpPr>
          <p:cNvPr id="9" name="AutoShape 16">
            <a:extLst>
              <a:ext uri="{FF2B5EF4-FFF2-40B4-BE49-F238E27FC236}">
                <a16:creationId xmlns:a16="http://schemas.microsoft.com/office/drawing/2014/main" xmlns="" id="{0604BB4E-C542-4EB4-A147-845F463DA3B2}"/>
              </a:ext>
            </a:extLst>
          </p:cNvPr>
          <p:cNvSpPr>
            <a:spLocks noChangeArrowheads="1"/>
          </p:cNvSpPr>
          <p:nvPr/>
        </p:nvSpPr>
        <p:spPr bwMode="auto">
          <a:xfrm>
            <a:off x="6306456" y="2587956"/>
            <a:ext cx="1723208" cy="263086"/>
          </a:xfrm>
          <a:prstGeom prst="rect">
            <a:avLst/>
          </a:prstGeom>
          <a:solidFill>
            <a:schemeClr val="bg2">
              <a:lumMod val="10000"/>
            </a:schemeClr>
          </a:solidFill>
          <a:ln w="12700" cap="flat" cmpd="sng" algn="ctr">
            <a:noFill/>
            <a:prstDash val="solid"/>
            <a:miter lim="800000"/>
          </a:ln>
          <a:effectLst/>
        </p:spPr>
        <p:txBody>
          <a:bodyPr lIns="108000" tIns="60951" rIns="23997" bIns="60951" anchor="ctr"/>
          <a:lstStyle>
            <a:lvl1pPr>
              <a:defRPr sz="1200" b="1">
                <a:solidFill>
                  <a:srgbClr val="000066"/>
                </a:solidFill>
                <a:latin typeface="Arial" charset="0"/>
              </a:defRPr>
            </a:lvl1pPr>
            <a:lvl2pPr marL="742950" indent="-285750">
              <a:defRPr sz="1200" b="1">
                <a:solidFill>
                  <a:srgbClr val="000066"/>
                </a:solidFill>
                <a:latin typeface="Arial" charset="0"/>
              </a:defRPr>
            </a:lvl2pPr>
            <a:lvl3pPr marL="1143000" indent="-228600">
              <a:defRPr sz="1200" b="1">
                <a:solidFill>
                  <a:srgbClr val="000066"/>
                </a:solidFill>
                <a:latin typeface="Arial" charset="0"/>
              </a:defRPr>
            </a:lvl3pPr>
            <a:lvl4pPr marL="1600200" indent="-228600">
              <a:defRPr sz="1200" b="1">
                <a:solidFill>
                  <a:srgbClr val="000066"/>
                </a:solidFill>
                <a:latin typeface="Arial" charset="0"/>
              </a:defRPr>
            </a:lvl4pPr>
            <a:lvl5pPr marL="2057400" indent="-228600">
              <a:defRPr sz="1200" b="1">
                <a:solidFill>
                  <a:srgbClr val="000066"/>
                </a:solidFill>
                <a:latin typeface="Arial" charset="0"/>
              </a:defRPr>
            </a:lvl5pPr>
            <a:lvl6pPr marL="2514600" indent="-228600" algn="ctr" eaLnBrk="0" fontAlgn="base" hangingPunct="0">
              <a:spcBef>
                <a:spcPct val="0"/>
              </a:spcBef>
              <a:spcAft>
                <a:spcPct val="0"/>
              </a:spcAft>
              <a:defRPr sz="1200" b="1">
                <a:solidFill>
                  <a:srgbClr val="000066"/>
                </a:solidFill>
                <a:latin typeface="Arial" charset="0"/>
              </a:defRPr>
            </a:lvl6pPr>
            <a:lvl7pPr marL="2971800" indent="-228600" algn="ctr" eaLnBrk="0" fontAlgn="base" hangingPunct="0">
              <a:spcBef>
                <a:spcPct val="0"/>
              </a:spcBef>
              <a:spcAft>
                <a:spcPct val="0"/>
              </a:spcAft>
              <a:defRPr sz="1200" b="1">
                <a:solidFill>
                  <a:srgbClr val="000066"/>
                </a:solidFill>
                <a:latin typeface="Arial" charset="0"/>
              </a:defRPr>
            </a:lvl7pPr>
            <a:lvl8pPr marL="3429000" indent="-228600" algn="ctr" eaLnBrk="0" fontAlgn="base" hangingPunct="0">
              <a:spcBef>
                <a:spcPct val="0"/>
              </a:spcBef>
              <a:spcAft>
                <a:spcPct val="0"/>
              </a:spcAft>
              <a:defRPr sz="1200" b="1">
                <a:solidFill>
                  <a:srgbClr val="000066"/>
                </a:solidFill>
                <a:latin typeface="Arial" charset="0"/>
              </a:defRPr>
            </a:lvl8pPr>
            <a:lvl9pPr marL="3886200" indent="-228600" algn="ctr" eaLnBrk="0" fontAlgn="base" hangingPunct="0">
              <a:spcBef>
                <a:spcPct val="0"/>
              </a:spcBef>
              <a:spcAft>
                <a:spcPct val="0"/>
              </a:spcAft>
              <a:defRPr sz="1200" b="1">
                <a:solidFill>
                  <a:srgbClr val="000066"/>
                </a:solidFill>
                <a:latin typeface="Arial" charset="0"/>
              </a:defRPr>
            </a:lvl9pPr>
          </a:lstStyle>
          <a:p>
            <a:pPr marL="0" marR="0" lvl="0" indent="0" defTabSz="914355" eaLnBrk="1" fontAlgn="auto" latinLnBrk="0" hangingPunct="1">
              <a:lnSpc>
                <a:spcPct val="100000"/>
              </a:lnSpc>
              <a:spcBef>
                <a:spcPts val="0"/>
              </a:spcBef>
              <a:spcAft>
                <a:spcPts val="0"/>
              </a:spcAft>
              <a:buClrTx/>
              <a:buSzTx/>
              <a:buFontTx/>
              <a:buNone/>
              <a:tabLst/>
              <a:defRPr/>
            </a:pPr>
            <a:r>
              <a:rPr kumimoji="0" lang="en-US" altLang="en-US" sz="1350" b="0" i="0" u="none" strike="noStrike" kern="0" cap="none" spc="0" normalizeH="0" baseline="0" noProof="0" dirty="0">
                <a:ln>
                  <a:noFill/>
                </a:ln>
                <a:solidFill>
                  <a:srgbClr val="FFFFFF"/>
                </a:solidFill>
                <a:effectLst/>
                <a:uLnTx/>
                <a:uFillTx/>
                <a:latin typeface="Avenir Medium"/>
                <a:ea typeface="+mn-ea"/>
                <a:cs typeface="+mn-cs"/>
              </a:rPr>
              <a:t>Value &amp; Volume </a:t>
            </a:r>
          </a:p>
        </p:txBody>
      </p:sp>
      <p:sp>
        <p:nvSpPr>
          <p:cNvPr id="10" name="AutoShape 17">
            <a:extLst>
              <a:ext uri="{FF2B5EF4-FFF2-40B4-BE49-F238E27FC236}">
                <a16:creationId xmlns:a16="http://schemas.microsoft.com/office/drawing/2014/main" xmlns="" id="{48E4034F-CD1B-4373-9724-BF4B9A3C6070}"/>
              </a:ext>
            </a:extLst>
          </p:cNvPr>
          <p:cNvSpPr>
            <a:spLocks noChangeArrowheads="1"/>
          </p:cNvSpPr>
          <p:nvPr/>
        </p:nvSpPr>
        <p:spPr bwMode="auto">
          <a:xfrm>
            <a:off x="6306456" y="2284895"/>
            <a:ext cx="1723208" cy="263086"/>
          </a:xfrm>
          <a:prstGeom prst="rect">
            <a:avLst/>
          </a:prstGeom>
          <a:solidFill>
            <a:schemeClr val="bg2">
              <a:lumMod val="10000"/>
            </a:schemeClr>
          </a:solidFill>
          <a:ln w="12700" cap="flat" cmpd="sng" algn="ctr">
            <a:noFill/>
            <a:prstDash val="solid"/>
            <a:miter lim="800000"/>
          </a:ln>
          <a:effectLst/>
        </p:spPr>
        <p:txBody>
          <a:bodyPr lIns="108000" tIns="60951" rIns="23997" bIns="60951" anchor="ctr"/>
          <a:lstStyle>
            <a:lvl1pPr>
              <a:defRPr sz="1200" b="1">
                <a:solidFill>
                  <a:srgbClr val="000066"/>
                </a:solidFill>
                <a:latin typeface="Arial" charset="0"/>
              </a:defRPr>
            </a:lvl1pPr>
            <a:lvl2pPr marL="742950" indent="-285750">
              <a:defRPr sz="1200" b="1">
                <a:solidFill>
                  <a:srgbClr val="000066"/>
                </a:solidFill>
                <a:latin typeface="Arial" charset="0"/>
              </a:defRPr>
            </a:lvl2pPr>
            <a:lvl3pPr marL="1143000" indent="-228600">
              <a:defRPr sz="1200" b="1">
                <a:solidFill>
                  <a:srgbClr val="000066"/>
                </a:solidFill>
                <a:latin typeface="Arial" charset="0"/>
              </a:defRPr>
            </a:lvl3pPr>
            <a:lvl4pPr marL="1600200" indent="-228600">
              <a:defRPr sz="1200" b="1">
                <a:solidFill>
                  <a:srgbClr val="000066"/>
                </a:solidFill>
                <a:latin typeface="Arial" charset="0"/>
              </a:defRPr>
            </a:lvl4pPr>
            <a:lvl5pPr marL="2057400" indent="-228600">
              <a:defRPr sz="1200" b="1">
                <a:solidFill>
                  <a:srgbClr val="000066"/>
                </a:solidFill>
                <a:latin typeface="Arial" charset="0"/>
              </a:defRPr>
            </a:lvl5pPr>
            <a:lvl6pPr marL="2514600" indent="-228600" algn="ctr" eaLnBrk="0" fontAlgn="base" hangingPunct="0">
              <a:spcBef>
                <a:spcPct val="0"/>
              </a:spcBef>
              <a:spcAft>
                <a:spcPct val="0"/>
              </a:spcAft>
              <a:defRPr sz="1200" b="1">
                <a:solidFill>
                  <a:srgbClr val="000066"/>
                </a:solidFill>
                <a:latin typeface="Arial" charset="0"/>
              </a:defRPr>
            </a:lvl6pPr>
            <a:lvl7pPr marL="2971800" indent="-228600" algn="ctr" eaLnBrk="0" fontAlgn="base" hangingPunct="0">
              <a:spcBef>
                <a:spcPct val="0"/>
              </a:spcBef>
              <a:spcAft>
                <a:spcPct val="0"/>
              </a:spcAft>
              <a:defRPr sz="1200" b="1">
                <a:solidFill>
                  <a:srgbClr val="000066"/>
                </a:solidFill>
                <a:latin typeface="Arial" charset="0"/>
              </a:defRPr>
            </a:lvl7pPr>
            <a:lvl8pPr marL="3429000" indent="-228600" algn="ctr" eaLnBrk="0" fontAlgn="base" hangingPunct="0">
              <a:spcBef>
                <a:spcPct val="0"/>
              </a:spcBef>
              <a:spcAft>
                <a:spcPct val="0"/>
              </a:spcAft>
              <a:defRPr sz="1200" b="1">
                <a:solidFill>
                  <a:srgbClr val="000066"/>
                </a:solidFill>
                <a:latin typeface="Arial" charset="0"/>
              </a:defRPr>
            </a:lvl8pPr>
            <a:lvl9pPr marL="3886200" indent="-228600" algn="ctr" eaLnBrk="0" fontAlgn="base" hangingPunct="0">
              <a:spcBef>
                <a:spcPct val="0"/>
              </a:spcBef>
              <a:spcAft>
                <a:spcPct val="0"/>
              </a:spcAft>
              <a:defRPr sz="1200" b="1">
                <a:solidFill>
                  <a:srgbClr val="000066"/>
                </a:solidFill>
                <a:latin typeface="Arial" charset="0"/>
              </a:defRPr>
            </a:lvl9pPr>
          </a:lstStyle>
          <a:p>
            <a:pPr marL="0" marR="0" lvl="0" indent="0" defTabSz="914355" eaLnBrk="1" fontAlgn="auto" latinLnBrk="0" hangingPunct="1">
              <a:lnSpc>
                <a:spcPct val="100000"/>
              </a:lnSpc>
              <a:spcBef>
                <a:spcPts val="0"/>
              </a:spcBef>
              <a:spcAft>
                <a:spcPts val="0"/>
              </a:spcAft>
              <a:buClrTx/>
              <a:buSzTx/>
              <a:buFontTx/>
              <a:buNone/>
              <a:tabLst/>
              <a:defRPr/>
            </a:pPr>
            <a:r>
              <a:rPr kumimoji="0" lang="en-US" altLang="en-US" sz="1350" b="0" i="0" u="none" strike="noStrike" kern="0" cap="none" spc="0" normalizeH="0" baseline="0" noProof="0" dirty="0">
                <a:ln>
                  <a:noFill/>
                </a:ln>
                <a:solidFill>
                  <a:srgbClr val="FFFFFF"/>
                </a:solidFill>
                <a:effectLst/>
                <a:uLnTx/>
                <a:uFillTx/>
                <a:latin typeface="Avenir Medium"/>
                <a:ea typeface="+mn-ea"/>
                <a:cs typeface="+mn-cs"/>
              </a:rPr>
              <a:t>Brand equity </a:t>
            </a:r>
          </a:p>
        </p:txBody>
      </p:sp>
      <p:sp>
        <p:nvSpPr>
          <p:cNvPr id="11" name="AutoShape 19">
            <a:extLst>
              <a:ext uri="{FF2B5EF4-FFF2-40B4-BE49-F238E27FC236}">
                <a16:creationId xmlns:a16="http://schemas.microsoft.com/office/drawing/2014/main" xmlns="" id="{FD25F805-38FA-426E-BA22-96C46E0FD0ED}"/>
              </a:ext>
            </a:extLst>
          </p:cNvPr>
          <p:cNvSpPr>
            <a:spLocks noChangeArrowheads="1"/>
          </p:cNvSpPr>
          <p:nvPr/>
        </p:nvSpPr>
        <p:spPr bwMode="auto">
          <a:xfrm>
            <a:off x="3940403" y="3040745"/>
            <a:ext cx="2127139" cy="1356034"/>
          </a:xfrm>
          <a:prstGeom prst="homePlate">
            <a:avLst>
              <a:gd name="adj" fmla="val 12968"/>
            </a:avLst>
          </a:prstGeom>
          <a:solidFill>
            <a:schemeClr val="bg2">
              <a:lumMod val="10000"/>
            </a:schemeClr>
          </a:solidFill>
          <a:ln w="12700" cap="flat" cmpd="sng" algn="ctr">
            <a:noFill/>
            <a:prstDash val="solid"/>
            <a:miter lim="800000"/>
          </a:ln>
          <a:effectLst/>
        </p:spPr>
        <p:txBody>
          <a:bodyPr lIns="121902" tIns="60951" rIns="121902" bIns="60951" anchor="ctr"/>
          <a:lstStyle>
            <a:lvl1pPr>
              <a:defRPr sz="1200" b="1">
                <a:solidFill>
                  <a:srgbClr val="000066"/>
                </a:solidFill>
                <a:latin typeface="Arial" charset="0"/>
              </a:defRPr>
            </a:lvl1pPr>
            <a:lvl2pPr marL="742950" indent="-285750">
              <a:defRPr sz="1200" b="1">
                <a:solidFill>
                  <a:srgbClr val="000066"/>
                </a:solidFill>
                <a:latin typeface="Arial" charset="0"/>
              </a:defRPr>
            </a:lvl2pPr>
            <a:lvl3pPr marL="1143000" indent="-228600">
              <a:defRPr sz="1200" b="1">
                <a:solidFill>
                  <a:srgbClr val="000066"/>
                </a:solidFill>
                <a:latin typeface="Arial" charset="0"/>
              </a:defRPr>
            </a:lvl3pPr>
            <a:lvl4pPr marL="1600200" indent="-228600">
              <a:defRPr sz="1200" b="1">
                <a:solidFill>
                  <a:srgbClr val="000066"/>
                </a:solidFill>
                <a:latin typeface="Arial" charset="0"/>
              </a:defRPr>
            </a:lvl4pPr>
            <a:lvl5pPr marL="2057400" indent="-228600">
              <a:defRPr sz="1200" b="1">
                <a:solidFill>
                  <a:srgbClr val="000066"/>
                </a:solidFill>
                <a:latin typeface="Arial" charset="0"/>
              </a:defRPr>
            </a:lvl5pPr>
            <a:lvl6pPr marL="2514600" indent="-228600" algn="ctr" eaLnBrk="0" fontAlgn="base" hangingPunct="0">
              <a:spcBef>
                <a:spcPct val="0"/>
              </a:spcBef>
              <a:spcAft>
                <a:spcPct val="0"/>
              </a:spcAft>
              <a:defRPr sz="1200" b="1">
                <a:solidFill>
                  <a:srgbClr val="000066"/>
                </a:solidFill>
                <a:latin typeface="Arial" charset="0"/>
              </a:defRPr>
            </a:lvl6pPr>
            <a:lvl7pPr marL="2971800" indent="-228600" algn="ctr" eaLnBrk="0" fontAlgn="base" hangingPunct="0">
              <a:spcBef>
                <a:spcPct val="0"/>
              </a:spcBef>
              <a:spcAft>
                <a:spcPct val="0"/>
              </a:spcAft>
              <a:defRPr sz="1200" b="1">
                <a:solidFill>
                  <a:srgbClr val="000066"/>
                </a:solidFill>
                <a:latin typeface="Arial" charset="0"/>
              </a:defRPr>
            </a:lvl7pPr>
            <a:lvl8pPr marL="3429000" indent="-228600" algn="ctr" eaLnBrk="0" fontAlgn="base" hangingPunct="0">
              <a:spcBef>
                <a:spcPct val="0"/>
              </a:spcBef>
              <a:spcAft>
                <a:spcPct val="0"/>
              </a:spcAft>
              <a:defRPr sz="1200" b="1">
                <a:solidFill>
                  <a:srgbClr val="000066"/>
                </a:solidFill>
                <a:latin typeface="Arial" charset="0"/>
              </a:defRPr>
            </a:lvl8pPr>
            <a:lvl9pPr marL="3886200" indent="-228600" algn="ctr" eaLnBrk="0" fontAlgn="base" hangingPunct="0">
              <a:spcBef>
                <a:spcPct val="0"/>
              </a:spcBef>
              <a:spcAft>
                <a:spcPct val="0"/>
              </a:spcAft>
              <a:defRPr sz="1200" b="1">
                <a:solidFill>
                  <a:srgbClr val="000066"/>
                </a:solidFill>
                <a:latin typeface="Arial" charset="0"/>
              </a:defRPr>
            </a:lvl9pPr>
          </a:lstStyle>
          <a:p>
            <a:pPr marL="0" marR="0" lvl="0" indent="0" defTabSz="914355" eaLnBrk="1" fontAlgn="auto" latinLnBrk="0" hangingPunct="1">
              <a:lnSpc>
                <a:spcPct val="100000"/>
              </a:lnSpc>
              <a:spcBef>
                <a:spcPts val="0"/>
              </a:spcBef>
              <a:spcAft>
                <a:spcPts val="0"/>
              </a:spcAft>
              <a:buClrTx/>
              <a:buSzTx/>
              <a:buFontTx/>
              <a:buNone/>
              <a:tabLst/>
              <a:defRPr/>
            </a:pPr>
            <a:r>
              <a:rPr kumimoji="0" lang="en-GB" altLang="en-US" sz="1350" b="1" i="0" u="none" strike="noStrike" kern="0" cap="none" spc="0" normalizeH="0" baseline="0" noProof="0" dirty="0">
                <a:ln>
                  <a:noFill/>
                </a:ln>
                <a:solidFill>
                  <a:srgbClr val="FFFFFF"/>
                </a:solidFill>
                <a:effectLst/>
                <a:uLnTx/>
                <a:uFillTx/>
                <a:latin typeface="Avenir Black" charset="0"/>
                <a:ea typeface="Avenir Black" charset="0"/>
                <a:cs typeface="Avenir Black" charset="0"/>
              </a:rPr>
              <a:t>Buying behaviour</a:t>
            </a:r>
            <a:endParaRPr kumimoji="0" lang="en-US" altLang="en-US" sz="950" b="1" i="0" u="none" strike="noStrike" kern="0" cap="none" spc="0" normalizeH="0" baseline="0" noProof="0" dirty="0">
              <a:ln>
                <a:noFill/>
              </a:ln>
              <a:solidFill>
                <a:srgbClr val="FFFFFF"/>
              </a:solidFill>
              <a:effectLst/>
              <a:uLnTx/>
              <a:uFillTx/>
              <a:latin typeface="Avenir Black" charset="0"/>
              <a:ea typeface="Avenir Black" charset="0"/>
              <a:cs typeface="Avenir Black" charset="0"/>
            </a:endParaRPr>
          </a:p>
        </p:txBody>
      </p:sp>
      <p:sp>
        <p:nvSpPr>
          <p:cNvPr id="12" name="AutoShape 38">
            <a:extLst>
              <a:ext uri="{FF2B5EF4-FFF2-40B4-BE49-F238E27FC236}">
                <a16:creationId xmlns:a16="http://schemas.microsoft.com/office/drawing/2014/main" xmlns="" id="{F0DC71FC-F737-4081-87F4-5418256FBAB1}"/>
              </a:ext>
            </a:extLst>
          </p:cNvPr>
          <p:cNvSpPr>
            <a:spLocks noChangeArrowheads="1"/>
          </p:cNvSpPr>
          <p:nvPr/>
        </p:nvSpPr>
        <p:spPr bwMode="auto">
          <a:xfrm>
            <a:off x="8101195" y="5272082"/>
            <a:ext cx="1722579" cy="492110"/>
          </a:xfrm>
          <a:prstGeom prst="rect">
            <a:avLst/>
          </a:prstGeom>
          <a:solidFill>
            <a:schemeClr val="bg2">
              <a:lumMod val="10000"/>
            </a:schemeClr>
          </a:solidFill>
          <a:ln w="12700" cap="flat" cmpd="sng" algn="ctr">
            <a:noFill/>
            <a:prstDash val="solid"/>
            <a:miter lim="800000"/>
          </a:ln>
          <a:effectLst/>
        </p:spPr>
        <p:txBody>
          <a:bodyPr lIns="108000" tIns="60951" rIns="23997" bIns="60951" anchor="t"/>
          <a:lstStyle>
            <a:lvl1pPr>
              <a:defRPr sz="1200" b="1">
                <a:solidFill>
                  <a:srgbClr val="000066"/>
                </a:solidFill>
                <a:latin typeface="Arial" charset="0"/>
              </a:defRPr>
            </a:lvl1pPr>
            <a:lvl2pPr marL="742950" indent="-285750">
              <a:defRPr sz="1200" b="1">
                <a:solidFill>
                  <a:srgbClr val="000066"/>
                </a:solidFill>
                <a:latin typeface="Arial" charset="0"/>
              </a:defRPr>
            </a:lvl2pPr>
            <a:lvl3pPr marL="1143000" indent="-228600">
              <a:defRPr sz="1200" b="1">
                <a:solidFill>
                  <a:srgbClr val="000066"/>
                </a:solidFill>
                <a:latin typeface="Arial" charset="0"/>
              </a:defRPr>
            </a:lvl3pPr>
            <a:lvl4pPr marL="1600200" indent="-228600">
              <a:defRPr sz="1200" b="1">
                <a:solidFill>
                  <a:srgbClr val="000066"/>
                </a:solidFill>
                <a:latin typeface="Arial" charset="0"/>
              </a:defRPr>
            </a:lvl4pPr>
            <a:lvl5pPr marL="2057400" indent="-228600">
              <a:defRPr sz="1200" b="1">
                <a:solidFill>
                  <a:srgbClr val="000066"/>
                </a:solidFill>
                <a:latin typeface="Arial" charset="0"/>
              </a:defRPr>
            </a:lvl5pPr>
            <a:lvl6pPr marL="2514600" indent="-228600" algn="ctr" eaLnBrk="0" fontAlgn="base" hangingPunct="0">
              <a:spcBef>
                <a:spcPct val="0"/>
              </a:spcBef>
              <a:spcAft>
                <a:spcPct val="0"/>
              </a:spcAft>
              <a:defRPr sz="1200" b="1">
                <a:solidFill>
                  <a:srgbClr val="000066"/>
                </a:solidFill>
                <a:latin typeface="Arial" charset="0"/>
              </a:defRPr>
            </a:lvl6pPr>
            <a:lvl7pPr marL="2971800" indent="-228600" algn="ctr" eaLnBrk="0" fontAlgn="base" hangingPunct="0">
              <a:spcBef>
                <a:spcPct val="0"/>
              </a:spcBef>
              <a:spcAft>
                <a:spcPct val="0"/>
              </a:spcAft>
              <a:defRPr sz="1200" b="1">
                <a:solidFill>
                  <a:srgbClr val="000066"/>
                </a:solidFill>
                <a:latin typeface="Arial" charset="0"/>
              </a:defRPr>
            </a:lvl7pPr>
            <a:lvl8pPr marL="3429000" indent="-228600" algn="ctr" eaLnBrk="0" fontAlgn="base" hangingPunct="0">
              <a:spcBef>
                <a:spcPct val="0"/>
              </a:spcBef>
              <a:spcAft>
                <a:spcPct val="0"/>
              </a:spcAft>
              <a:defRPr sz="1200" b="1">
                <a:solidFill>
                  <a:srgbClr val="000066"/>
                </a:solidFill>
                <a:latin typeface="Arial" charset="0"/>
              </a:defRPr>
            </a:lvl8pPr>
            <a:lvl9pPr marL="3886200" indent="-228600" algn="ctr" eaLnBrk="0" fontAlgn="base" hangingPunct="0">
              <a:spcBef>
                <a:spcPct val="0"/>
              </a:spcBef>
              <a:spcAft>
                <a:spcPct val="0"/>
              </a:spcAft>
              <a:defRPr sz="1200" b="1">
                <a:solidFill>
                  <a:srgbClr val="000066"/>
                </a:solidFill>
                <a:latin typeface="Arial" charset="0"/>
              </a:defRPr>
            </a:lvl9pPr>
          </a:lstStyle>
          <a:p>
            <a:pPr marL="0" marR="0" lvl="0" indent="0" defTabSz="914355" eaLnBrk="1" fontAlgn="auto" latinLnBrk="0" hangingPunct="1">
              <a:lnSpc>
                <a:spcPct val="100000"/>
              </a:lnSpc>
              <a:spcBef>
                <a:spcPts val="0"/>
              </a:spcBef>
              <a:spcAft>
                <a:spcPts val="0"/>
              </a:spcAft>
              <a:buClrTx/>
              <a:buSzTx/>
              <a:buFontTx/>
              <a:buNone/>
              <a:tabLst/>
              <a:defRPr/>
            </a:pPr>
            <a:r>
              <a:rPr kumimoji="0" lang="en-US" altLang="en-US" sz="1350" b="0" i="0" u="none" strike="noStrike" kern="0" cap="none" spc="0" normalizeH="0" baseline="0" noProof="0" dirty="0">
                <a:ln>
                  <a:noFill/>
                </a:ln>
                <a:solidFill>
                  <a:schemeClr val="bg1"/>
                </a:solidFill>
                <a:effectLst/>
                <a:uLnTx/>
                <a:uFillTx/>
                <a:latin typeface="Avenir Medium"/>
                <a:ea typeface="+mn-ea"/>
                <a:cs typeface="+mn-cs"/>
              </a:rPr>
              <a:t>Place: number of distribution points</a:t>
            </a:r>
            <a:endParaRPr lang="en-US" altLang="en-US" sz="1350" b="0" i="0" u="none" strike="noStrike" kern="0" cap="none" spc="0" normalizeH="0" baseline="0" noProof="0" dirty="0">
              <a:ln>
                <a:noFill/>
              </a:ln>
              <a:solidFill>
                <a:schemeClr val="bg1"/>
              </a:solidFill>
              <a:effectLst/>
              <a:uLnTx/>
              <a:uFillTx/>
              <a:latin typeface="Avenir Medium"/>
            </a:endParaRPr>
          </a:p>
        </p:txBody>
      </p:sp>
      <p:sp>
        <p:nvSpPr>
          <p:cNvPr id="13" name="AutoShape 40">
            <a:extLst>
              <a:ext uri="{FF2B5EF4-FFF2-40B4-BE49-F238E27FC236}">
                <a16:creationId xmlns:a16="http://schemas.microsoft.com/office/drawing/2014/main" xmlns="" id="{AC55F5ED-68EC-4883-807A-D71E4C0EFBA3}"/>
              </a:ext>
            </a:extLst>
          </p:cNvPr>
          <p:cNvSpPr>
            <a:spLocks noChangeArrowheads="1"/>
          </p:cNvSpPr>
          <p:nvPr/>
        </p:nvSpPr>
        <p:spPr bwMode="auto">
          <a:xfrm>
            <a:off x="6306456" y="4970960"/>
            <a:ext cx="1722579" cy="263453"/>
          </a:xfrm>
          <a:prstGeom prst="rect">
            <a:avLst/>
          </a:prstGeom>
          <a:solidFill>
            <a:schemeClr val="bg2">
              <a:lumMod val="10000"/>
            </a:schemeClr>
          </a:solidFill>
          <a:ln w="12700" cap="flat" cmpd="sng" algn="ctr">
            <a:noFill/>
            <a:prstDash val="solid"/>
            <a:miter lim="800000"/>
          </a:ln>
          <a:effectLst/>
        </p:spPr>
        <p:txBody>
          <a:bodyPr lIns="108000" tIns="60951" rIns="23997" bIns="60951" anchor="t"/>
          <a:lstStyle>
            <a:lvl1pPr>
              <a:defRPr sz="1200" b="1">
                <a:solidFill>
                  <a:srgbClr val="000066"/>
                </a:solidFill>
                <a:latin typeface="Arial" charset="0"/>
              </a:defRPr>
            </a:lvl1pPr>
            <a:lvl2pPr marL="742950" indent="-285750">
              <a:defRPr sz="1200" b="1">
                <a:solidFill>
                  <a:srgbClr val="000066"/>
                </a:solidFill>
                <a:latin typeface="Arial" charset="0"/>
              </a:defRPr>
            </a:lvl2pPr>
            <a:lvl3pPr marL="1143000" indent="-228600">
              <a:defRPr sz="1200" b="1">
                <a:solidFill>
                  <a:srgbClr val="000066"/>
                </a:solidFill>
                <a:latin typeface="Arial" charset="0"/>
              </a:defRPr>
            </a:lvl3pPr>
            <a:lvl4pPr marL="1600200" indent="-228600">
              <a:defRPr sz="1200" b="1">
                <a:solidFill>
                  <a:srgbClr val="000066"/>
                </a:solidFill>
                <a:latin typeface="Arial" charset="0"/>
              </a:defRPr>
            </a:lvl4pPr>
            <a:lvl5pPr marL="2057400" indent="-228600">
              <a:defRPr sz="1200" b="1">
                <a:solidFill>
                  <a:srgbClr val="000066"/>
                </a:solidFill>
                <a:latin typeface="Arial" charset="0"/>
              </a:defRPr>
            </a:lvl5pPr>
            <a:lvl6pPr marL="2514600" indent="-228600" algn="ctr" eaLnBrk="0" fontAlgn="base" hangingPunct="0">
              <a:spcBef>
                <a:spcPct val="0"/>
              </a:spcBef>
              <a:spcAft>
                <a:spcPct val="0"/>
              </a:spcAft>
              <a:defRPr sz="1200" b="1">
                <a:solidFill>
                  <a:srgbClr val="000066"/>
                </a:solidFill>
                <a:latin typeface="Arial" charset="0"/>
              </a:defRPr>
            </a:lvl6pPr>
            <a:lvl7pPr marL="2971800" indent="-228600" algn="ctr" eaLnBrk="0" fontAlgn="base" hangingPunct="0">
              <a:spcBef>
                <a:spcPct val="0"/>
              </a:spcBef>
              <a:spcAft>
                <a:spcPct val="0"/>
              </a:spcAft>
              <a:defRPr sz="1200" b="1">
                <a:solidFill>
                  <a:srgbClr val="000066"/>
                </a:solidFill>
                <a:latin typeface="Arial" charset="0"/>
              </a:defRPr>
            </a:lvl7pPr>
            <a:lvl8pPr marL="3429000" indent="-228600" algn="ctr" eaLnBrk="0" fontAlgn="base" hangingPunct="0">
              <a:spcBef>
                <a:spcPct val="0"/>
              </a:spcBef>
              <a:spcAft>
                <a:spcPct val="0"/>
              </a:spcAft>
              <a:defRPr sz="1200" b="1">
                <a:solidFill>
                  <a:srgbClr val="000066"/>
                </a:solidFill>
                <a:latin typeface="Arial" charset="0"/>
              </a:defRPr>
            </a:lvl8pPr>
            <a:lvl9pPr marL="3886200" indent="-228600" algn="ctr" eaLnBrk="0" fontAlgn="base" hangingPunct="0">
              <a:spcBef>
                <a:spcPct val="0"/>
              </a:spcBef>
              <a:spcAft>
                <a:spcPct val="0"/>
              </a:spcAft>
              <a:defRPr sz="1200" b="1">
                <a:solidFill>
                  <a:srgbClr val="000066"/>
                </a:solidFill>
                <a:latin typeface="Arial" charset="0"/>
              </a:defRPr>
            </a:lvl9pPr>
          </a:lstStyle>
          <a:p>
            <a:pPr marL="0" marR="0" lvl="0" indent="0" defTabSz="914355" eaLnBrk="1" fontAlgn="auto" latinLnBrk="0" hangingPunct="1">
              <a:lnSpc>
                <a:spcPct val="100000"/>
              </a:lnSpc>
              <a:spcBef>
                <a:spcPts val="0"/>
              </a:spcBef>
              <a:spcAft>
                <a:spcPts val="0"/>
              </a:spcAft>
              <a:buClrTx/>
              <a:buSzTx/>
              <a:buFontTx/>
              <a:buNone/>
              <a:tabLst/>
              <a:defRPr/>
            </a:pPr>
            <a:r>
              <a:rPr kumimoji="0" lang="en-US" altLang="en-US" sz="1350" b="0" i="0" u="none" strike="noStrike" kern="0" cap="none" spc="0" normalizeH="0" baseline="0" noProof="0" dirty="0">
                <a:ln>
                  <a:noFill/>
                </a:ln>
                <a:solidFill>
                  <a:schemeClr val="bg1"/>
                </a:solidFill>
                <a:effectLst/>
                <a:uLnTx/>
                <a:uFillTx/>
                <a:latin typeface="Avenir Medium"/>
                <a:ea typeface="+mn-ea"/>
                <a:cs typeface="+mn-cs"/>
              </a:rPr>
              <a:t>Advertising ROI</a:t>
            </a:r>
            <a:endParaRPr lang="en-US" altLang="en-US" sz="1350" b="0" i="0" u="none" strike="noStrike" kern="0" cap="none" spc="0" normalizeH="0" baseline="0" noProof="0" dirty="0">
              <a:ln>
                <a:noFill/>
              </a:ln>
              <a:solidFill>
                <a:schemeClr val="bg1"/>
              </a:solidFill>
              <a:effectLst/>
              <a:uLnTx/>
              <a:uFillTx/>
              <a:latin typeface="Avenir Medium"/>
            </a:endParaRPr>
          </a:p>
        </p:txBody>
      </p:sp>
      <p:sp>
        <p:nvSpPr>
          <p:cNvPr id="14" name="AutoShape 42">
            <a:extLst>
              <a:ext uri="{FF2B5EF4-FFF2-40B4-BE49-F238E27FC236}">
                <a16:creationId xmlns:a16="http://schemas.microsoft.com/office/drawing/2014/main" xmlns="" id="{4B3B6D64-5666-4A84-B435-449B3479EAC4}"/>
              </a:ext>
            </a:extLst>
          </p:cNvPr>
          <p:cNvSpPr>
            <a:spLocks noChangeArrowheads="1"/>
          </p:cNvSpPr>
          <p:nvPr/>
        </p:nvSpPr>
        <p:spPr bwMode="auto">
          <a:xfrm>
            <a:off x="6306456" y="4669840"/>
            <a:ext cx="1722579" cy="263453"/>
          </a:xfrm>
          <a:prstGeom prst="rect">
            <a:avLst/>
          </a:prstGeom>
          <a:solidFill>
            <a:schemeClr val="bg2">
              <a:lumMod val="10000"/>
            </a:schemeClr>
          </a:solidFill>
          <a:ln w="12700" cap="flat" cmpd="sng" algn="ctr">
            <a:noFill/>
            <a:prstDash val="solid"/>
            <a:miter lim="800000"/>
          </a:ln>
          <a:effectLst/>
        </p:spPr>
        <p:txBody>
          <a:bodyPr lIns="108000" tIns="60951" rIns="23997" bIns="60951" anchor="t"/>
          <a:lstStyle>
            <a:lvl1pPr>
              <a:defRPr sz="1200" b="1">
                <a:solidFill>
                  <a:srgbClr val="000066"/>
                </a:solidFill>
                <a:latin typeface="Arial" charset="0"/>
              </a:defRPr>
            </a:lvl1pPr>
            <a:lvl2pPr marL="742950" indent="-285750">
              <a:defRPr sz="1200" b="1">
                <a:solidFill>
                  <a:srgbClr val="000066"/>
                </a:solidFill>
                <a:latin typeface="Arial" charset="0"/>
              </a:defRPr>
            </a:lvl2pPr>
            <a:lvl3pPr marL="1143000" indent="-228600">
              <a:defRPr sz="1200" b="1">
                <a:solidFill>
                  <a:srgbClr val="000066"/>
                </a:solidFill>
                <a:latin typeface="Arial" charset="0"/>
              </a:defRPr>
            </a:lvl3pPr>
            <a:lvl4pPr marL="1600200" indent="-228600">
              <a:defRPr sz="1200" b="1">
                <a:solidFill>
                  <a:srgbClr val="000066"/>
                </a:solidFill>
                <a:latin typeface="Arial" charset="0"/>
              </a:defRPr>
            </a:lvl4pPr>
            <a:lvl5pPr marL="2057400" indent="-228600">
              <a:defRPr sz="1200" b="1">
                <a:solidFill>
                  <a:srgbClr val="000066"/>
                </a:solidFill>
                <a:latin typeface="Arial" charset="0"/>
              </a:defRPr>
            </a:lvl5pPr>
            <a:lvl6pPr marL="2514600" indent="-228600" algn="ctr" eaLnBrk="0" fontAlgn="base" hangingPunct="0">
              <a:spcBef>
                <a:spcPct val="0"/>
              </a:spcBef>
              <a:spcAft>
                <a:spcPct val="0"/>
              </a:spcAft>
              <a:defRPr sz="1200" b="1">
                <a:solidFill>
                  <a:srgbClr val="000066"/>
                </a:solidFill>
                <a:latin typeface="Arial" charset="0"/>
              </a:defRPr>
            </a:lvl6pPr>
            <a:lvl7pPr marL="2971800" indent="-228600" algn="ctr" eaLnBrk="0" fontAlgn="base" hangingPunct="0">
              <a:spcBef>
                <a:spcPct val="0"/>
              </a:spcBef>
              <a:spcAft>
                <a:spcPct val="0"/>
              </a:spcAft>
              <a:defRPr sz="1200" b="1">
                <a:solidFill>
                  <a:srgbClr val="000066"/>
                </a:solidFill>
                <a:latin typeface="Arial" charset="0"/>
              </a:defRPr>
            </a:lvl7pPr>
            <a:lvl8pPr marL="3429000" indent="-228600" algn="ctr" eaLnBrk="0" fontAlgn="base" hangingPunct="0">
              <a:spcBef>
                <a:spcPct val="0"/>
              </a:spcBef>
              <a:spcAft>
                <a:spcPct val="0"/>
              </a:spcAft>
              <a:defRPr sz="1200" b="1">
                <a:solidFill>
                  <a:srgbClr val="000066"/>
                </a:solidFill>
                <a:latin typeface="Arial" charset="0"/>
              </a:defRPr>
            </a:lvl8pPr>
            <a:lvl9pPr marL="3886200" indent="-228600" algn="ctr" eaLnBrk="0" fontAlgn="base" hangingPunct="0">
              <a:spcBef>
                <a:spcPct val="0"/>
              </a:spcBef>
              <a:spcAft>
                <a:spcPct val="0"/>
              </a:spcAft>
              <a:defRPr sz="1200" b="1">
                <a:solidFill>
                  <a:srgbClr val="000066"/>
                </a:solidFill>
                <a:latin typeface="Arial" charset="0"/>
              </a:defRPr>
            </a:lvl9pPr>
          </a:lstStyle>
          <a:p>
            <a:pPr marL="0" marR="0" lvl="0" indent="0" defTabSz="914355" eaLnBrk="1" fontAlgn="auto" latinLnBrk="0" hangingPunct="1">
              <a:lnSpc>
                <a:spcPct val="100000"/>
              </a:lnSpc>
              <a:spcBef>
                <a:spcPts val="0"/>
              </a:spcBef>
              <a:spcAft>
                <a:spcPts val="0"/>
              </a:spcAft>
              <a:buClrTx/>
              <a:buSzTx/>
              <a:buFontTx/>
              <a:buNone/>
              <a:tabLst/>
              <a:defRPr/>
            </a:pPr>
            <a:r>
              <a:rPr kumimoji="0" lang="en-US" altLang="en-US" sz="1350" b="0" i="0" u="none" strike="noStrike" kern="0" cap="none" spc="0" normalizeH="0" baseline="0" noProof="0" dirty="0">
                <a:ln>
                  <a:noFill/>
                </a:ln>
                <a:solidFill>
                  <a:schemeClr val="bg1"/>
                </a:solidFill>
                <a:effectLst/>
                <a:uLnTx/>
                <a:uFillTx/>
                <a:latin typeface="Avenir Medium"/>
                <a:ea typeface="+mn-ea"/>
                <a:cs typeface="+mn-cs"/>
              </a:rPr>
              <a:t>Promotional ROI</a:t>
            </a:r>
            <a:endParaRPr lang="en-US" altLang="en-US" sz="1350" b="0" i="0" u="none" strike="noStrike" kern="0" cap="none" spc="0" normalizeH="0" baseline="0" noProof="0" dirty="0">
              <a:ln>
                <a:noFill/>
              </a:ln>
              <a:solidFill>
                <a:schemeClr val="bg1"/>
              </a:solidFill>
              <a:effectLst/>
              <a:uLnTx/>
              <a:uFillTx/>
              <a:latin typeface="Avenir Medium"/>
            </a:endParaRPr>
          </a:p>
        </p:txBody>
      </p:sp>
      <p:sp>
        <p:nvSpPr>
          <p:cNvPr id="15" name="AutoShape 44">
            <a:extLst>
              <a:ext uri="{FF2B5EF4-FFF2-40B4-BE49-F238E27FC236}">
                <a16:creationId xmlns:a16="http://schemas.microsoft.com/office/drawing/2014/main" xmlns="" id="{FF50D0A1-F964-471B-A154-48B56682C9DD}"/>
              </a:ext>
            </a:extLst>
          </p:cNvPr>
          <p:cNvSpPr>
            <a:spLocks noChangeArrowheads="1"/>
          </p:cNvSpPr>
          <p:nvPr/>
        </p:nvSpPr>
        <p:spPr bwMode="auto">
          <a:xfrm>
            <a:off x="6306456" y="5272082"/>
            <a:ext cx="1722579" cy="492110"/>
          </a:xfrm>
          <a:prstGeom prst="rect">
            <a:avLst/>
          </a:prstGeom>
          <a:solidFill>
            <a:schemeClr val="bg2">
              <a:lumMod val="10000"/>
            </a:schemeClr>
          </a:solidFill>
          <a:ln w="12700" cap="flat" cmpd="sng" algn="ctr">
            <a:noFill/>
            <a:prstDash val="solid"/>
            <a:miter lim="800000"/>
          </a:ln>
          <a:effectLst/>
        </p:spPr>
        <p:txBody>
          <a:bodyPr lIns="108000" tIns="60951" rIns="23997" bIns="60951" anchor="t"/>
          <a:lstStyle>
            <a:lvl1pPr>
              <a:defRPr sz="1200" b="1">
                <a:solidFill>
                  <a:srgbClr val="000066"/>
                </a:solidFill>
                <a:latin typeface="Arial" charset="0"/>
              </a:defRPr>
            </a:lvl1pPr>
            <a:lvl2pPr marL="742950" indent="-285750">
              <a:defRPr sz="1200" b="1">
                <a:solidFill>
                  <a:srgbClr val="000066"/>
                </a:solidFill>
                <a:latin typeface="Arial" charset="0"/>
              </a:defRPr>
            </a:lvl2pPr>
            <a:lvl3pPr marL="1143000" indent="-228600">
              <a:defRPr sz="1200" b="1">
                <a:solidFill>
                  <a:srgbClr val="000066"/>
                </a:solidFill>
                <a:latin typeface="Arial" charset="0"/>
              </a:defRPr>
            </a:lvl3pPr>
            <a:lvl4pPr marL="1600200" indent="-228600">
              <a:defRPr sz="1200" b="1">
                <a:solidFill>
                  <a:srgbClr val="000066"/>
                </a:solidFill>
                <a:latin typeface="Arial" charset="0"/>
              </a:defRPr>
            </a:lvl4pPr>
            <a:lvl5pPr marL="2057400" indent="-228600">
              <a:defRPr sz="1200" b="1">
                <a:solidFill>
                  <a:srgbClr val="000066"/>
                </a:solidFill>
                <a:latin typeface="Arial" charset="0"/>
              </a:defRPr>
            </a:lvl5pPr>
            <a:lvl6pPr marL="2514600" indent="-228600" algn="ctr" eaLnBrk="0" fontAlgn="base" hangingPunct="0">
              <a:spcBef>
                <a:spcPct val="0"/>
              </a:spcBef>
              <a:spcAft>
                <a:spcPct val="0"/>
              </a:spcAft>
              <a:defRPr sz="1200" b="1">
                <a:solidFill>
                  <a:srgbClr val="000066"/>
                </a:solidFill>
                <a:latin typeface="Arial" charset="0"/>
              </a:defRPr>
            </a:lvl6pPr>
            <a:lvl7pPr marL="2971800" indent="-228600" algn="ctr" eaLnBrk="0" fontAlgn="base" hangingPunct="0">
              <a:spcBef>
                <a:spcPct val="0"/>
              </a:spcBef>
              <a:spcAft>
                <a:spcPct val="0"/>
              </a:spcAft>
              <a:defRPr sz="1200" b="1">
                <a:solidFill>
                  <a:srgbClr val="000066"/>
                </a:solidFill>
                <a:latin typeface="Arial" charset="0"/>
              </a:defRPr>
            </a:lvl7pPr>
            <a:lvl8pPr marL="3429000" indent="-228600" algn="ctr" eaLnBrk="0" fontAlgn="base" hangingPunct="0">
              <a:spcBef>
                <a:spcPct val="0"/>
              </a:spcBef>
              <a:spcAft>
                <a:spcPct val="0"/>
              </a:spcAft>
              <a:defRPr sz="1200" b="1">
                <a:solidFill>
                  <a:srgbClr val="000066"/>
                </a:solidFill>
                <a:latin typeface="Arial" charset="0"/>
              </a:defRPr>
            </a:lvl8pPr>
            <a:lvl9pPr marL="3886200" indent="-228600" algn="ctr" eaLnBrk="0" fontAlgn="base" hangingPunct="0">
              <a:spcBef>
                <a:spcPct val="0"/>
              </a:spcBef>
              <a:spcAft>
                <a:spcPct val="0"/>
              </a:spcAft>
              <a:defRPr sz="1200" b="1">
                <a:solidFill>
                  <a:srgbClr val="000066"/>
                </a:solidFill>
                <a:latin typeface="Arial" charset="0"/>
              </a:defRPr>
            </a:lvl9pPr>
          </a:lstStyle>
          <a:p>
            <a:pPr marL="0" marR="0" lvl="0" indent="0" defTabSz="914355" eaLnBrk="1" fontAlgn="auto" latinLnBrk="0" hangingPunct="1">
              <a:lnSpc>
                <a:spcPct val="100000"/>
              </a:lnSpc>
              <a:spcBef>
                <a:spcPts val="0"/>
              </a:spcBef>
              <a:spcAft>
                <a:spcPts val="0"/>
              </a:spcAft>
              <a:buClrTx/>
              <a:buSzTx/>
              <a:buFontTx/>
              <a:buNone/>
              <a:tabLst/>
              <a:defRPr/>
            </a:pPr>
            <a:r>
              <a:rPr kumimoji="0" lang="en-US" altLang="en-US" sz="1350" b="0" i="0" u="none" strike="noStrike" kern="0" cap="none" spc="0" normalizeH="0" baseline="0" noProof="0" dirty="0">
                <a:ln>
                  <a:noFill/>
                </a:ln>
                <a:solidFill>
                  <a:schemeClr val="bg1"/>
                </a:solidFill>
                <a:effectLst/>
                <a:uLnTx/>
                <a:uFillTx/>
                <a:latin typeface="Avenir Medium"/>
                <a:ea typeface="+mn-ea"/>
                <a:cs typeface="+mn-cs"/>
              </a:rPr>
              <a:t>Pack: on-shelf impact measures</a:t>
            </a:r>
            <a:endParaRPr lang="en-US" altLang="en-US" sz="1350" b="0" i="0" u="none" strike="noStrike" kern="0" cap="none" spc="0" normalizeH="0" baseline="0" noProof="0" dirty="0">
              <a:ln>
                <a:noFill/>
              </a:ln>
              <a:solidFill>
                <a:schemeClr val="bg1"/>
              </a:solidFill>
              <a:effectLst/>
              <a:uLnTx/>
              <a:uFillTx/>
              <a:latin typeface="Avenir Medium"/>
            </a:endParaRPr>
          </a:p>
        </p:txBody>
      </p:sp>
      <p:sp>
        <p:nvSpPr>
          <p:cNvPr id="16" name="AutoShape 46">
            <a:extLst>
              <a:ext uri="{FF2B5EF4-FFF2-40B4-BE49-F238E27FC236}">
                <a16:creationId xmlns:a16="http://schemas.microsoft.com/office/drawing/2014/main" xmlns="" id="{E37E9733-1AF1-4C77-B494-E68E4DF458DF}"/>
              </a:ext>
            </a:extLst>
          </p:cNvPr>
          <p:cNvSpPr>
            <a:spLocks noChangeArrowheads="1"/>
          </p:cNvSpPr>
          <p:nvPr/>
        </p:nvSpPr>
        <p:spPr bwMode="auto">
          <a:xfrm>
            <a:off x="8101195" y="4970960"/>
            <a:ext cx="1722579" cy="263453"/>
          </a:xfrm>
          <a:prstGeom prst="rect">
            <a:avLst/>
          </a:prstGeom>
          <a:solidFill>
            <a:schemeClr val="bg2">
              <a:lumMod val="10000"/>
            </a:schemeClr>
          </a:solidFill>
          <a:ln w="12700" cap="flat" cmpd="sng" algn="ctr">
            <a:noFill/>
            <a:prstDash val="solid"/>
            <a:miter lim="800000"/>
          </a:ln>
          <a:effectLst/>
        </p:spPr>
        <p:txBody>
          <a:bodyPr lIns="108000" tIns="60951" rIns="23997" bIns="60951" anchor="t"/>
          <a:lstStyle>
            <a:lvl1pPr>
              <a:defRPr sz="1200" b="1">
                <a:solidFill>
                  <a:srgbClr val="000066"/>
                </a:solidFill>
                <a:latin typeface="Arial" charset="0"/>
              </a:defRPr>
            </a:lvl1pPr>
            <a:lvl2pPr marL="742950" indent="-285750">
              <a:defRPr sz="1200" b="1">
                <a:solidFill>
                  <a:srgbClr val="000066"/>
                </a:solidFill>
                <a:latin typeface="Arial" charset="0"/>
              </a:defRPr>
            </a:lvl2pPr>
            <a:lvl3pPr marL="1143000" indent="-228600">
              <a:defRPr sz="1200" b="1">
                <a:solidFill>
                  <a:srgbClr val="000066"/>
                </a:solidFill>
                <a:latin typeface="Arial" charset="0"/>
              </a:defRPr>
            </a:lvl3pPr>
            <a:lvl4pPr marL="1600200" indent="-228600">
              <a:defRPr sz="1200" b="1">
                <a:solidFill>
                  <a:srgbClr val="000066"/>
                </a:solidFill>
                <a:latin typeface="Arial" charset="0"/>
              </a:defRPr>
            </a:lvl4pPr>
            <a:lvl5pPr marL="2057400" indent="-228600">
              <a:defRPr sz="1200" b="1">
                <a:solidFill>
                  <a:srgbClr val="000066"/>
                </a:solidFill>
                <a:latin typeface="Arial" charset="0"/>
              </a:defRPr>
            </a:lvl5pPr>
            <a:lvl6pPr marL="2514600" indent="-228600" algn="ctr" eaLnBrk="0" fontAlgn="base" hangingPunct="0">
              <a:spcBef>
                <a:spcPct val="0"/>
              </a:spcBef>
              <a:spcAft>
                <a:spcPct val="0"/>
              </a:spcAft>
              <a:defRPr sz="1200" b="1">
                <a:solidFill>
                  <a:srgbClr val="000066"/>
                </a:solidFill>
                <a:latin typeface="Arial" charset="0"/>
              </a:defRPr>
            </a:lvl6pPr>
            <a:lvl7pPr marL="2971800" indent="-228600" algn="ctr" eaLnBrk="0" fontAlgn="base" hangingPunct="0">
              <a:spcBef>
                <a:spcPct val="0"/>
              </a:spcBef>
              <a:spcAft>
                <a:spcPct val="0"/>
              </a:spcAft>
              <a:defRPr sz="1200" b="1">
                <a:solidFill>
                  <a:srgbClr val="000066"/>
                </a:solidFill>
                <a:latin typeface="Arial" charset="0"/>
              </a:defRPr>
            </a:lvl7pPr>
            <a:lvl8pPr marL="3429000" indent="-228600" algn="ctr" eaLnBrk="0" fontAlgn="base" hangingPunct="0">
              <a:spcBef>
                <a:spcPct val="0"/>
              </a:spcBef>
              <a:spcAft>
                <a:spcPct val="0"/>
              </a:spcAft>
              <a:defRPr sz="1200" b="1">
                <a:solidFill>
                  <a:srgbClr val="000066"/>
                </a:solidFill>
                <a:latin typeface="Arial" charset="0"/>
              </a:defRPr>
            </a:lvl8pPr>
            <a:lvl9pPr marL="3886200" indent="-228600" algn="ctr" eaLnBrk="0" fontAlgn="base" hangingPunct="0">
              <a:spcBef>
                <a:spcPct val="0"/>
              </a:spcBef>
              <a:spcAft>
                <a:spcPct val="0"/>
              </a:spcAft>
              <a:defRPr sz="1200" b="1">
                <a:solidFill>
                  <a:srgbClr val="000066"/>
                </a:solidFill>
                <a:latin typeface="Arial" charset="0"/>
              </a:defRPr>
            </a:lvl9pPr>
          </a:lstStyle>
          <a:p>
            <a:pPr marL="0" marR="0" lvl="0" indent="0" defTabSz="914355" eaLnBrk="1" fontAlgn="auto" latinLnBrk="0" hangingPunct="1">
              <a:lnSpc>
                <a:spcPct val="100000"/>
              </a:lnSpc>
              <a:spcBef>
                <a:spcPts val="0"/>
              </a:spcBef>
              <a:spcAft>
                <a:spcPts val="0"/>
              </a:spcAft>
              <a:buClrTx/>
              <a:buSzTx/>
              <a:buFontTx/>
              <a:buNone/>
              <a:tabLst/>
              <a:defRPr/>
            </a:pPr>
            <a:r>
              <a:rPr kumimoji="0" lang="en-US" altLang="en-US" sz="1350" b="0" i="0" u="none" strike="noStrike" kern="0" cap="none" spc="0" normalizeH="0" baseline="0" noProof="0" dirty="0">
                <a:ln>
                  <a:noFill/>
                </a:ln>
                <a:solidFill>
                  <a:schemeClr val="bg1"/>
                </a:solidFill>
                <a:effectLst/>
                <a:uLnTx/>
                <a:uFillTx/>
                <a:latin typeface="Avenir Medium"/>
                <a:ea typeface="+mn-ea"/>
                <a:cs typeface="+mn-cs"/>
              </a:rPr>
              <a:t>Price margin</a:t>
            </a:r>
            <a:endParaRPr lang="en-US" altLang="en-US" sz="1350" b="0" i="0" u="none" strike="noStrike" kern="0" cap="none" spc="0" normalizeH="0" baseline="0" noProof="0" dirty="0">
              <a:ln>
                <a:noFill/>
              </a:ln>
              <a:solidFill>
                <a:schemeClr val="bg1"/>
              </a:solidFill>
              <a:effectLst/>
              <a:uLnTx/>
              <a:uFillTx/>
              <a:latin typeface="Avenir Medium"/>
            </a:endParaRPr>
          </a:p>
        </p:txBody>
      </p:sp>
      <p:sp>
        <p:nvSpPr>
          <p:cNvPr id="17" name="AutoShape 48">
            <a:extLst>
              <a:ext uri="{FF2B5EF4-FFF2-40B4-BE49-F238E27FC236}">
                <a16:creationId xmlns:a16="http://schemas.microsoft.com/office/drawing/2014/main" xmlns="" id="{D2DE7A46-F14D-4AA5-8E06-D2B24B584690}"/>
              </a:ext>
            </a:extLst>
          </p:cNvPr>
          <p:cNvSpPr>
            <a:spLocks noChangeArrowheads="1"/>
          </p:cNvSpPr>
          <p:nvPr/>
        </p:nvSpPr>
        <p:spPr bwMode="auto">
          <a:xfrm>
            <a:off x="8101195" y="4669840"/>
            <a:ext cx="1722579" cy="263453"/>
          </a:xfrm>
          <a:prstGeom prst="rect">
            <a:avLst/>
          </a:prstGeom>
          <a:solidFill>
            <a:schemeClr val="bg2">
              <a:lumMod val="10000"/>
            </a:schemeClr>
          </a:solidFill>
          <a:ln w="12700" cap="flat" cmpd="sng" algn="ctr">
            <a:noFill/>
            <a:prstDash val="solid"/>
            <a:miter lim="800000"/>
          </a:ln>
          <a:effectLst/>
        </p:spPr>
        <p:txBody>
          <a:bodyPr lIns="108000" tIns="60951" rIns="23997" bIns="60951" anchor="t"/>
          <a:lstStyle>
            <a:lvl1pPr>
              <a:defRPr sz="1200" b="1">
                <a:solidFill>
                  <a:srgbClr val="000066"/>
                </a:solidFill>
                <a:latin typeface="Arial" charset="0"/>
              </a:defRPr>
            </a:lvl1pPr>
            <a:lvl2pPr marL="742950" indent="-285750">
              <a:defRPr sz="1200" b="1">
                <a:solidFill>
                  <a:srgbClr val="000066"/>
                </a:solidFill>
                <a:latin typeface="Arial" charset="0"/>
              </a:defRPr>
            </a:lvl2pPr>
            <a:lvl3pPr marL="1143000" indent="-228600">
              <a:defRPr sz="1200" b="1">
                <a:solidFill>
                  <a:srgbClr val="000066"/>
                </a:solidFill>
                <a:latin typeface="Arial" charset="0"/>
              </a:defRPr>
            </a:lvl3pPr>
            <a:lvl4pPr marL="1600200" indent="-228600">
              <a:defRPr sz="1200" b="1">
                <a:solidFill>
                  <a:srgbClr val="000066"/>
                </a:solidFill>
                <a:latin typeface="Arial" charset="0"/>
              </a:defRPr>
            </a:lvl4pPr>
            <a:lvl5pPr marL="2057400" indent="-228600">
              <a:defRPr sz="1200" b="1">
                <a:solidFill>
                  <a:srgbClr val="000066"/>
                </a:solidFill>
                <a:latin typeface="Arial" charset="0"/>
              </a:defRPr>
            </a:lvl5pPr>
            <a:lvl6pPr marL="2514600" indent="-228600" algn="ctr" eaLnBrk="0" fontAlgn="base" hangingPunct="0">
              <a:spcBef>
                <a:spcPct val="0"/>
              </a:spcBef>
              <a:spcAft>
                <a:spcPct val="0"/>
              </a:spcAft>
              <a:defRPr sz="1200" b="1">
                <a:solidFill>
                  <a:srgbClr val="000066"/>
                </a:solidFill>
                <a:latin typeface="Arial" charset="0"/>
              </a:defRPr>
            </a:lvl6pPr>
            <a:lvl7pPr marL="2971800" indent="-228600" algn="ctr" eaLnBrk="0" fontAlgn="base" hangingPunct="0">
              <a:spcBef>
                <a:spcPct val="0"/>
              </a:spcBef>
              <a:spcAft>
                <a:spcPct val="0"/>
              </a:spcAft>
              <a:defRPr sz="1200" b="1">
                <a:solidFill>
                  <a:srgbClr val="000066"/>
                </a:solidFill>
                <a:latin typeface="Arial" charset="0"/>
              </a:defRPr>
            </a:lvl7pPr>
            <a:lvl8pPr marL="3429000" indent="-228600" algn="ctr" eaLnBrk="0" fontAlgn="base" hangingPunct="0">
              <a:spcBef>
                <a:spcPct val="0"/>
              </a:spcBef>
              <a:spcAft>
                <a:spcPct val="0"/>
              </a:spcAft>
              <a:defRPr sz="1200" b="1">
                <a:solidFill>
                  <a:srgbClr val="000066"/>
                </a:solidFill>
                <a:latin typeface="Arial" charset="0"/>
              </a:defRPr>
            </a:lvl8pPr>
            <a:lvl9pPr marL="3886200" indent="-228600" algn="ctr" eaLnBrk="0" fontAlgn="base" hangingPunct="0">
              <a:spcBef>
                <a:spcPct val="0"/>
              </a:spcBef>
              <a:spcAft>
                <a:spcPct val="0"/>
              </a:spcAft>
              <a:defRPr sz="1200" b="1">
                <a:solidFill>
                  <a:srgbClr val="000066"/>
                </a:solidFill>
                <a:latin typeface="Arial" charset="0"/>
              </a:defRPr>
            </a:lvl9pPr>
          </a:lstStyle>
          <a:p>
            <a:pPr marL="0" marR="0" lvl="0" indent="0" defTabSz="914355" eaLnBrk="1" fontAlgn="auto" latinLnBrk="0" hangingPunct="1">
              <a:lnSpc>
                <a:spcPct val="100000"/>
              </a:lnSpc>
              <a:spcBef>
                <a:spcPts val="0"/>
              </a:spcBef>
              <a:spcAft>
                <a:spcPts val="0"/>
              </a:spcAft>
              <a:buClrTx/>
              <a:buSzTx/>
              <a:buFontTx/>
              <a:buNone/>
              <a:tabLst/>
              <a:defRPr/>
            </a:pPr>
            <a:r>
              <a:rPr kumimoji="0" lang="en-US" altLang="en-US" sz="1350" b="0" i="0" u="none" strike="noStrike" kern="0" cap="none" spc="0" normalizeH="0" baseline="0" noProof="0" dirty="0">
                <a:ln>
                  <a:noFill/>
                </a:ln>
                <a:solidFill>
                  <a:schemeClr val="bg1"/>
                </a:solidFill>
                <a:effectLst/>
                <a:uLnTx/>
                <a:uFillTx/>
                <a:latin typeface="Avenir Medium"/>
                <a:ea typeface="+mn-ea"/>
                <a:cs typeface="+mn-cs"/>
              </a:rPr>
              <a:t>Product Perception</a:t>
            </a:r>
            <a:endParaRPr lang="en-US" altLang="en-US" sz="1350" b="0" i="0" u="none" strike="noStrike" kern="0" cap="none" spc="0" normalizeH="0" baseline="0" noProof="0" dirty="0">
              <a:ln>
                <a:noFill/>
              </a:ln>
              <a:solidFill>
                <a:schemeClr val="bg1"/>
              </a:solidFill>
              <a:effectLst/>
              <a:uLnTx/>
              <a:uFillTx/>
              <a:latin typeface="Avenir Medium"/>
            </a:endParaRPr>
          </a:p>
        </p:txBody>
      </p:sp>
      <p:sp>
        <p:nvSpPr>
          <p:cNvPr id="18" name="AutoShape 27">
            <a:extLst>
              <a:ext uri="{FF2B5EF4-FFF2-40B4-BE49-F238E27FC236}">
                <a16:creationId xmlns:a16="http://schemas.microsoft.com/office/drawing/2014/main" xmlns="" id="{7733AB83-4A65-41C4-82CB-2856A243B247}"/>
              </a:ext>
            </a:extLst>
          </p:cNvPr>
          <p:cNvSpPr>
            <a:spLocks noChangeArrowheads="1"/>
          </p:cNvSpPr>
          <p:nvPr/>
        </p:nvSpPr>
        <p:spPr bwMode="auto">
          <a:xfrm>
            <a:off x="6306456" y="3415210"/>
            <a:ext cx="1722579" cy="263453"/>
          </a:xfrm>
          <a:prstGeom prst="rect">
            <a:avLst/>
          </a:prstGeom>
          <a:solidFill>
            <a:schemeClr val="bg2">
              <a:lumMod val="10000"/>
            </a:schemeClr>
          </a:solidFill>
          <a:ln w="12700" cap="flat" cmpd="sng" algn="ctr">
            <a:noFill/>
            <a:prstDash val="solid"/>
            <a:miter lim="800000"/>
          </a:ln>
          <a:effectLst/>
        </p:spPr>
        <p:txBody>
          <a:bodyPr lIns="108000" tIns="60951" rIns="23997" bIns="60951" anchor="ctr"/>
          <a:lstStyle>
            <a:lvl1pPr>
              <a:defRPr sz="1200" b="1">
                <a:solidFill>
                  <a:srgbClr val="000066"/>
                </a:solidFill>
                <a:latin typeface="Arial" charset="0"/>
              </a:defRPr>
            </a:lvl1pPr>
            <a:lvl2pPr marL="742950" indent="-285750">
              <a:defRPr sz="1200" b="1">
                <a:solidFill>
                  <a:srgbClr val="000066"/>
                </a:solidFill>
                <a:latin typeface="Arial" charset="0"/>
              </a:defRPr>
            </a:lvl2pPr>
            <a:lvl3pPr marL="1143000" indent="-228600">
              <a:defRPr sz="1200" b="1">
                <a:solidFill>
                  <a:srgbClr val="000066"/>
                </a:solidFill>
                <a:latin typeface="Arial" charset="0"/>
              </a:defRPr>
            </a:lvl3pPr>
            <a:lvl4pPr marL="1600200" indent="-228600">
              <a:defRPr sz="1200" b="1">
                <a:solidFill>
                  <a:srgbClr val="000066"/>
                </a:solidFill>
                <a:latin typeface="Arial" charset="0"/>
              </a:defRPr>
            </a:lvl4pPr>
            <a:lvl5pPr marL="2057400" indent="-228600">
              <a:defRPr sz="1200" b="1">
                <a:solidFill>
                  <a:srgbClr val="000066"/>
                </a:solidFill>
                <a:latin typeface="Arial" charset="0"/>
              </a:defRPr>
            </a:lvl5pPr>
            <a:lvl6pPr marL="2514600" indent="-228600" algn="ctr" eaLnBrk="0" fontAlgn="base" hangingPunct="0">
              <a:spcBef>
                <a:spcPct val="0"/>
              </a:spcBef>
              <a:spcAft>
                <a:spcPct val="0"/>
              </a:spcAft>
              <a:defRPr sz="1200" b="1">
                <a:solidFill>
                  <a:srgbClr val="000066"/>
                </a:solidFill>
                <a:latin typeface="Arial" charset="0"/>
              </a:defRPr>
            </a:lvl6pPr>
            <a:lvl7pPr marL="2971800" indent="-228600" algn="ctr" eaLnBrk="0" fontAlgn="base" hangingPunct="0">
              <a:spcBef>
                <a:spcPct val="0"/>
              </a:spcBef>
              <a:spcAft>
                <a:spcPct val="0"/>
              </a:spcAft>
              <a:defRPr sz="1200" b="1">
                <a:solidFill>
                  <a:srgbClr val="000066"/>
                </a:solidFill>
                <a:latin typeface="Arial" charset="0"/>
              </a:defRPr>
            </a:lvl7pPr>
            <a:lvl8pPr marL="3429000" indent="-228600" algn="ctr" eaLnBrk="0" fontAlgn="base" hangingPunct="0">
              <a:spcBef>
                <a:spcPct val="0"/>
              </a:spcBef>
              <a:spcAft>
                <a:spcPct val="0"/>
              </a:spcAft>
              <a:defRPr sz="1200" b="1">
                <a:solidFill>
                  <a:srgbClr val="000066"/>
                </a:solidFill>
                <a:latin typeface="Arial" charset="0"/>
              </a:defRPr>
            </a:lvl8pPr>
            <a:lvl9pPr marL="3886200" indent="-228600" algn="ctr" eaLnBrk="0" fontAlgn="base" hangingPunct="0">
              <a:spcBef>
                <a:spcPct val="0"/>
              </a:spcBef>
              <a:spcAft>
                <a:spcPct val="0"/>
              </a:spcAft>
              <a:defRPr sz="1200" b="1">
                <a:solidFill>
                  <a:srgbClr val="000066"/>
                </a:solidFill>
                <a:latin typeface="Arial" charset="0"/>
              </a:defRPr>
            </a:lvl9pPr>
          </a:lstStyle>
          <a:p>
            <a:pPr marL="0" marR="0" lvl="0" indent="0" defTabSz="914355" eaLnBrk="1" fontAlgn="auto" latinLnBrk="0" hangingPunct="1">
              <a:lnSpc>
                <a:spcPct val="100000"/>
              </a:lnSpc>
              <a:spcBef>
                <a:spcPts val="0"/>
              </a:spcBef>
              <a:spcAft>
                <a:spcPts val="0"/>
              </a:spcAft>
              <a:buClrTx/>
              <a:buSzTx/>
              <a:buFontTx/>
              <a:buNone/>
              <a:tabLst/>
              <a:defRPr/>
            </a:pPr>
            <a:r>
              <a:rPr kumimoji="0" lang="en-GB" altLang="en-US" sz="1350" b="0" i="0" u="none" strike="noStrike" kern="0" cap="none" spc="0" normalizeH="0" baseline="0" noProof="0" dirty="0">
                <a:ln>
                  <a:noFill/>
                </a:ln>
                <a:solidFill>
                  <a:srgbClr val="FFFFFF"/>
                </a:solidFill>
                <a:effectLst/>
                <a:uLnTx/>
                <a:uFillTx/>
                <a:latin typeface="Avenir Medium"/>
                <a:ea typeface="+mn-ea"/>
                <a:cs typeface="+mn-cs"/>
              </a:rPr>
              <a:t>Purchase frequency</a:t>
            </a:r>
            <a:endParaRPr kumimoji="0" lang="en-US" altLang="en-US" sz="1350" b="0" i="0" u="none" strike="noStrike" kern="0" cap="none" spc="0" normalizeH="0" baseline="0" noProof="0" dirty="0">
              <a:ln>
                <a:noFill/>
              </a:ln>
              <a:solidFill>
                <a:srgbClr val="FFFFFF"/>
              </a:solidFill>
              <a:effectLst/>
              <a:uLnTx/>
              <a:uFillTx/>
              <a:latin typeface="Avenir Medium"/>
              <a:ea typeface="+mn-ea"/>
              <a:cs typeface="+mn-cs"/>
            </a:endParaRPr>
          </a:p>
        </p:txBody>
      </p:sp>
      <p:sp>
        <p:nvSpPr>
          <p:cNvPr id="19" name="AutoShape 27">
            <a:extLst>
              <a:ext uri="{FF2B5EF4-FFF2-40B4-BE49-F238E27FC236}">
                <a16:creationId xmlns:a16="http://schemas.microsoft.com/office/drawing/2014/main" xmlns="" id="{5420EE43-C170-4546-9E5B-94503B682873}"/>
              </a:ext>
            </a:extLst>
          </p:cNvPr>
          <p:cNvSpPr>
            <a:spLocks noChangeArrowheads="1"/>
          </p:cNvSpPr>
          <p:nvPr/>
        </p:nvSpPr>
        <p:spPr bwMode="auto">
          <a:xfrm>
            <a:off x="6306456" y="3763131"/>
            <a:ext cx="1722579" cy="263453"/>
          </a:xfrm>
          <a:prstGeom prst="rect">
            <a:avLst/>
          </a:prstGeom>
          <a:solidFill>
            <a:schemeClr val="bg2">
              <a:lumMod val="10000"/>
            </a:schemeClr>
          </a:solidFill>
          <a:ln w="12700" cap="flat" cmpd="sng" algn="ctr">
            <a:noFill/>
            <a:prstDash val="solid"/>
            <a:miter lim="800000"/>
          </a:ln>
          <a:effectLst/>
        </p:spPr>
        <p:txBody>
          <a:bodyPr lIns="108000" tIns="60951" rIns="23997" bIns="60951" anchor="ctr"/>
          <a:lstStyle>
            <a:lvl1pPr>
              <a:defRPr sz="1200" b="1">
                <a:solidFill>
                  <a:srgbClr val="000066"/>
                </a:solidFill>
                <a:latin typeface="Arial" charset="0"/>
              </a:defRPr>
            </a:lvl1pPr>
            <a:lvl2pPr marL="742950" indent="-285750">
              <a:defRPr sz="1200" b="1">
                <a:solidFill>
                  <a:srgbClr val="000066"/>
                </a:solidFill>
                <a:latin typeface="Arial" charset="0"/>
              </a:defRPr>
            </a:lvl2pPr>
            <a:lvl3pPr marL="1143000" indent="-228600">
              <a:defRPr sz="1200" b="1">
                <a:solidFill>
                  <a:srgbClr val="000066"/>
                </a:solidFill>
                <a:latin typeface="Arial" charset="0"/>
              </a:defRPr>
            </a:lvl3pPr>
            <a:lvl4pPr marL="1600200" indent="-228600">
              <a:defRPr sz="1200" b="1">
                <a:solidFill>
                  <a:srgbClr val="000066"/>
                </a:solidFill>
                <a:latin typeface="Arial" charset="0"/>
              </a:defRPr>
            </a:lvl4pPr>
            <a:lvl5pPr marL="2057400" indent="-228600">
              <a:defRPr sz="1200" b="1">
                <a:solidFill>
                  <a:srgbClr val="000066"/>
                </a:solidFill>
                <a:latin typeface="Arial" charset="0"/>
              </a:defRPr>
            </a:lvl5pPr>
            <a:lvl6pPr marL="2514600" indent="-228600" algn="ctr" eaLnBrk="0" fontAlgn="base" hangingPunct="0">
              <a:spcBef>
                <a:spcPct val="0"/>
              </a:spcBef>
              <a:spcAft>
                <a:spcPct val="0"/>
              </a:spcAft>
              <a:defRPr sz="1200" b="1">
                <a:solidFill>
                  <a:srgbClr val="000066"/>
                </a:solidFill>
                <a:latin typeface="Arial" charset="0"/>
              </a:defRPr>
            </a:lvl6pPr>
            <a:lvl7pPr marL="2971800" indent="-228600" algn="ctr" eaLnBrk="0" fontAlgn="base" hangingPunct="0">
              <a:spcBef>
                <a:spcPct val="0"/>
              </a:spcBef>
              <a:spcAft>
                <a:spcPct val="0"/>
              </a:spcAft>
              <a:defRPr sz="1200" b="1">
                <a:solidFill>
                  <a:srgbClr val="000066"/>
                </a:solidFill>
                <a:latin typeface="Arial" charset="0"/>
              </a:defRPr>
            </a:lvl7pPr>
            <a:lvl8pPr marL="3429000" indent="-228600" algn="ctr" eaLnBrk="0" fontAlgn="base" hangingPunct="0">
              <a:spcBef>
                <a:spcPct val="0"/>
              </a:spcBef>
              <a:spcAft>
                <a:spcPct val="0"/>
              </a:spcAft>
              <a:defRPr sz="1200" b="1">
                <a:solidFill>
                  <a:srgbClr val="000066"/>
                </a:solidFill>
                <a:latin typeface="Arial" charset="0"/>
              </a:defRPr>
            </a:lvl8pPr>
            <a:lvl9pPr marL="3886200" indent="-228600" algn="ctr" eaLnBrk="0" fontAlgn="base" hangingPunct="0">
              <a:spcBef>
                <a:spcPct val="0"/>
              </a:spcBef>
              <a:spcAft>
                <a:spcPct val="0"/>
              </a:spcAft>
              <a:defRPr sz="1200" b="1">
                <a:solidFill>
                  <a:srgbClr val="000066"/>
                </a:solidFill>
                <a:latin typeface="Arial" charset="0"/>
              </a:defRPr>
            </a:lvl9pPr>
          </a:lstStyle>
          <a:p>
            <a:pPr marL="0" marR="0" lvl="0" indent="0" defTabSz="914355" eaLnBrk="1" fontAlgn="auto" latinLnBrk="0" hangingPunct="1">
              <a:lnSpc>
                <a:spcPct val="100000"/>
              </a:lnSpc>
              <a:spcBef>
                <a:spcPts val="0"/>
              </a:spcBef>
              <a:spcAft>
                <a:spcPts val="0"/>
              </a:spcAft>
              <a:buClrTx/>
              <a:buSzTx/>
              <a:buFontTx/>
              <a:buNone/>
              <a:tabLst/>
              <a:defRPr/>
            </a:pPr>
            <a:r>
              <a:rPr kumimoji="0" lang="en-GB" altLang="en-US" sz="1350" b="0" i="0" u="none" strike="noStrike" kern="0" cap="none" spc="0" normalizeH="0" baseline="0" noProof="0" dirty="0">
                <a:ln>
                  <a:noFill/>
                </a:ln>
                <a:solidFill>
                  <a:srgbClr val="FFFFFF"/>
                </a:solidFill>
                <a:effectLst/>
                <a:uLnTx/>
                <a:uFillTx/>
                <a:latin typeface="Avenir Medium"/>
                <a:ea typeface="+mn-ea"/>
                <a:cs typeface="+mn-cs"/>
              </a:rPr>
              <a:t>Share of segment </a:t>
            </a:r>
            <a:endParaRPr kumimoji="0" lang="en-US" altLang="en-US" sz="1350" b="0" i="0" u="none" strike="noStrike" kern="0" cap="none" spc="0" normalizeH="0" baseline="0" noProof="0" dirty="0">
              <a:ln>
                <a:noFill/>
              </a:ln>
              <a:solidFill>
                <a:srgbClr val="FFFFFF"/>
              </a:solidFill>
              <a:effectLst/>
              <a:uLnTx/>
              <a:uFillTx/>
              <a:latin typeface="Avenir Medium"/>
              <a:ea typeface="+mn-ea"/>
              <a:cs typeface="+mn-cs"/>
            </a:endParaRPr>
          </a:p>
        </p:txBody>
      </p:sp>
      <p:sp>
        <p:nvSpPr>
          <p:cNvPr id="20" name="AutoShape 27">
            <a:extLst>
              <a:ext uri="{FF2B5EF4-FFF2-40B4-BE49-F238E27FC236}">
                <a16:creationId xmlns:a16="http://schemas.microsoft.com/office/drawing/2014/main" xmlns="" id="{D64FE1B3-FD63-43D3-AD4C-ADD4896CE775}"/>
              </a:ext>
            </a:extLst>
          </p:cNvPr>
          <p:cNvSpPr>
            <a:spLocks noChangeArrowheads="1"/>
          </p:cNvSpPr>
          <p:nvPr/>
        </p:nvSpPr>
        <p:spPr bwMode="auto">
          <a:xfrm>
            <a:off x="6306456" y="3095256"/>
            <a:ext cx="1722579" cy="263453"/>
          </a:xfrm>
          <a:prstGeom prst="rect">
            <a:avLst/>
          </a:prstGeom>
          <a:solidFill>
            <a:schemeClr val="bg2">
              <a:lumMod val="10000"/>
            </a:schemeClr>
          </a:solidFill>
          <a:ln w="12700" cap="flat" cmpd="sng" algn="ctr">
            <a:noFill/>
            <a:prstDash val="solid"/>
            <a:miter lim="800000"/>
          </a:ln>
          <a:effectLst/>
        </p:spPr>
        <p:txBody>
          <a:bodyPr lIns="108000" tIns="60951" rIns="23997" bIns="60951" anchor="ctr"/>
          <a:lstStyle>
            <a:lvl1pPr>
              <a:defRPr sz="1200" b="1">
                <a:solidFill>
                  <a:srgbClr val="000066"/>
                </a:solidFill>
                <a:latin typeface="Arial" charset="0"/>
              </a:defRPr>
            </a:lvl1pPr>
            <a:lvl2pPr marL="742950" indent="-285750">
              <a:defRPr sz="1200" b="1">
                <a:solidFill>
                  <a:srgbClr val="000066"/>
                </a:solidFill>
                <a:latin typeface="Arial" charset="0"/>
              </a:defRPr>
            </a:lvl2pPr>
            <a:lvl3pPr marL="1143000" indent="-228600">
              <a:defRPr sz="1200" b="1">
                <a:solidFill>
                  <a:srgbClr val="000066"/>
                </a:solidFill>
                <a:latin typeface="Arial" charset="0"/>
              </a:defRPr>
            </a:lvl3pPr>
            <a:lvl4pPr marL="1600200" indent="-228600">
              <a:defRPr sz="1200" b="1">
                <a:solidFill>
                  <a:srgbClr val="000066"/>
                </a:solidFill>
                <a:latin typeface="Arial" charset="0"/>
              </a:defRPr>
            </a:lvl4pPr>
            <a:lvl5pPr marL="2057400" indent="-228600">
              <a:defRPr sz="1200" b="1">
                <a:solidFill>
                  <a:srgbClr val="000066"/>
                </a:solidFill>
                <a:latin typeface="Arial" charset="0"/>
              </a:defRPr>
            </a:lvl5pPr>
            <a:lvl6pPr marL="2514600" indent="-228600" algn="ctr" eaLnBrk="0" fontAlgn="base" hangingPunct="0">
              <a:spcBef>
                <a:spcPct val="0"/>
              </a:spcBef>
              <a:spcAft>
                <a:spcPct val="0"/>
              </a:spcAft>
              <a:defRPr sz="1200" b="1">
                <a:solidFill>
                  <a:srgbClr val="000066"/>
                </a:solidFill>
                <a:latin typeface="Arial" charset="0"/>
              </a:defRPr>
            </a:lvl6pPr>
            <a:lvl7pPr marL="2971800" indent="-228600" algn="ctr" eaLnBrk="0" fontAlgn="base" hangingPunct="0">
              <a:spcBef>
                <a:spcPct val="0"/>
              </a:spcBef>
              <a:spcAft>
                <a:spcPct val="0"/>
              </a:spcAft>
              <a:defRPr sz="1200" b="1">
                <a:solidFill>
                  <a:srgbClr val="000066"/>
                </a:solidFill>
                <a:latin typeface="Arial" charset="0"/>
              </a:defRPr>
            </a:lvl7pPr>
            <a:lvl8pPr marL="3429000" indent="-228600" algn="ctr" eaLnBrk="0" fontAlgn="base" hangingPunct="0">
              <a:spcBef>
                <a:spcPct val="0"/>
              </a:spcBef>
              <a:spcAft>
                <a:spcPct val="0"/>
              </a:spcAft>
              <a:defRPr sz="1200" b="1">
                <a:solidFill>
                  <a:srgbClr val="000066"/>
                </a:solidFill>
                <a:latin typeface="Arial" charset="0"/>
              </a:defRPr>
            </a:lvl8pPr>
            <a:lvl9pPr marL="3886200" indent="-228600" algn="ctr" eaLnBrk="0" fontAlgn="base" hangingPunct="0">
              <a:spcBef>
                <a:spcPct val="0"/>
              </a:spcBef>
              <a:spcAft>
                <a:spcPct val="0"/>
              </a:spcAft>
              <a:defRPr sz="1200" b="1">
                <a:solidFill>
                  <a:srgbClr val="000066"/>
                </a:solidFill>
                <a:latin typeface="Arial" charset="0"/>
              </a:defRPr>
            </a:lvl9pPr>
          </a:lstStyle>
          <a:p>
            <a:pPr marL="0" marR="0" lvl="0" indent="0" defTabSz="914355" eaLnBrk="1" fontAlgn="auto" latinLnBrk="0" hangingPunct="1">
              <a:lnSpc>
                <a:spcPct val="100000"/>
              </a:lnSpc>
              <a:spcBef>
                <a:spcPts val="0"/>
              </a:spcBef>
              <a:spcAft>
                <a:spcPts val="0"/>
              </a:spcAft>
              <a:buClrTx/>
              <a:buSzTx/>
              <a:buFontTx/>
              <a:buNone/>
              <a:tabLst/>
              <a:defRPr/>
            </a:pPr>
            <a:r>
              <a:rPr kumimoji="0" lang="en-GB" altLang="en-US" sz="1350" b="0" i="0" u="none" strike="noStrike" kern="0" cap="none" spc="0" normalizeH="0" baseline="0" noProof="0" dirty="0">
                <a:ln>
                  <a:noFill/>
                </a:ln>
                <a:solidFill>
                  <a:srgbClr val="FFFFFF"/>
                </a:solidFill>
                <a:effectLst/>
                <a:uLnTx/>
                <a:uFillTx/>
                <a:latin typeface="Avenir Medium"/>
                <a:ea typeface="+mn-ea"/>
                <a:cs typeface="+mn-cs"/>
              </a:rPr>
              <a:t>Penetration rate</a:t>
            </a:r>
            <a:endParaRPr kumimoji="0" lang="en-US" altLang="en-US" sz="1350" b="0" i="0" u="none" strike="noStrike" kern="0" cap="none" spc="0" normalizeH="0" baseline="0" noProof="0" dirty="0">
              <a:ln>
                <a:noFill/>
              </a:ln>
              <a:solidFill>
                <a:srgbClr val="FFFFFF"/>
              </a:solidFill>
              <a:effectLst/>
              <a:uLnTx/>
              <a:uFillTx/>
              <a:latin typeface="Avenir Medium"/>
              <a:ea typeface="+mn-ea"/>
              <a:cs typeface="+mn-cs"/>
            </a:endParaRPr>
          </a:p>
        </p:txBody>
      </p:sp>
      <p:sp>
        <p:nvSpPr>
          <p:cNvPr id="21" name="Title 1">
            <a:extLst>
              <a:ext uri="{FF2B5EF4-FFF2-40B4-BE49-F238E27FC236}">
                <a16:creationId xmlns:a16="http://schemas.microsoft.com/office/drawing/2014/main" xmlns="" id="{910F5F06-BEFB-41A2-BE34-C60F1A0F9DED}"/>
              </a:ext>
            </a:extLst>
          </p:cNvPr>
          <p:cNvSpPr txBox="1">
            <a:spLocks/>
          </p:cNvSpPr>
          <p:nvPr/>
        </p:nvSpPr>
        <p:spPr>
          <a:xfrm>
            <a:off x="453112" y="1721259"/>
            <a:ext cx="2388543" cy="999165"/>
          </a:xfrm>
          <a:prstGeom prst="rect">
            <a:avLst/>
          </a:prstGeom>
        </p:spPr>
        <p:txBody>
          <a:bodyPr vert="horz" lIns="0" tIns="51937" rIns="0" bIns="51937" rtlCol="0" anchor="ctr">
            <a:noAutofit/>
          </a:bodyPr>
          <a:lstStyle>
            <a:lvl1pPr algn="l" defTabSz="779163" rtl="0" eaLnBrk="1" latinLnBrk="0" hangingPunct="1">
              <a:spcBef>
                <a:spcPct val="0"/>
              </a:spcBef>
              <a:buNone/>
              <a:defRPr sz="2700" b="0" kern="1200" spc="-80" baseline="0">
                <a:solidFill>
                  <a:schemeClr val="tx1"/>
                </a:solidFill>
                <a:latin typeface="+mj-lt"/>
                <a:ea typeface="+mj-ea"/>
                <a:cs typeface="+mj-cs"/>
              </a:defRPr>
            </a:lvl1pPr>
          </a:lstStyle>
          <a:p>
            <a:pPr defTabSz="389582"/>
            <a:r>
              <a:rPr lang="en-GB" sz="2100" b="1" spc="-40" dirty="0">
                <a:solidFill>
                  <a:srgbClr val="4D4D4D"/>
                </a:solidFill>
                <a:latin typeface="Avenir Black" charset="0"/>
                <a:ea typeface="Avenir Black" charset="0"/>
                <a:cs typeface="Avenir Black" charset="0"/>
              </a:rPr>
              <a:t>Strategic level: </a:t>
            </a:r>
            <a:r>
              <a:rPr lang="en-GB" sz="2100" spc="-40" dirty="0">
                <a:solidFill>
                  <a:srgbClr val="4D4D4D"/>
                </a:solidFill>
                <a:latin typeface="Avenir Medium"/>
              </a:rPr>
              <a:t>long-term brand health metrics</a:t>
            </a:r>
          </a:p>
        </p:txBody>
      </p:sp>
      <p:sp>
        <p:nvSpPr>
          <p:cNvPr id="22" name="Title 1">
            <a:extLst>
              <a:ext uri="{FF2B5EF4-FFF2-40B4-BE49-F238E27FC236}">
                <a16:creationId xmlns:a16="http://schemas.microsoft.com/office/drawing/2014/main" xmlns="" id="{BFD3BC88-9C7E-4F21-9AA1-EAAAE84D3B02}"/>
              </a:ext>
            </a:extLst>
          </p:cNvPr>
          <p:cNvSpPr txBox="1">
            <a:spLocks/>
          </p:cNvSpPr>
          <p:nvPr/>
        </p:nvSpPr>
        <p:spPr>
          <a:xfrm>
            <a:off x="453113" y="3259424"/>
            <a:ext cx="2976077" cy="999165"/>
          </a:xfrm>
          <a:prstGeom prst="rect">
            <a:avLst/>
          </a:prstGeom>
        </p:spPr>
        <p:txBody>
          <a:bodyPr vert="horz" lIns="0" tIns="51937" rIns="0" bIns="51937" rtlCol="0" anchor="ctr">
            <a:noAutofit/>
          </a:bodyPr>
          <a:lstStyle>
            <a:lvl1pPr algn="l" defTabSz="779163" rtl="0" eaLnBrk="1" latinLnBrk="0" hangingPunct="1">
              <a:spcBef>
                <a:spcPct val="0"/>
              </a:spcBef>
              <a:buNone/>
              <a:defRPr sz="2700" b="0" kern="1200" spc="-80" baseline="0">
                <a:solidFill>
                  <a:schemeClr val="tx1"/>
                </a:solidFill>
                <a:latin typeface="+mj-lt"/>
                <a:ea typeface="+mj-ea"/>
                <a:cs typeface="+mj-cs"/>
              </a:defRPr>
            </a:lvl1pPr>
          </a:lstStyle>
          <a:p>
            <a:pPr defTabSz="389582">
              <a:lnSpc>
                <a:spcPct val="110000"/>
              </a:lnSpc>
            </a:pPr>
            <a:r>
              <a:rPr lang="en-GB" sz="2100" b="1" spc="-40" dirty="0">
                <a:solidFill>
                  <a:srgbClr val="4D4D4D"/>
                </a:solidFill>
                <a:latin typeface="Avenir Black" charset="0"/>
                <a:ea typeface="Avenir Black" charset="0"/>
                <a:cs typeface="Avenir Black" charset="0"/>
              </a:rPr>
              <a:t>Operational level: </a:t>
            </a:r>
            <a:r>
              <a:rPr lang="en-GB" sz="2100" spc="-40" dirty="0">
                <a:solidFill>
                  <a:srgbClr val="4D4D4D"/>
                </a:solidFill>
                <a:latin typeface="Avenir Medium"/>
              </a:rPr>
              <a:t>granular goals for brand/product</a:t>
            </a:r>
          </a:p>
        </p:txBody>
      </p:sp>
      <p:sp>
        <p:nvSpPr>
          <p:cNvPr id="23" name="Title 1">
            <a:extLst>
              <a:ext uri="{FF2B5EF4-FFF2-40B4-BE49-F238E27FC236}">
                <a16:creationId xmlns:a16="http://schemas.microsoft.com/office/drawing/2014/main" xmlns="" id="{61F9B63D-0906-41B7-975C-91BDE721AB35}"/>
              </a:ext>
            </a:extLst>
          </p:cNvPr>
          <p:cNvSpPr txBox="1">
            <a:spLocks/>
          </p:cNvSpPr>
          <p:nvPr/>
        </p:nvSpPr>
        <p:spPr>
          <a:xfrm>
            <a:off x="453113" y="4695427"/>
            <a:ext cx="2610199" cy="999165"/>
          </a:xfrm>
          <a:prstGeom prst="rect">
            <a:avLst/>
          </a:prstGeom>
        </p:spPr>
        <p:txBody>
          <a:bodyPr vert="horz" lIns="0" tIns="51937" rIns="0" bIns="51937" rtlCol="0" anchor="ctr">
            <a:noAutofit/>
          </a:bodyPr>
          <a:lstStyle>
            <a:lvl1pPr algn="l" defTabSz="779163" rtl="0" eaLnBrk="1" latinLnBrk="0" hangingPunct="1">
              <a:spcBef>
                <a:spcPct val="0"/>
              </a:spcBef>
              <a:buNone/>
              <a:defRPr sz="2700" b="0" kern="1200" spc="-80" baseline="0">
                <a:solidFill>
                  <a:schemeClr val="tx1"/>
                </a:solidFill>
                <a:latin typeface="+mj-lt"/>
                <a:ea typeface="+mj-ea"/>
                <a:cs typeface="+mj-cs"/>
              </a:defRPr>
            </a:lvl1pPr>
          </a:lstStyle>
          <a:p>
            <a:pPr defTabSz="389582"/>
            <a:r>
              <a:rPr lang="en-GB" sz="2100" b="1" spc="-40" dirty="0">
                <a:solidFill>
                  <a:srgbClr val="4D4D4D"/>
                </a:solidFill>
                <a:latin typeface="Avenir Black" charset="0"/>
                <a:ea typeface="Avenir Black" charset="0"/>
                <a:cs typeface="Avenir Black" charset="0"/>
              </a:rPr>
              <a:t>Tactical level: </a:t>
            </a:r>
          </a:p>
          <a:p>
            <a:pPr defTabSz="389582"/>
            <a:r>
              <a:rPr lang="en-GB" sz="2100" spc="-40" dirty="0">
                <a:solidFill>
                  <a:srgbClr val="4D4D4D"/>
                </a:solidFill>
                <a:latin typeface="Avenir Medium"/>
              </a:rPr>
              <a:t>end market / media</a:t>
            </a:r>
          </a:p>
          <a:p>
            <a:pPr defTabSz="389582"/>
            <a:r>
              <a:rPr lang="en-GB" sz="2100" spc="-40" dirty="0">
                <a:solidFill>
                  <a:srgbClr val="4D4D4D"/>
                </a:solidFill>
                <a:latin typeface="Avenir Medium"/>
              </a:rPr>
              <a:t>execution measures</a:t>
            </a:r>
          </a:p>
        </p:txBody>
      </p:sp>
      <p:sp>
        <p:nvSpPr>
          <p:cNvPr id="24" name="AutoShape 19">
            <a:extLst>
              <a:ext uri="{FF2B5EF4-FFF2-40B4-BE49-F238E27FC236}">
                <a16:creationId xmlns:a16="http://schemas.microsoft.com/office/drawing/2014/main" xmlns="" id="{70EB1349-0120-44D8-80E3-8D4EE8804020}"/>
              </a:ext>
            </a:extLst>
          </p:cNvPr>
          <p:cNvSpPr>
            <a:spLocks noChangeArrowheads="1"/>
          </p:cNvSpPr>
          <p:nvPr/>
        </p:nvSpPr>
        <p:spPr bwMode="auto">
          <a:xfrm>
            <a:off x="3940409" y="4494142"/>
            <a:ext cx="2127139" cy="1356034"/>
          </a:xfrm>
          <a:prstGeom prst="homePlate">
            <a:avLst>
              <a:gd name="adj" fmla="val 12968"/>
            </a:avLst>
          </a:prstGeom>
          <a:solidFill>
            <a:schemeClr val="bg2">
              <a:lumMod val="10000"/>
            </a:schemeClr>
          </a:solidFill>
          <a:ln w="12700" cap="flat" cmpd="sng" algn="ctr">
            <a:noFill/>
            <a:prstDash val="solid"/>
            <a:miter lim="800000"/>
          </a:ln>
          <a:effectLst/>
        </p:spPr>
        <p:txBody>
          <a:bodyPr lIns="121902" tIns="60951" rIns="121902" bIns="60951" anchor="ctr"/>
          <a:lstStyle>
            <a:lvl1pPr>
              <a:defRPr sz="1200" b="1">
                <a:solidFill>
                  <a:srgbClr val="000066"/>
                </a:solidFill>
                <a:latin typeface="Arial" charset="0"/>
              </a:defRPr>
            </a:lvl1pPr>
            <a:lvl2pPr marL="742950" indent="-285750">
              <a:defRPr sz="1200" b="1">
                <a:solidFill>
                  <a:srgbClr val="000066"/>
                </a:solidFill>
                <a:latin typeface="Arial" charset="0"/>
              </a:defRPr>
            </a:lvl2pPr>
            <a:lvl3pPr marL="1143000" indent="-228600">
              <a:defRPr sz="1200" b="1">
                <a:solidFill>
                  <a:srgbClr val="000066"/>
                </a:solidFill>
                <a:latin typeface="Arial" charset="0"/>
              </a:defRPr>
            </a:lvl3pPr>
            <a:lvl4pPr marL="1600200" indent="-228600">
              <a:defRPr sz="1200" b="1">
                <a:solidFill>
                  <a:srgbClr val="000066"/>
                </a:solidFill>
                <a:latin typeface="Arial" charset="0"/>
              </a:defRPr>
            </a:lvl4pPr>
            <a:lvl5pPr marL="2057400" indent="-228600">
              <a:defRPr sz="1200" b="1">
                <a:solidFill>
                  <a:srgbClr val="000066"/>
                </a:solidFill>
                <a:latin typeface="Arial" charset="0"/>
              </a:defRPr>
            </a:lvl5pPr>
            <a:lvl6pPr marL="2514600" indent="-228600" algn="ctr" eaLnBrk="0" fontAlgn="base" hangingPunct="0">
              <a:spcBef>
                <a:spcPct val="0"/>
              </a:spcBef>
              <a:spcAft>
                <a:spcPct val="0"/>
              </a:spcAft>
              <a:defRPr sz="1200" b="1">
                <a:solidFill>
                  <a:srgbClr val="000066"/>
                </a:solidFill>
                <a:latin typeface="Arial" charset="0"/>
              </a:defRPr>
            </a:lvl6pPr>
            <a:lvl7pPr marL="2971800" indent="-228600" algn="ctr" eaLnBrk="0" fontAlgn="base" hangingPunct="0">
              <a:spcBef>
                <a:spcPct val="0"/>
              </a:spcBef>
              <a:spcAft>
                <a:spcPct val="0"/>
              </a:spcAft>
              <a:defRPr sz="1200" b="1">
                <a:solidFill>
                  <a:srgbClr val="000066"/>
                </a:solidFill>
                <a:latin typeface="Arial" charset="0"/>
              </a:defRPr>
            </a:lvl7pPr>
            <a:lvl8pPr marL="3429000" indent="-228600" algn="ctr" eaLnBrk="0" fontAlgn="base" hangingPunct="0">
              <a:spcBef>
                <a:spcPct val="0"/>
              </a:spcBef>
              <a:spcAft>
                <a:spcPct val="0"/>
              </a:spcAft>
              <a:defRPr sz="1200" b="1">
                <a:solidFill>
                  <a:srgbClr val="000066"/>
                </a:solidFill>
                <a:latin typeface="Arial" charset="0"/>
              </a:defRPr>
            </a:lvl8pPr>
            <a:lvl9pPr marL="3886200" indent="-228600" algn="ctr" eaLnBrk="0" fontAlgn="base" hangingPunct="0">
              <a:spcBef>
                <a:spcPct val="0"/>
              </a:spcBef>
              <a:spcAft>
                <a:spcPct val="0"/>
              </a:spcAft>
              <a:defRPr sz="1200" b="1">
                <a:solidFill>
                  <a:srgbClr val="000066"/>
                </a:solidFill>
                <a:latin typeface="Arial" charset="0"/>
              </a:defRPr>
            </a:lvl9pPr>
          </a:lstStyle>
          <a:p>
            <a:pPr marL="0" marR="0" lvl="0" indent="0" defTabSz="914355" eaLnBrk="1" fontAlgn="auto" latinLnBrk="0" hangingPunct="1">
              <a:lnSpc>
                <a:spcPct val="100000"/>
              </a:lnSpc>
              <a:spcBef>
                <a:spcPts val="0"/>
              </a:spcBef>
              <a:spcAft>
                <a:spcPts val="0"/>
              </a:spcAft>
              <a:buClrTx/>
              <a:buSzTx/>
              <a:buFontTx/>
              <a:buNone/>
              <a:tabLst/>
              <a:defRPr/>
            </a:pPr>
            <a:r>
              <a:rPr kumimoji="0" lang="en-GB" altLang="en-US" sz="1350" b="1" i="0" u="none" strike="noStrike" kern="0" cap="none" spc="0" normalizeH="0" baseline="0" noProof="0" dirty="0">
                <a:ln>
                  <a:noFill/>
                </a:ln>
                <a:solidFill>
                  <a:schemeClr val="bg1"/>
                </a:solidFill>
                <a:effectLst/>
                <a:uLnTx/>
                <a:uFillTx/>
                <a:latin typeface="Avenir Black"/>
                <a:ea typeface="Avenir Black" charset="0"/>
                <a:cs typeface="Avenir Black" charset="0"/>
              </a:rPr>
              <a:t>Marketing Mix</a:t>
            </a:r>
            <a:endParaRPr lang="en-US" altLang="en-US" sz="950" b="1" i="0" u="none" strike="noStrike" kern="0" cap="none" spc="0" normalizeH="0" baseline="0" noProof="0">
              <a:ln>
                <a:noFill/>
              </a:ln>
              <a:solidFill>
                <a:schemeClr val="bg1"/>
              </a:solidFill>
              <a:effectLst/>
              <a:uLnTx/>
              <a:uFillTx/>
              <a:latin typeface="Avenir Black"/>
              <a:ea typeface="Avenir Black" charset="0"/>
              <a:cs typeface="Avenir Black" charset="0"/>
            </a:endParaRPr>
          </a:p>
        </p:txBody>
      </p:sp>
      <p:sp>
        <p:nvSpPr>
          <p:cNvPr id="25" name="AutoShape 27">
            <a:extLst>
              <a:ext uri="{FF2B5EF4-FFF2-40B4-BE49-F238E27FC236}">
                <a16:creationId xmlns:a16="http://schemas.microsoft.com/office/drawing/2014/main" xmlns="" id="{B3CB0A6B-FC75-4725-B71E-65D1F005953C}"/>
              </a:ext>
            </a:extLst>
          </p:cNvPr>
          <p:cNvSpPr>
            <a:spLocks noChangeArrowheads="1"/>
          </p:cNvSpPr>
          <p:nvPr/>
        </p:nvSpPr>
        <p:spPr bwMode="auto">
          <a:xfrm>
            <a:off x="6306456" y="4111052"/>
            <a:ext cx="1722579" cy="263453"/>
          </a:xfrm>
          <a:prstGeom prst="rect">
            <a:avLst/>
          </a:prstGeom>
          <a:solidFill>
            <a:schemeClr val="bg2">
              <a:lumMod val="10000"/>
            </a:schemeClr>
          </a:solidFill>
          <a:ln w="12700" cap="flat" cmpd="sng" algn="ctr">
            <a:noFill/>
            <a:prstDash val="solid"/>
            <a:miter lim="800000"/>
          </a:ln>
          <a:effectLst/>
        </p:spPr>
        <p:txBody>
          <a:bodyPr lIns="108000" tIns="60951" rIns="23997" bIns="60951" anchor="ctr"/>
          <a:lstStyle>
            <a:lvl1pPr>
              <a:defRPr sz="1200" b="1">
                <a:solidFill>
                  <a:srgbClr val="000066"/>
                </a:solidFill>
                <a:latin typeface="Arial" charset="0"/>
              </a:defRPr>
            </a:lvl1pPr>
            <a:lvl2pPr marL="742950" indent="-285750">
              <a:defRPr sz="1200" b="1">
                <a:solidFill>
                  <a:srgbClr val="000066"/>
                </a:solidFill>
                <a:latin typeface="Arial" charset="0"/>
              </a:defRPr>
            </a:lvl2pPr>
            <a:lvl3pPr marL="1143000" indent="-228600">
              <a:defRPr sz="1200" b="1">
                <a:solidFill>
                  <a:srgbClr val="000066"/>
                </a:solidFill>
                <a:latin typeface="Arial" charset="0"/>
              </a:defRPr>
            </a:lvl3pPr>
            <a:lvl4pPr marL="1600200" indent="-228600">
              <a:defRPr sz="1200" b="1">
                <a:solidFill>
                  <a:srgbClr val="000066"/>
                </a:solidFill>
                <a:latin typeface="Arial" charset="0"/>
              </a:defRPr>
            </a:lvl4pPr>
            <a:lvl5pPr marL="2057400" indent="-228600">
              <a:defRPr sz="1200" b="1">
                <a:solidFill>
                  <a:srgbClr val="000066"/>
                </a:solidFill>
                <a:latin typeface="Arial" charset="0"/>
              </a:defRPr>
            </a:lvl5pPr>
            <a:lvl6pPr marL="2514600" indent="-228600" algn="ctr" eaLnBrk="0" fontAlgn="base" hangingPunct="0">
              <a:spcBef>
                <a:spcPct val="0"/>
              </a:spcBef>
              <a:spcAft>
                <a:spcPct val="0"/>
              </a:spcAft>
              <a:defRPr sz="1200" b="1">
                <a:solidFill>
                  <a:srgbClr val="000066"/>
                </a:solidFill>
                <a:latin typeface="Arial" charset="0"/>
              </a:defRPr>
            </a:lvl6pPr>
            <a:lvl7pPr marL="2971800" indent="-228600" algn="ctr" eaLnBrk="0" fontAlgn="base" hangingPunct="0">
              <a:spcBef>
                <a:spcPct val="0"/>
              </a:spcBef>
              <a:spcAft>
                <a:spcPct val="0"/>
              </a:spcAft>
              <a:defRPr sz="1200" b="1">
                <a:solidFill>
                  <a:srgbClr val="000066"/>
                </a:solidFill>
                <a:latin typeface="Arial" charset="0"/>
              </a:defRPr>
            </a:lvl7pPr>
            <a:lvl8pPr marL="3429000" indent="-228600" algn="ctr" eaLnBrk="0" fontAlgn="base" hangingPunct="0">
              <a:spcBef>
                <a:spcPct val="0"/>
              </a:spcBef>
              <a:spcAft>
                <a:spcPct val="0"/>
              </a:spcAft>
              <a:defRPr sz="1200" b="1">
                <a:solidFill>
                  <a:srgbClr val="000066"/>
                </a:solidFill>
                <a:latin typeface="Arial" charset="0"/>
              </a:defRPr>
            </a:lvl8pPr>
            <a:lvl9pPr marL="3886200" indent="-228600" algn="ctr" eaLnBrk="0" fontAlgn="base" hangingPunct="0">
              <a:spcBef>
                <a:spcPct val="0"/>
              </a:spcBef>
              <a:spcAft>
                <a:spcPct val="0"/>
              </a:spcAft>
              <a:defRPr sz="1200" b="1">
                <a:solidFill>
                  <a:srgbClr val="000066"/>
                </a:solidFill>
                <a:latin typeface="Arial" charset="0"/>
              </a:defRPr>
            </a:lvl9pPr>
          </a:lstStyle>
          <a:p>
            <a:pPr marL="0" marR="0" lvl="0" indent="0" defTabSz="914355" eaLnBrk="1" fontAlgn="auto" latinLnBrk="0" hangingPunct="1">
              <a:lnSpc>
                <a:spcPct val="100000"/>
              </a:lnSpc>
              <a:spcBef>
                <a:spcPts val="0"/>
              </a:spcBef>
              <a:spcAft>
                <a:spcPts val="0"/>
              </a:spcAft>
              <a:buClrTx/>
              <a:buSzTx/>
              <a:buFontTx/>
              <a:buNone/>
              <a:tabLst/>
              <a:defRPr/>
            </a:pPr>
            <a:r>
              <a:rPr kumimoji="0" lang="en-GB" altLang="en-US" sz="1350" b="0" i="0" u="none" strike="noStrike" kern="0" cap="none" spc="0" normalizeH="0" baseline="0" noProof="0" dirty="0">
                <a:ln>
                  <a:noFill/>
                </a:ln>
                <a:solidFill>
                  <a:srgbClr val="FFFFFF"/>
                </a:solidFill>
                <a:effectLst/>
                <a:uLnTx/>
                <a:uFillTx/>
                <a:latin typeface="Avenir Medium"/>
                <a:ea typeface="+mn-ea"/>
                <a:cs typeface="+mn-cs"/>
              </a:rPr>
              <a:t>Trial </a:t>
            </a:r>
            <a:endParaRPr kumimoji="0" lang="en-US" altLang="en-US" sz="1350" b="0" i="0" u="none" strike="noStrike" kern="0" cap="none" spc="0" normalizeH="0" baseline="0" noProof="0" dirty="0">
              <a:ln>
                <a:noFill/>
              </a:ln>
              <a:solidFill>
                <a:srgbClr val="FFFFFF"/>
              </a:solidFill>
              <a:effectLst/>
              <a:uLnTx/>
              <a:uFillTx/>
              <a:latin typeface="Avenir Medium"/>
              <a:ea typeface="+mn-ea"/>
              <a:cs typeface="+mn-cs"/>
            </a:endParaRPr>
          </a:p>
        </p:txBody>
      </p:sp>
    </p:spTree>
    <p:extLst>
      <p:ext uri="{BB962C8B-B14F-4D97-AF65-F5344CB8AC3E}">
        <p14:creationId xmlns:p14="http://schemas.microsoft.com/office/powerpoint/2010/main" val="12639782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E449825A-EABC-8319-7E19-6738830BD76A}"/>
              </a:ext>
            </a:extLst>
          </p:cNvPr>
          <p:cNvSpPr txBox="1"/>
          <p:nvPr/>
        </p:nvSpPr>
        <p:spPr>
          <a:xfrm>
            <a:off x="10216551" y="42557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Logo here</a:t>
            </a:r>
            <a:r>
              <a:rPr lang="en-US">
                <a:cs typeface="Calibri"/>
              </a:rPr>
              <a:t>​</a:t>
            </a:r>
            <a:endParaRPr lang="en-US"/>
          </a:p>
        </p:txBody>
      </p:sp>
      <p:sp>
        <p:nvSpPr>
          <p:cNvPr id="5" name="Rectangle: Rounded Corners 19"/>
          <p:cNvSpPr/>
          <p:nvPr/>
        </p:nvSpPr>
        <p:spPr>
          <a:xfrm>
            <a:off x="7480549" y="4145236"/>
            <a:ext cx="3876948" cy="1063477"/>
          </a:xfrm>
          <a:prstGeom prst="rect">
            <a:avLst/>
          </a:prstGeom>
          <a:noFill/>
          <a:ln>
            <a:noFill/>
          </a:ln>
        </p:spPr>
        <p:style>
          <a:lnRef idx="1">
            <a:schemeClr val="accent4"/>
          </a:lnRef>
          <a:fillRef idx="2">
            <a:schemeClr val="accent4"/>
          </a:fillRef>
          <a:effectRef idx="1">
            <a:schemeClr val="accent4"/>
          </a:effectRef>
          <a:fontRef idx="minor">
            <a:schemeClr val="dk1"/>
          </a:fontRef>
        </p:style>
        <p:txBody>
          <a:bodyPr lIns="121890" tIns="60945" rIns="121890" bIns="60945" rtlCol="0" anchor="ctr"/>
          <a:lstStyle/>
          <a:p>
            <a:pPr algn="ctr" defTabSz="914265"/>
            <a:r>
              <a:rPr lang="en-GB" sz="2100" b="1" dirty="0">
                <a:solidFill>
                  <a:srgbClr val="4D4D4D"/>
                </a:solidFill>
                <a:latin typeface="Avenir Black" charset="0"/>
                <a:ea typeface="Avenir Black" charset="0"/>
                <a:cs typeface="Avenir Black" charset="0"/>
              </a:rPr>
              <a:t>360 Activation</a:t>
            </a:r>
          </a:p>
        </p:txBody>
      </p:sp>
      <p:sp>
        <p:nvSpPr>
          <p:cNvPr id="6" name="Arrow: Curved Down 3"/>
          <p:cNvSpPr/>
          <p:nvPr/>
        </p:nvSpPr>
        <p:spPr>
          <a:xfrm>
            <a:off x="3996476" y="2613992"/>
            <a:ext cx="4591332" cy="1942124"/>
          </a:xfrm>
          <a:prstGeom prst="curvedDownArrow">
            <a:avLst>
              <a:gd name="adj1" fmla="val 18955"/>
              <a:gd name="adj2" fmla="val 50000"/>
              <a:gd name="adj3" fmla="val 25000"/>
            </a:avLst>
          </a:prstGeom>
          <a:solidFill>
            <a:schemeClr val="bg2">
              <a:lumMod val="1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121890" tIns="60945" rIns="121890" bIns="60945" rtlCol="0" anchor="ctr"/>
          <a:lstStyle/>
          <a:p>
            <a:pPr algn="ctr" defTabSz="914265"/>
            <a:endParaRPr lang="en-GB">
              <a:solidFill>
                <a:srgbClr val="464646"/>
              </a:solidFill>
              <a:latin typeface="Avenir Light"/>
            </a:endParaRPr>
          </a:p>
        </p:txBody>
      </p:sp>
      <p:sp>
        <p:nvSpPr>
          <p:cNvPr id="7" name="Title 2"/>
          <p:cNvSpPr>
            <a:spLocks noGrp="1"/>
          </p:cNvSpPr>
          <p:nvPr>
            <p:ph type="title" idx="4294967295"/>
          </p:nvPr>
        </p:nvSpPr>
        <p:spPr>
          <a:xfrm>
            <a:off x="575094" y="504466"/>
            <a:ext cx="6604000" cy="922338"/>
          </a:xfrm>
        </p:spPr>
        <p:txBody>
          <a:bodyPr>
            <a:normAutofit/>
          </a:bodyPr>
          <a:lstStyle/>
          <a:p>
            <a:r>
              <a:rPr lang="en-GB" sz="2400" b="1" dirty="0">
                <a:solidFill>
                  <a:schemeClr val="tx1"/>
                </a:solidFill>
              </a:rPr>
              <a:t>HOW YOU BRING YOUR BRAND IDEAL TO LIFE THROUGH COMMUNICATION </a:t>
            </a:r>
            <a:endParaRPr lang="en-GB" sz="2400" b="1">
              <a:solidFill>
                <a:schemeClr val="tx1"/>
              </a:solidFill>
              <a:cs typeface="Calibri Light"/>
            </a:endParaRPr>
          </a:p>
        </p:txBody>
      </p:sp>
      <p:pic>
        <p:nvPicPr>
          <p:cNvPr id="8" name="Picture 2" descr="Image result"/>
          <p:cNvPicPr>
            <a:picLocks noChangeAspect="1" noChangeArrowheads="1"/>
          </p:cNvPicPr>
          <p:nvPr/>
        </p:nvPicPr>
        <p:blipFill rotWithShape="1">
          <a:blip r:embed="rId3">
            <a:extLst>
              <a:ext uri="{28A0092B-C50C-407E-A947-70E740481C1C}">
                <a14:useLocalDpi xmlns:a14="http://schemas.microsoft.com/office/drawing/2010/main" val="0"/>
              </a:ext>
            </a:extLst>
          </a:blip>
          <a:srcRect l="29711" t="15985" r="29506" b="15853"/>
          <a:stretch/>
        </p:blipFill>
        <p:spPr bwMode="auto">
          <a:xfrm rot="8054644">
            <a:off x="5607717" y="4223317"/>
            <a:ext cx="1145555" cy="1148956"/>
          </a:xfrm>
          <a:prstGeom prst="ellipse">
            <a:avLst/>
          </a:prstGeom>
          <a:noFill/>
          <a:effectLst/>
          <a:extLst>
            <a:ext uri="{909E8E84-426E-40DD-AFC4-6F175D3DCCD1}">
              <a14:hiddenFill xmlns:a14="http://schemas.microsoft.com/office/drawing/2010/main">
                <a:solidFill>
                  <a:srgbClr val="FFFFFF"/>
                </a:solidFill>
              </a14:hiddenFill>
            </a:ext>
          </a:extLst>
        </p:spPr>
      </p:pic>
      <p:sp>
        <p:nvSpPr>
          <p:cNvPr id="9" name="Rectangle: Rounded Corners 12"/>
          <p:cNvSpPr/>
          <p:nvPr/>
        </p:nvSpPr>
        <p:spPr>
          <a:xfrm>
            <a:off x="186555" y="4145236"/>
            <a:ext cx="3876948" cy="1063477"/>
          </a:xfrm>
          <a:prstGeom prst="rect">
            <a:avLst/>
          </a:prstGeom>
          <a:noFill/>
          <a:ln>
            <a:noFill/>
          </a:ln>
        </p:spPr>
        <p:style>
          <a:lnRef idx="1">
            <a:schemeClr val="accent4"/>
          </a:lnRef>
          <a:fillRef idx="2">
            <a:schemeClr val="accent4"/>
          </a:fillRef>
          <a:effectRef idx="1">
            <a:schemeClr val="accent4"/>
          </a:effectRef>
          <a:fontRef idx="minor">
            <a:schemeClr val="dk1"/>
          </a:fontRef>
        </p:style>
        <p:txBody>
          <a:bodyPr lIns="121890" tIns="60945" rIns="121890" bIns="60945" rtlCol="0" anchor="ctr"/>
          <a:lstStyle/>
          <a:p>
            <a:pPr algn="ctr" defTabSz="914265"/>
            <a:r>
              <a:rPr lang="en-GB" sz="2100" b="1" dirty="0">
                <a:solidFill>
                  <a:srgbClr val="4D4D4D"/>
                </a:solidFill>
                <a:latin typeface="Avenir Black" charset="0"/>
                <a:ea typeface="Avenir Black" charset="0"/>
                <a:cs typeface="Avenir Black" charset="0"/>
              </a:rPr>
              <a:t>Communication Strategy </a:t>
            </a:r>
          </a:p>
          <a:p>
            <a:pPr algn="ctr" defTabSz="914265"/>
            <a:r>
              <a:rPr lang="en-GB" sz="2100" b="1" dirty="0">
                <a:solidFill>
                  <a:srgbClr val="4D4D4D"/>
                </a:solidFill>
                <a:latin typeface="Avenir Black" charset="0"/>
                <a:ea typeface="Avenir Black" charset="0"/>
                <a:cs typeface="Avenir Black" charset="0"/>
              </a:rPr>
              <a:t>(From – To Destination)</a:t>
            </a:r>
          </a:p>
        </p:txBody>
      </p:sp>
      <p:sp>
        <p:nvSpPr>
          <p:cNvPr id="10" name="Rectangle: Rounded Corners 13"/>
          <p:cNvSpPr/>
          <p:nvPr/>
        </p:nvSpPr>
        <p:spPr>
          <a:xfrm>
            <a:off x="1556230" y="2216607"/>
            <a:ext cx="3876948" cy="1063477"/>
          </a:xfrm>
          <a:prstGeom prst="rect">
            <a:avLst/>
          </a:prstGeom>
          <a:noFill/>
          <a:ln>
            <a:noFill/>
          </a:ln>
        </p:spPr>
        <p:style>
          <a:lnRef idx="1">
            <a:schemeClr val="accent4"/>
          </a:lnRef>
          <a:fillRef idx="2">
            <a:schemeClr val="accent4"/>
          </a:fillRef>
          <a:effectRef idx="1">
            <a:schemeClr val="accent4"/>
          </a:effectRef>
          <a:fontRef idx="minor">
            <a:schemeClr val="dk1"/>
          </a:fontRef>
        </p:style>
        <p:txBody>
          <a:bodyPr lIns="121890" tIns="60945" rIns="121890" bIns="60945" rtlCol="0" anchor="ctr"/>
          <a:lstStyle/>
          <a:p>
            <a:pPr algn="ctr" defTabSz="914265"/>
            <a:r>
              <a:rPr lang="en-GB" sz="2100" b="1" dirty="0">
                <a:solidFill>
                  <a:srgbClr val="4D4D4D"/>
                </a:solidFill>
                <a:latin typeface="Avenir Black" charset="0"/>
                <a:ea typeface="Avenir Black" charset="0"/>
                <a:cs typeface="Avenir Black" charset="0"/>
              </a:rPr>
              <a:t>Creative Idea </a:t>
            </a:r>
          </a:p>
          <a:p>
            <a:pPr algn="ctr" defTabSz="914265"/>
            <a:r>
              <a:rPr lang="en-GB" sz="2100" b="1" dirty="0">
                <a:solidFill>
                  <a:srgbClr val="4D4D4D"/>
                </a:solidFill>
                <a:latin typeface="Avenir Black" charset="0"/>
                <a:ea typeface="Avenir Black" charset="0"/>
                <a:cs typeface="Avenir Black" charset="0"/>
              </a:rPr>
              <a:t>(&amp; Briefing)</a:t>
            </a:r>
          </a:p>
        </p:txBody>
      </p:sp>
      <p:sp>
        <p:nvSpPr>
          <p:cNvPr id="11" name="Rectangle: Rounded Corners 21"/>
          <p:cNvSpPr/>
          <p:nvPr/>
        </p:nvSpPr>
        <p:spPr>
          <a:xfrm>
            <a:off x="6901468" y="2216607"/>
            <a:ext cx="3876948" cy="1063477"/>
          </a:xfrm>
          <a:prstGeom prst="rect">
            <a:avLst/>
          </a:prstGeom>
          <a:noFill/>
          <a:ln>
            <a:noFill/>
          </a:ln>
        </p:spPr>
        <p:style>
          <a:lnRef idx="1">
            <a:schemeClr val="accent4"/>
          </a:lnRef>
          <a:fillRef idx="2">
            <a:schemeClr val="accent4"/>
          </a:fillRef>
          <a:effectRef idx="1">
            <a:schemeClr val="accent4"/>
          </a:effectRef>
          <a:fontRef idx="minor">
            <a:schemeClr val="dk1"/>
          </a:fontRef>
        </p:style>
        <p:txBody>
          <a:bodyPr lIns="121890" tIns="60945" rIns="121890" bIns="60945" rtlCol="0" anchor="ctr"/>
          <a:lstStyle/>
          <a:p>
            <a:pPr algn="ctr" defTabSz="914265"/>
            <a:r>
              <a:rPr lang="en-GB" sz="2100" b="1" dirty="0">
                <a:solidFill>
                  <a:srgbClr val="4D4D4D"/>
                </a:solidFill>
                <a:latin typeface="Avenir Black" charset="0"/>
                <a:ea typeface="Avenir Black" charset="0"/>
                <a:cs typeface="Avenir Black" charset="0"/>
              </a:rPr>
              <a:t>Design System</a:t>
            </a:r>
          </a:p>
        </p:txBody>
      </p:sp>
      <p:sp>
        <p:nvSpPr>
          <p:cNvPr id="12" name="Freeform 125"/>
          <p:cNvSpPr>
            <a:spLocks noEditPoints="1"/>
          </p:cNvSpPr>
          <p:nvPr/>
        </p:nvSpPr>
        <p:spPr bwMode="auto">
          <a:xfrm>
            <a:off x="4655131" y="4326659"/>
            <a:ext cx="692126" cy="633553"/>
          </a:xfrm>
          <a:custGeom>
            <a:avLst/>
            <a:gdLst>
              <a:gd name="T0" fmla="*/ 20 w 60"/>
              <a:gd name="T1" fmla="*/ 32 h 55"/>
              <a:gd name="T2" fmla="*/ 38 w 60"/>
              <a:gd name="T3" fmla="*/ 28 h 55"/>
              <a:gd name="T4" fmla="*/ 38 w 60"/>
              <a:gd name="T5" fmla="*/ 17 h 55"/>
              <a:gd name="T6" fmla="*/ 43 w 60"/>
              <a:gd name="T7" fmla="*/ 0 h 55"/>
              <a:gd name="T8" fmla="*/ 56 w 60"/>
              <a:gd name="T9" fmla="*/ 13 h 55"/>
              <a:gd name="T10" fmla="*/ 40 w 60"/>
              <a:gd name="T11" fmla="*/ 35 h 55"/>
              <a:gd name="T12" fmla="*/ 23 w 60"/>
              <a:gd name="T13" fmla="*/ 39 h 55"/>
              <a:gd name="T14" fmla="*/ 12 w 60"/>
              <a:gd name="T15" fmla="*/ 55 h 55"/>
              <a:gd name="T16" fmla="*/ 0 w 60"/>
              <a:gd name="T17" fmla="*/ 22 h 55"/>
              <a:gd name="T18" fmla="*/ 1 w 60"/>
              <a:gd name="T19" fmla="*/ 30 h 55"/>
              <a:gd name="T20" fmla="*/ 8 w 60"/>
              <a:gd name="T21" fmla="*/ 27 h 55"/>
              <a:gd name="T22" fmla="*/ 15 w 60"/>
              <a:gd name="T23" fmla="*/ 31 h 55"/>
              <a:gd name="T24" fmla="*/ 16 w 60"/>
              <a:gd name="T25" fmla="*/ 20 h 55"/>
              <a:gd name="T26" fmla="*/ 7 w 60"/>
              <a:gd name="T27" fmla="*/ 22 h 55"/>
              <a:gd name="T28" fmla="*/ 52 w 60"/>
              <a:gd name="T29" fmla="*/ 33 h 55"/>
              <a:gd name="T30" fmla="*/ 44 w 60"/>
              <a:gd name="T31" fmla="*/ 42 h 55"/>
              <a:gd name="T32" fmla="*/ 52 w 60"/>
              <a:gd name="T33" fmla="*/ 50 h 55"/>
              <a:gd name="T34" fmla="*/ 60 w 60"/>
              <a:gd name="T35" fmla="*/ 42 h 55"/>
              <a:gd name="T36" fmla="*/ 52 w 60"/>
              <a:gd name="T37" fmla="*/ 33 h 55"/>
              <a:gd name="T38" fmla="*/ 52 w 60"/>
              <a:gd name="T39" fmla="*/ 38 h 55"/>
              <a:gd name="T40" fmla="*/ 49 w 60"/>
              <a:gd name="T41" fmla="*/ 42 h 55"/>
              <a:gd name="T42" fmla="*/ 52 w 60"/>
              <a:gd name="T43" fmla="*/ 45 h 55"/>
              <a:gd name="T44" fmla="*/ 56 w 60"/>
              <a:gd name="T45" fmla="*/ 42 h 55"/>
              <a:gd name="T46" fmla="*/ 38 w 60"/>
              <a:gd name="T47" fmla="*/ 40 h 55"/>
              <a:gd name="T48" fmla="*/ 32 w 60"/>
              <a:gd name="T49" fmla="*/ 44 h 55"/>
              <a:gd name="T50" fmla="*/ 25 w 60"/>
              <a:gd name="T51" fmla="*/ 45 h 55"/>
              <a:gd name="T52" fmla="*/ 25 w 60"/>
              <a:gd name="T53" fmla="*/ 52 h 55"/>
              <a:gd name="T54" fmla="*/ 34 w 60"/>
              <a:gd name="T55" fmla="*/ 50 h 55"/>
              <a:gd name="T56" fmla="*/ 42 w 60"/>
              <a:gd name="T57" fmla="*/ 53 h 55"/>
              <a:gd name="T58" fmla="*/ 38 w 60"/>
              <a:gd name="T59" fmla="*/ 40 h 55"/>
              <a:gd name="T60" fmla="*/ 22 w 60"/>
              <a:gd name="T61" fmla="*/ 11 h 55"/>
              <a:gd name="T62" fmla="*/ 22 w 60"/>
              <a:gd name="T63" fmla="*/ 23 h 55"/>
              <a:gd name="T64" fmla="*/ 34 w 60"/>
              <a:gd name="T65" fmla="*/ 23 h 55"/>
              <a:gd name="T66" fmla="*/ 34 w 60"/>
              <a:gd name="T67" fmla="*/ 11 h 55"/>
              <a:gd name="T68" fmla="*/ 30 w 60"/>
              <a:gd name="T69" fmla="*/ 15 h 55"/>
              <a:gd name="T70" fmla="*/ 25 w 60"/>
              <a:gd name="T71" fmla="*/ 15 h 55"/>
              <a:gd name="T72" fmla="*/ 25 w 60"/>
              <a:gd name="T73" fmla="*/ 20 h 55"/>
              <a:gd name="T74" fmla="*/ 30 w 60"/>
              <a:gd name="T75" fmla="*/ 20 h 55"/>
              <a:gd name="T76" fmla="*/ 30 w 60"/>
              <a:gd name="T77" fmla="*/ 1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0" h="55">
                <a:moveTo>
                  <a:pt x="12" y="55"/>
                </a:moveTo>
                <a:cubicBezTo>
                  <a:pt x="7" y="40"/>
                  <a:pt x="12" y="34"/>
                  <a:pt x="20" y="32"/>
                </a:cubicBezTo>
                <a:cubicBezTo>
                  <a:pt x="23" y="31"/>
                  <a:pt x="27" y="30"/>
                  <a:pt x="30" y="30"/>
                </a:cubicBezTo>
                <a:cubicBezTo>
                  <a:pt x="33" y="29"/>
                  <a:pt x="36" y="29"/>
                  <a:pt x="38" y="28"/>
                </a:cubicBezTo>
                <a:cubicBezTo>
                  <a:pt x="42" y="27"/>
                  <a:pt x="46" y="24"/>
                  <a:pt x="44" y="16"/>
                </a:cubicBezTo>
                <a:cubicBezTo>
                  <a:pt x="38" y="17"/>
                  <a:pt x="38" y="17"/>
                  <a:pt x="38" y="17"/>
                </a:cubicBezTo>
                <a:cubicBezTo>
                  <a:pt x="41" y="9"/>
                  <a:pt x="41" y="9"/>
                  <a:pt x="41" y="9"/>
                </a:cubicBezTo>
                <a:cubicBezTo>
                  <a:pt x="43" y="0"/>
                  <a:pt x="43" y="0"/>
                  <a:pt x="43" y="0"/>
                </a:cubicBezTo>
                <a:cubicBezTo>
                  <a:pt x="49" y="7"/>
                  <a:pt x="49" y="7"/>
                  <a:pt x="49" y="7"/>
                </a:cubicBezTo>
                <a:cubicBezTo>
                  <a:pt x="56" y="13"/>
                  <a:pt x="56" y="13"/>
                  <a:pt x="56" y="13"/>
                </a:cubicBezTo>
                <a:cubicBezTo>
                  <a:pt x="51" y="14"/>
                  <a:pt x="51" y="14"/>
                  <a:pt x="51" y="14"/>
                </a:cubicBezTo>
                <a:cubicBezTo>
                  <a:pt x="54" y="28"/>
                  <a:pt x="48" y="33"/>
                  <a:pt x="40" y="35"/>
                </a:cubicBezTo>
                <a:cubicBezTo>
                  <a:pt x="37" y="36"/>
                  <a:pt x="34" y="37"/>
                  <a:pt x="31" y="37"/>
                </a:cubicBezTo>
                <a:cubicBezTo>
                  <a:pt x="28" y="38"/>
                  <a:pt x="25" y="38"/>
                  <a:pt x="23" y="39"/>
                </a:cubicBezTo>
                <a:cubicBezTo>
                  <a:pt x="18" y="40"/>
                  <a:pt x="16" y="43"/>
                  <a:pt x="19" y="53"/>
                </a:cubicBezTo>
                <a:cubicBezTo>
                  <a:pt x="12" y="55"/>
                  <a:pt x="12" y="55"/>
                  <a:pt x="12" y="55"/>
                </a:cubicBezTo>
                <a:close/>
                <a:moveTo>
                  <a:pt x="1" y="18"/>
                </a:moveTo>
                <a:cubicBezTo>
                  <a:pt x="0" y="22"/>
                  <a:pt x="0" y="22"/>
                  <a:pt x="0" y="22"/>
                </a:cubicBezTo>
                <a:cubicBezTo>
                  <a:pt x="2" y="23"/>
                  <a:pt x="3" y="23"/>
                  <a:pt x="5" y="24"/>
                </a:cubicBezTo>
                <a:cubicBezTo>
                  <a:pt x="3" y="26"/>
                  <a:pt x="2" y="28"/>
                  <a:pt x="1" y="30"/>
                </a:cubicBezTo>
                <a:cubicBezTo>
                  <a:pt x="4" y="32"/>
                  <a:pt x="4" y="32"/>
                  <a:pt x="4" y="32"/>
                </a:cubicBezTo>
                <a:cubicBezTo>
                  <a:pt x="5" y="30"/>
                  <a:pt x="6" y="28"/>
                  <a:pt x="8" y="27"/>
                </a:cubicBezTo>
                <a:cubicBezTo>
                  <a:pt x="9" y="29"/>
                  <a:pt x="10" y="31"/>
                  <a:pt x="11" y="33"/>
                </a:cubicBezTo>
                <a:cubicBezTo>
                  <a:pt x="15" y="31"/>
                  <a:pt x="15" y="31"/>
                  <a:pt x="15" y="31"/>
                </a:cubicBezTo>
                <a:cubicBezTo>
                  <a:pt x="13" y="28"/>
                  <a:pt x="12" y="26"/>
                  <a:pt x="10" y="24"/>
                </a:cubicBezTo>
                <a:cubicBezTo>
                  <a:pt x="12" y="22"/>
                  <a:pt x="14" y="21"/>
                  <a:pt x="16" y="20"/>
                </a:cubicBezTo>
                <a:cubicBezTo>
                  <a:pt x="15" y="17"/>
                  <a:pt x="15" y="17"/>
                  <a:pt x="15" y="17"/>
                </a:cubicBezTo>
                <a:cubicBezTo>
                  <a:pt x="12" y="18"/>
                  <a:pt x="9" y="20"/>
                  <a:pt x="7" y="22"/>
                </a:cubicBezTo>
                <a:cubicBezTo>
                  <a:pt x="6" y="20"/>
                  <a:pt x="4" y="19"/>
                  <a:pt x="1" y="18"/>
                </a:cubicBezTo>
                <a:close/>
                <a:moveTo>
                  <a:pt x="52" y="33"/>
                </a:moveTo>
                <a:cubicBezTo>
                  <a:pt x="50" y="33"/>
                  <a:pt x="48" y="34"/>
                  <a:pt x="46" y="36"/>
                </a:cubicBezTo>
                <a:cubicBezTo>
                  <a:pt x="45" y="37"/>
                  <a:pt x="44" y="39"/>
                  <a:pt x="44" y="42"/>
                </a:cubicBezTo>
                <a:cubicBezTo>
                  <a:pt x="44" y="44"/>
                  <a:pt x="45" y="46"/>
                  <a:pt x="46" y="48"/>
                </a:cubicBezTo>
                <a:cubicBezTo>
                  <a:pt x="48" y="49"/>
                  <a:pt x="50" y="50"/>
                  <a:pt x="52" y="50"/>
                </a:cubicBezTo>
                <a:cubicBezTo>
                  <a:pt x="54" y="50"/>
                  <a:pt x="57" y="49"/>
                  <a:pt x="58" y="48"/>
                </a:cubicBezTo>
                <a:cubicBezTo>
                  <a:pt x="60" y="46"/>
                  <a:pt x="60" y="44"/>
                  <a:pt x="60" y="42"/>
                </a:cubicBezTo>
                <a:cubicBezTo>
                  <a:pt x="60" y="39"/>
                  <a:pt x="60" y="37"/>
                  <a:pt x="58" y="36"/>
                </a:cubicBezTo>
                <a:cubicBezTo>
                  <a:pt x="57" y="34"/>
                  <a:pt x="54" y="33"/>
                  <a:pt x="52" y="33"/>
                </a:cubicBezTo>
                <a:close/>
                <a:moveTo>
                  <a:pt x="55" y="39"/>
                </a:moveTo>
                <a:cubicBezTo>
                  <a:pt x="54" y="39"/>
                  <a:pt x="53" y="38"/>
                  <a:pt x="52" y="38"/>
                </a:cubicBezTo>
                <a:cubicBezTo>
                  <a:pt x="51" y="38"/>
                  <a:pt x="50" y="39"/>
                  <a:pt x="50" y="39"/>
                </a:cubicBezTo>
                <a:cubicBezTo>
                  <a:pt x="49" y="40"/>
                  <a:pt x="49" y="41"/>
                  <a:pt x="49" y="42"/>
                </a:cubicBezTo>
                <a:cubicBezTo>
                  <a:pt x="49" y="43"/>
                  <a:pt x="49" y="44"/>
                  <a:pt x="50" y="44"/>
                </a:cubicBezTo>
                <a:cubicBezTo>
                  <a:pt x="50" y="45"/>
                  <a:pt x="51" y="45"/>
                  <a:pt x="52" y="45"/>
                </a:cubicBezTo>
                <a:cubicBezTo>
                  <a:pt x="53" y="45"/>
                  <a:pt x="54" y="45"/>
                  <a:pt x="55" y="44"/>
                </a:cubicBezTo>
                <a:cubicBezTo>
                  <a:pt x="55" y="44"/>
                  <a:pt x="56" y="43"/>
                  <a:pt x="56" y="42"/>
                </a:cubicBezTo>
                <a:cubicBezTo>
                  <a:pt x="56" y="41"/>
                  <a:pt x="55" y="40"/>
                  <a:pt x="55" y="39"/>
                </a:cubicBezTo>
                <a:close/>
                <a:moveTo>
                  <a:pt x="38" y="40"/>
                </a:moveTo>
                <a:cubicBezTo>
                  <a:pt x="34" y="40"/>
                  <a:pt x="34" y="40"/>
                  <a:pt x="34" y="40"/>
                </a:cubicBezTo>
                <a:cubicBezTo>
                  <a:pt x="34" y="41"/>
                  <a:pt x="33" y="43"/>
                  <a:pt x="32" y="44"/>
                </a:cubicBezTo>
                <a:cubicBezTo>
                  <a:pt x="30" y="43"/>
                  <a:pt x="28" y="42"/>
                  <a:pt x="26" y="42"/>
                </a:cubicBezTo>
                <a:cubicBezTo>
                  <a:pt x="25" y="45"/>
                  <a:pt x="25" y="45"/>
                  <a:pt x="25" y="45"/>
                </a:cubicBezTo>
                <a:cubicBezTo>
                  <a:pt x="27" y="46"/>
                  <a:pt x="29" y="47"/>
                  <a:pt x="30" y="48"/>
                </a:cubicBezTo>
                <a:cubicBezTo>
                  <a:pt x="29" y="49"/>
                  <a:pt x="27" y="51"/>
                  <a:pt x="25" y="52"/>
                </a:cubicBezTo>
                <a:cubicBezTo>
                  <a:pt x="27" y="55"/>
                  <a:pt x="27" y="55"/>
                  <a:pt x="27" y="55"/>
                </a:cubicBezTo>
                <a:cubicBezTo>
                  <a:pt x="30" y="54"/>
                  <a:pt x="32" y="52"/>
                  <a:pt x="34" y="50"/>
                </a:cubicBezTo>
                <a:cubicBezTo>
                  <a:pt x="35" y="51"/>
                  <a:pt x="37" y="53"/>
                  <a:pt x="39" y="55"/>
                </a:cubicBezTo>
                <a:cubicBezTo>
                  <a:pt x="42" y="53"/>
                  <a:pt x="42" y="53"/>
                  <a:pt x="42" y="53"/>
                </a:cubicBezTo>
                <a:cubicBezTo>
                  <a:pt x="40" y="50"/>
                  <a:pt x="38" y="48"/>
                  <a:pt x="36" y="47"/>
                </a:cubicBezTo>
                <a:cubicBezTo>
                  <a:pt x="37" y="45"/>
                  <a:pt x="37" y="43"/>
                  <a:pt x="38" y="40"/>
                </a:cubicBezTo>
                <a:close/>
                <a:moveTo>
                  <a:pt x="28" y="9"/>
                </a:moveTo>
                <a:cubicBezTo>
                  <a:pt x="26" y="9"/>
                  <a:pt x="23" y="10"/>
                  <a:pt x="22" y="11"/>
                </a:cubicBezTo>
                <a:cubicBezTo>
                  <a:pt x="20" y="13"/>
                  <a:pt x="20" y="15"/>
                  <a:pt x="20" y="17"/>
                </a:cubicBezTo>
                <a:cubicBezTo>
                  <a:pt x="20" y="20"/>
                  <a:pt x="20" y="22"/>
                  <a:pt x="22" y="23"/>
                </a:cubicBezTo>
                <a:cubicBezTo>
                  <a:pt x="23" y="25"/>
                  <a:pt x="26" y="26"/>
                  <a:pt x="28" y="26"/>
                </a:cubicBezTo>
                <a:cubicBezTo>
                  <a:pt x="30" y="26"/>
                  <a:pt x="32" y="25"/>
                  <a:pt x="34" y="23"/>
                </a:cubicBezTo>
                <a:cubicBezTo>
                  <a:pt x="35" y="22"/>
                  <a:pt x="36" y="20"/>
                  <a:pt x="36" y="17"/>
                </a:cubicBezTo>
                <a:cubicBezTo>
                  <a:pt x="36" y="15"/>
                  <a:pt x="35" y="13"/>
                  <a:pt x="34" y="11"/>
                </a:cubicBezTo>
                <a:cubicBezTo>
                  <a:pt x="32" y="10"/>
                  <a:pt x="30" y="9"/>
                  <a:pt x="28" y="9"/>
                </a:cubicBezTo>
                <a:close/>
                <a:moveTo>
                  <a:pt x="30" y="15"/>
                </a:moveTo>
                <a:cubicBezTo>
                  <a:pt x="30" y="14"/>
                  <a:pt x="29" y="14"/>
                  <a:pt x="28" y="14"/>
                </a:cubicBezTo>
                <a:cubicBezTo>
                  <a:pt x="27" y="14"/>
                  <a:pt x="26" y="14"/>
                  <a:pt x="25" y="15"/>
                </a:cubicBezTo>
                <a:cubicBezTo>
                  <a:pt x="25" y="15"/>
                  <a:pt x="24" y="16"/>
                  <a:pt x="24" y="17"/>
                </a:cubicBezTo>
                <a:cubicBezTo>
                  <a:pt x="24" y="18"/>
                  <a:pt x="25" y="19"/>
                  <a:pt x="25" y="20"/>
                </a:cubicBezTo>
                <a:cubicBezTo>
                  <a:pt x="26" y="20"/>
                  <a:pt x="27" y="21"/>
                  <a:pt x="28" y="21"/>
                </a:cubicBezTo>
                <a:cubicBezTo>
                  <a:pt x="29" y="21"/>
                  <a:pt x="30" y="20"/>
                  <a:pt x="30" y="20"/>
                </a:cubicBezTo>
                <a:cubicBezTo>
                  <a:pt x="31" y="19"/>
                  <a:pt x="32" y="18"/>
                  <a:pt x="32" y="17"/>
                </a:cubicBezTo>
                <a:cubicBezTo>
                  <a:pt x="32" y="16"/>
                  <a:pt x="31" y="15"/>
                  <a:pt x="30" y="15"/>
                </a:cubicBezTo>
                <a:close/>
              </a:path>
            </a:pathLst>
          </a:custGeom>
          <a:solidFill>
            <a:schemeClr val="bg2">
              <a:lumMod val="10000"/>
            </a:schemeClr>
          </a:solidFill>
          <a:ln>
            <a:noFill/>
          </a:ln>
        </p:spPr>
        <p:txBody>
          <a:bodyPr vert="horz" wrap="square" lIns="121890" tIns="60945" rIns="121890" bIns="60945" numCol="1" anchor="t" anchorCtr="0" compatLnSpc="1">
            <a:prstTxWarp prst="textNoShape">
              <a:avLst/>
            </a:prstTxWarp>
          </a:bodyPr>
          <a:lstStyle/>
          <a:p>
            <a:pPr defTabSz="914265"/>
            <a:endParaRPr lang="nl-NL">
              <a:solidFill>
                <a:srgbClr val="464646"/>
              </a:solidFill>
              <a:latin typeface="Avenir Light"/>
            </a:endParaRPr>
          </a:p>
        </p:txBody>
      </p:sp>
      <p:sp>
        <p:nvSpPr>
          <p:cNvPr id="13" name="Freeform 136"/>
          <p:cNvSpPr>
            <a:spLocks noEditPoints="1"/>
          </p:cNvSpPr>
          <p:nvPr/>
        </p:nvSpPr>
        <p:spPr bwMode="auto">
          <a:xfrm>
            <a:off x="5087116" y="3220765"/>
            <a:ext cx="692126" cy="774882"/>
          </a:xfrm>
          <a:custGeom>
            <a:avLst/>
            <a:gdLst>
              <a:gd name="T0" fmla="*/ 32 w 60"/>
              <a:gd name="T1" fmla="*/ 0 h 67"/>
              <a:gd name="T2" fmla="*/ 28 w 60"/>
              <a:gd name="T3" fmla="*/ 10 h 67"/>
              <a:gd name="T4" fmla="*/ 60 w 60"/>
              <a:gd name="T5" fmla="*/ 28 h 67"/>
              <a:gd name="T6" fmla="*/ 50 w 60"/>
              <a:gd name="T7" fmla="*/ 32 h 67"/>
              <a:gd name="T8" fmla="*/ 60 w 60"/>
              <a:gd name="T9" fmla="*/ 28 h 67"/>
              <a:gd name="T10" fmla="*/ 57 w 60"/>
              <a:gd name="T11" fmla="*/ 17 h 67"/>
              <a:gd name="T12" fmla="*/ 47 w 60"/>
              <a:gd name="T13" fmla="*/ 19 h 67"/>
              <a:gd name="T14" fmla="*/ 44 w 60"/>
              <a:gd name="T15" fmla="*/ 3 h 67"/>
              <a:gd name="T16" fmla="*/ 42 w 60"/>
              <a:gd name="T17" fmla="*/ 14 h 67"/>
              <a:gd name="T18" fmla="*/ 44 w 60"/>
              <a:gd name="T19" fmla="*/ 3 h 67"/>
              <a:gd name="T20" fmla="*/ 0 w 60"/>
              <a:gd name="T21" fmla="*/ 28 h 67"/>
              <a:gd name="T22" fmla="*/ 10 w 60"/>
              <a:gd name="T23" fmla="*/ 32 h 67"/>
              <a:gd name="T24" fmla="*/ 3 w 60"/>
              <a:gd name="T25" fmla="*/ 17 h 67"/>
              <a:gd name="T26" fmla="*/ 14 w 60"/>
              <a:gd name="T27" fmla="*/ 18 h 67"/>
              <a:gd name="T28" fmla="*/ 3 w 60"/>
              <a:gd name="T29" fmla="*/ 17 h 67"/>
              <a:gd name="T30" fmla="*/ 19 w 60"/>
              <a:gd name="T31" fmla="*/ 14 h 67"/>
              <a:gd name="T32" fmla="*/ 17 w 60"/>
              <a:gd name="T33" fmla="*/ 3 h 67"/>
              <a:gd name="T34" fmla="*/ 30 w 60"/>
              <a:gd name="T35" fmla="*/ 15 h 67"/>
              <a:gd name="T36" fmla="*/ 46 w 60"/>
              <a:gd name="T37" fmla="*/ 31 h 67"/>
              <a:gd name="T38" fmla="*/ 39 w 60"/>
              <a:gd name="T39" fmla="*/ 44 h 67"/>
              <a:gd name="T40" fmla="*/ 39 w 60"/>
              <a:gd name="T41" fmla="*/ 46 h 67"/>
              <a:gd name="T42" fmla="*/ 41 w 60"/>
              <a:gd name="T43" fmla="*/ 47 h 67"/>
              <a:gd name="T44" fmla="*/ 41 w 60"/>
              <a:gd name="T45" fmla="*/ 52 h 67"/>
              <a:gd name="T46" fmla="*/ 41 w 60"/>
              <a:gd name="T47" fmla="*/ 53 h 67"/>
              <a:gd name="T48" fmla="*/ 41 w 60"/>
              <a:gd name="T49" fmla="*/ 58 h 67"/>
              <a:gd name="T50" fmla="*/ 40 w 60"/>
              <a:gd name="T51" fmla="*/ 59 h 67"/>
              <a:gd name="T52" fmla="*/ 20 w 60"/>
              <a:gd name="T53" fmla="*/ 61 h 67"/>
              <a:gd name="T54" fmla="*/ 19 w 60"/>
              <a:gd name="T55" fmla="*/ 57 h 67"/>
              <a:gd name="T56" fmla="*/ 20 w 60"/>
              <a:gd name="T57" fmla="*/ 54 h 67"/>
              <a:gd name="T58" fmla="*/ 19 w 60"/>
              <a:gd name="T59" fmla="*/ 51 h 67"/>
              <a:gd name="T60" fmla="*/ 20 w 60"/>
              <a:gd name="T61" fmla="*/ 47 h 67"/>
              <a:gd name="T62" fmla="*/ 22 w 60"/>
              <a:gd name="T63" fmla="*/ 47 h 67"/>
              <a:gd name="T64" fmla="*/ 17 w 60"/>
              <a:gd name="T65" fmla="*/ 39 h 67"/>
              <a:gd name="T66" fmla="*/ 19 w 60"/>
              <a:gd name="T67" fmla="*/ 19 h 67"/>
              <a:gd name="T68" fmla="*/ 35 w 60"/>
              <a:gd name="T69" fmla="*/ 62 h 67"/>
              <a:gd name="T70" fmla="*/ 30 w 60"/>
              <a:gd name="T71" fmla="*/ 67 h 67"/>
              <a:gd name="T72" fmla="*/ 35 w 60"/>
              <a:gd name="T73" fmla="*/ 62 h 67"/>
              <a:gd name="T74" fmla="*/ 23 w 60"/>
              <a:gd name="T75" fmla="*/ 57 h 67"/>
              <a:gd name="T76" fmla="*/ 23 w 60"/>
              <a:gd name="T77" fmla="*/ 57 h 67"/>
              <a:gd name="T78" fmla="*/ 38 w 60"/>
              <a:gd name="T79" fmla="*/ 55 h 67"/>
              <a:gd name="T80" fmla="*/ 38 w 60"/>
              <a:gd name="T81" fmla="*/ 49 h 67"/>
              <a:gd name="T82" fmla="*/ 23 w 60"/>
              <a:gd name="T83" fmla="*/ 51 h 67"/>
              <a:gd name="T84" fmla="*/ 38 w 60"/>
              <a:gd name="T85" fmla="*/ 50 h 67"/>
              <a:gd name="T86" fmla="*/ 38 w 60"/>
              <a:gd name="T87" fmla="*/ 49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0" h="67">
                <a:moveTo>
                  <a:pt x="28" y="0"/>
                </a:moveTo>
                <a:cubicBezTo>
                  <a:pt x="32" y="0"/>
                  <a:pt x="32" y="0"/>
                  <a:pt x="32" y="0"/>
                </a:cubicBezTo>
                <a:cubicBezTo>
                  <a:pt x="32" y="10"/>
                  <a:pt x="32" y="10"/>
                  <a:pt x="32" y="10"/>
                </a:cubicBezTo>
                <a:cubicBezTo>
                  <a:pt x="28" y="10"/>
                  <a:pt x="28" y="10"/>
                  <a:pt x="28" y="10"/>
                </a:cubicBezTo>
                <a:cubicBezTo>
                  <a:pt x="28" y="0"/>
                  <a:pt x="28" y="0"/>
                  <a:pt x="28" y="0"/>
                </a:cubicBezTo>
                <a:close/>
                <a:moveTo>
                  <a:pt x="60" y="28"/>
                </a:moveTo>
                <a:cubicBezTo>
                  <a:pt x="60" y="32"/>
                  <a:pt x="60" y="32"/>
                  <a:pt x="60" y="32"/>
                </a:cubicBezTo>
                <a:cubicBezTo>
                  <a:pt x="50" y="32"/>
                  <a:pt x="50" y="32"/>
                  <a:pt x="50" y="32"/>
                </a:cubicBezTo>
                <a:cubicBezTo>
                  <a:pt x="50" y="28"/>
                  <a:pt x="50" y="28"/>
                  <a:pt x="50" y="28"/>
                </a:cubicBezTo>
                <a:cubicBezTo>
                  <a:pt x="60" y="28"/>
                  <a:pt x="60" y="28"/>
                  <a:pt x="60" y="28"/>
                </a:cubicBezTo>
                <a:close/>
                <a:moveTo>
                  <a:pt x="55" y="14"/>
                </a:moveTo>
                <a:cubicBezTo>
                  <a:pt x="57" y="17"/>
                  <a:pt x="57" y="17"/>
                  <a:pt x="57" y="17"/>
                </a:cubicBezTo>
                <a:cubicBezTo>
                  <a:pt x="49" y="22"/>
                  <a:pt x="49" y="22"/>
                  <a:pt x="49" y="22"/>
                </a:cubicBezTo>
                <a:cubicBezTo>
                  <a:pt x="47" y="19"/>
                  <a:pt x="47" y="19"/>
                  <a:pt x="47" y="19"/>
                </a:cubicBezTo>
                <a:cubicBezTo>
                  <a:pt x="55" y="14"/>
                  <a:pt x="55" y="14"/>
                  <a:pt x="55" y="14"/>
                </a:cubicBezTo>
                <a:close/>
                <a:moveTo>
                  <a:pt x="44" y="3"/>
                </a:moveTo>
                <a:cubicBezTo>
                  <a:pt x="39" y="12"/>
                  <a:pt x="39" y="12"/>
                  <a:pt x="39" y="12"/>
                </a:cubicBezTo>
                <a:cubicBezTo>
                  <a:pt x="42" y="14"/>
                  <a:pt x="42" y="14"/>
                  <a:pt x="42" y="14"/>
                </a:cubicBezTo>
                <a:cubicBezTo>
                  <a:pt x="47" y="5"/>
                  <a:pt x="47" y="5"/>
                  <a:pt x="47" y="5"/>
                </a:cubicBezTo>
                <a:cubicBezTo>
                  <a:pt x="44" y="3"/>
                  <a:pt x="44" y="3"/>
                  <a:pt x="44" y="3"/>
                </a:cubicBezTo>
                <a:close/>
                <a:moveTo>
                  <a:pt x="0" y="32"/>
                </a:moveTo>
                <a:cubicBezTo>
                  <a:pt x="0" y="28"/>
                  <a:pt x="0" y="28"/>
                  <a:pt x="0" y="28"/>
                </a:cubicBezTo>
                <a:cubicBezTo>
                  <a:pt x="10" y="28"/>
                  <a:pt x="10" y="28"/>
                  <a:pt x="10" y="28"/>
                </a:cubicBezTo>
                <a:cubicBezTo>
                  <a:pt x="10" y="32"/>
                  <a:pt x="10" y="32"/>
                  <a:pt x="10" y="32"/>
                </a:cubicBezTo>
                <a:cubicBezTo>
                  <a:pt x="0" y="32"/>
                  <a:pt x="0" y="32"/>
                  <a:pt x="0" y="32"/>
                </a:cubicBezTo>
                <a:close/>
                <a:moveTo>
                  <a:pt x="3" y="17"/>
                </a:moveTo>
                <a:cubicBezTo>
                  <a:pt x="5" y="14"/>
                  <a:pt x="5" y="14"/>
                  <a:pt x="5" y="14"/>
                </a:cubicBezTo>
                <a:cubicBezTo>
                  <a:pt x="14" y="18"/>
                  <a:pt x="14" y="18"/>
                  <a:pt x="14" y="18"/>
                </a:cubicBezTo>
                <a:cubicBezTo>
                  <a:pt x="12" y="22"/>
                  <a:pt x="12" y="22"/>
                  <a:pt x="12" y="22"/>
                </a:cubicBezTo>
                <a:cubicBezTo>
                  <a:pt x="3" y="17"/>
                  <a:pt x="3" y="17"/>
                  <a:pt x="3" y="17"/>
                </a:cubicBezTo>
                <a:close/>
                <a:moveTo>
                  <a:pt x="14" y="5"/>
                </a:moveTo>
                <a:cubicBezTo>
                  <a:pt x="19" y="14"/>
                  <a:pt x="19" y="14"/>
                  <a:pt x="19" y="14"/>
                </a:cubicBezTo>
                <a:cubicBezTo>
                  <a:pt x="22" y="12"/>
                  <a:pt x="22" y="12"/>
                  <a:pt x="22" y="12"/>
                </a:cubicBezTo>
                <a:cubicBezTo>
                  <a:pt x="17" y="3"/>
                  <a:pt x="17" y="3"/>
                  <a:pt x="17" y="3"/>
                </a:cubicBezTo>
                <a:cubicBezTo>
                  <a:pt x="14" y="5"/>
                  <a:pt x="14" y="5"/>
                  <a:pt x="14" y="5"/>
                </a:cubicBezTo>
                <a:close/>
                <a:moveTo>
                  <a:pt x="30" y="15"/>
                </a:moveTo>
                <a:cubicBezTo>
                  <a:pt x="34" y="15"/>
                  <a:pt x="39" y="17"/>
                  <a:pt x="42" y="19"/>
                </a:cubicBezTo>
                <a:cubicBezTo>
                  <a:pt x="44" y="22"/>
                  <a:pt x="46" y="26"/>
                  <a:pt x="46" y="31"/>
                </a:cubicBezTo>
                <a:cubicBezTo>
                  <a:pt x="46" y="34"/>
                  <a:pt x="45" y="36"/>
                  <a:pt x="44" y="39"/>
                </a:cubicBezTo>
                <a:cubicBezTo>
                  <a:pt x="43" y="41"/>
                  <a:pt x="41" y="43"/>
                  <a:pt x="39" y="44"/>
                </a:cubicBezTo>
                <a:cubicBezTo>
                  <a:pt x="39" y="46"/>
                  <a:pt x="39" y="46"/>
                  <a:pt x="39" y="46"/>
                </a:cubicBezTo>
                <a:cubicBezTo>
                  <a:pt x="39" y="46"/>
                  <a:pt x="39" y="46"/>
                  <a:pt x="39" y="46"/>
                </a:cubicBezTo>
                <a:cubicBezTo>
                  <a:pt x="41" y="46"/>
                  <a:pt x="41" y="46"/>
                  <a:pt x="41" y="46"/>
                </a:cubicBezTo>
                <a:cubicBezTo>
                  <a:pt x="41" y="47"/>
                  <a:pt x="41" y="47"/>
                  <a:pt x="41" y="47"/>
                </a:cubicBezTo>
                <a:cubicBezTo>
                  <a:pt x="41" y="48"/>
                  <a:pt x="42" y="49"/>
                  <a:pt x="42" y="50"/>
                </a:cubicBezTo>
                <a:cubicBezTo>
                  <a:pt x="42" y="50"/>
                  <a:pt x="41" y="51"/>
                  <a:pt x="41" y="52"/>
                </a:cubicBezTo>
                <a:cubicBezTo>
                  <a:pt x="41" y="52"/>
                  <a:pt x="41" y="52"/>
                  <a:pt x="41" y="52"/>
                </a:cubicBezTo>
                <a:cubicBezTo>
                  <a:pt x="41" y="53"/>
                  <a:pt x="41" y="53"/>
                  <a:pt x="41" y="53"/>
                </a:cubicBezTo>
                <a:cubicBezTo>
                  <a:pt x="41" y="54"/>
                  <a:pt x="42" y="55"/>
                  <a:pt x="42" y="55"/>
                </a:cubicBezTo>
                <a:cubicBezTo>
                  <a:pt x="42" y="56"/>
                  <a:pt x="41" y="57"/>
                  <a:pt x="41" y="58"/>
                </a:cubicBezTo>
                <a:cubicBezTo>
                  <a:pt x="41" y="59"/>
                  <a:pt x="41" y="59"/>
                  <a:pt x="41" y="59"/>
                </a:cubicBezTo>
                <a:cubicBezTo>
                  <a:pt x="40" y="59"/>
                  <a:pt x="40" y="59"/>
                  <a:pt x="40" y="59"/>
                </a:cubicBezTo>
                <a:cubicBezTo>
                  <a:pt x="22" y="61"/>
                  <a:pt x="22" y="61"/>
                  <a:pt x="22" y="61"/>
                </a:cubicBezTo>
                <a:cubicBezTo>
                  <a:pt x="20" y="61"/>
                  <a:pt x="20" y="61"/>
                  <a:pt x="20" y="61"/>
                </a:cubicBezTo>
                <a:cubicBezTo>
                  <a:pt x="20" y="60"/>
                  <a:pt x="20" y="60"/>
                  <a:pt x="20" y="60"/>
                </a:cubicBezTo>
                <a:cubicBezTo>
                  <a:pt x="20" y="59"/>
                  <a:pt x="19" y="58"/>
                  <a:pt x="19" y="57"/>
                </a:cubicBezTo>
                <a:cubicBezTo>
                  <a:pt x="19" y="56"/>
                  <a:pt x="19" y="55"/>
                  <a:pt x="20" y="54"/>
                </a:cubicBezTo>
                <a:cubicBezTo>
                  <a:pt x="20" y="54"/>
                  <a:pt x="20" y="54"/>
                  <a:pt x="20" y="54"/>
                </a:cubicBezTo>
                <a:cubicBezTo>
                  <a:pt x="20" y="54"/>
                  <a:pt x="20" y="54"/>
                  <a:pt x="20" y="54"/>
                </a:cubicBezTo>
                <a:cubicBezTo>
                  <a:pt x="20" y="53"/>
                  <a:pt x="19" y="52"/>
                  <a:pt x="19" y="51"/>
                </a:cubicBezTo>
                <a:cubicBezTo>
                  <a:pt x="19" y="50"/>
                  <a:pt x="19" y="49"/>
                  <a:pt x="20" y="48"/>
                </a:cubicBezTo>
                <a:cubicBezTo>
                  <a:pt x="20" y="47"/>
                  <a:pt x="20" y="47"/>
                  <a:pt x="20" y="47"/>
                </a:cubicBezTo>
                <a:cubicBezTo>
                  <a:pt x="21" y="47"/>
                  <a:pt x="21" y="47"/>
                  <a:pt x="21" y="47"/>
                </a:cubicBezTo>
                <a:cubicBezTo>
                  <a:pt x="22" y="47"/>
                  <a:pt x="22" y="47"/>
                  <a:pt x="22" y="47"/>
                </a:cubicBezTo>
                <a:cubicBezTo>
                  <a:pt x="22" y="44"/>
                  <a:pt x="22" y="44"/>
                  <a:pt x="22" y="44"/>
                </a:cubicBezTo>
                <a:cubicBezTo>
                  <a:pt x="20" y="43"/>
                  <a:pt x="18" y="41"/>
                  <a:pt x="17" y="39"/>
                </a:cubicBezTo>
                <a:cubicBezTo>
                  <a:pt x="15" y="37"/>
                  <a:pt x="14" y="34"/>
                  <a:pt x="14" y="31"/>
                </a:cubicBezTo>
                <a:cubicBezTo>
                  <a:pt x="14" y="26"/>
                  <a:pt x="16" y="22"/>
                  <a:pt x="19" y="19"/>
                </a:cubicBezTo>
                <a:cubicBezTo>
                  <a:pt x="22" y="17"/>
                  <a:pt x="26" y="15"/>
                  <a:pt x="30" y="15"/>
                </a:cubicBezTo>
                <a:close/>
                <a:moveTo>
                  <a:pt x="35" y="62"/>
                </a:moveTo>
                <a:cubicBezTo>
                  <a:pt x="35" y="62"/>
                  <a:pt x="35" y="62"/>
                  <a:pt x="35" y="62"/>
                </a:cubicBezTo>
                <a:cubicBezTo>
                  <a:pt x="35" y="65"/>
                  <a:pt x="33" y="67"/>
                  <a:pt x="30" y="67"/>
                </a:cubicBezTo>
                <a:cubicBezTo>
                  <a:pt x="28" y="67"/>
                  <a:pt x="26" y="65"/>
                  <a:pt x="26" y="63"/>
                </a:cubicBezTo>
                <a:cubicBezTo>
                  <a:pt x="35" y="62"/>
                  <a:pt x="35" y="62"/>
                  <a:pt x="35" y="62"/>
                </a:cubicBezTo>
                <a:close/>
                <a:moveTo>
                  <a:pt x="38" y="55"/>
                </a:moveTo>
                <a:cubicBezTo>
                  <a:pt x="23" y="57"/>
                  <a:pt x="23" y="57"/>
                  <a:pt x="23" y="57"/>
                </a:cubicBezTo>
                <a:cubicBezTo>
                  <a:pt x="23" y="57"/>
                  <a:pt x="23" y="57"/>
                  <a:pt x="23" y="57"/>
                </a:cubicBezTo>
                <a:cubicBezTo>
                  <a:pt x="23" y="57"/>
                  <a:pt x="23" y="57"/>
                  <a:pt x="23" y="57"/>
                </a:cubicBezTo>
                <a:cubicBezTo>
                  <a:pt x="38" y="56"/>
                  <a:pt x="38" y="56"/>
                  <a:pt x="38" y="56"/>
                </a:cubicBezTo>
                <a:cubicBezTo>
                  <a:pt x="38" y="56"/>
                  <a:pt x="38" y="56"/>
                  <a:pt x="38" y="55"/>
                </a:cubicBezTo>
                <a:cubicBezTo>
                  <a:pt x="38" y="55"/>
                  <a:pt x="38" y="55"/>
                  <a:pt x="38" y="55"/>
                </a:cubicBezTo>
                <a:close/>
                <a:moveTo>
                  <a:pt x="38" y="49"/>
                </a:moveTo>
                <a:cubicBezTo>
                  <a:pt x="23" y="51"/>
                  <a:pt x="23" y="51"/>
                  <a:pt x="23" y="51"/>
                </a:cubicBezTo>
                <a:cubicBezTo>
                  <a:pt x="23" y="51"/>
                  <a:pt x="23" y="51"/>
                  <a:pt x="23" y="51"/>
                </a:cubicBezTo>
                <a:cubicBezTo>
                  <a:pt x="23" y="51"/>
                  <a:pt x="23" y="51"/>
                  <a:pt x="23" y="51"/>
                </a:cubicBezTo>
                <a:cubicBezTo>
                  <a:pt x="38" y="50"/>
                  <a:pt x="38" y="50"/>
                  <a:pt x="38" y="50"/>
                </a:cubicBezTo>
                <a:cubicBezTo>
                  <a:pt x="38" y="50"/>
                  <a:pt x="38" y="50"/>
                  <a:pt x="38" y="50"/>
                </a:cubicBezTo>
                <a:cubicBezTo>
                  <a:pt x="38" y="49"/>
                  <a:pt x="38" y="49"/>
                  <a:pt x="38" y="49"/>
                </a:cubicBezTo>
                <a:close/>
              </a:path>
            </a:pathLst>
          </a:custGeom>
          <a:solidFill>
            <a:schemeClr val="bg2">
              <a:lumMod val="10000"/>
            </a:schemeClr>
          </a:solidFill>
          <a:ln>
            <a:noFill/>
          </a:ln>
        </p:spPr>
        <p:txBody>
          <a:bodyPr vert="horz" wrap="square" lIns="121890" tIns="60945" rIns="121890" bIns="60945" numCol="1" anchor="t" anchorCtr="0" compatLnSpc="1">
            <a:prstTxWarp prst="textNoShape">
              <a:avLst/>
            </a:prstTxWarp>
          </a:bodyPr>
          <a:lstStyle/>
          <a:p>
            <a:pPr defTabSz="914265"/>
            <a:endParaRPr lang="nl-NL">
              <a:solidFill>
                <a:srgbClr val="464646"/>
              </a:solidFill>
              <a:latin typeface="Avenir Light"/>
            </a:endParaRPr>
          </a:p>
        </p:txBody>
      </p:sp>
      <p:sp>
        <p:nvSpPr>
          <p:cNvPr id="14" name="Freeform 359"/>
          <p:cNvSpPr>
            <a:spLocks noEditPoints="1"/>
          </p:cNvSpPr>
          <p:nvPr/>
        </p:nvSpPr>
        <p:spPr bwMode="auto">
          <a:xfrm>
            <a:off x="6513978" y="3209193"/>
            <a:ext cx="774983" cy="794375"/>
          </a:xfrm>
          <a:custGeom>
            <a:avLst/>
            <a:gdLst>
              <a:gd name="T0" fmla="*/ 33 w 67"/>
              <a:gd name="T1" fmla="*/ 32 h 69"/>
              <a:gd name="T2" fmla="*/ 37 w 67"/>
              <a:gd name="T3" fmla="*/ 36 h 69"/>
              <a:gd name="T4" fmla="*/ 41 w 67"/>
              <a:gd name="T5" fmla="*/ 46 h 69"/>
              <a:gd name="T6" fmla="*/ 40 w 67"/>
              <a:gd name="T7" fmla="*/ 56 h 69"/>
              <a:gd name="T8" fmla="*/ 32 w 67"/>
              <a:gd name="T9" fmla="*/ 62 h 69"/>
              <a:gd name="T10" fmla="*/ 24 w 67"/>
              <a:gd name="T11" fmla="*/ 65 h 69"/>
              <a:gd name="T12" fmla="*/ 15 w 67"/>
              <a:gd name="T13" fmla="*/ 64 h 69"/>
              <a:gd name="T14" fmla="*/ 9 w 67"/>
              <a:gd name="T15" fmla="*/ 60 h 69"/>
              <a:gd name="T16" fmla="*/ 5 w 67"/>
              <a:gd name="T17" fmla="*/ 54 h 69"/>
              <a:gd name="T18" fmla="*/ 4 w 67"/>
              <a:gd name="T19" fmla="*/ 45 h 69"/>
              <a:gd name="T20" fmla="*/ 8 w 67"/>
              <a:gd name="T21" fmla="*/ 37 h 69"/>
              <a:gd name="T22" fmla="*/ 13 w 67"/>
              <a:gd name="T23" fmla="*/ 29 h 69"/>
              <a:gd name="T24" fmla="*/ 24 w 67"/>
              <a:gd name="T25" fmla="*/ 28 h 69"/>
              <a:gd name="T26" fmla="*/ 53 w 67"/>
              <a:gd name="T27" fmla="*/ 14 h 69"/>
              <a:gd name="T28" fmla="*/ 46 w 67"/>
              <a:gd name="T29" fmla="*/ 16 h 69"/>
              <a:gd name="T30" fmla="*/ 43 w 67"/>
              <a:gd name="T31" fmla="*/ 18 h 69"/>
              <a:gd name="T32" fmla="*/ 39 w 67"/>
              <a:gd name="T33" fmla="*/ 25 h 69"/>
              <a:gd name="T34" fmla="*/ 39 w 67"/>
              <a:gd name="T35" fmla="*/ 32 h 69"/>
              <a:gd name="T36" fmla="*/ 44 w 67"/>
              <a:gd name="T37" fmla="*/ 37 h 69"/>
              <a:gd name="T38" fmla="*/ 50 w 67"/>
              <a:gd name="T39" fmla="*/ 40 h 69"/>
              <a:gd name="T40" fmla="*/ 56 w 67"/>
              <a:gd name="T41" fmla="*/ 40 h 69"/>
              <a:gd name="T42" fmla="*/ 60 w 67"/>
              <a:gd name="T43" fmla="*/ 38 h 69"/>
              <a:gd name="T44" fmla="*/ 64 w 67"/>
              <a:gd name="T45" fmla="*/ 34 h 69"/>
              <a:gd name="T46" fmla="*/ 65 w 67"/>
              <a:gd name="T47" fmla="*/ 28 h 69"/>
              <a:gd name="T48" fmla="*/ 63 w 67"/>
              <a:gd name="T49" fmla="*/ 22 h 69"/>
              <a:gd name="T50" fmla="*/ 60 w 67"/>
              <a:gd name="T51" fmla="*/ 16 h 69"/>
              <a:gd name="T52" fmla="*/ 57 w 67"/>
              <a:gd name="T53" fmla="*/ 25 h 69"/>
              <a:gd name="T54" fmla="*/ 49 w 67"/>
              <a:gd name="T55" fmla="*/ 31 h 69"/>
              <a:gd name="T56" fmla="*/ 55 w 67"/>
              <a:gd name="T57" fmla="*/ 27 h 69"/>
              <a:gd name="T58" fmla="*/ 51 w 67"/>
              <a:gd name="T59" fmla="*/ 30 h 69"/>
              <a:gd name="T60" fmla="*/ 55 w 67"/>
              <a:gd name="T61" fmla="*/ 27 h 69"/>
              <a:gd name="T62" fmla="*/ 52 w 67"/>
              <a:gd name="T63" fmla="*/ 36 h 69"/>
              <a:gd name="T64" fmla="*/ 54 w 67"/>
              <a:gd name="T65" fmla="*/ 20 h 69"/>
              <a:gd name="T66" fmla="*/ 28 w 67"/>
              <a:gd name="T67" fmla="*/ 1 h 69"/>
              <a:gd name="T68" fmla="*/ 21 w 67"/>
              <a:gd name="T69" fmla="*/ 3 h 69"/>
              <a:gd name="T70" fmla="*/ 18 w 67"/>
              <a:gd name="T71" fmla="*/ 5 h 69"/>
              <a:gd name="T72" fmla="*/ 14 w 67"/>
              <a:gd name="T73" fmla="*/ 12 h 69"/>
              <a:gd name="T74" fmla="*/ 14 w 67"/>
              <a:gd name="T75" fmla="*/ 19 h 69"/>
              <a:gd name="T76" fmla="*/ 19 w 67"/>
              <a:gd name="T77" fmla="*/ 23 h 69"/>
              <a:gd name="T78" fmla="*/ 25 w 67"/>
              <a:gd name="T79" fmla="*/ 26 h 69"/>
              <a:gd name="T80" fmla="*/ 31 w 67"/>
              <a:gd name="T81" fmla="*/ 26 h 69"/>
              <a:gd name="T82" fmla="*/ 35 w 67"/>
              <a:gd name="T83" fmla="*/ 24 h 69"/>
              <a:gd name="T84" fmla="*/ 39 w 67"/>
              <a:gd name="T85" fmla="*/ 20 h 69"/>
              <a:gd name="T86" fmla="*/ 40 w 67"/>
              <a:gd name="T87" fmla="*/ 14 h 69"/>
              <a:gd name="T88" fmla="*/ 38 w 67"/>
              <a:gd name="T89" fmla="*/ 8 h 69"/>
              <a:gd name="T90" fmla="*/ 35 w 67"/>
              <a:gd name="T91" fmla="*/ 2 h 69"/>
              <a:gd name="T92" fmla="*/ 32 w 67"/>
              <a:gd name="T93" fmla="*/ 12 h 69"/>
              <a:gd name="T94" fmla="*/ 24 w 67"/>
              <a:gd name="T95" fmla="*/ 18 h 69"/>
              <a:gd name="T96" fmla="*/ 30 w 67"/>
              <a:gd name="T97" fmla="*/ 13 h 69"/>
              <a:gd name="T98" fmla="*/ 26 w 67"/>
              <a:gd name="T99" fmla="*/ 16 h 69"/>
              <a:gd name="T100" fmla="*/ 30 w 67"/>
              <a:gd name="T101" fmla="*/ 13 h 69"/>
              <a:gd name="T102" fmla="*/ 27 w 67"/>
              <a:gd name="T103" fmla="*/ 23 h 69"/>
              <a:gd name="T104" fmla="*/ 29 w 67"/>
              <a:gd name="T105" fmla="*/ 7 h 69"/>
              <a:gd name="T106" fmla="*/ 14 w 67"/>
              <a:gd name="T107" fmla="*/ 48 h 69"/>
              <a:gd name="T108" fmla="*/ 28 w 67"/>
              <a:gd name="T109" fmla="*/ 48 h 69"/>
              <a:gd name="T110" fmla="*/ 21 w 67"/>
              <a:gd name="T111" fmla="*/ 45 h 69"/>
              <a:gd name="T112" fmla="*/ 21 w 67"/>
              <a:gd name="T113" fmla="*/ 52 h 69"/>
              <a:gd name="T114" fmla="*/ 29 w 67"/>
              <a:gd name="T115" fmla="*/ 40 h 69"/>
              <a:gd name="T116" fmla="*/ 13 w 67"/>
              <a:gd name="T117" fmla="*/ 56 h 69"/>
              <a:gd name="T118" fmla="*/ 29 w 67"/>
              <a:gd name="T119" fmla="*/ 4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7" h="69">
                <a:moveTo>
                  <a:pt x="24" y="31"/>
                </a:moveTo>
                <a:cubicBezTo>
                  <a:pt x="25" y="32"/>
                  <a:pt x="26" y="32"/>
                  <a:pt x="27" y="32"/>
                </a:cubicBezTo>
                <a:cubicBezTo>
                  <a:pt x="29" y="30"/>
                  <a:pt x="29" y="30"/>
                  <a:pt x="29" y="30"/>
                </a:cubicBezTo>
                <a:cubicBezTo>
                  <a:pt x="31" y="30"/>
                  <a:pt x="32" y="31"/>
                  <a:pt x="33" y="32"/>
                </a:cubicBezTo>
                <a:cubicBezTo>
                  <a:pt x="32" y="35"/>
                  <a:pt x="32" y="35"/>
                  <a:pt x="32" y="35"/>
                </a:cubicBezTo>
                <a:cubicBezTo>
                  <a:pt x="32" y="35"/>
                  <a:pt x="33" y="36"/>
                  <a:pt x="33" y="36"/>
                </a:cubicBezTo>
                <a:cubicBezTo>
                  <a:pt x="34" y="37"/>
                  <a:pt x="34" y="37"/>
                  <a:pt x="34" y="37"/>
                </a:cubicBezTo>
                <a:cubicBezTo>
                  <a:pt x="37" y="36"/>
                  <a:pt x="37" y="36"/>
                  <a:pt x="37" y="36"/>
                </a:cubicBezTo>
                <a:cubicBezTo>
                  <a:pt x="39" y="37"/>
                  <a:pt x="39" y="39"/>
                  <a:pt x="40" y="40"/>
                </a:cubicBezTo>
                <a:cubicBezTo>
                  <a:pt x="37" y="42"/>
                  <a:pt x="37" y="42"/>
                  <a:pt x="37" y="42"/>
                </a:cubicBezTo>
                <a:cubicBezTo>
                  <a:pt x="37" y="43"/>
                  <a:pt x="38" y="44"/>
                  <a:pt x="38" y="46"/>
                </a:cubicBezTo>
                <a:cubicBezTo>
                  <a:pt x="41" y="46"/>
                  <a:pt x="41" y="46"/>
                  <a:pt x="41" y="46"/>
                </a:cubicBezTo>
                <a:cubicBezTo>
                  <a:pt x="42" y="48"/>
                  <a:pt x="42" y="49"/>
                  <a:pt x="41" y="51"/>
                </a:cubicBezTo>
                <a:cubicBezTo>
                  <a:pt x="38" y="51"/>
                  <a:pt x="38" y="51"/>
                  <a:pt x="38" y="51"/>
                </a:cubicBezTo>
                <a:cubicBezTo>
                  <a:pt x="38" y="52"/>
                  <a:pt x="37" y="53"/>
                  <a:pt x="37" y="54"/>
                </a:cubicBezTo>
                <a:cubicBezTo>
                  <a:pt x="40" y="56"/>
                  <a:pt x="40" y="56"/>
                  <a:pt x="40" y="56"/>
                </a:cubicBezTo>
                <a:cubicBezTo>
                  <a:pt x="39" y="58"/>
                  <a:pt x="38" y="60"/>
                  <a:pt x="37" y="61"/>
                </a:cubicBezTo>
                <a:cubicBezTo>
                  <a:pt x="34" y="59"/>
                  <a:pt x="34" y="59"/>
                  <a:pt x="34" y="59"/>
                </a:cubicBezTo>
                <a:cubicBezTo>
                  <a:pt x="34" y="60"/>
                  <a:pt x="33" y="60"/>
                  <a:pt x="33" y="60"/>
                </a:cubicBezTo>
                <a:cubicBezTo>
                  <a:pt x="33" y="61"/>
                  <a:pt x="32" y="61"/>
                  <a:pt x="32" y="62"/>
                </a:cubicBezTo>
                <a:cubicBezTo>
                  <a:pt x="33" y="65"/>
                  <a:pt x="33" y="65"/>
                  <a:pt x="33" y="65"/>
                </a:cubicBezTo>
                <a:cubicBezTo>
                  <a:pt x="32" y="66"/>
                  <a:pt x="30" y="67"/>
                  <a:pt x="29" y="67"/>
                </a:cubicBezTo>
                <a:cubicBezTo>
                  <a:pt x="27" y="64"/>
                  <a:pt x="27" y="64"/>
                  <a:pt x="27" y="64"/>
                </a:cubicBezTo>
                <a:cubicBezTo>
                  <a:pt x="26" y="65"/>
                  <a:pt x="25" y="65"/>
                  <a:pt x="24" y="65"/>
                </a:cubicBezTo>
                <a:cubicBezTo>
                  <a:pt x="23" y="69"/>
                  <a:pt x="23" y="69"/>
                  <a:pt x="23" y="69"/>
                </a:cubicBezTo>
                <a:cubicBezTo>
                  <a:pt x="22" y="69"/>
                  <a:pt x="20" y="69"/>
                  <a:pt x="18" y="69"/>
                </a:cubicBezTo>
                <a:cubicBezTo>
                  <a:pt x="18" y="65"/>
                  <a:pt x="18" y="65"/>
                  <a:pt x="18" y="65"/>
                </a:cubicBezTo>
                <a:cubicBezTo>
                  <a:pt x="17" y="65"/>
                  <a:pt x="16" y="65"/>
                  <a:pt x="15" y="64"/>
                </a:cubicBezTo>
                <a:cubicBezTo>
                  <a:pt x="13" y="67"/>
                  <a:pt x="13" y="67"/>
                  <a:pt x="13" y="67"/>
                </a:cubicBezTo>
                <a:cubicBezTo>
                  <a:pt x="11" y="67"/>
                  <a:pt x="10" y="66"/>
                  <a:pt x="9" y="65"/>
                </a:cubicBezTo>
                <a:cubicBezTo>
                  <a:pt x="10" y="62"/>
                  <a:pt x="10" y="62"/>
                  <a:pt x="10" y="62"/>
                </a:cubicBezTo>
                <a:cubicBezTo>
                  <a:pt x="10" y="61"/>
                  <a:pt x="9" y="61"/>
                  <a:pt x="9" y="60"/>
                </a:cubicBezTo>
                <a:cubicBezTo>
                  <a:pt x="8" y="60"/>
                  <a:pt x="8" y="60"/>
                  <a:pt x="8" y="59"/>
                </a:cubicBezTo>
                <a:cubicBezTo>
                  <a:pt x="5" y="61"/>
                  <a:pt x="5" y="61"/>
                  <a:pt x="5" y="61"/>
                </a:cubicBezTo>
                <a:cubicBezTo>
                  <a:pt x="3" y="59"/>
                  <a:pt x="2" y="58"/>
                  <a:pt x="2" y="56"/>
                </a:cubicBezTo>
                <a:cubicBezTo>
                  <a:pt x="5" y="54"/>
                  <a:pt x="5" y="54"/>
                  <a:pt x="5" y="54"/>
                </a:cubicBezTo>
                <a:cubicBezTo>
                  <a:pt x="4" y="53"/>
                  <a:pt x="4" y="52"/>
                  <a:pt x="4" y="51"/>
                </a:cubicBezTo>
                <a:cubicBezTo>
                  <a:pt x="1" y="51"/>
                  <a:pt x="1" y="51"/>
                  <a:pt x="1" y="51"/>
                </a:cubicBezTo>
                <a:cubicBezTo>
                  <a:pt x="0" y="49"/>
                  <a:pt x="0" y="47"/>
                  <a:pt x="1" y="46"/>
                </a:cubicBezTo>
                <a:cubicBezTo>
                  <a:pt x="4" y="45"/>
                  <a:pt x="4" y="45"/>
                  <a:pt x="4" y="45"/>
                </a:cubicBezTo>
                <a:cubicBezTo>
                  <a:pt x="4" y="44"/>
                  <a:pt x="4" y="43"/>
                  <a:pt x="5" y="42"/>
                </a:cubicBezTo>
                <a:cubicBezTo>
                  <a:pt x="2" y="40"/>
                  <a:pt x="2" y="40"/>
                  <a:pt x="2" y="40"/>
                </a:cubicBezTo>
                <a:cubicBezTo>
                  <a:pt x="3" y="38"/>
                  <a:pt x="3" y="37"/>
                  <a:pt x="5" y="36"/>
                </a:cubicBezTo>
                <a:cubicBezTo>
                  <a:pt x="8" y="37"/>
                  <a:pt x="8" y="37"/>
                  <a:pt x="8" y="37"/>
                </a:cubicBezTo>
                <a:cubicBezTo>
                  <a:pt x="8" y="37"/>
                  <a:pt x="8" y="37"/>
                  <a:pt x="9" y="36"/>
                </a:cubicBezTo>
                <a:cubicBezTo>
                  <a:pt x="9" y="36"/>
                  <a:pt x="10" y="35"/>
                  <a:pt x="10" y="35"/>
                </a:cubicBezTo>
                <a:cubicBezTo>
                  <a:pt x="9" y="32"/>
                  <a:pt x="9" y="32"/>
                  <a:pt x="9" y="32"/>
                </a:cubicBezTo>
                <a:cubicBezTo>
                  <a:pt x="10" y="31"/>
                  <a:pt x="11" y="30"/>
                  <a:pt x="13" y="29"/>
                </a:cubicBezTo>
                <a:cubicBezTo>
                  <a:pt x="15" y="32"/>
                  <a:pt x="15" y="32"/>
                  <a:pt x="15" y="32"/>
                </a:cubicBezTo>
                <a:cubicBezTo>
                  <a:pt x="16" y="32"/>
                  <a:pt x="17" y="32"/>
                  <a:pt x="18" y="31"/>
                </a:cubicBezTo>
                <a:cubicBezTo>
                  <a:pt x="19" y="28"/>
                  <a:pt x="19" y="28"/>
                  <a:pt x="19" y="28"/>
                </a:cubicBezTo>
                <a:cubicBezTo>
                  <a:pt x="20" y="28"/>
                  <a:pt x="22" y="28"/>
                  <a:pt x="24" y="28"/>
                </a:cubicBezTo>
                <a:cubicBezTo>
                  <a:pt x="24" y="31"/>
                  <a:pt x="24" y="31"/>
                  <a:pt x="24" y="31"/>
                </a:cubicBezTo>
                <a:close/>
                <a:moveTo>
                  <a:pt x="56" y="17"/>
                </a:moveTo>
                <a:cubicBezTo>
                  <a:pt x="56" y="14"/>
                  <a:pt x="56" y="14"/>
                  <a:pt x="56" y="14"/>
                </a:cubicBezTo>
                <a:cubicBezTo>
                  <a:pt x="55" y="14"/>
                  <a:pt x="54" y="14"/>
                  <a:pt x="53" y="14"/>
                </a:cubicBezTo>
                <a:cubicBezTo>
                  <a:pt x="52" y="16"/>
                  <a:pt x="52" y="16"/>
                  <a:pt x="52" y="16"/>
                </a:cubicBezTo>
                <a:cubicBezTo>
                  <a:pt x="51" y="16"/>
                  <a:pt x="51" y="16"/>
                  <a:pt x="50" y="17"/>
                </a:cubicBezTo>
                <a:cubicBezTo>
                  <a:pt x="49" y="15"/>
                  <a:pt x="49" y="15"/>
                  <a:pt x="49" y="15"/>
                </a:cubicBezTo>
                <a:cubicBezTo>
                  <a:pt x="48" y="15"/>
                  <a:pt x="47" y="15"/>
                  <a:pt x="46" y="16"/>
                </a:cubicBezTo>
                <a:cubicBezTo>
                  <a:pt x="46" y="18"/>
                  <a:pt x="46" y="18"/>
                  <a:pt x="46" y="18"/>
                </a:cubicBezTo>
                <a:cubicBezTo>
                  <a:pt x="46" y="18"/>
                  <a:pt x="46" y="19"/>
                  <a:pt x="45" y="19"/>
                </a:cubicBezTo>
                <a:cubicBezTo>
                  <a:pt x="45" y="19"/>
                  <a:pt x="45" y="19"/>
                  <a:pt x="45" y="20"/>
                </a:cubicBezTo>
                <a:cubicBezTo>
                  <a:pt x="43" y="18"/>
                  <a:pt x="43" y="18"/>
                  <a:pt x="43" y="18"/>
                </a:cubicBezTo>
                <a:cubicBezTo>
                  <a:pt x="42" y="19"/>
                  <a:pt x="41" y="20"/>
                  <a:pt x="41" y="21"/>
                </a:cubicBezTo>
                <a:cubicBezTo>
                  <a:pt x="42" y="23"/>
                  <a:pt x="42" y="23"/>
                  <a:pt x="42" y="23"/>
                </a:cubicBezTo>
                <a:cubicBezTo>
                  <a:pt x="42" y="24"/>
                  <a:pt x="42" y="24"/>
                  <a:pt x="41" y="25"/>
                </a:cubicBezTo>
                <a:cubicBezTo>
                  <a:pt x="39" y="25"/>
                  <a:pt x="39" y="25"/>
                  <a:pt x="39" y="25"/>
                </a:cubicBezTo>
                <a:cubicBezTo>
                  <a:pt x="39" y="26"/>
                  <a:pt x="38" y="27"/>
                  <a:pt x="39" y="28"/>
                </a:cubicBezTo>
                <a:cubicBezTo>
                  <a:pt x="41" y="29"/>
                  <a:pt x="41" y="29"/>
                  <a:pt x="41" y="29"/>
                </a:cubicBezTo>
                <a:cubicBezTo>
                  <a:pt x="41" y="30"/>
                  <a:pt x="41" y="30"/>
                  <a:pt x="41" y="31"/>
                </a:cubicBezTo>
                <a:cubicBezTo>
                  <a:pt x="39" y="32"/>
                  <a:pt x="39" y="32"/>
                  <a:pt x="39" y="32"/>
                </a:cubicBezTo>
                <a:cubicBezTo>
                  <a:pt x="39" y="33"/>
                  <a:pt x="40" y="34"/>
                  <a:pt x="41" y="35"/>
                </a:cubicBezTo>
                <a:cubicBezTo>
                  <a:pt x="43" y="35"/>
                  <a:pt x="43" y="35"/>
                  <a:pt x="43" y="35"/>
                </a:cubicBezTo>
                <a:cubicBezTo>
                  <a:pt x="43" y="35"/>
                  <a:pt x="43" y="35"/>
                  <a:pt x="44" y="36"/>
                </a:cubicBezTo>
                <a:cubicBezTo>
                  <a:pt x="44" y="36"/>
                  <a:pt x="44" y="36"/>
                  <a:pt x="44" y="37"/>
                </a:cubicBezTo>
                <a:cubicBezTo>
                  <a:pt x="43" y="39"/>
                  <a:pt x="43" y="39"/>
                  <a:pt x="43" y="39"/>
                </a:cubicBezTo>
                <a:cubicBezTo>
                  <a:pt x="44" y="39"/>
                  <a:pt x="45" y="40"/>
                  <a:pt x="46" y="41"/>
                </a:cubicBezTo>
                <a:cubicBezTo>
                  <a:pt x="47" y="39"/>
                  <a:pt x="47" y="39"/>
                  <a:pt x="47" y="39"/>
                </a:cubicBezTo>
                <a:cubicBezTo>
                  <a:pt x="48" y="39"/>
                  <a:pt x="49" y="39"/>
                  <a:pt x="50" y="40"/>
                </a:cubicBezTo>
                <a:cubicBezTo>
                  <a:pt x="50" y="42"/>
                  <a:pt x="50" y="42"/>
                  <a:pt x="50" y="42"/>
                </a:cubicBezTo>
                <a:cubicBezTo>
                  <a:pt x="51" y="42"/>
                  <a:pt x="52" y="43"/>
                  <a:pt x="53" y="42"/>
                </a:cubicBezTo>
                <a:cubicBezTo>
                  <a:pt x="54" y="40"/>
                  <a:pt x="54" y="40"/>
                  <a:pt x="54" y="40"/>
                </a:cubicBezTo>
                <a:cubicBezTo>
                  <a:pt x="54" y="40"/>
                  <a:pt x="55" y="40"/>
                  <a:pt x="56" y="40"/>
                </a:cubicBezTo>
                <a:cubicBezTo>
                  <a:pt x="57" y="42"/>
                  <a:pt x="57" y="42"/>
                  <a:pt x="57" y="42"/>
                </a:cubicBezTo>
                <a:cubicBezTo>
                  <a:pt x="58" y="42"/>
                  <a:pt x="59" y="41"/>
                  <a:pt x="60" y="40"/>
                </a:cubicBezTo>
                <a:cubicBezTo>
                  <a:pt x="59" y="38"/>
                  <a:pt x="59" y="38"/>
                  <a:pt x="59" y="38"/>
                </a:cubicBezTo>
                <a:cubicBezTo>
                  <a:pt x="60" y="38"/>
                  <a:pt x="60" y="38"/>
                  <a:pt x="60" y="38"/>
                </a:cubicBezTo>
                <a:cubicBezTo>
                  <a:pt x="61" y="37"/>
                  <a:pt x="61" y="37"/>
                  <a:pt x="61" y="37"/>
                </a:cubicBezTo>
                <a:cubicBezTo>
                  <a:pt x="63" y="38"/>
                  <a:pt x="63" y="38"/>
                  <a:pt x="63" y="38"/>
                </a:cubicBezTo>
                <a:cubicBezTo>
                  <a:pt x="64" y="37"/>
                  <a:pt x="65" y="36"/>
                  <a:pt x="65" y="35"/>
                </a:cubicBezTo>
                <a:cubicBezTo>
                  <a:pt x="64" y="34"/>
                  <a:pt x="64" y="34"/>
                  <a:pt x="64" y="34"/>
                </a:cubicBezTo>
                <a:cubicBezTo>
                  <a:pt x="64" y="33"/>
                  <a:pt x="64" y="32"/>
                  <a:pt x="64" y="31"/>
                </a:cubicBezTo>
                <a:cubicBezTo>
                  <a:pt x="67" y="31"/>
                  <a:pt x="67" y="31"/>
                  <a:pt x="67" y="31"/>
                </a:cubicBezTo>
                <a:cubicBezTo>
                  <a:pt x="67" y="30"/>
                  <a:pt x="67" y="29"/>
                  <a:pt x="67" y="28"/>
                </a:cubicBezTo>
                <a:cubicBezTo>
                  <a:pt x="65" y="28"/>
                  <a:pt x="65" y="28"/>
                  <a:pt x="65" y="28"/>
                </a:cubicBezTo>
                <a:cubicBezTo>
                  <a:pt x="65" y="27"/>
                  <a:pt x="65" y="26"/>
                  <a:pt x="64" y="25"/>
                </a:cubicBezTo>
                <a:cubicBezTo>
                  <a:pt x="67" y="24"/>
                  <a:pt x="67" y="24"/>
                  <a:pt x="67" y="24"/>
                </a:cubicBezTo>
                <a:cubicBezTo>
                  <a:pt x="66" y="23"/>
                  <a:pt x="66" y="22"/>
                  <a:pt x="65" y="21"/>
                </a:cubicBezTo>
                <a:cubicBezTo>
                  <a:pt x="63" y="22"/>
                  <a:pt x="63" y="22"/>
                  <a:pt x="63" y="22"/>
                </a:cubicBezTo>
                <a:cubicBezTo>
                  <a:pt x="63" y="21"/>
                  <a:pt x="62" y="21"/>
                  <a:pt x="62" y="21"/>
                </a:cubicBezTo>
                <a:cubicBezTo>
                  <a:pt x="62" y="20"/>
                  <a:pt x="62" y="20"/>
                  <a:pt x="61" y="20"/>
                </a:cubicBezTo>
                <a:cubicBezTo>
                  <a:pt x="63" y="18"/>
                  <a:pt x="63" y="18"/>
                  <a:pt x="63" y="18"/>
                </a:cubicBezTo>
                <a:cubicBezTo>
                  <a:pt x="62" y="17"/>
                  <a:pt x="61" y="16"/>
                  <a:pt x="60" y="16"/>
                </a:cubicBezTo>
                <a:cubicBezTo>
                  <a:pt x="58" y="18"/>
                  <a:pt x="58" y="18"/>
                  <a:pt x="58" y="18"/>
                </a:cubicBezTo>
                <a:cubicBezTo>
                  <a:pt x="58" y="17"/>
                  <a:pt x="57" y="17"/>
                  <a:pt x="56" y="17"/>
                </a:cubicBezTo>
                <a:close/>
                <a:moveTo>
                  <a:pt x="53" y="23"/>
                </a:moveTo>
                <a:cubicBezTo>
                  <a:pt x="55" y="23"/>
                  <a:pt x="56" y="24"/>
                  <a:pt x="57" y="25"/>
                </a:cubicBezTo>
                <a:cubicBezTo>
                  <a:pt x="58" y="26"/>
                  <a:pt x="58" y="27"/>
                  <a:pt x="58" y="29"/>
                </a:cubicBezTo>
                <a:cubicBezTo>
                  <a:pt x="58" y="30"/>
                  <a:pt x="57" y="31"/>
                  <a:pt x="56" y="32"/>
                </a:cubicBezTo>
                <a:cubicBezTo>
                  <a:pt x="55" y="33"/>
                  <a:pt x="54" y="33"/>
                  <a:pt x="52" y="33"/>
                </a:cubicBezTo>
                <a:cubicBezTo>
                  <a:pt x="51" y="33"/>
                  <a:pt x="50" y="32"/>
                  <a:pt x="49" y="31"/>
                </a:cubicBezTo>
                <a:cubicBezTo>
                  <a:pt x="48" y="30"/>
                  <a:pt x="48" y="29"/>
                  <a:pt x="48" y="28"/>
                </a:cubicBezTo>
                <a:cubicBezTo>
                  <a:pt x="48" y="26"/>
                  <a:pt x="49" y="25"/>
                  <a:pt x="50" y="24"/>
                </a:cubicBezTo>
                <a:cubicBezTo>
                  <a:pt x="51" y="23"/>
                  <a:pt x="52" y="23"/>
                  <a:pt x="53" y="23"/>
                </a:cubicBezTo>
                <a:close/>
                <a:moveTo>
                  <a:pt x="55" y="27"/>
                </a:moveTo>
                <a:cubicBezTo>
                  <a:pt x="55" y="27"/>
                  <a:pt x="55" y="28"/>
                  <a:pt x="55" y="28"/>
                </a:cubicBezTo>
                <a:cubicBezTo>
                  <a:pt x="55" y="29"/>
                  <a:pt x="55" y="30"/>
                  <a:pt x="54" y="30"/>
                </a:cubicBezTo>
                <a:cubicBezTo>
                  <a:pt x="54" y="30"/>
                  <a:pt x="53" y="31"/>
                  <a:pt x="53" y="31"/>
                </a:cubicBezTo>
                <a:cubicBezTo>
                  <a:pt x="52" y="30"/>
                  <a:pt x="51" y="30"/>
                  <a:pt x="51" y="30"/>
                </a:cubicBezTo>
                <a:cubicBezTo>
                  <a:pt x="51" y="29"/>
                  <a:pt x="50" y="29"/>
                  <a:pt x="51" y="28"/>
                </a:cubicBezTo>
                <a:cubicBezTo>
                  <a:pt x="51" y="27"/>
                  <a:pt x="51" y="27"/>
                  <a:pt x="51" y="26"/>
                </a:cubicBezTo>
                <a:cubicBezTo>
                  <a:pt x="52" y="26"/>
                  <a:pt x="52" y="26"/>
                  <a:pt x="53" y="26"/>
                </a:cubicBezTo>
                <a:cubicBezTo>
                  <a:pt x="54" y="26"/>
                  <a:pt x="54" y="26"/>
                  <a:pt x="55" y="27"/>
                </a:cubicBezTo>
                <a:close/>
                <a:moveTo>
                  <a:pt x="59" y="23"/>
                </a:moveTo>
                <a:cubicBezTo>
                  <a:pt x="60" y="25"/>
                  <a:pt x="61" y="27"/>
                  <a:pt x="61" y="29"/>
                </a:cubicBezTo>
                <a:cubicBezTo>
                  <a:pt x="60" y="31"/>
                  <a:pt x="59" y="33"/>
                  <a:pt x="58" y="34"/>
                </a:cubicBezTo>
                <a:cubicBezTo>
                  <a:pt x="56" y="36"/>
                  <a:pt x="54" y="36"/>
                  <a:pt x="52" y="36"/>
                </a:cubicBezTo>
                <a:cubicBezTo>
                  <a:pt x="50" y="36"/>
                  <a:pt x="48" y="35"/>
                  <a:pt x="47" y="33"/>
                </a:cubicBezTo>
                <a:cubicBezTo>
                  <a:pt x="45" y="32"/>
                  <a:pt x="45" y="30"/>
                  <a:pt x="45" y="27"/>
                </a:cubicBezTo>
                <a:cubicBezTo>
                  <a:pt x="45" y="25"/>
                  <a:pt x="46" y="23"/>
                  <a:pt x="48" y="22"/>
                </a:cubicBezTo>
                <a:cubicBezTo>
                  <a:pt x="50" y="21"/>
                  <a:pt x="52" y="20"/>
                  <a:pt x="54" y="20"/>
                </a:cubicBezTo>
                <a:cubicBezTo>
                  <a:pt x="56" y="21"/>
                  <a:pt x="58" y="22"/>
                  <a:pt x="59" y="23"/>
                </a:cubicBezTo>
                <a:close/>
                <a:moveTo>
                  <a:pt x="31" y="3"/>
                </a:moveTo>
                <a:cubicBezTo>
                  <a:pt x="31" y="1"/>
                  <a:pt x="31" y="1"/>
                  <a:pt x="31" y="1"/>
                </a:cubicBezTo>
                <a:cubicBezTo>
                  <a:pt x="30" y="1"/>
                  <a:pt x="29" y="0"/>
                  <a:pt x="28" y="1"/>
                </a:cubicBezTo>
                <a:cubicBezTo>
                  <a:pt x="27" y="3"/>
                  <a:pt x="27" y="3"/>
                  <a:pt x="27" y="3"/>
                </a:cubicBezTo>
                <a:cubicBezTo>
                  <a:pt x="27" y="3"/>
                  <a:pt x="26" y="3"/>
                  <a:pt x="25" y="3"/>
                </a:cubicBezTo>
                <a:cubicBezTo>
                  <a:pt x="24" y="1"/>
                  <a:pt x="24" y="1"/>
                  <a:pt x="24" y="1"/>
                </a:cubicBezTo>
                <a:cubicBezTo>
                  <a:pt x="23" y="1"/>
                  <a:pt x="22" y="2"/>
                  <a:pt x="21" y="3"/>
                </a:cubicBezTo>
                <a:cubicBezTo>
                  <a:pt x="21" y="5"/>
                  <a:pt x="21" y="5"/>
                  <a:pt x="21" y="5"/>
                </a:cubicBezTo>
                <a:cubicBezTo>
                  <a:pt x="21" y="5"/>
                  <a:pt x="21" y="5"/>
                  <a:pt x="20" y="6"/>
                </a:cubicBezTo>
                <a:cubicBezTo>
                  <a:pt x="20" y="6"/>
                  <a:pt x="20" y="6"/>
                  <a:pt x="20" y="6"/>
                </a:cubicBezTo>
                <a:cubicBezTo>
                  <a:pt x="18" y="5"/>
                  <a:pt x="18" y="5"/>
                  <a:pt x="18" y="5"/>
                </a:cubicBezTo>
                <a:cubicBezTo>
                  <a:pt x="17" y="6"/>
                  <a:pt x="16" y="7"/>
                  <a:pt x="16" y="8"/>
                </a:cubicBezTo>
                <a:cubicBezTo>
                  <a:pt x="17" y="9"/>
                  <a:pt x="17" y="9"/>
                  <a:pt x="17" y="9"/>
                </a:cubicBezTo>
                <a:cubicBezTo>
                  <a:pt x="17" y="10"/>
                  <a:pt x="17" y="11"/>
                  <a:pt x="16" y="12"/>
                </a:cubicBezTo>
                <a:cubicBezTo>
                  <a:pt x="14" y="12"/>
                  <a:pt x="14" y="12"/>
                  <a:pt x="14" y="12"/>
                </a:cubicBezTo>
                <a:cubicBezTo>
                  <a:pt x="14" y="13"/>
                  <a:pt x="14" y="14"/>
                  <a:pt x="14" y="15"/>
                </a:cubicBezTo>
                <a:cubicBezTo>
                  <a:pt x="16" y="15"/>
                  <a:pt x="16" y="15"/>
                  <a:pt x="16" y="15"/>
                </a:cubicBezTo>
                <a:cubicBezTo>
                  <a:pt x="16" y="16"/>
                  <a:pt x="16" y="17"/>
                  <a:pt x="16" y="18"/>
                </a:cubicBezTo>
                <a:cubicBezTo>
                  <a:pt x="14" y="19"/>
                  <a:pt x="14" y="19"/>
                  <a:pt x="14" y="19"/>
                </a:cubicBezTo>
                <a:cubicBezTo>
                  <a:pt x="14" y="20"/>
                  <a:pt x="15" y="21"/>
                  <a:pt x="16" y="22"/>
                </a:cubicBezTo>
                <a:cubicBezTo>
                  <a:pt x="18" y="21"/>
                  <a:pt x="18" y="21"/>
                  <a:pt x="18" y="21"/>
                </a:cubicBezTo>
                <a:cubicBezTo>
                  <a:pt x="18" y="22"/>
                  <a:pt x="18" y="22"/>
                  <a:pt x="19" y="22"/>
                </a:cubicBezTo>
                <a:cubicBezTo>
                  <a:pt x="19" y="23"/>
                  <a:pt x="19" y="23"/>
                  <a:pt x="19" y="23"/>
                </a:cubicBezTo>
                <a:cubicBezTo>
                  <a:pt x="18" y="25"/>
                  <a:pt x="18" y="25"/>
                  <a:pt x="18" y="25"/>
                </a:cubicBezTo>
                <a:cubicBezTo>
                  <a:pt x="19" y="26"/>
                  <a:pt x="20" y="27"/>
                  <a:pt x="21" y="27"/>
                </a:cubicBezTo>
                <a:cubicBezTo>
                  <a:pt x="23" y="25"/>
                  <a:pt x="23" y="25"/>
                  <a:pt x="23" y="25"/>
                </a:cubicBezTo>
                <a:cubicBezTo>
                  <a:pt x="23" y="26"/>
                  <a:pt x="24" y="26"/>
                  <a:pt x="25" y="26"/>
                </a:cubicBezTo>
                <a:cubicBezTo>
                  <a:pt x="25" y="29"/>
                  <a:pt x="25" y="29"/>
                  <a:pt x="25" y="29"/>
                </a:cubicBezTo>
                <a:cubicBezTo>
                  <a:pt x="26" y="29"/>
                  <a:pt x="27" y="29"/>
                  <a:pt x="28" y="29"/>
                </a:cubicBezTo>
                <a:cubicBezTo>
                  <a:pt x="29" y="27"/>
                  <a:pt x="29" y="27"/>
                  <a:pt x="29" y="27"/>
                </a:cubicBezTo>
                <a:cubicBezTo>
                  <a:pt x="29" y="27"/>
                  <a:pt x="30" y="27"/>
                  <a:pt x="31" y="26"/>
                </a:cubicBezTo>
                <a:cubicBezTo>
                  <a:pt x="32" y="28"/>
                  <a:pt x="32" y="28"/>
                  <a:pt x="32" y="28"/>
                </a:cubicBezTo>
                <a:cubicBezTo>
                  <a:pt x="33" y="28"/>
                  <a:pt x="34" y="28"/>
                  <a:pt x="35" y="27"/>
                </a:cubicBezTo>
                <a:cubicBezTo>
                  <a:pt x="34" y="25"/>
                  <a:pt x="34" y="25"/>
                  <a:pt x="34" y="25"/>
                </a:cubicBezTo>
                <a:cubicBezTo>
                  <a:pt x="35" y="25"/>
                  <a:pt x="35" y="24"/>
                  <a:pt x="35" y="24"/>
                </a:cubicBezTo>
                <a:cubicBezTo>
                  <a:pt x="36" y="24"/>
                  <a:pt x="36" y="24"/>
                  <a:pt x="36" y="23"/>
                </a:cubicBezTo>
                <a:cubicBezTo>
                  <a:pt x="38" y="25"/>
                  <a:pt x="38" y="25"/>
                  <a:pt x="38" y="25"/>
                </a:cubicBezTo>
                <a:cubicBezTo>
                  <a:pt x="39" y="24"/>
                  <a:pt x="40" y="23"/>
                  <a:pt x="40" y="22"/>
                </a:cubicBezTo>
                <a:cubicBezTo>
                  <a:pt x="39" y="20"/>
                  <a:pt x="39" y="20"/>
                  <a:pt x="39" y="20"/>
                </a:cubicBezTo>
                <a:cubicBezTo>
                  <a:pt x="39" y="20"/>
                  <a:pt x="39" y="19"/>
                  <a:pt x="39" y="18"/>
                </a:cubicBezTo>
                <a:cubicBezTo>
                  <a:pt x="42" y="18"/>
                  <a:pt x="42" y="18"/>
                  <a:pt x="42" y="18"/>
                </a:cubicBezTo>
                <a:cubicBezTo>
                  <a:pt x="42" y="17"/>
                  <a:pt x="42" y="16"/>
                  <a:pt x="42" y="15"/>
                </a:cubicBezTo>
                <a:cubicBezTo>
                  <a:pt x="40" y="14"/>
                  <a:pt x="40" y="14"/>
                  <a:pt x="40" y="14"/>
                </a:cubicBezTo>
                <a:cubicBezTo>
                  <a:pt x="40" y="13"/>
                  <a:pt x="40" y="13"/>
                  <a:pt x="40" y="12"/>
                </a:cubicBezTo>
                <a:cubicBezTo>
                  <a:pt x="42" y="11"/>
                  <a:pt x="42" y="11"/>
                  <a:pt x="42" y="11"/>
                </a:cubicBezTo>
                <a:cubicBezTo>
                  <a:pt x="41" y="10"/>
                  <a:pt x="41" y="9"/>
                  <a:pt x="40" y="8"/>
                </a:cubicBezTo>
                <a:cubicBezTo>
                  <a:pt x="38" y="8"/>
                  <a:pt x="38" y="8"/>
                  <a:pt x="38" y="8"/>
                </a:cubicBezTo>
                <a:cubicBezTo>
                  <a:pt x="38" y="8"/>
                  <a:pt x="37" y="8"/>
                  <a:pt x="37" y="7"/>
                </a:cubicBezTo>
                <a:cubicBezTo>
                  <a:pt x="37" y="7"/>
                  <a:pt x="37" y="7"/>
                  <a:pt x="36" y="7"/>
                </a:cubicBezTo>
                <a:cubicBezTo>
                  <a:pt x="38" y="5"/>
                  <a:pt x="38" y="5"/>
                  <a:pt x="38" y="5"/>
                </a:cubicBezTo>
                <a:cubicBezTo>
                  <a:pt x="37" y="4"/>
                  <a:pt x="36" y="3"/>
                  <a:pt x="35" y="2"/>
                </a:cubicBezTo>
                <a:cubicBezTo>
                  <a:pt x="33" y="4"/>
                  <a:pt x="33" y="4"/>
                  <a:pt x="33" y="4"/>
                </a:cubicBezTo>
                <a:cubicBezTo>
                  <a:pt x="33" y="4"/>
                  <a:pt x="32" y="4"/>
                  <a:pt x="31" y="3"/>
                </a:cubicBezTo>
                <a:close/>
                <a:moveTo>
                  <a:pt x="28" y="10"/>
                </a:moveTo>
                <a:cubicBezTo>
                  <a:pt x="30" y="10"/>
                  <a:pt x="31" y="11"/>
                  <a:pt x="32" y="12"/>
                </a:cubicBezTo>
                <a:cubicBezTo>
                  <a:pt x="33" y="13"/>
                  <a:pt x="33" y="14"/>
                  <a:pt x="33" y="15"/>
                </a:cubicBezTo>
                <a:cubicBezTo>
                  <a:pt x="33" y="17"/>
                  <a:pt x="32" y="18"/>
                  <a:pt x="31" y="19"/>
                </a:cubicBezTo>
                <a:cubicBezTo>
                  <a:pt x="30" y="20"/>
                  <a:pt x="29" y="20"/>
                  <a:pt x="27" y="20"/>
                </a:cubicBezTo>
                <a:cubicBezTo>
                  <a:pt x="26" y="20"/>
                  <a:pt x="25" y="19"/>
                  <a:pt x="24" y="18"/>
                </a:cubicBezTo>
                <a:cubicBezTo>
                  <a:pt x="23" y="17"/>
                  <a:pt x="23" y="16"/>
                  <a:pt x="23" y="14"/>
                </a:cubicBezTo>
                <a:cubicBezTo>
                  <a:pt x="23" y="13"/>
                  <a:pt x="24" y="12"/>
                  <a:pt x="25" y="11"/>
                </a:cubicBezTo>
                <a:cubicBezTo>
                  <a:pt x="26" y="10"/>
                  <a:pt x="27" y="10"/>
                  <a:pt x="28" y="10"/>
                </a:cubicBezTo>
                <a:close/>
                <a:moveTo>
                  <a:pt x="30" y="13"/>
                </a:moveTo>
                <a:cubicBezTo>
                  <a:pt x="30" y="14"/>
                  <a:pt x="30" y="14"/>
                  <a:pt x="30" y="15"/>
                </a:cubicBezTo>
                <a:cubicBezTo>
                  <a:pt x="30" y="16"/>
                  <a:pt x="30" y="16"/>
                  <a:pt x="29" y="17"/>
                </a:cubicBezTo>
                <a:cubicBezTo>
                  <a:pt x="29" y="17"/>
                  <a:pt x="28" y="17"/>
                  <a:pt x="28" y="17"/>
                </a:cubicBezTo>
                <a:cubicBezTo>
                  <a:pt x="27" y="17"/>
                  <a:pt x="26" y="17"/>
                  <a:pt x="26" y="16"/>
                </a:cubicBezTo>
                <a:cubicBezTo>
                  <a:pt x="26" y="16"/>
                  <a:pt x="26" y="15"/>
                  <a:pt x="26" y="15"/>
                </a:cubicBezTo>
                <a:cubicBezTo>
                  <a:pt x="26" y="14"/>
                  <a:pt x="26" y="13"/>
                  <a:pt x="26" y="13"/>
                </a:cubicBezTo>
                <a:cubicBezTo>
                  <a:pt x="27" y="13"/>
                  <a:pt x="28" y="12"/>
                  <a:pt x="28" y="13"/>
                </a:cubicBezTo>
                <a:cubicBezTo>
                  <a:pt x="29" y="13"/>
                  <a:pt x="29" y="13"/>
                  <a:pt x="30" y="13"/>
                </a:cubicBezTo>
                <a:close/>
                <a:moveTo>
                  <a:pt x="34" y="10"/>
                </a:moveTo>
                <a:cubicBezTo>
                  <a:pt x="35" y="11"/>
                  <a:pt x="36" y="14"/>
                  <a:pt x="36" y="16"/>
                </a:cubicBezTo>
                <a:cubicBezTo>
                  <a:pt x="36" y="18"/>
                  <a:pt x="34" y="20"/>
                  <a:pt x="33" y="21"/>
                </a:cubicBezTo>
                <a:cubicBezTo>
                  <a:pt x="31" y="22"/>
                  <a:pt x="29" y="23"/>
                  <a:pt x="27" y="23"/>
                </a:cubicBezTo>
                <a:cubicBezTo>
                  <a:pt x="25" y="22"/>
                  <a:pt x="23" y="21"/>
                  <a:pt x="22" y="20"/>
                </a:cubicBezTo>
                <a:cubicBezTo>
                  <a:pt x="21" y="18"/>
                  <a:pt x="20" y="16"/>
                  <a:pt x="20" y="14"/>
                </a:cubicBezTo>
                <a:cubicBezTo>
                  <a:pt x="20" y="12"/>
                  <a:pt x="21" y="10"/>
                  <a:pt x="23" y="9"/>
                </a:cubicBezTo>
                <a:cubicBezTo>
                  <a:pt x="25" y="7"/>
                  <a:pt x="27" y="7"/>
                  <a:pt x="29" y="7"/>
                </a:cubicBezTo>
                <a:cubicBezTo>
                  <a:pt x="31" y="7"/>
                  <a:pt x="33" y="8"/>
                  <a:pt x="34" y="10"/>
                </a:cubicBezTo>
                <a:close/>
                <a:moveTo>
                  <a:pt x="21" y="41"/>
                </a:moveTo>
                <a:cubicBezTo>
                  <a:pt x="19" y="41"/>
                  <a:pt x="17" y="42"/>
                  <a:pt x="16" y="43"/>
                </a:cubicBezTo>
                <a:cubicBezTo>
                  <a:pt x="14" y="44"/>
                  <a:pt x="14" y="46"/>
                  <a:pt x="14" y="48"/>
                </a:cubicBezTo>
                <a:cubicBezTo>
                  <a:pt x="14" y="50"/>
                  <a:pt x="14" y="52"/>
                  <a:pt x="16" y="54"/>
                </a:cubicBezTo>
                <a:cubicBezTo>
                  <a:pt x="17" y="55"/>
                  <a:pt x="19" y="56"/>
                  <a:pt x="21" y="56"/>
                </a:cubicBezTo>
                <a:cubicBezTo>
                  <a:pt x="23" y="56"/>
                  <a:pt x="25" y="55"/>
                  <a:pt x="26" y="54"/>
                </a:cubicBezTo>
                <a:cubicBezTo>
                  <a:pt x="28" y="52"/>
                  <a:pt x="28" y="50"/>
                  <a:pt x="28" y="48"/>
                </a:cubicBezTo>
                <a:cubicBezTo>
                  <a:pt x="28" y="46"/>
                  <a:pt x="28" y="44"/>
                  <a:pt x="26" y="43"/>
                </a:cubicBezTo>
                <a:cubicBezTo>
                  <a:pt x="25" y="42"/>
                  <a:pt x="23" y="41"/>
                  <a:pt x="21" y="41"/>
                </a:cubicBezTo>
                <a:close/>
                <a:moveTo>
                  <a:pt x="23" y="46"/>
                </a:moveTo>
                <a:cubicBezTo>
                  <a:pt x="23" y="45"/>
                  <a:pt x="22" y="45"/>
                  <a:pt x="21" y="45"/>
                </a:cubicBezTo>
                <a:cubicBezTo>
                  <a:pt x="20" y="45"/>
                  <a:pt x="19" y="45"/>
                  <a:pt x="19" y="46"/>
                </a:cubicBezTo>
                <a:cubicBezTo>
                  <a:pt x="18" y="47"/>
                  <a:pt x="18" y="47"/>
                  <a:pt x="18" y="48"/>
                </a:cubicBezTo>
                <a:cubicBezTo>
                  <a:pt x="18" y="49"/>
                  <a:pt x="18" y="50"/>
                  <a:pt x="19" y="51"/>
                </a:cubicBezTo>
                <a:cubicBezTo>
                  <a:pt x="19" y="51"/>
                  <a:pt x="20" y="52"/>
                  <a:pt x="21" y="52"/>
                </a:cubicBezTo>
                <a:cubicBezTo>
                  <a:pt x="22" y="52"/>
                  <a:pt x="23" y="51"/>
                  <a:pt x="23" y="51"/>
                </a:cubicBezTo>
                <a:cubicBezTo>
                  <a:pt x="24" y="50"/>
                  <a:pt x="24" y="49"/>
                  <a:pt x="24" y="48"/>
                </a:cubicBezTo>
                <a:cubicBezTo>
                  <a:pt x="24" y="47"/>
                  <a:pt x="24" y="47"/>
                  <a:pt x="23" y="46"/>
                </a:cubicBezTo>
                <a:close/>
                <a:moveTo>
                  <a:pt x="29" y="40"/>
                </a:moveTo>
                <a:cubicBezTo>
                  <a:pt x="27" y="38"/>
                  <a:pt x="24" y="37"/>
                  <a:pt x="21" y="37"/>
                </a:cubicBezTo>
                <a:cubicBezTo>
                  <a:pt x="18" y="37"/>
                  <a:pt x="15" y="38"/>
                  <a:pt x="13" y="40"/>
                </a:cubicBezTo>
                <a:cubicBezTo>
                  <a:pt x="11" y="42"/>
                  <a:pt x="10" y="45"/>
                  <a:pt x="10" y="48"/>
                </a:cubicBezTo>
                <a:cubicBezTo>
                  <a:pt x="10" y="51"/>
                  <a:pt x="11" y="54"/>
                  <a:pt x="13" y="56"/>
                </a:cubicBezTo>
                <a:cubicBezTo>
                  <a:pt x="15" y="58"/>
                  <a:pt x="18" y="60"/>
                  <a:pt x="21" y="60"/>
                </a:cubicBezTo>
                <a:cubicBezTo>
                  <a:pt x="24" y="60"/>
                  <a:pt x="27" y="58"/>
                  <a:pt x="29" y="56"/>
                </a:cubicBezTo>
                <a:cubicBezTo>
                  <a:pt x="31" y="54"/>
                  <a:pt x="32" y="51"/>
                  <a:pt x="32" y="48"/>
                </a:cubicBezTo>
                <a:cubicBezTo>
                  <a:pt x="32" y="45"/>
                  <a:pt x="31" y="42"/>
                  <a:pt x="29" y="40"/>
                </a:cubicBezTo>
                <a:close/>
              </a:path>
            </a:pathLst>
          </a:custGeom>
          <a:solidFill>
            <a:schemeClr val="bg2">
              <a:lumMod val="10000"/>
            </a:schemeClr>
          </a:solidFill>
          <a:ln>
            <a:noFill/>
          </a:ln>
        </p:spPr>
        <p:txBody>
          <a:bodyPr vert="horz" wrap="square" lIns="121890" tIns="60945" rIns="121890" bIns="60945" numCol="1" anchor="t" anchorCtr="0" compatLnSpc="1">
            <a:prstTxWarp prst="textNoShape">
              <a:avLst/>
            </a:prstTxWarp>
          </a:bodyPr>
          <a:lstStyle/>
          <a:p>
            <a:pPr defTabSz="914265"/>
            <a:endParaRPr lang="nl-NL">
              <a:solidFill>
                <a:srgbClr val="464646"/>
              </a:solidFill>
              <a:latin typeface="Avenir Light"/>
            </a:endParaRPr>
          </a:p>
        </p:txBody>
      </p:sp>
      <p:sp>
        <p:nvSpPr>
          <p:cNvPr id="15" name="Freeform 118"/>
          <p:cNvSpPr>
            <a:spLocks noEditPoints="1"/>
          </p:cNvSpPr>
          <p:nvPr/>
        </p:nvSpPr>
        <p:spPr bwMode="auto">
          <a:xfrm>
            <a:off x="7048566" y="4303582"/>
            <a:ext cx="575145" cy="760262"/>
          </a:xfrm>
          <a:custGeom>
            <a:avLst/>
            <a:gdLst>
              <a:gd name="T0" fmla="*/ 39 w 50"/>
              <a:gd name="T1" fmla="*/ 56 h 66"/>
              <a:gd name="T2" fmla="*/ 45 w 50"/>
              <a:gd name="T3" fmla="*/ 63 h 66"/>
              <a:gd name="T4" fmla="*/ 0 w 50"/>
              <a:gd name="T5" fmla="*/ 63 h 66"/>
              <a:gd name="T6" fmla="*/ 2 w 50"/>
              <a:gd name="T7" fmla="*/ 0 h 66"/>
              <a:gd name="T8" fmla="*/ 45 w 50"/>
              <a:gd name="T9" fmla="*/ 11 h 66"/>
              <a:gd name="T10" fmla="*/ 39 w 50"/>
              <a:gd name="T11" fmla="*/ 9 h 66"/>
              <a:gd name="T12" fmla="*/ 32 w 50"/>
              <a:gd name="T13" fmla="*/ 13 h 66"/>
              <a:gd name="T14" fmla="*/ 20 w 50"/>
              <a:gd name="T15" fmla="*/ 43 h 66"/>
              <a:gd name="T16" fmla="*/ 50 w 50"/>
              <a:gd name="T17" fmla="*/ 31 h 66"/>
              <a:gd name="T18" fmla="*/ 46 w 50"/>
              <a:gd name="T19" fmla="*/ 31 h 66"/>
              <a:gd name="T20" fmla="*/ 23 w 50"/>
              <a:gd name="T21" fmla="*/ 41 h 66"/>
              <a:gd name="T22" fmla="*/ 20 w 50"/>
              <a:gd name="T23" fmla="*/ 26 h 66"/>
              <a:gd name="T24" fmla="*/ 22 w 50"/>
              <a:gd name="T25" fmla="*/ 30 h 66"/>
              <a:gd name="T26" fmla="*/ 23 w 50"/>
              <a:gd name="T27" fmla="*/ 34 h 66"/>
              <a:gd name="T28" fmla="*/ 26 w 50"/>
              <a:gd name="T29" fmla="*/ 41 h 66"/>
              <a:gd name="T30" fmla="*/ 28 w 50"/>
              <a:gd name="T31" fmla="*/ 42 h 66"/>
              <a:gd name="T32" fmla="*/ 33 w 50"/>
              <a:gd name="T33" fmla="*/ 34 h 66"/>
              <a:gd name="T34" fmla="*/ 31 w 50"/>
              <a:gd name="T35" fmla="*/ 34 h 66"/>
              <a:gd name="T36" fmla="*/ 25 w 50"/>
              <a:gd name="T37" fmla="*/ 29 h 66"/>
              <a:gd name="T38" fmla="*/ 23 w 50"/>
              <a:gd name="T39" fmla="*/ 27 h 66"/>
              <a:gd name="T40" fmla="*/ 23 w 50"/>
              <a:gd name="T41" fmla="*/ 24 h 66"/>
              <a:gd name="T42" fmla="*/ 26 w 50"/>
              <a:gd name="T43" fmla="*/ 23 h 66"/>
              <a:gd name="T44" fmla="*/ 29 w 50"/>
              <a:gd name="T45" fmla="*/ 20 h 66"/>
              <a:gd name="T46" fmla="*/ 32 w 50"/>
              <a:gd name="T47" fmla="*/ 17 h 66"/>
              <a:gd name="T48" fmla="*/ 37 w 50"/>
              <a:gd name="T49" fmla="*/ 21 h 66"/>
              <a:gd name="T50" fmla="*/ 36 w 50"/>
              <a:gd name="T51" fmla="*/ 22 h 66"/>
              <a:gd name="T52" fmla="*/ 39 w 50"/>
              <a:gd name="T53" fmla="*/ 22 h 66"/>
              <a:gd name="T54" fmla="*/ 41 w 50"/>
              <a:gd name="T55" fmla="*/ 16 h 66"/>
              <a:gd name="T56" fmla="*/ 45 w 50"/>
              <a:gd name="T57" fmla="*/ 16 h 66"/>
              <a:gd name="T58" fmla="*/ 45 w 50"/>
              <a:gd name="T59" fmla="*/ 27 h 66"/>
              <a:gd name="T60" fmla="*/ 45 w 50"/>
              <a:gd name="T61" fmla="*/ 16 h 66"/>
              <a:gd name="T62" fmla="*/ 43 w 50"/>
              <a:gd name="T63" fmla="*/ 19 h 66"/>
              <a:gd name="T64" fmla="*/ 45 w 50"/>
              <a:gd name="T65" fmla="*/ 22 h 66"/>
              <a:gd name="T66" fmla="*/ 46 w 50"/>
              <a:gd name="T67" fmla="*/ 19 h 66"/>
              <a:gd name="T68" fmla="*/ 26 w 50"/>
              <a:gd name="T69" fmla="*/ 26 h 66"/>
              <a:gd name="T70" fmla="*/ 32 w 50"/>
              <a:gd name="T71" fmla="*/ 24 h 66"/>
              <a:gd name="T72" fmla="*/ 30 w 50"/>
              <a:gd name="T73" fmla="*/ 25 h 66"/>
              <a:gd name="T74" fmla="*/ 28 w 50"/>
              <a:gd name="T75" fmla="*/ 27 h 66"/>
              <a:gd name="T76" fmla="*/ 31 w 50"/>
              <a:gd name="T77" fmla="*/ 26 h 66"/>
              <a:gd name="T78" fmla="*/ 36 w 50"/>
              <a:gd name="T79" fmla="*/ 31 h 66"/>
              <a:gd name="T80" fmla="*/ 42 w 50"/>
              <a:gd name="T81" fmla="*/ 39 h 66"/>
              <a:gd name="T82" fmla="*/ 46 w 50"/>
              <a:gd name="T83" fmla="*/ 28 h 66"/>
              <a:gd name="T84" fmla="*/ 41 w 50"/>
              <a:gd name="T85" fmla="*/ 24 h 66"/>
              <a:gd name="T86" fmla="*/ 38 w 50"/>
              <a:gd name="T87" fmla="*/ 24 h 66"/>
              <a:gd name="T88" fmla="*/ 35 w 50"/>
              <a:gd name="T89" fmla="*/ 26 h 66"/>
              <a:gd name="T90" fmla="*/ 18 w 50"/>
              <a:gd name="T91" fmla="*/ 59 h 66"/>
              <a:gd name="T92" fmla="*/ 18 w 50"/>
              <a:gd name="T93" fmla="*/ 62 h 66"/>
              <a:gd name="T94" fmla="*/ 28 w 50"/>
              <a:gd name="T95" fmla="*/ 6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0" h="66">
                <a:moveTo>
                  <a:pt x="6" y="5"/>
                </a:moveTo>
                <a:cubicBezTo>
                  <a:pt x="6" y="56"/>
                  <a:pt x="6" y="56"/>
                  <a:pt x="6" y="56"/>
                </a:cubicBezTo>
                <a:cubicBezTo>
                  <a:pt x="39" y="56"/>
                  <a:pt x="39" y="56"/>
                  <a:pt x="39" y="56"/>
                </a:cubicBezTo>
                <a:cubicBezTo>
                  <a:pt x="39" y="52"/>
                  <a:pt x="39" y="52"/>
                  <a:pt x="39" y="52"/>
                </a:cubicBezTo>
                <a:cubicBezTo>
                  <a:pt x="41" y="52"/>
                  <a:pt x="43" y="51"/>
                  <a:pt x="45" y="50"/>
                </a:cubicBezTo>
                <a:cubicBezTo>
                  <a:pt x="45" y="63"/>
                  <a:pt x="45" y="63"/>
                  <a:pt x="45" y="63"/>
                </a:cubicBezTo>
                <a:cubicBezTo>
                  <a:pt x="45" y="65"/>
                  <a:pt x="44" y="66"/>
                  <a:pt x="42" y="66"/>
                </a:cubicBezTo>
                <a:cubicBezTo>
                  <a:pt x="2" y="66"/>
                  <a:pt x="2" y="66"/>
                  <a:pt x="2" y="66"/>
                </a:cubicBezTo>
                <a:cubicBezTo>
                  <a:pt x="1" y="66"/>
                  <a:pt x="0" y="65"/>
                  <a:pt x="0" y="63"/>
                </a:cubicBezTo>
                <a:cubicBezTo>
                  <a:pt x="0" y="2"/>
                  <a:pt x="0" y="2"/>
                  <a:pt x="0" y="2"/>
                </a:cubicBezTo>
                <a:cubicBezTo>
                  <a:pt x="0" y="1"/>
                  <a:pt x="1" y="0"/>
                  <a:pt x="2" y="0"/>
                </a:cubicBezTo>
                <a:cubicBezTo>
                  <a:pt x="2" y="0"/>
                  <a:pt x="2" y="0"/>
                  <a:pt x="2" y="0"/>
                </a:cubicBezTo>
                <a:cubicBezTo>
                  <a:pt x="42" y="0"/>
                  <a:pt x="42" y="0"/>
                  <a:pt x="42" y="0"/>
                </a:cubicBezTo>
                <a:cubicBezTo>
                  <a:pt x="44" y="0"/>
                  <a:pt x="45" y="1"/>
                  <a:pt x="45" y="2"/>
                </a:cubicBezTo>
                <a:cubicBezTo>
                  <a:pt x="45" y="11"/>
                  <a:pt x="45" y="11"/>
                  <a:pt x="45" y="11"/>
                </a:cubicBezTo>
                <a:cubicBezTo>
                  <a:pt x="45" y="11"/>
                  <a:pt x="45" y="11"/>
                  <a:pt x="45" y="11"/>
                </a:cubicBezTo>
                <a:cubicBezTo>
                  <a:pt x="44" y="11"/>
                  <a:pt x="43" y="11"/>
                  <a:pt x="43" y="11"/>
                </a:cubicBezTo>
                <a:cubicBezTo>
                  <a:pt x="42" y="10"/>
                  <a:pt x="40" y="10"/>
                  <a:pt x="39" y="9"/>
                </a:cubicBezTo>
                <a:cubicBezTo>
                  <a:pt x="39" y="5"/>
                  <a:pt x="39" y="5"/>
                  <a:pt x="39" y="5"/>
                </a:cubicBezTo>
                <a:cubicBezTo>
                  <a:pt x="6" y="5"/>
                  <a:pt x="6" y="5"/>
                  <a:pt x="6" y="5"/>
                </a:cubicBezTo>
                <a:close/>
                <a:moveTo>
                  <a:pt x="32" y="13"/>
                </a:moveTo>
                <a:cubicBezTo>
                  <a:pt x="28" y="13"/>
                  <a:pt x="23" y="15"/>
                  <a:pt x="20" y="19"/>
                </a:cubicBezTo>
                <a:cubicBezTo>
                  <a:pt x="17" y="22"/>
                  <a:pt x="15" y="26"/>
                  <a:pt x="15" y="31"/>
                </a:cubicBezTo>
                <a:cubicBezTo>
                  <a:pt x="15" y="36"/>
                  <a:pt x="17" y="40"/>
                  <a:pt x="20" y="43"/>
                </a:cubicBezTo>
                <a:cubicBezTo>
                  <a:pt x="23" y="46"/>
                  <a:pt x="28" y="48"/>
                  <a:pt x="32" y="48"/>
                </a:cubicBezTo>
                <a:cubicBezTo>
                  <a:pt x="37" y="48"/>
                  <a:pt x="42" y="46"/>
                  <a:pt x="45" y="43"/>
                </a:cubicBezTo>
                <a:cubicBezTo>
                  <a:pt x="48" y="40"/>
                  <a:pt x="50" y="36"/>
                  <a:pt x="50" y="31"/>
                </a:cubicBezTo>
                <a:cubicBezTo>
                  <a:pt x="50" y="29"/>
                  <a:pt x="49" y="26"/>
                  <a:pt x="49" y="24"/>
                </a:cubicBezTo>
                <a:cubicBezTo>
                  <a:pt x="48" y="26"/>
                  <a:pt x="47" y="27"/>
                  <a:pt x="46" y="28"/>
                </a:cubicBezTo>
                <a:cubicBezTo>
                  <a:pt x="46" y="29"/>
                  <a:pt x="46" y="30"/>
                  <a:pt x="46" y="31"/>
                </a:cubicBezTo>
                <a:cubicBezTo>
                  <a:pt x="46" y="35"/>
                  <a:pt x="45" y="38"/>
                  <a:pt x="42" y="41"/>
                </a:cubicBezTo>
                <a:cubicBezTo>
                  <a:pt x="40" y="43"/>
                  <a:pt x="36" y="45"/>
                  <a:pt x="32" y="45"/>
                </a:cubicBezTo>
                <a:cubicBezTo>
                  <a:pt x="29" y="45"/>
                  <a:pt x="25" y="43"/>
                  <a:pt x="23" y="41"/>
                </a:cubicBezTo>
                <a:cubicBezTo>
                  <a:pt x="20" y="38"/>
                  <a:pt x="18" y="35"/>
                  <a:pt x="18" y="31"/>
                </a:cubicBezTo>
                <a:cubicBezTo>
                  <a:pt x="18" y="29"/>
                  <a:pt x="19" y="26"/>
                  <a:pt x="20" y="24"/>
                </a:cubicBezTo>
                <a:cubicBezTo>
                  <a:pt x="20" y="25"/>
                  <a:pt x="20" y="26"/>
                  <a:pt x="20" y="26"/>
                </a:cubicBezTo>
                <a:cubicBezTo>
                  <a:pt x="20" y="27"/>
                  <a:pt x="20" y="27"/>
                  <a:pt x="20" y="28"/>
                </a:cubicBezTo>
                <a:cubicBezTo>
                  <a:pt x="21" y="28"/>
                  <a:pt x="22" y="28"/>
                  <a:pt x="22" y="29"/>
                </a:cubicBezTo>
                <a:cubicBezTo>
                  <a:pt x="22" y="29"/>
                  <a:pt x="22" y="29"/>
                  <a:pt x="22" y="30"/>
                </a:cubicBezTo>
                <a:cubicBezTo>
                  <a:pt x="23" y="30"/>
                  <a:pt x="23" y="30"/>
                  <a:pt x="23" y="30"/>
                </a:cubicBezTo>
                <a:cubicBezTo>
                  <a:pt x="23" y="30"/>
                  <a:pt x="23" y="30"/>
                  <a:pt x="23" y="30"/>
                </a:cubicBezTo>
                <a:cubicBezTo>
                  <a:pt x="22" y="31"/>
                  <a:pt x="23" y="33"/>
                  <a:pt x="23" y="34"/>
                </a:cubicBezTo>
                <a:cubicBezTo>
                  <a:pt x="23" y="34"/>
                  <a:pt x="24" y="35"/>
                  <a:pt x="25" y="36"/>
                </a:cubicBezTo>
                <a:cubicBezTo>
                  <a:pt x="25" y="36"/>
                  <a:pt x="25" y="37"/>
                  <a:pt x="25" y="38"/>
                </a:cubicBezTo>
                <a:cubicBezTo>
                  <a:pt x="25" y="38"/>
                  <a:pt x="26" y="40"/>
                  <a:pt x="26" y="41"/>
                </a:cubicBezTo>
                <a:cubicBezTo>
                  <a:pt x="26" y="41"/>
                  <a:pt x="26" y="43"/>
                  <a:pt x="26" y="43"/>
                </a:cubicBezTo>
                <a:cubicBezTo>
                  <a:pt x="26" y="43"/>
                  <a:pt x="27" y="43"/>
                  <a:pt x="27" y="43"/>
                </a:cubicBezTo>
                <a:cubicBezTo>
                  <a:pt x="27" y="43"/>
                  <a:pt x="27" y="43"/>
                  <a:pt x="28" y="42"/>
                </a:cubicBezTo>
                <a:cubicBezTo>
                  <a:pt x="28" y="41"/>
                  <a:pt x="28" y="41"/>
                  <a:pt x="29" y="40"/>
                </a:cubicBezTo>
                <a:cubicBezTo>
                  <a:pt x="31" y="39"/>
                  <a:pt x="32" y="36"/>
                  <a:pt x="32" y="35"/>
                </a:cubicBezTo>
                <a:cubicBezTo>
                  <a:pt x="33" y="34"/>
                  <a:pt x="33" y="34"/>
                  <a:pt x="33" y="34"/>
                </a:cubicBezTo>
                <a:cubicBezTo>
                  <a:pt x="34" y="33"/>
                  <a:pt x="32" y="33"/>
                  <a:pt x="32" y="33"/>
                </a:cubicBezTo>
                <a:cubicBezTo>
                  <a:pt x="32" y="32"/>
                  <a:pt x="32" y="32"/>
                  <a:pt x="32" y="32"/>
                </a:cubicBezTo>
                <a:cubicBezTo>
                  <a:pt x="31" y="33"/>
                  <a:pt x="31" y="33"/>
                  <a:pt x="31" y="34"/>
                </a:cubicBezTo>
                <a:cubicBezTo>
                  <a:pt x="30" y="34"/>
                  <a:pt x="30" y="34"/>
                  <a:pt x="30" y="34"/>
                </a:cubicBezTo>
                <a:cubicBezTo>
                  <a:pt x="29" y="33"/>
                  <a:pt x="29" y="33"/>
                  <a:pt x="29" y="33"/>
                </a:cubicBezTo>
                <a:cubicBezTo>
                  <a:pt x="27" y="33"/>
                  <a:pt x="26" y="31"/>
                  <a:pt x="25" y="29"/>
                </a:cubicBezTo>
                <a:cubicBezTo>
                  <a:pt x="25" y="29"/>
                  <a:pt x="24" y="29"/>
                  <a:pt x="24" y="30"/>
                </a:cubicBezTo>
                <a:cubicBezTo>
                  <a:pt x="23" y="30"/>
                  <a:pt x="23" y="29"/>
                  <a:pt x="23" y="29"/>
                </a:cubicBezTo>
                <a:cubicBezTo>
                  <a:pt x="23" y="28"/>
                  <a:pt x="23" y="28"/>
                  <a:pt x="23" y="27"/>
                </a:cubicBezTo>
                <a:cubicBezTo>
                  <a:pt x="23" y="27"/>
                  <a:pt x="23" y="26"/>
                  <a:pt x="23" y="26"/>
                </a:cubicBezTo>
                <a:cubicBezTo>
                  <a:pt x="22" y="27"/>
                  <a:pt x="21" y="27"/>
                  <a:pt x="21" y="27"/>
                </a:cubicBezTo>
                <a:cubicBezTo>
                  <a:pt x="21" y="26"/>
                  <a:pt x="21" y="24"/>
                  <a:pt x="23" y="24"/>
                </a:cubicBezTo>
                <a:cubicBezTo>
                  <a:pt x="24" y="24"/>
                  <a:pt x="23" y="26"/>
                  <a:pt x="24" y="25"/>
                </a:cubicBezTo>
                <a:cubicBezTo>
                  <a:pt x="24" y="25"/>
                  <a:pt x="24" y="25"/>
                  <a:pt x="25" y="25"/>
                </a:cubicBezTo>
                <a:cubicBezTo>
                  <a:pt x="25" y="24"/>
                  <a:pt x="25" y="23"/>
                  <a:pt x="26" y="23"/>
                </a:cubicBezTo>
                <a:cubicBezTo>
                  <a:pt x="26" y="22"/>
                  <a:pt x="26" y="22"/>
                  <a:pt x="27" y="22"/>
                </a:cubicBezTo>
                <a:cubicBezTo>
                  <a:pt x="27" y="22"/>
                  <a:pt x="28" y="21"/>
                  <a:pt x="28" y="21"/>
                </a:cubicBezTo>
                <a:cubicBezTo>
                  <a:pt x="28" y="21"/>
                  <a:pt x="29" y="20"/>
                  <a:pt x="29" y="20"/>
                </a:cubicBezTo>
                <a:cubicBezTo>
                  <a:pt x="30" y="19"/>
                  <a:pt x="31" y="20"/>
                  <a:pt x="31" y="19"/>
                </a:cubicBezTo>
                <a:cubicBezTo>
                  <a:pt x="31" y="18"/>
                  <a:pt x="31" y="17"/>
                  <a:pt x="31" y="17"/>
                </a:cubicBezTo>
                <a:cubicBezTo>
                  <a:pt x="31" y="17"/>
                  <a:pt x="32" y="17"/>
                  <a:pt x="32" y="17"/>
                </a:cubicBezTo>
                <a:cubicBezTo>
                  <a:pt x="35" y="17"/>
                  <a:pt x="37" y="18"/>
                  <a:pt x="39" y="19"/>
                </a:cubicBezTo>
                <a:cubicBezTo>
                  <a:pt x="38" y="19"/>
                  <a:pt x="38" y="19"/>
                  <a:pt x="38" y="20"/>
                </a:cubicBezTo>
                <a:cubicBezTo>
                  <a:pt x="38" y="20"/>
                  <a:pt x="37" y="21"/>
                  <a:pt x="37" y="21"/>
                </a:cubicBezTo>
                <a:cubicBezTo>
                  <a:pt x="37" y="21"/>
                  <a:pt x="36" y="21"/>
                  <a:pt x="36" y="21"/>
                </a:cubicBezTo>
                <a:cubicBezTo>
                  <a:pt x="36" y="22"/>
                  <a:pt x="36" y="22"/>
                  <a:pt x="36" y="22"/>
                </a:cubicBezTo>
                <a:cubicBezTo>
                  <a:pt x="36" y="22"/>
                  <a:pt x="36" y="22"/>
                  <a:pt x="36" y="22"/>
                </a:cubicBezTo>
                <a:cubicBezTo>
                  <a:pt x="36" y="22"/>
                  <a:pt x="36" y="24"/>
                  <a:pt x="37" y="24"/>
                </a:cubicBezTo>
                <a:cubicBezTo>
                  <a:pt x="37" y="24"/>
                  <a:pt x="37" y="23"/>
                  <a:pt x="38" y="23"/>
                </a:cubicBezTo>
                <a:cubicBezTo>
                  <a:pt x="38" y="22"/>
                  <a:pt x="38" y="21"/>
                  <a:pt x="39" y="22"/>
                </a:cubicBezTo>
                <a:cubicBezTo>
                  <a:pt x="39" y="22"/>
                  <a:pt x="39" y="22"/>
                  <a:pt x="40" y="23"/>
                </a:cubicBezTo>
                <a:cubicBezTo>
                  <a:pt x="39" y="22"/>
                  <a:pt x="39" y="21"/>
                  <a:pt x="39" y="20"/>
                </a:cubicBezTo>
                <a:cubicBezTo>
                  <a:pt x="39" y="18"/>
                  <a:pt x="39" y="17"/>
                  <a:pt x="41" y="16"/>
                </a:cubicBezTo>
                <a:cubicBezTo>
                  <a:pt x="41" y="16"/>
                  <a:pt x="41" y="16"/>
                  <a:pt x="41" y="16"/>
                </a:cubicBezTo>
                <a:cubicBezTo>
                  <a:pt x="38" y="14"/>
                  <a:pt x="35" y="13"/>
                  <a:pt x="32" y="13"/>
                </a:cubicBezTo>
                <a:close/>
                <a:moveTo>
                  <a:pt x="45" y="16"/>
                </a:moveTo>
                <a:cubicBezTo>
                  <a:pt x="43" y="16"/>
                  <a:pt x="42" y="16"/>
                  <a:pt x="42" y="17"/>
                </a:cubicBezTo>
                <a:cubicBezTo>
                  <a:pt x="41" y="18"/>
                  <a:pt x="41" y="19"/>
                  <a:pt x="41" y="20"/>
                </a:cubicBezTo>
                <a:cubicBezTo>
                  <a:pt x="41" y="22"/>
                  <a:pt x="43" y="25"/>
                  <a:pt x="45" y="27"/>
                </a:cubicBezTo>
                <a:cubicBezTo>
                  <a:pt x="46" y="25"/>
                  <a:pt x="49" y="22"/>
                  <a:pt x="49" y="20"/>
                </a:cubicBezTo>
                <a:cubicBezTo>
                  <a:pt x="49" y="19"/>
                  <a:pt x="48" y="18"/>
                  <a:pt x="47" y="17"/>
                </a:cubicBezTo>
                <a:cubicBezTo>
                  <a:pt x="47" y="16"/>
                  <a:pt x="46" y="16"/>
                  <a:pt x="45" y="16"/>
                </a:cubicBezTo>
                <a:close/>
                <a:moveTo>
                  <a:pt x="46" y="19"/>
                </a:moveTo>
                <a:cubicBezTo>
                  <a:pt x="46" y="18"/>
                  <a:pt x="45" y="18"/>
                  <a:pt x="45" y="18"/>
                </a:cubicBezTo>
                <a:cubicBezTo>
                  <a:pt x="44" y="18"/>
                  <a:pt x="44" y="18"/>
                  <a:pt x="43" y="19"/>
                </a:cubicBezTo>
                <a:cubicBezTo>
                  <a:pt x="43" y="19"/>
                  <a:pt x="43" y="19"/>
                  <a:pt x="43" y="20"/>
                </a:cubicBezTo>
                <a:cubicBezTo>
                  <a:pt x="43" y="20"/>
                  <a:pt x="43" y="21"/>
                  <a:pt x="43" y="21"/>
                </a:cubicBezTo>
                <a:cubicBezTo>
                  <a:pt x="44" y="22"/>
                  <a:pt x="44" y="22"/>
                  <a:pt x="45" y="22"/>
                </a:cubicBezTo>
                <a:cubicBezTo>
                  <a:pt x="45" y="22"/>
                  <a:pt x="46" y="22"/>
                  <a:pt x="46" y="21"/>
                </a:cubicBezTo>
                <a:cubicBezTo>
                  <a:pt x="46" y="21"/>
                  <a:pt x="46" y="20"/>
                  <a:pt x="46" y="20"/>
                </a:cubicBezTo>
                <a:cubicBezTo>
                  <a:pt x="46" y="19"/>
                  <a:pt x="46" y="19"/>
                  <a:pt x="46" y="19"/>
                </a:cubicBezTo>
                <a:close/>
                <a:moveTo>
                  <a:pt x="30" y="23"/>
                </a:moveTo>
                <a:cubicBezTo>
                  <a:pt x="29" y="23"/>
                  <a:pt x="28" y="23"/>
                  <a:pt x="27" y="24"/>
                </a:cubicBezTo>
                <a:cubicBezTo>
                  <a:pt x="26" y="24"/>
                  <a:pt x="26" y="25"/>
                  <a:pt x="26" y="26"/>
                </a:cubicBezTo>
                <a:cubicBezTo>
                  <a:pt x="26" y="28"/>
                  <a:pt x="28" y="31"/>
                  <a:pt x="30" y="32"/>
                </a:cubicBezTo>
                <a:cubicBezTo>
                  <a:pt x="31" y="31"/>
                  <a:pt x="33" y="28"/>
                  <a:pt x="33" y="26"/>
                </a:cubicBezTo>
                <a:cubicBezTo>
                  <a:pt x="33" y="25"/>
                  <a:pt x="33" y="24"/>
                  <a:pt x="32" y="24"/>
                </a:cubicBezTo>
                <a:cubicBezTo>
                  <a:pt x="32" y="23"/>
                  <a:pt x="31" y="23"/>
                  <a:pt x="30" y="23"/>
                </a:cubicBezTo>
                <a:close/>
                <a:moveTo>
                  <a:pt x="31" y="25"/>
                </a:moveTo>
                <a:cubicBezTo>
                  <a:pt x="30" y="25"/>
                  <a:pt x="30" y="25"/>
                  <a:pt x="30" y="25"/>
                </a:cubicBezTo>
                <a:cubicBezTo>
                  <a:pt x="29" y="25"/>
                  <a:pt x="29" y="25"/>
                  <a:pt x="28" y="25"/>
                </a:cubicBezTo>
                <a:cubicBezTo>
                  <a:pt x="28" y="26"/>
                  <a:pt x="28" y="26"/>
                  <a:pt x="28" y="26"/>
                </a:cubicBezTo>
                <a:cubicBezTo>
                  <a:pt x="28" y="27"/>
                  <a:pt x="28" y="27"/>
                  <a:pt x="28" y="27"/>
                </a:cubicBezTo>
                <a:cubicBezTo>
                  <a:pt x="29" y="28"/>
                  <a:pt x="29" y="28"/>
                  <a:pt x="30" y="28"/>
                </a:cubicBezTo>
                <a:cubicBezTo>
                  <a:pt x="30" y="28"/>
                  <a:pt x="30" y="28"/>
                  <a:pt x="31" y="27"/>
                </a:cubicBezTo>
                <a:cubicBezTo>
                  <a:pt x="31" y="27"/>
                  <a:pt x="31" y="27"/>
                  <a:pt x="31" y="26"/>
                </a:cubicBezTo>
                <a:cubicBezTo>
                  <a:pt x="31" y="26"/>
                  <a:pt x="31" y="26"/>
                  <a:pt x="31" y="25"/>
                </a:cubicBezTo>
                <a:close/>
                <a:moveTo>
                  <a:pt x="35" y="28"/>
                </a:moveTo>
                <a:cubicBezTo>
                  <a:pt x="35" y="28"/>
                  <a:pt x="36" y="30"/>
                  <a:pt x="36" y="31"/>
                </a:cubicBezTo>
                <a:cubicBezTo>
                  <a:pt x="37" y="31"/>
                  <a:pt x="40" y="30"/>
                  <a:pt x="40" y="30"/>
                </a:cubicBezTo>
                <a:cubicBezTo>
                  <a:pt x="41" y="31"/>
                  <a:pt x="40" y="31"/>
                  <a:pt x="41" y="32"/>
                </a:cubicBezTo>
                <a:cubicBezTo>
                  <a:pt x="41" y="34"/>
                  <a:pt x="41" y="39"/>
                  <a:pt x="42" y="39"/>
                </a:cubicBezTo>
                <a:cubicBezTo>
                  <a:pt x="42" y="40"/>
                  <a:pt x="44" y="36"/>
                  <a:pt x="45" y="36"/>
                </a:cubicBezTo>
                <a:cubicBezTo>
                  <a:pt x="45" y="35"/>
                  <a:pt x="46" y="29"/>
                  <a:pt x="46" y="28"/>
                </a:cubicBezTo>
                <a:cubicBezTo>
                  <a:pt x="46" y="28"/>
                  <a:pt x="46" y="28"/>
                  <a:pt x="46" y="28"/>
                </a:cubicBezTo>
                <a:cubicBezTo>
                  <a:pt x="45" y="29"/>
                  <a:pt x="45" y="29"/>
                  <a:pt x="45" y="29"/>
                </a:cubicBezTo>
                <a:cubicBezTo>
                  <a:pt x="44" y="28"/>
                  <a:pt x="44" y="28"/>
                  <a:pt x="44" y="28"/>
                </a:cubicBezTo>
                <a:cubicBezTo>
                  <a:pt x="43" y="27"/>
                  <a:pt x="41" y="26"/>
                  <a:pt x="41" y="24"/>
                </a:cubicBezTo>
                <a:cubicBezTo>
                  <a:pt x="40" y="24"/>
                  <a:pt x="40" y="24"/>
                  <a:pt x="40" y="24"/>
                </a:cubicBezTo>
                <a:cubicBezTo>
                  <a:pt x="40" y="24"/>
                  <a:pt x="39" y="24"/>
                  <a:pt x="39" y="23"/>
                </a:cubicBezTo>
                <a:cubicBezTo>
                  <a:pt x="39" y="23"/>
                  <a:pt x="38" y="24"/>
                  <a:pt x="38" y="24"/>
                </a:cubicBezTo>
                <a:cubicBezTo>
                  <a:pt x="37" y="23"/>
                  <a:pt x="37" y="24"/>
                  <a:pt x="37" y="24"/>
                </a:cubicBezTo>
                <a:cubicBezTo>
                  <a:pt x="36" y="24"/>
                  <a:pt x="36" y="25"/>
                  <a:pt x="36" y="25"/>
                </a:cubicBezTo>
                <a:cubicBezTo>
                  <a:pt x="36" y="25"/>
                  <a:pt x="36" y="25"/>
                  <a:pt x="35" y="26"/>
                </a:cubicBezTo>
                <a:cubicBezTo>
                  <a:pt x="35" y="26"/>
                  <a:pt x="35" y="27"/>
                  <a:pt x="35" y="27"/>
                </a:cubicBezTo>
                <a:cubicBezTo>
                  <a:pt x="35" y="28"/>
                  <a:pt x="35" y="28"/>
                  <a:pt x="35" y="28"/>
                </a:cubicBezTo>
                <a:close/>
                <a:moveTo>
                  <a:pt x="18" y="59"/>
                </a:moveTo>
                <a:cubicBezTo>
                  <a:pt x="17" y="59"/>
                  <a:pt x="17" y="60"/>
                  <a:pt x="17" y="60"/>
                </a:cubicBezTo>
                <a:cubicBezTo>
                  <a:pt x="17" y="61"/>
                  <a:pt x="17" y="61"/>
                  <a:pt x="17" y="61"/>
                </a:cubicBezTo>
                <a:cubicBezTo>
                  <a:pt x="17" y="62"/>
                  <a:pt x="17" y="62"/>
                  <a:pt x="18" y="62"/>
                </a:cubicBezTo>
                <a:cubicBezTo>
                  <a:pt x="27" y="62"/>
                  <a:pt x="27" y="62"/>
                  <a:pt x="27" y="62"/>
                </a:cubicBezTo>
                <a:cubicBezTo>
                  <a:pt x="27" y="62"/>
                  <a:pt x="28" y="62"/>
                  <a:pt x="28" y="61"/>
                </a:cubicBezTo>
                <a:cubicBezTo>
                  <a:pt x="28" y="60"/>
                  <a:pt x="28" y="60"/>
                  <a:pt x="28" y="60"/>
                </a:cubicBezTo>
                <a:cubicBezTo>
                  <a:pt x="28" y="60"/>
                  <a:pt x="27" y="59"/>
                  <a:pt x="27" y="59"/>
                </a:cubicBezTo>
                <a:lnTo>
                  <a:pt x="18" y="59"/>
                </a:lnTo>
                <a:close/>
              </a:path>
            </a:pathLst>
          </a:custGeom>
          <a:solidFill>
            <a:schemeClr val="bg2">
              <a:lumMod val="10000"/>
            </a:schemeClr>
          </a:solidFill>
          <a:ln>
            <a:noFill/>
          </a:ln>
        </p:spPr>
        <p:txBody>
          <a:bodyPr vert="horz" wrap="square" lIns="121890" tIns="60945" rIns="121890" bIns="60945" numCol="1" anchor="t" anchorCtr="0" compatLnSpc="1">
            <a:prstTxWarp prst="textNoShape">
              <a:avLst/>
            </a:prstTxWarp>
          </a:bodyPr>
          <a:lstStyle/>
          <a:p>
            <a:pPr defTabSz="914265"/>
            <a:endParaRPr lang="nl-NL">
              <a:solidFill>
                <a:srgbClr val="464646"/>
              </a:solidFill>
              <a:latin typeface="Avenir Light"/>
            </a:endParaRPr>
          </a:p>
        </p:txBody>
      </p:sp>
    </p:spTree>
    <p:extLst>
      <p:ext uri="{BB962C8B-B14F-4D97-AF65-F5344CB8AC3E}">
        <p14:creationId xmlns:p14="http://schemas.microsoft.com/office/powerpoint/2010/main" val="41586895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E449825A-EABC-8319-7E19-6738830BD76A}"/>
              </a:ext>
            </a:extLst>
          </p:cNvPr>
          <p:cNvSpPr txBox="1"/>
          <p:nvPr/>
        </p:nvSpPr>
        <p:spPr>
          <a:xfrm>
            <a:off x="10216551" y="42557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Logo here</a:t>
            </a:r>
            <a:r>
              <a:rPr lang="en-US">
                <a:cs typeface="Calibri"/>
              </a:rPr>
              <a:t>​</a:t>
            </a:r>
            <a:endParaRPr lang="en-US"/>
          </a:p>
        </p:txBody>
      </p:sp>
      <p:sp>
        <p:nvSpPr>
          <p:cNvPr id="5" name="Rounded Rectangle 4"/>
          <p:cNvSpPr/>
          <p:nvPr/>
        </p:nvSpPr>
        <p:spPr>
          <a:xfrm>
            <a:off x="8212262" y="3833488"/>
            <a:ext cx="1926992" cy="2090040"/>
          </a:xfrm>
          <a:prstGeom prst="roundRect">
            <a:avLst>
              <a:gd name="adj" fmla="val 0"/>
            </a:avLst>
          </a:prstGeom>
          <a:solidFill>
            <a:schemeClr val="bg2">
              <a:lumMod val="10000"/>
            </a:schemeClr>
          </a:solidFill>
          <a:ln w="12700" cap="flat" cmpd="sng" algn="ctr">
            <a:noFill/>
            <a:prstDash val="solid"/>
            <a:miter lim="800000"/>
          </a:ln>
          <a:effectLst/>
        </p:spPr>
        <p:txBody>
          <a:bodyPr lIns="45716" tIns="22858" rIns="45716" bIns="22858" rtlCol="0" anchor="ctr"/>
          <a:lstStyle/>
          <a:p>
            <a:pPr marL="0" marR="0" lvl="0" indent="0" algn="ctr" defTabSz="685630" rtl="0" eaLnBrk="1" fontAlgn="auto" latinLnBrk="0" hangingPunct="1">
              <a:lnSpc>
                <a:spcPct val="100000"/>
              </a:lnSpc>
              <a:spcBef>
                <a:spcPts val="0"/>
              </a:spcBef>
              <a:spcAft>
                <a:spcPts val="0"/>
              </a:spcAft>
              <a:buClrTx/>
              <a:buSzTx/>
              <a:buFontTx/>
              <a:buNone/>
              <a:tabLst/>
              <a:defRPr/>
            </a:pPr>
            <a:endParaRPr kumimoji="0" lang="nl-NL" sz="1800" b="1" i="0" u="none" strike="noStrike" kern="0" cap="none" spc="0" normalizeH="0" baseline="0" noProof="0">
              <a:ln>
                <a:noFill/>
              </a:ln>
              <a:solidFill>
                <a:prstClr val="white"/>
              </a:solidFill>
              <a:effectLst/>
              <a:uLnTx/>
              <a:uFillTx/>
              <a:latin typeface="Avenir Black" charset="0"/>
              <a:ea typeface="Avenir Black" charset="0"/>
              <a:cs typeface="Avenir Black" charset="0"/>
            </a:endParaRPr>
          </a:p>
        </p:txBody>
      </p:sp>
      <p:cxnSp>
        <p:nvCxnSpPr>
          <p:cNvPr id="6" name="Straight Connector 5"/>
          <p:cNvCxnSpPr/>
          <p:nvPr/>
        </p:nvCxnSpPr>
        <p:spPr>
          <a:xfrm>
            <a:off x="5901373" y="3519501"/>
            <a:ext cx="642" cy="311271"/>
          </a:xfrm>
          <a:prstGeom prst="line">
            <a:avLst/>
          </a:prstGeom>
          <a:noFill/>
          <a:ln w="44450" cap="rnd" cmpd="sng" algn="ctr">
            <a:solidFill>
              <a:schemeClr val="tx1"/>
            </a:solidFill>
            <a:prstDash val="sysDot"/>
            <a:miter lim="800000"/>
            <a:tailEnd type="oval" w="sm" len="sm"/>
          </a:ln>
          <a:effectLst/>
        </p:spPr>
      </p:cxnSp>
      <p:cxnSp>
        <p:nvCxnSpPr>
          <p:cNvPr id="7" name="Straight Connector 6"/>
          <p:cNvCxnSpPr/>
          <p:nvPr/>
        </p:nvCxnSpPr>
        <p:spPr>
          <a:xfrm>
            <a:off x="7407618" y="3519501"/>
            <a:ext cx="642" cy="311271"/>
          </a:xfrm>
          <a:prstGeom prst="line">
            <a:avLst/>
          </a:prstGeom>
          <a:noFill/>
          <a:ln w="44450" cap="rnd" cmpd="sng" algn="ctr">
            <a:solidFill>
              <a:schemeClr val="tx1"/>
            </a:solidFill>
            <a:prstDash val="sysDot"/>
            <a:miter lim="800000"/>
            <a:tailEnd type="oval" w="sm" len="sm"/>
          </a:ln>
          <a:effectLst/>
        </p:spPr>
      </p:cxnSp>
      <p:cxnSp>
        <p:nvCxnSpPr>
          <p:cNvPr id="8" name="Straight Connector 7"/>
          <p:cNvCxnSpPr/>
          <p:nvPr/>
        </p:nvCxnSpPr>
        <p:spPr>
          <a:xfrm>
            <a:off x="9135928" y="3519501"/>
            <a:ext cx="642" cy="311271"/>
          </a:xfrm>
          <a:prstGeom prst="line">
            <a:avLst/>
          </a:prstGeom>
          <a:noFill/>
          <a:ln w="44450" cap="rnd" cmpd="sng" algn="ctr">
            <a:solidFill>
              <a:schemeClr val="tx1"/>
            </a:solidFill>
            <a:prstDash val="sysDot"/>
            <a:miter lim="800000"/>
            <a:tailEnd type="oval" w="sm" len="sm"/>
          </a:ln>
          <a:effectLst/>
        </p:spPr>
      </p:cxnSp>
      <p:sp>
        <p:nvSpPr>
          <p:cNvPr id="9" name="Title 1"/>
          <p:cNvSpPr>
            <a:spLocks noGrp="1"/>
          </p:cNvSpPr>
          <p:nvPr>
            <p:ph type="title" idx="4294967295"/>
          </p:nvPr>
        </p:nvSpPr>
        <p:spPr>
          <a:xfrm>
            <a:off x="1115773" y="618976"/>
            <a:ext cx="11291887" cy="461962"/>
          </a:xfrm>
        </p:spPr>
        <p:txBody>
          <a:bodyPr>
            <a:normAutofit/>
          </a:bodyPr>
          <a:lstStyle/>
          <a:p>
            <a:r>
              <a:rPr lang="en-US" sz="2400" b="1" dirty="0"/>
              <a:t>More connected devices…</a:t>
            </a:r>
            <a:endParaRPr lang="en-US" sz="2400" b="1">
              <a:cs typeface="Calibri Light"/>
            </a:endParaRPr>
          </a:p>
        </p:txBody>
      </p:sp>
      <p:sp>
        <p:nvSpPr>
          <p:cNvPr id="10" name="Right Arrow 9"/>
          <p:cNvSpPr/>
          <p:nvPr/>
        </p:nvSpPr>
        <p:spPr>
          <a:xfrm>
            <a:off x="4443601" y="3191216"/>
            <a:ext cx="5795114" cy="469206"/>
          </a:xfrm>
          <a:prstGeom prst="rightArrow">
            <a:avLst/>
          </a:prstGeom>
          <a:solidFill>
            <a:schemeClr val="bg2">
              <a:lumMod val="10000"/>
            </a:schemeClr>
          </a:solidFill>
          <a:ln w="12700" cap="flat" cmpd="sng" algn="ctr">
            <a:noFill/>
            <a:prstDash val="solid"/>
            <a:miter lim="800000"/>
          </a:ln>
          <a:effectLst/>
        </p:spPr>
        <p:txBody>
          <a:bodyPr lIns="45716" tIns="22858" rIns="45716" bIns="22858" rtlCol="0" anchor="ctr"/>
          <a:lstStyle/>
          <a:p>
            <a:pPr marL="0" marR="0" lvl="0" indent="0" algn="ctr" defTabSz="685630" rtl="0" eaLnBrk="1" fontAlgn="auto" latinLnBrk="0" hangingPunct="1">
              <a:lnSpc>
                <a:spcPct val="100000"/>
              </a:lnSpc>
              <a:spcBef>
                <a:spcPts val="0"/>
              </a:spcBef>
              <a:spcAft>
                <a:spcPts val="0"/>
              </a:spcAft>
              <a:buClrTx/>
              <a:buSzTx/>
              <a:buFontTx/>
              <a:buNone/>
              <a:tabLst/>
              <a:defRPr/>
            </a:pPr>
            <a:endParaRPr kumimoji="0" lang="nl-NL" sz="1800" b="1" i="0" u="none" strike="noStrike" kern="0" cap="none" spc="0" normalizeH="0" baseline="0" noProof="0">
              <a:ln>
                <a:noFill/>
              </a:ln>
              <a:solidFill>
                <a:prstClr val="white"/>
              </a:solidFill>
              <a:effectLst/>
              <a:uLnTx/>
              <a:uFillTx/>
              <a:latin typeface="Avenir Black" charset="0"/>
              <a:ea typeface="Avenir Black" charset="0"/>
              <a:cs typeface="Avenir Black" charset="0"/>
            </a:endParaRPr>
          </a:p>
        </p:txBody>
      </p:sp>
      <p:sp>
        <p:nvSpPr>
          <p:cNvPr id="11" name="TextBox 10"/>
          <p:cNvSpPr txBox="1"/>
          <p:nvPr/>
        </p:nvSpPr>
        <p:spPr>
          <a:xfrm>
            <a:off x="8488354" y="5032824"/>
            <a:ext cx="1264121" cy="369328"/>
          </a:xfrm>
          <a:prstGeom prst="rect">
            <a:avLst/>
          </a:prstGeom>
          <a:noFill/>
        </p:spPr>
        <p:txBody>
          <a:bodyPr wrap="none" lIns="45716" tIns="22858" rIns="45716" bIns="22858" rtlCol="0">
            <a:spAutoFit/>
          </a:bodyPr>
          <a:lstStyle/>
          <a:p>
            <a:pPr marL="0" marR="0" lvl="0" indent="0" algn="l" defTabSz="914265" rtl="0" eaLnBrk="1" fontAlgn="auto" latinLnBrk="0" hangingPunct="1">
              <a:lnSpc>
                <a:spcPct val="100000"/>
              </a:lnSpc>
              <a:spcBef>
                <a:spcPts val="0"/>
              </a:spcBef>
              <a:spcAft>
                <a:spcPts val="0"/>
              </a:spcAft>
              <a:buClrTx/>
              <a:buSzTx/>
              <a:buFontTx/>
              <a:buNone/>
              <a:tabLst/>
              <a:defRPr/>
            </a:pPr>
            <a:r>
              <a:rPr kumimoji="0" lang="nl-NL" sz="2100" b="1" i="0" u="none" strike="noStrike" kern="1200" cap="none" spc="0" normalizeH="0" baseline="0" noProof="0" dirty="0">
                <a:ln>
                  <a:noFill/>
                </a:ln>
                <a:solidFill>
                  <a:prstClr val="white"/>
                </a:solidFill>
                <a:effectLst/>
                <a:uLnTx/>
                <a:uFillTx/>
                <a:latin typeface="Avenir Black" charset="0"/>
                <a:ea typeface="Avenir Black" charset="0"/>
                <a:cs typeface="Avenir Black" charset="0"/>
              </a:rPr>
              <a:t>212 Billion</a:t>
            </a:r>
          </a:p>
        </p:txBody>
      </p:sp>
      <p:sp>
        <p:nvSpPr>
          <p:cNvPr id="12" name="TextBox 11"/>
          <p:cNvSpPr txBox="1"/>
          <p:nvPr/>
        </p:nvSpPr>
        <p:spPr>
          <a:xfrm>
            <a:off x="8234355" y="5336680"/>
            <a:ext cx="1882807" cy="261606"/>
          </a:xfrm>
          <a:prstGeom prst="rect">
            <a:avLst/>
          </a:prstGeom>
          <a:noFill/>
        </p:spPr>
        <p:txBody>
          <a:bodyPr wrap="square" lIns="45716" tIns="22858" rIns="45716" bIns="22858" rtlCol="0">
            <a:spAutoFit/>
          </a:bodyPr>
          <a:lstStyle/>
          <a:p>
            <a:pPr marL="0" marR="0" lvl="0" indent="0" algn="ctr" defTabSz="914265" rtl="0" eaLnBrk="1" fontAlgn="auto" latinLnBrk="0" hangingPunct="1">
              <a:lnSpc>
                <a:spcPct val="100000"/>
              </a:lnSpc>
              <a:spcBef>
                <a:spcPts val="0"/>
              </a:spcBef>
              <a:spcAft>
                <a:spcPts val="0"/>
              </a:spcAft>
              <a:buClrTx/>
              <a:buSzTx/>
              <a:buFontTx/>
              <a:buNone/>
              <a:tabLst/>
              <a:defRPr/>
            </a:pPr>
            <a:r>
              <a:rPr kumimoji="0" lang="nl-NL" sz="1400" b="1" i="0" u="none" strike="noStrike" kern="1200" cap="none" spc="0" normalizeH="0" baseline="0" noProof="0" dirty="0">
                <a:ln>
                  <a:noFill/>
                </a:ln>
                <a:solidFill>
                  <a:prstClr val="white"/>
                </a:solidFill>
                <a:effectLst/>
                <a:uLnTx/>
                <a:uFillTx/>
                <a:latin typeface="Avenir Light"/>
                <a:ea typeface="Avenir Black" charset="0"/>
                <a:cs typeface="Avenir Black" charset="0"/>
              </a:rPr>
              <a:t>Sensor enabled devices</a:t>
            </a:r>
          </a:p>
        </p:txBody>
      </p:sp>
      <p:sp>
        <p:nvSpPr>
          <p:cNvPr id="13" name="TextBox 12"/>
          <p:cNvSpPr txBox="1"/>
          <p:nvPr/>
        </p:nvSpPr>
        <p:spPr>
          <a:xfrm>
            <a:off x="5640347" y="3292554"/>
            <a:ext cx="457810" cy="261606"/>
          </a:xfrm>
          <a:prstGeom prst="rect">
            <a:avLst/>
          </a:prstGeom>
          <a:noFill/>
        </p:spPr>
        <p:txBody>
          <a:bodyPr wrap="none" lIns="45716" tIns="22858" rIns="45716" bIns="22858" rtlCol="0">
            <a:spAutoFit/>
          </a:bodyPr>
          <a:lstStyle/>
          <a:p>
            <a:pPr marL="0" marR="0" lvl="0" indent="0" algn="l" defTabSz="914265" rtl="0" eaLnBrk="1" fontAlgn="auto" latinLnBrk="0" hangingPunct="1">
              <a:lnSpc>
                <a:spcPct val="100000"/>
              </a:lnSpc>
              <a:spcBef>
                <a:spcPts val="0"/>
              </a:spcBef>
              <a:spcAft>
                <a:spcPts val="0"/>
              </a:spcAft>
              <a:buClrTx/>
              <a:buSzTx/>
              <a:buFontTx/>
              <a:buNone/>
              <a:tabLst/>
              <a:defRPr/>
            </a:pPr>
            <a:r>
              <a:rPr kumimoji="0" lang="nl-NL" sz="1400" b="1" i="0" u="none" strike="noStrike" kern="1200" cap="none" spc="0" normalizeH="0" baseline="0" noProof="0" dirty="0">
                <a:ln>
                  <a:noFill/>
                </a:ln>
                <a:solidFill>
                  <a:prstClr val="white"/>
                </a:solidFill>
                <a:effectLst/>
                <a:uLnTx/>
                <a:uFillTx/>
                <a:latin typeface="Avenir Black" charset="0"/>
                <a:ea typeface="Avenir Black" charset="0"/>
                <a:cs typeface="Avenir Black" charset="0"/>
              </a:rPr>
              <a:t>2008</a:t>
            </a:r>
          </a:p>
        </p:txBody>
      </p:sp>
      <p:sp>
        <p:nvSpPr>
          <p:cNvPr id="14" name="TextBox 13"/>
          <p:cNvSpPr txBox="1"/>
          <p:nvPr/>
        </p:nvSpPr>
        <p:spPr>
          <a:xfrm>
            <a:off x="7145372" y="3292554"/>
            <a:ext cx="457810" cy="261606"/>
          </a:xfrm>
          <a:prstGeom prst="rect">
            <a:avLst/>
          </a:prstGeom>
          <a:noFill/>
        </p:spPr>
        <p:txBody>
          <a:bodyPr wrap="none" lIns="45716" tIns="22858" rIns="45716" bIns="22858" rtlCol="0">
            <a:spAutoFit/>
          </a:bodyPr>
          <a:lstStyle/>
          <a:p>
            <a:pPr marL="0" marR="0" lvl="0" indent="0" algn="l" defTabSz="914265" rtl="0" eaLnBrk="1" fontAlgn="auto" latinLnBrk="0" hangingPunct="1">
              <a:lnSpc>
                <a:spcPct val="100000"/>
              </a:lnSpc>
              <a:spcBef>
                <a:spcPts val="0"/>
              </a:spcBef>
              <a:spcAft>
                <a:spcPts val="0"/>
              </a:spcAft>
              <a:buClrTx/>
              <a:buSzTx/>
              <a:buFontTx/>
              <a:buNone/>
              <a:tabLst/>
              <a:defRPr/>
            </a:pPr>
            <a:r>
              <a:rPr kumimoji="0" lang="nl-NL" sz="1400" b="1" i="0" u="none" strike="noStrike" kern="1200" cap="none" spc="0" normalizeH="0" baseline="0" noProof="0" dirty="0">
                <a:ln>
                  <a:noFill/>
                </a:ln>
                <a:solidFill>
                  <a:prstClr val="white"/>
                </a:solidFill>
                <a:effectLst/>
                <a:uLnTx/>
                <a:uFillTx/>
                <a:latin typeface="Avenir Black" charset="0"/>
                <a:ea typeface="Avenir Black" charset="0"/>
                <a:cs typeface="Avenir Black" charset="0"/>
              </a:rPr>
              <a:t>2015</a:t>
            </a:r>
          </a:p>
        </p:txBody>
      </p:sp>
      <p:sp>
        <p:nvSpPr>
          <p:cNvPr id="15" name="TextBox 14"/>
          <p:cNvSpPr txBox="1"/>
          <p:nvPr/>
        </p:nvSpPr>
        <p:spPr>
          <a:xfrm>
            <a:off x="8873043" y="3292554"/>
            <a:ext cx="457810" cy="261606"/>
          </a:xfrm>
          <a:prstGeom prst="rect">
            <a:avLst/>
          </a:prstGeom>
          <a:noFill/>
        </p:spPr>
        <p:txBody>
          <a:bodyPr wrap="none" lIns="45716" tIns="22858" rIns="45716" bIns="22858" rtlCol="0">
            <a:spAutoFit/>
          </a:bodyPr>
          <a:lstStyle/>
          <a:p>
            <a:pPr marL="0" marR="0" lvl="0" indent="0" algn="l" defTabSz="914265" rtl="0" eaLnBrk="1" fontAlgn="auto" latinLnBrk="0" hangingPunct="1">
              <a:lnSpc>
                <a:spcPct val="100000"/>
              </a:lnSpc>
              <a:spcBef>
                <a:spcPts val="0"/>
              </a:spcBef>
              <a:spcAft>
                <a:spcPts val="0"/>
              </a:spcAft>
              <a:buClrTx/>
              <a:buSzTx/>
              <a:buFontTx/>
              <a:buNone/>
              <a:tabLst/>
              <a:defRPr/>
            </a:pPr>
            <a:r>
              <a:rPr kumimoji="0" lang="nl-NL" sz="1400" b="1" i="0" u="none" strike="noStrike" kern="1200" cap="none" spc="0" normalizeH="0" baseline="0" noProof="0" dirty="0">
                <a:ln>
                  <a:noFill/>
                </a:ln>
                <a:solidFill>
                  <a:prstClr val="white"/>
                </a:solidFill>
                <a:effectLst/>
                <a:uLnTx/>
                <a:uFillTx/>
                <a:latin typeface="Avenir Black" charset="0"/>
                <a:ea typeface="Avenir Black" charset="0"/>
                <a:cs typeface="Avenir Black" charset="0"/>
              </a:rPr>
              <a:t>2020</a:t>
            </a:r>
          </a:p>
        </p:txBody>
      </p:sp>
      <p:sp>
        <p:nvSpPr>
          <p:cNvPr id="16" name="Freeform 6"/>
          <p:cNvSpPr>
            <a:spLocks noEditPoints="1"/>
          </p:cNvSpPr>
          <p:nvPr/>
        </p:nvSpPr>
        <p:spPr bwMode="auto">
          <a:xfrm>
            <a:off x="5403131" y="2225137"/>
            <a:ext cx="855312" cy="884752"/>
          </a:xfrm>
          <a:custGeom>
            <a:avLst/>
            <a:gdLst>
              <a:gd name="T0" fmla="*/ 134 w 181"/>
              <a:gd name="T1" fmla="*/ 16 h 187"/>
              <a:gd name="T2" fmla="*/ 9 w 181"/>
              <a:gd name="T3" fmla="*/ 130 h 187"/>
              <a:gd name="T4" fmla="*/ 46 w 181"/>
              <a:gd name="T5" fmla="*/ 169 h 187"/>
              <a:gd name="T6" fmla="*/ 10 w 181"/>
              <a:gd name="T7" fmla="*/ 127 h 187"/>
              <a:gd name="T8" fmla="*/ 33 w 181"/>
              <a:gd name="T9" fmla="*/ 27 h 187"/>
              <a:gd name="T10" fmla="*/ 100 w 181"/>
              <a:gd name="T11" fmla="*/ 12 h 187"/>
              <a:gd name="T12" fmla="*/ 163 w 181"/>
              <a:gd name="T13" fmla="*/ 80 h 187"/>
              <a:gd name="T14" fmla="*/ 171 w 181"/>
              <a:gd name="T15" fmla="*/ 99 h 187"/>
              <a:gd name="T16" fmla="*/ 24 w 181"/>
              <a:gd name="T17" fmla="*/ 132 h 187"/>
              <a:gd name="T18" fmla="*/ 40 w 181"/>
              <a:gd name="T19" fmla="*/ 66 h 187"/>
              <a:gd name="T20" fmla="*/ 38 w 181"/>
              <a:gd name="T21" fmla="*/ 45 h 187"/>
              <a:gd name="T22" fmla="*/ 96 w 181"/>
              <a:gd name="T23" fmla="*/ 13 h 187"/>
              <a:gd name="T24" fmla="*/ 121 w 181"/>
              <a:gd name="T25" fmla="*/ 51 h 187"/>
              <a:gd name="T26" fmla="*/ 164 w 181"/>
              <a:gd name="T27" fmla="*/ 119 h 187"/>
              <a:gd name="T28" fmla="*/ 130 w 181"/>
              <a:gd name="T29" fmla="*/ 164 h 187"/>
              <a:gd name="T30" fmla="*/ 46 w 181"/>
              <a:gd name="T31" fmla="*/ 93 h 187"/>
              <a:gd name="T32" fmla="*/ 76 w 181"/>
              <a:gd name="T33" fmla="*/ 41 h 187"/>
              <a:gd name="T34" fmla="*/ 76 w 181"/>
              <a:gd name="T35" fmla="*/ 40 h 187"/>
              <a:gd name="T36" fmla="*/ 152 w 181"/>
              <a:gd name="T37" fmla="*/ 94 h 187"/>
              <a:gd name="T38" fmla="*/ 154 w 181"/>
              <a:gd name="T39" fmla="*/ 133 h 187"/>
              <a:gd name="T40" fmla="*/ 143 w 181"/>
              <a:gd name="T41" fmla="*/ 146 h 187"/>
              <a:gd name="T42" fmla="*/ 112 w 181"/>
              <a:gd name="T43" fmla="*/ 146 h 187"/>
              <a:gd name="T44" fmla="*/ 81 w 181"/>
              <a:gd name="T45" fmla="*/ 169 h 187"/>
              <a:gd name="T46" fmla="*/ 114 w 181"/>
              <a:gd name="T47" fmla="*/ 77 h 187"/>
              <a:gd name="T48" fmla="*/ 53 w 181"/>
              <a:gd name="T49" fmla="*/ 93 h 187"/>
              <a:gd name="T50" fmla="*/ 90 w 181"/>
              <a:gd name="T51" fmla="*/ 107 h 187"/>
              <a:gd name="T52" fmla="*/ 111 w 181"/>
              <a:gd name="T53" fmla="*/ 114 h 187"/>
              <a:gd name="T54" fmla="*/ 143 w 181"/>
              <a:gd name="T55" fmla="*/ 147 h 187"/>
              <a:gd name="T56" fmla="*/ 112 w 181"/>
              <a:gd name="T57" fmla="*/ 113 h 187"/>
              <a:gd name="T58" fmla="*/ 151 w 181"/>
              <a:gd name="T59" fmla="*/ 97 h 187"/>
              <a:gd name="T60" fmla="*/ 97 w 181"/>
              <a:gd name="T61" fmla="*/ 65 h 187"/>
              <a:gd name="T62" fmla="*/ 77 w 181"/>
              <a:gd name="T63" fmla="*/ 43 h 187"/>
              <a:gd name="T64" fmla="*/ 50 w 181"/>
              <a:gd name="T65" fmla="*/ 91 h 187"/>
              <a:gd name="T66" fmla="*/ 54 w 181"/>
              <a:gd name="T67" fmla="*/ 132 h 187"/>
              <a:gd name="T68" fmla="*/ 75 w 181"/>
              <a:gd name="T69" fmla="*/ 131 h 187"/>
              <a:gd name="T70" fmla="*/ 110 w 181"/>
              <a:gd name="T71" fmla="*/ 149 h 187"/>
              <a:gd name="T72" fmla="*/ 127 w 181"/>
              <a:gd name="T73" fmla="*/ 161 h 187"/>
              <a:gd name="T74" fmla="*/ 166 w 181"/>
              <a:gd name="T75" fmla="*/ 120 h 187"/>
              <a:gd name="T76" fmla="*/ 154 w 181"/>
              <a:gd name="T77" fmla="*/ 98 h 187"/>
              <a:gd name="T78" fmla="*/ 152 w 181"/>
              <a:gd name="T79" fmla="*/ 94 h 187"/>
              <a:gd name="T80" fmla="*/ 142 w 181"/>
              <a:gd name="T81" fmla="*/ 75 h 187"/>
              <a:gd name="T82" fmla="*/ 146 w 181"/>
              <a:gd name="T83" fmla="*/ 57 h 187"/>
              <a:gd name="T84" fmla="*/ 76 w 181"/>
              <a:gd name="T85" fmla="*/ 40 h 187"/>
              <a:gd name="T86" fmla="*/ 62 w 181"/>
              <a:gd name="T87" fmla="*/ 37 h 187"/>
              <a:gd name="T88" fmla="*/ 53 w 181"/>
              <a:gd name="T89" fmla="*/ 61 h 187"/>
              <a:gd name="T90" fmla="*/ 15 w 181"/>
              <a:gd name="T91" fmla="*/ 70 h 187"/>
              <a:gd name="T92" fmla="*/ 85 w 181"/>
              <a:gd name="T93" fmla="*/ 171 h 187"/>
              <a:gd name="T94" fmla="*/ 145 w 181"/>
              <a:gd name="T95" fmla="*/ 161 h 187"/>
              <a:gd name="T96" fmla="*/ 170 w 181"/>
              <a:gd name="T97" fmla="*/ 114 h 187"/>
              <a:gd name="T98" fmla="*/ 165 w 181"/>
              <a:gd name="T99" fmla="*/ 84 h 187"/>
              <a:gd name="T100" fmla="*/ 123 w 181"/>
              <a:gd name="T101" fmla="*/ 19 h 187"/>
              <a:gd name="T102" fmla="*/ 28 w 181"/>
              <a:gd name="T103" fmla="*/ 46 h 187"/>
              <a:gd name="T104" fmla="*/ 26 w 181"/>
              <a:gd name="T105" fmla="*/ 48 h 187"/>
              <a:gd name="T106" fmla="*/ 31 w 181"/>
              <a:gd name="T107" fmla="*/ 145 h 187"/>
              <a:gd name="T108" fmla="*/ 109 w 181"/>
              <a:gd name="T109" fmla="*/ 172 h 187"/>
              <a:gd name="T110" fmla="*/ 174 w 181"/>
              <a:gd name="T111" fmla="*/ 104 h 187"/>
              <a:gd name="T112" fmla="*/ 150 w 181"/>
              <a:gd name="T113" fmla="*/ 37 h 187"/>
              <a:gd name="T114" fmla="*/ 125 w 181"/>
              <a:gd name="T115" fmla="*/ 15 h 187"/>
              <a:gd name="T116" fmla="*/ 37 w 181"/>
              <a:gd name="T117" fmla="*/ 23 h 187"/>
              <a:gd name="T118" fmla="*/ 10 w 181"/>
              <a:gd name="T119" fmla="*/ 92 h 187"/>
              <a:gd name="T120" fmla="*/ 34 w 181"/>
              <a:gd name="T121" fmla="*/ 155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81" h="187">
                <a:moveTo>
                  <a:pt x="99" y="182"/>
                </a:moveTo>
                <a:cubicBezTo>
                  <a:pt x="99" y="182"/>
                  <a:pt x="99" y="182"/>
                  <a:pt x="99" y="182"/>
                </a:cubicBezTo>
                <a:cubicBezTo>
                  <a:pt x="145" y="163"/>
                  <a:pt x="145" y="163"/>
                  <a:pt x="145" y="163"/>
                </a:cubicBezTo>
                <a:cubicBezTo>
                  <a:pt x="146" y="165"/>
                  <a:pt x="147" y="165"/>
                  <a:pt x="149" y="165"/>
                </a:cubicBezTo>
                <a:cubicBezTo>
                  <a:pt x="151" y="165"/>
                  <a:pt x="152" y="163"/>
                  <a:pt x="151" y="161"/>
                </a:cubicBezTo>
                <a:cubicBezTo>
                  <a:pt x="151" y="160"/>
                  <a:pt x="151" y="160"/>
                  <a:pt x="150" y="159"/>
                </a:cubicBezTo>
                <a:cubicBezTo>
                  <a:pt x="176" y="118"/>
                  <a:pt x="176" y="118"/>
                  <a:pt x="176" y="118"/>
                </a:cubicBezTo>
                <a:cubicBezTo>
                  <a:pt x="177" y="118"/>
                  <a:pt x="177" y="118"/>
                  <a:pt x="178" y="118"/>
                </a:cubicBezTo>
                <a:cubicBezTo>
                  <a:pt x="180" y="118"/>
                  <a:pt x="181" y="116"/>
                  <a:pt x="180" y="114"/>
                </a:cubicBezTo>
                <a:cubicBezTo>
                  <a:pt x="180" y="113"/>
                  <a:pt x="179" y="112"/>
                  <a:pt x="177" y="112"/>
                </a:cubicBezTo>
                <a:cubicBezTo>
                  <a:pt x="174" y="62"/>
                  <a:pt x="174" y="62"/>
                  <a:pt x="174" y="62"/>
                </a:cubicBezTo>
                <a:cubicBezTo>
                  <a:pt x="176" y="61"/>
                  <a:pt x="177" y="60"/>
                  <a:pt x="176" y="58"/>
                </a:cubicBezTo>
                <a:cubicBezTo>
                  <a:pt x="176" y="56"/>
                  <a:pt x="174" y="55"/>
                  <a:pt x="172" y="55"/>
                </a:cubicBezTo>
                <a:cubicBezTo>
                  <a:pt x="172" y="56"/>
                  <a:pt x="171" y="56"/>
                  <a:pt x="171" y="56"/>
                </a:cubicBezTo>
                <a:cubicBezTo>
                  <a:pt x="140" y="19"/>
                  <a:pt x="140" y="19"/>
                  <a:pt x="140" y="19"/>
                </a:cubicBezTo>
                <a:cubicBezTo>
                  <a:pt x="140" y="18"/>
                  <a:pt x="140" y="17"/>
                  <a:pt x="140" y="16"/>
                </a:cubicBezTo>
                <a:cubicBezTo>
                  <a:pt x="140" y="14"/>
                  <a:pt x="138" y="13"/>
                  <a:pt x="136" y="14"/>
                </a:cubicBezTo>
                <a:cubicBezTo>
                  <a:pt x="135" y="14"/>
                  <a:pt x="134" y="15"/>
                  <a:pt x="134" y="16"/>
                </a:cubicBezTo>
                <a:cubicBezTo>
                  <a:pt x="87" y="4"/>
                  <a:pt x="87" y="4"/>
                  <a:pt x="87" y="4"/>
                </a:cubicBezTo>
                <a:cubicBezTo>
                  <a:pt x="87" y="4"/>
                  <a:pt x="87" y="3"/>
                  <a:pt x="87" y="3"/>
                </a:cubicBezTo>
                <a:cubicBezTo>
                  <a:pt x="87" y="1"/>
                  <a:pt x="85" y="0"/>
                  <a:pt x="83" y="0"/>
                </a:cubicBezTo>
                <a:cubicBezTo>
                  <a:pt x="82" y="1"/>
                  <a:pt x="80" y="2"/>
                  <a:pt x="81" y="4"/>
                </a:cubicBezTo>
                <a:cubicBezTo>
                  <a:pt x="81" y="4"/>
                  <a:pt x="81" y="4"/>
                  <a:pt x="81" y="4"/>
                </a:cubicBezTo>
                <a:cubicBezTo>
                  <a:pt x="37" y="22"/>
                  <a:pt x="37" y="22"/>
                  <a:pt x="37" y="22"/>
                </a:cubicBezTo>
                <a:cubicBezTo>
                  <a:pt x="36" y="21"/>
                  <a:pt x="35" y="20"/>
                  <a:pt x="33" y="20"/>
                </a:cubicBezTo>
                <a:cubicBezTo>
                  <a:pt x="31" y="21"/>
                  <a:pt x="30" y="22"/>
                  <a:pt x="31" y="24"/>
                </a:cubicBezTo>
                <a:cubicBezTo>
                  <a:pt x="31" y="25"/>
                  <a:pt x="31" y="25"/>
                  <a:pt x="31" y="26"/>
                </a:cubicBezTo>
                <a:cubicBezTo>
                  <a:pt x="5" y="68"/>
                  <a:pt x="5" y="68"/>
                  <a:pt x="5" y="68"/>
                </a:cubicBezTo>
                <a:cubicBezTo>
                  <a:pt x="4" y="68"/>
                  <a:pt x="3" y="68"/>
                  <a:pt x="3" y="68"/>
                </a:cubicBezTo>
                <a:cubicBezTo>
                  <a:pt x="1" y="68"/>
                  <a:pt x="0" y="70"/>
                  <a:pt x="0" y="72"/>
                </a:cubicBezTo>
                <a:cubicBezTo>
                  <a:pt x="1" y="73"/>
                  <a:pt x="2" y="74"/>
                  <a:pt x="3" y="74"/>
                </a:cubicBezTo>
                <a:cubicBezTo>
                  <a:pt x="6" y="124"/>
                  <a:pt x="6" y="124"/>
                  <a:pt x="6" y="124"/>
                </a:cubicBezTo>
                <a:cubicBezTo>
                  <a:pt x="6" y="124"/>
                  <a:pt x="6" y="124"/>
                  <a:pt x="6" y="124"/>
                </a:cubicBezTo>
                <a:cubicBezTo>
                  <a:pt x="4" y="125"/>
                  <a:pt x="3" y="126"/>
                  <a:pt x="4" y="128"/>
                </a:cubicBezTo>
                <a:cubicBezTo>
                  <a:pt x="4" y="130"/>
                  <a:pt x="6" y="131"/>
                  <a:pt x="7" y="131"/>
                </a:cubicBezTo>
                <a:cubicBezTo>
                  <a:pt x="8" y="130"/>
                  <a:pt x="8" y="130"/>
                  <a:pt x="9" y="130"/>
                </a:cubicBezTo>
                <a:cubicBezTo>
                  <a:pt x="41" y="168"/>
                  <a:pt x="41" y="168"/>
                  <a:pt x="41" y="168"/>
                </a:cubicBezTo>
                <a:cubicBezTo>
                  <a:pt x="40" y="169"/>
                  <a:pt x="40" y="169"/>
                  <a:pt x="40" y="170"/>
                </a:cubicBezTo>
                <a:cubicBezTo>
                  <a:pt x="40" y="172"/>
                  <a:pt x="42" y="173"/>
                  <a:pt x="44" y="173"/>
                </a:cubicBezTo>
                <a:cubicBezTo>
                  <a:pt x="45" y="173"/>
                  <a:pt x="46" y="172"/>
                  <a:pt x="46" y="171"/>
                </a:cubicBezTo>
                <a:cubicBezTo>
                  <a:pt x="93" y="182"/>
                  <a:pt x="93" y="182"/>
                  <a:pt x="93" y="182"/>
                </a:cubicBezTo>
                <a:cubicBezTo>
                  <a:pt x="93" y="183"/>
                  <a:pt x="93" y="183"/>
                  <a:pt x="93" y="184"/>
                </a:cubicBezTo>
                <a:cubicBezTo>
                  <a:pt x="93" y="186"/>
                  <a:pt x="95" y="187"/>
                  <a:pt x="97" y="186"/>
                </a:cubicBezTo>
                <a:cubicBezTo>
                  <a:pt x="99" y="186"/>
                  <a:pt x="100" y="184"/>
                  <a:pt x="99" y="182"/>
                </a:cubicBezTo>
                <a:close/>
                <a:moveTo>
                  <a:pt x="46" y="169"/>
                </a:moveTo>
                <a:cubicBezTo>
                  <a:pt x="46" y="169"/>
                  <a:pt x="46" y="169"/>
                  <a:pt x="46" y="169"/>
                </a:cubicBezTo>
                <a:cubicBezTo>
                  <a:pt x="53" y="167"/>
                  <a:pt x="53" y="167"/>
                  <a:pt x="53" y="167"/>
                </a:cubicBezTo>
                <a:cubicBezTo>
                  <a:pt x="53" y="168"/>
                  <a:pt x="55" y="169"/>
                  <a:pt x="56" y="168"/>
                </a:cubicBezTo>
                <a:cubicBezTo>
                  <a:pt x="57" y="168"/>
                  <a:pt x="58" y="167"/>
                  <a:pt x="58" y="166"/>
                </a:cubicBezTo>
                <a:cubicBezTo>
                  <a:pt x="69" y="169"/>
                  <a:pt x="69" y="169"/>
                  <a:pt x="69" y="169"/>
                </a:cubicBezTo>
                <a:cubicBezTo>
                  <a:pt x="76" y="171"/>
                  <a:pt x="76" y="171"/>
                  <a:pt x="76" y="171"/>
                </a:cubicBezTo>
                <a:cubicBezTo>
                  <a:pt x="76" y="171"/>
                  <a:pt x="76" y="171"/>
                  <a:pt x="76" y="171"/>
                </a:cubicBezTo>
                <a:cubicBezTo>
                  <a:pt x="47" y="170"/>
                  <a:pt x="47" y="170"/>
                  <a:pt x="47" y="170"/>
                </a:cubicBezTo>
                <a:cubicBezTo>
                  <a:pt x="47" y="169"/>
                  <a:pt x="46" y="169"/>
                  <a:pt x="46" y="169"/>
                </a:cubicBezTo>
                <a:close/>
                <a:moveTo>
                  <a:pt x="43" y="167"/>
                </a:moveTo>
                <a:cubicBezTo>
                  <a:pt x="42" y="167"/>
                  <a:pt x="42" y="167"/>
                  <a:pt x="42" y="167"/>
                </a:cubicBezTo>
                <a:cubicBezTo>
                  <a:pt x="37" y="155"/>
                  <a:pt x="37" y="155"/>
                  <a:pt x="37" y="155"/>
                </a:cubicBezTo>
                <a:cubicBezTo>
                  <a:pt x="37" y="154"/>
                  <a:pt x="38" y="154"/>
                  <a:pt x="38" y="154"/>
                </a:cubicBezTo>
                <a:cubicBezTo>
                  <a:pt x="53" y="164"/>
                  <a:pt x="53" y="164"/>
                  <a:pt x="53" y="164"/>
                </a:cubicBezTo>
                <a:cubicBezTo>
                  <a:pt x="53" y="165"/>
                  <a:pt x="53" y="165"/>
                  <a:pt x="53" y="166"/>
                </a:cubicBezTo>
                <a:cubicBezTo>
                  <a:pt x="53" y="166"/>
                  <a:pt x="53" y="166"/>
                  <a:pt x="53" y="166"/>
                </a:cubicBezTo>
                <a:cubicBezTo>
                  <a:pt x="46" y="169"/>
                  <a:pt x="46" y="169"/>
                  <a:pt x="46" y="169"/>
                </a:cubicBezTo>
                <a:cubicBezTo>
                  <a:pt x="46" y="167"/>
                  <a:pt x="44" y="166"/>
                  <a:pt x="43" y="167"/>
                </a:cubicBezTo>
                <a:close/>
                <a:moveTo>
                  <a:pt x="10" y="127"/>
                </a:moveTo>
                <a:cubicBezTo>
                  <a:pt x="10" y="125"/>
                  <a:pt x="9" y="125"/>
                  <a:pt x="8" y="124"/>
                </a:cubicBezTo>
                <a:cubicBezTo>
                  <a:pt x="10" y="113"/>
                  <a:pt x="10" y="113"/>
                  <a:pt x="10" y="113"/>
                </a:cubicBezTo>
                <a:cubicBezTo>
                  <a:pt x="11" y="113"/>
                  <a:pt x="11" y="113"/>
                  <a:pt x="12" y="112"/>
                </a:cubicBezTo>
                <a:cubicBezTo>
                  <a:pt x="24" y="132"/>
                  <a:pt x="24" y="132"/>
                  <a:pt x="24" y="132"/>
                </a:cubicBezTo>
                <a:cubicBezTo>
                  <a:pt x="27" y="143"/>
                  <a:pt x="27" y="143"/>
                  <a:pt x="27" y="143"/>
                </a:cubicBezTo>
                <a:cubicBezTo>
                  <a:pt x="27" y="143"/>
                  <a:pt x="26" y="143"/>
                  <a:pt x="26" y="144"/>
                </a:cubicBezTo>
                <a:cubicBezTo>
                  <a:pt x="9" y="129"/>
                  <a:pt x="9" y="129"/>
                  <a:pt x="9" y="129"/>
                </a:cubicBezTo>
                <a:cubicBezTo>
                  <a:pt x="10" y="128"/>
                  <a:pt x="10" y="128"/>
                  <a:pt x="10" y="127"/>
                </a:cubicBezTo>
                <a:close/>
                <a:moveTo>
                  <a:pt x="4" y="74"/>
                </a:moveTo>
                <a:cubicBezTo>
                  <a:pt x="6" y="74"/>
                  <a:pt x="7" y="72"/>
                  <a:pt x="7" y="70"/>
                </a:cubicBezTo>
                <a:cubicBezTo>
                  <a:pt x="6" y="70"/>
                  <a:pt x="6" y="69"/>
                  <a:pt x="6" y="69"/>
                </a:cubicBezTo>
                <a:cubicBezTo>
                  <a:pt x="12" y="62"/>
                  <a:pt x="12" y="62"/>
                  <a:pt x="12" y="62"/>
                </a:cubicBezTo>
                <a:cubicBezTo>
                  <a:pt x="13" y="62"/>
                  <a:pt x="13" y="62"/>
                  <a:pt x="13" y="62"/>
                </a:cubicBezTo>
                <a:cubicBezTo>
                  <a:pt x="13" y="62"/>
                  <a:pt x="14" y="62"/>
                  <a:pt x="14" y="63"/>
                </a:cubicBezTo>
                <a:cubicBezTo>
                  <a:pt x="14" y="67"/>
                  <a:pt x="14" y="67"/>
                  <a:pt x="14" y="67"/>
                </a:cubicBezTo>
                <a:cubicBezTo>
                  <a:pt x="14" y="68"/>
                  <a:pt x="14" y="68"/>
                  <a:pt x="14" y="68"/>
                </a:cubicBezTo>
                <a:cubicBezTo>
                  <a:pt x="12" y="92"/>
                  <a:pt x="12" y="92"/>
                  <a:pt x="12" y="92"/>
                </a:cubicBezTo>
                <a:cubicBezTo>
                  <a:pt x="11" y="92"/>
                  <a:pt x="11" y="92"/>
                  <a:pt x="11" y="92"/>
                </a:cubicBezTo>
                <a:cubicBezTo>
                  <a:pt x="11" y="92"/>
                  <a:pt x="11" y="92"/>
                  <a:pt x="11" y="92"/>
                </a:cubicBezTo>
                <a:lnTo>
                  <a:pt x="4" y="74"/>
                </a:lnTo>
                <a:close/>
                <a:moveTo>
                  <a:pt x="37" y="23"/>
                </a:moveTo>
                <a:cubicBezTo>
                  <a:pt x="45" y="22"/>
                  <a:pt x="45" y="22"/>
                  <a:pt x="45" y="22"/>
                </a:cubicBezTo>
                <a:cubicBezTo>
                  <a:pt x="45" y="23"/>
                  <a:pt x="45" y="23"/>
                  <a:pt x="46" y="23"/>
                </a:cubicBezTo>
                <a:cubicBezTo>
                  <a:pt x="28" y="44"/>
                  <a:pt x="28" y="44"/>
                  <a:pt x="28" y="44"/>
                </a:cubicBezTo>
                <a:cubicBezTo>
                  <a:pt x="27" y="43"/>
                  <a:pt x="27" y="43"/>
                  <a:pt x="26" y="43"/>
                </a:cubicBezTo>
                <a:cubicBezTo>
                  <a:pt x="33" y="27"/>
                  <a:pt x="33" y="27"/>
                  <a:pt x="33" y="27"/>
                </a:cubicBezTo>
                <a:cubicBezTo>
                  <a:pt x="33" y="27"/>
                  <a:pt x="34" y="27"/>
                  <a:pt x="35" y="27"/>
                </a:cubicBezTo>
                <a:cubicBezTo>
                  <a:pt x="36" y="26"/>
                  <a:pt x="37" y="25"/>
                  <a:pt x="37" y="23"/>
                </a:cubicBezTo>
                <a:close/>
                <a:moveTo>
                  <a:pt x="79" y="14"/>
                </a:moveTo>
                <a:cubicBezTo>
                  <a:pt x="76" y="22"/>
                  <a:pt x="76" y="22"/>
                  <a:pt x="76" y="22"/>
                </a:cubicBezTo>
                <a:cubicBezTo>
                  <a:pt x="75" y="21"/>
                  <a:pt x="75" y="21"/>
                  <a:pt x="74" y="22"/>
                </a:cubicBezTo>
                <a:cubicBezTo>
                  <a:pt x="73" y="22"/>
                  <a:pt x="72" y="23"/>
                  <a:pt x="72" y="24"/>
                </a:cubicBezTo>
                <a:cubicBezTo>
                  <a:pt x="51" y="22"/>
                  <a:pt x="51" y="22"/>
                  <a:pt x="51" y="22"/>
                </a:cubicBezTo>
                <a:cubicBezTo>
                  <a:pt x="51" y="21"/>
                  <a:pt x="51" y="21"/>
                  <a:pt x="51" y="21"/>
                </a:cubicBezTo>
                <a:lnTo>
                  <a:pt x="79" y="14"/>
                </a:lnTo>
                <a:close/>
                <a:moveTo>
                  <a:pt x="87" y="5"/>
                </a:moveTo>
                <a:cubicBezTo>
                  <a:pt x="95" y="9"/>
                  <a:pt x="95" y="9"/>
                  <a:pt x="95" y="9"/>
                </a:cubicBezTo>
                <a:cubicBezTo>
                  <a:pt x="95" y="10"/>
                  <a:pt x="95" y="10"/>
                  <a:pt x="95" y="10"/>
                </a:cubicBezTo>
                <a:cubicBezTo>
                  <a:pt x="80" y="14"/>
                  <a:pt x="80" y="14"/>
                  <a:pt x="80" y="14"/>
                </a:cubicBezTo>
                <a:cubicBezTo>
                  <a:pt x="83" y="6"/>
                  <a:pt x="83" y="6"/>
                  <a:pt x="83" y="6"/>
                </a:cubicBezTo>
                <a:cubicBezTo>
                  <a:pt x="84" y="7"/>
                  <a:pt x="84" y="7"/>
                  <a:pt x="85" y="7"/>
                </a:cubicBezTo>
                <a:cubicBezTo>
                  <a:pt x="86" y="6"/>
                  <a:pt x="86" y="6"/>
                  <a:pt x="87" y="5"/>
                </a:cubicBezTo>
                <a:close/>
                <a:moveTo>
                  <a:pt x="100" y="12"/>
                </a:moveTo>
                <a:cubicBezTo>
                  <a:pt x="100" y="12"/>
                  <a:pt x="100" y="12"/>
                  <a:pt x="100" y="12"/>
                </a:cubicBezTo>
                <a:cubicBezTo>
                  <a:pt x="117" y="19"/>
                  <a:pt x="117" y="19"/>
                  <a:pt x="117" y="19"/>
                </a:cubicBezTo>
                <a:cubicBezTo>
                  <a:pt x="97" y="22"/>
                  <a:pt x="97" y="22"/>
                  <a:pt x="97" y="22"/>
                </a:cubicBezTo>
                <a:cubicBezTo>
                  <a:pt x="97" y="22"/>
                  <a:pt x="97" y="22"/>
                  <a:pt x="97" y="22"/>
                </a:cubicBezTo>
                <a:cubicBezTo>
                  <a:pt x="97" y="22"/>
                  <a:pt x="96" y="21"/>
                  <a:pt x="96" y="21"/>
                </a:cubicBezTo>
                <a:cubicBezTo>
                  <a:pt x="96" y="21"/>
                  <a:pt x="96" y="21"/>
                  <a:pt x="96" y="21"/>
                </a:cubicBezTo>
                <a:cubicBezTo>
                  <a:pt x="96" y="21"/>
                  <a:pt x="95" y="21"/>
                  <a:pt x="95" y="21"/>
                </a:cubicBezTo>
                <a:cubicBezTo>
                  <a:pt x="97" y="13"/>
                  <a:pt x="97" y="13"/>
                  <a:pt x="97" y="13"/>
                </a:cubicBezTo>
                <a:cubicBezTo>
                  <a:pt x="98" y="14"/>
                  <a:pt x="100" y="13"/>
                  <a:pt x="100" y="12"/>
                </a:cubicBezTo>
                <a:close/>
                <a:moveTo>
                  <a:pt x="144" y="33"/>
                </a:moveTo>
                <a:cubicBezTo>
                  <a:pt x="146" y="36"/>
                  <a:pt x="146" y="36"/>
                  <a:pt x="146" y="36"/>
                </a:cubicBezTo>
                <a:cubicBezTo>
                  <a:pt x="145" y="36"/>
                  <a:pt x="145" y="37"/>
                  <a:pt x="144" y="38"/>
                </a:cubicBezTo>
                <a:cubicBezTo>
                  <a:pt x="144" y="38"/>
                  <a:pt x="144" y="38"/>
                  <a:pt x="144" y="38"/>
                </a:cubicBezTo>
                <a:cubicBezTo>
                  <a:pt x="143" y="33"/>
                  <a:pt x="143" y="33"/>
                  <a:pt x="143" y="33"/>
                </a:cubicBezTo>
                <a:cubicBezTo>
                  <a:pt x="143" y="33"/>
                  <a:pt x="144" y="33"/>
                  <a:pt x="144" y="33"/>
                </a:cubicBezTo>
                <a:close/>
                <a:moveTo>
                  <a:pt x="166" y="75"/>
                </a:moveTo>
                <a:cubicBezTo>
                  <a:pt x="166" y="75"/>
                  <a:pt x="166" y="75"/>
                  <a:pt x="166" y="75"/>
                </a:cubicBezTo>
                <a:cubicBezTo>
                  <a:pt x="164" y="80"/>
                  <a:pt x="164" y="80"/>
                  <a:pt x="164" y="80"/>
                </a:cubicBezTo>
                <a:cubicBezTo>
                  <a:pt x="164" y="80"/>
                  <a:pt x="164" y="80"/>
                  <a:pt x="163" y="80"/>
                </a:cubicBezTo>
                <a:cubicBezTo>
                  <a:pt x="163" y="80"/>
                  <a:pt x="163" y="81"/>
                  <a:pt x="162" y="81"/>
                </a:cubicBezTo>
                <a:cubicBezTo>
                  <a:pt x="148" y="62"/>
                  <a:pt x="148" y="62"/>
                  <a:pt x="148" y="62"/>
                </a:cubicBezTo>
                <a:cubicBezTo>
                  <a:pt x="148" y="62"/>
                  <a:pt x="148" y="62"/>
                  <a:pt x="148" y="62"/>
                </a:cubicBezTo>
                <a:cubicBezTo>
                  <a:pt x="149" y="61"/>
                  <a:pt x="149" y="60"/>
                  <a:pt x="149" y="59"/>
                </a:cubicBezTo>
                <a:cubicBezTo>
                  <a:pt x="149" y="58"/>
                  <a:pt x="149" y="58"/>
                  <a:pt x="148" y="58"/>
                </a:cubicBezTo>
                <a:cubicBezTo>
                  <a:pt x="148" y="41"/>
                  <a:pt x="148" y="41"/>
                  <a:pt x="148" y="41"/>
                </a:cubicBezTo>
                <a:cubicBezTo>
                  <a:pt x="148" y="41"/>
                  <a:pt x="149" y="40"/>
                  <a:pt x="149" y="40"/>
                </a:cubicBezTo>
                <a:cubicBezTo>
                  <a:pt x="166" y="70"/>
                  <a:pt x="166" y="70"/>
                  <a:pt x="166" y="70"/>
                </a:cubicBezTo>
                <a:cubicBezTo>
                  <a:pt x="166" y="70"/>
                  <a:pt x="166" y="70"/>
                  <a:pt x="165" y="71"/>
                </a:cubicBezTo>
                <a:cubicBezTo>
                  <a:pt x="164" y="72"/>
                  <a:pt x="165" y="74"/>
                  <a:pt x="166" y="75"/>
                </a:cubicBezTo>
                <a:close/>
                <a:moveTo>
                  <a:pt x="169" y="102"/>
                </a:moveTo>
                <a:cubicBezTo>
                  <a:pt x="170" y="103"/>
                  <a:pt x="171" y="104"/>
                  <a:pt x="171" y="104"/>
                </a:cubicBezTo>
                <a:cubicBezTo>
                  <a:pt x="170" y="113"/>
                  <a:pt x="170" y="113"/>
                  <a:pt x="170" y="113"/>
                </a:cubicBezTo>
                <a:cubicBezTo>
                  <a:pt x="169" y="113"/>
                  <a:pt x="169" y="113"/>
                  <a:pt x="169" y="113"/>
                </a:cubicBezTo>
                <a:cubicBezTo>
                  <a:pt x="169" y="114"/>
                  <a:pt x="169" y="114"/>
                  <a:pt x="168" y="114"/>
                </a:cubicBezTo>
                <a:cubicBezTo>
                  <a:pt x="165" y="111"/>
                  <a:pt x="165" y="111"/>
                  <a:pt x="165" y="111"/>
                </a:cubicBezTo>
                <a:cubicBezTo>
                  <a:pt x="167" y="90"/>
                  <a:pt x="167" y="90"/>
                  <a:pt x="167" y="90"/>
                </a:cubicBezTo>
                <a:cubicBezTo>
                  <a:pt x="171" y="99"/>
                  <a:pt x="171" y="99"/>
                  <a:pt x="171" y="99"/>
                </a:cubicBezTo>
                <a:cubicBezTo>
                  <a:pt x="170" y="99"/>
                  <a:pt x="169" y="101"/>
                  <a:pt x="169" y="102"/>
                </a:cubicBezTo>
                <a:close/>
                <a:moveTo>
                  <a:pt x="76" y="171"/>
                </a:moveTo>
                <a:cubicBezTo>
                  <a:pt x="68" y="169"/>
                  <a:pt x="68" y="169"/>
                  <a:pt x="68" y="169"/>
                </a:cubicBezTo>
                <a:cubicBezTo>
                  <a:pt x="58" y="166"/>
                  <a:pt x="58" y="166"/>
                  <a:pt x="58" y="166"/>
                </a:cubicBezTo>
                <a:cubicBezTo>
                  <a:pt x="58" y="166"/>
                  <a:pt x="58" y="165"/>
                  <a:pt x="58" y="165"/>
                </a:cubicBezTo>
                <a:cubicBezTo>
                  <a:pt x="58" y="164"/>
                  <a:pt x="57" y="163"/>
                  <a:pt x="56" y="163"/>
                </a:cubicBezTo>
                <a:cubicBezTo>
                  <a:pt x="55" y="161"/>
                  <a:pt x="55" y="161"/>
                  <a:pt x="55" y="161"/>
                </a:cubicBezTo>
                <a:cubicBezTo>
                  <a:pt x="77" y="170"/>
                  <a:pt x="77" y="170"/>
                  <a:pt x="77" y="170"/>
                </a:cubicBezTo>
                <a:cubicBezTo>
                  <a:pt x="77" y="170"/>
                  <a:pt x="76" y="170"/>
                  <a:pt x="76" y="171"/>
                </a:cubicBezTo>
                <a:close/>
                <a:moveTo>
                  <a:pt x="38" y="154"/>
                </a:moveTo>
                <a:cubicBezTo>
                  <a:pt x="38" y="154"/>
                  <a:pt x="38" y="153"/>
                  <a:pt x="38" y="153"/>
                </a:cubicBezTo>
                <a:cubicBezTo>
                  <a:pt x="55" y="161"/>
                  <a:pt x="55" y="161"/>
                  <a:pt x="55" y="161"/>
                </a:cubicBezTo>
                <a:cubicBezTo>
                  <a:pt x="55" y="163"/>
                  <a:pt x="55" y="163"/>
                  <a:pt x="55" y="163"/>
                </a:cubicBezTo>
                <a:cubicBezTo>
                  <a:pt x="55" y="163"/>
                  <a:pt x="55" y="163"/>
                  <a:pt x="55" y="163"/>
                </a:cubicBezTo>
                <a:cubicBezTo>
                  <a:pt x="54" y="163"/>
                  <a:pt x="54" y="163"/>
                  <a:pt x="53" y="164"/>
                </a:cubicBezTo>
                <a:lnTo>
                  <a:pt x="38" y="154"/>
                </a:lnTo>
                <a:close/>
                <a:moveTo>
                  <a:pt x="34" y="149"/>
                </a:moveTo>
                <a:cubicBezTo>
                  <a:pt x="24" y="132"/>
                  <a:pt x="24" y="132"/>
                  <a:pt x="24" y="132"/>
                </a:cubicBezTo>
                <a:cubicBezTo>
                  <a:pt x="12" y="96"/>
                  <a:pt x="12" y="96"/>
                  <a:pt x="12" y="96"/>
                </a:cubicBezTo>
                <a:cubicBezTo>
                  <a:pt x="13" y="96"/>
                  <a:pt x="13" y="96"/>
                  <a:pt x="13" y="95"/>
                </a:cubicBezTo>
                <a:cubicBezTo>
                  <a:pt x="15" y="97"/>
                  <a:pt x="15" y="97"/>
                  <a:pt x="15" y="97"/>
                </a:cubicBezTo>
                <a:cubicBezTo>
                  <a:pt x="30" y="108"/>
                  <a:pt x="30" y="108"/>
                  <a:pt x="30" y="108"/>
                </a:cubicBezTo>
                <a:cubicBezTo>
                  <a:pt x="29" y="109"/>
                  <a:pt x="29" y="109"/>
                  <a:pt x="29" y="110"/>
                </a:cubicBezTo>
                <a:cubicBezTo>
                  <a:pt x="29" y="111"/>
                  <a:pt x="30" y="111"/>
                  <a:pt x="31" y="111"/>
                </a:cubicBezTo>
                <a:cubicBezTo>
                  <a:pt x="35" y="149"/>
                  <a:pt x="35" y="149"/>
                  <a:pt x="35" y="149"/>
                </a:cubicBezTo>
                <a:cubicBezTo>
                  <a:pt x="35" y="149"/>
                  <a:pt x="35" y="149"/>
                  <a:pt x="34" y="149"/>
                </a:cubicBezTo>
                <a:close/>
                <a:moveTo>
                  <a:pt x="12" y="107"/>
                </a:moveTo>
                <a:cubicBezTo>
                  <a:pt x="12" y="107"/>
                  <a:pt x="11" y="107"/>
                  <a:pt x="10" y="107"/>
                </a:cubicBezTo>
                <a:cubicBezTo>
                  <a:pt x="11" y="96"/>
                  <a:pt x="11" y="96"/>
                  <a:pt x="11" y="96"/>
                </a:cubicBezTo>
                <a:cubicBezTo>
                  <a:pt x="12" y="96"/>
                  <a:pt x="12" y="96"/>
                  <a:pt x="12" y="96"/>
                </a:cubicBezTo>
                <a:cubicBezTo>
                  <a:pt x="12" y="96"/>
                  <a:pt x="12" y="96"/>
                  <a:pt x="12" y="96"/>
                </a:cubicBezTo>
                <a:cubicBezTo>
                  <a:pt x="23" y="131"/>
                  <a:pt x="23" y="131"/>
                  <a:pt x="23" y="131"/>
                </a:cubicBezTo>
                <a:cubicBezTo>
                  <a:pt x="12" y="112"/>
                  <a:pt x="12" y="112"/>
                  <a:pt x="12" y="112"/>
                </a:cubicBezTo>
                <a:cubicBezTo>
                  <a:pt x="13" y="112"/>
                  <a:pt x="13" y="112"/>
                  <a:pt x="13" y="111"/>
                </a:cubicBezTo>
                <a:cubicBezTo>
                  <a:pt x="14" y="110"/>
                  <a:pt x="14" y="108"/>
                  <a:pt x="12" y="107"/>
                </a:cubicBezTo>
                <a:close/>
                <a:moveTo>
                  <a:pt x="40" y="66"/>
                </a:moveTo>
                <a:cubicBezTo>
                  <a:pt x="36" y="49"/>
                  <a:pt x="36" y="49"/>
                  <a:pt x="36" y="49"/>
                </a:cubicBezTo>
                <a:cubicBezTo>
                  <a:pt x="38" y="49"/>
                  <a:pt x="39" y="47"/>
                  <a:pt x="38" y="46"/>
                </a:cubicBezTo>
                <a:cubicBezTo>
                  <a:pt x="38" y="46"/>
                  <a:pt x="38" y="45"/>
                  <a:pt x="38" y="45"/>
                </a:cubicBezTo>
                <a:cubicBezTo>
                  <a:pt x="59" y="39"/>
                  <a:pt x="59" y="39"/>
                  <a:pt x="59" y="39"/>
                </a:cubicBezTo>
                <a:cubicBezTo>
                  <a:pt x="59" y="39"/>
                  <a:pt x="59" y="39"/>
                  <a:pt x="59" y="40"/>
                </a:cubicBezTo>
                <a:cubicBezTo>
                  <a:pt x="59" y="40"/>
                  <a:pt x="60" y="40"/>
                  <a:pt x="60" y="41"/>
                </a:cubicBezTo>
                <a:cubicBezTo>
                  <a:pt x="43" y="66"/>
                  <a:pt x="43" y="66"/>
                  <a:pt x="43" y="66"/>
                </a:cubicBezTo>
                <a:cubicBezTo>
                  <a:pt x="42" y="66"/>
                  <a:pt x="42" y="65"/>
                  <a:pt x="41" y="66"/>
                </a:cubicBezTo>
                <a:cubicBezTo>
                  <a:pt x="41" y="66"/>
                  <a:pt x="41" y="66"/>
                  <a:pt x="40" y="66"/>
                </a:cubicBezTo>
                <a:close/>
                <a:moveTo>
                  <a:pt x="28" y="45"/>
                </a:moveTo>
                <a:cubicBezTo>
                  <a:pt x="28" y="45"/>
                  <a:pt x="28" y="44"/>
                  <a:pt x="28" y="44"/>
                </a:cubicBezTo>
                <a:cubicBezTo>
                  <a:pt x="46" y="24"/>
                  <a:pt x="46" y="24"/>
                  <a:pt x="46" y="24"/>
                </a:cubicBezTo>
                <a:cubicBezTo>
                  <a:pt x="46" y="24"/>
                  <a:pt x="46" y="24"/>
                  <a:pt x="46" y="24"/>
                </a:cubicBezTo>
                <a:cubicBezTo>
                  <a:pt x="48" y="25"/>
                  <a:pt x="50" y="25"/>
                  <a:pt x="51" y="23"/>
                </a:cubicBezTo>
                <a:cubicBezTo>
                  <a:pt x="51" y="23"/>
                  <a:pt x="51" y="23"/>
                  <a:pt x="51" y="23"/>
                </a:cubicBezTo>
                <a:cubicBezTo>
                  <a:pt x="60" y="37"/>
                  <a:pt x="60" y="37"/>
                  <a:pt x="60" y="37"/>
                </a:cubicBezTo>
                <a:cubicBezTo>
                  <a:pt x="59" y="38"/>
                  <a:pt x="59" y="38"/>
                  <a:pt x="59" y="39"/>
                </a:cubicBezTo>
                <a:cubicBezTo>
                  <a:pt x="38" y="45"/>
                  <a:pt x="38" y="45"/>
                  <a:pt x="38" y="45"/>
                </a:cubicBezTo>
                <a:cubicBezTo>
                  <a:pt x="38" y="44"/>
                  <a:pt x="36" y="43"/>
                  <a:pt x="35" y="44"/>
                </a:cubicBezTo>
                <a:cubicBezTo>
                  <a:pt x="34" y="44"/>
                  <a:pt x="33" y="45"/>
                  <a:pt x="33" y="46"/>
                </a:cubicBezTo>
                <a:cubicBezTo>
                  <a:pt x="28" y="45"/>
                  <a:pt x="28" y="45"/>
                  <a:pt x="28" y="45"/>
                </a:cubicBezTo>
                <a:cubicBezTo>
                  <a:pt x="28" y="45"/>
                  <a:pt x="28" y="45"/>
                  <a:pt x="28" y="45"/>
                </a:cubicBezTo>
                <a:close/>
                <a:moveTo>
                  <a:pt x="96" y="13"/>
                </a:moveTo>
                <a:cubicBezTo>
                  <a:pt x="96" y="13"/>
                  <a:pt x="97" y="13"/>
                  <a:pt x="97" y="13"/>
                </a:cubicBezTo>
                <a:cubicBezTo>
                  <a:pt x="95" y="20"/>
                  <a:pt x="95" y="20"/>
                  <a:pt x="95" y="20"/>
                </a:cubicBezTo>
                <a:cubicBezTo>
                  <a:pt x="95" y="20"/>
                  <a:pt x="95" y="20"/>
                  <a:pt x="95" y="20"/>
                </a:cubicBezTo>
                <a:cubicBezTo>
                  <a:pt x="94" y="20"/>
                  <a:pt x="94" y="20"/>
                  <a:pt x="94" y="20"/>
                </a:cubicBezTo>
                <a:cubicBezTo>
                  <a:pt x="94" y="20"/>
                  <a:pt x="94" y="20"/>
                  <a:pt x="94" y="20"/>
                </a:cubicBezTo>
                <a:cubicBezTo>
                  <a:pt x="94" y="21"/>
                  <a:pt x="94" y="21"/>
                  <a:pt x="93" y="21"/>
                </a:cubicBezTo>
                <a:cubicBezTo>
                  <a:pt x="93" y="21"/>
                  <a:pt x="93" y="21"/>
                  <a:pt x="93" y="21"/>
                </a:cubicBezTo>
                <a:cubicBezTo>
                  <a:pt x="93" y="21"/>
                  <a:pt x="92" y="22"/>
                  <a:pt x="92" y="23"/>
                </a:cubicBezTo>
                <a:cubicBezTo>
                  <a:pt x="78" y="24"/>
                  <a:pt x="78" y="24"/>
                  <a:pt x="78" y="24"/>
                </a:cubicBezTo>
                <a:cubicBezTo>
                  <a:pt x="78" y="24"/>
                  <a:pt x="78" y="24"/>
                  <a:pt x="78" y="24"/>
                </a:cubicBezTo>
                <a:cubicBezTo>
                  <a:pt x="78" y="23"/>
                  <a:pt x="78" y="23"/>
                  <a:pt x="77" y="23"/>
                </a:cubicBezTo>
                <a:cubicBezTo>
                  <a:pt x="95" y="12"/>
                  <a:pt x="95" y="12"/>
                  <a:pt x="95" y="12"/>
                </a:cubicBezTo>
                <a:cubicBezTo>
                  <a:pt x="96" y="13"/>
                  <a:pt x="96" y="13"/>
                  <a:pt x="96" y="13"/>
                </a:cubicBezTo>
                <a:close/>
                <a:moveTo>
                  <a:pt x="96" y="24"/>
                </a:moveTo>
                <a:cubicBezTo>
                  <a:pt x="108" y="31"/>
                  <a:pt x="108" y="31"/>
                  <a:pt x="108" y="31"/>
                </a:cubicBezTo>
                <a:cubicBezTo>
                  <a:pt x="107" y="31"/>
                  <a:pt x="107" y="32"/>
                  <a:pt x="107" y="32"/>
                </a:cubicBezTo>
                <a:cubicBezTo>
                  <a:pt x="78" y="41"/>
                  <a:pt x="78" y="41"/>
                  <a:pt x="78" y="41"/>
                </a:cubicBezTo>
                <a:cubicBezTo>
                  <a:pt x="78" y="41"/>
                  <a:pt x="78" y="41"/>
                  <a:pt x="78" y="40"/>
                </a:cubicBezTo>
                <a:cubicBezTo>
                  <a:pt x="93" y="24"/>
                  <a:pt x="93" y="24"/>
                  <a:pt x="93" y="24"/>
                </a:cubicBezTo>
                <a:cubicBezTo>
                  <a:pt x="94" y="25"/>
                  <a:pt x="94" y="25"/>
                  <a:pt x="95" y="25"/>
                </a:cubicBezTo>
                <a:cubicBezTo>
                  <a:pt x="96" y="25"/>
                  <a:pt x="96" y="24"/>
                  <a:pt x="96" y="24"/>
                </a:cubicBezTo>
                <a:close/>
                <a:moveTo>
                  <a:pt x="126" y="21"/>
                </a:moveTo>
                <a:cubicBezTo>
                  <a:pt x="126" y="23"/>
                  <a:pt x="126" y="23"/>
                  <a:pt x="126" y="23"/>
                </a:cubicBezTo>
                <a:cubicBezTo>
                  <a:pt x="122" y="21"/>
                  <a:pt x="122" y="21"/>
                  <a:pt x="122" y="21"/>
                </a:cubicBezTo>
                <a:cubicBezTo>
                  <a:pt x="122" y="20"/>
                  <a:pt x="122" y="20"/>
                  <a:pt x="122" y="20"/>
                </a:cubicBezTo>
                <a:cubicBezTo>
                  <a:pt x="123" y="19"/>
                  <a:pt x="123" y="19"/>
                  <a:pt x="123" y="19"/>
                </a:cubicBezTo>
                <a:cubicBezTo>
                  <a:pt x="123" y="20"/>
                  <a:pt x="125" y="21"/>
                  <a:pt x="126" y="21"/>
                </a:cubicBezTo>
                <a:close/>
                <a:moveTo>
                  <a:pt x="126" y="23"/>
                </a:moveTo>
                <a:cubicBezTo>
                  <a:pt x="122" y="50"/>
                  <a:pt x="122" y="50"/>
                  <a:pt x="122" y="50"/>
                </a:cubicBezTo>
                <a:cubicBezTo>
                  <a:pt x="122" y="50"/>
                  <a:pt x="121" y="50"/>
                  <a:pt x="121" y="50"/>
                </a:cubicBezTo>
                <a:cubicBezTo>
                  <a:pt x="121" y="50"/>
                  <a:pt x="121" y="50"/>
                  <a:pt x="121" y="51"/>
                </a:cubicBezTo>
                <a:cubicBezTo>
                  <a:pt x="119" y="48"/>
                  <a:pt x="119" y="48"/>
                  <a:pt x="119" y="48"/>
                </a:cubicBezTo>
                <a:cubicBezTo>
                  <a:pt x="111" y="34"/>
                  <a:pt x="111" y="34"/>
                  <a:pt x="111" y="34"/>
                </a:cubicBezTo>
                <a:cubicBezTo>
                  <a:pt x="111" y="33"/>
                  <a:pt x="112" y="32"/>
                  <a:pt x="112" y="31"/>
                </a:cubicBezTo>
                <a:cubicBezTo>
                  <a:pt x="112" y="31"/>
                  <a:pt x="111" y="31"/>
                  <a:pt x="111" y="31"/>
                </a:cubicBezTo>
                <a:cubicBezTo>
                  <a:pt x="121" y="21"/>
                  <a:pt x="121" y="21"/>
                  <a:pt x="121" y="21"/>
                </a:cubicBezTo>
                <a:lnTo>
                  <a:pt x="126" y="23"/>
                </a:lnTo>
                <a:close/>
                <a:moveTo>
                  <a:pt x="141" y="32"/>
                </a:moveTo>
                <a:cubicBezTo>
                  <a:pt x="142" y="33"/>
                  <a:pt x="142" y="33"/>
                  <a:pt x="143" y="33"/>
                </a:cubicBezTo>
                <a:cubicBezTo>
                  <a:pt x="144" y="38"/>
                  <a:pt x="144" y="38"/>
                  <a:pt x="144" y="38"/>
                </a:cubicBezTo>
                <a:cubicBezTo>
                  <a:pt x="132" y="46"/>
                  <a:pt x="132" y="46"/>
                  <a:pt x="132" y="46"/>
                </a:cubicBezTo>
                <a:cubicBezTo>
                  <a:pt x="123" y="51"/>
                  <a:pt x="123" y="51"/>
                  <a:pt x="123" y="51"/>
                </a:cubicBezTo>
                <a:cubicBezTo>
                  <a:pt x="123" y="51"/>
                  <a:pt x="123" y="50"/>
                  <a:pt x="122" y="50"/>
                </a:cubicBezTo>
                <a:cubicBezTo>
                  <a:pt x="126" y="23"/>
                  <a:pt x="126" y="23"/>
                  <a:pt x="126" y="23"/>
                </a:cubicBezTo>
                <a:cubicBezTo>
                  <a:pt x="140" y="29"/>
                  <a:pt x="140" y="29"/>
                  <a:pt x="140" y="29"/>
                </a:cubicBezTo>
                <a:cubicBezTo>
                  <a:pt x="139" y="30"/>
                  <a:pt x="140" y="32"/>
                  <a:pt x="141" y="32"/>
                </a:cubicBezTo>
                <a:close/>
                <a:moveTo>
                  <a:pt x="158" y="105"/>
                </a:moveTo>
                <a:cubicBezTo>
                  <a:pt x="165" y="111"/>
                  <a:pt x="165" y="111"/>
                  <a:pt x="165" y="111"/>
                </a:cubicBezTo>
                <a:cubicBezTo>
                  <a:pt x="164" y="119"/>
                  <a:pt x="164" y="119"/>
                  <a:pt x="164" y="119"/>
                </a:cubicBezTo>
                <a:cubicBezTo>
                  <a:pt x="163" y="119"/>
                  <a:pt x="162" y="119"/>
                  <a:pt x="162" y="120"/>
                </a:cubicBezTo>
                <a:cubicBezTo>
                  <a:pt x="161" y="121"/>
                  <a:pt x="161" y="121"/>
                  <a:pt x="161" y="121"/>
                </a:cubicBezTo>
                <a:cubicBezTo>
                  <a:pt x="141" y="119"/>
                  <a:pt x="141" y="119"/>
                  <a:pt x="141" y="119"/>
                </a:cubicBezTo>
                <a:cubicBezTo>
                  <a:pt x="141" y="119"/>
                  <a:pt x="141" y="119"/>
                  <a:pt x="141" y="118"/>
                </a:cubicBezTo>
                <a:cubicBezTo>
                  <a:pt x="141" y="118"/>
                  <a:pt x="141" y="118"/>
                  <a:pt x="141" y="118"/>
                </a:cubicBezTo>
                <a:cubicBezTo>
                  <a:pt x="151" y="109"/>
                  <a:pt x="151" y="109"/>
                  <a:pt x="151" y="109"/>
                </a:cubicBezTo>
                <a:cubicBezTo>
                  <a:pt x="155" y="105"/>
                  <a:pt x="155" y="105"/>
                  <a:pt x="155" y="105"/>
                </a:cubicBezTo>
                <a:cubicBezTo>
                  <a:pt x="155" y="106"/>
                  <a:pt x="156" y="106"/>
                  <a:pt x="156" y="106"/>
                </a:cubicBezTo>
                <a:cubicBezTo>
                  <a:pt x="157" y="105"/>
                  <a:pt x="157" y="105"/>
                  <a:pt x="158" y="105"/>
                </a:cubicBezTo>
                <a:close/>
                <a:moveTo>
                  <a:pt x="161" y="133"/>
                </a:moveTo>
                <a:cubicBezTo>
                  <a:pt x="164" y="125"/>
                  <a:pt x="164" y="125"/>
                  <a:pt x="164" y="125"/>
                </a:cubicBezTo>
                <a:cubicBezTo>
                  <a:pt x="164" y="125"/>
                  <a:pt x="165" y="125"/>
                  <a:pt x="165" y="125"/>
                </a:cubicBezTo>
                <a:lnTo>
                  <a:pt x="161" y="133"/>
                </a:lnTo>
                <a:close/>
                <a:moveTo>
                  <a:pt x="145" y="162"/>
                </a:moveTo>
                <a:cubicBezTo>
                  <a:pt x="108" y="171"/>
                  <a:pt x="108" y="171"/>
                  <a:pt x="108" y="171"/>
                </a:cubicBezTo>
                <a:cubicBezTo>
                  <a:pt x="108" y="171"/>
                  <a:pt x="108" y="171"/>
                  <a:pt x="108" y="170"/>
                </a:cubicBezTo>
                <a:cubicBezTo>
                  <a:pt x="127" y="163"/>
                  <a:pt x="127" y="163"/>
                  <a:pt x="127" y="163"/>
                </a:cubicBezTo>
                <a:cubicBezTo>
                  <a:pt x="128" y="164"/>
                  <a:pt x="129" y="164"/>
                  <a:pt x="130" y="164"/>
                </a:cubicBezTo>
                <a:cubicBezTo>
                  <a:pt x="130" y="164"/>
                  <a:pt x="130" y="164"/>
                  <a:pt x="130" y="164"/>
                </a:cubicBezTo>
                <a:cubicBezTo>
                  <a:pt x="130" y="163"/>
                  <a:pt x="130" y="163"/>
                  <a:pt x="130" y="163"/>
                </a:cubicBezTo>
                <a:cubicBezTo>
                  <a:pt x="132" y="163"/>
                  <a:pt x="133" y="163"/>
                  <a:pt x="134" y="162"/>
                </a:cubicBezTo>
                <a:cubicBezTo>
                  <a:pt x="134" y="162"/>
                  <a:pt x="134" y="161"/>
                  <a:pt x="134" y="161"/>
                </a:cubicBezTo>
                <a:cubicBezTo>
                  <a:pt x="145" y="162"/>
                  <a:pt x="145" y="162"/>
                  <a:pt x="145" y="162"/>
                </a:cubicBezTo>
                <a:cubicBezTo>
                  <a:pt x="145" y="162"/>
                  <a:pt x="145" y="162"/>
                  <a:pt x="145" y="162"/>
                </a:cubicBezTo>
                <a:close/>
                <a:moveTo>
                  <a:pt x="107" y="169"/>
                </a:moveTo>
                <a:cubicBezTo>
                  <a:pt x="107" y="166"/>
                  <a:pt x="107" y="166"/>
                  <a:pt x="107" y="166"/>
                </a:cubicBezTo>
                <a:cubicBezTo>
                  <a:pt x="127" y="162"/>
                  <a:pt x="127" y="162"/>
                  <a:pt x="127" y="162"/>
                </a:cubicBezTo>
                <a:cubicBezTo>
                  <a:pt x="127" y="162"/>
                  <a:pt x="127" y="162"/>
                  <a:pt x="127" y="162"/>
                </a:cubicBezTo>
                <a:cubicBezTo>
                  <a:pt x="127" y="162"/>
                  <a:pt x="127" y="162"/>
                  <a:pt x="127" y="162"/>
                </a:cubicBezTo>
                <a:cubicBezTo>
                  <a:pt x="108" y="170"/>
                  <a:pt x="108" y="170"/>
                  <a:pt x="108" y="170"/>
                </a:cubicBezTo>
                <a:cubicBezTo>
                  <a:pt x="108" y="170"/>
                  <a:pt x="107" y="169"/>
                  <a:pt x="107" y="169"/>
                </a:cubicBezTo>
                <a:close/>
                <a:moveTo>
                  <a:pt x="30" y="108"/>
                </a:moveTo>
                <a:cubicBezTo>
                  <a:pt x="16" y="97"/>
                  <a:pt x="16" y="97"/>
                  <a:pt x="16" y="97"/>
                </a:cubicBezTo>
                <a:cubicBezTo>
                  <a:pt x="13" y="95"/>
                  <a:pt x="13" y="95"/>
                  <a:pt x="13" y="95"/>
                </a:cubicBezTo>
                <a:cubicBezTo>
                  <a:pt x="14" y="95"/>
                  <a:pt x="14" y="95"/>
                  <a:pt x="14" y="94"/>
                </a:cubicBezTo>
                <a:cubicBezTo>
                  <a:pt x="46" y="93"/>
                  <a:pt x="46" y="93"/>
                  <a:pt x="46" y="93"/>
                </a:cubicBezTo>
                <a:cubicBezTo>
                  <a:pt x="49" y="93"/>
                  <a:pt x="49" y="93"/>
                  <a:pt x="49" y="93"/>
                </a:cubicBezTo>
                <a:cubicBezTo>
                  <a:pt x="49" y="93"/>
                  <a:pt x="49" y="94"/>
                  <a:pt x="49" y="94"/>
                </a:cubicBezTo>
                <a:cubicBezTo>
                  <a:pt x="49" y="94"/>
                  <a:pt x="49" y="94"/>
                  <a:pt x="49" y="94"/>
                </a:cubicBezTo>
                <a:cubicBezTo>
                  <a:pt x="33" y="108"/>
                  <a:pt x="33" y="108"/>
                  <a:pt x="33" y="108"/>
                </a:cubicBezTo>
                <a:cubicBezTo>
                  <a:pt x="32" y="107"/>
                  <a:pt x="32" y="107"/>
                  <a:pt x="31" y="107"/>
                </a:cubicBezTo>
                <a:cubicBezTo>
                  <a:pt x="30" y="107"/>
                  <a:pt x="30" y="108"/>
                  <a:pt x="30" y="108"/>
                </a:cubicBezTo>
                <a:close/>
                <a:moveTo>
                  <a:pt x="74" y="69"/>
                </a:moveTo>
                <a:cubicBezTo>
                  <a:pt x="65" y="56"/>
                  <a:pt x="65" y="56"/>
                  <a:pt x="65" y="56"/>
                </a:cubicBezTo>
                <a:cubicBezTo>
                  <a:pt x="66" y="56"/>
                  <a:pt x="66" y="55"/>
                  <a:pt x="66" y="54"/>
                </a:cubicBezTo>
                <a:cubicBezTo>
                  <a:pt x="66" y="54"/>
                  <a:pt x="66" y="54"/>
                  <a:pt x="65" y="53"/>
                </a:cubicBezTo>
                <a:cubicBezTo>
                  <a:pt x="76" y="42"/>
                  <a:pt x="76" y="42"/>
                  <a:pt x="76" y="42"/>
                </a:cubicBezTo>
                <a:cubicBezTo>
                  <a:pt x="76" y="42"/>
                  <a:pt x="76" y="43"/>
                  <a:pt x="76" y="43"/>
                </a:cubicBezTo>
                <a:cubicBezTo>
                  <a:pt x="76" y="69"/>
                  <a:pt x="76" y="69"/>
                  <a:pt x="76" y="69"/>
                </a:cubicBezTo>
                <a:cubicBezTo>
                  <a:pt x="75" y="69"/>
                  <a:pt x="75" y="69"/>
                  <a:pt x="75" y="69"/>
                </a:cubicBezTo>
                <a:cubicBezTo>
                  <a:pt x="75" y="69"/>
                  <a:pt x="75" y="69"/>
                  <a:pt x="74" y="69"/>
                </a:cubicBezTo>
                <a:close/>
                <a:moveTo>
                  <a:pt x="63" y="40"/>
                </a:moveTo>
                <a:cubicBezTo>
                  <a:pt x="70" y="40"/>
                  <a:pt x="70" y="40"/>
                  <a:pt x="70" y="40"/>
                </a:cubicBezTo>
                <a:cubicBezTo>
                  <a:pt x="76" y="41"/>
                  <a:pt x="76" y="41"/>
                  <a:pt x="76" y="41"/>
                </a:cubicBezTo>
                <a:cubicBezTo>
                  <a:pt x="76" y="41"/>
                  <a:pt x="76" y="42"/>
                  <a:pt x="76" y="42"/>
                </a:cubicBezTo>
                <a:cubicBezTo>
                  <a:pt x="76" y="42"/>
                  <a:pt x="76" y="42"/>
                  <a:pt x="76" y="42"/>
                </a:cubicBezTo>
                <a:cubicBezTo>
                  <a:pt x="66" y="53"/>
                  <a:pt x="66" y="53"/>
                  <a:pt x="66" y="53"/>
                </a:cubicBezTo>
                <a:cubicBezTo>
                  <a:pt x="65" y="53"/>
                  <a:pt x="65" y="53"/>
                  <a:pt x="65" y="53"/>
                </a:cubicBezTo>
                <a:cubicBezTo>
                  <a:pt x="65" y="53"/>
                  <a:pt x="64" y="53"/>
                  <a:pt x="64" y="53"/>
                </a:cubicBezTo>
                <a:cubicBezTo>
                  <a:pt x="62" y="41"/>
                  <a:pt x="62" y="41"/>
                  <a:pt x="62" y="41"/>
                </a:cubicBezTo>
                <a:cubicBezTo>
                  <a:pt x="62" y="41"/>
                  <a:pt x="62" y="41"/>
                  <a:pt x="62" y="41"/>
                </a:cubicBezTo>
                <a:cubicBezTo>
                  <a:pt x="63" y="41"/>
                  <a:pt x="63" y="40"/>
                  <a:pt x="63" y="40"/>
                </a:cubicBezTo>
                <a:close/>
                <a:moveTo>
                  <a:pt x="74" y="27"/>
                </a:moveTo>
                <a:cubicBezTo>
                  <a:pt x="75" y="32"/>
                  <a:pt x="75" y="32"/>
                  <a:pt x="75" y="32"/>
                </a:cubicBezTo>
                <a:cubicBezTo>
                  <a:pt x="63" y="38"/>
                  <a:pt x="63" y="38"/>
                  <a:pt x="63" y="38"/>
                </a:cubicBezTo>
                <a:cubicBezTo>
                  <a:pt x="63" y="38"/>
                  <a:pt x="63" y="38"/>
                  <a:pt x="63" y="38"/>
                </a:cubicBezTo>
                <a:cubicBezTo>
                  <a:pt x="73" y="26"/>
                  <a:pt x="73" y="26"/>
                  <a:pt x="73" y="26"/>
                </a:cubicBezTo>
                <a:cubicBezTo>
                  <a:pt x="73" y="27"/>
                  <a:pt x="74" y="27"/>
                  <a:pt x="74" y="27"/>
                </a:cubicBezTo>
                <a:close/>
                <a:moveTo>
                  <a:pt x="63" y="39"/>
                </a:moveTo>
                <a:cubicBezTo>
                  <a:pt x="63" y="38"/>
                  <a:pt x="63" y="38"/>
                  <a:pt x="63" y="38"/>
                </a:cubicBezTo>
                <a:cubicBezTo>
                  <a:pt x="75" y="32"/>
                  <a:pt x="75" y="32"/>
                  <a:pt x="75" y="32"/>
                </a:cubicBezTo>
                <a:cubicBezTo>
                  <a:pt x="76" y="40"/>
                  <a:pt x="76" y="40"/>
                  <a:pt x="76" y="40"/>
                </a:cubicBezTo>
                <a:cubicBezTo>
                  <a:pt x="76" y="41"/>
                  <a:pt x="76" y="41"/>
                  <a:pt x="76" y="41"/>
                </a:cubicBezTo>
                <a:cubicBezTo>
                  <a:pt x="63" y="39"/>
                  <a:pt x="63" y="39"/>
                  <a:pt x="63" y="39"/>
                </a:cubicBezTo>
                <a:cubicBezTo>
                  <a:pt x="63" y="39"/>
                  <a:pt x="63" y="39"/>
                  <a:pt x="63" y="39"/>
                </a:cubicBezTo>
                <a:close/>
                <a:moveTo>
                  <a:pt x="111" y="34"/>
                </a:moveTo>
                <a:cubicBezTo>
                  <a:pt x="119" y="48"/>
                  <a:pt x="119" y="48"/>
                  <a:pt x="119" y="48"/>
                </a:cubicBezTo>
                <a:cubicBezTo>
                  <a:pt x="120" y="51"/>
                  <a:pt x="120" y="51"/>
                  <a:pt x="120" y="51"/>
                </a:cubicBezTo>
                <a:cubicBezTo>
                  <a:pt x="120" y="51"/>
                  <a:pt x="119" y="52"/>
                  <a:pt x="120" y="53"/>
                </a:cubicBezTo>
                <a:cubicBezTo>
                  <a:pt x="120" y="53"/>
                  <a:pt x="120" y="53"/>
                  <a:pt x="120" y="53"/>
                </a:cubicBezTo>
                <a:cubicBezTo>
                  <a:pt x="103" y="61"/>
                  <a:pt x="103" y="61"/>
                  <a:pt x="103" y="61"/>
                </a:cubicBezTo>
                <a:cubicBezTo>
                  <a:pt x="97" y="64"/>
                  <a:pt x="97" y="64"/>
                  <a:pt x="97" y="64"/>
                </a:cubicBezTo>
                <a:cubicBezTo>
                  <a:pt x="97" y="64"/>
                  <a:pt x="96" y="63"/>
                  <a:pt x="96" y="63"/>
                </a:cubicBezTo>
                <a:cubicBezTo>
                  <a:pt x="109" y="34"/>
                  <a:pt x="109" y="34"/>
                  <a:pt x="109" y="34"/>
                </a:cubicBezTo>
                <a:cubicBezTo>
                  <a:pt x="109" y="34"/>
                  <a:pt x="110" y="34"/>
                  <a:pt x="110" y="34"/>
                </a:cubicBezTo>
                <a:cubicBezTo>
                  <a:pt x="110" y="34"/>
                  <a:pt x="110" y="34"/>
                  <a:pt x="111" y="34"/>
                </a:cubicBezTo>
                <a:close/>
                <a:moveTo>
                  <a:pt x="146" y="75"/>
                </a:moveTo>
                <a:cubicBezTo>
                  <a:pt x="147" y="76"/>
                  <a:pt x="147" y="77"/>
                  <a:pt x="148" y="76"/>
                </a:cubicBezTo>
                <a:cubicBezTo>
                  <a:pt x="152" y="94"/>
                  <a:pt x="152" y="94"/>
                  <a:pt x="152" y="94"/>
                </a:cubicBezTo>
                <a:cubicBezTo>
                  <a:pt x="152" y="94"/>
                  <a:pt x="152" y="94"/>
                  <a:pt x="152" y="94"/>
                </a:cubicBezTo>
                <a:cubicBezTo>
                  <a:pt x="144" y="82"/>
                  <a:pt x="144" y="82"/>
                  <a:pt x="144" y="82"/>
                </a:cubicBezTo>
                <a:cubicBezTo>
                  <a:pt x="141" y="76"/>
                  <a:pt x="141" y="76"/>
                  <a:pt x="141" y="76"/>
                </a:cubicBezTo>
                <a:cubicBezTo>
                  <a:pt x="142" y="76"/>
                  <a:pt x="142" y="76"/>
                  <a:pt x="142" y="75"/>
                </a:cubicBezTo>
                <a:cubicBezTo>
                  <a:pt x="146" y="75"/>
                  <a:pt x="146" y="75"/>
                  <a:pt x="146" y="75"/>
                </a:cubicBezTo>
                <a:cubicBezTo>
                  <a:pt x="146" y="75"/>
                  <a:pt x="146" y="75"/>
                  <a:pt x="146" y="75"/>
                </a:cubicBezTo>
                <a:close/>
                <a:moveTo>
                  <a:pt x="141" y="77"/>
                </a:moveTo>
                <a:cubicBezTo>
                  <a:pt x="141" y="77"/>
                  <a:pt x="141" y="77"/>
                  <a:pt x="141" y="77"/>
                </a:cubicBezTo>
                <a:cubicBezTo>
                  <a:pt x="152" y="95"/>
                  <a:pt x="152" y="95"/>
                  <a:pt x="152" y="95"/>
                </a:cubicBezTo>
                <a:cubicBezTo>
                  <a:pt x="151" y="95"/>
                  <a:pt x="151" y="95"/>
                  <a:pt x="151" y="95"/>
                </a:cubicBezTo>
                <a:cubicBezTo>
                  <a:pt x="150" y="95"/>
                  <a:pt x="150" y="95"/>
                  <a:pt x="150" y="95"/>
                </a:cubicBezTo>
                <a:cubicBezTo>
                  <a:pt x="118" y="79"/>
                  <a:pt x="118" y="79"/>
                  <a:pt x="118" y="79"/>
                </a:cubicBezTo>
                <a:cubicBezTo>
                  <a:pt x="118" y="79"/>
                  <a:pt x="118" y="78"/>
                  <a:pt x="118" y="78"/>
                </a:cubicBezTo>
                <a:cubicBezTo>
                  <a:pt x="118" y="78"/>
                  <a:pt x="118" y="78"/>
                  <a:pt x="118" y="78"/>
                </a:cubicBezTo>
                <a:cubicBezTo>
                  <a:pt x="135" y="76"/>
                  <a:pt x="135" y="76"/>
                  <a:pt x="135" y="76"/>
                </a:cubicBezTo>
                <a:cubicBezTo>
                  <a:pt x="138" y="75"/>
                  <a:pt x="138" y="75"/>
                  <a:pt x="138" y="75"/>
                </a:cubicBezTo>
                <a:cubicBezTo>
                  <a:pt x="139" y="76"/>
                  <a:pt x="140" y="77"/>
                  <a:pt x="141" y="77"/>
                </a:cubicBezTo>
                <a:close/>
                <a:moveTo>
                  <a:pt x="162" y="124"/>
                </a:moveTo>
                <a:cubicBezTo>
                  <a:pt x="154" y="133"/>
                  <a:pt x="154" y="133"/>
                  <a:pt x="154" y="133"/>
                </a:cubicBezTo>
                <a:cubicBezTo>
                  <a:pt x="141" y="120"/>
                  <a:pt x="141" y="120"/>
                  <a:pt x="141" y="120"/>
                </a:cubicBezTo>
                <a:cubicBezTo>
                  <a:pt x="141" y="120"/>
                  <a:pt x="141" y="120"/>
                  <a:pt x="141" y="119"/>
                </a:cubicBezTo>
                <a:cubicBezTo>
                  <a:pt x="161" y="122"/>
                  <a:pt x="161" y="122"/>
                  <a:pt x="161" y="122"/>
                </a:cubicBezTo>
                <a:cubicBezTo>
                  <a:pt x="161" y="123"/>
                  <a:pt x="162" y="124"/>
                  <a:pt x="162" y="124"/>
                </a:cubicBezTo>
                <a:close/>
                <a:moveTo>
                  <a:pt x="158" y="137"/>
                </a:moveTo>
                <a:cubicBezTo>
                  <a:pt x="155" y="134"/>
                  <a:pt x="155" y="134"/>
                  <a:pt x="155" y="134"/>
                </a:cubicBezTo>
                <a:cubicBezTo>
                  <a:pt x="163" y="124"/>
                  <a:pt x="163" y="124"/>
                  <a:pt x="163" y="124"/>
                </a:cubicBezTo>
                <a:cubicBezTo>
                  <a:pt x="163" y="125"/>
                  <a:pt x="163" y="125"/>
                  <a:pt x="164" y="125"/>
                </a:cubicBezTo>
                <a:cubicBezTo>
                  <a:pt x="159" y="136"/>
                  <a:pt x="159" y="136"/>
                  <a:pt x="159" y="136"/>
                </a:cubicBezTo>
                <a:cubicBezTo>
                  <a:pt x="159" y="136"/>
                  <a:pt x="159" y="136"/>
                  <a:pt x="159" y="136"/>
                </a:cubicBezTo>
                <a:cubicBezTo>
                  <a:pt x="159" y="136"/>
                  <a:pt x="158" y="137"/>
                  <a:pt x="158" y="137"/>
                </a:cubicBezTo>
                <a:close/>
                <a:moveTo>
                  <a:pt x="145" y="150"/>
                </a:moveTo>
                <a:cubicBezTo>
                  <a:pt x="143" y="147"/>
                  <a:pt x="143" y="147"/>
                  <a:pt x="143" y="147"/>
                </a:cubicBezTo>
                <a:cubicBezTo>
                  <a:pt x="146" y="144"/>
                  <a:pt x="146" y="144"/>
                  <a:pt x="146" y="144"/>
                </a:cubicBezTo>
                <a:cubicBezTo>
                  <a:pt x="147" y="149"/>
                  <a:pt x="147" y="149"/>
                  <a:pt x="147" y="149"/>
                </a:cubicBezTo>
                <a:cubicBezTo>
                  <a:pt x="147" y="149"/>
                  <a:pt x="147" y="149"/>
                  <a:pt x="147" y="149"/>
                </a:cubicBezTo>
                <a:cubicBezTo>
                  <a:pt x="146" y="149"/>
                  <a:pt x="146" y="150"/>
                  <a:pt x="145" y="150"/>
                </a:cubicBezTo>
                <a:close/>
                <a:moveTo>
                  <a:pt x="143" y="146"/>
                </a:moveTo>
                <a:cubicBezTo>
                  <a:pt x="139" y="140"/>
                  <a:pt x="139" y="140"/>
                  <a:pt x="139" y="140"/>
                </a:cubicBezTo>
                <a:cubicBezTo>
                  <a:pt x="139" y="140"/>
                  <a:pt x="140" y="140"/>
                  <a:pt x="140" y="140"/>
                </a:cubicBezTo>
                <a:cubicBezTo>
                  <a:pt x="141" y="140"/>
                  <a:pt x="142" y="138"/>
                  <a:pt x="142" y="137"/>
                </a:cubicBezTo>
                <a:cubicBezTo>
                  <a:pt x="142" y="135"/>
                  <a:pt x="140" y="134"/>
                  <a:pt x="139" y="134"/>
                </a:cubicBezTo>
                <a:cubicBezTo>
                  <a:pt x="138" y="135"/>
                  <a:pt x="137" y="135"/>
                  <a:pt x="137" y="136"/>
                </a:cubicBezTo>
                <a:cubicBezTo>
                  <a:pt x="132" y="129"/>
                  <a:pt x="132" y="129"/>
                  <a:pt x="132" y="129"/>
                </a:cubicBezTo>
                <a:cubicBezTo>
                  <a:pt x="133" y="129"/>
                  <a:pt x="133" y="128"/>
                  <a:pt x="133" y="127"/>
                </a:cubicBezTo>
                <a:cubicBezTo>
                  <a:pt x="133" y="127"/>
                  <a:pt x="133" y="126"/>
                  <a:pt x="133" y="126"/>
                </a:cubicBezTo>
                <a:cubicBezTo>
                  <a:pt x="138" y="121"/>
                  <a:pt x="138" y="121"/>
                  <a:pt x="138" y="121"/>
                </a:cubicBezTo>
                <a:cubicBezTo>
                  <a:pt x="138" y="121"/>
                  <a:pt x="138" y="121"/>
                  <a:pt x="138" y="121"/>
                </a:cubicBezTo>
                <a:cubicBezTo>
                  <a:pt x="138" y="121"/>
                  <a:pt x="139" y="121"/>
                  <a:pt x="140" y="121"/>
                </a:cubicBezTo>
                <a:cubicBezTo>
                  <a:pt x="140" y="121"/>
                  <a:pt x="140" y="121"/>
                  <a:pt x="140" y="121"/>
                </a:cubicBezTo>
                <a:cubicBezTo>
                  <a:pt x="146" y="143"/>
                  <a:pt x="146" y="143"/>
                  <a:pt x="146" y="143"/>
                </a:cubicBezTo>
                <a:lnTo>
                  <a:pt x="143" y="146"/>
                </a:lnTo>
                <a:close/>
                <a:moveTo>
                  <a:pt x="127" y="160"/>
                </a:moveTo>
                <a:cubicBezTo>
                  <a:pt x="112" y="149"/>
                  <a:pt x="112" y="149"/>
                  <a:pt x="112" y="149"/>
                </a:cubicBezTo>
                <a:cubicBezTo>
                  <a:pt x="112" y="148"/>
                  <a:pt x="112" y="147"/>
                  <a:pt x="112" y="147"/>
                </a:cubicBezTo>
                <a:cubicBezTo>
                  <a:pt x="112" y="147"/>
                  <a:pt x="112" y="146"/>
                  <a:pt x="112" y="146"/>
                </a:cubicBezTo>
                <a:cubicBezTo>
                  <a:pt x="130" y="129"/>
                  <a:pt x="130" y="129"/>
                  <a:pt x="130" y="129"/>
                </a:cubicBezTo>
                <a:cubicBezTo>
                  <a:pt x="130" y="129"/>
                  <a:pt x="130" y="130"/>
                  <a:pt x="131" y="130"/>
                </a:cubicBezTo>
                <a:cubicBezTo>
                  <a:pt x="129" y="158"/>
                  <a:pt x="129" y="158"/>
                  <a:pt x="129" y="158"/>
                </a:cubicBezTo>
                <a:cubicBezTo>
                  <a:pt x="129" y="158"/>
                  <a:pt x="129" y="158"/>
                  <a:pt x="129" y="159"/>
                </a:cubicBezTo>
                <a:cubicBezTo>
                  <a:pt x="128" y="159"/>
                  <a:pt x="128" y="159"/>
                  <a:pt x="128" y="160"/>
                </a:cubicBezTo>
                <a:cubicBezTo>
                  <a:pt x="128" y="160"/>
                  <a:pt x="128" y="160"/>
                  <a:pt x="127" y="160"/>
                </a:cubicBezTo>
                <a:close/>
                <a:moveTo>
                  <a:pt x="81" y="169"/>
                </a:moveTo>
                <a:cubicBezTo>
                  <a:pt x="81" y="169"/>
                  <a:pt x="81" y="169"/>
                  <a:pt x="80" y="170"/>
                </a:cubicBezTo>
                <a:cubicBezTo>
                  <a:pt x="80" y="170"/>
                  <a:pt x="80" y="170"/>
                  <a:pt x="80" y="170"/>
                </a:cubicBezTo>
                <a:cubicBezTo>
                  <a:pt x="80" y="170"/>
                  <a:pt x="79" y="169"/>
                  <a:pt x="79" y="169"/>
                </a:cubicBezTo>
                <a:cubicBezTo>
                  <a:pt x="84" y="131"/>
                  <a:pt x="84" y="131"/>
                  <a:pt x="84" y="131"/>
                </a:cubicBezTo>
                <a:cubicBezTo>
                  <a:pt x="84" y="131"/>
                  <a:pt x="84" y="131"/>
                  <a:pt x="85" y="131"/>
                </a:cubicBezTo>
                <a:cubicBezTo>
                  <a:pt x="85" y="131"/>
                  <a:pt x="86" y="131"/>
                  <a:pt x="86" y="131"/>
                </a:cubicBezTo>
                <a:cubicBezTo>
                  <a:pt x="108" y="146"/>
                  <a:pt x="108" y="146"/>
                  <a:pt x="108" y="146"/>
                </a:cubicBezTo>
                <a:cubicBezTo>
                  <a:pt x="108" y="147"/>
                  <a:pt x="108" y="147"/>
                  <a:pt x="108" y="148"/>
                </a:cubicBezTo>
                <a:cubicBezTo>
                  <a:pt x="108" y="148"/>
                  <a:pt x="108" y="148"/>
                  <a:pt x="108" y="149"/>
                </a:cubicBezTo>
                <a:cubicBezTo>
                  <a:pt x="83" y="168"/>
                  <a:pt x="83" y="168"/>
                  <a:pt x="83" y="168"/>
                </a:cubicBezTo>
                <a:lnTo>
                  <a:pt x="81" y="169"/>
                </a:lnTo>
                <a:close/>
                <a:moveTo>
                  <a:pt x="108" y="112"/>
                </a:moveTo>
                <a:cubicBezTo>
                  <a:pt x="92" y="105"/>
                  <a:pt x="92" y="105"/>
                  <a:pt x="92" y="105"/>
                </a:cubicBezTo>
                <a:cubicBezTo>
                  <a:pt x="92" y="105"/>
                  <a:pt x="92" y="104"/>
                  <a:pt x="92" y="104"/>
                </a:cubicBezTo>
                <a:cubicBezTo>
                  <a:pt x="92" y="104"/>
                  <a:pt x="92" y="103"/>
                  <a:pt x="91" y="103"/>
                </a:cubicBezTo>
                <a:cubicBezTo>
                  <a:pt x="96" y="99"/>
                  <a:pt x="96" y="99"/>
                  <a:pt x="96" y="99"/>
                </a:cubicBezTo>
                <a:cubicBezTo>
                  <a:pt x="114" y="80"/>
                  <a:pt x="114" y="80"/>
                  <a:pt x="114" y="80"/>
                </a:cubicBezTo>
                <a:cubicBezTo>
                  <a:pt x="114" y="80"/>
                  <a:pt x="115" y="80"/>
                  <a:pt x="115" y="80"/>
                </a:cubicBezTo>
                <a:cubicBezTo>
                  <a:pt x="110" y="110"/>
                  <a:pt x="110" y="110"/>
                  <a:pt x="110" y="110"/>
                </a:cubicBezTo>
                <a:cubicBezTo>
                  <a:pt x="110" y="110"/>
                  <a:pt x="110" y="110"/>
                  <a:pt x="110" y="110"/>
                </a:cubicBezTo>
                <a:cubicBezTo>
                  <a:pt x="110" y="110"/>
                  <a:pt x="109" y="110"/>
                  <a:pt x="109" y="110"/>
                </a:cubicBezTo>
                <a:cubicBezTo>
                  <a:pt x="108" y="110"/>
                  <a:pt x="108" y="111"/>
                  <a:pt x="108" y="112"/>
                </a:cubicBezTo>
                <a:close/>
                <a:moveTo>
                  <a:pt x="91" y="103"/>
                </a:moveTo>
                <a:cubicBezTo>
                  <a:pt x="91" y="103"/>
                  <a:pt x="91" y="103"/>
                  <a:pt x="90" y="103"/>
                </a:cubicBezTo>
                <a:cubicBezTo>
                  <a:pt x="91" y="97"/>
                  <a:pt x="91" y="97"/>
                  <a:pt x="91" y="97"/>
                </a:cubicBezTo>
                <a:cubicBezTo>
                  <a:pt x="95" y="67"/>
                  <a:pt x="95" y="67"/>
                  <a:pt x="95" y="67"/>
                </a:cubicBezTo>
                <a:cubicBezTo>
                  <a:pt x="95" y="67"/>
                  <a:pt x="95" y="67"/>
                  <a:pt x="95" y="67"/>
                </a:cubicBezTo>
                <a:cubicBezTo>
                  <a:pt x="96" y="67"/>
                  <a:pt x="96" y="67"/>
                  <a:pt x="97" y="66"/>
                </a:cubicBezTo>
                <a:cubicBezTo>
                  <a:pt x="114" y="77"/>
                  <a:pt x="114" y="77"/>
                  <a:pt x="114" y="77"/>
                </a:cubicBezTo>
                <a:cubicBezTo>
                  <a:pt x="114" y="78"/>
                  <a:pt x="114" y="78"/>
                  <a:pt x="114" y="79"/>
                </a:cubicBezTo>
                <a:cubicBezTo>
                  <a:pt x="114" y="79"/>
                  <a:pt x="114" y="79"/>
                  <a:pt x="114" y="80"/>
                </a:cubicBezTo>
                <a:lnTo>
                  <a:pt x="91" y="103"/>
                </a:lnTo>
                <a:close/>
                <a:moveTo>
                  <a:pt x="95" y="67"/>
                </a:moveTo>
                <a:cubicBezTo>
                  <a:pt x="93" y="82"/>
                  <a:pt x="93" y="82"/>
                  <a:pt x="93" y="82"/>
                </a:cubicBezTo>
                <a:cubicBezTo>
                  <a:pt x="90" y="102"/>
                  <a:pt x="90" y="102"/>
                  <a:pt x="90" y="102"/>
                </a:cubicBezTo>
                <a:cubicBezTo>
                  <a:pt x="90" y="102"/>
                  <a:pt x="89" y="102"/>
                  <a:pt x="89" y="102"/>
                </a:cubicBezTo>
                <a:cubicBezTo>
                  <a:pt x="77" y="73"/>
                  <a:pt x="77" y="73"/>
                  <a:pt x="77" y="73"/>
                </a:cubicBezTo>
                <a:cubicBezTo>
                  <a:pt x="77" y="72"/>
                  <a:pt x="78" y="71"/>
                  <a:pt x="77" y="70"/>
                </a:cubicBezTo>
                <a:cubicBezTo>
                  <a:pt x="93" y="66"/>
                  <a:pt x="93" y="66"/>
                  <a:pt x="93" y="66"/>
                </a:cubicBezTo>
                <a:cubicBezTo>
                  <a:pt x="93" y="67"/>
                  <a:pt x="94" y="67"/>
                  <a:pt x="95" y="67"/>
                </a:cubicBezTo>
                <a:close/>
                <a:moveTo>
                  <a:pt x="76" y="73"/>
                </a:moveTo>
                <a:cubicBezTo>
                  <a:pt x="76" y="73"/>
                  <a:pt x="76" y="73"/>
                  <a:pt x="76" y="73"/>
                </a:cubicBezTo>
                <a:cubicBezTo>
                  <a:pt x="89" y="103"/>
                  <a:pt x="89" y="103"/>
                  <a:pt x="89" y="103"/>
                </a:cubicBezTo>
                <a:cubicBezTo>
                  <a:pt x="88" y="103"/>
                  <a:pt x="88" y="103"/>
                  <a:pt x="88" y="104"/>
                </a:cubicBezTo>
                <a:cubicBezTo>
                  <a:pt x="60" y="96"/>
                  <a:pt x="60" y="96"/>
                  <a:pt x="60" y="96"/>
                </a:cubicBezTo>
                <a:cubicBezTo>
                  <a:pt x="53" y="94"/>
                  <a:pt x="53" y="94"/>
                  <a:pt x="53" y="94"/>
                </a:cubicBezTo>
                <a:cubicBezTo>
                  <a:pt x="53" y="93"/>
                  <a:pt x="53" y="93"/>
                  <a:pt x="53" y="93"/>
                </a:cubicBezTo>
                <a:cubicBezTo>
                  <a:pt x="53" y="92"/>
                  <a:pt x="53" y="92"/>
                  <a:pt x="53" y="92"/>
                </a:cubicBezTo>
                <a:cubicBezTo>
                  <a:pt x="60" y="85"/>
                  <a:pt x="60" y="85"/>
                  <a:pt x="60" y="85"/>
                </a:cubicBezTo>
                <a:cubicBezTo>
                  <a:pt x="74" y="72"/>
                  <a:pt x="74" y="72"/>
                  <a:pt x="74" y="72"/>
                </a:cubicBezTo>
                <a:cubicBezTo>
                  <a:pt x="74" y="73"/>
                  <a:pt x="75" y="73"/>
                  <a:pt x="76" y="73"/>
                </a:cubicBezTo>
                <a:close/>
                <a:moveTo>
                  <a:pt x="60" y="96"/>
                </a:moveTo>
                <a:cubicBezTo>
                  <a:pt x="88" y="104"/>
                  <a:pt x="88" y="104"/>
                  <a:pt x="88" y="104"/>
                </a:cubicBezTo>
                <a:cubicBezTo>
                  <a:pt x="87" y="104"/>
                  <a:pt x="87" y="105"/>
                  <a:pt x="87" y="105"/>
                </a:cubicBezTo>
                <a:cubicBezTo>
                  <a:pt x="88" y="106"/>
                  <a:pt x="88" y="107"/>
                  <a:pt x="89" y="107"/>
                </a:cubicBezTo>
                <a:cubicBezTo>
                  <a:pt x="86" y="122"/>
                  <a:pt x="86" y="122"/>
                  <a:pt x="86" y="122"/>
                </a:cubicBezTo>
                <a:cubicBezTo>
                  <a:pt x="85" y="127"/>
                  <a:pt x="85" y="127"/>
                  <a:pt x="85" y="127"/>
                </a:cubicBezTo>
                <a:cubicBezTo>
                  <a:pt x="84" y="127"/>
                  <a:pt x="84" y="127"/>
                  <a:pt x="84" y="127"/>
                </a:cubicBezTo>
                <a:cubicBezTo>
                  <a:pt x="83" y="127"/>
                  <a:pt x="83" y="127"/>
                  <a:pt x="83" y="127"/>
                </a:cubicBezTo>
                <a:cubicBezTo>
                  <a:pt x="68" y="111"/>
                  <a:pt x="68" y="111"/>
                  <a:pt x="68" y="111"/>
                </a:cubicBezTo>
                <a:cubicBezTo>
                  <a:pt x="53" y="95"/>
                  <a:pt x="53" y="95"/>
                  <a:pt x="53" y="95"/>
                </a:cubicBezTo>
                <a:cubicBezTo>
                  <a:pt x="53" y="94"/>
                  <a:pt x="53" y="94"/>
                  <a:pt x="53" y="94"/>
                </a:cubicBezTo>
                <a:lnTo>
                  <a:pt x="60" y="96"/>
                </a:lnTo>
                <a:close/>
                <a:moveTo>
                  <a:pt x="86" y="122"/>
                </a:moveTo>
                <a:cubicBezTo>
                  <a:pt x="90" y="107"/>
                  <a:pt x="90" y="107"/>
                  <a:pt x="90" y="107"/>
                </a:cubicBezTo>
                <a:cubicBezTo>
                  <a:pt x="90" y="107"/>
                  <a:pt x="90" y="107"/>
                  <a:pt x="90" y="107"/>
                </a:cubicBezTo>
                <a:cubicBezTo>
                  <a:pt x="91" y="107"/>
                  <a:pt x="91" y="106"/>
                  <a:pt x="92" y="105"/>
                </a:cubicBezTo>
                <a:cubicBezTo>
                  <a:pt x="108" y="112"/>
                  <a:pt x="108" y="112"/>
                  <a:pt x="108" y="112"/>
                </a:cubicBezTo>
                <a:cubicBezTo>
                  <a:pt x="107" y="112"/>
                  <a:pt x="107" y="113"/>
                  <a:pt x="108" y="113"/>
                </a:cubicBezTo>
                <a:cubicBezTo>
                  <a:pt x="108" y="113"/>
                  <a:pt x="108" y="113"/>
                  <a:pt x="108" y="113"/>
                </a:cubicBezTo>
                <a:cubicBezTo>
                  <a:pt x="86" y="128"/>
                  <a:pt x="86" y="128"/>
                  <a:pt x="86" y="128"/>
                </a:cubicBezTo>
                <a:cubicBezTo>
                  <a:pt x="86" y="127"/>
                  <a:pt x="85" y="127"/>
                  <a:pt x="85" y="127"/>
                </a:cubicBezTo>
                <a:lnTo>
                  <a:pt x="86" y="122"/>
                </a:lnTo>
                <a:close/>
                <a:moveTo>
                  <a:pt x="108" y="114"/>
                </a:moveTo>
                <a:cubicBezTo>
                  <a:pt x="108" y="114"/>
                  <a:pt x="109" y="115"/>
                  <a:pt x="109" y="115"/>
                </a:cubicBezTo>
                <a:cubicBezTo>
                  <a:pt x="110" y="145"/>
                  <a:pt x="110" y="145"/>
                  <a:pt x="110" y="145"/>
                </a:cubicBezTo>
                <a:cubicBezTo>
                  <a:pt x="110" y="145"/>
                  <a:pt x="110" y="145"/>
                  <a:pt x="110" y="145"/>
                </a:cubicBezTo>
                <a:cubicBezTo>
                  <a:pt x="109" y="145"/>
                  <a:pt x="109" y="146"/>
                  <a:pt x="109" y="146"/>
                </a:cubicBezTo>
                <a:cubicBezTo>
                  <a:pt x="86" y="130"/>
                  <a:pt x="86" y="130"/>
                  <a:pt x="86" y="130"/>
                </a:cubicBezTo>
                <a:cubicBezTo>
                  <a:pt x="86" y="130"/>
                  <a:pt x="86" y="129"/>
                  <a:pt x="86" y="129"/>
                </a:cubicBezTo>
                <a:cubicBezTo>
                  <a:pt x="86" y="128"/>
                  <a:pt x="86" y="128"/>
                  <a:pt x="86" y="128"/>
                </a:cubicBezTo>
                <a:lnTo>
                  <a:pt x="108" y="114"/>
                </a:lnTo>
                <a:close/>
                <a:moveTo>
                  <a:pt x="111" y="114"/>
                </a:moveTo>
                <a:cubicBezTo>
                  <a:pt x="129" y="126"/>
                  <a:pt x="129" y="126"/>
                  <a:pt x="129" y="126"/>
                </a:cubicBezTo>
                <a:cubicBezTo>
                  <a:pt x="129" y="127"/>
                  <a:pt x="129" y="127"/>
                  <a:pt x="129" y="128"/>
                </a:cubicBezTo>
                <a:cubicBezTo>
                  <a:pt x="129" y="128"/>
                  <a:pt x="129" y="129"/>
                  <a:pt x="129" y="129"/>
                </a:cubicBezTo>
                <a:cubicBezTo>
                  <a:pt x="112" y="146"/>
                  <a:pt x="112" y="146"/>
                  <a:pt x="112" y="146"/>
                </a:cubicBezTo>
                <a:cubicBezTo>
                  <a:pt x="111" y="145"/>
                  <a:pt x="111" y="145"/>
                  <a:pt x="110" y="145"/>
                </a:cubicBezTo>
                <a:cubicBezTo>
                  <a:pt x="110" y="115"/>
                  <a:pt x="110" y="115"/>
                  <a:pt x="110" y="115"/>
                </a:cubicBezTo>
                <a:cubicBezTo>
                  <a:pt x="110" y="115"/>
                  <a:pt x="110" y="115"/>
                  <a:pt x="110" y="115"/>
                </a:cubicBezTo>
                <a:cubicBezTo>
                  <a:pt x="111" y="114"/>
                  <a:pt x="111" y="114"/>
                  <a:pt x="111" y="114"/>
                </a:cubicBezTo>
                <a:close/>
                <a:moveTo>
                  <a:pt x="133" y="158"/>
                </a:moveTo>
                <a:cubicBezTo>
                  <a:pt x="132" y="157"/>
                  <a:pt x="130" y="157"/>
                  <a:pt x="129" y="158"/>
                </a:cubicBezTo>
                <a:cubicBezTo>
                  <a:pt x="130" y="150"/>
                  <a:pt x="130" y="150"/>
                  <a:pt x="130" y="150"/>
                </a:cubicBezTo>
                <a:cubicBezTo>
                  <a:pt x="131" y="130"/>
                  <a:pt x="131" y="130"/>
                  <a:pt x="131" y="130"/>
                </a:cubicBezTo>
                <a:cubicBezTo>
                  <a:pt x="131" y="130"/>
                  <a:pt x="131" y="130"/>
                  <a:pt x="131" y="130"/>
                </a:cubicBezTo>
                <a:cubicBezTo>
                  <a:pt x="132" y="129"/>
                  <a:pt x="132" y="129"/>
                  <a:pt x="132" y="129"/>
                </a:cubicBezTo>
                <a:cubicBezTo>
                  <a:pt x="136" y="136"/>
                  <a:pt x="136" y="136"/>
                  <a:pt x="136" y="136"/>
                </a:cubicBezTo>
                <a:cubicBezTo>
                  <a:pt x="136" y="137"/>
                  <a:pt x="136" y="137"/>
                  <a:pt x="136" y="138"/>
                </a:cubicBezTo>
                <a:cubicBezTo>
                  <a:pt x="137" y="139"/>
                  <a:pt x="138" y="140"/>
                  <a:pt x="139" y="140"/>
                </a:cubicBezTo>
                <a:cubicBezTo>
                  <a:pt x="143" y="147"/>
                  <a:pt x="143" y="147"/>
                  <a:pt x="143" y="147"/>
                </a:cubicBezTo>
                <a:cubicBezTo>
                  <a:pt x="133" y="158"/>
                  <a:pt x="133" y="158"/>
                  <a:pt x="133" y="158"/>
                </a:cubicBezTo>
                <a:cubicBezTo>
                  <a:pt x="133" y="158"/>
                  <a:pt x="133" y="158"/>
                  <a:pt x="133" y="158"/>
                </a:cubicBezTo>
                <a:close/>
                <a:moveTo>
                  <a:pt x="140" y="121"/>
                </a:moveTo>
                <a:cubicBezTo>
                  <a:pt x="140" y="121"/>
                  <a:pt x="140" y="121"/>
                  <a:pt x="141" y="120"/>
                </a:cubicBezTo>
                <a:cubicBezTo>
                  <a:pt x="154" y="134"/>
                  <a:pt x="154" y="134"/>
                  <a:pt x="154" y="134"/>
                </a:cubicBezTo>
                <a:cubicBezTo>
                  <a:pt x="146" y="143"/>
                  <a:pt x="146" y="143"/>
                  <a:pt x="146" y="143"/>
                </a:cubicBezTo>
                <a:lnTo>
                  <a:pt x="140" y="121"/>
                </a:lnTo>
                <a:close/>
                <a:moveTo>
                  <a:pt x="138" y="120"/>
                </a:moveTo>
                <a:cubicBezTo>
                  <a:pt x="132" y="126"/>
                  <a:pt x="132" y="126"/>
                  <a:pt x="132" y="126"/>
                </a:cubicBezTo>
                <a:cubicBezTo>
                  <a:pt x="132" y="125"/>
                  <a:pt x="131" y="125"/>
                  <a:pt x="131" y="125"/>
                </a:cubicBezTo>
                <a:cubicBezTo>
                  <a:pt x="130" y="125"/>
                  <a:pt x="130" y="126"/>
                  <a:pt x="129" y="126"/>
                </a:cubicBezTo>
                <a:cubicBezTo>
                  <a:pt x="119" y="119"/>
                  <a:pt x="119" y="119"/>
                  <a:pt x="119" y="119"/>
                </a:cubicBezTo>
                <a:cubicBezTo>
                  <a:pt x="111" y="114"/>
                  <a:pt x="111" y="114"/>
                  <a:pt x="111" y="114"/>
                </a:cubicBezTo>
                <a:cubicBezTo>
                  <a:pt x="112" y="113"/>
                  <a:pt x="112" y="113"/>
                  <a:pt x="112" y="113"/>
                </a:cubicBezTo>
                <a:cubicBezTo>
                  <a:pt x="137" y="119"/>
                  <a:pt x="137" y="119"/>
                  <a:pt x="137" y="119"/>
                </a:cubicBezTo>
                <a:cubicBezTo>
                  <a:pt x="137" y="119"/>
                  <a:pt x="137" y="119"/>
                  <a:pt x="137" y="119"/>
                </a:cubicBezTo>
                <a:cubicBezTo>
                  <a:pt x="137" y="120"/>
                  <a:pt x="137" y="120"/>
                  <a:pt x="138" y="120"/>
                </a:cubicBezTo>
                <a:close/>
                <a:moveTo>
                  <a:pt x="112" y="113"/>
                </a:moveTo>
                <a:cubicBezTo>
                  <a:pt x="112" y="113"/>
                  <a:pt x="112" y="112"/>
                  <a:pt x="112" y="112"/>
                </a:cubicBezTo>
                <a:cubicBezTo>
                  <a:pt x="112" y="111"/>
                  <a:pt x="111" y="111"/>
                  <a:pt x="110" y="110"/>
                </a:cubicBezTo>
                <a:cubicBezTo>
                  <a:pt x="110" y="110"/>
                  <a:pt x="110" y="110"/>
                  <a:pt x="110" y="110"/>
                </a:cubicBezTo>
                <a:cubicBezTo>
                  <a:pt x="115" y="80"/>
                  <a:pt x="115" y="80"/>
                  <a:pt x="115" y="80"/>
                </a:cubicBezTo>
                <a:cubicBezTo>
                  <a:pt x="116" y="81"/>
                  <a:pt x="116" y="81"/>
                  <a:pt x="116" y="80"/>
                </a:cubicBezTo>
                <a:cubicBezTo>
                  <a:pt x="117" y="80"/>
                  <a:pt x="117" y="80"/>
                  <a:pt x="117" y="80"/>
                </a:cubicBezTo>
                <a:cubicBezTo>
                  <a:pt x="122" y="89"/>
                  <a:pt x="122" y="89"/>
                  <a:pt x="122" y="89"/>
                </a:cubicBezTo>
                <a:cubicBezTo>
                  <a:pt x="138" y="117"/>
                  <a:pt x="138" y="117"/>
                  <a:pt x="138" y="117"/>
                </a:cubicBezTo>
                <a:cubicBezTo>
                  <a:pt x="137" y="117"/>
                  <a:pt x="137" y="118"/>
                  <a:pt x="137" y="118"/>
                </a:cubicBezTo>
                <a:lnTo>
                  <a:pt x="112" y="113"/>
                </a:lnTo>
                <a:close/>
                <a:moveTo>
                  <a:pt x="139" y="117"/>
                </a:moveTo>
                <a:cubicBezTo>
                  <a:pt x="138" y="117"/>
                  <a:pt x="138" y="117"/>
                  <a:pt x="138" y="117"/>
                </a:cubicBezTo>
                <a:cubicBezTo>
                  <a:pt x="119" y="83"/>
                  <a:pt x="119" y="83"/>
                  <a:pt x="119" y="83"/>
                </a:cubicBezTo>
                <a:cubicBezTo>
                  <a:pt x="117" y="80"/>
                  <a:pt x="117" y="80"/>
                  <a:pt x="117" y="80"/>
                </a:cubicBezTo>
                <a:cubicBezTo>
                  <a:pt x="117" y="80"/>
                  <a:pt x="118" y="80"/>
                  <a:pt x="118" y="79"/>
                </a:cubicBezTo>
                <a:cubicBezTo>
                  <a:pt x="127" y="84"/>
                  <a:pt x="127" y="84"/>
                  <a:pt x="127" y="84"/>
                </a:cubicBezTo>
                <a:cubicBezTo>
                  <a:pt x="151" y="96"/>
                  <a:pt x="151" y="96"/>
                  <a:pt x="151" y="96"/>
                </a:cubicBezTo>
                <a:cubicBezTo>
                  <a:pt x="151" y="96"/>
                  <a:pt x="150" y="96"/>
                  <a:pt x="151" y="97"/>
                </a:cubicBezTo>
                <a:cubicBezTo>
                  <a:pt x="151" y="97"/>
                  <a:pt x="151" y="98"/>
                  <a:pt x="151" y="98"/>
                </a:cubicBezTo>
                <a:cubicBezTo>
                  <a:pt x="140" y="117"/>
                  <a:pt x="140" y="117"/>
                  <a:pt x="140" y="117"/>
                </a:cubicBezTo>
                <a:cubicBezTo>
                  <a:pt x="140" y="117"/>
                  <a:pt x="139" y="117"/>
                  <a:pt x="139" y="117"/>
                </a:cubicBezTo>
                <a:close/>
                <a:moveTo>
                  <a:pt x="135" y="75"/>
                </a:moveTo>
                <a:cubicBezTo>
                  <a:pt x="118" y="78"/>
                  <a:pt x="118" y="78"/>
                  <a:pt x="118" y="78"/>
                </a:cubicBezTo>
                <a:cubicBezTo>
                  <a:pt x="118" y="77"/>
                  <a:pt x="117" y="76"/>
                  <a:pt x="116" y="76"/>
                </a:cubicBezTo>
                <a:cubicBezTo>
                  <a:pt x="121" y="55"/>
                  <a:pt x="121" y="55"/>
                  <a:pt x="121" y="55"/>
                </a:cubicBezTo>
                <a:cubicBezTo>
                  <a:pt x="122" y="55"/>
                  <a:pt x="122" y="55"/>
                  <a:pt x="122" y="55"/>
                </a:cubicBezTo>
                <a:cubicBezTo>
                  <a:pt x="122" y="55"/>
                  <a:pt x="123" y="54"/>
                  <a:pt x="123" y="54"/>
                </a:cubicBezTo>
                <a:cubicBezTo>
                  <a:pt x="139" y="73"/>
                  <a:pt x="139" y="73"/>
                  <a:pt x="139" y="73"/>
                </a:cubicBezTo>
                <a:cubicBezTo>
                  <a:pt x="138" y="74"/>
                  <a:pt x="138" y="74"/>
                  <a:pt x="138" y="75"/>
                </a:cubicBezTo>
                <a:lnTo>
                  <a:pt x="135" y="75"/>
                </a:lnTo>
                <a:close/>
                <a:moveTo>
                  <a:pt x="116" y="76"/>
                </a:moveTo>
                <a:cubicBezTo>
                  <a:pt x="116" y="76"/>
                  <a:pt x="116" y="76"/>
                  <a:pt x="115" y="76"/>
                </a:cubicBezTo>
                <a:cubicBezTo>
                  <a:pt x="115" y="76"/>
                  <a:pt x="115" y="77"/>
                  <a:pt x="114" y="77"/>
                </a:cubicBezTo>
                <a:cubicBezTo>
                  <a:pt x="105" y="71"/>
                  <a:pt x="105" y="71"/>
                  <a:pt x="105" y="71"/>
                </a:cubicBezTo>
                <a:cubicBezTo>
                  <a:pt x="97" y="66"/>
                  <a:pt x="97" y="66"/>
                  <a:pt x="97" y="66"/>
                </a:cubicBezTo>
                <a:cubicBezTo>
                  <a:pt x="97" y="66"/>
                  <a:pt x="97" y="65"/>
                  <a:pt x="97" y="65"/>
                </a:cubicBezTo>
                <a:cubicBezTo>
                  <a:pt x="97" y="65"/>
                  <a:pt x="97" y="65"/>
                  <a:pt x="97" y="64"/>
                </a:cubicBezTo>
                <a:cubicBezTo>
                  <a:pt x="120" y="54"/>
                  <a:pt x="120" y="54"/>
                  <a:pt x="120" y="54"/>
                </a:cubicBezTo>
                <a:cubicBezTo>
                  <a:pt x="120" y="54"/>
                  <a:pt x="120" y="54"/>
                  <a:pt x="121" y="55"/>
                </a:cubicBezTo>
                <a:lnTo>
                  <a:pt x="116" y="76"/>
                </a:lnTo>
                <a:close/>
                <a:moveTo>
                  <a:pt x="96" y="63"/>
                </a:moveTo>
                <a:cubicBezTo>
                  <a:pt x="95" y="63"/>
                  <a:pt x="95" y="63"/>
                  <a:pt x="94" y="63"/>
                </a:cubicBezTo>
                <a:cubicBezTo>
                  <a:pt x="94" y="63"/>
                  <a:pt x="94" y="63"/>
                  <a:pt x="94" y="63"/>
                </a:cubicBezTo>
                <a:cubicBezTo>
                  <a:pt x="78" y="42"/>
                  <a:pt x="78" y="42"/>
                  <a:pt x="78" y="42"/>
                </a:cubicBezTo>
                <a:cubicBezTo>
                  <a:pt x="78" y="42"/>
                  <a:pt x="78" y="42"/>
                  <a:pt x="78" y="41"/>
                </a:cubicBezTo>
                <a:cubicBezTo>
                  <a:pt x="107" y="33"/>
                  <a:pt x="107" y="33"/>
                  <a:pt x="107" y="33"/>
                </a:cubicBezTo>
                <a:cubicBezTo>
                  <a:pt x="108" y="33"/>
                  <a:pt x="108" y="34"/>
                  <a:pt x="109" y="34"/>
                </a:cubicBezTo>
                <a:lnTo>
                  <a:pt x="96" y="63"/>
                </a:lnTo>
                <a:close/>
                <a:moveTo>
                  <a:pt x="78" y="70"/>
                </a:moveTo>
                <a:cubicBezTo>
                  <a:pt x="77" y="70"/>
                  <a:pt x="77" y="70"/>
                  <a:pt x="77" y="70"/>
                </a:cubicBezTo>
                <a:cubicBezTo>
                  <a:pt x="77" y="69"/>
                  <a:pt x="77" y="69"/>
                  <a:pt x="76" y="69"/>
                </a:cubicBezTo>
                <a:cubicBezTo>
                  <a:pt x="76" y="53"/>
                  <a:pt x="76" y="53"/>
                  <a:pt x="76" y="53"/>
                </a:cubicBezTo>
                <a:cubicBezTo>
                  <a:pt x="77" y="43"/>
                  <a:pt x="77" y="43"/>
                  <a:pt x="77" y="43"/>
                </a:cubicBezTo>
                <a:cubicBezTo>
                  <a:pt x="77" y="43"/>
                  <a:pt x="77" y="43"/>
                  <a:pt x="77" y="43"/>
                </a:cubicBezTo>
                <a:cubicBezTo>
                  <a:pt x="77" y="43"/>
                  <a:pt x="77" y="43"/>
                  <a:pt x="77" y="43"/>
                </a:cubicBezTo>
                <a:cubicBezTo>
                  <a:pt x="86" y="53"/>
                  <a:pt x="86" y="53"/>
                  <a:pt x="86" y="53"/>
                </a:cubicBezTo>
                <a:cubicBezTo>
                  <a:pt x="94" y="64"/>
                  <a:pt x="94" y="64"/>
                  <a:pt x="94" y="64"/>
                </a:cubicBezTo>
                <a:cubicBezTo>
                  <a:pt x="93" y="64"/>
                  <a:pt x="93" y="65"/>
                  <a:pt x="93" y="66"/>
                </a:cubicBezTo>
                <a:moveTo>
                  <a:pt x="73" y="71"/>
                </a:moveTo>
                <a:cubicBezTo>
                  <a:pt x="73" y="72"/>
                  <a:pt x="74" y="72"/>
                  <a:pt x="74" y="72"/>
                </a:cubicBezTo>
                <a:cubicBezTo>
                  <a:pt x="60" y="85"/>
                  <a:pt x="60" y="85"/>
                  <a:pt x="60" y="85"/>
                </a:cubicBezTo>
                <a:cubicBezTo>
                  <a:pt x="53" y="92"/>
                  <a:pt x="53" y="92"/>
                  <a:pt x="53" y="92"/>
                </a:cubicBezTo>
                <a:cubicBezTo>
                  <a:pt x="52" y="91"/>
                  <a:pt x="51" y="91"/>
                  <a:pt x="51" y="91"/>
                </a:cubicBezTo>
                <a:cubicBezTo>
                  <a:pt x="51" y="91"/>
                  <a:pt x="50" y="91"/>
                  <a:pt x="50" y="91"/>
                </a:cubicBezTo>
                <a:cubicBezTo>
                  <a:pt x="43" y="70"/>
                  <a:pt x="43" y="70"/>
                  <a:pt x="43" y="70"/>
                </a:cubicBezTo>
                <a:cubicBezTo>
                  <a:pt x="43" y="69"/>
                  <a:pt x="44" y="69"/>
                  <a:pt x="44" y="68"/>
                </a:cubicBezTo>
                <a:cubicBezTo>
                  <a:pt x="58" y="69"/>
                  <a:pt x="58" y="69"/>
                  <a:pt x="58" y="69"/>
                </a:cubicBezTo>
                <a:cubicBezTo>
                  <a:pt x="73" y="71"/>
                  <a:pt x="73" y="71"/>
                  <a:pt x="73" y="71"/>
                </a:cubicBezTo>
                <a:cubicBezTo>
                  <a:pt x="73" y="71"/>
                  <a:pt x="73" y="71"/>
                  <a:pt x="73" y="71"/>
                </a:cubicBezTo>
                <a:close/>
                <a:moveTo>
                  <a:pt x="42" y="70"/>
                </a:moveTo>
                <a:cubicBezTo>
                  <a:pt x="42" y="70"/>
                  <a:pt x="42" y="70"/>
                  <a:pt x="42" y="70"/>
                </a:cubicBezTo>
                <a:cubicBezTo>
                  <a:pt x="50" y="91"/>
                  <a:pt x="50" y="91"/>
                  <a:pt x="50" y="91"/>
                </a:cubicBezTo>
                <a:cubicBezTo>
                  <a:pt x="49" y="92"/>
                  <a:pt x="49" y="92"/>
                  <a:pt x="49" y="93"/>
                </a:cubicBezTo>
                <a:cubicBezTo>
                  <a:pt x="38" y="93"/>
                  <a:pt x="38" y="93"/>
                  <a:pt x="38" y="93"/>
                </a:cubicBezTo>
                <a:cubicBezTo>
                  <a:pt x="14" y="94"/>
                  <a:pt x="14" y="94"/>
                  <a:pt x="14" y="94"/>
                </a:cubicBezTo>
                <a:cubicBezTo>
                  <a:pt x="14" y="94"/>
                  <a:pt x="14" y="94"/>
                  <a:pt x="14" y="94"/>
                </a:cubicBezTo>
                <a:cubicBezTo>
                  <a:pt x="14" y="93"/>
                  <a:pt x="13" y="93"/>
                  <a:pt x="13" y="93"/>
                </a:cubicBezTo>
                <a:cubicBezTo>
                  <a:pt x="27" y="80"/>
                  <a:pt x="27" y="80"/>
                  <a:pt x="27" y="80"/>
                </a:cubicBezTo>
                <a:cubicBezTo>
                  <a:pt x="40" y="69"/>
                  <a:pt x="40" y="69"/>
                  <a:pt x="40" y="69"/>
                </a:cubicBezTo>
                <a:cubicBezTo>
                  <a:pt x="41" y="70"/>
                  <a:pt x="41" y="70"/>
                  <a:pt x="42" y="70"/>
                </a:cubicBezTo>
                <a:close/>
                <a:moveTo>
                  <a:pt x="49" y="95"/>
                </a:moveTo>
                <a:cubicBezTo>
                  <a:pt x="50" y="95"/>
                  <a:pt x="50" y="95"/>
                  <a:pt x="51" y="95"/>
                </a:cubicBezTo>
                <a:cubicBezTo>
                  <a:pt x="54" y="132"/>
                  <a:pt x="54" y="132"/>
                  <a:pt x="54" y="132"/>
                </a:cubicBezTo>
                <a:cubicBezTo>
                  <a:pt x="54" y="132"/>
                  <a:pt x="54" y="132"/>
                  <a:pt x="54" y="132"/>
                </a:cubicBezTo>
                <a:cubicBezTo>
                  <a:pt x="53" y="132"/>
                  <a:pt x="53" y="133"/>
                  <a:pt x="53" y="133"/>
                </a:cubicBezTo>
                <a:cubicBezTo>
                  <a:pt x="33" y="111"/>
                  <a:pt x="33" y="111"/>
                  <a:pt x="33" y="111"/>
                </a:cubicBezTo>
                <a:cubicBezTo>
                  <a:pt x="33" y="110"/>
                  <a:pt x="34" y="110"/>
                  <a:pt x="33" y="109"/>
                </a:cubicBezTo>
                <a:cubicBezTo>
                  <a:pt x="33" y="109"/>
                  <a:pt x="33" y="108"/>
                  <a:pt x="33" y="108"/>
                </a:cubicBezTo>
                <a:lnTo>
                  <a:pt x="49" y="95"/>
                </a:lnTo>
                <a:close/>
                <a:moveTo>
                  <a:pt x="54" y="132"/>
                </a:moveTo>
                <a:cubicBezTo>
                  <a:pt x="53" y="116"/>
                  <a:pt x="53" y="116"/>
                  <a:pt x="53" y="116"/>
                </a:cubicBezTo>
                <a:cubicBezTo>
                  <a:pt x="51" y="95"/>
                  <a:pt x="51" y="95"/>
                  <a:pt x="51" y="95"/>
                </a:cubicBezTo>
                <a:cubicBezTo>
                  <a:pt x="51" y="95"/>
                  <a:pt x="51" y="95"/>
                  <a:pt x="52" y="95"/>
                </a:cubicBezTo>
                <a:cubicBezTo>
                  <a:pt x="52" y="95"/>
                  <a:pt x="52" y="95"/>
                  <a:pt x="52" y="95"/>
                </a:cubicBezTo>
                <a:cubicBezTo>
                  <a:pt x="83" y="128"/>
                  <a:pt x="83" y="128"/>
                  <a:pt x="83" y="128"/>
                </a:cubicBezTo>
                <a:cubicBezTo>
                  <a:pt x="82" y="128"/>
                  <a:pt x="82" y="129"/>
                  <a:pt x="82" y="129"/>
                </a:cubicBezTo>
                <a:cubicBezTo>
                  <a:pt x="75" y="131"/>
                  <a:pt x="75" y="131"/>
                  <a:pt x="75" y="131"/>
                </a:cubicBezTo>
                <a:cubicBezTo>
                  <a:pt x="56" y="134"/>
                  <a:pt x="56" y="134"/>
                  <a:pt x="56" y="134"/>
                </a:cubicBezTo>
                <a:cubicBezTo>
                  <a:pt x="56" y="133"/>
                  <a:pt x="55" y="132"/>
                  <a:pt x="54" y="132"/>
                </a:cubicBezTo>
                <a:close/>
                <a:moveTo>
                  <a:pt x="75" y="131"/>
                </a:moveTo>
                <a:cubicBezTo>
                  <a:pt x="82" y="130"/>
                  <a:pt x="82" y="130"/>
                  <a:pt x="82" y="130"/>
                </a:cubicBezTo>
                <a:cubicBezTo>
                  <a:pt x="82" y="131"/>
                  <a:pt x="83" y="131"/>
                  <a:pt x="84" y="131"/>
                </a:cubicBezTo>
                <a:cubicBezTo>
                  <a:pt x="78" y="169"/>
                  <a:pt x="78" y="169"/>
                  <a:pt x="78" y="169"/>
                </a:cubicBezTo>
                <a:cubicBezTo>
                  <a:pt x="78" y="169"/>
                  <a:pt x="78" y="169"/>
                  <a:pt x="78" y="169"/>
                </a:cubicBezTo>
                <a:cubicBezTo>
                  <a:pt x="78" y="169"/>
                  <a:pt x="77" y="169"/>
                  <a:pt x="77" y="170"/>
                </a:cubicBezTo>
                <a:cubicBezTo>
                  <a:pt x="56" y="136"/>
                  <a:pt x="56" y="136"/>
                  <a:pt x="56" y="136"/>
                </a:cubicBezTo>
                <a:cubicBezTo>
                  <a:pt x="56" y="136"/>
                  <a:pt x="57" y="135"/>
                  <a:pt x="56" y="134"/>
                </a:cubicBezTo>
                <a:lnTo>
                  <a:pt x="75" y="131"/>
                </a:lnTo>
                <a:close/>
                <a:moveTo>
                  <a:pt x="54" y="137"/>
                </a:moveTo>
                <a:cubicBezTo>
                  <a:pt x="55" y="160"/>
                  <a:pt x="55" y="160"/>
                  <a:pt x="55" y="160"/>
                </a:cubicBezTo>
                <a:cubicBezTo>
                  <a:pt x="39" y="153"/>
                  <a:pt x="39" y="153"/>
                  <a:pt x="39" y="153"/>
                </a:cubicBezTo>
                <a:cubicBezTo>
                  <a:pt x="39" y="152"/>
                  <a:pt x="39" y="151"/>
                  <a:pt x="38" y="150"/>
                </a:cubicBezTo>
                <a:cubicBezTo>
                  <a:pt x="53" y="136"/>
                  <a:pt x="53" y="136"/>
                  <a:pt x="53" y="136"/>
                </a:cubicBezTo>
                <a:cubicBezTo>
                  <a:pt x="53" y="137"/>
                  <a:pt x="54" y="137"/>
                  <a:pt x="54" y="137"/>
                </a:cubicBezTo>
                <a:close/>
                <a:moveTo>
                  <a:pt x="55" y="150"/>
                </a:moveTo>
                <a:cubicBezTo>
                  <a:pt x="54" y="137"/>
                  <a:pt x="54" y="137"/>
                  <a:pt x="54" y="137"/>
                </a:cubicBezTo>
                <a:cubicBezTo>
                  <a:pt x="55" y="137"/>
                  <a:pt x="55" y="137"/>
                  <a:pt x="55" y="137"/>
                </a:cubicBezTo>
                <a:cubicBezTo>
                  <a:pt x="55" y="137"/>
                  <a:pt x="55" y="136"/>
                  <a:pt x="55" y="136"/>
                </a:cubicBezTo>
                <a:cubicBezTo>
                  <a:pt x="77" y="169"/>
                  <a:pt x="77" y="169"/>
                  <a:pt x="77" y="169"/>
                </a:cubicBezTo>
                <a:cubicBezTo>
                  <a:pt x="55" y="160"/>
                  <a:pt x="55" y="160"/>
                  <a:pt x="55" y="160"/>
                </a:cubicBezTo>
                <a:lnTo>
                  <a:pt x="55" y="150"/>
                </a:lnTo>
                <a:close/>
                <a:moveTo>
                  <a:pt x="84" y="169"/>
                </a:moveTo>
                <a:cubicBezTo>
                  <a:pt x="83" y="169"/>
                  <a:pt x="83" y="169"/>
                  <a:pt x="82" y="169"/>
                </a:cubicBezTo>
                <a:cubicBezTo>
                  <a:pt x="86" y="166"/>
                  <a:pt x="86" y="166"/>
                  <a:pt x="86" y="166"/>
                </a:cubicBezTo>
                <a:cubicBezTo>
                  <a:pt x="109" y="149"/>
                  <a:pt x="109" y="149"/>
                  <a:pt x="109" y="149"/>
                </a:cubicBezTo>
                <a:cubicBezTo>
                  <a:pt x="109" y="149"/>
                  <a:pt x="109" y="149"/>
                  <a:pt x="110" y="149"/>
                </a:cubicBezTo>
                <a:cubicBezTo>
                  <a:pt x="109" y="154"/>
                  <a:pt x="109" y="154"/>
                  <a:pt x="109" y="154"/>
                </a:cubicBezTo>
                <a:cubicBezTo>
                  <a:pt x="108" y="158"/>
                  <a:pt x="108" y="158"/>
                  <a:pt x="108" y="158"/>
                </a:cubicBezTo>
                <a:cubicBezTo>
                  <a:pt x="107" y="159"/>
                  <a:pt x="106" y="160"/>
                  <a:pt x="106" y="162"/>
                </a:cubicBezTo>
                <a:cubicBezTo>
                  <a:pt x="107" y="162"/>
                  <a:pt x="107" y="163"/>
                  <a:pt x="107" y="163"/>
                </a:cubicBezTo>
                <a:cubicBezTo>
                  <a:pt x="107" y="166"/>
                  <a:pt x="107" y="166"/>
                  <a:pt x="107" y="166"/>
                </a:cubicBezTo>
                <a:cubicBezTo>
                  <a:pt x="85" y="171"/>
                  <a:pt x="85" y="171"/>
                  <a:pt x="85" y="171"/>
                </a:cubicBezTo>
                <a:cubicBezTo>
                  <a:pt x="85" y="170"/>
                  <a:pt x="85" y="170"/>
                  <a:pt x="84" y="169"/>
                </a:cubicBezTo>
                <a:close/>
                <a:moveTo>
                  <a:pt x="108" y="163"/>
                </a:moveTo>
                <a:cubicBezTo>
                  <a:pt x="108" y="164"/>
                  <a:pt x="109" y="164"/>
                  <a:pt x="110" y="164"/>
                </a:cubicBezTo>
                <a:cubicBezTo>
                  <a:pt x="111" y="163"/>
                  <a:pt x="112" y="162"/>
                  <a:pt x="112" y="160"/>
                </a:cubicBezTo>
                <a:cubicBezTo>
                  <a:pt x="112" y="159"/>
                  <a:pt x="110" y="158"/>
                  <a:pt x="109" y="158"/>
                </a:cubicBezTo>
                <a:cubicBezTo>
                  <a:pt x="110" y="152"/>
                  <a:pt x="110" y="152"/>
                  <a:pt x="110" y="152"/>
                </a:cubicBezTo>
                <a:cubicBezTo>
                  <a:pt x="110" y="150"/>
                  <a:pt x="110" y="150"/>
                  <a:pt x="110" y="150"/>
                </a:cubicBezTo>
                <a:cubicBezTo>
                  <a:pt x="110" y="150"/>
                  <a:pt x="110" y="150"/>
                  <a:pt x="111" y="149"/>
                </a:cubicBezTo>
                <a:cubicBezTo>
                  <a:pt x="111" y="149"/>
                  <a:pt x="112" y="149"/>
                  <a:pt x="112" y="149"/>
                </a:cubicBezTo>
                <a:cubicBezTo>
                  <a:pt x="120" y="155"/>
                  <a:pt x="120" y="155"/>
                  <a:pt x="120" y="155"/>
                </a:cubicBezTo>
                <a:cubicBezTo>
                  <a:pt x="127" y="161"/>
                  <a:pt x="127" y="161"/>
                  <a:pt x="127" y="161"/>
                </a:cubicBezTo>
                <a:cubicBezTo>
                  <a:pt x="127" y="161"/>
                  <a:pt x="127" y="161"/>
                  <a:pt x="127" y="161"/>
                </a:cubicBezTo>
                <a:cubicBezTo>
                  <a:pt x="107" y="166"/>
                  <a:pt x="107" y="166"/>
                  <a:pt x="107" y="166"/>
                </a:cubicBezTo>
                <a:lnTo>
                  <a:pt x="108" y="163"/>
                </a:lnTo>
                <a:close/>
                <a:moveTo>
                  <a:pt x="133" y="158"/>
                </a:moveTo>
                <a:cubicBezTo>
                  <a:pt x="143" y="147"/>
                  <a:pt x="143" y="147"/>
                  <a:pt x="143" y="147"/>
                </a:cubicBezTo>
                <a:cubicBezTo>
                  <a:pt x="145" y="150"/>
                  <a:pt x="145" y="150"/>
                  <a:pt x="145" y="150"/>
                </a:cubicBezTo>
                <a:cubicBezTo>
                  <a:pt x="145" y="151"/>
                  <a:pt x="145" y="152"/>
                  <a:pt x="145" y="152"/>
                </a:cubicBezTo>
                <a:cubicBezTo>
                  <a:pt x="145" y="152"/>
                  <a:pt x="145" y="153"/>
                  <a:pt x="145" y="153"/>
                </a:cubicBezTo>
                <a:cubicBezTo>
                  <a:pt x="134" y="159"/>
                  <a:pt x="134" y="159"/>
                  <a:pt x="134" y="159"/>
                </a:cubicBezTo>
                <a:cubicBezTo>
                  <a:pt x="134" y="159"/>
                  <a:pt x="133" y="158"/>
                  <a:pt x="133" y="158"/>
                </a:cubicBezTo>
                <a:close/>
                <a:moveTo>
                  <a:pt x="148" y="149"/>
                </a:moveTo>
                <a:cubicBezTo>
                  <a:pt x="146" y="143"/>
                  <a:pt x="146" y="143"/>
                  <a:pt x="146" y="143"/>
                </a:cubicBezTo>
                <a:cubicBezTo>
                  <a:pt x="155" y="134"/>
                  <a:pt x="155" y="134"/>
                  <a:pt x="155" y="134"/>
                </a:cubicBezTo>
                <a:cubicBezTo>
                  <a:pt x="158" y="137"/>
                  <a:pt x="158" y="137"/>
                  <a:pt x="158" y="137"/>
                </a:cubicBezTo>
                <a:cubicBezTo>
                  <a:pt x="158" y="137"/>
                  <a:pt x="158" y="138"/>
                  <a:pt x="158" y="138"/>
                </a:cubicBezTo>
                <a:cubicBezTo>
                  <a:pt x="158" y="138"/>
                  <a:pt x="158" y="139"/>
                  <a:pt x="158" y="139"/>
                </a:cubicBezTo>
                <a:cubicBezTo>
                  <a:pt x="149" y="149"/>
                  <a:pt x="149" y="149"/>
                  <a:pt x="149" y="149"/>
                </a:cubicBezTo>
                <a:cubicBezTo>
                  <a:pt x="149" y="149"/>
                  <a:pt x="148" y="149"/>
                  <a:pt x="148" y="149"/>
                </a:cubicBezTo>
                <a:close/>
                <a:moveTo>
                  <a:pt x="166" y="120"/>
                </a:moveTo>
                <a:cubicBezTo>
                  <a:pt x="169" y="116"/>
                  <a:pt x="169" y="116"/>
                  <a:pt x="169" y="116"/>
                </a:cubicBezTo>
                <a:cubicBezTo>
                  <a:pt x="167" y="120"/>
                  <a:pt x="167" y="120"/>
                  <a:pt x="167" y="120"/>
                </a:cubicBezTo>
                <a:cubicBezTo>
                  <a:pt x="167" y="120"/>
                  <a:pt x="166" y="120"/>
                  <a:pt x="166" y="120"/>
                </a:cubicBezTo>
                <a:close/>
                <a:moveTo>
                  <a:pt x="168" y="114"/>
                </a:moveTo>
                <a:cubicBezTo>
                  <a:pt x="168" y="114"/>
                  <a:pt x="168" y="115"/>
                  <a:pt x="168" y="115"/>
                </a:cubicBezTo>
                <a:cubicBezTo>
                  <a:pt x="168" y="115"/>
                  <a:pt x="168" y="115"/>
                  <a:pt x="169" y="116"/>
                </a:cubicBezTo>
                <a:cubicBezTo>
                  <a:pt x="166" y="119"/>
                  <a:pt x="166" y="119"/>
                  <a:pt x="166" y="119"/>
                </a:cubicBezTo>
                <a:cubicBezTo>
                  <a:pt x="166" y="119"/>
                  <a:pt x="166" y="119"/>
                  <a:pt x="166" y="119"/>
                </a:cubicBezTo>
                <a:cubicBezTo>
                  <a:pt x="165" y="119"/>
                  <a:pt x="165" y="119"/>
                  <a:pt x="164" y="119"/>
                </a:cubicBezTo>
                <a:cubicBezTo>
                  <a:pt x="165" y="111"/>
                  <a:pt x="165" y="111"/>
                  <a:pt x="165" y="111"/>
                </a:cubicBezTo>
                <a:lnTo>
                  <a:pt x="168" y="114"/>
                </a:lnTo>
                <a:close/>
                <a:moveTo>
                  <a:pt x="149" y="110"/>
                </a:moveTo>
                <a:cubicBezTo>
                  <a:pt x="141" y="117"/>
                  <a:pt x="141" y="117"/>
                  <a:pt x="141" y="117"/>
                </a:cubicBezTo>
                <a:cubicBezTo>
                  <a:pt x="141" y="117"/>
                  <a:pt x="140" y="117"/>
                  <a:pt x="140" y="117"/>
                </a:cubicBezTo>
                <a:cubicBezTo>
                  <a:pt x="142" y="115"/>
                  <a:pt x="142" y="115"/>
                  <a:pt x="142" y="115"/>
                </a:cubicBezTo>
                <a:cubicBezTo>
                  <a:pt x="152" y="98"/>
                  <a:pt x="152" y="98"/>
                  <a:pt x="152" y="98"/>
                </a:cubicBezTo>
                <a:cubicBezTo>
                  <a:pt x="152" y="99"/>
                  <a:pt x="153" y="99"/>
                  <a:pt x="153" y="98"/>
                </a:cubicBezTo>
                <a:cubicBezTo>
                  <a:pt x="153" y="98"/>
                  <a:pt x="153" y="98"/>
                  <a:pt x="154" y="98"/>
                </a:cubicBezTo>
                <a:cubicBezTo>
                  <a:pt x="154" y="99"/>
                  <a:pt x="154" y="99"/>
                  <a:pt x="154" y="99"/>
                </a:cubicBezTo>
                <a:cubicBezTo>
                  <a:pt x="153" y="99"/>
                  <a:pt x="153" y="100"/>
                  <a:pt x="153" y="101"/>
                </a:cubicBezTo>
                <a:cubicBezTo>
                  <a:pt x="153" y="102"/>
                  <a:pt x="153" y="102"/>
                  <a:pt x="154" y="103"/>
                </a:cubicBezTo>
                <a:cubicBezTo>
                  <a:pt x="154" y="103"/>
                  <a:pt x="154" y="103"/>
                  <a:pt x="154" y="104"/>
                </a:cubicBezTo>
                <a:cubicBezTo>
                  <a:pt x="154" y="104"/>
                  <a:pt x="154" y="105"/>
                  <a:pt x="154" y="105"/>
                </a:cubicBezTo>
                <a:lnTo>
                  <a:pt x="149" y="110"/>
                </a:lnTo>
                <a:close/>
                <a:moveTo>
                  <a:pt x="155" y="98"/>
                </a:moveTo>
                <a:cubicBezTo>
                  <a:pt x="155" y="98"/>
                  <a:pt x="154" y="98"/>
                  <a:pt x="154" y="99"/>
                </a:cubicBezTo>
                <a:cubicBezTo>
                  <a:pt x="154" y="98"/>
                  <a:pt x="154" y="98"/>
                  <a:pt x="154" y="98"/>
                </a:cubicBezTo>
                <a:cubicBezTo>
                  <a:pt x="155" y="98"/>
                  <a:pt x="155" y="97"/>
                  <a:pt x="155" y="96"/>
                </a:cubicBezTo>
                <a:cubicBezTo>
                  <a:pt x="155" y="95"/>
                  <a:pt x="155" y="95"/>
                  <a:pt x="154" y="95"/>
                </a:cubicBezTo>
                <a:cubicBezTo>
                  <a:pt x="158" y="90"/>
                  <a:pt x="158" y="90"/>
                  <a:pt x="158" y="90"/>
                </a:cubicBezTo>
                <a:cubicBezTo>
                  <a:pt x="163" y="84"/>
                  <a:pt x="163" y="84"/>
                  <a:pt x="163" y="84"/>
                </a:cubicBezTo>
                <a:cubicBezTo>
                  <a:pt x="163" y="84"/>
                  <a:pt x="163" y="84"/>
                  <a:pt x="163" y="84"/>
                </a:cubicBezTo>
                <a:cubicBezTo>
                  <a:pt x="158" y="99"/>
                  <a:pt x="158" y="99"/>
                  <a:pt x="158" y="99"/>
                </a:cubicBezTo>
                <a:cubicBezTo>
                  <a:pt x="157" y="98"/>
                  <a:pt x="156" y="98"/>
                  <a:pt x="155" y="98"/>
                </a:cubicBezTo>
                <a:close/>
                <a:moveTo>
                  <a:pt x="154" y="95"/>
                </a:moveTo>
                <a:cubicBezTo>
                  <a:pt x="154" y="94"/>
                  <a:pt x="153" y="94"/>
                  <a:pt x="152" y="94"/>
                </a:cubicBezTo>
                <a:cubicBezTo>
                  <a:pt x="149" y="78"/>
                  <a:pt x="149" y="78"/>
                  <a:pt x="149" y="78"/>
                </a:cubicBezTo>
                <a:cubicBezTo>
                  <a:pt x="149" y="76"/>
                  <a:pt x="149" y="76"/>
                  <a:pt x="149" y="76"/>
                </a:cubicBezTo>
                <a:cubicBezTo>
                  <a:pt x="149" y="76"/>
                  <a:pt x="149" y="76"/>
                  <a:pt x="150" y="76"/>
                </a:cubicBezTo>
                <a:cubicBezTo>
                  <a:pt x="162" y="82"/>
                  <a:pt x="162" y="82"/>
                  <a:pt x="162" y="82"/>
                </a:cubicBezTo>
                <a:cubicBezTo>
                  <a:pt x="162" y="82"/>
                  <a:pt x="162" y="83"/>
                  <a:pt x="162" y="83"/>
                </a:cubicBezTo>
                <a:cubicBezTo>
                  <a:pt x="162" y="83"/>
                  <a:pt x="162" y="84"/>
                  <a:pt x="162" y="84"/>
                </a:cubicBezTo>
                <a:lnTo>
                  <a:pt x="154" y="95"/>
                </a:lnTo>
                <a:close/>
                <a:moveTo>
                  <a:pt x="162" y="81"/>
                </a:moveTo>
                <a:cubicBezTo>
                  <a:pt x="150" y="76"/>
                  <a:pt x="150" y="76"/>
                  <a:pt x="150" y="76"/>
                </a:cubicBezTo>
                <a:cubicBezTo>
                  <a:pt x="150" y="75"/>
                  <a:pt x="150" y="75"/>
                  <a:pt x="150" y="74"/>
                </a:cubicBezTo>
                <a:cubicBezTo>
                  <a:pt x="150" y="73"/>
                  <a:pt x="149" y="73"/>
                  <a:pt x="148" y="73"/>
                </a:cubicBezTo>
                <a:cubicBezTo>
                  <a:pt x="148" y="62"/>
                  <a:pt x="148" y="62"/>
                  <a:pt x="148" y="62"/>
                </a:cubicBezTo>
                <a:cubicBezTo>
                  <a:pt x="162" y="81"/>
                  <a:pt x="162" y="81"/>
                  <a:pt x="162" y="81"/>
                </a:cubicBezTo>
                <a:cubicBezTo>
                  <a:pt x="162" y="81"/>
                  <a:pt x="162" y="81"/>
                  <a:pt x="162" y="81"/>
                </a:cubicBezTo>
                <a:close/>
                <a:moveTo>
                  <a:pt x="148" y="73"/>
                </a:moveTo>
                <a:cubicBezTo>
                  <a:pt x="148" y="73"/>
                  <a:pt x="148" y="73"/>
                  <a:pt x="148" y="73"/>
                </a:cubicBezTo>
                <a:cubicBezTo>
                  <a:pt x="147" y="73"/>
                  <a:pt x="146" y="74"/>
                  <a:pt x="146" y="75"/>
                </a:cubicBezTo>
                <a:cubicBezTo>
                  <a:pt x="142" y="75"/>
                  <a:pt x="142" y="75"/>
                  <a:pt x="142" y="75"/>
                </a:cubicBezTo>
                <a:cubicBezTo>
                  <a:pt x="142" y="74"/>
                  <a:pt x="142" y="74"/>
                  <a:pt x="142" y="74"/>
                </a:cubicBezTo>
                <a:cubicBezTo>
                  <a:pt x="142" y="73"/>
                  <a:pt x="141" y="72"/>
                  <a:pt x="141" y="72"/>
                </a:cubicBezTo>
                <a:cubicBezTo>
                  <a:pt x="142" y="68"/>
                  <a:pt x="142" y="68"/>
                  <a:pt x="142" y="68"/>
                </a:cubicBezTo>
                <a:cubicBezTo>
                  <a:pt x="145" y="51"/>
                  <a:pt x="145" y="51"/>
                  <a:pt x="145" y="51"/>
                </a:cubicBezTo>
                <a:cubicBezTo>
                  <a:pt x="146" y="57"/>
                  <a:pt x="146" y="57"/>
                  <a:pt x="146" y="57"/>
                </a:cubicBezTo>
                <a:cubicBezTo>
                  <a:pt x="146" y="57"/>
                  <a:pt x="146" y="57"/>
                  <a:pt x="146" y="57"/>
                </a:cubicBezTo>
                <a:cubicBezTo>
                  <a:pt x="144" y="57"/>
                  <a:pt x="143" y="59"/>
                  <a:pt x="144" y="60"/>
                </a:cubicBezTo>
                <a:cubicBezTo>
                  <a:pt x="144" y="62"/>
                  <a:pt x="145" y="63"/>
                  <a:pt x="147" y="62"/>
                </a:cubicBezTo>
                <a:cubicBezTo>
                  <a:pt x="147" y="62"/>
                  <a:pt x="148" y="62"/>
                  <a:pt x="148" y="62"/>
                </a:cubicBezTo>
                <a:cubicBezTo>
                  <a:pt x="148" y="62"/>
                  <a:pt x="148" y="62"/>
                  <a:pt x="148" y="62"/>
                </a:cubicBezTo>
                <a:lnTo>
                  <a:pt x="148" y="73"/>
                </a:lnTo>
                <a:close/>
                <a:moveTo>
                  <a:pt x="146" y="57"/>
                </a:moveTo>
                <a:cubicBezTo>
                  <a:pt x="145" y="50"/>
                  <a:pt x="145" y="50"/>
                  <a:pt x="145" y="50"/>
                </a:cubicBezTo>
                <a:cubicBezTo>
                  <a:pt x="147" y="41"/>
                  <a:pt x="147" y="41"/>
                  <a:pt x="147" y="41"/>
                </a:cubicBezTo>
                <a:cubicBezTo>
                  <a:pt x="147" y="41"/>
                  <a:pt x="148" y="41"/>
                  <a:pt x="148" y="41"/>
                </a:cubicBezTo>
                <a:cubicBezTo>
                  <a:pt x="148" y="41"/>
                  <a:pt x="148" y="41"/>
                  <a:pt x="148" y="41"/>
                </a:cubicBezTo>
                <a:cubicBezTo>
                  <a:pt x="148" y="57"/>
                  <a:pt x="148" y="57"/>
                  <a:pt x="148" y="57"/>
                </a:cubicBezTo>
                <a:cubicBezTo>
                  <a:pt x="148" y="57"/>
                  <a:pt x="147" y="57"/>
                  <a:pt x="146" y="57"/>
                </a:cubicBezTo>
                <a:close/>
                <a:moveTo>
                  <a:pt x="147" y="41"/>
                </a:moveTo>
                <a:cubicBezTo>
                  <a:pt x="145" y="49"/>
                  <a:pt x="145" y="49"/>
                  <a:pt x="145" y="49"/>
                </a:cubicBezTo>
                <a:cubicBezTo>
                  <a:pt x="144" y="38"/>
                  <a:pt x="144" y="38"/>
                  <a:pt x="144" y="38"/>
                </a:cubicBezTo>
                <a:cubicBezTo>
                  <a:pt x="144" y="38"/>
                  <a:pt x="144" y="38"/>
                  <a:pt x="144" y="38"/>
                </a:cubicBezTo>
                <a:cubicBezTo>
                  <a:pt x="144" y="38"/>
                  <a:pt x="144" y="38"/>
                  <a:pt x="144" y="39"/>
                </a:cubicBezTo>
                <a:cubicBezTo>
                  <a:pt x="145" y="40"/>
                  <a:pt x="146" y="41"/>
                  <a:pt x="147" y="41"/>
                </a:cubicBezTo>
                <a:close/>
                <a:moveTo>
                  <a:pt x="138" y="42"/>
                </a:moveTo>
                <a:cubicBezTo>
                  <a:pt x="144" y="39"/>
                  <a:pt x="144" y="39"/>
                  <a:pt x="144" y="39"/>
                </a:cubicBezTo>
                <a:cubicBezTo>
                  <a:pt x="145" y="50"/>
                  <a:pt x="145" y="50"/>
                  <a:pt x="145" y="50"/>
                </a:cubicBezTo>
                <a:cubicBezTo>
                  <a:pt x="140" y="72"/>
                  <a:pt x="140" y="72"/>
                  <a:pt x="140" y="72"/>
                </a:cubicBezTo>
                <a:cubicBezTo>
                  <a:pt x="140" y="72"/>
                  <a:pt x="140" y="72"/>
                  <a:pt x="140" y="72"/>
                </a:cubicBezTo>
                <a:cubicBezTo>
                  <a:pt x="139" y="72"/>
                  <a:pt x="139" y="73"/>
                  <a:pt x="139" y="73"/>
                </a:cubicBezTo>
                <a:cubicBezTo>
                  <a:pt x="123" y="54"/>
                  <a:pt x="123" y="54"/>
                  <a:pt x="123" y="54"/>
                </a:cubicBezTo>
                <a:cubicBezTo>
                  <a:pt x="124" y="54"/>
                  <a:pt x="124" y="53"/>
                  <a:pt x="124" y="52"/>
                </a:cubicBezTo>
                <a:cubicBezTo>
                  <a:pt x="124" y="52"/>
                  <a:pt x="124" y="52"/>
                  <a:pt x="124" y="51"/>
                </a:cubicBezTo>
                <a:moveTo>
                  <a:pt x="78" y="40"/>
                </a:moveTo>
                <a:cubicBezTo>
                  <a:pt x="77" y="40"/>
                  <a:pt x="77" y="40"/>
                  <a:pt x="77" y="40"/>
                </a:cubicBezTo>
                <a:cubicBezTo>
                  <a:pt x="76" y="40"/>
                  <a:pt x="76" y="40"/>
                  <a:pt x="76" y="40"/>
                </a:cubicBezTo>
                <a:cubicBezTo>
                  <a:pt x="75" y="32"/>
                  <a:pt x="75" y="32"/>
                  <a:pt x="75" y="32"/>
                </a:cubicBezTo>
                <a:cubicBezTo>
                  <a:pt x="88" y="26"/>
                  <a:pt x="88" y="26"/>
                  <a:pt x="88" y="26"/>
                </a:cubicBezTo>
                <a:cubicBezTo>
                  <a:pt x="93" y="24"/>
                  <a:pt x="93" y="24"/>
                  <a:pt x="93" y="24"/>
                </a:cubicBezTo>
                <a:cubicBezTo>
                  <a:pt x="93" y="24"/>
                  <a:pt x="93" y="24"/>
                  <a:pt x="93" y="24"/>
                </a:cubicBezTo>
                <a:lnTo>
                  <a:pt x="78" y="40"/>
                </a:lnTo>
                <a:close/>
                <a:moveTo>
                  <a:pt x="88" y="26"/>
                </a:moveTo>
                <a:cubicBezTo>
                  <a:pt x="75" y="32"/>
                  <a:pt x="75" y="32"/>
                  <a:pt x="75" y="32"/>
                </a:cubicBezTo>
                <a:cubicBezTo>
                  <a:pt x="75" y="27"/>
                  <a:pt x="75" y="27"/>
                  <a:pt x="75" y="27"/>
                </a:cubicBezTo>
                <a:cubicBezTo>
                  <a:pt x="75" y="27"/>
                  <a:pt x="75" y="27"/>
                  <a:pt x="76" y="27"/>
                </a:cubicBezTo>
                <a:cubicBezTo>
                  <a:pt x="77" y="27"/>
                  <a:pt x="78" y="26"/>
                  <a:pt x="78" y="24"/>
                </a:cubicBezTo>
                <a:cubicBezTo>
                  <a:pt x="92" y="23"/>
                  <a:pt x="92" y="23"/>
                  <a:pt x="92" y="23"/>
                </a:cubicBezTo>
                <a:cubicBezTo>
                  <a:pt x="92" y="23"/>
                  <a:pt x="92" y="23"/>
                  <a:pt x="92" y="23"/>
                </a:cubicBezTo>
                <a:cubicBezTo>
                  <a:pt x="92" y="23"/>
                  <a:pt x="92" y="23"/>
                  <a:pt x="93" y="23"/>
                </a:cubicBezTo>
                <a:lnTo>
                  <a:pt x="88" y="26"/>
                </a:lnTo>
                <a:close/>
                <a:moveTo>
                  <a:pt x="72" y="25"/>
                </a:moveTo>
                <a:cubicBezTo>
                  <a:pt x="72" y="25"/>
                  <a:pt x="72" y="26"/>
                  <a:pt x="73" y="26"/>
                </a:cubicBezTo>
                <a:cubicBezTo>
                  <a:pt x="63" y="37"/>
                  <a:pt x="63" y="37"/>
                  <a:pt x="63" y="37"/>
                </a:cubicBezTo>
                <a:cubicBezTo>
                  <a:pt x="62" y="37"/>
                  <a:pt x="62" y="37"/>
                  <a:pt x="62" y="37"/>
                </a:cubicBezTo>
                <a:cubicBezTo>
                  <a:pt x="61" y="37"/>
                  <a:pt x="61" y="37"/>
                  <a:pt x="61" y="37"/>
                </a:cubicBezTo>
                <a:cubicBezTo>
                  <a:pt x="61" y="37"/>
                  <a:pt x="61" y="37"/>
                  <a:pt x="61" y="37"/>
                </a:cubicBezTo>
                <a:cubicBezTo>
                  <a:pt x="61" y="37"/>
                  <a:pt x="60" y="37"/>
                  <a:pt x="60" y="37"/>
                </a:cubicBezTo>
                <a:cubicBezTo>
                  <a:pt x="51" y="23"/>
                  <a:pt x="51" y="23"/>
                  <a:pt x="51" y="23"/>
                </a:cubicBezTo>
                <a:cubicBezTo>
                  <a:pt x="51" y="23"/>
                  <a:pt x="51" y="22"/>
                  <a:pt x="51" y="22"/>
                </a:cubicBezTo>
                <a:cubicBezTo>
                  <a:pt x="72" y="24"/>
                  <a:pt x="72" y="24"/>
                  <a:pt x="72" y="24"/>
                </a:cubicBezTo>
                <a:cubicBezTo>
                  <a:pt x="72" y="24"/>
                  <a:pt x="72" y="25"/>
                  <a:pt x="72" y="25"/>
                </a:cubicBezTo>
                <a:close/>
                <a:moveTo>
                  <a:pt x="60" y="41"/>
                </a:moveTo>
                <a:cubicBezTo>
                  <a:pt x="61" y="41"/>
                  <a:pt x="61" y="41"/>
                  <a:pt x="61" y="41"/>
                </a:cubicBezTo>
                <a:cubicBezTo>
                  <a:pt x="63" y="53"/>
                  <a:pt x="63" y="53"/>
                  <a:pt x="63" y="53"/>
                </a:cubicBezTo>
                <a:cubicBezTo>
                  <a:pt x="63" y="53"/>
                  <a:pt x="63" y="53"/>
                  <a:pt x="63" y="53"/>
                </a:cubicBezTo>
                <a:cubicBezTo>
                  <a:pt x="62" y="53"/>
                  <a:pt x="61" y="54"/>
                  <a:pt x="62" y="55"/>
                </a:cubicBezTo>
                <a:cubicBezTo>
                  <a:pt x="62" y="55"/>
                  <a:pt x="62" y="56"/>
                  <a:pt x="62" y="56"/>
                </a:cubicBezTo>
                <a:cubicBezTo>
                  <a:pt x="55" y="60"/>
                  <a:pt x="55" y="60"/>
                  <a:pt x="55" y="60"/>
                </a:cubicBezTo>
                <a:cubicBezTo>
                  <a:pt x="44" y="66"/>
                  <a:pt x="44" y="66"/>
                  <a:pt x="44" y="66"/>
                </a:cubicBezTo>
                <a:cubicBezTo>
                  <a:pt x="43" y="66"/>
                  <a:pt x="43" y="66"/>
                  <a:pt x="43" y="66"/>
                </a:cubicBezTo>
                <a:lnTo>
                  <a:pt x="60" y="41"/>
                </a:lnTo>
                <a:close/>
                <a:moveTo>
                  <a:pt x="53" y="61"/>
                </a:moveTo>
                <a:cubicBezTo>
                  <a:pt x="62" y="56"/>
                  <a:pt x="62" y="56"/>
                  <a:pt x="62" y="56"/>
                </a:cubicBezTo>
                <a:cubicBezTo>
                  <a:pt x="62" y="57"/>
                  <a:pt x="63" y="57"/>
                  <a:pt x="64" y="57"/>
                </a:cubicBezTo>
                <a:cubicBezTo>
                  <a:pt x="64" y="57"/>
                  <a:pt x="65" y="57"/>
                  <a:pt x="65" y="57"/>
                </a:cubicBezTo>
                <a:cubicBezTo>
                  <a:pt x="69" y="62"/>
                  <a:pt x="69" y="62"/>
                  <a:pt x="69" y="62"/>
                </a:cubicBezTo>
                <a:cubicBezTo>
                  <a:pt x="74" y="69"/>
                  <a:pt x="74" y="69"/>
                  <a:pt x="74" y="69"/>
                </a:cubicBezTo>
                <a:cubicBezTo>
                  <a:pt x="74" y="69"/>
                  <a:pt x="73" y="70"/>
                  <a:pt x="73" y="70"/>
                </a:cubicBezTo>
                <a:cubicBezTo>
                  <a:pt x="58" y="69"/>
                  <a:pt x="58" y="69"/>
                  <a:pt x="58" y="69"/>
                </a:cubicBezTo>
                <a:cubicBezTo>
                  <a:pt x="44" y="68"/>
                  <a:pt x="44" y="68"/>
                  <a:pt x="44" y="68"/>
                </a:cubicBezTo>
                <a:cubicBezTo>
                  <a:pt x="44" y="68"/>
                  <a:pt x="44" y="67"/>
                  <a:pt x="44" y="67"/>
                </a:cubicBezTo>
                <a:cubicBezTo>
                  <a:pt x="44" y="67"/>
                  <a:pt x="44" y="67"/>
                  <a:pt x="44" y="67"/>
                </a:cubicBezTo>
                <a:lnTo>
                  <a:pt x="53" y="61"/>
                </a:lnTo>
                <a:close/>
                <a:moveTo>
                  <a:pt x="40" y="68"/>
                </a:moveTo>
                <a:cubicBezTo>
                  <a:pt x="40" y="68"/>
                  <a:pt x="40" y="68"/>
                  <a:pt x="40" y="68"/>
                </a:cubicBezTo>
                <a:cubicBezTo>
                  <a:pt x="40" y="68"/>
                  <a:pt x="40" y="69"/>
                  <a:pt x="40" y="69"/>
                </a:cubicBezTo>
                <a:cubicBezTo>
                  <a:pt x="27" y="80"/>
                  <a:pt x="27" y="80"/>
                  <a:pt x="27" y="80"/>
                </a:cubicBezTo>
                <a:cubicBezTo>
                  <a:pt x="13" y="93"/>
                  <a:pt x="13" y="93"/>
                  <a:pt x="13" y="93"/>
                </a:cubicBezTo>
                <a:cubicBezTo>
                  <a:pt x="13" y="92"/>
                  <a:pt x="12" y="92"/>
                  <a:pt x="12" y="92"/>
                </a:cubicBezTo>
                <a:cubicBezTo>
                  <a:pt x="15" y="70"/>
                  <a:pt x="15" y="70"/>
                  <a:pt x="15" y="70"/>
                </a:cubicBezTo>
                <a:cubicBezTo>
                  <a:pt x="16" y="70"/>
                  <a:pt x="16" y="70"/>
                  <a:pt x="16" y="70"/>
                </a:cubicBezTo>
                <a:cubicBezTo>
                  <a:pt x="17" y="70"/>
                  <a:pt x="18" y="69"/>
                  <a:pt x="18" y="68"/>
                </a:cubicBezTo>
                <a:lnTo>
                  <a:pt x="40" y="68"/>
                </a:lnTo>
                <a:close/>
                <a:moveTo>
                  <a:pt x="15" y="70"/>
                </a:moveTo>
                <a:cubicBezTo>
                  <a:pt x="12" y="90"/>
                  <a:pt x="12" y="90"/>
                  <a:pt x="12" y="90"/>
                </a:cubicBezTo>
                <a:cubicBezTo>
                  <a:pt x="14" y="69"/>
                  <a:pt x="14" y="69"/>
                  <a:pt x="14" y="69"/>
                </a:cubicBezTo>
                <a:cubicBezTo>
                  <a:pt x="14" y="69"/>
                  <a:pt x="14" y="70"/>
                  <a:pt x="15" y="70"/>
                </a:cubicBezTo>
                <a:close/>
                <a:moveTo>
                  <a:pt x="32" y="111"/>
                </a:moveTo>
                <a:cubicBezTo>
                  <a:pt x="32" y="111"/>
                  <a:pt x="32" y="111"/>
                  <a:pt x="32" y="111"/>
                </a:cubicBezTo>
                <a:cubicBezTo>
                  <a:pt x="32" y="111"/>
                  <a:pt x="32" y="111"/>
                  <a:pt x="33" y="111"/>
                </a:cubicBezTo>
                <a:cubicBezTo>
                  <a:pt x="53" y="133"/>
                  <a:pt x="53" y="133"/>
                  <a:pt x="53" y="133"/>
                </a:cubicBezTo>
                <a:cubicBezTo>
                  <a:pt x="52" y="133"/>
                  <a:pt x="52" y="134"/>
                  <a:pt x="52" y="135"/>
                </a:cubicBezTo>
                <a:cubicBezTo>
                  <a:pt x="52" y="135"/>
                  <a:pt x="53" y="136"/>
                  <a:pt x="53" y="136"/>
                </a:cubicBezTo>
                <a:cubicBezTo>
                  <a:pt x="38" y="150"/>
                  <a:pt x="38" y="150"/>
                  <a:pt x="38" y="150"/>
                </a:cubicBezTo>
                <a:cubicBezTo>
                  <a:pt x="38" y="150"/>
                  <a:pt x="38" y="150"/>
                  <a:pt x="37" y="150"/>
                </a:cubicBezTo>
                <a:cubicBezTo>
                  <a:pt x="37" y="149"/>
                  <a:pt x="36" y="149"/>
                  <a:pt x="35" y="149"/>
                </a:cubicBezTo>
                <a:lnTo>
                  <a:pt x="32" y="111"/>
                </a:lnTo>
                <a:close/>
                <a:moveTo>
                  <a:pt x="85" y="171"/>
                </a:moveTo>
                <a:cubicBezTo>
                  <a:pt x="107" y="166"/>
                  <a:pt x="107" y="166"/>
                  <a:pt x="107" y="166"/>
                </a:cubicBezTo>
                <a:cubicBezTo>
                  <a:pt x="107" y="169"/>
                  <a:pt x="107" y="169"/>
                  <a:pt x="107" y="169"/>
                </a:cubicBezTo>
                <a:cubicBezTo>
                  <a:pt x="106" y="169"/>
                  <a:pt x="106" y="169"/>
                  <a:pt x="105" y="169"/>
                </a:cubicBezTo>
                <a:cubicBezTo>
                  <a:pt x="104" y="169"/>
                  <a:pt x="103" y="170"/>
                  <a:pt x="103" y="171"/>
                </a:cubicBezTo>
                <a:cubicBezTo>
                  <a:pt x="85" y="171"/>
                  <a:pt x="85" y="171"/>
                  <a:pt x="85" y="171"/>
                </a:cubicBezTo>
                <a:cubicBezTo>
                  <a:pt x="85" y="171"/>
                  <a:pt x="85" y="171"/>
                  <a:pt x="85" y="171"/>
                </a:cubicBezTo>
                <a:close/>
                <a:moveTo>
                  <a:pt x="145" y="161"/>
                </a:moveTo>
                <a:cubicBezTo>
                  <a:pt x="134" y="160"/>
                  <a:pt x="134" y="160"/>
                  <a:pt x="134" y="160"/>
                </a:cubicBezTo>
                <a:cubicBezTo>
                  <a:pt x="134" y="160"/>
                  <a:pt x="134" y="160"/>
                  <a:pt x="134" y="159"/>
                </a:cubicBezTo>
                <a:cubicBezTo>
                  <a:pt x="145" y="153"/>
                  <a:pt x="145" y="153"/>
                  <a:pt x="145" y="153"/>
                </a:cubicBezTo>
                <a:cubicBezTo>
                  <a:pt x="146" y="154"/>
                  <a:pt x="147" y="155"/>
                  <a:pt x="148" y="154"/>
                </a:cubicBezTo>
                <a:cubicBezTo>
                  <a:pt x="150" y="154"/>
                  <a:pt x="150" y="152"/>
                  <a:pt x="150" y="151"/>
                </a:cubicBezTo>
                <a:cubicBezTo>
                  <a:pt x="150" y="150"/>
                  <a:pt x="150" y="150"/>
                  <a:pt x="149" y="150"/>
                </a:cubicBezTo>
                <a:cubicBezTo>
                  <a:pt x="158" y="139"/>
                  <a:pt x="158" y="139"/>
                  <a:pt x="158" y="139"/>
                </a:cubicBezTo>
                <a:cubicBezTo>
                  <a:pt x="158" y="139"/>
                  <a:pt x="158" y="139"/>
                  <a:pt x="158" y="139"/>
                </a:cubicBezTo>
                <a:cubicBezTo>
                  <a:pt x="149" y="159"/>
                  <a:pt x="149" y="159"/>
                  <a:pt x="149" y="159"/>
                </a:cubicBezTo>
                <a:cubicBezTo>
                  <a:pt x="149" y="159"/>
                  <a:pt x="148" y="158"/>
                  <a:pt x="147" y="159"/>
                </a:cubicBezTo>
                <a:cubicBezTo>
                  <a:pt x="146" y="159"/>
                  <a:pt x="145" y="160"/>
                  <a:pt x="145" y="161"/>
                </a:cubicBezTo>
                <a:close/>
                <a:moveTo>
                  <a:pt x="160" y="137"/>
                </a:moveTo>
                <a:cubicBezTo>
                  <a:pt x="165" y="125"/>
                  <a:pt x="165" y="125"/>
                  <a:pt x="165" y="125"/>
                </a:cubicBezTo>
                <a:cubicBezTo>
                  <a:pt x="166" y="124"/>
                  <a:pt x="166" y="124"/>
                  <a:pt x="167" y="123"/>
                </a:cubicBezTo>
                <a:cubicBezTo>
                  <a:pt x="167" y="123"/>
                  <a:pt x="167" y="122"/>
                  <a:pt x="167" y="121"/>
                </a:cubicBezTo>
                <a:cubicBezTo>
                  <a:pt x="169" y="116"/>
                  <a:pt x="169" y="116"/>
                  <a:pt x="169" y="116"/>
                </a:cubicBezTo>
                <a:cubicBezTo>
                  <a:pt x="169" y="116"/>
                  <a:pt x="169" y="116"/>
                  <a:pt x="170" y="116"/>
                </a:cubicBezTo>
                <a:cubicBezTo>
                  <a:pt x="170" y="116"/>
                  <a:pt x="171" y="115"/>
                  <a:pt x="171" y="115"/>
                </a:cubicBezTo>
                <a:cubicBezTo>
                  <a:pt x="174" y="115"/>
                  <a:pt x="174" y="115"/>
                  <a:pt x="174" y="115"/>
                </a:cubicBezTo>
                <a:cubicBezTo>
                  <a:pt x="174" y="115"/>
                  <a:pt x="174" y="115"/>
                  <a:pt x="174" y="116"/>
                </a:cubicBezTo>
                <a:cubicBezTo>
                  <a:pt x="174" y="116"/>
                  <a:pt x="175" y="117"/>
                  <a:pt x="175" y="117"/>
                </a:cubicBezTo>
                <a:cubicBezTo>
                  <a:pt x="160" y="137"/>
                  <a:pt x="160" y="137"/>
                  <a:pt x="160" y="137"/>
                </a:cubicBezTo>
                <a:cubicBezTo>
                  <a:pt x="160" y="137"/>
                  <a:pt x="160" y="137"/>
                  <a:pt x="160" y="137"/>
                </a:cubicBezTo>
                <a:close/>
                <a:moveTo>
                  <a:pt x="174" y="114"/>
                </a:moveTo>
                <a:cubicBezTo>
                  <a:pt x="171" y="115"/>
                  <a:pt x="171" y="115"/>
                  <a:pt x="171" y="115"/>
                </a:cubicBezTo>
                <a:cubicBezTo>
                  <a:pt x="171" y="114"/>
                  <a:pt x="171" y="114"/>
                  <a:pt x="171" y="114"/>
                </a:cubicBezTo>
                <a:cubicBezTo>
                  <a:pt x="171" y="114"/>
                  <a:pt x="170" y="114"/>
                  <a:pt x="170" y="114"/>
                </a:cubicBezTo>
                <a:cubicBezTo>
                  <a:pt x="170" y="113"/>
                  <a:pt x="170" y="113"/>
                  <a:pt x="170" y="113"/>
                </a:cubicBezTo>
                <a:cubicBezTo>
                  <a:pt x="170" y="114"/>
                  <a:pt x="170" y="114"/>
                  <a:pt x="170" y="114"/>
                </a:cubicBezTo>
                <a:cubicBezTo>
                  <a:pt x="170" y="114"/>
                  <a:pt x="170" y="114"/>
                  <a:pt x="170" y="113"/>
                </a:cubicBezTo>
                <a:cubicBezTo>
                  <a:pt x="172" y="104"/>
                  <a:pt x="172" y="104"/>
                  <a:pt x="172" y="104"/>
                </a:cubicBezTo>
                <a:cubicBezTo>
                  <a:pt x="172" y="104"/>
                  <a:pt x="172" y="104"/>
                  <a:pt x="173" y="104"/>
                </a:cubicBezTo>
                <a:cubicBezTo>
                  <a:pt x="173" y="104"/>
                  <a:pt x="173" y="104"/>
                  <a:pt x="173" y="104"/>
                </a:cubicBezTo>
                <a:cubicBezTo>
                  <a:pt x="176" y="112"/>
                  <a:pt x="176" y="112"/>
                  <a:pt x="176" y="112"/>
                </a:cubicBezTo>
                <a:cubicBezTo>
                  <a:pt x="175" y="112"/>
                  <a:pt x="174" y="113"/>
                  <a:pt x="174" y="114"/>
                </a:cubicBezTo>
                <a:close/>
                <a:moveTo>
                  <a:pt x="165" y="111"/>
                </a:moveTo>
                <a:cubicBezTo>
                  <a:pt x="158" y="105"/>
                  <a:pt x="158" y="105"/>
                  <a:pt x="158" y="105"/>
                </a:cubicBezTo>
                <a:cubicBezTo>
                  <a:pt x="158" y="104"/>
                  <a:pt x="158" y="104"/>
                  <a:pt x="158" y="103"/>
                </a:cubicBezTo>
                <a:cubicBezTo>
                  <a:pt x="158" y="103"/>
                  <a:pt x="158" y="103"/>
                  <a:pt x="158" y="103"/>
                </a:cubicBezTo>
                <a:cubicBezTo>
                  <a:pt x="158" y="102"/>
                  <a:pt x="159" y="101"/>
                  <a:pt x="159" y="100"/>
                </a:cubicBezTo>
                <a:cubicBezTo>
                  <a:pt x="158" y="100"/>
                  <a:pt x="158" y="99"/>
                  <a:pt x="158" y="99"/>
                </a:cubicBezTo>
                <a:cubicBezTo>
                  <a:pt x="163" y="85"/>
                  <a:pt x="163" y="85"/>
                  <a:pt x="163" y="85"/>
                </a:cubicBezTo>
                <a:cubicBezTo>
                  <a:pt x="164" y="85"/>
                  <a:pt x="164" y="85"/>
                  <a:pt x="164" y="85"/>
                </a:cubicBezTo>
                <a:cubicBezTo>
                  <a:pt x="165" y="85"/>
                  <a:pt x="165" y="85"/>
                  <a:pt x="165" y="85"/>
                </a:cubicBezTo>
                <a:cubicBezTo>
                  <a:pt x="167" y="89"/>
                  <a:pt x="167" y="89"/>
                  <a:pt x="167" y="89"/>
                </a:cubicBezTo>
                <a:lnTo>
                  <a:pt x="165" y="111"/>
                </a:lnTo>
                <a:close/>
                <a:moveTo>
                  <a:pt x="165" y="84"/>
                </a:moveTo>
                <a:cubicBezTo>
                  <a:pt x="166" y="84"/>
                  <a:pt x="166" y="83"/>
                  <a:pt x="166" y="82"/>
                </a:cubicBezTo>
                <a:cubicBezTo>
                  <a:pt x="166" y="81"/>
                  <a:pt x="165" y="81"/>
                  <a:pt x="164" y="80"/>
                </a:cubicBezTo>
                <a:cubicBezTo>
                  <a:pt x="167" y="75"/>
                  <a:pt x="167" y="75"/>
                  <a:pt x="167" y="75"/>
                </a:cubicBezTo>
                <a:cubicBezTo>
                  <a:pt x="167" y="75"/>
                  <a:pt x="168" y="75"/>
                  <a:pt x="168" y="75"/>
                </a:cubicBezTo>
                <a:cubicBezTo>
                  <a:pt x="167" y="88"/>
                  <a:pt x="167" y="88"/>
                  <a:pt x="167" y="88"/>
                </a:cubicBezTo>
                <a:lnTo>
                  <a:pt x="165" y="84"/>
                </a:lnTo>
                <a:close/>
                <a:moveTo>
                  <a:pt x="140" y="28"/>
                </a:moveTo>
                <a:cubicBezTo>
                  <a:pt x="140" y="28"/>
                  <a:pt x="140" y="29"/>
                  <a:pt x="140" y="29"/>
                </a:cubicBezTo>
                <a:cubicBezTo>
                  <a:pt x="126" y="23"/>
                  <a:pt x="126" y="23"/>
                  <a:pt x="126" y="23"/>
                </a:cubicBezTo>
                <a:cubicBezTo>
                  <a:pt x="126" y="21"/>
                  <a:pt x="126" y="21"/>
                  <a:pt x="126" y="21"/>
                </a:cubicBezTo>
                <a:cubicBezTo>
                  <a:pt x="127" y="21"/>
                  <a:pt x="127" y="20"/>
                  <a:pt x="128" y="20"/>
                </a:cubicBezTo>
                <a:lnTo>
                  <a:pt x="140" y="28"/>
                </a:lnTo>
                <a:close/>
                <a:moveTo>
                  <a:pt x="123" y="19"/>
                </a:moveTo>
                <a:cubicBezTo>
                  <a:pt x="123" y="19"/>
                  <a:pt x="123" y="19"/>
                  <a:pt x="123" y="19"/>
                </a:cubicBezTo>
                <a:cubicBezTo>
                  <a:pt x="122" y="20"/>
                  <a:pt x="122" y="20"/>
                  <a:pt x="122" y="20"/>
                </a:cubicBezTo>
                <a:cubicBezTo>
                  <a:pt x="121" y="21"/>
                  <a:pt x="121" y="21"/>
                  <a:pt x="121" y="21"/>
                </a:cubicBezTo>
                <a:cubicBezTo>
                  <a:pt x="118" y="19"/>
                  <a:pt x="118" y="19"/>
                  <a:pt x="118" y="19"/>
                </a:cubicBezTo>
                <a:cubicBezTo>
                  <a:pt x="123" y="19"/>
                  <a:pt x="123" y="19"/>
                  <a:pt x="123" y="19"/>
                </a:cubicBezTo>
                <a:cubicBezTo>
                  <a:pt x="123" y="19"/>
                  <a:pt x="123" y="19"/>
                  <a:pt x="123" y="19"/>
                </a:cubicBezTo>
                <a:close/>
                <a:moveTo>
                  <a:pt x="121" y="21"/>
                </a:moveTo>
                <a:cubicBezTo>
                  <a:pt x="111" y="30"/>
                  <a:pt x="111" y="30"/>
                  <a:pt x="111" y="30"/>
                </a:cubicBezTo>
                <a:cubicBezTo>
                  <a:pt x="111" y="30"/>
                  <a:pt x="110" y="30"/>
                  <a:pt x="110" y="30"/>
                </a:cubicBezTo>
                <a:cubicBezTo>
                  <a:pt x="110" y="30"/>
                  <a:pt x="110" y="30"/>
                  <a:pt x="110" y="30"/>
                </a:cubicBezTo>
                <a:cubicBezTo>
                  <a:pt x="110" y="30"/>
                  <a:pt x="109" y="30"/>
                  <a:pt x="109" y="30"/>
                </a:cubicBezTo>
                <a:cubicBezTo>
                  <a:pt x="109" y="30"/>
                  <a:pt x="108" y="30"/>
                  <a:pt x="108" y="31"/>
                </a:cubicBezTo>
                <a:cubicBezTo>
                  <a:pt x="96" y="24"/>
                  <a:pt x="96" y="24"/>
                  <a:pt x="96" y="24"/>
                </a:cubicBezTo>
                <a:cubicBezTo>
                  <a:pt x="97" y="23"/>
                  <a:pt x="97" y="23"/>
                  <a:pt x="97" y="23"/>
                </a:cubicBezTo>
                <a:cubicBezTo>
                  <a:pt x="118" y="19"/>
                  <a:pt x="118" y="19"/>
                  <a:pt x="118" y="19"/>
                </a:cubicBezTo>
                <a:lnTo>
                  <a:pt x="121" y="21"/>
                </a:lnTo>
                <a:close/>
                <a:moveTo>
                  <a:pt x="95" y="11"/>
                </a:moveTo>
                <a:cubicBezTo>
                  <a:pt x="95" y="11"/>
                  <a:pt x="95" y="12"/>
                  <a:pt x="95" y="12"/>
                </a:cubicBezTo>
                <a:cubicBezTo>
                  <a:pt x="77" y="23"/>
                  <a:pt x="77" y="23"/>
                  <a:pt x="77" y="23"/>
                </a:cubicBezTo>
                <a:cubicBezTo>
                  <a:pt x="77" y="22"/>
                  <a:pt x="77" y="22"/>
                  <a:pt x="76" y="22"/>
                </a:cubicBezTo>
                <a:cubicBezTo>
                  <a:pt x="80" y="14"/>
                  <a:pt x="80" y="14"/>
                  <a:pt x="80" y="14"/>
                </a:cubicBezTo>
                <a:lnTo>
                  <a:pt x="95" y="11"/>
                </a:lnTo>
                <a:close/>
                <a:moveTo>
                  <a:pt x="28" y="46"/>
                </a:moveTo>
                <a:cubicBezTo>
                  <a:pt x="33" y="46"/>
                  <a:pt x="33" y="46"/>
                  <a:pt x="33" y="46"/>
                </a:cubicBezTo>
                <a:cubicBezTo>
                  <a:pt x="33" y="46"/>
                  <a:pt x="33" y="47"/>
                  <a:pt x="33" y="47"/>
                </a:cubicBezTo>
                <a:cubicBezTo>
                  <a:pt x="33" y="48"/>
                  <a:pt x="35" y="49"/>
                  <a:pt x="36" y="49"/>
                </a:cubicBezTo>
                <a:cubicBezTo>
                  <a:pt x="40" y="66"/>
                  <a:pt x="40" y="66"/>
                  <a:pt x="40" y="66"/>
                </a:cubicBezTo>
                <a:cubicBezTo>
                  <a:pt x="40" y="66"/>
                  <a:pt x="40" y="67"/>
                  <a:pt x="40" y="68"/>
                </a:cubicBezTo>
                <a:cubicBezTo>
                  <a:pt x="18" y="68"/>
                  <a:pt x="18" y="68"/>
                  <a:pt x="18" y="68"/>
                </a:cubicBezTo>
                <a:cubicBezTo>
                  <a:pt x="18" y="68"/>
                  <a:pt x="18" y="68"/>
                  <a:pt x="18" y="68"/>
                </a:cubicBezTo>
                <a:cubicBezTo>
                  <a:pt x="18" y="67"/>
                  <a:pt x="17" y="66"/>
                  <a:pt x="16" y="66"/>
                </a:cubicBezTo>
                <a:cubicBezTo>
                  <a:pt x="16" y="66"/>
                  <a:pt x="16" y="66"/>
                  <a:pt x="16" y="66"/>
                </a:cubicBezTo>
                <a:cubicBezTo>
                  <a:pt x="16" y="66"/>
                  <a:pt x="15" y="66"/>
                  <a:pt x="15" y="66"/>
                </a:cubicBezTo>
                <a:cubicBezTo>
                  <a:pt x="15" y="66"/>
                  <a:pt x="15" y="66"/>
                  <a:pt x="15" y="66"/>
                </a:cubicBezTo>
                <a:cubicBezTo>
                  <a:pt x="15" y="66"/>
                  <a:pt x="15" y="66"/>
                  <a:pt x="15" y="66"/>
                </a:cubicBezTo>
                <a:cubicBezTo>
                  <a:pt x="14" y="66"/>
                  <a:pt x="14" y="67"/>
                  <a:pt x="14" y="67"/>
                </a:cubicBezTo>
                <a:cubicBezTo>
                  <a:pt x="14" y="63"/>
                  <a:pt x="14" y="63"/>
                  <a:pt x="14" y="63"/>
                </a:cubicBezTo>
                <a:cubicBezTo>
                  <a:pt x="15" y="62"/>
                  <a:pt x="16" y="62"/>
                  <a:pt x="17" y="61"/>
                </a:cubicBezTo>
                <a:cubicBezTo>
                  <a:pt x="18" y="60"/>
                  <a:pt x="17" y="58"/>
                  <a:pt x="16" y="57"/>
                </a:cubicBezTo>
                <a:cubicBezTo>
                  <a:pt x="24" y="48"/>
                  <a:pt x="24" y="48"/>
                  <a:pt x="24" y="48"/>
                </a:cubicBezTo>
                <a:cubicBezTo>
                  <a:pt x="25" y="48"/>
                  <a:pt x="25" y="48"/>
                  <a:pt x="26" y="48"/>
                </a:cubicBezTo>
                <a:cubicBezTo>
                  <a:pt x="27" y="48"/>
                  <a:pt x="28" y="47"/>
                  <a:pt x="28" y="46"/>
                </a:cubicBezTo>
                <a:close/>
                <a:moveTo>
                  <a:pt x="11" y="96"/>
                </a:moveTo>
                <a:cubicBezTo>
                  <a:pt x="10" y="107"/>
                  <a:pt x="10" y="107"/>
                  <a:pt x="10" y="107"/>
                </a:cubicBezTo>
                <a:cubicBezTo>
                  <a:pt x="10" y="107"/>
                  <a:pt x="10" y="107"/>
                  <a:pt x="10" y="107"/>
                </a:cubicBezTo>
                <a:cubicBezTo>
                  <a:pt x="11" y="96"/>
                  <a:pt x="11" y="96"/>
                  <a:pt x="11" y="96"/>
                </a:cubicBezTo>
                <a:cubicBezTo>
                  <a:pt x="11" y="96"/>
                  <a:pt x="11" y="96"/>
                  <a:pt x="11" y="96"/>
                </a:cubicBezTo>
                <a:close/>
                <a:moveTo>
                  <a:pt x="9" y="112"/>
                </a:moveTo>
                <a:cubicBezTo>
                  <a:pt x="9" y="113"/>
                  <a:pt x="10" y="113"/>
                  <a:pt x="10" y="113"/>
                </a:cubicBezTo>
                <a:cubicBezTo>
                  <a:pt x="7" y="124"/>
                  <a:pt x="7" y="124"/>
                  <a:pt x="7" y="124"/>
                </a:cubicBezTo>
                <a:cubicBezTo>
                  <a:pt x="9" y="112"/>
                  <a:pt x="9" y="112"/>
                  <a:pt x="9" y="112"/>
                </a:cubicBezTo>
                <a:cubicBezTo>
                  <a:pt x="9" y="112"/>
                  <a:pt x="9" y="112"/>
                  <a:pt x="9" y="112"/>
                </a:cubicBezTo>
                <a:close/>
                <a:moveTo>
                  <a:pt x="31" y="145"/>
                </a:moveTo>
                <a:cubicBezTo>
                  <a:pt x="30" y="143"/>
                  <a:pt x="29" y="143"/>
                  <a:pt x="28" y="143"/>
                </a:cubicBezTo>
                <a:cubicBezTo>
                  <a:pt x="24" y="133"/>
                  <a:pt x="24" y="133"/>
                  <a:pt x="24" y="133"/>
                </a:cubicBezTo>
                <a:cubicBezTo>
                  <a:pt x="34" y="150"/>
                  <a:pt x="34" y="150"/>
                  <a:pt x="34" y="150"/>
                </a:cubicBezTo>
                <a:cubicBezTo>
                  <a:pt x="34" y="150"/>
                  <a:pt x="34" y="150"/>
                  <a:pt x="34" y="150"/>
                </a:cubicBezTo>
                <a:cubicBezTo>
                  <a:pt x="30" y="147"/>
                  <a:pt x="30" y="147"/>
                  <a:pt x="30" y="147"/>
                </a:cubicBezTo>
                <a:cubicBezTo>
                  <a:pt x="31" y="147"/>
                  <a:pt x="31" y="146"/>
                  <a:pt x="31" y="145"/>
                </a:cubicBezTo>
                <a:close/>
                <a:moveTo>
                  <a:pt x="85" y="173"/>
                </a:moveTo>
                <a:cubicBezTo>
                  <a:pt x="85" y="173"/>
                  <a:pt x="85" y="172"/>
                  <a:pt x="85" y="171"/>
                </a:cubicBezTo>
                <a:cubicBezTo>
                  <a:pt x="103" y="171"/>
                  <a:pt x="103" y="171"/>
                  <a:pt x="103" y="171"/>
                </a:cubicBezTo>
                <a:cubicBezTo>
                  <a:pt x="103" y="172"/>
                  <a:pt x="103" y="172"/>
                  <a:pt x="103" y="172"/>
                </a:cubicBezTo>
                <a:cubicBezTo>
                  <a:pt x="103" y="173"/>
                  <a:pt x="103" y="173"/>
                  <a:pt x="104" y="174"/>
                </a:cubicBezTo>
                <a:cubicBezTo>
                  <a:pt x="98" y="180"/>
                  <a:pt x="98" y="180"/>
                  <a:pt x="98" y="180"/>
                </a:cubicBezTo>
                <a:cubicBezTo>
                  <a:pt x="97" y="180"/>
                  <a:pt x="96" y="180"/>
                  <a:pt x="95" y="180"/>
                </a:cubicBezTo>
                <a:cubicBezTo>
                  <a:pt x="95" y="180"/>
                  <a:pt x="94" y="181"/>
                  <a:pt x="93" y="181"/>
                </a:cubicBezTo>
                <a:cubicBezTo>
                  <a:pt x="85" y="174"/>
                  <a:pt x="85" y="174"/>
                  <a:pt x="85" y="174"/>
                </a:cubicBezTo>
                <a:cubicBezTo>
                  <a:pt x="85" y="174"/>
                  <a:pt x="85" y="173"/>
                  <a:pt x="85" y="173"/>
                </a:cubicBezTo>
                <a:close/>
                <a:moveTo>
                  <a:pt x="99" y="182"/>
                </a:moveTo>
                <a:cubicBezTo>
                  <a:pt x="99" y="181"/>
                  <a:pt x="99" y="181"/>
                  <a:pt x="98" y="181"/>
                </a:cubicBezTo>
                <a:cubicBezTo>
                  <a:pt x="104" y="174"/>
                  <a:pt x="104" y="174"/>
                  <a:pt x="104" y="174"/>
                </a:cubicBezTo>
                <a:cubicBezTo>
                  <a:pt x="105" y="174"/>
                  <a:pt x="106" y="174"/>
                  <a:pt x="106" y="174"/>
                </a:cubicBezTo>
                <a:cubicBezTo>
                  <a:pt x="108" y="174"/>
                  <a:pt x="108" y="173"/>
                  <a:pt x="109" y="172"/>
                </a:cubicBezTo>
                <a:cubicBezTo>
                  <a:pt x="109" y="172"/>
                  <a:pt x="109" y="172"/>
                  <a:pt x="109" y="172"/>
                </a:cubicBezTo>
                <a:cubicBezTo>
                  <a:pt x="109" y="172"/>
                  <a:pt x="109" y="172"/>
                  <a:pt x="109" y="172"/>
                </a:cubicBezTo>
                <a:cubicBezTo>
                  <a:pt x="109" y="172"/>
                  <a:pt x="109" y="172"/>
                  <a:pt x="109" y="172"/>
                </a:cubicBezTo>
                <a:cubicBezTo>
                  <a:pt x="109" y="172"/>
                  <a:pt x="109" y="172"/>
                  <a:pt x="109" y="172"/>
                </a:cubicBezTo>
                <a:cubicBezTo>
                  <a:pt x="109" y="172"/>
                  <a:pt x="109" y="171"/>
                  <a:pt x="109" y="171"/>
                </a:cubicBezTo>
                <a:cubicBezTo>
                  <a:pt x="145" y="163"/>
                  <a:pt x="145" y="163"/>
                  <a:pt x="145" y="163"/>
                </a:cubicBezTo>
                <a:cubicBezTo>
                  <a:pt x="145" y="163"/>
                  <a:pt x="145" y="163"/>
                  <a:pt x="145" y="163"/>
                </a:cubicBezTo>
                <a:lnTo>
                  <a:pt x="99" y="182"/>
                </a:lnTo>
                <a:close/>
                <a:moveTo>
                  <a:pt x="176" y="118"/>
                </a:moveTo>
                <a:cubicBezTo>
                  <a:pt x="150" y="159"/>
                  <a:pt x="150" y="159"/>
                  <a:pt x="150" y="159"/>
                </a:cubicBezTo>
                <a:cubicBezTo>
                  <a:pt x="150" y="159"/>
                  <a:pt x="150" y="159"/>
                  <a:pt x="150" y="159"/>
                </a:cubicBezTo>
                <a:cubicBezTo>
                  <a:pt x="159" y="139"/>
                  <a:pt x="159" y="139"/>
                  <a:pt x="159" y="139"/>
                </a:cubicBezTo>
                <a:cubicBezTo>
                  <a:pt x="159" y="139"/>
                  <a:pt x="159" y="139"/>
                  <a:pt x="159" y="139"/>
                </a:cubicBezTo>
                <a:cubicBezTo>
                  <a:pt x="160" y="139"/>
                  <a:pt x="161" y="138"/>
                  <a:pt x="161" y="138"/>
                </a:cubicBezTo>
                <a:cubicBezTo>
                  <a:pt x="161" y="137"/>
                  <a:pt x="161" y="137"/>
                  <a:pt x="160" y="137"/>
                </a:cubicBezTo>
                <a:cubicBezTo>
                  <a:pt x="175" y="117"/>
                  <a:pt x="175" y="117"/>
                  <a:pt x="175" y="117"/>
                </a:cubicBezTo>
                <a:cubicBezTo>
                  <a:pt x="176" y="118"/>
                  <a:pt x="176" y="118"/>
                  <a:pt x="176" y="118"/>
                </a:cubicBezTo>
                <a:close/>
                <a:moveTo>
                  <a:pt x="177" y="112"/>
                </a:moveTo>
                <a:cubicBezTo>
                  <a:pt x="177" y="112"/>
                  <a:pt x="177" y="112"/>
                  <a:pt x="177" y="112"/>
                </a:cubicBezTo>
                <a:cubicBezTo>
                  <a:pt x="177" y="112"/>
                  <a:pt x="176" y="112"/>
                  <a:pt x="176" y="112"/>
                </a:cubicBezTo>
                <a:cubicBezTo>
                  <a:pt x="174" y="104"/>
                  <a:pt x="174" y="104"/>
                  <a:pt x="174" y="104"/>
                </a:cubicBezTo>
                <a:cubicBezTo>
                  <a:pt x="175" y="103"/>
                  <a:pt x="175" y="102"/>
                  <a:pt x="175" y="101"/>
                </a:cubicBezTo>
                <a:cubicBezTo>
                  <a:pt x="175" y="99"/>
                  <a:pt x="173" y="98"/>
                  <a:pt x="172" y="99"/>
                </a:cubicBezTo>
                <a:cubicBezTo>
                  <a:pt x="171" y="99"/>
                  <a:pt x="171" y="99"/>
                  <a:pt x="171" y="99"/>
                </a:cubicBezTo>
                <a:cubicBezTo>
                  <a:pt x="167" y="89"/>
                  <a:pt x="167" y="89"/>
                  <a:pt x="167" y="89"/>
                </a:cubicBezTo>
                <a:cubicBezTo>
                  <a:pt x="168" y="75"/>
                  <a:pt x="168" y="75"/>
                  <a:pt x="168" y="75"/>
                </a:cubicBezTo>
                <a:cubicBezTo>
                  <a:pt x="169" y="75"/>
                  <a:pt x="170" y="75"/>
                  <a:pt x="170" y="74"/>
                </a:cubicBezTo>
                <a:cubicBezTo>
                  <a:pt x="171" y="72"/>
                  <a:pt x="171" y="71"/>
                  <a:pt x="169" y="70"/>
                </a:cubicBezTo>
                <a:cubicBezTo>
                  <a:pt x="169" y="70"/>
                  <a:pt x="169" y="70"/>
                  <a:pt x="169" y="70"/>
                </a:cubicBezTo>
                <a:cubicBezTo>
                  <a:pt x="173" y="62"/>
                  <a:pt x="173" y="62"/>
                  <a:pt x="173" y="62"/>
                </a:cubicBezTo>
                <a:cubicBezTo>
                  <a:pt x="173" y="62"/>
                  <a:pt x="173" y="62"/>
                  <a:pt x="174" y="62"/>
                </a:cubicBezTo>
                <a:lnTo>
                  <a:pt x="177" y="112"/>
                </a:lnTo>
                <a:close/>
                <a:moveTo>
                  <a:pt x="171" y="56"/>
                </a:moveTo>
                <a:cubicBezTo>
                  <a:pt x="170" y="57"/>
                  <a:pt x="170" y="58"/>
                  <a:pt x="170" y="59"/>
                </a:cubicBezTo>
                <a:cubicBezTo>
                  <a:pt x="170" y="61"/>
                  <a:pt x="171" y="61"/>
                  <a:pt x="172" y="62"/>
                </a:cubicBezTo>
                <a:cubicBezTo>
                  <a:pt x="169" y="69"/>
                  <a:pt x="169" y="69"/>
                  <a:pt x="169" y="69"/>
                </a:cubicBezTo>
                <a:cubicBezTo>
                  <a:pt x="168" y="69"/>
                  <a:pt x="167" y="69"/>
                  <a:pt x="167" y="70"/>
                </a:cubicBezTo>
                <a:cubicBezTo>
                  <a:pt x="149" y="40"/>
                  <a:pt x="149" y="40"/>
                  <a:pt x="149" y="40"/>
                </a:cubicBezTo>
                <a:cubicBezTo>
                  <a:pt x="150" y="40"/>
                  <a:pt x="150" y="38"/>
                  <a:pt x="150" y="37"/>
                </a:cubicBezTo>
                <a:cubicBezTo>
                  <a:pt x="150" y="36"/>
                  <a:pt x="148" y="35"/>
                  <a:pt x="147" y="35"/>
                </a:cubicBezTo>
                <a:cubicBezTo>
                  <a:pt x="146" y="35"/>
                  <a:pt x="146" y="35"/>
                  <a:pt x="146" y="35"/>
                </a:cubicBezTo>
                <a:cubicBezTo>
                  <a:pt x="144" y="32"/>
                  <a:pt x="144" y="32"/>
                  <a:pt x="144" y="32"/>
                </a:cubicBezTo>
                <a:cubicBezTo>
                  <a:pt x="145" y="32"/>
                  <a:pt x="145" y="32"/>
                  <a:pt x="145" y="31"/>
                </a:cubicBezTo>
                <a:cubicBezTo>
                  <a:pt x="146" y="30"/>
                  <a:pt x="146" y="28"/>
                  <a:pt x="144" y="27"/>
                </a:cubicBezTo>
                <a:cubicBezTo>
                  <a:pt x="143" y="27"/>
                  <a:pt x="142" y="27"/>
                  <a:pt x="142" y="27"/>
                </a:cubicBezTo>
                <a:cubicBezTo>
                  <a:pt x="138" y="20"/>
                  <a:pt x="138" y="20"/>
                  <a:pt x="138" y="20"/>
                </a:cubicBezTo>
                <a:cubicBezTo>
                  <a:pt x="139" y="20"/>
                  <a:pt x="139" y="19"/>
                  <a:pt x="139" y="19"/>
                </a:cubicBezTo>
                <a:lnTo>
                  <a:pt x="171" y="56"/>
                </a:lnTo>
                <a:close/>
                <a:moveTo>
                  <a:pt x="134" y="16"/>
                </a:moveTo>
                <a:cubicBezTo>
                  <a:pt x="134" y="17"/>
                  <a:pt x="134" y="17"/>
                  <a:pt x="134" y="18"/>
                </a:cubicBezTo>
                <a:cubicBezTo>
                  <a:pt x="134" y="19"/>
                  <a:pt x="136" y="20"/>
                  <a:pt x="138" y="20"/>
                </a:cubicBezTo>
                <a:cubicBezTo>
                  <a:pt x="138" y="20"/>
                  <a:pt x="138" y="20"/>
                  <a:pt x="138" y="20"/>
                </a:cubicBezTo>
                <a:cubicBezTo>
                  <a:pt x="141" y="27"/>
                  <a:pt x="141" y="27"/>
                  <a:pt x="141" y="27"/>
                </a:cubicBezTo>
                <a:cubicBezTo>
                  <a:pt x="141" y="27"/>
                  <a:pt x="141" y="28"/>
                  <a:pt x="140" y="28"/>
                </a:cubicBezTo>
                <a:cubicBezTo>
                  <a:pt x="128" y="20"/>
                  <a:pt x="128" y="20"/>
                  <a:pt x="128" y="20"/>
                </a:cubicBezTo>
                <a:cubicBezTo>
                  <a:pt x="128" y="19"/>
                  <a:pt x="128" y="18"/>
                  <a:pt x="128" y="18"/>
                </a:cubicBezTo>
                <a:cubicBezTo>
                  <a:pt x="128" y="16"/>
                  <a:pt x="126" y="15"/>
                  <a:pt x="125" y="15"/>
                </a:cubicBezTo>
                <a:cubicBezTo>
                  <a:pt x="123" y="16"/>
                  <a:pt x="123" y="17"/>
                  <a:pt x="123" y="18"/>
                </a:cubicBezTo>
                <a:cubicBezTo>
                  <a:pt x="118" y="19"/>
                  <a:pt x="118" y="19"/>
                  <a:pt x="118" y="19"/>
                </a:cubicBezTo>
                <a:cubicBezTo>
                  <a:pt x="101" y="12"/>
                  <a:pt x="101" y="12"/>
                  <a:pt x="101" y="12"/>
                </a:cubicBezTo>
                <a:cubicBezTo>
                  <a:pt x="101" y="10"/>
                  <a:pt x="101" y="9"/>
                  <a:pt x="99" y="8"/>
                </a:cubicBezTo>
                <a:cubicBezTo>
                  <a:pt x="98" y="7"/>
                  <a:pt x="96" y="8"/>
                  <a:pt x="95" y="9"/>
                </a:cubicBezTo>
                <a:cubicBezTo>
                  <a:pt x="95" y="9"/>
                  <a:pt x="95" y="9"/>
                  <a:pt x="95" y="9"/>
                </a:cubicBezTo>
                <a:cubicBezTo>
                  <a:pt x="87" y="5"/>
                  <a:pt x="87" y="5"/>
                  <a:pt x="87" y="5"/>
                </a:cubicBezTo>
                <a:cubicBezTo>
                  <a:pt x="87" y="5"/>
                  <a:pt x="87" y="5"/>
                  <a:pt x="87" y="4"/>
                </a:cubicBezTo>
                <a:lnTo>
                  <a:pt x="134" y="16"/>
                </a:lnTo>
                <a:close/>
                <a:moveTo>
                  <a:pt x="81" y="5"/>
                </a:moveTo>
                <a:cubicBezTo>
                  <a:pt x="81" y="5"/>
                  <a:pt x="82" y="6"/>
                  <a:pt x="83" y="6"/>
                </a:cubicBezTo>
                <a:cubicBezTo>
                  <a:pt x="79" y="14"/>
                  <a:pt x="79" y="14"/>
                  <a:pt x="79" y="14"/>
                </a:cubicBezTo>
                <a:cubicBezTo>
                  <a:pt x="51" y="20"/>
                  <a:pt x="51" y="20"/>
                  <a:pt x="51" y="20"/>
                </a:cubicBezTo>
                <a:cubicBezTo>
                  <a:pt x="51" y="20"/>
                  <a:pt x="50" y="20"/>
                  <a:pt x="50" y="19"/>
                </a:cubicBezTo>
                <a:cubicBezTo>
                  <a:pt x="48" y="18"/>
                  <a:pt x="46" y="19"/>
                  <a:pt x="46" y="20"/>
                </a:cubicBezTo>
                <a:cubicBezTo>
                  <a:pt x="45" y="21"/>
                  <a:pt x="45" y="21"/>
                  <a:pt x="45" y="22"/>
                </a:cubicBezTo>
                <a:cubicBezTo>
                  <a:pt x="37" y="23"/>
                  <a:pt x="37" y="23"/>
                  <a:pt x="37" y="23"/>
                </a:cubicBezTo>
                <a:cubicBezTo>
                  <a:pt x="37" y="23"/>
                  <a:pt x="37" y="23"/>
                  <a:pt x="37" y="23"/>
                </a:cubicBezTo>
                <a:cubicBezTo>
                  <a:pt x="37" y="23"/>
                  <a:pt x="37" y="23"/>
                  <a:pt x="37" y="23"/>
                </a:cubicBezTo>
                <a:lnTo>
                  <a:pt x="81" y="5"/>
                </a:lnTo>
                <a:close/>
                <a:moveTo>
                  <a:pt x="5" y="68"/>
                </a:moveTo>
                <a:cubicBezTo>
                  <a:pt x="32" y="26"/>
                  <a:pt x="32" y="26"/>
                  <a:pt x="32" y="26"/>
                </a:cubicBezTo>
                <a:cubicBezTo>
                  <a:pt x="32" y="26"/>
                  <a:pt x="32" y="26"/>
                  <a:pt x="32" y="26"/>
                </a:cubicBezTo>
                <a:cubicBezTo>
                  <a:pt x="26" y="43"/>
                  <a:pt x="26" y="43"/>
                  <a:pt x="26" y="43"/>
                </a:cubicBezTo>
                <a:cubicBezTo>
                  <a:pt x="25" y="43"/>
                  <a:pt x="25" y="43"/>
                  <a:pt x="24" y="43"/>
                </a:cubicBezTo>
                <a:cubicBezTo>
                  <a:pt x="23" y="43"/>
                  <a:pt x="22" y="45"/>
                  <a:pt x="22" y="46"/>
                </a:cubicBezTo>
                <a:cubicBezTo>
                  <a:pt x="23" y="47"/>
                  <a:pt x="23" y="48"/>
                  <a:pt x="24" y="48"/>
                </a:cubicBezTo>
                <a:cubicBezTo>
                  <a:pt x="16" y="57"/>
                  <a:pt x="16" y="57"/>
                  <a:pt x="16" y="57"/>
                </a:cubicBezTo>
                <a:cubicBezTo>
                  <a:pt x="16" y="57"/>
                  <a:pt x="16" y="57"/>
                  <a:pt x="16" y="57"/>
                </a:cubicBezTo>
                <a:cubicBezTo>
                  <a:pt x="15" y="56"/>
                  <a:pt x="13" y="57"/>
                  <a:pt x="12" y="58"/>
                </a:cubicBezTo>
                <a:cubicBezTo>
                  <a:pt x="11" y="59"/>
                  <a:pt x="11" y="61"/>
                  <a:pt x="12" y="62"/>
                </a:cubicBezTo>
                <a:cubicBezTo>
                  <a:pt x="5" y="69"/>
                  <a:pt x="5" y="69"/>
                  <a:pt x="5" y="69"/>
                </a:cubicBezTo>
                <a:cubicBezTo>
                  <a:pt x="5" y="68"/>
                  <a:pt x="5" y="68"/>
                  <a:pt x="5" y="68"/>
                </a:cubicBezTo>
                <a:close/>
                <a:moveTo>
                  <a:pt x="3" y="74"/>
                </a:moveTo>
                <a:cubicBezTo>
                  <a:pt x="3" y="74"/>
                  <a:pt x="4" y="74"/>
                  <a:pt x="4" y="74"/>
                </a:cubicBezTo>
                <a:cubicBezTo>
                  <a:pt x="10" y="92"/>
                  <a:pt x="10" y="92"/>
                  <a:pt x="10" y="92"/>
                </a:cubicBezTo>
                <a:cubicBezTo>
                  <a:pt x="10" y="92"/>
                  <a:pt x="10" y="93"/>
                  <a:pt x="9" y="94"/>
                </a:cubicBezTo>
                <a:cubicBezTo>
                  <a:pt x="9" y="94"/>
                  <a:pt x="9" y="94"/>
                  <a:pt x="9" y="95"/>
                </a:cubicBezTo>
                <a:cubicBezTo>
                  <a:pt x="10" y="95"/>
                  <a:pt x="10" y="96"/>
                  <a:pt x="11" y="96"/>
                </a:cubicBezTo>
                <a:cubicBezTo>
                  <a:pt x="9" y="107"/>
                  <a:pt x="9" y="107"/>
                  <a:pt x="9" y="107"/>
                </a:cubicBezTo>
                <a:cubicBezTo>
                  <a:pt x="9" y="107"/>
                  <a:pt x="8" y="108"/>
                  <a:pt x="8" y="108"/>
                </a:cubicBezTo>
                <a:cubicBezTo>
                  <a:pt x="7" y="110"/>
                  <a:pt x="8" y="111"/>
                  <a:pt x="9" y="112"/>
                </a:cubicBezTo>
                <a:cubicBezTo>
                  <a:pt x="7" y="124"/>
                  <a:pt x="7" y="124"/>
                  <a:pt x="7" y="124"/>
                </a:cubicBezTo>
                <a:cubicBezTo>
                  <a:pt x="7" y="124"/>
                  <a:pt x="7" y="124"/>
                  <a:pt x="7" y="124"/>
                </a:cubicBezTo>
                <a:lnTo>
                  <a:pt x="3" y="74"/>
                </a:lnTo>
                <a:close/>
                <a:moveTo>
                  <a:pt x="9" y="130"/>
                </a:moveTo>
                <a:cubicBezTo>
                  <a:pt x="9" y="130"/>
                  <a:pt x="9" y="129"/>
                  <a:pt x="9" y="129"/>
                </a:cubicBezTo>
                <a:cubicBezTo>
                  <a:pt x="26" y="144"/>
                  <a:pt x="26" y="144"/>
                  <a:pt x="26" y="144"/>
                </a:cubicBezTo>
                <a:cubicBezTo>
                  <a:pt x="25" y="144"/>
                  <a:pt x="25" y="145"/>
                  <a:pt x="25" y="146"/>
                </a:cubicBezTo>
                <a:cubicBezTo>
                  <a:pt x="26" y="148"/>
                  <a:pt x="27" y="149"/>
                  <a:pt x="29" y="148"/>
                </a:cubicBezTo>
                <a:cubicBezTo>
                  <a:pt x="29" y="148"/>
                  <a:pt x="30" y="148"/>
                  <a:pt x="30" y="148"/>
                </a:cubicBezTo>
                <a:cubicBezTo>
                  <a:pt x="33" y="150"/>
                  <a:pt x="33" y="150"/>
                  <a:pt x="33" y="150"/>
                </a:cubicBezTo>
                <a:cubicBezTo>
                  <a:pt x="33" y="150"/>
                  <a:pt x="33" y="150"/>
                  <a:pt x="33" y="150"/>
                </a:cubicBezTo>
                <a:cubicBezTo>
                  <a:pt x="32" y="152"/>
                  <a:pt x="33" y="154"/>
                  <a:pt x="34" y="155"/>
                </a:cubicBezTo>
                <a:cubicBezTo>
                  <a:pt x="35" y="155"/>
                  <a:pt x="36" y="155"/>
                  <a:pt x="37" y="155"/>
                </a:cubicBezTo>
                <a:cubicBezTo>
                  <a:pt x="42" y="167"/>
                  <a:pt x="42" y="167"/>
                  <a:pt x="42" y="167"/>
                </a:cubicBezTo>
                <a:cubicBezTo>
                  <a:pt x="41" y="167"/>
                  <a:pt x="41" y="167"/>
                  <a:pt x="41" y="168"/>
                </a:cubicBezTo>
                <a:lnTo>
                  <a:pt x="9" y="130"/>
                </a:lnTo>
                <a:close/>
                <a:moveTo>
                  <a:pt x="46" y="170"/>
                </a:moveTo>
                <a:cubicBezTo>
                  <a:pt x="46" y="170"/>
                  <a:pt x="46" y="170"/>
                  <a:pt x="47" y="170"/>
                </a:cubicBezTo>
                <a:cubicBezTo>
                  <a:pt x="76" y="172"/>
                  <a:pt x="76" y="172"/>
                  <a:pt x="76" y="172"/>
                </a:cubicBezTo>
                <a:cubicBezTo>
                  <a:pt x="76" y="172"/>
                  <a:pt x="76" y="172"/>
                  <a:pt x="76" y="172"/>
                </a:cubicBezTo>
                <a:cubicBezTo>
                  <a:pt x="76" y="172"/>
                  <a:pt x="77" y="173"/>
                  <a:pt x="77" y="173"/>
                </a:cubicBezTo>
                <a:cubicBezTo>
                  <a:pt x="78" y="173"/>
                  <a:pt x="78" y="173"/>
                  <a:pt x="79" y="173"/>
                </a:cubicBezTo>
                <a:cubicBezTo>
                  <a:pt x="79" y="173"/>
                  <a:pt x="80" y="173"/>
                  <a:pt x="80" y="173"/>
                </a:cubicBezTo>
                <a:cubicBezTo>
                  <a:pt x="80" y="173"/>
                  <a:pt x="80" y="174"/>
                  <a:pt x="81" y="174"/>
                </a:cubicBezTo>
                <a:cubicBezTo>
                  <a:pt x="82" y="175"/>
                  <a:pt x="83" y="175"/>
                  <a:pt x="84" y="174"/>
                </a:cubicBezTo>
                <a:cubicBezTo>
                  <a:pt x="93" y="181"/>
                  <a:pt x="93" y="181"/>
                  <a:pt x="93" y="181"/>
                </a:cubicBezTo>
                <a:cubicBezTo>
                  <a:pt x="93" y="182"/>
                  <a:pt x="93" y="182"/>
                  <a:pt x="93" y="182"/>
                </a:cubicBezTo>
                <a:lnTo>
                  <a:pt x="46" y="170"/>
                </a:lnTo>
                <a:close/>
              </a:path>
            </a:pathLst>
          </a:custGeom>
          <a:solidFill>
            <a:srgbClr val="E7E6E6">
              <a:lumMod val="25000"/>
            </a:srgbClr>
          </a:solidFill>
          <a:ln>
            <a:noFill/>
          </a:ln>
        </p:spPr>
        <p:txBody>
          <a:bodyPr vert="horz" wrap="square" lIns="25711" tIns="12857" rIns="25711" bIns="12857" numCol="1" anchor="t" anchorCtr="0" compatLnSpc="1">
            <a:prstTxWarp prst="textNoShape">
              <a:avLst/>
            </a:prstTxWarp>
          </a:bodyPr>
          <a:lstStyle/>
          <a:p>
            <a:pPr marL="0" marR="0" lvl="0" indent="0" algn="l" defTabSz="685630" rtl="0" eaLnBrk="1" fontAlgn="auto" latinLnBrk="0" hangingPunct="1">
              <a:lnSpc>
                <a:spcPct val="100000"/>
              </a:lnSpc>
              <a:spcBef>
                <a:spcPts val="0"/>
              </a:spcBef>
              <a:spcAft>
                <a:spcPts val="0"/>
              </a:spcAft>
              <a:buClrTx/>
              <a:buSzTx/>
              <a:buFontTx/>
              <a:buNone/>
              <a:tabLst/>
              <a:defRPr/>
            </a:pPr>
            <a:endParaRPr kumimoji="0" lang="nl-NL" sz="1800" b="1" i="0" u="none" strike="noStrike" kern="0" cap="none" spc="0" normalizeH="0" baseline="0" noProof="0">
              <a:ln>
                <a:noFill/>
              </a:ln>
              <a:solidFill>
                <a:prstClr val="black"/>
              </a:solidFill>
              <a:effectLst/>
              <a:uLnTx/>
              <a:uFillTx/>
              <a:latin typeface="Avenir Black" charset="0"/>
              <a:ea typeface="Avenir Black" charset="0"/>
              <a:cs typeface="Avenir Black" charset="0"/>
            </a:endParaRPr>
          </a:p>
        </p:txBody>
      </p:sp>
      <p:sp>
        <p:nvSpPr>
          <p:cNvPr id="17" name="Freeform 6"/>
          <p:cNvSpPr>
            <a:spLocks noEditPoints="1"/>
          </p:cNvSpPr>
          <p:nvPr/>
        </p:nvSpPr>
        <p:spPr bwMode="auto">
          <a:xfrm>
            <a:off x="6752947" y="1852767"/>
            <a:ext cx="1167606" cy="1207795"/>
          </a:xfrm>
          <a:custGeom>
            <a:avLst/>
            <a:gdLst>
              <a:gd name="T0" fmla="*/ 134 w 181"/>
              <a:gd name="T1" fmla="*/ 16 h 187"/>
              <a:gd name="T2" fmla="*/ 9 w 181"/>
              <a:gd name="T3" fmla="*/ 130 h 187"/>
              <a:gd name="T4" fmla="*/ 46 w 181"/>
              <a:gd name="T5" fmla="*/ 169 h 187"/>
              <a:gd name="T6" fmla="*/ 10 w 181"/>
              <a:gd name="T7" fmla="*/ 127 h 187"/>
              <a:gd name="T8" fmla="*/ 33 w 181"/>
              <a:gd name="T9" fmla="*/ 27 h 187"/>
              <a:gd name="T10" fmla="*/ 100 w 181"/>
              <a:gd name="T11" fmla="*/ 12 h 187"/>
              <a:gd name="T12" fmla="*/ 163 w 181"/>
              <a:gd name="T13" fmla="*/ 80 h 187"/>
              <a:gd name="T14" fmla="*/ 171 w 181"/>
              <a:gd name="T15" fmla="*/ 99 h 187"/>
              <a:gd name="T16" fmla="*/ 24 w 181"/>
              <a:gd name="T17" fmla="*/ 132 h 187"/>
              <a:gd name="T18" fmla="*/ 40 w 181"/>
              <a:gd name="T19" fmla="*/ 66 h 187"/>
              <a:gd name="T20" fmla="*/ 38 w 181"/>
              <a:gd name="T21" fmla="*/ 45 h 187"/>
              <a:gd name="T22" fmla="*/ 96 w 181"/>
              <a:gd name="T23" fmla="*/ 13 h 187"/>
              <a:gd name="T24" fmla="*/ 121 w 181"/>
              <a:gd name="T25" fmla="*/ 51 h 187"/>
              <a:gd name="T26" fmla="*/ 164 w 181"/>
              <a:gd name="T27" fmla="*/ 119 h 187"/>
              <a:gd name="T28" fmla="*/ 130 w 181"/>
              <a:gd name="T29" fmla="*/ 164 h 187"/>
              <a:gd name="T30" fmla="*/ 46 w 181"/>
              <a:gd name="T31" fmla="*/ 93 h 187"/>
              <a:gd name="T32" fmla="*/ 76 w 181"/>
              <a:gd name="T33" fmla="*/ 41 h 187"/>
              <a:gd name="T34" fmla="*/ 76 w 181"/>
              <a:gd name="T35" fmla="*/ 40 h 187"/>
              <a:gd name="T36" fmla="*/ 152 w 181"/>
              <a:gd name="T37" fmla="*/ 94 h 187"/>
              <a:gd name="T38" fmla="*/ 154 w 181"/>
              <a:gd name="T39" fmla="*/ 133 h 187"/>
              <a:gd name="T40" fmla="*/ 143 w 181"/>
              <a:gd name="T41" fmla="*/ 146 h 187"/>
              <a:gd name="T42" fmla="*/ 112 w 181"/>
              <a:gd name="T43" fmla="*/ 146 h 187"/>
              <a:gd name="T44" fmla="*/ 81 w 181"/>
              <a:gd name="T45" fmla="*/ 169 h 187"/>
              <a:gd name="T46" fmla="*/ 114 w 181"/>
              <a:gd name="T47" fmla="*/ 77 h 187"/>
              <a:gd name="T48" fmla="*/ 53 w 181"/>
              <a:gd name="T49" fmla="*/ 93 h 187"/>
              <a:gd name="T50" fmla="*/ 90 w 181"/>
              <a:gd name="T51" fmla="*/ 107 h 187"/>
              <a:gd name="T52" fmla="*/ 111 w 181"/>
              <a:gd name="T53" fmla="*/ 114 h 187"/>
              <a:gd name="T54" fmla="*/ 143 w 181"/>
              <a:gd name="T55" fmla="*/ 147 h 187"/>
              <a:gd name="T56" fmla="*/ 112 w 181"/>
              <a:gd name="T57" fmla="*/ 113 h 187"/>
              <a:gd name="T58" fmla="*/ 151 w 181"/>
              <a:gd name="T59" fmla="*/ 97 h 187"/>
              <a:gd name="T60" fmla="*/ 97 w 181"/>
              <a:gd name="T61" fmla="*/ 65 h 187"/>
              <a:gd name="T62" fmla="*/ 77 w 181"/>
              <a:gd name="T63" fmla="*/ 43 h 187"/>
              <a:gd name="T64" fmla="*/ 50 w 181"/>
              <a:gd name="T65" fmla="*/ 91 h 187"/>
              <a:gd name="T66" fmla="*/ 54 w 181"/>
              <a:gd name="T67" fmla="*/ 132 h 187"/>
              <a:gd name="T68" fmla="*/ 75 w 181"/>
              <a:gd name="T69" fmla="*/ 131 h 187"/>
              <a:gd name="T70" fmla="*/ 110 w 181"/>
              <a:gd name="T71" fmla="*/ 149 h 187"/>
              <a:gd name="T72" fmla="*/ 127 w 181"/>
              <a:gd name="T73" fmla="*/ 161 h 187"/>
              <a:gd name="T74" fmla="*/ 166 w 181"/>
              <a:gd name="T75" fmla="*/ 120 h 187"/>
              <a:gd name="T76" fmla="*/ 154 w 181"/>
              <a:gd name="T77" fmla="*/ 98 h 187"/>
              <a:gd name="T78" fmla="*/ 152 w 181"/>
              <a:gd name="T79" fmla="*/ 94 h 187"/>
              <a:gd name="T80" fmla="*/ 142 w 181"/>
              <a:gd name="T81" fmla="*/ 75 h 187"/>
              <a:gd name="T82" fmla="*/ 146 w 181"/>
              <a:gd name="T83" fmla="*/ 57 h 187"/>
              <a:gd name="T84" fmla="*/ 76 w 181"/>
              <a:gd name="T85" fmla="*/ 40 h 187"/>
              <a:gd name="T86" fmla="*/ 62 w 181"/>
              <a:gd name="T87" fmla="*/ 37 h 187"/>
              <a:gd name="T88" fmla="*/ 53 w 181"/>
              <a:gd name="T89" fmla="*/ 61 h 187"/>
              <a:gd name="T90" fmla="*/ 15 w 181"/>
              <a:gd name="T91" fmla="*/ 70 h 187"/>
              <a:gd name="T92" fmla="*/ 85 w 181"/>
              <a:gd name="T93" fmla="*/ 171 h 187"/>
              <a:gd name="T94" fmla="*/ 145 w 181"/>
              <a:gd name="T95" fmla="*/ 161 h 187"/>
              <a:gd name="T96" fmla="*/ 170 w 181"/>
              <a:gd name="T97" fmla="*/ 114 h 187"/>
              <a:gd name="T98" fmla="*/ 165 w 181"/>
              <a:gd name="T99" fmla="*/ 84 h 187"/>
              <a:gd name="T100" fmla="*/ 123 w 181"/>
              <a:gd name="T101" fmla="*/ 19 h 187"/>
              <a:gd name="T102" fmla="*/ 28 w 181"/>
              <a:gd name="T103" fmla="*/ 46 h 187"/>
              <a:gd name="T104" fmla="*/ 26 w 181"/>
              <a:gd name="T105" fmla="*/ 48 h 187"/>
              <a:gd name="T106" fmla="*/ 31 w 181"/>
              <a:gd name="T107" fmla="*/ 145 h 187"/>
              <a:gd name="T108" fmla="*/ 109 w 181"/>
              <a:gd name="T109" fmla="*/ 172 h 187"/>
              <a:gd name="T110" fmla="*/ 174 w 181"/>
              <a:gd name="T111" fmla="*/ 104 h 187"/>
              <a:gd name="T112" fmla="*/ 150 w 181"/>
              <a:gd name="T113" fmla="*/ 37 h 187"/>
              <a:gd name="T114" fmla="*/ 125 w 181"/>
              <a:gd name="T115" fmla="*/ 15 h 187"/>
              <a:gd name="T116" fmla="*/ 37 w 181"/>
              <a:gd name="T117" fmla="*/ 23 h 187"/>
              <a:gd name="T118" fmla="*/ 10 w 181"/>
              <a:gd name="T119" fmla="*/ 92 h 187"/>
              <a:gd name="T120" fmla="*/ 34 w 181"/>
              <a:gd name="T121" fmla="*/ 155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81" h="187">
                <a:moveTo>
                  <a:pt x="99" y="182"/>
                </a:moveTo>
                <a:cubicBezTo>
                  <a:pt x="99" y="182"/>
                  <a:pt x="99" y="182"/>
                  <a:pt x="99" y="182"/>
                </a:cubicBezTo>
                <a:cubicBezTo>
                  <a:pt x="145" y="163"/>
                  <a:pt x="145" y="163"/>
                  <a:pt x="145" y="163"/>
                </a:cubicBezTo>
                <a:cubicBezTo>
                  <a:pt x="146" y="165"/>
                  <a:pt x="147" y="165"/>
                  <a:pt x="149" y="165"/>
                </a:cubicBezTo>
                <a:cubicBezTo>
                  <a:pt x="151" y="165"/>
                  <a:pt x="152" y="163"/>
                  <a:pt x="151" y="161"/>
                </a:cubicBezTo>
                <a:cubicBezTo>
                  <a:pt x="151" y="160"/>
                  <a:pt x="151" y="160"/>
                  <a:pt x="150" y="159"/>
                </a:cubicBezTo>
                <a:cubicBezTo>
                  <a:pt x="176" y="118"/>
                  <a:pt x="176" y="118"/>
                  <a:pt x="176" y="118"/>
                </a:cubicBezTo>
                <a:cubicBezTo>
                  <a:pt x="177" y="118"/>
                  <a:pt x="177" y="118"/>
                  <a:pt x="178" y="118"/>
                </a:cubicBezTo>
                <a:cubicBezTo>
                  <a:pt x="180" y="118"/>
                  <a:pt x="181" y="116"/>
                  <a:pt x="180" y="114"/>
                </a:cubicBezTo>
                <a:cubicBezTo>
                  <a:pt x="180" y="113"/>
                  <a:pt x="179" y="112"/>
                  <a:pt x="177" y="112"/>
                </a:cubicBezTo>
                <a:cubicBezTo>
                  <a:pt x="174" y="62"/>
                  <a:pt x="174" y="62"/>
                  <a:pt x="174" y="62"/>
                </a:cubicBezTo>
                <a:cubicBezTo>
                  <a:pt x="176" y="61"/>
                  <a:pt x="177" y="60"/>
                  <a:pt x="176" y="58"/>
                </a:cubicBezTo>
                <a:cubicBezTo>
                  <a:pt x="176" y="56"/>
                  <a:pt x="174" y="55"/>
                  <a:pt x="172" y="55"/>
                </a:cubicBezTo>
                <a:cubicBezTo>
                  <a:pt x="172" y="56"/>
                  <a:pt x="171" y="56"/>
                  <a:pt x="171" y="56"/>
                </a:cubicBezTo>
                <a:cubicBezTo>
                  <a:pt x="140" y="19"/>
                  <a:pt x="140" y="19"/>
                  <a:pt x="140" y="19"/>
                </a:cubicBezTo>
                <a:cubicBezTo>
                  <a:pt x="140" y="18"/>
                  <a:pt x="140" y="17"/>
                  <a:pt x="140" y="16"/>
                </a:cubicBezTo>
                <a:cubicBezTo>
                  <a:pt x="140" y="14"/>
                  <a:pt x="138" y="13"/>
                  <a:pt x="136" y="14"/>
                </a:cubicBezTo>
                <a:cubicBezTo>
                  <a:pt x="135" y="14"/>
                  <a:pt x="134" y="15"/>
                  <a:pt x="134" y="16"/>
                </a:cubicBezTo>
                <a:cubicBezTo>
                  <a:pt x="87" y="4"/>
                  <a:pt x="87" y="4"/>
                  <a:pt x="87" y="4"/>
                </a:cubicBezTo>
                <a:cubicBezTo>
                  <a:pt x="87" y="4"/>
                  <a:pt x="87" y="3"/>
                  <a:pt x="87" y="3"/>
                </a:cubicBezTo>
                <a:cubicBezTo>
                  <a:pt x="87" y="1"/>
                  <a:pt x="85" y="0"/>
                  <a:pt x="83" y="0"/>
                </a:cubicBezTo>
                <a:cubicBezTo>
                  <a:pt x="82" y="1"/>
                  <a:pt x="80" y="2"/>
                  <a:pt x="81" y="4"/>
                </a:cubicBezTo>
                <a:cubicBezTo>
                  <a:pt x="81" y="4"/>
                  <a:pt x="81" y="4"/>
                  <a:pt x="81" y="4"/>
                </a:cubicBezTo>
                <a:cubicBezTo>
                  <a:pt x="37" y="22"/>
                  <a:pt x="37" y="22"/>
                  <a:pt x="37" y="22"/>
                </a:cubicBezTo>
                <a:cubicBezTo>
                  <a:pt x="36" y="21"/>
                  <a:pt x="35" y="20"/>
                  <a:pt x="33" y="20"/>
                </a:cubicBezTo>
                <a:cubicBezTo>
                  <a:pt x="31" y="21"/>
                  <a:pt x="30" y="22"/>
                  <a:pt x="31" y="24"/>
                </a:cubicBezTo>
                <a:cubicBezTo>
                  <a:pt x="31" y="25"/>
                  <a:pt x="31" y="25"/>
                  <a:pt x="31" y="26"/>
                </a:cubicBezTo>
                <a:cubicBezTo>
                  <a:pt x="5" y="68"/>
                  <a:pt x="5" y="68"/>
                  <a:pt x="5" y="68"/>
                </a:cubicBezTo>
                <a:cubicBezTo>
                  <a:pt x="4" y="68"/>
                  <a:pt x="3" y="68"/>
                  <a:pt x="3" y="68"/>
                </a:cubicBezTo>
                <a:cubicBezTo>
                  <a:pt x="1" y="68"/>
                  <a:pt x="0" y="70"/>
                  <a:pt x="0" y="72"/>
                </a:cubicBezTo>
                <a:cubicBezTo>
                  <a:pt x="1" y="73"/>
                  <a:pt x="2" y="74"/>
                  <a:pt x="3" y="74"/>
                </a:cubicBezTo>
                <a:cubicBezTo>
                  <a:pt x="6" y="124"/>
                  <a:pt x="6" y="124"/>
                  <a:pt x="6" y="124"/>
                </a:cubicBezTo>
                <a:cubicBezTo>
                  <a:pt x="6" y="124"/>
                  <a:pt x="6" y="124"/>
                  <a:pt x="6" y="124"/>
                </a:cubicBezTo>
                <a:cubicBezTo>
                  <a:pt x="4" y="125"/>
                  <a:pt x="3" y="126"/>
                  <a:pt x="4" y="128"/>
                </a:cubicBezTo>
                <a:cubicBezTo>
                  <a:pt x="4" y="130"/>
                  <a:pt x="6" y="131"/>
                  <a:pt x="7" y="131"/>
                </a:cubicBezTo>
                <a:cubicBezTo>
                  <a:pt x="8" y="130"/>
                  <a:pt x="8" y="130"/>
                  <a:pt x="9" y="130"/>
                </a:cubicBezTo>
                <a:cubicBezTo>
                  <a:pt x="41" y="168"/>
                  <a:pt x="41" y="168"/>
                  <a:pt x="41" y="168"/>
                </a:cubicBezTo>
                <a:cubicBezTo>
                  <a:pt x="40" y="169"/>
                  <a:pt x="40" y="169"/>
                  <a:pt x="40" y="170"/>
                </a:cubicBezTo>
                <a:cubicBezTo>
                  <a:pt x="40" y="172"/>
                  <a:pt x="42" y="173"/>
                  <a:pt x="44" y="173"/>
                </a:cubicBezTo>
                <a:cubicBezTo>
                  <a:pt x="45" y="173"/>
                  <a:pt x="46" y="172"/>
                  <a:pt x="46" y="171"/>
                </a:cubicBezTo>
                <a:cubicBezTo>
                  <a:pt x="93" y="182"/>
                  <a:pt x="93" y="182"/>
                  <a:pt x="93" y="182"/>
                </a:cubicBezTo>
                <a:cubicBezTo>
                  <a:pt x="93" y="183"/>
                  <a:pt x="93" y="183"/>
                  <a:pt x="93" y="184"/>
                </a:cubicBezTo>
                <a:cubicBezTo>
                  <a:pt x="93" y="186"/>
                  <a:pt x="95" y="187"/>
                  <a:pt x="97" y="186"/>
                </a:cubicBezTo>
                <a:cubicBezTo>
                  <a:pt x="99" y="186"/>
                  <a:pt x="100" y="184"/>
                  <a:pt x="99" y="182"/>
                </a:cubicBezTo>
                <a:close/>
                <a:moveTo>
                  <a:pt x="46" y="169"/>
                </a:moveTo>
                <a:cubicBezTo>
                  <a:pt x="46" y="169"/>
                  <a:pt x="46" y="169"/>
                  <a:pt x="46" y="169"/>
                </a:cubicBezTo>
                <a:cubicBezTo>
                  <a:pt x="53" y="167"/>
                  <a:pt x="53" y="167"/>
                  <a:pt x="53" y="167"/>
                </a:cubicBezTo>
                <a:cubicBezTo>
                  <a:pt x="53" y="168"/>
                  <a:pt x="55" y="169"/>
                  <a:pt x="56" y="168"/>
                </a:cubicBezTo>
                <a:cubicBezTo>
                  <a:pt x="57" y="168"/>
                  <a:pt x="58" y="167"/>
                  <a:pt x="58" y="166"/>
                </a:cubicBezTo>
                <a:cubicBezTo>
                  <a:pt x="69" y="169"/>
                  <a:pt x="69" y="169"/>
                  <a:pt x="69" y="169"/>
                </a:cubicBezTo>
                <a:cubicBezTo>
                  <a:pt x="76" y="171"/>
                  <a:pt x="76" y="171"/>
                  <a:pt x="76" y="171"/>
                </a:cubicBezTo>
                <a:cubicBezTo>
                  <a:pt x="76" y="171"/>
                  <a:pt x="76" y="171"/>
                  <a:pt x="76" y="171"/>
                </a:cubicBezTo>
                <a:cubicBezTo>
                  <a:pt x="47" y="170"/>
                  <a:pt x="47" y="170"/>
                  <a:pt x="47" y="170"/>
                </a:cubicBezTo>
                <a:cubicBezTo>
                  <a:pt x="47" y="169"/>
                  <a:pt x="46" y="169"/>
                  <a:pt x="46" y="169"/>
                </a:cubicBezTo>
                <a:close/>
                <a:moveTo>
                  <a:pt x="43" y="167"/>
                </a:moveTo>
                <a:cubicBezTo>
                  <a:pt x="42" y="167"/>
                  <a:pt x="42" y="167"/>
                  <a:pt x="42" y="167"/>
                </a:cubicBezTo>
                <a:cubicBezTo>
                  <a:pt x="37" y="155"/>
                  <a:pt x="37" y="155"/>
                  <a:pt x="37" y="155"/>
                </a:cubicBezTo>
                <a:cubicBezTo>
                  <a:pt x="37" y="154"/>
                  <a:pt x="38" y="154"/>
                  <a:pt x="38" y="154"/>
                </a:cubicBezTo>
                <a:cubicBezTo>
                  <a:pt x="53" y="164"/>
                  <a:pt x="53" y="164"/>
                  <a:pt x="53" y="164"/>
                </a:cubicBezTo>
                <a:cubicBezTo>
                  <a:pt x="53" y="165"/>
                  <a:pt x="53" y="165"/>
                  <a:pt x="53" y="166"/>
                </a:cubicBezTo>
                <a:cubicBezTo>
                  <a:pt x="53" y="166"/>
                  <a:pt x="53" y="166"/>
                  <a:pt x="53" y="166"/>
                </a:cubicBezTo>
                <a:cubicBezTo>
                  <a:pt x="46" y="169"/>
                  <a:pt x="46" y="169"/>
                  <a:pt x="46" y="169"/>
                </a:cubicBezTo>
                <a:cubicBezTo>
                  <a:pt x="46" y="167"/>
                  <a:pt x="44" y="166"/>
                  <a:pt x="43" y="167"/>
                </a:cubicBezTo>
                <a:close/>
                <a:moveTo>
                  <a:pt x="10" y="127"/>
                </a:moveTo>
                <a:cubicBezTo>
                  <a:pt x="10" y="125"/>
                  <a:pt x="9" y="125"/>
                  <a:pt x="8" y="124"/>
                </a:cubicBezTo>
                <a:cubicBezTo>
                  <a:pt x="10" y="113"/>
                  <a:pt x="10" y="113"/>
                  <a:pt x="10" y="113"/>
                </a:cubicBezTo>
                <a:cubicBezTo>
                  <a:pt x="11" y="113"/>
                  <a:pt x="11" y="113"/>
                  <a:pt x="12" y="112"/>
                </a:cubicBezTo>
                <a:cubicBezTo>
                  <a:pt x="24" y="132"/>
                  <a:pt x="24" y="132"/>
                  <a:pt x="24" y="132"/>
                </a:cubicBezTo>
                <a:cubicBezTo>
                  <a:pt x="27" y="143"/>
                  <a:pt x="27" y="143"/>
                  <a:pt x="27" y="143"/>
                </a:cubicBezTo>
                <a:cubicBezTo>
                  <a:pt x="27" y="143"/>
                  <a:pt x="26" y="143"/>
                  <a:pt x="26" y="144"/>
                </a:cubicBezTo>
                <a:cubicBezTo>
                  <a:pt x="9" y="129"/>
                  <a:pt x="9" y="129"/>
                  <a:pt x="9" y="129"/>
                </a:cubicBezTo>
                <a:cubicBezTo>
                  <a:pt x="10" y="128"/>
                  <a:pt x="10" y="128"/>
                  <a:pt x="10" y="127"/>
                </a:cubicBezTo>
                <a:close/>
                <a:moveTo>
                  <a:pt x="4" y="74"/>
                </a:moveTo>
                <a:cubicBezTo>
                  <a:pt x="6" y="74"/>
                  <a:pt x="7" y="72"/>
                  <a:pt x="7" y="70"/>
                </a:cubicBezTo>
                <a:cubicBezTo>
                  <a:pt x="6" y="70"/>
                  <a:pt x="6" y="69"/>
                  <a:pt x="6" y="69"/>
                </a:cubicBezTo>
                <a:cubicBezTo>
                  <a:pt x="12" y="62"/>
                  <a:pt x="12" y="62"/>
                  <a:pt x="12" y="62"/>
                </a:cubicBezTo>
                <a:cubicBezTo>
                  <a:pt x="13" y="62"/>
                  <a:pt x="13" y="62"/>
                  <a:pt x="13" y="62"/>
                </a:cubicBezTo>
                <a:cubicBezTo>
                  <a:pt x="13" y="62"/>
                  <a:pt x="14" y="62"/>
                  <a:pt x="14" y="63"/>
                </a:cubicBezTo>
                <a:cubicBezTo>
                  <a:pt x="14" y="67"/>
                  <a:pt x="14" y="67"/>
                  <a:pt x="14" y="67"/>
                </a:cubicBezTo>
                <a:cubicBezTo>
                  <a:pt x="14" y="68"/>
                  <a:pt x="14" y="68"/>
                  <a:pt x="14" y="68"/>
                </a:cubicBezTo>
                <a:cubicBezTo>
                  <a:pt x="12" y="92"/>
                  <a:pt x="12" y="92"/>
                  <a:pt x="12" y="92"/>
                </a:cubicBezTo>
                <a:cubicBezTo>
                  <a:pt x="11" y="92"/>
                  <a:pt x="11" y="92"/>
                  <a:pt x="11" y="92"/>
                </a:cubicBezTo>
                <a:cubicBezTo>
                  <a:pt x="11" y="92"/>
                  <a:pt x="11" y="92"/>
                  <a:pt x="11" y="92"/>
                </a:cubicBezTo>
                <a:lnTo>
                  <a:pt x="4" y="74"/>
                </a:lnTo>
                <a:close/>
                <a:moveTo>
                  <a:pt x="37" y="23"/>
                </a:moveTo>
                <a:cubicBezTo>
                  <a:pt x="45" y="22"/>
                  <a:pt x="45" y="22"/>
                  <a:pt x="45" y="22"/>
                </a:cubicBezTo>
                <a:cubicBezTo>
                  <a:pt x="45" y="23"/>
                  <a:pt x="45" y="23"/>
                  <a:pt x="46" y="23"/>
                </a:cubicBezTo>
                <a:cubicBezTo>
                  <a:pt x="28" y="44"/>
                  <a:pt x="28" y="44"/>
                  <a:pt x="28" y="44"/>
                </a:cubicBezTo>
                <a:cubicBezTo>
                  <a:pt x="27" y="43"/>
                  <a:pt x="27" y="43"/>
                  <a:pt x="26" y="43"/>
                </a:cubicBezTo>
                <a:cubicBezTo>
                  <a:pt x="33" y="27"/>
                  <a:pt x="33" y="27"/>
                  <a:pt x="33" y="27"/>
                </a:cubicBezTo>
                <a:cubicBezTo>
                  <a:pt x="33" y="27"/>
                  <a:pt x="34" y="27"/>
                  <a:pt x="35" y="27"/>
                </a:cubicBezTo>
                <a:cubicBezTo>
                  <a:pt x="36" y="26"/>
                  <a:pt x="37" y="25"/>
                  <a:pt x="37" y="23"/>
                </a:cubicBezTo>
                <a:close/>
                <a:moveTo>
                  <a:pt x="79" y="14"/>
                </a:moveTo>
                <a:cubicBezTo>
                  <a:pt x="76" y="22"/>
                  <a:pt x="76" y="22"/>
                  <a:pt x="76" y="22"/>
                </a:cubicBezTo>
                <a:cubicBezTo>
                  <a:pt x="75" y="21"/>
                  <a:pt x="75" y="21"/>
                  <a:pt x="74" y="22"/>
                </a:cubicBezTo>
                <a:cubicBezTo>
                  <a:pt x="73" y="22"/>
                  <a:pt x="72" y="23"/>
                  <a:pt x="72" y="24"/>
                </a:cubicBezTo>
                <a:cubicBezTo>
                  <a:pt x="51" y="22"/>
                  <a:pt x="51" y="22"/>
                  <a:pt x="51" y="22"/>
                </a:cubicBezTo>
                <a:cubicBezTo>
                  <a:pt x="51" y="21"/>
                  <a:pt x="51" y="21"/>
                  <a:pt x="51" y="21"/>
                </a:cubicBezTo>
                <a:lnTo>
                  <a:pt x="79" y="14"/>
                </a:lnTo>
                <a:close/>
                <a:moveTo>
                  <a:pt x="87" y="5"/>
                </a:moveTo>
                <a:cubicBezTo>
                  <a:pt x="95" y="9"/>
                  <a:pt x="95" y="9"/>
                  <a:pt x="95" y="9"/>
                </a:cubicBezTo>
                <a:cubicBezTo>
                  <a:pt x="95" y="10"/>
                  <a:pt x="95" y="10"/>
                  <a:pt x="95" y="10"/>
                </a:cubicBezTo>
                <a:cubicBezTo>
                  <a:pt x="80" y="14"/>
                  <a:pt x="80" y="14"/>
                  <a:pt x="80" y="14"/>
                </a:cubicBezTo>
                <a:cubicBezTo>
                  <a:pt x="83" y="6"/>
                  <a:pt x="83" y="6"/>
                  <a:pt x="83" y="6"/>
                </a:cubicBezTo>
                <a:cubicBezTo>
                  <a:pt x="84" y="7"/>
                  <a:pt x="84" y="7"/>
                  <a:pt x="85" y="7"/>
                </a:cubicBezTo>
                <a:cubicBezTo>
                  <a:pt x="86" y="6"/>
                  <a:pt x="86" y="6"/>
                  <a:pt x="87" y="5"/>
                </a:cubicBezTo>
                <a:close/>
                <a:moveTo>
                  <a:pt x="100" y="12"/>
                </a:moveTo>
                <a:cubicBezTo>
                  <a:pt x="100" y="12"/>
                  <a:pt x="100" y="12"/>
                  <a:pt x="100" y="12"/>
                </a:cubicBezTo>
                <a:cubicBezTo>
                  <a:pt x="117" y="19"/>
                  <a:pt x="117" y="19"/>
                  <a:pt x="117" y="19"/>
                </a:cubicBezTo>
                <a:cubicBezTo>
                  <a:pt x="97" y="22"/>
                  <a:pt x="97" y="22"/>
                  <a:pt x="97" y="22"/>
                </a:cubicBezTo>
                <a:cubicBezTo>
                  <a:pt x="97" y="22"/>
                  <a:pt x="97" y="22"/>
                  <a:pt x="97" y="22"/>
                </a:cubicBezTo>
                <a:cubicBezTo>
                  <a:pt x="97" y="22"/>
                  <a:pt x="96" y="21"/>
                  <a:pt x="96" y="21"/>
                </a:cubicBezTo>
                <a:cubicBezTo>
                  <a:pt x="96" y="21"/>
                  <a:pt x="96" y="21"/>
                  <a:pt x="96" y="21"/>
                </a:cubicBezTo>
                <a:cubicBezTo>
                  <a:pt x="96" y="21"/>
                  <a:pt x="95" y="21"/>
                  <a:pt x="95" y="21"/>
                </a:cubicBezTo>
                <a:cubicBezTo>
                  <a:pt x="97" y="13"/>
                  <a:pt x="97" y="13"/>
                  <a:pt x="97" y="13"/>
                </a:cubicBezTo>
                <a:cubicBezTo>
                  <a:pt x="98" y="14"/>
                  <a:pt x="100" y="13"/>
                  <a:pt x="100" y="12"/>
                </a:cubicBezTo>
                <a:close/>
                <a:moveTo>
                  <a:pt x="144" y="33"/>
                </a:moveTo>
                <a:cubicBezTo>
                  <a:pt x="146" y="36"/>
                  <a:pt x="146" y="36"/>
                  <a:pt x="146" y="36"/>
                </a:cubicBezTo>
                <a:cubicBezTo>
                  <a:pt x="145" y="36"/>
                  <a:pt x="145" y="37"/>
                  <a:pt x="144" y="38"/>
                </a:cubicBezTo>
                <a:cubicBezTo>
                  <a:pt x="144" y="38"/>
                  <a:pt x="144" y="38"/>
                  <a:pt x="144" y="38"/>
                </a:cubicBezTo>
                <a:cubicBezTo>
                  <a:pt x="143" y="33"/>
                  <a:pt x="143" y="33"/>
                  <a:pt x="143" y="33"/>
                </a:cubicBezTo>
                <a:cubicBezTo>
                  <a:pt x="143" y="33"/>
                  <a:pt x="144" y="33"/>
                  <a:pt x="144" y="33"/>
                </a:cubicBezTo>
                <a:close/>
                <a:moveTo>
                  <a:pt x="166" y="75"/>
                </a:moveTo>
                <a:cubicBezTo>
                  <a:pt x="166" y="75"/>
                  <a:pt x="166" y="75"/>
                  <a:pt x="166" y="75"/>
                </a:cubicBezTo>
                <a:cubicBezTo>
                  <a:pt x="164" y="80"/>
                  <a:pt x="164" y="80"/>
                  <a:pt x="164" y="80"/>
                </a:cubicBezTo>
                <a:cubicBezTo>
                  <a:pt x="164" y="80"/>
                  <a:pt x="164" y="80"/>
                  <a:pt x="163" y="80"/>
                </a:cubicBezTo>
                <a:cubicBezTo>
                  <a:pt x="163" y="80"/>
                  <a:pt x="163" y="81"/>
                  <a:pt x="162" y="81"/>
                </a:cubicBezTo>
                <a:cubicBezTo>
                  <a:pt x="148" y="62"/>
                  <a:pt x="148" y="62"/>
                  <a:pt x="148" y="62"/>
                </a:cubicBezTo>
                <a:cubicBezTo>
                  <a:pt x="148" y="62"/>
                  <a:pt x="148" y="62"/>
                  <a:pt x="148" y="62"/>
                </a:cubicBezTo>
                <a:cubicBezTo>
                  <a:pt x="149" y="61"/>
                  <a:pt x="149" y="60"/>
                  <a:pt x="149" y="59"/>
                </a:cubicBezTo>
                <a:cubicBezTo>
                  <a:pt x="149" y="58"/>
                  <a:pt x="149" y="58"/>
                  <a:pt x="148" y="58"/>
                </a:cubicBezTo>
                <a:cubicBezTo>
                  <a:pt x="148" y="41"/>
                  <a:pt x="148" y="41"/>
                  <a:pt x="148" y="41"/>
                </a:cubicBezTo>
                <a:cubicBezTo>
                  <a:pt x="148" y="41"/>
                  <a:pt x="149" y="40"/>
                  <a:pt x="149" y="40"/>
                </a:cubicBezTo>
                <a:cubicBezTo>
                  <a:pt x="166" y="70"/>
                  <a:pt x="166" y="70"/>
                  <a:pt x="166" y="70"/>
                </a:cubicBezTo>
                <a:cubicBezTo>
                  <a:pt x="166" y="70"/>
                  <a:pt x="166" y="70"/>
                  <a:pt x="165" y="71"/>
                </a:cubicBezTo>
                <a:cubicBezTo>
                  <a:pt x="164" y="72"/>
                  <a:pt x="165" y="74"/>
                  <a:pt x="166" y="75"/>
                </a:cubicBezTo>
                <a:close/>
                <a:moveTo>
                  <a:pt x="169" y="102"/>
                </a:moveTo>
                <a:cubicBezTo>
                  <a:pt x="170" y="103"/>
                  <a:pt x="171" y="104"/>
                  <a:pt x="171" y="104"/>
                </a:cubicBezTo>
                <a:cubicBezTo>
                  <a:pt x="170" y="113"/>
                  <a:pt x="170" y="113"/>
                  <a:pt x="170" y="113"/>
                </a:cubicBezTo>
                <a:cubicBezTo>
                  <a:pt x="169" y="113"/>
                  <a:pt x="169" y="113"/>
                  <a:pt x="169" y="113"/>
                </a:cubicBezTo>
                <a:cubicBezTo>
                  <a:pt x="169" y="114"/>
                  <a:pt x="169" y="114"/>
                  <a:pt x="168" y="114"/>
                </a:cubicBezTo>
                <a:cubicBezTo>
                  <a:pt x="165" y="111"/>
                  <a:pt x="165" y="111"/>
                  <a:pt x="165" y="111"/>
                </a:cubicBezTo>
                <a:cubicBezTo>
                  <a:pt x="167" y="90"/>
                  <a:pt x="167" y="90"/>
                  <a:pt x="167" y="90"/>
                </a:cubicBezTo>
                <a:cubicBezTo>
                  <a:pt x="171" y="99"/>
                  <a:pt x="171" y="99"/>
                  <a:pt x="171" y="99"/>
                </a:cubicBezTo>
                <a:cubicBezTo>
                  <a:pt x="170" y="99"/>
                  <a:pt x="169" y="101"/>
                  <a:pt x="169" y="102"/>
                </a:cubicBezTo>
                <a:close/>
                <a:moveTo>
                  <a:pt x="76" y="171"/>
                </a:moveTo>
                <a:cubicBezTo>
                  <a:pt x="68" y="169"/>
                  <a:pt x="68" y="169"/>
                  <a:pt x="68" y="169"/>
                </a:cubicBezTo>
                <a:cubicBezTo>
                  <a:pt x="58" y="166"/>
                  <a:pt x="58" y="166"/>
                  <a:pt x="58" y="166"/>
                </a:cubicBezTo>
                <a:cubicBezTo>
                  <a:pt x="58" y="166"/>
                  <a:pt x="58" y="165"/>
                  <a:pt x="58" y="165"/>
                </a:cubicBezTo>
                <a:cubicBezTo>
                  <a:pt x="58" y="164"/>
                  <a:pt x="57" y="163"/>
                  <a:pt x="56" y="163"/>
                </a:cubicBezTo>
                <a:cubicBezTo>
                  <a:pt x="55" y="161"/>
                  <a:pt x="55" y="161"/>
                  <a:pt x="55" y="161"/>
                </a:cubicBezTo>
                <a:cubicBezTo>
                  <a:pt x="77" y="170"/>
                  <a:pt x="77" y="170"/>
                  <a:pt x="77" y="170"/>
                </a:cubicBezTo>
                <a:cubicBezTo>
                  <a:pt x="77" y="170"/>
                  <a:pt x="76" y="170"/>
                  <a:pt x="76" y="171"/>
                </a:cubicBezTo>
                <a:close/>
                <a:moveTo>
                  <a:pt x="38" y="154"/>
                </a:moveTo>
                <a:cubicBezTo>
                  <a:pt x="38" y="154"/>
                  <a:pt x="38" y="153"/>
                  <a:pt x="38" y="153"/>
                </a:cubicBezTo>
                <a:cubicBezTo>
                  <a:pt x="55" y="161"/>
                  <a:pt x="55" y="161"/>
                  <a:pt x="55" y="161"/>
                </a:cubicBezTo>
                <a:cubicBezTo>
                  <a:pt x="55" y="163"/>
                  <a:pt x="55" y="163"/>
                  <a:pt x="55" y="163"/>
                </a:cubicBezTo>
                <a:cubicBezTo>
                  <a:pt x="55" y="163"/>
                  <a:pt x="55" y="163"/>
                  <a:pt x="55" y="163"/>
                </a:cubicBezTo>
                <a:cubicBezTo>
                  <a:pt x="54" y="163"/>
                  <a:pt x="54" y="163"/>
                  <a:pt x="53" y="164"/>
                </a:cubicBezTo>
                <a:lnTo>
                  <a:pt x="38" y="154"/>
                </a:lnTo>
                <a:close/>
                <a:moveTo>
                  <a:pt x="34" y="149"/>
                </a:moveTo>
                <a:cubicBezTo>
                  <a:pt x="24" y="132"/>
                  <a:pt x="24" y="132"/>
                  <a:pt x="24" y="132"/>
                </a:cubicBezTo>
                <a:cubicBezTo>
                  <a:pt x="12" y="96"/>
                  <a:pt x="12" y="96"/>
                  <a:pt x="12" y="96"/>
                </a:cubicBezTo>
                <a:cubicBezTo>
                  <a:pt x="13" y="96"/>
                  <a:pt x="13" y="96"/>
                  <a:pt x="13" y="95"/>
                </a:cubicBezTo>
                <a:cubicBezTo>
                  <a:pt x="15" y="97"/>
                  <a:pt x="15" y="97"/>
                  <a:pt x="15" y="97"/>
                </a:cubicBezTo>
                <a:cubicBezTo>
                  <a:pt x="30" y="108"/>
                  <a:pt x="30" y="108"/>
                  <a:pt x="30" y="108"/>
                </a:cubicBezTo>
                <a:cubicBezTo>
                  <a:pt x="29" y="109"/>
                  <a:pt x="29" y="109"/>
                  <a:pt x="29" y="110"/>
                </a:cubicBezTo>
                <a:cubicBezTo>
                  <a:pt x="29" y="111"/>
                  <a:pt x="30" y="111"/>
                  <a:pt x="31" y="111"/>
                </a:cubicBezTo>
                <a:cubicBezTo>
                  <a:pt x="35" y="149"/>
                  <a:pt x="35" y="149"/>
                  <a:pt x="35" y="149"/>
                </a:cubicBezTo>
                <a:cubicBezTo>
                  <a:pt x="35" y="149"/>
                  <a:pt x="35" y="149"/>
                  <a:pt x="34" y="149"/>
                </a:cubicBezTo>
                <a:close/>
                <a:moveTo>
                  <a:pt x="12" y="107"/>
                </a:moveTo>
                <a:cubicBezTo>
                  <a:pt x="12" y="107"/>
                  <a:pt x="11" y="107"/>
                  <a:pt x="10" y="107"/>
                </a:cubicBezTo>
                <a:cubicBezTo>
                  <a:pt x="11" y="96"/>
                  <a:pt x="11" y="96"/>
                  <a:pt x="11" y="96"/>
                </a:cubicBezTo>
                <a:cubicBezTo>
                  <a:pt x="12" y="96"/>
                  <a:pt x="12" y="96"/>
                  <a:pt x="12" y="96"/>
                </a:cubicBezTo>
                <a:cubicBezTo>
                  <a:pt x="12" y="96"/>
                  <a:pt x="12" y="96"/>
                  <a:pt x="12" y="96"/>
                </a:cubicBezTo>
                <a:cubicBezTo>
                  <a:pt x="23" y="131"/>
                  <a:pt x="23" y="131"/>
                  <a:pt x="23" y="131"/>
                </a:cubicBezTo>
                <a:cubicBezTo>
                  <a:pt x="12" y="112"/>
                  <a:pt x="12" y="112"/>
                  <a:pt x="12" y="112"/>
                </a:cubicBezTo>
                <a:cubicBezTo>
                  <a:pt x="13" y="112"/>
                  <a:pt x="13" y="112"/>
                  <a:pt x="13" y="111"/>
                </a:cubicBezTo>
                <a:cubicBezTo>
                  <a:pt x="14" y="110"/>
                  <a:pt x="14" y="108"/>
                  <a:pt x="12" y="107"/>
                </a:cubicBezTo>
                <a:close/>
                <a:moveTo>
                  <a:pt x="40" y="66"/>
                </a:moveTo>
                <a:cubicBezTo>
                  <a:pt x="36" y="49"/>
                  <a:pt x="36" y="49"/>
                  <a:pt x="36" y="49"/>
                </a:cubicBezTo>
                <a:cubicBezTo>
                  <a:pt x="38" y="49"/>
                  <a:pt x="39" y="47"/>
                  <a:pt x="38" y="46"/>
                </a:cubicBezTo>
                <a:cubicBezTo>
                  <a:pt x="38" y="46"/>
                  <a:pt x="38" y="45"/>
                  <a:pt x="38" y="45"/>
                </a:cubicBezTo>
                <a:cubicBezTo>
                  <a:pt x="59" y="39"/>
                  <a:pt x="59" y="39"/>
                  <a:pt x="59" y="39"/>
                </a:cubicBezTo>
                <a:cubicBezTo>
                  <a:pt x="59" y="39"/>
                  <a:pt x="59" y="39"/>
                  <a:pt x="59" y="40"/>
                </a:cubicBezTo>
                <a:cubicBezTo>
                  <a:pt x="59" y="40"/>
                  <a:pt x="60" y="40"/>
                  <a:pt x="60" y="41"/>
                </a:cubicBezTo>
                <a:cubicBezTo>
                  <a:pt x="43" y="66"/>
                  <a:pt x="43" y="66"/>
                  <a:pt x="43" y="66"/>
                </a:cubicBezTo>
                <a:cubicBezTo>
                  <a:pt x="42" y="66"/>
                  <a:pt x="42" y="65"/>
                  <a:pt x="41" y="66"/>
                </a:cubicBezTo>
                <a:cubicBezTo>
                  <a:pt x="41" y="66"/>
                  <a:pt x="41" y="66"/>
                  <a:pt x="40" y="66"/>
                </a:cubicBezTo>
                <a:close/>
                <a:moveTo>
                  <a:pt x="28" y="45"/>
                </a:moveTo>
                <a:cubicBezTo>
                  <a:pt x="28" y="45"/>
                  <a:pt x="28" y="44"/>
                  <a:pt x="28" y="44"/>
                </a:cubicBezTo>
                <a:cubicBezTo>
                  <a:pt x="46" y="24"/>
                  <a:pt x="46" y="24"/>
                  <a:pt x="46" y="24"/>
                </a:cubicBezTo>
                <a:cubicBezTo>
                  <a:pt x="46" y="24"/>
                  <a:pt x="46" y="24"/>
                  <a:pt x="46" y="24"/>
                </a:cubicBezTo>
                <a:cubicBezTo>
                  <a:pt x="48" y="25"/>
                  <a:pt x="50" y="25"/>
                  <a:pt x="51" y="23"/>
                </a:cubicBezTo>
                <a:cubicBezTo>
                  <a:pt x="51" y="23"/>
                  <a:pt x="51" y="23"/>
                  <a:pt x="51" y="23"/>
                </a:cubicBezTo>
                <a:cubicBezTo>
                  <a:pt x="60" y="37"/>
                  <a:pt x="60" y="37"/>
                  <a:pt x="60" y="37"/>
                </a:cubicBezTo>
                <a:cubicBezTo>
                  <a:pt x="59" y="38"/>
                  <a:pt x="59" y="38"/>
                  <a:pt x="59" y="39"/>
                </a:cubicBezTo>
                <a:cubicBezTo>
                  <a:pt x="38" y="45"/>
                  <a:pt x="38" y="45"/>
                  <a:pt x="38" y="45"/>
                </a:cubicBezTo>
                <a:cubicBezTo>
                  <a:pt x="38" y="44"/>
                  <a:pt x="36" y="43"/>
                  <a:pt x="35" y="44"/>
                </a:cubicBezTo>
                <a:cubicBezTo>
                  <a:pt x="34" y="44"/>
                  <a:pt x="33" y="45"/>
                  <a:pt x="33" y="46"/>
                </a:cubicBezTo>
                <a:cubicBezTo>
                  <a:pt x="28" y="45"/>
                  <a:pt x="28" y="45"/>
                  <a:pt x="28" y="45"/>
                </a:cubicBezTo>
                <a:cubicBezTo>
                  <a:pt x="28" y="45"/>
                  <a:pt x="28" y="45"/>
                  <a:pt x="28" y="45"/>
                </a:cubicBezTo>
                <a:close/>
                <a:moveTo>
                  <a:pt x="96" y="13"/>
                </a:moveTo>
                <a:cubicBezTo>
                  <a:pt x="96" y="13"/>
                  <a:pt x="97" y="13"/>
                  <a:pt x="97" y="13"/>
                </a:cubicBezTo>
                <a:cubicBezTo>
                  <a:pt x="95" y="20"/>
                  <a:pt x="95" y="20"/>
                  <a:pt x="95" y="20"/>
                </a:cubicBezTo>
                <a:cubicBezTo>
                  <a:pt x="95" y="20"/>
                  <a:pt x="95" y="20"/>
                  <a:pt x="95" y="20"/>
                </a:cubicBezTo>
                <a:cubicBezTo>
                  <a:pt x="94" y="20"/>
                  <a:pt x="94" y="20"/>
                  <a:pt x="94" y="20"/>
                </a:cubicBezTo>
                <a:cubicBezTo>
                  <a:pt x="94" y="20"/>
                  <a:pt x="94" y="20"/>
                  <a:pt x="94" y="20"/>
                </a:cubicBezTo>
                <a:cubicBezTo>
                  <a:pt x="94" y="21"/>
                  <a:pt x="94" y="21"/>
                  <a:pt x="93" y="21"/>
                </a:cubicBezTo>
                <a:cubicBezTo>
                  <a:pt x="93" y="21"/>
                  <a:pt x="93" y="21"/>
                  <a:pt x="93" y="21"/>
                </a:cubicBezTo>
                <a:cubicBezTo>
                  <a:pt x="93" y="21"/>
                  <a:pt x="92" y="22"/>
                  <a:pt x="92" y="23"/>
                </a:cubicBezTo>
                <a:cubicBezTo>
                  <a:pt x="78" y="24"/>
                  <a:pt x="78" y="24"/>
                  <a:pt x="78" y="24"/>
                </a:cubicBezTo>
                <a:cubicBezTo>
                  <a:pt x="78" y="24"/>
                  <a:pt x="78" y="24"/>
                  <a:pt x="78" y="24"/>
                </a:cubicBezTo>
                <a:cubicBezTo>
                  <a:pt x="78" y="23"/>
                  <a:pt x="78" y="23"/>
                  <a:pt x="77" y="23"/>
                </a:cubicBezTo>
                <a:cubicBezTo>
                  <a:pt x="95" y="12"/>
                  <a:pt x="95" y="12"/>
                  <a:pt x="95" y="12"/>
                </a:cubicBezTo>
                <a:cubicBezTo>
                  <a:pt x="96" y="13"/>
                  <a:pt x="96" y="13"/>
                  <a:pt x="96" y="13"/>
                </a:cubicBezTo>
                <a:close/>
                <a:moveTo>
                  <a:pt x="96" y="24"/>
                </a:moveTo>
                <a:cubicBezTo>
                  <a:pt x="108" y="31"/>
                  <a:pt x="108" y="31"/>
                  <a:pt x="108" y="31"/>
                </a:cubicBezTo>
                <a:cubicBezTo>
                  <a:pt x="107" y="31"/>
                  <a:pt x="107" y="32"/>
                  <a:pt x="107" y="32"/>
                </a:cubicBezTo>
                <a:cubicBezTo>
                  <a:pt x="78" y="41"/>
                  <a:pt x="78" y="41"/>
                  <a:pt x="78" y="41"/>
                </a:cubicBezTo>
                <a:cubicBezTo>
                  <a:pt x="78" y="41"/>
                  <a:pt x="78" y="41"/>
                  <a:pt x="78" y="40"/>
                </a:cubicBezTo>
                <a:cubicBezTo>
                  <a:pt x="93" y="24"/>
                  <a:pt x="93" y="24"/>
                  <a:pt x="93" y="24"/>
                </a:cubicBezTo>
                <a:cubicBezTo>
                  <a:pt x="94" y="25"/>
                  <a:pt x="94" y="25"/>
                  <a:pt x="95" y="25"/>
                </a:cubicBezTo>
                <a:cubicBezTo>
                  <a:pt x="96" y="25"/>
                  <a:pt x="96" y="24"/>
                  <a:pt x="96" y="24"/>
                </a:cubicBezTo>
                <a:close/>
                <a:moveTo>
                  <a:pt x="126" y="21"/>
                </a:moveTo>
                <a:cubicBezTo>
                  <a:pt x="126" y="23"/>
                  <a:pt x="126" y="23"/>
                  <a:pt x="126" y="23"/>
                </a:cubicBezTo>
                <a:cubicBezTo>
                  <a:pt x="122" y="21"/>
                  <a:pt x="122" y="21"/>
                  <a:pt x="122" y="21"/>
                </a:cubicBezTo>
                <a:cubicBezTo>
                  <a:pt x="122" y="20"/>
                  <a:pt x="122" y="20"/>
                  <a:pt x="122" y="20"/>
                </a:cubicBezTo>
                <a:cubicBezTo>
                  <a:pt x="123" y="19"/>
                  <a:pt x="123" y="19"/>
                  <a:pt x="123" y="19"/>
                </a:cubicBezTo>
                <a:cubicBezTo>
                  <a:pt x="123" y="20"/>
                  <a:pt x="125" y="21"/>
                  <a:pt x="126" y="21"/>
                </a:cubicBezTo>
                <a:close/>
                <a:moveTo>
                  <a:pt x="126" y="23"/>
                </a:moveTo>
                <a:cubicBezTo>
                  <a:pt x="122" y="50"/>
                  <a:pt x="122" y="50"/>
                  <a:pt x="122" y="50"/>
                </a:cubicBezTo>
                <a:cubicBezTo>
                  <a:pt x="122" y="50"/>
                  <a:pt x="121" y="50"/>
                  <a:pt x="121" y="50"/>
                </a:cubicBezTo>
                <a:cubicBezTo>
                  <a:pt x="121" y="50"/>
                  <a:pt x="121" y="50"/>
                  <a:pt x="121" y="51"/>
                </a:cubicBezTo>
                <a:cubicBezTo>
                  <a:pt x="119" y="48"/>
                  <a:pt x="119" y="48"/>
                  <a:pt x="119" y="48"/>
                </a:cubicBezTo>
                <a:cubicBezTo>
                  <a:pt x="111" y="34"/>
                  <a:pt x="111" y="34"/>
                  <a:pt x="111" y="34"/>
                </a:cubicBezTo>
                <a:cubicBezTo>
                  <a:pt x="111" y="33"/>
                  <a:pt x="112" y="32"/>
                  <a:pt x="112" y="31"/>
                </a:cubicBezTo>
                <a:cubicBezTo>
                  <a:pt x="112" y="31"/>
                  <a:pt x="111" y="31"/>
                  <a:pt x="111" y="31"/>
                </a:cubicBezTo>
                <a:cubicBezTo>
                  <a:pt x="121" y="21"/>
                  <a:pt x="121" y="21"/>
                  <a:pt x="121" y="21"/>
                </a:cubicBezTo>
                <a:lnTo>
                  <a:pt x="126" y="23"/>
                </a:lnTo>
                <a:close/>
                <a:moveTo>
                  <a:pt x="141" y="32"/>
                </a:moveTo>
                <a:cubicBezTo>
                  <a:pt x="142" y="33"/>
                  <a:pt x="142" y="33"/>
                  <a:pt x="143" y="33"/>
                </a:cubicBezTo>
                <a:cubicBezTo>
                  <a:pt x="144" y="38"/>
                  <a:pt x="144" y="38"/>
                  <a:pt x="144" y="38"/>
                </a:cubicBezTo>
                <a:cubicBezTo>
                  <a:pt x="132" y="46"/>
                  <a:pt x="132" y="46"/>
                  <a:pt x="132" y="46"/>
                </a:cubicBezTo>
                <a:cubicBezTo>
                  <a:pt x="123" y="51"/>
                  <a:pt x="123" y="51"/>
                  <a:pt x="123" y="51"/>
                </a:cubicBezTo>
                <a:cubicBezTo>
                  <a:pt x="123" y="51"/>
                  <a:pt x="123" y="50"/>
                  <a:pt x="122" y="50"/>
                </a:cubicBezTo>
                <a:cubicBezTo>
                  <a:pt x="126" y="23"/>
                  <a:pt x="126" y="23"/>
                  <a:pt x="126" y="23"/>
                </a:cubicBezTo>
                <a:cubicBezTo>
                  <a:pt x="140" y="29"/>
                  <a:pt x="140" y="29"/>
                  <a:pt x="140" y="29"/>
                </a:cubicBezTo>
                <a:cubicBezTo>
                  <a:pt x="139" y="30"/>
                  <a:pt x="140" y="32"/>
                  <a:pt x="141" y="32"/>
                </a:cubicBezTo>
                <a:close/>
                <a:moveTo>
                  <a:pt x="158" y="105"/>
                </a:moveTo>
                <a:cubicBezTo>
                  <a:pt x="165" y="111"/>
                  <a:pt x="165" y="111"/>
                  <a:pt x="165" y="111"/>
                </a:cubicBezTo>
                <a:cubicBezTo>
                  <a:pt x="164" y="119"/>
                  <a:pt x="164" y="119"/>
                  <a:pt x="164" y="119"/>
                </a:cubicBezTo>
                <a:cubicBezTo>
                  <a:pt x="163" y="119"/>
                  <a:pt x="162" y="119"/>
                  <a:pt x="162" y="120"/>
                </a:cubicBezTo>
                <a:cubicBezTo>
                  <a:pt x="161" y="121"/>
                  <a:pt x="161" y="121"/>
                  <a:pt x="161" y="121"/>
                </a:cubicBezTo>
                <a:cubicBezTo>
                  <a:pt x="141" y="119"/>
                  <a:pt x="141" y="119"/>
                  <a:pt x="141" y="119"/>
                </a:cubicBezTo>
                <a:cubicBezTo>
                  <a:pt x="141" y="119"/>
                  <a:pt x="141" y="119"/>
                  <a:pt x="141" y="118"/>
                </a:cubicBezTo>
                <a:cubicBezTo>
                  <a:pt x="141" y="118"/>
                  <a:pt x="141" y="118"/>
                  <a:pt x="141" y="118"/>
                </a:cubicBezTo>
                <a:cubicBezTo>
                  <a:pt x="151" y="109"/>
                  <a:pt x="151" y="109"/>
                  <a:pt x="151" y="109"/>
                </a:cubicBezTo>
                <a:cubicBezTo>
                  <a:pt x="155" y="105"/>
                  <a:pt x="155" y="105"/>
                  <a:pt x="155" y="105"/>
                </a:cubicBezTo>
                <a:cubicBezTo>
                  <a:pt x="155" y="106"/>
                  <a:pt x="156" y="106"/>
                  <a:pt x="156" y="106"/>
                </a:cubicBezTo>
                <a:cubicBezTo>
                  <a:pt x="157" y="105"/>
                  <a:pt x="157" y="105"/>
                  <a:pt x="158" y="105"/>
                </a:cubicBezTo>
                <a:close/>
                <a:moveTo>
                  <a:pt x="161" y="133"/>
                </a:moveTo>
                <a:cubicBezTo>
                  <a:pt x="164" y="125"/>
                  <a:pt x="164" y="125"/>
                  <a:pt x="164" y="125"/>
                </a:cubicBezTo>
                <a:cubicBezTo>
                  <a:pt x="164" y="125"/>
                  <a:pt x="165" y="125"/>
                  <a:pt x="165" y="125"/>
                </a:cubicBezTo>
                <a:lnTo>
                  <a:pt x="161" y="133"/>
                </a:lnTo>
                <a:close/>
                <a:moveTo>
                  <a:pt x="145" y="162"/>
                </a:moveTo>
                <a:cubicBezTo>
                  <a:pt x="108" y="171"/>
                  <a:pt x="108" y="171"/>
                  <a:pt x="108" y="171"/>
                </a:cubicBezTo>
                <a:cubicBezTo>
                  <a:pt x="108" y="171"/>
                  <a:pt x="108" y="171"/>
                  <a:pt x="108" y="170"/>
                </a:cubicBezTo>
                <a:cubicBezTo>
                  <a:pt x="127" y="163"/>
                  <a:pt x="127" y="163"/>
                  <a:pt x="127" y="163"/>
                </a:cubicBezTo>
                <a:cubicBezTo>
                  <a:pt x="128" y="164"/>
                  <a:pt x="129" y="164"/>
                  <a:pt x="130" y="164"/>
                </a:cubicBezTo>
                <a:cubicBezTo>
                  <a:pt x="130" y="164"/>
                  <a:pt x="130" y="164"/>
                  <a:pt x="130" y="164"/>
                </a:cubicBezTo>
                <a:cubicBezTo>
                  <a:pt x="130" y="163"/>
                  <a:pt x="130" y="163"/>
                  <a:pt x="130" y="163"/>
                </a:cubicBezTo>
                <a:cubicBezTo>
                  <a:pt x="132" y="163"/>
                  <a:pt x="133" y="163"/>
                  <a:pt x="134" y="162"/>
                </a:cubicBezTo>
                <a:cubicBezTo>
                  <a:pt x="134" y="162"/>
                  <a:pt x="134" y="161"/>
                  <a:pt x="134" y="161"/>
                </a:cubicBezTo>
                <a:cubicBezTo>
                  <a:pt x="145" y="162"/>
                  <a:pt x="145" y="162"/>
                  <a:pt x="145" y="162"/>
                </a:cubicBezTo>
                <a:cubicBezTo>
                  <a:pt x="145" y="162"/>
                  <a:pt x="145" y="162"/>
                  <a:pt x="145" y="162"/>
                </a:cubicBezTo>
                <a:close/>
                <a:moveTo>
                  <a:pt x="107" y="169"/>
                </a:moveTo>
                <a:cubicBezTo>
                  <a:pt x="107" y="166"/>
                  <a:pt x="107" y="166"/>
                  <a:pt x="107" y="166"/>
                </a:cubicBezTo>
                <a:cubicBezTo>
                  <a:pt x="127" y="162"/>
                  <a:pt x="127" y="162"/>
                  <a:pt x="127" y="162"/>
                </a:cubicBezTo>
                <a:cubicBezTo>
                  <a:pt x="127" y="162"/>
                  <a:pt x="127" y="162"/>
                  <a:pt x="127" y="162"/>
                </a:cubicBezTo>
                <a:cubicBezTo>
                  <a:pt x="127" y="162"/>
                  <a:pt x="127" y="162"/>
                  <a:pt x="127" y="162"/>
                </a:cubicBezTo>
                <a:cubicBezTo>
                  <a:pt x="108" y="170"/>
                  <a:pt x="108" y="170"/>
                  <a:pt x="108" y="170"/>
                </a:cubicBezTo>
                <a:cubicBezTo>
                  <a:pt x="108" y="170"/>
                  <a:pt x="107" y="169"/>
                  <a:pt x="107" y="169"/>
                </a:cubicBezTo>
                <a:close/>
                <a:moveTo>
                  <a:pt x="30" y="108"/>
                </a:moveTo>
                <a:cubicBezTo>
                  <a:pt x="16" y="97"/>
                  <a:pt x="16" y="97"/>
                  <a:pt x="16" y="97"/>
                </a:cubicBezTo>
                <a:cubicBezTo>
                  <a:pt x="13" y="95"/>
                  <a:pt x="13" y="95"/>
                  <a:pt x="13" y="95"/>
                </a:cubicBezTo>
                <a:cubicBezTo>
                  <a:pt x="14" y="95"/>
                  <a:pt x="14" y="95"/>
                  <a:pt x="14" y="94"/>
                </a:cubicBezTo>
                <a:cubicBezTo>
                  <a:pt x="46" y="93"/>
                  <a:pt x="46" y="93"/>
                  <a:pt x="46" y="93"/>
                </a:cubicBezTo>
                <a:cubicBezTo>
                  <a:pt x="49" y="93"/>
                  <a:pt x="49" y="93"/>
                  <a:pt x="49" y="93"/>
                </a:cubicBezTo>
                <a:cubicBezTo>
                  <a:pt x="49" y="93"/>
                  <a:pt x="49" y="94"/>
                  <a:pt x="49" y="94"/>
                </a:cubicBezTo>
                <a:cubicBezTo>
                  <a:pt x="49" y="94"/>
                  <a:pt x="49" y="94"/>
                  <a:pt x="49" y="94"/>
                </a:cubicBezTo>
                <a:cubicBezTo>
                  <a:pt x="33" y="108"/>
                  <a:pt x="33" y="108"/>
                  <a:pt x="33" y="108"/>
                </a:cubicBezTo>
                <a:cubicBezTo>
                  <a:pt x="32" y="107"/>
                  <a:pt x="32" y="107"/>
                  <a:pt x="31" y="107"/>
                </a:cubicBezTo>
                <a:cubicBezTo>
                  <a:pt x="30" y="107"/>
                  <a:pt x="30" y="108"/>
                  <a:pt x="30" y="108"/>
                </a:cubicBezTo>
                <a:close/>
                <a:moveTo>
                  <a:pt x="74" y="69"/>
                </a:moveTo>
                <a:cubicBezTo>
                  <a:pt x="65" y="56"/>
                  <a:pt x="65" y="56"/>
                  <a:pt x="65" y="56"/>
                </a:cubicBezTo>
                <a:cubicBezTo>
                  <a:pt x="66" y="56"/>
                  <a:pt x="66" y="55"/>
                  <a:pt x="66" y="54"/>
                </a:cubicBezTo>
                <a:cubicBezTo>
                  <a:pt x="66" y="54"/>
                  <a:pt x="66" y="54"/>
                  <a:pt x="65" y="53"/>
                </a:cubicBezTo>
                <a:cubicBezTo>
                  <a:pt x="76" y="42"/>
                  <a:pt x="76" y="42"/>
                  <a:pt x="76" y="42"/>
                </a:cubicBezTo>
                <a:cubicBezTo>
                  <a:pt x="76" y="42"/>
                  <a:pt x="76" y="43"/>
                  <a:pt x="76" y="43"/>
                </a:cubicBezTo>
                <a:cubicBezTo>
                  <a:pt x="76" y="69"/>
                  <a:pt x="76" y="69"/>
                  <a:pt x="76" y="69"/>
                </a:cubicBezTo>
                <a:cubicBezTo>
                  <a:pt x="75" y="69"/>
                  <a:pt x="75" y="69"/>
                  <a:pt x="75" y="69"/>
                </a:cubicBezTo>
                <a:cubicBezTo>
                  <a:pt x="75" y="69"/>
                  <a:pt x="75" y="69"/>
                  <a:pt x="74" y="69"/>
                </a:cubicBezTo>
                <a:close/>
                <a:moveTo>
                  <a:pt x="63" y="40"/>
                </a:moveTo>
                <a:cubicBezTo>
                  <a:pt x="70" y="40"/>
                  <a:pt x="70" y="40"/>
                  <a:pt x="70" y="40"/>
                </a:cubicBezTo>
                <a:cubicBezTo>
                  <a:pt x="76" y="41"/>
                  <a:pt x="76" y="41"/>
                  <a:pt x="76" y="41"/>
                </a:cubicBezTo>
                <a:cubicBezTo>
                  <a:pt x="76" y="41"/>
                  <a:pt x="76" y="42"/>
                  <a:pt x="76" y="42"/>
                </a:cubicBezTo>
                <a:cubicBezTo>
                  <a:pt x="76" y="42"/>
                  <a:pt x="76" y="42"/>
                  <a:pt x="76" y="42"/>
                </a:cubicBezTo>
                <a:cubicBezTo>
                  <a:pt x="66" y="53"/>
                  <a:pt x="66" y="53"/>
                  <a:pt x="66" y="53"/>
                </a:cubicBezTo>
                <a:cubicBezTo>
                  <a:pt x="65" y="53"/>
                  <a:pt x="65" y="53"/>
                  <a:pt x="65" y="53"/>
                </a:cubicBezTo>
                <a:cubicBezTo>
                  <a:pt x="65" y="53"/>
                  <a:pt x="64" y="53"/>
                  <a:pt x="64" y="53"/>
                </a:cubicBezTo>
                <a:cubicBezTo>
                  <a:pt x="62" y="41"/>
                  <a:pt x="62" y="41"/>
                  <a:pt x="62" y="41"/>
                </a:cubicBezTo>
                <a:cubicBezTo>
                  <a:pt x="62" y="41"/>
                  <a:pt x="62" y="41"/>
                  <a:pt x="62" y="41"/>
                </a:cubicBezTo>
                <a:cubicBezTo>
                  <a:pt x="63" y="41"/>
                  <a:pt x="63" y="40"/>
                  <a:pt x="63" y="40"/>
                </a:cubicBezTo>
                <a:close/>
                <a:moveTo>
                  <a:pt x="74" y="27"/>
                </a:moveTo>
                <a:cubicBezTo>
                  <a:pt x="75" y="32"/>
                  <a:pt x="75" y="32"/>
                  <a:pt x="75" y="32"/>
                </a:cubicBezTo>
                <a:cubicBezTo>
                  <a:pt x="63" y="38"/>
                  <a:pt x="63" y="38"/>
                  <a:pt x="63" y="38"/>
                </a:cubicBezTo>
                <a:cubicBezTo>
                  <a:pt x="63" y="38"/>
                  <a:pt x="63" y="38"/>
                  <a:pt x="63" y="38"/>
                </a:cubicBezTo>
                <a:cubicBezTo>
                  <a:pt x="73" y="26"/>
                  <a:pt x="73" y="26"/>
                  <a:pt x="73" y="26"/>
                </a:cubicBezTo>
                <a:cubicBezTo>
                  <a:pt x="73" y="27"/>
                  <a:pt x="74" y="27"/>
                  <a:pt x="74" y="27"/>
                </a:cubicBezTo>
                <a:close/>
                <a:moveTo>
                  <a:pt x="63" y="39"/>
                </a:moveTo>
                <a:cubicBezTo>
                  <a:pt x="63" y="38"/>
                  <a:pt x="63" y="38"/>
                  <a:pt x="63" y="38"/>
                </a:cubicBezTo>
                <a:cubicBezTo>
                  <a:pt x="75" y="32"/>
                  <a:pt x="75" y="32"/>
                  <a:pt x="75" y="32"/>
                </a:cubicBezTo>
                <a:cubicBezTo>
                  <a:pt x="76" y="40"/>
                  <a:pt x="76" y="40"/>
                  <a:pt x="76" y="40"/>
                </a:cubicBezTo>
                <a:cubicBezTo>
                  <a:pt x="76" y="41"/>
                  <a:pt x="76" y="41"/>
                  <a:pt x="76" y="41"/>
                </a:cubicBezTo>
                <a:cubicBezTo>
                  <a:pt x="63" y="39"/>
                  <a:pt x="63" y="39"/>
                  <a:pt x="63" y="39"/>
                </a:cubicBezTo>
                <a:cubicBezTo>
                  <a:pt x="63" y="39"/>
                  <a:pt x="63" y="39"/>
                  <a:pt x="63" y="39"/>
                </a:cubicBezTo>
                <a:close/>
                <a:moveTo>
                  <a:pt x="111" y="34"/>
                </a:moveTo>
                <a:cubicBezTo>
                  <a:pt x="119" y="48"/>
                  <a:pt x="119" y="48"/>
                  <a:pt x="119" y="48"/>
                </a:cubicBezTo>
                <a:cubicBezTo>
                  <a:pt x="120" y="51"/>
                  <a:pt x="120" y="51"/>
                  <a:pt x="120" y="51"/>
                </a:cubicBezTo>
                <a:cubicBezTo>
                  <a:pt x="120" y="51"/>
                  <a:pt x="119" y="52"/>
                  <a:pt x="120" y="53"/>
                </a:cubicBezTo>
                <a:cubicBezTo>
                  <a:pt x="120" y="53"/>
                  <a:pt x="120" y="53"/>
                  <a:pt x="120" y="53"/>
                </a:cubicBezTo>
                <a:cubicBezTo>
                  <a:pt x="103" y="61"/>
                  <a:pt x="103" y="61"/>
                  <a:pt x="103" y="61"/>
                </a:cubicBezTo>
                <a:cubicBezTo>
                  <a:pt x="97" y="64"/>
                  <a:pt x="97" y="64"/>
                  <a:pt x="97" y="64"/>
                </a:cubicBezTo>
                <a:cubicBezTo>
                  <a:pt x="97" y="64"/>
                  <a:pt x="96" y="63"/>
                  <a:pt x="96" y="63"/>
                </a:cubicBezTo>
                <a:cubicBezTo>
                  <a:pt x="109" y="34"/>
                  <a:pt x="109" y="34"/>
                  <a:pt x="109" y="34"/>
                </a:cubicBezTo>
                <a:cubicBezTo>
                  <a:pt x="109" y="34"/>
                  <a:pt x="110" y="34"/>
                  <a:pt x="110" y="34"/>
                </a:cubicBezTo>
                <a:cubicBezTo>
                  <a:pt x="110" y="34"/>
                  <a:pt x="110" y="34"/>
                  <a:pt x="111" y="34"/>
                </a:cubicBezTo>
                <a:close/>
                <a:moveTo>
                  <a:pt x="146" y="75"/>
                </a:moveTo>
                <a:cubicBezTo>
                  <a:pt x="147" y="76"/>
                  <a:pt x="147" y="77"/>
                  <a:pt x="148" y="76"/>
                </a:cubicBezTo>
                <a:cubicBezTo>
                  <a:pt x="152" y="94"/>
                  <a:pt x="152" y="94"/>
                  <a:pt x="152" y="94"/>
                </a:cubicBezTo>
                <a:cubicBezTo>
                  <a:pt x="152" y="94"/>
                  <a:pt x="152" y="94"/>
                  <a:pt x="152" y="94"/>
                </a:cubicBezTo>
                <a:cubicBezTo>
                  <a:pt x="144" y="82"/>
                  <a:pt x="144" y="82"/>
                  <a:pt x="144" y="82"/>
                </a:cubicBezTo>
                <a:cubicBezTo>
                  <a:pt x="141" y="76"/>
                  <a:pt x="141" y="76"/>
                  <a:pt x="141" y="76"/>
                </a:cubicBezTo>
                <a:cubicBezTo>
                  <a:pt x="142" y="76"/>
                  <a:pt x="142" y="76"/>
                  <a:pt x="142" y="75"/>
                </a:cubicBezTo>
                <a:cubicBezTo>
                  <a:pt x="146" y="75"/>
                  <a:pt x="146" y="75"/>
                  <a:pt x="146" y="75"/>
                </a:cubicBezTo>
                <a:cubicBezTo>
                  <a:pt x="146" y="75"/>
                  <a:pt x="146" y="75"/>
                  <a:pt x="146" y="75"/>
                </a:cubicBezTo>
                <a:close/>
                <a:moveTo>
                  <a:pt x="141" y="77"/>
                </a:moveTo>
                <a:cubicBezTo>
                  <a:pt x="141" y="77"/>
                  <a:pt x="141" y="77"/>
                  <a:pt x="141" y="77"/>
                </a:cubicBezTo>
                <a:cubicBezTo>
                  <a:pt x="152" y="95"/>
                  <a:pt x="152" y="95"/>
                  <a:pt x="152" y="95"/>
                </a:cubicBezTo>
                <a:cubicBezTo>
                  <a:pt x="151" y="95"/>
                  <a:pt x="151" y="95"/>
                  <a:pt x="151" y="95"/>
                </a:cubicBezTo>
                <a:cubicBezTo>
                  <a:pt x="150" y="95"/>
                  <a:pt x="150" y="95"/>
                  <a:pt x="150" y="95"/>
                </a:cubicBezTo>
                <a:cubicBezTo>
                  <a:pt x="118" y="79"/>
                  <a:pt x="118" y="79"/>
                  <a:pt x="118" y="79"/>
                </a:cubicBezTo>
                <a:cubicBezTo>
                  <a:pt x="118" y="79"/>
                  <a:pt x="118" y="78"/>
                  <a:pt x="118" y="78"/>
                </a:cubicBezTo>
                <a:cubicBezTo>
                  <a:pt x="118" y="78"/>
                  <a:pt x="118" y="78"/>
                  <a:pt x="118" y="78"/>
                </a:cubicBezTo>
                <a:cubicBezTo>
                  <a:pt x="135" y="76"/>
                  <a:pt x="135" y="76"/>
                  <a:pt x="135" y="76"/>
                </a:cubicBezTo>
                <a:cubicBezTo>
                  <a:pt x="138" y="75"/>
                  <a:pt x="138" y="75"/>
                  <a:pt x="138" y="75"/>
                </a:cubicBezTo>
                <a:cubicBezTo>
                  <a:pt x="139" y="76"/>
                  <a:pt x="140" y="77"/>
                  <a:pt x="141" y="77"/>
                </a:cubicBezTo>
                <a:close/>
                <a:moveTo>
                  <a:pt x="162" y="124"/>
                </a:moveTo>
                <a:cubicBezTo>
                  <a:pt x="154" y="133"/>
                  <a:pt x="154" y="133"/>
                  <a:pt x="154" y="133"/>
                </a:cubicBezTo>
                <a:cubicBezTo>
                  <a:pt x="141" y="120"/>
                  <a:pt x="141" y="120"/>
                  <a:pt x="141" y="120"/>
                </a:cubicBezTo>
                <a:cubicBezTo>
                  <a:pt x="141" y="120"/>
                  <a:pt x="141" y="120"/>
                  <a:pt x="141" y="119"/>
                </a:cubicBezTo>
                <a:cubicBezTo>
                  <a:pt x="161" y="122"/>
                  <a:pt x="161" y="122"/>
                  <a:pt x="161" y="122"/>
                </a:cubicBezTo>
                <a:cubicBezTo>
                  <a:pt x="161" y="123"/>
                  <a:pt x="162" y="124"/>
                  <a:pt x="162" y="124"/>
                </a:cubicBezTo>
                <a:close/>
                <a:moveTo>
                  <a:pt x="158" y="137"/>
                </a:moveTo>
                <a:cubicBezTo>
                  <a:pt x="155" y="134"/>
                  <a:pt x="155" y="134"/>
                  <a:pt x="155" y="134"/>
                </a:cubicBezTo>
                <a:cubicBezTo>
                  <a:pt x="163" y="124"/>
                  <a:pt x="163" y="124"/>
                  <a:pt x="163" y="124"/>
                </a:cubicBezTo>
                <a:cubicBezTo>
                  <a:pt x="163" y="125"/>
                  <a:pt x="163" y="125"/>
                  <a:pt x="164" y="125"/>
                </a:cubicBezTo>
                <a:cubicBezTo>
                  <a:pt x="159" y="136"/>
                  <a:pt x="159" y="136"/>
                  <a:pt x="159" y="136"/>
                </a:cubicBezTo>
                <a:cubicBezTo>
                  <a:pt x="159" y="136"/>
                  <a:pt x="159" y="136"/>
                  <a:pt x="159" y="136"/>
                </a:cubicBezTo>
                <a:cubicBezTo>
                  <a:pt x="159" y="136"/>
                  <a:pt x="158" y="137"/>
                  <a:pt x="158" y="137"/>
                </a:cubicBezTo>
                <a:close/>
                <a:moveTo>
                  <a:pt x="145" y="150"/>
                </a:moveTo>
                <a:cubicBezTo>
                  <a:pt x="143" y="147"/>
                  <a:pt x="143" y="147"/>
                  <a:pt x="143" y="147"/>
                </a:cubicBezTo>
                <a:cubicBezTo>
                  <a:pt x="146" y="144"/>
                  <a:pt x="146" y="144"/>
                  <a:pt x="146" y="144"/>
                </a:cubicBezTo>
                <a:cubicBezTo>
                  <a:pt x="147" y="149"/>
                  <a:pt x="147" y="149"/>
                  <a:pt x="147" y="149"/>
                </a:cubicBezTo>
                <a:cubicBezTo>
                  <a:pt x="147" y="149"/>
                  <a:pt x="147" y="149"/>
                  <a:pt x="147" y="149"/>
                </a:cubicBezTo>
                <a:cubicBezTo>
                  <a:pt x="146" y="149"/>
                  <a:pt x="146" y="150"/>
                  <a:pt x="145" y="150"/>
                </a:cubicBezTo>
                <a:close/>
                <a:moveTo>
                  <a:pt x="143" y="146"/>
                </a:moveTo>
                <a:cubicBezTo>
                  <a:pt x="139" y="140"/>
                  <a:pt x="139" y="140"/>
                  <a:pt x="139" y="140"/>
                </a:cubicBezTo>
                <a:cubicBezTo>
                  <a:pt x="139" y="140"/>
                  <a:pt x="140" y="140"/>
                  <a:pt x="140" y="140"/>
                </a:cubicBezTo>
                <a:cubicBezTo>
                  <a:pt x="141" y="140"/>
                  <a:pt x="142" y="138"/>
                  <a:pt x="142" y="137"/>
                </a:cubicBezTo>
                <a:cubicBezTo>
                  <a:pt x="142" y="135"/>
                  <a:pt x="140" y="134"/>
                  <a:pt x="139" y="134"/>
                </a:cubicBezTo>
                <a:cubicBezTo>
                  <a:pt x="138" y="135"/>
                  <a:pt x="137" y="135"/>
                  <a:pt x="137" y="136"/>
                </a:cubicBezTo>
                <a:cubicBezTo>
                  <a:pt x="132" y="129"/>
                  <a:pt x="132" y="129"/>
                  <a:pt x="132" y="129"/>
                </a:cubicBezTo>
                <a:cubicBezTo>
                  <a:pt x="133" y="129"/>
                  <a:pt x="133" y="128"/>
                  <a:pt x="133" y="127"/>
                </a:cubicBezTo>
                <a:cubicBezTo>
                  <a:pt x="133" y="127"/>
                  <a:pt x="133" y="126"/>
                  <a:pt x="133" y="126"/>
                </a:cubicBezTo>
                <a:cubicBezTo>
                  <a:pt x="138" y="121"/>
                  <a:pt x="138" y="121"/>
                  <a:pt x="138" y="121"/>
                </a:cubicBezTo>
                <a:cubicBezTo>
                  <a:pt x="138" y="121"/>
                  <a:pt x="138" y="121"/>
                  <a:pt x="138" y="121"/>
                </a:cubicBezTo>
                <a:cubicBezTo>
                  <a:pt x="138" y="121"/>
                  <a:pt x="139" y="121"/>
                  <a:pt x="140" y="121"/>
                </a:cubicBezTo>
                <a:cubicBezTo>
                  <a:pt x="140" y="121"/>
                  <a:pt x="140" y="121"/>
                  <a:pt x="140" y="121"/>
                </a:cubicBezTo>
                <a:cubicBezTo>
                  <a:pt x="146" y="143"/>
                  <a:pt x="146" y="143"/>
                  <a:pt x="146" y="143"/>
                </a:cubicBezTo>
                <a:lnTo>
                  <a:pt x="143" y="146"/>
                </a:lnTo>
                <a:close/>
                <a:moveTo>
                  <a:pt x="127" y="160"/>
                </a:moveTo>
                <a:cubicBezTo>
                  <a:pt x="112" y="149"/>
                  <a:pt x="112" y="149"/>
                  <a:pt x="112" y="149"/>
                </a:cubicBezTo>
                <a:cubicBezTo>
                  <a:pt x="112" y="148"/>
                  <a:pt x="112" y="147"/>
                  <a:pt x="112" y="147"/>
                </a:cubicBezTo>
                <a:cubicBezTo>
                  <a:pt x="112" y="147"/>
                  <a:pt x="112" y="146"/>
                  <a:pt x="112" y="146"/>
                </a:cubicBezTo>
                <a:cubicBezTo>
                  <a:pt x="130" y="129"/>
                  <a:pt x="130" y="129"/>
                  <a:pt x="130" y="129"/>
                </a:cubicBezTo>
                <a:cubicBezTo>
                  <a:pt x="130" y="129"/>
                  <a:pt x="130" y="130"/>
                  <a:pt x="131" y="130"/>
                </a:cubicBezTo>
                <a:cubicBezTo>
                  <a:pt x="129" y="158"/>
                  <a:pt x="129" y="158"/>
                  <a:pt x="129" y="158"/>
                </a:cubicBezTo>
                <a:cubicBezTo>
                  <a:pt x="129" y="158"/>
                  <a:pt x="129" y="158"/>
                  <a:pt x="129" y="159"/>
                </a:cubicBezTo>
                <a:cubicBezTo>
                  <a:pt x="128" y="159"/>
                  <a:pt x="128" y="159"/>
                  <a:pt x="128" y="160"/>
                </a:cubicBezTo>
                <a:cubicBezTo>
                  <a:pt x="128" y="160"/>
                  <a:pt x="128" y="160"/>
                  <a:pt x="127" y="160"/>
                </a:cubicBezTo>
                <a:close/>
                <a:moveTo>
                  <a:pt x="81" y="169"/>
                </a:moveTo>
                <a:cubicBezTo>
                  <a:pt x="81" y="169"/>
                  <a:pt x="81" y="169"/>
                  <a:pt x="80" y="170"/>
                </a:cubicBezTo>
                <a:cubicBezTo>
                  <a:pt x="80" y="170"/>
                  <a:pt x="80" y="170"/>
                  <a:pt x="80" y="170"/>
                </a:cubicBezTo>
                <a:cubicBezTo>
                  <a:pt x="80" y="170"/>
                  <a:pt x="79" y="169"/>
                  <a:pt x="79" y="169"/>
                </a:cubicBezTo>
                <a:cubicBezTo>
                  <a:pt x="84" y="131"/>
                  <a:pt x="84" y="131"/>
                  <a:pt x="84" y="131"/>
                </a:cubicBezTo>
                <a:cubicBezTo>
                  <a:pt x="84" y="131"/>
                  <a:pt x="84" y="131"/>
                  <a:pt x="85" y="131"/>
                </a:cubicBezTo>
                <a:cubicBezTo>
                  <a:pt x="85" y="131"/>
                  <a:pt x="86" y="131"/>
                  <a:pt x="86" y="131"/>
                </a:cubicBezTo>
                <a:cubicBezTo>
                  <a:pt x="108" y="146"/>
                  <a:pt x="108" y="146"/>
                  <a:pt x="108" y="146"/>
                </a:cubicBezTo>
                <a:cubicBezTo>
                  <a:pt x="108" y="147"/>
                  <a:pt x="108" y="147"/>
                  <a:pt x="108" y="148"/>
                </a:cubicBezTo>
                <a:cubicBezTo>
                  <a:pt x="108" y="148"/>
                  <a:pt x="108" y="148"/>
                  <a:pt x="108" y="149"/>
                </a:cubicBezTo>
                <a:cubicBezTo>
                  <a:pt x="83" y="168"/>
                  <a:pt x="83" y="168"/>
                  <a:pt x="83" y="168"/>
                </a:cubicBezTo>
                <a:lnTo>
                  <a:pt x="81" y="169"/>
                </a:lnTo>
                <a:close/>
                <a:moveTo>
                  <a:pt x="108" y="112"/>
                </a:moveTo>
                <a:cubicBezTo>
                  <a:pt x="92" y="105"/>
                  <a:pt x="92" y="105"/>
                  <a:pt x="92" y="105"/>
                </a:cubicBezTo>
                <a:cubicBezTo>
                  <a:pt x="92" y="105"/>
                  <a:pt x="92" y="104"/>
                  <a:pt x="92" y="104"/>
                </a:cubicBezTo>
                <a:cubicBezTo>
                  <a:pt x="92" y="104"/>
                  <a:pt x="92" y="103"/>
                  <a:pt x="91" y="103"/>
                </a:cubicBezTo>
                <a:cubicBezTo>
                  <a:pt x="96" y="99"/>
                  <a:pt x="96" y="99"/>
                  <a:pt x="96" y="99"/>
                </a:cubicBezTo>
                <a:cubicBezTo>
                  <a:pt x="114" y="80"/>
                  <a:pt x="114" y="80"/>
                  <a:pt x="114" y="80"/>
                </a:cubicBezTo>
                <a:cubicBezTo>
                  <a:pt x="114" y="80"/>
                  <a:pt x="115" y="80"/>
                  <a:pt x="115" y="80"/>
                </a:cubicBezTo>
                <a:cubicBezTo>
                  <a:pt x="110" y="110"/>
                  <a:pt x="110" y="110"/>
                  <a:pt x="110" y="110"/>
                </a:cubicBezTo>
                <a:cubicBezTo>
                  <a:pt x="110" y="110"/>
                  <a:pt x="110" y="110"/>
                  <a:pt x="110" y="110"/>
                </a:cubicBezTo>
                <a:cubicBezTo>
                  <a:pt x="110" y="110"/>
                  <a:pt x="109" y="110"/>
                  <a:pt x="109" y="110"/>
                </a:cubicBezTo>
                <a:cubicBezTo>
                  <a:pt x="108" y="110"/>
                  <a:pt x="108" y="111"/>
                  <a:pt x="108" y="112"/>
                </a:cubicBezTo>
                <a:close/>
                <a:moveTo>
                  <a:pt x="91" y="103"/>
                </a:moveTo>
                <a:cubicBezTo>
                  <a:pt x="91" y="103"/>
                  <a:pt x="91" y="103"/>
                  <a:pt x="90" y="103"/>
                </a:cubicBezTo>
                <a:cubicBezTo>
                  <a:pt x="91" y="97"/>
                  <a:pt x="91" y="97"/>
                  <a:pt x="91" y="97"/>
                </a:cubicBezTo>
                <a:cubicBezTo>
                  <a:pt x="95" y="67"/>
                  <a:pt x="95" y="67"/>
                  <a:pt x="95" y="67"/>
                </a:cubicBezTo>
                <a:cubicBezTo>
                  <a:pt x="95" y="67"/>
                  <a:pt x="95" y="67"/>
                  <a:pt x="95" y="67"/>
                </a:cubicBezTo>
                <a:cubicBezTo>
                  <a:pt x="96" y="67"/>
                  <a:pt x="96" y="67"/>
                  <a:pt x="97" y="66"/>
                </a:cubicBezTo>
                <a:cubicBezTo>
                  <a:pt x="114" y="77"/>
                  <a:pt x="114" y="77"/>
                  <a:pt x="114" y="77"/>
                </a:cubicBezTo>
                <a:cubicBezTo>
                  <a:pt x="114" y="78"/>
                  <a:pt x="114" y="78"/>
                  <a:pt x="114" y="79"/>
                </a:cubicBezTo>
                <a:cubicBezTo>
                  <a:pt x="114" y="79"/>
                  <a:pt x="114" y="79"/>
                  <a:pt x="114" y="80"/>
                </a:cubicBezTo>
                <a:lnTo>
                  <a:pt x="91" y="103"/>
                </a:lnTo>
                <a:close/>
                <a:moveTo>
                  <a:pt x="95" y="67"/>
                </a:moveTo>
                <a:cubicBezTo>
                  <a:pt x="93" y="82"/>
                  <a:pt x="93" y="82"/>
                  <a:pt x="93" y="82"/>
                </a:cubicBezTo>
                <a:cubicBezTo>
                  <a:pt x="90" y="102"/>
                  <a:pt x="90" y="102"/>
                  <a:pt x="90" y="102"/>
                </a:cubicBezTo>
                <a:cubicBezTo>
                  <a:pt x="90" y="102"/>
                  <a:pt x="89" y="102"/>
                  <a:pt x="89" y="102"/>
                </a:cubicBezTo>
                <a:cubicBezTo>
                  <a:pt x="77" y="73"/>
                  <a:pt x="77" y="73"/>
                  <a:pt x="77" y="73"/>
                </a:cubicBezTo>
                <a:cubicBezTo>
                  <a:pt x="77" y="72"/>
                  <a:pt x="78" y="71"/>
                  <a:pt x="77" y="70"/>
                </a:cubicBezTo>
                <a:cubicBezTo>
                  <a:pt x="93" y="66"/>
                  <a:pt x="93" y="66"/>
                  <a:pt x="93" y="66"/>
                </a:cubicBezTo>
                <a:cubicBezTo>
                  <a:pt x="93" y="67"/>
                  <a:pt x="94" y="67"/>
                  <a:pt x="95" y="67"/>
                </a:cubicBezTo>
                <a:close/>
                <a:moveTo>
                  <a:pt x="76" y="73"/>
                </a:moveTo>
                <a:cubicBezTo>
                  <a:pt x="76" y="73"/>
                  <a:pt x="76" y="73"/>
                  <a:pt x="76" y="73"/>
                </a:cubicBezTo>
                <a:cubicBezTo>
                  <a:pt x="89" y="103"/>
                  <a:pt x="89" y="103"/>
                  <a:pt x="89" y="103"/>
                </a:cubicBezTo>
                <a:cubicBezTo>
                  <a:pt x="88" y="103"/>
                  <a:pt x="88" y="103"/>
                  <a:pt x="88" y="104"/>
                </a:cubicBezTo>
                <a:cubicBezTo>
                  <a:pt x="60" y="96"/>
                  <a:pt x="60" y="96"/>
                  <a:pt x="60" y="96"/>
                </a:cubicBezTo>
                <a:cubicBezTo>
                  <a:pt x="53" y="94"/>
                  <a:pt x="53" y="94"/>
                  <a:pt x="53" y="94"/>
                </a:cubicBezTo>
                <a:cubicBezTo>
                  <a:pt x="53" y="93"/>
                  <a:pt x="53" y="93"/>
                  <a:pt x="53" y="93"/>
                </a:cubicBezTo>
                <a:cubicBezTo>
                  <a:pt x="53" y="92"/>
                  <a:pt x="53" y="92"/>
                  <a:pt x="53" y="92"/>
                </a:cubicBezTo>
                <a:cubicBezTo>
                  <a:pt x="60" y="85"/>
                  <a:pt x="60" y="85"/>
                  <a:pt x="60" y="85"/>
                </a:cubicBezTo>
                <a:cubicBezTo>
                  <a:pt x="74" y="72"/>
                  <a:pt x="74" y="72"/>
                  <a:pt x="74" y="72"/>
                </a:cubicBezTo>
                <a:cubicBezTo>
                  <a:pt x="74" y="73"/>
                  <a:pt x="75" y="73"/>
                  <a:pt x="76" y="73"/>
                </a:cubicBezTo>
                <a:close/>
                <a:moveTo>
                  <a:pt x="60" y="96"/>
                </a:moveTo>
                <a:cubicBezTo>
                  <a:pt x="88" y="104"/>
                  <a:pt x="88" y="104"/>
                  <a:pt x="88" y="104"/>
                </a:cubicBezTo>
                <a:cubicBezTo>
                  <a:pt x="87" y="104"/>
                  <a:pt x="87" y="105"/>
                  <a:pt x="87" y="105"/>
                </a:cubicBezTo>
                <a:cubicBezTo>
                  <a:pt x="88" y="106"/>
                  <a:pt x="88" y="107"/>
                  <a:pt x="89" y="107"/>
                </a:cubicBezTo>
                <a:cubicBezTo>
                  <a:pt x="86" y="122"/>
                  <a:pt x="86" y="122"/>
                  <a:pt x="86" y="122"/>
                </a:cubicBezTo>
                <a:cubicBezTo>
                  <a:pt x="85" y="127"/>
                  <a:pt x="85" y="127"/>
                  <a:pt x="85" y="127"/>
                </a:cubicBezTo>
                <a:cubicBezTo>
                  <a:pt x="84" y="127"/>
                  <a:pt x="84" y="127"/>
                  <a:pt x="84" y="127"/>
                </a:cubicBezTo>
                <a:cubicBezTo>
                  <a:pt x="83" y="127"/>
                  <a:pt x="83" y="127"/>
                  <a:pt x="83" y="127"/>
                </a:cubicBezTo>
                <a:cubicBezTo>
                  <a:pt x="68" y="111"/>
                  <a:pt x="68" y="111"/>
                  <a:pt x="68" y="111"/>
                </a:cubicBezTo>
                <a:cubicBezTo>
                  <a:pt x="53" y="95"/>
                  <a:pt x="53" y="95"/>
                  <a:pt x="53" y="95"/>
                </a:cubicBezTo>
                <a:cubicBezTo>
                  <a:pt x="53" y="94"/>
                  <a:pt x="53" y="94"/>
                  <a:pt x="53" y="94"/>
                </a:cubicBezTo>
                <a:lnTo>
                  <a:pt x="60" y="96"/>
                </a:lnTo>
                <a:close/>
                <a:moveTo>
                  <a:pt x="86" y="122"/>
                </a:moveTo>
                <a:cubicBezTo>
                  <a:pt x="90" y="107"/>
                  <a:pt x="90" y="107"/>
                  <a:pt x="90" y="107"/>
                </a:cubicBezTo>
                <a:cubicBezTo>
                  <a:pt x="90" y="107"/>
                  <a:pt x="90" y="107"/>
                  <a:pt x="90" y="107"/>
                </a:cubicBezTo>
                <a:cubicBezTo>
                  <a:pt x="91" y="107"/>
                  <a:pt x="91" y="106"/>
                  <a:pt x="92" y="105"/>
                </a:cubicBezTo>
                <a:cubicBezTo>
                  <a:pt x="108" y="112"/>
                  <a:pt x="108" y="112"/>
                  <a:pt x="108" y="112"/>
                </a:cubicBezTo>
                <a:cubicBezTo>
                  <a:pt x="107" y="112"/>
                  <a:pt x="107" y="113"/>
                  <a:pt x="108" y="113"/>
                </a:cubicBezTo>
                <a:cubicBezTo>
                  <a:pt x="108" y="113"/>
                  <a:pt x="108" y="113"/>
                  <a:pt x="108" y="113"/>
                </a:cubicBezTo>
                <a:cubicBezTo>
                  <a:pt x="86" y="128"/>
                  <a:pt x="86" y="128"/>
                  <a:pt x="86" y="128"/>
                </a:cubicBezTo>
                <a:cubicBezTo>
                  <a:pt x="86" y="127"/>
                  <a:pt x="85" y="127"/>
                  <a:pt x="85" y="127"/>
                </a:cubicBezTo>
                <a:lnTo>
                  <a:pt x="86" y="122"/>
                </a:lnTo>
                <a:close/>
                <a:moveTo>
                  <a:pt x="108" y="114"/>
                </a:moveTo>
                <a:cubicBezTo>
                  <a:pt x="108" y="114"/>
                  <a:pt x="109" y="115"/>
                  <a:pt x="109" y="115"/>
                </a:cubicBezTo>
                <a:cubicBezTo>
                  <a:pt x="110" y="145"/>
                  <a:pt x="110" y="145"/>
                  <a:pt x="110" y="145"/>
                </a:cubicBezTo>
                <a:cubicBezTo>
                  <a:pt x="110" y="145"/>
                  <a:pt x="110" y="145"/>
                  <a:pt x="110" y="145"/>
                </a:cubicBezTo>
                <a:cubicBezTo>
                  <a:pt x="109" y="145"/>
                  <a:pt x="109" y="146"/>
                  <a:pt x="109" y="146"/>
                </a:cubicBezTo>
                <a:cubicBezTo>
                  <a:pt x="86" y="130"/>
                  <a:pt x="86" y="130"/>
                  <a:pt x="86" y="130"/>
                </a:cubicBezTo>
                <a:cubicBezTo>
                  <a:pt x="86" y="130"/>
                  <a:pt x="86" y="129"/>
                  <a:pt x="86" y="129"/>
                </a:cubicBezTo>
                <a:cubicBezTo>
                  <a:pt x="86" y="128"/>
                  <a:pt x="86" y="128"/>
                  <a:pt x="86" y="128"/>
                </a:cubicBezTo>
                <a:lnTo>
                  <a:pt x="108" y="114"/>
                </a:lnTo>
                <a:close/>
                <a:moveTo>
                  <a:pt x="111" y="114"/>
                </a:moveTo>
                <a:cubicBezTo>
                  <a:pt x="129" y="126"/>
                  <a:pt x="129" y="126"/>
                  <a:pt x="129" y="126"/>
                </a:cubicBezTo>
                <a:cubicBezTo>
                  <a:pt x="129" y="127"/>
                  <a:pt x="129" y="127"/>
                  <a:pt x="129" y="128"/>
                </a:cubicBezTo>
                <a:cubicBezTo>
                  <a:pt x="129" y="128"/>
                  <a:pt x="129" y="129"/>
                  <a:pt x="129" y="129"/>
                </a:cubicBezTo>
                <a:cubicBezTo>
                  <a:pt x="112" y="146"/>
                  <a:pt x="112" y="146"/>
                  <a:pt x="112" y="146"/>
                </a:cubicBezTo>
                <a:cubicBezTo>
                  <a:pt x="111" y="145"/>
                  <a:pt x="111" y="145"/>
                  <a:pt x="110" y="145"/>
                </a:cubicBezTo>
                <a:cubicBezTo>
                  <a:pt x="110" y="115"/>
                  <a:pt x="110" y="115"/>
                  <a:pt x="110" y="115"/>
                </a:cubicBezTo>
                <a:cubicBezTo>
                  <a:pt x="110" y="115"/>
                  <a:pt x="110" y="115"/>
                  <a:pt x="110" y="115"/>
                </a:cubicBezTo>
                <a:cubicBezTo>
                  <a:pt x="111" y="114"/>
                  <a:pt x="111" y="114"/>
                  <a:pt x="111" y="114"/>
                </a:cubicBezTo>
                <a:close/>
                <a:moveTo>
                  <a:pt x="133" y="158"/>
                </a:moveTo>
                <a:cubicBezTo>
                  <a:pt x="132" y="157"/>
                  <a:pt x="130" y="157"/>
                  <a:pt x="129" y="158"/>
                </a:cubicBezTo>
                <a:cubicBezTo>
                  <a:pt x="130" y="150"/>
                  <a:pt x="130" y="150"/>
                  <a:pt x="130" y="150"/>
                </a:cubicBezTo>
                <a:cubicBezTo>
                  <a:pt x="131" y="130"/>
                  <a:pt x="131" y="130"/>
                  <a:pt x="131" y="130"/>
                </a:cubicBezTo>
                <a:cubicBezTo>
                  <a:pt x="131" y="130"/>
                  <a:pt x="131" y="130"/>
                  <a:pt x="131" y="130"/>
                </a:cubicBezTo>
                <a:cubicBezTo>
                  <a:pt x="132" y="129"/>
                  <a:pt x="132" y="129"/>
                  <a:pt x="132" y="129"/>
                </a:cubicBezTo>
                <a:cubicBezTo>
                  <a:pt x="136" y="136"/>
                  <a:pt x="136" y="136"/>
                  <a:pt x="136" y="136"/>
                </a:cubicBezTo>
                <a:cubicBezTo>
                  <a:pt x="136" y="137"/>
                  <a:pt x="136" y="137"/>
                  <a:pt x="136" y="138"/>
                </a:cubicBezTo>
                <a:cubicBezTo>
                  <a:pt x="137" y="139"/>
                  <a:pt x="138" y="140"/>
                  <a:pt x="139" y="140"/>
                </a:cubicBezTo>
                <a:cubicBezTo>
                  <a:pt x="143" y="147"/>
                  <a:pt x="143" y="147"/>
                  <a:pt x="143" y="147"/>
                </a:cubicBezTo>
                <a:cubicBezTo>
                  <a:pt x="133" y="158"/>
                  <a:pt x="133" y="158"/>
                  <a:pt x="133" y="158"/>
                </a:cubicBezTo>
                <a:cubicBezTo>
                  <a:pt x="133" y="158"/>
                  <a:pt x="133" y="158"/>
                  <a:pt x="133" y="158"/>
                </a:cubicBezTo>
                <a:close/>
                <a:moveTo>
                  <a:pt x="140" y="121"/>
                </a:moveTo>
                <a:cubicBezTo>
                  <a:pt x="140" y="121"/>
                  <a:pt x="140" y="121"/>
                  <a:pt x="141" y="120"/>
                </a:cubicBezTo>
                <a:cubicBezTo>
                  <a:pt x="154" y="134"/>
                  <a:pt x="154" y="134"/>
                  <a:pt x="154" y="134"/>
                </a:cubicBezTo>
                <a:cubicBezTo>
                  <a:pt x="146" y="143"/>
                  <a:pt x="146" y="143"/>
                  <a:pt x="146" y="143"/>
                </a:cubicBezTo>
                <a:lnTo>
                  <a:pt x="140" y="121"/>
                </a:lnTo>
                <a:close/>
                <a:moveTo>
                  <a:pt x="138" y="120"/>
                </a:moveTo>
                <a:cubicBezTo>
                  <a:pt x="132" y="126"/>
                  <a:pt x="132" y="126"/>
                  <a:pt x="132" y="126"/>
                </a:cubicBezTo>
                <a:cubicBezTo>
                  <a:pt x="132" y="125"/>
                  <a:pt x="131" y="125"/>
                  <a:pt x="131" y="125"/>
                </a:cubicBezTo>
                <a:cubicBezTo>
                  <a:pt x="130" y="125"/>
                  <a:pt x="130" y="126"/>
                  <a:pt x="129" y="126"/>
                </a:cubicBezTo>
                <a:cubicBezTo>
                  <a:pt x="119" y="119"/>
                  <a:pt x="119" y="119"/>
                  <a:pt x="119" y="119"/>
                </a:cubicBezTo>
                <a:cubicBezTo>
                  <a:pt x="111" y="114"/>
                  <a:pt x="111" y="114"/>
                  <a:pt x="111" y="114"/>
                </a:cubicBezTo>
                <a:cubicBezTo>
                  <a:pt x="112" y="113"/>
                  <a:pt x="112" y="113"/>
                  <a:pt x="112" y="113"/>
                </a:cubicBezTo>
                <a:cubicBezTo>
                  <a:pt x="137" y="119"/>
                  <a:pt x="137" y="119"/>
                  <a:pt x="137" y="119"/>
                </a:cubicBezTo>
                <a:cubicBezTo>
                  <a:pt x="137" y="119"/>
                  <a:pt x="137" y="119"/>
                  <a:pt x="137" y="119"/>
                </a:cubicBezTo>
                <a:cubicBezTo>
                  <a:pt x="137" y="120"/>
                  <a:pt x="137" y="120"/>
                  <a:pt x="138" y="120"/>
                </a:cubicBezTo>
                <a:close/>
                <a:moveTo>
                  <a:pt x="112" y="113"/>
                </a:moveTo>
                <a:cubicBezTo>
                  <a:pt x="112" y="113"/>
                  <a:pt x="112" y="112"/>
                  <a:pt x="112" y="112"/>
                </a:cubicBezTo>
                <a:cubicBezTo>
                  <a:pt x="112" y="111"/>
                  <a:pt x="111" y="111"/>
                  <a:pt x="110" y="110"/>
                </a:cubicBezTo>
                <a:cubicBezTo>
                  <a:pt x="110" y="110"/>
                  <a:pt x="110" y="110"/>
                  <a:pt x="110" y="110"/>
                </a:cubicBezTo>
                <a:cubicBezTo>
                  <a:pt x="115" y="80"/>
                  <a:pt x="115" y="80"/>
                  <a:pt x="115" y="80"/>
                </a:cubicBezTo>
                <a:cubicBezTo>
                  <a:pt x="116" y="81"/>
                  <a:pt x="116" y="81"/>
                  <a:pt x="116" y="80"/>
                </a:cubicBezTo>
                <a:cubicBezTo>
                  <a:pt x="117" y="80"/>
                  <a:pt x="117" y="80"/>
                  <a:pt x="117" y="80"/>
                </a:cubicBezTo>
                <a:cubicBezTo>
                  <a:pt x="122" y="89"/>
                  <a:pt x="122" y="89"/>
                  <a:pt x="122" y="89"/>
                </a:cubicBezTo>
                <a:cubicBezTo>
                  <a:pt x="138" y="117"/>
                  <a:pt x="138" y="117"/>
                  <a:pt x="138" y="117"/>
                </a:cubicBezTo>
                <a:cubicBezTo>
                  <a:pt x="137" y="117"/>
                  <a:pt x="137" y="118"/>
                  <a:pt x="137" y="118"/>
                </a:cubicBezTo>
                <a:lnTo>
                  <a:pt x="112" y="113"/>
                </a:lnTo>
                <a:close/>
                <a:moveTo>
                  <a:pt x="139" y="117"/>
                </a:moveTo>
                <a:cubicBezTo>
                  <a:pt x="138" y="117"/>
                  <a:pt x="138" y="117"/>
                  <a:pt x="138" y="117"/>
                </a:cubicBezTo>
                <a:cubicBezTo>
                  <a:pt x="119" y="83"/>
                  <a:pt x="119" y="83"/>
                  <a:pt x="119" y="83"/>
                </a:cubicBezTo>
                <a:cubicBezTo>
                  <a:pt x="117" y="80"/>
                  <a:pt x="117" y="80"/>
                  <a:pt x="117" y="80"/>
                </a:cubicBezTo>
                <a:cubicBezTo>
                  <a:pt x="117" y="80"/>
                  <a:pt x="118" y="80"/>
                  <a:pt x="118" y="79"/>
                </a:cubicBezTo>
                <a:cubicBezTo>
                  <a:pt x="127" y="84"/>
                  <a:pt x="127" y="84"/>
                  <a:pt x="127" y="84"/>
                </a:cubicBezTo>
                <a:cubicBezTo>
                  <a:pt x="151" y="96"/>
                  <a:pt x="151" y="96"/>
                  <a:pt x="151" y="96"/>
                </a:cubicBezTo>
                <a:cubicBezTo>
                  <a:pt x="151" y="96"/>
                  <a:pt x="150" y="96"/>
                  <a:pt x="151" y="97"/>
                </a:cubicBezTo>
                <a:cubicBezTo>
                  <a:pt x="151" y="97"/>
                  <a:pt x="151" y="98"/>
                  <a:pt x="151" y="98"/>
                </a:cubicBezTo>
                <a:cubicBezTo>
                  <a:pt x="140" y="117"/>
                  <a:pt x="140" y="117"/>
                  <a:pt x="140" y="117"/>
                </a:cubicBezTo>
                <a:cubicBezTo>
                  <a:pt x="140" y="117"/>
                  <a:pt x="139" y="117"/>
                  <a:pt x="139" y="117"/>
                </a:cubicBezTo>
                <a:close/>
                <a:moveTo>
                  <a:pt x="135" y="75"/>
                </a:moveTo>
                <a:cubicBezTo>
                  <a:pt x="118" y="78"/>
                  <a:pt x="118" y="78"/>
                  <a:pt x="118" y="78"/>
                </a:cubicBezTo>
                <a:cubicBezTo>
                  <a:pt x="118" y="77"/>
                  <a:pt x="117" y="76"/>
                  <a:pt x="116" y="76"/>
                </a:cubicBezTo>
                <a:cubicBezTo>
                  <a:pt x="121" y="55"/>
                  <a:pt x="121" y="55"/>
                  <a:pt x="121" y="55"/>
                </a:cubicBezTo>
                <a:cubicBezTo>
                  <a:pt x="122" y="55"/>
                  <a:pt x="122" y="55"/>
                  <a:pt x="122" y="55"/>
                </a:cubicBezTo>
                <a:cubicBezTo>
                  <a:pt x="122" y="55"/>
                  <a:pt x="123" y="54"/>
                  <a:pt x="123" y="54"/>
                </a:cubicBezTo>
                <a:cubicBezTo>
                  <a:pt x="139" y="73"/>
                  <a:pt x="139" y="73"/>
                  <a:pt x="139" y="73"/>
                </a:cubicBezTo>
                <a:cubicBezTo>
                  <a:pt x="138" y="74"/>
                  <a:pt x="138" y="74"/>
                  <a:pt x="138" y="75"/>
                </a:cubicBezTo>
                <a:lnTo>
                  <a:pt x="135" y="75"/>
                </a:lnTo>
                <a:close/>
                <a:moveTo>
                  <a:pt x="116" y="76"/>
                </a:moveTo>
                <a:cubicBezTo>
                  <a:pt x="116" y="76"/>
                  <a:pt x="116" y="76"/>
                  <a:pt x="115" y="76"/>
                </a:cubicBezTo>
                <a:cubicBezTo>
                  <a:pt x="115" y="76"/>
                  <a:pt x="115" y="77"/>
                  <a:pt x="114" y="77"/>
                </a:cubicBezTo>
                <a:cubicBezTo>
                  <a:pt x="105" y="71"/>
                  <a:pt x="105" y="71"/>
                  <a:pt x="105" y="71"/>
                </a:cubicBezTo>
                <a:cubicBezTo>
                  <a:pt x="97" y="66"/>
                  <a:pt x="97" y="66"/>
                  <a:pt x="97" y="66"/>
                </a:cubicBezTo>
                <a:cubicBezTo>
                  <a:pt x="97" y="66"/>
                  <a:pt x="97" y="65"/>
                  <a:pt x="97" y="65"/>
                </a:cubicBezTo>
                <a:cubicBezTo>
                  <a:pt x="97" y="65"/>
                  <a:pt x="97" y="65"/>
                  <a:pt x="97" y="64"/>
                </a:cubicBezTo>
                <a:cubicBezTo>
                  <a:pt x="120" y="54"/>
                  <a:pt x="120" y="54"/>
                  <a:pt x="120" y="54"/>
                </a:cubicBezTo>
                <a:cubicBezTo>
                  <a:pt x="120" y="54"/>
                  <a:pt x="120" y="54"/>
                  <a:pt x="121" y="55"/>
                </a:cubicBezTo>
                <a:lnTo>
                  <a:pt x="116" y="76"/>
                </a:lnTo>
                <a:close/>
                <a:moveTo>
                  <a:pt x="96" y="63"/>
                </a:moveTo>
                <a:cubicBezTo>
                  <a:pt x="95" y="63"/>
                  <a:pt x="95" y="63"/>
                  <a:pt x="94" y="63"/>
                </a:cubicBezTo>
                <a:cubicBezTo>
                  <a:pt x="94" y="63"/>
                  <a:pt x="94" y="63"/>
                  <a:pt x="94" y="63"/>
                </a:cubicBezTo>
                <a:cubicBezTo>
                  <a:pt x="78" y="42"/>
                  <a:pt x="78" y="42"/>
                  <a:pt x="78" y="42"/>
                </a:cubicBezTo>
                <a:cubicBezTo>
                  <a:pt x="78" y="42"/>
                  <a:pt x="78" y="42"/>
                  <a:pt x="78" y="41"/>
                </a:cubicBezTo>
                <a:cubicBezTo>
                  <a:pt x="107" y="33"/>
                  <a:pt x="107" y="33"/>
                  <a:pt x="107" y="33"/>
                </a:cubicBezTo>
                <a:cubicBezTo>
                  <a:pt x="108" y="33"/>
                  <a:pt x="108" y="34"/>
                  <a:pt x="109" y="34"/>
                </a:cubicBezTo>
                <a:lnTo>
                  <a:pt x="96" y="63"/>
                </a:lnTo>
                <a:close/>
                <a:moveTo>
                  <a:pt x="78" y="70"/>
                </a:moveTo>
                <a:cubicBezTo>
                  <a:pt x="77" y="70"/>
                  <a:pt x="77" y="70"/>
                  <a:pt x="77" y="70"/>
                </a:cubicBezTo>
                <a:cubicBezTo>
                  <a:pt x="77" y="69"/>
                  <a:pt x="77" y="69"/>
                  <a:pt x="76" y="69"/>
                </a:cubicBezTo>
                <a:cubicBezTo>
                  <a:pt x="76" y="53"/>
                  <a:pt x="76" y="53"/>
                  <a:pt x="76" y="53"/>
                </a:cubicBezTo>
                <a:cubicBezTo>
                  <a:pt x="77" y="43"/>
                  <a:pt x="77" y="43"/>
                  <a:pt x="77" y="43"/>
                </a:cubicBezTo>
                <a:cubicBezTo>
                  <a:pt x="77" y="43"/>
                  <a:pt x="77" y="43"/>
                  <a:pt x="77" y="43"/>
                </a:cubicBezTo>
                <a:cubicBezTo>
                  <a:pt x="77" y="43"/>
                  <a:pt x="77" y="43"/>
                  <a:pt x="77" y="43"/>
                </a:cubicBezTo>
                <a:cubicBezTo>
                  <a:pt x="86" y="53"/>
                  <a:pt x="86" y="53"/>
                  <a:pt x="86" y="53"/>
                </a:cubicBezTo>
                <a:cubicBezTo>
                  <a:pt x="94" y="64"/>
                  <a:pt x="94" y="64"/>
                  <a:pt x="94" y="64"/>
                </a:cubicBezTo>
                <a:cubicBezTo>
                  <a:pt x="93" y="64"/>
                  <a:pt x="93" y="65"/>
                  <a:pt x="93" y="66"/>
                </a:cubicBezTo>
                <a:moveTo>
                  <a:pt x="73" y="71"/>
                </a:moveTo>
                <a:cubicBezTo>
                  <a:pt x="73" y="72"/>
                  <a:pt x="74" y="72"/>
                  <a:pt x="74" y="72"/>
                </a:cubicBezTo>
                <a:cubicBezTo>
                  <a:pt x="60" y="85"/>
                  <a:pt x="60" y="85"/>
                  <a:pt x="60" y="85"/>
                </a:cubicBezTo>
                <a:cubicBezTo>
                  <a:pt x="53" y="92"/>
                  <a:pt x="53" y="92"/>
                  <a:pt x="53" y="92"/>
                </a:cubicBezTo>
                <a:cubicBezTo>
                  <a:pt x="52" y="91"/>
                  <a:pt x="51" y="91"/>
                  <a:pt x="51" y="91"/>
                </a:cubicBezTo>
                <a:cubicBezTo>
                  <a:pt x="51" y="91"/>
                  <a:pt x="50" y="91"/>
                  <a:pt x="50" y="91"/>
                </a:cubicBezTo>
                <a:cubicBezTo>
                  <a:pt x="43" y="70"/>
                  <a:pt x="43" y="70"/>
                  <a:pt x="43" y="70"/>
                </a:cubicBezTo>
                <a:cubicBezTo>
                  <a:pt x="43" y="69"/>
                  <a:pt x="44" y="69"/>
                  <a:pt x="44" y="68"/>
                </a:cubicBezTo>
                <a:cubicBezTo>
                  <a:pt x="58" y="69"/>
                  <a:pt x="58" y="69"/>
                  <a:pt x="58" y="69"/>
                </a:cubicBezTo>
                <a:cubicBezTo>
                  <a:pt x="73" y="71"/>
                  <a:pt x="73" y="71"/>
                  <a:pt x="73" y="71"/>
                </a:cubicBezTo>
                <a:cubicBezTo>
                  <a:pt x="73" y="71"/>
                  <a:pt x="73" y="71"/>
                  <a:pt x="73" y="71"/>
                </a:cubicBezTo>
                <a:close/>
                <a:moveTo>
                  <a:pt x="42" y="70"/>
                </a:moveTo>
                <a:cubicBezTo>
                  <a:pt x="42" y="70"/>
                  <a:pt x="42" y="70"/>
                  <a:pt x="42" y="70"/>
                </a:cubicBezTo>
                <a:cubicBezTo>
                  <a:pt x="50" y="91"/>
                  <a:pt x="50" y="91"/>
                  <a:pt x="50" y="91"/>
                </a:cubicBezTo>
                <a:cubicBezTo>
                  <a:pt x="49" y="92"/>
                  <a:pt x="49" y="92"/>
                  <a:pt x="49" y="93"/>
                </a:cubicBezTo>
                <a:cubicBezTo>
                  <a:pt x="38" y="93"/>
                  <a:pt x="38" y="93"/>
                  <a:pt x="38" y="93"/>
                </a:cubicBezTo>
                <a:cubicBezTo>
                  <a:pt x="14" y="94"/>
                  <a:pt x="14" y="94"/>
                  <a:pt x="14" y="94"/>
                </a:cubicBezTo>
                <a:cubicBezTo>
                  <a:pt x="14" y="94"/>
                  <a:pt x="14" y="94"/>
                  <a:pt x="14" y="94"/>
                </a:cubicBezTo>
                <a:cubicBezTo>
                  <a:pt x="14" y="93"/>
                  <a:pt x="13" y="93"/>
                  <a:pt x="13" y="93"/>
                </a:cubicBezTo>
                <a:cubicBezTo>
                  <a:pt x="27" y="80"/>
                  <a:pt x="27" y="80"/>
                  <a:pt x="27" y="80"/>
                </a:cubicBezTo>
                <a:cubicBezTo>
                  <a:pt x="40" y="69"/>
                  <a:pt x="40" y="69"/>
                  <a:pt x="40" y="69"/>
                </a:cubicBezTo>
                <a:cubicBezTo>
                  <a:pt x="41" y="70"/>
                  <a:pt x="41" y="70"/>
                  <a:pt x="42" y="70"/>
                </a:cubicBezTo>
                <a:close/>
                <a:moveTo>
                  <a:pt x="49" y="95"/>
                </a:moveTo>
                <a:cubicBezTo>
                  <a:pt x="50" y="95"/>
                  <a:pt x="50" y="95"/>
                  <a:pt x="51" y="95"/>
                </a:cubicBezTo>
                <a:cubicBezTo>
                  <a:pt x="54" y="132"/>
                  <a:pt x="54" y="132"/>
                  <a:pt x="54" y="132"/>
                </a:cubicBezTo>
                <a:cubicBezTo>
                  <a:pt x="54" y="132"/>
                  <a:pt x="54" y="132"/>
                  <a:pt x="54" y="132"/>
                </a:cubicBezTo>
                <a:cubicBezTo>
                  <a:pt x="53" y="132"/>
                  <a:pt x="53" y="133"/>
                  <a:pt x="53" y="133"/>
                </a:cubicBezTo>
                <a:cubicBezTo>
                  <a:pt x="33" y="111"/>
                  <a:pt x="33" y="111"/>
                  <a:pt x="33" y="111"/>
                </a:cubicBezTo>
                <a:cubicBezTo>
                  <a:pt x="33" y="110"/>
                  <a:pt x="34" y="110"/>
                  <a:pt x="33" y="109"/>
                </a:cubicBezTo>
                <a:cubicBezTo>
                  <a:pt x="33" y="109"/>
                  <a:pt x="33" y="108"/>
                  <a:pt x="33" y="108"/>
                </a:cubicBezTo>
                <a:lnTo>
                  <a:pt x="49" y="95"/>
                </a:lnTo>
                <a:close/>
                <a:moveTo>
                  <a:pt x="54" y="132"/>
                </a:moveTo>
                <a:cubicBezTo>
                  <a:pt x="53" y="116"/>
                  <a:pt x="53" y="116"/>
                  <a:pt x="53" y="116"/>
                </a:cubicBezTo>
                <a:cubicBezTo>
                  <a:pt x="51" y="95"/>
                  <a:pt x="51" y="95"/>
                  <a:pt x="51" y="95"/>
                </a:cubicBezTo>
                <a:cubicBezTo>
                  <a:pt x="51" y="95"/>
                  <a:pt x="51" y="95"/>
                  <a:pt x="52" y="95"/>
                </a:cubicBezTo>
                <a:cubicBezTo>
                  <a:pt x="52" y="95"/>
                  <a:pt x="52" y="95"/>
                  <a:pt x="52" y="95"/>
                </a:cubicBezTo>
                <a:cubicBezTo>
                  <a:pt x="83" y="128"/>
                  <a:pt x="83" y="128"/>
                  <a:pt x="83" y="128"/>
                </a:cubicBezTo>
                <a:cubicBezTo>
                  <a:pt x="82" y="128"/>
                  <a:pt x="82" y="129"/>
                  <a:pt x="82" y="129"/>
                </a:cubicBezTo>
                <a:cubicBezTo>
                  <a:pt x="75" y="131"/>
                  <a:pt x="75" y="131"/>
                  <a:pt x="75" y="131"/>
                </a:cubicBezTo>
                <a:cubicBezTo>
                  <a:pt x="56" y="134"/>
                  <a:pt x="56" y="134"/>
                  <a:pt x="56" y="134"/>
                </a:cubicBezTo>
                <a:cubicBezTo>
                  <a:pt x="56" y="133"/>
                  <a:pt x="55" y="132"/>
                  <a:pt x="54" y="132"/>
                </a:cubicBezTo>
                <a:close/>
                <a:moveTo>
                  <a:pt x="75" y="131"/>
                </a:moveTo>
                <a:cubicBezTo>
                  <a:pt x="82" y="130"/>
                  <a:pt x="82" y="130"/>
                  <a:pt x="82" y="130"/>
                </a:cubicBezTo>
                <a:cubicBezTo>
                  <a:pt x="82" y="131"/>
                  <a:pt x="83" y="131"/>
                  <a:pt x="84" y="131"/>
                </a:cubicBezTo>
                <a:cubicBezTo>
                  <a:pt x="78" y="169"/>
                  <a:pt x="78" y="169"/>
                  <a:pt x="78" y="169"/>
                </a:cubicBezTo>
                <a:cubicBezTo>
                  <a:pt x="78" y="169"/>
                  <a:pt x="78" y="169"/>
                  <a:pt x="78" y="169"/>
                </a:cubicBezTo>
                <a:cubicBezTo>
                  <a:pt x="78" y="169"/>
                  <a:pt x="77" y="169"/>
                  <a:pt x="77" y="170"/>
                </a:cubicBezTo>
                <a:cubicBezTo>
                  <a:pt x="56" y="136"/>
                  <a:pt x="56" y="136"/>
                  <a:pt x="56" y="136"/>
                </a:cubicBezTo>
                <a:cubicBezTo>
                  <a:pt x="56" y="136"/>
                  <a:pt x="57" y="135"/>
                  <a:pt x="56" y="134"/>
                </a:cubicBezTo>
                <a:lnTo>
                  <a:pt x="75" y="131"/>
                </a:lnTo>
                <a:close/>
                <a:moveTo>
                  <a:pt x="54" y="137"/>
                </a:moveTo>
                <a:cubicBezTo>
                  <a:pt x="55" y="160"/>
                  <a:pt x="55" y="160"/>
                  <a:pt x="55" y="160"/>
                </a:cubicBezTo>
                <a:cubicBezTo>
                  <a:pt x="39" y="153"/>
                  <a:pt x="39" y="153"/>
                  <a:pt x="39" y="153"/>
                </a:cubicBezTo>
                <a:cubicBezTo>
                  <a:pt x="39" y="152"/>
                  <a:pt x="39" y="151"/>
                  <a:pt x="38" y="150"/>
                </a:cubicBezTo>
                <a:cubicBezTo>
                  <a:pt x="53" y="136"/>
                  <a:pt x="53" y="136"/>
                  <a:pt x="53" y="136"/>
                </a:cubicBezTo>
                <a:cubicBezTo>
                  <a:pt x="53" y="137"/>
                  <a:pt x="54" y="137"/>
                  <a:pt x="54" y="137"/>
                </a:cubicBezTo>
                <a:close/>
                <a:moveTo>
                  <a:pt x="55" y="150"/>
                </a:moveTo>
                <a:cubicBezTo>
                  <a:pt x="54" y="137"/>
                  <a:pt x="54" y="137"/>
                  <a:pt x="54" y="137"/>
                </a:cubicBezTo>
                <a:cubicBezTo>
                  <a:pt x="55" y="137"/>
                  <a:pt x="55" y="137"/>
                  <a:pt x="55" y="137"/>
                </a:cubicBezTo>
                <a:cubicBezTo>
                  <a:pt x="55" y="137"/>
                  <a:pt x="55" y="136"/>
                  <a:pt x="55" y="136"/>
                </a:cubicBezTo>
                <a:cubicBezTo>
                  <a:pt x="77" y="169"/>
                  <a:pt x="77" y="169"/>
                  <a:pt x="77" y="169"/>
                </a:cubicBezTo>
                <a:cubicBezTo>
                  <a:pt x="55" y="160"/>
                  <a:pt x="55" y="160"/>
                  <a:pt x="55" y="160"/>
                </a:cubicBezTo>
                <a:lnTo>
                  <a:pt x="55" y="150"/>
                </a:lnTo>
                <a:close/>
                <a:moveTo>
                  <a:pt x="84" y="169"/>
                </a:moveTo>
                <a:cubicBezTo>
                  <a:pt x="83" y="169"/>
                  <a:pt x="83" y="169"/>
                  <a:pt x="82" y="169"/>
                </a:cubicBezTo>
                <a:cubicBezTo>
                  <a:pt x="86" y="166"/>
                  <a:pt x="86" y="166"/>
                  <a:pt x="86" y="166"/>
                </a:cubicBezTo>
                <a:cubicBezTo>
                  <a:pt x="109" y="149"/>
                  <a:pt x="109" y="149"/>
                  <a:pt x="109" y="149"/>
                </a:cubicBezTo>
                <a:cubicBezTo>
                  <a:pt x="109" y="149"/>
                  <a:pt x="109" y="149"/>
                  <a:pt x="110" y="149"/>
                </a:cubicBezTo>
                <a:cubicBezTo>
                  <a:pt x="109" y="154"/>
                  <a:pt x="109" y="154"/>
                  <a:pt x="109" y="154"/>
                </a:cubicBezTo>
                <a:cubicBezTo>
                  <a:pt x="108" y="158"/>
                  <a:pt x="108" y="158"/>
                  <a:pt x="108" y="158"/>
                </a:cubicBezTo>
                <a:cubicBezTo>
                  <a:pt x="107" y="159"/>
                  <a:pt x="106" y="160"/>
                  <a:pt x="106" y="162"/>
                </a:cubicBezTo>
                <a:cubicBezTo>
                  <a:pt x="107" y="162"/>
                  <a:pt x="107" y="163"/>
                  <a:pt x="107" y="163"/>
                </a:cubicBezTo>
                <a:cubicBezTo>
                  <a:pt x="107" y="166"/>
                  <a:pt x="107" y="166"/>
                  <a:pt x="107" y="166"/>
                </a:cubicBezTo>
                <a:cubicBezTo>
                  <a:pt x="85" y="171"/>
                  <a:pt x="85" y="171"/>
                  <a:pt x="85" y="171"/>
                </a:cubicBezTo>
                <a:cubicBezTo>
                  <a:pt x="85" y="170"/>
                  <a:pt x="85" y="170"/>
                  <a:pt x="84" y="169"/>
                </a:cubicBezTo>
                <a:close/>
                <a:moveTo>
                  <a:pt x="108" y="163"/>
                </a:moveTo>
                <a:cubicBezTo>
                  <a:pt x="108" y="164"/>
                  <a:pt x="109" y="164"/>
                  <a:pt x="110" y="164"/>
                </a:cubicBezTo>
                <a:cubicBezTo>
                  <a:pt x="111" y="163"/>
                  <a:pt x="112" y="162"/>
                  <a:pt x="112" y="160"/>
                </a:cubicBezTo>
                <a:cubicBezTo>
                  <a:pt x="112" y="159"/>
                  <a:pt x="110" y="158"/>
                  <a:pt x="109" y="158"/>
                </a:cubicBezTo>
                <a:cubicBezTo>
                  <a:pt x="110" y="152"/>
                  <a:pt x="110" y="152"/>
                  <a:pt x="110" y="152"/>
                </a:cubicBezTo>
                <a:cubicBezTo>
                  <a:pt x="110" y="150"/>
                  <a:pt x="110" y="150"/>
                  <a:pt x="110" y="150"/>
                </a:cubicBezTo>
                <a:cubicBezTo>
                  <a:pt x="110" y="150"/>
                  <a:pt x="110" y="150"/>
                  <a:pt x="111" y="149"/>
                </a:cubicBezTo>
                <a:cubicBezTo>
                  <a:pt x="111" y="149"/>
                  <a:pt x="112" y="149"/>
                  <a:pt x="112" y="149"/>
                </a:cubicBezTo>
                <a:cubicBezTo>
                  <a:pt x="120" y="155"/>
                  <a:pt x="120" y="155"/>
                  <a:pt x="120" y="155"/>
                </a:cubicBezTo>
                <a:cubicBezTo>
                  <a:pt x="127" y="161"/>
                  <a:pt x="127" y="161"/>
                  <a:pt x="127" y="161"/>
                </a:cubicBezTo>
                <a:cubicBezTo>
                  <a:pt x="127" y="161"/>
                  <a:pt x="127" y="161"/>
                  <a:pt x="127" y="161"/>
                </a:cubicBezTo>
                <a:cubicBezTo>
                  <a:pt x="107" y="166"/>
                  <a:pt x="107" y="166"/>
                  <a:pt x="107" y="166"/>
                </a:cubicBezTo>
                <a:lnTo>
                  <a:pt x="108" y="163"/>
                </a:lnTo>
                <a:close/>
                <a:moveTo>
                  <a:pt x="133" y="158"/>
                </a:moveTo>
                <a:cubicBezTo>
                  <a:pt x="143" y="147"/>
                  <a:pt x="143" y="147"/>
                  <a:pt x="143" y="147"/>
                </a:cubicBezTo>
                <a:cubicBezTo>
                  <a:pt x="145" y="150"/>
                  <a:pt x="145" y="150"/>
                  <a:pt x="145" y="150"/>
                </a:cubicBezTo>
                <a:cubicBezTo>
                  <a:pt x="145" y="151"/>
                  <a:pt x="145" y="152"/>
                  <a:pt x="145" y="152"/>
                </a:cubicBezTo>
                <a:cubicBezTo>
                  <a:pt x="145" y="152"/>
                  <a:pt x="145" y="153"/>
                  <a:pt x="145" y="153"/>
                </a:cubicBezTo>
                <a:cubicBezTo>
                  <a:pt x="134" y="159"/>
                  <a:pt x="134" y="159"/>
                  <a:pt x="134" y="159"/>
                </a:cubicBezTo>
                <a:cubicBezTo>
                  <a:pt x="134" y="159"/>
                  <a:pt x="133" y="158"/>
                  <a:pt x="133" y="158"/>
                </a:cubicBezTo>
                <a:close/>
                <a:moveTo>
                  <a:pt x="148" y="149"/>
                </a:moveTo>
                <a:cubicBezTo>
                  <a:pt x="146" y="143"/>
                  <a:pt x="146" y="143"/>
                  <a:pt x="146" y="143"/>
                </a:cubicBezTo>
                <a:cubicBezTo>
                  <a:pt x="155" y="134"/>
                  <a:pt x="155" y="134"/>
                  <a:pt x="155" y="134"/>
                </a:cubicBezTo>
                <a:cubicBezTo>
                  <a:pt x="158" y="137"/>
                  <a:pt x="158" y="137"/>
                  <a:pt x="158" y="137"/>
                </a:cubicBezTo>
                <a:cubicBezTo>
                  <a:pt x="158" y="137"/>
                  <a:pt x="158" y="138"/>
                  <a:pt x="158" y="138"/>
                </a:cubicBezTo>
                <a:cubicBezTo>
                  <a:pt x="158" y="138"/>
                  <a:pt x="158" y="139"/>
                  <a:pt x="158" y="139"/>
                </a:cubicBezTo>
                <a:cubicBezTo>
                  <a:pt x="149" y="149"/>
                  <a:pt x="149" y="149"/>
                  <a:pt x="149" y="149"/>
                </a:cubicBezTo>
                <a:cubicBezTo>
                  <a:pt x="149" y="149"/>
                  <a:pt x="148" y="149"/>
                  <a:pt x="148" y="149"/>
                </a:cubicBezTo>
                <a:close/>
                <a:moveTo>
                  <a:pt x="166" y="120"/>
                </a:moveTo>
                <a:cubicBezTo>
                  <a:pt x="169" y="116"/>
                  <a:pt x="169" y="116"/>
                  <a:pt x="169" y="116"/>
                </a:cubicBezTo>
                <a:cubicBezTo>
                  <a:pt x="167" y="120"/>
                  <a:pt x="167" y="120"/>
                  <a:pt x="167" y="120"/>
                </a:cubicBezTo>
                <a:cubicBezTo>
                  <a:pt x="167" y="120"/>
                  <a:pt x="166" y="120"/>
                  <a:pt x="166" y="120"/>
                </a:cubicBezTo>
                <a:close/>
                <a:moveTo>
                  <a:pt x="168" y="114"/>
                </a:moveTo>
                <a:cubicBezTo>
                  <a:pt x="168" y="114"/>
                  <a:pt x="168" y="115"/>
                  <a:pt x="168" y="115"/>
                </a:cubicBezTo>
                <a:cubicBezTo>
                  <a:pt x="168" y="115"/>
                  <a:pt x="168" y="115"/>
                  <a:pt x="169" y="116"/>
                </a:cubicBezTo>
                <a:cubicBezTo>
                  <a:pt x="166" y="119"/>
                  <a:pt x="166" y="119"/>
                  <a:pt x="166" y="119"/>
                </a:cubicBezTo>
                <a:cubicBezTo>
                  <a:pt x="166" y="119"/>
                  <a:pt x="166" y="119"/>
                  <a:pt x="166" y="119"/>
                </a:cubicBezTo>
                <a:cubicBezTo>
                  <a:pt x="165" y="119"/>
                  <a:pt x="165" y="119"/>
                  <a:pt x="164" y="119"/>
                </a:cubicBezTo>
                <a:cubicBezTo>
                  <a:pt x="165" y="111"/>
                  <a:pt x="165" y="111"/>
                  <a:pt x="165" y="111"/>
                </a:cubicBezTo>
                <a:lnTo>
                  <a:pt x="168" y="114"/>
                </a:lnTo>
                <a:close/>
                <a:moveTo>
                  <a:pt x="149" y="110"/>
                </a:moveTo>
                <a:cubicBezTo>
                  <a:pt x="141" y="117"/>
                  <a:pt x="141" y="117"/>
                  <a:pt x="141" y="117"/>
                </a:cubicBezTo>
                <a:cubicBezTo>
                  <a:pt x="141" y="117"/>
                  <a:pt x="140" y="117"/>
                  <a:pt x="140" y="117"/>
                </a:cubicBezTo>
                <a:cubicBezTo>
                  <a:pt x="142" y="115"/>
                  <a:pt x="142" y="115"/>
                  <a:pt x="142" y="115"/>
                </a:cubicBezTo>
                <a:cubicBezTo>
                  <a:pt x="152" y="98"/>
                  <a:pt x="152" y="98"/>
                  <a:pt x="152" y="98"/>
                </a:cubicBezTo>
                <a:cubicBezTo>
                  <a:pt x="152" y="99"/>
                  <a:pt x="153" y="99"/>
                  <a:pt x="153" y="98"/>
                </a:cubicBezTo>
                <a:cubicBezTo>
                  <a:pt x="153" y="98"/>
                  <a:pt x="153" y="98"/>
                  <a:pt x="154" y="98"/>
                </a:cubicBezTo>
                <a:cubicBezTo>
                  <a:pt x="154" y="99"/>
                  <a:pt x="154" y="99"/>
                  <a:pt x="154" y="99"/>
                </a:cubicBezTo>
                <a:cubicBezTo>
                  <a:pt x="153" y="99"/>
                  <a:pt x="153" y="100"/>
                  <a:pt x="153" y="101"/>
                </a:cubicBezTo>
                <a:cubicBezTo>
                  <a:pt x="153" y="102"/>
                  <a:pt x="153" y="102"/>
                  <a:pt x="154" y="103"/>
                </a:cubicBezTo>
                <a:cubicBezTo>
                  <a:pt x="154" y="103"/>
                  <a:pt x="154" y="103"/>
                  <a:pt x="154" y="104"/>
                </a:cubicBezTo>
                <a:cubicBezTo>
                  <a:pt x="154" y="104"/>
                  <a:pt x="154" y="105"/>
                  <a:pt x="154" y="105"/>
                </a:cubicBezTo>
                <a:lnTo>
                  <a:pt x="149" y="110"/>
                </a:lnTo>
                <a:close/>
                <a:moveTo>
                  <a:pt x="155" y="98"/>
                </a:moveTo>
                <a:cubicBezTo>
                  <a:pt x="155" y="98"/>
                  <a:pt x="154" y="98"/>
                  <a:pt x="154" y="99"/>
                </a:cubicBezTo>
                <a:cubicBezTo>
                  <a:pt x="154" y="98"/>
                  <a:pt x="154" y="98"/>
                  <a:pt x="154" y="98"/>
                </a:cubicBezTo>
                <a:cubicBezTo>
                  <a:pt x="155" y="98"/>
                  <a:pt x="155" y="97"/>
                  <a:pt x="155" y="96"/>
                </a:cubicBezTo>
                <a:cubicBezTo>
                  <a:pt x="155" y="95"/>
                  <a:pt x="155" y="95"/>
                  <a:pt x="154" y="95"/>
                </a:cubicBezTo>
                <a:cubicBezTo>
                  <a:pt x="158" y="90"/>
                  <a:pt x="158" y="90"/>
                  <a:pt x="158" y="90"/>
                </a:cubicBezTo>
                <a:cubicBezTo>
                  <a:pt x="163" y="84"/>
                  <a:pt x="163" y="84"/>
                  <a:pt x="163" y="84"/>
                </a:cubicBezTo>
                <a:cubicBezTo>
                  <a:pt x="163" y="84"/>
                  <a:pt x="163" y="84"/>
                  <a:pt x="163" y="84"/>
                </a:cubicBezTo>
                <a:cubicBezTo>
                  <a:pt x="158" y="99"/>
                  <a:pt x="158" y="99"/>
                  <a:pt x="158" y="99"/>
                </a:cubicBezTo>
                <a:cubicBezTo>
                  <a:pt x="157" y="98"/>
                  <a:pt x="156" y="98"/>
                  <a:pt x="155" y="98"/>
                </a:cubicBezTo>
                <a:close/>
                <a:moveTo>
                  <a:pt x="154" y="95"/>
                </a:moveTo>
                <a:cubicBezTo>
                  <a:pt x="154" y="94"/>
                  <a:pt x="153" y="94"/>
                  <a:pt x="152" y="94"/>
                </a:cubicBezTo>
                <a:cubicBezTo>
                  <a:pt x="149" y="78"/>
                  <a:pt x="149" y="78"/>
                  <a:pt x="149" y="78"/>
                </a:cubicBezTo>
                <a:cubicBezTo>
                  <a:pt x="149" y="76"/>
                  <a:pt x="149" y="76"/>
                  <a:pt x="149" y="76"/>
                </a:cubicBezTo>
                <a:cubicBezTo>
                  <a:pt x="149" y="76"/>
                  <a:pt x="149" y="76"/>
                  <a:pt x="150" y="76"/>
                </a:cubicBezTo>
                <a:cubicBezTo>
                  <a:pt x="162" y="82"/>
                  <a:pt x="162" y="82"/>
                  <a:pt x="162" y="82"/>
                </a:cubicBezTo>
                <a:cubicBezTo>
                  <a:pt x="162" y="82"/>
                  <a:pt x="162" y="83"/>
                  <a:pt x="162" y="83"/>
                </a:cubicBezTo>
                <a:cubicBezTo>
                  <a:pt x="162" y="83"/>
                  <a:pt x="162" y="84"/>
                  <a:pt x="162" y="84"/>
                </a:cubicBezTo>
                <a:lnTo>
                  <a:pt x="154" y="95"/>
                </a:lnTo>
                <a:close/>
                <a:moveTo>
                  <a:pt x="162" y="81"/>
                </a:moveTo>
                <a:cubicBezTo>
                  <a:pt x="150" y="76"/>
                  <a:pt x="150" y="76"/>
                  <a:pt x="150" y="76"/>
                </a:cubicBezTo>
                <a:cubicBezTo>
                  <a:pt x="150" y="75"/>
                  <a:pt x="150" y="75"/>
                  <a:pt x="150" y="74"/>
                </a:cubicBezTo>
                <a:cubicBezTo>
                  <a:pt x="150" y="73"/>
                  <a:pt x="149" y="73"/>
                  <a:pt x="148" y="73"/>
                </a:cubicBezTo>
                <a:cubicBezTo>
                  <a:pt x="148" y="62"/>
                  <a:pt x="148" y="62"/>
                  <a:pt x="148" y="62"/>
                </a:cubicBezTo>
                <a:cubicBezTo>
                  <a:pt x="162" y="81"/>
                  <a:pt x="162" y="81"/>
                  <a:pt x="162" y="81"/>
                </a:cubicBezTo>
                <a:cubicBezTo>
                  <a:pt x="162" y="81"/>
                  <a:pt x="162" y="81"/>
                  <a:pt x="162" y="81"/>
                </a:cubicBezTo>
                <a:close/>
                <a:moveTo>
                  <a:pt x="148" y="73"/>
                </a:moveTo>
                <a:cubicBezTo>
                  <a:pt x="148" y="73"/>
                  <a:pt x="148" y="73"/>
                  <a:pt x="148" y="73"/>
                </a:cubicBezTo>
                <a:cubicBezTo>
                  <a:pt x="147" y="73"/>
                  <a:pt x="146" y="74"/>
                  <a:pt x="146" y="75"/>
                </a:cubicBezTo>
                <a:cubicBezTo>
                  <a:pt x="142" y="75"/>
                  <a:pt x="142" y="75"/>
                  <a:pt x="142" y="75"/>
                </a:cubicBezTo>
                <a:cubicBezTo>
                  <a:pt x="142" y="74"/>
                  <a:pt x="142" y="74"/>
                  <a:pt x="142" y="74"/>
                </a:cubicBezTo>
                <a:cubicBezTo>
                  <a:pt x="142" y="73"/>
                  <a:pt x="141" y="72"/>
                  <a:pt x="141" y="72"/>
                </a:cubicBezTo>
                <a:cubicBezTo>
                  <a:pt x="142" y="68"/>
                  <a:pt x="142" y="68"/>
                  <a:pt x="142" y="68"/>
                </a:cubicBezTo>
                <a:cubicBezTo>
                  <a:pt x="145" y="51"/>
                  <a:pt x="145" y="51"/>
                  <a:pt x="145" y="51"/>
                </a:cubicBezTo>
                <a:cubicBezTo>
                  <a:pt x="146" y="57"/>
                  <a:pt x="146" y="57"/>
                  <a:pt x="146" y="57"/>
                </a:cubicBezTo>
                <a:cubicBezTo>
                  <a:pt x="146" y="57"/>
                  <a:pt x="146" y="57"/>
                  <a:pt x="146" y="57"/>
                </a:cubicBezTo>
                <a:cubicBezTo>
                  <a:pt x="144" y="57"/>
                  <a:pt x="143" y="59"/>
                  <a:pt x="144" y="60"/>
                </a:cubicBezTo>
                <a:cubicBezTo>
                  <a:pt x="144" y="62"/>
                  <a:pt x="145" y="63"/>
                  <a:pt x="147" y="62"/>
                </a:cubicBezTo>
                <a:cubicBezTo>
                  <a:pt x="147" y="62"/>
                  <a:pt x="148" y="62"/>
                  <a:pt x="148" y="62"/>
                </a:cubicBezTo>
                <a:cubicBezTo>
                  <a:pt x="148" y="62"/>
                  <a:pt x="148" y="62"/>
                  <a:pt x="148" y="62"/>
                </a:cubicBezTo>
                <a:lnTo>
                  <a:pt x="148" y="73"/>
                </a:lnTo>
                <a:close/>
                <a:moveTo>
                  <a:pt x="146" y="57"/>
                </a:moveTo>
                <a:cubicBezTo>
                  <a:pt x="145" y="50"/>
                  <a:pt x="145" y="50"/>
                  <a:pt x="145" y="50"/>
                </a:cubicBezTo>
                <a:cubicBezTo>
                  <a:pt x="147" y="41"/>
                  <a:pt x="147" y="41"/>
                  <a:pt x="147" y="41"/>
                </a:cubicBezTo>
                <a:cubicBezTo>
                  <a:pt x="147" y="41"/>
                  <a:pt x="148" y="41"/>
                  <a:pt x="148" y="41"/>
                </a:cubicBezTo>
                <a:cubicBezTo>
                  <a:pt x="148" y="41"/>
                  <a:pt x="148" y="41"/>
                  <a:pt x="148" y="41"/>
                </a:cubicBezTo>
                <a:cubicBezTo>
                  <a:pt x="148" y="57"/>
                  <a:pt x="148" y="57"/>
                  <a:pt x="148" y="57"/>
                </a:cubicBezTo>
                <a:cubicBezTo>
                  <a:pt x="148" y="57"/>
                  <a:pt x="147" y="57"/>
                  <a:pt x="146" y="57"/>
                </a:cubicBezTo>
                <a:close/>
                <a:moveTo>
                  <a:pt x="147" y="41"/>
                </a:moveTo>
                <a:cubicBezTo>
                  <a:pt x="145" y="49"/>
                  <a:pt x="145" y="49"/>
                  <a:pt x="145" y="49"/>
                </a:cubicBezTo>
                <a:cubicBezTo>
                  <a:pt x="144" y="38"/>
                  <a:pt x="144" y="38"/>
                  <a:pt x="144" y="38"/>
                </a:cubicBezTo>
                <a:cubicBezTo>
                  <a:pt x="144" y="38"/>
                  <a:pt x="144" y="38"/>
                  <a:pt x="144" y="38"/>
                </a:cubicBezTo>
                <a:cubicBezTo>
                  <a:pt x="144" y="38"/>
                  <a:pt x="144" y="38"/>
                  <a:pt x="144" y="39"/>
                </a:cubicBezTo>
                <a:cubicBezTo>
                  <a:pt x="145" y="40"/>
                  <a:pt x="146" y="41"/>
                  <a:pt x="147" y="41"/>
                </a:cubicBezTo>
                <a:close/>
                <a:moveTo>
                  <a:pt x="138" y="42"/>
                </a:moveTo>
                <a:cubicBezTo>
                  <a:pt x="144" y="39"/>
                  <a:pt x="144" y="39"/>
                  <a:pt x="144" y="39"/>
                </a:cubicBezTo>
                <a:cubicBezTo>
                  <a:pt x="145" y="50"/>
                  <a:pt x="145" y="50"/>
                  <a:pt x="145" y="50"/>
                </a:cubicBezTo>
                <a:cubicBezTo>
                  <a:pt x="140" y="72"/>
                  <a:pt x="140" y="72"/>
                  <a:pt x="140" y="72"/>
                </a:cubicBezTo>
                <a:cubicBezTo>
                  <a:pt x="140" y="72"/>
                  <a:pt x="140" y="72"/>
                  <a:pt x="140" y="72"/>
                </a:cubicBezTo>
                <a:cubicBezTo>
                  <a:pt x="139" y="72"/>
                  <a:pt x="139" y="73"/>
                  <a:pt x="139" y="73"/>
                </a:cubicBezTo>
                <a:cubicBezTo>
                  <a:pt x="123" y="54"/>
                  <a:pt x="123" y="54"/>
                  <a:pt x="123" y="54"/>
                </a:cubicBezTo>
                <a:cubicBezTo>
                  <a:pt x="124" y="54"/>
                  <a:pt x="124" y="53"/>
                  <a:pt x="124" y="52"/>
                </a:cubicBezTo>
                <a:cubicBezTo>
                  <a:pt x="124" y="52"/>
                  <a:pt x="124" y="52"/>
                  <a:pt x="124" y="51"/>
                </a:cubicBezTo>
                <a:moveTo>
                  <a:pt x="78" y="40"/>
                </a:moveTo>
                <a:cubicBezTo>
                  <a:pt x="77" y="40"/>
                  <a:pt x="77" y="40"/>
                  <a:pt x="77" y="40"/>
                </a:cubicBezTo>
                <a:cubicBezTo>
                  <a:pt x="76" y="40"/>
                  <a:pt x="76" y="40"/>
                  <a:pt x="76" y="40"/>
                </a:cubicBezTo>
                <a:cubicBezTo>
                  <a:pt x="75" y="32"/>
                  <a:pt x="75" y="32"/>
                  <a:pt x="75" y="32"/>
                </a:cubicBezTo>
                <a:cubicBezTo>
                  <a:pt x="88" y="26"/>
                  <a:pt x="88" y="26"/>
                  <a:pt x="88" y="26"/>
                </a:cubicBezTo>
                <a:cubicBezTo>
                  <a:pt x="93" y="24"/>
                  <a:pt x="93" y="24"/>
                  <a:pt x="93" y="24"/>
                </a:cubicBezTo>
                <a:cubicBezTo>
                  <a:pt x="93" y="24"/>
                  <a:pt x="93" y="24"/>
                  <a:pt x="93" y="24"/>
                </a:cubicBezTo>
                <a:lnTo>
                  <a:pt x="78" y="40"/>
                </a:lnTo>
                <a:close/>
                <a:moveTo>
                  <a:pt x="88" y="26"/>
                </a:moveTo>
                <a:cubicBezTo>
                  <a:pt x="75" y="32"/>
                  <a:pt x="75" y="32"/>
                  <a:pt x="75" y="32"/>
                </a:cubicBezTo>
                <a:cubicBezTo>
                  <a:pt x="75" y="27"/>
                  <a:pt x="75" y="27"/>
                  <a:pt x="75" y="27"/>
                </a:cubicBezTo>
                <a:cubicBezTo>
                  <a:pt x="75" y="27"/>
                  <a:pt x="75" y="27"/>
                  <a:pt x="76" y="27"/>
                </a:cubicBezTo>
                <a:cubicBezTo>
                  <a:pt x="77" y="27"/>
                  <a:pt x="78" y="26"/>
                  <a:pt x="78" y="24"/>
                </a:cubicBezTo>
                <a:cubicBezTo>
                  <a:pt x="92" y="23"/>
                  <a:pt x="92" y="23"/>
                  <a:pt x="92" y="23"/>
                </a:cubicBezTo>
                <a:cubicBezTo>
                  <a:pt x="92" y="23"/>
                  <a:pt x="92" y="23"/>
                  <a:pt x="92" y="23"/>
                </a:cubicBezTo>
                <a:cubicBezTo>
                  <a:pt x="92" y="23"/>
                  <a:pt x="92" y="23"/>
                  <a:pt x="93" y="23"/>
                </a:cubicBezTo>
                <a:lnTo>
                  <a:pt x="88" y="26"/>
                </a:lnTo>
                <a:close/>
                <a:moveTo>
                  <a:pt x="72" y="25"/>
                </a:moveTo>
                <a:cubicBezTo>
                  <a:pt x="72" y="25"/>
                  <a:pt x="72" y="26"/>
                  <a:pt x="73" y="26"/>
                </a:cubicBezTo>
                <a:cubicBezTo>
                  <a:pt x="63" y="37"/>
                  <a:pt x="63" y="37"/>
                  <a:pt x="63" y="37"/>
                </a:cubicBezTo>
                <a:cubicBezTo>
                  <a:pt x="62" y="37"/>
                  <a:pt x="62" y="37"/>
                  <a:pt x="62" y="37"/>
                </a:cubicBezTo>
                <a:cubicBezTo>
                  <a:pt x="61" y="37"/>
                  <a:pt x="61" y="37"/>
                  <a:pt x="61" y="37"/>
                </a:cubicBezTo>
                <a:cubicBezTo>
                  <a:pt x="61" y="37"/>
                  <a:pt x="61" y="37"/>
                  <a:pt x="61" y="37"/>
                </a:cubicBezTo>
                <a:cubicBezTo>
                  <a:pt x="61" y="37"/>
                  <a:pt x="60" y="37"/>
                  <a:pt x="60" y="37"/>
                </a:cubicBezTo>
                <a:cubicBezTo>
                  <a:pt x="51" y="23"/>
                  <a:pt x="51" y="23"/>
                  <a:pt x="51" y="23"/>
                </a:cubicBezTo>
                <a:cubicBezTo>
                  <a:pt x="51" y="23"/>
                  <a:pt x="51" y="22"/>
                  <a:pt x="51" y="22"/>
                </a:cubicBezTo>
                <a:cubicBezTo>
                  <a:pt x="72" y="24"/>
                  <a:pt x="72" y="24"/>
                  <a:pt x="72" y="24"/>
                </a:cubicBezTo>
                <a:cubicBezTo>
                  <a:pt x="72" y="24"/>
                  <a:pt x="72" y="25"/>
                  <a:pt x="72" y="25"/>
                </a:cubicBezTo>
                <a:close/>
                <a:moveTo>
                  <a:pt x="60" y="41"/>
                </a:moveTo>
                <a:cubicBezTo>
                  <a:pt x="61" y="41"/>
                  <a:pt x="61" y="41"/>
                  <a:pt x="61" y="41"/>
                </a:cubicBezTo>
                <a:cubicBezTo>
                  <a:pt x="63" y="53"/>
                  <a:pt x="63" y="53"/>
                  <a:pt x="63" y="53"/>
                </a:cubicBezTo>
                <a:cubicBezTo>
                  <a:pt x="63" y="53"/>
                  <a:pt x="63" y="53"/>
                  <a:pt x="63" y="53"/>
                </a:cubicBezTo>
                <a:cubicBezTo>
                  <a:pt x="62" y="53"/>
                  <a:pt x="61" y="54"/>
                  <a:pt x="62" y="55"/>
                </a:cubicBezTo>
                <a:cubicBezTo>
                  <a:pt x="62" y="55"/>
                  <a:pt x="62" y="56"/>
                  <a:pt x="62" y="56"/>
                </a:cubicBezTo>
                <a:cubicBezTo>
                  <a:pt x="55" y="60"/>
                  <a:pt x="55" y="60"/>
                  <a:pt x="55" y="60"/>
                </a:cubicBezTo>
                <a:cubicBezTo>
                  <a:pt x="44" y="66"/>
                  <a:pt x="44" y="66"/>
                  <a:pt x="44" y="66"/>
                </a:cubicBezTo>
                <a:cubicBezTo>
                  <a:pt x="43" y="66"/>
                  <a:pt x="43" y="66"/>
                  <a:pt x="43" y="66"/>
                </a:cubicBezTo>
                <a:lnTo>
                  <a:pt x="60" y="41"/>
                </a:lnTo>
                <a:close/>
                <a:moveTo>
                  <a:pt x="53" y="61"/>
                </a:moveTo>
                <a:cubicBezTo>
                  <a:pt x="62" y="56"/>
                  <a:pt x="62" y="56"/>
                  <a:pt x="62" y="56"/>
                </a:cubicBezTo>
                <a:cubicBezTo>
                  <a:pt x="62" y="57"/>
                  <a:pt x="63" y="57"/>
                  <a:pt x="64" y="57"/>
                </a:cubicBezTo>
                <a:cubicBezTo>
                  <a:pt x="64" y="57"/>
                  <a:pt x="65" y="57"/>
                  <a:pt x="65" y="57"/>
                </a:cubicBezTo>
                <a:cubicBezTo>
                  <a:pt x="69" y="62"/>
                  <a:pt x="69" y="62"/>
                  <a:pt x="69" y="62"/>
                </a:cubicBezTo>
                <a:cubicBezTo>
                  <a:pt x="74" y="69"/>
                  <a:pt x="74" y="69"/>
                  <a:pt x="74" y="69"/>
                </a:cubicBezTo>
                <a:cubicBezTo>
                  <a:pt x="74" y="69"/>
                  <a:pt x="73" y="70"/>
                  <a:pt x="73" y="70"/>
                </a:cubicBezTo>
                <a:cubicBezTo>
                  <a:pt x="58" y="69"/>
                  <a:pt x="58" y="69"/>
                  <a:pt x="58" y="69"/>
                </a:cubicBezTo>
                <a:cubicBezTo>
                  <a:pt x="44" y="68"/>
                  <a:pt x="44" y="68"/>
                  <a:pt x="44" y="68"/>
                </a:cubicBezTo>
                <a:cubicBezTo>
                  <a:pt x="44" y="68"/>
                  <a:pt x="44" y="67"/>
                  <a:pt x="44" y="67"/>
                </a:cubicBezTo>
                <a:cubicBezTo>
                  <a:pt x="44" y="67"/>
                  <a:pt x="44" y="67"/>
                  <a:pt x="44" y="67"/>
                </a:cubicBezTo>
                <a:lnTo>
                  <a:pt x="53" y="61"/>
                </a:lnTo>
                <a:close/>
                <a:moveTo>
                  <a:pt x="40" y="68"/>
                </a:moveTo>
                <a:cubicBezTo>
                  <a:pt x="40" y="68"/>
                  <a:pt x="40" y="68"/>
                  <a:pt x="40" y="68"/>
                </a:cubicBezTo>
                <a:cubicBezTo>
                  <a:pt x="40" y="68"/>
                  <a:pt x="40" y="69"/>
                  <a:pt x="40" y="69"/>
                </a:cubicBezTo>
                <a:cubicBezTo>
                  <a:pt x="27" y="80"/>
                  <a:pt x="27" y="80"/>
                  <a:pt x="27" y="80"/>
                </a:cubicBezTo>
                <a:cubicBezTo>
                  <a:pt x="13" y="93"/>
                  <a:pt x="13" y="93"/>
                  <a:pt x="13" y="93"/>
                </a:cubicBezTo>
                <a:cubicBezTo>
                  <a:pt x="13" y="92"/>
                  <a:pt x="12" y="92"/>
                  <a:pt x="12" y="92"/>
                </a:cubicBezTo>
                <a:cubicBezTo>
                  <a:pt x="15" y="70"/>
                  <a:pt x="15" y="70"/>
                  <a:pt x="15" y="70"/>
                </a:cubicBezTo>
                <a:cubicBezTo>
                  <a:pt x="16" y="70"/>
                  <a:pt x="16" y="70"/>
                  <a:pt x="16" y="70"/>
                </a:cubicBezTo>
                <a:cubicBezTo>
                  <a:pt x="17" y="70"/>
                  <a:pt x="18" y="69"/>
                  <a:pt x="18" y="68"/>
                </a:cubicBezTo>
                <a:lnTo>
                  <a:pt x="40" y="68"/>
                </a:lnTo>
                <a:close/>
                <a:moveTo>
                  <a:pt x="15" y="70"/>
                </a:moveTo>
                <a:cubicBezTo>
                  <a:pt x="12" y="90"/>
                  <a:pt x="12" y="90"/>
                  <a:pt x="12" y="90"/>
                </a:cubicBezTo>
                <a:cubicBezTo>
                  <a:pt x="14" y="69"/>
                  <a:pt x="14" y="69"/>
                  <a:pt x="14" y="69"/>
                </a:cubicBezTo>
                <a:cubicBezTo>
                  <a:pt x="14" y="69"/>
                  <a:pt x="14" y="70"/>
                  <a:pt x="15" y="70"/>
                </a:cubicBezTo>
                <a:close/>
                <a:moveTo>
                  <a:pt x="32" y="111"/>
                </a:moveTo>
                <a:cubicBezTo>
                  <a:pt x="32" y="111"/>
                  <a:pt x="32" y="111"/>
                  <a:pt x="32" y="111"/>
                </a:cubicBezTo>
                <a:cubicBezTo>
                  <a:pt x="32" y="111"/>
                  <a:pt x="32" y="111"/>
                  <a:pt x="33" y="111"/>
                </a:cubicBezTo>
                <a:cubicBezTo>
                  <a:pt x="53" y="133"/>
                  <a:pt x="53" y="133"/>
                  <a:pt x="53" y="133"/>
                </a:cubicBezTo>
                <a:cubicBezTo>
                  <a:pt x="52" y="133"/>
                  <a:pt x="52" y="134"/>
                  <a:pt x="52" y="135"/>
                </a:cubicBezTo>
                <a:cubicBezTo>
                  <a:pt x="52" y="135"/>
                  <a:pt x="53" y="136"/>
                  <a:pt x="53" y="136"/>
                </a:cubicBezTo>
                <a:cubicBezTo>
                  <a:pt x="38" y="150"/>
                  <a:pt x="38" y="150"/>
                  <a:pt x="38" y="150"/>
                </a:cubicBezTo>
                <a:cubicBezTo>
                  <a:pt x="38" y="150"/>
                  <a:pt x="38" y="150"/>
                  <a:pt x="37" y="150"/>
                </a:cubicBezTo>
                <a:cubicBezTo>
                  <a:pt x="37" y="149"/>
                  <a:pt x="36" y="149"/>
                  <a:pt x="35" y="149"/>
                </a:cubicBezTo>
                <a:lnTo>
                  <a:pt x="32" y="111"/>
                </a:lnTo>
                <a:close/>
                <a:moveTo>
                  <a:pt x="85" y="171"/>
                </a:moveTo>
                <a:cubicBezTo>
                  <a:pt x="107" y="166"/>
                  <a:pt x="107" y="166"/>
                  <a:pt x="107" y="166"/>
                </a:cubicBezTo>
                <a:cubicBezTo>
                  <a:pt x="107" y="169"/>
                  <a:pt x="107" y="169"/>
                  <a:pt x="107" y="169"/>
                </a:cubicBezTo>
                <a:cubicBezTo>
                  <a:pt x="106" y="169"/>
                  <a:pt x="106" y="169"/>
                  <a:pt x="105" y="169"/>
                </a:cubicBezTo>
                <a:cubicBezTo>
                  <a:pt x="104" y="169"/>
                  <a:pt x="103" y="170"/>
                  <a:pt x="103" y="171"/>
                </a:cubicBezTo>
                <a:cubicBezTo>
                  <a:pt x="85" y="171"/>
                  <a:pt x="85" y="171"/>
                  <a:pt x="85" y="171"/>
                </a:cubicBezTo>
                <a:cubicBezTo>
                  <a:pt x="85" y="171"/>
                  <a:pt x="85" y="171"/>
                  <a:pt x="85" y="171"/>
                </a:cubicBezTo>
                <a:close/>
                <a:moveTo>
                  <a:pt x="145" y="161"/>
                </a:moveTo>
                <a:cubicBezTo>
                  <a:pt x="134" y="160"/>
                  <a:pt x="134" y="160"/>
                  <a:pt x="134" y="160"/>
                </a:cubicBezTo>
                <a:cubicBezTo>
                  <a:pt x="134" y="160"/>
                  <a:pt x="134" y="160"/>
                  <a:pt x="134" y="159"/>
                </a:cubicBezTo>
                <a:cubicBezTo>
                  <a:pt x="145" y="153"/>
                  <a:pt x="145" y="153"/>
                  <a:pt x="145" y="153"/>
                </a:cubicBezTo>
                <a:cubicBezTo>
                  <a:pt x="146" y="154"/>
                  <a:pt x="147" y="155"/>
                  <a:pt x="148" y="154"/>
                </a:cubicBezTo>
                <a:cubicBezTo>
                  <a:pt x="150" y="154"/>
                  <a:pt x="150" y="152"/>
                  <a:pt x="150" y="151"/>
                </a:cubicBezTo>
                <a:cubicBezTo>
                  <a:pt x="150" y="150"/>
                  <a:pt x="150" y="150"/>
                  <a:pt x="149" y="150"/>
                </a:cubicBezTo>
                <a:cubicBezTo>
                  <a:pt x="158" y="139"/>
                  <a:pt x="158" y="139"/>
                  <a:pt x="158" y="139"/>
                </a:cubicBezTo>
                <a:cubicBezTo>
                  <a:pt x="158" y="139"/>
                  <a:pt x="158" y="139"/>
                  <a:pt x="158" y="139"/>
                </a:cubicBezTo>
                <a:cubicBezTo>
                  <a:pt x="149" y="159"/>
                  <a:pt x="149" y="159"/>
                  <a:pt x="149" y="159"/>
                </a:cubicBezTo>
                <a:cubicBezTo>
                  <a:pt x="149" y="159"/>
                  <a:pt x="148" y="158"/>
                  <a:pt x="147" y="159"/>
                </a:cubicBezTo>
                <a:cubicBezTo>
                  <a:pt x="146" y="159"/>
                  <a:pt x="145" y="160"/>
                  <a:pt x="145" y="161"/>
                </a:cubicBezTo>
                <a:close/>
                <a:moveTo>
                  <a:pt x="160" y="137"/>
                </a:moveTo>
                <a:cubicBezTo>
                  <a:pt x="165" y="125"/>
                  <a:pt x="165" y="125"/>
                  <a:pt x="165" y="125"/>
                </a:cubicBezTo>
                <a:cubicBezTo>
                  <a:pt x="166" y="124"/>
                  <a:pt x="166" y="124"/>
                  <a:pt x="167" y="123"/>
                </a:cubicBezTo>
                <a:cubicBezTo>
                  <a:pt x="167" y="123"/>
                  <a:pt x="167" y="122"/>
                  <a:pt x="167" y="121"/>
                </a:cubicBezTo>
                <a:cubicBezTo>
                  <a:pt x="169" y="116"/>
                  <a:pt x="169" y="116"/>
                  <a:pt x="169" y="116"/>
                </a:cubicBezTo>
                <a:cubicBezTo>
                  <a:pt x="169" y="116"/>
                  <a:pt x="169" y="116"/>
                  <a:pt x="170" y="116"/>
                </a:cubicBezTo>
                <a:cubicBezTo>
                  <a:pt x="170" y="116"/>
                  <a:pt x="171" y="115"/>
                  <a:pt x="171" y="115"/>
                </a:cubicBezTo>
                <a:cubicBezTo>
                  <a:pt x="174" y="115"/>
                  <a:pt x="174" y="115"/>
                  <a:pt x="174" y="115"/>
                </a:cubicBezTo>
                <a:cubicBezTo>
                  <a:pt x="174" y="115"/>
                  <a:pt x="174" y="115"/>
                  <a:pt x="174" y="116"/>
                </a:cubicBezTo>
                <a:cubicBezTo>
                  <a:pt x="174" y="116"/>
                  <a:pt x="175" y="117"/>
                  <a:pt x="175" y="117"/>
                </a:cubicBezTo>
                <a:cubicBezTo>
                  <a:pt x="160" y="137"/>
                  <a:pt x="160" y="137"/>
                  <a:pt x="160" y="137"/>
                </a:cubicBezTo>
                <a:cubicBezTo>
                  <a:pt x="160" y="137"/>
                  <a:pt x="160" y="137"/>
                  <a:pt x="160" y="137"/>
                </a:cubicBezTo>
                <a:close/>
                <a:moveTo>
                  <a:pt x="174" y="114"/>
                </a:moveTo>
                <a:cubicBezTo>
                  <a:pt x="171" y="115"/>
                  <a:pt x="171" y="115"/>
                  <a:pt x="171" y="115"/>
                </a:cubicBezTo>
                <a:cubicBezTo>
                  <a:pt x="171" y="114"/>
                  <a:pt x="171" y="114"/>
                  <a:pt x="171" y="114"/>
                </a:cubicBezTo>
                <a:cubicBezTo>
                  <a:pt x="171" y="114"/>
                  <a:pt x="170" y="114"/>
                  <a:pt x="170" y="114"/>
                </a:cubicBezTo>
                <a:cubicBezTo>
                  <a:pt x="170" y="113"/>
                  <a:pt x="170" y="113"/>
                  <a:pt x="170" y="113"/>
                </a:cubicBezTo>
                <a:cubicBezTo>
                  <a:pt x="170" y="114"/>
                  <a:pt x="170" y="114"/>
                  <a:pt x="170" y="114"/>
                </a:cubicBezTo>
                <a:cubicBezTo>
                  <a:pt x="170" y="114"/>
                  <a:pt x="170" y="114"/>
                  <a:pt x="170" y="113"/>
                </a:cubicBezTo>
                <a:cubicBezTo>
                  <a:pt x="172" y="104"/>
                  <a:pt x="172" y="104"/>
                  <a:pt x="172" y="104"/>
                </a:cubicBezTo>
                <a:cubicBezTo>
                  <a:pt x="172" y="104"/>
                  <a:pt x="172" y="104"/>
                  <a:pt x="173" y="104"/>
                </a:cubicBezTo>
                <a:cubicBezTo>
                  <a:pt x="173" y="104"/>
                  <a:pt x="173" y="104"/>
                  <a:pt x="173" y="104"/>
                </a:cubicBezTo>
                <a:cubicBezTo>
                  <a:pt x="176" y="112"/>
                  <a:pt x="176" y="112"/>
                  <a:pt x="176" y="112"/>
                </a:cubicBezTo>
                <a:cubicBezTo>
                  <a:pt x="175" y="112"/>
                  <a:pt x="174" y="113"/>
                  <a:pt x="174" y="114"/>
                </a:cubicBezTo>
                <a:close/>
                <a:moveTo>
                  <a:pt x="165" y="111"/>
                </a:moveTo>
                <a:cubicBezTo>
                  <a:pt x="158" y="105"/>
                  <a:pt x="158" y="105"/>
                  <a:pt x="158" y="105"/>
                </a:cubicBezTo>
                <a:cubicBezTo>
                  <a:pt x="158" y="104"/>
                  <a:pt x="158" y="104"/>
                  <a:pt x="158" y="103"/>
                </a:cubicBezTo>
                <a:cubicBezTo>
                  <a:pt x="158" y="103"/>
                  <a:pt x="158" y="103"/>
                  <a:pt x="158" y="103"/>
                </a:cubicBezTo>
                <a:cubicBezTo>
                  <a:pt x="158" y="102"/>
                  <a:pt x="159" y="101"/>
                  <a:pt x="159" y="100"/>
                </a:cubicBezTo>
                <a:cubicBezTo>
                  <a:pt x="158" y="100"/>
                  <a:pt x="158" y="99"/>
                  <a:pt x="158" y="99"/>
                </a:cubicBezTo>
                <a:cubicBezTo>
                  <a:pt x="163" y="85"/>
                  <a:pt x="163" y="85"/>
                  <a:pt x="163" y="85"/>
                </a:cubicBezTo>
                <a:cubicBezTo>
                  <a:pt x="164" y="85"/>
                  <a:pt x="164" y="85"/>
                  <a:pt x="164" y="85"/>
                </a:cubicBezTo>
                <a:cubicBezTo>
                  <a:pt x="165" y="85"/>
                  <a:pt x="165" y="85"/>
                  <a:pt x="165" y="85"/>
                </a:cubicBezTo>
                <a:cubicBezTo>
                  <a:pt x="167" y="89"/>
                  <a:pt x="167" y="89"/>
                  <a:pt x="167" y="89"/>
                </a:cubicBezTo>
                <a:lnTo>
                  <a:pt x="165" y="111"/>
                </a:lnTo>
                <a:close/>
                <a:moveTo>
                  <a:pt x="165" y="84"/>
                </a:moveTo>
                <a:cubicBezTo>
                  <a:pt x="166" y="84"/>
                  <a:pt x="166" y="83"/>
                  <a:pt x="166" y="82"/>
                </a:cubicBezTo>
                <a:cubicBezTo>
                  <a:pt x="166" y="81"/>
                  <a:pt x="165" y="81"/>
                  <a:pt x="164" y="80"/>
                </a:cubicBezTo>
                <a:cubicBezTo>
                  <a:pt x="167" y="75"/>
                  <a:pt x="167" y="75"/>
                  <a:pt x="167" y="75"/>
                </a:cubicBezTo>
                <a:cubicBezTo>
                  <a:pt x="167" y="75"/>
                  <a:pt x="168" y="75"/>
                  <a:pt x="168" y="75"/>
                </a:cubicBezTo>
                <a:cubicBezTo>
                  <a:pt x="167" y="88"/>
                  <a:pt x="167" y="88"/>
                  <a:pt x="167" y="88"/>
                </a:cubicBezTo>
                <a:lnTo>
                  <a:pt x="165" y="84"/>
                </a:lnTo>
                <a:close/>
                <a:moveTo>
                  <a:pt x="140" y="28"/>
                </a:moveTo>
                <a:cubicBezTo>
                  <a:pt x="140" y="28"/>
                  <a:pt x="140" y="29"/>
                  <a:pt x="140" y="29"/>
                </a:cubicBezTo>
                <a:cubicBezTo>
                  <a:pt x="126" y="23"/>
                  <a:pt x="126" y="23"/>
                  <a:pt x="126" y="23"/>
                </a:cubicBezTo>
                <a:cubicBezTo>
                  <a:pt x="126" y="21"/>
                  <a:pt x="126" y="21"/>
                  <a:pt x="126" y="21"/>
                </a:cubicBezTo>
                <a:cubicBezTo>
                  <a:pt x="127" y="21"/>
                  <a:pt x="127" y="20"/>
                  <a:pt x="128" y="20"/>
                </a:cubicBezTo>
                <a:lnTo>
                  <a:pt x="140" y="28"/>
                </a:lnTo>
                <a:close/>
                <a:moveTo>
                  <a:pt x="123" y="19"/>
                </a:moveTo>
                <a:cubicBezTo>
                  <a:pt x="123" y="19"/>
                  <a:pt x="123" y="19"/>
                  <a:pt x="123" y="19"/>
                </a:cubicBezTo>
                <a:cubicBezTo>
                  <a:pt x="122" y="20"/>
                  <a:pt x="122" y="20"/>
                  <a:pt x="122" y="20"/>
                </a:cubicBezTo>
                <a:cubicBezTo>
                  <a:pt x="121" y="21"/>
                  <a:pt x="121" y="21"/>
                  <a:pt x="121" y="21"/>
                </a:cubicBezTo>
                <a:cubicBezTo>
                  <a:pt x="118" y="19"/>
                  <a:pt x="118" y="19"/>
                  <a:pt x="118" y="19"/>
                </a:cubicBezTo>
                <a:cubicBezTo>
                  <a:pt x="123" y="19"/>
                  <a:pt x="123" y="19"/>
                  <a:pt x="123" y="19"/>
                </a:cubicBezTo>
                <a:cubicBezTo>
                  <a:pt x="123" y="19"/>
                  <a:pt x="123" y="19"/>
                  <a:pt x="123" y="19"/>
                </a:cubicBezTo>
                <a:close/>
                <a:moveTo>
                  <a:pt x="121" y="21"/>
                </a:moveTo>
                <a:cubicBezTo>
                  <a:pt x="111" y="30"/>
                  <a:pt x="111" y="30"/>
                  <a:pt x="111" y="30"/>
                </a:cubicBezTo>
                <a:cubicBezTo>
                  <a:pt x="111" y="30"/>
                  <a:pt x="110" y="30"/>
                  <a:pt x="110" y="30"/>
                </a:cubicBezTo>
                <a:cubicBezTo>
                  <a:pt x="110" y="30"/>
                  <a:pt x="110" y="30"/>
                  <a:pt x="110" y="30"/>
                </a:cubicBezTo>
                <a:cubicBezTo>
                  <a:pt x="110" y="30"/>
                  <a:pt x="109" y="30"/>
                  <a:pt x="109" y="30"/>
                </a:cubicBezTo>
                <a:cubicBezTo>
                  <a:pt x="109" y="30"/>
                  <a:pt x="108" y="30"/>
                  <a:pt x="108" y="31"/>
                </a:cubicBezTo>
                <a:cubicBezTo>
                  <a:pt x="96" y="24"/>
                  <a:pt x="96" y="24"/>
                  <a:pt x="96" y="24"/>
                </a:cubicBezTo>
                <a:cubicBezTo>
                  <a:pt x="97" y="23"/>
                  <a:pt x="97" y="23"/>
                  <a:pt x="97" y="23"/>
                </a:cubicBezTo>
                <a:cubicBezTo>
                  <a:pt x="118" y="19"/>
                  <a:pt x="118" y="19"/>
                  <a:pt x="118" y="19"/>
                </a:cubicBezTo>
                <a:lnTo>
                  <a:pt x="121" y="21"/>
                </a:lnTo>
                <a:close/>
                <a:moveTo>
                  <a:pt x="95" y="11"/>
                </a:moveTo>
                <a:cubicBezTo>
                  <a:pt x="95" y="11"/>
                  <a:pt x="95" y="12"/>
                  <a:pt x="95" y="12"/>
                </a:cubicBezTo>
                <a:cubicBezTo>
                  <a:pt x="77" y="23"/>
                  <a:pt x="77" y="23"/>
                  <a:pt x="77" y="23"/>
                </a:cubicBezTo>
                <a:cubicBezTo>
                  <a:pt x="77" y="22"/>
                  <a:pt x="77" y="22"/>
                  <a:pt x="76" y="22"/>
                </a:cubicBezTo>
                <a:cubicBezTo>
                  <a:pt x="80" y="14"/>
                  <a:pt x="80" y="14"/>
                  <a:pt x="80" y="14"/>
                </a:cubicBezTo>
                <a:lnTo>
                  <a:pt x="95" y="11"/>
                </a:lnTo>
                <a:close/>
                <a:moveTo>
                  <a:pt x="28" y="46"/>
                </a:moveTo>
                <a:cubicBezTo>
                  <a:pt x="33" y="46"/>
                  <a:pt x="33" y="46"/>
                  <a:pt x="33" y="46"/>
                </a:cubicBezTo>
                <a:cubicBezTo>
                  <a:pt x="33" y="46"/>
                  <a:pt x="33" y="47"/>
                  <a:pt x="33" y="47"/>
                </a:cubicBezTo>
                <a:cubicBezTo>
                  <a:pt x="33" y="48"/>
                  <a:pt x="35" y="49"/>
                  <a:pt x="36" y="49"/>
                </a:cubicBezTo>
                <a:cubicBezTo>
                  <a:pt x="40" y="66"/>
                  <a:pt x="40" y="66"/>
                  <a:pt x="40" y="66"/>
                </a:cubicBezTo>
                <a:cubicBezTo>
                  <a:pt x="40" y="66"/>
                  <a:pt x="40" y="67"/>
                  <a:pt x="40" y="68"/>
                </a:cubicBezTo>
                <a:cubicBezTo>
                  <a:pt x="18" y="68"/>
                  <a:pt x="18" y="68"/>
                  <a:pt x="18" y="68"/>
                </a:cubicBezTo>
                <a:cubicBezTo>
                  <a:pt x="18" y="68"/>
                  <a:pt x="18" y="68"/>
                  <a:pt x="18" y="68"/>
                </a:cubicBezTo>
                <a:cubicBezTo>
                  <a:pt x="18" y="67"/>
                  <a:pt x="17" y="66"/>
                  <a:pt x="16" y="66"/>
                </a:cubicBezTo>
                <a:cubicBezTo>
                  <a:pt x="16" y="66"/>
                  <a:pt x="16" y="66"/>
                  <a:pt x="16" y="66"/>
                </a:cubicBezTo>
                <a:cubicBezTo>
                  <a:pt x="16" y="66"/>
                  <a:pt x="15" y="66"/>
                  <a:pt x="15" y="66"/>
                </a:cubicBezTo>
                <a:cubicBezTo>
                  <a:pt x="15" y="66"/>
                  <a:pt x="15" y="66"/>
                  <a:pt x="15" y="66"/>
                </a:cubicBezTo>
                <a:cubicBezTo>
                  <a:pt x="15" y="66"/>
                  <a:pt x="15" y="66"/>
                  <a:pt x="15" y="66"/>
                </a:cubicBezTo>
                <a:cubicBezTo>
                  <a:pt x="14" y="66"/>
                  <a:pt x="14" y="67"/>
                  <a:pt x="14" y="67"/>
                </a:cubicBezTo>
                <a:cubicBezTo>
                  <a:pt x="14" y="63"/>
                  <a:pt x="14" y="63"/>
                  <a:pt x="14" y="63"/>
                </a:cubicBezTo>
                <a:cubicBezTo>
                  <a:pt x="15" y="62"/>
                  <a:pt x="16" y="62"/>
                  <a:pt x="17" y="61"/>
                </a:cubicBezTo>
                <a:cubicBezTo>
                  <a:pt x="18" y="60"/>
                  <a:pt x="17" y="58"/>
                  <a:pt x="16" y="57"/>
                </a:cubicBezTo>
                <a:cubicBezTo>
                  <a:pt x="24" y="48"/>
                  <a:pt x="24" y="48"/>
                  <a:pt x="24" y="48"/>
                </a:cubicBezTo>
                <a:cubicBezTo>
                  <a:pt x="25" y="48"/>
                  <a:pt x="25" y="48"/>
                  <a:pt x="26" y="48"/>
                </a:cubicBezTo>
                <a:cubicBezTo>
                  <a:pt x="27" y="48"/>
                  <a:pt x="28" y="47"/>
                  <a:pt x="28" y="46"/>
                </a:cubicBezTo>
                <a:close/>
                <a:moveTo>
                  <a:pt x="11" y="96"/>
                </a:moveTo>
                <a:cubicBezTo>
                  <a:pt x="10" y="107"/>
                  <a:pt x="10" y="107"/>
                  <a:pt x="10" y="107"/>
                </a:cubicBezTo>
                <a:cubicBezTo>
                  <a:pt x="10" y="107"/>
                  <a:pt x="10" y="107"/>
                  <a:pt x="10" y="107"/>
                </a:cubicBezTo>
                <a:cubicBezTo>
                  <a:pt x="11" y="96"/>
                  <a:pt x="11" y="96"/>
                  <a:pt x="11" y="96"/>
                </a:cubicBezTo>
                <a:cubicBezTo>
                  <a:pt x="11" y="96"/>
                  <a:pt x="11" y="96"/>
                  <a:pt x="11" y="96"/>
                </a:cubicBezTo>
                <a:close/>
                <a:moveTo>
                  <a:pt x="9" y="112"/>
                </a:moveTo>
                <a:cubicBezTo>
                  <a:pt x="9" y="113"/>
                  <a:pt x="10" y="113"/>
                  <a:pt x="10" y="113"/>
                </a:cubicBezTo>
                <a:cubicBezTo>
                  <a:pt x="7" y="124"/>
                  <a:pt x="7" y="124"/>
                  <a:pt x="7" y="124"/>
                </a:cubicBezTo>
                <a:cubicBezTo>
                  <a:pt x="9" y="112"/>
                  <a:pt x="9" y="112"/>
                  <a:pt x="9" y="112"/>
                </a:cubicBezTo>
                <a:cubicBezTo>
                  <a:pt x="9" y="112"/>
                  <a:pt x="9" y="112"/>
                  <a:pt x="9" y="112"/>
                </a:cubicBezTo>
                <a:close/>
                <a:moveTo>
                  <a:pt x="31" y="145"/>
                </a:moveTo>
                <a:cubicBezTo>
                  <a:pt x="30" y="143"/>
                  <a:pt x="29" y="143"/>
                  <a:pt x="28" y="143"/>
                </a:cubicBezTo>
                <a:cubicBezTo>
                  <a:pt x="24" y="133"/>
                  <a:pt x="24" y="133"/>
                  <a:pt x="24" y="133"/>
                </a:cubicBezTo>
                <a:cubicBezTo>
                  <a:pt x="34" y="150"/>
                  <a:pt x="34" y="150"/>
                  <a:pt x="34" y="150"/>
                </a:cubicBezTo>
                <a:cubicBezTo>
                  <a:pt x="34" y="150"/>
                  <a:pt x="34" y="150"/>
                  <a:pt x="34" y="150"/>
                </a:cubicBezTo>
                <a:cubicBezTo>
                  <a:pt x="30" y="147"/>
                  <a:pt x="30" y="147"/>
                  <a:pt x="30" y="147"/>
                </a:cubicBezTo>
                <a:cubicBezTo>
                  <a:pt x="31" y="147"/>
                  <a:pt x="31" y="146"/>
                  <a:pt x="31" y="145"/>
                </a:cubicBezTo>
                <a:close/>
                <a:moveTo>
                  <a:pt x="85" y="173"/>
                </a:moveTo>
                <a:cubicBezTo>
                  <a:pt x="85" y="173"/>
                  <a:pt x="85" y="172"/>
                  <a:pt x="85" y="171"/>
                </a:cubicBezTo>
                <a:cubicBezTo>
                  <a:pt x="103" y="171"/>
                  <a:pt x="103" y="171"/>
                  <a:pt x="103" y="171"/>
                </a:cubicBezTo>
                <a:cubicBezTo>
                  <a:pt x="103" y="172"/>
                  <a:pt x="103" y="172"/>
                  <a:pt x="103" y="172"/>
                </a:cubicBezTo>
                <a:cubicBezTo>
                  <a:pt x="103" y="173"/>
                  <a:pt x="103" y="173"/>
                  <a:pt x="104" y="174"/>
                </a:cubicBezTo>
                <a:cubicBezTo>
                  <a:pt x="98" y="180"/>
                  <a:pt x="98" y="180"/>
                  <a:pt x="98" y="180"/>
                </a:cubicBezTo>
                <a:cubicBezTo>
                  <a:pt x="97" y="180"/>
                  <a:pt x="96" y="180"/>
                  <a:pt x="95" y="180"/>
                </a:cubicBezTo>
                <a:cubicBezTo>
                  <a:pt x="95" y="180"/>
                  <a:pt x="94" y="181"/>
                  <a:pt x="93" y="181"/>
                </a:cubicBezTo>
                <a:cubicBezTo>
                  <a:pt x="85" y="174"/>
                  <a:pt x="85" y="174"/>
                  <a:pt x="85" y="174"/>
                </a:cubicBezTo>
                <a:cubicBezTo>
                  <a:pt x="85" y="174"/>
                  <a:pt x="85" y="173"/>
                  <a:pt x="85" y="173"/>
                </a:cubicBezTo>
                <a:close/>
                <a:moveTo>
                  <a:pt x="99" y="182"/>
                </a:moveTo>
                <a:cubicBezTo>
                  <a:pt x="99" y="181"/>
                  <a:pt x="99" y="181"/>
                  <a:pt x="98" y="181"/>
                </a:cubicBezTo>
                <a:cubicBezTo>
                  <a:pt x="104" y="174"/>
                  <a:pt x="104" y="174"/>
                  <a:pt x="104" y="174"/>
                </a:cubicBezTo>
                <a:cubicBezTo>
                  <a:pt x="105" y="174"/>
                  <a:pt x="106" y="174"/>
                  <a:pt x="106" y="174"/>
                </a:cubicBezTo>
                <a:cubicBezTo>
                  <a:pt x="108" y="174"/>
                  <a:pt x="108" y="173"/>
                  <a:pt x="109" y="172"/>
                </a:cubicBezTo>
                <a:cubicBezTo>
                  <a:pt x="109" y="172"/>
                  <a:pt x="109" y="172"/>
                  <a:pt x="109" y="172"/>
                </a:cubicBezTo>
                <a:cubicBezTo>
                  <a:pt x="109" y="172"/>
                  <a:pt x="109" y="172"/>
                  <a:pt x="109" y="172"/>
                </a:cubicBezTo>
                <a:cubicBezTo>
                  <a:pt x="109" y="172"/>
                  <a:pt x="109" y="172"/>
                  <a:pt x="109" y="172"/>
                </a:cubicBezTo>
                <a:cubicBezTo>
                  <a:pt x="109" y="172"/>
                  <a:pt x="109" y="172"/>
                  <a:pt x="109" y="172"/>
                </a:cubicBezTo>
                <a:cubicBezTo>
                  <a:pt x="109" y="172"/>
                  <a:pt x="109" y="171"/>
                  <a:pt x="109" y="171"/>
                </a:cubicBezTo>
                <a:cubicBezTo>
                  <a:pt x="145" y="163"/>
                  <a:pt x="145" y="163"/>
                  <a:pt x="145" y="163"/>
                </a:cubicBezTo>
                <a:cubicBezTo>
                  <a:pt x="145" y="163"/>
                  <a:pt x="145" y="163"/>
                  <a:pt x="145" y="163"/>
                </a:cubicBezTo>
                <a:lnTo>
                  <a:pt x="99" y="182"/>
                </a:lnTo>
                <a:close/>
                <a:moveTo>
                  <a:pt x="176" y="118"/>
                </a:moveTo>
                <a:cubicBezTo>
                  <a:pt x="150" y="159"/>
                  <a:pt x="150" y="159"/>
                  <a:pt x="150" y="159"/>
                </a:cubicBezTo>
                <a:cubicBezTo>
                  <a:pt x="150" y="159"/>
                  <a:pt x="150" y="159"/>
                  <a:pt x="150" y="159"/>
                </a:cubicBezTo>
                <a:cubicBezTo>
                  <a:pt x="159" y="139"/>
                  <a:pt x="159" y="139"/>
                  <a:pt x="159" y="139"/>
                </a:cubicBezTo>
                <a:cubicBezTo>
                  <a:pt x="159" y="139"/>
                  <a:pt x="159" y="139"/>
                  <a:pt x="159" y="139"/>
                </a:cubicBezTo>
                <a:cubicBezTo>
                  <a:pt x="160" y="139"/>
                  <a:pt x="161" y="138"/>
                  <a:pt x="161" y="138"/>
                </a:cubicBezTo>
                <a:cubicBezTo>
                  <a:pt x="161" y="137"/>
                  <a:pt x="161" y="137"/>
                  <a:pt x="160" y="137"/>
                </a:cubicBezTo>
                <a:cubicBezTo>
                  <a:pt x="175" y="117"/>
                  <a:pt x="175" y="117"/>
                  <a:pt x="175" y="117"/>
                </a:cubicBezTo>
                <a:cubicBezTo>
                  <a:pt x="176" y="118"/>
                  <a:pt x="176" y="118"/>
                  <a:pt x="176" y="118"/>
                </a:cubicBezTo>
                <a:close/>
                <a:moveTo>
                  <a:pt x="177" y="112"/>
                </a:moveTo>
                <a:cubicBezTo>
                  <a:pt x="177" y="112"/>
                  <a:pt x="177" y="112"/>
                  <a:pt x="177" y="112"/>
                </a:cubicBezTo>
                <a:cubicBezTo>
                  <a:pt x="177" y="112"/>
                  <a:pt x="176" y="112"/>
                  <a:pt x="176" y="112"/>
                </a:cubicBezTo>
                <a:cubicBezTo>
                  <a:pt x="174" y="104"/>
                  <a:pt x="174" y="104"/>
                  <a:pt x="174" y="104"/>
                </a:cubicBezTo>
                <a:cubicBezTo>
                  <a:pt x="175" y="103"/>
                  <a:pt x="175" y="102"/>
                  <a:pt x="175" y="101"/>
                </a:cubicBezTo>
                <a:cubicBezTo>
                  <a:pt x="175" y="99"/>
                  <a:pt x="173" y="98"/>
                  <a:pt x="172" y="99"/>
                </a:cubicBezTo>
                <a:cubicBezTo>
                  <a:pt x="171" y="99"/>
                  <a:pt x="171" y="99"/>
                  <a:pt x="171" y="99"/>
                </a:cubicBezTo>
                <a:cubicBezTo>
                  <a:pt x="167" y="89"/>
                  <a:pt x="167" y="89"/>
                  <a:pt x="167" y="89"/>
                </a:cubicBezTo>
                <a:cubicBezTo>
                  <a:pt x="168" y="75"/>
                  <a:pt x="168" y="75"/>
                  <a:pt x="168" y="75"/>
                </a:cubicBezTo>
                <a:cubicBezTo>
                  <a:pt x="169" y="75"/>
                  <a:pt x="170" y="75"/>
                  <a:pt x="170" y="74"/>
                </a:cubicBezTo>
                <a:cubicBezTo>
                  <a:pt x="171" y="72"/>
                  <a:pt x="171" y="71"/>
                  <a:pt x="169" y="70"/>
                </a:cubicBezTo>
                <a:cubicBezTo>
                  <a:pt x="169" y="70"/>
                  <a:pt x="169" y="70"/>
                  <a:pt x="169" y="70"/>
                </a:cubicBezTo>
                <a:cubicBezTo>
                  <a:pt x="173" y="62"/>
                  <a:pt x="173" y="62"/>
                  <a:pt x="173" y="62"/>
                </a:cubicBezTo>
                <a:cubicBezTo>
                  <a:pt x="173" y="62"/>
                  <a:pt x="173" y="62"/>
                  <a:pt x="174" y="62"/>
                </a:cubicBezTo>
                <a:lnTo>
                  <a:pt x="177" y="112"/>
                </a:lnTo>
                <a:close/>
                <a:moveTo>
                  <a:pt x="171" y="56"/>
                </a:moveTo>
                <a:cubicBezTo>
                  <a:pt x="170" y="57"/>
                  <a:pt x="170" y="58"/>
                  <a:pt x="170" y="59"/>
                </a:cubicBezTo>
                <a:cubicBezTo>
                  <a:pt x="170" y="61"/>
                  <a:pt x="171" y="61"/>
                  <a:pt x="172" y="62"/>
                </a:cubicBezTo>
                <a:cubicBezTo>
                  <a:pt x="169" y="69"/>
                  <a:pt x="169" y="69"/>
                  <a:pt x="169" y="69"/>
                </a:cubicBezTo>
                <a:cubicBezTo>
                  <a:pt x="168" y="69"/>
                  <a:pt x="167" y="69"/>
                  <a:pt x="167" y="70"/>
                </a:cubicBezTo>
                <a:cubicBezTo>
                  <a:pt x="149" y="40"/>
                  <a:pt x="149" y="40"/>
                  <a:pt x="149" y="40"/>
                </a:cubicBezTo>
                <a:cubicBezTo>
                  <a:pt x="150" y="40"/>
                  <a:pt x="150" y="38"/>
                  <a:pt x="150" y="37"/>
                </a:cubicBezTo>
                <a:cubicBezTo>
                  <a:pt x="150" y="36"/>
                  <a:pt x="148" y="35"/>
                  <a:pt x="147" y="35"/>
                </a:cubicBezTo>
                <a:cubicBezTo>
                  <a:pt x="146" y="35"/>
                  <a:pt x="146" y="35"/>
                  <a:pt x="146" y="35"/>
                </a:cubicBezTo>
                <a:cubicBezTo>
                  <a:pt x="144" y="32"/>
                  <a:pt x="144" y="32"/>
                  <a:pt x="144" y="32"/>
                </a:cubicBezTo>
                <a:cubicBezTo>
                  <a:pt x="145" y="32"/>
                  <a:pt x="145" y="32"/>
                  <a:pt x="145" y="31"/>
                </a:cubicBezTo>
                <a:cubicBezTo>
                  <a:pt x="146" y="30"/>
                  <a:pt x="146" y="28"/>
                  <a:pt x="144" y="27"/>
                </a:cubicBezTo>
                <a:cubicBezTo>
                  <a:pt x="143" y="27"/>
                  <a:pt x="142" y="27"/>
                  <a:pt x="142" y="27"/>
                </a:cubicBezTo>
                <a:cubicBezTo>
                  <a:pt x="138" y="20"/>
                  <a:pt x="138" y="20"/>
                  <a:pt x="138" y="20"/>
                </a:cubicBezTo>
                <a:cubicBezTo>
                  <a:pt x="139" y="20"/>
                  <a:pt x="139" y="19"/>
                  <a:pt x="139" y="19"/>
                </a:cubicBezTo>
                <a:lnTo>
                  <a:pt x="171" y="56"/>
                </a:lnTo>
                <a:close/>
                <a:moveTo>
                  <a:pt x="134" y="16"/>
                </a:moveTo>
                <a:cubicBezTo>
                  <a:pt x="134" y="17"/>
                  <a:pt x="134" y="17"/>
                  <a:pt x="134" y="18"/>
                </a:cubicBezTo>
                <a:cubicBezTo>
                  <a:pt x="134" y="19"/>
                  <a:pt x="136" y="20"/>
                  <a:pt x="138" y="20"/>
                </a:cubicBezTo>
                <a:cubicBezTo>
                  <a:pt x="138" y="20"/>
                  <a:pt x="138" y="20"/>
                  <a:pt x="138" y="20"/>
                </a:cubicBezTo>
                <a:cubicBezTo>
                  <a:pt x="141" y="27"/>
                  <a:pt x="141" y="27"/>
                  <a:pt x="141" y="27"/>
                </a:cubicBezTo>
                <a:cubicBezTo>
                  <a:pt x="141" y="27"/>
                  <a:pt x="141" y="28"/>
                  <a:pt x="140" y="28"/>
                </a:cubicBezTo>
                <a:cubicBezTo>
                  <a:pt x="128" y="20"/>
                  <a:pt x="128" y="20"/>
                  <a:pt x="128" y="20"/>
                </a:cubicBezTo>
                <a:cubicBezTo>
                  <a:pt x="128" y="19"/>
                  <a:pt x="128" y="18"/>
                  <a:pt x="128" y="18"/>
                </a:cubicBezTo>
                <a:cubicBezTo>
                  <a:pt x="128" y="16"/>
                  <a:pt x="126" y="15"/>
                  <a:pt x="125" y="15"/>
                </a:cubicBezTo>
                <a:cubicBezTo>
                  <a:pt x="123" y="16"/>
                  <a:pt x="123" y="17"/>
                  <a:pt x="123" y="18"/>
                </a:cubicBezTo>
                <a:cubicBezTo>
                  <a:pt x="118" y="19"/>
                  <a:pt x="118" y="19"/>
                  <a:pt x="118" y="19"/>
                </a:cubicBezTo>
                <a:cubicBezTo>
                  <a:pt x="101" y="12"/>
                  <a:pt x="101" y="12"/>
                  <a:pt x="101" y="12"/>
                </a:cubicBezTo>
                <a:cubicBezTo>
                  <a:pt x="101" y="10"/>
                  <a:pt x="101" y="9"/>
                  <a:pt x="99" y="8"/>
                </a:cubicBezTo>
                <a:cubicBezTo>
                  <a:pt x="98" y="7"/>
                  <a:pt x="96" y="8"/>
                  <a:pt x="95" y="9"/>
                </a:cubicBezTo>
                <a:cubicBezTo>
                  <a:pt x="95" y="9"/>
                  <a:pt x="95" y="9"/>
                  <a:pt x="95" y="9"/>
                </a:cubicBezTo>
                <a:cubicBezTo>
                  <a:pt x="87" y="5"/>
                  <a:pt x="87" y="5"/>
                  <a:pt x="87" y="5"/>
                </a:cubicBezTo>
                <a:cubicBezTo>
                  <a:pt x="87" y="5"/>
                  <a:pt x="87" y="5"/>
                  <a:pt x="87" y="4"/>
                </a:cubicBezTo>
                <a:lnTo>
                  <a:pt x="134" y="16"/>
                </a:lnTo>
                <a:close/>
                <a:moveTo>
                  <a:pt x="81" y="5"/>
                </a:moveTo>
                <a:cubicBezTo>
                  <a:pt x="81" y="5"/>
                  <a:pt x="82" y="6"/>
                  <a:pt x="83" y="6"/>
                </a:cubicBezTo>
                <a:cubicBezTo>
                  <a:pt x="79" y="14"/>
                  <a:pt x="79" y="14"/>
                  <a:pt x="79" y="14"/>
                </a:cubicBezTo>
                <a:cubicBezTo>
                  <a:pt x="51" y="20"/>
                  <a:pt x="51" y="20"/>
                  <a:pt x="51" y="20"/>
                </a:cubicBezTo>
                <a:cubicBezTo>
                  <a:pt x="51" y="20"/>
                  <a:pt x="50" y="20"/>
                  <a:pt x="50" y="19"/>
                </a:cubicBezTo>
                <a:cubicBezTo>
                  <a:pt x="48" y="18"/>
                  <a:pt x="46" y="19"/>
                  <a:pt x="46" y="20"/>
                </a:cubicBezTo>
                <a:cubicBezTo>
                  <a:pt x="45" y="21"/>
                  <a:pt x="45" y="21"/>
                  <a:pt x="45" y="22"/>
                </a:cubicBezTo>
                <a:cubicBezTo>
                  <a:pt x="37" y="23"/>
                  <a:pt x="37" y="23"/>
                  <a:pt x="37" y="23"/>
                </a:cubicBezTo>
                <a:cubicBezTo>
                  <a:pt x="37" y="23"/>
                  <a:pt x="37" y="23"/>
                  <a:pt x="37" y="23"/>
                </a:cubicBezTo>
                <a:cubicBezTo>
                  <a:pt x="37" y="23"/>
                  <a:pt x="37" y="23"/>
                  <a:pt x="37" y="23"/>
                </a:cubicBezTo>
                <a:lnTo>
                  <a:pt x="81" y="5"/>
                </a:lnTo>
                <a:close/>
                <a:moveTo>
                  <a:pt x="5" y="68"/>
                </a:moveTo>
                <a:cubicBezTo>
                  <a:pt x="32" y="26"/>
                  <a:pt x="32" y="26"/>
                  <a:pt x="32" y="26"/>
                </a:cubicBezTo>
                <a:cubicBezTo>
                  <a:pt x="32" y="26"/>
                  <a:pt x="32" y="26"/>
                  <a:pt x="32" y="26"/>
                </a:cubicBezTo>
                <a:cubicBezTo>
                  <a:pt x="26" y="43"/>
                  <a:pt x="26" y="43"/>
                  <a:pt x="26" y="43"/>
                </a:cubicBezTo>
                <a:cubicBezTo>
                  <a:pt x="25" y="43"/>
                  <a:pt x="25" y="43"/>
                  <a:pt x="24" y="43"/>
                </a:cubicBezTo>
                <a:cubicBezTo>
                  <a:pt x="23" y="43"/>
                  <a:pt x="22" y="45"/>
                  <a:pt x="22" y="46"/>
                </a:cubicBezTo>
                <a:cubicBezTo>
                  <a:pt x="23" y="47"/>
                  <a:pt x="23" y="48"/>
                  <a:pt x="24" y="48"/>
                </a:cubicBezTo>
                <a:cubicBezTo>
                  <a:pt x="16" y="57"/>
                  <a:pt x="16" y="57"/>
                  <a:pt x="16" y="57"/>
                </a:cubicBezTo>
                <a:cubicBezTo>
                  <a:pt x="16" y="57"/>
                  <a:pt x="16" y="57"/>
                  <a:pt x="16" y="57"/>
                </a:cubicBezTo>
                <a:cubicBezTo>
                  <a:pt x="15" y="56"/>
                  <a:pt x="13" y="57"/>
                  <a:pt x="12" y="58"/>
                </a:cubicBezTo>
                <a:cubicBezTo>
                  <a:pt x="11" y="59"/>
                  <a:pt x="11" y="61"/>
                  <a:pt x="12" y="62"/>
                </a:cubicBezTo>
                <a:cubicBezTo>
                  <a:pt x="5" y="69"/>
                  <a:pt x="5" y="69"/>
                  <a:pt x="5" y="69"/>
                </a:cubicBezTo>
                <a:cubicBezTo>
                  <a:pt x="5" y="68"/>
                  <a:pt x="5" y="68"/>
                  <a:pt x="5" y="68"/>
                </a:cubicBezTo>
                <a:close/>
                <a:moveTo>
                  <a:pt x="3" y="74"/>
                </a:moveTo>
                <a:cubicBezTo>
                  <a:pt x="3" y="74"/>
                  <a:pt x="4" y="74"/>
                  <a:pt x="4" y="74"/>
                </a:cubicBezTo>
                <a:cubicBezTo>
                  <a:pt x="10" y="92"/>
                  <a:pt x="10" y="92"/>
                  <a:pt x="10" y="92"/>
                </a:cubicBezTo>
                <a:cubicBezTo>
                  <a:pt x="10" y="92"/>
                  <a:pt x="10" y="93"/>
                  <a:pt x="9" y="94"/>
                </a:cubicBezTo>
                <a:cubicBezTo>
                  <a:pt x="9" y="94"/>
                  <a:pt x="9" y="94"/>
                  <a:pt x="9" y="95"/>
                </a:cubicBezTo>
                <a:cubicBezTo>
                  <a:pt x="10" y="95"/>
                  <a:pt x="10" y="96"/>
                  <a:pt x="11" y="96"/>
                </a:cubicBezTo>
                <a:cubicBezTo>
                  <a:pt x="9" y="107"/>
                  <a:pt x="9" y="107"/>
                  <a:pt x="9" y="107"/>
                </a:cubicBezTo>
                <a:cubicBezTo>
                  <a:pt x="9" y="107"/>
                  <a:pt x="8" y="108"/>
                  <a:pt x="8" y="108"/>
                </a:cubicBezTo>
                <a:cubicBezTo>
                  <a:pt x="7" y="110"/>
                  <a:pt x="8" y="111"/>
                  <a:pt x="9" y="112"/>
                </a:cubicBezTo>
                <a:cubicBezTo>
                  <a:pt x="7" y="124"/>
                  <a:pt x="7" y="124"/>
                  <a:pt x="7" y="124"/>
                </a:cubicBezTo>
                <a:cubicBezTo>
                  <a:pt x="7" y="124"/>
                  <a:pt x="7" y="124"/>
                  <a:pt x="7" y="124"/>
                </a:cubicBezTo>
                <a:lnTo>
                  <a:pt x="3" y="74"/>
                </a:lnTo>
                <a:close/>
                <a:moveTo>
                  <a:pt x="9" y="130"/>
                </a:moveTo>
                <a:cubicBezTo>
                  <a:pt x="9" y="130"/>
                  <a:pt x="9" y="129"/>
                  <a:pt x="9" y="129"/>
                </a:cubicBezTo>
                <a:cubicBezTo>
                  <a:pt x="26" y="144"/>
                  <a:pt x="26" y="144"/>
                  <a:pt x="26" y="144"/>
                </a:cubicBezTo>
                <a:cubicBezTo>
                  <a:pt x="25" y="144"/>
                  <a:pt x="25" y="145"/>
                  <a:pt x="25" y="146"/>
                </a:cubicBezTo>
                <a:cubicBezTo>
                  <a:pt x="26" y="148"/>
                  <a:pt x="27" y="149"/>
                  <a:pt x="29" y="148"/>
                </a:cubicBezTo>
                <a:cubicBezTo>
                  <a:pt x="29" y="148"/>
                  <a:pt x="30" y="148"/>
                  <a:pt x="30" y="148"/>
                </a:cubicBezTo>
                <a:cubicBezTo>
                  <a:pt x="33" y="150"/>
                  <a:pt x="33" y="150"/>
                  <a:pt x="33" y="150"/>
                </a:cubicBezTo>
                <a:cubicBezTo>
                  <a:pt x="33" y="150"/>
                  <a:pt x="33" y="150"/>
                  <a:pt x="33" y="150"/>
                </a:cubicBezTo>
                <a:cubicBezTo>
                  <a:pt x="32" y="152"/>
                  <a:pt x="33" y="154"/>
                  <a:pt x="34" y="155"/>
                </a:cubicBezTo>
                <a:cubicBezTo>
                  <a:pt x="35" y="155"/>
                  <a:pt x="36" y="155"/>
                  <a:pt x="37" y="155"/>
                </a:cubicBezTo>
                <a:cubicBezTo>
                  <a:pt x="42" y="167"/>
                  <a:pt x="42" y="167"/>
                  <a:pt x="42" y="167"/>
                </a:cubicBezTo>
                <a:cubicBezTo>
                  <a:pt x="41" y="167"/>
                  <a:pt x="41" y="167"/>
                  <a:pt x="41" y="168"/>
                </a:cubicBezTo>
                <a:lnTo>
                  <a:pt x="9" y="130"/>
                </a:lnTo>
                <a:close/>
                <a:moveTo>
                  <a:pt x="46" y="170"/>
                </a:moveTo>
                <a:cubicBezTo>
                  <a:pt x="46" y="170"/>
                  <a:pt x="46" y="170"/>
                  <a:pt x="47" y="170"/>
                </a:cubicBezTo>
                <a:cubicBezTo>
                  <a:pt x="76" y="172"/>
                  <a:pt x="76" y="172"/>
                  <a:pt x="76" y="172"/>
                </a:cubicBezTo>
                <a:cubicBezTo>
                  <a:pt x="76" y="172"/>
                  <a:pt x="76" y="172"/>
                  <a:pt x="76" y="172"/>
                </a:cubicBezTo>
                <a:cubicBezTo>
                  <a:pt x="76" y="172"/>
                  <a:pt x="77" y="173"/>
                  <a:pt x="77" y="173"/>
                </a:cubicBezTo>
                <a:cubicBezTo>
                  <a:pt x="78" y="173"/>
                  <a:pt x="78" y="173"/>
                  <a:pt x="79" y="173"/>
                </a:cubicBezTo>
                <a:cubicBezTo>
                  <a:pt x="79" y="173"/>
                  <a:pt x="80" y="173"/>
                  <a:pt x="80" y="173"/>
                </a:cubicBezTo>
                <a:cubicBezTo>
                  <a:pt x="80" y="173"/>
                  <a:pt x="80" y="174"/>
                  <a:pt x="81" y="174"/>
                </a:cubicBezTo>
                <a:cubicBezTo>
                  <a:pt x="82" y="175"/>
                  <a:pt x="83" y="175"/>
                  <a:pt x="84" y="174"/>
                </a:cubicBezTo>
                <a:cubicBezTo>
                  <a:pt x="93" y="181"/>
                  <a:pt x="93" y="181"/>
                  <a:pt x="93" y="181"/>
                </a:cubicBezTo>
                <a:cubicBezTo>
                  <a:pt x="93" y="182"/>
                  <a:pt x="93" y="182"/>
                  <a:pt x="93" y="182"/>
                </a:cubicBezTo>
                <a:lnTo>
                  <a:pt x="46" y="170"/>
                </a:lnTo>
                <a:close/>
              </a:path>
            </a:pathLst>
          </a:custGeom>
          <a:solidFill>
            <a:srgbClr val="E7E6E6">
              <a:lumMod val="25000"/>
            </a:srgbClr>
          </a:solidFill>
          <a:ln>
            <a:noFill/>
          </a:ln>
        </p:spPr>
        <p:txBody>
          <a:bodyPr vert="horz" wrap="square" lIns="25711" tIns="12857" rIns="25711" bIns="12857" numCol="1" anchor="t" anchorCtr="0" compatLnSpc="1">
            <a:prstTxWarp prst="textNoShape">
              <a:avLst/>
            </a:prstTxWarp>
          </a:bodyPr>
          <a:lstStyle/>
          <a:p>
            <a:pPr marL="0" marR="0" lvl="0" indent="0" algn="l" defTabSz="685630" rtl="0" eaLnBrk="1" fontAlgn="auto" latinLnBrk="0" hangingPunct="1">
              <a:lnSpc>
                <a:spcPct val="100000"/>
              </a:lnSpc>
              <a:spcBef>
                <a:spcPts val="0"/>
              </a:spcBef>
              <a:spcAft>
                <a:spcPts val="0"/>
              </a:spcAft>
              <a:buClrTx/>
              <a:buSzTx/>
              <a:buFontTx/>
              <a:buNone/>
              <a:tabLst/>
              <a:defRPr/>
            </a:pPr>
            <a:endParaRPr kumimoji="0" lang="nl-NL" sz="1800" b="1" i="0" u="none" strike="noStrike" kern="0" cap="none" spc="0" normalizeH="0" baseline="0" noProof="0">
              <a:ln>
                <a:noFill/>
              </a:ln>
              <a:solidFill>
                <a:prstClr val="black"/>
              </a:solidFill>
              <a:effectLst/>
              <a:uLnTx/>
              <a:uFillTx/>
              <a:latin typeface="Avenir Black" charset="0"/>
              <a:ea typeface="Avenir Black" charset="0"/>
              <a:cs typeface="Avenir Black" charset="0"/>
            </a:endParaRPr>
          </a:p>
        </p:txBody>
      </p:sp>
      <p:sp>
        <p:nvSpPr>
          <p:cNvPr id="18" name="Freeform 6"/>
          <p:cNvSpPr>
            <a:spLocks noEditPoints="1"/>
          </p:cNvSpPr>
          <p:nvPr/>
        </p:nvSpPr>
        <p:spPr bwMode="auto">
          <a:xfrm>
            <a:off x="8373949" y="1388197"/>
            <a:ext cx="1610631" cy="1666069"/>
          </a:xfrm>
          <a:custGeom>
            <a:avLst/>
            <a:gdLst>
              <a:gd name="T0" fmla="*/ 134 w 181"/>
              <a:gd name="T1" fmla="*/ 16 h 187"/>
              <a:gd name="T2" fmla="*/ 9 w 181"/>
              <a:gd name="T3" fmla="*/ 130 h 187"/>
              <a:gd name="T4" fmla="*/ 46 w 181"/>
              <a:gd name="T5" fmla="*/ 169 h 187"/>
              <a:gd name="T6" fmla="*/ 10 w 181"/>
              <a:gd name="T7" fmla="*/ 127 h 187"/>
              <a:gd name="T8" fmla="*/ 33 w 181"/>
              <a:gd name="T9" fmla="*/ 27 h 187"/>
              <a:gd name="T10" fmla="*/ 100 w 181"/>
              <a:gd name="T11" fmla="*/ 12 h 187"/>
              <a:gd name="T12" fmla="*/ 163 w 181"/>
              <a:gd name="T13" fmla="*/ 80 h 187"/>
              <a:gd name="T14" fmla="*/ 171 w 181"/>
              <a:gd name="T15" fmla="*/ 99 h 187"/>
              <a:gd name="T16" fmla="*/ 24 w 181"/>
              <a:gd name="T17" fmla="*/ 132 h 187"/>
              <a:gd name="T18" fmla="*/ 40 w 181"/>
              <a:gd name="T19" fmla="*/ 66 h 187"/>
              <a:gd name="T20" fmla="*/ 38 w 181"/>
              <a:gd name="T21" fmla="*/ 45 h 187"/>
              <a:gd name="T22" fmla="*/ 96 w 181"/>
              <a:gd name="T23" fmla="*/ 13 h 187"/>
              <a:gd name="T24" fmla="*/ 121 w 181"/>
              <a:gd name="T25" fmla="*/ 51 h 187"/>
              <a:gd name="T26" fmla="*/ 164 w 181"/>
              <a:gd name="T27" fmla="*/ 119 h 187"/>
              <a:gd name="T28" fmla="*/ 130 w 181"/>
              <a:gd name="T29" fmla="*/ 164 h 187"/>
              <a:gd name="T30" fmla="*/ 46 w 181"/>
              <a:gd name="T31" fmla="*/ 93 h 187"/>
              <a:gd name="T32" fmla="*/ 76 w 181"/>
              <a:gd name="T33" fmla="*/ 41 h 187"/>
              <a:gd name="T34" fmla="*/ 76 w 181"/>
              <a:gd name="T35" fmla="*/ 40 h 187"/>
              <a:gd name="T36" fmla="*/ 152 w 181"/>
              <a:gd name="T37" fmla="*/ 94 h 187"/>
              <a:gd name="T38" fmla="*/ 154 w 181"/>
              <a:gd name="T39" fmla="*/ 133 h 187"/>
              <a:gd name="T40" fmla="*/ 143 w 181"/>
              <a:gd name="T41" fmla="*/ 146 h 187"/>
              <a:gd name="T42" fmla="*/ 112 w 181"/>
              <a:gd name="T43" fmla="*/ 146 h 187"/>
              <a:gd name="T44" fmla="*/ 81 w 181"/>
              <a:gd name="T45" fmla="*/ 169 h 187"/>
              <a:gd name="T46" fmla="*/ 114 w 181"/>
              <a:gd name="T47" fmla="*/ 77 h 187"/>
              <a:gd name="T48" fmla="*/ 53 w 181"/>
              <a:gd name="T49" fmla="*/ 93 h 187"/>
              <a:gd name="T50" fmla="*/ 90 w 181"/>
              <a:gd name="T51" fmla="*/ 107 h 187"/>
              <a:gd name="T52" fmla="*/ 111 w 181"/>
              <a:gd name="T53" fmla="*/ 114 h 187"/>
              <a:gd name="T54" fmla="*/ 143 w 181"/>
              <a:gd name="T55" fmla="*/ 147 h 187"/>
              <a:gd name="T56" fmla="*/ 112 w 181"/>
              <a:gd name="T57" fmla="*/ 113 h 187"/>
              <a:gd name="T58" fmla="*/ 151 w 181"/>
              <a:gd name="T59" fmla="*/ 97 h 187"/>
              <a:gd name="T60" fmla="*/ 97 w 181"/>
              <a:gd name="T61" fmla="*/ 65 h 187"/>
              <a:gd name="T62" fmla="*/ 77 w 181"/>
              <a:gd name="T63" fmla="*/ 43 h 187"/>
              <a:gd name="T64" fmla="*/ 50 w 181"/>
              <a:gd name="T65" fmla="*/ 91 h 187"/>
              <a:gd name="T66" fmla="*/ 54 w 181"/>
              <a:gd name="T67" fmla="*/ 132 h 187"/>
              <a:gd name="T68" fmla="*/ 75 w 181"/>
              <a:gd name="T69" fmla="*/ 131 h 187"/>
              <a:gd name="T70" fmla="*/ 110 w 181"/>
              <a:gd name="T71" fmla="*/ 149 h 187"/>
              <a:gd name="T72" fmla="*/ 127 w 181"/>
              <a:gd name="T73" fmla="*/ 161 h 187"/>
              <a:gd name="T74" fmla="*/ 166 w 181"/>
              <a:gd name="T75" fmla="*/ 120 h 187"/>
              <a:gd name="T76" fmla="*/ 154 w 181"/>
              <a:gd name="T77" fmla="*/ 98 h 187"/>
              <a:gd name="T78" fmla="*/ 152 w 181"/>
              <a:gd name="T79" fmla="*/ 94 h 187"/>
              <a:gd name="T80" fmla="*/ 142 w 181"/>
              <a:gd name="T81" fmla="*/ 75 h 187"/>
              <a:gd name="T82" fmla="*/ 146 w 181"/>
              <a:gd name="T83" fmla="*/ 57 h 187"/>
              <a:gd name="T84" fmla="*/ 76 w 181"/>
              <a:gd name="T85" fmla="*/ 40 h 187"/>
              <a:gd name="T86" fmla="*/ 62 w 181"/>
              <a:gd name="T87" fmla="*/ 37 h 187"/>
              <a:gd name="T88" fmla="*/ 53 w 181"/>
              <a:gd name="T89" fmla="*/ 61 h 187"/>
              <a:gd name="T90" fmla="*/ 15 w 181"/>
              <a:gd name="T91" fmla="*/ 70 h 187"/>
              <a:gd name="T92" fmla="*/ 85 w 181"/>
              <a:gd name="T93" fmla="*/ 171 h 187"/>
              <a:gd name="T94" fmla="*/ 145 w 181"/>
              <a:gd name="T95" fmla="*/ 161 h 187"/>
              <a:gd name="T96" fmla="*/ 170 w 181"/>
              <a:gd name="T97" fmla="*/ 114 h 187"/>
              <a:gd name="T98" fmla="*/ 165 w 181"/>
              <a:gd name="T99" fmla="*/ 84 h 187"/>
              <a:gd name="T100" fmla="*/ 123 w 181"/>
              <a:gd name="T101" fmla="*/ 19 h 187"/>
              <a:gd name="T102" fmla="*/ 28 w 181"/>
              <a:gd name="T103" fmla="*/ 46 h 187"/>
              <a:gd name="T104" fmla="*/ 26 w 181"/>
              <a:gd name="T105" fmla="*/ 48 h 187"/>
              <a:gd name="T106" fmla="*/ 31 w 181"/>
              <a:gd name="T107" fmla="*/ 145 h 187"/>
              <a:gd name="T108" fmla="*/ 109 w 181"/>
              <a:gd name="T109" fmla="*/ 172 h 187"/>
              <a:gd name="T110" fmla="*/ 174 w 181"/>
              <a:gd name="T111" fmla="*/ 104 h 187"/>
              <a:gd name="T112" fmla="*/ 150 w 181"/>
              <a:gd name="T113" fmla="*/ 37 h 187"/>
              <a:gd name="T114" fmla="*/ 125 w 181"/>
              <a:gd name="T115" fmla="*/ 15 h 187"/>
              <a:gd name="T116" fmla="*/ 37 w 181"/>
              <a:gd name="T117" fmla="*/ 23 h 187"/>
              <a:gd name="T118" fmla="*/ 10 w 181"/>
              <a:gd name="T119" fmla="*/ 92 h 187"/>
              <a:gd name="T120" fmla="*/ 34 w 181"/>
              <a:gd name="T121" fmla="*/ 155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81" h="187">
                <a:moveTo>
                  <a:pt x="99" y="182"/>
                </a:moveTo>
                <a:cubicBezTo>
                  <a:pt x="99" y="182"/>
                  <a:pt x="99" y="182"/>
                  <a:pt x="99" y="182"/>
                </a:cubicBezTo>
                <a:cubicBezTo>
                  <a:pt x="145" y="163"/>
                  <a:pt x="145" y="163"/>
                  <a:pt x="145" y="163"/>
                </a:cubicBezTo>
                <a:cubicBezTo>
                  <a:pt x="146" y="165"/>
                  <a:pt x="147" y="165"/>
                  <a:pt x="149" y="165"/>
                </a:cubicBezTo>
                <a:cubicBezTo>
                  <a:pt x="151" y="165"/>
                  <a:pt x="152" y="163"/>
                  <a:pt x="151" y="161"/>
                </a:cubicBezTo>
                <a:cubicBezTo>
                  <a:pt x="151" y="160"/>
                  <a:pt x="151" y="160"/>
                  <a:pt x="150" y="159"/>
                </a:cubicBezTo>
                <a:cubicBezTo>
                  <a:pt x="176" y="118"/>
                  <a:pt x="176" y="118"/>
                  <a:pt x="176" y="118"/>
                </a:cubicBezTo>
                <a:cubicBezTo>
                  <a:pt x="177" y="118"/>
                  <a:pt x="177" y="118"/>
                  <a:pt x="178" y="118"/>
                </a:cubicBezTo>
                <a:cubicBezTo>
                  <a:pt x="180" y="118"/>
                  <a:pt x="181" y="116"/>
                  <a:pt x="180" y="114"/>
                </a:cubicBezTo>
                <a:cubicBezTo>
                  <a:pt x="180" y="113"/>
                  <a:pt x="179" y="112"/>
                  <a:pt x="177" y="112"/>
                </a:cubicBezTo>
                <a:cubicBezTo>
                  <a:pt x="174" y="62"/>
                  <a:pt x="174" y="62"/>
                  <a:pt x="174" y="62"/>
                </a:cubicBezTo>
                <a:cubicBezTo>
                  <a:pt x="176" y="61"/>
                  <a:pt x="177" y="60"/>
                  <a:pt x="176" y="58"/>
                </a:cubicBezTo>
                <a:cubicBezTo>
                  <a:pt x="176" y="56"/>
                  <a:pt x="174" y="55"/>
                  <a:pt x="172" y="55"/>
                </a:cubicBezTo>
                <a:cubicBezTo>
                  <a:pt x="172" y="56"/>
                  <a:pt x="171" y="56"/>
                  <a:pt x="171" y="56"/>
                </a:cubicBezTo>
                <a:cubicBezTo>
                  <a:pt x="140" y="19"/>
                  <a:pt x="140" y="19"/>
                  <a:pt x="140" y="19"/>
                </a:cubicBezTo>
                <a:cubicBezTo>
                  <a:pt x="140" y="18"/>
                  <a:pt x="140" y="17"/>
                  <a:pt x="140" y="16"/>
                </a:cubicBezTo>
                <a:cubicBezTo>
                  <a:pt x="140" y="14"/>
                  <a:pt x="138" y="13"/>
                  <a:pt x="136" y="14"/>
                </a:cubicBezTo>
                <a:cubicBezTo>
                  <a:pt x="135" y="14"/>
                  <a:pt x="134" y="15"/>
                  <a:pt x="134" y="16"/>
                </a:cubicBezTo>
                <a:cubicBezTo>
                  <a:pt x="87" y="4"/>
                  <a:pt x="87" y="4"/>
                  <a:pt x="87" y="4"/>
                </a:cubicBezTo>
                <a:cubicBezTo>
                  <a:pt x="87" y="4"/>
                  <a:pt x="87" y="3"/>
                  <a:pt x="87" y="3"/>
                </a:cubicBezTo>
                <a:cubicBezTo>
                  <a:pt x="87" y="1"/>
                  <a:pt x="85" y="0"/>
                  <a:pt x="83" y="0"/>
                </a:cubicBezTo>
                <a:cubicBezTo>
                  <a:pt x="82" y="1"/>
                  <a:pt x="80" y="2"/>
                  <a:pt x="81" y="4"/>
                </a:cubicBezTo>
                <a:cubicBezTo>
                  <a:pt x="81" y="4"/>
                  <a:pt x="81" y="4"/>
                  <a:pt x="81" y="4"/>
                </a:cubicBezTo>
                <a:cubicBezTo>
                  <a:pt x="37" y="22"/>
                  <a:pt x="37" y="22"/>
                  <a:pt x="37" y="22"/>
                </a:cubicBezTo>
                <a:cubicBezTo>
                  <a:pt x="36" y="21"/>
                  <a:pt x="35" y="20"/>
                  <a:pt x="33" y="20"/>
                </a:cubicBezTo>
                <a:cubicBezTo>
                  <a:pt x="31" y="21"/>
                  <a:pt x="30" y="22"/>
                  <a:pt x="31" y="24"/>
                </a:cubicBezTo>
                <a:cubicBezTo>
                  <a:pt x="31" y="25"/>
                  <a:pt x="31" y="25"/>
                  <a:pt x="31" y="26"/>
                </a:cubicBezTo>
                <a:cubicBezTo>
                  <a:pt x="5" y="68"/>
                  <a:pt x="5" y="68"/>
                  <a:pt x="5" y="68"/>
                </a:cubicBezTo>
                <a:cubicBezTo>
                  <a:pt x="4" y="68"/>
                  <a:pt x="3" y="68"/>
                  <a:pt x="3" y="68"/>
                </a:cubicBezTo>
                <a:cubicBezTo>
                  <a:pt x="1" y="68"/>
                  <a:pt x="0" y="70"/>
                  <a:pt x="0" y="72"/>
                </a:cubicBezTo>
                <a:cubicBezTo>
                  <a:pt x="1" y="73"/>
                  <a:pt x="2" y="74"/>
                  <a:pt x="3" y="74"/>
                </a:cubicBezTo>
                <a:cubicBezTo>
                  <a:pt x="6" y="124"/>
                  <a:pt x="6" y="124"/>
                  <a:pt x="6" y="124"/>
                </a:cubicBezTo>
                <a:cubicBezTo>
                  <a:pt x="6" y="124"/>
                  <a:pt x="6" y="124"/>
                  <a:pt x="6" y="124"/>
                </a:cubicBezTo>
                <a:cubicBezTo>
                  <a:pt x="4" y="125"/>
                  <a:pt x="3" y="126"/>
                  <a:pt x="4" y="128"/>
                </a:cubicBezTo>
                <a:cubicBezTo>
                  <a:pt x="4" y="130"/>
                  <a:pt x="6" y="131"/>
                  <a:pt x="7" y="131"/>
                </a:cubicBezTo>
                <a:cubicBezTo>
                  <a:pt x="8" y="130"/>
                  <a:pt x="8" y="130"/>
                  <a:pt x="9" y="130"/>
                </a:cubicBezTo>
                <a:cubicBezTo>
                  <a:pt x="41" y="168"/>
                  <a:pt x="41" y="168"/>
                  <a:pt x="41" y="168"/>
                </a:cubicBezTo>
                <a:cubicBezTo>
                  <a:pt x="40" y="169"/>
                  <a:pt x="40" y="169"/>
                  <a:pt x="40" y="170"/>
                </a:cubicBezTo>
                <a:cubicBezTo>
                  <a:pt x="40" y="172"/>
                  <a:pt x="42" y="173"/>
                  <a:pt x="44" y="173"/>
                </a:cubicBezTo>
                <a:cubicBezTo>
                  <a:pt x="45" y="173"/>
                  <a:pt x="46" y="172"/>
                  <a:pt x="46" y="171"/>
                </a:cubicBezTo>
                <a:cubicBezTo>
                  <a:pt x="93" y="182"/>
                  <a:pt x="93" y="182"/>
                  <a:pt x="93" y="182"/>
                </a:cubicBezTo>
                <a:cubicBezTo>
                  <a:pt x="93" y="183"/>
                  <a:pt x="93" y="183"/>
                  <a:pt x="93" y="184"/>
                </a:cubicBezTo>
                <a:cubicBezTo>
                  <a:pt x="93" y="186"/>
                  <a:pt x="95" y="187"/>
                  <a:pt x="97" y="186"/>
                </a:cubicBezTo>
                <a:cubicBezTo>
                  <a:pt x="99" y="186"/>
                  <a:pt x="100" y="184"/>
                  <a:pt x="99" y="182"/>
                </a:cubicBezTo>
                <a:close/>
                <a:moveTo>
                  <a:pt x="46" y="169"/>
                </a:moveTo>
                <a:cubicBezTo>
                  <a:pt x="46" y="169"/>
                  <a:pt x="46" y="169"/>
                  <a:pt x="46" y="169"/>
                </a:cubicBezTo>
                <a:cubicBezTo>
                  <a:pt x="53" y="167"/>
                  <a:pt x="53" y="167"/>
                  <a:pt x="53" y="167"/>
                </a:cubicBezTo>
                <a:cubicBezTo>
                  <a:pt x="53" y="168"/>
                  <a:pt x="55" y="169"/>
                  <a:pt x="56" y="168"/>
                </a:cubicBezTo>
                <a:cubicBezTo>
                  <a:pt x="57" y="168"/>
                  <a:pt x="58" y="167"/>
                  <a:pt x="58" y="166"/>
                </a:cubicBezTo>
                <a:cubicBezTo>
                  <a:pt x="69" y="169"/>
                  <a:pt x="69" y="169"/>
                  <a:pt x="69" y="169"/>
                </a:cubicBezTo>
                <a:cubicBezTo>
                  <a:pt x="76" y="171"/>
                  <a:pt x="76" y="171"/>
                  <a:pt x="76" y="171"/>
                </a:cubicBezTo>
                <a:cubicBezTo>
                  <a:pt x="76" y="171"/>
                  <a:pt x="76" y="171"/>
                  <a:pt x="76" y="171"/>
                </a:cubicBezTo>
                <a:cubicBezTo>
                  <a:pt x="47" y="170"/>
                  <a:pt x="47" y="170"/>
                  <a:pt x="47" y="170"/>
                </a:cubicBezTo>
                <a:cubicBezTo>
                  <a:pt x="47" y="169"/>
                  <a:pt x="46" y="169"/>
                  <a:pt x="46" y="169"/>
                </a:cubicBezTo>
                <a:close/>
                <a:moveTo>
                  <a:pt x="43" y="167"/>
                </a:moveTo>
                <a:cubicBezTo>
                  <a:pt x="42" y="167"/>
                  <a:pt x="42" y="167"/>
                  <a:pt x="42" y="167"/>
                </a:cubicBezTo>
                <a:cubicBezTo>
                  <a:pt x="37" y="155"/>
                  <a:pt x="37" y="155"/>
                  <a:pt x="37" y="155"/>
                </a:cubicBezTo>
                <a:cubicBezTo>
                  <a:pt x="37" y="154"/>
                  <a:pt x="38" y="154"/>
                  <a:pt x="38" y="154"/>
                </a:cubicBezTo>
                <a:cubicBezTo>
                  <a:pt x="53" y="164"/>
                  <a:pt x="53" y="164"/>
                  <a:pt x="53" y="164"/>
                </a:cubicBezTo>
                <a:cubicBezTo>
                  <a:pt x="53" y="165"/>
                  <a:pt x="53" y="165"/>
                  <a:pt x="53" y="166"/>
                </a:cubicBezTo>
                <a:cubicBezTo>
                  <a:pt x="53" y="166"/>
                  <a:pt x="53" y="166"/>
                  <a:pt x="53" y="166"/>
                </a:cubicBezTo>
                <a:cubicBezTo>
                  <a:pt x="46" y="169"/>
                  <a:pt x="46" y="169"/>
                  <a:pt x="46" y="169"/>
                </a:cubicBezTo>
                <a:cubicBezTo>
                  <a:pt x="46" y="167"/>
                  <a:pt x="44" y="166"/>
                  <a:pt x="43" y="167"/>
                </a:cubicBezTo>
                <a:close/>
                <a:moveTo>
                  <a:pt x="10" y="127"/>
                </a:moveTo>
                <a:cubicBezTo>
                  <a:pt x="10" y="125"/>
                  <a:pt x="9" y="125"/>
                  <a:pt x="8" y="124"/>
                </a:cubicBezTo>
                <a:cubicBezTo>
                  <a:pt x="10" y="113"/>
                  <a:pt x="10" y="113"/>
                  <a:pt x="10" y="113"/>
                </a:cubicBezTo>
                <a:cubicBezTo>
                  <a:pt x="11" y="113"/>
                  <a:pt x="11" y="113"/>
                  <a:pt x="12" y="112"/>
                </a:cubicBezTo>
                <a:cubicBezTo>
                  <a:pt x="24" y="132"/>
                  <a:pt x="24" y="132"/>
                  <a:pt x="24" y="132"/>
                </a:cubicBezTo>
                <a:cubicBezTo>
                  <a:pt x="27" y="143"/>
                  <a:pt x="27" y="143"/>
                  <a:pt x="27" y="143"/>
                </a:cubicBezTo>
                <a:cubicBezTo>
                  <a:pt x="27" y="143"/>
                  <a:pt x="26" y="143"/>
                  <a:pt x="26" y="144"/>
                </a:cubicBezTo>
                <a:cubicBezTo>
                  <a:pt x="9" y="129"/>
                  <a:pt x="9" y="129"/>
                  <a:pt x="9" y="129"/>
                </a:cubicBezTo>
                <a:cubicBezTo>
                  <a:pt x="10" y="128"/>
                  <a:pt x="10" y="128"/>
                  <a:pt x="10" y="127"/>
                </a:cubicBezTo>
                <a:close/>
                <a:moveTo>
                  <a:pt x="4" y="74"/>
                </a:moveTo>
                <a:cubicBezTo>
                  <a:pt x="6" y="74"/>
                  <a:pt x="7" y="72"/>
                  <a:pt x="7" y="70"/>
                </a:cubicBezTo>
                <a:cubicBezTo>
                  <a:pt x="6" y="70"/>
                  <a:pt x="6" y="69"/>
                  <a:pt x="6" y="69"/>
                </a:cubicBezTo>
                <a:cubicBezTo>
                  <a:pt x="12" y="62"/>
                  <a:pt x="12" y="62"/>
                  <a:pt x="12" y="62"/>
                </a:cubicBezTo>
                <a:cubicBezTo>
                  <a:pt x="13" y="62"/>
                  <a:pt x="13" y="62"/>
                  <a:pt x="13" y="62"/>
                </a:cubicBezTo>
                <a:cubicBezTo>
                  <a:pt x="13" y="62"/>
                  <a:pt x="14" y="62"/>
                  <a:pt x="14" y="63"/>
                </a:cubicBezTo>
                <a:cubicBezTo>
                  <a:pt x="14" y="67"/>
                  <a:pt x="14" y="67"/>
                  <a:pt x="14" y="67"/>
                </a:cubicBezTo>
                <a:cubicBezTo>
                  <a:pt x="14" y="68"/>
                  <a:pt x="14" y="68"/>
                  <a:pt x="14" y="68"/>
                </a:cubicBezTo>
                <a:cubicBezTo>
                  <a:pt x="12" y="92"/>
                  <a:pt x="12" y="92"/>
                  <a:pt x="12" y="92"/>
                </a:cubicBezTo>
                <a:cubicBezTo>
                  <a:pt x="11" y="92"/>
                  <a:pt x="11" y="92"/>
                  <a:pt x="11" y="92"/>
                </a:cubicBezTo>
                <a:cubicBezTo>
                  <a:pt x="11" y="92"/>
                  <a:pt x="11" y="92"/>
                  <a:pt x="11" y="92"/>
                </a:cubicBezTo>
                <a:lnTo>
                  <a:pt x="4" y="74"/>
                </a:lnTo>
                <a:close/>
                <a:moveTo>
                  <a:pt x="37" y="23"/>
                </a:moveTo>
                <a:cubicBezTo>
                  <a:pt x="45" y="22"/>
                  <a:pt x="45" y="22"/>
                  <a:pt x="45" y="22"/>
                </a:cubicBezTo>
                <a:cubicBezTo>
                  <a:pt x="45" y="23"/>
                  <a:pt x="45" y="23"/>
                  <a:pt x="46" y="23"/>
                </a:cubicBezTo>
                <a:cubicBezTo>
                  <a:pt x="28" y="44"/>
                  <a:pt x="28" y="44"/>
                  <a:pt x="28" y="44"/>
                </a:cubicBezTo>
                <a:cubicBezTo>
                  <a:pt x="27" y="43"/>
                  <a:pt x="27" y="43"/>
                  <a:pt x="26" y="43"/>
                </a:cubicBezTo>
                <a:cubicBezTo>
                  <a:pt x="33" y="27"/>
                  <a:pt x="33" y="27"/>
                  <a:pt x="33" y="27"/>
                </a:cubicBezTo>
                <a:cubicBezTo>
                  <a:pt x="33" y="27"/>
                  <a:pt x="34" y="27"/>
                  <a:pt x="35" y="27"/>
                </a:cubicBezTo>
                <a:cubicBezTo>
                  <a:pt x="36" y="26"/>
                  <a:pt x="37" y="25"/>
                  <a:pt x="37" y="23"/>
                </a:cubicBezTo>
                <a:close/>
                <a:moveTo>
                  <a:pt x="79" y="14"/>
                </a:moveTo>
                <a:cubicBezTo>
                  <a:pt x="76" y="22"/>
                  <a:pt x="76" y="22"/>
                  <a:pt x="76" y="22"/>
                </a:cubicBezTo>
                <a:cubicBezTo>
                  <a:pt x="75" y="21"/>
                  <a:pt x="75" y="21"/>
                  <a:pt x="74" y="22"/>
                </a:cubicBezTo>
                <a:cubicBezTo>
                  <a:pt x="73" y="22"/>
                  <a:pt x="72" y="23"/>
                  <a:pt x="72" y="24"/>
                </a:cubicBezTo>
                <a:cubicBezTo>
                  <a:pt x="51" y="22"/>
                  <a:pt x="51" y="22"/>
                  <a:pt x="51" y="22"/>
                </a:cubicBezTo>
                <a:cubicBezTo>
                  <a:pt x="51" y="21"/>
                  <a:pt x="51" y="21"/>
                  <a:pt x="51" y="21"/>
                </a:cubicBezTo>
                <a:lnTo>
                  <a:pt x="79" y="14"/>
                </a:lnTo>
                <a:close/>
                <a:moveTo>
                  <a:pt x="87" y="5"/>
                </a:moveTo>
                <a:cubicBezTo>
                  <a:pt x="95" y="9"/>
                  <a:pt x="95" y="9"/>
                  <a:pt x="95" y="9"/>
                </a:cubicBezTo>
                <a:cubicBezTo>
                  <a:pt x="95" y="10"/>
                  <a:pt x="95" y="10"/>
                  <a:pt x="95" y="10"/>
                </a:cubicBezTo>
                <a:cubicBezTo>
                  <a:pt x="80" y="14"/>
                  <a:pt x="80" y="14"/>
                  <a:pt x="80" y="14"/>
                </a:cubicBezTo>
                <a:cubicBezTo>
                  <a:pt x="83" y="6"/>
                  <a:pt x="83" y="6"/>
                  <a:pt x="83" y="6"/>
                </a:cubicBezTo>
                <a:cubicBezTo>
                  <a:pt x="84" y="7"/>
                  <a:pt x="84" y="7"/>
                  <a:pt x="85" y="7"/>
                </a:cubicBezTo>
                <a:cubicBezTo>
                  <a:pt x="86" y="6"/>
                  <a:pt x="86" y="6"/>
                  <a:pt x="87" y="5"/>
                </a:cubicBezTo>
                <a:close/>
                <a:moveTo>
                  <a:pt x="100" y="12"/>
                </a:moveTo>
                <a:cubicBezTo>
                  <a:pt x="100" y="12"/>
                  <a:pt x="100" y="12"/>
                  <a:pt x="100" y="12"/>
                </a:cubicBezTo>
                <a:cubicBezTo>
                  <a:pt x="117" y="19"/>
                  <a:pt x="117" y="19"/>
                  <a:pt x="117" y="19"/>
                </a:cubicBezTo>
                <a:cubicBezTo>
                  <a:pt x="97" y="22"/>
                  <a:pt x="97" y="22"/>
                  <a:pt x="97" y="22"/>
                </a:cubicBezTo>
                <a:cubicBezTo>
                  <a:pt x="97" y="22"/>
                  <a:pt x="97" y="22"/>
                  <a:pt x="97" y="22"/>
                </a:cubicBezTo>
                <a:cubicBezTo>
                  <a:pt x="97" y="22"/>
                  <a:pt x="96" y="21"/>
                  <a:pt x="96" y="21"/>
                </a:cubicBezTo>
                <a:cubicBezTo>
                  <a:pt x="96" y="21"/>
                  <a:pt x="96" y="21"/>
                  <a:pt x="96" y="21"/>
                </a:cubicBezTo>
                <a:cubicBezTo>
                  <a:pt x="96" y="21"/>
                  <a:pt x="95" y="21"/>
                  <a:pt x="95" y="21"/>
                </a:cubicBezTo>
                <a:cubicBezTo>
                  <a:pt x="97" y="13"/>
                  <a:pt x="97" y="13"/>
                  <a:pt x="97" y="13"/>
                </a:cubicBezTo>
                <a:cubicBezTo>
                  <a:pt x="98" y="14"/>
                  <a:pt x="100" y="13"/>
                  <a:pt x="100" y="12"/>
                </a:cubicBezTo>
                <a:close/>
                <a:moveTo>
                  <a:pt x="144" y="33"/>
                </a:moveTo>
                <a:cubicBezTo>
                  <a:pt x="146" y="36"/>
                  <a:pt x="146" y="36"/>
                  <a:pt x="146" y="36"/>
                </a:cubicBezTo>
                <a:cubicBezTo>
                  <a:pt x="145" y="36"/>
                  <a:pt x="145" y="37"/>
                  <a:pt x="144" y="38"/>
                </a:cubicBezTo>
                <a:cubicBezTo>
                  <a:pt x="144" y="38"/>
                  <a:pt x="144" y="38"/>
                  <a:pt x="144" y="38"/>
                </a:cubicBezTo>
                <a:cubicBezTo>
                  <a:pt x="143" y="33"/>
                  <a:pt x="143" y="33"/>
                  <a:pt x="143" y="33"/>
                </a:cubicBezTo>
                <a:cubicBezTo>
                  <a:pt x="143" y="33"/>
                  <a:pt x="144" y="33"/>
                  <a:pt x="144" y="33"/>
                </a:cubicBezTo>
                <a:close/>
                <a:moveTo>
                  <a:pt x="166" y="75"/>
                </a:moveTo>
                <a:cubicBezTo>
                  <a:pt x="166" y="75"/>
                  <a:pt x="166" y="75"/>
                  <a:pt x="166" y="75"/>
                </a:cubicBezTo>
                <a:cubicBezTo>
                  <a:pt x="164" y="80"/>
                  <a:pt x="164" y="80"/>
                  <a:pt x="164" y="80"/>
                </a:cubicBezTo>
                <a:cubicBezTo>
                  <a:pt x="164" y="80"/>
                  <a:pt x="164" y="80"/>
                  <a:pt x="163" y="80"/>
                </a:cubicBezTo>
                <a:cubicBezTo>
                  <a:pt x="163" y="80"/>
                  <a:pt x="163" y="81"/>
                  <a:pt x="162" y="81"/>
                </a:cubicBezTo>
                <a:cubicBezTo>
                  <a:pt x="148" y="62"/>
                  <a:pt x="148" y="62"/>
                  <a:pt x="148" y="62"/>
                </a:cubicBezTo>
                <a:cubicBezTo>
                  <a:pt x="148" y="62"/>
                  <a:pt x="148" y="62"/>
                  <a:pt x="148" y="62"/>
                </a:cubicBezTo>
                <a:cubicBezTo>
                  <a:pt x="149" y="61"/>
                  <a:pt x="149" y="60"/>
                  <a:pt x="149" y="59"/>
                </a:cubicBezTo>
                <a:cubicBezTo>
                  <a:pt x="149" y="58"/>
                  <a:pt x="149" y="58"/>
                  <a:pt x="148" y="58"/>
                </a:cubicBezTo>
                <a:cubicBezTo>
                  <a:pt x="148" y="41"/>
                  <a:pt x="148" y="41"/>
                  <a:pt x="148" y="41"/>
                </a:cubicBezTo>
                <a:cubicBezTo>
                  <a:pt x="148" y="41"/>
                  <a:pt x="149" y="40"/>
                  <a:pt x="149" y="40"/>
                </a:cubicBezTo>
                <a:cubicBezTo>
                  <a:pt x="166" y="70"/>
                  <a:pt x="166" y="70"/>
                  <a:pt x="166" y="70"/>
                </a:cubicBezTo>
                <a:cubicBezTo>
                  <a:pt x="166" y="70"/>
                  <a:pt x="166" y="70"/>
                  <a:pt x="165" y="71"/>
                </a:cubicBezTo>
                <a:cubicBezTo>
                  <a:pt x="164" y="72"/>
                  <a:pt x="165" y="74"/>
                  <a:pt x="166" y="75"/>
                </a:cubicBezTo>
                <a:close/>
                <a:moveTo>
                  <a:pt x="169" y="102"/>
                </a:moveTo>
                <a:cubicBezTo>
                  <a:pt x="170" y="103"/>
                  <a:pt x="171" y="104"/>
                  <a:pt x="171" y="104"/>
                </a:cubicBezTo>
                <a:cubicBezTo>
                  <a:pt x="170" y="113"/>
                  <a:pt x="170" y="113"/>
                  <a:pt x="170" y="113"/>
                </a:cubicBezTo>
                <a:cubicBezTo>
                  <a:pt x="169" y="113"/>
                  <a:pt x="169" y="113"/>
                  <a:pt x="169" y="113"/>
                </a:cubicBezTo>
                <a:cubicBezTo>
                  <a:pt x="169" y="114"/>
                  <a:pt x="169" y="114"/>
                  <a:pt x="168" y="114"/>
                </a:cubicBezTo>
                <a:cubicBezTo>
                  <a:pt x="165" y="111"/>
                  <a:pt x="165" y="111"/>
                  <a:pt x="165" y="111"/>
                </a:cubicBezTo>
                <a:cubicBezTo>
                  <a:pt x="167" y="90"/>
                  <a:pt x="167" y="90"/>
                  <a:pt x="167" y="90"/>
                </a:cubicBezTo>
                <a:cubicBezTo>
                  <a:pt x="171" y="99"/>
                  <a:pt x="171" y="99"/>
                  <a:pt x="171" y="99"/>
                </a:cubicBezTo>
                <a:cubicBezTo>
                  <a:pt x="170" y="99"/>
                  <a:pt x="169" y="101"/>
                  <a:pt x="169" y="102"/>
                </a:cubicBezTo>
                <a:close/>
                <a:moveTo>
                  <a:pt x="76" y="171"/>
                </a:moveTo>
                <a:cubicBezTo>
                  <a:pt x="68" y="169"/>
                  <a:pt x="68" y="169"/>
                  <a:pt x="68" y="169"/>
                </a:cubicBezTo>
                <a:cubicBezTo>
                  <a:pt x="58" y="166"/>
                  <a:pt x="58" y="166"/>
                  <a:pt x="58" y="166"/>
                </a:cubicBezTo>
                <a:cubicBezTo>
                  <a:pt x="58" y="166"/>
                  <a:pt x="58" y="165"/>
                  <a:pt x="58" y="165"/>
                </a:cubicBezTo>
                <a:cubicBezTo>
                  <a:pt x="58" y="164"/>
                  <a:pt x="57" y="163"/>
                  <a:pt x="56" y="163"/>
                </a:cubicBezTo>
                <a:cubicBezTo>
                  <a:pt x="55" y="161"/>
                  <a:pt x="55" y="161"/>
                  <a:pt x="55" y="161"/>
                </a:cubicBezTo>
                <a:cubicBezTo>
                  <a:pt x="77" y="170"/>
                  <a:pt x="77" y="170"/>
                  <a:pt x="77" y="170"/>
                </a:cubicBezTo>
                <a:cubicBezTo>
                  <a:pt x="77" y="170"/>
                  <a:pt x="76" y="170"/>
                  <a:pt x="76" y="171"/>
                </a:cubicBezTo>
                <a:close/>
                <a:moveTo>
                  <a:pt x="38" y="154"/>
                </a:moveTo>
                <a:cubicBezTo>
                  <a:pt x="38" y="154"/>
                  <a:pt x="38" y="153"/>
                  <a:pt x="38" y="153"/>
                </a:cubicBezTo>
                <a:cubicBezTo>
                  <a:pt x="55" y="161"/>
                  <a:pt x="55" y="161"/>
                  <a:pt x="55" y="161"/>
                </a:cubicBezTo>
                <a:cubicBezTo>
                  <a:pt x="55" y="163"/>
                  <a:pt x="55" y="163"/>
                  <a:pt x="55" y="163"/>
                </a:cubicBezTo>
                <a:cubicBezTo>
                  <a:pt x="55" y="163"/>
                  <a:pt x="55" y="163"/>
                  <a:pt x="55" y="163"/>
                </a:cubicBezTo>
                <a:cubicBezTo>
                  <a:pt x="54" y="163"/>
                  <a:pt x="54" y="163"/>
                  <a:pt x="53" y="164"/>
                </a:cubicBezTo>
                <a:lnTo>
                  <a:pt x="38" y="154"/>
                </a:lnTo>
                <a:close/>
                <a:moveTo>
                  <a:pt x="34" y="149"/>
                </a:moveTo>
                <a:cubicBezTo>
                  <a:pt x="24" y="132"/>
                  <a:pt x="24" y="132"/>
                  <a:pt x="24" y="132"/>
                </a:cubicBezTo>
                <a:cubicBezTo>
                  <a:pt x="12" y="96"/>
                  <a:pt x="12" y="96"/>
                  <a:pt x="12" y="96"/>
                </a:cubicBezTo>
                <a:cubicBezTo>
                  <a:pt x="13" y="96"/>
                  <a:pt x="13" y="96"/>
                  <a:pt x="13" y="95"/>
                </a:cubicBezTo>
                <a:cubicBezTo>
                  <a:pt x="15" y="97"/>
                  <a:pt x="15" y="97"/>
                  <a:pt x="15" y="97"/>
                </a:cubicBezTo>
                <a:cubicBezTo>
                  <a:pt x="30" y="108"/>
                  <a:pt x="30" y="108"/>
                  <a:pt x="30" y="108"/>
                </a:cubicBezTo>
                <a:cubicBezTo>
                  <a:pt x="29" y="109"/>
                  <a:pt x="29" y="109"/>
                  <a:pt x="29" y="110"/>
                </a:cubicBezTo>
                <a:cubicBezTo>
                  <a:pt x="29" y="111"/>
                  <a:pt x="30" y="111"/>
                  <a:pt x="31" y="111"/>
                </a:cubicBezTo>
                <a:cubicBezTo>
                  <a:pt x="35" y="149"/>
                  <a:pt x="35" y="149"/>
                  <a:pt x="35" y="149"/>
                </a:cubicBezTo>
                <a:cubicBezTo>
                  <a:pt x="35" y="149"/>
                  <a:pt x="35" y="149"/>
                  <a:pt x="34" y="149"/>
                </a:cubicBezTo>
                <a:close/>
                <a:moveTo>
                  <a:pt x="12" y="107"/>
                </a:moveTo>
                <a:cubicBezTo>
                  <a:pt x="12" y="107"/>
                  <a:pt x="11" y="107"/>
                  <a:pt x="10" y="107"/>
                </a:cubicBezTo>
                <a:cubicBezTo>
                  <a:pt x="11" y="96"/>
                  <a:pt x="11" y="96"/>
                  <a:pt x="11" y="96"/>
                </a:cubicBezTo>
                <a:cubicBezTo>
                  <a:pt x="12" y="96"/>
                  <a:pt x="12" y="96"/>
                  <a:pt x="12" y="96"/>
                </a:cubicBezTo>
                <a:cubicBezTo>
                  <a:pt x="12" y="96"/>
                  <a:pt x="12" y="96"/>
                  <a:pt x="12" y="96"/>
                </a:cubicBezTo>
                <a:cubicBezTo>
                  <a:pt x="23" y="131"/>
                  <a:pt x="23" y="131"/>
                  <a:pt x="23" y="131"/>
                </a:cubicBezTo>
                <a:cubicBezTo>
                  <a:pt x="12" y="112"/>
                  <a:pt x="12" y="112"/>
                  <a:pt x="12" y="112"/>
                </a:cubicBezTo>
                <a:cubicBezTo>
                  <a:pt x="13" y="112"/>
                  <a:pt x="13" y="112"/>
                  <a:pt x="13" y="111"/>
                </a:cubicBezTo>
                <a:cubicBezTo>
                  <a:pt x="14" y="110"/>
                  <a:pt x="14" y="108"/>
                  <a:pt x="12" y="107"/>
                </a:cubicBezTo>
                <a:close/>
                <a:moveTo>
                  <a:pt x="40" y="66"/>
                </a:moveTo>
                <a:cubicBezTo>
                  <a:pt x="36" y="49"/>
                  <a:pt x="36" y="49"/>
                  <a:pt x="36" y="49"/>
                </a:cubicBezTo>
                <a:cubicBezTo>
                  <a:pt x="38" y="49"/>
                  <a:pt x="39" y="47"/>
                  <a:pt x="38" y="46"/>
                </a:cubicBezTo>
                <a:cubicBezTo>
                  <a:pt x="38" y="46"/>
                  <a:pt x="38" y="45"/>
                  <a:pt x="38" y="45"/>
                </a:cubicBezTo>
                <a:cubicBezTo>
                  <a:pt x="59" y="39"/>
                  <a:pt x="59" y="39"/>
                  <a:pt x="59" y="39"/>
                </a:cubicBezTo>
                <a:cubicBezTo>
                  <a:pt x="59" y="39"/>
                  <a:pt x="59" y="39"/>
                  <a:pt x="59" y="40"/>
                </a:cubicBezTo>
                <a:cubicBezTo>
                  <a:pt x="59" y="40"/>
                  <a:pt x="60" y="40"/>
                  <a:pt x="60" y="41"/>
                </a:cubicBezTo>
                <a:cubicBezTo>
                  <a:pt x="43" y="66"/>
                  <a:pt x="43" y="66"/>
                  <a:pt x="43" y="66"/>
                </a:cubicBezTo>
                <a:cubicBezTo>
                  <a:pt x="42" y="66"/>
                  <a:pt x="42" y="65"/>
                  <a:pt x="41" y="66"/>
                </a:cubicBezTo>
                <a:cubicBezTo>
                  <a:pt x="41" y="66"/>
                  <a:pt x="41" y="66"/>
                  <a:pt x="40" y="66"/>
                </a:cubicBezTo>
                <a:close/>
                <a:moveTo>
                  <a:pt x="28" y="45"/>
                </a:moveTo>
                <a:cubicBezTo>
                  <a:pt x="28" y="45"/>
                  <a:pt x="28" y="44"/>
                  <a:pt x="28" y="44"/>
                </a:cubicBezTo>
                <a:cubicBezTo>
                  <a:pt x="46" y="24"/>
                  <a:pt x="46" y="24"/>
                  <a:pt x="46" y="24"/>
                </a:cubicBezTo>
                <a:cubicBezTo>
                  <a:pt x="46" y="24"/>
                  <a:pt x="46" y="24"/>
                  <a:pt x="46" y="24"/>
                </a:cubicBezTo>
                <a:cubicBezTo>
                  <a:pt x="48" y="25"/>
                  <a:pt x="50" y="25"/>
                  <a:pt x="51" y="23"/>
                </a:cubicBezTo>
                <a:cubicBezTo>
                  <a:pt x="51" y="23"/>
                  <a:pt x="51" y="23"/>
                  <a:pt x="51" y="23"/>
                </a:cubicBezTo>
                <a:cubicBezTo>
                  <a:pt x="60" y="37"/>
                  <a:pt x="60" y="37"/>
                  <a:pt x="60" y="37"/>
                </a:cubicBezTo>
                <a:cubicBezTo>
                  <a:pt x="59" y="38"/>
                  <a:pt x="59" y="38"/>
                  <a:pt x="59" y="39"/>
                </a:cubicBezTo>
                <a:cubicBezTo>
                  <a:pt x="38" y="45"/>
                  <a:pt x="38" y="45"/>
                  <a:pt x="38" y="45"/>
                </a:cubicBezTo>
                <a:cubicBezTo>
                  <a:pt x="38" y="44"/>
                  <a:pt x="36" y="43"/>
                  <a:pt x="35" y="44"/>
                </a:cubicBezTo>
                <a:cubicBezTo>
                  <a:pt x="34" y="44"/>
                  <a:pt x="33" y="45"/>
                  <a:pt x="33" y="46"/>
                </a:cubicBezTo>
                <a:cubicBezTo>
                  <a:pt x="28" y="45"/>
                  <a:pt x="28" y="45"/>
                  <a:pt x="28" y="45"/>
                </a:cubicBezTo>
                <a:cubicBezTo>
                  <a:pt x="28" y="45"/>
                  <a:pt x="28" y="45"/>
                  <a:pt x="28" y="45"/>
                </a:cubicBezTo>
                <a:close/>
                <a:moveTo>
                  <a:pt x="96" y="13"/>
                </a:moveTo>
                <a:cubicBezTo>
                  <a:pt x="96" y="13"/>
                  <a:pt x="97" y="13"/>
                  <a:pt x="97" y="13"/>
                </a:cubicBezTo>
                <a:cubicBezTo>
                  <a:pt x="95" y="20"/>
                  <a:pt x="95" y="20"/>
                  <a:pt x="95" y="20"/>
                </a:cubicBezTo>
                <a:cubicBezTo>
                  <a:pt x="95" y="20"/>
                  <a:pt x="95" y="20"/>
                  <a:pt x="95" y="20"/>
                </a:cubicBezTo>
                <a:cubicBezTo>
                  <a:pt x="94" y="20"/>
                  <a:pt x="94" y="20"/>
                  <a:pt x="94" y="20"/>
                </a:cubicBezTo>
                <a:cubicBezTo>
                  <a:pt x="94" y="20"/>
                  <a:pt x="94" y="20"/>
                  <a:pt x="94" y="20"/>
                </a:cubicBezTo>
                <a:cubicBezTo>
                  <a:pt x="94" y="21"/>
                  <a:pt x="94" y="21"/>
                  <a:pt x="93" y="21"/>
                </a:cubicBezTo>
                <a:cubicBezTo>
                  <a:pt x="93" y="21"/>
                  <a:pt x="93" y="21"/>
                  <a:pt x="93" y="21"/>
                </a:cubicBezTo>
                <a:cubicBezTo>
                  <a:pt x="93" y="21"/>
                  <a:pt x="92" y="22"/>
                  <a:pt x="92" y="23"/>
                </a:cubicBezTo>
                <a:cubicBezTo>
                  <a:pt x="78" y="24"/>
                  <a:pt x="78" y="24"/>
                  <a:pt x="78" y="24"/>
                </a:cubicBezTo>
                <a:cubicBezTo>
                  <a:pt x="78" y="24"/>
                  <a:pt x="78" y="24"/>
                  <a:pt x="78" y="24"/>
                </a:cubicBezTo>
                <a:cubicBezTo>
                  <a:pt x="78" y="23"/>
                  <a:pt x="78" y="23"/>
                  <a:pt x="77" y="23"/>
                </a:cubicBezTo>
                <a:cubicBezTo>
                  <a:pt x="95" y="12"/>
                  <a:pt x="95" y="12"/>
                  <a:pt x="95" y="12"/>
                </a:cubicBezTo>
                <a:cubicBezTo>
                  <a:pt x="96" y="13"/>
                  <a:pt x="96" y="13"/>
                  <a:pt x="96" y="13"/>
                </a:cubicBezTo>
                <a:close/>
                <a:moveTo>
                  <a:pt x="96" y="24"/>
                </a:moveTo>
                <a:cubicBezTo>
                  <a:pt x="108" y="31"/>
                  <a:pt x="108" y="31"/>
                  <a:pt x="108" y="31"/>
                </a:cubicBezTo>
                <a:cubicBezTo>
                  <a:pt x="107" y="31"/>
                  <a:pt x="107" y="32"/>
                  <a:pt x="107" y="32"/>
                </a:cubicBezTo>
                <a:cubicBezTo>
                  <a:pt x="78" y="41"/>
                  <a:pt x="78" y="41"/>
                  <a:pt x="78" y="41"/>
                </a:cubicBezTo>
                <a:cubicBezTo>
                  <a:pt x="78" y="41"/>
                  <a:pt x="78" y="41"/>
                  <a:pt x="78" y="40"/>
                </a:cubicBezTo>
                <a:cubicBezTo>
                  <a:pt x="93" y="24"/>
                  <a:pt x="93" y="24"/>
                  <a:pt x="93" y="24"/>
                </a:cubicBezTo>
                <a:cubicBezTo>
                  <a:pt x="94" y="25"/>
                  <a:pt x="94" y="25"/>
                  <a:pt x="95" y="25"/>
                </a:cubicBezTo>
                <a:cubicBezTo>
                  <a:pt x="96" y="25"/>
                  <a:pt x="96" y="24"/>
                  <a:pt x="96" y="24"/>
                </a:cubicBezTo>
                <a:close/>
                <a:moveTo>
                  <a:pt x="126" y="21"/>
                </a:moveTo>
                <a:cubicBezTo>
                  <a:pt x="126" y="23"/>
                  <a:pt x="126" y="23"/>
                  <a:pt x="126" y="23"/>
                </a:cubicBezTo>
                <a:cubicBezTo>
                  <a:pt x="122" y="21"/>
                  <a:pt x="122" y="21"/>
                  <a:pt x="122" y="21"/>
                </a:cubicBezTo>
                <a:cubicBezTo>
                  <a:pt x="122" y="20"/>
                  <a:pt x="122" y="20"/>
                  <a:pt x="122" y="20"/>
                </a:cubicBezTo>
                <a:cubicBezTo>
                  <a:pt x="123" y="19"/>
                  <a:pt x="123" y="19"/>
                  <a:pt x="123" y="19"/>
                </a:cubicBezTo>
                <a:cubicBezTo>
                  <a:pt x="123" y="20"/>
                  <a:pt x="125" y="21"/>
                  <a:pt x="126" y="21"/>
                </a:cubicBezTo>
                <a:close/>
                <a:moveTo>
                  <a:pt x="126" y="23"/>
                </a:moveTo>
                <a:cubicBezTo>
                  <a:pt x="122" y="50"/>
                  <a:pt x="122" y="50"/>
                  <a:pt x="122" y="50"/>
                </a:cubicBezTo>
                <a:cubicBezTo>
                  <a:pt x="122" y="50"/>
                  <a:pt x="121" y="50"/>
                  <a:pt x="121" y="50"/>
                </a:cubicBezTo>
                <a:cubicBezTo>
                  <a:pt x="121" y="50"/>
                  <a:pt x="121" y="50"/>
                  <a:pt x="121" y="51"/>
                </a:cubicBezTo>
                <a:cubicBezTo>
                  <a:pt x="119" y="48"/>
                  <a:pt x="119" y="48"/>
                  <a:pt x="119" y="48"/>
                </a:cubicBezTo>
                <a:cubicBezTo>
                  <a:pt x="111" y="34"/>
                  <a:pt x="111" y="34"/>
                  <a:pt x="111" y="34"/>
                </a:cubicBezTo>
                <a:cubicBezTo>
                  <a:pt x="111" y="33"/>
                  <a:pt x="112" y="32"/>
                  <a:pt x="112" y="31"/>
                </a:cubicBezTo>
                <a:cubicBezTo>
                  <a:pt x="112" y="31"/>
                  <a:pt x="111" y="31"/>
                  <a:pt x="111" y="31"/>
                </a:cubicBezTo>
                <a:cubicBezTo>
                  <a:pt x="121" y="21"/>
                  <a:pt x="121" y="21"/>
                  <a:pt x="121" y="21"/>
                </a:cubicBezTo>
                <a:lnTo>
                  <a:pt x="126" y="23"/>
                </a:lnTo>
                <a:close/>
                <a:moveTo>
                  <a:pt x="141" y="32"/>
                </a:moveTo>
                <a:cubicBezTo>
                  <a:pt x="142" y="33"/>
                  <a:pt x="142" y="33"/>
                  <a:pt x="143" y="33"/>
                </a:cubicBezTo>
                <a:cubicBezTo>
                  <a:pt x="144" y="38"/>
                  <a:pt x="144" y="38"/>
                  <a:pt x="144" y="38"/>
                </a:cubicBezTo>
                <a:cubicBezTo>
                  <a:pt x="132" y="46"/>
                  <a:pt x="132" y="46"/>
                  <a:pt x="132" y="46"/>
                </a:cubicBezTo>
                <a:cubicBezTo>
                  <a:pt x="123" y="51"/>
                  <a:pt x="123" y="51"/>
                  <a:pt x="123" y="51"/>
                </a:cubicBezTo>
                <a:cubicBezTo>
                  <a:pt x="123" y="51"/>
                  <a:pt x="123" y="50"/>
                  <a:pt x="122" y="50"/>
                </a:cubicBezTo>
                <a:cubicBezTo>
                  <a:pt x="126" y="23"/>
                  <a:pt x="126" y="23"/>
                  <a:pt x="126" y="23"/>
                </a:cubicBezTo>
                <a:cubicBezTo>
                  <a:pt x="140" y="29"/>
                  <a:pt x="140" y="29"/>
                  <a:pt x="140" y="29"/>
                </a:cubicBezTo>
                <a:cubicBezTo>
                  <a:pt x="139" y="30"/>
                  <a:pt x="140" y="32"/>
                  <a:pt x="141" y="32"/>
                </a:cubicBezTo>
                <a:close/>
                <a:moveTo>
                  <a:pt x="158" y="105"/>
                </a:moveTo>
                <a:cubicBezTo>
                  <a:pt x="165" y="111"/>
                  <a:pt x="165" y="111"/>
                  <a:pt x="165" y="111"/>
                </a:cubicBezTo>
                <a:cubicBezTo>
                  <a:pt x="164" y="119"/>
                  <a:pt x="164" y="119"/>
                  <a:pt x="164" y="119"/>
                </a:cubicBezTo>
                <a:cubicBezTo>
                  <a:pt x="163" y="119"/>
                  <a:pt x="162" y="119"/>
                  <a:pt x="162" y="120"/>
                </a:cubicBezTo>
                <a:cubicBezTo>
                  <a:pt x="161" y="121"/>
                  <a:pt x="161" y="121"/>
                  <a:pt x="161" y="121"/>
                </a:cubicBezTo>
                <a:cubicBezTo>
                  <a:pt x="141" y="119"/>
                  <a:pt x="141" y="119"/>
                  <a:pt x="141" y="119"/>
                </a:cubicBezTo>
                <a:cubicBezTo>
                  <a:pt x="141" y="119"/>
                  <a:pt x="141" y="119"/>
                  <a:pt x="141" y="118"/>
                </a:cubicBezTo>
                <a:cubicBezTo>
                  <a:pt x="141" y="118"/>
                  <a:pt x="141" y="118"/>
                  <a:pt x="141" y="118"/>
                </a:cubicBezTo>
                <a:cubicBezTo>
                  <a:pt x="151" y="109"/>
                  <a:pt x="151" y="109"/>
                  <a:pt x="151" y="109"/>
                </a:cubicBezTo>
                <a:cubicBezTo>
                  <a:pt x="155" y="105"/>
                  <a:pt x="155" y="105"/>
                  <a:pt x="155" y="105"/>
                </a:cubicBezTo>
                <a:cubicBezTo>
                  <a:pt x="155" y="106"/>
                  <a:pt x="156" y="106"/>
                  <a:pt x="156" y="106"/>
                </a:cubicBezTo>
                <a:cubicBezTo>
                  <a:pt x="157" y="105"/>
                  <a:pt x="157" y="105"/>
                  <a:pt x="158" y="105"/>
                </a:cubicBezTo>
                <a:close/>
                <a:moveTo>
                  <a:pt x="161" y="133"/>
                </a:moveTo>
                <a:cubicBezTo>
                  <a:pt x="164" y="125"/>
                  <a:pt x="164" y="125"/>
                  <a:pt x="164" y="125"/>
                </a:cubicBezTo>
                <a:cubicBezTo>
                  <a:pt x="164" y="125"/>
                  <a:pt x="165" y="125"/>
                  <a:pt x="165" y="125"/>
                </a:cubicBezTo>
                <a:lnTo>
                  <a:pt x="161" y="133"/>
                </a:lnTo>
                <a:close/>
                <a:moveTo>
                  <a:pt x="145" y="162"/>
                </a:moveTo>
                <a:cubicBezTo>
                  <a:pt x="108" y="171"/>
                  <a:pt x="108" y="171"/>
                  <a:pt x="108" y="171"/>
                </a:cubicBezTo>
                <a:cubicBezTo>
                  <a:pt x="108" y="171"/>
                  <a:pt x="108" y="171"/>
                  <a:pt x="108" y="170"/>
                </a:cubicBezTo>
                <a:cubicBezTo>
                  <a:pt x="127" y="163"/>
                  <a:pt x="127" y="163"/>
                  <a:pt x="127" y="163"/>
                </a:cubicBezTo>
                <a:cubicBezTo>
                  <a:pt x="128" y="164"/>
                  <a:pt x="129" y="164"/>
                  <a:pt x="130" y="164"/>
                </a:cubicBezTo>
                <a:cubicBezTo>
                  <a:pt x="130" y="164"/>
                  <a:pt x="130" y="164"/>
                  <a:pt x="130" y="164"/>
                </a:cubicBezTo>
                <a:cubicBezTo>
                  <a:pt x="130" y="163"/>
                  <a:pt x="130" y="163"/>
                  <a:pt x="130" y="163"/>
                </a:cubicBezTo>
                <a:cubicBezTo>
                  <a:pt x="132" y="163"/>
                  <a:pt x="133" y="163"/>
                  <a:pt x="134" y="162"/>
                </a:cubicBezTo>
                <a:cubicBezTo>
                  <a:pt x="134" y="162"/>
                  <a:pt x="134" y="161"/>
                  <a:pt x="134" y="161"/>
                </a:cubicBezTo>
                <a:cubicBezTo>
                  <a:pt x="145" y="162"/>
                  <a:pt x="145" y="162"/>
                  <a:pt x="145" y="162"/>
                </a:cubicBezTo>
                <a:cubicBezTo>
                  <a:pt x="145" y="162"/>
                  <a:pt x="145" y="162"/>
                  <a:pt x="145" y="162"/>
                </a:cubicBezTo>
                <a:close/>
                <a:moveTo>
                  <a:pt x="107" y="169"/>
                </a:moveTo>
                <a:cubicBezTo>
                  <a:pt x="107" y="166"/>
                  <a:pt x="107" y="166"/>
                  <a:pt x="107" y="166"/>
                </a:cubicBezTo>
                <a:cubicBezTo>
                  <a:pt x="127" y="162"/>
                  <a:pt x="127" y="162"/>
                  <a:pt x="127" y="162"/>
                </a:cubicBezTo>
                <a:cubicBezTo>
                  <a:pt x="127" y="162"/>
                  <a:pt x="127" y="162"/>
                  <a:pt x="127" y="162"/>
                </a:cubicBezTo>
                <a:cubicBezTo>
                  <a:pt x="127" y="162"/>
                  <a:pt x="127" y="162"/>
                  <a:pt x="127" y="162"/>
                </a:cubicBezTo>
                <a:cubicBezTo>
                  <a:pt x="108" y="170"/>
                  <a:pt x="108" y="170"/>
                  <a:pt x="108" y="170"/>
                </a:cubicBezTo>
                <a:cubicBezTo>
                  <a:pt x="108" y="170"/>
                  <a:pt x="107" y="169"/>
                  <a:pt x="107" y="169"/>
                </a:cubicBezTo>
                <a:close/>
                <a:moveTo>
                  <a:pt x="30" y="108"/>
                </a:moveTo>
                <a:cubicBezTo>
                  <a:pt x="16" y="97"/>
                  <a:pt x="16" y="97"/>
                  <a:pt x="16" y="97"/>
                </a:cubicBezTo>
                <a:cubicBezTo>
                  <a:pt x="13" y="95"/>
                  <a:pt x="13" y="95"/>
                  <a:pt x="13" y="95"/>
                </a:cubicBezTo>
                <a:cubicBezTo>
                  <a:pt x="14" y="95"/>
                  <a:pt x="14" y="95"/>
                  <a:pt x="14" y="94"/>
                </a:cubicBezTo>
                <a:cubicBezTo>
                  <a:pt x="46" y="93"/>
                  <a:pt x="46" y="93"/>
                  <a:pt x="46" y="93"/>
                </a:cubicBezTo>
                <a:cubicBezTo>
                  <a:pt x="49" y="93"/>
                  <a:pt x="49" y="93"/>
                  <a:pt x="49" y="93"/>
                </a:cubicBezTo>
                <a:cubicBezTo>
                  <a:pt x="49" y="93"/>
                  <a:pt x="49" y="94"/>
                  <a:pt x="49" y="94"/>
                </a:cubicBezTo>
                <a:cubicBezTo>
                  <a:pt x="49" y="94"/>
                  <a:pt x="49" y="94"/>
                  <a:pt x="49" y="94"/>
                </a:cubicBezTo>
                <a:cubicBezTo>
                  <a:pt x="33" y="108"/>
                  <a:pt x="33" y="108"/>
                  <a:pt x="33" y="108"/>
                </a:cubicBezTo>
                <a:cubicBezTo>
                  <a:pt x="32" y="107"/>
                  <a:pt x="32" y="107"/>
                  <a:pt x="31" y="107"/>
                </a:cubicBezTo>
                <a:cubicBezTo>
                  <a:pt x="30" y="107"/>
                  <a:pt x="30" y="108"/>
                  <a:pt x="30" y="108"/>
                </a:cubicBezTo>
                <a:close/>
                <a:moveTo>
                  <a:pt x="74" y="69"/>
                </a:moveTo>
                <a:cubicBezTo>
                  <a:pt x="65" y="56"/>
                  <a:pt x="65" y="56"/>
                  <a:pt x="65" y="56"/>
                </a:cubicBezTo>
                <a:cubicBezTo>
                  <a:pt x="66" y="56"/>
                  <a:pt x="66" y="55"/>
                  <a:pt x="66" y="54"/>
                </a:cubicBezTo>
                <a:cubicBezTo>
                  <a:pt x="66" y="54"/>
                  <a:pt x="66" y="54"/>
                  <a:pt x="65" y="53"/>
                </a:cubicBezTo>
                <a:cubicBezTo>
                  <a:pt x="76" y="42"/>
                  <a:pt x="76" y="42"/>
                  <a:pt x="76" y="42"/>
                </a:cubicBezTo>
                <a:cubicBezTo>
                  <a:pt x="76" y="42"/>
                  <a:pt x="76" y="43"/>
                  <a:pt x="76" y="43"/>
                </a:cubicBezTo>
                <a:cubicBezTo>
                  <a:pt x="76" y="69"/>
                  <a:pt x="76" y="69"/>
                  <a:pt x="76" y="69"/>
                </a:cubicBezTo>
                <a:cubicBezTo>
                  <a:pt x="75" y="69"/>
                  <a:pt x="75" y="69"/>
                  <a:pt x="75" y="69"/>
                </a:cubicBezTo>
                <a:cubicBezTo>
                  <a:pt x="75" y="69"/>
                  <a:pt x="75" y="69"/>
                  <a:pt x="74" y="69"/>
                </a:cubicBezTo>
                <a:close/>
                <a:moveTo>
                  <a:pt x="63" y="40"/>
                </a:moveTo>
                <a:cubicBezTo>
                  <a:pt x="70" y="40"/>
                  <a:pt x="70" y="40"/>
                  <a:pt x="70" y="40"/>
                </a:cubicBezTo>
                <a:cubicBezTo>
                  <a:pt x="76" y="41"/>
                  <a:pt x="76" y="41"/>
                  <a:pt x="76" y="41"/>
                </a:cubicBezTo>
                <a:cubicBezTo>
                  <a:pt x="76" y="41"/>
                  <a:pt x="76" y="42"/>
                  <a:pt x="76" y="42"/>
                </a:cubicBezTo>
                <a:cubicBezTo>
                  <a:pt x="76" y="42"/>
                  <a:pt x="76" y="42"/>
                  <a:pt x="76" y="42"/>
                </a:cubicBezTo>
                <a:cubicBezTo>
                  <a:pt x="66" y="53"/>
                  <a:pt x="66" y="53"/>
                  <a:pt x="66" y="53"/>
                </a:cubicBezTo>
                <a:cubicBezTo>
                  <a:pt x="65" y="53"/>
                  <a:pt x="65" y="53"/>
                  <a:pt x="65" y="53"/>
                </a:cubicBezTo>
                <a:cubicBezTo>
                  <a:pt x="65" y="53"/>
                  <a:pt x="64" y="53"/>
                  <a:pt x="64" y="53"/>
                </a:cubicBezTo>
                <a:cubicBezTo>
                  <a:pt x="62" y="41"/>
                  <a:pt x="62" y="41"/>
                  <a:pt x="62" y="41"/>
                </a:cubicBezTo>
                <a:cubicBezTo>
                  <a:pt x="62" y="41"/>
                  <a:pt x="62" y="41"/>
                  <a:pt x="62" y="41"/>
                </a:cubicBezTo>
                <a:cubicBezTo>
                  <a:pt x="63" y="41"/>
                  <a:pt x="63" y="40"/>
                  <a:pt x="63" y="40"/>
                </a:cubicBezTo>
                <a:close/>
                <a:moveTo>
                  <a:pt x="74" y="27"/>
                </a:moveTo>
                <a:cubicBezTo>
                  <a:pt x="75" y="32"/>
                  <a:pt x="75" y="32"/>
                  <a:pt x="75" y="32"/>
                </a:cubicBezTo>
                <a:cubicBezTo>
                  <a:pt x="63" y="38"/>
                  <a:pt x="63" y="38"/>
                  <a:pt x="63" y="38"/>
                </a:cubicBezTo>
                <a:cubicBezTo>
                  <a:pt x="63" y="38"/>
                  <a:pt x="63" y="38"/>
                  <a:pt x="63" y="38"/>
                </a:cubicBezTo>
                <a:cubicBezTo>
                  <a:pt x="73" y="26"/>
                  <a:pt x="73" y="26"/>
                  <a:pt x="73" y="26"/>
                </a:cubicBezTo>
                <a:cubicBezTo>
                  <a:pt x="73" y="27"/>
                  <a:pt x="74" y="27"/>
                  <a:pt x="74" y="27"/>
                </a:cubicBezTo>
                <a:close/>
                <a:moveTo>
                  <a:pt x="63" y="39"/>
                </a:moveTo>
                <a:cubicBezTo>
                  <a:pt x="63" y="38"/>
                  <a:pt x="63" y="38"/>
                  <a:pt x="63" y="38"/>
                </a:cubicBezTo>
                <a:cubicBezTo>
                  <a:pt x="75" y="32"/>
                  <a:pt x="75" y="32"/>
                  <a:pt x="75" y="32"/>
                </a:cubicBezTo>
                <a:cubicBezTo>
                  <a:pt x="76" y="40"/>
                  <a:pt x="76" y="40"/>
                  <a:pt x="76" y="40"/>
                </a:cubicBezTo>
                <a:cubicBezTo>
                  <a:pt x="76" y="41"/>
                  <a:pt x="76" y="41"/>
                  <a:pt x="76" y="41"/>
                </a:cubicBezTo>
                <a:cubicBezTo>
                  <a:pt x="63" y="39"/>
                  <a:pt x="63" y="39"/>
                  <a:pt x="63" y="39"/>
                </a:cubicBezTo>
                <a:cubicBezTo>
                  <a:pt x="63" y="39"/>
                  <a:pt x="63" y="39"/>
                  <a:pt x="63" y="39"/>
                </a:cubicBezTo>
                <a:close/>
                <a:moveTo>
                  <a:pt x="111" y="34"/>
                </a:moveTo>
                <a:cubicBezTo>
                  <a:pt x="119" y="48"/>
                  <a:pt x="119" y="48"/>
                  <a:pt x="119" y="48"/>
                </a:cubicBezTo>
                <a:cubicBezTo>
                  <a:pt x="120" y="51"/>
                  <a:pt x="120" y="51"/>
                  <a:pt x="120" y="51"/>
                </a:cubicBezTo>
                <a:cubicBezTo>
                  <a:pt x="120" y="51"/>
                  <a:pt x="119" y="52"/>
                  <a:pt x="120" y="53"/>
                </a:cubicBezTo>
                <a:cubicBezTo>
                  <a:pt x="120" y="53"/>
                  <a:pt x="120" y="53"/>
                  <a:pt x="120" y="53"/>
                </a:cubicBezTo>
                <a:cubicBezTo>
                  <a:pt x="103" y="61"/>
                  <a:pt x="103" y="61"/>
                  <a:pt x="103" y="61"/>
                </a:cubicBezTo>
                <a:cubicBezTo>
                  <a:pt x="97" y="64"/>
                  <a:pt x="97" y="64"/>
                  <a:pt x="97" y="64"/>
                </a:cubicBezTo>
                <a:cubicBezTo>
                  <a:pt x="97" y="64"/>
                  <a:pt x="96" y="63"/>
                  <a:pt x="96" y="63"/>
                </a:cubicBezTo>
                <a:cubicBezTo>
                  <a:pt x="109" y="34"/>
                  <a:pt x="109" y="34"/>
                  <a:pt x="109" y="34"/>
                </a:cubicBezTo>
                <a:cubicBezTo>
                  <a:pt x="109" y="34"/>
                  <a:pt x="110" y="34"/>
                  <a:pt x="110" y="34"/>
                </a:cubicBezTo>
                <a:cubicBezTo>
                  <a:pt x="110" y="34"/>
                  <a:pt x="110" y="34"/>
                  <a:pt x="111" y="34"/>
                </a:cubicBezTo>
                <a:close/>
                <a:moveTo>
                  <a:pt x="146" y="75"/>
                </a:moveTo>
                <a:cubicBezTo>
                  <a:pt x="147" y="76"/>
                  <a:pt x="147" y="77"/>
                  <a:pt x="148" y="76"/>
                </a:cubicBezTo>
                <a:cubicBezTo>
                  <a:pt x="152" y="94"/>
                  <a:pt x="152" y="94"/>
                  <a:pt x="152" y="94"/>
                </a:cubicBezTo>
                <a:cubicBezTo>
                  <a:pt x="152" y="94"/>
                  <a:pt x="152" y="94"/>
                  <a:pt x="152" y="94"/>
                </a:cubicBezTo>
                <a:cubicBezTo>
                  <a:pt x="144" y="82"/>
                  <a:pt x="144" y="82"/>
                  <a:pt x="144" y="82"/>
                </a:cubicBezTo>
                <a:cubicBezTo>
                  <a:pt x="141" y="76"/>
                  <a:pt x="141" y="76"/>
                  <a:pt x="141" y="76"/>
                </a:cubicBezTo>
                <a:cubicBezTo>
                  <a:pt x="142" y="76"/>
                  <a:pt x="142" y="76"/>
                  <a:pt x="142" y="75"/>
                </a:cubicBezTo>
                <a:cubicBezTo>
                  <a:pt x="146" y="75"/>
                  <a:pt x="146" y="75"/>
                  <a:pt x="146" y="75"/>
                </a:cubicBezTo>
                <a:cubicBezTo>
                  <a:pt x="146" y="75"/>
                  <a:pt x="146" y="75"/>
                  <a:pt x="146" y="75"/>
                </a:cubicBezTo>
                <a:close/>
                <a:moveTo>
                  <a:pt x="141" y="77"/>
                </a:moveTo>
                <a:cubicBezTo>
                  <a:pt x="141" y="77"/>
                  <a:pt x="141" y="77"/>
                  <a:pt x="141" y="77"/>
                </a:cubicBezTo>
                <a:cubicBezTo>
                  <a:pt x="152" y="95"/>
                  <a:pt x="152" y="95"/>
                  <a:pt x="152" y="95"/>
                </a:cubicBezTo>
                <a:cubicBezTo>
                  <a:pt x="151" y="95"/>
                  <a:pt x="151" y="95"/>
                  <a:pt x="151" y="95"/>
                </a:cubicBezTo>
                <a:cubicBezTo>
                  <a:pt x="150" y="95"/>
                  <a:pt x="150" y="95"/>
                  <a:pt x="150" y="95"/>
                </a:cubicBezTo>
                <a:cubicBezTo>
                  <a:pt x="118" y="79"/>
                  <a:pt x="118" y="79"/>
                  <a:pt x="118" y="79"/>
                </a:cubicBezTo>
                <a:cubicBezTo>
                  <a:pt x="118" y="79"/>
                  <a:pt x="118" y="78"/>
                  <a:pt x="118" y="78"/>
                </a:cubicBezTo>
                <a:cubicBezTo>
                  <a:pt x="118" y="78"/>
                  <a:pt x="118" y="78"/>
                  <a:pt x="118" y="78"/>
                </a:cubicBezTo>
                <a:cubicBezTo>
                  <a:pt x="135" y="76"/>
                  <a:pt x="135" y="76"/>
                  <a:pt x="135" y="76"/>
                </a:cubicBezTo>
                <a:cubicBezTo>
                  <a:pt x="138" y="75"/>
                  <a:pt x="138" y="75"/>
                  <a:pt x="138" y="75"/>
                </a:cubicBezTo>
                <a:cubicBezTo>
                  <a:pt x="139" y="76"/>
                  <a:pt x="140" y="77"/>
                  <a:pt x="141" y="77"/>
                </a:cubicBezTo>
                <a:close/>
                <a:moveTo>
                  <a:pt x="162" y="124"/>
                </a:moveTo>
                <a:cubicBezTo>
                  <a:pt x="154" y="133"/>
                  <a:pt x="154" y="133"/>
                  <a:pt x="154" y="133"/>
                </a:cubicBezTo>
                <a:cubicBezTo>
                  <a:pt x="141" y="120"/>
                  <a:pt x="141" y="120"/>
                  <a:pt x="141" y="120"/>
                </a:cubicBezTo>
                <a:cubicBezTo>
                  <a:pt x="141" y="120"/>
                  <a:pt x="141" y="120"/>
                  <a:pt x="141" y="119"/>
                </a:cubicBezTo>
                <a:cubicBezTo>
                  <a:pt x="161" y="122"/>
                  <a:pt x="161" y="122"/>
                  <a:pt x="161" y="122"/>
                </a:cubicBezTo>
                <a:cubicBezTo>
                  <a:pt x="161" y="123"/>
                  <a:pt x="162" y="124"/>
                  <a:pt x="162" y="124"/>
                </a:cubicBezTo>
                <a:close/>
                <a:moveTo>
                  <a:pt x="158" y="137"/>
                </a:moveTo>
                <a:cubicBezTo>
                  <a:pt x="155" y="134"/>
                  <a:pt x="155" y="134"/>
                  <a:pt x="155" y="134"/>
                </a:cubicBezTo>
                <a:cubicBezTo>
                  <a:pt x="163" y="124"/>
                  <a:pt x="163" y="124"/>
                  <a:pt x="163" y="124"/>
                </a:cubicBezTo>
                <a:cubicBezTo>
                  <a:pt x="163" y="125"/>
                  <a:pt x="163" y="125"/>
                  <a:pt x="164" y="125"/>
                </a:cubicBezTo>
                <a:cubicBezTo>
                  <a:pt x="159" y="136"/>
                  <a:pt x="159" y="136"/>
                  <a:pt x="159" y="136"/>
                </a:cubicBezTo>
                <a:cubicBezTo>
                  <a:pt x="159" y="136"/>
                  <a:pt x="159" y="136"/>
                  <a:pt x="159" y="136"/>
                </a:cubicBezTo>
                <a:cubicBezTo>
                  <a:pt x="159" y="136"/>
                  <a:pt x="158" y="137"/>
                  <a:pt x="158" y="137"/>
                </a:cubicBezTo>
                <a:close/>
                <a:moveTo>
                  <a:pt x="145" y="150"/>
                </a:moveTo>
                <a:cubicBezTo>
                  <a:pt x="143" y="147"/>
                  <a:pt x="143" y="147"/>
                  <a:pt x="143" y="147"/>
                </a:cubicBezTo>
                <a:cubicBezTo>
                  <a:pt x="146" y="144"/>
                  <a:pt x="146" y="144"/>
                  <a:pt x="146" y="144"/>
                </a:cubicBezTo>
                <a:cubicBezTo>
                  <a:pt x="147" y="149"/>
                  <a:pt x="147" y="149"/>
                  <a:pt x="147" y="149"/>
                </a:cubicBezTo>
                <a:cubicBezTo>
                  <a:pt x="147" y="149"/>
                  <a:pt x="147" y="149"/>
                  <a:pt x="147" y="149"/>
                </a:cubicBezTo>
                <a:cubicBezTo>
                  <a:pt x="146" y="149"/>
                  <a:pt x="146" y="150"/>
                  <a:pt x="145" y="150"/>
                </a:cubicBezTo>
                <a:close/>
                <a:moveTo>
                  <a:pt x="143" y="146"/>
                </a:moveTo>
                <a:cubicBezTo>
                  <a:pt x="139" y="140"/>
                  <a:pt x="139" y="140"/>
                  <a:pt x="139" y="140"/>
                </a:cubicBezTo>
                <a:cubicBezTo>
                  <a:pt x="139" y="140"/>
                  <a:pt x="140" y="140"/>
                  <a:pt x="140" y="140"/>
                </a:cubicBezTo>
                <a:cubicBezTo>
                  <a:pt x="141" y="140"/>
                  <a:pt x="142" y="138"/>
                  <a:pt x="142" y="137"/>
                </a:cubicBezTo>
                <a:cubicBezTo>
                  <a:pt x="142" y="135"/>
                  <a:pt x="140" y="134"/>
                  <a:pt x="139" y="134"/>
                </a:cubicBezTo>
                <a:cubicBezTo>
                  <a:pt x="138" y="135"/>
                  <a:pt x="137" y="135"/>
                  <a:pt x="137" y="136"/>
                </a:cubicBezTo>
                <a:cubicBezTo>
                  <a:pt x="132" y="129"/>
                  <a:pt x="132" y="129"/>
                  <a:pt x="132" y="129"/>
                </a:cubicBezTo>
                <a:cubicBezTo>
                  <a:pt x="133" y="129"/>
                  <a:pt x="133" y="128"/>
                  <a:pt x="133" y="127"/>
                </a:cubicBezTo>
                <a:cubicBezTo>
                  <a:pt x="133" y="127"/>
                  <a:pt x="133" y="126"/>
                  <a:pt x="133" y="126"/>
                </a:cubicBezTo>
                <a:cubicBezTo>
                  <a:pt x="138" y="121"/>
                  <a:pt x="138" y="121"/>
                  <a:pt x="138" y="121"/>
                </a:cubicBezTo>
                <a:cubicBezTo>
                  <a:pt x="138" y="121"/>
                  <a:pt x="138" y="121"/>
                  <a:pt x="138" y="121"/>
                </a:cubicBezTo>
                <a:cubicBezTo>
                  <a:pt x="138" y="121"/>
                  <a:pt x="139" y="121"/>
                  <a:pt x="140" y="121"/>
                </a:cubicBezTo>
                <a:cubicBezTo>
                  <a:pt x="140" y="121"/>
                  <a:pt x="140" y="121"/>
                  <a:pt x="140" y="121"/>
                </a:cubicBezTo>
                <a:cubicBezTo>
                  <a:pt x="146" y="143"/>
                  <a:pt x="146" y="143"/>
                  <a:pt x="146" y="143"/>
                </a:cubicBezTo>
                <a:lnTo>
                  <a:pt x="143" y="146"/>
                </a:lnTo>
                <a:close/>
                <a:moveTo>
                  <a:pt x="127" y="160"/>
                </a:moveTo>
                <a:cubicBezTo>
                  <a:pt x="112" y="149"/>
                  <a:pt x="112" y="149"/>
                  <a:pt x="112" y="149"/>
                </a:cubicBezTo>
                <a:cubicBezTo>
                  <a:pt x="112" y="148"/>
                  <a:pt x="112" y="147"/>
                  <a:pt x="112" y="147"/>
                </a:cubicBezTo>
                <a:cubicBezTo>
                  <a:pt x="112" y="147"/>
                  <a:pt x="112" y="146"/>
                  <a:pt x="112" y="146"/>
                </a:cubicBezTo>
                <a:cubicBezTo>
                  <a:pt x="130" y="129"/>
                  <a:pt x="130" y="129"/>
                  <a:pt x="130" y="129"/>
                </a:cubicBezTo>
                <a:cubicBezTo>
                  <a:pt x="130" y="129"/>
                  <a:pt x="130" y="130"/>
                  <a:pt x="131" y="130"/>
                </a:cubicBezTo>
                <a:cubicBezTo>
                  <a:pt x="129" y="158"/>
                  <a:pt x="129" y="158"/>
                  <a:pt x="129" y="158"/>
                </a:cubicBezTo>
                <a:cubicBezTo>
                  <a:pt x="129" y="158"/>
                  <a:pt x="129" y="158"/>
                  <a:pt x="129" y="159"/>
                </a:cubicBezTo>
                <a:cubicBezTo>
                  <a:pt x="128" y="159"/>
                  <a:pt x="128" y="159"/>
                  <a:pt x="128" y="160"/>
                </a:cubicBezTo>
                <a:cubicBezTo>
                  <a:pt x="128" y="160"/>
                  <a:pt x="128" y="160"/>
                  <a:pt x="127" y="160"/>
                </a:cubicBezTo>
                <a:close/>
                <a:moveTo>
                  <a:pt x="81" y="169"/>
                </a:moveTo>
                <a:cubicBezTo>
                  <a:pt x="81" y="169"/>
                  <a:pt x="81" y="169"/>
                  <a:pt x="80" y="170"/>
                </a:cubicBezTo>
                <a:cubicBezTo>
                  <a:pt x="80" y="170"/>
                  <a:pt x="80" y="170"/>
                  <a:pt x="80" y="170"/>
                </a:cubicBezTo>
                <a:cubicBezTo>
                  <a:pt x="80" y="170"/>
                  <a:pt x="79" y="169"/>
                  <a:pt x="79" y="169"/>
                </a:cubicBezTo>
                <a:cubicBezTo>
                  <a:pt x="84" y="131"/>
                  <a:pt x="84" y="131"/>
                  <a:pt x="84" y="131"/>
                </a:cubicBezTo>
                <a:cubicBezTo>
                  <a:pt x="84" y="131"/>
                  <a:pt x="84" y="131"/>
                  <a:pt x="85" y="131"/>
                </a:cubicBezTo>
                <a:cubicBezTo>
                  <a:pt x="85" y="131"/>
                  <a:pt x="86" y="131"/>
                  <a:pt x="86" y="131"/>
                </a:cubicBezTo>
                <a:cubicBezTo>
                  <a:pt x="108" y="146"/>
                  <a:pt x="108" y="146"/>
                  <a:pt x="108" y="146"/>
                </a:cubicBezTo>
                <a:cubicBezTo>
                  <a:pt x="108" y="147"/>
                  <a:pt x="108" y="147"/>
                  <a:pt x="108" y="148"/>
                </a:cubicBezTo>
                <a:cubicBezTo>
                  <a:pt x="108" y="148"/>
                  <a:pt x="108" y="148"/>
                  <a:pt x="108" y="149"/>
                </a:cubicBezTo>
                <a:cubicBezTo>
                  <a:pt x="83" y="168"/>
                  <a:pt x="83" y="168"/>
                  <a:pt x="83" y="168"/>
                </a:cubicBezTo>
                <a:lnTo>
                  <a:pt x="81" y="169"/>
                </a:lnTo>
                <a:close/>
                <a:moveTo>
                  <a:pt x="108" y="112"/>
                </a:moveTo>
                <a:cubicBezTo>
                  <a:pt x="92" y="105"/>
                  <a:pt x="92" y="105"/>
                  <a:pt x="92" y="105"/>
                </a:cubicBezTo>
                <a:cubicBezTo>
                  <a:pt x="92" y="105"/>
                  <a:pt x="92" y="104"/>
                  <a:pt x="92" y="104"/>
                </a:cubicBezTo>
                <a:cubicBezTo>
                  <a:pt x="92" y="104"/>
                  <a:pt x="92" y="103"/>
                  <a:pt x="91" y="103"/>
                </a:cubicBezTo>
                <a:cubicBezTo>
                  <a:pt x="96" y="99"/>
                  <a:pt x="96" y="99"/>
                  <a:pt x="96" y="99"/>
                </a:cubicBezTo>
                <a:cubicBezTo>
                  <a:pt x="114" y="80"/>
                  <a:pt x="114" y="80"/>
                  <a:pt x="114" y="80"/>
                </a:cubicBezTo>
                <a:cubicBezTo>
                  <a:pt x="114" y="80"/>
                  <a:pt x="115" y="80"/>
                  <a:pt x="115" y="80"/>
                </a:cubicBezTo>
                <a:cubicBezTo>
                  <a:pt x="110" y="110"/>
                  <a:pt x="110" y="110"/>
                  <a:pt x="110" y="110"/>
                </a:cubicBezTo>
                <a:cubicBezTo>
                  <a:pt x="110" y="110"/>
                  <a:pt x="110" y="110"/>
                  <a:pt x="110" y="110"/>
                </a:cubicBezTo>
                <a:cubicBezTo>
                  <a:pt x="110" y="110"/>
                  <a:pt x="109" y="110"/>
                  <a:pt x="109" y="110"/>
                </a:cubicBezTo>
                <a:cubicBezTo>
                  <a:pt x="108" y="110"/>
                  <a:pt x="108" y="111"/>
                  <a:pt x="108" y="112"/>
                </a:cubicBezTo>
                <a:close/>
                <a:moveTo>
                  <a:pt x="91" y="103"/>
                </a:moveTo>
                <a:cubicBezTo>
                  <a:pt x="91" y="103"/>
                  <a:pt x="91" y="103"/>
                  <a:pt x="90" y="103"/>
                </a:cubicBezTo>
                <a:cubicBezTo>
                  <a:pt x="91" y="97"/>
                  <a:pt x="91" y="97"/>
                  <a:pt x="91" y="97"/>
                </a:cubicBezTo>
                <a:cubicBezTo>
                  <a:pt x="95" y="67"/>
                  <a:pt x="95" y="67"/>
                  <a:pt x="95" y="67"/>
                </a:cubicBezTo>
                <a:cubicBezTo>
                  <a:pt x="95" y="67"/>
                  <a:pt x="95" y="67"/>
                  <a:pt x="95" y="67"/>
                </a:cubicBezTo>
                <a:cubicBezTo>
                  <a:pt x="96" y="67"/>
                  <a:pt x="96" y="67"/>
                  <a:pt x="97" y="66"/>
                </a:cubicBezTo>
                <a:cubicBezTo>
                  <a:pt x="114" y="77"/>
                  <a:pt x="114" y="77"/>
                  <a:pt x="114" y="77"/>
                </a:cubicBezTo>
                <a:cubicBezTo>
                  <a:pt x="114" y="78"/>
                  <a:pt x="114" y="78"/>
                  <a:pt x="114" y="79"/>
                </a:cubicBezTo>
                <a:cubicBezTo>
                  <a:pt x="114" y="79"/>
                  <a:pt x="114" y="79"/>
                  <a:pt x="114" y="80"/>
                </a:cubicBezTo>
                <a:lnTo>
                  <a:pt x="91" y="103"/>
                </a:lnTo>
                <a:close/>
                <a:moveTo>
                  <a:pt x="95" y="67"/>
                </a:moveTo>
                <a:cubicBezTo>
                  <a:pt x="93" y="82"/>
                  <a:pt x="93" y="82"/>
                  <a:pt x="93" y="82"/>
                </a:cubicBezTo>
                <a:cubicBezTo>
                  <a:pt x="90" y="102"/>
                  <a:pt x="90" y="102"/>
                  <a:pt x="90" y="102"/>
                </a:cubicBezTo>
                <a:cubicBezTo>
                  <a:pt x="90" y="102"/>
                  <a:pt x="89" y="102"/>
                  <a:pt x="89" y="102"/>
                </a:cubicBezTo>
                <a:cubicBezTo>
                  <a:pt x="77" y="73"/>
                  <a:pt x="77" y="73"/>
                  <a:pt x="77" y="73"/>
                </a:cubicBezTo>
                <a:cubicBezTo>
                  <a:pt x="77" y="72"/>
                  <a:pt x="78" y="71"/>
                  <a:pt x="77" y="70"/>
                </a:cubicBezTo>
                <a:cubicBezTo>
                  <a:pt x="93" y="66"/>
                  <a:pt x="93" y="66"/>
                  <a:pt x="93" y="66"/>
                </a:cubicBezTo>
                <a:cubicBezTo>
                  <a:pt x="93" y="67"/>
                  <a:pt x="94" y="67"/>
                  <a:pt x="95" y="67"/>
                </a:cubicBezTo>
                <a:close/>
                <a:moveTo>
                  <a:pt x="76" y="73"/>
                </a:moveTo>
                <a:cubicBezTo>
                  <a:pt x="76" y="73"/>
                  <a:pt x="76" y="73"/>
                  <a:pt x="76" y="73"/>
                </a:cubicBezTo>
                <a:cubicBezTo>
                  <a:pt x="89" y="103"/>
                  <a:pt x="89" y="103"/>
                  <a:pt x="89" y="103"/>
                </a:cubicBezTo>
                <a:cubicBezTo>
                  <a:pt x="88" y="103"/>
                  <a:pt x="88" y="103"/>
                  <a:pt x="88" y="104"/>
                </a:cubicBezTo>
                <a:cubicBezTo>
                  <a:pt x="60" y="96"/>
                  <a:pt x="60" y="96"/>
                  <a:pt x="60" y="96"/>
                </a:cubicBezTo>
                <a:cubicBezTo>
                  <a:pt x="53" y="94"/>
                  <a:pt x="53" y="94"/>
                  <a:pt x="53" y="94"/>
                </a:cubicBezTo>
                <a:cubicBezTo>
                  <a:pt x="53" y="93"/>
                  <a:pt x="53" y="93"/>
                  <a:pt x="53" y="93"/>
                </a:cubicBezTo>
                <a:cubicBezTo>
                  <a:pt x="53" y="92"/>
                  <a:pt x="53" y="92"/>
                  <a:pt x="53" y="92"/>
                </a:cubicBezTo>
                <a:cubicBezTo>
                  <a:pt x="60" y="85"/>
                  <a:pt x="60" y="85"/>
                  <a:pt x="60" y="85"/>
                </a:cubicBezTo>
                <a:cubicBezTo>
                  <a:pt x="74" y="72"/>
                  <a:pt x="74" y="72"/>
                  <a:pt x="74" y="72"/>
                </a:cubicBezTo>
                <a:cubicBezTo>
                  <a:pt x="74" y="73"/>
                  <a:pt x="75" y="73"/>
                  <a:pt x="76" y="73"/>
                </a:cubicBezTo>
                <a:close/>
                <a:moveTo>
                  <a:pt x="60" y="96"/>
                </a:moveTo>
                <a:cubicBezTo>
                  <a:pt x="88" y="104"/>
                  <a:pt x="88" y="104"/>
                  <a:pt x="88" y="104"/>
                </a:cubicBezTo>
                <a:cubicBezTo>
                  <a:pt x="87" y="104"/>
                  <a:pt x="87" y="105"/>
                  <a:pt x="87" y="105"/>
                </a:cubicBezTo>
                <a:cubicBezTo>
                  <a:pt x="88" y="106"/>
                  <a:pt x="88" y="107"/>
                  <a:pt x="89" y="107"/>
                </a:cubicBezTo>
                <a:cubicBezTo>
                  <a:pt x="86" y="122"/>
                  <a:pt x="86" y="122"/>
                  <a:pt x="86" y="122"/>
                </a:cubicBezTo>
                <a:cubicBezTo>
                  <a:pt x="85" y="127"/>
                  <a:pt x="85" y="127"/>
                  <a:pt x="85" y="127"/>
                </a:cubicBezTo>
                <a:cubicBezTo>
                  <a:pt x="84" y="127"/>
                  <a:pt x="84" y="127"/>
                  <a:pt x="84" y="127"/>
                </a:cubicBezTo>
                <a:cubicBezTo>
                  <a:pt x="83" y="127"/>
                  <a:pt x="83" y="127"/>
                  <a:pt x="83" y="127"/>
                </a:cubicBezTo>
                <a:cubicBezTo>
                  <a:pt x="68" y="111"/>
                  <a:pt x="68" y="111"/>
                  <a:pt x="68" y="111"/>
                </a:cubicBezTo>
                <a:cubicBezTo>
                  <a:pt x="53" y="95"/>
                  <a:pt x="53" y="95"/>
                  <a:pt x="53" y="95"/>
                </a:cubicBezTo>
                <a:cubicBezTo>
                  <a:pt x="53" y="94"/>
                  <a:pt x="53" y="94"/>
                  <a:pt x="53" y="94"/>
                </a:cubicBezTo>
                <a:lnTo>
                  <a:pt x="60" y="96"/>
                </a:lnTo>
                <a:close/>
                <a:moveTo>
                  <a:pt x="86" y="122"/>
                </a:moveTo>
                <a:cubicBezTo>
                  <a:pt x="90" y="107"/>
                  <a:pt x="90" y="107"/>
                  <a:pt x="90" y="107"/>
                </a:cubicBezTo>
                <a:cubicBezTo>
                  <a:pt x="90" y="107"/>
                  <a:pt x="90" y="107"/>
                  <a:pt x="90" y="107"/>
                </a:cubicBezTo>
                <a:cubicBezTo>
                  <a:pt x="91" y="107"/>
                  <a:pt x="91" y="106"/>
                  <a:pt x="92" y="105"/>
                </a:cubicBezTo>
                <a:cubicBezTo>
                  <a:pt x="108" y="112"/>
                  <a:pt x="108" y="112"/>
                  <a:pt x="108" y="112"/>
                </a:cubicBezTo>
                <a:cubicBezTo>
                  <a:pt x="107" y="112"/>
                  <a:pt x="107" y="113"/>
                  <a:pt x="108" y="113"/>
                </a:cubicBezTo>
                <a:cubicBezTo>
                  <a:pt x="108" y="113"/>
                  <a:pt x="108" y="113"/>
                  <a:pt x="108" y="113"/>
                </a:cubicBezTo>
                <a:cubicBezTo>
                  <a:pt x="86" y="128"/>
                  <a:pt x="86" y="128"/>
                  <a:pt x="86" y="128"/>
                </a:cubicBezTo>
                <a:cubicBezTo>
                  <a:pt x="86" y="127"/>
                  <a:pt x="85" y="127"/>
                  <a:pt x="85" y="127"/>
                </a:cubicBezTo>
                <a:lnTo>
                  <a:pt x="86" y="122"/>
                </a:lnTo>
                <a:close/>
                <a:moveTo>
                  <a:pt x="108" y="114"/>
                </a:moveTo>
                <a:cubicBezTo>
                  <a:pt x="108" y="114"/>
                  <a:pt x="109" y="115"/>
                  <a:pt x="109" y="115"/>
                </a:cubicBezTo>
                <a:cubicBezTo>
                  <a:pt x="110" y="145"/>
                  <a:pt x="110" y="145"/>
                  <a:pt x="110" y="145"/>
                </a:cubicBezTo>
                <a:cubicBezTo>
                  <a:pt x="110" y="145"/>
                  <a:pt x="110" y="145"/>
                  <a:pt x="110" y="145"/>
                </a:cubicBezTo>
                <a:cubicBezTo>
                  <a:pt x="109" y="145"/>
                  <a:pt x="109" y="146"/>
                  <a:pt x="109" y="146"/>
                </a:cubicBezTo>
                <a:cubicBezTo>
                  <a:pt x="86" y="130"/>
                  <a:pt x="86" y="130"/>
                  <a:pt x="86" y="130"/>
                </a:cubicBezTo>
                <a:cubicBezTo>
                  <a:pt x="86" y="130"/>
                  <a:pt x="86" y="129"/>
                  <a:pt x="86" y="129"/>
                </a:cubicBezTo>
                <a:cubicBezTo>
                  <a:pt x="86" y="128"/>
                  <a:pt x="86" y="128"/>
                  <a:pt x="86" y="128"/>
                </a:cubicBezTo>
                <a:lnTo>
                  <a:pt x="108" y="114"/>
                </a:lnTo>
                <a:close/>
                <a:moveTo>
                  <a:pt x="111" y="114"/>
                </a:moveTo>
                <a:cubicBezTo>
                  <a:pt x="129" y="126"/>
                  <a:pt x="129" y="126"/>
                  <a:pt x="129" y="126"/>
                </a:cubicBezTo>
                <a:cubicBezTo>
                  <a:pt x="129" y="127"/>
                  <a:pt x="129" y="127"/>
                  <a:pt x="129" y="128"/>
                </a:cubicBezTo>
                <a:cubicBezTo>
                  <a:pt x="129" y="128"/>
                  <a:pt x="129" y="129"/>
                  <a:pt x="129" y="129"/>
                </a:cubicBezTo>
                <a:cubicBezTo>
                  <a:pt x="112" y="146"/>
                  <a:pt x="112" y="146"/>
                  <a:pt x="112" y="146"/>
                </a:cubicBezTo>
                <a:cubicBezTo>
                  <a:pt x="111" y="145"/>
                  <a:pt x="111" y="145"/>
                  <a:pt x="110" y="145"/>
                </a:cubicBezTo>
                <a:cubicBezTo>
                  <a:pt x="110" y="115"/>
                  <a:pt x="110" y="115"/>
                  <a:pt x="110" y="115"/>
                </a:cubicBezTo>
                <a:cubicBezTo>
                  <a:pt x="110" y="115"/>
                  <a:pt x="110" y="115"/>
                  <a:pt x="110" y="115"/>
                </a:cubicBezTo>
                <a:cubicBezTo>
                  <a:pt x="111" y="114"/>
                  <a:pt x="111" y="114"/>
                  <a:pt x="111" y="114"/>
                </a:cubicBezTo>
                <a:close/>
                <a:moveTo>
                  <a:pt x="133" y="158"/>
                </a:moveTo>
                <a:cubicBezTo>
                  <a:pt x="132" y="157"/>
                  <a:pt x="130" y="157"/>
                  <a:pt x="129" y="158"/>
                </a:cubicBezTo>
                <a:cubicBezTo>
                  <a:pt x="130" y="150"/>
                  <a:pt x="130" y="150"/>
                  <a:pt x="130" y="150"/>
                </a:cubicBezTo>
                <a:cubicBezTo>
                  <a:pt x="131" y="130"/>
                  <a:pt x="131" y="130"/>
                  <a:pt x="131" y="130"/>
                </a:cubicBezTo>
                <a:cubicBezTo>
                  <a:pt x="131" y="130"/>
                  <a:pt x="131" y="130"/>
                  <a:pt x="131" y="130"/>
                </a:cubicBezTo>
                <a:cubicBezTo>
                  <a:pt x="132" y="129"/>
                  <a:pt x="132" y="129"/>
                  <a:pt x="132" y="129"/>
                </a:cubicBezTo>
                <a:cubicBezTo>
                  <a:pt x="136" y="136"/>
                  <a:pt x="136" y="136"/>
                  <a:pt x="136" y="136"/>
                </a:cubicBezTo>
                <a:cubicBezTo>
                  <a:pt x="136" y="137"/>
                  <a:pt x="136" y="137"/>
                  <a:pt x="136" y="138"/>
                </a:cubicBezTo>
                <a:cubicBezTo>
                  <a:pt x="137" y="139"/>
                  <a:pt x="138" y="140"/>
                  <a:pt x="139" y="140"/>
                </a:cubicBezTo>
                <a:cubicBezTo>
                  <a:pt x="143" y="147"/>
                  <a:pt x="143" y="147"/>
                  <a:pt x="143" y="147"/>
                </a:cubicBezTo>
                <a:cubicBezTo>
                  <a:pt x="133" y="158"/>
                  <a:pt x="133" y="158"/>
                  <a:pt x="133" y="158"/>
                </a:cubicBezTo>
                <a:cubicBezTo>
                  <a:pt x="133" y="158"/>
                  <a:pt x="133" y="158"/>
                  <a:pt x="133" y="158"/>
                </a:cubicBezTo>
                <a:close/>
                <a:moveTo>
                  <a:pt x="140" y="121"/>
                </a:moveTo>
                <a:cubicBezTo>
                  <a:pt x="140" y="121"/>
                  <a:pt x="140" y="121"/>
                  <a:pt x="141" y="120"/>
                </a:cubicBezTo>
                <a:cubicBezTo>
                  <a:pt x="154" y="134"/>
                  <a:pt x="154" y="134"/>
                  <a:pt x="154" y="134"/>
                </a:cubicBezTo>
                <a:cubicBezTo>
                  <a:pt x="146" y="143"/>
                  <a:pt x="146" y="143"/>
                  <a:pt x="146" y="143"/>
                </a:cubicBezTo>
                <a:lnTo>
                  <a:pt x="140" y="121"/>
                </a:lnTo>
                <a:close/>
                <a:moveTo>
                  <a:pt x="138" y="120"/>
                </a:moveTo>
                <a:cubicBezTo>
                  <a:pt x="132" y="126"/>
                  <a:pt x="132" y="126"/>
                  <a:pt x="132" y="126"/>
                </a:cubicBezTo>
                <a:cubicBezTo>
                  <a:pt x="132" y="125"/>
                  <a:pt x="131" y="125"/>
                  <a:pt x="131" y="125"/>
                </a:cubicBezTo>
                <a:cubicBezTo>
                  <a:pt x="130" y="125"/>
                  <a:pt x="130" y="126"/>
                  <a:pt x="129" y="126"/>
                </a:cubicBezTo>
                <a:cubicBezTo>
                  <a:pt x="119" y="119"/>
                  <a:pt x="119" y="119"/>
                  <a:pt x="119" y="119"/>
                </a:cubicBezTo>
                <a:cubicBezTo>
                  <a:pt x="111" y="114"/>
                  <a:pt x="111" y="114"/>
                  <a:pt x="111" y="114"/>
                </a:cubicBezTo>
                <a:cubicBezTo>
                  <a:pt x="112" y="113"/>
                  <a:pt x="112" y="113"/>
                  <a:pt x="112" y="113"/>
                </a:cubicBezTo>
                <a:cubicBezTo>
                  <a:pt x="137" y="119"/>
                  <a:pt x="137" y="119"/>
                  <a:pt x="137" y="119"/>
                </a:cubicBezTo>
                <a:cubicBezTo>
                  <a:pt x="137" y="119"/>
                  <a:pt x="137" y="119"/>
                  <a:pt x="137" y="119"/>
                </a:cubicBezTo>
                <a:cubicBezTo>
                  <a:pt x="137" y="120"/>
                  <a:pt x="137" y="120"/>
                  <a:pt x="138" y="120"/>
                </a:cubicBezTo>
                <a:close/>
                <a:moveTo>
                  <a:pt x="112" y="113"/>
                </a:moveTo>
                <a:cubicBezTo>
                  <a:pt x="112" y="113"/>
                  <a:pt x="112" y="112"/>
                  <a:pt x="112" y="112"/>
                </a:cubicBezTo>
                <a:cubicBezTo>
                  <a:pt x="112" y="111"/>
                  <a:pt x="111" y="111"/>
                  <a:pt x="110" y="110"/>
                </a:cubicBezTo>
                <a:cubicBezTo>
                  <a:pt x="110" y="110"/>
                  <a:pt x="110" y="110"/>
                  <a:pt x="110" y="110"/>
                </a:cubicBezTo>
                <a:cubicBezTo>
                  <a:pt x="115" y="80"/>
                  <a:pt x="115" y="80"/>
                  <a:pt x="115" y="80"/>
                </a:cubicBezTo>
                <a:cubicBezTo>
                  <a:pt x="116" y="81"/>
                  <a:pt x="116" y="81"/>
                  <a:pt x="116" y="80"/>
                </a:cubicBezTo>
                <a:cubicBezTo>
                  <a:pt x="117" y="80"/>
                  <a:pt x="117" y="80"/>
                  <a:pt x="117" y="80"/>
                </a:cubicBezTo>
                <a:cubicBezTo>
                  <a:pt x="122" y="89"/>
                  <a:pt x="122" y="89"/>
                  <a:pt x="122" y="89"/>
                </a:cubicBezTo>
                <a:cubicBezTo>
                  <a:pt x="138" y="117"/>
                  <a:pt x="138" y="117"/>
                  <a:pt x="138" y="117"/>
                </a:cubicBezTo>
                <a:cubicBezTo>
                  <a:pt x="137" y="117"/>
                  <a:pt x="137" y="118"/>
                  <a:pt x="137" y="118"/>
                </a:cubicBezTo>
                <a:lnTo>
                  <a:pt x="112" y="113"/>
                </a:lnTo>
                <a:close/>
                <a:moveTo>
                  <a:pt x="139" y="117"/>
                </a:moveTo>
                <a:cubicBezTo>
                  <a:pt x="138" y="117"/>
                  <a:pt x="138" y="117"/>
                  <a:pt x="138" y="117"/>
                </a:cubicBezTo>
                <a:cubicBezTo>
                  <a:pt x="119" y="83"/>
                  <a:pt x="119" y="83"/>
                  <a:pt x="119" y="83"/>
                </a:cubicBezTo>
                <a:cubicBezTo>
                  <a:pt x="117" y="80"/>
                  <a:pt x="117" y="80"/>
                  <a:pt x="117" y="80"/>
                </a:cubicBezTo>
                <a:cubicBezTo>
                  <a:pt x="117" y="80"/>
                  <a:pt x="118" y="80"/>
                  <a:pt x="118" y="79"/>
                </a:cubicBezTo>
                <a:cubicBezTo>
                  <a:pt x="127" y="84"/>
                  <a:pt x="127" y="84"/>
                  <a:pt x="127" y="84"/>
                </a:cubicBezTo>
                <a:cubicBezTo>
                  <a:pt x="151" y="96"/>
                  <a:pt x="151" y="96"/>
                  <a:pt x="151" y="96"/>
                </a:cubicBezTo>
                <a:cubicBezTo>
                  <a:pt x="151" y="96"/>
                  <a:pt x="150" y="96"/>
                  <a:pt x="151" y="97"/>
                </a:cubicBezTo>
                <a:cubicBezTo>
                  <a:pt x="151" y="97"/>
                  <a:pt x="151" y="98"/>
                  <a:pt x="151" y="98"/>
                </a:cubicBezTo>
                <a:cubicBezTo>
                  <a:pt x="140" y="117"/>
                  <a:pt x="140" y="117"/>
                  <a:pt x="140" y="117"/>
                </a:cubicBezTo>
                <a:cubicBezTo>
                  <a:pt x="140" y="117"/>
                  <a:pt x="139" y="117"/>
                  <a:pt x="139" y="117"/>
                </a:cubicBezTo>
                <a:close/>
                <a:moveTo>
                  <a:pt x="135" y="75"/>
                </a:moveTo>
                <a:cubicBezTo>
                  <a:pt x="118" y="78"/>
                  <a:pt x="118" y="78"/>
                  <a:pt x="118" y="78"/>
                </a:cubicBezTo>
                <a:cubicBezTo>
                  <a:pt x="118" y="77"/>
                  <a:pt x="117" y="76"/>
                  <a:pt x="116" y="76"/>
                </a:cubicBezTo>
                <a:cubicBezTo>
                  <a:pt x="121" y="55"/>
                  <a:pt x="121" y="55"/>
                  <a:pt x="121" y="55"/>
                </a:cubicBezTo>
                <a:cubicBezTo>
                  <a:pt x="122" y="55"/>
                  <a:pt x="122" y="55"/>
                  <a:pt x="122" y="55"/>
                </a:cubicBezTo>
                <a:cubicBezTo>
                  <a:pt x="122" y="55"/>
                  <a:pt x="123" y="54"/>
                  <a:pt x="123" y="54"/>
                </a:cubicBezTo>
                <a:cubicBezTo>
                  <a:pt x="139" y="73"/>
                  <a:pt x="139" y="73"/>
                  <a:pt x="139" y="73"/>
                </a:cubicBezTo>
                <a:cubicBezTo>
                  <a:pt x="138" y="74"/>
                  <a:pt x="138" y="74"/>
                  <a:pt x="138" y="75"/>
                </a:cubicBezTo>
                <a:lnTo>
                  <a:pt x="135" y="75"/>
                </a:lnTo>
                <a:close/>
                <a:moveTo>
                  <a:pt x="116" y="76"/>
                </a:moveTo>
                <a:cubicBezTo>
                  <a:pt x="116" y="76"/>
                  <a:pt x="116" y="76"/>
                  <a:pt x="115" y="76"/>
                </a:cubicBezTo>
                <a:cubicBezTo>
                  <a:pt x="115" y="76"/>
                  <a:pt x="115" y="77"/>
                  <a:pt x="114" y="77"/>
                </a:cubicBezTo>
                <a:cubicBezTo>
                  <a:pt x="105" y="71"/>
                  <a:pt x="105" y="71"/>
                  <a:pt x="105" y="71"/>
                </a:cubicBezTo>
                <a:cubicBezTo>
                  <a:pt x="97" y="66"/>
                  <a:pt x="97" y="66"/>
                  <a:pt x="97" y="66"/>
                </a:cubicBezTo>
                <a:cubicBezTo>
                  <a:pt x="97" y="66"/>
                  <a:pt x="97" y="65"/>
                  <a:pt x="97" y="65"/>
                </a:cubicBezTo>
                <a:cubicBezTo>
                  <a:pt x="97" y="65"/>
                  <a:pt x="97" y="65"/>
                  <a:pt x="97" y="64"/>
                </a:cubicBezTo>
                <a:cubicBezTo>
                  <a:pt x="120" y="54"/>
                  <a:pt x="120" y="54"/>
                  <a:pt x="120" y="54"/>
                </a:cubicBezTo>
                <a:cubicBezTo>
                  <a:pt x="120" y="54"/>
                  <a:pt x="120" y="54"/>
                  <a:pt x="121" y="55"/>
                </a:cubicBezTo>
                <a:lnTo>
                  <a:pt x="116" y="76"/>
                </a:lnTo>
                <a:close/>
                <a:moveTo>
                  <a:pt x="96" y="63"/>
                </a:moveTo>
                <a:cubicBezTo>
                  <a:pt x="95" y="63"/>
                  <a:pt x="95" y="63"/>
                  <a:pt x="94" y="63"/>
                </a:cubicBezTo>
                <a:cubicBezTo>
                  <a:pt x="94" y="63"/>
                  <a:pt x="94" y="63"/>
                  <a:pt x="94" y="63"/>
                </a:cubicBezTo>
                <a:cubicBezTo>
                  <a:pt x="78" y="42"/>
                  <a:pt x="78" y="42"/>
                  <a:pt x="78" y="42"/>
                </a:cubicBezTo>
                <a:cubicBezTo>
                  <a:pt x="78" y="42"/>
                  <a:pt x="78" y="42"/>
                  <a:pt x="78" y="41"/>
                </a:cubicBezTo>
                <a:cubicBezTo>
                  <a:pt x="107" y="33"/>
                  <a:pt x="107" y="33"/>
                  <a:pt x="107" y="33"/>
                </a:cubicBezTo>
                <a:cubicBezTo>
                  <a:pt x="108" y="33"/>
                  <a:pt x="108" y="34"/>
                  <a:pt x="109" y="34"/>
                </a:cubicBezTo>
                <a:lnTo>
                  <a:pt x="96" y="63"/>
                </a:lnTo>
                <a:close/>
                <a:moveTo>
                  <a:pt x="78" y="70"/>
                </a:moveTo>
                <a:cubicBezTo>
                  <a:pt x="77" y="70"/>
                  <a:pt x="77" y="70"/>
                  <a:pt x="77" y="70"/>
                </a:cubicBezTo>
                <a:cubicBezTo>
                  <a:pt x="77" y="69"/>
                  <a:pt x="77" y="69"/>
                  <a:pt x="76" y="69"/>
                </a:cubicBezTo>
                <a:cubicBezTo>
                  <a:pt x="76" y="53"/>
                  <a:pt x="76" y="53"/>
                  <a:pt x="76" y="53"/>
                </a:cubicBezTo>
                <a:cubicBezTo>
                  <a:pt x="77" y="43"/>
                  <a:pt x="77" y="43"/>
                  <a:pt x="77" y="43"/>
                </a:cubicBezTo>
                <a:cubicBezTo>
                  <a:pt x="77" y="43"/>
                  <a:pt x="77" y="43"/>
                  <a:pt x="77" y="43"/>
                </a:cubicBezTo>
                <a:cubicBezTo>
                  <a:pt x="77" y="43"/>
                  <a:pt x="77" y="43"/>
                  <a:pt x="77" y="43"/>
                </a:cubicBezTo>
                <a:cubicBezTo>
                  <a:pt x="86" y="53"/>
                  <a:pt x="86" y="53"/>
                  <a:pt x="86" y="53"/>
                </a:cubicBezTo>
                <a:cubicBezTo>
                  <a:pt x="94" y="64"/>
                  <a:pt x="94" y="64"/>
                  <a:pt x="94" y="64"/>
                </a:cubicBezTo>
                <a:cubicBezTo>
                  <a:pt x="93" y="64"/>
                  <a:pt x="93" y="65"/>
                  <a:pt x="93" y="66"/>
                </a:cubicBezTo>
                <a:moveTo>
                  <a:pt x="73" y="71"/>
                </a:moveTo>
                <a:cubicBezTo>
                  <a:pt x="73" y="72"/>
                  <a:pt x="74" y="72"/>
                  <a:pt x="74" y="72"/>
                </a:cubicBezTo>
                <a:cubicBezTo>
                  <a:pt x="60" y="85"/>
                  <a:pt x="60" y="85"/>
                  <a:pt x="60" y="85"/>
                </a:cubicBezTo>
                <a:cubicBezTo>
                  <a:pt x="53" y="92"/>
                  <a:pt x="53" y="92"/>
                  <a:pt x="53" y="92"/>
                </a:cubicBezTo>
                <a:cubicBezTo>
                  <a:pt x="52" y="91"/>
                  <a:pt x="51" y="91"/>
                  <a:pt x="51" y="91"/>
                </a:cubicBezTo>
                <a:cubicBezTo>
                  <a:pt x="51" y="91"/>
                  <a:pt x="50" y="91"/>
                  <a:pt x="50" y="91"/>
                </a:cubicBezTo>
                <a:cubicBezTo>
                  <a:pt x="43" y="70"/>
                  <a:pt x="43" y="70"/>
                  <a:pt x="43" y="70"/>
                </a:cubicBezTo>
                <a:cubicBezTo>
                  <a:pt x="43" y="69"/>
                  <a:pt x="44" y="69"/>
                  <a:pt x="44" y="68"/>
                </a:cubicBezTo>
                <a:cubicBezTo>
                  <a:pt x="58" y="69"/>
                  <a:pt x="58" y="69"/>
                  <a:pt x="58" y="69"/>
                </a:cubicBezTo>
                <a:cubicBezTo>
                  <a:pt x="73" y="71"/>
                  <a:pt x="73" y="71"/>
                  <a:pt x="73" y="71"/>
                </a:cubicBezTo>
                <a:cubicBezTo>
                  <a:pt x="73" y="71"/>
                  <a:pt x="73" y="71"/>
                  <a:pt x="73" y="71"/>
                </a:cubicBezTo>
                <a:close/>
                <a:moveTo>
                  <a:pt x="42" y="70"/>
                </a:moveTo>
                <a:cubicBezTo>
                  <a:pt x="42" y="70"/>
                  <a:pt x="42" y="70"/>
                  <a:pt x="42" y="70"/>
                </a:cubicBezTo>
                <a:cubicBezTo>
                  <a:pt x="50" y="91"/>
                  <a:pt x="50" y="91"/>
                  <a:pt x="50" y="91"/>
                </a:cubicBezTo>
                <a:cubicBezTo>
                  <a:pt x="49" y="92"/>
                  <a:pt x="49" y="92"/>
                  <a:pt x="49" y="93"/>
                </a:cubicBezTo>
                <a:cubicBezTo>
                  <a:pt x="38" y="93"/>
                  <a:pt x="38" y="93"/>
                  <a:pt x="38" y="93"/>
                </a:cubicBezTo>
                <a:cubicBezTo>
                  <a:pt x="14" y="94"/>
                  <a:pt x="14" y="94"/>
                  <a:pt x="14" y="94"/>
                </a:cubicBezTo>
                <a:cubicBezTo>
                  <a:pt x="14" y="94"/>
                  <a:pt x="14" y="94"/>
                  <a:pt x="14" y="94"/>
                </a:cubicBezTo>
                <a:cubicBezTo>
                  <a:pt x="14" y="93"/>
                  <a:pt x="13" y="93"/>
                  <a:pt x="13" y="93"/>
                </a:cubicBezTo>
                <a:cubicBezTo>
                  <a:pt x="27" y="80"/>
                  <a:pt x="27" y="80"/>
                  <a:pt x="27" y="80"/>
                </a:cubicBezTo>
                <a:cubicBezTo>
                  <a:pt x="40" y="69"/>
                  <a:pt x="40" y="69"/>
                  <a:pt x="40" y="69"/>
                </a:cubicBezTo>
                <a:cubicBezTo>
                  <a:pt x="41" y="70"/>
                  <a:pt x="41" y="70"/>
                  <a:pt x="42" y="70"/>
                </a:cubicBezTo>
                <a:close/>
                <a:moveTo>
                  <a:pt x="49" y="95"/>
                </a:moveTo>
                <a:cubicBezTo>
                  <a:pt x="50" y="95"/>
                  <a:pt x="50" y="95"/>
                  <a:pt x="51" y="95"/>
                </a:cubicBezTo>
                <a:cubicBezTo>
                  <a:pt x="54" y="132"/>
                  <a:pt x="54" y="132"/>
                  <a:pt x="54" y="132"/>
                </a:cubicBezTo>
                <a:cubicBezTo>
                  <a:pt x="54" y="132"/>
                  <a:pt x="54" y="132"/>
                  <a:pt x="54" y="132"/>
                </a:cubicBezTo>
                <a:cubicBezTo>
                  <a:pt x="53" y="132"/>
                  <a:pt x="53" y="133"/>
                  <a:pt x="53" y="133"/>
                </a:cubicBezTo>
                <a:cubicBezTo>
                  <a:pt x="33" y="111"/>
                  <a:pt x="33" y="111"/>
                  <a:pt x="33" y="111"/>
                </a:cubicBezTo>
                <a:cubicBezTo>
                  <a:pt x="33" y="110"/>
                  <a:pt x="34" y="110"/>
                  <a:pt x="33" y="109"/>
                </a:cubicBezTo>
                <a:cubicBezTo>
                  <a:pt x="33" y="109"/>
                  <a:pt x="33" y="108"/>
                  <a:pt x="33" y="108"/>
                </a:cubicBezTo>
                <a:lnTo>
                  <a:pt x="49" y="95"/>
                </a:lnTo>
                <a:close/>
                <a:moveTo>
                  <a:pt x="54" y="132"/>
                </a:moveTo>
                <a:cubicBezTo>
                  <a:pt x="53" y="116"/>
                  <a:pt x="53" y="116"/>
                  <a:pt x="53" y="116"/>
                </a:cubicBezTo>
                <a:cubicBezTo>
                  <a:pt x="51" y="95"/>
                  <a:pt x="51" y="95"/>
                  <a:pt x="51" y="95"/>
                </a:cubicBezTo>
                <a:cubicBezTo>
                  <a:pt x="51" y="95"/>
                  <a:pt x="51" y="95"/>
                  <a:pt x="52" y="95"/>
                </a:cubicBezTo>
                <a:cubicBezTo>
                  <a:pt x="52" y="95"/>
                  <a:pt x="52" y="95"/>
                  <a:pt x="52" y="95"/>
                </a:cubicBezTo>
                <a:cubicBezTo>
                  <a:pt x="83" y="128"/>
                  <a:pt x="83" y="128"/>
                  <a:pt x="83" y="128"/>
                </a:cubicBezTo>
                <a:cubicBezTo>
                  <a:pt x="82" y="128"/>
                  <a:pt x="82" y="129"/>
                  <a:pt x="82" y="129"/>
                </a:cubicBezTo>
                <a:cubicBezTo>
                  <a:pt x="75" y="131"/>
                  <a:pt x="75" y="131"/>
                  <a:pt x="75" y="131"/>
                </a:cubicBezTo>
                <a:cubicBezTo>
                  <a:pt x="56" y="134"/>
                  <a:pt x="56" y="134"/>
                  <a:pt x="56" y="134"/>
                </a:cubicBezTo>
                <a:cubicBezTo>
                  <a:pt x="56" y="133"/>
                  <a:pt x="55" y="132"/>
                  <a:pt x="54" y="132"/>
                </a:cubicBezTo>
                <a:close/>
                <a:moveTo>
                  <a:pt x="75" y="131"/>
                </a:moveTo>
                <a:cubicBezTo>
                  <a:pt x="82" y="130"/>
                  <a:pt x="82" y="130"/>
                  <a:pt x="82" y="130"/>
                </a:cubicBezTo>
                <a:cubicBezTo>
                  <a:pt x="82" y="131"/>
                  <a:pt x="83" y="131"/>
                  <a:pt x="84" y="131"/>
                </a:cubicBezTo>
                <a:cubicBezTo>
                  <a:pt x="78" y="169"/>
                  <a:pt x="78" y="169"/>
                  <a:pt x="78" y="169"/>
                </a:cubicBezTo>
                <a:cubicBezTo>
                  <a:pt x="78" y="169"/>
                  <a:pt x="78" y="169"/>
                  <a:pt x="78" y="169"/>
                </a:cubicBezTo>
                <a:cubicBezTo>
                  <a:pt x="78" y="169"/>
                  <a:pt x="77" y="169"/>
                  <a:pt x="77" y="170"/>
                </a:cubicBezTo>
                <a:cubicBezTo>
                  <a:pt x="56" y="136"/>
                  <a:pt x="56" y="136"/>
                  <a:pt x="56" y="136"/>
                </a:cubicBezTo>
                <a:cubicBezTo>
                  <a:pt x="56" y="136"/>
                  <a:pt x="57" y="135"/>
                  <a:pt x="56" y="134"/>
                </a:cubicBezTo>
                <a:lnTo>
                  <a:pt x="75" y="131"/>
                </a:lnTo>
                <a:close/>
                <a:moveTo>
                  <a:pt x="54" y="137"/>
                </a:moveTo>
                <a:cubicBezTo>
                  <a:pt x="55" y="160"/>
                  <a:pt x="55" y="160"/>
                  <a:pt x="55" y="160"/>
                </a:cubicBezTo>
                <a:cubicBezTo>
                  <a:pt x="39" y="153"/>
                  <a:pt x="39" y="153"/>
                  <a:pt x="39" y="153"/>
                </a:cubicBezTo>
                <a:cubicBezTo>
                  <a:pt x="39" y="152"/>
                  <a:pt x="39" y="151"/>
                  <a:pt x="38" y="150"/>
                </a:cubicBezTo>
                <a:cubicBezTo>
                  <a:pt x="53" y="136"/>
                  <a:pt x="53" y="136"/>
                  <a:pt x="53" y="136"/>
                </a:cubicBezTo>
                <a:cubicBezTo>
                  <a:pt x="53" y="137"/>
                  <a:pt x="54" y="137"/>
                  <a:pt x="54" y="137"/>
                </a:cubicBezTo>
                <a:close/>
                <a:moveTo>
                  <a:pt x="55" y="150"/>
                </a:moveTo>
                <a:cubicBezTo>
                  <a:pt x="54" y="137"/>
                  <a:pt x="54" y="137"/>
                  <a:pt x="54" y="137"/>
                </a:cubicBezTo>
                <a:cubicBezTo>
                  <a:pt x="55" y="137"/>
                  <a:pt x="55" y="137"/>
                  <a:pt x="55" y="137"/>
                </a:cubicBezTo>
                <a:cubicBezTo>
                  <a:pt x="55" y="137"/>
                  <a:pt x="55" y="136"/>
                  <a:pt x="55" y="136"/>
                </a:cubicBezTo>
                <a:cubicBezTo>
                  <a:pt x="77" y="169"/>
                  <a:pt x="77" y="169"/>
                  <a:pt x="77" y="169"/>
                </a:cubicBezTo>
                <a:cubicBezTo>
                  <a:pt x="55" y="160"/>
                  <a:pt x="55" y="160"/>
                  <a:pt x="55" y="160"/>
                </a:cubicBezTo>
                <a:lnTo>
                  <a:pt x="55" y="150"/>
                </a:lnTo>
                <a:close/>
                <a:moveTo>
                  <a:pt x="84" y="169"/>
                </a:moveTo>
                <a:cubicBezTo>
                  <a:pt x="83" y="169"/>
                  <a:pt x="83" y="169"/>
                  <a:pt x="82" y="169"/>
                </a:cubicBezTo>
                <a:cubicBezTo>
                  <a:pt x="86" y="166"/>
                  <a:pt x="86" y="166"/>
                  <a:pt x="86" y="166"/>
                </a:cubicBezTo>
                <a:cubicBezTo>
                  <a:pt x="109" y="149"/>
                  <a:pt x="109" y="149"/>
                  <a:pt x="109" y="149"/>
                </a:cubicBezTo>
                <a:cubicBezTo>
                  <a:pt x="109" y="149"/>
                  <a:pt x="109" y="149"/>
                  <a:pt x="110" y="149"/>
                </a:cubicBezTo>
                <a:cubicBezTo>
                  <a:pt x="109" y="154"/>
                  <a:pt x="109" y="154"/>
                  <a:pt x="109" y="154"/>
                </a:cubicBezTo>
                <a:cubicBezTo>
                  <a:pt x="108" y="158"/>
                  <a:pt x="108" y="158"/>
                  <a:pt x="108" y="158"/>
                </a:cubicBezTo>
                <a:cubicBezTo>
                  <a:pt x="107" y="159"/>
                  <a:pt x="106" y="160"/>
                  <a:pt x="106" y="162"/>
                </a:cubicBezTo>
                <a:cubicBezTo>
                  <a:pt x="107" y="162"/>
                  <a:pt x="107" y="163"/>
                  <a:pt x="107" y="163"/>
                </a:cubicBezTo>
                <a:cubicBezTo>
                  <a:pt x="107" y="166"/>
                  <a:pt x="107" y="166"/>
                  <a:pt x="107" y="166"/>
                </a:cubicBezTo>
                <a:cubicBezTo>
                  <a:pt x="85" y="171"/>
                  <a:pt x="85" y="171"/>
                  <a:pt x="85" y="171"/>
                </a:cubicBezTo>
                <a:cubicBezTo>
                  <a:pt x="85" y="170"/>
                  <a:pt x="85" y="170"/>
                  <a:pt x="84" y="169"/>
                </a:cubicBezTo>
                <a:close/>
                <a:moveTo>
                  <a:pt x="108" y="163"/>
                </a:moveTo>
                <a:cubicBezTo>
                  <a:pt x="108" y="164"/>
                  <a:pt x="109" y="164"/>
                  <a:pt x="110" y="164"/>
                </a:cubicBezTo>
                <a:cubicBezTo>
                  <a:pt x="111" y="163"/>
                  <a:pt x="112" y="162"/>
                  <a:pt x="112" y="160"/>
                </a:cubicBezTo>
                <a:cubicBezTo>
                  <a:pt x="112" y="159"/>
                  <a:pt x="110" y="158"/>
                  <a:pt x="109" y="158"/>
                </a:cubicBezTo>
                <a:cubicBezTo>
                  <a:pt x="110" y="152"/>
                  <a:pt x="110" y="152"/>
                  <a:pt x="110" y="152"/>
                </a:cubicBezTo>
                <a:cubicBezTo>
                  <a:pt x="110" y="150"/>
                  <a:pt x="110" y="150"/>
                  <a:pt x="110" y="150"/>
                </a:cubicBezTo>
                <a:cubicBezTo>
                  <a:pt x="110" y="150"/>
                  <a:pt x="110" y="150"/>
                  <a:pt x="111" y="149"/>
                </a:cubicBezTo>
                <a:cubicBezTo>
                  <a:pt x="111" y="149"/>
                  <a:pt x="112" y="149"/>
                  <a:pt x="112" y="149"/>
                </a:cubicBezTo>
                <a:cubicBezTo>
                  <a:pt x="120" y="155"/>
                  <a:pt x="120" y="155"/>
                  <a:pt x="120" y="155"/>
                </a:cubicBezTo>
                <a:cubicBezTo>
                  <a:pt x="127" y="161"/>
                  <a:pt x="127" y="161"/>
                  <a:pt x="127" y="161"/>
                </a:cubicBezTo>
                <a:cubicBezTo>
                  <a:pt x="127" y="161"/>
                  <a:pt x="127" y="161"/>
                  <a:pt x="127" y="161"/>
                </a:cubicBezTo>
                <a:cubicBezTo>
                  <a:pt x="107" y="166"/>
                  <a:pt x="107" y="166"/>
                  <a:pt x="107" y="166"/>
                </a:cubicBezTo>
                <a:lnTo>
                  <a:pt x="108" y="163"/>
                </a:lnTo>
                <a:close/>
                <a:moveTo>
                  <a:pt x="133" y="158"/>
                </a:moveTo>
                <a:cubicBezTo>
                  <a:pt x="143" y="147"/>
                  <a:pt x="143" y="147"/>
                  <a:pt x="143" y="147"/>
                </a:cubicBezTo>
                <a:cubicBezTo>
                  <a:pt x="145" y="150"/>
                  <a:pt x="145" y="150"/>
                  <a:pt x="145" y="150"/>
                </a:cubicBezTo>
                <a:cubicBezTo>
                  <a:pt x="145" y="151"/>
                  <a:pt x="145" y="152"/>
                  <a:pt x="145" y="152"/>
                </a:cubicBezTo>
                <a:cubicBezTo>
                  <a:pt x="145" y="152"/>
                  <a:pt x="145" y="153"/>
                  <a:pt x="145" y="153"/>
                </a:cubicBezTo>
                <a:cubicBezTo>
                  <a:pt x="134" y="159"/>
                  <a:pt x="134" y="159"/>
                  <a:pt x="134" y="159"/>
                </a:cubicBezTo>
                <a:cubicBezTo>
                  <a:pt x="134" y="159"/>
                  <a:pt x="133" y="158"/>
                  <a:pt x="133" y="158"/>
                </a:cubicBezTo>
                <a:close/>
                <a:moveTo>
                  <a:pt x="148" y="149"/>
                </a:moveTo>
                <a:cubicBezTo>
                  <a:pt x="146" y="143"/>
                  <a:pt x="146" y="143"/>
                  <a:pt x="146" y="143"/>
                </a:cubicBezTo>
                <a:cubicBezTo>
                  <a:pt x="155" y="134"/>
                  <a:pt x="155" y="134"/>
                  <a:pt x="155" y="134"/>
                </a:cubicBezTo>
                <a:cubicBezTo>
                  <a:pt x="158" y="137"/>
                  <a:pt x="158" y="137"/>
                  <a:pt x="158" y="137"/>
                </a:cubicBezTo>
                <a:cubicBezTo>
                  <a:pt x="158" y="137"/>
                  <a:pt x="158" y="138"/>
                  <a:pt x="158" y="138"/>
                </a:cubicBezTo>
                <a:cubicBezTo>
                  <a:pt x="158" y="138"/>
                  <a:pt x="158" y="139"/>
                  <a:pt x="158" y="139"/>
                </a:cubicBezTo>
                <a:cubicBezTo>
                  <a:pt x="149" y="149"/>
                  <a:pt x="149" y="149"/>
                  <a:pt x="149" y="149"/>
                </a:cubicBezTo>
                <a:cubicBezTo>
                  <a:pt x="149" y="149"/>
                  <a:pt x="148" y="149"/>
                  <a:pt x="148" y="149"/>
                </a:cubicBezTo>
                <a:close/>
                <a:moveTo>
                  <a:pt x="166" y="120"/>
                </a:moveTo>
                <a:cubicBezTo>
                  <a:pt x="169" y="116"/>
                  <a:pt x="169" y="116"/>
                  <a:pt x="169" y="116"/>
                </a:cubicBezTo>
                <a:cubicBezTo>
                  <a:pt x="167" y="120"/>
                  <a:pt x="167" y="120"/>
                  <a:pt x="167" y="120"/>
                </a:cubicBezTo>
                <a:cubicBezTo>
                  <a:pt x="167" y="120"/>
                  <a:pt x="166" y="120"/>
                  <a:pt x="166" y="120"/>
                </a:cubicBezTo>
                <a:close/>
                <a:moveTo>
                  <a:pt x="168" y="114"/>
                </a:moveTo>
                <a:cubicBezTo>
                  <a:pt x="168" y="114"/>
                  <a:pt x="168" y="115"/>
                  <a:pt x="168" y="115"/>
                </a:cubicBezTo>
                <a:cubicBezTo>
                  <a:pt x="168" y="115"/>
                  <a:pt x="168" y="115"/>
                  <a:pt x="169" y="116"/>
                </a:cubicBezTo>
                <a:cubicBezTo>
                  <a:pt x="166" y="119"/>
                  <a:pt x="166" y="119"/>
                  <a:pt x="166" y="119"/>
                </a:cubicBezTo>
                <a:cubicBezTo>
                  <a:pt x="166" y="119"/>
                  <a:pt x="166" y="119"/>
                  <a:pt x="166" y="119"/>
                </a:cubicBezTo>
                <a:cubicBezTo>
                  <a:pt x="165" y="119"/>
                  <a:pt x="165" y="119"/>
                  <a:pt x="164" y="119"/>
                </a:cubicBezTo>
                <a:cubicBezTo>
                  <a:pt x="165" y="111"/>
                  <a:pt x="165" y="111"/>
                  <a:pt x="165" y="111"/>
                </a:cubicBezTo>
                <a:lnTo>
                  <a:pt x="168" y="114"/>
                </a:lnTo>
                <a:close/>
                <a:moveTo>
                  <a:pt x="149" y="110"/>
                </a:moveTo>
                <a:cubicBezTo>
                  <a:pt x="141" y="117"/>
                  <a:pt x="141" y="117"/>
                  <a:pt x="141" y="117"/>
                </a:cubicBezTo>
                <a:cubicBezTo>
                  <a:pt x="141" y="117"/>
                  <a:pt x="140" y="117"/>
                  <a:pt x="140" y="117"/>
                </a:cubicBezTo>
                <a:cubicBezTo>
                  <a:pt x="142" y="115"/>
                  <a:pt x="142" y="115"/>
                  <a:pt x="142" y="115"/>
                </a:cubicBezTo>
                <a:cubicBezTo>
                  <a:pt x="152" y="98"/>
                  <a:pt x="152" y="98"/>
                  <a:pt x="152" y="98"/>
                </a:cubicBezTo>
                <a:cubicBezTo>
                  <a:pt x="152" y="99"/>
                  <a:pt x="153" y="99"/>
                  <a:pt x="153" y="98"/>
                </a:cubicBezTo>
                <a:cubicBezTo>
                  <a:pt x="153" y="98"/>
                  <a:pt x="153" y="98"/>
                  <a:pt x="154" y="98"/>
                </a:cubicBezTo>
                <a:cubicBezTo>
                  <a:pt x="154" y="99"/>
                  <a:pt x="154" y="99"/>
                  <a:pt x="154" y="99"/>
                </a:cubicBezTo>
                <a:cubicBezTo>
                  <a:pt x="153" y="99"/>
                  <a:pt x="153" y="100"/>
                  <a:pt x="153" y="101"/>
                </a:cubicBezTo>
                <a:cubicBezTo>
                  <a:pt x="153" y="102"/>
                  <a:pt x="153" y="102"/>
                  <a:pt x="154" y="103"/>
                </a:cubicBezTo>
                <a:cubicBezTo>
                  <a:pt x="154" y="103"/>
                  <a:pt x="154" y="103"/>
                  <a:pt x="154" y="104"/>
                </a:cubicBezTo>
                <a:cubicBezTo>
                  <a:pt x="154" y="104"/>
                  <a:pt x="154" y="105"/>
                  <a:pt x="154" y="105"/>
                </a:cubicBezTo>
                <a:lnTo>
                  <a:pt x="149" y="110"/>
                </a:lnTo>
                <a:close/>
                <a:moveTo>
                  <a:pt x="155" y="98"/>
                </a:moveTo>
                <a:cubicBezTo>
                  <a:pt x="155" y="98"/>
                  <a:pt x="154" y="98"/>
                  <a:pt x="154" y="99"/>
                </a:cubicBezTo>
                <a:cubicBezTo>
                  <a:pt x="154" y="98"/>
                  <a:pt x="154" y="98"/>
                  <a:pt x="154" y="98"/>
                </a:cubicBezTo>
                <a:cubicBezTo>
                  <a:pt x="155" y="98"/>
                  <a:pt x="155" y="97"/>
                  <a:pt x="155" y="96"/>
                </a:cubicBezTo>
                <a:cubicBezTo>
                  <a:pt x="155" y="95"/>
                  <a:pt x="155" y="95"/>
                  <a:pt x="154" y="95"/>
                </a:cubicBezTo>
                <a:cubicBezTo>
                  <a:pt x="158" y="90"/>
                  <a:pt x="158" y="90"/>
                  <a:pt x="158" y="90"/>
                </a:cubicBezTo>
                <a:cubicBezTo>
                  <a:pt x="163" y="84"/>
                  <a:pt x="163" y="84"/>
                  <a:pt x="163" y="84"/>
                </a:cubicBezTo>
                <a:cubicBezTo>
                  <a:pt x="163" y="84"/>
                  <a:pt x="163" y="84"/>
                  <a:pt x="163" y="84"/>
                </a:cubicBezTo>
                <a:cubicBezTo>
                  <a:pt x="158" y="99"/>
                  <a:pt x="158" y="99"/>
                  <a:pt x="158" y="99"/>
                </a:cubicBezTo>
                <a:cubicBezTo>
                  <a:pt x="157" y="98"/>
                  <a:pt x="156" y="98"/>
                  <a:pt x="155" y="98"/>
                </a:cubicBezTo>
                <a:close/>
                <a:moveTo>
                  <a:pt x="154" y="95"/>
                </a:moveTo>
                <a:cubicBezTo>
                  <a:pt x="154" y="94"/>
                  <a:pt x="153" y="94"/>
                  <a:pt x="152" y="94"/>
                </a:cubicBezTo>
                <a:cubicBezTo>
                  <a:pt x="149" y="78"/>
                  <a:pt x="149" y="78"/>
                  <a:pt x="149" y="78"/>
                </a:cubicBezTo>
                <a:cubicBezTo>
                  <a:pt x="149" y="76"/>
                  <a:pt x="149" y="76"/>
                  <a:pt x="149" y="76"/>
                </a:cubicBezTo>
                <a:cubicBezTo>
                  <a:pt x="149" y="76"/>
                  <a:pt x="149" y="76"/>
                  <a:pt x="150" y="76"/>
                </a:cubicBezTo>
                <a:cubicBezTo>
                  <a:pt x="162" y="82"/>
                  <a:pt x="162" y="82"/>
                  <a:pt x="162" y="82"/>
                </a:cubicBezTo>
                <a:cubicBezTo>
                  <a:pt x="162" y="82"/>
                  <a:pt x="162" y="83"/>
                  <a:pt x="162" y="83"/>
                </a:cubicBezTo>
                <a:cubicBezTo>
                  <a:pt x="162" y="83"/>
                  <a:pt x="162" y="84"/>
                  <a:pt x="162" y="84"/>
                </a:cubicBezTo>
                <a:lnTo>
                  <a:pt x="154" y="95"/>
                </a:lnTo>
                <a:close/>
                <a:moveTo>
                  <a:pt x="162" y="81"/>
                </a:moveTo>
                <a:cubicBezTo>
                  <a:pt x="150" y="76"/>
                  <a:pt x="150" y="76"/>
                  <a:pt x="150" y="76"/>
                </a:cubicBezTo>
                <a:cubicBezTo>
                  <a:pt x="150" y="75"/>
                  <a:pt x="150" y="75"/>
                  <a:pt x="150" y="74"/>
                </a:cubicBezTo>
                <a:cubicBezTo>
                  <a:pt x="150" y="73"/>
                  <a:pt x="149" y="73"/>
                  <a:pt x="148" y="73"/>
                </a:cubicBezTo>
                <a:cubicBezTo>
                  <a:pt x="148" y="62"/>
                  <a:pt x="148" y="62"/>
                  <a:pt x="148" y="62"/>
                </a:cubicBezTo>
                <a:cubicBezTo>
                  <a:pt x="162" y="81"/>
                  <a:pt x="162" y="81"/>
                  <a:pt x="162" y="81"/>
                </a:cubicBezTo>
                <a:cubicBezTo>
                  <a:pt x="162" y="81"/>
                  <a:pt x="162" y="81"/>
                  <a:pt x="162" y="81"/>
                </a:cubicBezTo>
                <a:close/>
                <a:moveTo>
                  <a:pt x="148" y="73"/>
                </a:moveTo>
                <a:cubicBezTo>
                  <a:pt x="148" y="73"/>
                  <a:pt x="148" y="73"/>
                  <a:pt x="148" y="73"/>
                </a:cubicBezTo>
                <a:cubicBezTo>
                  <a:pt x="147" y="73"/>
                  <a:pt x="146" y="74"/>
                  <a:pt x="146" y="75"/>
                </a:cubicBezTo>
                <a:cubicBezTo>
                  <a:pt x="142" y="75"/>
                  <a:pt x="142" y="75"/>
                  <a:pt x="142" y="75"/>
                </a:cubicBezTo>
                <a:cubicBezTo>
                  <a:pt x="142" y="74"/>
                  <a:pt x="142" y="74"/>
                  <a:pt x="142" y="74"/>
                </a:cubicBezTo>
                <a:cubicBezTo>
                  <a:pt x="142" y="73"/>
                  <a:pt x="141" y="72"/>
                  <a:pt x="141" y="72"/>
                </a:cubicBezTo>
                <a:cubicBezTo>
                  <a:pt x="142" y="68"/>
                  <a:pt x="142" y="68"/>
                  <a:pt x="142" y="68"/>
                </a:cubicBezTo>
                <a:cubicBezTo>
                  <a:pt x="145" y="51"/>
                  <a:pt x="145" y="51"/>
                  <a:pt x="145" y="51"/>
                </a:cubicBezTo>
                <a:cubicBezTo>
                  <a:pt x="146" y="57"/>
                  <a:pt x="146" y="57"/>
                  <a:pt x="146" y="57"/>
                </a:cubicBezTo>
                <a:cubicBezTo>
                  <a:pt x="146" y="57"/>
                  <a:pt x="146" y="57"/>
                  <a:pt x="146" y="57"/>
                </a:cubicBezTo>
                <a:cubicBezTo>
                  <a:pt x="144" y="57"/>
                  <a:pt x="143" y="59"/>
                  <a:pt x="144" y="60"/>
                </a:cubicBezTo>
                <a:cubicBezTo>
                  <a:pt x="144" y="62"/>
                  <a:pt x="145" y="63"/>
                  <a:pt x="147" y="62"/>
                </a:cubicBezTo>
                <a:cubicBezTo>
                  <a:pt x="147" y="62"/>
                  <a:pt x="148" y="62"/>
                  <a:pt x="148" y="62"/>
                </a:cubicBezTo>
                <a:cubicBezTo>
                  <a:pt x="148" y="62"/>
                  <a:pt x="148" y="62"/>
                  <a:pt x="148" y="62"/>
                </a:cubicBezTo>
                <a:lnTo>
                  <a:pt x="148" y="73"/>
                </a:lnTo>
                <a:close/>
                <a:moveTo>
                  <a:pt x="146" y="57"/>
                </a:moveTo>
                <a:cubicBezTo>
                  <a:pt x="145" y="50"/>
                  <a:pt x="145" y="50"/>
                  <a:pt x="145" y="50"/>
                </a:cubicBezTo>
                <a:cubicBezTo>
                  <a:pt x="147" y="41"/>
                  <a:pt x="147" y="41"/>
                  <a:pt x="147" y="41"/>
                </a:cubicBezTo>
                <a:cubicBezTo>
                  <a:pt x="147" y="41"/>
                  <a:pt x="148" y="41"/>
                  <a:pt x="148" y="41"/>
                </a:cubicBezTo>
                <a:cubicBezTo>
                  <a:pt x="148" y="41"/>
                  <a:pt x="148" y="41"/>
                  <a:pt x="148" y="41"/>
                </a:cubicBezTo>
                <a:cubicBezTo>
                  <a:pt x="148" y="57"/>
                  <a:pt x="148" y="57"/>
                  <a:pt x="148" y="57"/>
                </a:cubicBezTo>
                <a:cubicBezTo>
                  <a:pt x="148" y="57"/>
                  <a:pt x="147" y="57"/>
                  <a:pt x="146" y="57"/>
                </a:cubicBezTo>
                <a:close/>
                <a:moveTo>
                  <a:pt x="147" y="41"/>
                </a:moveTo>
                <a:cubicBezTo>
                  <a:pt x="145" y="49"/>
                  <a:pt x="145" y="49"/>
                  <a:pt x="145" y="49"/>
                </a:cubicBezTo>
                <a:cubicBezTo>
                  <a:pt x="144" y="38"/>
                  <a:pt x="144" y="38"/>
                  <a:pt x="144" y="38"/>
                </a:cubicBezTo>
                <a:cubicBezTo>
                  <a:pt x="144" y="38"/>
                  <a:pt x="144" y="38"/>
                  <a:pt x="144" y="38"/>
                </a:cubicBezTo>
                <a:cubicBezTo>
                  <a:pt x="144" y="38"/>
                  <a:pt x="144" y="38"/>
                  <a:pt x="144" y="39"/>
                </a:cubicBezTo>
                <a:cubicBezTo>
                  <a:pt x="145" y="40"/>
                  <a:pt x="146" y="41"/>
                  <a:pt x="147" y="41"/>
                </a:cubicBezTo>
                <a:close/>
                <a:moveTo>
                  <a:pt x="138" y="42"/>
                </a:moveTo>
                <a:cubicBezTo>
                  <a:pt x="144" y="39"/>
                  <a:pt x="144" y="39"/>
                  <a:pt x="144" y="39"/>
                </a:cubicBezTo>
                <a:cubicBezTo>
                  <a:pt x="145" y="50"/>
                  <a:pt x="145" y="50"/>
                  <a:pt x="145" y="50"/>
                </a:cubicBezTo>
                <a:cubicBezTo>
                  <a:pt x="140" y="72"/>
                  <a:pt x="140" y="72"/>
                  <a:pt x="140" y="72"/>
                </a:cubicBezTo>
                <a:cubicBezTo>
                  <a:pt x="140" y="72"/>
                  <a:pt x="140" y="72"/>
                  <a:pt x="140" y="72"/>
                </a:cubicBezTo>
                <a:cubicBezTo>
                  <a:pt x="139" y="72"/>
                  <a:pt x="139" y="73"/>
                  <a:pt x="139" y="73"/>
                </a:cubicBezTo>
                <a:cubicBezTo>
                  <a:pt x="123" y="54"/>
                  <a:pt x="123" y="54"/>
                  <a:pt x="123" y="54"/>
                </a:cubicBezTo>
                <a:cubicBezTo>
                  <a:pt x="124" y="54"/>
                  <a:pt x="124" y="53"/>
                  <a:pt x="124" y="52"/>
                </a:cubicBezTo>
                <a:cubicBezTo>
                  <a:pt x="124" y="52"/>
                  <a:pt x="124" y="52"/>
                  <a:pt x="124" y="51"/>
                </a:cubicBezTo>
                <a:moveTo>
                  <a:pt x="78" y="40"/>
                </a:moveTo>
                <a:cubicBezTo>
                  <a:pt x="77" y="40"/>
                  <a:pt x="77" y="40"/>
                  <a:pt x="77" y="40"/>
                </a:cubicBezTo>
                <a:cubicBezTo>
                  <a:pt x="76" y="40"/>
                  <a:pt x="76" y="40"/>
                  <a:pt x="76" y="40"/>
                </a:cubicBezTo>
                <a:cubicBezTo>
                  <a:pt x="75" y="32"/>
                  <a:pt x="75" y="32"/>
                  <a:pt x="75" y="32"/>
                </a:cubicBezTo>
                <a:cubicBezTo>
                  <a:pt x="88" y="26"/>
                  <a:pt x="88" y="26"/>
                  <a:pt x="88" y="26"/>
                </a:cubicBezTo>
                <a:cubicBezTo>
                  <a:pt x="93" y="24"/>
                  <a:pt x="93" y="24"/>
                  <a:pt x="93" y="24"/>
                </a:cubicBezTo>
                <a:cubicBezTo>
                  <a:pt x="93" y="24"/>
                  <a:pt x="93" y="24"/>
                  <a:pt x="93" y="24"/>
                </a:cubicBezTo>
                <a:lnTo>
                  <a:pt x="78" y="40"/>
                </a:lnTo>
                <a:close/>
                <a:moveTo>
                  <a:pt x="88" y="26"/>
                </a:moveTo>
                <a:cubicBezTo>
                  <a:pt x="75" y="32"/>
                  <a:pt x="75" y="32"/>
                  <a:pt x="75" y="32"/>
                </a:cubicBezTo>
                <a:cubicBezTo>
                  <a:pt x="75" y="27"/>
                  <a:pt x="75" y="27"/>
                  <a:pt x="75" y="27"/>
                </a:cubicBezTo>
                <a:cubicBezTo>
                  <a:pt x="75" y="27"/>
                  <a:pt x="75" y="27"/>
                  <a:pt x="76" y="27"/>
                </a:cubicBezTo>
                <a:cubicBezTo>
                  <a:pt x="77" y="27"/>
                  <a:pt x="78" y="26"/>
                  <a:pt x="78" y="24"/>
                </a:cubicBezTo>
                <a:cubicBezTo>
                  <a:pt x="92" y="23"/>
                  <a:pt x="92" y="23"/>
                  <a:pt x="92" y="23"/>
                </a:cubicBezTo>
                <a:cubicBezTo>
                  <a:pt x="92" y="23"/>
                  <a:pt x="92" y="23"/>
                  <a:pt x="92" y="23"/>
                </a:cubicBezTo>
                <a:cubicBezTo>
                  <a:pt x="92" y="23"/>
                  <a:pt x="92" y="23"/>
                  <a:pt x="93" y="23"/>
                </a:cubicBezTo>
                <a:lnTo>
                  <a:pt x="88" y="26"/>
                </a:lnTo>
                <a:close/>
                <a:moveTo>
                  <a:pt x="72" y="25"/>
                </a:moveTo>
                <a:cubicBezTo>
                  <a:pt x="72" y="25"/>
                  <a:pt x="72" y="26"/>
                  <a:pt x="73" y="26"/>
                </a:cubicBezTo>
                <a:cubicBezTo>
                  <a:pt x="63" y="37"/>
                  <a:pt x="63" y="37"/>
                  <a:pt x="63" y="37"/>
                </a:cubicBezTo>
                <a:cubicBezTo>
                  <a:pt x="62" y="37"/>
                  <a:pt x="62" y="37"/>
                  <a:pt x="62" y="37"/>
                </a:cubicBezTo>
                <a:cubicBezTo>
                  <a:pt x="61" y="37"/>
                  <a:pt x="61" y="37"/>
                  <a:pt x="61" y="37"/>
                </a:cubicBezTo>
                <a:cubicBezTo>
                  <a:pt x="61" y="37"/>
                  <a:pt x="61" y="37"/>
                  <a:pt x="61" y="37"/>
                </a:cubicBezTo>
                <a:cubicBezTo>
                  <a:pt x="61" y="37"/>
                  <a:pt x="60" y="37"/>
                  <a:pt x="60" y="37"/>
                </a:cubicBezTo>
                <a:cubicBezTo>
                  <a:pt x="51" y="23"/>
                  <a:pt x="51" y="23"/>
                  <a:pt x="51" y="23"/>
                </a:cubicBezTo>
                <a:cubicBezTo>
                  <a:pt x="51" y="23"/>
                  <a:pt x="51" y="22"/>
                  <a:pt x="51" y="22"/>
                </a:cubicBezTo>
                <a:cubicBezTo>
                  <a:pt x="72" y="24"/>
                  <a:pt x="72" y="24"/>
                  <a:pt x="72" y="24"/>
                </a:cubicBezTo>
                <a:cubicBezTo>
                  <a:pt x="72" y="24"/>
                  <a:pt x="72" y="25"/>
                  <a:pt x="72" y="25"/>
                </a:cubicBezTo>
                <a:close/>
                <a:moveTo>
                  <a:pt x="60" y="41"/>
                </a:moveTo>
                <a:cubicBezTo>
                  <a:pt x="61" y="41"/>
                  <a:pt x="61" y="41"/>
                  <a:pt x="61" y="41"/>
                </a:cubicBezTo>
                <a:cubicBezTo>
                  <a:pt x="63" y="53"/>
                  <a:pt x="63" y="53"/>
                  <a:pt x="63" y="53"/>
                </a:cubicBezTo>
                <a:cubicBezTo>
                  <a:pt x="63" y="53"/>
                  <a:pt x="63" y="53"/>
                  <a:pt x="63" y="53"/>
                </a:cubicBezTo>
                <a:cubicBezTo>
                  <a:pt x="62" y="53"/>
                  <a:pt x="61" y="54"/>
                  <a:pt x="62" y="55"/>
                </a:cubicBezTo>
                <a:cubicBezTo>
                  <a:pt x="62" y="55"/>
                  <a:pt x="62" y="56"/>
                  <a:pt x="62" y="56"/>
                </a:cubicBezTo>
                <a:cubicBezTo>
                  <a:pt x="55" y="60"/>
                  <a:pt x="55" y="60"/>
                  <a:pt x="55" y="60"/>
                </a:cubicBezTo>
                <a:cubicBezTo>
                  <a:pt x="44" y="66"/>
                  <a:pt x="44" y="66"/>
                  <a:pt x="44" y="66"/>
                </a:cubicBezTo>
                <a:cubicBezTo>
                  <a:pt x="43" y="66"/>
                  <a:pt x="43" y="66"/>
                  <a:pt x="43" y="66"/>
                </a:cubicBezTo>
                <a:lnTo>
                  <a:pt x="60" y="41"/>
                </a:lnTo>
                <a:close/>
                <a:moveTo>
                  <a:pt x="53" y="61"/>
                </a:moveTo>
                <a:cubicBezTo>
                  <a:pt x="62" y="56"/>
                  <a:pt x="62" y="56"/>
                  <a:pt x="62" y="56"/>
                </a:cubicBezTo>
                <a:cubicBezTo>
                  <a:pt x="62" y="57"/>
                  <a:pt x="63" y="57"/>
                  <a:pt x="64" y="57"/>
                </a:cubicBezTo>
                <a:cubicBezTo>
                  <a:pt x="64" y="57"/>
                  <a:pt x="65" y="57"/>
                  <a:pt x="65" y="57"/>
                </a:cubicBezTo>
                <a:cubicBezTo>
                  <a:pt x="69" y="62"/>
                  <a:pt x="69" y="62"/>
                  <a:pt x="69" y="62"/>
                </a:cubicBezTo>
                <a:cubicBezTo>
                  <a:pt x="74" y="69"/>
                  <a:pt x="74" y="69"/>
                  <a:pt x="74" y="69"/>
                </a:cubicBezTo>
                <a:cubicBezTo>
                  <a:pt x="74" y="69"/>
                  <a:pt x="73" y="70"/>
                  <a:pt x="73" y="70"/>
                </a:cubicBezTo>
                <a:cubicBezTo>
                  <a:pt x="58" y="69"/>
                  <a:pt x="58" y="69"/>
                  <a:pt x="58" y="69"/>
                </a:cubicBezTo>
                <a:cubicBezTo>
                  <a:pt x="44" y="68"/>
                  <a:pt x="44" y="68"/>
                  <a:pt x="44" y="68"/>
                </a:cubicBezTo>
                <a:cubicBezTo>
                  <a:pt x="44" y="68"/>
                  <a:pt x="44" y="67"/>
                  <a:pt x="44" y="67"/>
                </a:cubicBezTo>
                <a:cubicBezTo>
                  <a:pt x="44" y="67"/>
                  <a:pt x="44" y="67"/>
                  <a:pt x="44" y="67"/>
                </a:cubicBezTo>
                <a:lnTo>
                  <a:pt x="53" y="61"/>
                </a:lnTo>
                <a:close/>
                <a:moveTo>
                  <a:pt x="40" y="68"/>
                </a:moveTo>
                <a:cubicBezTo>
                  <a:pt x="40" y="68"/>
                  <a:pt x="40" y="68"/>
                  <a:pt x="40" y="68"/>
                </a:cubicBezTo>
                <a:cubicBezTo>
                  <a:pt x="40" y="68"/>
                  <a:pt x="40" y="69"/>
                  <a:pt x="40" y="69"/>
                </a:cubicBezTo>
                <a:cubicBezTo>
                  <a:pt x="27" y="80"/>
                  <a:pt x="27" y="80"/>
                  <a:pt x="27" y="80"/>
                </a:cubicBezTo>
                <a:cubicBezTo>
                  <a:pt x="13" y="93"/>
                  <a:pt x="13" y="93"/>
                  <a:pt x="13" y="93"/>
                </a:cubicBezTo>
                <a:cubicBezTo>
                  <a:pt x="13" y="92"/>
                  <a:pt x="12" y="92"/>
                  <a:pt x="12" y="92"/>
                </a:cubicBezTo>
                <a:cubicBezTo>
                  <a:pt x="15" y="70"/>
                  <a:pt x="15" y="70"/>
                  <a:pt x="15" y="70"/>
                </a:cubicBezTo>
                <a:cubicBezTo>
                  <a:pt x="16" y="70"/>
                  <a:pt x="16" y="70"/>
                  <a:pt x="16" y="70"/>
                </a:cubicBezTo>
                <a:cubicBezTo>
                  <a:pt x="17" y="70"/>
                  <a:pt x="18" y="69"/>
                  <a:pt x="18" y="68"/>
                </a:cubicBezTo>
                <a:lnTo>
                  <a:pt x="40" y="68"/>
                </a:lnTo>
                <a:close/>
                <a:moveTo>
                  <a:pt x="15" y="70"/>
                </a:moveTo>
                <a:cubicBezTo>
                  <a:pt x="12" y="90"/>
                  <a:pt x="12" y="90"/>
                  <a:pt x="12" y="90"/>
                </a:cubicBezTo>
                <a:cubicBezTo>
                  <a:pt x="14" y="69"/>
                  <a:pt x="14" y="69"/>
                  <a:pt x="14" y="69"/>
                </a:cubicBezTo>
                <a:cubicBezTo>
                  <a:pt x="14" y="69"/>
                  <a:pt x="14" y="70"/>
                  <a:pt x="15" y="70"/>
                </a:cubicBezTo>
                <a:close/>
                <a:moveTo>
                  <a:pt x="32" y="111"/>
                </a:moveTo>
                <a:cubicBezTo>
                  <a:pt x="32" y="111"/>
                  <a:pt x="32" y="111"/>
                  <a:pt x="32" y="111"/>
                </a:cubicBezTo>
                <a:cubicBezTo>
                  <a:pt x="32" y="111"/>
                  <a:pt x="32" y="111"/>
                  <a:pt x="33" y="111"/>
                </a:cubicBezTo>
                <a:cubicBezTo>
                  <a:pt x="53" y="133"/>
                  <a:pt x="53" y="133"/>
                  <a:pt x="53" y="133"/>
                </a:cubicBezTo>
                <a:cubicBezTo>
                  <a:pt x="52" y="133"/>
                  <a:pt x="52" y="134"/>
                  <a:pt x="52" y="135"/>
                </a:cubicBezTo>
                <a:cubicBezTo>
                  <a:pt x="52" y="135"/>
                  <a:pt x="53" y="136"/>
                  <a:pt x="53" y="136"/>
                </a:cubicBezTo>
                <a:cubicBezTo>
                  <a:pt x="38" y="150"/>
                  <a:pt x="38" y="150"/>
                  <a:pt x="38" y="150"/>
                </a:cubicBezTo>
                <a:cubicBezTo>
                  <a:pt x="38" y="150"/>
                  <a:pt x="38" y="150"/>
                  <a:pt x="37" y="150"/>
                </a:cubicBezTo>
                <a:cubicBezTo>
                  <a:pt x="37" y="149"/>
                  <a:pt x="36" y="149"/>
                  <a:pt x="35" y="149"/>
                </a:cubicBezTo>
                <a:lnTo>
                  <a:pt x="32" y="111"/>
                </a:lnTo>
                <a:close/>
                <a:moveTo>
                  <a:pt x="85" y="171"/>
                </a:moveTo>
                <a:cubicBezTo>
                  <a:pt x="107" y="166"/>
                  <a:pt x="107" y="166"/>
                  <a:pt x="107" y="166"/>
                </a:cubicBezTo>
                <a:cubicBezTo>
                  <a:pt x="107" y="169"/>
                  <a:pt x="107" y="169"/>
                  <a:pt x="107" y="169"/>
                </a:cubicBezTo>
                <a:cubicBezTo>
                  <a:pt x="106" y="169"/>
                  <a:pt x="106" y="169"/>
                  <a:pt x="105" y="169"/>
                </a:cubicBezTo>
                <a:cubicBezTo>
                  <a:pt x="104" y="169"/>
                  <a:pt x="103" y="170"/>
                  <a:pt x="103" y="171"/>
                </a:cubicBezTo>
                <a:cubicBezTo>
                  <a:pt x="85" y="171"/>
                  <a:pt x="85" y="171"/>
                  <a:pt x="85" y="171"/>
                </a:cubicBezTo>
                <a:cubicBezTo>
                  <a:pt x="85" y="171"/>
                  <a:pt x="85" y="171"/>
                  <a:pt x="85" y="171"/>
                </a:cubicBezTo>
                <a:close/>
                <a:moveTo>
                  <a:pt x="145" y="161"/>
                </a:moveTo>
                <a:cubicBezTo>
                  <a:pt x="134" y="160"/>
                  <a:pt x="134" y="160"/>
                  <a:pt x="134" y="160"/>
                </a:cubicBezTo>
                <a:cubicBezTo>
                  <a:pt x="134" y="160"/>
                  <a:pt x="134" y="160"/>
                  <a:pt x="134" y="159"/>
                </a:cubicBezTo>
                <a:cubicBezTo>
                  <a:pt x="145" y="153"/>
                  <a:pt x="145" y="153"/>
                  <a:pt x="145" y="153"/>
                </a:cubicBezTo>
                <a:cubicBezTo>
                  <a:pt x="146" y="154"/>
                  <a:pt x="147" y="155"/>
                  <a:pt x="148" y="154"/>
                </a:cubicBezTo>
                <a:cubicBezTo>
                  <a:pt x="150" y="154"/>
                  <a:pt x="150" y="152"/>
                  <a:pt x="150" y="151"/>
                </a:cubicBezTo>
                <a:cubicBezTo>
                  <a:pt x="150" y="150"/>
                  <a:pt x="150" y="150"/>
                  <a:pt x="149" y="150"/>
                </a:cubicBezTo>
                <a:cubicBezTo>
                  <a:pt x="158" y="139"/>
                  <a:pt x="158" y="139"/>
                  <a:pt x="158" y="139"/>
                </a:cubicBezTo>
                <a:cubicBezTo>
                  <a:pt x="158" y="139"/>
                  <a:pt x="158" y="139"/>
                  <a:pt x="158" y="139"/>
                </a:cubicBezTo>
                <a:cubicBezTo>
                  <a:pt x="149" y="159"/>
                  <a:pt x="149" y="159"/>
                  <a:pt x="149" y="159"/>
                </a:cubicBezTo>
                <a:cubicBezTo>
                  <a:pt x="149" y="159"/>
                  <a:pt x="148" y="158"/>
                  <a:pt x="147" y="159"/>
                </a:cubicBezTo>
                <a:cubicBezTo>
                  <a:pt x="146" y="159"/>
                  <a:pt x="145" y="160"/>
                  <a:pt x="145" y="161"/>
                </a:cubicBezTo>
                <a:close/>
                <a:moveTo>
                  <a:pt x="160" y="137"/>
                </a:moveTo>
                <a:cubicBezTo>
                  <a:pt x="165" y="125"/>
                  <a:pt x="165" y="125"/>
                  <a:pt x="165" y="125"/>
                </a:cubicBezTo>
                <a:cubicBezTo>
                  <a:pt x="166" y="124"/>
                  <a:pt x="166" y="124"/>
                  <a:pt x="167" y="123"/>
                </a:cubicBezTo>
                <a:cubicBezTo>
                  <a:pt x="167" y="123"/>
                  <a:pt x="167" y="122"/>
                  <a:pt x="167" y="121"/>
                </a:cubicBezTo>
                <a:cubicBezTo>
                  <a:pt x="169" y="116"/>
                  <a:pt x="169" y="116"/>
                  <a:pt x="169" y="116"/>
                </a:cubicBezTo>
                <a:cubicBezTo>
                  <a:pt x="169" y="116"/>
                  <a:pt x="169" y="116"/>
                  <a:pt x="170" y="116"/>
                </a:cubicBezTo>
                <a:cubicBezTo>
                  <a:pt x="170" y="116"/>
                  <a:pt x="171" y="115"/>
                  <a:pt x="171" y="115"/>
                </a:cubicBezTo>
                <a:cubicBezTo>
                  <a:pt x="174" y="115"/>
                  <a:pt x="174" y="115"/>
                  <a:pt x="174" y="115"/>
                </a:cubicBezTo>
                <a:cubicBezTo>
                  <a:pt x="174" y="115"/>
                  <a:pt x="174" y="115"/>
                  <a:pt x="174" y="116"/>
                </a:cubicBezTo>
                <a:cubicBezTo>
                  <a:pt x="174" y="116"/>
                  <a:pt x="175" y="117"/>
                  <a:pt x="175" y="117"/>
                </a:cubicBezTo>
                <a:cubicBezTo>
                  <a:pt x="160" y="137"/>
                  <a:pt x="160" y="137"/>
                  <a:pt x="160" y="137"/>
                </a:cubicBezTo>
                <a:cubicBezTo>
                  <a:pt x="160" y="137"/>
                  <a:pt x="160" y="137"/>
                  <a:pt x="160" y="137"/>
                </a:cubicBezTo>
                <a:close/>
                <a:moveTo>
                  <a:pt x="174" y="114"/>
                </a:moveTo>
                <a:cubicBezTo>
                  <a:pt x="171" y="115"/>
                  <a:pt x="171" y="115"/>
                  <a:pt x="171" y="115"/>
                </a:cubicBezTo>
                <a:cubicBezTo>
                  <a:pt x="171" y="114"/>
                  <a:pt x="171" y="114"/>
                  <a:pt x="171" y="114"/>
                </a:cubicBezTo>
                <a:cubicBezTo>
                  <a:pt x="171" y="114"/>
                  <a:pt x="170" y="114"/>
                  <a:pt x="170" y="114"/>
                </a:cubicBezTo>
                <a:cubicBezTo>
                  <a:pt x="170" y="113"/>
                  <a:pt x="170" y="113"/>
                  <a:pt x="170" y="113"/>
                </a:cubicBezTo>
                <a:cubicBezTo>
                  <a:pt x="170" y="114"/>
                  <a:pt x="170" y="114"/>
                  <a:pt x="170" y="114"/>
                </a:cubicBezTo>
                <a:cubicBezTo>
                  <a:pt x="170" y="114"/>
                  <a:pt x="170" y="114"/>
                  <a:pt x="170" y="113"/>
                </a:cubicBezTo>
                <a:cubicBezTo>
                  <a:pt x="172" y="104"/>
                  <a:pt x="172" y="104"/>
                  <a:pt x="172" y="104"/>
                </a:cubicBezTo>
                <a:cubicBezTo>
                  <a:pt x="172" y="104"/>
                  <a:pt x="172" y="104"/>
                  <a:pt x="173" y="104"/>
                </a:cubicBezTo>
                <a:cubicBezTo>
                  <a:pt x="173" y="104"/>
                  <a:pt x="173" y="104"/>
                  <a:pt x="173" y="104"/>
                </a:cubicBezTo>
                <a:cubicBezTo>
                  <a:pt x="176" y="112"/>
                  <a:pt x="176" y="112"/>
                  <a:pt x="176" y="112"/>
                </a:cubicBezTo>
                <a:cubicBezTo>
                  <a:pt x="175" y="112"/>
                  <a:pt x="174" y="113"/>
                  <a:pt x="174" y="114"/>
                </a:cubicBezTo>
                <a:close/>
                <a:moveTo>
                  <a:pt x="165" y="111"/>
                </a:moveTo>
                <a:cubicBezTo>
                  <a:pt x="158" y="105"/>
                  <a:pt x="158" y="105"/>
                  <a:pt x="158" y="105"/>
                </a:cubicBezTo>
                <a:cubicBezTo>
                  <a:pt x="158" y="104"/>
                  <a:pt x="158" y="104"/>
                  <a:pt x="158" y="103"/>
                </a:cubicBezTo>
                <a:cubicBezTo>
                  <a:pt x="158" y="103"/>
                  <a:pt x="158" y="103"/>
                  <a:pt x="158" y="103"/>
                </a:cubicBezTo>
                <a:cubicBezTo>
                  <a:pt x="158" y="102"/>
                  <a:pt x="159" y="101"/>
                  <a:pt x="159" y="100"/>
                </a:cubicBezTo>
                <a:cubicBezTo>
                  <a:pt x="158" y="100"/>
                  <a:pt x="158" y="99"/>
                  <a:pt x="158" y="99"/>
                </a:cubicBezTo>
                <a:cubicBezTo>
                  <a:pt x="163" y="85"/>
                  <a:pt x="163" y="85"/>
                  <a:pt x="163" y="85"/>
                </a:cubicBezTo>
                <a:cubicBezTo>
                  <a:pt x="164" y="85"/>
                  <a:pt x="164" y="85"/>
                  <a:pt x="164" y="85"/>
                </a:cubicBezTo>
                <a:cubicBezTo>
                  <a:pt x="165" y="85"/>
                  <a:pt x="165" y="85"/>
                  <a:pt x="165" y="85"/>
                </a:cubicBezTo>
                <a:cubicBezTo>
                  <a:pt x="167" y="89"/>
                  <a:pt x="167" y="89"/>
                  <a:pt x="167" y="89"/>
                </a:cubicBezTo>
                <a:lnTo>
                  <a:pt x="165" y="111"/>
                </a:lnTo>
                <a:close/>
                <a:moveTo>
                  <a:pt x="165" y="84"/>
                </a:moveTo>
                <a:cubicBezTo>
                  <a:pt x="166" y="84"/>
                  <a:pt x="166" y="83"/>
                  <a:pt x="166" y="82"/>
                </a:cubicBezTo>
                <a:cubicBezTo>
                  <a:pt x="166" y="81"/>
                  <a:pt x="165" y="81"/>
                  <a:pt x="164" y="80"/>
                </a:cubicBezTo>
                <a:cubicBezTo>
                  <a:pt x="167" y="75"/>
                  <a:pt x="167" y="75"/>
                  <a:pt x="167" y="75"/>
                </a:cubicBezTo>
                <a:cubicBezTo>
                  <a:pt x="167" y="75"/>
                  <a:pt x="168" y="75"/>
                  <a:pt x="168" y="75"/>
                </a:cubicBezTo>
                <a:cubicBezTo>
                  <a:pt x="167" y="88"/>
                  <a:pt x="167" y="88"/>
                  <a:pt x="167" y="88"/>
                </a:cubicBezTo>
                <a:lnTo>
                  <a:pt x="165" y="84"/>
                </a:lnTo>
                <a:close/>
                <a:moveTo>
                  <a:pt x="140" y="28"/>
                </a:moveTo>
                <a:cubicBezTo>
                  <a:pt x="140" y="28"/>
                  <a:pt x="140" y="29"/>
                  <a:pt x="140" y="29"/>
                </a:cubicBezTo>
                <a:cubicBezTo>
                  <a:pt x="126" y="23"/>
                  <a:pt x="126" y="23"/>
                  <a:pt x="126" y="23"/>
                </a:cubicBezTo>
                <a:cubicBezTo>
                  <a:pt x="126" y="21"/>
                  <a:pt x="126" y="21"/>
                  <a:pt x="126" y="21"/>
                </a:cubicBezTo>
                <a:cubicBezTo>
                  <a:pt x="127" y="21"/>
                  <a:pt x="127" y="20"/>
                  <a:pt x="128" y="20"/>
                </a:cubicBezTo>
                <a:lnTo>
                  <a:pt x="140" y="28"/>
                </a:lnTo>
                <a:close/>
                <a:moveTo>
                  <a:pt x="123" y="19"/>
                </a:moveTo>
                <a:cubicBezTo>
                  <a:pt x="123" y="19"/>
                  <a:pt x="123" y="19"/>
                  <a:pt x="123" y="19"/>
                </a:cubicBezTo>
                <a:cubicBezTo>
                  <a:pt x="122" y="20"/>
                  <a:pt x="122" y="20"/>
                  <a:pt x="122" y="20"/>
                </a:cubicBezTo>
                <a:cubicBezTo>
                  <a:pt x="121" y="21"/>
                  <a:pt x="121" y="21"/>
                  <a:pt x="121" y="21"/>
                </a:cubicBezTo>
                <a:cubicBezTo>
                  <a:pt x="118" y="19"/>
                  <a:pt x="118" y="19"/>
                  <a:pt x="118" y="19"/>
                </a:cubicBezTo>
                <a:cubicBezTo>
                  <a:pt x="123" y="19"/>
                  <a:pt x="123" y="19"/>
                  <a:pt x="123" y="19"/>
                </a:cubicBezTo>
                <a:cubicBezTo>
                  <a:pt x="123" y="19"/>
                  <a:pt x="123" y="19"/>
                  <a:pt x="123" y="19"/>
                </a:cubicBezTo>
                <a:close/>
                <a:moveTo>
                  <a:pt x="121" y="21"/>
                </a:moveTo>
                <a:cubicBezTo>
                  <a:pt x="111" y="30"/>
                  <a:pt x="111" y="30"/>
                  <a:pt x="111" y="30"/>
                </a:cubicBezTo>
                <a:cubicBezTo>
                  <a:pt x="111" y="30"/>
                  <a:pt x="110" y="30"/>
                  <a:pt x="110" y="30"/>
                </a:cubicBezTo>
                <a:cubicBezTo>
                  <a:pt x="110" y="30"/>
                  <a:pt x="110" y="30"/>
                  <a:pt x="110" y="30"/>
                </a:cubicBezTo>
                <a:cubicBezTo>
                  <a:pt x="110" y="30"/>
                  <a:pt x="109" y="30"/>
                  <a:pt x="109" y="30"/>
                </a:cubicBezTo>
                <a:cubicBezTo>
                  <a:pt x="109" y="30"/>
                  <a:pt x="108" y="30"/>
                  <a:pt x="108" y="31"/>
                </a:cubicBezTo>
                <a:cubicBezTo>
                  <a:pt x="96" y="24"/>
                  <a:pt x="96" y="24"/>
                  <a:pt x="96" y="24"/>
                </a:cubicBezTo>
                <a:cubicBezTo>
                  <a:pt x="97" y="23"/>
                  <a:pt x="97" y="23"/>
                  <a:pt x="97" y="23"/>
                </a:cubicBezTo>
                <a:cubicBezTo>
                  <a:pt x="118" y="19"/>
                  <a:pt x="118" y="19"/>
                  <a:pt x="118" y="19"/>
                </a:cubicBezTo>
                <a:lnTo>
                  <a:pt x="121" y="21"/>
                </a:lnTo>
                <a:close/>
                <a:moveTo>
                  <a:pt x="95" y="11"/>
                </a:moveTo>
                <a:cubicBezTo>
                  <a:pt x="95" y="11"/>
                  <a:pt x="95" y="12"/>
                  <a:pt x="95" y="12"/>
                </a:cubicBezTo>
                <a:cubicBezTo>
                  <a:pt x="77" y="23"/>
                  <a:pt x="77" y="23"/>
                  <a:pt x="77" y="23"/>
                </a:cubicBezTo>
                <a:cubicBezTo>
                  <a:pt x="77" y="22"/>
                  <a:pt x="77" y="22"/>
                  <a:pt x="76" y="22"/>
                </a:cubicBezTo>
                <a:cubicBezTo>
                  <a:pt x="80" y="14"/>
                  <a:pt x="80" y="14"/>
                  <a:pt x="80" y="14"/>
                </a:cubicBezTo>
                <a:lnTo>
                  <a:pt x="95" y="11"/>
                </a:lnTo>
                <a:close/>
                <a:moveTo>
                  <a:pt x="28" y="46"/>
                </a:moveTo>
                <a:cubicBezTo>
                  <a:pt x="33" y="46"/>
                  <a:pt x="33" y="46"/>
                  <a:pt x="33" y="46"/>
                </a:cubicBezTo>
                <a:cubicBezTo>
                  <a:pt x="33" y="46"/>
                  <a:pt x="33" y="47"/>
                  <a:pt x="33" y="47"/>
                </a:cubicBezTo>
                <a:cubicBezTo>
                  <a:pt x="33" y="48"/>
                  <a:pt x="35" y="49"/>
                  <a:pt x="36" y="49"/>
                </a:cubicBezTo>
                <a:cubicBezTo>
                  <a:pt x="40" y="66"/>
                  <a:pt x="40" y="66"/>
                  <a:pt x="40" y="66"/>
                </a:cubicBezTo>
                <a:cubicBezTo>
                  <a:pt x="40" y="66"/>
                  <a:pt x="40" y="67"/>
                  <a:pt x="40" y="68"/>
                </a:cubicBezTo>
                <a:cubicBezTo>
                  <a:pt x="18" y="68"/>
                  <a:pt x="18" y="68"/>
                  <a:pt x="18" y="68"/>
                </a:cubicBezTo>
                <a:cubicBezTo>
                  <a:pt x="18" y="68"/>
                  <a:pt x="18" y="68"/>
                  <a:pt x="18" y="68"/>
                </a:cubicBezTo>
                <a:cubicBezTo>
                  <a:pt x="18" y="67"/>
                  <a:pt x="17" y="66"/>
                  <a:pt x="16" y="66"/>
                </a:cubicBezTo>
                <a:cubicBezTo>
                  <a:pt x="16" y="66"/>
                  <a:pt x="16" y="66"/>
                  <a:pt x="16" y="66"/>
                </a:cubicBezTo>
                <a:cubicBezTo>
                  <a:pt x="16" y="66"/>
                  <a:pt x="15" y="66"/>
                  <a:pt x="15" y="66"/>
                </a:cubicBezTo>
                <a:cubicBezTo>
                  <a:pt x="15" y="66"/>
                  <a:pt x="15" y="66"/>
                  <a:pt x="15" y="66"/>
                </a:cubicBezTo>
                <a:cubicBezTo>
                  <a:pt x="15" y="66"/>
                  <a:pt x="15" y="66"/>
                  <a:pt x="15" y="66"/>
                </a:cubicBezTo>
                <a:cubicBezTo>
                  <a:pt x="14" y="66"/>
                  <a:pt x="14" y="67"/>
                  <a:pt x="14" y="67"/>
                </a:cubicBezTo>
                <a:cubicBezTo>
                  <a:pt x="14" y="63"/>
                  <a:pt x="14" y="63"/>
                  <a:pt x="14" y="63"/>
                </a:cubicBezTo>
                <a:cubicBezTo>
                  <a:pt x="15" y="62"/>
                  <a:pt x="16" y="62"/>
                  <a:pt x="17" y="61"/>
                </a:cubicBezTo>
                <a:cubicBezTo>
                  <a:pt x="18" y="60"/>
                  <a:pt x="17" y="58"/>
                  <a:pt x="16" y="57"/>
                </a:cubicBezTo>
                <a:cubicBezTo>
                  <a:pt x="24" y="48"/>
                  <a:pt x="24" y="48"/>
                  <a:pt x="24" y="48"/>
                </a:cubicBezTo>
                <a:cubicBezTo>
                  <a:pt x="25" y="48"/>
                  <a:pt x="25" y="48"/>
                  <a:pt x="26" y="48"/>
                </a:cubicBezTo>
                <a:cubicBezTo>
                  <a:pt x="27" y="48"/>
                  <a:pt x="28" y="47"/>
                  <a:pt x="28" y="46"/>
                </a:cubicBezTo>
                <a:close/>
                <a:moveTo>
                  <a:pt x="11" y="96"/>
                </a:moveTo>
                <a:cubicBezTo>
                  <a:pt x="10" y="107"/>
                  <a:pt x="10" y="107"/>
                  <a:pt x="10" y="107"/>
                </a:cubicBezTo>
                <a:cubicBezTo>
                  <a:pt x="10" y="107"/>
                  <a:pt x="10" y="107"/>
                  <a:pt x="10" y="107"/>
                </a:cubicBezTo>
                <a:cubicBezTo>
                  <a:pt x="11" y="96"/>
                  <a:pt x="11" y="96"/>
                  <a:pt x="11" y="96"/>
                </a:cubicBezTo>
                <a:cubicBezTo>
                  <a:pt x="11" y="96"/>
                  <a:pt x="11" y="96"/>
                  <a:pt x="11" y="96"/>
                </a:cubicBezTo>
                <a:close/>
                <a:moveTo>
                  <a:pt x="9" y="112"/>
                </a:moveTo>
                <a:cubicBezTo>
                  <a:pt x="9" y="113"/>
                  <a:pt x="10" y="113"/>
                  <a:pt x="10" y="113"/>
                </a:cubicBezTo>
                <a:cubicBezTo>
                  <a:pt x="7" y="124"/>
                  <a:pt x="7" y="124"/>
                  <a:pt x="7" y="124"/>
                </a:cubicBezTo>
                <a:cubicBezTo>
                  <a:pt x="9" y="112"/>
                  <a:pt x="9" y="112"/>
                  <a:pt x="9" y="112"/>
                </a:cubicBezTo>
                <a:cubicBezTo>
                  <a:pt x="9" y="112"/>
                  <a:pt x="9" y="112"/>
                  <a:pt x="9" y="112"/>
                </a:cubicBezTo>
                <a:close/>
                <a:moveTo>
                  <a:pt x="31" y="145"/>
                </a:moveTo>
                <a:cubicBezTo>
                  <a:pt x="30" y="143"/>
                  <a:pt x="29" y="143"/>
                  <a:pt x="28" y="143"/>
                </a:cubicBezTo>
                <a:cubicBezTo>
                  <a:pt x="24" y="133"/>
                  <a:pt x="24" y="133"/>
                  <a:pt x="24" y="133"/>
                </a:cubicBezTo>
                <a:cubicBezTo>
                  <a:pt x="34" y="150"/>
                  <a:pt x="34" y="150"/>
                  <a:pt x="34" y="150"/>
                </a:cubicBezTo>
                <a:cubicBezTo>
                  <a:pt x="34" y="150"/>
                  <a:pt x="34" y="150"/>
                  <a:pt x="34" y="150"/>
                </a:cubicBezTo>
                <a:cubicBezTo>
                  <a:pt x="30" y="147"/>
                  <a:pt x="30" y="147"/>
                  <a:pt x="30" y="147"/>
                </a:cubicBezTo>
                <a:cubicBezTo>
                  <a:pt x="31" y="147"/>
                  <a:pt x="31" y="146"/>
                  <a:pt x="31" y="145"/>
                </a:cubicBezTo>
                <a:close/>
                <a:moveTo>
                  <a:pt x="85" y="173"/>
                </a:moveTo>
                <a:cubicBezTo>
                  <a:pt x="85" y="173"/>
                  <a:pt x="85" y="172"/>
                  <a:pt x="85" y="171"/>
                </a:cubicBezTo>
                <a:cubicBezTo>
                  <a:pt x="103" y="171"/>
                  <a:pt x="103" y="171"/>
                  <a:pt x="103" y="171"/>
                </a:cubicBezTo>
                <a:cubicBezTo>
                  <a:pt x="103" y="172"/>
                  <a:pt x="103" y="172"/>
                  <a:pt x="103" y="172"/>
                </a:cubicBezTo>
                <a:cubicBezTo>
                  <a:pt x="103" y="173"/>
                  <a:pt x="103" y="173"/>
                  <a:pt x="104" y="174"/>
                </a:cubicBezTo>
                <a:cubicBezTo>
                  <a:pt x="98" y="180"/>
                  <a:pt x="98" y="180"/>
                  <a:pt x="98" y="180"/>
                </a:cubicBezTo>
                <a:cubicBezTo>
                  <a:pt x="97" y="180"/>
                  <a:pt x="96" y="180"/>
                  <a:pt x="95" y="180"/>
                </a:cubicBezTo>
                <a:cubicBezTo>
                  <a:pt x="95" y="180"/>
                  <a:pt x="94" y="181"/>
                  <a:pt x="93" y="181"/>
                </a:cubicBezTo>
                <a:cubicBezTo>
                  <a:pt x="85" y="174"/>
                  <a:pt x="85" y="174"/>
                  <a:pt x="85" y="174"/>
                </a:cubicBezTo>
                <a:cubicBezTo>
                  <a:pt x="85" y="174"/>
                  <a:pt x="85" y="173"/>
                  <a:pt x="85" y="173"/>
                </a:cubicBezTo>
                <a:close/>
                <a:moveTo>
                  <a:pt x="99" y="182"/>
                </a:moveTo>
                <a:cubicBezTo>
                  <a:pt x="99" y="181"/>
                  <a:pt x="99" y="181"/>
                  <a:pt x="98" y="181"/>
                </a:cubicBezTo>
                <a:cubicBezTo>
                  <a:pt x="104" y="174"/>
                  <a:pt x="104" y="174"/>
                  <a:pt x="104" y="174"/>
                </a:cubicBezTo>
                <a:cubicBezTo>
                  <a:pt x="105" y="174"/>
                  <a:pt x="106" y="174"/>
                  <a:pt x="106" y="174"/>
                </a:cubicBezTo>
                <a:cubicBezTo>
                  <a:pt x="108" y="174"/>
                  <a:pt x="108" y="173"/>
                  <a:pt x="109" y="172"/>
                </a:cubicBezTo>
                <a:cubicBezTo>
                  <a:pt x="109" y="172"/>
                  <a:pt x="109" y="172"/>
                  <a:pt x="109" y="172"/>
                </a:cubicBezTo>
                <a:cubicBezTo>
                  <a:pt x="109" y="172"/>
                  <a:pt x="109" y="172"/>
                  <a:pt x="109" y="172"/>
                </a:cubicBezTo>
                <a:cubicBezTo>
                  <a:pt x="109" y="172"/>
                  <a:pt x="109" y="172"/>
                  <a:pt x="109" y="172"/>
                </a:cubicBezTo>
                <a:cubicBezTo>
                  <a:pt x="109" y="172"/>
                  <a:pt x="109" y="172"/>
                  <a:pt x="109" y="172"/>
                </a:cubicBezTo>
                <a:cubicBezTo>
                  <a:pt x="109" y="172"/>
                  <a:pt x="109" y="171"/>
                  <a:pt x="109" y="171"/>
                </a:cubicBezTo>
                <a:cubicBezTo>
                  <a:pt x="145" y="163"/>
                  <a:pt x="145" y="163"/>
                  <a:pt x="145" y="163"/>
                </a:cubicBezTo>
                <a:cubicBezTo>
                  <a:pt x="145" y="163"/>
                  <a:pt x="145" y="163"/>
                  <a:pt x="145" y="163"/>
                </a:cubicBezTo>
                <a:lnTo>
                  <a:pt x="99" y="182"/>
                </a:lnTo>
                <a:close/>
                <a:moveTo>
                  <a:pt x="176" y="118"/>
                </a:moveTo>
                <a:cubicBezTo>
                  <a:pt x="150" y="159"/>
                  <a:pt x="150" y="159"/>
                  <a:pt x="150" y="159"/>
                </a:cubicBezTo>
                <a:cubicBezTo>
                  <a:pt x="150" y="159"/>
                  <a:pt x="150" y="159"/>
                  <a:pt x="150" y="159"/>
                </a:cubicBezTo>
                <a:cubicBezTo>
                  <a:pt x="159" y="139"/>
                  <a:pt x="159" y="139"/>
                  <a:pt x="159" y="139"/>
                </a:cubicBezTo>
                <a:cubicBezTo>
                  <a:pt x="159" y="139"/>
                  <a:pt x="159" y="139"/>
                  <a:pt x="159" y="139"/>
                </a:cubicBezTo>
                <a:cubicBezTo>
                  <a:pt x="160" y="139"/>
                  <a:pt x="161" y="138"/>
                  <a:pt x="161" y="138"/>
                </a:cubicBezTo>
                <a:cubicBezTo>
                  <a:pt x="161" y="137"/>
                  <a:pt x="161" y="137"/>
                  <a:pt x="160" y="137"/>
                </a:cubicBezTo>
                <a:cubicBezTo>
                  <a:pt x="175" y="117"/>
                  <a:pt x="175" y="117"/>
                  <a:pt x="175" y="117"/>
                </a:cubicBezTo>
                <a:cubicBezTo>
                  <a:pt x="176" y="118"/>
                  <a:pt x="176" y="118"/>
                  <a:pt x="176" y="118"/>
                </a:cubicBezTo>
                <a:close/>
                <a:moveTo>
                  <a:pt x="177" y="112"/>
                </a:moveTo>
                <a:cubicBezTo>
                  <a:pt x="177" y="112"/>
                  <a:pt x="177" y="112"/>
                  <a:pt x="177" y="112"/>
                </a:cubicBezTo>
                <a:cubicBezTo>
                  <a:pt x="177" y="112"/>
                  <a:pt x="176" y="112"/>
                  <a:pt x="176" y="112"/>
                </a:cubicBezTo>
                <a:cubicBezTo>
                  <a:pt x="174" y="104"/>
                  <a:pt x="174" y="104"/>
                  <a:pt x="174" y="104"/>
                </a:cubicBezTo>
                <a:cubicBezTo>
                  <a:pt x="175" y="103"/>
                  <a:pt x="175" y="102"/>
                  <a:pt x="175" y="101"/>
                </a:cubicBezTo>
                <a:cubicBezTo>
                  <a:pt x="175" y="99"/>
                  <a:pt x="173" y="98"/>
                  <a:pt x="172" y="99"/>
                </a:cubicBezTo>
                <a:cubicBezTo>
                  <a:pt x="171" y="99"/>
                  <a:pt x="171" y="99"/>
                  <a:pt x="171" y="99"/>
                </a:cubicBezTo>
                <a:cubicBezTo>
                  <a:pt x="167" y="89"/>
                  <a:pt x="167" y="89"/>
                  <a:pt x="167" y="89"/>
                </a:cubicBezTo>
                <a:cubicBezTo>
                  <a:pt x="168" y="75"/>
                  <a:pt x="168" y="75"/>
                  <a:pt x="168" y="75"/>
                </a:cubicBezTo>
                <a:cubicBezTo>
                  <a:pt x="169" y="75"/>
                  <a:pt x="170" y="75"/>
                  <a:pt x="170" y="74"/>
                </a:cubicBezTo>
                <a:cubicBezTo>
                  <a:pt x="171" y="72"/>
                  <a:pt x="171" y="71"/>
                  <a:pt x="169" y="70"/>
                </a:cubicBezTo>
                <a:cubicBezTo>
                  <a:pt x="169" y="70"/>
                  <a:pt x="169" y="70"/>
                  <a:pt x="169" y="70"/>
                </a:cubicBezTo>
                <a:cubicBezTo>
                  <a:pt x="173" y="62"/>
                  <a:pt x="173" y="62"/>
                  <a:pt x="173" y="62"/>
                </a:cubicBezTo>
                <a:cubicBezTo>
                  <a:pt x="173" y="62"/>
                  <a:pt x="173" y="62"/>
                  <a:pt x="174" y="62"/>
                </a:cubicBezTo>
                <a:lnTo>
                  <a:pt x="177" y="112"/>
                </a:lnTo>
                <a:close/>
                <a:moveTo>
                  <a:pt x="171" y="56"/>
                </a:moveTo>
                <a:cubicBezTo>
                  <a:pt x="170" y="57"/>
                  <a:pt x="170" y="58"/>
                  <a:pt x="170" y="59"/>
                </a:cubicBezTo>
                <a:cubicBezTo>
                  <a:pt x="170" y="61"/>
                  <a:pt x="171" y="61"/>
                  <a:pt x="172" y="62"/>
                </a:cubicBezTo>
                <a:cubicBezTo>
                  <a:pt x="169" y="69"/>
                  <a:pt x="169" y="69"/>
                  <a:pt x="169" y="69"/>
                </a:cubicBezTo>
                <a:cubicBezTo>
                  <a:pt x="168" y="69"/>
                  <a:pt x="167" y="69"/>
                  <a:pt x="167" y="70"/>
                </a:cubicBezTo>
                <a:cubicBezTo>
                  <a:pt x="149" y="40"/>
                  <a:pt x="149" y="40"/>
                  <a:pt x="149" y="40"/>
                </a:cubicBezTo>
                <a:cubicBezTo>
                  <a:pt x="150" y="40"/>
                  <a:pt x="150" y="38"/>
                  <a:pt x="150" y="37"/>
                </a:cubicBezTo>
                <a:cubicBezTo>
                  <a:pt x="150" y="36"/>
                  <a:pt x="148" y="35"/>
                  <a:pt x="147" y="35"/>
                </a:cubicBezTo>
                <a:cubicBezTo>
                  <a:pt x="146" y="35"/>
                  <a:pt x="146" y="35"/>
                  <a:pt x="146" y="35"/>
                </a:cubicBezTo>
                <a:cubicBezTo>
                  <a:pt x="144" y="32"/>
                  <a:pt x="144" y="32"/>
                  <a:pt x="144" y="32"/>
                </a:cubicBezTo>
                <a:cubicBezTo>
                  <a:pt x="145" y="32"/>
                  <a:pt x="145" y="32"/>
                  <a:pt x="145" y="31"/>
                </a:cubicBezTo>
                <a:cubicBezTo>
                  <a:pt x="146" y="30"/>
                  <a:pt x="146" y="28"/>
                  <a:pt x="144" y="27"/>
                </a:cubicBezTo>
                <a:cubicBezTo>
                  <a:pt x="143" y="27"/>
                  <a:pt x="142" y="27"/>
                  <a:pt x="142" y="27"/>
                </a:cubicBezTo>
                <a:cubicBezTo>
                  <a:pt x="138" y="20"/>
                  <a:pt x="138" y="20"/>
                  <a:pt x="138" y="20"/>
                </a:cubicBezTo>
                <a:cubicBezTo>
                  <a:pt x="139" y="20"/>
                  <a:pt x="139" y="19"/>
                  <a:pt x="139" y="19"/>
                </a:cubicBezTo>
                <a:lnTo>
                  <a:pt x="171" y="56"/>
                </a:lnTo>
                <a:close/>
                <a:moveTo>
                  <a:pt x="134" y="16"/>
                </a:moveTo>
                <a:cubicBezTo>
                  <a:pt x="134" y="17"/>
                  <a:pt x="134" y="17"/>
                  <a:pt x="134" y="18"/>
                </a:cubicBezTo>
                <a:cubicBezTo>
                  <a:pt x="134" y="19"/>
                  <a:pt x="136" y="20"/>
                  <a:pt x="138" y="20"/>
                </a:cubicBezTo>
                <a:cubicBezTo>
                  <a:pt x="138" y="20"/>
                  <a:pt x="138" y="20"/>
                  <a:pt x="138" y="20"/>
                </a:cubicBezTo>
                <a:cubicBezTo>
                  <a:pt x="141" y="27"/>
                  <a:pt x="141" y="27"/>
                  <a:pt x="141" y="27"/>
                </a:cubicBezTo>
                <a:cubicBezTo>
                  <a:pt x="141" y="27"/>
                  <a:pt x="141" y="28"/>
                  <a:pt x="140" y="28"/>
                </a:cubicBezTo>
                <a:cubicBezTo>
                  <a:pt x="128" y="20"/>
                  <a:pt x="128" y="20"/>
                  <a:pt x="128" y="20"/>
                </a:cubicBezTo>
                <a:cubicBezTo>
                  <a:pt x="128" y="19"/>
                  <a:pt x="128" y="18"/>
                  <a:pt x="128" y="18"/>
                </a:cubicBezTo>
                <a:cubicBezTo>
                  <a:pt x="128" y="16"/>
                  <a:pt x="126" y="15"/>
                  <a:pt x="125" y="15"/>
                </a:cubicBezTo>
                <a:cubicBezTo>
                  <a:pt x="123" y="16"/>
                  <a:pt x="123" y="17"/>
                  <a:pt x="123" y="18"/>
                </a:cubicBezTo>
                <a:cubicBezTo>
                  <a:pt x="118" y="19"/>
                  <a:pt x="118" y="19"/>
                  <a:pt x="118" y="19"/>
                </a:cubicBezTo>
                <a:cubicBezTo>
                  <a:pt x="101" y="12"/>
                  <a:pt x="101" y="12"/>
                  <a:pt x="101" y="12"/>
                </a:cubicBezTo>
                <a:cubicBezTo>
                  <a:pt x="101" y="10"/>
                  <a:pt x="101" y="9"/>
                  <a:pt x="99" y="8"/>
                </a:cubicBezTo>
                <a:cubicBezTo>
                  <a:pt x="98" y="7"/>
                  <a:pt x="96" y="8"/>
                  <a:pt x="95" y="9"/>
                </a:cubicBezTo>
                <a:cubicBezTo>
                  <a:pt x="95" y="9"/>
                  <a:pt x="95" y="9"/>
                  <a:pt x="95" y="9"/>
                </a:cubicBezTo>
                <a:cubicBezTo>
                  <a:pt x="87" y="5"/>
                  <a:pt x="87" y="5"/>
                  <a:pt x="87" y="5"/>
                </a:cubicBezTo>
                <a:cubicBezTo>
                  <a:pt x="87" y="5"/>
                  <a:pt x="87" y="5"/>
                  <a:pt x="87" y="4"/>
                </a:cubicBezTo>
                <a:lnTo>
                  <a:pt x="134" y="16"/>
                </a:lnTo>
                <a:close/>
                <a:moveTo>
                  <a:pt x="81" y="5"/>
                </a:moveTo>
                <a:cubicBezTo>
                  <a:pt x="81" y="5"/>
                  <a:pt x="82" y="6"/>
                  <a:pt x="83" y="6"/>
                </a:cubicBezTo>
                <a:cubicBezTo>
                  <a:pt x="79" y="14"/>
                  <a:pt x="79" y="14"/>
                  <a:pt x="79" y="14"/>
                </a:cubicBezTo>
                <a:cubicBezTo>
                  <a:pt x="51" y="20"/>
                  <a:pt x="51" y="20"/>
                  <a:pt x="51" y="20"/>
                </a:cubicBezTo>
                <a:cubicBezTo>
                  <a:pt x="51" y="20"/>
                  <a:pt x="50" y="20"/>
                  <a:pt x="50" y="19"/>
                </a:cubicBezTo>
                <a:cubicBezTo>
                  <a:pt x="48" y="18"/>
                  <a:pt x="46" y="19"/>
                  <a:pt x="46" y="20"/>
                </a:cubicBezTo>
                <a:cubicBezTo>
                  <a:pt x="45" y="21"/>
                  <a:pt x="45" y="21"/>
                  <a:pt x="45" y="22"/>
                </a:cubicBezTo>
                <a:cubicBezTo>
                  <a:pt x="37" y="23"/>
                  <a:pt x="37" y="23"/>
                  <a:pt x="37" y="23"/>
                </a:cubicBezTo>
                <a:cubicBezTo>
                  <a:pt x="37" y="23"/>
                  <a:pt x="37" y="23"/>
                  <a:pt x="37" y="23"/>
                </a:cubicBezTo>
                <a:cubicBezTo>
                  <a:pt x="37" y="23"/>
                  <a:pt x="37" y="23"/>
                  <a:pt x="37" y="23"/>
                </a:cubicBezTo>
                <a:lnTo>
                  <a:pt x="81" y="5"/>
                </a:lnTo>
                <a:close/>
                <a:moveTo>
                  <a:pt x="5" y="68"/>
                </a:moveTo>
                <a:cubicBezTo>
                  <a:pt x="32" y="26"/>
                  <a:pt x="32" y="26"/>
                  <a:pt x="32" y="26"/>
                </a:cubicBezTo>
                <a:cubicBezTo>
                  <a:pt x="32" y="26"/>
                  <a:pt x="32" y="26"/>
                  <a:pt x="32" y="26"/>
                </a:cubicBezTo>
                <a:cubicBezTo>
                  <a:pt x="26" y="43"/>
                  <a:pt x="26" y="43"/>
                  <a:pt x="26" y="43"/>
                </a:cubicBezTo>
                <a:cubicBezTo>
                  <a:pt x="25" y="43"/>
                  <a:pt x="25" y="43"/>
                  <a:pt x="24" y="43"/>
                </a:cubicBezTo>
                <a:cubicBezTo>
                  <a:pt x="23" y="43"/>
                  <a:pt x="22" y="45"/>
                  <a:pt x="22" y="46"/>
                </a:cubicBezTo>
                <a:cubicBezTo>
                  <a:pt x="23" y="47"/>
                  <a:pt x="23" y="48"/>
                  <a:pt x="24" y="48"/>
                </a:cubicBezTo>
                <a:cubicBezTo>
                  <a:pt x="16" y="57"/>
                  <a:pt x="16" y="57"/>
                  <a:pt x="16" y="57"/>
                </a:cubicBezTo>
                <a:cubicBezTo>
                  <a:pt x="16" y="57"/>
                  <a:pt x="16" y="57"/>
                  <a:pt x="16" y="57"/>
                </a:cubicBezTo>
                <a:cubicBezTo>
                  <a:pt x="15" y="56"/>
                  <a:pt x="13" y="57"/>
                  <a:pt x="12" y="58"/>
                </a:cubicBezTo>
                <a:cubicBezTo>
                  <a:pt x="11" y="59"/>
                  <a:pt x="11" y="61"/>
                  <a:pt x="12" y="62"/>
                </a:cubicBezTo>
                <a:cubicBezTo>
                  <a:pt x="5" y="69"/>
                  <a:pt x="5" y="69"/>
                  <a:pt x="5" y="69"/>
                </a:cubicBezTo>
                <a:cubicBezTo>
                  <a:pt x="5" y="68"/>
                  <a:pt x="5" y="68"/>
                  <a:pt x="5" y="68"/>
                </a:cubicBezTo>
                <a:close/>
                <a:moveTo>
                  <a:pt x="3" y="74"/>
                </a:moveTo>
                <a:cubicBezTo>
                  <a:pt x="3" y="74"/>
                  <a:pt x="4" y="74"/>
                  <a:pt x="4" y="74"/>
                </a:cubicBezTo>
                <a:cubicBezTo>
                  <a:pt x="10" y="92"/>
                  <a:pt x="10" y="92"/>
                  <a:pt x="10" y="92"/>
                </a:cubicBezTo>
                <a:cubicBezTo>
                  <a:pt x="10" y="92"/>
                  <a:pt x="10" y="93"/>
                  <a:pt x="9" y="94"/>
                </a:cubicBezTo>
                <a:cubicBezTo>
                  <a:pt x="9" y="94"/>
                  <a:pt x="9" y="94"/>
                  <a:pt x="9" y="95"/>
                </a:cubicBezTo>
                <a:cubicBezTo>
                  <a:pt x="10" y="95"/>
                  <a:pt x="10" y="96"/>
                  <a:pt x="11" y="96"/>
                </a:cubicBezTo>
                <a:cubicBezTo>
                  <a:pt x="9" y="107"/>
                  <a:pt x="9" y="107"/>
                  <a:pt x="9" y="107"/>
                </a:cubicBezTo>
                <a:cubicBezTo>
                  <a:pt x="9" y="107"/>
                  <a:pt x="8" y="108"/>
                  <a:pt x="8" y="108"/>
                </a:cubicBezTo>
                <a:cubicBezTo>
                  <a:pt x="7" y="110"/>
                  <a:pt x="8" y="111"/>
                  <a:pt x="9" y="112"/>
                </a:cubicBezTo>
                <a:cubicBezTo>
                  <a:pt x="7" y="124"/>
                  <a:pt x="7" y="124"/>
                  <a:pt x="7" y="124"/>
                </a:cubicBezTo>
                <a:cubicBezTo>
                  <a:pt x="7" y="124"/>
                  <a:pt x="7" y="124"/>
                  <a:pt x="7" y="124"/>
                </a:cubicBezTo>
                <a:lnTo>
                  <a:pt x="3" y="74"/>
                </a:lnTo>
                <a:close/>
                <a:moveTo>
                  <a:pt x="9" y="130"/>
                </a:moveTo>
                <a:cubicBezTo>
                  <a:pt x="9" y="130"/>
                  <a:pt x="9" y="129"/>
                  <a:pt x="9" y="129"/>
                </a:cubicBezTo>
                <a:cubicBezTo>
                  <a:pt x="26" y="144"/>
                  <a:pt x="26" y="144"/>
                  <a:pt x="26" y="144"/>
                </a:cubicBezTo>
                <a:cubicBezTo>
                  <a:pt x="25" y="144"/>
                  <a:pt x="25" y="145"/>
                  <a:pt x="25" y="146"/>
                </a:cubicBezTo>
                <a:cubicBezTo>
                  <a:pt x="26" y="148"/>
                  <a:pt x="27" y="149"/>
                  <a:pt x="29" y="148"/>
                </a:cubicBezTo>
                <a:cubicBezTo>
                  <a:pt x="29" y="148"/>
                  <a:pt x="30" y="148"/>
                  <a:pt x="30" y="148"/>
                </a:cubicBezTo>
                <a:cubicBezTo>
                  <a:pt x="33" y="150"/>
                  <a:pt x="33" y="150"/>
                  <a:pt x="33" y="150"/>
                </a:cubicBezTo>
                <a:cubicBezTo>
                  <a:pt x="33" y="150"/>
                  <a:pt x="33" y="150"/>
                  <a:pt x="33" y="150"/>
                </a:cubicBezTo>
                <a:cubicBezTo>
                  <a:pt x="32" y="152"/>
                  <a:pt x="33" y="154"/>
                  <a:pt x="34" y="155"/>
                </a:cubicBezTo>
                <a:cubicBezTo>
                  <a:pt x="35" y="155"/>
                  <a:pt x="36" y="155"/>
                  <a:pt x="37" y="155"/>
                </a:cubicBezTo>
                <a:cubicBezTo>
                  <a:pt x="42" y="167"/>
                  <a:pt x="42" y="167"/>
                  <a:pt x="42" y="167"/>
                </a:cubicBezTo>
                <a:cubicBezTo>
                  <a:pt x="41" y="167"/>
                  <a:pt x="41" y="167"/>
                  <a:pt x="41" y="168"/>
                </a:cubicBezTo>
                <a:lnTo>
                  <a:pt x="9" y="130"/>
                </a:lnTo>
                <a:close/>
                <a:moveTo>
                  <a:pt x="46" y="170"/>
                </a:moveTo>
                <a:cubicBezTo>
                  <a:pt x="46" y="170"/>
                  <a:pt x="46" y="170"/>
                  <a:pt x="47" y="170"/>
                </a:cubicBezTo>
                <a:cubicBezTo>
                  <a:pt x="76" y="172"/>
                  <a:pt x="76" y="172"/>
                  <a:pt x="76" y="172"/>
                </a:cubicBezTo>
                <a:cubicBezTo>
                  <a:pt x="76" y="172"/>
                  <a:pt x="76" y="172"/>
                  <a:pt x="76" y="172"/>
                </a:cubicBezTo>
                <a:cubicBezTo>
                  <a:pt x="76" y="172"/>
                  <a:pt x="77" y="173"/>
                  <a:pt x="77" y="173"/>
                </a:cubicBezTo>
                <a:cubicBezTo>
                  <a:pt x="78" y="173"/>
                  <a:pt x="78" y="173"/>
                  <a:pt x="79" y="173"/>
                </a:cubicBezTo>
                <a:cubicBezTo>
                  <a:pt x="79" y="173"/>
                  <a:pt x="80" y="173"/>
                  <a:pt x="80" y="173"/>
                </a:cubicBezTo>
                <a:cubicBezTo>
                  <a:pt x="80" y="173"/>
                  <a:pt x="80" y="174"/>
                  <a:pt x="81" y="174"/>
                </a:cubicBezTo>
                <a:cubicBezTo>
                  <a:pt x="82" y="175"/>
                  <a:pt x="83" y="175"/>
                  <a:pt x="84" y="174"/>
                </a:cubicBezTo>
                <a:cubicBezTo>
                  <a:pt x="93" y="181"/>
                  <a:pt x="93" y="181"/>
                  <a:pt x="93" y="181"/>
                </a:cubicBezTo>
                <a:cubicBezTo>
                  <a:pt x="93" y="182"/>
                  <a:pt x="93" y="182"/>
                  <a:pt x="93" y="182"/>
                </a:cubicBezTo>
                <a:lnTo>
                  <a:pt x="46" y="170"/>
                </a:lnTo>
                <a:close/>
              </a:path>
            </a:pathLst>
          </a:custGeom>
          <a:solidFill>
            <a:srgbClr val="E7E6E6">
              <a:lumMod val="25000"/>
            </a:srgbClr>
          </a:solidFill>
          <a:ln>
            <a:noFill/>
          </a:ln>
        </p:spPr>
        <p:txBody>
          <a:bodyPr vert="horz" wrap="square" lIns="25711" tIns="12857" rIns="25711" bIns="12857" numCol="1" anchor="t" anchorCtr="0" compatLnSpc="1">
            <a:prstTxWarp prst="textNoShape">
              <a:avLst/>
            </a:prstTxWarp>
          </a:bodyPr>
          <a:lstStyle/>
          <a:p>
            <a:pPr marL="0" marR="0" lvl="0" indent="0" algn="l" defTabSz="685630" rtl="0" eaLnBrk="1" fontAlgn="auto" latinLnBrk="0" hangingPunct="1">
              <a:lnSpc>
                <a:spcPct val="100000"/>
              </a:lnSpc>
              <a:spcBef>
                <a:spcPts val="0"/>
              </a:spcBef>
              <a:spcAft>
                <a:spcPts val="0"/>
              </a:spcAft>
              <a:buClrTx/>
              <a:buSzTx/>
              <a:buFontTx/>
              <a:buNone/>
              <a:tabLst/>
              <a:defRPr/>
            </a:pPr>
            <a:endParaRPr kumimoji="0" lang="nl-NL" sz="1800" b="1" i="0" u="none" strike="noStrike" kern="0" cap="none" spc="0" normalizeH="0" baseline="0" noProof="0">
              <a:ln>
                <a:noFill/>
              </a:ln>
              <a:solidFill>
                <a:prstClr val="black"/>
              </a:solidFill>
              <a:effectLst/>
              <a:uLnTx/>
              <a:uFillTx/>
              <a:latin typeface="Avenir Black" charset="0"/>
              <a:ea typeface="Avenir Black" charset="0"/>
              <a:cs typeface="Avenir Black" charset="0"/>
            </a:endParaRPr>
          </a:p>
        </p:txBody>
      </p:sp>
      <p:sp>
        <p:nvSpPr>
          <p:cNvPr id="19" name="TextBox 18"/>
          <p:cNvSpPr txBox="1"/>
          <p:nvPr/>
        </p:nvSpPr>
        <p:spPr>
          <a:xfrm>
            <a:off x="5619203" y="3898908"/>
            <a:ext cx="565211" cy="477050"/>
          </a:xfrm>
          <a:prstGeom prst="rect">
            <a:avLst/>
          </a:prstGeom>
          <a:noFill/>
        </p:spPr>
        <p:txBody>
          <a:bodyPr wrap="none" lIns="45716" tIns="22858" rIns="45716" bIns="22858" rtlCol="0">
            <a:spAutoFit/>
          </a:bodyPr>
          <a:lstStyle/>
          <a:p>
            <a:pPr marL="0" marR="0" lvl="0" indent="0" algn="ctr" defTabSz="914265" rtl="0" eaLnBrk="1" fontAlgn="auto" latinLnBrk="0" hangingPunct="1">
              <a:lnSpc>
                <a:spcPct val="100000"/>
              </a:lnSpc>
              <a:spcBef>
                <a:spcPts val="0"/>
              </a:spcBef>
              <a:spcAft>
                <a:spcPts val="0"/>
              </a:spcAft>
              <a:buClrTx/>
              <a:buSzTx/>
              <a:buFontTx/>
              <a:buNone/>
              <a:tabLst/>
              <a:defRPr/>
            </a:pPr>
            <a:r>
              <a:rPr kumimoji="0" lang="nl-NL" sz="1400" b="1" i="0" u="none" strike="noStrike" kern="1200" cap="none" spc="0" normalizeH="0" baseline="0" noProof="0" dirty="0">
                <a:ln>
                  <a:noFill/>
                </a:ln>
                <a:solidFill>
                  <a:srgbClr val="F37F2F"/>
                </a:solidFill>
                <a:effectLst/>
                <a:uLnTx/>
                <a:uFillTx/>
                <a:latin typeface="Avenir Black" charset="0"/>
                <a:ea typeface="Avenir Black" charset="0"/>
                <a:cs typeface="Avenir Black" charset="0"/>
              </a:rPr>
              <a:t>7</a:t>
            </a:r>
          </a:p>
          <a:p>
            <a:pPr marL="0" marR="0" lvl="0" indent="0" algn="ctr" defTabSz="914265" rtl="0" eaLnBrk="1" fontAlgn="auto" latinLnBrk="0" hangingPunct="1">
              <a:lnSpc>
                <a:spcPct val="100000"/>
              </a:lnSpc>
              <a:spcBef>
                <a:spcPts val="0"/>
              </a:spcBef>
              <a:spcAft>
                <a:spcPts val="0"/>
              </a:spcAft>
              <a:buClrTx/>
              <a:buSzTx/>
              <a:buFontTx/>
              <a:buNone/>
              <a:tabLst/>
              <a:defRPr/>
            </a:pPr>
            <a:r>
              <a:rPr kumimoji="0" lang="nl-NL" sz="1400" b="1" i="0" u="none" strike="noStrike" kern="1200" cap="none" spc="0" normalizeH="0" baseline="0" noProof="0" dirty="0">
                <a:ln>
                  <a:noFill/>
                </a:ln>
                <a:solidFill>
                  <a:srgbClr val="F37F2F"/>
                </a:solidFill>
                <a:effectLst/>
                <a:uLnTx/>
                <a:uFillTx/>
                <a:latin typeface="Avenir Black" charset="0"/>
                <a:ea typeface="Avenir Black" charset="0"/>
                <a:cs typeface="Avenir Black" charset="0"/>
              </a:rPr>
              <a:t>Billion</a:t>
            </a:r>
          </a:p>
        </p:txBody>
      </p:sp>
      <p:sp>
        <p:nvSpPr>
          <p:cNvPr id="20" name="TextBox 19"/>
          <p:cNvSpPr txBox="1"/>
          <p:nvPr/>
        </p:nvSpPr>
        <p:spPr>
          <a:xfrm>
            <a:off x="7125017" y="3898908"/>
            <a:ext cx="565211" cy="477050"/>
          </a:xfrm>
          <a:prstGeom prst="rect">
            <a:avLst/>
          </a:prstGeom>
          <a:noFill/>
        </p:spPr>
        <p:txBody>
          <a:bodyPr wrap="none" lIns="45716" tIns="22858" rIns="45716" bIns="22858" rtlCol="0">
            <a:spAutoFit/>
          </a:bodyPr>
          <a:lstStyle/>
          <a:p>
            <a:pPr marL="0" marR="0" lvl="0" indent="0" algn="ctr" defTabSz="914265" rtl="0" eaLnBrk="1" fontAlgn="auto" latinLnBrk="0" hangingPunct="1">
              <a:lnSpc>
                <a:spcPct val="100000"/>
              </a:lnSpc>
              <a:spcBef>
                <a:spcPts val="0"/>
              </a:spcBef>
              <a:spcAft>
                <a:spcPts val="0"/>
              </a:spcAft>
              <a:buClrTx/>
              <a:buSzTx/>
              <a:buFontTx/>
              <a:buNone/>
              <a:tabLst/>
              <a:defRPr/>
            </a:pPr>
            <a:r>
              <a:rPr kumimoji="0" lang="nl-NL" sz="1400" b="1" i="0" u="none" strike="noStrike" kern="1200" cap="none" spc="0" normalizeH="0" baseline="0" noProof="0" dirty="0">
                <a:ln>
                  <a:noFill/>
                </a:ln>
                <a:solidFill>
                  <a:srgbClr val="F37F2F"/>
                </a:solidFill>
                <a:effectLst/>
                <a:uLnTx/>
                <a:uFillTx/>
                <a:latin typeface="Avenir Black" charset="0"/>
                <a:ea typeface="Avenir Black" charset="0"/>
                <a:cs typeface="Avenir Black" charset="0"/>
              </a:rPr>
              <a:t>25</a:t>
            </a:r>
          </a:p>
          <a:p>
            <a:pPr marL="0" marR="0" lvl="0" indent="0" algn="ctr" defTabSz="914265" rtl="0" eaLnBrk="1" fontAlgn="auto" latinLnBrk="0" hangingPunct="1">
              <a:lnSpc>
                <a:spcPct val="100000"/>
              </a:lnSpc>
              <a:spcBef>
                <a:spcPts val="0"/>
              </a:spcBef>
              <a:spcAft>
                <a:spcPts val="0"/>
              </a:spcAft>
              <a:buClrTx/>
              <a:buSzTx/>
              <a:buFontTx/>
              <a:buNone/>
              <a:tabLst/>
              <a:defRPr/>
            </a:pPr>
            <a:r>
              <a:rPr kumimoji="0" lang="nl-NL" sz="1400" b="1" i="0" u="none" strike="noStrike" kern="1200" cap="none" spc="0" normalizeH="0" baseline="0" noProof="0" dirty="0">
                <a:ln>
                  <a:noFill/>
                </a:ln>
                <a:solidFill>
                  <a:srgbClr val="F37F2F"/>
                </a:solidFill>
                <a:effectLst/>
                <a:uLnTx/>
                <a:uFillTx/>
                <a:latin typeface="Avenir Black" charset="0"/>
                <a:ea typeface="Avenir Black" charset="0"/>
                <a:cs typeface="Avenir Black" charset="0"/>
              </a:rPr>
              <a:t>Billion</a:t>
            </a:r>
          </a:p>
        </p:txBody>
      </p:sp>
      <p:sp>
        <p:nvSpPr>
          <p:cNvPr id="21" name="TextBox 20"/>
          <p:cNvSpPr txBox="1"/>
          <p:nvPr/>
        </p:nvSpPr>
        <p:spPr>
          <a:xfrm>
            <a:off x="8867814" y="3885170"/>
            <a:ext cx="565211" cy="477050"/>
          </a:xfrm>
          <a:prstGeom prst="rect">
            <a:avLst/>
          </a:prstGeom>
          <a:noFill/>
        </p:spPr>
        <p:txBody>
          <a:bodyPr wrap="none" lIns="45716" tIns="22858" rIns="45716" bIns="22858" rtlCol="0">
            <a:spAutoFit/>
          </a:bodyPr>
          <a:lstStyle/>
          <a:p>
            <a:pPr marL="0" marR="0" lvl="0" indent="0" algn="ctr" defTabSz="914265" rtl="0" eaLnBrk="1" fontAlgn="auto" latinLnBrk="0" hangingPunct="1">
              <a:lnSpc>
                <a:spcPct val="100000"/>
              </a:lnSpc>
              <a:spcBef>
                <a:spcPts val="0"/>
              </a:spcBef>
              <a:spcAft>
                <a:spcPts val="0"/>
              </a:spcAft>
              <a:buClrTx/>
              <a:buSzTx/>
              <a:buFontTx/>
              <a:buNone/>
              <a:tabLst/>
              <a:defRPr/>
            </a:pPr>
            <a:r>
              <a:rPr kumimoji="0" lang="nl-NL" sz="1400" b="1" i="0" u="none" strike="noStrike" kern="1200" cap="none" spc="0" normalizeH="0" baseline="0" noProof="0" dirty="0">
                <a:ln>
                  <a:noFill/>
                </a:ln>
                <a:solidFill>
                  <a:prstClr val="white"/>
                </a:solidFill>
                <a:effectLst/>
                <a:uLnTx/>
                <a:uFillTx/>
                <a:latin typeface="Avenir Black" charset="0"/>
                <a:ea typeface="Avenir Black" charset="0"/>
                <a:cs typeface="Avenir Black" charset="0"/>
              </a:rPr>
              <a:t>50</a:t>
            </a:r>
          </a:p>
          <a:p>
            <a:pPr marL="0" marR="0" lvl="0" indent="0" algn="ctr" defTabSz="914265" rtl="0" eaLnBrk="1" fontAlgn="auto" latinLnBrk="0" hangingPunct="1">
              <a:lnSpc>
                <a:spcPct val="100000"/>
              </a:lnSpc>
              <a:spcBef>
                <a:spcPts val="0"/>
              </a:spcBef>
              <a:spcAft>
                <a:spcPts val="0"/>
              </a:spcAft>
              <a:buClrTx/>
              <a:buSzTx/>
              <a:buFontTx/>
              <a:buNone/>
              <a:tabLst/>
              <a:defRPr/>
            </a:pPr>
            <a:r>
              <a:rPr kumimoji="0" lang="nl-NL" sz="1400" b="1" i="0" u="none" strike="noStrike" kern="1200" cap="none" spc="0" normalizeH="0" baseline="0" noProof="0" dirty="0">
                <a:ln>
                  <a:noFill/>
                </a:ln>
                <a:solidFill>
                  <a:prstClr val="white"/>
                </a:solidFill>
                <a:effectLst/>
                <a:uLnTx/>
                <a:uFillTx/>
                <a:latin typeface="Avenir Black" charset="0"/>
                <a:ea typeface="Avenir Black" charset="0"/>
                <a:cs typeface="Avenir Black" charset="0"/>
              </a:rPr>
              <a:t>Billion</a:t>
            </a:r>
          </a:p>
        </p:txBody>
      </p:sp>
      <p:sp>
        <p:nvSpPr>
          <p:cNvPr id="22" name="TextBox 21"/>
          <p:cNvSpPr txBox="1"/>
          <p:nvPr/>
        </p:nvSpPr>
        <p:spPr>
          <a:xfrm>
            <a:off x="8172916" y="4357210"/>
            <a:ext cx="2005677" cy="261606"/>
          </a:xfrm>
          <a:prstGeom prst="rect">
            <a:avLst/>
          </a:prstGeom>
          <a:noFill/>
        </p:spPr>
        <p:txBody>
          <a:bodyPr wrap="square" lIns="45716" tIns="22858" rIns="45716" bIns="22858" rtlCol="0">
            <a:spAutoFit/>
          </a:bodyPr>
          <a:lstStyle/>
          <a:p>
            <a:pPr marL="0" marR="0" lvl="0" indent="0" algn="ctr" defTabSz="914265" rtl="0" eaLnBrk="1" fontAlgn="auto" latinLnBrk="0" hangingPunct="1">
              <a:lnSpc>
                <a:spcPct val="100000"/>
              </a:lnSpc>
              <a:spcBef>
                <a:spcPts val="0"/>
              </a:spcBef>
              <a:spcAft>
                <a:spcPts val="0"/>
              </a:spcAft>
              <a:buClrTx/>
              <a:buSzTx/>
              <a:buFontTx/>
              <a:buNone/>
              <a:tabLst/>
              <a:defRPr/>
            </a:pPr>
            <a:r>
              <a:rPr kumimoji="0" lang="nl-NL" sz="1400" b="1" i="0" u="none" strike="noStrike" kern="1200" cap="none" spc="0" normalizeH="0" baseline="0" noProof="0" dirty="0">
                <a:ln>
                  <a:noFill/>
                </a:ln>
                <a:solidFill>
                  <a:prstClr val="white"/>
                </a:solidFill>
                <a:effectLst/>
                <a:uLnTx/>
                <a:uFillTx/>
                <a:latin typeface="Avenir Light"/>
                <a:ea typeface="Avenir Black" charset="0"/>
                <a:cs typeface="Avenir Black" charset="0"/>
              </a:rPr>
              <a:t>Connected </a:t>
            </a:r>
            <a:r>
              <a:rPr kumimoji="0" lang="nl-NL" sz="1400" b="1" i="0" u="none" strike="noStrike" kern="1200" cap="none" spc="0" normalizeH="0" baseline="0" noProof="0" dirty="0">
                <a:ln>
                  <a:noFill/>
                </a:ln>
                <a:solidFill>
                  <a:prstClr val="white"/>
                </a:solidFill>
                <a:effectLst/>
                <a:uLnTx/>
                <a:uFillTx/>
                <a:latin typeface="Avenir Black" charset="0"/>
                <a:ea typeface="Avenir Black" charset="0"/>
                <a:cs typeface="Avenir Black" charset="0"/>
              </a:rPr>
              <a:t>devices</a:t>
            </a:r>
          </a:p>
        </p:txBody>
      </p:sp>
      <p:sp>
        <p:nvSpPr>
          <p:cNvPr id="23" name="Oval 22"/>
          <p:cNvSpPr/>
          <p:nvPr/>
        </p:nvSpPr>
        <p:spPr>
          <a:xfrm>
            <a:off x="8001905" y="3558493"/>
            <a:ext cx="597094" cy="597016"/>
          </a:xfrm>
          <a:prstGeom prst="ellipse">
            <a:avLst/>
          </a:prstGeom>
          <a:solidFill>
            <a:sysClr val="window" lastClr="FFFFFF"/>
          </a:solidFill>
          <a:ln w="12700" cap="flat" cmpd="sng" algn="ctr">
            <a:noFill/>
            <a:prstDash val="solid"/>
            <a:miter lim="800000"/>
          </a:ln>
          <a:effectLst/>
        </p:spPr>
        <p:txBody>
          <a:bodyPr lIns="45716" tIns="22858" rIns="45716" bIns="22858" rtlCol="0" anchor="ctr"/>
          <a:lstStyle/>
          <a:p>
            <a:pPr marL="0" marR="0" lvl="0" indent="0" algn="ctr" defTabSz="685630" rtl="0" eaLnBrk="1" fontAlgn="auto" latinLnBrk="0" hangingPunct="1">
              <a:lnSpc>
                <a:spcPct val="100000"/>
              </a:lnSpc>
              <a:spcBef>
                <a:spcPts val="0"/>
              </a:spcBef>
              <a:spcAft>
                <a:spcPts val="0"/>
              </a:spcAft>
              <a:buClrTx/>
              <a:buSzTx/>
              <a:buFontTx/>
              <a:buNone/>
              <a:tabLst/>
              <a:defRPr/>
            </a:pPr>
            <a:endParaRPr kumimoji="0" lang="nl-NL" sz="1800" b="1" i="0" u="none" strike="noStrike" kern="0" cap="none" spc="0" normalizeH="0" baseline="0" noProof="0">
              <a:ln>
                <a:noFill/>
              </a:ln>
              <a:solidFill>
                <a:prstClr val="white"/>
              </a:solidFill>
              <a:effectLst/>
              <a:uLnTx/>
              <a:uFillTx/>
              <a:latin typeface="Avenir Black" charset="0"/>
              <a:ea typeface="Avenir Black" charset="0"/>
              <a:cs typeface="Avenir Black" charset="0"/>
            </a:endParaRPr>
          </a:p>
        </p:txBody>
      </p:sp>
      <p:sp>
        <p:nvSpPr>
          <p:cNvPr id="24" name="Donut 23"/>
          <p:cNvSpPr/>
          <p:nvPr/>
        </p:nvSpPr>
        <p:spPr>
          <a:xfrm>
            <a:off x="8028934" y="3584054"/>
            <a:ext cx="545972" cy="545901"/>
          </a:xfrm>
          <a:prstGeom prst="donut">
            <a:avLst>
              <a:gd name="adj" fmla="val 7575"/>
            </a:avLst>
          </a:prstGeom>
          <a:solidFill>
            <a:srgbClr val="F28019"/>
          </a:solidFill>
          <a:ln w="12700" cap="flat" cmpd="sng" algn="ctr">
            <a:noFill/>
            <a:prstDash val="solid"/>
            <a:miter lim="800000"/>
          </a:ln>
          <a:effectLst/>
        </p:spPr>
        <p:txBody>
          <a:bodyPr lIns="45716" tIns="22858" rIns="45716" bIns="22858" rtlCol="0" anchor="ctr"/>
          <a:lstStyle/>
          <a:p>
            <a:pPr marL="0" marR="0" lvl="0" indent="0" algn="ctr" defTabSz="685630" rtl="0" eaLnBrk="1" fontAlgn="auto" latinLnBrk="0" hangingPunct="1">
              <a:lnSpc>
                <a:spcPct val="100000"/>
              </a:lnSpc>
              <a:spcBef>
                <a:spcPts val="0"/>
              </a:spcBef>
              <a:spcAft>
                <a:spcPts val="0"/>
              </a:spcAft>
              <a:buClrTx/>
              <a:buSzTx/>
              <a:buFontTx/>
              <a:buNone/>
              <a:tabLst/>
              <a:defRPr/>
            </a:pPr>
            <a:r>
              <a:rPr kumimoji="0" lang="nl-NL" sz="3700" b="1" i="0" u="none" strike="noStrike" kern="0" cap="none" spc="0" normalizeH="0" baseline="0" noProof="0" dirty="0">
                <a:ln>
                  <a:noFill/>
                </a:ln>
                <a:solidFill>
                  <a:srgbClr val="F28019"/>
                </a:solidFill>
                <a:effectLst/>
                <a:uLnTx/>
                <a:uFillTx/>
                <a:latin typeface="Avenir Black" charset="0"/>
                <a:ea typeface="Avenir Black" charset="0"/>
                <a:cs typeface="Avenir Black" charset="0"/>
              </a:rPr>
              <a:t>!</a:t>
            </a:r>
          </a:p>
        </p:txBody>
      </p:sp>
      <p:cxnSp>
        <p:nvCxnSpPr>
          <p:cNvPr id="25" name="Straight Connector 24"/>
          <p:cNvCxnSpPr/>
          <p:nvPr/>
        </p:nvCxnSpPr>
        <p:spPr>
          <a:xfrm>
            <a:off x="9131892" y="4696770"/>
            <a:ext cx="642" cy="311271"/>
          </a:xfrm>
          <a:prstGeom prst="line">
            <a:avLst/>
          </a:prstGeom>
          <a:noFill/>
          <a:ln w="44450" cap="rnd" cmpd="sng" algn="ctr">
            <a:solidFill>
              <a:sysClr val="window" lastClr="FFFFFF"/>
            </a:solidFill>
            <a:prstDash val="sysDot"/>
            <a:miter lim="800000"/>
            <a:tailEnd type="oval" w="sm" len="sm"/>
          </a:ln>
          <a:effectLst/>
        </p:spPr>
      </p:cxnSp>
      <p:sp>
        <p:nvSpPr>
          <p:cNvPr id="26" name="Freeform 25"/>
          <p:cNvSpPr/>
          <p:nvPr/>
        </p:nvSpPr>
        <p:spPr>
          <a:xfrm>
            <a:off x="3255734" y="2549151"/>
            <a:ext cx="858927" cy="1725657"/>
          </a:xfrm>
          <a:custGeom>
            <a:avLst/>
            <a:gdLst>
              <a:gd name="connsiteX0" fmla="*/ 0 w 1372830"/>
              <a:gd name="connsiteY0" fmla="*/ 0 h 2758490"/>
              <a:gd name="connsiteX1" fmla="*/ 134299 w 1372830"/>
              <a:gd name="connsiteY1" fmla="*/ 6782 h 2758490"/>
              <a:gd name="connsiteX2" fmla="*/ 1372830 w 1372830"/>
              <a:gd name="connsiteY2" fmla="*/ 1379245 h 2758490"/>
              <a:gd name="connsiteX3" fmla="*/ 134299 w 1372830"/>
              <a:gd name="connsiteY3" fmla="*/ 2751708 h 2758490"/>
              <a:gd name="connsiteX4" fmla="*/ 0 w 1372830"/>
              <a:gd name="connsiteY4" fmla="*/ 2758490 h 27584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2830" h="2758490">
                <a:moveTo>
                  <a:pt x="0" y="0"/>
                </a:moveTo>
                <a:lnTo>
                  <a:pt x="134299" y="6782"/>
                </a:lnTo>
                <a:cubicBezTo>
                  <a:pt x="829963" y="77430"/>
                  <a:pt x="1372830" y="664941"/>
                  <a:pt x="1372830" y="1379245"/>
                </a:cubicBezTo>
                <a:cubicBezTo>
                  <a:pt x="1372830" y="2093549"/>
                  <a:pt x="829963" y="2681060"/>
                  <a:pt x="134299" y="2751708"/>
                </a:cubicBezTo>
                <a:lnTo>
                  <a:pt x="0" y="2758490"/>
                </a:lnTo>
                <a:close/>
              </a:path>
            </a:pathLst>
          </a:custGeom>
          <a:solidFill>
            <a:schemeClr val="accent1">
              <a:lumMod val="75000"/>
            </a:schemeClr>
          </a:solidFill>
          <a:ln w="12700" cap="flat" cmpd="sng" algn="ctr">
            <a:noFill/>
            <a:prstDash val="solid"/>
            <a:miter lim="800000"/>
          </a:ln>
          <a:effectLst/>
        </p:spPr>
        <p:txBody>
          <a:bodyPr lIns="45716" tIns="22858" rIns="45716" bIns="22858" rtlCol="0" anchor="ctr"/>
          <a:lstStyle/>
          <a:p>
            <a:pPr marL="0" marR="0" lvl="0" indent="0" algn="ctr" defTabSz="685630" rtl="0" eaLnBrk="1" fontAlgn="auto" latinLnBrk="0" hangingPunct="1">
              <a:lnSpc>
                <a:spcPct val="100000"/>
              </a:lnSpc>
              <a:spcBef>
                <a:spcPts val="0"/>
              </a:spcBef>
              <a:spcAft>
                <a:spcPts val="0"/>
              </a:spcAft>
              <a:buClrTx/>
              <a:buSzTx/>
              <a:buFontTx/>
              <a:buNone/>
              <a:tabLst/>
              <a:defRPr/>
            </a:pPr>
            <a:endParaRPr kumimoji="0" lang="nl-NL" sz="1400" b="1" i="0" u="none" strike="noStrike" kern="0" cap="none" spc="0" normalizeH="0" baseline="0" noProof="0">
              <a:ln>
                <a:noFill/>
              </a:ln>
              <a:solidFill>
                <a:prstClr val="white"/>
              </a:solidFill>
              <a:effectLst/>
              <a:uLnTx/>
              <a:uFillTx/>
              <a:latin typeface="Avenir Black" charset="0"/>
              <a:ea typeface="Avenir Black" charset="0"/>
              <a:cs typeface="Avenir Black" charset="0"/>
            </a:endParaRPr>
          </a:p>
        </p:txBody>
      </p:sp>
      <p:sp>
        <p:nvSpPr>
          <p:cNvPr id="27" name="Freeform 26"/>
          <p:cNvSpPr/>
          <p:nvPr/>
        </p:nvSpPr>
        <p:spPr>
          <a:xfrm flipH="1">
            <a:off x="2396806" y="2549151"/>
            <a:ext cx="858927" cy="1725657"/>
          </a:xfrm>
          <a:custGeom>
            <a:avLst/>
            <a:gdLst>
              <a:gd name="connsiteX0" fmla="*/ 0 w 1372830"/>
              <a:gd name="connsiteY0" fmla="*/ 0 h 2758490"/>
              <a:gd name="connsiteX1" fmla="*/ 134299 w 1372830"/>
              <a:gd name="connsiteY1" fmla="*/ 6782 h 2758490"/>
              <a:gd name="connsiteX2" fmla="*/ 1372830 w 1372830"/>
              <a:gd name="connsiteY2" fmla="*/ 1379245 h 2758490"/>
              <a:gd name="connsiteX3" fmla="*/ 134299 w 1372830"/>
              <a:gd name="connsiteY3" fmla="*/ 2751708 h 2758490"/>
              <a:gd name="connsiteX4" fmla="*/ 0 w 1372830"/>
              <a:gd name="connsiteY4" fmla="*/ 2758490 h 27584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2830" h="2758490">
                <a:moveTo>
                  <a:pt x="0" y="0"/>
                </a:moveTo>
                <a:lnTo>
                  <a:pt x="134299" y="6782"/>
                </a:lnTo>
                <a:cubicBezTo>
                  <a:pt x="829963" y="77430"/>
                  <a:pt x="1372830" y="664941"/>
                  <a:pt x="1372830" y="1379245"/>
                </a:cubicBezTo>
                <a:cubicBezTo>
                  <a:pt x="1372830" y="2093549"/>
                  <a:pt x="829963" y="2681060"/>
                  <a:pt x="134299" y="2751708"/>
                </a:cubicBezTo>
                <a:lnTo>
                  <a:pt x="0" y="2758490"/>
                </a:lnTo>
                <a:close/>
              </a:path>
            </a:pathLst>
          </a:custGeom>
          <a:solidFill>
            <a:schemeClr val="accent1"/>
          </a:solidFill>
          <a:ln w="12700" cap="flat" cmpd="sng" algn="ctr">
            <a:noFill/>
            <a:prstDash val="solid"/>
            <a:miter lim="800000"/>
          </a:ln>
          <a:effectLst/>
        </p:spPr>
        <p:txBody>
          <a:bodyPr lIns="45716" tIns="22858" rIns="45716" bIns="22858" rtlCol="0" anchor="ctr"/>
          <a:lstStyle/>
          <a:p>
            <a:pPr marL="0" marR="0" lvl="0" indent="0" algn="ctr" defTabSz="685630" rtl="0" eaLnBrk="1" fontAlgn="auto" latinLnBrk="0" hangingPunct="1">
              <a:lnSpc>
                <a:spcPct val="100000"/>
              </a:lnSpc>
              <a:spcBef>
                <a:spcPts val="0"/>
              </a:spcBef>
              <a:spcAft>
                <a:spcPts val="0"/>
              </a:spcAft>
              <a:buClrTx/>
              <a:buSzTx/>
              <a:buFontTx/>
              <a:buNone/>
              <a:tabLst/>
              <a:defRPr/>
            </a:pPr>
            <a:endParaRPr kumimoji="0" lang="nl-NL" sz="1400" b="1" i="0" u="none" strike="noStrike" kern="0" cap="none" spc="0" normalizeH="0" baseline="0" noProof="0">
              <a:ln>
                <a:noFill/>
              </a:ln>
              <a:solidFill>
                <a:prstClr val="white"/>
              </a:solidFill>
              <a:effectLst/>
              <a:uLnTx/>
              <a:uFillTx/>
              <a:latin typeface="Avenir Black" charset="0"/>
              <a:ea typeface="Avenir Black" charset="0"/>
              <a:cs typeface="Avenir Black" charset="0"/>
            </a:endParaRPr>
          </a:p>
        </p:txBody>
      </p:sp>
      <p:sp>
        <p:nvSpPr>
          <p:cNvPr id="28" name="Donut 27"/>
          <p:cNvSpPr/>
          <p:nvPr/>
        </p:nvSpPr>
        <p:spPr>
          <a:xfrm>
            <a:off x="1967261" y="2128448"/>
            <a:ext cx="2576941" cy="2576607"/>
          </a:xfrm>
          <a:prstGeom prst="donut">
            <a:avLst>
              <a:gd name="adj" fmla="val 5118"/>
            </a:avLst>
          </a:prstGeom>
          <a:solidFill>
            <a:schemeClr val="bg2">
              <a:lumMod val="10000"/>
            </a:schemeClr>
          </a:solidFill>
          <a:ln w="12700" cap="flat" cmpd="sng" algn="ctr">
            <a:noFill/>
            <a:prstDash val="solid"/>
            <a:miter lim="800000"/>
          </a:ln>
          <a:effectLst/>
        </p:spPr>
        <p:txBody>
          <a:bodyPr lIns="45716" tIns="22858" rIns="45716" bIns="22858" rtlCol="0" anchor="ctr"/>
          <a:lstStyle/>
          <a:p>
            <a:pPr marL="0" marR="0" lvl="0" indent="0" algn="ctr" defTabSz="685630" rtl="0" eaLnBrk="1" fontAlgn="auto" latinLnBrk="0" hangingPunct="1">
              <a:lnSpc>
                <a:spcPct val="100000"/>
              </a:lnSpc>
              <a:spcBef>
                <a:spcPts val="0"/>
              </a:spcBef>
              <a:spcAft>
                <a:spcPts val="0"/>
              </a:spcAft>
              <a:buClrTx/>
              <a:buSzTx/>
              <a:buFontTx/>
              <a:buNone/>
              <a:tabLst/>
              <a:defRPr/>
            </a:pPr>
            <a:endParaRPr kumimoji="0" lang="nl-NL" sz="1400" b="1" i="0" u="none" strike="noStrike" kern="0" cap="none" spc="0" normalizeH="0" baseline="0" noProof="0">
              <a:ln>
                <a:noFill/>
              </a:ln>
              <a:solidFill>
                <a:prstClr val="black"/>
              </a:solidFill>
              <a:effectLst/>
              <a:uLnTx/>
              <a:uFillTx/>
              <a:latin typeface="Avenir Black" charset="0"/>
              <a:ea typeface="Avenir Black" charset="0"/>
              <a:cs typeface="Avenir Black" charset="0"/>
            </a:endParaRPr>
          </a:p>
        </p:txBody>
      </p:sp>
      <p:sp>
        <p:nvSpPr>
          <p:cNvPr id="29" name="Freeform 10"/>
          <p:cNvSpPr>
            <a:spLocks noEditPoints="1"/>
          </p:cNvSpPr>
          <p:nvPr/>
        </p:nvSpPr>
        <p:spPr bwMode="auto">
          <a:xfrm>
            <a:off x="2865822" y="2827966"/>
            <a:ext cx="779417" cy="780754"/>
          </a:xfrm>
          <a:custGeom>
            <a:avLst/>
            <a:gdLst>
              <a:gd name="T0" fmla="*/ 192 w 226"/>
              <a:gd name="T1" fmla="*/ 32 h 227"/>
              <a:gd name="T2" fmla="*/ 113 w 226"/>
              <a:gd name="T3" fmla="*/ 0 h 227"/>
              <a:gd name="T4" fmla="*/ 34 w 226"/>
              <a:gd name="T5" fmla="*/ 32 h 227"/>
              <a:gd name="T6" fmla="*/ 0 w 226"/>
              <a:gd name="T7" fmla="*/ 114 h 227"/>
              <a:gd name="T8" fmla="*/ 33 w 226"/>
              <a:gd name="T9" fmla="*/ 194 h 227"/>
              <a:gd name="T10" fmla="*/ 113 w 226"/>
              <a:gd name="T11" fmla="*/ 227 h 227"/>
              <a:gd name="T12" fmla="*/ 193 w 226"/>
              <a:gd name="T13" fmla="*/ 194 h 227"/>
              <a:gd name="T14" fmla="*/ 226 w 226"/>
              <a:gd name="T15" fmla="*/ 114 h 227"/>
              <a:gd name="T16" fmla="*/ 182 w 226"/>
              <a:gd name="T17" fmla="*/ 73 h 227"/>
              <a:gd name="T18" fmla="*/ 147 w 226"/>
              <a:gd name="T19" fmla="*/ 150 h 227"/>
              <a:gd name="T20" fmla="*/ 147 w 226"/>
              <a:gd name="T21" fmla="*/ 150 h 227"/>
              <a:gd name="T22" fmla="*/ 173 w 226"/>
              <a:gd name="T23" fmla="*/ 69 h 227"/>
              <a:gd name="T24" fmla="*/ 182 w 226"/>
              <a:gd name="T25" fmla="*/ 117 h 227"/>
              <a:gd name="T26" fmla="*/ 148 w 226"/>
              <a:gd name="T27" fmla="*/ 83 h 227"/>
              <a:gd name="T28" fmla="*/ 195 w 226"/>
              <a:gd name="T29" fmla="*/ 59 h 227"/>
              <a:gd name="T30" fmla="*/ 177 w 226"/>
              <a:gd name="T31" fmla="*/ 39 h 227"/>
              <a:gd name="T32" fmla="*/ 155 w 226"/>
              <a:gd name="T33" fmla="*/ 31 h 227"/>
              <a:gd name="T34" fmla="*/ 137 w 226"/>
              <a:gd name="T35" fmla="*/ 41 h 227"/>
              <a:gd name="T36" fmla="*/ 117 w 226"/>
              <a:gd name="T37" fmla="*/ 18 h 227"/>
              <a:gd name="T38" fmla="*/ 117 w 226"/>
              <a:gd name="T39" fmla="*/ 50 h 227"/>
              <a:gd name="T40" fmla="*/ 117 w 226"/>
              <a:gd name="T41" fmla="*/ 50 h 227"/>
              <a:gd name="T42" fmla="*/ 117 w 226"/>
              <a:gd name="T43" fmla="*/ 110 h 227"/>
              <a:gd name="T44" fmla="*/ 142 w 226"/>
              <a:gd name="T45" fmla="*/ 143 h 227"/>
              <a:gd name="T46" fmla="*/ 141 w 226"/>
              <a:gd name="T47" fmla="*/ 149 h 227"/>
              <a:gd name="T48" fmla="*/ 82 w 226"/>
              <a:gd name="T49" fmla="*/ 110 h 227"/>
              <a:gd name="T50" fmla="*/ 82 w 226"/>
              <a:gd name="T51" fmla="*/ 110 h 227"/>
              <a:gd name="T52" fmla="*/ 82 w 226"/>
              <a:gd name="T53" fmla="*/ 117 h 227"/>
              <a:gd name="T54" fmla="*/ 110 w 226"/>
              <a:gd name="T55" fmla="*/ 50 h 227"/>
              <a:gd name="T56" fmla="*/ 54 w 226"/>
              <a:gd name="T57" fmla="*/ 69 h 227"/>
              <a:gd name="T58" fmla="*/ 78 w 226"/>
              <a:gd name="T59" fmla="*/ 82 h 227"/>
              <a:gd name="T60" fmla="*/ 78 w 226"/>
              <a:gd name="T61" fmla="*/ 82 h 227"/>
              <a:gd name="T62" fmla="*/ 44 w 226"/>
              <a:gd name="T63" fmla="*/ 117 h 227"/>
              <a:gd name="T64" fmla="*/ 68 w 226"/>
              <a:gd name="T65" fmla="*/ 182 h 227"/>
              <a:gd name="T66" fmla="*/ 110 w 226"/>
              <a:gd name="T67" fmla="*/ 147 h 227"/>
              <a:gd name="T68" fmla="*/ 109 w 226"/>
              <a:gd name="T69" fmla="*/ 18 h 227"/>
              <a:gd name="T70" fmla="*/ 109 w 226"/>
              <a:gd name="T71" fmla="*/ 18 h 227"/>
              <a:gd name="T72" fmla="*/ 89 w 226"/>
              <a:gd name="T73" fmla="*/ 41 h 227"/>
              <a:gd name="T74" fmla="*/ 55 w 226"/>
              <a:gd name="T75" fmla="*/ 34 h 227"/>
              <a:gd name="T76" fmla="*/ 47 w 226"/>
              <a:gd name="T77" fmla="*/ 67 h 227"/>
              <a:gd name="T78" fmla="*/ 28 w 226"/>
              <a:gd name="T79" fmla="*/ 64 h 227"/>
              <a:gd name="T80" fmla="*/ 15 w 226"/>
              <a:gd name="T81" fmla="*/ 110 h 227"/>
              <a:gd name="T82" fmla="*/ 44 w 226"/>
              <a:gd name="T83" fmla="*/ 153 h 227"/>
              <a:gd name="T84" fmla="*/ 31 w 226"/>
              <a:gd name="T85" fmla="*/ 168 h 227"/>
              <a:gd name="T86" fmla="*/ 48 w 226"/>
              <a:gd name="T87" fmla="*/ 188 h 227"/>
              <a:gd name="T88" fmla="*/ 72 w 226"/>
              <a:gd name="T89" fmla="*/ 196 h 227"/>
              <a:gd name="T90" fmla="*/ 89 w 226"/>
              <a:gd name="T91" fmla="*/ 185 h 227"/>
              <a:gd name="T92" fmla="*/ 109 w 226"/>
              <a:gd name="T93" fmla="*/ 210 h 227"/>
              <a:gd name="T94" fmla="*/ 117 w 226"/>
              <a:gd name="T95" fmla="*/ 210 h 227"/>
              <a:gd name="T96" fmla="*/ 117 w 226"/>
              <a:gd name="T97" fmla="*/ 210 h 227"/>
              <a:gd name="T98" fmla="*/ 138 w 226"/>
              <a:gd name="T99" fmla="*/ 185 h 227"/>
              <a:gd name="T100" fmla="*/ 172 w 226"/>
              <a:gd name="T101" fmla="*/ 193 h 227"/>
              <a:gd name="T102" fmla="*/ 179 w 226"/>
              <a:gd name="T103" fmla="*/ 160 h 227"/>
              <a:gd name="T104" fmla="*/ 199 w 226"/>
              <a:gd name="T105" fmla="*/ 162 h 227"/>
              <a:gd name="T106" fmla="*/ 212 w 226"/>
              <a:gd name="T107" fmla="*/ 117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26" h="227">
                <a:moveTo>
                  <a:pt x="211" y="56"/>
                </a:moveTo>
                <a:cubicBezTo>
                  <a:pt x="209" y="53"/>
                  <a:pt x="208" y="52"/>
                  <a:pt x="207" y="50"/>
                </a:cubicBezTo>
                <a:cubicBezTo>
                  <a:pt x="203" y="44"/>
                  <a:pt x="198" y="38"/>
                  <a:pt x="193" y="33"/>
                </a:cubicBezTo>
                <a:cubicBezTo>
                  <a:pt x="193" y="33"/>
                  <a:pt x="192" y="33"/>
                  <a:pt x="192" y="32"/>
                </a:cubicBezTo>
                <a:cubicBezTo>
                  <a:pt x="190" y="30"/>
                  <a:pt x="188" y="29"/>
                  <a:pt x="186" y="27"/>
                </a:cubicBezTo>
                <a:cubicBezTo>
                  <a:pt x="174" y="16"/>
                  <a:pt x="159" y="9"/>
                  <a:pt x="143" y="4"/>
                </a:cubicBezTo>
                <a:cubicBezTo>
                  <a:pt x="137" y="3"/>
                  <a:pt x="131" y="1"/>
                  <a:pt x="124" y="1"/>
                </a:cubicBezTo>
                <a:cubicBezTo>
                  <a:pt x="120" y="0"/>
                  <a:pt x="117" y="0"/>
                  <a:pt x="113" y="0"/>
                </a:cubicBezTo>
                <a:cubicBezTo>
                  <a:pt x="109" y="0"/>
                  <a:pt x="106" y="0"/>
                  <a:pt x="102" y="1"/>
                </a:cubicBezTo>
                <a:cubicBezTo>
                  <a:pt x="95" y="1"/>
                  <a:pt x="89" y="3"/>
                  <a:pt x="83" y="4"/>
                </a:cubicBezTo>
                <a:cubicBezTo>
                  <a:pt x="67" y="9"/>
                  <a:pt x="52" y="16"/>
                  <a:pt x="40" y="27"/>
                </a:cubicBezTo>
                <a:cubicBezTo>
                  <a:pt x="38" y="29"/>
                  <a:pt x="36" y="30"/>
                  <a:pt x="34" y="32"/>
                </a:cubicBezTo>
                <a:cubicBezTo>
                  <a:pt x="34" y="33"/>
                  <a:pt x="33" y="33"/>
                  <a:pt x="33" y="33"/>
                </a:cubicBezTo>
                <a:cubicBezTo>
                  <a:pt x="28" y="38"/>
                  <a:pt x="23" y="44"/>
                  <a:pt x="19" y="50"/>
                </a:cubicBezTo>
                <a:cubicBezTo>
                  <a:pt x="18" y="52"/>
                  <a:pt x="17" y="53"/>
                  <a:pt x="16" y="55"/>
                </a:cubicBezTo>
                <a:cubicBezTo>
                  <a:pt x="5" y="73"/>
                  <a:pt x="0" y="93"/>
                  <a:pt x="0" y="114"/>
                </a:cubicBezTo>
                <a:cubicBezTo>
                  <a:pt x="0" y="134"/>
                  <a:pt x="5" y="154"/>
                  <a:pt x="15" y="171"/>
                </a:cubicBezTo>
                <a:cubicBezTo>
                  <a:pt x="16" y="173"/>
                  <a:pt x="18" y="175"/>
                  <a:pt x="19" y="177"/>
                </a:cubicBezTo>
                <a:cubicBezTo>
                  <a:pt x="23" y="183"/>
                  <a:pt x="28" y="189"/>
                  <a:pt x="33" y="194"/>
                </a:cubicBezTo>
                <a:cubicBezTo>
                  <a:pt x="33" y="194"/>
                  <a:pt x="33" y="194"/>
                  <a:pt x="33" y="194"/>
                </a:cubicBezTo>
                <a:cubicBezTo>
                  <a:pt x="35" y="196"/>
                  <a:pt x="37" y="198"/>
                  <a:pt x="39" y="199"/>
                </a:cubicBezTo>
                <a:cubicBezTo>
                  <a:pt x="52" y="210"/>
                  <a:pt x="67" y="218"/>
                  <a:pt x="83" y="223"/>
                </a:cubicBezTo>
                <a:cubicBezTo>
                  <a:pt x="89" y="225"/>
                  <a:pt x="95" y="226"/>
                  <a:pt x="102" y="226"/>
                </a:cubicBezTo>
                <a:cubicBezTo>
                  <a:pt x="106" y="227"/>
                  <a:pt x="109" y="227"/>
                  <a:pt x="113" y="227"/>
                </a:cubicBezTo>
                <a:cubicBezTo>
                  <a:pt x="117" y="227"/>
                  <a:pt x="120" y="227"/>
                  <a:pt x="124" y="226"/>
                </a:cubicBezTo>
                <a:cubicBezTo>
                  <a:pt x="131" y="226"/>
                  <a:pt x="137" y="225"/>
                  <a:pt x="143" y="223"/>
                </a:cubicBezTo>
                <a:cubicBezTo>
                  <a:pt x="160" y="218"/>
                  <a:pt x="174" y="210"/>
                  <a:pt x="187" y="199"/>
                </a:cubicBezTo>
                <a:cubicBezTo>
                  <a:pt x="189" y="198"/>
                  <a:pt x="191" y="196"/>
                  <a:pt x="193" y="194"/>
                </a:cubicBezTo>
                <a:cubicBezTo>
                  <a:pt x="193" y="194"/>
                  <a:pt x="193" y="194"/>
                  <a:pt x="193" y="194"/>
                </a:cubicBezTo>
                <a:cubicBezTo>
                  <a:pt x="198" y="189"/>
                  <a:pt x="203" y="183"/>
                  <a:pt x="207" y="177"/>
                </a:cubicBezTo>
                <a:cubicBezTo>
                  <a:pt x="209" y="175"/>
                  <a:pt x="210" y="173"/>
                  <a:pt x="211" y="171"/>
                </a:cubicBezTo>
                <a:cubicBezTo>
                  <a:pt x="221" y="154"/>
                  <a:pt x="226" y="134"/>
                  <a:pt x="226" y="114"/>
                </a:cubicBezTo>
                <a:cubicBezTo>
                  <a:pt x="226" y="93"/>
                  <a:pt x="221" y="73"/>
                  <a:pt x="211" y="56"/>
                </a:cubicBezTo>
                <a:close/>
                <a:moveTo>
                  <a:pt x="212" y="110"/>
                </a:moveTo>
                <a:cubicBezTo>
                  <a:pt x="189" y="110"/>
                  <a:pt x="189" y="110"/>
                  <a:pt x="189" y="110"/>
                </a:cubicBezTo>
                <a:cubicBezTo>
                  <a:pt x="188" y="97"/>
                  <a:pt x="186" y="85"/>
                  <a:pt x="182" y="73"/>
                </a:cubicBezTo>
                <a:cubicBezTo>
                  <a:pt x="186" y="71"/>
                  <a:pt x="190" y="69"/>
                  <a:pt x="193" y="67"/>
                </a:cubicBezTo>
                <a:cubicBezTo>
                  <a:pt x="195" y="66"/>
                  <a:pt x="197" y="65"/>
                  <a:pt x="199" y="64"/>
                </a:cubicBezTo>
                <a:cubicBezTo>
                  <a:pt x="206" y="78"/>
                  <a:pt x="211" y="94"/>
                  <a:pt x="212" y="110"/>
                </a:cubicBezTo>
                <a:close/>
                <a:moveTo>
                  <a:pt x="147" y="150"/>
                </a:moveTo>
                <a:cubicBezTo>
                  <a:pt x="156" y="152"/>
                  <a:pt x="165" y="154"/>
                  <a:pt x="173" y="157"/>
                </a:cubicBezTo>
                <a:cubicBezTo>
                  <a:pt x="169" y="166"/>
                  <a:pt x="164" y="174"/>
                  <a:pt x="158" y="182"/>
                </a:cubicBezTo>
                <a:cubicBezTo>
                  <a:pt x="152" y="180"/>
                  <a:pt x="146" y="179"/>
                  <a:pt x="140" y="178"/>
                </a:cubicBezTo>
                <a:cubicBezTo>
                  <a:pt x="143" y="169"/>
                  <a:pt x="146" y="160"/>
                  <a:pt x="147" y="150"/>
                </a:cubicBezTo>
                <a:close/>
                <a:moveTo>
                  <a:pt x="147" y="76"/>
                </a:moveTo>
                <a:cubicBezTo>
                  <a:pt x="145" y="66"/>
                  <a:pt x="143" y="57"/>
                  <a:pt x="140" y="48"/>
                </a:cubicBezTo>
                <a:cubicBezTo>
                  <a:pt x="146" y="47"/>
                  <a:pt x="152" y="46"/>
                  <a:pt x="158" y="45"/>
                </a:cubicBezTo>
                <a:cubicBezTo>
                  <a:pt x="164" y="52"/>
                  <a:pt x="169" y="60"/>
                  <a:pt x="173" y="69"/>
                </a:cubicBezTo>
                <a:cubicBezTo>
                  <a:pt x="165" y="72"/>
                  <a:pt x="156" y="74"/>
                  <a:pt x="147" y="76"/>
                </a:cubicBezTo>
                <a:close/>
                <a:moveTo>
                  <a:pt x="148" y="144"/>
                </a:moveTo>
                <a:cubicBezTo>
                  <a:pt x="150" y="135"/>
                  <a:pt x="150" y="126"/>
                  <a:pt x="151" y="117"/>
                </a:cubicBezTo>
                <a:cubicBezTo>
                  <a:pt x="182" y="117"/>
                  <a:pt x="182" y="117"/>
                  <a:pt x="182" y="117"/>
                </a:cubicBezTo>
                <a:cubicBezTo>
                  <a:pt x="182" y="129"/>
                  <a:pt x="179" y="140"/>
                  <a:pt x="176" y="151"/>
                </a:cubicBezTo>
                <a:cubicBezTo>
                  <a:pt x="167" y="148"/>
                  <a:pt x="158" y="145"/>
                  <a:pt x="148" y="144"/>
                </a:cubicBezTo>
                <a:close/>
                <a:moveTo>
                  <a:pt x="151" y="110"/>
                </a:moveTo>
                <a:cubicBezTo>
                  <a:pt x="150" y="101"/>
                  <a:pt x="150" y="91"/>
                  <a:pt x="148" y="83"/>
                </a:cubicBezTo>
                <a:cubicBezTo>
                  <a:pt x="158" y="81"/>
                  <a:pt x="167" y="78"/>
                  <a:pt x="175" y="75"/>
                </a:cubicBezTo>
                <a:cubicBezTo>
                  <a:pt x="179" y="86"/>
                  <a:pt x="182" y="98"/>
                  <a:pt x="182" y="110"/>
                </a:cubicBezTo>
                <a:lnTo>
                  <a:pt x="151" y="110"/>
                </a:lnTo>
                <a:close/>
                <a:moveTo>
                  <a:pt x="195" y="59"/>
                </a:moveTo>
                <a:cubicBezTo>
                  <a:pt x="193" y="59"/>
                  <a:pt x="192" y="60"/>
                  <a:pt x="190" y="61"/>
                </a:cubicBezTo>
                <a:cubicBezTo>
                  <a:pt x="186" y="63"/>
                  <a:pt x="183" y="65"/>
                  <a:pt x="179" y="67"/>
                </a:cubicBezTo>
                <a:cubicBezTo>
                  <a:pt x="175" y="58"/>
                  <a:pt x="171" y="50"/>
                  <a:pt x="165" y="43"/>
                </a:cubicBezTo>
                <a:cubicBezTo>
                  <a:pt x="169" y="42"/>
                  <a:pt x="173" y="40"/>
                  <a:pt x="177" y="39"/>
                </a:cubicBezTo>
                <a:cubicBezTo>
                  <a:pt x="184" y="45"/>
                  <a:pt x="190" y="51"/>
                  <a:pt x="195" y="59"/>
                </a:cubicBezTo>
                <a:close/>
                <a:moveTo>
                  <a:pt x="171" y="34"/>
                </a:moveTo>
                <a:cubicBezTo>
                  <a:pt x="167" y="35"/>
                  <a:pt x="164" y="36"/>
                  <a:pt x="160" y="37"/>
                </a:cubicBezTo>
                <a:cubicBezTo>
                  <a:pt x="158" y="35"/>
                  <a:pt x="157" y="33"/>
                  <a:pt x="155" y="31"/>
                </a:cubicBezTo>
                <a:cubicBezTo>
                  <a:pt x="150" y="27"/>
                  <a:pt x="145" y="22"/>
                  <a:pt x="140" y="19"/>
                </a:cubicBezTo>
                <a:cubicBezTo>
                  <a:pt x="151" y="22"/>
                  <a:pt x="162" y="27"/>
                  <a:pt x="171" y="34"/>
                </a:cubicBezTo>
                <a:close/>
                <a:moveTo>
                  <a:pt x="152" y="39"/>
                </a:moveTo>
                <a:cubicBezTo>
                  <a:pt x="147" y="40"/>
                  <a:pt x="142" y="41"/>
                  <a:pt x="137" y="41"/>
                </a:cubicBezTo>
                <a:cubicBezTo>
                  <a:pt x="134" y="33"/>
                  <a:pt x="129" y="25"/>
                  <a:pt x="125" y="17"/>
                </a:cubicBezTo>
                <a:cubicBezTo>
                  <a:pt x="135" y="23"/>
                  <a:pt x="144" y="30"/>
                  <a:pt x="152" y="39"/>
                </a:cubicBezTo>
                <a:close/>
                <a:moveTo>
                  <a:pt x="117" y="18"/>
                </a:moveTo>
                <a:cubicBezTo>
                  <a:pt x="117" y="18"/>
                  <a:pt x="117" y="18"/>
                  <a:pt x="117" y="18"/>
                </a:cubicBezTo>
                <a:cubicBezTo>
                  <a:pt x="122" y="25"/>
                  <a:pt x="127" y="33"/>
                  <a:pt x="130" y="42"/>
                </a:cubicBezTo>
                <a:cubicBezTo>
                  <a:pt x="126" y="42"/>
                  <a:pt x="121" y="42"/>
                  <a:pt x="117" y="43"/>
                </a:cubicBezTo>
                <a:lnTo>
                  <a:pt x="117" y="18"/>
                </a:lnTo>
                <a:close/>
                <a:moveTo>
                  <a:pt x="117" y="50"/>
                </a:moveTo>
                <a:cubicBezTo>
                  <a:pt x="122" y="49"/>
                  <a:pt x="128" y="49"/>
                  <a:pt x="133" y="49"/>
                </a:cubicBezTo>
                <a:cubicBezTo>
                  <a:pt x="136" y="57"/>
                  <a:pt x="139" y="67"/>
                  <a:pt x="141" y="77"/>
                </a:cubicBezTo>
                <a:cubicBezTo>
                  <a:pt x="133" y="78"/>
                  <a:pt x="125" y="78"/>
                  <a:pt x="117" y="79"/>
                </a:cubicBezTo>
                <a:lnTo>
                  <a:pt x="117" y="50"/>
                </a:lnTo>
                <a:close/>
                <a:moveTo>
                  <a:pt x="117" y="86"/>
                </a:moveTo>
                <a:cubicBezTo>
                  <a:pt x="125" y="85"/>
                  <a:pt x="134" y="85"/>
                  <a:pt x="142" y="84"/>
                </a:cubicBezTo>
                <a:cubicBezTo>
                  <a:pt x="143" y="92"/>
                  <a:pt x="144" y="101"/>
                  <a:pt x="144" y="110"/>
                </a:cubicBezTo>
                <a:cubicBezTo>
                  <a:pt x="117" y="110"/>
                  <a:pt x="117" y="110"/>
                  <a:pt x="117" y="110"/>
                </a:cubicBezTo>
                <a:lnTo>
                  <a:pt x="117" y="86"/>
                </a:lnTo>
                <a:close/>
                <a:moveTo>
                  <a:pt x="117" y="117"/>
                </a:moveTo>
                <a:cubicBezTo>
                  <a:pt x="144" y="117"/>
                  <a:pt x="144" y="117"/>
                  <a:pt x="144" y="117"/>
                </a:cubicBezTo>
                <a:cubicBezTo>
                  <a:pt x="144" y="126"/>
                  <a:pt x="143" y="134"/>
                  <a:pt x="142" y="143"/>
                </a:cubicBezTo>
                <a:cubicBezTo>
                  <a:pt x="134" y="141"/>
                  <a:pt x="125" y="141"/>
                  <a:pt x="117" y="141"/>
                </a:cubicBezTo>
                <a:lnTo>
                  <a:pt x="117" y="117"/>
                </a:lnTo>
                <a:close/>
                <a:moveTo>
                  <a:pt x="117" y="147"/>
                </a:moveTo>
                <a:cubicBezTo>
                  <a:pt x="125" y="148"/>
                  <a:pt x="133" y="148"/>
                  <a:pt x="141" y="149"/>
                </a:cubicBezTo>
                <a:cubicBezTo>
                  <a:pt x="139" y="159"/>
                  <a:pt x="137" y="169"/>
                  <a:pt x="133" y="177"/>
                </a:cubicBezTo>
                <a:cubicBezTo>
                  <a:pt x="128" y="177"/>
                  <a:pt x="122" y="177"/>
                  <a:pt x="117" y="177"/>
                </a:cubicBezTo>
                <a:lnTo>
                  <a:pt x="117" y="147"/>
                </a:lnTo>
                <a:close/>
                <a:moveTo>
                  <a:pt x="82" y="110"/>
                </a:moveTo>
                <a:cubicBezTo>
                  <a:pt x="82" y="101"/>
                  <a:pt x="83" y="92"/>
                  <a:pt x="84" y="84"/>
                </a:cubicBezTo>
                <a:cubicBezTo>
                  <a:pt x="92" y="85"/>
                  <a:pt x="101" y="85"/>
                  <a:pt x="110" y="86"/>
                </a:cubicBezTo>
                <a:cubicBezTo>
                  <a:pt x="110" y="110"/>
                  <a:pt x="110" y="110"/>
                  <a:pt x="110" y="110"/>
                </a:cubicBezTo>
                <a:lnTo>
                  <a:pt x="82" y="110"/>
                </a:lnTo>
                <a:close/>
                <a:moveTo>
                  <a:pt x="110" y="117"/>
                </a:moveTo>
                <a:cubicBezTo>
                  <a:pt x="110" y="141"/>
                  <a:pt x="110" y="141"/>
                  <a:pt x="110" y="141"/>
                </a:cubicBezTo>
                <a:cubicBezTo>
                  <a:pt x="101" y="141"/>
                  <a:pt x="92" y="141"/>
                  <a:pt x="84" y="143"/>
                </a:cubicBezTo>
                <a:cubicBezTo>
                  <a:pt x="83" y="134"/>
                  <a:pt x="82" y="126"/>
                  <a:pt x="82" y="117"/>
                </a:cubicBezTo>
                <a:lnTo>
                  <a:pt x="110" y="117"/>
                </a:lnTo>
                <a:close/>
                <a:moveTo>
                  <a:pt x="85" y="77"/>
                </a:moveTo>
                <a:cubicBezTo>
                  <a:pt x="87" y="67"/>
                  <a:pt x="90" y="57"/>
                  <a:pt x="93" y="49"/>
                </a:cubicBezTo>
                <a:cubicBezTo>
                  <a:pt x="98" y="49"/>
                  <a:pt x="104" y="49"/>
                  <a:pt x="110" y="50"/>
                </a:cubicBezTo>
                <a:cubicBezTo>
                  <a:pt x="110" y="79"/>
                  <a:pt x="110" y="79"/>
                  <a:pt x="110" y="79"/>
                </a:cubicBezTo>
                <a:cubicBezTo>
                  <a:pt x="101" y="78"/>
                  <a:pt x="93" y="78"/>
                  <a:pt x="85" y="77"/>
                </a:cubicBezTo>
                <a:close/>
                <a:moveTo>
                  <a:pt x="79" y="76"/>
                </a:moveTo>
                <a:cubicBezTo>
                  <a:pt x="70" y="74"/>
                  <a:pt x="62" y="72"/>
                  <a:pt x="54" y="69"/>
                </a:cubicBezTo>
                <a:cubicBezTo>
                  <a:pt x="58" y="60"/>
                  <a:pt x="63" y="52"/>
                  <a:pt x="69" y="45"/>
                </a:cubicBezTo>
                <a:cubicBezTo>
                  <a:pt x="74" y="46"/>
                  <a:pt x="80" y="47"/>
                  <a:pt x="86" y="48"/>
                </a:cubicBezTo>
                <a:cubicBezTo>
                  <a:pt x="83" y="57"/>
                  <a:pt x="81" y="66"/>
                  <a:pt x="79" y="76"/>
                </a:cubicBezTo>
                <a:close/>
                <a:moveTo>
                  <a:pt x="78" y="82"/>
                </a:moveTo>
                <a:cubicBezTo>
                  <a:pt x="76" y="91"/>
                  <a:pt x="76" y="101"/>
                  <a:pt x="75" y="110"/>
                </a:cubicBezTo>
                <a:cubicBezTo>
                  <a:pt x="44" y="110"/>
                  <a:pt x="44" y="110"/>
                  <a:pt x="44" y="110"/>
                </a:cubicBezTo>
                <a:cubicBezTo>
                  <a:pt x="45" y="98"/>
                  <a:pt x="47" y="86"/>
                  <a:pt x="51" y="75"/>
                </a:cubicBezTo>
                <a:cubicBezTo>
                  <a:pt x="59" y="78"/>
                  <a:pt x="68" y="81"/>
                  <a:pt x="78" y="82"/>
                </a:cubicBezTo>
                <a:close/>
                <a:moveTo>
                  <a:pt x="75" y="117"/>
                </a:moveTo>
                <a:cubicBezTo>
                  <a:pt x="76" y="126"/>
                  <a:pt x="76" y="135"/>
                  <a:pt x="78" y="144"/>
                </a:cubicBezTo>
                <a:cubicBezTo>
                  <a:pt x="68" y="145"/>
                  <a:pt x="59" y="148"/>
                  <a:pt x="51" y="151"/>
                </a:cubicBezTo>
                <a:cubicBezTo>
                  <a:pt x="47" y="140"/>
                  <a:pt x="45" y="129"/>
                  <a:pt x="44" y="117"/>
                </a:cubicBezTo>
                <a:lnTo>
                  <a:pt x="75" y="117"/>
                </a:lnTo>
                <a:close/>
                <a:moveTo>
                  <a:pt x="79" y="150"/>
                </a:moveTo>
                <a:cubicBezTo>
                  <a:pt x="80" y="160"/>
                  <a:pt x="83" y="169"/>
                  <a:pt x="86" y="178"/>
                </a:cubicBezTo>
                <a:cubicBezTo>
                  <a:pt x="80" y="179"/>
                  <a:pt x="74" y="180"/>
                  <a:pt x="68" y="182"/>
                </a:cubicBezTo>
                <a:cubicBezTo>
                  <a:pt x="62" y="174"/>
                  <a:pt x="57" y="166"/>
                  <a:pt x="53" y="157"/>
                </a:cubicBezTo>
                <a:cubicBezTo>
                  <a:pt x="61" y="154"/>
                  <a:pt x="70" y="152"/>
                  <a:pt x="79" y="150"/>
                </a:cubicBezTo>
                <a:close/>
                <a:moveTo>
                  <a:pt x="85" y="149"/>
                </a:moveTo>
                <a:cubicBezTo>
                  <a:pt x="93" y="148"/>
                  <a:pt x="101" y="148"/>
                  <a:pt x="110" y="147"/>
                </a:cubicBezTo>
                <a:cubicBezTo>
                  <a:pt x="110" y="177"/>
                  <a:pt x="110" y="177"/>
                  <a:pt x="110" y="177"/>
                </a:cubicBezTo>
                <a:cubicBezTo>
                  <a:pt x="104" y="177"/>
                  <a:pt x="98" y="177"/>
                  <a:pt x="93" y="177"/>
                </a:cubicBezTo>
                <a:cubicBezTo>
                  <a:pt x="89" y="169"/>
                  <a:pt x="87" y="159"/>
                  <a:pt x="85" y="149"/>
                </a:cubicBezTo>
                <a:close/>
                <a:moveTo>
                  <a:pt x="109" y="18"/>
                </a:moveTo>
                <a:cubicBezTo>
                  <a:pt x="109" y="18"/>
                  <a:pt x="109" y="18"/>
                  <a:pt x="110" y="18"/>
                </a:cubicBezTo>
                <a:cubicBezTo>
                  <a:pt x="110" y="43"/>
                  <a:pt x="110" y="43"/>
                  <a:pt x="110" y="43"/>
                </a:cubicBezTo>
                <a:cubicBezTo>
                  <a:pt x="105" y="42"/>
                  <a:pt x="100" y="42"/>
                  <a:pt x="96" y="42"/>
                </a:cubicBezTo>
                <a:cubicBezTo>
                  <a:pt x="99" y="33"/>
                  <a:pt x="104" y="25"/>
                  <a:pt x="109" y="18"/>
                </a:cubicBezTo>
                <a:close/>
                <a:moveTo>
                  <a:pt x="89" y="41"/>
                </a:moveTo>
                <a:cubicBezTo>
                  <a:pt x="84" y="41"/>
                  <a:pt x="79" y="40"/>
                  <a:pt x="74" y="39"/>
                </a:cubicBezTo>
                <a:cubicBezTo>
                  <a:pt x="82" y="30"/>
                  <a:pt x="91" y="23"/>
                  <a:pt x="101" y="17"/>
                </a:cubicBezTo>
                <a:cubicBezTo>
                  <a:pt x="97" y="25"/>
                  <a:pt x="92" y="33"/>
                  <a:pt x="89" y="41"/>
                </a:cubicBezTo>
                <a:close/>
                <a:moveTo>
                  <a:pt x="86" y="19"/>
                </a:moveTo>
                <a:cubicBezTo>
                  <a:pt x="81" y="22"/>
                  <a:pt x="76" y="27"/>
                  <a:pt x="72" y="31"/>
                </a:cubicBezTo>
                <a:cubicBezTo>
                  <a:pt x="70" y="33"/>
                  <a:pt x="68" y="35"/>
                  <a:pt x="66" y="37"/>
                </a:cubicBezTo>
                <a:cubicBezTo>
                  <a:pt x="62" y="36"/>
                  <a:pt x="59" y="35"/>
                  <a:pt x="55" y="34"/>
                </a:cubicBezTo>
                <a:cubicBezTo>
                  <a:pt x="65" y="27"/>
                  <a:pt x="75" y="22"/>
                  <a:pt x="86" y="19"/>
                </a:cubicBezTo>
                <a:close/>
                <a:moveTo>
                  <a:pt x="49" y="39"/>
                </a:moveTo>
                <a:cubicBezTo>
                  <a:pt x="53" y="40"/>
                  <a:pt x="57" y="42"/>
                  <a:pt x="61" y="43"/>
                </a:cubicBezTo>
                <a:cubicBezTo>
                  <a:pt x="56" y="50"/>
                  <a:pt x="51" y="58"/>
                  <a:pt x="47" y="67"/>
                </a:cubicBezTo>
                <a:cubicBezTo>
                  <a:pt x="43" y="65"/>
                  <a:pt x="40" y="63"/>
                  <a:pt x="36" y="61"/>
                </a:cubicBezTo>
                <a:cubicBezTo>
                  <a:pt x="35" y="60"/>
                  <a:pt x="33" y="59"/>
                  <a:pt x="31" y="59"/>
                </a:cubicBezTo>
                <a:cubicBezTo>
                  <a:pt x="36" y="51"/>
                  <a:pt x="42" y="44"/>
                  <a:pt x="49" y="39"/>
                </a:cubicBezTo>
                <a:close/>
                <a:moveTo>
                  <a:pt x="28" y="64"/>
                </a:moveTo>
                <a:cubicBezTo>
                  <a:pt x="29" y="65"/>
                  <a:pt x="31" y="66"/>
                  <a:pt x="33" y="67"/>
                </a:cubicBezTo>
                <a:cubicBezTo>
                  <a:pt x="37" y="69"/>
                  <a:pt x="41" y="71"/>
                  <a:pt x="45" y="73"/>
                </a:cubicBezTo>
                <a:cubicBezTo>
                  <a:pt x="40" y="85"/>
                  <a:pt x="38" y="97"/>
                  <a:pt x="37" y="110"/>
                </a:cubicBezTo>
                <a:cubicBezTo>
                  <a:pt x="15" y="110"/>
                  <a:pt x="15" y="110"/>
                  <a:pt x="15" y="110"/>
                </a:cubicBezTo>
                <a:cubicBezTo>
                  <a:pt x="15" y="94"/>
                  <a:pt x="20" y="78"/>
                  <a:pt x="28" y="64"/>
                </a:cubicBezTo>
                <a:close/>
                <a:moveTo>
                  <a:pt x="15" y="117"/>
                </a:moveTo>
                <a:cubicBezTo>
                  <a:pt x="37" y="117"/>
                  <a:pt x="37" y="117"/>
                  <a:pt x="37" y="117"/>
                </a:cubicBezTo>
                <a:cubicBezTo>
                  <a:pt x="38" y="130"/>
                  <a:pt x="40" y="142"/>
                  <a:pt x="44" y="153"/>
                </a:cubicBezTo>
                <a:cubicBezTo>
                  <a:pt x="40" y="155"/>
                  <a:pt x="37" y="157"/>
                  <a:pt x="33" y="159"/>
                </a:cubicBezTo>
                <a:cubicBezTo>
                  <a:pt x="31" y="160"/>
                  <a:pt x="29" y="161"/>
                  <a:pt x="27" y="162"/>
                </a:cubicBezTo>
                <a:cubicBezTo>
                  <a:pt x="20" y="149"/>
                  <a:pt x="15" y="133"/>
                  <a:pt x="15" y="117"/>
                </a:cubicBezTo>
                <a:close/>
                <a:moveTo>
                  <a:pt x="31" y="168"/>
                </a:moveTo>
                <a:cubicBezTo>
                  <a:pt x="33" y="167"/>
                  <a:pt x="34" y="166"/>
                  <a:pt x="36" y="165"/>
                </a:cubicBezTo>
                <a:cubicBezTo>
                  <a:pt x="40" y="163"/>
                  <a:pt x="43" y="161"/>
                  <a:pt x="47" y="160"/>
                </a:cubicBezTo>
                <a:cubicBezTo>
                  <a:pt x="50" y="168"/>
                  <a:pt x="55" y="176"/>
                  <a:pt x="61" y="183"/>
                </a:cubicBezTo>
                <a:cubicBezTo>
                  <a:pt x="56" y="185"/>
                  <a:pt x="52" y="186"/>
                  <a:pt x="48" y="188"/>
                </a:cubicBezTo>
                <a:cubicBezTo>
                  <a:pt x="41" y="182"/>
                  <a:pt x="36" y="175"/>
                  <a:pt x="31" y="168"/>
                </a:cubicBezTo>
                <a:close/>
                <a:moveTo>
                  <a:pt x="54" y="193"/>
                </a:moveTo>
                <a:cubicBezTo>
                  <a:pt x="58" y="192"/>
                  <a:pt x="62" y="190"/>
                  <a:pt x="65" y="189"/>
                </a:cubicBezTo>
                <a:cubicBezTo>
                  <a:pt x="67" y="192"/>
                  <a:pt x="69" y="194"/>
                  <a:pt x="72" y="196"/>
                </a:cubicBezTo>
                <a:cubicBezTo>
                  <a:pt x="76" y="201"/>
                  <a:pt x="81" y="205"/>
                  <a:pt x="86" y="208"/>
                </a:cubicBezTo>
                <a:cubicBezTo>
                  <a:pt x="74" y="205"/>
                  <a:pt x="64" y="200"/>
                  <a:pt x="54" y="193"/>
                </a:cubicBezTo>
                <a:close/>
                <a:moveTo>
                  <a:pt x="73" y="188"/>
                </a:moveTo>
                <a:cubicBezTo>
                  <a:pt x="78" y="186"/>
                  <a:pt x="83" y="186"/>
                  <a:pt x="89" y="185"/>
                </a:cubicBezTo>
                <a:cubicBezTo>
                  <a:pt x="92" y="194"/>
                  <a:pt x="96" y="202"/>
                  <a:pt x="101" y="210"/>
                </a:cubicBezTo>
                <a:cubicBezTo>
                  <a:pt x="91" y="204"/>
                  <a:pt x="81" y="196"/>
                  <a:pt x="73" y="188"/>
                </a:cubicBezTo>
                <a:close/>
                <a:moveTo>
                  <a:pt x="110" y="210"/>
                </a:moveTo>
                <a:cubicBezTo>
                  <a:pt x="110" y="210"/>
                  <a:pt x="109" y="210"/>
                  <a:pt x="109" y="210"/>
                </a:cubicBezTo>
                <a:cubicBezTo>
                  <a:pt x="104" y="203"/>
                  <a:pt x="99" y="194"/>
                  <a:pt x="95" y="184"/>
                </a:cubicBezTo>
                <a:cubicBezTo>
                  <a:pt x="100" y="184"/>
                  <a:pt x="105" y="184"/>
                  <a:pt x="110" y="183"/>
                </a:cubicBezTo>
                <a:lnTo>
                  <a:pt x="110" y="210"/>
                </a:lnTo>
                <a:close/>
                <a:moveTo>
                  <a:pt x="117" y="210"/>
                </a:moveTo>
                <a:cubicBezTo>
                  <a:pt x="117" y="210"/>
                  <a:pt x="117" y="210"/>
                  <a:pt x="117" y="210"/>
                </a:cubicBezTo>
                <a:cubicBezTo>
                  <a:pt x="117" y="183"/>
                  <a:pt x="117" y="183"/>
                  <a:pt x="117" y="183"/>
                </a:cubicBezTo>
                <a:cubicBezTo>
                  <a:pt x="121" y="184"/>
                  <a:pt x="126" y="184"/>
                  <a:pt x="131" y="184"/>
                </a:cubicBezTo>
                <a:cubicBezTo>
                  <a:pt x="127" y="194"/>
                  <a:pt x="122" y="203"/>
                  <a:pt x="117" y="210"/>
                </a:cubicBezTo>
                <a:close/>
                <a:moveTo>
                  <a:pt x="138" y="185"/>
                </a:moveTo>
                <a:cubicBezTo>
                  <a:pt x="143" y="186"/>
                  <a:pt x="148" y="186"/>
                  <a:pt x="153" y="188"/>
                </a:cubicBezTo>
                <a:cubicBezTo>
                  <a:pt x="145" y="197"/>
                  <a:pt x="135" y="204"/>
                  <a:pt x="125" y="210"/>
                </a:cubicBezTo>
                <a:cubicBezTo>
                  <a:pt x="130" y="202"/>
                  <a:pt x="134" y="194"/>
                  <a:pt x="138" y="185"/>
                </a:cubicBezTo>
                <a:close/>
                <a:moveTo>
                  <a:pt x="140" y="208"/>
                </a:moveTo>
                <a:cubicBezTo>
                  <a:pt x="145" y="205"/>
                  <a:pt x="150" y="201"/>
                  <a:pt x="155" y="196"/>
                </a:cubicBezTo>
                <a:cubicBezTo>
                  <a:pt x="157" y="194"/>
                  <a:pt x="159" y="192"/>
                  <a:pt x="161" y="189"/>
                </a:cubicBezTo>
                <a:cubicBezTo>
                  <a:pt x="165" y="190"/>
                  <a:pt x="168" y="192"/>
                  <a:pt x="172" y="193"/>
                </a:cubicBezTo>
                <a:cubicBezTo>
                  <a:pt x="162" y="200"/>
                  <a:pt x="152" y="205"/>
                  <a:pt x="140" y="208"/>
                </a:cubicBezTo>
                <a:close/>
                <a:moveTo>
                  <a:pt x="178" y="188"/>
                </a:moveTo>
                <a:cubicBezTo>
                  <a:pt x="174" y="186"/>
                  <a:pt x="170" y="185"/>
                  <a:pt x="166" y="183"/>
                </a:cubicBezTo>
                <a:cubicBezTo>
                  <a:pt x="171" y="176"/>
                  <a:pt x="176" y="168"/>
                  <a:pt x="179" y="160"/>
                </a:cubicBezTo>
                <a:cubicBezTo>
                  <a:pt x="183" y="161"/>
                  <a:pt x="187" y="163"/>
                  <a:pt x="190" y="165"/>
                </a:cubicBezTo>
                <a:cubicBezTo>
                  <a:pt x="192" y="166"/>
                  <a:pt x="194" y="167"/>
                  <a:pt x="195" y="168"/>
                </a:cubicBezTo>
                <a:cubicBezTo>
                  <a:pt x="191" y="175"/>
                  <a:pt x="185" y="182"/>
                  <a:pt x="178" y="188"/>
                </a:cubicBezTo>
                <a:close/>
                <a:moveTo>
                  <a:pt x="199" y="162"/>
                </a:moveTo>
                <a:cubicBezTo>
                  <a:pt x="197" y="161"/>
                  <a:pt x="195" y="160"/>
                  <a:pt x="193" y="159"/>
                </a:cubicBezTo>
                <a:cubicBezTo>
                  <a:pt x="190" y="157"/>
                  <a:pt x="186" y="155"/>
                  <a:pt x="182" y="153"/>
                </a:cubicBezTo>
                <a:cubicBezTo>
                  <a:pt x="186" y="142"/>
                  <a:pt x="188" y="130"/>
                  <a:pt x="189" y="117"/>
                </a:cubicBezTo>
                <a:cubicBezTo>
                  <a:pt x="212" y="117"/>
                  <a:pt x="212" y="117"/>
                  <a:pt x="212" y="117"/>
                </a:cubicBezTo>
                <a:cubicBezTo>
                  <a:pt x="211" y="133"/>
                  <a:pt x="207" y="149"/>
                  <a:pt x="199" y="16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25711" tIns="12857" rIns="25711" bIns="12857" numCol="1" anchor="t" anchorCtr="0" compatLnSpc="1">
            <a:prstTxWarp prst="textNoShape">
              <a:avLst/>
            </a:prstTxWarp>
          </a:bodyPr>
          <a:lstStyle/>
          <a:p>
            <a:pPr marL="0" marR="0" lvl="0" indent="0" algn="l" defTabSz="685630" rtl="0" eaLnBrk="1" fontAlgn="auto" latinLnBrk="0" hangingPunct="1">
              <a:lnSpc>
                <a:spcPct val="100000"/>
              </a:lnSpc>
              <a:spcBef>
                <a:spcPts val="0"/>
              </a:spcBef>
              <a:spcAft>
                <a:spcPts val="0"/>
              </a:spcAft>
              <a:buClrTx/>
              <a:buSzTx/>
              <a:buFontTx/>
              <a:buNone/>
              <a:tabLst/>
              <a:defRPr/>
            </a:pPr>
            <a:endParaRPr kumimoji="0" lang="nl-NL" sz="1400" b="1" i="0" u="none" strike="noStrike" kern="0" cap="none" spc="0" normalizeH="0" baseline="0" noProof="0">
              <a:ln>
                <a:noFill/>
              </a:ln>
              <a:solidFill>
                <a:prstClr val="black"/>
              </a:solidFill>
              <a:effectLst/>
              <a:uLnTx/>
              <a:uFillTx/>
              <a:latin typeface="Avenir Black" charset="0"/>
              <a:ea typeface="Avenir Black" charset="0"/>
              <a:cs typeface="Avenir Black" charset="0"/>
            </a:endParaRPr>
          </a:p>
        </p:txBody>
      </p:sp>
      <p:sp>
        <p:nvSpPr>
          <p:cNvPr id="30" name="TextBox 29"/>
          <p:cNvSpPr txBox="1"/>
          <p:nvPr/>
        </p:nvSpPr>
        <p:spPr>
          <a:xfrm>
            <a:off x="2561502" y="3551067"/>
            <a:ext cx="1413076" cy="477050"/>
          </a:xfrm>
          <a:prstGeom prst="rect">
            <a:avLst/>
          </a:prstGeom>
          <a:noFill/>
        </p:spPr>
        <p:txBody>
          <a:bodyPr wrap="square" lIns="45716" tIns="22858" rIns="45716" bIns="22858" rtlCol="0">
            <a:spAutoFit/>
          </a:bodyPr>
          <a:lstStyle/>
          <a:p>
            <a:pPr marL="0" marR="0" lvl="0" indent="0" algn="ctr" defTabSz="685630" rtl="0" eaLnBrk="1" fontAlgn="auto" latinLnBrk="0" hangingPunct="1">
              <a:lnSpc>
                <a:spcPct val="100000"/>
              </a:lnSpc>
              <a:spcBef>
                <a:spcPts val="0"/>
              </a:spcBef>
              <a:spcAft>
                <a:spcPts val="0"/>
              </a:spcAft>
              <a:buClrTx/>
              <a:buSzTx/>
              <a:buFontTx/>
              <a:buNone/>
              <a:tabLst/>
              <a:defRPr/>
            </a:pPr>
            <a:r>
              <a:rPr kumimoji="0" lang="nl-NL" sz="1400" b="1" i="0" u="none" strike="noStrike" kern="0" cap="none" spc="0" normalizeH="0" baseline="0" noProof="0" dirty="0">
                <a:ln>
                  <a:noFill/>
                </a:ln>
                <a:solidFill>
                  <a:prstClr val="white"/>
                </a:solidFill>
                <a:effectLst/>
                <a:uLnTx/>
                <a:uFillTx/>
                <a:latin typeface="Avenir Black" charset="0"/>
                <a:ea typeface="Avenir Black" charset="0"/>
                <a:cs typeface="Avenir Black" charset="0"/>
              </a:rPr>
              <a:t>Connected Society</a:t>
            </a:r>
          </a:p>
        </p:txBody>
      </p:sp>
      <p:sp>
        <p:nvSpPr>
          <p:cNvPr id="31" name="Oval 30"/>
          <p:cNvSpPr/>
          <p:nvPr/>
        </p:nvSpPr>
        <p:spPr>
          <a:xfrm>
            <a:off x="2024553" y="2136428"/>
            <a:ext cx="646679" cy="646595"/>
          </a:xfrm>
          <a:prstGeom prst="ellipse">
            <a:avLst/>
          </a:prstGeom>
          <a:solidFill>
            <a:schemeClr val="bg2">
              <a:lumMod val="10000"/>
            </a:schemeClr>
          </a:solidFill>
          <a:ln w="12700" cap="flat" cmpd="sng" algn="ctr">
            <a:noFill/>
            <a:prstDash val="solid"/>
            <a:miter lim="800000"/>
          </a:ln>
          <a:effectLst/>
        </p:spPr>
        <p:txBody>
          <a:bodyPr lIns="45716" tIns="22858" rIns="45716" bIns="22858" rtlCol="0" anchor="ctr"/>
          <a:lstStyle/>
          <a:p>
            <a:pPr marL="0" marR="0" lvl="0" indent="0" algn="ctr" defTabSz="685630" rtl="0" eaLnBrk="1" fontAlgn="auto" latinLnBrk="0" hangingPunct="1">
              <a:lnSpc>
                <a:spcPct val="100000"/>
              </a:lnSpc>
              <a:spcBef>
                <a:spcPts val="0"/>
              </a:spcBef>
              <a:spcAft>
                <a:spcPts val="0"/>
              </a:spcAft>
              <a:buClrTx/>
              <a:buSzTx/>
              <a:buFontTx/>
              <a:buNone/>
              <a:tabLst/>
              <a:defRPr/>
            </a:pPr>
            <a:endParaRPr kumimoji="0" lang="nl-NL" sz="1400" b="1" i="0" u="none" strike="noStrike" kern="0" cap="none" spc="0" normalizeH="0" baseline="0" noProof="0">
              <a:ln>
                <a:noFill/>
              </a:ln>
              <a:solidFill>
                <a:prstClr val="white"/>
              </a:solidFill>
              <a:effectLst/>
              <a:uLnTx/>
              <a:uFillTx/>
              <a:latin typeface="Avenir Black" charset="0"/>
              <a:ea typeface="Avenir Black" charset="0"/>
              <a:cs typeface="Avenir Black" charset="0"/>
            </a:endParaRPr>
          </a:p>
        </p:txBody>
      </p:sp>
      <p:pic>
        <p:nvPicPr>
          <p:cNvPr id="32" name="Picture 3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22480" y="2263599"/>
            <a:ext cx="250392" cy="370900"/>
          </a:xfrm>
          <a:prstGeom prst="rect">
            <a:avLst/>
          </a:prstGeom>
        </p:spPr>
      </p:pic>
      <p:sp>
        <p:nvSpPr>
          <p:cNvPr id="33" name="TextBox 32"/>
          <p:cNvSpPr txBox="1"/>
          <p:nvPr/>
        </p:nvSpPr>
        <p:spPr>
          <a:xfrm>
            <a:off x="2022631" y="1804552"/>
            <a:ext cx="444986" cy="261606"/>
          </a:xfrm>
          <a:prstGeom prst="rect">
            <a:avLst/>
          </a:prstGeom>
          <a:noFill/>
        </p:spPr>
        <p:txBody>
          <a:bodyPr wrap="none" lIns="45716" tIns="22858" rIns="45716" bIns="22858" rtlCol="0">
            <a:spAutoFit/>
          </a:bodyPr>
          <a:lstStyle/>
          <a:p>
            <a:pPr marL="0" marR="0" lvl="0" indent="0" algn="l" defTabSz="685630" rtl="0" eaLnBrk="1" fontAlgn="auto" latinLnBrk="0" hangingPunct="1">
              <a:lnSpc>
                <a:spcPct val="100000"/>
              </a:lnSpc>
              <a:spcBef>
                <a:spcPts val="0"/>
              </a:spcBef>
              <a:spcAft>
                <a:spcPts val="0"/>
              </a:spcAft>
              <a:buClrTx/>
              <a:buSzTx/>
              <a:buFontTx/>
              <a:buNone/>
              <a:tabLst/>
              <a:defRPr/>
            </a:pPr>
            <a:r>
              <a:rPr kumimoji="0" lang="nl-NL" sz="1400" b="1" i="0" u="none" strike="noStrike" kern="0" cap="none" spc="0" normalizeH="0" baseline="0" noProof="0" dirty="0">
                <a:ln>
                  <a:noFill/>
                </a:ln>
                <a:solidFill>
                  <a:srgbClr val="F37F2F"/>
                </a:solidFill>
                <a:effectLst/>
                <a:uLnTx/>
                <a:uFillTx/>
                <a:latin typeface="Avenir Black" charset="0"/>
                <a:ea typeface="Avenir Black" charset="0"/>
                <a:cs typeface="Avenir Black" charset="0"/>
              </a:rPr>
              <a:t>Data</a:t>
            </a:r>
          </a:p>
        </p:txBody>
      </p:sp>
      <p:sp>
        <p:nvSpPr>
          <p:cNvPr id="34" name="Oval 33"/>
          <p:cNvSpPr/>
          <p:nvPr/>
        </p:nvSpPr>
        <p:spPr>
          <a:xfrm>
            <a:off x="2024553" y="3954069"/>
            <a:ext cx="646679" cy="646595"/>
          </a:xfrm>
          <a:prstGeom prst="ellipse">
            <a:avLst/>
          </a:prstGeom>
          <a:solidFill>
            <a:schemeClr val="accent1"/>
          </a:solidFill>
          <a:ln w="12700" cap="flat" cmpd="sng" algn="ctr">
            <a:noFill/>
            <a:prstDash val="solid"/>
            <a:miter lim="800000"/>
          </a:ln>
          <a:effectLst/>
        </p:spPr>
        <p:txBody>
          <a:bodyPr lIns="45716" tIns="22858" rIns="45716" bIns="22858" rtlCol="0" anchor="ctr"/>
          <a:lstStyle/>
          <a:p>
            <a:pPr marL="0" marR="0" lvl="0" indent="0" algn="ctr" defTabSz="685630" rtl="0" eaLnBrk="1" fontAlgn="auto" latinLnBrk="0" hangingPunct="1">
              <a:lnSpc>
                <a:spcPct val="100000"/>
              </a:lnSpc>
              <a:spcBef>
                <a:spcPts val="0"/>
              </a:spcBef>
              <a:spcAft>
                <a:spcPts val="0"/>
              </a:spcAft>
              <a:buClrTx/>
              <a:buSzTx/>
              <a:buFontTx/>
              <a:buNone/>
              <a:tabLst/>
              <a:defRPr/>
            </a:pPr>
            <a:endParaRPr kumimoji="0" lang="nl-NL" sz="1400" b="1" i="0" u="none" strike="noStrike" kern="0" cap="none" spc="0" normalizeH="0" baseline="0" noProof="0">
              <a:ln>
                <a:noFill/>
              </a:ln>
              <a:solidFill>
                <a:prstClr val="white"/>
              </a:solidFill>
              <a:effectLst/>
              <a:uLnTx/>
              <a:uFillTx/>
              <a:latin typeface="Avenir Black" charset="0"/>
              <a:ea typeface="Avenir Black" charset="0"/>
              <a:cs typeface="Avenir Black" charset="0"/>
            </a:endParaRPr>
          </a:p>
        </p:txBody>
      </p:sp>
      <p:grpSp>
        <p:nvGrpSpPr>
          <p:cNvPr id="35" name="Group 13"/>
          <p:cNvGrpSpPr>
            <a:grpSpLocks noChangeAspect="1"/>
          </p:cNvGrpSpPr>
          <p:nvPr/>
        </p:nvGrpSpPr>
        <p:grpSpPr bwMode="auto">
          <a:xfrm>
            <a:off x="2133022" y="4056773"/>
            <a:ext cx="427421" cy="428943"/>
            <a:chOff x="2742" y="2023"/>
            <a:chExt cx="271" cy="272"/>
          </a:xfrm>
        </p:grpSpPr>
        <p:sp>
          <p:nvSpPr>
            <p:cNvPr id="36" name="Freeform 14"/>
            <p:cNvSpPr>
              <a:spLocks/>
            </p:cNvSpPr>
            <p:nvPr/>
          </p:nvSpPr>
          <p:spPr bwMode="auto">
            <a:xfrm>
              <a:off x="2745" y="2023"/>
              <a:ext cx="268" cy="272"/>
            </a:xfrm>
            <a:custGeom>
              <a:avLst/>
              <a:gdLst>
                <a:gd name="T0" fmla="*/ 39 w 110"/>
                <a:gd name="T1" fmla="*/ 43 h 112"/>
                <a:gd name="T2" fmla="*/ 51 w 110"/>
                <a:gd name="T3" fmla="*/ 54 h 112"/>
                <a:gd name="T4" fmla="*/ 51 w 110"/>
                <a:gd name="T5" fmla="*/ 112 h 112"/>
                <a:gd name="T6" fmla="*/ 54 w 110"/>
                <a:gd name="T7" fmla="*/ 112 h 112"/>
                <a:gd name="T8" fmla="*/ 54 w 110"/>
                <a:gd name="T9" fmla="*/ 39 h 112"/>
                <a:gd name="T10" fmla="*/ 47 w 110"/>
                <a:gd name="T11" fmla="*/ 31 h 112"/>
                <a:gd name="T12" fmla="*/ 39 w 110"/>
                <a:gd name="T13" fmla="*/ 31 h 112"/>
                <a:gd name="T14" fmla="*/ 30 w 110"/>
                <a:gd name="T15" fmla="*/ 39 h 112"/>
                <a:gd name="T16" fmla="*/ 22 w 110"/>
                <a:gd name="T17" fmla="*/ 30 h 112"/>
                <a:gd name="T18" fmla="*/ 30 w 110"/>
                <a:gd name="T19" fmla="*/ 21 h 112"/>
                <a:gd name="T20" fmla="*/ 39 w 110"/>
                <a:gd name="T21" fmla="*/ 28 h 112"/>
                <a:gd name="T22" fmla="*/ 47 w 110"/>
                <a:gd name="T23" fmla="*/ 28 h 112"/>
                <a:gd name="T24" fmla="*/ 58 w 110"/>
                <a:gd name="T25" fmla="*/ 39 h 112"/>
                <a:gd name="T26" fmla="*/ 58 w 110"/>
                <a:gd name="T27" fmla="*/ 112 h 112"/>
                <a:gd name="T28" fmla="*/ 62 w 110"/>
                <a:gd name="T29" fmla="*/ 112 h 112"/>
                <a:gd name="T30" fmla="*/ 62 w 110"/>
                <a:gd name="T31" fmla="*/ 74 h 112"/>
                <a:gd name="T32" fmla="*/ 73 w 110"/>
                <a:gd name="T33" fmla="*/ 63 h 112"/>
                <a:gd name="T34" fmla="*/ 81 w 110"/>
                <a:gd name="T35" fmla="*/ 63 h 112"/>
                <a:gd name="T36" fmla="*/ 90 w 110"/>
                <a:gd name="T37" fmla="*/ 56 h 112"/>
                <a:gd name="T38" fmla="*/ 98 w 110"/>
                <a:gd name="T39" fmla="*/ 65 h 112"/>
                <a:gd name="T40" fmla="*/ 90 w 110"/>
                <a:gd name="T41" fmla="*/ 74 h 112"/>
                <a:gd name="T42" fmla="*/ 81 w 110"/>
                <a:gd name="T43" fmla="*/ 67 h 112"/>
                <a:gd name="T44" fmla="*/ 73 w 110"/>
                <a:gd name="T45" fmla="*/ 67 h 112"/>
                <a:gd name="T46" fmla="*/ 66 w 110"/>
                <a:gd name="T47" fmla="*/ 74 h 112"/>
                <a:gd name="T48" fmla="*/ 66 w 110"/>
                <a:gd name="T49" fmla="*/ 111 h 112"/>
                <a:gd name="T50" fmla="*/ 110 w 110"/>
                <a:gd name="T51" fmla="*/ 56 h 112"/>
                <a:gd name="T52" fmla="*/ 66 w 110"/>
                <a:gd name="T53" fmla="*/ 2 h 112"/>
                <a:gd name="T54" fmla="*/ 66 w 110"/>
                <a:gd name="T55" fmla="*/ 28 h 112"/>
                <a:gd name="T56" fmla="*/ 73 w 110"/>
                <a:gd name="T57" fmla="*/ 35 h 112"/>
                <a:gd name="T58" fmla="*/ 81 w 110"/>
                <a:gd name="T59" fmla="*/ 35 h 112"/>
                <a:gd name="T60" fmla="*/ 90 w 110"/>
                <a:gd name="T61" fmla="*/ 28 h 112"/>
                <a:gd name="T62" fmla="*/ 98 w 110"/>
                <a:gd name="T63" fmla="*/ 36 h 112"/>
                <a:gd name="T64" fmla="*/ 90 w 110"/>
                <a:gd name="T65" fmla="*/ 45 h 112"/>
                <a:gd name="T66" fmla="*/ 81 w 110"/>
                <a:gd name="T67" fmla="*/ 39 h 112"/>
                <a:gd name="T68" fmla="*/ 73 w 110"/>
                <a:gd name="T69" fmla="*/ 39 h 112"/>
                <a:gd name="T70" fmla="*/ 62 w 110"/>
                <a:gd name="T71" fmla="*/ 28 h 112"/>
                <a:gd name="T72" fmla="*/ 62 w 110"/>
                <a:gd name="T73" fmla="*/ 1 h 112"/>
                <a:gd name="T74" fmla="*/ 54 w 110"/>
                <a:gd name="T75" fmla="*/ 0 h 112"/>
                <a:gd name="T76" fmla="*/ 0 w 110"/>
                <a:gd name="T77" fmla="*/ 43 h 112"/>
                <a:gd name="T78" fmla="*/ 39 w 110"/>
                <a:gd name="T79" fmla="*/ 4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10" h="112">
                  <a:moveTo>
                    <a:pt x="39" y="43"/>
                  </a:moveTo>
                  <a:cubicBezTo>
                    <a:pt x="46" y="43"/>
                    <a:pt x="51" y="48"/>
                    <a:pt x="51" y="54"/>
                  </a:cubicBezTo>
                  <a:cubicBezTo>
                    <a:pt x="51" y="112"/>
                    <a:pt x="51" y="112"/>
                    <a:pt x="51" y="112"/>
                  </a:cubicBezTo>
                  <a:cubicBezTo>
                    <a:pt x="52" y="112"/>
                    <a:pt x="53" y="112"/>
                    <a:pt x="54" y="112"/>
                  </a:cubicBezTo>
                  <a:cubicBezTo>
                    <a:pt x="54" y="39"/>
                    <a:pt x="54" y="39"/>
                    <a:pt x="54" y="39"/>
                  </a:cubicBezTo>
                  <a:cubicBezTo>
                    <a:pt x="54" y="35"/>
                    <a:pt x="51" y="31"/>
                    <a:pt x="47" y="31"/>
                  </a:cubicBezTo>
                  <a:cubicBezTo>
                    <a:pt x="39" y="31"/>
                    <a:pt x="39" y="31"/>
                    <a:pt x="39" y="31"/>
                  </a:cubicBezTo>
                  <a:cubicBezTo>
                    <a:pt x="38" y="36"/>
                    <a:pt x="35" y="39"/>
                    <a:pt x="30" y="39"/>
                  </a:cubicBezTo>
                  <a:cubicBezTo>
                    <a:pt x="26" y="39"/>
                    <a:pt x="22" y="35"/>
                    <a:pt x="22" y="30"/>
                  </a:cubicBezTo>
                  <a:cubicBezTo>
                    <a:pt x="22" y="25"/>
                    <a:pt x="26" y="21"/>
                    <a:pt x="30" y="21"/>
                  </a:cubicBezTo>
                  <a:cubicBezTo>
                    <a:pt x="34" y="21"/>
                    <a:pt x="38" y="24"/>
                    <a:pt x="39" y="28"/>
                  </a:cubicBezTo>
                  <a:cubicBezTo>
                    <a:pt x="47" y="28"/>
                    <a:pt x="47" y="28"/>
                    <a:pt x="47" y="28"/>
                  </a:cubicBezTo>
                  <a:cubicBezTo>
                    <a:pt x="53" y="28"/>
                    <a:pt x="58" y="33"/>
                    <a:pt x="58" y="39"/>
                  </a:cubicBezTo>
                  <a:cubicBezTo>
                    <a:pt x="58" y="112"/>
                    <a:pt x="58" y="112"/>
                    <a:pt x="58" y="112"/>
                  </a:cubicBezTo>
                  <a:cubicBezTo>
                    <a:pt x="59" y="112"/>
                    <a:pt x="61" y="112"/>
                    <a:pt x="62" y="112"/>
                  </a:cubicBezTo>
                  <a:cubicBezTo>
                    <a:pt x="62" y="74"/>
                    <a:pt x="62" y="74"/>
                    <a:pt x="62" y="74"/>
                  </a:cubicBezTo>
                  <a:cubicBezTo>
                    <a:pt x="62" y="68"/>
                    <a:pt x="67" y="63"/>
                    <a:pt x="73" y="63"/>
                  </a:cubicBezTo>
                  <a:cubicBezTo>
                    <a:pt x="81" y="63"/>
                    <a:pt x="81" y="63"/>
                    <a:pt x="81" y="63"/>
                  </a:cubicBezTo>
                  <a:cubicBezTo>
                    <a:pt x="82" y="59"/>
                    <a:pt x="86" y="56"/>
                    <a:pt x="90" y="56"/>
                  </a:cubicBezTo>
                  <a:cubicBezTo>
                    <a:pt x="94" y="56"/>
                    <a:pt x="98" y="60"/>
                    <a:pt x="98" y="65"/>
                  </a:cubicBezTo>
                  <a:cubicBezTo>
                    <a:pt x="98" y="70"/>
                    <a:pt x="94" y="74"/>
                    <a:pt x="90" y="74"/>
                  </a:cubicBezTo>
                  <a:cubicBezTo>
                    <a:pt x="85" y="74"/>
                    <a:pt x="82" y="71"/>
                    <a:pt x="81" y="67"/>
                  </a:cubicBezTo>
                  <a:cubicBezTo>
                    <a:pt x="73" y="67"/>
                    <a:pt x="73" y="67"/>
                    <a:pt x="73" y="67"/>
                  </a:cubicBezTo>
                  <a:cubicBezTo>
                    <a:pt x="69" y="67"/>
                    <a:pt x="66" y="70"/>
                    <a:pt x="66" y="74"/>
                  </a:cubicBezTo>
                  <a:cubicBezTo>
                    <a:pt x="66" y="111"/>
                    <a:pt x="66" y="111"/>
                    <a:pt x="66" y="111"/>
                  </a:cubicBezTo>
                  <a:cubicBezTo>
                    <a:pt x="91" y="106"/>
                    <a:pt x="110" y="83"/>
                    <a:pt x="110" y="56"/>
                  </a:cubicBezTo>
                  <a:cubicBezTo>
                    <a:pt x="110" y="29"/>
                    <a:pt x="91" y="7"/>
                    <a:pt x="66" y="2"/>
                  </a:cubicBezTo>
                  <a:cubicBezTo>
                    <a:pt x="66" y="28"/>
                    <a:pt x="66" y="28"/>
                    <a:pt x="66" y="28"/>
                  </a:cubicBezTo>
                  <a:cubicBezTo>
                    <a:pt x="66" y="32"/>
                    <a:pt x="69" y="35"/>
                    <a:pt x="73" y="35"/>
                  </a:cubicBezTo>
                  <a:cubicBezTo>
                    <a:pt x="81" y="35"/>
                    <a:pt x="81" y="35"/>
                    <a:pt x="81" y="35"/>
                  </a:cubicBezTo>
                  <a:cubicBezTo>
                    <a:pt x="82" y="31"/>
                    <a:pt x="85" y="28"/>
                    <a:pt x="90" y="28"/>
                  </a:cubicBezTo>
                  <a:cubicBezTo>
                    <a:pt x="94" y="28"/>
                    <a:pt x="98" y="32"/>
                    <a:pt x="98" y="36"/>
                  </a:cubicBezTo>
                  <a:cubicBezTo>
                    <a:pt x="98" y="41"/>
                    <a:pt x="94" y="45"/>
                    <a:pt x="90" y="45"/>
                  </a:cubicBezTo>
                  <a:cubicBezTo>
                    <a:pt x="86" y="45"/>
                    <a:pt x="82" y="43"/>
                    <a:pt x="81" y="39"/>
                  </a:cubicBezTo>
                  <a:cubicBezTo>
                    <a:pt x="73" y="39"/>
                    <a:pt x="73" y="39"/>
                    <a:pt x="73" y="39"/>
                  </a:cubicBezTo>
                  <a:cubicBezTo>
                    <a:pt x="67" y="39"/>
                    <a:pt x="62" y="34"/>
                    <a:pt x="62" y="28"/>
                  </a:cubicBezTo>
                  <a:cubicBezTo>
                    <a:pt x="62" y="1"/>
                    <a:pt x="62" y="1"/>
                    <a:pt x="62" y="1"/>
                  </a:cubicBezTo>
                  <a:cubicBezTo>
                    <a:pt x="59" y="1"/>
                    <a:pt x="57" y="0"/>
                    <a:pt x="54" y="0"/>
                  </a:cubicBezTo>
                  <a:cubicBezTo>
                    <a:pt x="28" y="0"/>
                    <a:pt x="6" y="18"/>
                    <a:pt x="0" y="43"/>
                  </a:cubicBezTo>
                  <a:lnTo>
                    <a:pt x="39" y="43"/>
                  </a:lnTo>
                  <a:close/>
                </a:path>
              </a:pathLst>
            </a:custGeom>
            <a:solidFill>
              <a:schemeClr val="bg2">
                <a:lumMod val="1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25713" tIns="12857" rIns="25713" bIns="12857" numCol="1" anchor="t" anchorCtr="0" compatLnSpc="1">
              <a:prstTxWarp prst="textNoShape">
                <a:avLst/>
              </a:prstTxWarp>
            </a:bodyPr>
            <a:lstStyle/>
            <a:p>
              <a:pPr marL="0" marR="0" lvl="0" indent="0" algn="l" defTabSz="685630" rtl="0" eaLnBrk="1" fontAlgn="auto" latinLnBrk="0" hangingPunct="1">
                <a:lnSpc>
                  <a:spcPct val="100000"/>
                </a:lnSpc>
                <a:spcBef>
                  <a:spcPts val="0"/>
                </a:spcBef>
                <a:spcAft>
                  <a:spcPts val="0"/>
                </a:spcAft>
                <a:buClrTx/>
                <a:buSzTx/>
                <a:buFontTx/>
                <a:buNone/>
                <a:tabLst/>
                <a:defRPr/>
              </a:pPr>
              <a:endParaRPr kumimoji="0" lang="nl-NL" sz="1400" b="1" i="0" u="none" strike="noStrike" kern="0" cap="none" spc="0" normalizeH="0" baseline="0" noProof="0">
                <a:ln>
                  <a:noFill/>
                </a:ln>
                <a:solidFill>
                  <a:prstClr val="black"/>
                </a:solidFill>
                <a:effectLst/>
                <a:uLnTx/>
                <a:uFillTx/>
                <a:latin typeface="Avenir Black" charset="0"/>
                <a:ea typeface="Avenir Black" charset="0"/>
                <a:cs typeface="Avenir Black" charset="0"/>
              </a:endParaRPr>
            </a:p>
          </p:txBody>
        </p:sp>
        <p:sp>
          <p:nvSpPr>
            <p:cNvPr id="37" name="Freeform 15"/>
            <p:cNvSpPr>
              <a:spLocks/>
            </p:cNvSpPr>
            <p:nvPr/>
          </p:nvSpPr>
          <p:spPr bwMode="auto">
            <a:xfrm>
              <a:off x="2952" y="2100"/>
              <a:ext cx="22" cy="22"/>
            </a:xfrm>
            <a:custGeom>
              <a:avLst/>
              <a:gdLst>
                <a:gd name="T0" fmla="*/ 5 w 9"/>
                <a:gd name="T1" fmla="*/ 9 h 9"/>
                <a:gd name="T2" fmla="*/ 9 w 9"/>
                <a:gd name="T3" fmla="*/ 4 h 9"/>
                <a:gd name="T4" fmla="*/ 5 w 9"/>
                <a:gd name="T5" fmla="*/ 0 h 9"/>
                <a:gd name="T6" fmla="*/ 0 w 9"/>
                <a:gd name="T7" fmla="*/ 3 h 9"/>
                <a:gd name="T8" fmla="*/ 0 w 9"/>
                <a:gd name="T9" fmla="*/ 6 h 9"/>
                <a:gd name="T10" fmla="*/ 5 w 9"/>
                <a:gd name="T11" fmla="*/ 9 h 9"/>
              </a:gdLst>
              <a:ahLst/>
              <a:cxnLst>
                <a:cxn ang="0">
                  <a:pos x="T0" y="T1"/>
                </a:cxn>
                <a:cxn ang="0">
                  <a:pos x="T2" y="T3"/>
                </a:cxn>
                <a:cxn ang="0">
                  <a:pos x="T4" y="T5"/>
                </a:cxn>
                <a:cxn ang="0">
                  <a:pos x="T6" y="T7"/>
                </a:cxn>
                <a:cxn ang="0">
                  <a:pos x="T8" y="T9"/>
                </a:cxn>
                <a:cxn ang="0">
                  <a:pos x="T10" y="T11"/>
                </a:cxn>
              </a:cxnLst>
              <a:rect l="0" t="0" r="r" b="b"/>
              <a:pathLst>
                <a:path w="9" h="9">
                  <a:moveTo>
                    <a:pt x="5" y="9"/>
                  </a:moveTo>
                  <a:cubicBezTo>
                    <a:pt x="7" y="9"/>
                    <a:pt x="9" y="7"/>
                    <a:pt x="9" y="4"/>
                  </a:cubicBezTo>
                  <a:cubicBezTo>
                    <a:pt x="9" y="2"/>
                    <a:pt x="7" y="0"/>
                    <a:pt x="5" y="0"/>
                  </a:cubicBezTo>
                  <a:cubicBezTo>
                    <a:pt x="2" y="0"/>
                    <a:pt x="0" y="1"/>
                    <a:pt x="0" y="3"/>
                  </a:cubicBezTo>
                  <a:cubicBezTo>
                    <a:pt x="0" y="6"/>
                    <a:pt x="0" y="6"/>
                    <a:pt x="0" y="6"/>
                  </a:cubicBezTo>
                  <a:cubicBezTo>
                    <a:pt x="0" y="8"/>
                    <a:pt x="2" y="9"/>
                    <a:pt x="5" y="9"/>
                  </a:cubicBezTo>
                  <a:close/>
                </a:path>
              </a:pathLst>
            </a:custGeom>
            <a:solidFill>
              <a:schemeClr val="bg2">
                <a:lumMod val="1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25713" tIns="12857" rIns="25713" bIns="12857" numCol="1" anchor="t" anchorCtr="0" compatLnSpc="1">
              <a:prstTxWarp prst="textNoShape">
                <a:avLst/>
              </a:prstTxWarp>
            </a:bodyPr>
            <a:lstStyle/>
            <a:p>
              <a:pPr marL="0" marR="0" lvl="0" indent="0" algn="l" defTabSz="685630" rtl="0" eaLnBrk="1" fontAlgn="auto" latinLnBrk="0" hangingPunct="1">
                <a:lnSpc>
                  <a:spcPct val="100000"/>
                </a:lnSpc>
                <a:spcBef>
                  <a:spcPts val="0"/>
                </a:spcBef>
                <a:spcAft>
                  <a:spcPts val="0"/>
                </a:spcAft>
                <a:buClrTx/>
                <a:buSzTx/>
                <a:buFontTx/>
                <a:buNone/>
                <a:tabLst/>
                <a:defRPr/>
              </a:pPr>
              <a:endParaRPr kumimoji="0" lang="nl-NL" sz="1400" b="1" i="0" u="none" strike="noStrike" kern="0" cap="none" spc="0" normalizeH="0" baseline="0" noProof="0">
                <a:ln>
                  <a:noFill/>
                </a:ln>
                <a:solidFill>
                  <a:prstClr val="black"/>
                </a:solidFill>
                <a:effectLst/>
                <a:uLnTx/>
                <a:uFillTx/>
                <a:latin typeface="Avenir Black" charset="0"/>
                <a:ea typeface="Avenir Black" charset="0"/>
                <a:cs typeface="Avenir Black" charset="0"/>
              </a:endParaRPr>
            </a:p>
          </p:txBody>
        </p:sp>
        <p:sp>
          <p:nvSpPr>
            <p:cNvPr id="38" name="Freeform 16"/>
            <p:cNvSpPr>
              <a:spLocks/>
            </p:cNvSpPr>
            <p:nvPr/>
          </p:nvSpPr>
          <p:spPr bwMode="auto">
            <a:xfrm>
              <a:off x="2952" y="2169"/>
              <a:ext cx="22" cy="24"/>
            </a:xfrm>
            <a:custGeom>
              <a:avLst/>
              <a:gdLst>
                <a:gd name="T0" fmla="*/ 5 w 9"/>
                <a:gd name="T1" fmla="*/ 10 h 10"/>
                <a:gd name="T2" fmla="*/ 9 w 9"/>
                <a:gd name="T3" fmla="*/ 5 h 10"/>
                <a:gd name="T4" fmla="*/ 5 w 9"/>
                <a:gd name="T5" fmla="*/ 0 h 10"/>
                <a:gd name="T6" fmla="*/ 0 w 9"/>
                <a:gd name="T7" fmla="*/ 4 h 10"/>
                <a:gd name="T8" fmla="*/ 0 w 9"/>
                <a:gd name="T9" fmla="*/ 6 h 10"/>
                <a:gd name="T10" fmla="*/ 5 w 9"/>
                <a:gd name="T11" fmla="*/ 10 h 10"/>
              </a:gdLst>
              <a:ahLst/>
              <a:cxnLst>
                <a:cxn ang="0">
                  <a:pos x="T0" y="T1"/>
                </a:cxn>
                <a:cxn ang="0">
                  <a:pos x="T2" y="T3"/>
                </a:cxn>
                <a:cxn ang="0">
                  <a:pos x="T4" y="T5"/>
                </a:cxn>
                <a:cxn ang="0">
                  <a:pos x="T6" y="T7"/>
                </a:cxn>
                <a:cxn ang="0">
                  <a:pos x="T8" y="T9"/>
                </a:cxn>
                <a:cxn ang="0">
                  <a:pos x="T10" y="T11"/>
                </a:cxn>
              </a:cxnLst>
              <a:rect l="0" t="0" r="r" b="b"/>
              <a:pathLst>
                <a:path w="9" h="10">
                  <a:moveTo>
                    <a:pt x="5" y="10"/>
                  </a:moveTo>
                  <a:cubicBezTo>
                    <a:pt x="7" y="10"/>
                    <a:pt x="9" y="8"/>
                    <a:pt x="9" y="5"/>
                  </a:cubicBezTo>
                  <a:cubicBezTo>
                    <a:pt x="9" y="2"/>
                    <a:pt x="7" y="0"/>
                    <a:pt x="5" y="0"/>
                  </a:cubicBezTo>
                  <a:cubicBezTo>
                    <a:pt x="2" y="0"/>
                    <a:pt x="0" y="2"/>
                    <a:pt x="0" y="4"/>
                  </a:cubicBezTo>
                  <a:cubicBezTo>
                    <a:pt x="0" y="6"/>
                    <a:pt x="0" y="6"/>
                    <a:pt x="0" y="6"/>
                  </a:cubicBezTo>
                  <a:cubicBezTo>
                    <a:pt x="0" y="8"/>
                    <a:pt x="2" y="10"/>
                    <a:pt x="5" y="10"/>
                  </a:cubicBezTo>
                  <a:close/>
                </a:path>
              </a:pathLst>
            </a:custGeom>
            <a:solidFill>
              <a:schemeClr val="bg2">
                <a:lumMod val="1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25713" tIns="12857" rIns="25713" bIns="12857" numCol="1" anchor="t" anchorCtr="0" compatLnSpc="1">
              <a:prstTxWarp prst="textNoShape">
                <a:avLst/>
              </a:prstTxWarp>
            </a:bodyPr>
            <a:lstStyle/>
            <a:p>
              <a:pPr marL="0" marR="0" lvl="0" indent="0" algn="l" defTabSz="685630" rtl="0" eaLnBrk="1" fontAlgn="auto" latinLnBrk="0" hangingPunct="1">
                <a:lnSpc>
                  <a:spcPct val="100000"/>
                </a:lnSpc>
                <a:spcBef>
                  <a:spcPts val="0"/>
                </a:spcBef>
                <a:spcAft>
                  <a:spcPts val="0"/>
                </a:spcAft>
                <a:buClrTx/>
                <a:buSzTx/>
                <a:buFontTx/>
                <a:buNone/>
                <a:tabLst/>
                <a:defRPr/>
              </a:pPr>
              <a:endParaRPr kumimoji="0" lang="nl-NL" sz="1400" b="1" i="0" u="none" strike="noStrike" kern="0" cap="none" spc="0" normalizeH="0" baseline="0" noProof="0">
                <a:ln>
                  <a:noFill/>
                </a:ln>
                <a:solidFill>
                  <a:prstClr val="black"/>
                </a:solidFill>
                <a:effectLst/>
                <a:uLnTx/>
                <a:uFillTx/>
                <a:latin typeface="Avenir Black" charset="0"/>
                <a:ea typeface="Avenir Black" charset="0"/>
                <a:cs typeface="Avenir Black" charset="0"/>
              </a:endParaRPr>
            </a:p>
          </p:txBody>
        </p:sp>
        <p:sp>
          <p:nvSpPr>
            <p:cNvPr id="39" name="Freeform 17"/>
            <p:cNvSpPr>
              <a:spLocks/>
            </p:cNvSpPr>
            <p:nvPr/>
          </p:nvSpPr>
          <p:spPr bwMode="auto">
            <a:xfrm>
              <a:off x="2808" y="2083"/>
              <a:ext cx="22" cy="25"/>
            </a:xfrm>
            <a:custGeom>
              <a:avLst/>
              <a:gdLst>
                <a:gd name="T0" fmla="*/ 4 w 9"/>
                <a:gd name="T1" fmla="*/ 0 h 10"/>
                <a:gd name="T2" fmla="*/ 0 w 9"/>
                <a:gd name="T3" fmla="*/ 5 h 10"/>
                <a:gd name="T4" fmla="*/ 4 w 9"/>
                <a:gd name="T5" fmla="*/ 10 h 10"/>
                <a:gd name="T6" fmla="*/ 9 w 9"/>
                <a:gd name="T7" fmla="*/ 6 h 10"/>
                <a:gd name="T8" fmla="*/ 9 w 9"/>
                <a:gd name="T9" fmla="*/ 4 h 10"/>
                <a:gd name="T10" fmla="*/ 4 w 9"/>
                <a:gd name="T11" fmla="*/ 0 h 10"/>
              </a:gdLst>
              <a:ahLst/>
              <a:cxnLst>
                <a:cxn ang="0">
                  <a:pos x="T0" y="T1"/>
                </a:cxn>
                <a:cxn ang="0">
                  <a:pos x="T2" y="T3"/>
                </a:cxn>
                <a:cxn ang="0">
                  <a:pos x="T4" y="T5"/>
                </a:cxn>
                <a:cxn ang="0">
                  <a:pos x="T6" y="T7"/>
                </a:cxn>
                <a:cxn ang="0">
                  <a:pos x="T8" y="T9"/>
                </a:cxn>
                <a:cxn ang="0">
                  <a:pos x="T10" y="T11"/>
                </a:cxn>
              </a:cxnLst>
              <a:rect l="0" t="0" r="r" b="b"/>
              <a:pathLst>
                <a:path w="9" h="10">
                  <a:moveTo>
                    <a:pt x="4" y="0"/>
                  </a:moveTo>
                  <a:cubicBezTo>
                    <a:pt x="2" y="0"/>
                    <a:pt x="0" y="2"/>
                    <a:pt x="0" y="5"/>
                  </a:cubicBezTo>
                  <a:cubicBezTo>
                    <a:pt x="0" y="8"/>
                    <a:pt x="2" y="10"/>
                    <a:pt x="4" y="10"/>
                  </a:cubicBezTo>
                  <a:cubicBezTo>
                    <a:pt x="7" y="10"/>
                    <a:pt x="8" y="8"/>
                    <a:pt x="9" y="6"/>
                  </a:cubicBezTo>
                  <a:cubicBezTo>
                    <a:pt x="9" y="4"/>
                    <a:pt x="9" y="4"/>
                    <a:pt x="9" y="4"/>
                  </a:cubicBezTo>
                  <a:cubicBezTo>
                    <a:pt x="8" y="2"/>
                    <a:pt x="7" y="0"/>
                    <a:pt x="4" y="0"/>
                  </a:cubicBezTo>
                  <a:close/>
                </a:path>
              </a:pathLst>
            </a:custGeom>
            <a:solidFill>
              <a:schemeClr val="bg2">
                <a:lumMod val="1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25713" tIns="12857" rIns="25713" bIns="12857" numCol="1" anchor="t" anchorCtr="0" compatLnSpc="1">
              <a:prstTxWarp prst="textNoShape">
                <a:avLst/>
              </a:prstTxWarp>
            </a:bodyPr>
            <a:lstStyle/>
            <a:p>
              <a:pPr marL="0" marR="0" lvl="0" indent="0" algn="l" defTabSz="685630" rtl="0" eaLnBrk="1" fontAlgn="auto" latinLnBrk="0" hangingPunct="1">
                <a:lnSpc>
                  <a:spcPct val="100000"/>
                </a:lnSpc>
                <a:spcBef>
                  <a:spcPts val="0"/>
                </a:spcBef>
                <a:spcAft>
                  <a:spcPts val="0"/>
                </a:spcAft>
                <a:buClrTx/>
                <a:buSzTx/>
                <a:buFontTx/>
                <a:buNone/>
                <a:tabLst/>
                <a:defRPr/>
              </a:pPr>
              <a:endParaRPr kumimoji="0" lang="nl-NL" sz="1400" b="1" i="0" u="none" strike="noStrike" kern="0" cap="none" spc="0" normalizeH="0" baseline="0" noProof="0">
                <a:ln>
                  <a:noFill/>
                </a:ln>
                <a:solidFill>
                  <a:prstClr val="black"/>
                </a:solidFill>
                <a:effectLst/>
                <a:uLnTx/>
                <a:uFillTx/>
                <a:latin typeface="Avenir Black" charset="0"/>
                <a:ea typeface="Avenir Black" charset="0"/>
                <a:cs typeface="Avenir Black" charset="0"/>
              </a:endParaRPr>
            </a:p>
          </p:txBody>
        </p:sp>
        <p:sp>
          <p:nvSpPr>
            <p:cNvPr id="40" name="Freeform 18"/>
            <p:cNvSpPr>
              <a:spLocks/>
            </p:cNvSpPr>
            <p:nvPr/>
          </p:nvSpPr>
          <p:spPr bwMode="auto">
            <a:xfrm>
              <a:off x="2769" y="2156"/>
              <a:ext cx="25" cy="22"/>
            </a:xfrm>
            <a:custGeom>
              <a:avLst/>
              <a:gdLst>
                <a:gd name="T0" fmla="*/ 5 w 10"/>
                <a:gd name="T1" fmla="*/ 0 h 9"/>
                <a:gd name="T2" fmla="*/ 0 w 10"/>
                <a:gd name="T3" fmla="*/ 5 h 9"/>
                <a:gd name="T4" fmla="*/ 5 w 10"/>
                <a:gd name="T5" fmla="*/ 9 h 9"/>
                <a:gd name="T6" fmla="*/ 10 w 10"/>
                <a:gd name="T7" fmla="*/ 6 h 9"/>
                <a:gd name="T8" fmla="*/ 10 w 10"/>
                <a:gd name="T9" fmla="*/ 3 h 9"/>
                <a:gd name="T10" fmla="*/ 5 w 10"/>
                <a:gd name="T11" fmla="*/ 0 h 9"/>
              </a:gdLst>
              <a:ahLst/>
              <a:cxnLst>
                <a:cxn ang="0">
                  <a:pos x="T0" y="T1"/>
                </a:cxn>
                <a:cxn ang="0">
                  <a:pos x="T2" y="T3"/>
                </a:cxn>
                <a:cxn ang="0">
                  <a:pos x="T4" y="T5"/>
                </a:cxn>
                <a:cxn ang="0">
                  <a:pos x="T6" y="T7"/>
                </a:cxn>
                <a:cxn ang="0">
                  <a:pos x="T8" y="T9"/>
                </a:cxn>
                <a:cxn ang="0">
                  <a:pos x="T10" y="T11"/>
                </a:cxn>
              </a:cxnLst>
              <a:rect l="0" t="0" r="r" b="b"/>
              <a:pathLst>
                <a:path w="10" h="9">
                  <a:moveTo>
                    <a:pt x="5" y="0"/>
                  </a:moveTo>
                  <a:cubicBezTo>
                    <a:pt x="3" y="0"/>
                    <a:pt x="0" y="2"/>
                    <a:pt x="0" y="5"/>
                  </a:cubicBezTo>
                  <a:cubicBezTo>
                    <a:pt x="0" y="7"/>
                    <a:pt x="3" y="9"/>
                    <a:pt x="5" y="9"/>
                  </a:cubicBezTo>
                  <a:cubicBezTo>
                    <a:pt x="7" y="9"/>
                    <a:pt x="9" y="8"/>
                    <a:pt x="10" y="6"/>
                  </a:cubicBezTo>
                  <a:cubicBezTo>
                    <a:pt x="10" y="3"/>
                    <a:pt x="10" y="3"/>
                    <a:pt x="10" y="3"/>
                  </a:cubicBezTo>
                  <a:cubicBezTo>
                    <a:pt x="9" y="1"/>
                    <a:pt x="7" y="0"/>
                    <a:pt x="5" y="0"/>
                  </a:cubicBezTo>
                  <a:close/>
                </a:path>
              </a:pathLst>
            </a:custGeom>
            <a:solidFill>
              <a:schemeClr val="bg2">
                <a:lumMod val="1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25713" tIns="12857" rIns="25713" bIns="12857" numCol="1" anchor="t" anchorCtr="0" compatLnSpc="1">
              <a:prstTxWarp prst="textNoShape">
                <a:avLst/>
              </a:prstTxWarp>
            </a:bodyPr>
            <a:lstStyle/>
            <a:p>
              <a:pPr marL="0" marR="0" lvl="0" indent="0" algn="l" defTabSz="685630" rtl="0" eaLnBrk="1" fontAlgn="auto" latinLnBrk="0" hangingPunct="1">
                <a:lnSpc>
                  <a:spcPct val="100000"/>
                </a:lnSpc>
                <a:spcBef>
                  <a:spcPts val="0"/>
                </a:spcBef>
                <a:spcAft>
                  <a:spcPts val="0"/>
                </a:spcAft>
                <a:buClrTx/>
                <a:buSzTx/>
                <a:buFontTx/>
                <a:buNone/>
                <a:tabLst/>
                <a:defRPr/>
              </a:pPr>
              <a:endParaRPr kumimoji="0" lang="nl-NL" sz="1400" b="1" i="0" u="none" strike="noStrike" kern="0" cap="none" spc="0" normalizeH="0" baseline="0" noProof="0">
                <a:ln>
                  <a:noFill/>
                </a:ln>
                <a:solidFill>
                  <a:prstClr val="black"/>
                </a:solidFill>
                <a:effectLst/>
                <a:uLnTx/>
                <a:uFillTx/>
                <a:latin typeface="Avenir Black" charset="0"/>
                <a:ea typeface="Avenir Black" charset="0"/>
                <a:cs typeface="Avenir Black" charset="0"/>
              </a:endParaRPr>
            </a:p>
          </p:txBody>
        </p:sp>
        <p:sp>
          <p:nvSpPr>
            <p:cNvPr id="41" name="Freeform 19"/>
            <p:cNvSpPr>
              <a:spLocks/>
            </p:cNvSpPr>
            <p:nvPr/>
          </p:nvSpPr>
          <p:spPr bwMode="auto">
            <a:xfrm>
              <a:off x="2742" y="2137"/>
              <a:ext cx="117" cy="158"/>
            </a:xfrm>
            <a:custGeom>
              <a:avLst/>
              <a:gdLst>
                <a:gd name="T0" fmla="*/ 40 w 48"/>
                <a:gd name="T1" fmla="*/ 0 h 65"/>
                <a:gd name="T2" fmla="*/ 0 w 48"/>
                <a:gd name="T3" fmla="*/ 0 h 65"/>
                <a:gd name="T4" fmla="*/ 0 w 48"/>
                <a:gd name="T5" fmla="*/ 9 h 65"/>
                <a:gd name="T6" fmla="*/ 40 w 48"/>
                <a:gd name="T7" fmla="*/ 63 h 65"/>
                <a:gd name="T8" fmla="*/ 40 w 48"/>
                <a:gd name="T9" fmla="*/ 21 h 65"/>
                <a:gd name="T10" fmla="*/ 33 w 48"/>
                <a:gd name="T11" fmla="*/ 14 h 65"/>
                <a:gd name="T12" fmla="*/ 25 w 48"/>
                <a:gd name="T13" fmla="*/ 14 h 65"/>
                <a:gd name="T14" fmla="*/ 16 w 48"/>
                <a:gd name="T15" fmla="*/ 21 h 65"/>
                <a:gd name="T16" fmla="*/ 8 w 48"/>
                <a:gd name="T17" fmla="*/ 13 h 65"/>
                <a:gd name="T18" fmla="*/ 16 w 48"/>
                <a:gd name="T19" fmla="*/ 4 h 65"/>
                <a:gd name="T20" fmla="*/ 25 w 48"/>
                <a:gd name="T21" fmla="*/ 10 h 65"/>
                <a:gd name="T22" fmla="*/ 33 w 48"/>
                <a:gd name="T23" fmla="*/ 10 h 65"/>
                <a:gd name="T24" fmla="*/ 44 w 48"/>
                <a:gd name="T25" fmla="*/ 21 h 65"/>
                <a:gd name="T26" fmla="*/ 44 w 48"/>
                <a:gd name="T27" fmla="*/ 64 h 65"/>
                <a:gd name="T28" fmla="*/ 48 w 48"/>
                <a:gd name="T29" fmla="*/ 65 h 65"/>
                <a:gd name="T30" fmla="*/ 48 w 48"/>
                <a:gd name="T31" fmla="*/ 7 h 65"/>
                <a:gd name="T32" fmla="*/ 40 w 48"/>
                <a:gd name="T33"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8" h="65">
                  <a:moveTo>
                    <a:pt x="40" y="0"/>
                  </a:moveTo>
                  <a:cubicBezTo>
                    <a:pt x="0" y="0"/>
                    <a:pt x="0" y="0"/>
                    <a:pt x="0" y="0"/>
                  </a:cubicBezTo>
                  <a:cubicBezTo>
                    <a:pt x="0" y="3"/>
                    <a:pt x="0" y="6"/>
                    <a:pt x="0" y="9"/>
                  </a:cubicBezTo>
                  <a:cubicBezTo>
                    <a:pt x="0" y="35"/>
                    <a:pt x="17" y="56"/>
                    <a:pt x="40" y="63"/>
                  </a:cubicBezTo>
                  <a:cubicBezTo>
                    <a:pt x="40" y="21"/>
                    <a:pt x="40" y="21"/>
                    <a:pt x="40" y="21"/>
                  </a:cubicBezTo>
                  <a:cubicBezTo>
                    <a:pt x="40" y="17"/>
                    <a:pt x="37" y="14"/>
                    <a:pt x="33" y="14"/>
                  </a:cubicBezTo>
                  <a:cubicBezTo>
                    <a:pt x="25" y="14"/>
                    <a:pt x="25" y="14"/>
                    <a:pt x="25" y="14"/>
                  </a:cubicBezTo>
                  <a:cubicBezTo>
                    <a:pt x="24" y="18"/>
                    <a:pt x="21" y="21"/>
                    <a:pt x="16" y="21"/>
                  </a:cubicBezTo>
                  <a:cubicBezTo>
                    <a:pt x="11" y="21"/>
                    <a:pt x="8" y="17"/>
                    <a:pt x="8" y="13"/>
                  </a:cubicBezTo>
                  <a:cubicBezTo>
                    <a:pt x="8" y="8"/>
                    <a:pt x="11" y="4"/>
                    <a:pt x="16" y="4"/>
                  </a:cubicBezTo>
                  <a:cubicBezTo>
                    <a:pt x="20" y="4"/>
                    <a:pt x="24" y="7"/>
                    <a:pt x="25" y="10"/>
                  </a:cubicBezTo>
                  <a:cubicBezTo>
                    <a:pt x="33" y="10"/>
                    <a:pt x="33" y="10"/>
                    <a:pt x="33" y="10"/>
                  </a:cubicBezTo>
                  <a:cubicBezTo>
                    <a:pt x="39" y="10"/>
                    <a:pt x="44" y="15"/>
                    <a:pt x="44" y="21"/>
                  </a:cubicBezTo>
                  <a:cubicBezTo>
                    <a:pt x="44" y="64"/>
                    <a:pt x="44" y="64"/>
                    <a:pt x="44" y="64"/>
                  </a:cubicBezTo>
                  <a:cubicBezTo>
                    <a:pt x="45" y="64"/>
                    <a:pt x="47" y="64"/>
                    <a:pt x="48" y="65"/>
                  </a:cubicBezTo>
                  <a:cubicBezTo>
                    <a:pt x="48" y="7"/>
                    <a:pt x="48" y="7"/>
                    <a:pt x="48" y="7"/>
                  </a:cubicBezTo>
                  <a:cubicBezTo>
                    <a:pt x="48" y="3"/>
                    <a:pt x="44" y="0"/>
                    <a:pt x="40" y="0"/>
                  </a:cubicBezTo>
                  <a:close/>
                </a:path>
              </a:pathLst>
            </a:custGeom>
            <a:solidFill>
              <a:schemeClr val="bg2">
                <a:lumMod val="1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25713" tIns="12857" rIns="25713" bIns="12857" numCol="1" anchor="t" anchorCtr="0" compatLnSpc="1">
              <a:prstTxWarp prst="textNoShape">
                <a:avLst/>
              </a:prstTxWarp>
            </a:bodyPr>
            <a:lstStyle/>
            <a:p>
              <a:pPr marL="0" marR="0" lvl="0" indent="0" algn="l" defTabSz="685630" rtl="0" eaLnBrk="1" fontAlgn="auto" latinLnBrk="0" hangingPunct="1">
                <a:lnSpc>
                  <a:spcPct val="100000"/>
                </a:lnSpc>
                <a:spcBef>
                  <a:spcPts val="0"/>
                </a:spcBef>
                <a:spcAft>
                  <a:spcPts val="0"/>
                </a:spcAft>
                <a:buClrTx/>
                <a:buSzTx/>
                <a:buFontTx/>
                <a:buNone/>
                <a:tabLst/>
                <a:defRPr/>
              </a:pPr>
              <a:endParaRPr kumimoji="0" lang="nl-NL" sz="1400" b="1" i="0" u="none" strike="noStrike" kern="0" cap="none" spc="0" normalizeH="0" baseline="0" noProof="0">
                <a:ln>
                  <a:noFill/>
                </a:ln>
                <a:solidFill>
                  <a:prstClr val="black"/>
                </a:solidFill>
                <a:effectLst/>
                <a:uLnTx/>
                <a:uFillTx/>
                <a:latin typeface="Avenir Black" charset="0"/>
                <a:ea typeface="Avenir Black" charset="0"/>
                <a:cs typeface="Avenir Black" charset="0"/>
              </a:endParaRPr>
            </a:p>
          </p:txBody>
        </p:sp>
      </p:grpSp>
      <p:sp>
        <p:nvSpPr>
          <p:cNvPr id="42" name="Oval 41"/>
          <p:cNvSpPr/>
          <p:nvPr/>
        </p:nvSpPr>
        <p:spPr>
          <a:xfrm>
            <a:off x="3861123" y="2136428"/>
            <a:ext cx="646679" cy="646595"/>
          </a:xfrm>
          <a:prstGeom prst="ellipse">
            <a:avLst/>
          </a:prstGeom>
          <a:solidFill>
            <a:schemeClr val="bg2">
              <a:lumMod val="10000"/>
            </a:schemeClr>
          </a:solidFill>
          <a:ln w="12700" cap="flat" cmpd="sng" algn="ctr">
            <a:noFill/>
            <a:prstDash val="solid"/>
            <a:miter lim="800000"/>
          </a:ln>
          <a:effectLst/>
        </p:spPr>
        <p:txBody>
          <a:bodyPr lIns="45716" tIns="22858" rIns="45716" bIns="22858" rtlCol="0" anchor="ctr"/>
          <a:lstStyle/>
          <a:p>
            <a:pPr marL="0" marR="0" lvl="0" indent="0" algn="ctr" defTabSz="685630" rtl="0" eaLnBrk="1" fontAlgn="auto" latinLnBrk="0" hangingPunct="1">
              <a:lnSpc>
                <a:spcPct val="100000"/>
              </a:lnSpc>
              <a:spcBef>
                <a:spcPts val="0"/>
              </a:spcBef>
              <a:spcAft>
                <a:spcPts val="0"/>
              </a:spcAft>
              <a:buClrTx/>
              <a:buSzTx/>
              <a:buFontTx/>
              <a:buNone/>
              <a:tabLst/>
              <a:defRPr/>
            </a:pPr>
            <a:endParaRPr kumimoji="0" lang="nl-NL" sz="1400" b="1" i="0" u="none" strike="noStrike" kern="0" cap="none" spc="0" normalizeH="0" baseline="0" noProof="0">
              <a:ln>
                <a:noFill/>
              </a:ln>
              <a:solidFill>
                <a:prstClr val="white"/>
              </a:solidFill>
              <a:effectLst/>
              <a:uLnTx/>
              <a:uFillTx/>
              <a:latin typeface="Avenir Black" charset="0"/>
              <a:ea typeface="Avenir Black" charset="0"/>
              <a:cs typeface="Avenir Black" charset="0"/>
            </a:endParaRPr>
          </a:p>
        </p:txBody>
      </p:sp>
      <p:sp>
        <p:nvSpPr>
          <p:cNvPr id="43" name="TextBox 42"/>
          <p:cNvSpPr txBox="1"/>
          <p:nvPr/>
        </p:nvSpPr>
        <p:spPr>
          <a:xfrm>
            <a:off x="3819440" y="1804552"/>
            <a:ext cx="605286" cy="261606"/>
          </a:xfrm>
          <a:prstGeom prst="rect">
            <a:avLst/>
          </a:prstGeom>
          <a:noFill/>
        </p:spPr>
        <p:txBody>
          <a:bodyPr wrap="none" lIns="45716" tIns="22858" rIns="45716" bIns="22858" rtlCol="0">
            <a:spAutoFit/>
          </a:bodyPr>
          <a:lstStyle/>
          <a:p>
            <a:pPr marL="0" marR="0" lvl="0" indent="0" algn="l" defTabSz="685630" rtl="0" eaLnBrk="1" fontAlgn="auto" latinLnBrk="0" hangingPunct="1">
              <a:lnSpc>
                <a:spcPct val="100000"/>
              </a:lnSpc>
              <a:spcBef>
                <a:spcPts val="0"/>
              </a:spcBef>
              <a:spcAft>
                <a:spcPts val="0"/>
              </a:spcAft>
              <a:buClrTx/>
              <a:buSzTx/>
              <a:buFontTx/>
              <a:buNone/>
              <a:tabLst/>
              <a:defRPr/>
            </a:pPr>
            <a:r>
              <a:rPr kumimoji="0" lang="nl-NL" sz="1400" b="1" i="0" u="none" strike="noStrike" kern="0" cap="none" spc="0" normalizeH="0" baseline="0" noProof="0" dirty="0">
                <a:ln>
                  <a:noFill/>
                </a:ln>
                <a:solidFill>
                  <a:srgbClr val="F37F2F"/>
                </a:solidFill>
                <a:effectLst/>
                <a:uLnTx/>
                <a:uFillTx/>
                <a:latin typeface="Avenir Black" charset="0"/>
                <a:ea typeface="Avenir Black" charset="0"/>
                <a:cs typeface="Avenir Black" charset="0"/>
              </a:rPr>
              <a:t>People</a:t>
            </a:r>
          </a:p>
        </p:txBody>
      </p:sp>
      <p:sp>
        <p:nvSpPr>
          <p:cNvPr id="44" name="Oval 43"/>
          <p:cNvSpPr/>
          <p:nvPr/>
        </p:nvSpPr>
        <p:spPr>
          <a:xfrm>
            <a:off x="3861123" y="3954069"/>
            <a:ext cx="646679" cy="646595"/>
          </a:xfrm>
          <a:prstGeom prst="ellipse">
            <a:avLst/>
          </a:prstGeom>
          <a:solidFill>
            <a:schemeClr val="bg2">
              <a:lumMod val="10000"/>
            </a:schemeClr>
          </a:solidFill>
          <a:ln w="12700" cap="flat" cmpd="sng" algn="ctr">
            <a:noFill/>
            <a:prstDash val="solid"/>
            <a:miter lim="800000"/>
          </a:ln>
          <a:effectLst/>
        </p:spPr>
        <p:txBody>
          <a:bodyPr lIns="45716" tIns="22858" rIns="45716" bIns="22858" rtlCol="0" anchor="ctr"/>
          <a:lstStyle/>
          <a:p>
            <a:pPr marL="0" marR="0" lvl="0" indent="0" algn="ctr" defTabSz="685630" rtl="0" eaLnBrk="1" fontAlgn="auto" latinLnBrk="0" hangingPunct="1">
              <a:lnSpc>
                <a:spcPct val="100000"/>
              </a:lnSpc>
              <a:spcBef>
                <a:spcPts val="0"/>
              </a:spcBef>
              <a:spcAft>
                <a:spcPts val="0"/>
              </a:spcAft>
              <a:buClrTx/>
              <a:buSzTx/>
              <a:buFontTx/>
              <a:buNone/>
              <a:tabLst/>
              <a:defRPr/>
            </a:pPr>
            <a:endParaRPr kumimoji="0" lang="nl-NL" sz="1400" b="1" i="0" u="none" strike="noStrike" kern="0" cap="none" spc="0" normalizeH="0" baseline="0" noProof="0">
              <a:ln>
                <a:noFill/>
              </a:ln>
              <a:solidFill>
                <a:prstClr val="white"/>
              </a:solidFill>
              <a:effectLst/>
              <a:uLnTx/>
              <a:uFillTx/>
              <a:latin typeface="Avenir Black" charset="0"/>
              <a:ea typeface="Avenir Black" charset="0"/>
              <a:cs typeface="Avenir Black" charset="0"/>
            </a:endParaRPr>
          </a:p>
        </p:txBody>
      </p:sp>
      <p:grpSp>
        <p:nvGrpSpPr>
          <p:cNvPr id="45" name="Group 22"/>
          <p:cNvGrpSpPr>
            <a:grpSpLocks noChangeAspect="1"/>
          </p:cNvGrpSpPr>
          <p:nvPr/>
        </p:nvGrpSpPr>
        <p:grpSpPr bwMode="auto">
          <a:xfrm>
            <a:off x="4079216" y="4099748"/>
            <a:ext cx="224777" cy="369501"/>
            <a:chOff x="1915" y="2316"/>
            <a:chExt cx="177" cy="291"/>
          </a:xfrm>
        </p:grpSpPr>
        <p:sp>
          <p:nvSpPr>
            <p:cNvPr id="46" name="AutoShape 21"/>
            <p:cNvSpPr>
              <a:spLocks noChangeAspect="1" noChangeArrowheads="1" noTextEdit="1"/>
            </p:cNvSpPr>
            <p:nvPr/>
          </p:nvSpPr>
          <p:spPr bwMode="auto">
            <a:xfrm>
              <a:off x="1915" y="2316"/>
              <a:ext cx="177" cy="29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25713" tIns="12857" rIns="25713" bIns="12857" numCol="1" anchor="t" anchorCtr="0" compatLnSpc="1">
              <a:prstTxWarp prst="textNoShape">
                <a:avLst/>
              </a:prstTxWarp>
            </a:bodyPr>
            <a:lstStyle/>
            <a:p>
              <a:pPr marL="0" marR="0" lvl="0" indent="0" algn="l" defTabSz="685630" rtl="0" eaLnBrk="1" fontAlgn="auto" latinLnBrk="0" hangingPunct="1">
                <a:lnSpc>
                  <a:spcPct val="100000"/>
                </a:lnSpc>
                <a:spcBef>
                  <a:spcPts val="0"/>
                </a:spcBef>
                <a:spcAft>
                  <a:spcPts val="0"/>
                </a:spcAft>
                <a:buClrTx/>
                <a:buSzTx/>
                <a:buFontTx/>
                <a:buNone/>
                <a:tabLst/>
                <a:defRPr/>
              </a:pPr>
              <a:endParaRPr kumimoji="0" lang="nl-NL" sz="1400" b="1" i="0" u="none" strike="noStrike" kern="0" cap="none" spc="0" normalizeH="0" baseline="0" noProof="0">
                <a:ln>
                  <a:noFill/>
                </a:ln>
                <a:solidFill>
                  <a:prstClr val="black"/>
                </a:solidFill>
                <a:effectLst/>
                <a:uLnTx/>
                <a:uFillTx/>
                <a:latin typeface="Avenir Black" charset="0"/>
                <a:ea typeface="Avenir Black" charset="0"/>
                <a:cs typeface="Avenir Black" charset="0"/>
              </a:endParaRPr>
            </a:p>
          </p:txBody>
        </p:sp>
        <p:sp>
          <p:nvSpPr>
            <p:cNvPr id="47" name="Freeform 23"/>
            <p:cNvSpPr>
              <a:spLocks noEditPoints="1"/>
            </p:cNvSpPr>
            <p:nvPr/>
          </p:nvSpPr>
          <p:spPr bwMode="auto">
            <a:xfrm>
              <a:off x="1915" y="2318"/>
              <a:ext cx="175" cy="287"/>
            </a:xfrm>
            <a:custGeom>
              <a:avLst/>
              <a:gdLst>
                <a:gd name="T0" fmla="*/ 64 w 71"/>
                <a:gd name="T1" fmla="*/ 0 h 118"/>
                <a:gd name="T2" fmla="*/ 7 w 71"/>
                <a:gd name="T3" fmla="*/ 0 h 118"/>
                <a:gd name="T4" fmla="*/ 0 w 71"/>
                <a:gd name="T5" fmla="*/ 7 h 118"/>
                <a:gd name="T6" fmla="*/ 0 w 71"/>
                <a:gd name="T7" fmla="*/ 111 h 118"/>
                <a:gd name="T8" fmla="*/ 7 w 71"/>
                <a:gd name="T9" fmla="*/ 118 h 118"/>
                <a:gd name="T10" fmla="*/ 64 w 71"/>
                <a:gd name="T11" fmla="*/ 118 h 118"/>
                <a:gd name="T12" fmla="*/ 71 w 71"/>
                <a:gd name="T13" fmla="*/ 111 h 118"/>
                <a:gd name="T14" fmla="*/ 71 w 71"/>
                <a:gd name="T15" fmla="*/ 7 h 118"/>
                <a:gd name="T16" fmla="*/ 64 w 71"/>
                <a:gd name="T17" fmla="*/ 0 h 118"/>
                <a:gd name="T18" fmla="*/ 26 w 71"/>
                <a:gd name="T19" fmla="*/ 5 h 118"/>
                <a:gd name="T20" fmla="*/ 45 w 71"/>
                <a:gd name="T21" fmla="*/ 5 h 118"/>
                <a:gd name="T22" fmla="*/ 47 w 71"/>
                <a:gd name="T23" fmla="*/ 7 h 118"/>
                <a:gd name="T24" fmla="*/ 45 w 71"/>
                <a:gd name="T25" fmla="*/ 8 h 118"/>
                <a:gd name="T26" fmla="*/ 26 w 71"/>
                <a:gd name="T27" fmla="*/ 8 h 118"/>
                <a:gd name="T28" fmla="*/ 24 w 71"/>
                <a:gd name="T29" fmla="*/ 7 h 118"/>
                <a:gd name="T30" fmla="*/ 26 w 71"/>
                <a:gd name="T31" fmla="*/ 5 h 118"/>
                <a:gd name="T32" fmla="*/ 21 w 71"/>
                <a:gd name="T33" fmla="*/ 109 h 118"/>
                <a:gd name="T34" fmla="*/ 11 w 71"/>
                <a:gd name="T35" fmla="*/ 109 h 118"/>
                <a:gd name="T36" fmla="*/ 11 w 71"/>
                <a:gd name="T37" fmla="*/ 108 h 118"/>
                <a:gd name="T38" fmla="*/ 21 w 71"/>
                <a:gd name="T39" fmla="*/ 108 h 118"/>
                <a:gd name="T40" fmla="*/ 21 w 71"/>
                <a:gd name="T41" fmla="*/ 109 h 118"/>
                <a:gd name="T42" fmla="*/ 35 w 71"/>
                <a:gd name="T43" fmla="*/ 114 h 118"/>
                <a:gd name="T44" fmla="*/ 32 w 71"/>
                <a:gd name="T45" fmla="*/ 110 h 118"/>
                <a:gd name="T46" fmla="*/ 35 w 71"/>
                <a:gd name="T47" fmla="*/ 107 h 118"/>
                <a:gd name="T48" fmla="*/ 39 w 71"/>
                <a:gd name="T49" fmla="*/ 110 h 118"/>
                <a:gd name="T50" fmla="*/ 35 w 71"/>
                <a:gd name="T51" fmla="*/ 114 h 118"/>
                <a:gd name="T52" fmla="*/ 60 w 71"/>
                <a:gd name="T53" fmla="*/ 109 h 118"/>
                <a:gd name="T54" fmla="*/ 50 w 71"/>
                <a:gd name="T55" fmla="*/ 109 h 118"/>
                <a:gd name="T56" fmla="*/ 50 w 71"/>
                <a:gd name="T57" fmla="*/ 108 h 118"/>
                <a:gd name="T58" fmla="*/ 60 w 71"/>
                <a:gd name="T59" fmla="*/ 108 h 118"/>
                <a:gd name="T60" fmla="*/ 60 w 71"/>
                <a:gd name="T61" fmla="*/ 109 h 118"/>
                <a:gd name="T62" fmla="*/ 67 w 71"/>
                <a:gd name="T63" fmla="*/ 104 h 118"/>
                <a:gd name="T64" fmla="*/ 4 w 71"/>
                <a:gd name="T65" fmla="*/ 104 h 118"/>
                <a:gd name="T66" fmla="*/ 4 w 71"/>
                <a:gd name="T67" fmla="*/ 12 h 118"/>
                <a:gd name="T68" fmla="*/ 67 w 71"/>
                <a:gd name="T69" fmla="*/ 12 h 118"/>
                <a:gd name="T70" fmla="*/ 67 w 71"/>
                <a:gd name="T71" fmla="*/ 104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1" h="118">
                  <a:moveTo>
                    <a:pt x="64" y="0"/>
                  </a:moveTo>
                  <a:cubicBezTo>
                    <a:pt x="7" y="0"/>
                    <a:pt x="7" y="0"/>
                    <a:pt x="7" y="0"/>
                  </a:cubicBezTo>
                  <a:cubicBezTo>
                    <a:pt x="3" y="0"/>
                    <a:pt x="0" y="3"/>
                    <a:pt x="0" y="7"/>
                  </a:cubicBezTo>
                  <a:cubicBezTo>
                    <a:pt x="0" y="111"/>
                    <a:pt x="0" y="111"/>
                    <a:pt x="0" y="111"/>
                  </a:cubicBezTo>
                  <a:cubicBezTo>
                    <a:pt x="0" y="115"/>
                    <a:pt x="3" y="118"/>
                    <a:pt x="7" y="118"/>
                  </a:cubicBezTo>
                  <a:cubicBezTo>
                    <a:pt x="64" y="118"/>
                    <a:pt x="64" y="118"/>
                    <a:pt x="64" y="118"/>
                  </a:cubicBezTo>
                  <a:cubicBezTo>
                    <a:pt x="68" y="118"/>
                    <a:pt x="71" y="115"/>
                    <a:pt x="71" y="111"/>
                  </a:cubicBezTo>
                  <a:cubicBezTo>
                    <a:pt x="71" y="7"/>
                    <a:pt x="71" y="7"/>
                    <a:pt x="71" y="7"/>
                  </a:cubicBezTo>
                  <a:cubicBezTo>
                    <a:pt x="71" y="3"/>
                    <a:pt x="68" y="0"/>
                    <a:pt x="64" y="0"/>
                  </a:cubicBezTo>
                  <a:close/>
                  <a:moveTo>
                    <a:pt x="26" y="5"/>
                  </a:moveTo>
                  <a:cubicBezTo>
                    <a:pt x="45" y="5"/>
                    <a:pt x="45" y="5"/>
                    <a:pt x="45" y="5"/>
                  </a:cubicBezTo>
                  <a:cubicBezTo>
                    <a:pt x="46" y="5"/>
                    <a:pt x="47" y="6"/>
                    <a:pt x="47" y="7"/>
                  </a:cubicBezTo>
                  <a:cubicBezTo>
                    <a:pt x="47" y="7"/>
                    <a:pt x="46" y="8"/>
                    <a:pt x="45" y="8"/>
                  </a:cubicBezTo>
                  <a:cubicBezTo>
                    <a:pt x="26" y="8"/>
                    <a:pt x="26" y="8"/>
                    <a:pt x="26" y="8"/>
                  </a:cubicBezTo>
                  <a:cubicBezTo>
                    <a:pt x="25" y="8"/>
                    <a:pt x="24" y="7"/>
                    <a:pt x="24" y="7"/>
                  </a:cubicBezTo>
                  <a:cubicBezTo>
                    <a:pt x="24" y="6"/>
                    <a:pt x="25" y="5"/>
                    <a:pt x="26" y="5"/>
                  </a:cubicBezTo>
                  <a:close/>
                  <a:moveTo>
                    <a:pt x="21" y="109"/>
                  </a:moveTo>
                  <a:cubicBezTo>
                    <a:pt x="11" y="109"/>
                    <a:pt x="11" y="109"/>
                    <a:pt x="11" y="109"/>
                  </a:cubicBezTo>
                  <a:cubicBezTo>
                    <a:pt x="11" y="108"/>
                    <a:pt x="11" y="108"/>
                    <a:pt x="11" y="108"/>
                  </a:cubicBezTo>
                  <a:cubicBezTo>
                    <a:pt x="21" y="108"/>
                    <a:pt x="21" y="108"/>
                    <a:pt x="21" y="108"/>
                  </a:cubicBezTo>
                  <a:lnTo>
                    <a:pt x="21" y="109"/>
                  </a:lnTo>
                  <a:close/>
                  <a:moveTo>
                    <a:pt x="35" y="114"/>
                  </a:moveTo>
                  <a:cubicBezTo>
                    <a:pt x="33" y="114"/>
                    <a:pt x="32" y="112"/>
                    <a:pt x="32" y="110"/>
                  </a:cubicBezTo>
                  <a:cubicBezTo>
                    <a:pt x="32" y="108"/>
                    <a:pt x="33" y="107"/>
                    <a:pt x="35" y="107"/>
                  </a:cubicBezTo>
                  <a:cubicBezTo>
                    <a:pt x="37" y="107"/>
                    <a:pt x="39" y="108"/>
                    <a:pt x="39" y="110"/>
                  </a:cubicBezTo>
                  <a:cubicBezTo>
                    <a:pt x="39" y="112"/>
                    <a:pt x="37" y="114"/>
                    <a:pt x="35" y="114"/>
                  </a:cubicBezTo>
                  <a:close/>
                  <a:moveTo>
                    <a:pt x="60" y="109"/>
                  </a:moveTo>
                  <a:cubicBezTo>
                    <a:pt x="50" y="109"/>
                    <a:pt x="50" y="109"/>
                    <a:pt x="50" y="109"/>
                  </a:cubicBezTo>
                  <a:cubicBezTo>
                    <a:pt x="50" y="108"/>
                    <a:pt x="50" y="108"/>
                    <a:pt x="50" y="108"/>
                  </a:cubicBezTo>
                  <a:cubicBezTo>
                    <a:pt x="60" y="108"/>
                    <a:pt x="60" y="108"/>
                    <a:pt x="60" y="108"/>
                  </a:cubicBezTo>
                  <a:lnTo>
                    <a:pt x="60" y="109"/>
                  </a:lnTo>
                  <a:close/>
                  <a:moveTo>
                    <a:pt x="67" y="104"/>
                  </a:moveTo>
                  <a:cubicBezTo>
                    <a:pt x="4" y="104"/>
                    <a:pt x="4" y="104"/>
                    <a:pt x="4" y="104"/>
                  </a:cubicBezTo>
                  <a:cubicBezTo>
                    <a:pt x="4" y="12"/>
                    <a:pt x="4" y="12"/>
                    <a:pt x="4" y="12"/>
                  </a:cubicBezTo>
                  <a:cubicBezTo>
                    <a:pt x="67" y="12"/>
                    <a:pt x="67" y="12"/>
                    <a:pt x="67" y="12"/>
                  </a:cubicBezTo>
                  <a:lnTo>
                    <a:pt x="67" y="104"/>
                  </a:lnTo>
                  <a:close/>
                </a:path>
              </a:pathLst>
            </a:custGeom>
            <a:solidFill>
              <a:schemeClr val="bg2">
                <a:lumMod val="1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25713" tIns="12857" rIns="25713" bIns="12857" numCol="1" anchor="t" anchorCtr="0" compatLnSpc="1">
              <a:prstTxWarp prst="textNoShape">
                <a:avLst/>
              </a:prstTxWarp>
            </a:bodyPr>
            <a:lstStyle/>
            <a:p>
              <a:pPr marL="0" marR="0" lvl="0" indent="0" algn="l" defTabSz="685630" rtl="0" eaLnBrk="1" fontAlgn="auto" latinLnBrk="0" hangingPunct="1">
                <a:lnSpc>
                  <a:spcPct val="100000"/>
                </a:lnSpc>
                <a:spcBef>
                  <a:spcPts val="0"/>
                </a:spcBef>
                <a:spcAft>
                  <a:spcPts val="0"/>
                </a:spcAft>
                <a:buClrTx/>
                <a:buSzTx/>
                <a:buFontTx/>
                <a:buNone/>
                <a:tabLst/>
                <a:defRPr/>
              </a:pPr>
              <a:endParaRPr kumimoji="0" lang="nl-NL" sz="1400" b="1" i="0" u="none" strike="noStrike" kern="0" cap="none" spc="0" normalizeH="0" baseline="0" noProof="0">
                <a:ln>
                  <a:noFill/>
                </a:ln>
                <a:solidFill>
                  <a:prstClr val="black"/>
                </a:solidFill>
                <a:effectLst/>
                <a:uLnTx/>
                <a:uFillTx/>
                <a:latin typeface="Avenir Black" charset="0"/>
                <a:ea typeface="Avenir Black" charset="0"/>
                <a:cs typeface="Avenir Black" charset="0"/>
              </a:endParaRPr>
            </a:p>
          </p:txBody>
        </p:sp>
      </p:grpSp>
      <p:pic>
        <p:nvPicPr>
          <p:cNvPr id="48" name="Picture 4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98543" y="2316252"/>
            <a:ext cx="396395" cy="307164"/>
          </a:xfrm>
          <a:prstGeom prst="rect">
            <a:avLst/>
          </a:prstGeom>
        </p:spPr>
      </p:pic>
      <p:sp>
        <p:nvSpPr>
          <p:cNvPr id="49" name="TextBox 48"/>
          <p:cNvSpPr txBox="1"/>
          <p:nvPr/>
        </p:nvSpPr>
        <p:spPr>
          <a:xfrm>
            <a:off x="1894081" y="4591801"/>
            <a:ext cx="658185" cy="261606"/>
          </a:xfrm>
          <a:prstGeom prst="rect">
            <a:avLst/>
          </a:prstGeom>
          <a:noFill/>
        </p:spPr>
        <p:txBody>
          <a:bodyPr wrap="none" lIns="45716" tIns="22858" rIns="45716" bIns="22858" rtlCol="0">
            <a:spAutoFit/>
          </a:bodyPr>
          <a:lstStyle/>
          <a:p>
            <a:pPr marL="0" marR="0" lvl="0" indent="0" algn="l" defTabSz="685630" rtl="0" eaLnBrk="1" fontAlgn="auto" latinLnBrk="0" hangingPunct="1">
              <a:lnSpc>
                <a:spcPct val="100000"/>
              </a:lnSpc>
              <a:spcBef>
                <a:spcPts val="0"/>
              </a:spcBef>
              <a:spcAft>
                <a:spcPts val="0"/>
              </a:spcAft>
              <a:buClrTx/>
              <a:buSzTx/>
              <a:buFontTx/>
              <a:buNone/>
              <a:tabLst/>
              <a:defRPr/>
            </a:pPr>
            <a:r>
              <a:rPr kumimoji="0" lang="nl-NL" sz="1400" b="1" i="0" u="none" strike="noStrike" kern="0" cap="none" spc="0" normalizeH="0" baseline="0" noProof="0" dirty="0">
                <a:ln>
                  <a:noFill/>
                </a:ln>
                <a:solidFill>
                  <a:srgbClr val="F37F2F"/>
                </a:solidFill>
                <a:effectLst/>
                <a:uLnTx/>
                <a:uFillTx/>
                <a:latin typeface="Avenir Black" charset="0"/>
                <a:ea typeface="Avenir Black" charset="0"/>
                <a:cs typeface="Avenir Black" charset="0"/>
              </a:rPr>
              <a:t>Process</a:t>
            </a:r>
          </a:p>
        </p:txBody>
      </p:sp>
      <p:sp>
        <p:nvSpPr>
          <p:cNvPr id="50" name="TextBox 49"/>
          <p:cNvSpPr txBox="1"/>
          <p:nvPr/>
        </p:nvSpPr>
        <p:spPr>
          <a:xfrm>
            <a:off x="3730652" y="4591804"/>
            <a:ext cx="662994" cy="261606"/>
          </a:xfrm>
          <a:prstGeom prst="rect">
            <a:avLst/>
          </a:prstGeom>
          <a:noFill/>
        </p:spPr>
        <p:txBody>
          <a:bodyPr wrap="none" lIns="45716" tIns="22858" rIns="45716" bIns="22858" rtlCol="0">
            <a:spAutoFit/>
          </a:bodyPr>
          <a:lstStyle/>
          <a:p>
            <a:pPr marL="0" marR="0" lvl="0" indent="0" algn="l" defTabSz="685630" rtl="0" eaLnBrk="1" fontAlgn="auto" latinLnBrk="0" hangingPunct="1">
              <a:lnSpc>
                <a:spcPct val="100000"/>
              </a:lnSpc>
              <a:spcBef>
                <a:spcPts val="0"/>
              </a:spcBef>
              <a:spcAft>
                <a:spcPts val="0"/>
              </a:spcAft>
              <a:buClrTx/>
              <a:buSzTx/>
              <a:buFontTx/>
              <a:buNone/>
              <a:tabLst/>
              <a:defRPr/>
            </a:pPr>
            <a:r>
              <a:rPr kumimoji="0" lang="nl-NL" sz="1400" b="1" i="0" u="none" strike="noStrike" kern="0" cap="none" spc="0" normalizeH="0" baseline="0" noProof="0" dirty="0">
                <a:ln>
                  <a:noFill/>
                </a:ln>
                <a:solidFill>
                  <a:srgbClr val="F37F2F"/>
                </a:solidFill>
                <a:effectLst/>
                <a:uLnTx/>
                <a:uFillTx/>
                <a:latin typeface="Avenir Black" charset="0"/>
                <a:ea typeface="Avenir Black" charset="0"/>
                <a:cs typeface="Avenir Black" charset="0"/>
              </a:rPr>
              <a:t>Devices</a:t>
            </a:r>
            <a:endParaRPr kumimoji="0" lang="nl-NL" sz="1200" b="1" i="0" u="none" strike="noStrike" kern="0" cap="none" spc="0" normalizeH="0" baseline="0" noProof="0" dirty="0">
              <a:ln>
                <a:noFill/>
              </a:ln>
              <a:solidFill>
                <a:srgbClr val="F37F2F"/>
              </a:solidFill>
              <a:effectLst/>
              <a:uLnTx/>
              <a:uFillTx/>
              <a:latin typeface="Avenir Black" charset="0"/>
              <a:ea typeface="Avenir Black" charset="0"/>
              <a:cs typeface="Avenir Black" charset="0"/>
            </a:endParaRPr>
          </a:p>
        </p:txBody>
      </p:sp>
    </p:spTree>
    <p:extLst>
      <p:ext uri="{BB962C8B-B14F-4D97-AF65-F5344CB8AC3E}">
        <p14:creationId xmlns:p14="http://schemas.microsoft.com/office/powerpoint/2010/main" val="17624228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E449825A-EABC-8319-7E19-6738830BD76A}"/>
              </a:ext>
            </a:extLst>
          </p:cNvPr>
          <p:cNvSpPr txBox="1"/>
          <p:nvPr/>
        </p:nvSpPr>
        <p:spPr>
          <a:xfrm>
            <a:off x="10216551" y="42557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Logo here</a:t>
            </a:r>
            <a:r>
              <a:rPr lang="en-US">
                <a:cs typeface="Calibri"/>
              </a:rPr>
              <a:t>​</a:t>
            </a:r>
            <a:endParaRPr lang="en-US"/>
          </a:p>
        </p:txBody>
      </p:sp>
      <p:sp>
        <p:nvSpPr>
          <p:cNvPr id="5" name="Title 1"/>
          <p:cNvSpPr>
            <a:spLocks noGrp="1"/>
          </p:cNvSpPr>
          <p:nvPr>
            <p:ph type="title" idx="4294967295"/>
          </p:nvPr>
        </p:nvSpPr>
        <p:spPr>
          <a:xfrm>
            <a:off x="900113" y="388938"/>
            <a:ext cx="10342982" cy="1385887"/>
          </a:xfrm>
        </p:spPr>
        <p:txBody>
          <a:bodyPr>
            <a:normAutofit/>
          </a:bodyPr>
          <a:lstStyle/>
          <a:p>
            <a:r>
              <a:rPr lang="en-US" sz="2400" b="1" dirty="0"/>
              <a:t>Millennials will soon be the biggest consumer group and won’t see digital as something ‘new’ or separate!</a:t>
            </a:r>
            <a:endParaRPr lang="en-US" sz="2400" b="1">
              <a:cs typeface="Calibri Light"/>
            </a:endParaRPr>
          </a:p>
        </p:txBody>
      </p:sp>
      <p:sp>
        <p:nvSpPr>
          <p:cNvPr id="6" name="Rectangle 5"/>
          <p:cNvSpPr/>
          <p:nvPr/>
        </p:nvSpPr>
        <p:spPr>
          <a:xfrm>
            <a:off x="2511276" y="2343198"/>
            <a:ext cx="1602577" cy="339190"/>
          </a:xfrm>
          <a:prstGeom prst="rect">
            <a:avLst/>
          </a:prstGeom>
          <a:solidFill>
            <a:schemeClr val="bg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21890" tIns="60945" rIns="121890" bIns="60945" rtlCol="0" anchor="ctr"/>
          <a:lstStyle/>
          <a:p>
            <a:pPr algn="ctr" defTabSz="914265"/>
            <a:r>
              <a:rPr lang="en-GB" sz="1600" b="1" dirty="0">
                <a:solidFill>
                  <a:srgbClr val="C00000"/>
                </a:solidFill>
                <a:latin typeface="Avenir Black" charset="0"/>
                <a:ea typeface="Avenir Black" charset="0"/>
                <a:cs typeface="Avenir Black" charset="0"/>
              </a:rPr>
              <a:t>IN</a:t>
            </a:r>
          </a:p>
        </p:txBody>
      </p:sp>
      <p:sp>
        <p:nvSpPr>
          <p:cNvPr id="7" name="Rectangle 6"/>
          <p:cNvSpPr/>
          <p:nvPr/>
        </p:nvSpPr>
        <p:spPr>
          <a:xfrm>
            <a:off x="6963508" y="2057401"/>
            <a:ext cx="3534508" cy="3411546"/>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Insert image here</a:t>
            </a:r>
            <a:endParaRPr lang="en-US" dirty="0"/>
          </a:p>
        </p:txBody>
      </p:sp>
      <p:sp>
        <p:nvSpPr>
          <p:cNvPr id="8" name="Rectangle 7"/>
          <p:cNvSpPr/>
          <p:nvPr/>
        </p:nvSpPr>
        <p:spPr>
          <a:xfrm>
            <a:off x="1413426" y="2057401"/>
            <a:ext cx="3534508" cy="3411546"/>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Insert image here</a:t>
            </a:r>
            <a:endParaRPr lang="en-US" dirty="0"/>
          </a:p>
        </p:txBody>
      </p:sp>
    </p:spTree>
    <p:extLst>
      <p:ext uri="{BB962C8B-B14F-4D97-AF65-F5344CB8AC3E}">
        <p14:creationId xmlns:p14="http://schemas.microsoft.com/office/powerpoint/2010/main" val="36547291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E449825A-EABC-8319-7E19-6738830BD76A}"/>
              </a:ext>
            </a:extLst>
          </p:cNvPr>
          <p:cNvSpPr txBox="1"/>
          <p:nvPr/>
        </p:nvSpPr>
        <p:spPr>
          <a:xfrm>
            <a:off x="10216551" y="42557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Logo here</a:t>
            </a:r>
            <a:r>
              <a:rPr lang="en-US">
                <a:cs typeface="Calibri"/>
              </a:rPr>
              <a:t>​</a:t>
            </a:r>
            <a:endParaRPr lang="en-US"/>
          </a:p>
        </p:txBody>
      </p:sp>
      <p:sp>
        <p:nvSpPr>
          <p:cNvPr id="5" name="Rounded Rectangle 4"/>
          <p:cNvSpPr/>
          <p:nvPr/>
        </p:nvSpPr>
        <p:spPr>
          <a:xfrm>
            <a:off x="6193437" y="3736075"/>
            <a:ext cx="5452446" cy="1544629"/>
          </a:xfrm>
          <a:prstGeom prst="roundRect">
            <a:avLst>
              <a:gd name="adj" fmla="val 0"/>
            </a:avLst>
          </a:prstGeom>
          <a:solidFill>
            <a:schemeClr val="bg2">
              <a:lumMod val="5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121890" tIns="60945" rIns="121890" bIns="60945" rtlCol="0" anchor="ctr"/>
          <a:lstStyle/>
          <a:p>
            <a:pPr algn="ctr" defTabSz="914265">
              <a:defRPr/>
            </a:pPr>
            <a:endParaRPr lang="en-US" dirty="0">
              <a:solidFill>
                <a:prstClr val="white"/>
              </a:solidFill>
              <a:latin typeface="Century Gothic"/>
            </a:endParaRPr>
          </a:p>
        </p:txBody>
      </p:sp>
      <p:sp>
        <p:nvSpPr>
          <p:cNvPr id="6" name="Rounded Rectangle 5"/>
          <p:cNvSpPr/>
          <p:nvPr/>
        </p:nvSpPr>
        <p:spPr>
          <a:xfrm>
            <a:off x="691567" y="2070916"/>
            <a:ext cx="5398462" cy="1544629"/>
          </a:xfrm>
          <a:prstGeom prst="roundRect">
            <a:avLst>
              <a:gd name="adj" fmla="val 0"/>
            </a:avLst>
          </a:prstGeom>
          <a:solidFill>
            <a:schemeClr val="bg2">
              <a:lumMod val="5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121890" tIns="60945" rIns="121890" bIns="60945" rtlCol="0" anchor="ctr"/>
          <a:lstStyle/>
          <a:p>
            <a:pPr algn="ctr" defTabSz="914265">
              <a:defRPr/>
            </a:pPr>
            <a:endParaRPr lang="en-US" dirty="0">
              <a:solidFill>
                <a:prstClr val="white"/>
              </a:solidFill>
              <a:latin typeface="Century Gothic"/>
            </a:endParaRPr>
          </a:p>
        </p:txBody>
      </p:sp>
      <p:sp>
        <p:nvSpPr>
          <p:cNvPr id="7" name="Title 1"/>
          <p:cNvSpPr>
            <a:spLocks noGrp="1"/>
          </p:cNvSpPr>
          <p:nvPr>
            <p:ph type="title" idx="4294967295"/>
          </p:nvPr>
        </p:nvSpPr>
        <p:spPr>
          <a:xfrm>
            <a:off x="900113" y="388938"/>
            <a:ext cx="11291887" cy="923925"/>
          </a:xfrm>
        </p:spPr>
        <p:txBody>
          <a:bodyPr>
            <a:normAutofit/>
          </a:bodyPr>
          <a:lstStyle/>
          <a:p>
            <a:r>
              <a:rPr lang="en-US" sz="2400" dirty="0">
                <a:solidFill>
                  <a:schemeClr val="bg1"/>
                </a:solidFill>
              </a:rPr>
              <a:t>A generation that shops differently &amp; trust peers over brands</a:t>
            </a:r>
            <a:endParaRPr lang="en-US" sz="2400">
              <a:solidFill>
                <a:schemeClr val="bg1"/>
              </a:solidFill>
              <a:cs typeface="Calibri Light"/>
            </a:endParaRPr>
          </a:p>
        </p:txBody>
      </p:sp>
      <p:sp>
        <p:nvSpPr>
          <p:cNvPr id="8" name="TextBox 7"/>
          <p:cNvSpPr txBox="1"/>
          <p:nvPr/>
        </p:nvSpPr>
        <p:spPr>
          <a:xfrm>
            <a:off x="6193436" y="3769869"/>
            <a:ext cx="2777752" cy="1477297"/>
          </a:xfrm>
          <a:prstGeom prst="rect">
            <a:avLst/>
          </a:prstGeom>
          <a:noFill/>
        </p:spPr>
        <p:txBody>
          <a:bodyPr wrap="square" lIns="121890" tIns="60945" rIns="121890" bIns="60945" rtlCol="0">
            <a:spAutoFit/>
          </a:bodyPr>
          <a:lstStyle/>
          <a:p>
            <a:pPr defTabSz="914265">
              <a:defRPr/>
            </a:pPr>
            <a:r>
              <a:rPr lang="en-US" sz="8800" b="1" dirty="0">
                <a:solidFill>
                  <a:prstClr val="white"/>
                </a:solidFill>
                <a:latin typeface="Avenir Black" charset="0"/>
                <a:ea typeface="Avenir Black" charset="0"/>
                <a:cs typeface="Avenir Black" charset="0"/>
              </a:rPr>
              <a:t>84%</a:t>
            </a:r>
          </a:p>
        </p:txBody>
      </p:sp>
      <p:sp>
        <p:nvSpPr>
          <p:cNvPr id="9" name="TextBox 8"/>
          <p:cNvSpPr txBox="1"/>
          <p:nvPr/>
        </p:nvSpPr>
        <p:spPr>
          <a:xfrm>
            <a:off x="8645370" y="4016041"/>
            <a:ext cx="3083644" cy="954077"/>
          </a:xfrm>
          <a:prstGeom prst="rect">
            <a:avLst/>
          </a:prstGeom>
          <a:noFill/>
        </p:spPr>
        <p:txBody>
          <a:bodyPr wrap="square" lIns="121890" tIns="60945" rIns="121890" bIns="60945" rtlCol="0">
            <a:spAutoFit/>
          </a:bodyPr>
          <a:lstStyle/>
          <a:p>
            <a:pPr defTabSz="914265">
              <a:defRPr/>
            </a:pPr>
            <a:r>
              <a:rPr lang="en-US" dirty="0">
                <a:solidFill>
                  <a:prstClr val="white"/>
                </a:solidFill>
                <a:latin typeface="Century Gothic"/>
              </a:rPr>
              <a:t>Of smartphone shoppers use their device to help shop </a:t>
            </a:r>
            <a:r>
              <a:rPr lang="en-US" b="1" dirty="0">
                <a:solidFill>
                  <a:prstClr val="white"/>
                </a:solidFill>
                <a:latin typeface="Century Gothic"/>
              </a:rPr>
              <a:t>while</a:t>
            </a:r>
            <a:r>
              <a:rPr lang="en-US" dirty="0">
                <a:solidFill>
                  <a:prstClr val="white"/>
                </a:solidFill>
                <a:latin typeface="Century Gothic"/>
              </a:rPr>
              <a:t> in store</a:t>
            </a:r>
          </a:p>
        </p:txBody>
      </p:sp>
      <p:sp>
        <p:nvSpPr>
          <p:cNvPr id="10" name="TextBox 9"/>
          <p:cNvSpPr txBox="1"/>
          <p:nvPr/>
        </p:nvSpPr>
        <p:spPr>
          <a:xfrm>
            <a:off x="674664" y="2168414"/>
            <a:ext cx="3728065" cy="1477297"/>
          </a:xfrm>
          <a:prstGeom prst="rect">
            <a:avLst/>
          </a:prstGeom>
          <a:noFill/>
        </p:spPr>
        <p:txBody>
          <a:bodyPr wrap="square" lIns="121890" tIns="60945" rIns="121890" bIns="60945" rtlCol="0">
            <a:spAutoFit/>
          </a:bodyPr>
          <a:lstStyle/>
          <a:p>
            <a:pPr defTabSz="914265">
              <a:defRPr/>
            </a:pPr>
            <a:r>
              <a:rPr lang="nl-NL" sz="8800" b="1" dirty="0">
                <a:solidFill>
                  <a:prstClr val="white"/>
                </a:solidFill>
                <a:latin typeface="Avenir Black" charset="0"/>
                <a:ea typeface="Avenir Black" charset="0"/>
                <a:cs typeface="Avenir Black" charset="0"/>
              </a:rPr>
              <a:t>92% </a:t>
            </a:r>
          </a:p>
        </p:txBody>
      </p:sp>
      <p:sp>
        <p:nvSpPr>
          <p:cNvPr id="11" name="Rectangle 10"/>
          <p:cNvSpPr/>
          <p:nvPr/>
        </p:nvSpPr>
        <p:spPr>
          <a:xfrm>
            <a:off x="3230818" y="2411108"/>
            <a:ext cx="2851506" cy="954077"/>
          </a:xfrm>
          <a:prstGeom prst="rect">
            <a:avLst/>
          </a:prstGeom>
        </p:spPr>
        <p:txBody>
          <a:bodyPr wrap="square" lIns="121890" tIns="60945" rIns="121890" bIns="60945">
            <a:spAutoFit/>
          </a:bodyPr>
          <a:lstStyle/>
          <a:p>
            <a:pPr defTabSz="914265">
              <a:defRPr/>
            </a:pPr>
            <a:r>
              <a:rPr lang="nl-NL" dirty="0">
                <a:solidFill>
                  <a:prstClr val="white"/>
                </a:solidFill>
                <a:latin typeface="Avenir Light"/>
              </a:rPr>
              <a:t>of consumers </a:t>
            </a:r>
            <a:r>
              <a:rPr lang="nl-NL" b="1" dirty="0">
                <a:solidFill>
                  <a:prstClr val="white"/>
                </a:solidFill>
                <a:latin typeface="Avenir Light"/>
              </a:rPr>
              <a:t>trust </a:t>
            </a:r>
            <a:r>
              <a:rPr lang="nl-NL" b="1" dirty="0">
                <a:solidFill>
                  <a:prstClr val="white"/>
                </a:solidFill>
                <a:latin typeface="Avenir Black" charset="0"/>
                <a:ea typeface="Avenir Black" charset="0"/>
                <a:cs typeface="Avenir Black" charset="0"/>
              </a:rPr>
              <a:t>peer recommendations </a:t>
            </a:r>
            <a:r>
              <a:rPr lang="nl-NL" dirty="0">
                <a:solidFill>
                  <a:prstClr val="white"/>
                </a:solidFill>
                <a:latin typeface="Avenir Light"/>
              </a:rPr>
              <a:t>over advertisement</a:t>
            </a:r>
          </a:p>
        </p:txBody>
      </p:sp>
      <p:sp>
        <p:nvSpPr>
          <p:cNvPr id="12" name="Rectangle 11"/>
          <p:cNvSpPr/>
          <p:nvPr/>
        </p:nvSpPr>
        <p:spPr>
          <a:xfrm>
            <a:off x="1239780" y="3383883"/>
            <a:ext cx="3536382" cy="15862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Insert image here</a:t>
            </a:r>
            <a:endParaRPr lang="en-US" dirty="0">
              <a:solidFill>
                <a:schemeClr val="tx1"/>
              </a:solidFill>
            </a:endParaRPr>
          </a:p>
        </p:txBody>
      </p:sp>
      <p:sp>
        <p:nvSpPr>
          <p:cNvPr id="13" name="Rectangle 12"/>
          <p:cNvSpPr/>
          <p:nvPr/>
        </p:nvSpPr>
        <p:spPr>
          <a:xfrm>
            <a:off x="6941979" y="2306720"/>
            <a:ext cx="4703903" cy="15862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Insert image here</a:t>
            </a:r>
            <a:endParaRPr lang="en-US" dirty="0">
              <a:solidFill>
                <a:schemeClr val="tx1"/>
              </a:solidFill>
            </a:endParaRPr>
          </a:p>
        </p:txBody>
      </p:sp>
    </p:spTree>
    <p:extLst>
      <p:ext uri="{BB962C8B-B14F-4D97-AF65-F5344CB8AC3E}">
        <p14:creationId xmlns:p14="http://schemas.microsoft.com/office/powerpoint/2010/main" val="20885682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E449825A-EABC-8319-7E19-6738830BD76A}"/>
              </a:ext>
            </a:extLst>
          </p:cNvPr>
          <p:cNvSpPr txBox="1"/>
          <p:nvPr/>
        </p:nvSpPr>
        <p:spPr>
          <a:xfrm>
            <a:off x="10216551" y="42557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Logo here</a:t>
            </a:r>
            <a:r>
              <a:rPr lang="en-US">
                <a:cs typeface="Calibri"/>
              </a:rPr>
              <a:t>​</a:t>
            </a:r>
            <a:endParaRPr lang="en-US"/>
          </a:p>
        </p:txBody>
      </p:sp>
      <p:sp>
        <p:nvSpPr>
          <p:cNvPr id="5" name="Title 2"/>
          <p:cNvSpPr>
            <a:spLocks noGrp="1"/>
          </p:cNvSpPr>
          <p:nvPr>
            <p:ph type="title" idx="4294967295"/>
          </p:nvPr>
        </p:nvSpPr>
        <p:spPr>
          <a:xfrm>
            <a:off x="1000754" y="719617"/>
            <a:ext cx="11291887" cy="1385887"/>
          </a:xfrm>
        </p:spPr>
        <p:txBody>
          <a:bodyPr vert="horz" lIns="91440" tIns="45720" rIns="91440" bIns="45720" rtlCol="0" anchor="ctr">
            <a:noAutofit/>
          </a:bodyPr>
          <a:lstStyle/>
          <a:p>
            <a:r>
              <a:rPr lang="en-GB" sz="3200" dirty="0"/>
              <a:t>A large amount of time </a:t>
            </a:r>
            <a:br>
              <a:rPr lang="en-GB" sz="3200" dirty="0"/>
            </a:br>
            <a:r>
              <a:rPr lang="en-GB" sz="3200" dirty="0"/>
              <a:t>spent on media is </a:t>
            </a:r>
            <a:br>
              <a:rPr lang="en-GB" sz="3200" dirty="0"/>
            </a:br>
            <a:r>
              <a:rPr lang="en-GB" sz="3200" dirty="0"/>
              <a:t>dedicated to “</a:t>
            </a:r>
            <a:r>
              <a:rPr lang="en-GB" sz="3200" b="1" dirty="0">
                <a:latin typeface="Avenir Black"/>
                <a:ea typeface="Avenir Black" charset="0"/>
                <a:cs typeface="Avenir Black" charset="0"/>
              </a:rPr>
              <a:t>me time</a:t>
            </a:r>
            <a:r>
              <a:rPr lang="en-GB" sz="3200" dirty="0"/>
              <a:t>”</a:t>
            </a:r>
            <a:endParaRPr lang="en-US" sz="3200">
              <a:cs typeface="Calibri Light"/>
            </a:endParaRPr>
          </a:p>
        </p:txBody>
      </p:sp>
      <p:sp>
        <p:nvSpPr>
          <p:cNvPr id="6" name="Rectangle 5"/>
          <p:cNvSpPr/>
          <p:nvPr/>
        </p:nvSpPr>
        <p:spPr>
          <a:xfrm>
            <a:off x="999452" y="2818986"/>
            <a:ext cx="4546005" cy="2215991"/>
          </a:xfrm>
          <a:prstGeom prst="rect">
            <a:avLst/>
          </a:prstGeom>
        </p:spPr>
        <p:txBody>
          <a:bodyPr wrap="square" lIns="0" tIns="0" rIns="0" bIns="0" anchor="t">
            <a:spAutoFit/>
          </a:bodyPr>
          <a:lstStyle/>
          <a:p>
            <a:pPr defTabSz="914265">
              <a:defRPr/>
            </a:pPr>
            <a:r>
              <a:rPr lang="en-GB" sz="2400" dirty="0">
                <a:solidFill>
                  <a:srgbClr val="4D4D4D"/>
                </a:solidFill>
                <a:latin typeface="Avenir Light"/>
              </a:rPr>
              <a:t>68% of consumers’ smartphone use happens at home. </a:t>
            </a:r>
            <a:endParaRPr lang="en-US"/>
          </a:p>
          <a:p>
            <a:pPr defTabSz="914265">
              <a:defRPr/>
            </a:pPr>
            <a:endParaRPr lang="en-GB" sz="2400" dirty="0">
              <a:solidFill>
                <a:srgbClr val="4D4D4D"/>
              </a:solidFill>
              <a:latin typeface="Avenir Light"/>
            </a:endParaRPr>
          </a:p>
          <a:p>
            <a:pPr defTabSz="914265">
              <a:defRPr/>
            </a:pPr>
            <a:r>
              <a:rPr lang="en-GB" sz="2400" dirty="0">
                <a:solidFill>
                  <a:srgbClr val="4D4D4D"/>
                </a:solidFill>
                <a:latin typeface="Avenir Light"/>
              </a:rPr>
              <a:t>And users’ most common activity is not shopping or socializing but engaging in “me time.”</a:t>
            </a:r>
            <a:endParaRPr lang="en-US" sz="2400" dirty="0">
              <a:solidFill>
                <a:srgbClr val="4D4D4D"/>
              </a:solidFill>
              <a:latin typeface="Avenir Light"/>
            </a:endParaRPr>
          </a:p>
        </p:txBody>
      </p:sp>
      <p:sp>
        <p:nvSpPr>
          <p:cNvPr id="7" name="Rectangle 6"/>
          <p:cNvSpPr/>
          <p:nvPr/>
        </p:nvSpPr>
        <p:spPr>
          <a:xfrm>
            <a:off x="7036777" y="1088949"/>
            <a:ext cx="4149969" cy="4168906"/>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Insert image here</a:t>
            </a:r>
            <a:endParaRPr lang="en-US" dirty="0"/>
          </a:p>
        </p:txBody>
      </p:sp>
    </p:spTree>
    <p:extLst>
      <p:ext uri="{BB962C8B-B14F-4D97-AF65-F5344CB8AC3E}">
        <p14:creationId xmlns:p14="http://schemas.microsoft.com/office/powerpoint/2010/main" val="30894241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E449825A-EABC-8319-7E19-6738830BD76A}"/>
              </a:ext>
            </a:extLst>
          </p:cNvPr>
          <p:cNvSpPr txBox="1"/>
          <p:nvPr/>
        </p:nvSpPr>
        <p:spPr>
          <a:xfrm>
            <a:off x="10216551" y="42557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Logo here</a:t>
            </a:r>
            <a:r>
              <a:rPr lang="en-US">
                <a:cs typeface="Calibri"/>
              </a:rPr>
              <a:t>​</a:t>
            </a:r>
            <a:endParaRPr lang="en-US"/>
          </a:p>
        </p:txBody>
      </p:sp>
      <p:sp>
        <p:nvSpPr>
          <p:cNvPr id="5" name="Title 1"/>
          <p:cNvSpPr>
            <a:spLocks noGrp="1"/>
          </p:cNvSpPr>
          <p:nvPr>
            <p:ph type="title" idx="4294967295"/>
          </p:nvPr>
        </p:nvSpPr>
        <p:spPr>
          <a:xfrm>
            <a:off x="900113" y="661988"/>
            <a:ext cx="11291887" cy="461962"/>
          </a:xfrm>
        </p:spPr>
        <p:txBody>
          <a:bodyPr/>
          <a:lstStyle/>
          <a:p>
            <a:r>
              <a:rPr lang="nl-NL" sz="2400" b="1" dirty="0" err="1">
                <a:solidFill>
                  <a:schemeClr val="tx1"/>
                </a:solidFill>
              </a:rPr>
              <a:t>By</a:t>
            </a:r>
            <a:r>
              <a:rPr lang="nl-NL" sz="2400" b="1" dirty="0">
                <a:solidFill>
                  <a:schemeClr val="tx1"/>
                </a:solidFill>
              </a:rPr>
              <a:t> 2006 Burberry was in </a:t>
            </a:r>
            <a:r>
              <a:rPr lang="nl-NL" sz="2400" b="1" dirty="0" err="1">
                <a:solidFill>
                  <a:schemeClr val="tx1"/>
                </a:solidFill>
              </a:rPr>
              <a:t>trouble</a:t>
            </a:r>
            <a:endParaRPr lang="nl-NL" sz="2400" b="1">
              <a:solidFill>
                <a:schemeClr val="tx1"/>
              </a:solidFill>
              <a:cs typeface="Calibri Light"/>
            </a:endParaRPr>
          </a:p>
        </p:txBody>
      </p:sp>
      <p:sp>
        <p:nvSpPr>
          <p:cNvPr id="6" name="TextBox 5"/>
          <p:cNvSpPr txBox="1"/>
          <p:nvPr/>
        </p:nvSpPr>
        <p:spPr>
          <a:xfrm>
            <a:off x="453112" y="3686392"/>
            <a:ext cx="2072028" cy="1421512"/>
          </a:xfrm>
          <a:prstGeom prst="rect">
            <a:avLst/>
          </a:prstGeom>
          <a:solidFill>
            <a:schemeClr val="accent5">
              <a:alpha val="10000"/>
            </a:schemeClr>
          </a:solidFill>
        </p:spPr>
        <p:txBody>
          <a:bodyPr wrap="square" lIns="121890" tIns="60945" rIns="121890" bIns="60945" rtlCol="0" anchor="ctr">
            <a:noAutofit/>
          </a:bodyPr>
          <a:lstStyle/>
          <a:p>
            <a:pPr algn="ctr" defTabSz="914265">
              <a:buClr>
                <a:srgbClr val="C00000"/>
              </a:buClr>
              <a:defRPr/>
            </a:pPr>
            <a:r>
              <a:rPr lang="nl-NL" sz="1600" b="1" dirty="0">
                <a:solidFill>
                  <a:srgbClr val="414042"/>
                </a:solidFill>
                <a:latin typeface="Avenir Black" charset="0"/>
                <a:ea typeface="Avenir Black" charset="0"/>
                <a:cs typeface="Avenir Black" charset="0"/>
              </a:rPr>
              <a:t>Outdated</a:t>
            </a:r>
            <a:r>
              <a:rPr lang="nl-NL" sz="1600" dirty="0">
                <a:solidFill>
                  <a:srgbClr val="414042"/>
                </a:solidFill>
                <a:latin typeface="Avenir Light"/>
                <a:cs typeface="CA Sans"/>
              </a:rPr>
              <a:t> image and lost of brand identity</a:t>
            </a:r>
            <a:endParaRPr lang="en-US" sz="1600" dirty="0">
              <a:solidFill>
                <a:prstClr val="black"/>
              </a:solidFill>
              <a:latin typeface="Avenir Light"/>
            </a:endParaRPr>
          </a:p>
        </p:txBody>
      </p:sp>
      <p:sp>
        <p:nvSpPr>
          <p:cNvPr id="7" name="Rectangle 6"/>
          <p:cNvSpPr/>
          <p:nvPr/>
        </p:nvSpPr>
        <p:spPr>
          <a:xfrm>
            <a:off x="463231" y="1847491"/>
            <a:ext cx="2061913" cy="679059"/>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121890" tIns="60945" rIns="121890" bIns="60945" rtlCol="0" anchor="ctr"/>
          <a:lstStyle/>
          <a:p>
            <a:pPr algn="ctr" defTabSz="914265">
              <a:defRPr/>
            </a:pPr>
            <a:r>
              <a:rPr lang="nl-NL" b="1" dirty="0">
                <a:solidFill>
                  <a:prstClr val="white"/>
                </a:solidFill>
                <a:latin typeface="Avenir Black" charset="0"/>
                <a:ea typeface="Avenir Black" charset="0"/>
                <a:cs typeface="Avenir Black" charset="0"/>
              </a:rPr>
              <a:t>Brand</a:t>
            </a:r>
          </a:p>
        </p:txBody>
      </p:sp>
      <p:sp>
        <p:nvSpPr>
          <p:cNvPr id="8" name="Rectangle 7"/>
          <p:cNvSpPr/>
          <p:nvPr/>
        </p:nvSpPr>
        <p:spPr>
          <a:xfrm>
            <a:off x="2752361" y="1828802"/>
            <a:ext cx="2061913" cy="679059"/>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121890" tIns="60945" rIns="121890" bIns="60945" rtlCol="0" anchor="ctr"/>
          <a:lstStyle/>
          <a:p>
            <a:pPr algn="ctr" defTabSz="914265">
              <a:defRPr/>
            </a:pPr>
            <a:r>
              <a:rPr lang="nl-NL" b="1" dirty="0">
                <a:solidFill>
                  <a:prstClr val="white"/>
                </a:solidFill>
                <a:latin typeface="Avenir Black" charset="0"/>
                <a:ea typeface="Avenir Black" charset="0"/>
                <a:cs typeface="Avenir Black" charset="0"/>
              </a:rPr>
              <a:t>Sales</a:t>
            </a:r>
          </a:p>
        </p:txBody>
      </p:sp>
      <p:sp>
        <p:nvSpPr>
          <p:cNvPr id="9" name="TextBox 8"/>
          <p:cNvSpPr txBox="1"/>
          <p:nvPr/>
        </p:nvSpPr>
        <p:spPr>
          <a:xfrm>
            <a:off x="2747864" y="3642810"/>
            <a:ext cx="2072028" cy="1465094"/>
          </a:xfrm>
          <a:prstGeom prst="rect">
            <a:avLst/>
          </a:prstGeom>
          <a:solidFill>
            <a:schemeClr val="accent5">
              <a:alpha val="10000"/>
            </a:schemeClr>
          </a:solidFill>
        </p:spPr>
        <p:txBody>
          <a:bodyPr wrap="square" lIns="121890" tIns="60945" rIns="121890" bIns="60945" rtlCol="0" anchor="ctr">
            <a:noAutofit/>
          </a:bodyPr>
          <a:lstStyle/>
          <a:p>
            <a:pPr algn="ctr" defTabSz="914265">
              <a:buClr>
                <a:srgbClr val="C00000"/>
              </a:buClr>
              <a:defRPr/>
            </a:pPr>
            <a:r>
              <a:rPr lang="nl-NL" sz="1600" b="1" dirty="0">
                <a:solidFill>
                  <a:srgbClr val="414042"/>
                </a:solidFill>
                <a:latin typeface="Avenir Light"/>
                <a:cs typeface="CA Sans"/>
              </a:rPr>
              <a:t>Iconic </a:t>
            </a:r>
            <a:r>
              <a:rPr lang="nl-NL" sz="1600" b="1" dirty="0">
                <a:solidFill>
                  <a:srgbClr val="414042"/>
                </a:solidFill>
                <a:latin typeface="Avenir Black" charset="0"/>
                <a:ea typeface="Avenir Black" charset="0"/>
                <a:cs typeface="Avenir Black" charset="0"/>
              </a:rPr>
              <a:t>trenchcoat</a:t>
            </a:r>
            <a:r>
              <a:rPr lang="nl-NL" sz="1600" b="1" dirty="0">
                <a:solidFill>
                  <a:srgbClr val="414042"/>
                </a:solidFill>
                <a:latin typeface="Avenir Light"/>
                <a:cs typeface="CA Sans"/>
              </a:rPr>
              <a:t> </a:t>
            </a:r>
            <a:r>
              <a:rPr lang="nl-NL" sz="1600" dirty="0">
                <a:solidFill>
                  <a:srgbClr val="414042"/>
                </a:solidFill>
                <a:latin typeface="Avenir Light"/>
                <a:cs typeface="CA Sans"/>
              </a:rPr>
              <a:t>doesn’t sell</a:t>
            </a:r>
            <a:endParaRPr lang="en-US" sz="1600" dirty="0">
              <a:solidFill>
                <a:prstClr val="black"/>
              </a:solidFill>
              <a:latin typeface="Avenir Light"/>
            </a:endParaRPr>
          </a:p>
        </p:txBody>
      </p:sp>
      <p:sp>
        <p:nvSpPr>
          <p:cNvPr id="10" name="Rectangle 9"/>
          <p:cNvSpPr/>
          <p:nvPr/>
        </p:nvSpPr>
        <p:spPr>
          <a:xfrm>
            <a:off x="5056807" y="1847491"/>
            <a:ext cx="2061913" cy="679059"/>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121890" tIns="60945" rIns="121890" bIns="60945" rtlCol="0" anchor="ctr"/>
          <a:lstStyle/>
          <a:p>
            <a:pPr algn="ctr" defTabSz="914265">
              <a:defRPr/>
            </a:pPr>
            <a:r>
              <a:rPr lang="nl-NL" b="1" dirty="0">
                <a:solidFill>
                  <a:prstClr val="white"/>
                </a:solidFill>
                <a:latin typeface="Avenir Black" charset="0"/>
                <a:ea typeface="Avenir Black" charset="0"/>
                <a:cs typeface="Avenir Black" charset="0"/>
              </a:rPr>
              <a:t>Organisation</a:t>
            </a:r>
          </a:p>
        </p:txBody>
      </p:sp>
      <p:sp>
        <p:nvSpPr>
          <p:cNvPr id="11" name="TextBox 10"/>
          <p:cNvSpPr txBox="1"/>
          <p:nvPr/>
        </p:nvSpPr>
        <p:spPr>
          <a:xfrm>
            <a:off x="5036371" y="3671826"/>
            <a:ext cx="2072028" cy="1436078"/>
          </a:xfrm>
          <a:prstGeom prst="rect">
            <a:avLst/>
          </a:prstGeom>
          <a:solidFill>
            <a:schemeClr val="accent5">
              <a:alpha val="10000"/>
            </a:schemeClr>
          </a:solidFill>
        </p:spPr>
        <p:txBody>
          <a:bodyPr wrap="square" lIns="121890" tIns="60945" rIns="121890" bIns="60945" rtlCol="0" anchor="ctr">
            <a:noAutofit/>
          </a:bodyPr>
          <a:lstStyle/>
          <a:p>
            <a:pPr algn="ctr" defTabSz="914265">
              <a:buClr>
                <a:srgbClr val="C00000"/>
              </a:buClr>
              <a:defRPr/>
            </a:pPr>
            <a:r>
              <a:rPr lang="nl-NL" sz="1600" dirty="0">
                <a:solidFill>
                  <a:srgbClr val="414042"/>
                </a:solidFill>
                <a:latin typeface="Avenir Light"/>
                <a:cs typeface="CA Sans"/>
              </a:rPr>
              <a:t>Slow decision making &amp; </a:t>
            </a:r>
            <a:r>
              <a:rPr lang="nl-NL" sz="1600" b="1" dirty="0">
                <a:solidFill>
                  <a:srgbClr val="414042"/>
                </a:solidFill>
                <a:latin typeface="Avenir Black" charset="0"/>
                <a:ea typeface="Avenir Black" charset="0"/>
                <a:cs typeface="Avenir Black" charset="0"/>
              </a:rPr>
              <a:t>low employee engagement</a:t>
            </a:r>
            <a:endParaRPr lang="en-US" sz="1600" b="1" dirty="0">
              <a:solidFill>
                <a:prstClr val="black"/>
              </a:solidFill>
              <a:latin typeface="Avenir Black" charset="0"/>
              <a:ea typeface="Avenir Black" charset="0"/>
              <a:cs typeface="Avenir Black" charset="0"/>
            </a:endParaRPr>
          </a:p>
        </p:txBody>
      </p:sp>
      <p:sp>
        <p:nvSpPr>
          <p:cNvPr id="12" name="Rectangle 11"/>
          <p:cNvSpPr/>
          <p:nvPr/>
        </p:nvSpPr>
        <p:spPr>
          <a:xfrm>
            <a:off x="7324876" y="1812002"/>
            <a:ext cx="2061913" cy="714547"/>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121890" tIns="60945" rIns="121890" bIns="60945" rtlCol="0" anchor="ctr"/>
          <a:lstStyle/>
          <a:p>
            <a:pPr algn="ctr" defTabSz="914265">
              <a:defRPr/>
            </a:pPr>
            <a:r>
              <a:rPr lang="nl-NL" b="1" dirty="0">
                <a:solidFill>
                  <a:prstClr val="white"/>
                </a:solidFill>
                <a:latin typeface="Avenir Black" charset="0"/>
                <a:ea typeface="Avenir Black" charset="0"/>
                <a:cs typeface="Avenir Black" charset="0"/>
              </a:rPr>
              <a:t>Customer experience</a:t>
            </a:r>
          </a:p>
        </p:txBody>
      </p:sp>
      <p:sp>
        <p:nvSpPr>
          <p:cNvPr id="13" name="TextBox 12"/>
          <p:cNvSpPr txBox="1"/>
          <p:nvPr/>
        </p:nvSpPr>
        <p:spPr>
          <a:xfrm>
            <a:off x="7314762" y="3671826"/>
            <a:ext cx="2072028" cy="1436078"/>
          </a:xfrm>
          <a:prstGeom prst="rect">
            <a:avLst/>
          </a:prstGeom>
          <a:solidFill>
            <a:schemeClr val="accent5">
              <a:alpha val="10000"/>
            </a:schemeClr>
          </a:solidFill>
        </p:spPr>
        <p:txBody>
          <a:bodyPr wrap="square" lIns="121890" tIns="60945" rIns="121890" bIns="60945" rtlCol="0" anchor="ctr">
            <a:noAutofit/>
          </a:bodyPr>
          <a:lstStyle/>
          <a:p>
            <a:pPr algn="ctr" defTabSz="914265">
              <a:buClr>
                <a:srgbClr val="C00000"/>
              </a:buClr>
              <a:defRPr/>
            </a:pPr>
            <a:r>
              <a:rPr lang="nl-NL" sz="1600" dirty="0">
                <a:solidFill>
                  <a:srgbClr val="414042"/>
                </a:solidFill>
                <a:latin typeface="Avenir Light"/>
              </a:rPr>
              <a:t>No brand interaction &amp; </a:t>
            </a:r>
            <a:r>
              <a:rPr lang="nl-NL" sz="1600" b="1" dirty="0">
                <a:solidFill>
                  <a:srgbClr val="414042"/>
                </a:solidFill>
                <a:latin typeface="Avenir Black" charset="0"/>
                <a:ea typeface="Avenir Black" charset="0"/>
                <a:cs typeface="Avenir Black" charset="0"/>
              </a:rPr>
              <a:t>inconsistent</a:t>
            </a:r>
            <a:r>
              <a:rPr lang="nl-NL" sz="1600" dirty="0">
                <a:solidFill>
                  <a:srgbClr val="414042"/>
                </a:solidFill>
                <a:latin typeface="Avenir Light"/>
              </a:rPr>
              <a:t> store experience</a:t>
            </a:r>
            <a:endParaRPr lang="en-US" sz="1600" dirty="0">
              <a:solidFill>
                <a:prstClr val="black"/>
              </a:solidFill>
              <a:latin typeface="Avenir Light"/>
            </a:endParaRPr>
          </a:p>
        </p:txBody>
      </p:sp>
      <p:sp>
        <p:nvSpPr>
          <p:cNvPr id="14" name="Rectangle 13"/>
          <p:cNvSpPr/>
          <p:nvPr/>
        </p:nvSpPr>
        <p:spPr>
          <a:xfrm>
            <a:off x="9628067" y="1797717"/>
            <a:ext cx="2061913" cy="744721"/>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121890" tIns="60945" rIns="121890" bIns="60945" rtlCol="0" anchor="ctr"/>
          <a:lstStyle/>
          <a:p>
            <a:pPr algn="ctr" defTabSz="914265">
              <a:defRPr/>
            </a:pPr>
            <a:r>
              <a:rPr lang="nl-NL" b="1" dirty="0">
                <a:solidFill>
                  <a:prstClr val="white"/>
                </a:solidFill>
                <a:latin typeface="Avenir Black" charset="0"/>
                <a:ea typeface="Avenir Black" charset="0"/>
                <a:cs typeface="Avenir Black" charset="0"/>
              </a:rPr>
              <a:t>Marketing</a:t>
            </a:r>
          </a:p>
        </p:txBody>
      </p:sp>
      <p:sp>
        <p:nvSpPr>
          <p:cNvPr id="15" name="TextBox 14"/>
          <p:cNvSpPr txBox="1"/>
          <p:nvPr/>
        </p:nvSpPr>
        <p:spPr>
          <a:xfrm>
            <a:off x="9624427" y="3673462"/>
            <a:ext cx="2072028" cy="1427616"/>
          </a:xfrm>
          <a:prstGeom prst="rect">
            <a:avLst/>
          </a:prstGeom>
          <a:solidFill>
            <a:schemeClr val="accent5">
              <a:alpha val="10000"/>
            </a:schemeClr>
          </a:solidFill>
        </p:spPr>
        <p:txBody>
          <a:bodyPr wrap="square" lIns="121890" tIns="60945" rIns="121890" bIns="60945" rtlCol="0" anchor="ctr">
            <a:noAutofit/>
          </a:bodyPr>
          <a:lstStyle/>
          <a:p>
            <a:pPr algn="ctr" defTabSz="914265">
              <a:buClr>
                <a:srgbClr val="C00000"/>
              </a:buClr>
              <a:defRPr/>
            </a:pPr>
            <a:r>
              <a:rPr lang="nl-NL" sz="1600" b="1" dirty="0">
                <a:solidFill>
                  <a:srgbClr val="414042"/>
                </a:solidFill>
                <a:latin typeface="Avenir Black" charset="0"/>
                <a:ea typeface="Avenir Black" charset="0"/>
                <a:cs typeface="Avenir Black" charset="0"/>
              </a:rPr>
              <a:t>Lack of clear target </a:t>
            </a:r>
            <a:r>
              <a:rPr lang="nl-NL" sz="1600" b="1" dirty="0" err="1">
                <a:solidFill>
                  <a:srgbClr val="414042"/>
                </a:solidFill>
                <a:latin typeface="Avenir Black" charset="0"/>
                <a:ea typeface="Avenir Black" charset="0"/>
                <a:cs typeface="Avenir Black" charset="0"/>
              </a:rPr>
              <a:t>definition</a:t>
            </a:r>
            <a:r>
              <a:rPr lang="nl-NL" sz="1600" b="1" dirty="0">
                <a:solidFill>
                  <a:srgbClr val="414042"/>
                </a:solidFill>
                <a:latin typeface="Avenir Black" charset="0"/>
                <a:ea typeface="Avenir Black" charset="0"/>
                <a:cs typeface="Avenir Black" charset="0"/>
              </a:rPr>
              <a:t> </a:t>
            </a:r>
          </a:p>
          <a:p>
            <a:pPr algn="ctr" defTabSz="914265">
              <a:buClr>
                <a:srgbClr val="C00000"/>
              </a:buClr>
              <a:defRPr/>
            </a:pPr>
            <a:r>
              <a:rPr lang="nl-NL" sz="1600" dirty="0">
                <a:solidFill>
                  <a:srgbClr val="414042"/>
                </a:solidFill>
                <a:latin typeface="Avenir Light"/>
              </a:rPr>
              <a:t>&amp; old marketing tactics</a:t>
            </a:r>
            <a:endParaRPr lang="en-US" sz="1600" dirty="0">
              <a:solidFill>
                <a:prstClr val="black"/>
              </a:solidFill>
              <a:latin typeface="Avenir Light"/>
            </a:endParaRPr>
          </a:p>
        </p:txBody>
      </p:sp>
      <p:sp>
        <p:nvSpPr>
          <p:cNvPr id="16" name="Rectangle 15"/>
          <p:cNvSpPr/>
          <p:nvPr/>
        </p:nvSpPr>
        <p:spPr>
          <a:xfrm>
            <a:off x="681802" y="2719072"/>
            <a:ext cx="1614647" cy="1062037"/>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Insert image here</a:t>
            </a:r>
            <a:endParaRPr lang="en-US" dirty="0"/>
          </a:p>
        </p:txBody>
      </p:sp>
      <p:sp>
        <p:nvSpPr>
          <p:cNvPr id="17" name="Rectangle 16"/>
          <p:cNvSpPr/>
          <p:nvPr/>
        </p:nvSpPr>
        <p:spPr>
          <a:xfrm>
            <a:off x="2981257" y="2719072"/>
            <a:ext cx="1614647" cy="1062037"/>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Insert image here</a:t>
            </a:r>
            <a:endParaRPr lang="en-US" dirty="0"/>
          </a:p>
        </p:txBody>
      </p:sp>
      <p:sp>
        <p:nvSpPr>
          <p:cNvPr id="18" name="Rectangle 17"/>
          <p:cNvSpPr/>
          <p:nvPr/>
        </p:nvSpPr>
        <p:spPr>
          <a:xfrm>
            <a:off x="5294810" y="2719072"/>
            <a:ext cx="1614647" cy="1062037"/>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Insert image here</a:t>
            </a:r>
            <a:endParaRPr lang="en-US" dirty="0"/>
          </a:p>
        </p:txBody>
      </p:sp>
      <p:sp>
        <p:nvSpPr>
          <p:cNvPr id="19" name="Rectangle 18"/>
          <p:cNvSpPr/>
          <p:nvPr/>
        </p:nvSpPr>
        <p:spPr>
          <a:xfrm>
            <a:off x="7537267" y="2624355"/>
            <a:ext cx="1614647" cy="1062037"/>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Insert image here</a:t>
            </a:r>
            <a:endParaRPr lang="en-US" dirty="0"/>
          </a:p>
        </p:txBody>
      </p:sp>
      <p:sp>
        <p:nvSpPr>
          <p:cNvPr id="20" name="Rectangle 19"/>
          <p:cNvSpPr/>
          <p:nvPr/>
        </p:nvSpPr>
        <p:spPr>
          <a:xfrm>
            <a:off x="9836722" y="2719072"/>
            <a:ext cx="1614647" cy="1062037"/>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Insert image here</a:t>
            </a:r>
            <a:endParaRPr lang="en-US" dirty="0"/>
          </a:p>
        </p:txBody>
      </p:sp>
    </p:spTree>
    <p:extLst>
      <p:ext uri="{BB962C8B-B14F-4D97-AF65-F5344CB8AC3E}">
        <p14:creationId xmlns:p14="http://schemas.microsoft.com/office/powerpoint/2010/main" val="13842092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E449825A-EABC-8319-7E19-6738830BD76A}"/>
              </a:ext>
            </a:extLst>
          </p:cNvPr>
          <p:cNvSpPr txBox="1"/>
          <p:nvPr/>
        </p:nvSpPr>
        <p:spPr>
          <a:xfrm>
            <a:off x="10216551" y="42557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Logo here</a:t>
            </a:r>
            <a:r>
              <a:rPr lang="en-US">
                <a:cs typeface="Calibri"/>
              </a:rPr>
              <a:t>​</a:t>
            </a:r>
            <a:endParaRPr lang="en-US"/>
          </a:p>
        </p:txBody>
      </p:sp>
      <p:sp>
        <p:nvSpPr>
          <p:cNvPr id="5" name="Rounded Rectangle 4"/>
          <p:cNvSpPr/>
          <p:nvPr/>
        </p:nvSpPr>
        <p:spPr>
          <a:xfrm rot="16200000">
            <a:off x="2407254" y="-283249"/>
            <a:ext cx="4045110" cy="7694603"/>
          </a:xfrm>
          <a:prstGeom prst="roundRect">
            <a:avLst>
              <a:gd name="adj" fmla="val 0"/>
            </a:avLst>
          </a:prstGeom>
          <a:noFill/>
          <a:ln w="8890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lIns="121890" tIns="60945" rIns="121890" bIns="60945" rtlCol="0" anchor="ctr"/>
          <a:lstStyle/>
          <a:p>
            <a:pPr algn="ctr" defTabSz="914265">
              <a:defRPr/>
            </a:pPr>
            <a:endParaRPr lang="en-US" sz="1300" dirty="0">
              <a:solidFill>
                <a:prstClr val="white"/>
              </a:solidFill>
              <a:latin typeface="Century Gothic"/>
            </a:endParaRPr>
          </a:p>
        </p:txBody>
      </p:sp>
      <p:sp>
        <p:nvSpPr>
          <p:cNvPr id="6" name="Title 1"/>
          <p:cNvSpPr>
            <a:spLocks noGrp="1"/>
          </p:cNvSpPr>
          <p:nvPr>
            <p:ph type="title" idx="4294967295"/>
          </p:nvPr>
        </p:nvSpPr>
        <p:spPr>
          <a:xfrm>
            <a:off x="626943" y="532712"/>
            <a:ext cx="11291887" cy="461962"/>
          </a:xfrm>
        </p:spPr>
        <p:txBody>
          <a:bodyPr>
            <a:normAutofit/>
          </a:bodyPr>
          <a:lstStyle/>
          <a:p>
            <a:r>
              <a:rPr lang="en-US" sz="2400" b="1" dirty="0"/>
              <a:t>Burberry Digital Strategy</a:t>
            </a:r>
            <a:endParaRPr lang="en-US" sz="2400" b="1">
              <a:cs typeface="Calibri Light"/>
            </a:endParaRPr>
          </a:p>
        </p:txBody>
      </p:sp>
      <p:sp>
        <p:nvSpPr>
          <p:cNvPr id="7" name="Rounded Rectangle 6"/>
          <p:cNvSpPr/>
          <p:nvPr/>
        </p:nvSpPr>
        <p:spPr>
          <a:xfrm>
            <a:off x="8355637" y="1541498"/>
            <a:ext cx="3255916" cy="4045112"/>
          </a:xfrm>
          <a:prstGeom prst="roundRect">
            <a:avLst>
              <a:gd name="adj" fmla="val 0"/>
            </a:avLst>
          </a:prstGeom>
          <a:solidFill>
            <a:schemeClr val="bg2">
              <a:lumMod val="1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lIns="121890" tIns="60945" rIns="121890" bIns="60945" rtlCol="0" anchor="ctr"/>
          <a:lstStyle/>
          <a:p>
            <a:pPr algn="ctr" defTabSz="914265">
              <a:defRPr/>
            </a:pPr>
            <a:endParaRPr lang="en-US" sz="1300" dirty="0">
              <a:solidFill>
                <a:prstClr val="white"/>
              </a:solidFill>
              <a:latin typeface="Century Gothic"/>
            </a:endParaRP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5118" y="1624004"/>
            <a:ext cx="610877" cy="594084"/>
          </a:xfrm>
          <a:prstGeom prst="rect">
            <a:avLst/>
          </a:prstGeom>
        </p:spPr>
      </p:pic>
      <p:pic>
        <p:nvPicPr>
          <p:cNvPr id="9" name="Picture 8"/>
          <p:cNvPicPr>
            <a:picLocks noChangeAspect="1"/>
          </p:cNvPicPr>
          <p:nvPr/>
        </p:nvPicPr>
        <p:blipFill rotWithShape="1">
          <a:blip r:embed="rId3" cstate="print">
            <a:extLst>
              <a:ext uri="{28A0092B-C50C-407E-A947-70E740481C1C}">
                <a14:useLocalDpi xmlns:a14="http://schemas.microsoft.com/office/drawing/2010/main" val="0"/>
              </a:ext>
            </a:extLst>
          </a:blip>
          <a:srcRect b="17948"/>
          <a:stretch/>
        </p:blipFill>
        <p:spPr>
          <a:xfrm>
            <a:off x="2924046" y="1660661"/>
            <a:ext cx="633053" cy="505150"/>
          </a:xfrm>
          <a:prstGeom prst="rect">
            <a:avLst/>
          </a:prstGeom>
        </p:spPr>
      </p:pic>
      <p:sp>
        <p:nvSpPr>
          <p:cNvPr id="10" name="TextBox 9"/>
          <p:cNvSpPr txBox="1"/>
          <p:nvPr/>
        </p:nvSpPr>
        <p:spPr>
          <a:xfrm>
            <a:off x="5944868" y="2232177"/>
            <a:ext cx="2321325" cy="1461908"/>
          </a:xfrm>
          <a:prstGeom prst="rect">
            <a:avLst/>
          </a:prstGeom>
          <a:noFill/>
        </p:spPr>
        <p:txBody>
          <a:bodyPr wrap="square" lIns="121890" tIns="60945" rIns="121890" bIns="60945" rtlCol="0">
            <a:spAutoFit/>
          </a:bodyPr>
          <a:lstStyle/>
          <a:p>
            <a:pPr algn="ctr" defTabSz="914265">
              <a:defRPr/>
            </a:pPr>
            <a:r>
              <a:rPr lang="nl-NL" b="1" dirty="0">
                <a:solidFill>
                  <a:srgbClr val="F37F2F"/>
                </a:solidFill>
                <a:latin typeface="Avenir Black" charset="0"/>
                <a:ea typeface="Avenir Black" charset="0"/>
                <a:cs typeface="Avenir Black" charset="0"/>
              </a:rPr>
              <a:t>MARKETING TASK</a:t>
            </a:r>
          </a:p>
          <a:p>
            <a:pPr algn="ctr" defTabSz="914265">
              <a:defRPr/>
            </a:pPr>
            <a:endParaRPr lang="nl-NL" sz="1300" dirty="0">
              <a:solidFill>
                <a:srgbClr val="4D4D4D"/>
              </a:solidFill>
              <a:latin typeface="Avenir Light"/>
            </a:endParaRPr>
          </a:p>
          <a:p>
            <a:pPr algn="ctr" defTabSz="914265">
              <a:defRPr/>
            </a:pPr>
            <a:r>
              <a:rPr lang="nl-NL" sz="1400" dirty="0">
                <a:solidFill>
                  <a:srgbClr val="4D4D4D"/>
                </a:solidFill>
                <a:latin typeface="Avenir Light"/>
              </a:rPr>
              <a:t>Invite consumers to participate to the Burberry brand experience anywhere and whenever</a:t>
            </a:r>
          </a:p>
        </p:txBody>
      </p:sp>
      <p:pic>
        <p:nvPicPr>
          <p:cNvPr id="11" name="Picture 10"/>
          <p:cNvPicPr>
            <a:picLocks noChangeAspect="1"/>
          </p:cNvPicPr>
          <p:nvPr/>
        </p:nvPicPr>
        <p:blipFill rotWithShape="1">
          <a:blip r:embed="rId3" cstate="print">
            <a:extLst>
              <a:ext uri="{28A0092B-C50C-407E-A947-70E740481C1C}">
                <a14:useLocalDpi xmlns:a14="http://schemas.microsoft.com/office/drawing/2010/main" val="0"/>
              </a:ext>
            </a:extLst>
          </a:blip>
          <a:srcRect b="22112"/>
          <a:stretch/>
        </p:blipFill>
        <p:spPr>
          <a:xfrm>
            <a:off x="6836909" y="1614841"/>
            <a:ext cx="537246" cy="541809"/>
          </a:xfrm>
          <a:prstGeom prst="rect">
            <a:avLst/>
          </a:prstGeom>
        </p:spPr>
      </p:pic>
      <p:sp>
        <p:nvSpPr>
          <p:cNvPr id="12" name="TextBox 11"/>
          <p:cNvSpPr txBox="1"/>
          <p:nvPr/>
        </p:nvSpPr>
        <p:spPr>
          <a:xfrm>
            <a:off x="2222461" y="2232179"/>
            <a:ext cx="2036227" cy="2539126"/>
          </a:xfrm>
          <a:prstGeom prst="rect">
            <a:avLst/>
          </a:prstGeom>
          <a:noFill/>
        </p:spPr>
        <p:txBody>
          <a:bodyPr wrap="square" lIns="121890" tIns="60945" rIns="121890" bIns="60945" rtlCol="0">
            <a:spAutoFit/>
          </a:bodyPr>
          <a:lstStyle/>
          <a:p>
            <a:pPr algn="ctr" defTabSz="914265">
              <a:defRPr/>
            </a:pPr>
            <a:r>
              <a:rPr lang="nl-NL" b="1" dirty="0">
                <a:solidFill>
                  <a:srgbClr val="F37F2F"/>
                </a:solidFill>
                <a:latin typeface="Avenir Black" charset="0"/>
                <a:ea typeface="Avenir Black" charset="0"/>
                <a:cs typeface="Avenir Black" charset="0"/>
              </a:rPr>
              <a:t>OBJECTIVES</a:t>
            </a:r>
            <a:br>
              <a:rPr lang="nl-NL" b="1" dirty="0">
                <a:solidFill>
                  <a:srgbClr val="F37F2F"/>
                </a:solidFill>
                <a:latin typeface="Avenir Black" charset="0"/>
                <a:ea typeface="Avenir Black" charset="0"/>
                <a:cs typeface="Avenir Black" charset="0"/>
              </a:rPr>
            </a:br>
            <a:endParaRPr lang="nl-NL" sz="1300" dirty="0">
              <a:solidFill>
                <a:srgbClr val="4D4D4D"/>
              </a:solidFill>
              <a:latin typeface="Avenir Light"/>
            </a:endParaRPr>
          </a:p>
          <a:p>
            <a:pPr algn="ctr" defTabSz="914265">
              <a:defRPr/>
            </a:pPr>
            <a:r>
              <a:rPr lang="en-US" sz="1400" dirty="0">
                <a:solidFill>
                  <a:srgbClr val="4D4D4D"/>
                </a:solidFill>
                <a:latin typeface="Avenir Light"/>
              </a:rPr>
              <a:t>Create a flawless consumer experience with new experiences</a:t>
            </a:r>
          </a:p>
          <a:p>
            <a:pPr algn="ctr" defTabSz="914265">
              <a:defRPr/>
            </a:pPr>
            <a:endParaRPr lang="en-US" sz="1400" dirty="0">
              <a:solidFill>
                <a:srgbClr val="4D4D4D"/>
              </a:solidFill>
              <a:latin typeface="Avenir Light"/>
            </a:endParaRPr>
          </a:p>
          <a:p>
            <a:pPr algn="ctr" defTabSz="914265">
              <a:defRPr/>
            </a:pPr>
            <a:r>
              <a:rPr lang="en-US" sz="1400" dirty="0">
                <a:solidFill>
                  <a:srgbClr val="4D4D4D"/>
                </a:solidFill>
                <a:latin typeface="Avenir Light"/>
              </a:rPr>
              <a:t>&amp;</a:t>
            </a:r>
          </a:p>
          <a:p>
            <a:pPr algn="ctr" defTabSz="914265">
              <a:defRPr/>
            </a:pPr>
            <a:endParaRPr lang="en-US" sz="1400" dirty="0">
              <a:solidFill>
                <a:srgbClr val="4D4D4D"/>
              </a:solidFill>
              <a:latin typeface="Avenir Light"/>
            </a:endParaRPr>
          </a:p>
          <a:p>
            <a:pPr algn="ctr" defTabSz="914265">
              <a:defRPr/>
            </a:pPr>
            <a:r>
              <a:rPr lang="en-US" sz="1400" dirty="0">
                <a:solidFill>
                  <a:srgbClr val="4D4D4D"/>
                </a:solidFill>
                <a:latin typeface="Avenir Light"/>
              </a:rPr>
              <a:t>Increase market share among a redefined target audience</a:t>
            </a:r>
            <a:endParaRPr lang="nl-NL" sz="1400" dirty="0">
              <a:solidFill>
                <a:srgbClr val="4D4D4D"/>
              </a:solidFill>
              <a:latin typeface="Avenir Light"/>
            </a:endParaRPr>
          </a:p>
        </p:txBody>
      </p:sp>
      <p:sp>
        <p:nvSpPr>
          <p:cNvPr id="13" name="TextBox 12"/>
          <p:cNvSpPr txBox="1"/>
          <p:nvPr/>
        </p:nvSpPr>
        <p:spPr>
          <a:xfrm>
            <a:off x="8575924" y="2407864"/>
            <a:ext cx="2874248" cy="2108239"/>
          </a:xfrm>
          <a:prstGeom prst="rect">
            <a:avLst/>
          </a:prstGeom>
          <a:noFill/>
        </p:spPr>
        <p:txBody>
          <a:bodyPr wrap="square" lIns="121890" tIns="60945" rIns="121890" bIns="60945" rtlCol="0">
            <a:spAutoFit/>
          </a:bodyPr>
          <a:lstStyle/>
          <a:p>
            <a:pPr algn="ctr" defTabSz="914265">
              <a:defRPr/>
            </a:pPr>
            <a:r>
              <a:rPr lang="nl-NL" sz="2100" b="1" dirty="0">
                <a:solidFill>
                  <a:prstClr val="white"/>
                </a:solidFill>
                <a:latin typeface="Avenir Black" charset="0"/>
                <a:ea typeface="Avenir Black" charset="0"/>
                <a:cs typeface="Avenir Black" charset="0"/>
              </a:rPr>
              <a:t>ROLE OF DIGITAL</a:t>
            </a:r>
          </a:p>
          <a:p>
            <a:pPr algn="ctr" defTabSz="914265">
              <a:defRPr/>
            </a:pPr>
            <a:endParaRPr lang="nl-NL" dirty="0">
              <a:solidFill>
                <a:prstClr val="white"/>
              </a:solidFill>
              <a:latin typeface="Avenir Light"/>
            </a:endParaRPr>
          </a:p>
          <a:p>
            <a:pPr algn="ctr" defTabSz="914265">
              <a:defRPr/>
            </a:pPr>
            <a:r>
              <a:rPr lang="nl-NL" b="1" i="1" dirty="0">
                <a:solidFill>
                  <a:prstClr val="white"/>
                </a:solidFill>
                <a:latin typeface="Avenir Light"/>
              </a:rPr>
              <a:t>Create a consumer experience that enables anyone who wants to touch the brand to have access to it </a:t>
            </a:r>
          </a:p>
        </p:txBody>
      </p:sp>
      <p:sp>
        <p:nvSpPr>
          <p:cNvPr id="14" name="Isosceles Triangle 13"/>
          <p:cNvSpPr/>
          <p:nvPr/>
        </p:nvSpPr>
        <p:spPr>
          <a:xfrm rot="5400000">
            <a:off x="6821929" y="3320872"/>
            <a:ext cx="3310040" cy="28789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0" tIns="60945" rIns="121890" bIns="60945" rtlCol="0" anchor="ctr"/>
          <a:lstStyle/>
          <a:p>
            <a:pPr algn="ctr" defTabSz="914265">
              <a:defRPr/>
            </a:pPr>
            <a:endParaRPr lang="en-US" sz="1300" dirty="0">
              <a:solidFill>
                <a:prstClr val="white"/>
              </a:solidFill>
              <a:latin typeface="Century Gothic"/>
            </a:endParaRPr>
          </a:p>
        </p:txBody>
      </p:sp>
      <p:pic>
        <p:nvPicPr>
          <p:cNvPr id="15" name="Picture 14"/>
          <p:cNvPicPr>
            <a:picLocks noChangeAspect="1"/>
          </p:cNvPicPr>
          <p:nvPr/>
        </p:nvPicPr>
        <p:blipFill rotWithShape="1">
          <a:blip r:embed="rId3" cstate="print">
            <a:extLst>
              <a:ext uri="{28A0092B-C50C-407E-A947-70E740481C1C}">
                <a14:useLocalDpi xmlns:a14="http://schemas.microsoft.com/office/drawing/2010/main" val="0"/>
              </a:ext>
            </a:extLst>
          </a:blip>
          <a:srcRect b="14432"/>
          <a:stretch/>
        </p:blipFill>
        <p:spPr>
          <a:xfrm>
            <a:off x="4844296" y="1669829"/>
            <a:ext cx="514961" cy="440582"/>
          </a:xfrm>
          <a:prstGeom prst="rect">
            <a:avLst/>
          </a:prstGeom>
        </p:spPr>
      </p:pic>
      <p:sp>
        <p:nvSpPr>
          <p:cNvPr id="16" name="TextBox 15"/>
          <p:cNvSpPr txBox="1"/>
          <p:nvPr/>
        </p:nvSpPr>
        <p:spPr>
          <a:xfrm>
            <a:off x="4052234" y="2232178"/>
            <a:ext cx="2099089" cy="1031021"/>
          </a:xfrm>
          <a:prstGeom prst="rect">
            <a:avLst/>
          </a:prstGeom>
          <a:noFill/>
        </p:spPr>
        <p:txBody>
          <a:bodyPr wrap="square" lIns="121890" tIns="60945" rIns="121890" bIns="60945" rtlCol="0">
            <a:spAutoFit/>
          </a:bodyPr>
          <a:lstStyle/>
          <a:p>
            <a:pPr algn="ctr" defTabSz="914265">
              <a:defRPr/>
            </a:pPr>
            <a:r>
              <a:rPr lang="nl-NL" b="1" dirty="0">
                <a:solidFill>
                  <a:srgbClr val="F37F2F"/>
                </a:solidFill>
                <a:latin typeface="Avenir Black" charset="0"/>
                <a:ea typeface="Avenir Black" charset="0"/>
                <a:cs typeface="Avenir Black" charset="0"/>
              </a:rPr>
              <a:t>BRAND IDEAL</a:t>
            </a:r>
          </a:p>
          <a:p>
            <a:pPr algn="ctr" defTabSz="914265">
              <a:defRPr/>
            </a:pPr>
            <a:endParaRPr lang="nl-NL" sz="1300" dirty="0">
              <a:solidFill>
                <a:srgbClr val="4D4D4D"/>
              </a:solidFill>
              <a:latin typeface="Avenir Light"/>
            </a:endParaRPr>
          </a:p>
          <a:p>
            <a:pPr algn="ctr" defTabSz="914265">
              <a:defRPr/>
            </a:pPr>
            <a:r>
              <a:rPr lang="nl-NL" sz="1400" dirty="0">
                <a:solidFill>
                  <a:srgbClr val="4D4D4D"/>
                </a:solidFill>
                <a:latin typeface="Avenir Light"/>
              </a:rPr>
              <a:t>Functional </a:t>
            </a:r>
            <a:r>
              <a:rPr lang="nl-NL" sz="1400" dirty="0" err="1">
                <a:solidFill>
                  <a:srgbClr val="4D4D4D"/>
                </a:solidFill>
                <a:latin typeface="Avenir Light"/>
              </a:rPr>
              <a:t>luxury</a:t>
            </a:r>
            <a:r>
              <a:rPr lang="nl-NL" sz="1400" dirty="0">
                <a:solidFill>
                  <a:srgbClr val="4D4D4D"/>
                </a:solidFill>
                <a:latin typeface="Avenir Light"/>
              </a:rPr>
              <a:t> </a:t>
            </a:r>
            <a:br>
              <a:rPr lang="nl-NL" sz="1400" dirty="0">
                <a:solidFill>
                  <a:srgbClr val="4D4D4D"/>
                </a:solidFill>
                <a:latin typeface="Avenir Light"/>
              </a:rPr>
            </a:br>
            <a:r>
              <a:rPr lang="nl-NL" sz="1400" dirty="0" err="1">
                <a:solidFill>
                  <a:srgbClr val="4D4D4D"/>
                </a:solidFill>
                <a:latin typeface="Avenir Light"/>
              </a:rPr>
              <a:t>with</a:t>
            </a:r>
            <a:r>
              <a:rPr lang="nl-NL" sz="1400" dirty="0">
                <a:solidFill>
                  <a:srgbClr val="4D4D4D"/>
                </a:solidFill>
                <a:latin typeface="Avenir Light"/>
              </a:rPr>
              <a:t> a British flair</a:t>
            </a:r>
          </a:p>
        </p:txBody>
      </p:sp>
      <p:sp>
        <p:nvSpPr>
          <p:cNvPr id="17" name="Isosceles Triangle 16"/>
          <p:cNvSpPr/>
          <p:nvPr/>
        </p:nvSpPr>
        <p:spPr>
          <a:xfrm rot="5400000">
            <a:off x="6766039" y="3320872"/>
            <a:ext cx="3310040" cy="287890"/>
          </a:xfrm>
          <a:prstGeom prst="triangle">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0" tIns="60945" rIns="121890" bIns="60945" rtlCol="0" anchor="ctr"/>
          <a:lstStyle/>
          <a:p>
            <a:pPr algn="ctr" defTabSz="914265">
              <a:defRPr/>
            </a:pPr>
            <a:endParaRPr lang="en-US" sz="1300" dirty="0">
              <a:solidFill>
                <a:prstClr val="white"/>
              </a:solidFill>
              <a:latin typeface="Century Gothic"/>
            </a:endParaRPr>
          </a:p>
        </p:txBody>
      </p:sp>
      <p:sp>
        <p:nvSpPr>
          <p:cNvPr id="18" name="Rectangle 17"/>
          <p:cNvSpPr/>
          <p:nvPr/>
        </p:nvSpPr>
        <p:spPr>
          <a:xfrm>
            <a:off x="902027" y="4178178"/>
            <a:ext cx="1117056" cy="844061"/>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Insert image here</a:t>
            </a:r>
            <a:endParaRPr lang="en-US" dirty="0"/>
          </a:p>
        </p:txBody>
      </p:sp>
      <p:sp>
        <p:nvSpPr>
          <p:cNvPr id="19" name="Rectangle 18"/>
          <p:cNvSpPr/>
          <p:nvPr/>
        </p:nvSpPr>
        <p:spPr>
          <a:xfrm>
            <a:off x="4636961" y="4178177"/>
            <a:ext cx="1117056" cy="844061"/>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Insert image here</a:t>
            </a:r>
            <a:endParaRPr lang="en-US" dirty="0"/>
          </a:p>
        </p:txBody>
      </p:sp>
      <p:sp>
        <p:nvSpPr>
          <p:cNvPr id="20" name="Rectangle 19"/>
          <p:cNvSpPr/>
          <p:nvPr/>
        </p:nvSpPr>
        <p:spPr>
          <a:xfrm>
            <a:off x="6590214" y="4178176"/>
            <a:ext cx="1117056" cy="844061"/>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Insert image here</a:t>
            </a:r>
            <a:endParaRPr lang="en-US" dirty="0"/>
          </a:p>
        </p:txBody>
      </p:sp>
    </p:spTree>
    <p:extLst>
      <p:ext uri="{BB962C8B-B14F-4D97-AF65-F5344CB8AC3E}">
        <p14:creationId xmlns:p14="http://schemas.microsoft.com/office/powerpoint/2010/main" val="28480167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E449825A-EABC-8319-7E19-6738830BD76A}"/>
              </a:ext>
            </a:extLst>
          </p:cNvPr>
          <p:cNvSpPr txBox="1"/>
          <p:nvPr/>
        </p:nvSpPr>
        <p:spPr>
          <a:xfrm>
            <a:off x="10216551" y="42557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Logo here</a:t>
            </a:r>
            <a:r>
              <a:rPr lang="en-US">
                <a:cs typeface="Calibri"/>
              </a:rPr>
              <a:t>​</a:t>
            </a:r>
            <a:endParaRPr lang="en-US"/>
          </a:p>
        </p:txBody>
      </p:sp>
      <p:sp>
        <p:nvSpPr>
          <p:cNvPr id="5" name="Title 2"/>
          <p:cNvSpPr>
            <a:spLocks noGrp="1"/>
          </p:cNvSpPr>
          <p:nvPr>
            <p:ph type="title" idx="4294967295"/>
          </p:nvPr>
        </p:nvSpPr>
        <p:spPr>
          <a:xfrm>
            <a:off x="626943" y="503957"/>
            <a:ext cx="11291887" cy="831850"/>
          </a:xfrm>
        </p:spPr>
        <p:txBody>
          <a:bodyPr>
            <a:normAutofit fontScale="90000"/>
          </a:bodyPr>
          <a:lstStyle/>
          <a:p>
            <a:r>
              <a:rPr lang="en-GB" sz="2700" b="1" dirty="0"/>
              <a:t>Objective is driving excellence in 360 Activation to deliver a total brand experience </a:t>
            </a:r>
            <a:endParaRPr lang="en-US" sz="2700" b="1">
              <a:cs typeface="Calibri Light"/>
            </a:endParaRPr>
          </a:p>
        </p:txBody>
      </p:sp>
      <p:sp>
        <p:nvSpPr>
          <p:cNvPr id="6" name="TextBox 5"/>
          <p:cNvSpPr txBox="1"/>
          <p:nvPr/>
        </p:nvSpPr>
        <p:spPr>
          <a:xfrm>
            <a:off x="453113" y="1648327"/>
            <a:ext cx="5494959" cy="578816"/>
          </a:xfrm>
          <a:prstGeom prst="roundRect">
            <a:avLst>
              <a:gd name="adj" fmla="val 0"/>
            </a:avLst>
          </a:prstGeom>
          <a:solidFill>
            <a:schemeClr val="bg2">
              <a:lumMod val="10000"/>
            </a:schemeClr>
          </a:solidFill>
          <a:ln>
            <a:noFill/>
          </a:ln>
        </p:spPr>
        <p:txBody>
          <a:bodyPr wrap="square" lIns="103815" tIns="51909" rIns="103815" bIns="51909" rtlCol="0" anchor="ctr">
            <a:noAutofit/>
          </a:bodyPr>
          <a:lstStyle/>
          <a:p>
            <a:pPr algn="ctr" defTabSz="1218064"/>
            <a:r>
              <a:rPr lang="en-GB" sz="2100" b="1" dirty="0">
                <a:solidFill>
                  <a:prstClr val="white"/>
                </a:solidFill>
                <a:latin typeface="Avenir Black" charset="0"/>
                <a:ea typeface="Avenir Black" charset="0"/>
                <a:cs typeface="Avenir Black" charset="0"/>
              </a:rPr>
              <a:t>From…</a:t>
            </a:r>
            <a:endParaRPr lang="en-GB" sz="2100" b="1" u="sng" dirty="0">
              <a:solidFill>
                <a:prstClr val="white"/>
              </a:solidFill>
              <a:latin typeface="Avenir Black" charset="0"/>
              <a:ea typeface="Avenir Black" charset="0"/>
              <a:cs typeface="Avenir Black" charset="0"/>
            </a:endParaRPr>
          </a:p>
        </p:txBody>
      </p:sp>
      <p:sp>
        <p:nvSpPr>
          <p:cNvPr id="7" name="TextBox 6"/>
          <p:cNvSpPr txBox="1"/>
          <p:nvPr/>
        </p:nvSpPr>
        <p:spPr>
          <a:xfrm>
            <a:off x="6327603" y="1648326"/>
            <a:ext cx="5493354" cy="578816"/>
          </a:xfrm>
          <a:prstGeom prst="roundRect">
            <a:avLst>
              <a:gd name="adj" fmla="val 0"/>
            </a:avLst>
          </a:prstGeom>
          <a:solidFill>
            <a:schemeClr val="bg2">
              <a:lumMod val="10000"/>
            </a:schemeClr>
          </a:solidFill>
          <a:ln>
            <a:noFill/>
          </a:ln>
        </p:spPr>
        <p:txBody>
          <a:bodyPr wrap="square" lIns="103815" tIns="51909" rIns="103815" bIns="51909" rtlCol="0" anchor="ctr">
            <a:noAutofit/>
          </a:bodyPr>
          <a:lstStyle/>
          <a:p>
            <a:pPr algn="ctr" defTabSz="1218064"/>
            <a:r>
              <a:rPr lang="en-GB" sz="2100" b="1" dirty="0">
                <a:solidFill>
                  <a:prstClr val="white"/>
                </a:solidFill>
                <a:latin typeface="Avenir Black" charset="0"/>
                <a:ea typeface="Avenir Black" charset="0"/>
                <a:cs typeface="Avenir Black" charset="0"/>
              </a:rPr>
              <a:t>To…</a:t>
            </a:r>
            <a:endParaRPr lang="en-GB" sz="2100" b="1" u="sng" dirty="0">
              <a:solidFill>
                <a:prstClr val="white"/>
              </a:solidFill>
              <a:latin typeface="Avenir Black" charset="0"/>
              <a:ea typeface="Avenir Black" charset="0"/>
              <a:cs typeface="Avenir Black" charset="0"/>
            </a:endParaRPr>
          </a:p>
        </p:txBody>
      </p:sp>
      <p:sp>
        <p:nvSpPr>
          <p:cNvPr id="8" name="Chevron 7"/>
          <p:cNvSpPr/>
          <p:nvPr/>
        </p:nvSpPr>
        <p:spPr>
          <a:xfrm>
            <a:off x="6004881" y="3477038"/>
            <a:ext cx="265911" cy="1000923"/>
          </a:xfrm>
          <a:prstGeom prst="chevron">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103835" tIns="51919" rIns="103835" bIns="51919" rtlCol="0" anchor="ctr"/>
          <a:lstStyle/>
          <a:p>
            <a:pPr algn="ctr" defTabSz="1218446"/>
            <a:endParaRPr lang="en-GB" sz="1400" dirty="0">
              <a:solidFill>
                <a:prstClr val="black"/>
              </a:solidFill>
              <a:latin typeface="Avenir Medium"/>
            </a:endParaRPr>
          </a:p>
        </p:txBody>
      </p:sp>
      <p:grpSp>
        <p:nvGrpSpPr>
          <p:cNvPr id="9" name="Group 8"/>
          <p:cNvGrpSpPr/>
          <p:nvPr/>
        </p:nvGrpSpPr>
        <p:grpSpPr>
          <a:xfrm>
            <a:off x="453112" y="3165368"/>
            <a:ext cx="5494959" cy="1624263"/>
            <a:chOff x="905430" y="6330731"/>
            <a:chExt cx="10348346" cy="3248526"/>
          </a:xfrm>
        </p:grpSpPr>
        <p:cxnSp>
          <p:nvCxnSpPr>
            <p:cNvPr id="10" name="Straight Connector 9"/>
            <p:cNvCxnSpPr/>
            <p:nvPr/>
          </p:nvCxnSpPr>
          <p:spPr>
            <a:xfrm>
              <a:off x="905430" y="6330731"/>
              <a:ext cx="10348346" cy="0"/>
            </a:xfrm>
            <a:prstGeom prst="line">
              <a:avLst/>
            </a:prstGeom>
            <a:ln w="44450" cap="rnd">
              <a:solidFill>
                <a:schemeClr val="accent5"/>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905430" y="7954994"/>
              <a:ext cx="10348346" cy="0"/>
            </a:xfrm>
            <a:prstGeom prst="line">
              <a:avLst/>
            </a:prstGeom>
            <a:ln w="44450" cap="rnd">
              <a:solidFill>
                <a:schemeClr val="accent5"/>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905430" y="9579257"/>
              <a:ext cx="10348346" cy="0"/>
            </a:xfrm>
            <a:prstGeom prst="line">
              <a:avLst/>
            </a:prstGeom>
            <a:ln w="44450" cap="rnd">
              <a:solidFill>
                <a:schemeClr val="accent5"/>
              </a:solidFill>
              <a:prstDash val="sysDot"/>
            </a:ln>
          </p:spPr>
          <p:style>
            <a:lnRef idx="1">
              <a:schemeClr val="accent1"/>
            </a:lnRef>
            <a:fillRef idx="0">
              <a:schemeClr val="accent1"/>
            </a:fillRef>
            <a:effectRef idx="0">
              <a:schemeClr val="accent1"/>
            </a:effectRef>
            <a:fontRef idx="minor">
              <a:schemeClr val="tx1"/>
            </a:fontRef>
          </p:style>
        </p:cxnSp>
      </p:grpSp>
      <p:grpSp>
        <p:nvGrpSpPr>
          <p:cNvPr id="13" name="Group 12"/>
          <p:cNvGrpSpPr/>
          <p:nvPr/>
        </p:nvGrpSpPr>
        <p:grpSpPr>
          <a:xfrm>
            <a:off x="6327601" y="3165368"/>
            <a:ext cx="5494959" cy="1624263"/>
            <a:chOff x="905430" y="6330731"/>
            <a:chExt cx="10348346" cy="3248526"/>
          </a:xfrm>
        </p:grpSpPr>
        <p:cxnSp>
          <p:nvCxnSpPr>
            <p:cNvPr id="14" name="Straight Connector 13"/>
            <p:cNvCxnSpPr/>
            <p:nvPr/>
          </p:nvCxnSpPr>
          <p:spPr>
            <a:xfrm>
              <a:off x="905430" y="6330731"/>
              <a:ext cx="10348346" cy="0"/>
            </a:xfrm>
            <a:prstGeom prst="line">
              <a:avLst/>
            </a:prstGeom>
            <a:ln w="44450" cap="rnd">
              <a:solidFill>
                <a:schemeClr val="accent5"/>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905430" y="7954994"/>
              <a:ext cx="10348346" cy="0"/>
            </a:xfrm>
            <a:prstGeom prst="line">
              <a:avLst/>
            </a:prstGeom>
            <a:ln w="44450" cap="rnd">
              <a:solidFill>
                <a:schemeClr val="accent5"/>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905430" y="9579257"/>
              <a:ext cx="10348346" cy="0"/>
            </a:xfrm>
            <a:prstGeom prst="line">
              <a:avLst/>
            </a:prstGeom>
            <a:ln w="44450" cap="rnd">
              <a:solidFill>
                <a:schemeClr val="accent5"/>
              </a:solidFill>
              <a:prstDash val="sysDot"/>
            </a:ln>
          </p:spPr>
          <p:style>
            <a:lnRef idx="1">
              <a:schemeClr val="accent1"/>
            </a:lnRef>
            <a:fillRef idx="0">
              <a:schemeClr val="accent1"/>
            </a:fillRef>
            <a:effectRef idx="0">
              <a:schemeClr val="accent1"/>
            </a:effectRef>
            <a:fontRef idx="minor">
              <a:schemeClr val="tx1"/>
            </a:fontRef>
          </p:style>
        </p:cxnSp>
      </p:grpSp>
      <p:sp>
        <p:nvSpPr>
          <p:cNvPr id="17" name="Rectangle 16"/>
          <p:cNvSpPr/>
          <p:nvPr/>
        </p:nvSpPr>
        <p:spPr>
          <a:xfrm>
            <a:off x="2202176" y="2353234"/>
            <a:ext cx="3660948" cy="812132"/>
          </a:xfrm>
          <a:prstGeom prst="rect">
            <a:avLst/>
          </a:prstGeom>
        </p:spPr>
        <p:txBody>
          <a:bodyPr wrap="square" lIns="0" tIns="0" rIns="0" bIns="0" anchor="ctr">
            <a:noAutofit/>
          </a:bodyPr>
          <a:lstStyle/>
          <a:p>
            <a:pPr defTabSz="1038360" fontAlgn="base">
              <a:spcBef>
                <a:spcPct val="0"/>
              </a:spcBef>
              <a:spcAft>
                <a:spcPct val="0"/>
              </a:spcAft>
            </a:pPr>
            <a:r>
              <a:rPr lang="en-GB" altLang="en-US" sz="1500" dirty="0">
                <a:solidFill>
                  <a:srgbClr val="4D4D4D"/>
                </a:solidFill>
                <a:latin typeface="Avenir Light"/>
                <a:cs typeface="Arial" panose="020B0604020202020204" pitchFamily="34" charset="0"/>
                <a:sym typeface="Wingdings 3" pitchFamily="18" charset="2"/>
              </a:rPr>
              <a:t>Passive communication at retail  focusing on Awareness</a:t>
            </a:r>
            <a:endParaRPr lang="en-US" altLang="en-US" sz="1500" dirty="0">
              <a:solidFill>
                <a:srgbClr val="4D4D4D"/>
              </a:solidFill>
              <a:latin typeface="Avenir Light"/>
              <a:cs typeface="Arial" panose="020B0604020202020204" pitchFamily="34" charset="0"/>
              <a:sym typeface="Wingdings 3" pitchFamily="18" charset="2"/>
            </a:endParaRPr>
          </a:p>
        </p:txBody>
      </p:sp>
      <p:sp>
        <p:nvSpPr>
          <p:cNvPr id="18" name="Rectangle 17"/>
          <p:cNvSpPr/>
          <p:nvPr/>
        </p:nvSpPr>
        <p:spPr>
          <a:xfrm>
            <a:off x="8364184" y="2353234"/>
            <a:ext cx="3456771" cy="812132"/>
          </a:xfrm>
          <a:prstGeom prst="rect">
            <a:avLst/>
          </a:prstGeom>
        </p:spPr>
        <p:txBody>
          <a:bodyPr wrap="square" lIns="0" tIns="0" rIns="0" bIns="0" anchor="ctr">
            <a:noAutofit/>
          </a:bodyPr>
          <a:lstStyle/>
          <a:p>
            <a:pPr defTabSz="1038360" fontAlgn="base">
              <a:spcBef>
                <a:spcPct val="0"/>
              </a:spcBef>
              <a:spcAft>
                <a:spcPct val="0"/>
              </a:spcAft>
            </a:pPr>
            <a:r>
              <a:rPr lang="en-GB" altLang="en-US" sz="1500" dirty="0">
                <a:solidFill>
                  <a:srgbClr val="4D4D4D"/>
                </a:solidFill>
                <a:latin typeface="Avenir Light"/>
                <a:cs typeface="Arial" panose="020B0604020202020204" pitchFamily="34" charset="0"/>
                <a:sym typeface="Wingdings 3" pitchFamily="18" charset="2"/>
              </a:rPr>
              <a:t>Active brand activation in and outside of retail focusing on Awareness, Trial &amp; Retention</a:t>
            </a:r>
          </a:p>
        </p:txBody>
      </p:sp>
      <p:sp>
        <p:nvSpPr>
          <p:cNvPr id="19" name="Rectangle 18"/>
          <p:cNvSpPr/>
          <p:nvPr/>
        </p:nvSpPr>
        <p:spPr>
          <a:xfrm>
            <a:off x="2202176" y="3165366"/>
            <a:ext cx="3660948" cy="812132"/>
          </a:xfrm>
          <a:prstGeom prst="rect">
            <a:avLst/>
          </a:prstGeom>
        </p:spPr>
        <p:txBody>
          <a:bodyPr wrap="square" lIns="0" tIns="0" rIns="0" bIns="0" anchor="ctr">
            <a:noAutofit/>
          </a:bodyPr>
          <a:lstStyle/>
          <a:p>
            <a:pPr defTabSz="1038360" fontAlgn="base">
              <a:spcBef>
                <a:spcPct val="0"/>
              </a:spcBef>
              <a:spcAft>
                <a:spcPct val="0"/>
              </a:spcAft>
            </a:pPr>
            <a:r>
              <a:rPr lang="en-GB" altLang="en-US" sz="1500" dirty="0">
                <a:solidFill>
                  <a:srgbClr val="4D4D4D"/>
                </a:solidFill>
                <a:latin typeface="Avenir Light"/>
                <a:cs typeface="Arial" panose="020B0604020202020204" pitchFamily="34" charset="0"/>
                <a:sym typeface="Wingdings 3" pitchFamily="18" charset="2"/>
              </a:rPr>
              <a:t>Focused on retail touch points, limited application in dark markets</a:t>
            </a:r>
          </a:p>
        </p:txBody>
      </p:sp>
      <p:sp>
        <p:nvSpPr>
          <p:cNvPr id="20" name="Rectangle 19"/>
          <p:cNvSpPr/>
          <p:nvPr/>
        </p:nvSpPr>
        <p:spPr>
          <a:xfrm>
            <a:off x="8364184" y="3165366"/>
            <a:ext cx="3456771" cy="812132"/>
          </a:xfrm>
          <a:prstGeom prst="rect">
            <a:avLst/>
          </a:prstGeom>
        </p:spPr>
        <p:txBody>
          <a:bodyPr wrap="square" lIns="0" tIns="0" rIns="0" bIns="0" anchor="ctr">
            <a:noAutofit/>
          </a:bodyPr>
          <a:lstStyle/>
          <a:p>
            <a:pPr defTabSz="1038360" fontAlgn="base">
              <a:spcBef>
                <a:spcPct val="0"/>
              </a:spcBef>
              <a:spcAft>
                <a:spcPct val="0"/>
              </a:spcAft>
            </a:pPr>
            <a:r>
              <a:rPr lang="en-GB" altLang="en-US" sz="1500" dirty="0">
                <a:solidFill>
                  <a:srgbClr val="4D4D4D"/>
                </a:solidFill>
                <a:latin typeface="Avenir Light"/>
                <a:cs typeface="Arial" panose="020B0604020202020204" pitchFamily="34" charset="0"/>
                <a:sym typeface="Wingdings 3" pitchFamily="18" charset="2"/>
              </a:rPr>
              <a:t>Touch points activation in and out of retail to expand dark market and cross category capabilities</a:t>
            </a:r>
          </a:p>
        </p:txBody>
      </p:sp>
      <p:sp>
        <p:nvSpPr>
          <p:cNvPr id="21" name="Rectangle 20"/>
          <p:cNvSpPr/>
          <p:nvPr/>
        </p:nvSpPr>
        <p:spPr>
          <a:xfrm>
            <a:off x="2202176" y="3972540"/>
            <a:ext cx="3660948" cy="812132"/>
          </a:xfrm>
          <a:prstGeom prst="rect">
            <a:avLst/>
          </a:prstGeom>
        </p:spPr>
        <p:txBody>
          <a:bodyPr wrap="square" lIns="0" tIns="0" rIns="0" bIns="0" anchor="ctr">
            <a:noAutofit/>
          </a:bodyPr>
          <a:lstStyle/>
          <a:p>
            <a:pPr defTabSz="1038360" fontAlgn="base">
              <a:spcBef>
                <a:spcPct val="0"/>
              </a:spcBef>
              <a:spcAft>
                <a:spcPct val="0"/>
              </a:spcAft>
            </a:pPr>
            <a:r>
              <a:rPr lang="en-GB" altLang="en-US" sz="1500" dirty="0">
                <a:solidFill>
                  <a:srgbClr val="4D4D4D"/>
                </a:solidFill>
                <a:latin typeface="Avenir Light"/>
                <a:cs typeface="Arial" panose="020B0604020202020204" pitchFamily="34" charset="0"/>
                <a:sym typeface="Wingdings 3" pitchFamily="18" charset="2"/>
              </a:rPr>
              <a:t>Fragmented communication across touch points</a:t>
            </a:r>
          </a:p>
        </p:txBody>
      </p:sp>
      <p:sp>
        <p:nvSpPr>
          <p:cNvPr id="22" name="Rectangle 21"/>
          <p:cNvSpPr/>
          <p:nvPr/>
        </p:nvSpPr>
        <p:spPr>
          <a:xfrm>
            <a:off x="8364184" y="3972540"/>
            <a:ext cx="3456771" cy="812132"/>
          </a:xfrm>
          <a:prstGeom prst="rect">
            <a:avLst/>
          </a:prstGeom>
        </p:spPr>
        <p:txBody>
          <a:bodyPr wrap="square" lIns="0" tIns="0" rIns="0" bIns="0" anchor="ctr">
            <a:noAutofit/>
          </a:bodyPr>
          <a:lstStyle/>
          <a:p>
            <a:pPr defTabSz="1038360" fontAlgn="base">
              <a:spcBef>
                <a:spcPct val="0"/>
              </a:spcBef>
              <a:spcAft>
                <a:spcPct val="0"/>
              </a:spcAft>
            </a:pPr>
            <a:r>
              <a:rPr lang="en-GB" altLang="en-US" sz="1500" dirty="0">
                <a:solidFill>
                  <a:srgbClr val="4D4D4D"/>
                </a:solidFill>
                <a:latin typeface="Avenir Light"/>
                <a:cs typeface="Arial" panose="020B0604020202020204" pitchFamily="34" charset="0"/>
                <a:sym typeface="Wingdings 3" pitchFamily="18" charset="2"/>
              </a:rPr>
              <a:t>Integrated 360°communication across touch points </a:t>
            </a:r>
          </a:p>
        </p:txBody>
      </p:sp>
      <p:sp>
        <p:nvSpPr>
          <p:cNvPr id="23" name="Rectangle 22"/>
          <p:cNvSpPr/>
          <p:nvPr/>
        </p:nvSpPr>
        <p:spPr>
          <a:xfrm>
            <a:off x="2202176" y="4789629"/>
            <a:ext cx="3660948" cy="812132"/>
          </a:xfrm>
          <a:prstGeom prst="rect">
            <a:avLst/>
          </a:prstGeom>
        </p:spPr>
        <p:txBody>
          <a:bodyPr wrap="square" lIns="0" tIns="0" rIns="0" bIns="0" anchor="ctr">
            <a:noAutofit/>
          </a:bodyPr>
          <a:lstStyle/>
          <a:p>
            <a:pPr defTabSz="1038360" fontAlgn="base">
              <a:spcBef>
                <a:spcPct val="0"/>
              </a:spcBef>
              <a:spcAft>
                <a:spcPct val="0"/>
              </a:spcAft>
            </a:pPr>
            <a:r>
              <a:rPr lang="en-GB" altLang="en-US" sz="1500" dirty="0">
                <a:solidFill>
                  <a:srgbClr val="4D4D4D"/>
                </a:solidFill>
                <a:latin typeface="Avenir Light"/>
                <a:cs typeface="Arial" panose="020B0604020202020204" pitchFamily="34" charset="0"/>
                <a:sym typeface="Wingdings 3" pitchFamily="18" charset="2"/>
              </a:rPr>
              <a:t>Slot-based cycle plan to support key missiles</a:t>
            </a:r>
          </a:p>
        </p:txBody>
      </p:sp>
      <p:sp>
        <p:nvSpPr>
          <p:cNvPr id="24" name="Rectangle 23"/>
          <p:cNvSpPr/>
          <p:nvPr/>
        </p:nvSpPr>
        <p:spPr>
          <a:xfrm>
            <a:off x="8364184" y="4789629"/>
            <a:ext cx="3456771" cy="812132"/>
          </a:xfrm>
          <a:prstGeom prst="rect">
            <a:avLst/>
          </a:prstGeom>
        </p:spPr>
        <p:txBody>
          <a:bodyPr wrap="square" lIns="0" tIns="0" rIns="0" bIns="0" anchor="ctr">
            <a:noAutofit/>
          </a:bodyPr>
          <a:lstStyle/>
          <a:p>
            <a:pPr defTabSz="1038360" fontAlgn="base">
              <a:spcBef>
                <a:spcPct val="0"/>
              </a:spcBef>
              <a:spcAft>
                <a:spcPct val="0"/>
              </a:spcAft>
            </a:pPr>
            <a:r>
              <a:rPr lang="en-GB" altLang="en-US" sz="1500" dirty="0">
                <a:solidFill>
                  <a:srgbClr val="4D4D4D"/>
                </a:solidFill>
                <a:latin typeface="Avenir Light"/>
                <a:cs typeface="Arial" panose="020B0604020202020204" pitchFamily="34" charset="0"/>
                <a:sym typeface="Wingdings 3" pitchFamily="18" charset="2"/>
              </a:rPr>
              <a:t>“Always on” engagement to support portfolio</a:t>
            </a:r>
          </a:p>
        </p:txBody>
      </p:sp>
    </p:spTree>
    <p:extLst>
      <p:ext uri="{BB962C8B-B14F-4D97-AF65-F5344CB8AC3E}">
        <p14:creationId xmlns:p14="http://schemas.microsoft.com/office/powerpoint/2010/main" val="6139896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0">
            <a:extLst>
              <a:ext uri="{FF2B5EF4-FFF2-40B4-BE49-F238E27FC236}">
                <a16:creationId xmlns:a16="http://schemas.microsoft.com/office/drawing/2014/main" xmlns="" id="{9E7901B0-5436-407E-9A82-62DCC0C9D865}"/>
              </a:ext>
            </a:extLst>
          </p:cNvPr>
          <p:cNvSpPr txBox="1">
            <a:spLocks/>
          </p:cNvSpPr>
          <p:nvPr/>
        </p:nvSpPr>
        <p:spPr>
          <a:xfrm>
            <a:off x="387481" y="369314"/>
            <a:ext cx="11293288" cy="369332"/>
          </a:xfrm>
          <a:prstGeom prst="rect">
            <a:avLst/>
          </a:prstGeom>
        </p:spPr>
        <p:txBody>
          <a:bodyPr vert="horz" wrap="square" lIns="0" tIns="0" rIns="0" bIns="0" rtlCol="0" anchor="t" anchorCtr="0">
            <a:spAutoFit/>
          </a:bodyPr>
          <a:lstStyle>
            <a:lvl1pPr algn="l" defTabSz="914355" rtl="0" eaLnBrk="1" latinLnBrk="0" hangingPunct="1">
              <a:lnSpc>
                <a:spcPct val="100000"/>
              </a:lnSpc>
              <a:spcBef>
                <a:spcPct val="0"/>
              </a:spcBef>
              <a:buNone/>
              <a:defRPr sz="3000" kern="1200" cap="all" spc="245" baseline="0">
                <a:solidFill>
                  <a:schemeClr val="tx2"/>
                </a:solidFill>
                <a:latin typeface="+mj-lt"/>
                <a:ea typeface="+mj-ea"/>
                <a:cs typeface="+mj-cs"/>
              </a:defRPr>
            </a:lvl1pPr>
          </a:lstStyle>
          <a:p>
            <a:pPr marL="0" marR="0" lvl="0" indent="0" algn="l" defTabSz="914355" rtl="0" eaLnBrk="1" fontAlgn="auto" latinLnBrk="0" hangingPunct="1">
              <a:lnSpc>
                <a:spcPct val="100000"/>
              </a:lnSpc>
              <a:spcBef>
                <a:spcPct val="0"/>
              </a:spcBef>
              <a:spcAft>
                <a:spcPts val="0"/>
              </a:spcAft>
              <a:buClrTx/>
              <a:buSzTx/>
              <a:buFontTx/>
              <a:buNone/>
              <a:tabLst/>
              <a:defRPr/>
            </a:pPr>
            <a:r>
              <a:rPr kumimoji="0" lang="en-GB" sz="2400" b="1" i="0" u="none" strike="noStrike" kern="1200" cap="all" spc="245" normalizeH="0" baseline="0" noProof="0" dirty="0">
                <a:ln>
                  <a:noFill/>
                </a:ln>
                <a:solidFill>
                  <a:srgbClr val="4D4D4D"/>
                </a:solidFill>
                <a:effectLst/>
                <a:uLnTx/>
                <a:uFillTx/>
                <a:latin typeface="Calibri Light"/>
                <a:cs typeface="Calibri Light"/>
              </a:rPr>
              <a:t>the Rhythm of Marketing</a:t>
            </a:r>
            <a:endParaRPr lang="en-GB" sz="2400" b="1" i="0" u="none" strike="noStrike" kern="1200" cap="all" spc="245" normalizeH="0" baseline="0" noProof="0" dirty="0">
              <a:ln>
                <a:noFill/>
              </a:ln>
              <a:solidFill>
                <a:srgbClr val="4D4D4D"/>
              </a:solidFill>
              <a:effectLst/>
              <a:uLnTx/>
              <a:uFillTx/>
              <a:latin typeface="Calibri Light"/>
              <a:cs typeface="Calibri Light"/>
            </a:endParaRPr>
          </a:p>
        </p:txBody>
      </p:sp>
      <p:sp>
        <p:nvSpPr>
          <p:cNvPr id="5" name="Rectangle 4">
            <a:extLst>
              <a:ext uri="{FF2B5EF4-FFF2-40B4-BE49-F238E27FC236}">
                <a16:creationId xmlns:a16="http://schemas.microsoft.com/office/drawing/2014/main" xmlns="" id="{BEC19B90-39EE-F5B2-38CC-3CDB15E8B9B3}"/>
              </a:ext>
            </a:extLst>
          </p:cNvPr>
          <p:cNvSpPr/>
          <p:nvPr/>
        </p:nvSpPr>
        <p:spPr>
          <a:xfrm>
            <a:off x="7053771" y="1669312"/>
            <a:ext cx="4791296" cy="4325482"/>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355"/>
            <a:endParaRPr lang="en-GB">
              <a:solidFill>
                <a:srgbClr val="FFFFFF"/>
              </a:solidFill>
              <a:latin typeface="Avenir Light"/>
            </a:endParaRPr>
          </a:p>
        </p:txBody>
      </p:sp>
      <p:sp>
        <p:nvSpPr>
          <p:cNvPr id="6" name="Arrow: Pentagon 112">
            <a:extLst>
              <a:ext uri="{FF2B5EF4-FFF2-40B4-BE49-F238E27FC236}">
                <a16:creationId xmlns:a16="http://schemas.microsoft.com/office/drawing/2014/main" xmlns="" id="{966780F2-ACAE-0541-9761-091F4EF777B6}"/>
              </a:ext>
            </a:extLst>
          </p:cNvPr>
          <p:cNvSpPr/>
          <p:nvPr/>
        </p:nvSpPr>
        <p:spPr>
          <a:xfrm>
            <a:off x="6452640" y="1714815"/>
            <a:ext cx="5228129" cy="397014"/>
          </a:xfrm>
          <a:prstGeom prst="homePlate">
            <a:avLst/>
          </a:prstGeom>
          <a:solidFill>
            <a:schemeClr val="bg2">
              <a:lumMod val="10000"/>
            </a:schemeClr>
          </a:solidFill>
          <a:ln>
            <a:noFill/>
          </a:ln>
        </p:spPr>
        <p:style>
          <a:lnRef idx="0">
            <a:scrgbClr r="0" g="0" b="0"/>
          </a:lnRef>
          <a:fillRef idx="0">
            <a:scrgbClr r="0" g="0" b="0"/>
          </a:fillRef>
          <a:effectRef idx="0">
            <a:scrgbClr r="0" g="0" b="0"/>
          </a:effectRef>
          <a:fontRef idx="minor">
            <a:schemeClr val="lt1"/>
          </a:fontRef>
        </p:style>
        <p:txBody>
          <a:bodyPr lIns="91413" tIns="45707" rIns="91413" bIns="45707"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355"/>
            <a:r>
              <a:rPr lang="en-GB" sz="900" b="1">
                <a:solidFill>
                  <a:srgbClr val="FFFFFF"/>
                </a:solidFill>
                <a:latin typeface="Avenir Black" charset="0"/>
                <a:ea typeface="Avenir Black" charset="0"/>
                <a:cs typeface="Avenir Black" charset="0"/>
              </a:rPr>
              <a:t>Execution</a:t>
            </a:r>
            <a:endParaRPr lang="en-GB" sz="900" b="1" dirty="0">
              <a:solidFill>
                <a:srgbClr val="FFFFFF"/>
              </a:solidFill>
              <a:latin typeface="Avenir Black" charset="0"/>
              <a:ea typeface="Avenir Black" charset="0"/>
              <a:cs typeface="Avenir Black" charset="0"/>
            </a:endParaRPr>
          </a:p>
        </p:txBody>
      </p:sp>
      <p:sp>
        <p:nvSpPr>
          <p:cNvPr id="7" name="Arrow: Pentagon 113">
            <a:extLst>
              <a:ext uri="{FF2B5EF4-FFF2-40B4-BE49-F238E27FC236}">
                <a16:creationId xmlns:a16="http://schemas.microsoft.com/office/drawing/2014/main" xmlns="" id="{2F5E7489-E6AE-CAB1-3939-06361FBBE44A}"/>
              </a:ext>
            </a:extLst>
          </p:cNvPr>
          <p:cNvSpPr/>
          <p:nvPr/>
        </p:nvSpPr>
        <p:spPr>
          <a:xfrm>
            <a:off x="3867781" y="1714815"/>
            <a:ext cx="2772131" cy="397014"/>
          </a:xfrm>
          <a:prstGeom prst="homePlat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lIns="91413" tIns="45707" rIns="91413" bIns="45707"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355"/>
            <a:r>
              <a:rPr lang="en-GB" sz="900" b="1" dirty="0">
                <a:solidFill>
                  <a:srgbClr val="FFFFFF"/>
                </a:solidFill>
                <a:latin typeface="Avenir Black" charset="0"/>
                <a:ea typeface="Avenir Black" charset="0"/>
                <a:cs typeface="Avenir Black" charset="0"/>
              </a:rPr>
              <a:t>Alignment &amp; Resource Allocation</a:t>
            </a:r>
          </a:p>
        </p:txBody>
      </p:sp>
      <p:sp>
        <p:nvSpPr>
          <p:cNvPr id="8" name="Arrow: Pentagon 114">
            <a:extLst>
              <a:ext uri="{FF2B5EF4-FFF2-40B4-BE49-F238E27FC236}">
                <a16:creationId xmlns:a16="http://schemas.microsoft.com/office/drawing/2014/main" xmlns="" id="{D062FCBB-E3EA-75B0-9C14-2148A9240950}"/>
              </a:ext>
            </a:extLst>
          </p:cNvPr>
          <p:cNvSpPr/>
          <p:nvPr/>
        </p:nvSpPr>
        <p:spPr>
          <a:xfrm>
            <a:off x="2856258" y="1714815"/>
            <a:ext cx="1386066" cy="397014"/>
          </a:xfrm>
          <a:prstGeom prst="homePlate">
            <a:avLst/>
          </a:prstGeom>
          <a:solidFill>
            <a:srgbClr val="FBBC1C"/>
          </a:solidFill>
          <a:ln>
            <a:noFill/>
          </a:ln>
        </p:spPr>
        <p:style>
          <a:lnRef idx="0">
            <a:scrgbClr r="0" g="0" b="0"/>
          </a:lnRef>
          <a:fillRef idx="0">
            <a:scrgbClr r="0" g="0" b="0"/>
          </a:fillRef>
          <a:effectRef idx="0">
            <a:scrgbClr r="0" g="0" b="0"/>
          </a:effectRef>
          <a:fontRef idx="minor">
            <a:schemeClr val="lt1"/>
          </a:fontRef>
        </p:style>
        <p:txBody>
          <a:bodyPr lIns="91413" tIns="45707" rIns="91413" bIns="45707"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355">
              <a:lnSpc>
                <a:spcPct val="90000"/>
              </a:lnSpc>
            </a:pPr>
            <a:r>
              <a:rPr lang="en-GB" sz="900" b="1" dirty="0">
                <a:solidFill>
                  <a:srgbClr val="FFFFFF"/>
                </a:solidFill>
                <a:latin typeface="Avenir Black" charset="0"/>
                <a:ea typeface="Avenir Black" charset="0"/>
                <a:cs typeface="Avenir Black" charset="0"/>
              </a:rPr>
              <a:t>   Marketing Strategy </a:t>
            </a:r>
            <a:br>
              <a:rPr lang="en-GB" sz="900" b="1" dirty="0">
                <a:solidFill>
                  <a:srgbClr val="FFFFFF"/>
                </a:solidFill>
                <a:latin typeface="Avenir Black" charset="0"/>
                <a:ea typeface="Avenir Black" charset="0"/>
                <a:cs typeface="Avenir Black" charset="0"/>
              </a:rPr>
            </a:br>
            <a:r>
              <a:rPr lang="en-GB" sz="900" b="1" dirty="0">
                <a:solidFill>
                  <a:srgbClr val="FFFFFF"/>
                </a:solidFill>
                <a:latin typeface="Avenir Black" charset="0"/>
                <a:ea typeface="Avenir Black" charset="0"/>
                <a:cs typeface="Avenir Black" charset="0"/>
              </a:rPr>
              <a:t>Refresh</a:t>
            </a:r>
          </a:p>
        </p:txBody>
      </p:sp>
      <p:sp>
        <p:nvSpPr>
          <p:cNvPr id="9" name="Rectangle 8">
            <a:extLst>
              <a:ext uri="{FF2B5EF4-FFF2-40B4-BE49-F238E27FC236}">
                <a16:creationId xmlns:a16="http://schemas.microsoft.com/office/drawing/2014/main" xmlns="" id="{CB791154-5A10-0A0B-970C-00EB6A3BD157}"/>
              </a:ext>
            </a:extLst>
          </p:cNvPr>
          <p:cNvSpPr/>
          <p:nvPr/>
        </p:nvSpPr>
        <p:spPr>
          <a:xfrm>
            <a:off x="814179" y="4134008"/>
            <a:ext cx="2016500" cy="1142559"/>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91413" tIns="45707" rIns="91413" bIns="45707"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7212"/>
            <a:r>
              <a:rPr lang="en-GB" sz="7999" b="1" dirty="0">
                <a:solidFill>
                  <a:srgbClr val="4D4D4D">
                    <a:lumMod val="20000"/>
                    <a:lumOff val="80000"/>
                  </a:srgbClr>
                </a:solidFill>
                <a:latin typeface="Avenir Black" charset="0"/>
                <a:ea typeface="Avenir Black" charset="0"/>
                <a:cs typeface="Avenir Black" charset="0"/>
              </a:rPr>
              <a:t>Y1</a:t>
            </a:r>
            <a:endParaRPr lang="en-GB" sz="1600" b="1" dirty="0">
              <a:solidFill>
                <a:srgbClr val="4D4D4D">
                  <a:lumMod val="20000"/>
                  <a:lumOff val="80000"/>
                </a:srgbClr>
              </a:solidFill>
              <a:latin typeface="Avenir Black" charset="0"/>
              <a:ea typeface="Avenir Black" charset="0"/>
              <a:cs typeface="Avenir Black" charset="0"/>
            </a:endParaRPr>
          </a:p>
        </p:txBody>
      </p:sp>
      <p:sp>
        <p:nvSpPr>
          <p:cNvPr id="10" name="Left Brace 9">
            <a:extLst>
              <a:ext uri="{FF2B5EF4-FFF2-40B4-BE49-F238E27FC236}">
                <a16:creationId xmlns:a16="http://schemas.microsoft.com/office/drawing/2014/main" xmlns="" id="{47171D40-D8CD-6FAD-3CA3-79DF65475DEE}"/>
              </a:ext>
            </a:extLst>
          </p:cNvPr>
          <p:cNvSpPr/>
          <p:nvPr/>
        </p:nvSpPr>
        <p:spPr>
          <a:xfrm>
            <a:off x="431903" y="1448143"/>
            <a:ext cx="156273" cy="866282"/>
          </a:xfrm>
          <a:prstGeom prst="leftBrace">
            <a:avLst/>
          </a:prstGeom>
          <a:ln w="15875">
            <a:solidFill>
              <a:schemeClr val="tx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608789"/>
            <a:endParaRPr lang="en-GB" sz="2700">
              <a:solidFill>
                <a:srgbClr val="464646"/>
              </a:solidFill>
              <a:latin typeface="Avenir Light"/>
            </a:endParaRPr>
          </a:p>
        </p:txBody>
      </p:sp>
      <p:sp>
        <p:nvSpPr>
          <p:cNvPr id="11" name="Left Brace 10">
            <a:extLst>
              <a:ext uri="{FF2B5EF4-FFF2-40B4-BE49-F238E27FC236}">
                <a16:creationId xmlns:a16="http://schemas.microsoft.com/office/drawing/2014/main" xmlns="" id="{37CA2371-362D-D4F3-9F23-FABAB9223897}"/>
              </a:ext>
            </a:extLst>
          </p:cNvPr>
          <p:cNvSpPr/>
          <p:nvPr/>
        </p:nvSpPr>
        <p:spPr>
          <a:xfrm>
            <a:off x="416206" y="3859382"/>
            <a:ext cx="184328" cy="2059688"/>
          </a:xfrm>
          <a:prstGeom prst="leftBrace">
            <a:avLst/>
          </a:prstGeom>
          <a:ln w="15875">
            <a:solidFill>
              <a:schemeClr val="tx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608789"/>
            <a:endParaRPr lang="en-GB" sz="2700">
              <a:solidFill>
                <a:srgbClr val="464646"/>
              </a:solidFill>
              <a:latin typeface="Avenir Light"/>
            </a:endParaRPr>
          </a:p>
        </p:txBody>
      </p:sp>
      <p:sp>
        <p:nvSpPr>
          <p:cNvPr id="12" name="Pentagon 226">
            <a:extLst>
              <a:ext uri="{FF2B5EF4-FFF2-40B4-BE49-F238E27FC236}">
                <a16:creationId xmlns:a16="http://schemas.microsoft.com/office/drawing/2014/main" xmlns="" id="{565546D2-C6AD-A894-46DF-EB88F58196B1}"/>
              </a:ext>
            </a:extLst>
          </p:cNvPr>
          <p:cNvSpPr/>
          <p:nvPr/>
        </p:nvSpPr>
        <p:spPr bwMode="auto">
          <a:xfrm>
            <a:off x="1839133" y="4161733"/>
            <a:ext cx="798595" cy="185936"/>
          </a:xfrm>
          <a:prstGeom prst="homePlate">
            <a:avLst>
              <a:gd name="adj" fmla="val 35602"/>
            </a:avLst>
          </a:prstGeom>
          <a:solidFill>
            <a:schemeClr val="tx2">
              <a:lumMod val="50000"/>
            </a:schemeClr>
          </a:solidFill>
          <a:ln w="28575" cap="rnd">
            <a:noFill/>
            <a:round/>
            <a:headEnd/>
            <a:tailEnd/>
          </a:ln>
          <a:effectLst/>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608789" fontAlgn="base">
              <a:spcBef>
                <a:spcPct val="0"/>
              </a:spcBef>
              <a:spcAft>
                <a:spcPct val="0"/>
              </a:spcAft>
            </a:pPr>
            <a:r>
              <a:rPr lang="en-US" sz="700" b="1" dirty="0">
                <a:solidFill>
                  <a:prstClr val="white"/>
                </a:solidFill>
                <a:latin typeface="Avenir Light"/>
                <a:cs typeface="Arial" charset="0"/>
              </a:rPr>
              <a:t>I1-2</a:t>
            </a:r>
          </a:p>
        </p:txBody>
      </p:sp>
      <p:sp>
        <p:nvSpPr>
          <p:cNvPr id="13" name="Pentagon 227">
            <a:extLst>
              <a:ext uri="{FF2B5EF4-FFF2-40B4-BE49-F238E27FC236}">
                <a16:creationId xmlns:a16="http://schemas.microsoft.com/office/drawing/2014/main" xmlns="" id="{DD1C31D7-2391-C614-EC4C-1A4E401722ED}"/>
              </a:ext>
            </a:extLst>
          </p:cNvPr>
          <p:cNvSpPr/>
          <p:nvPr/>
        </p:nvSpPr>
        <p:spPr bwMode="auto">
          <a:xfrm>
            <a:off x="2799136" y="4332636"/>
            <a:ext cx="556496" cy="168154"/>
          </a:xfrm>
          <a:prstGeom prst="homePlate">
            <a:avLst>
              <a:gd name="adj" fmla="val 35602"/>
            </a:avLst>
          </a:prstGeom>
          <a:solidFill>
            <a:schemeClr val="tx2">
              <a:lumMod val="50000"/>
            </a:schemeClr>
          </a:solidFill>
          <a:ln w="28575" cap="rnd">
            <a:noFill/>
            <a:round/>
            <a:headEnd/>
            <a:tailEnd/>
          </a:ln>
          <a:effectLst/>
        </p:spPr>
        <p:txBody>
          <a:bodyPr lIns="0" rIns="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608789" fontAlgn="base">
              <a:spcBef>
                <a:spcPct val="0"/>
              </a:spcBef>
              <a:spcAft>
                <a:spcPct val="0"/>
              </a:spcAft>
            </a:pPr>
            <a:r>
              <a:rPr lang="en-US" sz="700" b="1" dirty="0">
                <a:solidFill>
                  <a:prstClr val="white"/>
                </a:solidFill>
                <a:latin typeface="Avenir Light"/>
                <a:cs typeface="Arial" charset="0"/>
              </a:rPr>
              <a:t>I3</a:t>
            </a:r>
          </a:p>
        </p:txBody>
      </p:sp>
      <p:sp>
        <p:nvSpPr>
          <p:cNvPr id="14" name="Pentagon 228">
            <a:extLst>
              <a:ext uri="{FF2B5EF4-FFF2-40B4-BE49-F238E27FC236}">
                <a16:creationId xmlns:a16="http://schemas.microsoft.com/office/drawing/2014/main" xmlns="" id="{44DC4918-6E5D-D135-69BF-3D598F770D9F}"/>
              </a:ext>
            </a:extLst>
          </p:cNvPr>
          <p:cNvSpPr/>
          <p:nvPr/>
        </p:nvSpPr>
        <p:spPr bwMode="auto">
          <a:xfrm>
            <a:off x="3679079" y="4993550"/>
            <a:ext cx="3272709" cy="164881"/>
          </a:xfrm>
          <a:prstGeom prst="homePlate">
            <a:avLst>
              <a:gd name="adj" fmla="val 35602"/>
            </a:avLst>
          </a:prstGeom>
          <a:solidFill>
            <a:schemeClr val="tx2">
              <a:lumMod val="50000"/>
            </a:schemeClr>
          </a:solidFill>
          <a:ln w="9525" cap="rnd">
            <a:noFill/>
            <a:round/>
            <a:headEnd/>
            <a:tailEnd/>
          </a:ln>
          <a:effectLst/>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536575" defTabSz="608789" fontAlgn="base">
              <a:spcBef>
                <a:spcPct val="0"/>
              </a:spcBef>
              <a:spcAft>
                <a:spcPct val="0"/>
              </a:spcAft>
            </a:pPr>
            <a:r>
              <a:rPr lang="en-US" sz="700" b="1" dirty="0">
                <a:solidFill>
                  <a:prstClr val="white"/>
                </a:solidFill>
                <a:latin typeface="Avenir Light"/>
                <a:cs typeface="Arial" charset="0"/>
              </a:rPr>
              <a:t>I6</a:t>
            </a:r>
          </a:p>
        </p:txBody>
      </p:sp>
      <p:sp>
        <p:nvSpPr>
          <p:cNvPr id="15" name="5-Point Star 229">
            <a:extLst>
              <a:ext uri="{FF2B5EF4-FFF2-40B4-BE49-F238E27FC236}">
                <a16:creationId xmlns:a16="http://schemas.microsoft.com/office/drawing/2014/main" xmlns="" id="{82A46029-3477-9500-F172-6A4126675B4B}"/>
              </a:ext>
            </a:extLst>
          </p:cNvPr>
          <p:cNvSpPr/>
          <p:nvPr/>
        </p:nvSpPr>
        <p:spPr>
          <a:xfrm>
            <a:off x="3987630" y="2266010"/>
            <a:ext cx="113400" cy="114173"/>
          </a:xfrm>
          <a:prstGeom prst="star5">
            <a:avLst/>
          </a:prstGeom>
          <a:solidFill>
            <a:srgbClr val="FBBC1C"/>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08789"/>
            <a:endParaRPr lang="en-GB" sz="2700">
              <a:solidFill>
                <a:prstClr val="white"/>
              </a:solidFill>
              <a:latin typeface="Avenir Light"/>
            </a:endParaRPr>
          </a:p>
        </p:txBody>
      </p:sp>
      <p:sp>
        <p:nvSpPr>
          <p:cNvPr id="16" name="Pentagon 233">
            <a:extLst>
              <a:ext uri="{FF2B5EF4-FFF2-40B4-BE49-F238E27FC236}">
                <a16:creationId xmlns:a16="http://schemas.microsoft.com/office/drawing/2014/main" xmlns="" id="{681D11AA-7DA5-C05B-CE36-3DCE3DFFC29B}"/>
              </a:ext>
            </a:extLst>
          </p:cNvPr>
          <p:cNvSpPr/>
          <p:nvPr/>
        </p:nvSpPr>
        <p:spPr bwMode="auto">
          <a:xfrm>
            <a:off x="3679079" y="4762377"/>
            <a:ext cx="1277762" cy="171659"/>
          </a:xfrm>
          <a:prstGeom prst="homePlate">
            <a:avLst>
              <a:gd name="adj" fmla="val 35602"/>
            </a:avLst>
          </a:prstGeom>
          <a:solidFill>
            <a:schemeClr val="tx2">
              <a:lumMod val="50000"/>
            </a:schemeClr>
          </a:solidFill>
          <a:ln w="28575" cap="rnd">
            <a:noFill/>
            <a:round/>
            <a:headEnd/>
            <a:tailEnd/>
          </a:ln>
          <a:effectLst/>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608789" fontAlgn="base">
              <a:spcBef>
                <a:spcPct val="0"/>
              </a:spcBef>
              <a:spcAft>
                <a:spcPct val="0"/>
              </a:spcAft>
            </a:pPr>
            <a:r>
              <a:rPr lang="en-US" sz="700" b="1" dirty="0">
                <a:solidFill>
                  <a:prstClr val="white"/>
                </a:solidFill>
                <a:latin typeface="Avenir Light"/>
                <a:cs typeface="Arial" charset="0"/>
              </a:rPr>
              <a:t>I5</a:t>
            </a:r>
          </a:p>
        </p:txBody>
      </p:sp>
      <p:sp>
        <p:nvSpPr>
          <p:cNvPr id="17" name="Rectangle 16">
            <a:extLst>
              <a:ext uri="{FF2B5EF4-FFF2-40B4-BE49-F238E27FC236}">
                <a16:creationId xmlns:a16="http://schemas.microsoft.com/office/drawing/2014/main" xmlns="" id="{0ED46DCB-19C9-D62B-8E0F-115F8FBA3AAC}"/>
              </a:ext>
            </a:extLst>
          </p:cNvPr>
          <p:cNvSpPr/>
          <p:nvPr/>
        </p:nvSpPr>
        <p:spPr>
          <a:xfrm>
            <a:off x="6438862" y="5805534"/>
            <a:ext cx="2795599" cy="128220"/>
          </a:xfrm>
          <a:prstGeom prst="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r" defTabSz="608789"/>
            <a:r>
              <a:rPr lang="en-GB" sz="700" b="1" dirty="0">
                <a:solidFill>
                  <a:srgbClr val="464646"/>
                </a:solidFill>
                <a:latin typeface="Avenir Light"/>
              </a:rPr>
              <a:t>Brand Guidelines</a:t>
            </a:r>
          </a:p>
        </p:txBody>
      </p:sp>
      <p:sp>
        <p:nvSpPr>
          <p:cNvPr id="18" name="Rectangle 17">
            <a:extLst>
              <a:ext uri="{FF2B5EF4-FFF2-40B4-BE49-F238E27FC236}">
                <a16:creationId xmlns:a16="http://schemas.microsoft.com/office/drawing/2014/main" xmlns="" id="{EC40912C-526D-BF14-FA20-FB426C62CCD0}"/>
              </a:ext>
            </a:extLst>
          </p:cNvPr>
          <p:cNvSpPr/>
          <p:nvPr/>
        </p:nvSpPr>
        <p:spPr>
          <a:xfrm>
            <a:off x="5315432" y="5195722"/>
            <a:ext cx="2045574" cy="162559"/>
          </a:xfrm>
          <a:prstGeom prst="rect">
            <a:avLst/>
          </a:prstGeom>
          <a:solidFill>
            <a:schemeClr val="tx2">
              <a:lumMod val="50000"/>
            </a:schemeClr>
          </a:solidFill>
          <a:ln w="28575" cap="rnd">
            <a:noFill/>
            <a:round/>
            <a:headEnd/>
            <a:tailEnd/>
          </a:ln>
          <a:effectLst/>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33375" defTabSz="608789" fontAlgn="base">
              <a:spcBef>
                <a:spcPct val="0"/>
              </a:spcBef>
              <a:spcAft>
                <a:spcPct val="0"/>
              </a:spcAft>
            </a:pPr>
            <a:r>
              <a:rPr lang="en-GB" sz="700" b="1" dirty="0">
                <a:solidFill>
                  <a:prstClr val="white"/>
                </a:solidFill>
                <a:latin typeface="Avenir Light"/>
                <a:cs typeface="Arial" charset="0"/>
              </a:rPr>
              <a:t>I7</a:t>
            </a:r>
          </a:p>
        </p:txBody>
      </p:sp>
      <p:sp>
        <p:nvSpPr>
          <p:cNvPr id="19" name="Rectangle 18">
            <a:extLst>
              <a:ext uri="{FF2B5EF4-FFF2-40B4-BE49-F238E27FC236}">
                <a16:creationId xmlns:a16="http://schemas.microsoft.com/office/drawing/2014/main" xmlns="" id="{6D6EF9A5-94C9-9C5F-ADB9-C401FF778DA7}"/>
              </a:ext>
            </a:extLst>
          </p:cNvPr>
          <p:cNvSpPr/>
          <p:nvPr/>
        </p:nvSpPr>
        <p:spPr>
          <a:xfrm>
            <a:off x="3733123" y="2124355"/>
            <a:ext cx="612425" cy="133692"/>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08789"/>
            <a:r>
              <a:rPr lang="en-GB" sz="900" dirty="0">
                <a:solidFill>
                  <a:srgbClr val="FBBA00"/>
                </a:solidFill>
                <a:latin typeface="Avenir Heavy" charset="0"/>
                <a:ea typeface="Avenir Heavy" charset="0"/>
                <a:cs typeface="Avenir Heavy" charset="0"/>
              </a:rPr>
              <a:t>SGM</a:t>
            </a:r>
          </a:p>
        </p:txBody>
      </p:sp>
      <p:sp>
        <p:nvSpPr>
          <p:cNvPr id="20" name="Rectangle 19">
            <a:extLst>
              <a:ext uri="{FF2B5EF4-FFF2-40B4-BE49-F238E27FC236}">
                <a16:creationId xmlns:a16="http://schemas.microsoft.com/office/drawing/2014/main" xmlns="" id="{02045B59-ABA0-DE8E-C273-6D2F2552D845}"/>
              </a:ext>
            </a:extLst>
          </p:cNvPr>
          <p:cNvSpPr/>
          <p:nvPr/>
        </p:nvSpPr>
        <p:spPr>
          <a:xfrm>
            <a:off x="8658950" y="2142628"/>
            <a:ext cx="549710" cy="97148"/>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08789"/>
            <a:r>
              <a:rPr lang="en-GB" sz="900" dirty="0">
                <a:solidFill>
                  <a:srgbClr val="FBBA00"/>
                </a:solidFill>
                <a:latin typeface="Avenir Heavy" charset="0"/>
                <a:ea typeface="Avenir Heavy" charset="0"/>
                <a:cs typeface="Avenir Heavy" charset="0"/>
              </a:rPr>
              <a:t>SGM</a:t>
            </a:r>
          </a:p>
        </p:txBody>
      </p:sp>
      <p:sp>
        <p:nvSpPr>
          <p:cNvPr id="21" name="Rectangle 20">
            <a:extLst>
              <a:ext uri="{FF2B5EF4-FFF2-40B4-BE49-F238E27FC236}">
                <a16:creationId xmlns:a16="http://schemas.microsoft.com/office/drawing/2014/main" xmlns="" id="{99540A42-D8CB-AE70-6CEB-A4073E6CFB18}"/>
              </a:ext>
            </a:extLst>
          </p:cNvPr>
          <p:cNvSpPr/>
          <p:nvPr/>
        </p:nvSpPr>
        <p:spPr>
          <a:xfrm>
            <a:off x="4629494" y="2124355"/>
            <a:ext cx="612425" cy="133692"/>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08789"/>
            <a:r>
              <a:rPr lang="en-GB" sz="900" dirty="0">
                <a:solidFill>
                  <a:srgbClr val="002277"/>
                </a:solidFill>
                <a:latin typeface="Avenir Heavy" charset="0"/>
                <a:ea typeface="Avenir Heavy" charset="0"/>
                <a:cs typeface="Avenir Heavy" charset="0"/>
              </a:rPr>
              <a:t>ODM</a:t>
            </a:r>
          </a:p>
        </p:txBody>
      </p:sp>
      <p:sp>
        <p:nvSpPr>
          <p:cNvPr id="22" name="Rectangle 21">
            <a:extLst>
              <a:ext uri="{FF2B5EF4-FFF2-40B4-BE49-F238E27FC236}">
                <a16:creationId xmlns:a16="http://schemas.microsoft.com/office/drawing/2014/main" xmlns="" id="{C6F62207-C554-0461-A479-52FA8D8C5268}"/>
              </a:ext>
            </a:extLst>
          </p:cNvPr>
          <p:cNvSpPr/>
          <p:nvPr/>
        </p:nvSpPr>
        <p:spPr>
          <a:xfrm>
            <a:off x="9337262" y="2124355"/>
            <a:ext cx="612425" cy="133692"/>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08789"/>
            <a:r>
              <a:rPr lang="en-GB" sz="900" dirty="0">
                <a:solidFill>
                  <a:srgbClr val="002277"/>
                </a:solidFill>
                <a:latin typeface="Avenir Heavy" charset="0"/>
                <a:ea typeface="Avenir Heavy" charset="0"/>
                <a:cs typeface="Avenir Heavy" charset="0"/>
              </a:rPr>
              <a:t>ODM</a:t>
            </a:r>
          </a:p>
        </p:txBody>
      </p:sp>
      <p:sp>
        <p:nvSpPr>
          <p:cNvPr id="23" name="Rectangle 22">
            <a:extLst>
              <a:ext uri="{FF2B5EF4-FFF2-40B4-BE49-F238E27FC236}">
                <a16:creationId xmlns:a16="http://schemas.microsoft.com/office/drawing/2014/main" xmlns="" id="{61BAA545-FE9C-402A-FD02-CC2C1EBBC675}"/>
              </a:ext>
            </a:extLst>
          </p:cNvPr>
          <p:cNvSpPr/>
          <p:nvPr/>
        </p:nvSpPr>
        <p:spPr>
          <a:xfrm>
            <a:off x="6109589" y="2114432"/>
            <a:ext cx="909799" cy="153538"/>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08789"/>
            <a:endParaRPr lang="en-GB" sz="900" dirty="0">
              <a:solidFill>
                <a:srgbClr val="EF7D00"/>
              </a:solidFill>
              <a:latin typeface="Avenir Heavy" charset="0"/>
              <a:ea typeface="Avenir Heavy" charset="0"/>
              <a:cs typeface="Avenir Heavy" charset="0"/>
            </a:endParaRPr>
          </a:p>
          <a:p>
            <a:pPr algn="ctr" defTabSz="608789"/>
            <a:r>
              <a:rPr lang="en-GB" sz="900" dirty="0">
                <a:solidFill>
                  <a:srgbClr val="EF7D00"/>
                </a:solidFill>
                <a:latin typeface="Avenir Heavy" charset="0"/>
                <a:ea typeface="Avenir Heavy" charset="0"/>
                <a:cs typeface="Avenir Heavy" charset="0"/>
              </a:rPr>
              <a:t>Co Plan</a:t>
            </a:r>
            <a:br>
              <a:rPr lang="en-GB" sz="900" dirty="0">
                <a:solidFill>
                  <a:srgbClr val="EF7D00"/>
                </a:solidFill>
                <a:latin typeface="Avenir Heavy" charset="0"/>
                <a:ea typeface="Avenir Heavy" charset="0"/>
                <a:cs typeface="Avenir Heavy" charset="0"/>
              </a:rPr>
            </a:br>
            <a:endParaRPr lang="en-GB" sz="900" dirty="0">
              <a:solidFill>
                <a:srgbClr val="EF7D00"/>
              </a:solidFill>
              <a:latin typeface="Avenir Heavy" charset="0"/>
              <a:ea typeface="Avenir Heavy" charset="0"/>
              <a:cs typeface="Avenir Heavy" charset="0"/>
            </a:endParaRPr>
          </a:p>
        </p:txBody>
      </p:sp>
      <p:sp>
        <p:nvSpPr>
          <p:cNvPr id="24" name="Rectangle 23">
            <a:extLst>
              <a:ext uri="{FF2B5EF4-FFF2-40B4-BE49-F238E27FC236}">
                <a16:creationId xmlns:a16="http://schemas.microsoft.com/office/drawing/2014/main" xmlns="" id="{0A7DAAEC-4721-03E0-CE92-0B0EDBBDCC56}"/>
              </a:ext>
            </a:extLst>
          </p:cNvPr>
          <p:cNvSpPr/>
          <p:nvPr/>
        </p:nvSpPr>
        <p:spPr>
          <a:xfrm>
            <a:off x="10788533" y="2114432"/>
            <a:ext cx="909799" cy="153538"/>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08789"/>
            <a:endParaRPr lang="en-GB" sz="900" dirty="0">
              <a:solidFill>
                <a:srgbClr val="EF7D00"/>
              </a:solidFill>
              <a:latin typeface="Avenir Heavy" charset="0"/>
              <a:ea typeface="Avenir Heavy" charset="0"/>
              <a:cs typeface="Avenir Heavy" charset="0"/>
            </a:endParaRPr>
          </a:p>
          <a:p>
            <a:pPr algn="ctr" defTabSz="608789"/>
            <a:r>
              <a:rPr lang="en-GB" sz="900" dirty="0">
                <a:solidFill>
                  <a:srgbClr val="EF7D00"/>
                </a:solidFill>
                <a:latin typeface="Avenir Heavy" charset="0"/>
                <a:ea typeface="Avenir Heavy" charset="0"/>
                <a:cs typeface="Avenir Heavy" charset="0"/>
              </a:rPr>
              <a:t>Co Plan</a:t>
            </a:r>
          </a:p>
          <a:p>
            <a:pPr algn="ctr" defTabSz="608789"/>
            <a:endParaRPr lang="en-GB" sz="900" dirty="0">
              <a:solidFill>
                <a:srgbClr val="EF7D00"/>
              </a:solidFill>
              <a:latin typeface="Avenir Heavy" charset="0"/>
              <a:ea typeface="Avenir Heavy" charset="0"/>
              <a:cs typeface="Avenir Heavy" charset="0"/>
            </a:endParaRPr>
          </a:p>
        </p:txBody>
      </p:sp>
      <p:sp>
        <p:nvSpPr>
          <p:cNvPr id="25" name="Rectangle 24">
            <a:extLst>
              <a:ext uri="{FF2B5EF4-FFF2-40B4-BE49-F238E27FC236}">
                <a16:creationId xmlns:a16="http://schemas.microsoft.com/office/drawing/2014/main" xmlns="" id="{8DCCD694-6CE4-5F1D-F0AD-322B4FB01BAF}"/>
              </a:ext>
            </a:extLst>
          </p:cNvPr>
          <p:cNvSpPr/>
          <p:nvPr/>
        </p:nvSpPr>
        <p:spPr>
          <a:xfrm>
            <a:off x="1154138" y="3121201"/>
            <a:ext cx="456415" cy="152254"/>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08789"/>
            <a:endParaRPr lang="en-GB" sz="800" dirty="0">
              <a:solidFill>
                <a:srgbClr val="464646"/>
              </a:solidFill>
              <a:latin typeface="Avenir Light"/>
            </a:endParaRPr>
          </a:p>
        </p:txBody>
      </p:sp>
      <p:sp>
        <p:nvSpPr>
          <p:cNvPr id="26" name="Pentagon 253">
            <a:extLst>
              <a:ext uri="{FF2B5EF4-FFF2-40B4-BE49-F238E27FC236}">
                <a16:creationId xmlns:a16="http://schemas.microsoft.com/office/drawing/2014/main" xmlns="" id="{44FAA2AF-6B7A-1FF0-2CEE-401923A76711}"/>
              </a:ext>
            </a:extLst>
          </p:cNvPr>
          <p:cNvSpPr/>
          <p:nvPr/>
        </p:nvSpPr>
        <p:spPr bwMode="auto">
          <a:xfrm>
            <a:off x="3366456" y="4498189"/>
            <a:ext cx="490778" cy="217106"/>
          </a:xfrm>
          <a:prstGeom prst="homePlate">
            <a:avLst>
              <a:gd name="adj" fmla="val 35602"/>
            </a:avLst>
          </a:prstGeom>
          <a:solidFill>
            <a:schemeClr val="tx2">
              <a:lumMod val="50000"/>
            </a:schemeClr>
          </a:solidFill>
          <a:ln w="28575" cap="rnd">
            <a:noFill/>
            <a:round/>
            <a:headEnd/>
            <a:tailEnd/>
          </a:ln>
          <a:effectLst/>
        </p:spPr>
        <p:txBody>
          <a:bodyPr lIns="0" rIns="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608789" fontAlgn="base">
              <a:spcBef>
                <a:spcPct val="0"/>
              </a:spcBef>
              <a:spcAft>
                <a:spcPct val="0"/>
              </a:spcAft>
            </a:pPr>
            <a:r>
              <a:rPr lang="en-US" sz="700" b="1" dirty="0">
                <a:solidFill>
                  <a:prstClr val="white"/>
                </a:solidFill>
                <a:latin typeface="Avenir Light"/>
                <a:cs typeface="Arial" charset="0"/>
              </a:rPr>
              <a:t>I4</a:t>
            </a:r>
          </a:p>
        </p:txBody>
      </p:sp>
      <p:sp>
        <p:nvSpPr>
          <p:cNvPr id="27" name="Pentagon 254">
            <a:extLst>
              <a:ext uri="{FF2B5EF4-FFF2-40B4-BE49-F238E27FC236}">
                <a16:creationId xmlns:a16="http://schemas.microsoft.com/office/drawing/2014/main" xmlns="" id="{14850858-203B-804B-E818-5CAECF35133E}"/>
              </a:ext>
            </a:extLst>
          </p:cNvPr>
          <p:cNvSpPr/>
          <p:nvPr/>
        </p:nvSpPr>
        <p:spPr bwMode="auto">
          <a:xfrm>
            <a:off x="6066288" y="5195889"/>
            <a:ext cx="1859219" cy="165277"/>
          </a:xfrm>
          <a:prstGeom prst="homePlate">
            <a:avLst>
              <a:gd name="adj" fmla="val 35602"/>
            </a:avLst>
          </a:prstGeom>
          <a:solidFill>
            <a:schemeClr val="tx2">
              <a:lumMod val="50000"/>
            </a:schemeClr>
          </a:solidFill>
          <a:ln w="12700" cap="rnd">
            <a:solidFill>
              <a:schemeClr val="bg1"/>
            </a:solidFill>
            <a:round/>
            <a:headEnd/>
            <a:tailEnd/>
          </a:ln>
          <a:effectLst/>
        </p:spPr>
        <p:txBody>
          <a:bodyPr lIns="23993" rIns="23993"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08789" fontAlgn="base">
              <a:spcBef>
                <a:spcPct val="0"/>
              </a:spcBef>
              <a:spcAft>
                <a:spcPct val="0"/>
              </a:spcAft>
            </a:pPr>
            <a:r>
              <a:rPr lang="en-US" sz="700" b="1" dirty="0">
                <a:solidFill>
                  <a:prstClr val="white"/>
                </a:solidFill>
                <a:latin typeface="Avenir Light"/>
                <a:cs typeface="Arial" charset="0"/>
              </a:rPr>
              <a:t>Deployment Plan Alignment</a:t>
            </a:r>
          </a:p>
        </p:txBody>
      </p:sp>
      <p:sp>
        <p:nvSpPr>
          <p:cNvPr id="28" name="Rectangle 27">
            <a:extLst>
              <a:ext uri="{FF2B5EF4-FFF2-40B4-BE49-F238E27FC236}">
                <a16:creationId xmlns:a16="http://schemas.microsoft.com/office/drawing/2014/main" xmlns="" id="{18C66AC1-F9EA-6DA2-F834-F300CEF9AE5F}"/>
              </a:ext>
            </a:extLst>
          </p:cNvPr>
          <p:cNvSpPr/>
          <p:nvPr/>
        </p:nvSpPr>
        <p:spPr>
          <a:xfrm>
            <a:off x="510039" y="5070982"/>
            <a:ext cx="2764875" cy="307777"/>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355"/>
            <a:r>
              <a:rPr lang="en-GB" sz="1400" b="1" dirty="0">
                <a:solidFill>
                  <a:prstClr val="white">
                    <a:lumMod val="85000"/>
                  </a:prstClr>
                </a:solidFill>
                <a:latin typeface="Avenir Light"/>
              </a:rPr>
              <a:t>YEAR(S) OF REVAMP</a:t>
            </a:r>
          </a:p>
        </p:txBody>
      </p:sp>
      <p:sp>
        <p:nvSpPr>
          <p:cNvPr id="29" name="Pentagon 256">
            <a:extLst>
              <a:ext uri="{FF2B5EF4-FFF2-40B4-BE49-F238E27FC236}">
                <a16:creationId xmlns:a16="http://schemas.microsoft.com/office/drawing/2014/main" xmlns="" id="{C6425776-6838-E152-5C65-CD90BCBF5923}"/>
              </a:ext>
            </a:extLst>
          </p:cNvPr>
          <p:cNvSpPr/>
          <p:nvPr/>
        </p:nvSpPr>
        <p:spPr bwMode="auto">
          <a:xfrm>
            <a:off x="4797588" y="4993550"/>
            <a:ext cx="2154198" cy="166319"/>
          </a:xfrm>
          <a:prstGeom prst="homePlate">
            <a:avLst>
              <a:gd name="adj" fmla="val 35602"/>
            </a:avLst>
          </a:prstGeom>
          <a:noFill/>
          <a:ln w="12700" cap="rnd">
            <a:solidFill>
              <a:schemeClr val="bg1"/>
            </a:solidFill>
            <a:prstDash val="solid"/>
            <a:round/>
            <a:headEnd/>
            <a:tailEnd/>
          </a:ln>
          <a:effectLst/>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608789" fontAlgn="base">
              <a:spcBef>
                <a:spcPct val="0"/>
              </a:spcBef>
              <a:spcAft>
                <a:spcPct val="0"/>
              </a:spcAft>
            </a:pPr>
            <a:r>
              <a:rPr lang="en-GB" sz="700" b="1" dirty="0">
                <a:solidFill>
                  <a:prstClr val="white"/>
                </a:solidFill>
                <a:latin typeface="Avenir Light"/>
              </a:rPr>
              <a:t>360° Activation </a:t>
            </a:r>
          </a:p>
        </p:txBody>
      </p:sp>
      <p:sp>
        <p:nvSpPr>
          <p:cNvPr id="30" name="Rectangle 29">
            <a:extLst>
              <a:ext uri="{FF2B5EF4-FFF2-40B4-BE49-F238E27FC236}">
                <a16:creationId xmlns:a16="http://schemas.microsoft.com/office/drawing/2014/main" xmlns="" id="{7D8705AD-BEA6-2E0C-B936-C6F1636B562C}"/>
              </a:ext>
            </a:extLst>
          </p:cNvPr>
          <p:cNvSpPr/>
          <p:nvPr/>
        </p:nvSpPr>
        <p:spPr>
          <a:xfrm>
            <a:off x="6805397" y="5397131"/>
            <a:ext cx="2499581" cy="176886"/>
          </a:xfrm>
          <a:prstGeom prst="rect">
            <a:avLst/>
          </a:prstGeom>
          <a:solidFill>
            <a:schemeClr val="tx2">
              <a:lumMod val="50000"/>
            </a:schemeClr>
          </a:solidFill>
          <a:ln w="28575" cap="rnd">
            <a:noFill/>
            <a:round/>
            <a:headEnd/>
            <a:tailEnd/>
          </a:ln>
          <a:effectLst/>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08789" fontAlgn="base">
              <a:spcBef>
                <a:spcPct val="0"/>
              </a:spcBef>
              <a:spcAft>
                <a:spcPct val="0"/>
              </a:spcAft>
            </a:pPr>
            <a:r>
              <a:rPr lang="en-GB" sz="700" b="1" dirty="0">
                <a:solidFill>
                  <a:prstClr val="white"/>
                </a:solidFill>
                <a:latin typeface="Avenir Light"/>
                <a:cs typeface="Arial" charset="0"/>
              </a:rPr>
              <a:t>I7</a:t>
            </a:r>
          </a:p>
        </p:txBody>
      </p:sp>
      <p:sp>
        <p:nvSpPr>
          <p:cNvPr id="31" name="Pentagon 258">
            <a:extLst>
              <a:ext uri="{FF2B5EF4-FFF2-40B4-BE49-F238E27FC236}">
                <a16:creationId xmlns:a16="http://schemas.microsoft.com/office/drawing/2014/main" xmlns="" id="{BF0FAF7D-F6F8-97B4-E5D6-239A6794E1F1}"/>
              </a:ext>
            </a:extLst>
          </p:cNvPr>
          <p:cNvSpPr/>
          <p:nvPr/>
        </p:nvSpPr>
        <p:spPr bwMode="auto">
          <a:xfrm>
            <a:off x="7649595" y="5397131"/>
            <a:ext cx="1812180" cy="172571"/>
          </a:xfrm>
          <a:prstGeom prst="homePlate">
            <a:avLst>
              <a:gd name="adj" fmla="val 35602"/>
            </a:avLst>
          </a:prstGeom>
          <a:solidFill>
            <a:schemeClr val="tx2">
              <a:lumMod val="50000"/>
            </a:schemeClr>
          </a:solidFill>
          <a:ln w="12700" cap="rnd">
            <a:solidFill>
              <a:schemeClr val="bg1"/>
            </a:solidFill>
            <a:round/>
            <a:headEnd/>
            <a:tailEnd/>
          </a:ln>
          <a:effectLst/>
        </p:spPr>
        <p:txBody>
          <a:bodyPr lIns="23993" rIns="23993"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08789" fontAlgn="base">
              <a:spcBef>
                <a:spcPct val="0"/>
              </a:spcBef>
              <a:spcAft>
                <a:spcPct val="0"/>
              </a:spcAft>
            </a:pPr>
            <a:r>
              <a:rPr lang="en-US" sz="700" b="1" dirty="0">
                <a:solidFill>
                  <a:prstClr val="white"/>
                </a:solidFill>
                <a:latin typeface="Avenir Light"/>
                <a:cs typeface="Arial" charset="0"/>
              </a:rPr>
              <a:t>Brand library </a:t>
            </a:r>
          </a:p>
        </p:txBody>
      </p:sp>
      <p:sp>
        <p:nvSpPr>
          <p:cNvPr id="32" name="Rectangle 31">
            <a:extLst>
              <a:ext uri="{FF2B5EF4-FFF2-40B4-BE49-F238E27FC236}">
                <a16:creationId xmlns:a16="http://schemas.microsoft.com/office/drawing/2014/main" xmlns="" id="{FB9589B5-0338-DE9F-3C23-14EB2A8E276E}"/>
              </a:ext>
            </a:extLst>
          </p:cNvPr>
          <p:cNvSpPr/>
          <p:nvPr/>
        </p:nvSpPr>
        <p:spPr>
          <a:xfrm>
            <a:off x="6805397" y="5584093"/>
            <a:ext cx="2473797" cy="165489"/>
          </a:xfrm>
          <a:prstGeom prst="rect">
            <a:avLst/>
          </a:prstGeom>
          <a:solidFill>
            <a:schemeClr val="tx2">
              <a:lumMod val="50000"/>
            </a:schemeClr>
          </a:solidFill>
          <a:ln w="28575" cap="rnd">
            <a:noFill/>
            <a:round/>
            <a:headEnd/>
            <a:tailEnd/>
          </a:ln>
          <a:effectLst/>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08789" fontAlgn="base">
              <a:spcBef>
                <a:spcPct val="0"/>
              </a:spcBef>
              <a:spcAft>
                <a:spcPct val="0"/>
              </a:spcAft>
            </a:pPr>
            <a:r>
              <a:rPr lang="en-GB" sz="700" b="1" dirty="0">
                <a:solidFill>
                  <a:prstClr val="white"/>
                </a:solidFill>
                <a:latin typeface="Avenir Light"/>
                <a:cs typeface="Arial" charset="0"/>
              </a:rPr>
              <a:t>I7</a:t>
            </a:r>
          </a:p>
        </p:txBody>
      </p:sp>
      <p:sp>
        <p:nvSpPr>
          <p:cNvPr id="33" name="Pentagon 260">
            <a:extLst>
              <a:ext uri="{FF2B5EF4-FFF2-40B4-BE49-F238E27FC236}">
                <a16:creationId xmlns:a16="http://schemas.microsoft.com/office/drawing/2014/main" xmlns="" id="{A3351558-C77C-2B31-37D4-74D4ABC89FC2}"/>
              </a:ext>
            </a:extLst>
          </p:cNvPr>
          <p:cNvSpPr/>
          <p:nvPr/>
        </p:nvSpPr>
        <p:spPr bwMode="auto">
          <a:xfrm>
            <a:off x="7649594" y="5584093"/>
            <a:ext cx="1837072" cy="177290"/>
          </a:xfrm>
          <a:prstGeom prst="homePlate">
            <a:avLst>
              <a:gd name="adj" fmla="val 35602"/>
            </a:avLst>
          </a:prstGeom>
          <a:solidFill>
            <a:schemeClr val="tx2">
              <a:lumMod val="50000"/>
            </a:schemeClr>
          </a:solidFill>
          <a:ln w="12700" cap="rnd">
            <a:solidFill>
              <a:schemeClr val="bg1"/>
            </a:solidFill>
            <a:round/>
            <a:headEnd/>
            <a:tailEnd/>
          </a:ln>
          <a:effectLst/>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08789" fontAlgn="base">
              <a:spcBef>
                <a:spcPct val="0"/>
              </a:spcBef>
              <a:spcAft>
                <a:spcPct val="0"/>
              </a:spcAft>
            </a:pPr>
            <a:r>
              <a:rPr lang="en-US" sz="700" b="1" dirty="0">
                <a:solidFill>
                  <a:prstClr val="white"/>
                </a:solidFill>
                <a:latin typeface="Avenir Light"/>
                <a:cs typeface="Arial" charset="0"/>
              </a:rPr>
              <a:t>Activation Guideline</a:t>
            </a:r>
          </a:p>
        </p:txBody>
      </p:sp>
      <p:sp>
        <p:nvSpPr>
          <p:cNvPr id="34" name="Pentagon 261">
            <a:extLst>
              <a:ext uri="{FF2B5EF4-FFF2-40B4-BE49-F238E27FC236}">
                <a16:creationId xmlns:a16="http://schemas.microsoft.com/office/drawing/2014/main" xmlns="" id="{C4A587CF-EB97-5DB2-9DA0-FE0BE456A77C}"/>
              </a:ext>
            </a:extLst>
          </p:cNvPr>
          <p:cNvSpPr/>
          <p:nvPr/>
        </p:nvSpPr>
        <p:spPr bwMode="auto">
          <a:xfrm>
            <a:off x="9204276" y="5765024"/>
            <a:ext cx="518860" cy="166319"/>
          </a:xfrm>
          <a:prstGeom prst="homePlate">
            <a:avLst>
              <a:gd name="adj" fmla="val 35602"/>
            </a:avLst>
          </a:prstGeom>
          <a:solidFill>
            <a:schemeClr val="tx2">
              <a:lumMod val="50000"/>
            </a:schemeClr>
          </a:solidFill>
          <a:ln w="12700" cap="rnd">
            <a:solidFill>
              <a:schemeClr val="bg1"/>
            </a:solidFill>
            <a:round/>
            <a:headEnd/>
            <a:tailEnd/>
          </a:ln>
          <a:effectLst/>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08789" fontAlgn="base">
              <a:spcBef>
                <a:spcPct val="0"/>
              </a:spcBef>
              <a:spcAft>
                <a:spcPct val="0"/>
              </a:spcAft>
            </a:pPr>
            <a:endParaRPr lang="en-US" sz="800" b="1" dirty="0">
              <a:solidFill>
                <a:prstClr val="white"/>
              </a:solidFill>
              <a:latin typeface="Avenir Light"/>
              <a:cs typeface="Arial" charset="0"/>
            </a:endParaRPr>
          </a:p>
        </p:txBody>
      </p:sp>
      <p:sp>
        <p:nvSpPr>
          <p:cNvPr id="35" name="Down Arrow 262">
            <a:extLst>
              <a:ext uri="{FF2B5EF4-FFF2-40B4-BE49-F238E27FC236}">
                <a16:creationId xmlns:a16="http://schemas.microsoft.com/office/drawing/2014/main" xmlns="" id="{0EE3B471-D41F-2EA9-7C25-FA1BF00F4783}"/>
              </a:ext>
            </a:extLst>
          </p:cNvPr>
          <p:cNvSpPr/>
          <p:nvPr/>
        </p:nvSpPr>
        <p:spPr>
          <a:xfrm>
            <a:off x="795275" y="3144498"/>
            <a:ext cx="1672627" cy="638573"/>
          </a:xfrm>
          <a:prstGeom prst="downArrow">
            <a:avLst>
              <a:gd name="adj1" fmla="val 100000"/>
              <a:gd name="adj2" fmla="val 32211"/>
            </a:avLst>
          </a:prstGeom>
          <a:solidFill>
            <a:schemeClr val="accent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355"/>
            <a:r>
              <a:rPr lang="en-GB" sz="800" dirty="0">
                <a:solidFill>
                  <a:prstClr val="white"/>
                </a:solidFill>
                <a:latin typeface="Avenir Light"/>
              </a:rPr>
              <a:t>MOR outputs inform the Brand Code development in the very beginning of </a:t>
            </a:r>
            <a:r>
              <a:rPr lang="en-GB" sz="800">
                <a:solidFill>
                  <a:prstClr val="white"/>
                </a:solidFill>
                <a:latin typeface="Avenir Light"/>
              </a:rPr>
              <a:t>the process</a:t>
            </a:r>
            <a:endParaRPr lang="en-GB" sz="800" dirty="0">
              <a:solidFill>
                <a:prstClr val="white"/>
              </a:solidFill>
              <a:latin typeface="Avenir Light"/>
            </a:endParaRPr>
          </a:p>
        </p:txBody>
      </p:sp>
      <p:cxnSp>
        <p:nvCxnSpPr>
          <p:cNvPr id="36" name="Straight Arrow Connector 35">
            <a:extLst>
              <a:ext uri="{FF2B5EF4-FFF2-40B4-BE49-F238E27FC236}">
                <a16:creationId xmlns:a16="http://schemas.microsoft.com/office/drawing/2014/main" xmlns="" id="{7196D189-382B-ABE0-C89F-E56EAAA80F0E}"/>
              </a:ext>
            </a:extLst>
          </p:cNvPr>
          <p:cNvCxnSpPr/>
          <p:nvPr/>
        </p:nvCxnSpPr>
        <p:spPr>
          <a:xfrm>
            <a:off x="1480854" y="4256490"/>
            <a:ext cx="366672" cy="0"/>
          </a:xfrm>
          <a:prstGeom prst="straightConnector1">
            <a:avLst/>
          </a:prstGeom>
          <a:ln w="25400" cap="rnd">
            <a:solidFill>
              <a:schemeClr val="accent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37" name="Down Arrow 264">
            <a:extLst>
              <a:ext uri="{FF2B5EF4-FFF2-40B4-BE49-F238E27FC236}">
                <a16:creationId xmlns:a16="http://schemas.microsoft.com/office/drawing/2014/main" xmlns="" id="{B10C8653-2B3C-75D2-AEE7-2B01540435FF}"/>
              </a:ext>
            </a:extLst>
          </p:cNvPr>
          <p:cNvSpPr/>
          <p:nvPr/>
        </p:nvSpPr>
        <p:spPr>
          <a:xfrm>
            <a:off x="4076927" y="3138676"/>
            <a:ext cx="2297588" cy="1070385"/>
          </a:xfrm>
          <a:prstGeom prst="downArrow">
            <a:avLst>
              <a:gd name="adj1" fmla="val 100000"/>
              <a:gd name="adj2" fmla="val 29656"/>
            </a:avLst>
          </a:prstGeom>
          <a:solidFill>
            <a:schemeClr val="accent2"/>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355"/>
            <a:r>
              <a:rPr lang="en-GB" sz="800" dirty="0">
                <a:solidFill>
                  <a:srgbClr val="FFFFFF"/>
                </a:solidFill>
                <a:latin typeface="Avenir Light"/>
              </a:rPr>
              <a:t>Resource Allocation can affect implementation of Brand innovation or activation in particular markets – but unlikely to impact Brand Code at strategic level</a:t>
            </a:r>
          </a:p>
        </p:txBody>
      </p:sp>
      <p:sp>
        <p:nvSpPr>
          <p:cNvPr id="38" name="Pentagon 265">
            <a:extLst>
              <a:ext uri="{FF2B5EF4-FFF2-40B4-BE49-F238E27FC236}">
                <a16:creationId xmlns:a16="http://schemas.microsoft.com/office/drawing/2014/main" xmlns="" id="{96BCDCC4-62EB-F44C-26B3-92EEA0540AEA}"/>
              </a:ext>
            </a:extLst>
          </p:cNvPr>
          <p:cNvSpPr/>
          <p:nvPr/>
        </p:nvSpPr>
        <p:spPr bwMode="auto">
          <a:xfrm>
            <a:off x="1687454" y="3904779"/>
            <a:ext cx="735631" cy="219946"/>
          </a:xfrm>
          <a:prstGeom prst="homePlate">
            <a:avLst>
              <a:gd name="adj" fmla="val 35602"/>
            </a:avLst>
          </a:prstGeom>
          <a:solidFill>
            <a:schemeClr val="tx2">
              <a:lumMod val="50000"/>
            </a:schemeClr>
          </a:solidFill>
          <a:ln w="28575" cap="rnd">
            <a:noFill/>
            <a:round/>
            <a:headEnd/>
            <a:tailEnd/>
          </a:ln>
          <a:effectLst/>
        </p:spPr>
        <p:txBody>
          <a:bodyPr lIns="0" rIns="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608789" fontAlgn="base">
              <a:spcBef>
                <a:spcPct val="0"/>
              </a:spcBef>
              <a:spcAft>
                <a:spcPct val="0"/>
              </a:spcAft>
            </a:pPr>
            <a:r>
              <a:rPr lang="en-US" sz="700" b="1" dirty="0">
                <a:solidFill>
                  <a:prstClr val="white"/>
                </a:solidFill>
                <a:latin typeface="Avenir Light"/>
                <a:cs typeface="Arial" charset="0"/>
              </a:rPr>
              <a:t>Portfolio</a:t>
            </a:r>
          </a:p>
          <a:p>
            <a:pPr algn="ctr" defTabSz="608789" fontAlgn="base">
              <a:spcBef>
                <a:spcPct val="0"/>
              </a:spcBef>
              <a:spcAft>
                <a:spcPct val="0"/>
              </a:spcAft>
            </a:pPr>
            <a:r>
              <a:rPr lang="en-US" sz="700" b="1" dirty="0">
                <a:solidFill>
                  <a:prstClr val="white"/>
                </a:solidFill>
                <a:latin typeface="Avenir Light"/>
                <a:cs typeface="Arial" charset="0"/>
              </a:rPr>
              <a:t>Strategy</a:t>
            </a:r>
          </a:p>
        </p:txBody>
      </p:sp>
      <p:sp>
        <p:nvSpPr>
          <p:cNvPr id="39" name="Rectangle 38">
            <a:extLst>
              <a:ext uri="{FF2B5EF4-FFF2-40B4-BE49-F238E27FC236}">
                <a16:creationId xmlns:a16="http://schemas.microsoft.com/office/drawing/2014/main" xmlns="" id="{45442CA6-65E8-2BAA-041F-086B56F407F9}"/>
              </a:ext>
            </a:extLst>
          </p:cNvPr>
          <p:cNvSpPr/>
          <p:nvPr/>
        </p:nvSpPr>
        <p:spPr>
          <a:xfrm>
            <a:off x="9314908" y="5743408"/>
            <a:ext cx="1346099" cy="232847"/>
          </a:xfrm>
          <a:prstGeom prst="rect">
            <a:avLst/>
          </a:prstGeom>
          <a:noFill/>
          <a:ln w="28575" cap="rnd">
            <a:noFill/>
            <a:round/>
            <a:headEnd/>
            <a:tailEnd/>
          </a:ln>
          <a:effectLst/>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08789" fontAlgn="base">
              <a:spcBef>
                <a:spcPct val="0"/>
              </a:spcBef>
              <a:spcAft>
                <a:spcPct val="0"/>
              </a:spcAft>
            </a:pPr>
            <a:r>
              <a:rPr lang="en-GB" sz="700" b="1" dirty="0">
                <a:solidFill>
                  <a:prstClr val="white"/>
                </a:solidFill>
                <a:latin typeface="Avenir Light"/>
                <a:cs typeface="Arial" charset="0"/>
              </a:rPr>
              <a:t>I7</a:t>
            </a:r>
          </a:p>
        </p:txBody>
      </p:sp>
      <p:cxnSp>
        <p:nvCxnSpPr>
          <p:cNvPr id="40" name="Straight Arrow Connector 39">
            <a:extLst>
              <a:ext uri="{FF2B5EF4-FFF2-40B4-BE49-F238E27FC236}">
                <a16:creationId xmlns:a16="http://schemas.microsoft.com/office/drawing/2014/main" xmlns="" id="{E2D1786E-57DE-F03B-8E00-D12273ECE255}"/>
              </a:ext>
            </a:extLst>
          </p:cNvPr>
          <p:cNvCxnSpPr/>
          <p:nvPr/>
        </p:nvCxnSpPr>
        <p:spPr>
          <a:xfrm flipV="1">
            <a:off x="1479926" y="3732783"/>
            <a:ext cx="2764" cy="499767"/>
          </a:xfrm>
          <a:prstGeom prst="straightConnector1">
            <a:avLst/>
          </a:prstGeom>
          <a:ln w="25400" cap="rnd">
            <a:solidFill>
              <a:srgbClr val="002277"/>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xmlns="" id="{6A9D162C-60B8-4E6E-602E-FBAC8FF2A379}"/>
              </a:ext>
            </a:extLst>
          </p:cNvPr>
          <p:cNvSpPr/>
          <p:nvPr/>
        </p:nvSpPr>
        <p:spPr>
          <a:xfrm>
            <a:off x="1193152" y="3919339"/>
            <a:ext cx="405349" cy="185565"/>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355"/>
            <a:r>
              <a:rPr lang="en-GB" sz="2700" b="1" dirty="0">
                <a:solidFill>
                  <a:srgbClr val="002277"/>
                </a:solidFill>
                <a:latin typeface="Avenir Light"/>
              </a:rPr>
              <a:t>*</a:t>
            </a:r>
          </a:p>
        </p:txBody>
      </p:sp>
      <p:sp>
        <p:nvSpPr>
          <p:cNvPr id="42" name="Rectangle 41">
            <a:extLst>
              <a:ext uri="{FF2B5EF4-FFF2-40B4-BE49-F238E27FC236}">
                <a16:creationId xmlns:a16="http://schemas.microsoft.com/office/drawing/2014/main" xmlns="" id="{D773CA21-D926-9E1F-047D-1A864E80E95A}"/>
              </a:ext>
            </a:extLst>
          </p:cNvPr>
          <p:cNvSpPr/>
          <p:nvPr/>
        </p:nvSpPr>
        <p:spPr>
          <a:xfrm>
            <a:off x="1178089" y="4167404"/>
            <a:ext cx="405349" cy="185565"/>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355"/>
            <a:r>
              <a:rPr lang="en-GB" sz="2700" b="1" dirty="0">
                <a:solidFill>
                  <a:srgbClr val="002277"/>
                </a:solidFill>
                <a:latin typeface="Avenir Light"/>
              </a:rPr>
              <a:t>*</a:t>
            </a:r>
          </a:p>
        </p:txBody>
      </p:sp>
      <p:cxnSp>
        <p:nvCxnSpPr>
          <p:cNvPr id="43" name="Straight Arrow Connector 42">
            <a:extLst>
              <a:ext uri="{FF2B5EF4-FFF2-40B4-BE49-F238E27FC236}">
                <a16:creationId xmlns:a16="http://schemas.microsoft.com/office/drawing/2014/main" xmlns="" id="{19F4CB87-96BF-D780-76CC-8C8BE94A90D1}"/>
              </a:ext>
            </a:extLst>
          </p:cNvPr>
          <p:cNvCxnSpPr/>
          <p:nvPr/>
        </p:nvCxnSpPr>
        <p:spPr>
          <a:xfrm>
            <a:off x="1486876" y="3975613"/>
            <a:ext cx="212253" cy="0"/>
          </a:xfrm>
          <a:prstGeom prst="straightConnector1">
            <a:avLst/>
          </a:prstGeom>
          <a:ln w="25400" cap="rnd">
            <a:solidFill>
              <a:schemeClr val="accent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xmlns="" id="{FEF42E60-5F57-CB53-0C06-A90BA25C2376}"/>
              </a:ext>
            </a:extLst>
          </p:cNvPr>
          <p:cNvCxnSpPr/>
          <p:nvPr/>
        </p:nvCxnSpPr>
        <p:spPr>
          <a:xfrm>
            <a:off x="3449082" y="3790168"/>
            <a:ext cx="0" cy="1273965"/>
          </a:xfrm>
          <a:prstGeom prst="line">
            <a:avLst/>
          </a:prstGeom>
          <a:ln w="25400" cap="rnd">
            <a:solidFill>
              <a:srgbClr val="FBBC1C"/>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xmlns="" id="{4F966936-80B8-A301-2DEE-94B4A6C86B04}"/>
              </a:ext>
            </a:extLst>
          </p:cNvPr>
          <p:cNvCxnSpPr/>
          <p:nvPr/>
        </p:nvCxnSpPr>
        <p:spPr>
          <a:xfrm>
            <a:off x="3449082" y="4848206"/>
            <a:ext cx="245389" cy="0"/>
          </a:xfrm>
          <a:prstGeom prst="straightConnector1">
            <a:avLst/>
          </a:prstGeom>
          <a:ln w="25400" cap="rnd">
            <a:solidFill>
              <a:srgbClr val="FBBC1C"/>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xmlns="" id="{AF7A58AD-0A68-9284-802A-2E8E5E05B79F}"/>
              </a:ext>
            </a:extLst>
          </p:cNvPr>
          <p:cNvCxnSpPr/>
          <p:nvPr/>
        </p:nvCxnSpPr>
        <p:spPr>
          <a:xfrm>
            <a:off x="3449082" y="5107682"/>
            <a:ext cx="245389" cy="0"/>
          </a:xfrm>
          <a:prstGeom prst="straightConnector1">
            <a:avLst/>
          </a:prstGeom>
          <a:ln w="25400" cap="rnd">
            <a:solidFill>
              <a:srgbClr val="FBBC1C"/>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xmlns="" id="{0ACABF2B-AB05-42C9-C4AF-42CF270587E3}"/>
              </a:ext>
            </a:extLst>
          </p:cNvPr>
          <p:cNvCxnSpPr/>
          <p:nvPr/>
        </p:nvCxnSpPr>
        <p:spPr>
          <a:xfrm>
            <a:off x="7350907" y="4222611"/>
            <a:ext cx="4802" cy="941615"/>
          </a:xfrm>
          <a:prstGeom prst="straightConnector1">
            <a:avLst/>
          </a:prstGeom>
          <a:ln w="25400" cap="rnd">
            <a:solidFill>
              <a:srgbClr val="0070C0"/>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48" name="Up Arrow 283">
            <a:extLst>
              <a:ext uri="{FF2B5EF4-FFF2-40B4-BE49-F238E27FC236}">
                <a16:creationId xmlns:a16="http://schemas.microsoft.com/office/drawing/2014/main" xmlns="" id="{AA748C26-94DB-68B1-0A81-6208917994A6}"/>
              </a:ext>
            </a:extLst>
          </p:cNvPr>
          <p:cNvSpPr/>
          <p:nvPr/>
        </p:nvSpPr>
        <p:spPr>
          <a:xfrm>
            <a:off x="795274" y="2333776"/>
            <a:ext cx="1674048" cy="773323"/>
          </a:xfrm>
          <a:prstGeom prst="upArrow">
            <a:avLst>
              <a:gd name="adj1" fmla="val 100000"/>
              <a:gd name="adj2" fmla="val 26733"/>
            </a:avLst>
          </a:prstGeom>
          <a:solidFill>
            <a:schemeClr val="accent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355"/>
            <a:r>
              <a:rPr lang="en-GB" sz="800" dirty="0">
                <a:solidFill>
                  <a:srgbClr val="FFFFFF"/>
                </a:solidFill>
                <a:latin typeface="Avenir Light"/>
              </a:rPr>
              <a:t>Portfolio Strategy &amp; i1-2 (Core Brand Opportunity) are key brand inputs into MOR</a:t>
            </a:r>
          </a:p>
        </p:txBody>
      </p:sp>
      <p:sp>
        <p:nvSpPr>
          <p:cNvPr id="49" name="Up Arrow 284">
            <a:extLst>
              <a:ext uri="{FF2B5EF4-FFF2-40B4-BE49-F238E27FC236}">
                <a16:creationId xmlns:a16="http://schemas.microsoft.com/office/drawing/2014/main" xmlns="" id="{59AAF2C9-3639-C294-A8D6-EA932C55B9EE}"/>
              </a:ext>
            </a:extLst>
          </p:cNvPr>
          <p:cNvSpPr/>
          <p:nvPr/>
        </p:nvSpPr>
        <p:spPr>
          <a:xfrm>
            <a:off x="2871941" y="2345377"/>
            <a:ext cx="1109676" cy="749253"/>
          </a:xfrm>
          <a:prstGeom prst="upArrow">
            <a:avLst>
              <a:gd name="adj1" fmla="val 100000"/>
              <a:gd name="adj2" fmla="val 23273"/>
            </a:avLst>
          </a:prstGeom>
          <a:solidFill>
            <a:srgbClr val="FBBC1C"/>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355"/>
            <a:r>
              <a:rPr lang="en-GB" sz="800" dirty="0">
                <a:solidFill>
                  <a:srgbClr val="FFFFFF"/>
                </a:solidFill>
                <a:latin typeface="Avenir Light"/>
              </a:rPr>
              <a:t>Significant changes to i3 and i4 can inform update of Marketing Agenda</a:t>
            </a:r>
          </a:p>
        </p:txBody>
      </p:sp>
      <p:sp>
        <p:nvSpPr>
          <p:cNvPr id="50" name="Up Arrow 285">
            <a:extLst>
              <a:ext uri="{FF2B5EF4-FFF2-40B4-BE49-F238E27FC236}">
                <a16:creationId xmlns:a16="http://schemas.microsoft.com/office/drawing/2014/main" xmlns="" id="{D2854159-CCB3-67D9-E595-028D16921AE4}"/>
              </a:ext>
            </a:extLst>
          </p:cNvPr>
          <p:cNvSpPr/>
          <p:nvPr/>
        </p:nvSpPr>
        <p:spPr>
          <a:xfrm>
            <a:off x="4076928" y="2343353"/>
            <a:ext cx="2297588" cy="755266"/>
          </a:xfrm>
          <a:prstGeom prst="upArrow">
            <a:avLst>
              <a:gd name="adj1" fmla="val 100000"/>
              <a:gd name="adj2" fmla="val 23486"/>
            </a:avLst>
          </a:prstGeom>
          <a:solidFill>
            <a:schemeClr val="accent2"/>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355"/>
            <a:r>
              <a:rPr lang="en-GB" sz="800" dirty="0">
                <a:solidFill>
                  <a:srgbClr val="FFFFFF"/>
                </a:solidFill>
                <a:latin typeface="Avenir Light"/>
              </a:rPr>
              <a:t>Brand Product Pipeline and Activation Territories are basis for the Resource Allocation discussion</a:t>
            </a:r>
          </a:p>
        </p:txBody>
      </p:sp>
      <p:cxnSp>
        <p:nvCxnSpPr>
          <p:cNvPr id="51" name="Straight Connector 50">
            <a:extLst>
              <a:ext uri="{FF2B5EF4-FFF2-40B4-BE49-F238E27FC236}">
                <a16:creationId xmlns:a16="http://schemas.microsoft.com/office/drawing/2014/main" xmlns="" id="{D8203B10-3228-D2F6-3319-60505476CC5D}"/>
              </a:ext>
            </a:extLst>
          </p:cNvPr>
          <p:cNvCxnSpPr/>
          <p:nvPr/>
        </p:nvCxnSpPr>
        <p:spPr>
          <a:xfrm flipH="1" flipV="1">
            <a:off x="2386461" y="4005676"/>
            <a:ext cx="239370" cy="1199"/>
          </a:xfrm>
          <a:prstGeom prst="line">
            <a:avLst/>
          </a:prstGeom>
          <a:ln w="25400" cap="rnd">
            <a:solidFill>
              <a:srgbClr val="002277"/>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xmlns="" id="{26AC6CE4-8969-4D48-719F-493B6DC3519F}"/>
              </a:ext>
            </a:extLst>
          </p:cNvPr>
          <p:cNvCxnSpPr/>
          <p:nvPr/>
        </p:nvCxnSpPr>
        <p:spPr>
          <a:xfrm flipH="1">
            <a:off x="2472093" y="2914738"/>
            <a:ext cx="143981" cy="1"/>
          </a:xfrm>
          <a:prstGeom prst="straightConnector1">
            <a:avLst/>
          </a:prstGeom>
          <a:ln w="25400" cap="rnd">
            <a:solidFill>
              <a:schemeClr val="accent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xmlns="" id="{7669DF1B-B070-FF1E-6D66-425CACEF61CB}"/>
              </a:ext>
            </a:extLst>
          </p:cNvPr>
          <p:cNvCxnSpPr/>
          <p:nvPr/>
        </p:nvCxnSpPr>
        <p:spPr>
          <a:xfrm>
            <a:off x="2640792" y="2927805"/>
            <a:ext cx="4928" cy="1291921"/>
          </a:xfrm>
          <a:prstGeom prst="line">
            <a:avLst/>
          </a:prstGeom>
          <a:ln w="25400" cap="rnd">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xmlns="" id="{6D4B7BF2-A492-FCA5-EA90-9AE67C0053EB}"/>
              </a:ext>
            </a:extLst>
          </p:cNvPr>
          <p:cNvCxnSpPr/>
          <p:nvPr/>
        </p:nvCxnSpPr>
        <p:spPr>
          <a:xfrm flipV="1">
            <a:off x="2754435" y="2910202"/>
            <a:ext cx="117506" cy="1"/>
          </a:xfrm>
          <a:prstGeom prst="straightConnector1">
            <a:avLst/>
          </a:prstGeom>
          <a:ln w="25400" cap="rnd">
            <a:solidFill>
              <a:srgbClr val="FBBC1C"/>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xmlns="" id="{F262BA9F-35BE-99A0-A18F-3FBDE80AA713}"/>
              </a:ext>
            </a:extLst>
          </p:cNvPr>
          <p:cNvCxnSpPr/>
          <p:nvPr/>
        </p:nvCxnSpPr>
        <p:spPr>
          <a:xfrm>
            <a:off x="2744007" y="2911570"/>
            <a:ext cx="0" cy="1481350"/>
          </a:xfrm>
          <a:prstGeom prst="line">
            <a:avLst/>
          </a:prstGeom>
          <a:ln w="25400" cap="rnd">
            <a:solidFill>
              <a:srgbClr val="FBBC1C"/>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xmlns="" id="{53A44CD8-22E3-B808-A27F-1ED9202FADBD}"/>
              </a:ext>
            </a:extLst>
          </p:cNvPr>
          <p:cNvCxnSpPr/>
          <p:nvPr/>
        </p:nvCxnSpPr>
        <p:spPr>
          <a:xfrm flipH="1" flipV="1">
            <a:off x="2762702" y="4607049"/>
            <a:ext cx="557050" cy="1924"/>
          </a:xfrm>
          <a:prstGeom prst="straightConnector1">
            <a:avLst/>
          </a:prstGeom>
          <a:ln w="25400" cap="rnd">
            <a:solidFill>
              <a:srgbClr val="FBBC1C"/>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xmlns="" id="{C1921912-9784-6002-59C3-0DB6750A5F77}"/>
              </a:ext>
            </a:extLst>
          </p:cNvPr>
          <p:cNvCxnSpPr/>
          <p:nvPr/>
        </p:nvCxnSpPr>
        <p:spPr>
          <a:xfrm flipV="1">
            <a:off x="2741207" y="4417640"/>
            <a:ext cx="0" cy="178962"/>
          </a:xfrm>
          <a:prstGeom prst="straightConnector1">
            <a:avLst/>
          </a:prstGeom>
          <a:ln w="25400" cap="rnd">
            <a:solidFill>
              <a:srgbClr val="FBBC1C"/>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xmlns="" id="{D54141ED-CDB7-2CC8-9AAC-C8BCA4AA80AD}"/>
              </a:ext>
            </a:extLst>
          </p:cNvPr>
          <p:cNvCxnSpPr/>
          <p:nvPr/>
        </p:nvCxnSpPr>
        <p:spPr>
          <a:xfrm flipH="1" flipV="1">
            <a:off x="4971812" y="4846335"/>
            <a:ext cx="1632586" cy="11325"/>
          </a:xfrm>
          <a:prstGeom prst="line">
            <a:avLst/>
          </a:prstGeom>
          <a:ln w="25400" cap="rnd">
            <a:solidFill>
              <a:srgbClr val="0070C0"/>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xmlns="" id="{681277FC-3F7D-01B1-F8E0-23D0B46F1826}"/>
              </a:ext>
            </a:extLst>
          </p:cNvPr>
          <p:cNvCxnSpPr/>
          <p:nvPr/>
        </p:nvCxnSpPr>
        <p:spPr>
          <a:xfrm flipH="1" flipV="1">
            <a:off x="6424979" y="2911747"/>
            <a:ext cx="184499" cy="5752"/>
          </a:xfrm>
          <a:prstGeom prst="straightConnector1">
            <a:avLst/>
          </a:prstGeom>
          <a:ln w="25400" cap="rnd">
            <a:solidFill>
              <a:srgbClr val="0070C0"/>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xmlns="" id="{A6FC5F9C-2AE5-6836-BC80-9AFDAE654438}"/>
              </a:ext>
            </a:extLst>
          </p:cNvPr>
          <p:cNvCxnSpPr/>
          <p:nvPr/>
        </p:nvCxnSpPr>
        <p:spPr>
          <a:xfrm>
            <a:off x="6611532" y="2943908"/>
            <a:ext cx="0" cy="1876467"/>
          </a:xfrm>
          <a:prstGeom prst="line">
            <a:avLst/>
          </a:prstGeom>
          <a:ln w="25400" cap="rnd">
            <a:solidFill>
              <a:srgbClr val="0070C0"/>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xmlns="" id="{11D9D9F6-B44C-3AA6-4074-5FE3DE11493E}"/>
              </a:ext>
            </a:extLst>
          </p:cNvPr>
          <p:cNvCxnSpPr/>
          <p:nvPr/>
        </p:nvCxnSpPr>
        <p:spPr>
          <a:xfrm flipH="1">
            <a:off x="5237877" y="4232530"/>
            <a:ext cx="2107664" cy="0"/>
          </a:xfrm>
          <a:prstGeom prst="line">
            <a:avLst/>
          </a:prstGeom>
          <a:ln w="25400" cap="rnd">
            <a:solidFill>
              <a:srgbClr val="0070C0"/>
            </a:solidFill>
            <a:prstDash val="sysDot"/>
          </a:ln>
        </p:spPr>
        <p:style>
          <a:lnRef idx="1">
            <a:schemeClr val="accent1"/>
          </a:lnRef>
          <a:fillRef idx="0">
            <a:schemeClr val="accent1"/>
          </a:fillRef>
          <a:effectRef idx="0">
            <a:schemeClr val="accent1"/>
          </a:effectRef>
          <a:fontRef idx="minor">
            <a:schemeClr val="tx1"/>
          </a:fontRef>
        </p:style>
      </p:cxnSp>
      <p:sp>
        <p:nvSpPr>
          <p:cNvPr id="62" name="Up Arrow 297">
            <a:extLst>
              <a:ext uri="{FF2B5EF4-FFF2-40B4-BE49-F238E27FC236}">
                <a16:creationId xmlns:a16="http://schemas.microsoft.com/office/drawing/2014/main" xmlns="" id="{397AE2EE-ACF0-596E-A9B3-5137D0EB9D94}"/>
              </a:ext>
            </a:extLst>
          </p:cNvPr>
          <p:cNvSpPr/>
          <p:nvPr/>
        </p:nvSpPr>
        <p:spPr>
          <a:xfrm>
            <a:off x="7039509" y="2336512"/>
            <a:ext cx="4432094" cy="1152550"/>
          </a:xfrm>
          <a:prstGeom prst="upArrow">
            <a:avLst>
              <a:gd name="adj1" fmla="val 100000"/>
              <a:gd name="adj2" fmla="val 39357"/>
            </a:avLst>
          </a:prstGeom>
          <a:solidFill>
            <a:schemeClr val="bg2">
              <a:lumMod val="1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tIns="0" bIns="19800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355"/>
            <a:r>
              <a:rPr lang="en-GB" sz="1000" dirty="0">
                <a:solidFill>
                  <a:srgbClr val="FFFFFF"/>
                </a:solidFill>
                <a:latin typeface="Avenir Light"/>
              </a:rPr>
              <a:t>i7 outputs feed directly into execution. </a:t>
            </a:r>
          </a:p>
          <a:p>
            <a:pPr algn="ctr" defTabSz="914355"/>
            <a:endParaRPr lang="en-GB" sz="1000" dirty="0">
              <a:solidFill>
                <a:srgbClr val="FFFFFF"/>
              </a:solidFill>
              <a:latin typeface="Avenir Light"/>
            </a:endParaRPr>
          </a:p>
          <a:p>
            <a:pPr algn="ctr" defTabSz="914355"/>
            <a:r>
              <a:rPr lang="en-GB" sz="1000" dirty="0">
                <a:solidFill>
                  <a:srgbClr val="FFFFFF"/>
                </a:solidFill>
                <a:latin typeface="Avenir Light"/>
              </a:rPr>
              <a:t>End Markets take brand guidelines via SGM and present back plans for execution in ODM before locking down company plan</a:t>
            </a:r>
          </a:p>
        </p:txBody>
      </p:sp>
      <p:cxnSp>
        <p:nvCxnSpPr>
          <p:cNvPr id="63" name="Straight Arrow Connector 62">
            <a:extLst>
              <a:ext uri="{FF2B5EF4-FFF2-40B4-BE49-F238E27FC236}">
                <a16:creationId xmlns:a16="http://schemas.microsoft.com/office/drawing/2014/main" xmlns="" id="{BAEB3014-ED35-47FB-A37B-9BA047869FAD}"/>
              </a:ext>
            </a:extLst>
          </p:cNvPr>
          <p:cNvCxnSpPr/>
          <p:nvPr/>
        </p:nvCxnSpPr>
        <p:spPr>
          <a:xfrm flipH="1" flipV="1">
            <a:off x="10551971" y="3547288"/>
            <a:ext cx="4830" cy="2276765"/>
          </a:xfrm>
          <a:prstGeom prst="straightConnector1">
            <a:avLst/>
          </a:prstGeom>
          <a:ln w="25400" cap="rnd">
            <a:solidFill>
              <a:schemeClr val="bg1"/>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xmlns="" id="{4D05AD2C-3E7C-6875-8DB1-310483776D1E}"/>
              </a:ext>
            </a:extLst>
          </p:cNvPr>
          <p:cNvCxnSpPr/>
          <p:nvPr/>
        </p:nvCxnSpPr>
        <p:spPr>
          <a:xfrm>
            <a:off x="7940469" y="5266599"/>
            <a:ext cx="2611502" cy="15459"/>
          </a:xfrm>
          <a:prstGeom prst="line">
            <a:avLst/>
          </a:prstGeom>
          <a:ln w="25400" cap="rnd">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xmlns="" id="{5C7ED5E5-40B3-8050-57B1-CC9D29A5E9DC}"/>
              </a:ext>
            </a:extLst>
          </p:cNvPr>
          <p:cNvCxnSpPr/>
          <p:nvPr/>
        </p:nvCxnSpPr>
        <p:spPr>
          <a:xfrm flipV="1">
            <a:off x="9461774" y="5453834"/>
            <a:ext cx="1109987" cy="7813"/>
          </a:xfrm>
          <a:prstGeom prst="line">
            <a:avLst/>
          </a:prstGeom>
          <a:ln w="25400" cap="rnd">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xmlns="" id="{09B58E3B-2AC8-5CDB-41F1-572DDB23246D}"/>
              </a:ext>
            </a:extLst>
          </p:cNvPr>
          <p:cNvCxnSpPr/>
          <p:nvPr/>
        </p:nvCxnSpPr>
        <p:spPr>
          <a:xfrm flipV="1">
            <a:off x="9471374" y="5668095"/>
            <a:ext cx="1085096" cy="5828"/>
          </a:xfrm>
          <a:prstGeom prst="line">
            <a:avLst/>
          </a:prstGeom>
          <a:ln w="25400" cap="rnd">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xmlns="" id="{C1CCADFD-A159-68B1-96D6-B9176B1FC934}"/>
              </a:ext>
            </a:extLst>
          </p:cNvPr>
          <p:cNvCxnSpPr/>
          <p:nvPr/>
        </p:nvCxnSpPr>
        <p:spPr>
          <a:xfrm flipV="1">
            <a:off x="9686545" y="5846090"/>
            <a:ext cx="885216" cy="5829"/>
          </a:xfrm>
          <a:prstGeom prst="line">
            <a:avLst/>
          </a:prstGeom>
          <a:ln w="25400" cap="rnd">
            <a:solidFill>
              <a:schemeClr val="bg1"/>
            </a:solidFill>
            <a:prstDash val="sysDot"/>
          </a:ln>
        </p:spPr>
        <p:style>
          <a:lnRef idx="1">
            <a:schemeClr val="accent1"/>
          </a:lnRef>
          <a:fillRef idx="0">
            <a:schemeClr val="accent1"/>
          </a:fillRef>
          <a:effectRef idx="0">
            <a:schemeClr val="accent1"/>
          </a:effectRef>
          <a:fontRef idx="minor">
            <a:schemeClr val="tx1"/>
          </a:fontRef>
        </p:style>
      </p:cxnSp>
      <p:sp>
        <p:nvSpPr>
          <p:cNvPr id="68" name="Rectangle 67">
            <a:extLst>
              <a:ext uri="{FF2B5EF4-FFF2-40B4-BE49-F238E27FC236}">
                <a16:creationId xmlns:a16="http://schemas.microsoft.com/office/drawing/2014/main" xmlns="" id="{D415B509-B6C1-0A1B-6497-997FEB11F949}"/>
              </a:ext>
            </a:extLst>
          </p:cNvPr>
          <p:cNvSpPr/>
          <p:nvPr/>
        </p:nvSpPr>
        <p:spPr>
          <a:xfrm>
            <a:off x="764375" y="5312008"/>
            <a:ext cx="3114959" cy="657479"/>
          </a:xfrm>
          <a:prstGeom prst="rect">
            <a:avLst/>
          </a:prstGeom>
          <a:solidFill>
            <a:schemeClr val="bg1"/>
          </a:solidFill>
          <a:ln w="19050">
            <a:solidFill>
              <a:schemeClr val="tx1"/>
            </a:solidFill>
          </a:ln>
        </p:spPr>
        <p:txBody>
          <a:bodyPr wrap="square" lIns="23993" tIns="36000" rIns="23993" bIns="3600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08789"/>
            <a:r>
              <a:rPr lang="en-GB" sz="1000" b="1" dirty="0">
                <a:solidFill>
                  <a:srgbClr val="4D4D4D"/>
                </a:solidFill>
                <a:latin typeface="Avenir Light"/>
              </a:rPr>
              <a:t>REMARKS</a:t>
            </a:r>
          </a:p>
          <a:p>
            <a:pPr defTabSz="608789"/>
            <a:r>
              <a:rPr lang="en-GB" sz="700" dirty="0">
                <a:solidFill>
                  <a:srgbClr val="4D4D4D"/>
                </a:solidFill>
                <a:latin typeface="Avenir Light"/>
              </a:rPr>
              <a:t>* Portfolio and I1-I2 have a dual interaction with MOR, working both as Input/Outputs to each other. A  Brand Perspective Analysis provides inputs to MOR in order to set opportunities and outputs from MOR provide a consolidating view of the business to develop Portfolio Strategy </a:t>
            </a:r>
          </a:p>
        </p:txBody>
      </p:sp>
      <p:sp>
        <p:nvSpPr>
          <p:cNvPr id="69" name="Down Arrow 304">
            <a:extLst>
              <a:ext uri="{FF2B5EF4-FFF2-40B4-BE49-F238E27FC236}">
                <a16:creationId xmlns:a16="http://schemas.microsoft.com/office/drawing/2014/main" xmlns="" id="{F071302A-5EA6-55ED-B233-8A1987A56076}"/>
              </a:ext>
            </a:extLst>
          </p:cNvPr>
          <p:cNvSpPr/>
          <p:nvPr/>
        </p:nvSpPr>
        <p:spPr>
          <a:xfrm>
            <a:off x="2861863" y="3135909"/>
            <a:ext cx="1122998" cy="854933"/>
          </a:xfrm>
          <a:prstGeom prst="downArrow">
            <a:avLst>
              <a:gd name="adj1" fmla="val 100000"/>
              <a:gd name="adj2" fmla="val 29656"/>
            </a:avLst>
          </a:prstGeom>
          <a:solidFill>
            <a:srgbClr val="FBBC1C"/>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355"/>
            <a:r>
              <a:rPr lang="en-GB" sz="800" dirty="0">
                <a:solidFill>
                  <a:srgbClr val="FFFFFF"/>
                </a:solidFill>
                <a:latin typeface="Avenir Light"/>
              </a:rPr>
              <a:t>Updates to Marketing Agenda can confirm the strategic directions you should take</a:t>
            </a:r>
          </a:p>
        </p:txBody>
      </p:sp>
      <p:sp>
        <p:nvSpPr>
          <p:cNvPr id="70" name="Left Brace 69">
            <a:extLst>
              <a:ext uri="{FF2B5EF4-FFF2-40B4-BE49-F238E27FC236}">
                <a16:creationId xmlns:a16="http://schemas.microsoft.com/office/drawing/2014/main" xmlns="" id="{250778BA-6022-76C5-C611-5DC090F8B773}"/>
              </a:ext>
            </a:extLst>
          </p:cNvPr>
          <p:cNvSpPr/>
          <p:nvPr/>
        </p:nvSpPr>
        <p:spPr>
          <a:xfrm>
            <a:off x="412433" y="2419228"/>
            <a:ext cx="184328" cy="1412708"/>
          </a:xfrm>
          <a:prstGeom prst="leftBrace">
            <a:avLst/>
          </a:prstGeom>
          <a:ln w="15875">
            <a:solidFill>
              <a:schemeClr val="tx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608789"/>
            <a:endParaRPr lang="en-GB" sz="2700">
              <a:solidFill>
                <a:srgbClr val="464646"/>
              </a:solidFill>
              <a:latin typeface="Avenir Light"/>
            </a:endParaRPr>
          </a:p>
        </p:txBody>
      </p:sp>
      <p:sp>
        <p:nvSpPr>
          <p:cNvPr id="71" name="5-Point Star 308">
            <a:extLst>
              <a:ext uri="{FF2B5EF4-FFF2-40B4-BE49-F238E27FC236}">
                <a16:creationId xmlns:a16="http://schemas.microsoft.com/office/drawing/2014/main" xmlns="" id="{A34126B6-D615-3FF3-4AF7-6679680AE4A7}"/>
              </a:ext>
            </a:extLst>
          </p:cNvPr>
          <p:cNvSpPr/>
          <p:nvPr/>
        </p:nvSpPr>
        <p:spPr>
          <a:xfrm>
            <a:off x="4874342" y="2266010"/>
            <a:ext cx="113400" cy="114173"/>
          </a:xfrm>
          <a:prstGeom prst="star5">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08789"/>
            <a:endParaRPr lang="en-GB" sz="2700">
              <a:solidFill>
                <a:prstClr val="white"/>
              </a:solidFill>
              <a:latin typeface="Avenir Light"/>
            </a:endParaRPr>
          </a:p>
        </p:txBody>
      </p:sp>
      <p:sp>
        <p:nvSpPr>
          <p:cNvPr id="72" name="5-Point Star 309">
            <a:extLst>
              <a:ext uri="{FF2B5EF4-FFF2-40B4-BE49-F238E27FC236}">
                <a16:creationId xmlns:a16="http://schemas.microsoft.com/office/drawing/2014/main" xmlns="" id="{8FF6CF99-082B-EB52-A4E9-4C0E3351A47C}"/>
              </a:ext>
            </a:extLst>
          </p:cNvPr>
          <p:cNvSpPr/>
          <p:nvPr/>
        </p:nvSpPr>
        <p:spPr>
          <a:xfrm>
            <a:off x="6500765" y="2266010"/>
            <a:ext cx="113400" cy="114173"/>
          </a:xfrm>
          <a:prstGeom prst="star5">
            <a:avLst/>
          </a:prstGeom>
          <a:solidFill>
            <a:schemeClr val="accent5"/>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08789"/>
            <a:endParaRPr lang="en-GB" sz="2700">
              <a:solidFill>
                <a:prstClr val="white"/>
              </a:solidFill>
              <a:latin typeface="Avenir Light"/>
            </a:endParaRPr>
          </a:p>
        </p:txBody>
      </p:sp>
      <p:sp>
        <p:nvSpPr>
          <p:cNvPr id="73" name="5-Point Star 310">
            <a:extLst>
              <a:ext uri="{FF2B5EF4-FFF2-40B4-BE49-F238E27FC236}">
                <a16:creationId xmlns:a16="http://schemas.microsoft.com/office/drawing/2014/main" xmlns="" id="{E9452BF6-1A7E-BED5-56FD-C49CBD3865FF}"/>
              </a:ext>
            </a:extLst>
          </p:cNvPr>
          <p:cNvSpPr/>
          <p:nvPr/>
        </p:nvSpPr>
        <p:spPr>
          <a:xfrm>
            <a:off x="8877105" y="2266010"/>
            <a:ext cx="113400" cy="114173"/>
          </a:xfrm>
          <a:prstGeom prst="star5">
            <a:avLst/>
          </a:prstGeom>
          <a:solidFill>
            <a:srgbClr val="FBBC1C"/>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08789"/>
            <a:endParaRPr lang="en-GB" sz="2700">
              <a:solidFill>
                <a:prstClr val="white"/>
              </a:solidFill>
              <a:latin typeface="Avenir Light"/>
            </a:endParaRPr>
          </a:p>
        </p:txBody>
      </p:sp>
      <p:sp>
        <p:nvSpPr>
          <p:cNvPr id="74" name="5-Point Star 311">
            <a:extLst>
              <a:ext uri="{FF2B5EF4-FFF2-40B4-BE49-F238E27FC236}">
                <a16:creationId xmlns:a16="http://schemas.microsoft.com/office/drawing/2014/main" xmlns="" id="{255DA458-890A-EDE5-9122-65CB5F482040}"/>
              </a:ext>
            </a:extLst>
          </p:cNvPr>
          <p:cNvSpPr/>
          <p:nvPr/>
        </p:nvSpPr>
        <p:spPr>
          <a:xfrm>
            <a:off x="9609736" y="2266010"/>
            <a:ext cx="113400" cy="114173"/>
          </a:xfrm>
          <a:prstGeom prst="star5">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08789"/>
            <a:endParaRPr lang="en-GB" sz="2700">
              <a:solidFill>
                <a:prstClr val="white"/>
              </a:solidFill>
              <a:latin typeface="Avenir Light"/>
            </a:endParaRPr>
          </a:p>
        </p:txBody>
      </p:sp>
      <p:sp>
        <p:nvSpPr>
          <p:cNvPr id="75" name="5-Point Star 312">
            <a:extLst>
              <a:ext uri="{FF2B5EF4-FFF2-40B4-BE49-F238E27FC236}">
                <a16:creationId xmlns:a16="http://schemas.microsoft.com/office/drawing/2014/main" xmlns="" id="{E5D87271-8F66-80E0-8E9C-6636C6403B80}"/>
              </a:ext>
            </a:extLst>
          </p:cNvPr>
          <p:cNvSpPr/>
          <p:nvPr/>
        </p:nvSpPr>
        <p:spPr>
          <a:xfrm>
            <a:off x="11186732" y="2266010"/>
            <a:ext cx="113400" cy="114173"/>
          </a:xfrm>
          <a:prstGeom prst="star5">
            <a:avLst/>
          </a:prstGeom>
          <a:solidFill>
            <a:schemeClr val="accent5"/>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08789"/>
            <a:endParaRPr lang="en-GB" sz="2700">
              <a:solidFill>
                <a:prstClr val="white"/>
              </a:solidFill>
              <a:latin typeface="Avenir Light"/>
            </a:endParaRPr>
          </a:p>
        </p:txBody>
      </p:sp>
      <p:sp>
        <p:nvSpPr>
          <p:cNvPr id="76" name="Arrow: Pentagon 185">
            <a:extLst>
              <a:ext uri="{FF2B5EF4-FFF2-40B4-BE49-F238E27FC236}">
                <a16:creationId xmlns:a16="http://schemas.microsoft.com/office/drawing/2014/main" xmlns="" id="{07561944-DD93-DF40-1143-2E28D4758769}"/>
              </a:ext>
            </a:extLst>
          </p:cNvPr>
          <p:cNvSpPr/>
          <p:nvPr/>
        </p:nvSpPr>
        <p:spPr>
          <a:xfrm>
            <a:off x="629062" y="1714815"/>
            <a:ext cx="2439523" cy="397014"/>
          </a:xfrm>
          <a:prstGeom prst="homePlate">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lIns="91413" tIns="45707" rIns="91413" bIns="45707"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355"/>
            <a:r>
              <a:rPr lang="en-GB" sz="900" b="1" dirty="0">
                <a:solidFill>
                  <a:srgbClr val="FFFFFF"/>
                </a:solidFill>
                <a:latin typeface="Avenir Black" charset="0"/>
                <a:ea typeface="Avenir Black" charset="0"/>
                <a:cs typeface="Avenir Black" charset="0"/>
              </a:rPr>
              <a:t>Marketing Opportunity Review</a:t>
            </a:r>
          </a:p>
        </p:txBody>
      </p:sp>
      <p:sp>
        <p:nvSpPr>
          <p:cNvPr id="77" name="Rectangle 76">
            <a:extLst>
              <a:ext uri="{FF2B5EF4-FFF2-40B4-BE49-F238E27FC236}">
                <a16:creationId xmlns:a16="http://schemas.microsoft.com/office/drawing/2014/main" xmlns="" id="{0E91061F-E22F-B55E-40B3-3CDD2A098B5A}"/>
              </a:ext>
            </a:extLst>
          </p:cNvPr>
          <p:cNvSpPr/>
          <p:nvPr/>
        </p:nvSpPr>
        <p:spPr>
          <a:xfrm>
            <a:off x="674265" y="5304292"/>
            <a:ext cx="3248622" cy="690288"/>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355"/>
            <a:endParaRPr lang="en-GB">
              <a:solidFill>
                <a:srgbClr val="FFFFFF"/>
              </a:solidFill>
              <a:latin typeface="Avenir Light"/>
            </a:endParaRPr>
          </a:p>
        </p:txBody>
      </p:sp>
      <p:sp>
        <p:nvSpPr>
          <p:cNvPr id="78" name="TextBox 77">
            <a:extLst>
              <a:ext uri="{FF2B5EF4-FFF2-40B4-BE49-F238E27FC236}">
                <a16:creationId xmlns:a16="http://schemas.microsoft.com/office/drawing/2014/main" xmlns="" id="{E449825A-EABC-8319-7E19-6738830BD76A}"/>
              </a:ext>
            </a:extLst>
          </p:cNvPr>
          <p:cNvSpPr txBox="1"/>
          <p:nvPr/>
        </p:nvSpPr>
        <p:spPr>
          <a:xfrm>
            <a:off x="10216551" y="42557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Logo here</a:t>
            </a:r>
            <a:r>
              <a:rPr lang="en-US">
                <a:cs typeface="Calibri"/>
              </a:rPr>
              <a:t>​</a:t>
            </a:r>
            <a:endParaRPr lang="en-US"/>
          </a:p>
        </p:txBody>
      </p:sp>
    </p:spTree>
    <p:extLst>
      <p:ext uri="{BB962C8B-B14F-4D97-AF65-F5344CB8AC3E}">
        <p14:creationId xmlns:p14="http://schemas.microsoft.com/office/powerpoint/2010/main" val="33897666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E449825A-EABC-8319-7E19-6738830BD76A}"/>
              </a:ext>
            </a:extLst>
          </p:cNvPr>
          <p:cNvSpPr txBox="1"/>
          <p:nvPr/>
        </p:nvSpPr>
        <p:spPr>
          <a:xfrm>
            <a:off x="10216551" y="42557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Logo here</a:t>
            </a:r>
            <a:r>
              <a:rPr lang="en-US">
                <a:cs typeface="Calibri"/>
              </a:rPr>
              <a:t>​</a:t>
            </a:r>
            <a:endParaRPr lang="en-US"/>
          </a:p>
        </p:txBody>
      </p:sp>
      <p:sp>
        <p:nvSpPr>
          <p:cNvPr id="5" name="Right Arrow 4"/>
          <p:cNvSpPr/>
          <p:nvPr/>
        </p:nvSpPr>
        <p:spPr>
          <a:xfrm>
            <a:off x="453113" y="2859903"/>
            <a:ext cx="10808837" cy="1168172"/>
          </a:xfrm>
          <a:prstGeom prst="rightArrow">
            <a:avLst/>
          </a:prstGeom>
          <a:solidFill>
            <a:schemeClr val="bg2">
              <a:lumMod val="10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21890" tIns="60945" rIns="121890" bIns="60945" rtlCol="0" anchor="ctr"/>
          <a:lstStyle/>
          <a:p>
            <a:pPr algn="ctr" defTabSz="914265"/>
            <a:endParaRPr lang="en-US" dirty="0">
              <a:solidFill>
                <a:srgbClr val="FFFFFF"/>
              </a:solidFill>
              <a:latin typeface="Avenir Light"/>
            </a:endParaRPr>
          </a:p>
        </p:txBody>
      </p:sp>
      <p:sp>
        <p:nvSpPr>
          <p:cNvPr id="6" name="Title 2"/>
          <p:cNvSpPr>
            <a:spLocks noGrp="1"/>
          </p:cNvSpPr>
          <p:nvPr>
            <p:ph type="title" idx="4294967295"/>
          </p:nvPr>
        </p:nvSpPr>
        <p:spPr>
          <a:xfrm>
            <a:off x="1115773" y="805881"/>
            <a:ext cx="11291887" cy="461962"/>
          </a:xfrm>
        </p:spPr>
        <p:txBody>
          <a:bodyPr/>
          <a:lstStyle/>
          <a:p>
            <a:r>
              <a:rPr lang="en-GB" sz="2400" b="1" dirty="0"/>
              <a:t>How to get to 360 Activation? </a:t>
            </a:r>
            <a:endParaRPr lang="en-US" sz="2400" b="1">
              <a:cs typeface="Calibri Light"/>
            </a:endParaRPr>
          </a:p>
        </p:txBody>
      </p:sp>
      <p:sp>
        <p:nvSpPr>
          <p:cNvPr id="7" name="Rectangle 6"/>
          <p:cNvSpPr/>
          <p:nvPr/>
        </p:nvSpPr>
        <p:spPr>
          <a:xfrm>
            <a:off x="1116013" y="2463743"/>
            <a:ext cx="2618567" cy="1899549"/>
          </a:xfrm>
          <a:prstGeom prst="rect">
            <a:avLst/>
          </a:prstGeom>
          <a:solidFill>
            <a:schemeClr val="bg2">
              <a:lumMod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121890" tIns="60945" rIns="121890" bIns="60945" rtlCol="0" anchor="ctr"/>
          <a:lstStyle/>
          <a:p>
            <a:pPr algn="ctr" defTabSz="914265"/>
            <a:r>
              <a:rPr lang="en-GB" sz="2400" dirty="0">
                <a:solidFill>
                  <a:srgbClr val="FFFFFF"/>
                </a:solidFill>
                <a:latin typeface="Avenir Light"/>
              </a:rPr>
              <a:t>Review ACT insights</a:t>
            </a:r>
            <a:endParaRPr lang="en-US" sz="2400" dirty="0">
              <a:solidFill>
                <a:srgbClr val="FFFFFF"/>
              </a:solidFill>
              <a:latin typeface="Avenir Light"/>
            </a:endParaRPr>
          </a:p>
        </p:txBody>
      </p:sp>
      <p:sp>
        <p:nvSpPr>
          <p:cNvPr id="8" name="Rectangle 7"/>
          <p:cNvSpPr/>
          <p:nvPr/>
        </p:nvSpPr>
        <p:spPr>
          <a:xfrm>
            <a:off x="4306046" y="2463743"/>
            <a:ext cx="2618567" cy="1899549"/>
          </a:xfrm>
          <a:prstGeom prst="rect">
            <a:avLst/>
          </a:prstGeom>
          <a:solidFill>
            <a:schemeClr val="bg2">
              <a:lumMod val="1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121890" tIns="60945" rIns="121890" bIns="60945" rtlCol="0" anchor="ctr"/>
          <a:lstStyle/>
          <a:p>
            <a:pPr algn="ctr" defTabSz="914265"/>
            <a:r>
              <a:rPr lang="en-GB" sz="2400" dirty="0">
                <a:solidFill>
                  <a:srgbClr val="FFFFFF"/>
                </a:solidFill>
                <a:latin typeface="Avenir Light"/>
              </a:rPr>
              <a:t>Engagement Platforms</a:t>
            </a:r>
            <a:endParaRPr lang="en-US" sz="2400" dirty="0">
              <a:solidFill>
                <a:srgbClr val="FFFFFF"/>
              </a:solidFill>
              <a:latin typeface="Avenir Light"/>
            </a:endParaRPr>
          </a:p>
        </p:txBody>
      </p:sp>
      <p:sp>
        <p:nvSpPr>
          <p:cNvPr id="9" name="Rectangle 8"/>
          <p:cNvSpPr/>
          <p:nvPr/>
        </p:nvSpPr>
        <p:spPr>
          <a:xfrm>
            <a:off x="7638309" y="2463743"/>
            <a:ext cx="2618567" cy="1899549"/>
          </a:xfrm>
          <a:prstGeom prst="rect">
            <a:avLst/>
          </a:prstGeom>
          <a:solidFill>
            <a:schemeClr val="bg2">
              <a:lumMod val="1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121890" tIns="60945" rIns="121890" bIns="60945" rtlCol="0" anchor="ctr"/>
          <a:lstStyle/>
          <a:p>
            <a:pPr algn="ctr" defTabSz="914265"/>
            <a:r>
              <a:rPr lang="en-GB" sz="2400" dirty="0">
                <a:solidFill>
                  <a:srgbClr val="FFFFFF"/>
                </a:solidFill>
                <a:latin typeface="Avenir Light"/>
              </a:rPr>
              <a:t>Touchpoints</a:t>
            </a:r>
            <a:endParaRPr lang="en-US" sz="2400" dirty="0">
              <a:solidFill>
                <a:srgbClr val="FFFFFF"/>
              </a:solidFill>
              <a:latin typeface="Avenir Light"/>
            </a:endParaRPr>
          </a:p>
        </p:txBody>
      </p:sp>
    </p:spTree>
    <p:extLst>
      <p:ext uri="{BB962C8B-B14F-4D97-AF65-F5344CB8AC3E}">
        <p14:creationId xmlns:p14="http://schemas.microsoft.com/office/powerpoint/2010/main" val="21177982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E449825A-EABC-8319-7E19-6738830BD76A}"/>
              </a:ext>
            </a:extLst>
          </p:cNvPr>
          <p:cNvSpPr txBox="1"/>
          <p:nvPr/>
        </p:nvSpPr>
        <p:spPr>
          <a:xfrm>
            <a:off x="10216551" y="42557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Logo here</a:t>
            </a:r>
            <a:r>
              <a:rPr lang="en-US">
                <a:cs typeface="Calibri"/>
              </a:rPr>
              <a:t>​</a:t>
            </a:r>
            <a:endParaRPr lang="en-US"/>
          </a:p>
        </p:txBody>
      </p:sp>
      <p:sp>
        <p:nvSpPr>
          <p:cNvPr id="5" name="Title 2"/>
          <p:cNvSpPr>
            <a:spLocks noGrp="1"/>
          </p:cNvSpPr>
          <p:nvPr>
            <p:ph type="title" idx="4294967295"/>
          </p:nvPr>
        </p:nvSpPr>
        <p:spPr>
          <a:xfrm>
            <a:off x="460075" y="719617"/>
            <a:ext cx="8067675" cy="923925"/>
          </a:xfrm>
        </p:spPr>
        <p:txBody>
          <a:bodyPr>
            <a:normAutofit/>
          </a:bodyPr>
          <a:lstStyle/>
          <a:p>
            <a:r>
              <a:rPr lang="en-GB" sz="2400" b="1" dirty="0"/>
              <a:t>Understanding the key moments for your ACT</a:t>
            </a:r>
            <a:endParaRPr lang="en-GB" sz="2400" b="1">
              <a:cs typeface="Calibri Light"/>
            </a:endParaRPr>
          </a:p>
        </p:txBody>
      </p:sp>
      <p:sp>
        <p:nvSpPr>
          <p:cNvPr id="6" name="Rectangle 5"/>
          <p:cNvSpPr/>
          <p:nvPr/>
        </p:nvSpPr>
        <p:spPr>
          <a:xfrm>
            <a:off x="453112" y="2043136"/>
            <a:ext cx="3053930" cy="1237253"/>
          </a:xfrm>
          <a:prstGeom prst="rect">
            <a:avLst/>
          </a:prstGeom>
          <a:solidFill>
            <a:schemeClr val="bg2">
              <a:lumMod val="1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121890" tIns="60945" rIns="121890" bIns="60945" rtlCol="0" anchor="ctr"/>
          <a:lstStyle/>
          <a:p>
            <a:pPr algn="ctr" defTabSz="914265"/>
            <a:r>
              <a:rPr lang="en-GB" sz="2100" b="1" dirty="0">
                <a:solidFill>
                  <a:srgbClr val="FFFFFF"/>
                </a:solidFill>
                <a:latin typeface="Avenir Black" charset="0"/>
                <a:ea typeface="Avenir Black" charset="0"/>
                <a:cs typeface="Avenir Black" charset="0"/>
              </a:rPr>
              <a:t>A ‘day in the life’</a:t>
            </a:r>
          </a:p>
        </p:txBody>
      </p:sp>
      <p:sp>
        <p:nvSpPr>
          <p:cNvPr id="7" name="Rectangle 6"/>
          <p:cNvSpPr/>
          <p:nvPr/>
        </p:nvSpPr>
        <p:spPr>
          <a:xfrm>
            <a:off x="4558279" y="2043136"/>
            <a:ext cx="3053930" cy="1237253"/>
          </a:xfrm>
          <a:prstGeom prst="rect">
            <a:avLst/>
          </a:prstGeom>
          <a:solidFill>
            <a:schemeClr val="bg2">
              <a:lumMod val="1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121890" tIns="60945" rIns="121890" bIns="60945" rtlCol="0" anchor="ctr"/>
          <a:lstStyle/>
          <a:p>
            <a:pPr algn="ctr" defTabSz="914265"/>
            <a:r>
              <a:rPr lang="en-GB" sz="2100" b="1" dirty="0">
                <a:solidFill>
                  <a:srgbClr val="FFFFFF"/>
                </a:solidFill>
                <a:latin typeface="Avenir Black" charset="0"/>
                <a:ea typeface="Avenir Black" charset="0"/>
                <a:cs typeface="Avenir Black" charset="0"/>
              </a:rPr>
              <a:t>Free time activities</a:t>
            </a:r>
          </a:p>
        </p:txBody>
      </p:sp>
      <p:sp>
        <p:nvSpPr>
          <p:cNvPr id="8" name="Rectangle 7"/>
          <p:cNvSpPr/>
          <p:nvPr/>
        </p:nvSpPr>
        <p:spPr>
          <a:xfrm>
            <a:off x="8520844" y="2043136"/>
            <a:ext cx="3053930" cy="1237253"/>
          </a:xfrm>
          <a:prstGeom prst="rect">
            <a:avLst/>
          </a:prstGeom>
          <a:solidFill>
            <a:schemeClr val="bg2">
              <a:lumMod val="1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121890" tIns="60945" rIns="121890" bIns="60945" rtlCol="0" anchor="ctr"/>
          <a:lstStyle/>
          <a:p>
            <a:pPr algn="ctr" defTabSz="914265"/>
            <a:r>
              <a:rPr lang="en-GB" sz="2100" b="1" dirty="0">
                <a:solidFill>
                  <a:srgbClr val="FFFFFF"/>
                </a:solidFill>
                <a:latin typeface="Avenir Black" charset="0"/>
                <a:ea typeface="Avenir Black" charset="0"/>
                <a:cs typeface="Avenir Black" charset="0"/>
              </a:rPr>
              <a:t>Holiday preferences</a:t>
            </a:r>
          </a:p>
        </p:txBody>
      </p:sp>
      <p:sp>
        <p:nvSpPr>
          <p:cNvPr id="9" name="Rectangle 8"/>
          <p:cNvSpPr/>
          <p:nvPr/>
        </p:nvSpPr>
        <p:spPr>
          <a:xfrm>
            <a:off x="453114" y="3815100"/>
            <a:ext cx="3053930" cy="1237253"/>
          </a:xfrm>
          <a:prstGeom prst="rect">
            <a:avLst/>
          </a:prstGeom>
          <a:solidFill>
            <a:schemeClr val="bg2">
              <a:lumMod val="1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121890" tIns="60945" rIns="121890" bIns="60945" rtlCol="0" anchor="ctr"/>
          <a:lstStyle/>
          <a:p>
            <a:pPr algn="ctr" defTabSz="914265"/>
            <a:r>
              <a:rPr lang="en-GB" sz="2100" b="1" dirty="0">
                <a:solidFill>
                  <a:srgbClr val="FFFFFF"/>
                </a:solidFill>
                <a:latin typeface="Avenir Black" charset="0"/>
                <a:ea typeface="Avenir Black" charset="0"/>
                <a:cs typeface="Avenir Black" charset="0"/>
              </a:rPr>
              <a:t>General consumption habits</a:t>
            </a:r>
          </a:p>
        </p:txBody>
      </p:sp>
      <p:sp>
        <p:nvSpPr>
          <p:cNvPr id="10" name="Rectangle 9"/>
          <p:cNvSpPr/>
          <p:nvPr/>
        </p:nvSpPr>
        <p:spPr>
          <a:xfrm>
            <a:off x="4558280" y="3815100"/>
            <a:ext cx="3053930" cy="1237253"/>
          </a:xfrm>
          <a:prstGeom prst="rect">
            <a:avLst/>
          </a:prstGeom>
          <a:solidFill>
            <a:schemeClr val="bg2">
              <a:lumMod val="1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121890" tIns="60945" rIns="121890" bIns="60945" rtlCol="0" anchor="ctr"/>
          <a:lstStyle/>
          <a:p>
            <a:pPr algn="ctr" defTabSz="914265"/>
            <a:r>
              <a:rPr lang="en-GB" sz="2100" b="1" dirty="0">
                <a:solidFill>
                  <a:srgbClr val="FFFFFF"/>
                </a:solidFill>
                <a:latin typeface="Avenir Black" charset="0"/>
                <a:ea typeface="Avenir Black" charset="0"/>
                <a:cs typeface="Avenir Black" charset="0"/>
              </a:rPr>
              <a:t>Ownership habits</a:t>
            </a:r>
          </a:p>
        </p:txBody>
      </p:sp>
      <p:sp>
        <p:nvSpPr>
          <p:cNvPr id="11" name="Rectangle 10"/>
          <p:cNvSpPr/>
          <p:nvPr/>
        </p:nvSpPr>
        <p:spPr>
          <a:xfrm>
            <a:off x="8520846" y="3815100"/>
            <a:ext cx="3053930" cy="1237253"/>
          </a:xfrm>
          <a:prstGeom prst="rect">
            <a:avLst/>
          </a:prstGeom>
          <a:solidFill>
            <a:schemeClr val="bg2">
              <a:lumMod val="1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121890" tIns="60945" rIns="121890" bIns="60945" rtlCol="0" anchor="ctr"/>
          <a:lstStyle/>
          <a:p>
            <a:pPr algn="ctr" defTabSz="914265"/>
            <a:r>
              <a:rPr lang="en-GB" sz="2100" b="1" dirty="0">
                <a:solidFill>
                  <a:srgbClr val="FFFFFF"/>
                </a:solidFill>
                <a:latin typeface="Avenir Black" charset="0"/>
                <a:ea typeface="Avenir Black" charset="0"/>
                <a:cs typeface="Avenir Black" charset="0"/>
              </a:rPr>
              <a:t>Advertising &amp; Media consumption</a:t>
            </a:r>
          </a:p>
        </p:txBody>
      </p:sp>
    </p:spTree>
    <p:extLst>
      <p:ext uri="{BB962C8B-B14F-4D97-AF65-F5344CB8AC3E}">
        <p14:creationId xmlns:p14="http://schemas.microsoft.com/office/powerpoint/2010/main" val="31256093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E449825A-EABC-8319-7E19-6738830BD76A}"/>
              </a:ext>
            </a:extLst>
          </p:cNvPr>
          <p:cNvSpPr txBox="1"/>
          <p:nvPr/>
        </p:nvSpPr>
        <p:spPr>
          <a:xfrm>
            <a:off x="10216551" y="42557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Logo here</a:t>
            </a:r>
            <a:r>
              <a:rPr lang="en-US">
                <a:cs typeface="Calibri"/>
              </a:rPr>
              <a:t>​</a:t>
            </a:r>
            <a:endParaRPr lang="en-US"/>
          </a:p>
        </p:txBody>
      </p:sp>
      <p:sp>
        <p:nvSpPr>
          <p:cNvPr id="5" name="Right Arrow 4"/>
          <p:cNvSpPr/>
          <p:nvPr/>
        </p:nvSpPr>
        <p:spPr>
          <a:xfrm>
            <a:off x="4714333" y="2788668"/>
            <a:ext cx="2467663" cy="1068016"/>
          </a:xfrm>
          <a:prstGeom prst="rightArrow">
            <a:avLst/>
          </a:prstGeom>
          <a:solidFill>
            <a:schemeClr val="bg2">
              <a:lumMod val="75000"/>
            </a:schemeClr>
          </a:solidFill>
          <a:ln>
            <a:noFill/>
          </a:ln>
          <a:effectLst>
            <a:outerShdw blurRad="63500" sx="102000" sy="102000" algn="c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lIns="121890" tIns="60945" rIns="121890" bIns="60945" rtlCol="0" anchor="ctr"/>
          <a:lstStyle/>
          <a:p>
            <a:pPr algn="ctr" defTabSz="914265"/>
            <a:endParaRPr lang="nl-NL" dirty="0">
              <a:solidFill>
                <a:srgbClr val="FFFFFF"/>
              </a:solidFill>
              <a:latin typeface="Avenir Light"/>
            </a:endParaRPr>
          </a:p>
        </p:txBody>
      </p:sp>
      <p:sp>
        <p:nvSpPr>
          <p:cNvPr id="6" name="Oval 5"/>
          <p:cNvSpPr/>
          <p:nvPr/>
        </p:nvSpPr>
        <p:spPr>
          <a:xfrm>
            <a:off x="1424684" y="1559840"/>
            <a:ext cx="3434873" cy="3434425"/>
          </a:xfrm>
          <a:prstGeom prst="ellipse">
            <a:avLst/>
          </a:prstGeom>
          <a:solidFill>
            <a:schemeClr val="bg2">
              <a:lumMod val="10000"/>
            </a:schemeClr>
          </a:solidFill>
          <a:ln>
            <a:noFill/>
          </a:ln>
        </p:spPr>
        <p:style>
          <a:lnRef idx="1">
            <a:schemeClr val="accent1"/>
          </a:lnRef>
          <a:fillRef idx="3">
            <a:schemeClr val="accent1"/>
          </a:fillRef>
          <a:effectRef idx="2">
            <a:schemeClr val="accent1"/>
          </a:effectRef>
          <a:fontRef idx="minor">
            <a:schemeClr val="lt1"/>
          </a:fontRef>
        </p:style>
        <p:txBody>
          <a:bodyPr lIns="121890" tIns="60945" rIns="121890" bIns="60945" rtlCol="0" anchor="ctr"/>
          <a:lstStyle/>
          <a:p>
            <a:pPr algn="ctr" defTabSz="914265"/>
            <a:endParaRPr lang="nl-NL" dirty="0">
              <a:solidFill>
                <a:srgbClr val="FFFFFF"/>
              </a:solidFill>
              <a:latin typeface="Avenir Light"/>
            </a:endParaRPr>
          </a:p>
        </p:txBody>
      </p:sp>
      <p:sp>
        <p:nvSpPr>
          <p:cNvPr id="7" name="Oval 6"/>
          <p:cNvSpPr/>
          <p:nvPr/>
        </p:nvSpPr>
        <p:spPr>
          <a:xfrm>
            <a:off x="1727845" y="1858864"/>
            <a:ext cx="2828552" cy="2828184"/>
          </a:xfrm>
          <a:prstGeom prst="ellipse">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lIns="121890" tIns="60945" rIns="121890" bIns="60945" rtlCol="0" anchor="ctr"/>
          <a:lstStyle/>
          <a:p>
            <a:pPr algn="ctr" defTabSz="914265"/>
            <a:endParaRPr lang="nl-NL" dirty="0">
              <a:solidFill>
                <a:srgbClr val="FFFFFF"/>
              </a:solidFill>
              <a:latin typeface="Avenir Light"/>
            </a:endParaRPr>
          </a:p>
        </p:txBody>
      </p:sp>
      <p:sp>
        <p:nvSpPr>
          <p:cNvPr id="8" name="Oval 7"/>
          <p:cNvSpPr/>
          <p:nvPr/>
        </p:nvSpPr>
        <p:spPr>
          <a:xfrm>
            <a:off x="7176392" y="1559840"/>
            <a:ext cx="3434873" cy="3434425"/>
          </a:xfrm>
          <a:prstGeom prst="ellipse">
            <a:avLst/>
          </a:prstGeom>
          <a:solidFill>
            <a:schemeClr val="bg2">
              <a:lumMod val="10000"/>
            </a:schemeClr>
          </a:solidFill>
          <a:ln>
            <a:noFill/>
          </a:ln>
        </p:spPr>
        <p:style>
          <a:lnRef idx="1">
            <a:schemeClr val="accent1"/>
          </a:lnRef>
          <a:fillRef idx="3">
            <a:schemeClr val="accent1"/>
          </a:fillRef>
          <a:effectRef idx="2">
            <a:schemeClr val="accent1"/>
          </a:effectRef>
          <a:fontRef idx="minor">
            <a:schemeClr val="lt1"/>
          </a:fontRef>
        </p:style>
        <p:txBody>
          <a:bodyPr lIns="121890" tIns="60945" rIns="121890" bIns="60945" rtlCol="0" anchor="ctr"/>
          <a:lstStyle/>
          <a:p>
            <a:pPr algn="ctr" defTabSz="914265"/>
            <a:endParaRPr lang="nl-NL" dirty="0">
              <a:solidFill>
                <a:srgbClr val="FFFFFF"/>
              </a:solidFill>
              <a:latin typeface="Avenir Light"/>
            </a:endParaRPr>
          </a:p>
        </p:txBody>
      </p:sp>
      <p:sp>
        <p:nvSpPr>
          <p:cNvPr id="9" name="Oval 8"/>
          <p:cNvSpPr/>
          <p:nvPr/>
        </p:nvSpPr>
        <p:spPr>
          <a:xfrm>
            <a:off x="7479553" y="1858864"/>
            <a:ext cx="2828552" cy="2828184"/>
          </a:xfrm>
          <a:prstGeom prst="ellipse">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lIns="121890" tIns="60945" rIns="121890" bIns="60945" rtlCol="0" anchor="ctr"/>
          <a:lstStyle/>
          <a:p>
            <a:pPr algn="ctr" defTabSz="914265"/>
            <a:endParaRPr lang="nl-NL" dirty="0">
              <a:solidFill>
                <a:srgbClr val="FFFFFF"/>
              </a:solidFill>
              <a:latin typeface="Avenir Light"/>
            </a:endParaRPr>
          </a:p>
        </p:txBody>
      </p:sp>
      <p:cxnSp>
        <p:nvCxnSpPr>
          <p:cNvPr id="10" name="Straight Arrow Connector 9"/>
          <p:cNvCxnSpPr/>
          <p:nvPr/>
        </p:nvCxnSpPr>
        <p:spPr>
          <a:xfrm flipH="1">
            <a:off x="2613690" y="3322678"/>
            <a:ext cx="466175" cy="564775"/>
          </a:xfrm>
          <a:prstGeom prst="straightConnector1">
            <a:avLst/>
          </a:prstGeom>
          <a:ln w="38100">
            <a:solidFill>
              <a:schemeClr val="tx1"/>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flipV="1">
            <a:off x="3094559" y="2636167"/>
            <a:ext cx="389255" cy="702491"/>
          </a:xfrm>
          <a:prstGeom prst="straightConnector1">
            <a:avLst/>
          </a:prstGeom>
          <a:ln w="38100">
            <a:solidFill>
              <a:schemeClr val="tx1"/>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flipV="1">
            <a:off x="3094559" y="2923345"/>
            <a:ext cx="709266" cy="383339"/>
          </a:xfrm>
          <a:prstGeom prst="straightConnector1">
            <a:avLst/>
          </a:prstGeom>
          <a:ln w="38100">
            <a:solidFill>
              <a:schemeClr val="tx1"/>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flipV="1">
            <a:off x="3094559" y="2540002"/>
            <a:ext cx="196858" cy="766680"/>
          </a:xfrm>
          <a:prstGeom prst="straightConnector1">
            <a:avLst/>
          </a:prstGeom>
          <a:ln w="38100">
            <a:solidFill>
              <a:schemeClr val="tx1"/>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707888" y="5227323"/>
            <a:ext cx="4844706" cy="430857"/>
          </a:xfrm>
          <a:prstGeom prst="rect">
            <a:avLst/>
          </a:prstGeom>
          <a:noFill/>
        </p:spPr>
        <p:txBody>
          <a:bodyPr wrap="square" lIns="121890" tIns="60945" rIns="121890" bIns="60945" rtlCol="0">
            <a:spAutoFit/>
          </a:bodyPr>
          <a:lstStyle/>
          <a:p>
            <a:pPr algn="ctr" defTabSz="914265"/>
            <a:r>
              <a:rPr lang="en-US" sz="2000" dirty="0">
                <a:solidFill>
                  <a:srgbClr val="4D4D4D"/>
                </a:solidFill>
                <a:latin typeface="Avenir Medium"/>
              </a:rPr>
              <a:t>Key moments…</a:t>
            </a:r>
            <a:endParaRPr lang="nl-NL" sz="2000" dirty="0">
              <a:solidFill>
                <a:srgbClr val="4D4D4D"/>
              </a:solidFill>
              <a:latin typeface="Avenir Medium"/>
            </a:endParaRPr>
          </a:p>
        </p:txBody>
      </p:sp>
      <p:sp>
        <p:nvSpPr>
          <p:cNvPr id="15" name="TextBox 14"/>
          <p:cNvSpPr txBox="1"/>
          <p:nvPr/>
        </p:nvSpPr>
        <p:spPr>
          <a:xfrm>
            <a:off x="6471474" y="5227323"/>
            <a:ext cx="4844707" cy="430857"/>
          </a:xfrm>
          <a:prstGeom prst="rect">
            <a:avLst/>
          </a:prstGeom>
          <a:noFill/>
        </p:spPr>
        <p:txBody>
          <a:bodyPr wrap="square" lIns="121890" tIns="60945" rIns="121890" bIns="60945" rtlCol="0">
            <a:spAutoFit/>
          </a:bodyPr>
          <a:lstStyle/>
          <a:p>
            <a:pPr algn="ctr" defTabSz="914265"/>
            <a:r>
              <a:rPr lang="en-US" sz="2000" dirty="0">
                <a:solidFill>
                  <a:srgbClr val="4D4D4D"/>
                </a:solidFill>
                <a:latin typeface="Avenir Medium"/>
              </a:rPr>
              <a:t>…determine your touch points</a:t>
            </a:r>
            <a:endParaRPr lang="nl-NL" sz="2000" dirty="0">
              <a:solidFill>
                <a:srgbClr val="4D4D4D"/>
              </a:solidFill>
              <a:latin typeface="Avenir Medium"/>
            </a:endParaRPr>
          </a:p>
        </p:txBody>
      </p:sp>
      <p:sp>
        <p:nvSpPr>
          <p:cNvPr id="16" name="Title 2"/>
          <p:cNvSpPr>
            <a:spLocks noGrp="1"/>
          </p:cNvSpPr>
          <p:nvPr>
            <p:ph type="title" idx="4294967295"/>
          </p:nvPr>
        </p:nvSpPr>
        <p:spPr>
          <a:xfrm>
            <a:off x="900113" y="388938"/>
            <a:ext cx="11291887" cy="923925"/>
          </a:xfrm>
        </p:spPr>
        <p:txBody>
          <a:bodyPr/>
          <a:lstStyle/>
          <a:p>
            <a:r>
              <a:rPr lang="en-GB" sz="2400" b="1" dirty="0">
                <a:solidFill>
                  <a:schemeClr val="tx1"/>
                </a:solidFill>
              </a:rPr>
              <a:t>Key moments are the input for your activation on your Touchpoints </a:t>
            </a:r>
            <a:endParaRPr lang="en-US" sz="2400" b="1" dirty="0">
              <a:solidFill>
                <a:schemeClr val="tx1"/>
              </a:solidFill>
              <a:cs typeface="Calibri Light"/>
            </a:endParaRPr>
          </a:p>
        </p:txBody>
      </p:sp>
    </p:spTree>
    <p:extLst>
      <p:ext uri="{BB962C8B-B14F-4D97-AF65-F5344CB8AC3E}">
        <p14:creationId xmlns:p14="http://schemas.microsoft.com/office/powerpoint/2010/main" val="6174755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E449825A-EABC-8319-7E19-6738830BD76A}"/>
              </a:ext>
            </a:extLst>
          </p:cNvPr>
          <p:cNvSpPr txBox="1"/>
          <p:nvPr/>
        </p:nvSpPr>
        <p:spPr>
          <a:xfrm>
            <a:off x="10216551" y="42557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Logo here</a:t>
            </a:r>
            <a:r>
              <a:rPr lang="en-US">
                <a:cs typeface="Calibri"/>
              </a:rPr>
              <a:t>​</a:t>
            </a:r>
            <a:endParaRPr lang="en-US"/>
          </a:p>
        </p:txBody>
      </p:sp>
      <p:sp>
        <p:nvSpPr>
          <p:cNvPr id="5" name="Title 2"/>
          <p:cNvSpPr>
            <a:spLocks noGrp="1"/>
          </p:cNvSpPr>
          <p:nvPr>
            <p:ph type="title" idx="4294967295"/>
          </p:nvPr>
        </p:nvSpPr>
        <p:spPr>
          <a:xfrm>
            <a:off x="900113" y="475202"/>
            <a:ext cx="5411547" cy="923925"/>
          </a:xfrm>
        </p:spPr>
        <p:txBody>
          <a:bodyPr/>
          <a:lstStyle/>
          <a:p>
            <a:r>
              <a:rPr lang="en-GB" sz="2400" b="1" dirty="0"/>
              <a:t>Map these key moments to explore </a:t>
            </a:r>
            <a:br>
              <a:rPr lang="en-GB" sz="2400" b="1" dirty="0"/>
            </a:br>
            <a:r>
              <a:rPr lang="en-GB" sz="2400" b="1" dirty="0"/>
              <a:t>&amp; connect them</a:t>
            </a:r>
            <a:endParaRPr lang="en-GB" sz="2400" b="1" dirty="0">
              <a:cs typeface="Calibri Light"/>
            </a:endParaRPr>
          </a:p>
        </p:txBody>
      </p:sp>
      <p:sp>
        <p:nvSpPr>
          <p:cNvPr id="6" name="Rounded Rectangle 5"/>
          <p:cNvSpPr/>
          <p:nvPr/>
        </p:nvSpPr>
        <p:spPr>
          <a:xfrm>
            <a:off x="9753363" y="1587860"/>
            <a:ext cx="2095364" cy="1660667"/>
          </a:xfrm>
          <a:prstGeom prst="roundRect">
            <a:avLst>
              <a:gd name="adj" fmla="val 0"/>
            </a:avLst>
          </a:prstGeom>
          <a:solidFill>
            <a:schemeClr val="tx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43986" tIns="47989" rIns="0" bIns="47989" rtlCol="0" anchor="ctr"/>
          <a:lstStyle/>
          <a:p>
            <a:pPr algn="ctr" defTabSz="914265"/>
            <a:r>
              <a:rPr lang="en-GB" sz="1600" b="1" dirty="0">
                <a:solidFill>
                  <a:srgbClr val="FFFFFF"/>
                </a:solidFill>
                <a:latin typeface="Avenir Black" charset="0"/>
                <a:ea typeface="Avenir Black" charset="0"/>
                <a:cs typeface="Avenir Black" charset="0"/>
              </a:rPr>
              <a:t>TIPS</a:t>
            </a:r>
          </a:p>
          <a:p>
            <a:pPr marL="155559" indent="-155559" defTabSz="914265">
              <a:buFont typeface="Arial" panose="020B0604020202020204" pitchFamily="34" charset="0"/>
              <a:buChar char="•"/>
            </a:pPr>
            <a:r>
              <a:rPr lang="en-GB" sz="1600" dirty="0">
                <a:solidFill>
                  <a:srgbClr val="FFFFFF"/>
                </a:solidFill>
                <a:latin typeface="Avenir Light"/>
              </a:rPr>
              <a:t>Go beyond the regular track </a:t>
            </a:r>
          </a:p>
          <a:p>
            <a:pPr marL="155559" indent="-155559" defTabSz="914265">
              <a:buFont typeface="Arial" panose="020B0604020202020204" pitchFamily="34" charset="0"/>
              <a:buChar char="•"/>
            </a:pPr>
            <a:r>
              <a:rPr lang="en-GB" sz="1600" dirty="0">
                <a:solidFill>
                  <a:srgbClr val="FFFFFF"/>
                </a:solidFill>
                <a:latin typeface="Avenir Light"/>
              </a:rPr>
              <a:t>Explore routines, highlights, rituals</a:t>
            </a:r>
          </a:p>
        </p:txBody>
      </p:sp>
      <p:pic>
        <p:nvPicPr>
          <p:cNvPr id="7" name="Picture 4" descr="http://4vector.com/i/free-vector-idea-icon_101766_Idea_Icon.png"/>
          <p:cNvPicPr>
            <a:picLocks noChangeAspect="1" noChangeArrowheads="1"/>
          </p:cNvPicPr>
          <p:nvPr/>
        </p:nvPicPr>
        <p:blipFill>
          <a:blip r:embed="rId3" cstate="print">
            <a:biLevel thresh="75000"/>
            <a:extLst>
              <a:ext uri="{28A0092B-C50C-407E-A947-70E740481C1C}">
                <a14:useLocalDpi xmlns:a14="http://schemas.microsoft.com/office/drawing/2010/main" val="0"/>
              </a:ext>
            </a:extLst>
          </a:blip>
          <a:srcRect/>
          <a:stretch>
            <a:fillRect/>
          </a:stretch>
        </p:blipFill>
        <p:spPr bwMode="auto">
          <a:xfrm rot="906195">
            <a:off x="11339005" y="1275893"/>
            <a:ext cx="624017" cy="62393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 name="Content Placeholder 3"/>
          <p:cNvGraphicFramePr>
            <a:graphicFrameLocks/>
          </p:cNvGraphicFramePr>
          <p:nvPr>
            <p:extLst>
              <p:ext uri="{D42A27DB-BD31-4B8C-83A1-F6EECF244321}">
                <p14:modId xmlns:p14="http://schemas.microsoft.com/office/powerpoint/2010/main" val="2618826378"/>
              </p:ext>
            </p:extLst>
          </p:nvPr>
        </p:nvGraphicFramePr>
        <p:xfrm>
          <a:off x="812548" y="1523274"/>
          <a:ext cx="9115450" cy="4495584"/>
        </p:xfrm>
        <a:graphic>
          <a:graphicData uri="http://schemas.openxmlformats.org/drawingml/2006/table">
            <a:tbl>
              <a:tblPr firstRow="1" bandRow="1">
                <a:tableStyleId>{5C22544A-7EE6-4342-B048-85BDC9FD1C3A}</a:tableStyleId>
              </a:tblPr>
              <a:tblGrid>
                <a:gridCol w="1823090">
                  <a:extLst>
                    <a:ext uri="{9D8B030D-6E8A-4147-A177-3AD203B41FA5}">
                      <a16:colId xmlns:a16="http://schemas.microsoft.com/office/drawing/2014/main" xmlns="" val="20000"/>
                    </a:ext>
                  </a:extLst>
                </a:gridCol>
                <a:gridCol w="1823090">
                  <a:extLst>
                    <a:ext uri="{9D8B030D-6E8A-4147-A177-3AD203B41FA5}">
                      <a16:colId xmlns:a16="http://schemas.microsoft.com/office/drawing/2014/main" xmlns="" val="20001"/>
                    </a:ext>
                  </a:extLst>
                </a:gridCol>
                <a:gridCol w="1823090">
                  <a:extLst>
                    <a:ext uri="{9D8B030D-6E8A-4147-A177-3AD203B41FA5}">
                      <a16:colId xmlns:a16="http://schemas.microsoft.com/office/drawing/2014/main" xmlns="" val="20002"/>
                    </a:ext>
                  </a:extLst>
                </a:gridCol>
                <a:gridCol w="598748">
                  <a:extLst>
                    <a:ext uri="{9D8B030D-6E8A-4147-A177-3AD203B41FA5}">
                      <a16:colId xmlns:a16="http://schemas.microsoft.com/office/drawing/2014/main" xmlns="" val="20003"/>
                    </a:ext>
                  </a:extLst>
                </a:gridCol>
                <a:gridCol w="1224342">
                  <a:extLst>
                    <a:ext uri="{9D8B030D-6E8A-4147-A177-3AD203B41FA5}">
                      <a16:colId xmlns:a16="http://schemas.microsoft.com/office/drawing/2014/main" xmlns="" val="2883696176"/>
                    </a:ext>
                  </a:extLst>
                </a:gridCol>
                <a:gridCol w="1823090">
                  <a:extLst>
                    <a:ext uri="{9D8B030D-6E8A-4147-A177-3AD203B41FA5}">
                      <a16:colId xmlns:a16="http://schemas.microsoft.com/office/drawing/2014/main" xmlns="" val="20004"/>
                    </a:ext>
                  </a:extLst>
                </a:gridCol>
              </a:tblGrid>
              <a:tr h="411456">
                <a:tc gridSpan="6">
                  <a:txBody>
                    <a:bodyPr/>
                    <a:lstStyle/>
                    <a:p>
                      <a:r>
                        <a:rPr lang="en-GB" sz="1900" b="1" i="0" baseline="0" dirty="0">
                          <a:latin typeface="Avenir Black" charset="0"/>
                          <a:ea typeface="Avenir Black" charset="0"/>
                          <a:cs typeface="Avenir Black" charset="0"/>
                        </a:rPr>
                        <a:t>Key moments </a:t>
                      </a:r>
                      <a:endParaRPr lang="en-GB" sz="1900" b="1" i="0" dirty="0">
                        <a:latin typeface="Avenir Black" charset="0"/>
                        <a:ea typeface="Avenir Black" charset="0"/>
                        <a:cs typeface="Avenir Black" charset="0"/>
                      </a:endParaRPr>
                    </a:p>
                  </a:txBody>
                  <a:tcPr marL="121912" marR="121912" marT="60948" marB="60948">
                    <a:solidFill>
                      <a:schemeClr val="accent5"/>
                    </a:solidFill>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dirty="0"/>
                    </a:p>
                  </a:txBody>
                  <a:tcPr/>
                </a:tc>
                <a:extLst>
                  <a:ext uri="{0D108BD9-81ED-4DB2-BD59-A6C34878D82A}">
                    <a16:rowId xmlns:a16="http://schemas.microsoft.com/office/drawing/2014/main" xmlns="" val="10000"/>
                  </a:ext>
                </a:extLst>
              </a:tr>
              <a:tr h="944856">
                <a:tc>
                  <a:txBody>
                    <a:bodyPr/>
                    <a:lstStyle/>
                    <a:p>
                      <a:r>
                        <a:rPr lang="en-GB" sz="1600" b="1" i="0" dirty="0">
                          <a:solidFill>
                            <a:schemeClr val="bg1"/>
                          </a:solidFill>
                          <a:latin typeface="Avenir Black" charset="0"/>
                          <a:ea typeface="Avenir Black" charset="0"/>
                          <a:cs typeface="Avenir Black" charset="0"/>
                        </a:rPr>
                        <a:t>ACT</a:t>
                      </a:r>
                    </a:p>
                  </a:txBody>
                  <a:tcPr marL="121912" marR="121912" marT="60948" marB="60948" anchor="ctr">
                    <a:solidFill>
                      <a:schemeClr val="accent5"/>
                    </a:solidFill>
                  </a:tcPr>
                </a:tc>
                <a:tc>
                  <a:txBody>
                    <a:bodyPr/>
                    <a:lstStyle/>
                    <a:p>
                      <a:pPr marL="0" marR="0" lvl="0" indent="0" algn="ctr" defTabSz="779163" rtl="0" eaLnBrk="1" fontAlgn="auto" latinLnBrk="0" hangingPunct="1">
                        <a:lnSpc>
                          <a:spcPct val="100000"/>
                        </a:lnSpc>
                        <a:spcBef>
                          <a:spcPts val="0"/>
                        </a:spcBef>
                        <a:spcAft>
                          <a:spcPts val="0"/>
                        </a:spcAft>
                        <a:buClrTx/>
                        <a:buSzTx/>
                        <a:buFontTx/>
                        <a:buNone/>
                        <a:tabLst/>
                        <a:defRPr/>
                      </a:pPr>
                      <a:endParaRPr kumimoji="0" lang="en-GB" sz="1200" b="0" i="0" u="none" strike="noStrike" cap="none" normalizeH="0" baseline="0" dirty="0">
                        <a:ln>
                          <a:noFill/>
                        </a:ln>
                        <a:solidFill>
                          <a:schemeClr val="tx1"/>
                        </a:solidFill>
                        <a:effectLst/>
                        <a:latin typeface="+mj-lt"/>
                        <a:ea typeface="ＭＳ Ｐゴシック" charset="-128"/>
                        <a:cs typeface="Arial Bold" pitchFamily="34" charset="0"/>
                      </a:endParaRPr>
                    </a:p>
                  </a:txBody>
                  <a:tcPr marL="121912" marR="121912" marT="60948" marB="60948" anchor="ctr">
                    <a:solidFill>
                      <a:schemeClr val="accent5">
                        <a:lumMod val="20000"/>
                        <a:lumOff val="80000"/>
                      </a:schemeClr>
                    </a:solidFill>
                  </a:tcPr>
                </a:tc>
                <a:tc gridSpan="2">
                  <a:txBody>
                    <a:bodyPr/>
                    <a:lstStyle/>
                    <a:p>
                      <a:pPr algn="ctr"/>
                      <a:r>
                        <a:rPr kumimoji="0" lang="en-GB" sz="1600" b="1" i="0" u="none" strike="noStrike" kern="1200" cap="none" spc="0" normalizeH="0" baseline="0" noProof="0" dirty="0">
                          <a:ln>
                            <a:noFill/>
                          </a:ln>
                          <a:solidFill>
                            <a:prstClr val="white"/>
                          </a:solidFill>
                          <a:effectLst/>
                          <a:uLnTx/>
                          <a:uFillTx/>
                          <a:latin typeface="Avenir Black" charset="0"/>
                          <a:ea typeface="Avenir Black" charset="0"/>
                          <a:cs typeface="Avenir Black" charset="0"/>
                        </a:rPr>
                        <a:t>Communication task from Strategic Quest</a:t>
                      </a:r>
                      <a:endParaRPr lang="en-GB" sz="1000" b="1" i="0" dirty="0">
                        <a:latin typeface="Avenir Black" charset="0"/>
                        <a:ea typeface="Avenir Black" charset="0"/>
                        <a:cs typeface="Avenir Black" charset="0"/>
                      </a:endParaRPr>
                    </a:p>
                  </a:txBody>
                  <a:tcPr marL="0" marR="0" marT="60948" marB="60948" anchor="ctr">
                    <a:solidFill>
                      <a:schemeClr val="accent5"/>
                    </a:solidFill>
                  </a:tcPr>
                </a:tc>
                <a:tc hMerge="1">
                  <a:txBody>
                    <a:bodyPr/>
                    <a:lstStyle/>
                    <a:p>
                      <a:pPr marL="0" marR="0" lvl="0" indent="0" algn="ctr" defTabSz="779163" rtl="0" eaLnBrk="1" fontAlgn="auto" latinLnBrk="0" hangingPunct="1">
                        <a:lnSpc>
                          <a:spcPct val="100000"/>
                        </a:lnSpc>
                        <a:spcBef>
                          <a:spcPts val="0"/>
                        </a:spcBef>
                        <a:spcAft>
                          <a:spcPts val="0"/>
                        </a:spcAft>
                        <a:buClrTx/>
                        <a:buSzTx/>
                        <a:buFontTx/>
                        <a:buNone/>
                        <a:tabLst/>
                        <a:defRPr/>
                      </a:pPr>
                      <a:endParaRPr kumimoji="0" lang="en-GB" sz="900" b="0" i="0" u="none" strike="noStrike" cap="none" normalizeH="0" baseline="0" dirty="0">
                        <a:ln>
                          <a:noFill/>
                        </a:ln>
                        <a:solidFill>
                          <a:schemeClr val="tx1"/>
                        </a:solidFill>
                        <a:effectLst/>
                        <a:latin typeface="+mj-lt"/>
                        <a:ea typeface="ＭＳ Ｐゴシック" charset="-128"/>
                        <a:cs typeface="Arial Bold" pitchFamily="34" charset="0"/>
                      </a:endParaRPr>
                    </a:p>
                  </a:txBody>
                  <a:tcPr anchor="ctr"/>
                </a:tc>
                <a:tc gridSpan="2">
                  <a:txBody>
                    <a:bodyPr/>
                    <a:lstStyle/>
                    <a:p>
                      <a:endParaRPr lang="en-GB" sz="5400" dirty="0"/>
                    </a:p>
                  </a:txBody>
                  <a:tcPr marL="121912" marR="121912" marT="60948" marB="60948" anchor="ctr">
                    <a:solidFill>
                      <a:schemeClr val="accent5">
                        <a:lumMod val="20000"/>
                        <a:lumOff val="80000"/>
                      </a:schemeClr>
                    </a:solidFill>
                  </a:tcPr>
                </a:tc>
                <a:tc hMerge="1">
                  <a:txBody>
                    <a:bodyPr/>
                    <a:lstStyle/>
                    <a:p>
                      <a:pPr algn="ctr"/>
                      <a:endParaRPr lang="en-GB" sz="900" i="1" dirty="0"/>
                    </a:p>
                  </a:txBody>
                  <a:tcPr anchor="ctr"/>
                </a:tc>
                <a:extLst>
                  <a:ext uri="{0D108BD9-81ED-4DB2-BD59-A6C34878D82A}">
                    <a16:rowId xmlns:a16="http://schemas.microsoft.com/office/drawing/2014/main" xmlns="" val="10001"/>
                  </a:ext>
                </a:extLst>
              </a:tr>
              <a:tr h="914382">
                <a:tc rowSpan="2">
                  <a:txBody>
                    <a:bodyPr/>
                    <a:lstStyle/>
                    <a:p>
                      <a:r>
                        <a:rPr lang="en-GB" sz="1600" b="1" i="0" dirty="0">
                          <a:solidFill>
                            <a:schemeClr val="bg1"/>
                          </a:solidFill>
                          <a:latin typeface="Avenir Black" charset="0"/>
                          <a:ea typeface="Avenir Black" charset="0"/>
                          <a:cs typeface="Avenir Black" charset="0"/>
                        </a:rPr>
                        <a:t>Key Moment</a:t>
                      </a:r>
                    </a:p>
                  </a:txBody>
                  <a:tcPr marL="121912" marR="121912" marT="60948" marB="60948" anchor="ctr">
                    <a:solidFill>
                      <a:schemeClr val="accent5"/>
                    </a:solidFill>
                  </a:tcPr>
                </a:tc>
                <a:tc>
                  <a:txBody>
                    <a:bodyPr/>
                    <a:lstStyle/>
                    <a:p>
                      <a:pPr marL="0" marR="0" indent="0" algn="ctr" rtl="0" eaLnBrk="1" fontAlgn="base" latinLnBrk="0" hangingPunct="1">
                        <a:spcBef>
                          <a:spcPts val="0"/>
                        </a:spcBef>
                        <a:spcAft>
                          <a:spcPts val="0"/>
                        </a:spcAft>
                      </a:pPr>
                      <a:endParaRPr lang="en-US" sz="2400" b="1" i="0" u="none" strike="noStrike" dirty="0">
                        <a:solidFill>
                          <a:schemeClr val="tx1"/>
                        </a:solidFill>
                        <a:effectLst/>
                        <a:latin typeface="+mj-lt"/>
                      </a:endParaRPr>
                    </a:p>
                  </a:txBody>
                  <a:tcPr marL="121912" marR="121912" marT="45711" marB="45711" anchor="ctr">
                    <a:solidFill>
                      <a:schemeClr val="accent5">
                        <a:lumMod val="20000"/>
                        <a:lumOff val="80000"/>
                        <a:alpha val="50000"/>
                      </a:schemeClr>
                    </a:solidFill>
                  </a:tcPr>
                </a:tc>
                <a:tc gridSpan="2">
                  <a:txBody>
                    <a:bodyPr/>
                    <a:lstStyle/>
                    <a:p>
                      <a:pPr marL="0" marR="0" indent="0" algn="ctr" rtl="0" eaLnBrk="1" fontAlgn="base" latinLnBrk="0" hangingPunct="1">
                        <a:spcBef>
                          <a:spcPts val="0"/>
                        </a:spcBef>
                        <a:spcAft>
                          <a:spcPts val="0"/>
                        </a:spcAft>
                      </a:pPr>
                      <a:endParaRPr lang="en-US" sz="2400" b="1" i="0" u="none" strike="noStrike" dirty="0">
                        <a:solidFill>
                          <a:schemeClr val="tx1"/>
                        </a:solidFill>
                        <a:effectLst/>
                        <a:latin typeface="+mj-lt"/>
                      </a:endParaRPr>
                    </a:p>
                  </a:txBody>
                  <a:tcPr marL="121912" marR="121912" marT="45711" marB="45711" anchor="ctr">
                    <a:solidFill>
                      <a:schemeClr val="accent5">
                        <a:lumMod val="20000"/>
                        <a:lumOff val="80000"/>
                        <a:alpha val="50000"/>
                      </a:schemeClr>
                    </a:solidFill>
                  </a:tcPr>
                </a:tc>
                <a:tc hMerge="1">
                  <a:txBody>
                    <a:bodyPr/>
                    <a:lstStyle/>
                    <a:p>
                      <a:pPr marL="0" marR="0" indent="0" algn="ctr" rtl="0" eaLnBrk="1" fontAlgn="base" latinLnBrk="0" hangingPunct="1">
                        <a:spcBef>
                          <a:spcPts val="0"/>
                        </a:spcBef>
                        <a:spcAft>
                          <a:spcPts val="0"/>
                        </a:spcAft>
                      </a:pPr>
                      <a:endParaRPr lang="en-GB" sz="1800" b="1" i="0" u="none" strike="noStrike" dirty="0">
                        <a:solidFill>
                          <a:schemeClr val="tx1"/>
                        </a:solidFill>
                        <a:effectLst/>
                        <a:latin typeface="+mj-lt"/>
                      </a:endParaRPr>
                    </a:p>
                  </a:txBody>
                  <a:tcPr marT="34290" marB="34290" anchor="ctr"/>
                </a:tc>
                <a:tc>
                  <a:txBody>
                    <a:bodyPr/>
                    <a:lstStyle/>
                    <a:p>
                      <a:endParaRPr lang="en-GB" sz="5400" dirty="0"/>
                    </a:p>
                  </a:txBody>
                  <a:tcPr marL="121912" marR="121912" marT="45711" marB="45711" anchor="ctr">
                    <a:solidFill>
                      <a:schemeClr val="accent5">
                        <a:lumMod val="20000"/>
                        <a:lumOff val="80000"/>
                        <a:alpha val="50000"/>
                      </a:schemeClr>
                    </a:solidFill>
                  </a:tcPr>
                </a:tc>
                <a:tc>
                  <a:txBody>
                    <a:bodyPr/>
                    <a:lstStyle/>
                    <a:p>
                      <a:pPr marL="0" marR="0" indent="0" algn="ctr" rtl="0" eaLnBrk="1" fontAlgn="base" latinLnBrk="0" hangingPunct="1">
                        <a:spcBef>
                          <a:spcPts val="0"/>
                        </a:spcBef>
                        <a:spcAft>
                          <a:spcPts val="0"/>
                        </a:spcAft>
                      </a:pPr>
                      <a:endParaRPr lang="en-US" sz="2400" b="1" i="0" u="none" strike="noStrike" dirty="0">
                        <a:solidFill>
                          <a:schemeClr val="tx1"/>
                        </a:solidFill>
                        <a:effectLst/>
                        <a:latin typeface="+mj-lt"/>
                      </a:endParaRPr>
                    </a:p>
                  </a:txBody>
                  <a:tcPr marL="121912" marR="121912" marT="45711" marB="45711" anchor="ctr">
                    <a:solidFill>
                      <a:schemeClr val="accent5">
                        <a:lumMod val="20000"/>
                        <a:lumOff val="80000"/>
                        <a:alpha val="50000"/>
                      </a:schemeClr>
                    </a:solidFill>
                  </a:tcPr>
                </a:tc>
                <a:extLst>
                  <a:ext uri="{0D108BD9-81ED-4DB2-BD59-A6C34878D82A}">
                    <a16:rowId xmlns:a16="http://schemas.microsoft.com/office/drawing/2014/main" xmlns="" val="10002"/>
                  </a:ext>
                </a:extLst>
              </a:tr>
              <a:tr h="304776">
                <a:tc vMerge="1">
                  <a:txBody>
                    <a:bodyPr/>
                    <a:lstStyle/>
                    <a:p>
                      <a:endParaRPr lang="en-GB" dirty="0"/>
                    </a:p>
                  </a:txBody>
                  <a:tcPr/>
                </a:tc>
                <a:tc gridSpan="5">
                  <a:txBody>
                    <a:bodyPr/>
                    <a:lstStyle/>
                    <a:p>
                      <a:r>
                        <a:rPr lang="en-GB" sz="1200" dirty="0">
                          <a:solidFill>
                            <a:schemeClr val="tx1"/>
                          </a:solidFill>
                          <a:latin typeface="+mj-lt"/>
                        </a:rPr>
                        <a:t>Linked</a:t>
                      </a:r>
                      <a:r>
                        <a:rPr lang="en-GB" sz="1200" baseline="0" dirty="0">
                          <a:solidFill>
                            <a:schemeClr val="tx1"/>
                          </a:solidFill>
                          <a:latin typeface="+mj-lt"/>
                        </a:rPr>
                        <a:t> to your target audience/category and brand</a:t>
                      </a:r>
                      <a:endParaRPr lang="en-GB" sz="1200" dirty="0">
                        <a:solidFill>
                          <a:schemeClr val="tx1"/>
                        </a:solidFill>
                        <a:latin typeface="+mj-lt"/>
                      </a:endParaRPr>
                    </a:p>
                  </a:txBody>
                  <a:tcPr marL="121912" marR="121912" marT="60948" marB="60948">
                    <a:solidFill>
                      <a:schemeClr val="accent5">
                        <a:lumMod val="20000"/>
                        <a:lumOff val="80000"/>
                      </a:schemeClr>
                    </a:solidFill>
                  </a:tcPr>
                </a:tc>
                <a:tc hMerge="1">
                  <a:txBody>
                    <a:bodyPr/>
                    <a:lstStyle/>
                    <a:p>
                      <a:endParaRPr lang="en-GB" dirty="0"/>
                    </a:p>
                  </a:txBody>
                  <a:tcPr/>
                </a:tc>
                <a:tc hMerge="1">
                  <a:txBody>
                    <a:bodyPr/>
                    <a:lstStyle/>
                    <a:p>
                      <a:endParaRPr lang="en-GB" dirty="0"/>
                    </a:p>
                  </a:txBody>
                  <a:tcPr/>
                </a:tc>
                <a:tc hMerge="1">
                  <a:txBody>
                    <a:bodyPr/>
                    <a:lstStyle/>
                    <a:p>
                      <a:endParaRPr lang="en-GB"/>
                    </a:p>
                  </a:txBody>
                  <a:tcPr/>
                </a:tc>
                <a:tc hMerge="1">
                  <a:txBody>
                    <a:bodyPr/>
                    <a:lstStyle/>
                    <a:p>
                      <a:endParaRPr lang="en-GB" dirty="0"/>
                    </a:p>
                  </a:txBody>
                  <a:tcPr/>
                </a:tc>
                <a:extLst>
                  <a:ext uri="{0D108BD9-81ED-4DB2-BD59-A6C34878D82A}">
                    <a16:rowId xmlns:a16="http://schemas.microsoft.com/office/drawing/2014/main" xmlns="" val="10003"/>
                  </a:ext>
                </a:extLst>
              </a:tr>
              <a:tr h="335262">
                <a:tc rowSpan="2">
                  <a:txBody>
                    <a:bodyPr/>
                    <a:lstStyle/>
                    <a:p>
                      <a:r>
                        <a:rPr lang="en-GB" sz="1600" b="1" i="0" dirty="0">
                          <a:solidFill>
                            <a:schemeClr val="bg1"/>
                          </a:solidFill>
                          <a:latin typeface="Avenir Black" charset="0"/>
                          <a:ea typeface="Avenir Black" charset="0"/>
                          <a:cs typeface="Avenir Black" charset="0"/>
                        </a:rPr>
                        <a:t>Points</a:t>
                      </a:r>
                      <a:r>
                        <a:rPr lang="en-GB" sz="1600" b="1" i="0" baseline="0" dirty="0">
                          <a:solidFill>
                            <a:schemeClr val="bg1"/>
                          </a:solidFill>
                          <a:latin typeface="Avenir Black" charset="0"/>
                          <a:ea typeface="Avenir Black" charset="0"/>
                          <a:cs typeface="Avenir Black" charset="0"/>
                        </a:rPr>
                        <a:t> in Time</a:t>
                      </a:r>
                      <a:br>
                        <a:rPr lang="en-GB" sz="1600" b="1" i="0" baseline="0" dirty="0">
                          <a:solidFill>
                            <a:schemeClr val="bg1"/>
                          </a:solidFill>
                          <a:latin typeface="Avenir Black" charset="0"/>
                          <a:ea typeface="Avenir Black" charset="0"/>
                          <a:cs typeface="Avenir Black" charset="0"/>
                        </a:rPr>
                      </a:br>
                      <a:r>
                        <a:rPr lang="en-GB" sz="1600" b="1" i="0" baseline="0" dirty="0">
                          <a:solidFill>
                            <a:schemeClr val="bg1"/>
                          </a:solidFill>
                          <a:latin typeface="Avenir Black" charset="0"/>
                          <a:ea typeface="Avenir Black" charset="0"/>
                          <a:cs typeface="Avenir Black" charset="0"/>
                        </a:rPr>
                        <a:t>(When)</a:t>
                      </a:r>
                      <a:endParaRPr lang="en-GB" sz="1600" b="1" i="0" dirty="0">
                        <a:solidFill>
                          <a:schemeClr val="bg1"/>
                        </a:solidFill>
                        <a:latin typeface="Avenir Black" charset="0"/>
                        <a:ea typeface="Avenir Black" charset="0"/>
                        <a:cs typeface="Avenir Black" charset="0"/>
                      </a:endParaRPr>
                    </a:p>
                  </a:txBody>
                  <a:tcPr marL="121912" marR="121912" marT="60948" marB="60948" anchor="ctr">
                    <a:solidFill>
                      <a:schemeClr val="accent5"/>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600" b="1" i="0" u="none" strike="noStrike" cap="none" normalizeH="0" baseline="0" dirty="0">
                        <a:ln>
                          <a:noFill/>
                        </a:ln>
                        <a:solidFill>
                          <a:schemeClr val="tx1"/>
                        </a:solidFill>
                        <a:effectLst/>
                        <a:latin typeface="+mj-lt"/>
                        <a:cs typeface="Arial Bold" pitchFamily="34" charset="0"/>
                      </a:endParaRPr>
                    </a:p>
                  </a:txBody>
                  <a:tcPr marL="121912" marR="121912" marT="45711" marB="45711" anchor="ctr" horzOverflow="overflow">
                    <a:solidFill>
                      <a:schemeClr val="accent5">
                        <a:lumMod val="20000"/>
                        <a:lumOff val="80000"/>
                        <a:alpha val="50000"/>
                      </a:schemeClr>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600" b="1" i="0" u="none" strike="noStrike" cap="none" normalizeH="0" baseline="0" dirty="0">
                        <a:ln>
                          <a:noFill/>
                        </a:ln>
                        <a:solidFill>
                          <a:schemeClr val="tx1"/>
                        </a:solidFill>
                        <a:effectLst/>
                        <a:latin typeface="+mj-lt"/>
                        <a:cs typeface="Arial Bold" pitchFamily="34" charset="0"/>
                      </a:endParaRPr>
                    </a:p>
                  </a:txBody>
                  <a:tcPr marL="121912" marR="121912" marT="45711" marB="45711" anchor="ctr" horzOverflow="overflow">
                    <a:solidFill>
                      <a:schemeClr val="accent5">
                        <a:lumMod val="20000"/>
                        <a:lumOff val="80000"/>
                        <a:alpha val="50000"/>
                      </a:schemeClr>
                    </a:solidFill>
                  </a:tcPr>
                </a:tc>
                <a:tc gridSpan="2">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500" b="1" i="0" u="none" strike="noStrike" cap="none" normalizeH="0" baseline="0" dirty="0">
                        <a:ln>
                          <a:noFill/>
                        </a:ln>
                        <a:solidFill>
                          <a:schemeClr val="tx1"/>
                        </a:solidFill>
                        <a:effectLst/>
                        <a:latin typeface="+mj-lt"/>
                        <a:cs typeface="Arial Bold" pitchFamily="34" charset="0"/>
                      </a:endParaRPr>
                    </a:p>
                  </a:txBody>
                  <a:tcPr marL="121912" marR="121912" marT="45711" marB="45711" anchor="ctr" horzOverflow="overflow">
                    <a:solidFill>
                      <a:schemeClr val="accent5">
                        <a:lumMod val="20000"/>
                        <a:lumOff val="80000"/>
                        <a:alpha val="50000"/>
                      </a:schemeClr>
                    </a:solidFill>
                  </a:tcPr>
                </a:tc>
                <a:tc hMerge="1">
                  <a:txBody>
                    <a:bodyPr/>
                    <a:lstStyle/>
                    <a:p>
                      <a:endParaRPr lang="en-GB"/>
                    </a:p>
                  </a:txBody>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500" b="1" i="0" u="none" strike="noStrike" cap="none" normalizeH="0" baseline="0" dirty="0">
                        <a:ln>
                          <a:noFill/>
                        </a:ln>
                        <a:solidFill>
                          <a:schemeClr val="tx1"/>
                        </a:solidFill>
                        <a:effectLst/>
                        <a:latin typeface="+mj-lt"/>
                        <a:cs typeface="Arial Bold" pitchFamily="34" charset="0"/>
                      </a:endParaRPr>
                    </a:p>
                  </a:txBody>
                  <a:tcPr marL="121912" marR="121912" marT="45711" marB="45711" anchor="ctr" horzOverflow="overflow">
                    <a:solidFill>
                      <a:schemeClr val="accent5">
                        <a:lumMod val="20000"/>
                        <a:lumOff val="80000"/>
                        <a:alpha val="50000"/>
                      </a:schemeClr>
                    </a:solidFill>
                  </a:tcPr>
                </a:tc>
                <a:extLst>
                  <a:ext uri="{0D108BD9-81ED-4DB2-BD59-A6C34878D82A}">
                    <a16:rowId xmlns:a16="http://schemas.microsoft.com/office/drawing/2014/main" xmlns="" val="10004"/>
                  </a:ext>
                </a:extLst>
              </a:tr>
              <a:tr h="304776">
                <a:tc vMerge="1">
                  <a:txBody>
                    <a:bodyPr/>
                    <a:lstStyle/>
                    <a:p>
                      <a:endParaRPr lang="en-GB" dirty="0"/>
                    </a:p>
                  </a:txBody>
                  <a:tcPr/>
                </a:tc>
                <a:tc gridSpan="5">
                  <a:txBody>
                    <a:bodyPr/>
                    <a:lstStyle/>
                    <a:p>
                      <a:r>
                        <a:rPr lang="en-GB" sz="1200" dirty="0">
                          <a:solidFill>
                            <a:schemeClr val="tx1"/>
                          </a:solidFill>
                          <a:latin typeface="+mj-lt"/>
                        </a:rPr>
                        <a:t>Just</a:t>
                      </a:r>
                      <a:r>
                        <a:rPr lang="en-GB" sz="1200" baseline="0" dirty="0">
                          <a:solidFill>
                            <a:schemeClr val="tx1"/>
                          </a:solidFill>
                          <a:latin typeface="+mj-lt"/>
                        </a:rPr>
                        <a:t> before/during/after the Key moment</a:t>
                      </a:r>
                      <a:endParaRPr lang="en-GB" sz="1200" dirty="0">
                        <a:solidFill>
                          <a:schemeClr val="tx1"/>
                        </a:solidFill>
                        <a:latin typeface="+mj-lt"/>
                      </a:endParaRPr>
                    </a:p>
                  </a:txBody>
                  <a:tcPr marL="121912" marR="121912" marT="60948" marB="60948">
                    <a:solidFill>
                      <a:schemeClr val="accent5">
                        <a:lumMod val="20000"/>
                        <a:lumOff val="80000"/>
                      </a:schemeClr>
                    </a:solidFill>
                  </a:tcPr>
                </a:tc>
                <a:tc hMerge="1">
                  <a:txBody>
                    <a:bodyPr/>
                    <a:lstStyle/>
                    <a:p>
                      <a:endParaRPr lang="en-GB" dirty="0"/>
                    </a:p>
                  </a:txBody>
                  <a:tcPr/>
                </a:tc>
                <a:tc hMerge="1">
                  <a:txBody>
                    <a:bodyPr/>
                    <a:lstStyle/>
                    <a:p>
                      <a:endParaRPr lang="en-GB" dirty="0"/>
                    </a:p>
                  </a:txBody>
                  <a:tcPr/>
                </a:tc>
                <a:tc hMerge="1">
                  <a:txBody>
                    <a:bodyPr/>
                    <a:lstStyle/>
                    <a:p>
                      <a:endParaRPr lang="en-GB"/>
                    </a:p>
                  </a:txBody>
                  <a:tcPr/>
                </a:tc>
                <a:tc hMerge="1">
                  <a:txBody>
                    <a:bodyPr/>
                    <a:lstStyle/>
                    <a:p>
                      <a:endParaRPr lang="en-GB" dirty="0"/>
                    </a:p>
                  </a:txBody>
                  <a:tcPr/>
                </a:tc>
                <a:extLst>
                  <a:ext uri="{0D108BD9-81ED-4DB2-BD59-A6C34878D82A}">
                    <a16:rowId xmlns:a16="http://schemas.microsoft.com/office/drawing/2014/main" xmlns="" val="10005"/>
                  </a:ext>
                </a:extLst>
              </a:tr>
              <a:tr h="335262">
                <a:tc rowSpan="2">
                  <a:txBody>
                    <a:bodyPr/>
                    <a:lstStyle/>
                    <a:p>
                      <a:r>
                        <a:rPr lang="en-GB" sz="1600" b="1" i="0" dirty="0">
                          <a:solidFill>
                            <a:schemeClr val="bg1"/>
                          </a:solidFill>
                          <a:latin typeface="Avenir Black" charset="0"/>
                          <a:ea typeface="Avenir Black" charset="0"/>
                          <a:cs typeface="Avenir Black" charset="0"/>
                        </a:rPr>
                        <a:t>Places</a:t>
                      </a:r>
                      <a:br>
                        <a:rPr lang="en-GB" sz="1600" b="1" i="0" dirty="0">
                          <a:solidFill>
                            <a:schemeClr val="bg1"/>
                          </a:solidFill>
                          <a:latin typeface="Avenir Black" charset="0"/>
                          <a:ea typeface="Avenir Black" charset="0"/>
                          <a:cs typeface="Avenir Black" charset="0"/>
                        </a:rPr>
                      </a:br>
                      <a:r>
                        <a:rPr lang="en-GB" sz="1600" b="1" i="0" dirty="0">
                          <a:solidFill>
                            <a:schemeClr val="bg1"/>
                          </a:solidFill>
                          <a:latin typeface="Avenir Black" charset="0"/>
                          <a:ea typeface="Avenir Black" charset="0"/>
                          <a:cs typeface="Avenir Black" charset="0"/>
                        </a:rPr>
                        <a:t>(Where)</a:t>
                      </a:r>
                    </a:p>
                  </a:txBody>
                  <a:tcPr marL="121912" marR="121912" marT="60948" marB="60948" anchor="ctr">
                    <a:solidFill>
                      <a:schemeClr val="accent5"/>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600" b="1" i="0" u="none" strike="noStrike" cap="none" normalizeH="0" baseline="0" dirty="0">
                        <a:ln>
                          <a:noFill/>
                        </a:ln>
                        <a:solidFill>
                          <a:schemeClr val="tx1"/>
                        </a:solidFill>
                        <a:effectLst/>
                        <a:latin typeface="+mj-lt"/>
                        <a:cs typeface="Arial Bold" pitchFamily="34" charset="0"/>
                      </a:endParaRPr>
                    </a:p>
                  </a:txBody>
                  <a:tcPr marL="121912" marR="121912" marT="45711" marB="45711" anchor="ctr" horzOverflow="overflow">
                    <a:solidFill>
                      <a:schemeClr val="accent5">
                        <a:lumMod val="20000"/>
                        <a:lumOff val="80000"/>
                        <a:alpha val="50000"/>
                      </a:schemeClr>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600" b="1" i="0" u="none" strike="noStrike" cap="none" normalizeH="0" baseline="0" dirty="0">
                        <a:ln>
                          <a:noFill/>
                        </a:ln>
                        <a:solidFill>
                          <a:schemeClr val="tx1"/>
                        </a:solidFill>
                        <a:effectLst/>
                        <a:latin typeface="+mj-lt"/>
                        <a:cs typeface="Arial Bold" pitchFamily="34" charset="0"/>
                      </a:endParaRPr>
                    </a:p>
                  </a:txBody>
                  <a:tcPr marL="121912" marR="121912" marT="45711" marB="45711" anchor="ctr" horzOverflow="overflow">
                    <a:solidFill>
                      <a:schemeClr val="accent5">
                        <a:lumMod val="20000"/>
                        <a:lumOff val="80000"/>
                        <a:alpha val="50000"/>
                      </a:schemeClr>
                    </a:solidFill>
                  </a:tcPr>
                </a:tc>
                <a:tc gridSpan="2">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500" b="1" i="0" u="none" strike="noStrike" cap="none" normalizeH="0" baseline="0" dirty="0">
                        <a:ln>
                          <a:noFill/>
                        </a:ln>
                        <a:solidFill>
                          <a:schemeClr val="tx1"/>
                        </a:solidFill>
                        <a:effectLst/>
                        <a:latin typeface="+mj-lt"/>
                        <a:cs typeface="Arial Bold" pitchFamily="34" charset="0"/>
                      </a:endParaRPr>
                    </a:p>
                  </a:txBody>
                  <a:tcPr marL="121912" marR="121912" marT="45711" marB="45711" anchor="ctr" horzOverflow="overflow">
                    <a:solidFill>
                      <a:schemeClr val="accent5">
                        <a:lumMod val="20000"/>
                        <a:lumOff val="80000"/>
                        <a:alpha val="50000"/>
                      </a:schemeClr>
                    </a:solidFill>
                  </a:tcPr>
                </a:tc>
                <a:tc hMerge="1">
                  <a:txBody>
                    <a:bodyPr/>
                    <a:lstStyle/>
                    <a:p>
                      <a:endParaRPr lang="en-GB"/>
                    </a:p>
                  </a:txBody>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500" b="1" i="0" u="none" strike="noStrike" cap="none" normalizeH="0" baseline="0" dirty="0">
                        <a:ln>
                          <a:noFill/>
                        </a:ln>
                        <a:solidFill>
                          <a:schemeClr val="tx1"/>
                        </a:solidFill>
                        <a:effectLst/>
                        <a:latin typeface="+mj-lt"/>
                        <a:cs typeface="Arial Bold" pitchFamily="34" charset="0"/>
                      </a:endParaRPr>
                    </a:p>
                  </a:txBody>
                  <a:tcPr marL="121912" marR="121912" marT="45711" marB="45711" anchor="ctr" horzOverflow="overflow">
                    <a:solidFill>
                      <a:schemeClr val="accent5">
                        <a:lumMod val="20000"/>
                        <a:lumOff val="80000"/>
                        <a:alpha val="50000"/>
                      </a:schemeClr>
                    </a:solidFill>
                  </a:tcPr>
                </a:tc>
                <a:extLst>
                  <a:ext uri="{0D108BD9-81ED-4DB2-BD59-A6C34878D82A}">
                    <a16:rowId xmlns:a16="http://schemas.microsoft.com/office/drawing/2014/main" xmlns="" val="10006"/>
                  </a:ext>
                </a:extLst>
              </a:tr>
              <a:tr h="304776">
                <a:tc vMerge="1">
                  <a:txBody>
                    <a:bodyPr/>
                    <a:lstStyle/>
                    <a:p>
                      <a:endParaRPr lang="en-GB" dirty="0"/>
                    </a:p>
                  </a:txBody>
                  <a:tcPr/>
                </a:tc>
                <a:tc gridSpan="5">
                  <a:txBody>
                    <a:bodyPr/>
                    <a:lstStyle/>
                    <a:p>
                      <a:r>
                        <a:rPr lang="en-GB" sz="1200" dirty="0">
                          <a:solidFill>
                            <a:schemeClr val="tx1"/>
                          </a:solidFill>
                          <a:latin typeface="+mj-lt"/>
                        </a:rPr>
                        <a:t>Where are they at the key</a:t>
                      </a:r>
                      <a:r>
                        <a:rPr lang="en-GB" sz="1200" baseline="0" dirty="0">
                          <a:solidFill>
                            <a:schemeClr val="tx1"/>
                          </a:solidFill>
                          <a:latin typeface="+mj-lt"/>
                        </a:rPr>
                        <a:t> moments</a:t>
                      </a:r>
                      <a:r>
                        <a:rPr lang="en-GB" sz="1200" dirty="0">
                          <a:solidFill>
                            <a:schemeClr val="tx1"/>
                          </a:solidFill>
                          <a:latin typeface="+mj-lt"/>
                        </a:rPr>
                        <a:t>?</a:t>
                      </a:r>
                    </a:p>
                  </a:txBody>
                  <a:tcPr marL="121912" marR="121912" marT="60948" marB="60948">
                    <a:solidFill>
                      <a:schemeClr val="accent5">
                        <a:lumMod val="20000"/>
                        <a:lumOff val="80000"/>
                      </a:schemeClr>
                    </a:solidFill>
                  </a:tcPr>
                </a:tc>
                <a:tc hMerge="1">
                  <a:txBody>
                    <a:bodyPr/>
                    <a:lstStyle/>
                    <a:p>
                      <a:endParaRPr lang="en-GB" dirty="0"/>
                    </a:p>
                  </a:txBody>
                  <a:tcPr/>
                </a:tc>
                <a:tc hMerge="1">
                  <a:txBody>
                    <a:bodyPr/>
                    <a:lstStyle/>
                    <a:p>
                      <a:endParaRPr lang="en-GB" dirty="0"/>
                    </a:p>
                  </a:txBody>
                  <a:tcPr/>
                </a:tc>
                <a:tc hMerge="1">
                  <a:txBody>
                    <a:bodyPr/>
                    <a:lstStyle/>
                    <a:p>
                      <a:endParaRPr lang="en-GB"/>
                    </a:p>
                  </a:txBody>
                  <a:tcPr/>
                </a:tc>
                <a:tc hMerge="1">
                  <a:txBody>
                    <a:bodyPr/>
                    <a:lstStyle/>
                    <a:p>
                      <a:endParaRPr lang="en-GB" dirty="0"/>
                    </a:p>
                  </a:txBody>
                  <a:tcPr/>
                </a:tc>
                <a:extLst>
                  <a:ext uri="{0D108BD9-81ED-4DB2-BD59-A6C34878D82A}">
                    <a16:rowId xmlns:a16="http://schemas.microsoft.com/office/drawing/2014/main" xmlns="" val="10007"/>
                  </a:ext>
                </a:extLst>
              </a:tr>
              <a:tr h="335262">
                <a:tc rowSpan="2">
                  <a:txBody>
                    <a:bodyPr/>
                    <a:lstStyle/>
                    <a:p>
                      <a:r>
                        <a:rPr lang="en-GB" sz="1600" b="1" i="0" dirty="0">
                          <a:solidFill>
                            <a:schemeClr val="bg1"/>
                          </a:solidFill>
                          <a:latin typeface="Avenir Black" charset="0"/>
                          <a:ea typeface="Avenir Black" charset="0"/>
                          <a:cs typeface="Avenir Black" charset="0"/>
                        </a:rPr>
                        <a:t>Touchpoints</a:t>
                      </a:r>
                    </a:p>
                  </a:txBody>
                  <a:tcPr marL="121912" marR="121912" marT="60948" marB="60948" anchor="ctr">
                    <a:solidFill>
                      <a:schemeClr val="accent5"/>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600" b="1" i="0" u="none" strike="noStrike" cap="none" normalizeH="0" baseline="0" dirty="0">
                        <a:ln>
                          <a:noFill/>
                        </a:ln>
                        <a:solidFill>
                          <a:schemeClr val="tx1"/>
                        </a:solidFill>
                        <a:effectLst/>
                        <a:latin typeface="+mj-lt"/>
                        <a:cs typeface="Arial Bold" pitchFamily="34" charset="0"/>
                      </a:endParaRPr>
                    </a:p>
                  </a:txBody>
                  <a:tcPr marL="121912" marR="121912" marT="45711" marB="45711" anchor="ctr" horzOverflow="overflow">
                    <a:solidFill>
                      <a:schemeClr val="accent5">
                        <a:lumMod val="20000"/>
                        <a:lumOff val="80000"/>
                        <a:alpha val="50000"/>
                      </a:schemeClr>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600" b="1" i="0" u="none" strike="noStrike" cap="none" normalizeH="0" baseline="0" dirty="0">
                        <a:ln>
                          <a:noFill/>
                        </a:ln>
                        <a:solidFill>
                          <a:schemeClr val="tx1"/>
                        </a:solidFill>
                        <a:effectLst/>
                        <a:latin typeface="+mj-lt"/>
                        <a:cs typeface="Arial Bold" pitchFamily="34" charset="0"/>
                      </a:endParaRPr>
                    </a:p>
                  </a:txBody>
                  <a:tcPr marL="121912" marR="121912" marT="45711" marB="45711" anchor="ctr" horzOverflow="overflow">
                    <a:solidFill>
                      <a:schemeClr val="accent5">
                        <a:lumMod val="20000"/>
                        <a:lumOff val="80000"/>
                        <a:alpha val="50000"/>
                      </a:schemeClr>
                    </a:solidFill>
                  </a:tcPr>
                </a:tc>
                <a:tc gridSpan="2">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500" b="1" i="0" u="none" strike="noStrike" cap="none" normalizeH="0" baseline="0" dirty="0">
                        <a:ln>
                          <a:noFill/>
                        </a:ln>
                        <a:solidFill>
                          <a:schemeClr val="tx1"/>
                        </a:solidFill>
                        <a:effectLst/>
                        <a:latin typeface="+mj-lt"/>
                        <a:cs typeface="Arial Bold" pitchFamily="34" charset="0"/>
                      </a:endParaRPr>
                    </a:p>
                  </a:txBody>
                  <a:tcPr marL="121912" marR="121912" marT="45711" marB="45711" anchor="ctr" horzOverflow="overflow">
                    <a:solidFill>
                      <a:schemeClr val="accent5">
                        <a:lumMod val="20000"/>
                        <a:lumOff val="80000"/>
                        <a:alpha val="50000"/>
                      </a:schemeClr>
                    </a:solidFill>
                  </a:tcPr>
                </a:tc>
                <a:tc hMerge="1">
                  <a:txBody>
                    <a:bodyPr/>
                    <a:lstStyle/>
                    <a:p>
                      <a:endParaRPr lang="en-GB"/>
                    </a:p>
                  </a:txBody>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500" b="1" i="0" u="none" strike="noStrike" cap="none" normalizeH="0" baseline="0" dirty="0">
                        <a:ln>
                          <a:noFill/>
                        </a:ln>
                        <a:solidFill>
                          <a:schemeClr val="tx1"/>
                        </a:solidFill>
                        <a:effectLst/>
                        <a:latin typeface="+mj-lt"/>
                        <a:cs typeface="Arial Bold" pitchFamily="34" charset="0"/>
                      </a:endParaRPr>
                    </a:p>
                  </a:txBody>
                  <a:tcPr marL="121912" marR="121912" marT="45711" marB="45711" anchor="ctr" horzOverflow="overflow">
                    <a:solidFill>
                      <a:schemeClr val="accent5">
                        <a:lumMod val="20000"/>
                        <a:lumOff val="80000"/>
                        <a:alpha val="50000"/>
                      </a:schemeClr>
                    </a:solidFill>
                  </a:tcPr>
                </a:tc>
                <a:extLst>
                  <a:ext uri="{0D108BD9-81ED-4DB2-BD59-A6C34878D82A}">
                    <a16:rowId xmlns:a16="http://schemas.microsoft.com/office/drawing/2014/main" xmlns="" val="10008"/>
                  </a:ext>
                </a:extLst>
              </a:tr>
              <a:tr h="304776">
                <a:tc vMerge="1">
                  <a:txBody>
                    <a:bodyPr/>
                    <a:lstStyle/>
                    <a:p>
                      <a:endParaRPr lang="en-GB" dirty="0"/>
                    </a:p>
                  </a:txBody>
                  <a:tcPr/>
                </a:tc>
                <a:tc gridSpan="5">
                  <a:txBody>
                    <a:bodyPr/>
                    <a:lstStyle/>
                    <a:p>
                      <a:r>
                        <a:rPr lang="en-GB" sz="1200" dirty="0">
                          <a:solidFill>
                            <a:schemeClr val="tx1"/>
                          </a:solidFill>
                          <a:latin typeface="+mj-lt"/>
                        </a:rPr>
                        <a:t>By</a:t>
                      </a:r>
                      <a:r>
                        <a:rPr lang="en-GB" sz="1200" baseline="0" dirty="0">
                          <a:solidFill>
                            <a:schemeClr val="tx1"/>
                          </a:solidFill>
                          <a:latin typeface="+mj-lt"/>
                        </a:rPr>
                        <a:t> </a:t>
                      </a:r>
                      <a:r>
                        <a:rPr lang="en-GB" sz="1200" dirty="0">
                          <a:solidFill>
                            <a:schemeClr val="tx1"/>
                          </a:solidFill>
                          <a:latin typeface="+mj-lt"/>
                        </a:rPr>
                        <a:t>whom or</a:t>
                      </a:r>
                      <a:r>
                        <a:rPr lang="en-GB" sz="1200" baseline="0" dirty="0">
                          <a:solidFill>
                            <a:schemeClr val="tx1"/>
                          </a:solidFill>
                          <a:latin typeface="+mj-lt"/>
                        </a:rPr>
                        <a:t> how might they be influenced?</a:t>
                      </a:r>
                      <a:endParaRPr lang="en-GB" sz="1200" dirty="0">
                        <a:solidFill>
                          <a:schemeClr val="tx1"/>
                        </a:solidFill>
                        <a:latin typeface="+mj-lt"/>
                      </a:endParaRPr>
                    </a:p>
                  </a:txBody>
                  <a:tcPr marL="121912" marR="121912" marT="60948" marB="60948">
                    <a:solidFill>
                      <a:schemeClr val="accent5">
                        <a:lumMod val="20000"/>
                        <a:lumOff val="80000"/>
                      </a:schemeClr>
                    </a:solidFill>
                  </a:tcPr>
                </a:tc>
                <a:tc hMerge="1">
                  <a:txBody>
                    <a:bodyPr/>
                    <a:lstStyle/>
                    <a:p>
                      <a:endParaRPr lang="en-GB" dirty="0"/>
                    </a:p>
                  </a:txBody>
                  <a:tcPr/>
                </a:tc>
                <a:tc hMerge="1">
                  <a:txBody>
                    <a:bodyPr/>
                    <a:lstStyle/>
                    <a:p>
                      <a:endParaRPr lang="en-GB" dirty="0"/>
                    </a:p>
                  </a:txBody>
                  <a:tcPr/>
                </a:tc>
                <a:tc hMerge="1">
                  <a:txBody>
                    <a:bodyPr/>
                    <a:lstStyle/>
                    <a:p>
                      <a:endParaRPr lang="en-GB"/>
                    </a:p>
                  </a:txBody>
                  <a:tcPr/>
                </a:tc>
                <a:tc hMerge="1">
                  <a:txBody>
                    <a:bodyPr/>
                    <a:lstStyle/>
                    <a:p>
                      <a:endParaRPr lang="en-GB" dirty="0"/>
                    </a:p>
                  </a:txBody>
                  <a:tcPr/>
                </a:tc>
                <a:extLst>
                  <a:ext uri="{0D108BD9-81ED-4DB2-BD59-A6C34878D82A}">
                    <a16:rowId xmlns:a16="http://schemas.microsoft.com/office/drawing/2014/main" xmlns="" val="10009"/>
                  </a:ext>
                </a:extLst>
              </a:tr>
            </a:tbl>
          </a:graphicData>
        </a:graphic>
      </p:graphicFrame>
    </p:spTree>
    <p:extLst>
      <p:ext uri="{BB962C8B-B14F-4D97-AF65-F5344CB8AC3E}">
        <p14:creationId xmlns:p14="http://schemas.microsoft.com/office/powerpoint/2010/main" val="6331107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E449825A-EABC-8319-7E19-6738830BD76A}"/>
              </a:ext>
            </a:extLst>
          </p:cNvPr>
          <p:cNvSpPr txBox="1"/>
          <p:nvPr/>
        </p:nvSpPr>
        <p:spPr>
          <a:xfrm>
            <a:off x="10216551" y="42557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Logo here</a:t>
            </a:r>
            <a:r>
              <a:rPr lang="en-US">
                <a:cs typeface="Calibri"/>
              </a:rPr>
              <a:t>​</a:t>
            </a:r>
            <a:endParaRPr lang="en-US"/>
          </a:p>
        </p:txBody>
      </p:sp>
      <p:sp>
        <p:nvSpPr>
          <p:cNvPr id="5" name="U-Turn Arrow 4"/>
          <p:cNvSpPr/>
          <p:nvPr/>
        </p:nvSpPr>
        <p:spPr>
          <a:xfrm rot="5400000">
            <a:off x="4205175" y="-1954295"/>
            <a:ext cx="2727621" cy="11137178"/>
          </a:xfrm>
          <a:prstGeom prst="uturnArrow">
            <a:avLst>
              <a:gd name="adj1" fmla="val 14154"/>
              <a:gd name="adj2" fmla="val 12971"/>
              <a:gd name="adj3" fmla="val 9567"/>
              <a:gd name="adj4" fmla="val 38327"/>
              <a:gd name="adj5" fmla="val 100000"/>
            </a:avLst>
          </a:prstGeom>
          <a:solidFill>
            <a:schemeClr val="bg2">
              <a:lumMod val="1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121890" tIns="60945" rIns="121890" bIns="60945" rtlCol="0" anchor="ctr"/>
          <a:lstStyle/>
          <a:p>
            <a:pPr algn="ctr" defTabSz="914265"/>
            <a:endParaRPr lang="en-GB" dirty="0">
              <a:solidFill>
                <a:srgbClr val="4D4D4D"/>
              </a:solidFill>
              <a:latin typeface="Avenir Light"/>
            </a:endParaRPr>
          </a:p>
        </p:txBody>
      </p:sp>
      <p:sp>
        <p:nvSpPr>
          <p:cNvPr id="6" name="Content Placeholder 1"/>
          <p:cNvSpPr txBox="1">
            <a:spLocks/>
          </p:cNvSpPr>
          <p:nvPr/>
        </p:nvSpPr>
        <p:spPr>
          <a:xfrm>
            <a:off x="3291750" y="1346396"/>
            <a:ext cx="2861923" cy="486210"/>
          </a:xfrm>
          <a:prstGeom prst="rect">
            <a:avLst/>
          </a:prstGeom>
        </p:spPr>
        <p:txBody>
          <a:bodyPr vert="horz" lIns="0" tIns="0" rIns="0" bIns="0" rtlCol="0" anchor="ctr">
            <a:noAutofit/>
          </a:bodyPr>
          <a:lstStyle>
            <a:lvl1pPr marL="0" indent="0" algn="l" defTabSz="779163" rtl="0" eaLnBrk="1" latinLnBrk="0" hangingPunct="1">
              <a:lnSpc>
                <a:spcPts val="1500"/>
              </a:lnSpc>
              <a:spcBef>
                <a:spcPts val="900"/>
              </a:spcBef>
              <a:buFont typeface="Arial" pitchFamily="34" charset="0"/>
              <a:buNone/>
              <a:defRPr sz="1200" kern="1200" spc="0" baseline="0">
                <a:solidFill>
                  <a:schemeClr val="tx1"/>
                </a:solidFill>
                <a:latin typeface="+mn-lt"/>
                <a:ea typeface="+mn-ea"/>
                <a:cs typeface="+mn-cs"/>
              </a:defRPr>
            </a:lvl1pPr>
            <a:lvl2pPr marL="180975" indent="-180975" algn="l" defTabSz="779163" rtl="0" eaLnBrk="1" latinLnBrk="0" hangingPunct="1">
              <a:lnSpc>
                <a:spcPts val="1500"/>
              </a:lnSpc>
              <a:spcBef>
                <a:spcPct val="20000"/>
              </a:spcBef>
              <a:buSzPct val="100000"/>
              <a:buFont typeface="Wingdings" pitchFamily="2" charset="2"/>
              <a:buChar char=""/>
              <a:defRPr sz="1200" kern="1200" spc="0" baseline="0">
                <a:solidFill>
                  <a:schemeClr val="tx1"/>
                </a:solidFill>
                <a:latin typeface="+mn-lt"/>
                <a:ea typeface="+mn-ea"/>
                <a:cs typeface="+mn-cs"/>
              </a:defRPr>
            </a:lvl2pPr>
            <a:lvl3pPr marL="361950" indent="-180975" algn="l" defTabSz="779163" rtl="0" eaLnBrk="1" latinLnBrk="0" hangingPunct="1">
              <a:lnSpc>
                <a:spcPts val="1500"/>
              </a:lnSpc>
              <a:spcBef>
                <a:spcPct val="20000"/>
              </a:spcBef>
              <a:buFont typeface="Arial" pitchFamily="34" charset="0"/>
              <a:buChar char="–"/>
              <a:defRPr sz="1200" kern="1200" spc="0" baseline="0">
                <a:solidFill>
                  <a:schemeClr val="tx1"/>
                </a:solidFill>
                <a:latin typeface="+mn-lt"/>
                <a:ea typeface="+mn-ea"/>
                <a:cs typeface="+mn-cs"/>
              </a:defRPr>
            </a:lvl3pPr>
            <a:lvl4pPr marL="536575" indent="-174625" algn="l" defTabSz="779163" rtl="0" eaLnBrk="1" latinLnBrk="0" hangingPunct="1">
              <a:lnSpc>
                <a:spcPts val="1500"/>
              </a:lnSpc>
              <a:spcBef>
                <a:spcPct val="20000"/>
              </a:spcBef>
              <a:buFont typeface="Wingdings" pitchFamily="2" charset="2"/>
              <a:buChar char=""/>
              <a:defRPr sz="1200" kern="1200" spc="0" baseline="0">
                <a:solidFill>
                  <a:schemeClr val="tx1"/>
                </a:solidFill>
                <a:latin typeface="+mn-lt"/>
                <a:ea typeface="+mn-ea"/>
                <a:cs typeface="+mn-cs"/>
              </a:defRPr>
            </a:lvl4pPr>
            <a:lvl5pPr marL="717550" indent="-180975" algn="l" defTabSz="779163" rtl="0" eaLnBrk="1" latinLnBrk="0" hangingPunct="1">
              <a:lnSpc>
                <a:spcPts val="1500"/>
              </a:lnSpc>
              <a:spcBef>
                <a:spcPct val="20000"/>
              </a:spcBef>
              <a:buFont typeface="Arial" pitchFamily="34" charset="0"/>
              <a:buChar char="»"/>
              <a:defRPr sz="1200" kern="1200" spc="0" baseline="0">
                <a:solidFill>
                  <a:schemeClr val="tx1"/>
                </a:solidFill>
                <a:latin typeface="+mn-lt"/>
                <a:ea typeface="+mn-ea"/>
                <a:cs typeface="+mn-cs"/>
              </a:defRPr>
            </a:lvl5pPr>
            <a:lvl6pPr marL="2142698" indent="-194791" algn="l" defTabSz="779163" rtl="0" eaLnBrk="1" latinLnBrk="0" hangingPunct="1">
              <a:spcBef>
                <a:spcPct val="20000"/>
              </a:spcBef>
              <a:buFont typeface="Arial" pitchFamily="34" charset="0"/>
              <a:buChar char="•"/>
              <a:defRPr sz="1700" kern="1200">
                <a:solidFill>
                  <a:schemeClr val="tx1"/>
                </a:solidFill>
                <a:latin typeface="+mn-lt"/>
                <a:ea typeface="+mn-ea"/>
                <a:cs typeface="+mn-cs"/>
              </a:defRPr>
            </a:lvl6pPr>
            <a:lvl7pPr marL="2532280" indent="-194791" algn="l" defTabSz="779163" rtl="0" eaLnBrk="1" latinLnBrk="0" hangingPunct="1">
              <a:spcBef>
                <a:spcPct val="20000"/>
              </a:spcBef>
              <a:buFont typeface="Arial" pitchFamily="34" charset="0"/>
              <a:buChar char="•"/>
              <a:defRPr sz="1700" kern="1200">
                <a:solidFill>
                  <a:schemeClr val="tx1"/>
                </a:solidFill>
                <a:latin typeface="+mn-lt"/>
                <a:ea typeface="+mn-ea"/>
                <a:cs typeface="+mn-cs"/>
              </a:defRPr>
            </a:lvl7pPr>
            <a:lvl8pPr marL="2921861" indent="-194791" algn="l" defTabSz="779163" rtl="0" eaLnBrk="1" latinLnBrk="0" hangingPunct="1">
              <a:spcBef>
                <a:spcPct val="20000"/>
              </a:spcBef>
              <a:buFont typeface="Arial" pitchFamily="34" charset="0"/>
              <a:buChar char="•"/>
              <a:defRPr sz="1700" kern="1200">
                <a:solidFill>
                  <a:schemeClr val="tx1"/>
                </a:solidFill>
                <a:latin typeface="+mn-lt"/>
                <a:ea typeface="+mn-ea"/>
                <a:cs typeface="+mn-cs"/>
              </a:defRPr>
            </a:lvl8pPr>
            <a:lvl9pPr marL="3311443" indent="-194791" algn="l" defTabSz="779163" rtl="0" eaLnBrk="1" latinLnBrk="0" hangingPunct="1">
              <a:spcBef>
                <a:spcPct val="20000"/>
              </a:spcBef>
              <a:buFont typeface="Arial" pitchFamily="34" charset="0"/>
              <a:buChar char="•"/>
              <a:defRPr sz="1700" kern="1200">
                <a:solidFill>
                  <a:schemeClr val="tx1"/>
                </a:solidFill>
                <a:latin typeface="+mn-lt"/>
                <a:ea typeface="+mn-ea"/>
                <a:cs typeface="+mn-cs"/>
              </a:defRPr>
            </a:lvl9pPr>
          </a:lstStyle>
          <a:p>
            <a:pPr algn="ctr" defTabSz="389582">
              <a:lnSpc>
                <a:spcPct val="100000"/>
              </a:lnSpc>
              <a:spcBef>
                <a:spcPts val="0"/>
              </a:spcBef>
            </a:pPr>
            <a:r>
              <a:rPr lang="en-GB" sz="1600" b="1" dirty="0">
                <a:solidFill>
                  <a:srgbClr val="4D4D4D"/>
                </a:solidFill>
                <a:latin typeface="Avenir Black" charset="0"/>
                <a:ea typeface="Avenir Black" charset="0"/>
                <a:cs typeface="Avenir Black" charset="0"/>
              </a:rPr>
              <a:t>Key Moment</a:t>
            </a:r>
          </a:p>
        </p:txBody>
      </p:sp>
      <p:sp>
        <p:nvSpPr>
          <p:cNvPr id="7" name="Rectangle 6"/>
          <p:cNvSpPr/>
          <p:nvPr/>
        </p:nvSpPr>
        <p:spPr>
          <a:xfrm>
            <a:off x="3291750" y="1825120"/>
            <a:ext cx="2863759" cy="1184865"/>
          </a:xfrm>
          <a:prstGeom prst="rect">
            <a:avLst/>
          </a:prstGeom>
          <a:solidFill>
            <a:schemeClr val="bg2">
              <a:lumMod val="1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121890" tIns="60945" rIns="121890" bIns="60945" rtlCol="0" anchor="ctr"/>
          <a:lstStyle/>
          <a:p>
            <a:pPr algn="ctr" defTabSz="914265"/>
            <a:r>
              <a:rPr lang="en-GB" sz="1600" b="1" dirty="0">
                <a:solidFill>
                  <a:srgbClr val="FFFFFF"/>
                </a:solidFill>
                <a:latin typeface="Avenir Black" charset="0"/>
                <a:ea typeface="Avenir Black" charset="0"/>
                <a:cs typeface="Avenir Black" charset="0"/>
              </a:rPr>
              <a:t>He eats lunch at his desk at work every day</a:t>
            </a:r>
          </a:p>
        </p:txBody>
      </p:sp>
      <p:sp>
        <p:nvSpPr>
          <p:cNvPr id="8" name="Content Placeholder 1"/>
          <p:cNvSpPr txBox="1">
            <a:spLocks/>
          </p:cNvSpPr>
          <p:nvPr/>
        </p:nvSpPr>
        <p:spPr>
          <a:xfrm>
            <a:off x="9050860" y="1346396"/>
            <a:ext cx="2865595" cy="486210"/>
          </a:xfrm>
          <a:prstGeom prst="rect">
            <a:avLst/>
          </a:prstGeom>
        </p:spPr>
        <p:txBody>
          <a:bodyPr vert="horz" lIns="0" tIns="0" rIns="0" bIns="0" rtlCol="0" anchor="ctr">
            <a:noAutofit/>
          </a:bodyPr>
          <a:lstStyle>
            <a:defPPr>
              <a:defRPr lang="en-US"/>
            </a:defPPr>
            <a:lvl1pPr indent="0" algn="ctr" defTabSz="779163">
              <a:lnSpc>
                <a:spcPts val="1500"/>
              </a:lnSpc>
              <a:spcBef>
                <a:spcPts val="900"/>
              </a:spcBef>
              <a:buFont typeface="Arial" pitchFamily="34" charset="0"/>
              <a:buNone/>
              <a:defRPr sz="3200" b="1" spc="0" baseline="0">
                <a:latin typeface="Avenir Black" charset="0"/>
                <a:ea typeface="Avenir Black" charset="0"/>
                <a:cs typeface="Avenir Black" charset="0"/>
              </a:defRPr>
            </a:lvl1pPr>
            <a:lvl2pPr marL="180975" indent="-180975" defTabSz="779163">
              <a:lnSpc>
                <a:spcPts val="1500"/>
              </a:lnSpc>
              <a:spcBef>
                <a:spcPct val="20000"/>
              </a:spcBef>
              <a:buSzPct val="100000"/>
              <a:buFont typeface="Wingdings" pitchFamily="2" charset="2"/>
              <a:buChar char=""/>
              <a:defRPr sz="1200" spc="0" baseline="0"/>
            </a:lvl2pPr>
            <a:lvl3pPr marL="361950" indent="-180975" defTabSz="779163">
              <a:lnSpc>
                <a:spcPts val="1500"/>
              </a:lnSpc>
              <a:spcBef>
                <a:spcPct val="20000"/>
              </a:spcBef>
              <a:buFont typeface="Arial" pitchFamily="34" charset="0"/>
              <a:buChar char="–"/>
              <a:defRPr sz="1200" spc="0" baseline="0"/>
            </a:lvl3pPr>
            <a:lvl4pPr marL="536575" indent="-174625" defTabSz="779163">
              <a:lnSpc>
                <a:spcPts val="1500"/>
              </a:lnSpc>
              <a:spcBef>
                <a:spcPct val="20000"/>
              </a:spcBef>
              <a:buFont typeface="Wingdings" pitchFamily="2" charset="2"/>
              <a:buChar char=""/>
              <a:defRPr sz="1200" spc="0" baseline="0"/>
            </a:lvl4pPr>
            <a:lvl5pPr marL="717550" indent="-180975" defTabSz="779163">
              <a:lnSpc>
                <a:spcPts val="1500"/>
              </a:lnSpc>
              <a:spcBef>
                <a:spcPct val="20000"/>
              </a:spcBef>
              <a:buFont typeface="Arial" pitchFamily="34" charset="0"/>
              <a:buChar char="»"/>
              <a:defRPr sz="1200" spc="0" baseline="0"/>
            </a:lvl5pPr>
            <a:lvl6pPr marL="2142698" indent="-194791" defTabSz="779163">
              <a:spcBef>
                <a:spcPct val="20000"/>
              </a:spcBef>
              <a:buFont typeface="Arial" pitchFamily="34" charset="0"/>
              <a:buChar char="•"/>
              <a:defRPr sz="1700"/>
            </a:lvl6pPr>
            <a:lvl7pPr marL="2532280" indent="-194791" defTabSz="779163">
              <a:spcBef>
                <a:spcPct val="20000"/>
              </a:spcBef>
              <a:buFont typeface="Arial" pitchFamily="34" charset="0"/>
              <a:buChar char="•"/>
              <a:defRPr sz="1700"/>
            </a:lvl7pPr>
            <a:lvl8pPr marL="2921861" indent="-194791" defTabSz="779163">
              <a:spcBef>
                <a:spcPct val="20000"/>
              </a:spcBef>
              <a:buFont typeface="Arial" pitchFamily="34" charset="0"/>
              <a:buChar char="•"/>
              <a:defRPr sz="1700"/>
            </a:lvl8pPr>
            <a:lvl9pPr marL="3311443" indent="-194791" defTabSz="779163">
              <a:spcBef>
                <a:spcPct val="20000"/>
              </a:spcBef>
              <a:buFont typeface="Arial" pitchFamily="34" charset="0"/>
              <a:buChar char="•"/>
              <a:defRPr sz="1700"/>
            </a:lvl9pPr>
          </a:lstStyle>
          <a:p>
            <a:pPr defTabSz="389582">
              <a:lnSpc>
                <a:spcPct val="100000"/>
              </a:lnSpc>
              <a:spcBef>
                <a:spcPts val="0"/>
              </a:spcBef>
            </a:pPr>
            <a:r>
              <a:rPr lang="en-GB" sz="1600" dirty="0">
                <a:solidFill>
                  <a:srgbClr val="4D4D4D"/>
                </a:solidFill>
              </a:rPr>
              <a:t>Insight in the Moment</a:t>
            </a:r>
          </a:p>
        </p:txBody>
      </p:sp>
      <p:sp>
        <p:nvSpPr>
          <p:cNvPr id="9" name="Rectangle 8"/>
          <p:cNvSpPr/>
          <p:nvPr/>
        </p:nvSpPr>
        <p:spPr>
          <a:xfrm>
            <a:off x="9052696" y="1825120"/>
            <a:ext cx="2863759" cy="1184865"/>
          </a:xfrm>
          <a:prstGeom prst="rect">
            <a:avLst/>
          </a:prstGeom>
          <a:solidFill>
            <a:schemeClr val="bg2">
              <a:lumMod val="1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45716" tIns="22858" rIns="45716" bIns="22858" rtlCol="0" anchor="ctr"/>
          <a:lstStyle/>
          <a:p>
            <a:pPr algn="ctr" defTabSz="914265"/>
            <a:r>
              <a:rPr lang="en-GB" sz="1600" b="1" dirty="0">
                <a:solidFill>
                  <a:srgbClr val="FFFFFF"/>
                </a:solidFill>
                <a:latin typeface="Avenir Black" charset="0"/>
                <a:ea typeface="Avenir Black" charset="0"/>
                <a:cs typeface="Avenir Black" charset="0"/>
              </a:rPr>
              <a:t>I have good intentions to take lunch break but I let work get in the way</a:t>
            </a:r>
          </a:p>
        </p:txBody>
      </p:sp>
      <p:sp>
        <p:nvSpPr>
          <p:cNvPr id="10" name="Rectangle 9"/>
          <p:cNvSpPr/>
          <p:nvPr/>
        </p:nvSpPr>
        <p:spPr>
          <a:xfrm>
            <a:off x="6110391" y="4024137"/>
            <a:ext cx="2863759" cy="1184865"/>
          </a:xfrm>
          <a:prstGeom prst="rect">
            <a:avLst/>
          </a:prstGeom>
          <a:solidFill>
            <a:schemeClr val="bg2">
              <a:lumMod val="1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45716" tIns="22858" rIns="45716" bIns="22858" rtlCol="0" anchor="ctr"/>
          <a:lstStyle/>
          <a:p>
            <a:pPr algn="ctr" defTabSz="914265"/>
            <a:r>
              <a:rPr lang="en-GB" sz="1600" b="1" dirty="0">
                <a:solidFill>
                  <a:srgbClr val="FFFFFF"/>
                </a:solidFill>
                <a:latin typeface="Avenir Black" charset="0"/>
                <a:ea typeface="Avenir Black" charset="0"/>
                <a:cs typeface="Avenir Black" charset="0"/>
              </a:rPr>
              <a:t>Motivate people to take their lunch time and convince that McDonalds matches their needs</a:t>
            </a:r>
          </a:p>
        </p:txBody>
      </p:sp>
      <p:sp>
        <p:nvSpPr>
          <p:cNvPr id="11" name="Content Placeholder 1"/>
          <p:cNvSpPr txBox="1">
            <a:spLocks/>
          </p:cNvSpPr>
          <p:nvPr/>
        </p:nvSpPr>
        <p:spPr>
          <a:xfrm>
            <a:off x="6110391" y="3519392"/>
            <a:ext cx="2863759" cy="486210"/>
          </a:xfrm>
          <a:prstGeom prst="rect">
            <a:avLst/>
          </a:prstGeom>
        </p:spPr>
        <p:txBody>
          <a:bodyPr vert="horz" lIns="0" tIns="0" rIns="0" bIns="0" rtlCol="0" anchor="ctr">
            <a:noAutofit/>
          </a:bodyPr>
          <a:lstStyle>
            <a:lvl1pPr marL="0" indent="0" algn="l" defTabSz="779163" rtl="0" eaLnBrk="1" latinLnBrk="0" hangingPunct="1">
              <a:lnSpc>
                <a:spcPts val="1500"/>
              </a:lnSpc>
              <a:spcBef>
                <a:spcPts val="900"/>
              </a:spcBef>
              <a:buFont typeface="Arial" pitchFamily="34" charset="0"/>
              <a:buNone/>
              <a:defRPr sz="1200" kern="1200" spc="0" baseline="0">
                <a:solidFill>
                  <a:schemeClr val="tx1"/>
                </a:solidFill>
                <a:latin typeface="+mn-lt"/>
                <a:ea typeface="+mn-ea"/>
                <a:cs typeface="+mn-cs"/>
              </a:defRPr>
            </a:lvl1pPr>
            <a:lvl2pPr marL="180975" indent="-180975" algn="l" defTabSz="779163" rtl="0" eaLnBrk="1" latinLnBrk="0" hangingPunct="1">
              <a:lnSpc>
                <a:spcPts val="1500"/>
              </a:lnSpc>
              <a:spcBef>
                <a:spcPct val="20000"/>
              </a:spcBef>
              <a:buSzPct val="100000"/>
              <a:buFont typeface="Wingdings" pitchFamily="2" charset="2"/>
              <a:buChar char=""/>
              <a:defRPr sz="1200" kern="1200" spc="0" baseline="0">
                <a:solidFill>
                  <a:schemeClr val="tx1"/>
                </a:solidFill>
                <a:latin typeface="+mn-lt"/>
                <a:ea typeface="+mn-ea"/>
                <a:cs typeface="+mn-cs"/>
              </a:defRPr>
            </a:lvl2pPr>
            <a:lvl3pPr marL="361950" indent="-180975" algn="l" defTabSz="779163" rtl="0" eaLnBrk="1" latinLnBrk="0" hangingPunct="1">
              <a:lnSpc>
                <a:spcPts val="1500"/>
              </a:lnSpc>
              <a:spcBef>
                <a:spcPct val="20000"/>
              </a:spcBef>
              <a:buFont typeface="Arial" pitchFamily="34" charset="0"/>
              <a:buChar char="–"/>
              <a:defRPr sz="1200" kern="1200" spc="0" baseline="0">
                <a:solidFill>
                  <a:schemeClr val="tx1"/>
                </a:solidFill>
                <a:latin typeface="+mn-lt"/>
                <a:ea typeface="+mn-ea"/>
                <a:cs typeface="+mn-cs"/>
              </a:defRPr>
            </a:lvl3pPr>
            <a:lvl4pPr marL="536575" indent="-174625" algn="l" defTabSz="779163" rtl="0" eaLnBrk="1" latinLnBrk="0" hangingPunct="1">
              <a:lnSpc>
                <a:spcPts val="1500"/>
              </a:lnSpc>
              <a:spcBef>
                <a:spcPct val="20000"/>
              </a:spcBef>
              <a:buFont typeface="Wingdings" pitchFamily="2" charset="2"/>
              <a:buChar char=""/>
              <a:defRPr sz="1200" kern="1200" spc="0" baseline="0">
                <a:solidFill>
                  <a:schemeClr val="tx1"/>
                </a:solidFill>
                <a:latin typeface="+mn-lt"/>
                <a:ea typeface="+mn-ea"/>
                <a:cs typeface="+mn-cs"/>
              </a:defRPr>
            </a:lvl4pPr>
            <a:lvl5pPr marL="717550" indent="-180975" algn="l" defTabSz="779163" rtl="0" eaLnBrk="1" latinLnBrk="0" hangingPunct="1">
              <a:lnSpc>
                <a:spcPts val="1500"/>
              </a:lnSpc>
              <a:spcBef>
                <a:spcPct val="20000"/>
              </a:spcBef>
              <a:buFont typeface="Arial" pitchFamily="34" charset="0"/>
              <a:buChar char="»"/>
              <a:defRPr sz="1200" kern="1200" spc="0" baseline="0">
                <a:solidFill>
                  <a:schemeClr val="tx1"/>
                </a:solidFill>
                <a:latin typeface="+mn-lt"/>
                <a:ea typeface="+mn-ea"/>
                <a:cs typeface="+mn-cs"/>
              </a:defRPr>
            </a:lvl5pPr>
            <a:lvl6pPr marL="2142698" indent="-194791" algn="l" defTabSz="779163" rtl="0" eaLnBrk="1" latinLnBrk="0" hangingPunct="1">
              <a:spcBef>
                <a:spcPct val="20000"/>
              </a:spcBef>
              <a:buFont typeface="Arial" pitchFamily="34" charset="0"/>
              <a:buChar char="•"/>
              <a:defRPr sz="1700" kern="1200">
                <a:solidFill>
                  <a:schemeClr val="tx1"/>
                </a:solidFill>
                <a:latin typeface="+mn-lt"/>
                <a:ea typeface="+mn-ea"/>
                <a:cs typeface="+mn-cs"/>
              </a:defRPr>
            </a:lvl6pPr>
            <a:lvl7pPr marL="2532280" indent="-194791" algn="l" defTabSz="779163" rtl="0" eaLnBrk="1" latinLnBrk="0" hangingPunct="1">
              <a:spcBef>
                <a:spcPct val="20000"/>
              </a:spcBef>
              <a:buFont typeface="Arial" pitchFamily="34" charset="0"/>
              <a:buChar char="•"/>
              <a:defRPr sz="1700" kern="1200">
                <a:solidFill>
                  <a:schemeClr val="tx1"/>
                </a:solidFill>
                <a:latin typeface="+mn-lt"/>
                <a:ea typeface="+mn-ea"/>
                <a:cs typeface="+mn-cs"/>
              </a:defRPr>
            </a:lvl7pPr>
            <a:lvl8pPr marL="2921861" indent="-194791" algn="l" defTabSz="779163" rtl="0" eaLnBrk="1" latinLnBrk="0" hangingPunct="1">
              <a:spcBef>
                <a:spcPct val="20000"/>
              </a:spcBef>
              <a:buFont typeface="Arial" pitchFamily="34" charset="0"/>
              <a:buChar char="•"/>
              <a:defRPr sz="1700" kern="1200">
                <a:solidFill>
                  <a:schemeClr val="tx1"/>
                </a:solidFill>
                <a:latin typeface="+mn-lt"/>
                <a:ea typeface="+mn-ea"/>
                <a:cs typeface="+mn-cs"/>
              </a:defRPr>
            </a:lvl8pPr>
            <a:lvl9pPr marL="3311443" indent="-194791" algn="l" defTabSz="779163" rtl="0" eaLnBrk="1" latinLnBrk="0" hangingPunct="1">
              <a:spcBef>
                <a:spcPct val="20000"/>
              </a:spcBef>
              <a:buFont typeface="Arial" pitchFamily="34" charset="0"/>
              <a:buChar char="•"/>
              <a:defRPr sz="1700" kern="1200">
                <a:solidFill>
                  <a:schemeClr val="tx1"/>
                </a:solidFill>
                <a:latin typeface="+mn-lt"/>
                <a:ea typeface="+mn-ea"/>
                <a:cs typeface="+mn-cs"/>
              </a:defRPr>
            </a:lvl9pPr>
          </a:lstStyle>
          <a:p>
            <a:pPr algn="ctr" defTabSz="389582">
              <a:lnSpc>
                <a:spcPct val="100000"/>
              </a:lnSpc>
              <a:spcBef>
                <a:spcPts val="0"/>
              </a:spcBef>
            </a:pPr>
            <a:r>
              <a:rPr lang="en-GB" sz="1600" b="1" dirty="0">
                <a:solidFill>
                  <a:srgbClr val="4D4D4D"/>
                </a:solidFill>
                <a:latin typeface="Avenir Black" charset="0"/>
                <a:ea typeface="Avenir Black" charset="0"/>
                <a:cs typeface="Avenir Black" charset="0"/>
              </a:rPr>
              <a:t>Brand Opportunity</a:t>
            </a:r>
          </a:p>
        </p:txBody>
      </p:sp>
      <p:sp>
        <p:nvSpPr>
          <p:cNvPr id="12" name="Rectangle 11"/>
          <p:cNvSpPr/>
          <p:nvPr/>
        </p:nvSpPr>
        <p:spPr>
          <a:xfrm>
            <a:off x="493453" y="4024137"/>
            <a:ext cx="2863759" cy="1184865"/>
          </a:xfrm>
          <a:prstGeom prst="rect">
            <a:avLst/>
          </a:prstGeom>
          <a:solidFill>
            <a:schemeClr val="bg2">
              <a:lumMod val="1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121890" tIns="60945" rIns="121890" bIns="60945" rtlCol="0" anchor="ctr"/>
          <a:lstStyle/>
          <a:p>
            <a:pPr algn="ctr" defTabSz="914265"/>
            <a:r>
              <a:rPr lang="en-GB" sz="1600" b="1" dirty="0">
                <a:solidFill>
                  <a:srgbClr val="FFFFFF"/>
                </a:solidFill>
                <a:latin typeface="Avenir Black" charset="0"/>
                <a:ea typeface="Avenir Black" charset="0"/>
                <a:cs typeface="Avenir Black" charset="0"/>
              </a:rPr>
              <a:t>McDonalds</a:t>
            </a:r>
          </a:p>
          <a:p>
            <a:pPr algn="ctr" defTabSz="914265"/>
            <a:r>
              <a:rPr lang="en-GB" sz="1600" b="1" dirty="0">
                <a:solidFill>
                  <a:srgbClr val="FFFFFF"/>
                </a:solidFill>
                <a:latin typeface="Avenir Black" charset="0"/>
                <a:ea typeface="Avenir Black" charset="0"/>
                <a:cs typeface="Avenir Black" charset="0"/>
              </a:rPr>
              <a:t>It’s your lunch, take it!</a:t>
            </a:r>
          </a:p>
        </p:txBody>
      </p:sp>
      <p:sp>
        <p:nvSpPr>
          <p:cNvPr id="13" name="Rectangle 12"/>
          <p:cNvSpPr/>
          <p:nvPr/>
        </p:nvSpPr>
        <p:spPr>
          <a:xfrm>
            <a:off x="493453" y="1941129"/>
            <a:ext cx="2485921" cy="9128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Insert image here</a:t>
            </a:r>
            <a:endParaRPr lang="en-US" dirty="0">
              <a:solidFill>
                <a:schemeClr val="tx1"/>
              </a:solidFill>
            </a:endParaRPr>
          </a:p>
        </p:txBody>
      </p:sp>
      <p:sp>
        <p:nvSpPr>
          <p:cNvPr id="14" name="Rectangle 13"/>
          <p:cNvSpPr/>
          <p:nvPr/>
        </p:nvSpPr>
        <p:spPr>
          <a:xfrm>
            <a:off x="6451175" y="1856670"/>
            <a:ext cx="2485921" cy="9128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Insert image here</a:t>
            </a:r>
            <a:endParaRPr lang="en-US" dirty="0">
              <a:solidFill>
                <a:schemeClr val="tx1"/>
              </a:solidFill>
            </a:endParaRPr>
          </a:p>
        </p:txBody>
      </p:sp>
      <p:sp>
        <p:nvSpPr>
          <p:cNvPr id="15" name="Rectangle 14"/>
          <p:cNvSpPr/>
          <p:nvPr/>
        </p:nvSpPr>
        <p:spPr>
          <a:xfrm>
            <a:off x="3504173" y="4262186"/>
            <a:ext cx="2485921" cy="9128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Insert image here</a:t>
            </a:r>
            <a:endParaRPr lang="en-US" dirty="0">
              <a:solidFill>
                <a:schemeClr val="tx1"/>
              </a:solidFill>
            </a:endParaRPr>
          </a:p>
        </p:txBody>
      </p:sp>
      <p:sp>
        <p:nvSpPr>
          <p:cNvPr id="16" name="Rectangle 15"/>
          <p:cNvSpPr/>
          <p:nvPr/>
        </p:nvSpPr>
        <p:spPr>
          <a:xfrm>
            <a:off x="9257108" y="4307009"/>
            <a:ext cx="2485921" cy="9128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Insert image here</a:t>
            </a:r>
            <a:endParaRPr lang="en-US" dirty="0">
              <a:solidFill>
                <a:schemeClr val="tx1"/>
              </a:solidFill>
            </a:endParaRPr>
          </a:p>
        </p:txBody>
      </p:sp>
      <p:sp>
        <p:nvSpPr>
          <p:cNvPr id="17" name="Rectangle 16"/>
          <p:cNvSpPr/>
          <p:nvPr/>
        </p:nvSpPr>
        <p:spPr>
          <a:xfrm>
            <a:off x="9240696" y="258975"/>
            <a:ext cx="2485921" cy="9128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Insert image here</a:t>
            </a:r>
            <a:endParaRPr lang="en-US" dirty="0">
              <a:solidFill>
                <a:schemeClr val="tx1"/>
              </a:solidFill>
            </a:endParaRPr>
          </a:p>
        </p:txBody>
      </p:sp>
    </p:spTree>
    <p:extLst>
      <p:ext uri="{BB962C8B-B14F-4D97-AF65-F5344CB8AC3E}">
        <p14:creationId xmlns:p14="http://schemas.microsoft.com/office/powerpoint/2010/main" val="675619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7" grpId="0" animBg="1"/>
      <p:bldP spid="1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E449825A-EABC-8319-7E19-6738830BD76A}"/>
              </a:ext>
            </a:extLst>
          </p:cNvPr>
          <p:cNvSpPr txBox="1"/>
          <p:nvPr/>
        </p:nvSpPr>
        <p:spPr>
          <a:xfrm>
            <a:off x="10216551" y="42557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Logo here</a:t>
            </a:r>
            <a:r>
              <a:rPr lang="en-US">
                <a:cs typeface="Calibri"/>
              </a:rPr>
              <a:t>​</a:t>
            </a:r>
            <a:endParaRPr lang="en-US"/>
          </a:p>
        </p:txBody>
      </p:sp>
      <p:pic>
        <p:nvPicPr>
          <p:cNvPr id="3" name="Picture 2" descr="http://www.mcdonalds.com/etc/designs/mcdonalds/en/_jcr_content/genericpage/genericpagecontent/sitelevelconfiguration/logoimage.im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97539" y="157080"/>
            <a:ext cx="1098219" cy="952314"/>
          </a:xfrm>
          <a:prstGeom prst="rect">
            <a:avLst/>
          </a:prstGeom>
          <a:noFill/>
          <a:effectLst/>
          <a:extLst>
            <a:ext uri="{909E8E84-426E-40DD-AFC4-6F175D3DCCD1}">
              <a14:hiddenFill xmlns:a14="http://schemas.microsoft.com/office/drawing/2010/main">
                <a:solidFill>
                  <a:srgbClr val="FFFFFF"/>
                </a:solidFill>
              </a14:hiddenFill>
            </a:ext>
          </a:extLst>
        </p:spPr>
      </p:pic>
      <p:graphicFrame>
        <p:nvGraphicFramePr>
          <p:cNvPr id="5" name="Content Placeholder 3"/>
          <p:cNvGraphicFramePr>
            <a:graphicFrameLocks/>
          </p:cNvGraphicFramePr>
          <p:nvPr>
            <p:extLst>
              <p:ext uri="{D42A27DB-BD31-4B8C-83A1-F6EECF244321}">
                <p14:modId xmlns:p14="http://schemas.microsoft.com/office/powerpoint/2010/main" val="234129763"/>
              </p:ext>
            </p:extLst>
          </p:nvPr>
        </p:nvGraphicFramePr>
        <p:xfrm>
          <a:off x="1075822" y="1296569"/>
          <a:ext cx="10150530" cy="4493336"/>
        </p:xfrm>
        <a:graphic>
          <a:graphicData uri="http://schemas.openxmlformats.org/drawingml/2006/table">
            <a:tbl>
              <a:tblPr firstRow="1" bandRow="1">
                <a:tableStyleId>{5C22544A-7EE6-4342-B048-85BDC9FD1C3A}</a:tableStyleId>
              </a:tblPr>
              <a:tblGrid>
                <a:gridCol w="2030106">
                  <a:extLst>
                    <a:ext uri="{9D8B030D-6E8A-4147-A177-3AD203B41FA5}">
                      <a16:colId xmlns:a16="http://schemas.microsoft.com/office/drawing/2014/main" xmlns="" val="20000"/>
                    </a:ext>
                  </a:extLst>
                </a:gridCol>
                <a:gridCol w="2030106">
                  <a:extLst>
                    <a:ext uri="{9D8B030D-6E8A-4147-A177-3AD203B41FA5}">
                      <a16:colId xmlns:a16="http://schemas.microsoft.com/office/drawing/2014/main" xmlns="" val="20001"/>
                    </a:ext>
                  </a:extLst>
                </a:gridCol>
                <a:gridCol w="2030106">
                  <a:extLst>
                    <a:ext uri="{9D8B030D-6E8A-4147-A177-3AD203B41FA5}">
                      <a16:colId xmlns:a16="http://schemas.microsoft.com/office/drawing/2014/main" xmlns="" val="20002"/>
                    </a:ext>
                  </a:extLst>
                </a:gridCol>
                <a:gridCol w="2030106">
                  <a:extLst>
                    <a:ext uri="{9D8B030D-6E8A-4147-A177-3AD203B41FA5}">
                      <a16:colId xmlns:a16="http://schemas.microsoft.com/office/drawing/2014/main" xmlns="" val="20003"/>
                    </a:ext>
                  </a:extLst>
                </a:gridCol>
                <a:gridCol w="2030106">
                  <a:extLst>
                    <a:ext uri="{9D8B030D-6E8A-4147-A177-3AD203B41FA5}">
                      <a16:colId xmlns:a16="http://schemas.microsoft.com/office/drawing/2014/main" xmlns="" val="20004"/>
                    </a:ext>
                  </a:extLst>
                </a:gridCol>
              </a:tblGrid>
              <a:tr h="362174">
                <a:tc gridSpan="5">
                  <a:txBody>
                    <a:bodyPr/>
                    <a:lstStyle/>
                    <a:p>
                      <a:r>
                        <a:rPr lang="en-GB" sz="1900" baseline="0" dirty="0"/>
                        <a:t>Key moments</a:t>
                      </a:r>
                      <a:endParaRPr lang="en-GB" sz="1900" dirty="0"/>
                    </a:p>
                  </a:txBody>
                  <a:tcPr marL="121912" marR="121912" marT="60948" marB="60948">
                    <a:solidFill>
                      <a:schemeClr val="accent5"/>
                    </a:solidFill>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dirty="0"/>
                    </a:p>
                  </a:txBody>
                  <a:tcPr/>
                </a:tc>
                <a:extLst>
                  <a:ext uri="{0D108BD9-81ED-4DB2-BD59-A6C34878D82A}">
                    <a16:rowId xmlns:a16="http://schemas.microsoft.com/office/drawing/2014/main" xmlns="" val="10000"/>
                  </a:ext>
                </a:extLst>
              </a:tr>
              <a:tr h="905435">
                <a:tc>
                  <a:txBody>
                    <a:bodyPr/>
                    <a:lstStyle/>
                    <a:p>
                      <a:r>
                        <a:rPr lang="en-GB" sz="1600" b="1" dirty="0">
                          <a:solidFill>
                            <a:schemeClr val="bg1"/>
                          </a:solidFill>
                          <a:latin typeface="+mj-lt"/>
                        </a:rPr>
                        <a:t>ACT</a:t>
                      </a:r>
                    </a:p>
                  </a:txBody>
                  <a:tcPr marL="121912" marR="121912" marT="60948" marB="60948" anchor="ctr">
                    <a:solidFill>
                      <a:schemeClr val="accent5"/>
                    </a:solidFill>
                  </a:tcPr>
                </a:tc>
                <a:tc>
                  <a:txBody>
                    <a:bodyPr/>
                    <a:lstStyle/>
                    <a:p>
                      <a:pPr marL="0" marR="0" lvl="0" indent="0" algn="ctr" defTabSz="779163" rtl="0" eaLnBrk="1" fontAlgn="auto" latinLnBrk="0" hangingPunct="1">
                        <a:lnSpc>
                          <a:spcPct val="100000"/>
                        </a:lnSpc>
                        <a:spcBef>
                          <a:spcPts val="0"/>
                        </a:spcBef>
                        <a:spcAft>
                          <a:spcPts val="0"/>
                        </a:spcAft>
                        <a:buClrTx/>
                        <a:buSzTx/>
                        <a:buFontTx/>
                        <a:buNone/>
                        <a:tabLst/>
                        <a:defRPr/>
                      </a:pPr>
                      <a:r>
                        <a:rPr kumimoji="0" lang="en-US" sz="1200" b="0" i="0" u="none" strike="noStrike" cap="none" normalizeH="0" baseline="0" dirty="0">
                          <a:ln>
                            <a:noFill/>
                          </a:ln>
                          <a:solidFill>
                            <a:schemeClr val="tx1"/>
                          </a:solidFill>
                          <a:effectLst/>
                          <a:latin typeface="+mj-lt"/>
                          <a:ea typeface="ＭＳ Ｐゴシック" charset="-128"/>
                          <a:cs typeface="Arial Bold" pitchFamily="34" charset="0"/>
                        </a:rPr>
                        <a:t>Busy office workers that spend their lunch breaks indoors at the desk, and either order in or eat a packed lunch</a:t>
                      </a:r>
                      <a:endParaRPr kumimoji="0" lang="en-GB" sz="1200" b="0" i="0" u="none" strike="noStrike" cap="none" normalizeH="0" baseline="0" dirty="0">
                        <a:ln>
                          <a:noFill/>
                        </a:ln>
                        <a:solidFill>
                          <a:schemeClr val="tx1"/>
                        </a:solidFill>
                        <a:effectLst/>
                        <a:latin typeface="+mj-lt"/>
                        <a:ea typeface="ＭＳ Ｐゴシック" charset="-128"/>
                        <a:cs typeface="Arial Bold" pitchFamily="34" charset="0"/>
                      </a:endParaRPr>
                    </a:p>
                  </a:txBody>
                  <a:tcPr marL="121912" marR="121912" marT="60948" marB="60948" anchor="ctr">
                    <a:solidFill>
                      <a:schemeClr val="accent5">
                        <a:lumMod val="20000"/>
                        <a:lumOff val="80000"/>
                      </a:schemeClr>
                    </a:solidFill>
                  </a:tcPr>
                </a:tc>
                <a:tc>
                  <a:txBody>
                    <a:bodyPr/>
                    <a:lstStyle/>
                    <a:p>
                      <a:pPr algn="ctr"/>
                      <a:r>
                        <a:rPr kumimoji="0" lang="en-GB" sz="1600" b="1" i="0" u="none" strike="noStrike" kern="1200" cap="none" spc="0" normalizeH="0" baseline="0" noProof="0" dirty="0">
                          <a:ln>
                            <a:noFill/>
                          </a:ln>
                          <a:solidFill>
                            <a:schemeClr val="bg1"/>
                          </a:solidFill>
                          <a:effectLst/>
                          <a:uLnTx/>
                          <a:uFillTx/>
                          <a:latin typeface="+mn-lt"/>
                          <a:ea typeface="+mn-ea"/>
                          <a:cs typeface="+mn-cs"/>
                        </a:rPr>
                        <a:t>Communication task from Strategic Quest</a:t>
                      </a:r>
                      <a:endParaRPr lang="en-GB" sz="1000" i="1" kern="1200" dirty="0">
                        <a:solidFill>
                          <a:schemeClr val="bg1"/>
                        </a:solidFill>
                        <a:latin typeface="+mn-lt"/>
                        <a:ea typeface="+mn-ea"/>
                        <a:cs typeface="+mn-cs"/>
                      </a:endParaRPr>
                    </a:p>
                  </a:txBody>
                  <a:tcPr marL="121912" marR="121912" marT="60948" marB="60948" anchor="ctr">
                    <a:solidFill>
                      <a:schemeClr val="accent5"/>
                    </a:solidFill>
                  </a:tcPr>
                </a:tc>
                <a:tc gridSpan="2">
                  <a:txBody>
                    <a:bodyPr/>
                    <a:lstStyle/>
                    <a:p>
                      <a:pPr marL="0" marR="0" lvl="0" indent="0" algn="ctr" defTabSz="779163" rtl="0" eaLnBrk="1" fontAlgn="auto" latinLnBrk="0" hangingPunct="1">
                        <a:lnSpc>
                          <a:spcPct val="100000"/>
                        </a:lnSpc>
                        <a:spcBef>
                          <a:spcPts val="0"/>
                        </a:spcBef>
                        <a:spcAft>
                          <a:spcPts val="0"/>
                        </a:spcAft>
                        <a:buClrTx/>
                        <a:buSzTx/>
                        <a:buFontTx/>
                        <a:buNone/>
                        <a:tabLst/>
                        <a:defRPr/>
                      </a:pPr>
                      <a:r>
                        <a:rPr kumimoji="0" lang="en-GB" sz="1200" b="0" i="0" u="none" strike="noStrike" cap="none" normalizeH="0" baseline="0" dirty="0">
                          <a:ln>
                            <a:noFill/>
                          </a:ln>
                          <a:solidFill>
                            <a:schemeClr val="tx1"/>
                          </a:solidFill>
                          <a:effectLst/>
                          <a:latin typeface="+mj-lt"/>
                          <a:ea typeface="ＭＳ Ｐゴシック" charset="-128"/>
                          <a:cs typeface="Arial Bold" pitchFamily="34" charset="0"/>
                        </a:rPr>
                        <a:t>Get them to go outside and eat McDonalds for lunch by convincing them that they deserve that time and should make a stand and claim their lunch break back!</a:t>
                      </a:r>
                    </a:p>
                  </a:txBody>
                  <a:tcPr marL="121912" marR="121912" marT="60948" marB="60948" anchor="ctr">
                    <a:solidFill>
                      <a:schemeClr val="accent5">
                        <a:lumMod val="20000"/>
                        <a:lumOff val="80000"/>
                      </a:schemeClr>
                    </a:solidFill>
                  </a:tcPr>
                </a:tc>
                <a:tc hMerge="1">
                  <a:txBody>
                    <a:bodyPr/>
                    <a:lstStyle/>
                    <a:p>
                      <a:pPr algn="ctr"/>
                      <a:endParaRPr lang="en-GB" sz="900" i="1" dirty="0"/>
                    </a:p>
                  </a:txBody>
                  <a:tcPr anchor="ctr"/>
                </a:tc>
                <a:extLst>
                  <a:ext uri="{0D108BD9-81ED-4DB2-BD59-A6C34878D82A}">
                    <a16:rowId xmlns:a16="http://schemas.microsoft.com/office/drawing/2014/main" xmlns="" val="10001"/>
                  </a:ext>
                </a:extLst>
              </a:tr>
              <a:tr h="477412">
                <a:tc rowSpan="2">
                  <a:txBody>
                    <a:bodyPr/>
                    <a:lstStyle/>
                    <a:p>
                      <a:r>
                        <a:rPr lang="en-GB" sz="1600" b="1" dirty="0">
                          <a:solidFill>
                            <a:schemeClr val="bg1"/>
                          </a:solidFill>
                          <a:latin typeface="+mj-lt"/>
                        </a:rPr>
                        <a:t>Key Moment</a:t>
                      </a:r>
                    </a:p>
                  </a:txBody>
                  <a:tcPr marL="121912" marR="121912" marT="60948" marB="60948" anchor="ctr">
                    <a:solidFill>
                      <a:schemeClr val="accent5"/>
                    </a:solidFill>
                  </a:tcPr>
                </a:tc>
                <a:tc>
                  <a:txBody>
                    <a:bodyPr/>
                    <a:lstStyle/>
                    <a:p>
                      <a:pPr marL="0" marR="0" indent="0" algn="ctr" rtl="0" eaLnBrk="1" fontAlgn="base" latinLnBrk="0" hangingPunct="1">
                        <a:spcBef>
                          <a:spcPts val="0"/>
                        </a:spcBef>
                        <a:spcAft>
                          <a:spcPts val="0"/>
                        </a:spcAft>
                      </a:pPr>
                      <a:r>
                        <a:rPr lang="en-US" sz="1500" b="1" i="0" u="none" strike="noStrike" kern="1200" baseline="0" dirty="0">
                          <a:ln>
                            <a:noFill/>
                          </a:ln>
                          <a:solidFill>
                            <a:schemeClr val="tx1"/>
                          </a:solidFill>
                          <a:effectLst/>
                          <a:latin typeface="+mj-lt"/>
                          <a:cs typeface="Arial Bold"/>
                        </a:rPr>
                        <a:t>Making packed lunch</a:t>
                      </a:r>
                      <a:endParaRPr lang="en-US" sz="2400" b="1" i="0" u="none" strike="noStrike" dirty="0">
                        <a:solidFill>
                          <a:schemeClr val="tx1"/>
                        </a:solidFill>
                        <a:effectLst/>
                        <a:latin typeface="+mj-lt"/>
                      </a:endParaRPr>
                    </a:p>
                  </a:txBody>
                  <a:tcPr marL="121912" marR="121912" marT="45711" marB="45711" anchor="ctr">
                    <a:solidFill>
                      <a:schemeClr val="accent5">
                        <a:lumMod val="20000"/>
                        <a:lumOff val="80000"/>
                        <a:alpha val="50000"/>
                      </a:schemeClr>
                    </a:solidFill>
                  </a:tcPr>
                </a:tc>
                <a:tc>
                  <a:txBody>
                    <a:bodyPr/>
                    <a:lstStyle/>
                    <a:p>
                      <a:pPr marL="0" marR="0" indent="0" algn="ctr" rtl="0" eaLnBrk="1" fontAlgn="base" latinLnBrk="0" hangingPunct="1">
                        <a:spcBef>
                          <a:spcPts val="0"/>
                        </a:spcBef>
                        <a:spcAft>
                          <a:spcPts val="0"/>
                        </a:spcAft>
                      </a:pPr>
                      <a:r>
                        <a:rPr lang="en-US" sz="1500" b="1" i="0" u="none" strike="noStrike" kern="1200" baseline="0" dirty="0">
                          <a:ln>
                            <a:noFill/>
                          </a:ln>
                          <a:solidFill>
                            <a:schemeClr val="tx1"/>
                          </a:solidFill>
                          <a:effectLst/>
                          <a:latin typeface="+mj-lt"/>
                          <a:cs typeface="Arial Bold"/>
                        </a:rPr>
                        <a:t>Commute to work</a:t>
                      </a:r>
                      <a:endParaRPr lang="en-US" sz="2400" b="1" i="0" u="none" strike="noStrike" dirty="0">
                        <a:solidFill>
                          <a:schemeClr val="tx1"/>
                        </a:solidFill>
                        <a:effectLst/>
                        <a:latin typeface="+mj-lt"/>
                      </a:endParaRPr>
                    </a:p>
                  </a:txBody>
                  <a:tcPr marL="121912" marR="121912" marT="45711" marB="45711" anchor="ctr">
                    <a:solidFill>
                      <a:schemeClr val="accent5">
                        <a:lumMod val="20000"/>
                        <a:lumOff val="80000"/>
                        <a:alpha val="50000"/>
                      </a:schemeClr>
                    </a:solidFill>
                  </a:tcPr>
                </a:tc>
                <a:tc>
                  <a:txBody>
                    <a:bodyPr/>
                    <a:lstStyle/>
                    <a:p>
                      <a:pPr marL="0" marR="0" indent="0" algn="ctr" rtl="0" eaLnBrk="1" fontAlgn="base" latinLnBrk="0" hangingPunct="1">
                        <a:spcBef>
                          <a:spcPts val="0"/>
                        </a:spcBef>
                        <a:spcAft>
                          <a:spcPts val="0"/>
                        </a:spcAft>
                      </a:pPr>
                      <a:r>
                        <a:rPr lang="en-GB" sz="1500" b="1" i="0" u="none" strike="noStrike" kern="1200" baseline="0" dirty="0">
                          <a:ln>
                            <a:noFill/>
                          </a:ln>
                          <a:solidFill>
                            <a:schemeClr val="tx1"/>
                          </a:solidFill>
                          <a:effectLst/>
                          <a:latin typeface="+mj-lt"/>
                          <a:cs typeface="Arial Bold"/>
                        </a:rPr>
                        <a:t>When getting hungry for lunch</a:t>
                      </a:r>
                      <a:endParaRPr lang="en-GB" sz="2400" b="1" i="0" u="none" strike="noStrike" dirty="0">
                        <a:solidFill>
                          <a:schemeClr val="tx1"/>
                        </a:solidFill>
                        <a:effectLst/>
                        <a:latin typeface="+mj-lt"/>
                      </a:endParaRPr>
                    </a:p>
                  </a:txBody>
                  <a:tcPr marL="121912" marR="121912" marT="45711" marB="45711" anchor="ctr">
                    <a:solidFill>
                      <a:schemeClr val="accent5">
                        <a:lumMod val="20000"/>
                        <a:lumOff val="80000"/>
                        <a:alpha val="50000"/>
                      </a:schemeClr>
                    </a:solidFill>
                  </a:tcPr>
                </a:tc>
                <a:tc>
                  <a:txBody>
                    <a:bodyPr/>
                    <a:lstStyle/>
                    <a:p>
                      <a:pPr marL="0" marR="0" indent="0" algn="ctr" rtl="0" eaLnBrk="1" fontAlgn="base" latinLnBrk="0" hangingPunct="1">
                        <a:spcBef>
                          <a:spcPts val="0"/>
                        </a:spcBef>
                        <a:spcAft>
                          <a:spcPts val="0"/>
                        </a:spcAft>
                      </a:pPr>
                      <a:r>
                        <a:rPr lang="en-US" sz="1500" b="1" i="0" u="none" strike="noStrike" kern="1200" baseline="0" dirty="0">
                          <a:ln>
                            <a:noFill/>
                          </a:ln>
                          <a:solidFill>
                            <a:schemeClr val="tx1"/>
                          </a:solidFill>
                          <a:effectLst/>
                          <a:latin typeface="+mj-lt"/>
                          <a:cs typeface="Arial Bold"/>
                        </a:rPr>
                        <a:t>Having lunch</a:t>
                      </a:r>
                      <a:endParaRPr lang="en-US" sz="2400" b="1" i="0" u="none" strike="noStrike" dirty="0">
                        <a:solidFill>
                          <a:schemeClr val="tx1"/>
                        </a:solidFill>
                        <a:effectLst/>
                        <a:latin typeface="+mj-lt"/>
                      </a:endParaRPr>
                    </a:p>
                  </a:txBody>
                  <a:tcPr marL="121912" marR="121912" marT="45711" marB="45711" anchor="ctr">
                    <a:solidFill>
                      <a:schemeClr val="accent5">
                        <a:lumMod val="20000"/>
                        <a:lumOff val="80000"/>
                        <a:alpha val="50000"/>
                      </a:schemeClr>
                    </a:solidFill>
                  </a:tcPr>
                </a:tc>
                <a:extLst>
                  <a:ext uri="{0D108BD9-81ED-4DB2-BD59-A6C34878D82A}">
                    <a16:rowId xmlns:a16="http://schemas.microsoft.com/office/drawing/2014/main" xmlns="" val="10002"/>
                  </a:ext>
                </a:extLst>
              </a:tr>
              <a:tr h="246937">
                <a:tc vMerge="1">
                  <a:txBody>
                    <a:bodyPr/>
                    <a:lstStyle/>
                    <a:p>
                      <a:endParaRPr lang="en-GB" dirty="0"/>
                    </a:p>
                  </a:txBody>
                  <a:tcPr/>
                </a:tc>
                <a:tc gridSpan="4">
                  <a:txBody>
                    <a:bodyPr/>
                    <a:lstStyle/>
                    <a:p>
                      <a:r>
                        <a:rPr lang="en-GB" sz="1100" dirty="0">
                          <a:solidFill>
                            <a:schemeClr val="tx1"/>
                          </a:solidFill>
                          <a:latin typeface="+mj-lt"/>
                        </a:rPr>
                        <a:t>Linked</a:t>
                      </a:r>
                      <a:r>
                        <a:rPr lang="en-GB" sz="1100" baseline="0" dirty="0">
                          <a:solidFill>
                            <a:schemeClr val="tx1"/>
                          </a:solidFill>
                          <a:latin typeface="+mj-lt"/>
                        </a:rPr>
                        <a:t> to your target audience/category and brand</a:t>
                      </a:r>
                      <a:endParaRPr lang="en-GB" sz="1100" dirty="0">
                        <a:solidFill>
                          <a:schemeClr val="tx1"/>
                        </a:solidFill>
                        <a:latin typeface="+mj-lt"/>
                      </a:endParaRPr>
                    </a:p>
                  </a:txBody>
                  <a:tcPr marL="121912" marR="121912" marT="60948" marB="60948">
                    <a:solidFill>
                      <a:schemeClr val="accent5">
                        <a:lumMod val="20000"/>
                        <a:lumOff val="80000"/>
                      </a:schemeClr>
                    </a:solidFill>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xmlns="" val="10003"/>
                  </a:ext>
                </a:extLst>
              </a:tr>
              <a:tr h="477412">
                <a:tc rowSpan="2">
                  <a:txBody>
                    <a:bodyPr/>
                    <a:lstStyle/>
                    <a:p>
                      <a:r>
                        <a:rPr lang="en-GB" sz="1600" b="1" dirty="0">
                          <a:solidFill>
                            <a:schemeClr val="bg1"/>
                          </a:solidFill>
                          <a:latin typeface="+mj-lt"/>
                        </a:rPr>
                        <a:t>Points</a:t>
                      </a:r>
                      <a:r>
                        <a:rPr lang="en-GB" sz="1600" b="1" baseline="0" dirty="0">
                          <a:solidFill>
                            <a:schemeClr val="bg1"/>
                          </a:solidFill>
                          <a:latin typeface="+mj-lt"/>
                        </a:rPr>
                        <a:t> in Time</a:t>
                      </a:r>
                      <a:br>
                        <a:rPr lang="en-GB" sz="1600" b="1" baseline="0" dirty="0">
                          <a:solidFill>
                            <a:schemeClr val="bg1"/>
                          </a:solidFill>
                          <a:latin typeface="+mj-lt"/>
                        </a:rPr>
                      </a:br>
                      <a:r>
                        <a:rPr lang="en-GB" sz="1600" b="1" baseline="0" dirty="0">
                          <a:solidFill>
                            <a:schemeClr val="bg1"/>
                          </a:solidFill>
                          <a:latin typeface="+mj-lt"/>
                        </a:rPr>
                        <a:t>(When)</a:t>
                      </a:r>
                      <a:endParaRPr lang="en-GB" sz="1600" b="1" dirty="0">
                        <a:solidFill>
                          <a:schemeClr val="bg1"/>
                        </a:solidFill>
                        <a:latin typeface="+mj-lt"/>
                      </a:endParaRPr>
                    </a:p>
                  </a:txBody>
                  <a:tcPr marL="121912" marR="121912" marT="60948" marB="60948" anchor="ctr">
                    <a:solidFill>
                      <a:schemeClr val="accent5"/>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500" b="1" i="0" u="none" strike="noStrike" cap="none" normalizeH="0" baseline="0" dirty="0">
                          <a:ln>
                            <a:noFill/>
                          </a:ln>
                          <a:solidFill>
                            <a:schemeClr val="tx1"/>
                          </a:solidFill>
                          <a:effectLst/>
                          <a:latin typeface="+mj-lt"/>
                          <a:cs typeface="Arial Bold" pitchFamily="34" charset="0"/>
                        </a:rPr>
                        <a:t>Mornings between </a:t>
                      </a:r>
                      <a:br>
                        <a:rPr kumimoji="0" lang="en-US" sz="1500" b="1" i="0" u="none" strike="noStrike" cap="none" normalizeH="0" baseline="0" dirty="0">
                          <a:ln>
                            <a:noFill/>
                          </a:ln>
                          <a:solidFill>
                            <a:schemeClr val="tx1"/>
                          </a:solidFill>
                          <a:effectLst/>
                          <a:latin typeface="+mj-lt"/>
                          <a:cs typeface="Arial Bold" pitchFamily="34" charset="0"/>
                        </a:rPr>
                      </a:br>
                      <a:r>
                        <a:rPr kumimoji="0" lang="en-US" sz="1500" b="1" i="0" u="none" strike="noStrike" cap="none" normalizeH="0" baseline="0" dirty="0">
                          <a:ln>
                            <a:noFill/>
                          </a:ln>
                          <a:solidFill>
                            <a:schemeClr val="tx1"/>
                          </a:solidFill>
                          <a:effectLst/>
                          <a:latin typeface="+mj-lt"/>
                          <a:cs typeface="Arial Bold" pitchFamily="34" charset="0"/>
                        </a:rPr>
                        <a:t>8 and 8.30</a:t>
                      </a:r>
                    </a:p>
                  </a:txBody>
                  <a:tcPr marL="121912" marR="121912" marT="45711" marB="45711" anchor="ctr" horzOverflow="overflow">
                    <a:solidFill>
                      <a:schemeClr val="accent5">
                        <a:lumMod val="20000"/>
                        <a:lumOff val="80000"/>
                        <a:alpha val="50000"/>
                      </a:schemeClr>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dirty="0">
                          <a:ln>
                            <a:noFill/>
                          </a:ln>
                          <a:solidFill>
                            <a:schemeClr val="tx1"/>
                          </a:solidFill>
                          <a:effectLst/>
                          <a:latin typeface="+mj-lt"/>
                          <a:cs typeface="Arial Bold" pitchFamily="34" charset="0"/>
                        </a:rPr>
                        <a:t>8:30~9am</a:t>
                      </a:r>
                    </a:p>
                  </a:txBody>
                  <a:tcPr marL="121912" marR="121912" marT="45711" marB="45711" anchor="ctr" horzOverflow="overflow">
                    <a:solidFill>
                      <a:schemeClr val="accent5">
                        <a:lumMod val="20000"/>
                        <a:lumOff val="80000"/>
                        <a:alpha val="50000"/>
                      </a:schemeClr>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500" b="1" i="0" u="none" strike="noStrike" cap="none" normalizeH="0" baseline="0" dirty="0">
                          <a:ln>
                            <a:noFill/>
                          </a:ln>
                          <a:solidFill>
                            <a:schemeClr val="tx1"/>
                          </a:solidFill>
                          <a:effectLst/>
                          <a:latin typeface="+mj-lt"/>
                          <a:cs typeface="Arial Bold" pitchFamily="34" charset="0"/>
                        </a:rPr>
                        <a:t>Between </a:t>
                      </a:r>
                      <a:br>
                        <a:rPr kumimoji="0" lang="en-US" sz="1500" b="1" i="0" u="none" strike="noStrike" cap="none" normalizeH="0" baseline="0" dirty="0">
                          <a:ln>
                            <a:noFill/>
                          </a:ln>
                          <a:solidFill>
                            <a:schemeClr val="tx1"/>
                          </a:solidFill>
                          <a:effectLst/>
                          <a:latin typeface="+mj-lt"/>
                          <a:cs typeface="Arial Bold" pitchFamily="34" charset="0"/>
                        </a:rPr>
                      </a:br>
                      <a:r>
                        <a:rPr kumimoji="0" lang="en-US" sz="1500" b="1" i="0" u="none" strike="noStrike" cap="none" normalizeH="0" baseline="0" dirty="0">
                          <a:ln>
                            <a:noFill/>
                          </a:ln>
                          <a:solidFill>
                            <a:schemeClr val="tx1"/>
                          </a:solidFill>
                          <a:effectLst/>
                          <a:latin typeface="+mj-lt"/>
                          <a:cs typeface="Arial Bold" pitchFamily="34" charset="0"/>
                        </a:rPr>
                        <a:t>11 and 12 am</a:t>
                      </a:r>
                    </a:p>
                  </a:txBody>
                  <a:tcPr marL="121912" marR="121912" marT="45711" marB="45711" anchor="ctr" horzOverflow="overflow">
                    <a:solidFill>
                      <a:schemeClr val="accent5">
                        <a:lumMod val="20000"/>
                        <a:lumOff val="80000"/>
                        <a:alpha val="50000"/>
                      </a:schemeClr>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500" b="1" i="0" u="none" strike="noStrike" cap="none" normalizeH="0" baseline="0" dirty="0">
                          <a:ln>
                            <a:noFill/>
                          </a:ln>
                          <a:solidFill>
                            <a:schemeClr val="tx1"/>
                          </a:solidFill>
                          <a:effectLst/>
                          <a:latin typeface="+mj-lt"/>
                          <a:cs typeface="Arial Bold" pitchFamily="34" charset="0"/>
                        </a:rPr>
                        <a:t>13 pm</a:t>
                      </a:r>
                    </a:p>
                  </a:txBody>
                  <a:tcPr marL="121912" marR="121912" marT="45711" marB="45711" anchor="ctr" horzOverflow="overflow">
                    <a:solidFill>
                      <a:schemeClr val="accent5">
                        <a:lumMod val="20000"/>
                        <a:lumOff val="80000"/>
                        <a:alpha val="50000"/>
                      </a:schemeClr>
                    </a:solidFill>
                  </a:tcPr>
                </a:tc>
                <a:extLst>
                  <a:ext uri="{0D108BD9-81ED-4DB2-BD59-A6C34878D82A}">
                    <a16:rowId xmlns:a16="http://schemas.microsoft.com/office/drawing/2014/main" xmlns="" val="10004"/>
                  </a:ext>
                </a:extLst>
              </a:tr>
              <a:tr h="246937">
                <a:tc vMerge="1">
                  <a:txBody>
                    <a:bodyPr/>
                    <a:lstStyle/>
                    <a:p>
                      <a:endParaRPr lang="en-GB" dirty="0"/>
                    </a:p>
                  </a:txBody>
                  <a:tcPr/>
                </a:tc>
                <a:tc gridSpan="4">
                  <a:txBody>
                    <a:bodyPr/>
                    <a:lstStyle/>
                    <a:p>
                      <a:r>
                        <a:rPr lang="en-GB" sz="1100" dirty="0">
                          <a:solidFill>
                            <a:schemeClr val="tx1"/>
                          </a:solidFill>
                          <a:latin typeface="+mj-lt"/>
                        </a:rPr>
                        <a:t>Just</a:t>
                      </a:r>
                      <a:r>
                        <a:rPr lang="en-GB" sz="1100" baseline="0" dirty="0">
                          <a:solidFill>
                            <a:schemeClr val="tx1"/>
                          </a:solidFill>
                          <a:latin typeface="+mj-lt"/>
                        </a:rPr>
                        <a:t> before/during/after the Key moment</a:t>
                      </a:r>
                      <a:endParaRPr lang="en-GB" sz="1100" dirty="0">
                        <a:solidFill>
                          <a:schemeClr val="tx1"/>
                        </a:solidFill>
                        <a:latin typeface="+mj-lt"/>
                      </a:endParaRPr>
                    </a:p>
                  </a:txBody>
                  <a:tcPr marL="121912" marR="121912" marT="60948" marB="60948">
                    <a:solidFill>
                      <a:schemeClr val="accent5">
                        <a:lumMod val="20000"/>
                        <a:lumOff val="80000"/>
                      </a:schemeClr>
                    </a:solidFill>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xmlns="" val="10005"/>
                  </a:ext>
                </a:extLst>
              </a:tr>
              <a:tr h="395098">
                <a:tc rowSpan="2">
                  <a:txBody>
                    <a:bodyPr/>
                    <a:lstStyle/>
                    <a:p>
                      <a:r>
                        <a:rPr lang="en-GB" sz="1600" b="1" dirty="0">
                          <a:solidFill>
                            <a:schemeClr val="bg1"/>
                          </a:solidFill>
                          <a:latin typeface="+mj-lt"/>
                        </a:rPr>
                        <a:t>Places</a:t>
                      </a:r>
                      <a:br>
                        <a:rPr lang="en-GB" sz="1600" b="1" dirty="0">
                          <a:solidFill>
                            <a:schemeClr val="bg1"/>
                          </a:solidFill>
                          <a:latin typeface="+mj-lt"/>
                        </a:rPr>
                      </a:br>
                      <a:r>
                        <a:rPr lang="en-GB" sz="1600" b="1" dirty="0">
                          <a:solidFill>
                            <a:schemeClr val="bg1"/>
                          </a:solidFill>
                          <a:latin typeface="+mj-lt"/>
                        </a:rPr>
                        <a:t>(Where)</a:t>
                      </a:r>
                    </a:p>
                  </a:txBody>
                  <a:tcPr marL="121912" marR="121912" marT="60948" marB="60948" anchor="ctr">
                    <a:solidFill>
                      <a:schemeClr val="accent5"/>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500" b="1" i="0" u="none" strike="noStrike" cap="none" normalizeH="0" baseline="0" dirty="0">
                          <a:ln>
                            <a:noFill/>
                          </a:ln>
                          <a:solidFill>
                            <a:schemeClr val="tx1"/>
                          </a:solidFill>
                          <a:effectLst/>
                          <a:latin typeface="+mj-lt"/>
                          <a:cs typeface="Arial Bold" pitchFamily="34" charset="0"/>
                        </a:rPr>
                        <a:t>At home</a:t>
                      </a:r>
                    </a:p>
                  </a:txBody>
                  <a:tcPr marL="121912" marR="121912" marT="45711" marB="45711" anchor="ctr" horzOverflow="overflow">
                    <a:solidFill>
                      <a:schemeClr val="accent5">
                        <a:lumMod val="20000"/>
                        <a:lumOff val="80000"/>
                        <a:alpha val="50000"/>
                      </a:schemeClr>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500" b="1" i="0" u="none" strike="noStrike" cap="none" normalizeH="0" baseline="0" dirty="0">
                          <a:ln>
                            <a:noFill/>
                          </a:ln>
                          <a:solidFill>
                            <a:schemeClr val="tx1"/>
                          </a:solidFill>
                          <a:effectLst/>
                          <a:latin typeface="+mj-lt"/>
                          <a:cs typeface="Arial Bold" pitchFamily="34" charset="0"/>
                        </a:rPr>
                        <a:t>Car or bus/metro</a:t>
                      </a:r>
                    </a:p>
                  </a:txBody>
                  <a:tcPr marL="121912" marR="121912" marT="45711" marB="45711" anchor="ctr" horzOverflow="overflow">
                    <a:solidFill>
                      <a:schemeClr val="accent5">
                        <a:lumMod val="20000"/>
                        <a:lumOff val="80000"/>
                        <a:alpha val="50000"/>
                      </a:schemeClr>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500" b="1" i="0" u="none" strike="noStrike" cap="none" normalizeH="0" baseline="0" dirty="0">
                          <a:ln>
                            <a:noFill/>
                          </a:ln>
                          <a:solidFill>
                            <a:schemeClr val="tx1"/>
                          </a:solidFill>
                          <a:effectLst/>
                          <a:latin typeface="+mj-lt"/>
                          <a:cs typeface="Arial Bold" pitchFamily="34" charset="0"/>
                        </a:rPr>
                        <a:t>At work</a:t>
                      </a:r>
                    </a:p>
                  </a:txBody>
                  <a:tcPr marL="121912" marR="121912" marT="45711" marB="45711" anchor="ctr" horzOverflow="overflow">
                    <a:solidFill>
                      <a:schemeClr val="accent5">
                        <a:lumMod val="20000"/>
                        <a:lumOff val="80000"/>
                        <a:alpha val="50000"/>
                      </a:schemeClr>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500" b="1" i="0" u="none" strike="noStrike" cap="none" normalizeH="0" baseline="0" dirty="0">
                          <a:ln>
                            <a:noFill/>
                          </a:ln>
                          <a:solidFill>
                            <a:schemeClr val="tx1"/>
                          </a:solidFill>
                          <a:effectLst/>
                          <a:latin typeface="+mj-lt"/>
                          <a:cs typeface="Arial Bold" pitchFamily="34" charset="0"/>
                        </a:rPr>
                        <a:t>Office desk</a:t>
                      </a:r>
                    </a:p>
                  </a:txBody>
                  <a:tcPr marL="121912" marR="121912" marT="45711" marB="45711" anchor="ctr" horzOverflow="overflow">
                    <a:solidFill>
                      <a:schemeClr val="accent5">
                        <a:lumMod val="20000"/>
                        <a:lumOff val="80000"/>
                        <a:alpha val="50000"/>
                      </a:schemeClr>
                    </a:solidFill>
                  </a:tcPr>
                </a:tc>
                <a:extLst>
                  <a:ext uri="{0D108BD9-81ED-4DB2-BD59-A6C34878D82A}">
                    <a16:rowId xmlns:a16="http://schemas.microsoft.com/office/drawing/2014/main" xmlns="" val="10006"/>
                  </a:ext>
                </a:extLst>
              </a:tr>
              <a:tr h="246937">
                <a:tc vMerge="1">
                  <a:txBody>
                    <a:bodyPr/>
                    <a:lstStyle/>
                    <a:p>
                      <a:endParaRPr lang="en-GB" dirty="0"/>
                    </a:p>
                  </a:txBody>
                  <a:tcPr/>
                </a:tc>
                <a:tc gridSpan="4">
                  <a:txBody>
                    <a:bodyPr/>
                    <a:lstStyle/>
                    <a:p>
                      <a:r>
                        <a:rPr lang="en-GB" sz="1100" dirty="0">
                          <a:solidFill>
                            <a:schemeClr val="tx1"/>
                          </a:solidFill>
                          <a:latin typeface="+mj-lt"/>
                        </a:rPr>
                        <a:t>Where are they at the Key</a:t>
                      </a:r>
                      <a:r>
                        <a:rPr lang="en-GB" sz="1100" baseline="0" dirty="0">
                          <a:solidFill>
                            <a:schemeClr val="tx1"/>
                          </a:solidFill>
                          <a:latin typeface="+mj-lt"/>
                        </a:rPr>
                        <a:t> moment</a:t>
                      </a:r>
                      <a:r>
                        <a:rPr lang="en-GB" sz="1100" dirty="0">
                          <a:solidFill>
                            <a:schemeClr val="tx1"/>
                          </a:solidFill>
                          <a:latin typeface="+mj-lt"/>
                        </a:rPr>
                        <a:t>?</a:t>
                      </a:r>
                    </a:p>
                  </a:txBody>
                  <a:tcPr marL="121912" marR="121912" marT="60948" marB="60948">
                    <a:solidFill>
                      <a:schemeClr val="accent5">
                        <a:lumMod val="20000"/>
                        <a:lumOff val="80000"/>
                      </a:schemeClr>
                    </a:solidFill>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xmlns="" val="10007"/>
                  </a:ext>
                </a:extLst>
              </a:tr>
              <a:tr h="395098">
                <a:tc rowSpan="2">
                  <a:txBody>
                    <a:bodyPr/>
                    <a:lstStyle/>
                    <a:p>
                      <a:r>
                        <a:rPr lang="en-GB" sz="1600" b="1" dirty="0">
                          <a:solidFill>
                            <a:schemeClr val="bg1"/>
                          </a:solidFill>
                          <a:latin typeface="+mj-lt"/>
                        </a:rPr>
                        <a:t>Touchpoints</a:t>
                      </a:r>
                    </a:p>
                  </a:txBody>
                  <a:tcPr marL="121912" marR="121912" marT="60948" marB="60948" anchor="ctr">
                    <a:solidFill>
                      <a:schemeClr val="accent5"/>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500" b="1" i="0" u="none" strike="noStrike" cap="none" normalizeH="0" baseline="0" dirty="0">
                          <a:ln>
                            <a:noFill/>
                          </a:ln>
                          <a:solidFill>
                            <a:schemeClr val="tx1"/>
                          </a:solidFill>
                          <a:effectLst/>
                          <a:latin typeface="+mj-lt"/>
                          <a:cs typeface="Arial Bold" pitchFamily="34" charset="0"/>
                        </a:rPr>
                        <a:t>Radio / TV</a:t>
                      </a:r>
                    </a:p>
                  </a:txBody>
                  <a:tcPr marL="121912" marR="121912" marT="45711" marB="45711" anchor="ctr" horzOverflow="overflow">
                    <a:solidFill>
                      <a:schemeClr val="accent5">
                        <a:lumMod val="20000"/>
                        <a:lumOff val="80000"/>
                        <a:alpha val="50000"/>
                      </a:schemeClr>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500" b="1" i="0" u="none" strike="noStrike" cap="none" normalizeH="0" baseline="0" dirty="0">
                          <a:ln>
                            <a:noFill/>
                          </a:ln>
                          <a:solidFill>
                            <a:schemeClr val="tx1"/>
                          </a:solidFill>
                          <a:effectLst/>
                          <a:latin typeface="+mj-lt"/>
                          <a:cs typeface="Arial Bold" pitchFamily="34" charset="0"/>
                        </a:rPr>
                        <a:t>Radio / Online</a:t>
                      </a:r>
                    </a:p>
                  </a:txBody>
                  <a:tcPr marL="121912" marR="121912" marT="45711" marB="45711" anchor="ctr" horzOverflow="overflow">
                    <a:solidFill>
                      <a:schemeClr val="accent5">
                        <a:lumMod val="20000"/>
                        <a:lumOff val="80000"/>
                        <a:alpha val="50000"/>
                      </a:schemeClr>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dirty="0">
                          <a:ln>
                            <a:noFill/>
                          </a:ln>
                          <a:solidFill>
                            <a:schemeClr val="tx1"/>
                          </a:solidFill>
                          <a:effectLst/>
                          <a:latin typeface="+mj-lt"/>
                          <a:cs typeface="Arial Bold" pitchFamily="34" charset="0"/>
                        </a:rPr>
                        <a:t>Online</a:t>
                      </a:r>
                    </a:p>
                  </a:txBody>
                  <a:tcPr marL="121912" marR="121912" marT="45711" marB="45711" anchor="ctr" horzOverflow="overflow">
                    <a:solidFill>
                      <a:schemeClr val="accent5">
                        <a:lumMod val="20000"/>
                        <a:lumOff val="80000"/>
                        <a:alpha val="50000"/>
                      </a:schemeClr>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dirty="0">
                          <a:ln>
                            <a:noFill/>
                          </a:ln>
                          <a:solidFill>
                            <a:schemeClr val="tx1"/>
                          </a:solidFill>
                          <a:effectLst/>
                          <a:latin typeface="+mj-lt"/>
                          <a:cs typeface="Arial Bold" pitchFamily="34" charset="0"/>
                        </a:rPr>
                        <a:t>Online / OOH</a:t>
                      </a:r>
                    </a:p>
                  </a:txBody>
                  <a:tcPr marL="121912" marR="121912" marT="45711" marB="45711" anchor="ctr" horzOverflow="overflow">
                    <a:solidFill>
                      <a:schemeClr val="accent5">
                        <a:lumMod val="20000"/>
                        <a:lumOff val="80000"/>
                        <a:alpha val="50000"/>
                      </a:schemeClr>
                    </a:solidFill>
                  </a:tcPr>
                </a:tc>
                <a:extLst>
                  <a:ext uri="{0D108BD9-81ED-4DB2-BD59-A6C34878D82A}">
                    <a16:rowId xmlns:a16="http://schemas.microsoft.com/office/drawing/2014/main" xmlns="" val="10008"/>
                  </a:ext>
                </a:extLst>
              </a:tr>
              <a:tr h="246937">
                <a:tc vMerge="1">
                  <a:txBody>
                    <a:bodyPr/>
                    <a:lstStyle/>
                    <a:p>
                      <a:endParaRPr lang="en-GB" dirty="0"/>
                    </a:p>
                  </a:txBody>
                  <a:tcPr/>
                </a:tc>
                <a:tc gridSpan="4">
                  <a:txBody>
                    <a:bodyPr/>
                    <a:lstStyle/>
                    <a:p>
                      <a:r>
                        <a:rPr lang="en-GB" sz="1100" dirty="0">
                          <a:solidFill>
                            <a:schemeClr val="tx1"/>
                          </a:solidFill>
                          <a:latin typeface="+mj-lt"/>
                        </a:rPr>
                        <a:t>By</a:t>
                      </a:r>
                      <a:r>
                        <a:rPr lang="en-GB" sz="1100" baseline="0" dirty="0">
                          <a:solidFill>
                            <a:schemeClr val="tx1"/>
                          </a:solidFill>
                          <a:latin typeface="+mj-lt"/>
                        </a:rPr>
                        <a:t> </a:t>
                      </a:r>
                      <a:r>
                        <a:rPr lang="en-GB" sz="1100" dirty="0">
                          <a:solidFill>
                            <a:schemeClr val="tx1"/>
                          </a:solidFill>
                          <a:latin typeface="+mj-lt"/>
                        </a:rPr>
                        <a:t>whom or</a:t>
                      </a:r>
                      <a:r>
                        <a:rPr lang="en-GB" sz="1100" baseline="0" dirty="0">
                          <a:solidFill>
                            <a:schemeClr val="tx1"/>
                          </a:solidFill>
                          <a:latin typeface="+mj-lt"/>
                        </a:rPr>
                        <a:t> how might they be influenced?</a:t>
                      </a:r>
                      <a:endParaRPr lang="en-GB" sz="1100" dirty="0">
                        <a:solidFill>
                          <a:schemeClr val="tx1"/>
                        </a:solidFill>
                        <a:latin typeface="+mj-lt"/>
                      </a:endParaRPr>
                    </a:p>
                  </a:txBody>
                  <a:tcPr marL="121912" marR="121912" marT="60948" marB="60948">
                    <a:solidFill>
                      <a:schemeClr val="accent5">
                        <a:lumMod val="20000"/>
                        <a:lumOff val="80000"/>
                      </a:schemeClr>
                    </a:solidFill>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xmlns="" val="10009"/>
                  </a:ext>
                </a:extLst>
              </a:tr>
            </a:tbl>
          </a:graphicData>
        </a:graphic>
      </p:graphicFrame>
    </p:spTree>
    <p:extLst>
      <p:ext uri="{BB962C8B-B14F-4D97-AF65-F5344CB8AC3E}">
        <p14:creationId xmlns:p14="http://schemas.microsoft.com/office/powerpoint/2010/main" val="23200384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E449825A-EABC-8319-7E19-6738830BD76A}"/>
              </a:ext>
            </a:extLst>
          </p:cNvPr>
          <p:cNvSpPr txBox="1"/>
          <p:nvPr/>
        </p:nvSpPr>
        <p:spPr>
          <a:xfrm>
            <a:off x="10216551" y="42557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Logo here</a:t>
            </a:r>
            <a:r>
              <a:rPr lang="en-US">
                <a:cs typeface="Calibri"/>
              </a:rPr>
              <a:t>​</a:t>
            </a:r>
            <a:endParaRPr lang="en-US"/>
          </a:p>
        </p:txBody>
      </p:sp>
      <p:sp>
        <p:nvSpPr>
          <p:cNvPr id="3" name="Title 2"/>
          <p:cNvSpPr>
            <a:spLocks noGrp="1"/>
          </p:cNvSpPr>
          <p:nvPr>
            <p:ph type="title" idx="4294967295"/>
          </p:nvPr>
        </p:nvSpPr>
        <p:spPr>
          <a:xfrm>
            <a:off x="900113" y="388938"/>
            <a:ext cx="11291887" cy="831850"/>
          </a:xfrm>
        </p:spPr>
        <p:txBody>
          <a:bodyPr>
            <a:normAutofit fontScale="90000"/>
          </a:bodyPr>
          <a:lstStyle/>
          <a:p>
            <a:r>
              <a:rPr lang="en-GB" sz="2700" spc="0" dirty="0"/>
              <a:t>Remember the purchase barriers we </a:t>
            </a:r>
            <a:br>
              <a:rPr lang="en-GB" sz="2700" spc="0" dirty="0"/>
            </a:br>
            <a:r>
              <a:rPr lang="en-GB" sz="2700" spc="0" dirty="0"/>
              <a:t>discussed for Lucky Strike Double Click in Spain?</a:t>
            </a:r>
            <a:endParaRPr lang="en-US" sz="2700" spc="0" dirty="0"/>
          </a:p>
        </p:txBody>
      </p:sp>
      <p:pic>
        <p:nvPicPr>
          <p:cNvPr id="5" name="Picture 4" descr="BAT465_™&amp;DX_ATSM_SS_LARGE.png"/>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1930950" y="6142657"/>
            <a:ext cx="459373" cy="459313"/>
          </a:xfrm>
          <a:prstGeom prst="rect">
            <a:avLst/>
          </a:prstGeom>
          <a:ln>
            <a:noFill/>
          </a:ln>
          <a:effectLst/>
        </p:spPr>
      </p:pic>
      <p:sp>
        <p:nvSpPr>
          <p:cNvPr id="6" name="Rectangle 5"/>
          <p:cNvSpPr/>
          <p:nvPr/>
        </p:nvSpPr>
        <p:spPr>
          <a:xfrm>
            <a:off x="4433979" y="3138677"/>
            <a:ext cx="1422491" cy="683259"/>
          </a:xfrm>
          <a:prstGeom prst="rect">
            <a:avLst/>
          </a:prstGeom>
          <a:solidFill>
            <a:schemeClr val="bg1">
              <a:lumMod val="85000"/>
            </a:schemeClr>
          </a:solidFill>
          <a:ln w="25400" cap="flat" cmpd="sng" algn="ctr">
            <a:noFill/>
            <a:prstDash val="solid"/>
          </a:ln>
          <a:effectLst/>
        </p:spPr>
        <p:txBody>
          <a:bodyPr lIns="17995" tIns="17995" rIns="17995" bIns="17995" rtlCol="0" anchor="ctr"/>
          <a:lstStyle/>
          <a:p>
            <a:pPr algn="ctr" defTabSz="914265">
              <a:defRPr/>
            </a:pPr>
            <a:r>
              <a:rPr lang="en-GB" sz="1400" kern="0" dirty="0">
                <a:latin typeface="Avenir Light"/>
                <a:cs typeface="Arial" panose="020B0604020202020204" pitchFamily="34" charset="0"/>
              </a:rPr>
              <a:t>Don’t like the product</a:t>
            </a:r>
          </a:p>
        </p:txBody>
      </p:sp>
      <p:sp>
        <p:nvSpPr>
          <p:cNvPr id="7" name="Rectangle 6"/>
          <p:cNvSpPr/>
          <p:nvPr/>
        </p:nvSpPr>
        <p:spPr>
          <a:xfrm>
            <a:off x="4431904" y="3878597"/>
            <a:ext cx="1422888" cy="666719"/>
          </a:xfrm>
          <a:prstGeom prst="rect">
            <a:avLst/>
          </a:prstGeom>
          <a:solidFill>
            <a:schemeClr val="bg1">
              <a:lumMod val="85000"/>
            </a:schemeClr>
          </a:solidFill>
          <a:ln w="25400" cap="flat" cmpd="sng" algn="ctr">
            <a:noFill/>
            <a:prstDash val="solid"/>
          </a:ln>
          <a:effectLst/>
        </p:spPr>
        <p:txBody>
          <a:bodyPr lIns="17995" tIns="17995" rIns="17995" bIns="17995" rtlCol="0" anchor="ctr"/>
          <a:lstStyle/>
          <a:p>
            <a:pPr algn="ctr" defTabSz="914265">
              <a:defRPr/>
            </a:pPr>
            <a:r>
              <a:rPr lang="en-GB" sz="1400" kern="0" dirty="0">
                <a:latin typeface="Avenir Light"/>
                <a:cs typeface="Arial" panose="020B0604020202020204" pitchFamily="34" charset="0"/>
              </a:rPr>
              <a:t>Not good as others</a:t>
            </a:r>
          </a:p>
        </p:txBody>
      </p:sp>
      <p:sp>
        <p:nvSpPr>
          <p:cNvPr id="8" name="Rectangle 7"/>
          <p:cNvSpPr/>
          <p:nvPr/>
        </p:nvSpPr>
        <p:spPr>
          <a:xfrm>
            <a:off x="4447233" y="1676014"/>
            <a:ext cx="1407560" cy="1382735"/>
          </a:xfrm>
          <a:prstGeom prst="rect">
            <a:avLst/>
          </a:prstGeom>
          <a:solidFill>
            <a:srgbClr val="F79646">
              <a:alpha val="70000"/>
            </a:srgbClr>
          </a:solidFill>
          <a:ln w="25400" cap="flat" cmpd="sng" algn="ctr">
            <a:noFill/>
            <a:prstDash val="solid"/>
          </a:ln>
          <a:effectLst/>
        </p:spPr>
        <p:txBody>
          <a:bodyPr lIns="17995" tIns="17995" rIns="17995" bIns="17995" rtlCol="0" anchor="ctr"/>
          <a:lstStyle/>
          <a:p>
            <a:pPr algn="ctr" defTabSz="914265">
              <a:defRPr/>
            </a:pPr>
            <a:r>
              <a:rPr lang="en-GB" sz="1400" kern="0" dirty="0">
                <a:solidFill>
                  <a:srgbClr val="FFFFFF"/>
                </a:solidFill>
                <a:latin typeface="Avenir Light"/>
                <a:cs typeface="Arial" panose="020B0604020202020204" pitchFamily="34" charset="0"/>
              </a:rPr>
              <a:t>I’m not sure about the product</a:t>
            </a:r>
          </a:p>
        </p:txBody>
      </p:sp>
      <p:sp>
        <p:nvSpPr>
          <p:cNvPr id="9" name="Rectangle 8"/>
          <p:cNvSpPr/>
          <p:nvPr/>
        </p:nvSpPr>
        <p:spPr>
          <a:xfrm>
            <a:off x="5917035" y="3138677"/>
            <a:ext cx="1422491" cy="683259"/>
          </a:xfrm>
          <a:prstGeom prst="rect">
            <a:avLst/>
          </a:prstGeom>
          <a:solidFill>
            <a:schemeClr val="bg1">
              <a:lumMod val="85000"/>
            </a:schemeClr>
          </a:solidFill>
          <a:ln w="25400" cap="flat" cmpd="sng" algn="ctr">
            <a:noFill/>
            <a:prstDash val="solid"/>
          </a:ln>
          <a:effectLst/>
        </p:spPr>
        <p:txBody>
          <a:bodyPr lIns="17995" tIns="17995" rIns="17995" bIns="17995" rtlCol="0" anchor="ctr"/>
          <a:lstStyle/>
          <a:p>
            <a:pPr algn="ctr" defTabSz="914265">
              <a:defRPr/>
            </a:pPr>
            <a:r>
              <a:rPr lang="en-GB" sz="1400" kern="0" dirty="0">
                <a:latin typeface="Avenir Light"/>
                <a:cs typeface="Arial" panose="020B0604020202020204" pitchFamily="34" charset="0"/>
              </a:rPr>
              <a:t>Not good quality</a:t>
            </a:r>
          </a:p>
        </p:txBody>
      </p:sp>
      <p:sp>
        <p:nvSpPr>
          <p:cNvPr id="10" name="Rectangle 9"/>
          <p:cNvSpPr/>
          <p:nvPr/>
        </p:nvSpPr>
        <p:spPr>
          <a:xfrm>
            <a:off x="4429871" y="4599621"/>
            <a:ext cx="1424921" cy="717817"/>
          </a:xfrm>
          <a:prstGeom prst="rect">
            <a:avLst/>
          </a:prstGeom>
          <a:solidFill>
            <a:schemeClr val="bg1">
              <a:lumMod val="85000"/>
            </a:schemeClr>
          </a:solidFill>
          <a:ln w="25400" cap="flat" cmpd="sng" algn="ctr">
            <a:noFill/>
            <a:prstDash val="solid"/>
          </a:ln>
          <a:effectLst/>
        </p:spPr>
        <p:txBody>
          <a:bodyPr lIns="17995" tIns="17995" rIns="17995" bIns="17995" rtlCol="0" anchor="ctr"/>
          <a:lstStyle/>
          <a:p>
            <a:pPr algn="ctr" defTabSz="914265">
              <a:defRPr/>
            </a:pPr>
            <a:r>
              <a:rPr lang="en-GB" sz="1400" kern="0" dirty="0">
                <a:latin typeface="Avenir Light"/>
                <a:cs typeface="Arial" panose="020B0604020202020204" pitchFamily="34" charset="0"/>
              </a:rPr>
              <a:t>Not innovative, unique enough</a:t>
            </a:r>
          </a:p>
        </p:txBody>
      </p:sp>
      <p:sp>
        <p:nvSpPr>
          <p:cNvPr id="11" name="Rectangle 10"/>
          <p:cNvSpPr/>
          <p:nvPr/>
        </p:nvSpPr>
        <p:spPr>
          <a:xfrm>
            <a:off x="5930289" y="1676014"/>
            <a:ext cx="1407560" cy="1382735"/>
          </a:xfrm>
          <a:prstGeom prst="rect">
            <a:avLst/>
          </a:prstGeom>
          <a:solidFill>
            <a:schemeClr val="bg1">
              <a:lumMod val="85000"/>
            </a:schemeClr>
          </a:solidFill>
          <a:ln w="25400" cap="flat" cmpd="sng" algn="ctr">
            <a:noFill/>
            <a:prstDash val="solid"/>
          </a:ln>
          <a:effectLst/>
        </p:spPr>
        <p:txBody>
          <a:bodyPr lIns="17995" tIns="17995" rIns="17995" bIns="17995" rtlCol="0" anchor="ctr"/>
          <a:lstStyle/>
          <a:p>
            <a:pPr algn="ctr" defTabSz="914265">
              <a:defRPr/>
            </a:pPr>
            <a:r>
              <a:rPr lang="en-GB" sz="1400" kern="0" dirty="0">
                <a:latin typeface="Avenir Light"/>
                <a:cs typeface="Arial" panose="020B0604020202020204" pitchFamily="34" charset="0"/>
              </a:rPr>
              <a:t>Pack or Comms  are not attractive enough for me</a:t>
            </a:r>
          </a:p>
        </p:txBody>
      </p:sp>
      <p:sp>
        <p:nvSpPr>
          <p:cNvPr id="12" name="Rectangle 11"/>
          <p:cNvSpPr/>
          <p:nvPr/>
        </p:nvSpPr>
        <p:spPr>
          <a:xfrm>
            <a:off x="8857838" y="3146948"/>
            <a:ext cx="2869978" cy="1398369"/>
          </a:xfrm>
          <a:prstGeom prst="rect">
            <a:avLst/>
          </a:prstGeom>
          <a:solidFill>
            <a:schemeClr val="bg1">
              <a:lumMod val="85000"/>
            </a:schemeClr>
          </a:solidFill>
          <a:ln w="25400" cap="flat" cmpd="sng" algn="ctr">
            <a:noFill/>
            <a:prstDash val="solid"/>
          </a:ln>
          <a:effectLst/>
        </p:spPr>
        <p:txBody>
          <a:bodyPr lIns="17995" tIns="17995" rIns="17995" bIns="17995" rtlCol="0" anchor="ctr"/>
          <a:lstStyle/>
          <a:p>
            <a:pPr algn="ctr" defTabSz="914265">
              <a:defRPr/>
            </a:pPr>
            <a:r>
              <a:rPr lang="en-GB" sz="1400" kern="0" dirty="0">
                <a:latin typeface="Avenir Light"/>
                <a:cs typeface="Arial" panose="020B0604020202020204" pitchFamily="34" charset="0"/>
              </a:rPr>
              <a:t>Don’t like the brand </a:t>
            </a:r>
          </a:p>
          <a:p>
            <a:pPr algn="ctr" defTabSz="914265">
              <a:defRPr/>
            </a:pPr>
            <a:r>
              <a:rPr lang="en-GB" sz="1400" kern="0" dirty="0">
                <a:latin typeface="Avenir Light"/>
                <a:cs typeface="Arial" panose="020B0604020202020204" pitchFamily="34" charset="0"/>
              </a:rPr>
              <a:t>as much as others</a:t>
            </a:r>
          </a:p>
        </p:txBody>
      </p:sp>
      <p:sp>
        <p:nvSpPr>
          <p:cNvPr id="13" name="Rectangle 12"/>
          <p:cNvSpPr/>
          <p:nvPr/>
        </p:nvSpPr>
        <p:spPr>
          <a:xfrm>
            <a:off x="10320028" y="1676014"/>
            <a:ext cx="1424566" cy="1382735"/>
          </a:xfrm>
          <a:prstGeom prst="rect">
            <a:avLst/>
          </a:prstGeom>
          <a:solidFill>
            <a:schemeClr val="bg1">
              <a:lumMod val="85000"/>
            </a:schemeClr>
          </a:solidFill>
          <a:ln w="25400" cap="flat" cmpd="sng" algn="ctr">
            <a:noFill/>
            <a:prstDash val="solid"/>
          </a:ln>
          <a:effectLst/>
        </p:spPr>
        <p:txBody>
          <a:bodyPr lIns="17995" tIns="17995" rIns="17995" bIns="17995" rtlCol="0" anchor="ctr"/>
          <a:lstStyle/>
          <a:p>
            <a:pPr algn="ctr" defTabSz="914265">
              <a:defRPr/>
            </a:pPr>
            <a:r>
              <a:rPr lang="en-GB" sz="1400" kern="0" dirty="0">
                <a:latin typeface="Avenir Light"/>
                <a:cs typeface="Arial" panose="020B0604020202020204" pitchFamily="34" charset="0"/>
              </a:rPr>
              <a:t>Has little standout / I’m not sure it will be accepted in my group</a:t>
            </a:r>
          </a:p>
        </p:txBody>
      </p:sp>
      <p:sp>
        <p:nvSpPr>
          <p:cNvPr id="14" name="Rectangle 13"/>
          <p:cNvSpPr/>
          <p:nvPr/>
        </p:nvSpPr>
        <p:spPr>
          <a:xfrm>
            <a:off x="7401958" y="3146947"/>
            <a:ext cx="1401022" cy="1398369"/>
          </a:xfrm>
          <a:prstGeom prst="rect">
            <a:avLst/>
          </a:prstGeom>
          <a:solidFill>
            <a:schemeClr val="bg1">
              <a:lumMod val="85000"/>
            </a:schemeClr>
          </a:solidFill>
          <a:ln w="25400" cap="flat" cmpd="sng" algn="ctr">
            <a:noFill/>
            <a:prstDash val="solid"/>
          </a:ln>
          <a:effectLst/>
        </p:spPr>
        <p:txBody>
          <a:bodyPr lIns="17995" tIns="17995" rIns="17995" bIns="17995" rtlCol="0" anchor="ctr"/>
          <a:lstStyle/>
          <a:p>
            <a:pPr algn="ctr" defTabSz="914265">
              <a:defRPr/>
            </a:pPr>
            <a:r>
              <a:rPr lang="en-GB" sz="1400" kern="0" dirty="0">
                <a:latin typeface="Avenir Light"/>
                <a:cs typeface="Arial" panose="020B0604020202020204" pitchFamily="34" charset="0"/>
              </a:rPr>
              <a:t>It’s not the right price for me</a:t>
            </a:r>
          </a:p>
        </p:txBody>
      </p:sp>
      <p:sp>
        <p:nvSpPr>
          <p:cNvPr id="15" name="Rectangle 14"/>
          <p:cNvSpPr/>
          <p:nvPr/>
        </p:nvSpPr>
        <p:spPr>
          <a:xfrm>
            <a:off x="5912927" y="4599621"/>
            <a:ext cx="1424921" cy="717817"/>
          </a:xfrm>
          <a:prstGeom prst="rect">
            <a:avLst/>
          </a:prstGeom>
          <a:solidFill>
            <a:schemeClr val="bg1">
              <a:lumMod val="85000"/>
            </a:schemeClr>
          </a:solidFill>
          <a:ln w="25400" cap="flat" cmpd="sng" algn="ctr">
            <a:noFill/>
            <a:prstDash val="solid"/>
          </a:ln>
          <a:effectLst/>
        </p:spPr>
        <p:txBody>
          <a:bodyPr lIns="17995" tIns="17995" rIns="17995" bIns="17995" rtlCol="0" anchor="ctr"/>
          <a:lstStyle/>
          <a:p>
            <a:pPr algn="ctr" defTabSz="914265">
              <a:defRPr/>
            </a:pPr>
            <a:r>
              <a:rPr lang="en-GB" sz="1400" kern="0" dirty="0">
                <a:latin typeface="Avenir Light"/>
                <a:cs typeface="Arial" panose="020B0604020202020204" pitchFamily="34" charset="0"/>
              </a:rPr>
              <a:t>I cannot afford it more often</a:t>
            </a:r>
          </a:p>
        </p:txBody>
      </p:sp>
      <p:sp>
        <p:nvSpPr>
          <p:cNvPr id="16" name="Rectangle 15"/>
          <p:cNvSpPr/>
          <p:nvPr/>
        </p:nvSpPr>
        <p:spPr>
          <a:xfrm>
            <a:off x="7395420" y="1676014"/>
            <a:ext cx="1407560" cy="1382735"/>
          </a:xfrm>
          <a:prstGeom prst="rect">
            <a:avLst/>
          </a:prstGeom>
          <a:solidFill>
            <a:srgbClr val="AABB00">
              <a:alpha val="70000"/>
            </a:srgbClr>
          </a:solidFill>
          <a:ln w="25400" cap="flat" cmpd="sng" algn="ctr">
            <a:noFill/>
            <a:prstDash val="solid"/>
          </a:ln>
          <a:effectLst/>
        </p:spPr>
        <p:txBody>
          <a:bodyPr lIns="17995" tIns="17995" rIns="17995" bIns="17995" rtlCol="0" anchor="ctr"/>
          <a:lstStyle/>
          <a:p>
            <a:pPr algn="ctr" defTabSz="914265">
              <a:defRPr/>
            </a:pPr>
            <a:r>
              <a:rPr lang="en-GB" sz="1400" kern="0" dirty="0">
                <a:solidFill>
                  <a:srgbClr val="FFFFFF"/>
                </a:solidFill>
                <a:latin typeface="Avenir Light"/>
                <a:cs typeface="Arial" panose="020B0604020202020204" pitchFamily="34" charset="0"/>
              </a:rPr>
              <a:t>I’m not sure I’m getting my money worth</a:t>
            </a:r>
          </a:p>
        </p:txBody>
      </p:sp>
      <p:sp>
        <p:nvSpPr>
          <p:cNvPr id="17" name="Rectangle 16"/>
          <p:cNvSpPr/>
          <p:nvPr/>
        </p:nvSpPr>
        <p:spPr>
          <a:xfrm>
            <a:off x="8857840" y="1676014"/>
            <a:ext cx="1407560" cy="1382735"/>
          </a:xfrm>
          <a:prstGeom prst="rect">
            <a:avLst/>
          </a:prstGeom>
          <a:solidFill>
            <a:schemeClr val="bg1">
              <a:lumMod val="85000"/>
            </a:schemeClr>
          </a:solidFill>
          <a:ln w="25400" cap="flat" cmpd="sng" algn="ctr">
            <a:noFill/>
            <a:prstDash val="solid"/>
          </a:ln>
          <a:effectLst/>
        </p:spPr>
        <p:txBody>
          <a:bodyPr lIns="17995" tIns="17995" rIns="17995" bIns="17995" rtlCol="0" anchor="ctr"/>
          <a:lstStyle/>
          <a:p>
            <a:pPr algn="ctr" defTabSz="914265">
              <a:defRPr/>
            </a:pPr>
            <a:r>
              <a:rPr lang="en-GB" sz="1400" kern="0" dirty="0">
                <a:latin typeface="Avenir Light"/>
                <a:cs typeface="Arial" panose="020B0604020202020204" pitchFamily="34" charset="0"/>
              </a:rPr>
              <a:t>I </a:t>
            </a:r>
            <a:r>
              <a:rPr lang="en-IN" sz="1400" kern="0" dirty="0">
                <a:latin typeface="Avenir Light"/>
                <a:cs typeface="Arial" panose="020B0604020202020204" pitchFamily="34" charset="0"/>
              </a:rPr>
              <a:t>do not see it nor find it </a:t>
            </a:r>
            <a:endParaRPr lang="en-GB" sz="1400" kern="0" dirty="0">
              <a:latin typeface="Avenir Light"/>
              <a:cs typeface="Arial" panose="020B0604020202020204" pitchFamily="34" charset="0"/>
            </a:endParaRPr>
          </a:p>
        </p:txBody>
      </p:sp>
      <p:sp>
        <p:nvSpPr>
          <p:cNvPr id="18" name="Down Arrow 17"/>
          <p:cNvSpPr/>
          <p:nvPr/>
        </p:nvSpPr>
        <p:spPr>
          <a:xfrm>
            <a:off x="4818504" y="1554754"/>
            <a:ext cx="665015" cy="279586"/>
          </a:xfrm>
          <a:prstGeom prst="downArrow">
            <a:avLst>
              <a:gd name="adj1" fmla="val 64130"/>
              <a:gd name="adj2" fmla="val 39335"/>
            </a:avLst>
          </a:prstGeom>
          <a:solidFill>
            <a:schemeClr val="tx1"/>
          </a:solidFill>
          <a:ln w="9525" cap="flat" cmpd="sng" algn="ctr">
            <a:noFill/>
            <a:prstDash val="solid"/>
          </a:ln>
          <a:effectLst/>
        </p:spPr>
        <p:txBody>
          <a:bodyPr lIns="121914" tIns="60957" rIns="121914" bIns="60957" rtlCol="0" anchor="ctr"/>
          <a:lstStyle/>
          <a:p>
            <a:pPr algn="ctr" defTabSz="914265">
              <a:defRPr/>
            </a:pPr>
            <a:endParaRPr lang="en-GB" sz="3200" kern="0" dirty="0">
              <a:solidFill>
                <a:prstClr val="white"/>
              </a:solidFill>
              <a:latin typeface="Arial" panose="020B0604020202020204" pitchFamily="34" charset="0"/>
              <a:cs typeface="Arial" panose="020B0604020202020204" pitchFamily="34" charset="0"/>
            </a:endParaRPr>
          </a:p>
        </p:txBody>
      </p:sp>
      <p:sp>
        <p:nvSpPr>
          <p:cNvPr id="19" name="TextBox 18"/>
          <p:cNvSpPr txBox="1"/>
          <p:nvPr/>
        </p:nvSpPr>
        <p:spPr>
          <a:xfrm>
            <a:off x="4258684" y="1306726"/>
            <a:ext cx="1784654" cy="277235"/>
          </a:xfrm>
          <a:prstGeom prst="rect">
            <a:avLst/>
          </a:prstGeom>
          <a:noFill/>
        </p:spPr>
        <p:txBody>
          <a:bodyPr wrap="square" lIns="0" tIns="0" rIns="0" bIns="61194" rtlCol="0" anchor="ctr">
            <a:spAutoFit/>
          </a:bodyPr>
          <a:lstStyle/>
          <a:p>
            <a:pPr algn="ctr" defTabSz="914265"/>
            <a:r>
              <a:rPr lang="en-GB" sz="1400" dirty="0">
                <a:solidFill>
                  <a:srgbClr val="4D4D4D"/>
                </a:solidFill>
                <a:latin typeface="Avenir Medium"/>
              </a:rPr>
              <a:t>Primary</a:t>
            </a:r>
          </a:p>
        </p:txBody>
      </p:sp>
      <p:sp>
        <p:nvSpPr>
          <p:cNvPr id="20" name="Rectangle 19"/>
          <p:cNvSpPr/>
          <p:nvPr/>
        </p:nvSpPr>
        <p:spPr>
          <a:xfrm>
            <a:off x="3759824" y="5589239"/>
            <a:ext cx="1476852" cy="435535"/>
          </a:xfrm>
          <a:prstGeom prst="rect">
            <a:avLst/>
          </a:prstGeom>
          <a:solidFill>
            <a:srgbClr val="F79646">
              <a:alpha val="70000"/>
            </a:srgbClr>
          </a:solidFill>
          <a:ln w="25400" cap="flat" cmpd="sng" algn="ctr">
            <a:noFill/>
            <a:prstDash val="solid"/>
          </a:ln>
          <a:effectLst/>
        </p:spPr>
        <p:txBody>
          <a:bodyPr lIns="47989" tIns="47989" rIns="47989" bIns="47989" rtlCol="0" anchor="ctr"/>
          <a:lstStyle/>
          <a:p>
            <a:pPr algn="ctr" defTabSz="914265">
              <a:defRPr/>
            </a:pPr>
            <a:r>
              <a:rPr lang="en-GB" sz="1000" kern="0" dirty="0">
                <a:solidFill>
                  <a:srgbClr val="FFFFFF"/>
                </a:solidFill>
                <a:latin typeface="Avenir Light"/>
                <a:cs typeface="Arial" panose="020B0604020202020204" pitchFamily="34" charset="0"/>
              </a:rPr>
              <a:t>Product Perception</a:t>
            </a:r>
          </a:p>
          <a:p>
            <a:pPr algn="ctr" defTabSz="914265">
              <a:defRPr/>
            </a:pPr>
            <a:r>
              <a:rPr lang="en-GB" sz="1000" kern="0" dirty="0">
                <a:solidFill>
                  <a:srgbClr val="FFFFFF"/>
                </a:solidFill>
                <a:latin typeface="Avenir Light"/>
                <a:cs typeface="Arial" panose="020B0604020202020204" pitchFamily="34" charset="0"/>
              </a:rPr>
              <a:t>&amp; Experience</a:t>
            </a:r>
          </a:p>
        </p:txBody>
      </p:sp>
      <p:sp>
        <p:nvSpPr>
          <p:cNvPr id="21" name="Rectangle 20"/>
          <p:cNvSpPr/>
          <p:nvPr/>
        </p:nvSpPr>
        <p:spPr>
          <a:xfrm>
            <a:off x="8353346" y="5583367"/>
            <a:ext cx="1476852" cy="447279"/>
          </a:xfrm>
          <a:prstGeom prst="rect">
            <a:avLst/>
          </a:prstGeom>
          <a:solidFill>
            <a:srgbClr val="AABB00">
              <a:alpha val="70000"/>
            </a:srgbClr>
          </a:solidFill>
          <a:ln w="25400" cap="flat" cmpd="sng" algn="ctr">
            <a:noFill/>
            <a:prstDash val="solid"/>
          </a:ln>
          <a:effectLst/>
        </p:spPr>
        <p:txBody>
          <a:bodyPr lIns="47989" tIns="47989" rIns="47989" bIns="47989" rtlCol="0" anchor="ctr"/>
          <a:lstStyle/>
          <a:p>
            <a:pPr algn="ctr" defTabSz="914265">
              <a:defRPr/>
            </a:pPr>
            <a:r>
              <a:rPr lang="en-GB" sz="1000" kern="0" dirty="0">
                <a:solidFill>
                  <a:srgbClr val="FFFFFF"/>
                </a:solidFill>
                <a:latin typeface="Avenir Light"/>
                <a:cs typeface="Arial" panose="020B0604020202020204" pitchFamily="34" charset="0"/>
              </a:rPr>
              <a:t>Price </a:t>
            </a:r>
          </a:p>
          <a:p>
            <a:pPr algn="ctr" defTabSz="914265">
              <a:defRPr/>
            </a:pPr>
            <a:r>
              <a:rPr lang="en-GB" sz="1000" kern="0" dirty="0">
                <a:solidFill>
                  <a:srgbClr val="FFFFFF"/>
                </a:solidFill>
                <a:latin typeface="Avenir Light"/>
                <a:cs typeface="Arial" panose="020B0604020202020204" pitchFamily="34" charset="0"/>
              </a:rPr>
              <a:t>Perception </a:t>
            </a:r>
          </a:p>
        </p:txBody>
      </p:sp>
      <p:sp>
        <p:nvSpPr>
          <p:cNvPr id="22" name="Rectangle 21"/>
          <p:cNvSpPr/>
          <p:nvPr/>
        </p:nvSpPr>
        <p:spPr>
          <a:xfrm>
            <a:off x="6823908" y="5583367"/>
            <a:ext cx="1476852" cy="447279"/>
          </a:xfrm>
          <a:prstGeom prst="rect">
            <a:avLst/>
          </a:prstGeom>
          <a:solidFill>
            <a:srgbClr val="6CB4F0"/>
          </a:solidFill>
          <a:ln w="25400" cap="flat" cmpd="sng" algn="ctr">
            <a:noFill/>
            <a:prstDash val="solid"/>
          </a:ln>
          <a:effectLst/>
        </p:spPr>
        <p:txBody>
          <a:bodyPr lIns="47989" tIns="47989" rIns="47989" bIns="47989" rtlCol="0" anchor="ctr"/>
          <a:lstStyle/>
          <a:p>
            <a:pPr algn="ctr" defTabSz="914265">
              <a:defRPr/>
            </a:pPr>
            <a:r>
              <a:rPr lang="en-GB" sz="1000" kern="0" dirty="0">
                <a:solidFill>
                  <a:srgbClr val="FFFFFF"/>
                </a:solidFill>
                <a:latin typeface="Avenir Light"/>
                <a:cs typeface="Arial" panose="020B0604020202020204" pitchFamily="34" charset="0"/>
              </a:rPr>
              <a:t>Brand Values Expression</a:t>
            </a:r>
          </a:p>
        </p:txBody>
      </p:sp>
      <p:sp>
        <p:nvSpPr>
          <p:cNvPr id="23" name="Rectangle 22"/>
          <p:cNvSpPr/>
          <p:nvPr/>
        </p:nvSpPr>
        <p:spPr>
          <a:xfrm>
            <a:off x="5294470" y="5589239"/>
            <a:ext cx="1476852" cy="435535"/>
          </a:xfrm>
          <a:prstGeom prst="rect">
            <a:avLst/>
          </a:prstGeom>
          <a:solidFill>
            <a:sysClr val="window" lastClr="FFFFFF">
              <a:lumMod val="75000"/>
            </a:sysClr>
          </a:solidFill>
          <a:ln w="25400" cap="flat" cmpd="sng" algn="ctr">
            <a:noFill/>
            <a:prstDash val="solid"/>
          </a:ln>
          <a:effectLst/>
        </p:spPr>
        <p:txBody>
          <a:bodyPr lIns="47989" tIns="47989" rIns="47989" bIns="47989" rtlCol="0" anchor="ctr"/>
          <a:lstStyle/>
          <a:p>
            <a:pPr algn="ctr" defTabSz="914265">
              <a:defRPr/>
            </a:pPr>
            <a:r>
              <a:rPr lang="en-GB" sz="1000" kern="0" dirty="0">
                <a:solidFill>
                  <a:srgbClr val="FFFFFF"/>
                </a:solidFill>
                <a:latin typeface="Avenir Light"/>
                <a:cs typeface="Arial" panose="020B0604020202020204" pitchFamily="34" charset="0"/>
              </a:rPr>
              <a:t>Proximity</a:t>
            </a:r>
          </a:p>
        </p:txBody>
      </p:sp>
      <p:sp>
        <p:nvSpPr>
          <p:cNvPr id="24" name="Down Arrow 23"/>
          <p:cNvSpPr/>
          <p:nvPr/>
        </p:nvSpPr>
        <p:spPr>
          <a:xfrm>
            <a:off x="7795587" y="1554754"/>
            <a:ext cx="665015" cy="279586"/>
          </a:xfrm>
          <a:prstGeom prst="downArrow">
            <a:avLst>
              <a:gd name="adj1" fmla="val 64130"/>
              <a:gd name="adj2" fmla="val 39335"/>
            </a:avLst>
          </a:prstGeom>
          <a:solidFill>
            <a:schemeClr val="tx1"/>
          </a:solidFill>
          <a:ln w="9525" cap="flat" cmpd="sng" algn="ctr">
            <a:noFill/>
            <a:prstDash val="solid"/>
          </a:ln>
          <a:effectLst/>
        </p:spPr>
        <p:txBody>
          <a:bodyPr lIns="121914" tIns="60957" rIns="121914" bIns="60957" rtlCol="0" anchor="ctr"/>
          <a:lstStyle/>
          <a:p>
            <a:pPr algn="ctr" defTabSz="914265">
              <a:defRPr/>
            </a:pPr>
            <a:endParaRPr lang="en-GB" sz="3200" kern="0" dirty="0">
              <a:solidFill>
                <a:prstClr val="white"/>
              </a:solidFill>
              <a:latin typeface="Arial" panose="020B0604020202020204" pitchFamily="34" charset="0"/>
              <a:cs typeface="Arial" panose="020B0604020202020204" pitchFamily="34" charset="0"/>
            </a:endParaRPr>
          </a:p>
        </p:txBody>
      </p:sp>
      <p:sp>
        <p:nvSpPr>
          <p:cNvPr id="25" name="TextBox 24"/>
          <p:cNvSpPr txBox="1"/>
          <p:nvPr/>
        </p:nvSpPr>
        <p:spPr>
          <a:xfrm>
            <a:off x="7235767" y="1306727"/>
            <a:ext cx="1784654" cy="277235"/>
          </a:xfrm>
          <a:prstGeom prst="rect">
            <a:avLst/>
          </a:prstGeom>
          <a:noFill/>
        </p:spPr>
        <p:txBody>
          <a:bodyPr wrap="square" lIns="0" tIns="0" rIns="0" bIns="61194" rtlCol="0" anchor="ctr">
            <a:spAutoFit/>
          </a:bodyPr>
          <a:lstStyle/>
          <a:p>
            <a:pPr algn="ctr" defTabSz="914265"/>
            <a:r>
              <a:rPr lang="en-GB" sz="1400" dirty="0">
                <a:solidFill>
                  <a:srgbClr val="4D4D4D"/>
                </a:solidFill>
                <a:latin typeface="Avenir Medium"/>
              </a:rPr>
              <a:t>Secondary</a:t>
            </a:r>
          </a:p>
        </p:txBody>
      </p:sp>
      <p:sp>
        <p:nvSpPr>
          <p:cNvPr id="26" name="Rectangle 25"/>
          <p:cNvSpPr/>
          <p:nvPr/>
        </p:nvSpPr>
        <p:spPr>
          <a:xfrm>
            <a:off x="767934" y="1713294"/>
            <a:ext cx="3161933" cy="3353984"/>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Insert image here</a:t>
            </a:r>
            <a:endParaRPr lang="en-US" dirty="0"/>
          </a:p>
        </p:txBody>
      </p:sp>
    </p:spTree>
    <p:extLst>
      <p:ext uri="{BB962C8B-B14F-4D97-AF65-F5344CB8AC3E}">
        <p14:creationId xmlns:p14="http://schemas.microsoft.com/office/powerpoint/2010/main" val="12887704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E449825A-EABC-8319-7E19-6738830BD76A}"/>
              </a:ext>
            </a:extLst>
          </p:cNvPr>
          <p:cNvSpPr txBox="1"/>
          <p:nvPr/>
        </p:nvSpPr>
        <p:spPr>
          <a:xfrm>
            <a:off x="10216551" y="42557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Logo here</a:t>
            </a:r>
            <a:r>
              <a:rPr lang="en-US">
                <a:cs typeface="Calibri"/>
              </a:rPr>
              <a:t>​</a:t>
            </a:r>
            <a:endParaRPr lang="en-US"/>
          </a:p>
        </p:txBody>
      </p:sp>
      <p:sp>
        <p:nvSpPr>
          <p:cNvPr id="3" name="Title 2"/>
          <p:cNvSpPr>
            <a:spLocks noGrp="1"/>
          </p:cNvSpPr>
          <p:nvPr>
            <p:ph type="title" idx="4294967295"/>
          </p:nvPr>
        </p:nvSpPr>
        <p:spPr>
          <a:xfrm>
            <a:off x="900113" y="388938"/>
            <a:ext cx="11291887" cy="923925"/>
          </a:xfrm>
        </p:spPr>
        <p:txBody>
          <a:bodyPr>
            <a:normAutofit fontScale="90000"/>
          </a:bodyPr>
          <a:lstStyle/>
          <a:p>
            <a:r>
              <a:rPr lang="en-GB" dirty="0"/>
              <a:t>We can apply AIA to address </a:t>
            </a:r>
            <a:br>
              <a:rPr lang="en-GB" dirty="0"/>
            </a:br>
            <a:r>
              <a:rPr lang="en-GB" dirty="0"/>
              <a:t>these purchase barriers </a:t>
            </a:r>
            <a:endParaRPr lang="en-US" dirty="0"/>
          </a:p>
        </p:txBody>
      </p:sp>
      <p:pic>
        <p:nvPicPr>
          <p:cNvPr id="5" name="Picture 4"/>
          <p:cNvPicPr>
            <a:picLocks noChangeAspect="1"/>
          </p:cNvPicPr>
          <p:nvPr/>
        </p:nvPicPr>
        <p:blipFill>
          <a:blip r:embed="rId3"/>
          <a:stretch>
            <a:fillRect/>
          </a:stretch>
        </p:blipFill>
        <p:spPr>
          <a:xfrm>
            <a:off x="10500943" y="134965"/>
            <a:ext cx="1690661" cy="1243449"/>
          </a:xfrm>
          <a:prstGeom prst="rect">
            <a:avLst/>
          </a:prstGeom>
        </p:spPr>
      </p:pic>
      <p:sp>
        <p:nvSpPr>
          <p:cNvPr id="6" name="Rectangle 5"/>
          <p:cNvSpPr/>
          <p:nvPr/>
        </p:nvSpPr>
        <p:spPr>
          <a:xfrm>
            <a:off x="1131445" y="4923647"/>
            <a:ext cx="1331577" cy="757151"/>
          </a:xfrm>
          <a:prstGeom prst="rect">
            <a:avLst/>
          </a:prstGeom>
          <a:solidFill>
            <a:srgbClr val="F79646">
              <a:alpha val="70000"/>
            </a:srgbClr>
          </a:solidFill>
          <a:ln w="25400" cap="flat" cmpd="sng" algn="ctr">
            <a:solidFill>
              <a:srgbClr val="F79646">
                <a:lumMod val="75000"/>
              </a:srgbClr>
            </a:solidFill>
            <a:prstDash val="solid"/>
          </a:ln>
          <a:effectLst/>
        </p:spPr>
        <p:txBody>
          <a:bodyPr lIns="35991" tIns="35991" rIns="35991" bIns="35991" rtlCol="0" anchor="ctr"/>
          <a:lstStyle/>
          <a:p>
            <a:pPr algn="ctr" defTabSz="914265">
              <a:defRPr/>
            </a:pPr>
            <a:r>
              <a:rPr lang="en-GB" sz="1400" kern="0" dirty="0">
                <a:solidFill>
                  <a:srgbClr val="000000"/>
                </a:solidFill>
                <a:latin typeface="Avenir Light"/>
                <a:cs typeface="Arial" panose="020B0604020202020204" pitchFamily="34" charset="0"/>
              </a:rPr>
              <a:t>I’m not sure about the product</a:t>
            </a:r>
          </a:p>
        </p:txBody>
      </p:sp>
      <p:sp>
        <p:nvSpPr>
          <p:cNvPr id="7" name="Rectangle 6"/>
          <p:cNvSpPr/>
          <p:nvPr/>
        </p:nvSpPr>
        <p:spPr>
          <a:xfrm>
            <a:off x="3875926" y="4923647"/>
            <a:ext cx="1331577" cy="757151"/>
          </a:xfrm>
          <a:prstGeom prst="rect">
            <a:avLst/>
          </a:prstGeom>
          <a:solidFill>
            <a:srgbClr val="F79646">
              <a:alpha val="70000"/>
            </a:srgbClr>
          </a:solidFill>
          <a:ln w="25400" cap="flat" cmpd="sng" algn="ctr">
            <a:solidFill>
              <a:srgbClr val="F79646">
                <a:lumMod val="75000"/>
              </a:srgbClr>
            </a:solidFill>
            <a:prstDash val="solid"/>
          </a:ln>
          <a:effectLst/>
        </p:spPr>
        <p:txBody>
          <a:bodyPr lIns="35991" tIns="35991" rIns="35991" bIns="35991" rtlCol="0" anchor="ctr"/>
          <a:lstStyle/>
          <a:p>
            <a:pPr algn="ctr" defTabSz="914265">
              <a:defRPr/>
            </a:pPr>
            <a:r>
              <a:rPr lang="en-GB" sz="1400" kern="0" dirty="0">
                <a:solidFill>
                  <a:srgbClr val="000000"/>
                </a:solidFill>
                <a:latin typeface="Avenir Light"/>
                <a:cs typeface="Arial" panose="020B0604020202020204" pitchFamily="34" charset="0"/>
              </a:rPr>
              <a:t>I’m not sure about the product</a:t>
            </a:r>
          </a:p>
        </p:txBody>
      </p:sp>
      <p:sp>
        <p:nvSpPr>
          <p:cNvPr id="8" name="Rectangle 7"/>
          <p:cNvSpPr/>
          <p:nvPr/>
        </p:nvSpPr>
        <p:spPr>
          <a:xfrm>
            <a:off x="5497710" y="4923647"/>
            <a:ext cx="1331577" cy="757151"/>
          </a:xfrm>
          <a:prstGeom prst="rect">
            <a:avLst/>
          </a:prstGeom>
          <a:solidFill>
            <a:srgbClr val="AABB00">
              <a:alpha val="70000"/>
            </a:srgbClr>
          </a:solidFill>
          <a:ln w="25400" cap="flat" cmpd="sng" algn="ctr">
            <a:solidFill>
              <a:srgbClr val="AABB00">
                <a:lumMod val="75000"/>
              </a:srgbClr>
            </a:solidFill>
            <a:prstDash val="solid"/>
          </a:ln>
          <a:effectLst/>
        </p:spPr>
        <p:txBody>
          <a:bodyPr lIns="35991" tIns="35991" rIns="35991" bIns="35991" rtlCol="0" anchor="ctr"/>
          <a:lstStyle/>
          <a:p>
            <a:pPr algn="ctr" defTabSz="914265">
              <a:defRPr/>
            </a:pPr>
            <a:r>
              <a:rPr lang="en-GB" sz="1400" kern="0" dirty="0">
                <a:solidFill>
                  <a:srgbClr val="000000"/>
                </a:solidFill>
                <a:latin typeface="Avenir Light"/>
                <a:cs typeface="Arial" panose="020B0604020202020204" pitchFamily="34" charset="0"/>
              </a:rPr>
              <a:t>I’m not sure I’m getting my money worth</a:t>
            </a:r>
          </a:p>
        </p:txBody>
      </p:sp>
      <p:sp>
        <p:nvSpPr>
          <p:cNvPr id="9" name="Rectangle 8"/>
          <p:cNvSpPr/>
          <p:nvPr/>
        </p:nvSpPr>
        <p:spPr>
          <a:xfrm>
            <a:off x="7454574" y="4911225"/>
            <a:ext cx="1331577" cy="757151"/>
          </a:xfrm>
          <a:prstGeom prst="rect">
            <a:avLst/>
          </a:prstGeom>
          <a:solidFill>
            <a:srgbClr val="F79646">
              <a:alpha val="70000"/>
            </a:srgbClr>
          </a:solidFill>
          <a:ln w="25400" cap="flat" cmpd="sng" algn="ctr">
            <a:solidFill>
              <a:srgbClr val="F79646">
                <a:lumMod val="75000"/>
              </a:srgbClr>
            </a:solidFill>
            <a:prstDash val="solid"/>
          </a:ln>
          <a:effectLst/>
        </p:spPr>
        <p:txBody>
          <a:bodyPr lIns="35991" tIns="35991" rIns="35991" bIns="35991" rtlCol="0" anchor="ctr"/>
          <a:lstStyle/>
          <a:p>
            <a:pPr algn="ctr" defTabSz="914265">
              <a:defRPr/>
            </a:pPr>
            <a:r>
              <a:rPr lang="en-GB" sz="1400" kern="0" dirty="0">
                <a:solidFill>
                  <a:srgbClr val="000000"/>
                </a:solidFill>
                <a:latin typeface="Avenir Light"/>
                <a:cs typeface="Arial" panose="020B0604020202020204" pitchFamily="34" charset="0"/>
              </a:rPr>
              <a:t>I’m not sure about the product</a:t>
            </a:r>
          </a:p>
        </p:txBody>
      </p:sp>
      <p:sp>
        <p:nvSpPr>
          <p:cNvPr id="10" name="Rectangle 9"/>
          <p:cNvSpPr/>
          <p:nvPr/>
        </p:nvSpPr>
        <p:spPr>
          <a:xfrm>
            <a:off x="9151919" y="4896592"/>
            <a:ext cx="1331577" cy="757151"/>
          </a:xfrm>
          <a:prstGeom prst="rect">
            <a:avLst/>
          </a:prstGeom>
          <a:solidFill>
            <a:srgbClr val="AABB00">
              <a:alpha val="70000"/>
            </a:srgbClr>
          </a:solidFill>
          <a:ln w="25400" cap="flat" cmpd="sng" algn="ctr">
            <a:solidFill>
              <a:srgbClr val="AABB00">
                <a:lumMod val="75000"/>
              </a:srgbClr>
            </a:solidFill>
            <a:prstDash val="solid"/>
          </a:ln>
          <a:effectLst/>
        </p:spPr>
        <p:txBody>
          <a:bodyPr lIns="35991" tIns="35991" rIns="35991" bIns="35991" rtlCol="0" anchor="ctr"/>
          <a:lstStyle/>
          <a:p>
            <a:pPr algn="ctr" defTabSz="914265">
              <a:defRPr/>
            </a:pPr>
            <a:r>
              <a:rPr lang="en-GB" sz="1400" kern="0" dirty="0">
                <a:solidFill>
                  <a:srgbClr val="000000"/>
                </a:solidFill>
                <a:latin typeface="Avenir Light"/>
                <a:cs typeface="Arial" panose="020B0604020202020204" pitchFamily="34" charset="0"/>
              </a:rPr>
              <a:t>I’m not sure I’m getting my money worth</a:t>
            </a:r>
          </a:p>
        </p:txBody>
      </p:sp>
      <p:cxnSp>
        <p:nvCxnSpPr>
          <p:cNvPr id="11" name="Straight Connector 10"/>
          <p:cNvCxnSpPr/>
          <p:nvPr/>
        </p:nvCxnSpPr>
        <p:spPr>
          <a:xfrm>
            <a:off x="3631060" y="1536890"/>
            <a:ext cx="0" cy="3277912"/>
          </a:xfrm>
          <a:prstGeom prst="line">
            <a:avLst/>
          </a:prstGeom>
          <a:ln w="76200" cap="rnd">
            <a:solidFill>
              <a:schemeClr val="accent5"/>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7123291" y="1536890"/>
            <a:ext cx="0" cy="3277912"/>
          </a:xfrm>
          <a:prstGeom prst="line">
            <a:avLst/>
          </a:prstGeom>
          <a:ln w="76200" cap="rnd">
            <a:solidFill>
              <a:schemeClr val="accent5"/>
            </a:solidFill>
            <a:prstDash val="sysDot"/>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307123" y="4687643"/>
            <a:ext cx="336583" cy="336540"/>
          </a:xfrm>
          <a:prstGeom prst="rect">
            <a:avLst/>
          </a:prstGeom>
        </p:spPr>
      </p:pic>
      <p:pic>
        <p:nvPicPr>
          <p:cNvPr id="14" name="Picture 13"/>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030338" y="4687643"/>
            <a:ext cx="336583" cy="336540"/>
          </a:xfrm>
          <a:prstGeom prst="rect">
            <a:avLst/>
          </a:prstGeom>
        </p:spPr>
      </p:pic>
      <p:pic>
        <p:nvPicPr>
          <p:cNvPr id="15" name="Picture 14"/>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657998" y="4687643"/>
            <a:ext cx="336583" cy="336540"/>
          </a:xfrm>
          <a:prstGeom prst="rect">
            <a:avLst/>
          </a:prstGeom>
        </p:spPr>
      </p:pic>
      <p:pic>
        <p:nvPicPr>
          <p:cNvPr id="16" name="Picture 15"/>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707163" y="4687643"/>
            <a:ext cx="336583" cy="336540"/>
          </a:xfrm>
          <a:prstGeom prst="rect">
            <a:avLst/>
          </a:prstGeom>
        </p:spPr>
      </p:pic>
      <p:pic>
        <p:nvPicPr>
          <p:cNvPr id="17" name="Picture 16"/>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410381" y="4687643"/>
            <a:ext cx="336583" cy="336540"/>
          </a:xfrm>
          <a:prstGeom prst="rect">
            <a:avLst/>
          </a:prstGeom>
        </p:spPr>
      </p:pic>
      <p:sp>
        <p:nvSpPr>
          <p:cNvPr id="18" name="Rectangle 17"/>
          <p:cNvSpPr/>
          <p:nvPr/>
        </p:nvSpPr>
        <p:spPr>
          <a:xfrm>
            <a:off x="900113" y="2229383"/>
            <a:ext cx="2441145" cy="1305736"/>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Insert image here</a:t>
            </a:r>
            <a:endParaRPr lang="en-US" dirty="0"/>
          </a:p>
        </p:txBody>
      </p:sp>
      <p:sp>
        <p:nvSpPr>
          <p:cNvPr id="19" name="Rectangle 18"/>
          <p:cNvSpPr/>
          <p:nvPr/>
        </p:nvSpPr>
        <p:spPr>
          <a:xfrm>
            <a:off x="7931346" y="2229383"/>
            <a:ext cx="2441145" cy="1305736"/>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Insert image here</a:t>
            </a:r>
            <a:endParaRPr lang="en-US" dirty="0"/>
          </a:p>
        </p:txBody>
      </p:sp>
      <p:sp>
        <p:nvSpPr>
          <p:cNvPr id="20" name="Rectangle 19"/>
          <p:cNvSpPr/>
          <p:nvPr/>
        </p:nvSpPr>
        <p:spPr>
          <a:xfrm>
            <a:off x="4253510" y="2235856"/>
            <a:ext cx="2441145" cy="1305736"/>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Insert image here</a:t>
            </a:r>
            <a:endParaRPr lang="en-US" dirty="0"/>
          </a:p>
        </p:txBody>
      </p:sp>
    </p:spTree>
    <p:extLst>
      <p:ext uri="{BB962C8B-B14F-4D97-AF65-F5344CB8AC3E}">
        <p14:creationId xmlns:p14="http://schemas.microsoft.com/office/powerpoint/2010/main" val="1605229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E449825A-EABC-8319-7E19-6738830BD76A}"/>
              </a:ext>
            </a:extLst>
          </p:cNvPr>
          <p:cNvSpPr txBox="1"/>
          <p:nvPr/>
        </p:nvSpPr>
        <p:spPr>
          <a:xfrm>
            <a:off x="10216551" y="42557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Logo here</a:t>
            </a:r>
            <a:r>
              <a:rPr lang="en-US">
                <a:cs typeface="Calibri"/>
              </a:rPr>
              <a:t>​</a:t>
            </a:r>
            <a:endParaRPr lang="en-US"/>
          </a:p>
        </p:txBody>
      </p:sp>
      <p:sp>
        <p:nvSpPr>
          <p:cNvPr id="3" name="Rounded Rectangle 28"/>
          <p:cNvSpPr>
            <a:spLocks noChangeArrowheads="1"/>
          </p:cNvSpPr>
          <p:nvPr/>
        </p:nvSpPr>
        <p:spPr bwMode="auto">
          <a:xfrm>
            <a:off x="631258" y="1331320"/>
            <a:ext cx="11062228" cy="1039936"/>
          </a:xfrm>
          <a:prstGeom prst="rect">
            <a:avLst/>
          </a:prstGeom>
          <a:solidFill>
            <a:schemeClr val="bg2">
              <a:lumMod val="10000"/>
            </a:schemeClr>
          </a:solidFill>
          <a:ln w="9525" algn="ctr">
            <a:noFill/>
            <a:round/>
            <a:headEnd/>
            <a:tailEnd/>
          </a:ln>
          <a:effectLst/>
        </p:spPr>
        <p:txBody>
          <a:bodyPr lIns="0" tIns="36567" rIns="0" bIns="36567" anchor="ctr"/>
          <a:lstStyle>
            <a:lvl1pPr defTabSz="457200" eaLnBrk="0" hangingPunct="0">
              <a:defRPr b="1">
                <a:solidFill>
                  <a:srgbClr val="002277"/>
                </a:solidFill>
                <a:latin typeface="Arial" charset="0"/>
              </a:defRPr>
            </a:lvl1pPr>
            <a:lvl2pPr marL="742950" indent="-285750" defTabSz="457200" eaLnBrk="0" hangingPunct="0">
              <a:defRPr b="1">
                <a:solidFill>
                  <a:srgbClr val="002277"/>
                </a:solidFill>
                <a:latin typeface="Arial" charset="0"/>
              </a:defRPr>
            </a:lvl2pPr>
            <a:lvl3pPr marL="1143000" indent="-228600" defTabSz="457200" eaLnBrk="0" hangingPunct="0">
              <a:defRPr b="1">
                <a:solidFill>
                  <a:srgbClr val="002277"/>
                </a:solidFill>
                <a:latin typeface="Arial" charset="0"/>
              </a:defRPr>
            </a:lvl3pPr>
            <a:lvl4pPr marL="1600200" indent="-228600" defTabSz="457200" eaLnBrk="0" hangingPunct="0">
              <a:defRPr b="1">
                <a:solidFill>
                  <a:srgbClr val="002277"/>
                </a:solidFill>
                <a:latin typeface="Arial" charset="0"/>
              </a:defRPr>
            </a:lvl4pPr>
            <a:lvl5pPr marL="2057400" indent="-228600" defTabSz="457200" eaLnBrk="0" hangingPunct="0">
              <a:defRPr b="1">
                <a:solidFill>
                  <a:srgbClr val="002277"/>
                </a:solidFill>
                <a:latin typeface="Arial" charset="0"/>
              </a:defRPr>
            </a:lvl5pPr>
            <a:lvl6pPr marL="2514600" indent="-228600" algn="ctr" defTabSz="457200" eaLnBrk="0" fontAlgn="base" hangingPunct="0">
              <a:spcBef>
                <a:spcPct val="0"/>
              </a:spcBef>
              <a:spcAft>
                <a:spcPct val="0"/>
              </a:spcAft>
              <a:defRPr b="1">
                <a:solidFill>
                  <a:srgbClr val="002277"/>
                </a:solidFill>
                <a:latin typeface="Arial" charset="0"/>
              </a:defRPr>
            </a:lvl6pPr>
            <a:lvl7pPr marL="2971800" indent="-228600" algn="ctr" defTabSz="457200" eaLnBrk="0" fontAlgn="base" hangingPunct="0">
              <a:spcBef>
                <a:spcPct val="0"/>
              </a:spcBef>
              <a:spcAft>
                <a:spcPct val="0"/>
              </a:spcAft>
              <a:defRPr b="1">
                <a:solidFill>
                  <a:srgbClr val="002277"/>
                </a:solidFill>
                <a:latin typeface="Arial" charset="0"/>
              </a:defRPr>
            </a:lvl7pPr>
            <a:lvl8pPr marL="3429000" indent="-228600" algn="ctr" defTabSz="457200" eaLnBrk="0" fontAlgn="base" hangingPunct="0">
              <a:spcBef>
                <a:spcPct val="0"/>
              </a:spcBef>
              <a:spcAft>
                <a:spcPct val="0"/>
              </a:spcAft>
              <a:defRPr b="1">
                <a:solidFill>
                  <a:srgbClr val="002277"/>
                </a:solidFill>
                <a:latin typeface="Arial" charset="0"/>
              </a:defRPr>
            </a:lvl8pPr>
            <a:lvl9pPr marL="3886200" indent="-228600" algn="ctr" defTabSz="457200" eaLnBrk="0" fontAlgn="base" hangingPunct="0">
              <a:spcBef>
                <a:spcPct val="0"/>
              </a:spcBef>
              <a:spcAft>
                <a:spcPct val="0"/>
              </a:spcAft>
              <a:defRPr b="1">
                <a:solidFill>
                  <a:srgbClr val="002277"/>
                </a:solidFill>
                <a:latin typeface="Arial" charset="0"/>
              </a:defRPr>
            </a:lvl9pPr>
          </a:lstStyle>
          <a:p>
            <a:pPr algn="ctr" defTabSz="228600" eaLnBrk="1" hangingPunct="1">
              <a:defRPr/>
            </a:pPr>
            <a:r>
              <a:rPr lang="en-US" altLang="en-US" dirty="0">
                <a:solidFill>
                  <a:prstClr val="white"/>
                </a:solidFill>
                <a:latin typeface="Century Gothic"/>
              </a:rPr>
              <a:t>121 Channel = direct to consumer communication via face to face interaction</a:t>
            </a:r>
          </a:p>
        </p:txBody>
      </p:sp>
      <p:cxnSp>
        <p:nvCxnSpPr>
          <p:cNvPr id="5" name="Straight Arrow Connector 4"/>
          <p:cNvCxnSpPr/>
          <p:nvPr/>
        </p:nvCxnSpPr>
        <p:spPr>
          <a:xfrm flipH="1">
            <a:off x="6157199" y="2299266"/>
            <a:ext cx="5185" cy="431666"/>
          </a:xfrm>
          <a:prstGeom prst="straightConnector1">
            <a:avLst/>
          </a:prstGeom>
          <a:ln w="50800">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sp>
        <p:nvSpPr>
          <p:cNvPr id="6" name="Rounded Rectangle 28"/>
          <p:cNvSpPr>
            <a:spLocks noChangeArrowheads="1"/>
          </p:cNvSpPr>
          <p:nvPr/>
        </p:nvSpPr>
        <p:spPr bwMode="auto">
          <a:xfrm>
            <a:off x="643826" y="2730932"/>
            <a:ext cx="3545224" cy="639194"/>
          </a:xfrm>
          <a:prstGeom prst="rect">
            <a:avLst/>
          </a:prstGeom>
          <a:noFill/>
          <a:ln w="76200" algn="ctr">
            <a:solidFill>
              <a:schemeClr val="bg2">
                <a:lumMod val="10000"/>
              </a:schemeClr>
            </a:solidFill>
            <a:round/>
            <a:headEnd/>
            <a:tailEnd/>
          </a:ln>
          <a:effectLst/>
        </p:spPr>
        <p:txBody>
          <a:bodyPr lIns="0" tIns="36567" rIns="0" bIns="36567" anchor="ctr"/>
          <a:lstStyle>
            <a:lvl1pPr defTabSz="457200" eaLnBrk="0" hangingPunct="0">
              <a:defRPr b="1">
                <a:solidFill>
                  <a:srgbClr val="002277"/>
                </a:solidFill>
                <a:latin typeface="Arial" charset="0"/>
              </a:defRPr>
            </a:lvl1pPr>
            <a:lvl2pPr marL="742950" indent="-285750" defTabSz="457200" eaLnBrk="0" hangingPunct="0">
              <a:defRPr b="1">
                <a:solidFill>
                  <a:srgbClr val="002277"/>
                </a:solidFill>
                <a:latin typeface="Arial" charset="0"/>
              </a:defRPr>
            </a:lvl2pPr>
            <a:lvl3pPr marL="1143000" indent="-228600" defTabSz="457200" eaLnBrk="0" hangingPunct="0">
              <a:defRPr b="1">
                <a:solidFill>
                  <a:srgbClr val="002277"/>
                </a:solidFill>
                <a:latin typeface="Arial" charset="0"/>
              </a:defRPr>
            </a:lvl3pPr>
            <a:lvl4pPr marL="1600200" indent="-228600" defTabSz="457200" eaLnBrk="0" hangingPunct="0">
              <a:defRPr b="1">
                <a:solidFill>
                  <a:srgbClr val="002277"/>
                </a:solidFill>
                <a:latin typeface="Arial" charset="0"/>
              </a:defRPr>
            </a:lvl4pPr>
            <a:lvl5pPr marL="2057400" indent="-228600" defTabSz="457200" eaLnBrk="0" hangingPunct="0">
              <a:defRPr b="1">
                <a:solidFill>
                  <a:srgbClr val="002277"/>
                </a:solidFill>
                <a:latin typeface="Arial" charset="0"/>
              </a:defRPr>
            </a:lvl5pPr>
            <a:lvl6pPr marL="2514600" indent="-228600" algn="ctr" defTabSz="457200" eaLnBrk="0" fontAlgn="base" hangingPunct="0">
              <a:spcBef>
                <a:spcPct val="0"/>
              </a:spcBef>
              <a:spcAft>
                <a:spcPct val="0"/>
              </a:spcAft>
              <a:defRPr b="1">
                <a:solidFill>
                  <a:srgbClr val="002277"/>
                </a:solidFill>
                <a:latin typeface="Arial" charset="0"/>
              </a:defRPr>
            </a:lvl6pPr>
            <a:lvl7pPr marL="2971800" indent="-228600" algn="ctr" defTabSz="457200" eaLnBrk="0" fontAlgn="base" hangingPunct="0">
              <a:spcBef>
                <a:spcPct val="0"/>
              </a:spcBef>
              <a:spcAft>
                <a:spcPct val="0"/>
              </a:spcAft>
              <a:defRPr b="1">
                <a:solidFill>
                  <a:srgbClr val="002277"/>
                </a:solidFill>
                <a:latin typeface="Arial" charset="0"/>
              </a:defRPr>
            </a:lvl7pPr>
            <a:lvl8pPr marL="3429000" indent="-228600" algn="ctr" defTabSz="457200" eaLnBrk="0" fontAlgn="base" hangingPunct="0">
              <a:spcBef>
                <a:spcPct val="0"/>
              </a:spcBef>
              <a:spcAft>
                <a:spcPct val="0"/>
              </a:spcAft>
              <a:defRPr b="1">
                <a:solidFill>
                  <a:srgbClr val="002277"/>
                </a:solidFill>
                <a:latin typeface="Arial" charset="0"/>
              </a:defRPr>
            </a:lvl8pPr>
            <a:lvl9pPr marL="3886200" indent="-228600" algn="ctr" defTabSz="457200" eaLnBrk="0" fontAlgn="base" hangingPunct="0">
              <a:spcBef>
                <a:spcPct val="0"/>
              </a:spcBef>
              <a:spcAft>
                <a:spcPct val="0"/>
              </a:spcAft>
              <a:defRPr b="1">
                <a:solidFill>
                  <a:srgbClr val="002277"/>
                </a:solidFill>
                <a:latin typeface="Arial" charset="0"/>
              </a:defRPr>
            </a:lvl9pPr>
          </a:lstStyle>
          <a:p>
            <a:pPr algn="ctr" defTabSz="228600" eaLnBrk="1" hangingPunct="1">
              <a:defRPr/>
            </a:pPr>
            <a:r>
              <a:rPr lang="en-US" altLang="en-US" sz="1600" dirty="0">
                <a:solidFill>
                  <a:srgbClr val="F37F2F"/>
                </a:solidFill>
                <a:latin typeface="Century Gothic"/>
              </a:rPr>
              <a:t>Retailer / Staff</a:t>
            </a:r>
          </a:p>
        </p:txBody>
      </p:sp>
      <p:sp>
        <p:nvSpPr>
          <p:cNvPr id="7" name="Rounded Rectangle 28"/>
          <p:cNvSpPr>
            <a:spLocks noChangeArrowheads="1"/>
          </p:cNvSpPr>
          <p:nvPr/>
        </p:nvSpPr>
        <p:spPr bwMode="auto">
          <a:xfrm>
            <a:off x="4396043" y="2730932"/>
            <a:ext cx="3545224" cy="639194"/>
          </a:xfrm>
          <a:prstGeom prst="rect">
            <a:avLst/>
          </a:prstGeom>
          <a:noFill/>
          <a:ln w="76200" algn="ctr">
            <a:solidFill>
              <a:schemeClr val="bg2">
                <a:lumMod val="10000"/>
              </a:schemeClr>
            </a:solidFill>
            <a:round/>
            <a:headEnd/>
            <a:tailEnd/>
          </a:ln>
          <a:effectLst/>
        </p:spPr>
        <p:txBody>
          <a:bodyPr lIns="0" tIns="36567" rIns="0" bIns="36567" anchor="ctr"/>
          <a:lstStyle>
            <a:lvl1pPr defTabSz="457200" eaLnBrk="0" hangingPunct="0">
              <a:defRPr b="1">
                <a:solidFill>
                  <a:srgbClr val="002277"/>
                </a:solidFill>
                <a:latin typeface="Arial" charset="0"/>
              </a:defRPr>
            </a:lvl1pPr>
            <a:lvl2pPr marL="742950" indent="-285750" defTabSz="457200" eaLnBrk="0" hangingPunct="0">
              <a:defRPr b="1">
                <a:solidFill>
                  <a:srgbClr val="002277"/>
                </a:solidFill>
                <a:latin typeface="Arial" charset="0"/>
              </a:defRPr>
            </a:lvl2pPr>
            <a:lvl3pPr marL="1143000" indent="-228600" defTabSz="457200" eaLnBrk="0" hangingPunct="0">
              <a:defRPr b="1">
                <a:solidFill>
                  <a:srgbClr val="002277"/>
                </a:solidFill>
                <a:latin typeface="Arial" charset="0"/>
              </a:defRPr>
            </a:lvl3pPr>
            <a:lvl4pPr marL="1600200" indent="-228600" defTabSz="457200" eaLnBrk="0" hangingPunct="0">
              <a:defRPr b="1">
                <a:solidFill>
                  <a:srgbClr val="002277"/>
                </a:solidFill>
                <a:latin typeface="Arial" charset="0"/>
              </a:defRPr>
            </a:lvl4pPr>
            <a:lvl5pPr marL="2057400" indent="-228600" defTabSz="457200" eaLnBrk="0" hangingPunct="0">
              <a:defRPr b="1">
                <a:solidFill>
                  <a:srgbClr val="002277"/>
                </a:solidFill>
                <a:latin typeface="Arial" charset="0"/>
              </a:defRPr>
            </a:lvl5pPr>
            <a:lvl6pPr marL="2514600" indent="-228600" algn="ctr" defTabSz="457200" eaLnBrk="0" fontAlgn="base" hangingPunct="0">
              <a:spcBef>
                <a:spcPct val="0"/>
              </a:spcBef>
              <a:spcAft>
                <a:spcPct val="0"/>
              </a:spcAft>
              <a:defRPr b="1">
                <a:solidFill>
                  <a:srgbClr val="002277"/>
                </a:solidFill>
                <a:latin typeface="Arial" charset="0"/>
              </a:defRPr>
            </a:lvl6pPr>
            <a:lvl7pPr marL="2971800" indent="-228600" algn="ctr" defTabSz="457200" eaLnBrk="0" fontAlgn="base" hangingPunct="0">
              <a:spcBef>
                <a:spcPct val="0"/>
              </a:spcBef>
              <a:spcAft>
                <a:spcPct val="0"/>
              </a:spcAft>
              <a:defRPr b="1">
                <a:solidFill>
                  <a:srgbClr val="002277"/>
                </a:solidFill>
                <a:latin typeface="Arial" charset="0"/>
              </a:defRPr>
            </a:lvl7pPr>
            <a:lvl8pPr marL="3429000" indent="-228600" algn="ctr" defTabSz="457200" eaLnBrk="0" fontAlgn="base" hangingPunct="0">
              <a:spcBef>
                <a:spcPct val="0"/>
              </a:spcBef>
              <a:spcAft>
                <a:spcPct val="0"/>
              </a:spcAft>
              <a:defRPr b="1">
                <a:solidFill>
                  <a:srgbClr val="002277"/>
                </a:solidFill>
                <a:latin typeface="Arial" charset="0"/>
              </a:defRPr>
            </a:lvl8pPr>
            <a:lvl9pPr marL="3886200" indent="-228600" algn="ctr" defTabSz="457200" eaLnBrk="0" fontAlgn="base" hangingPunct="0">
              <a:spcBef>
                <a:spcPct val="0"/>
              </a:spcBef>
              <a:spcAft>
                <a:spcPct val="0"/>
              </a:spcAft>
              <a:defRPr b="1">
                <a:solidFill>
                  <a:srgbClr val="002277"/>
                </a:solidFill>
                <a:latin typeface="Arial" charset="0"/>
              </a:defRPr>
            </a:lvl9pPr>
          </a:lstStyle>
          <a:p>
            <a:pPr algn="ctr" defTabSz="228600" eaLnBrk="1" hangingPunct="1">
              <a:defRPr/>
            </a:pPr>
            <a:r>
              <a:rPr lang="en-US" altLang="en-US" sz="1600" dirty="0">
                <a:solidFill>
                  <a:srgbClr val="F37F2F"/>
                </a:solidFill>
                <a:latin typeface="Century Gothic"/>
              </a:rPr>
              <a:t>Brand Ambassador</a:t>
            </a:r>
          </a:p>
        </p:txBody>
      </p:sp>
      <p:sp>
        <p:nvSpPr>
          <p:cNvPr id="8" name="Rounded Rectangle 28"/>
          <p:cNvSpPr>
            <a:spLocks noChangeArrowheads="1"/>
          </p:cNvSpPr>
          <p:nvPr/>
        </p:nvSpPr>
        <p:spPr bwMode="auto">
          <a:xfrm>
            <a:off x="8148264" y="2730932"/>
            <a:ext cx="3545224" cy="639194"/>
          </a:xfrm>
          <a:prstGeom prst="rect">
            <a:avLst/>
          </a:prstGeom>
          <a:noFill/>
          <a:ln w="76200" algn="ctr">
            <a:solidFill>
              <a:schemeClr val="bg2">
                <a:lumMod val="10000"/>
              </a:schemeClr>
            </a:solidFill>
            <a:round/>
            <a:headEnd/>
            <a:tailEnd/>
          </a:ln>
          <a:effectLst/>
        </p:spPr>
        <p:txBody>
          <a:bodyPr lIns="0" tIns="36567" rIns="0" bIns="36567" anchor="ctr"/>
          <a:lstStyle>
            <a:lvl1pPr defTabSz="457200" eaLnBrk="0" hangingPunct="0">
              <a:defRPr b="1">
                <a:solidFill>
                  <a:srgbClr val="002277"/>
                </a:solidFill>
                <a:latin typeface="Arial" charset="0"/>
              </a:defRPr>
            </a:lvl1pPr>
            <a:lvl2pPr marL="742950" indent="-285750" defTabSz="457200" eaLnBrk="0" hangingPunct="0">
              <a:defRPr b="1">
                <a:solidFill>
                  <a:srgbClr val="002277"/>
                </a:solidFill>
                <a:latin typeface="Arial" charset="0"/>
              </a:defRPr>
            </a:lvl2pPr>
            <a:lvl3pPr marL="1143000" indent="-228600" defTabSz="457200" eaLnBrk="0" hangingPunct="0">
              <a:defRPr b="1">
                <a:solidFill>
                  <a:srgbClr val="002277"/>
                </a:solidFill>
                <a:latin typeface="Arial" charset="0"/>
              </a:defRPr>
            </a:lvl3pPr>
            <a:lvl4pPr marL="1600200" indent="-228600" defTabSz="457200" eaLnBrk="0" hangingPunct="0">
              <a:defRPr b="1">
                <a:solidFill>
                  <a:srgbClr val="002277"/>
                </a:solidFill>
                <a:latin typeface="Arial" charset="0"/>
              </a:defRPr>
            </a:lvl4pPr>
            <a:lvl5pPr marL="2057400" indent="-228600" defTabSz="457200" eaLnBrk="0" hangingPunct="0">
              <a:defRPr b="1">
                <a:solidFill>
                  <a:srgbClr val="002277"/>
                </a:solidFill>
                <a:latin typeface="Arial" charset="0"/>
              </a:defRPr>
            </a:lvl5pPr>
            <a:lvl6pPr marL="2514600" indent="-228600" algn="ctr" defTabSz="457200" eaLnBrk="0" fontAlgn="base" hangingPunct="0">
              <a:spcBef>
                <a:spcPct val="0"/>
              </a:spcBef>
              <a:spcAft>
                <a:spcPct val="0"/>
              </a:spcAft>
              <a:defRPr b="1">
                <a:solidFill>
                  <a:srgbClr val="002277"/>
                </a:solidFill>
                <a:latin typeface="Arial" charset="0"/>
              </a:defRPr>
            </a:lvl6pPr>
            <a:lvl7pPr marL="2971800" indent="-228600" algn="ctr" defTabSz="457200" eaLnBrk="0" fontAlgn="base" hangingPunct="0">
              <a:spcBef>
                <a:spcPct val="0"/>
              </a:spcBef>
              <a:spcAft>
                <a:spcPct val="0"/>
              </a:spcAft>
              <a:defRPr b="1">
                <a:solidFill>
                  <a:srgbClr val="002277"/>
                </a:solidFill>
                <a:latin typeface="Arial" charset="0"/>
              </a:defRPr>
            </a:lvl7pPr>
            <a:lvl8pPr marL="3429000" indent="-228600" algn="ctr" defTabSz="457200" eaLnBrk="0" fontAlgn="base" hangingPunct="0">
              <a:spcBef>
                <a:spcPct val="0"/>
              </a:spcBef>
              <a:spcAft>
                <a:spcPct val="0"/>
              </a:spcAft>
              <a:defRPr b="1">
                <a:solidFill>
                  <a:srgbClr val="002277"/>
                </a:solidFill>
                <a:latin typeface="Arial" charset="0"/>
              </a:defRPr>
            </a:lvl8pPr>
            <a:lvl9pPr marL="3886200" indent="-228600" algn="ctr" defTabSz="457200" eaLnBrk="0" fontAlgn="base" hangingPunct="0">
              <a:spcBef>
                <a:spcPct val="0"/>
              </a:spcBef>
              <a:spcAft>
                <a:spcPct val="0"/>
              </a:spcAft>
              <a:defRPr b="1">
                <a:solidFill>
                  <a:srgbClr val="002277"/>
                </a:solidFill>
                <a:latin typeface="Arial" charset="0"/>
              </a:defRPr>
            </a:lvl9pPr>
          </a:lstStyle>
          <a:p>
            <a:pPr algn="ctr" defTabSz="228600" eaLnBrk="1" hangingPunct="1">
              <a:defRPr/>
            </a:pPr>
            <a:r>
              <a:rPr lang="en-US" altLang="en-US" sz="1600" dirty="0">
                <a:solidFill>
                  <a:srgbClr val="F37F2F"/>
                </a:solidFill>
                <a:latin typeface="Century Gothic"/>
              </a:rPr>
              <a:t>Trade Marketing Representative</a:t>
            </a:r>
          </a:p>
        </p:txBody>
      </p:sp>
      <p:cxnSp>
        <p:nvCxnSpPr>
          <p:cNvPr id="9" name="Straight Arrow Connector 8"/>
          <p:cNvCxnSpPr/>
          <p:nvPr/>
        </p:nvCxnSpPr>
        <p:spPr>
          <a:xfrm flipH="1">
            <a:off x="9920874" y="2284641"/>
            <a:ext cx="5185" cy="431666"/>
          </a:xfrm>
          <a:prstGeom prst="straightConnector1">
            <a:avLst/>
          </a:prstGeom>
          <a:ln w="50800">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flipH="1">
            <a:off x="2396116" y="2284641"/>
            <a:ext cx="5185" cy="431666"/>
          </a:xfrm>
          <a:prstGeom prst="straightConnector1">
            <a:avLst/>
          </a:prstGeom>
          <a:ln w="50800">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sp>
        <p:nvSpPr>
          <p:cNvPr id="11" name="Title 20"/>
          <p:cNvSpPr>
            <a:spLocks noGrp="1"/>
          </p:cNvSpPr>
          <p:nvPr>
            <p:ph type="title" idx="4294967295"/>
          </p:nvPr>
        </p:nvSpPr>
        <p:spPr>
          <a:xfrm>
            <a:off x="900113" y="504825"/>
            <a:ext cx="11291887" cy="460375"/>
          </a:xfrm>
        </p:spPr>
        <p:txBody>
          <a:bodyPr>
            <a:normAutofit/>
          </a:bodyPr>
          <a:lstStyle/>
          <a:p>
            <a:r>
              <a:rPr lang="en-GB" sz="2400" b="1" dirty="0">
                <a:solidFill>
                  <a:schemeClr val="tx1"/>
                </a:solidFill>
              </a:rPr>
              <a:t>What is 121?</a:t>
            </a:r>
            <a:endParaRPr lang="en-US" sz="2400" b="1">
              <a:solidFill>
                <a:schemeClr val="tx1"/>
              </a:solidFill>
              <a:cs typeface="Calibri Light"/>
            </a:endParaRPr>
          </a:p>
        </p:txBody>
      </p:sp>
      <p:sp>
        <p:nvSpPr>
          <p:cNvPr id="12" name="Rounded Rectangle 28"/>
          <p:cNvSpPr>
            <a:spLocks noChangeArrowheads="1"/>
          </p:cNvSpPr>
          <p:nvPr/>
        </p:nvSpPr>
        <p:spPr bwMode="auto">
          <a:xfrm>
            <a:off x="643825" y="5111334"/>
            <a:ext cx="11049662" cy="453308"/>
          </a:xfrm>
          <a:prstGeom prst="rect">
            <a:avLst/>
          </a:prstGeom>
          <a:solidFill>
            <a:schemeClr val="bg2">
              <a:lumMod val="10000"/>
            </a:schemeClr>
          </a:solidFill>
          <a:ln w="9525" algn="ctr">
            <a:noFill/>
            <a:round/>
            <a:headEnd/>
            <a:tailEnd/>
          </a:ln>
          <a:effectLst/>
        </p:spPr>
        <p:txBody>
          <a:bodyPr lIns="0" tIns="36567" rIns="0" bIns="36567" anchor="ctr"/>
          <a:lstStyle>
            <a:lvl1pPr defTabSz="457200" eaLnBrk="0" hangingPunct="0">
              <a:defRPr b="1">
                <a:solidFill>
                  <a:srgbClr val="002277"/>
                </a:solidFill>
                <a:latin typeface="Arial" charset="0"/>
              </a:defRPr>
            </a:lvl1pPr>
            <a:lvl2pPr marL="742950" indent="-285750" defTabSz="457200" eaLnBrk="0" hangingPunct="0">
              <a:defRPr b="1">
                <a:solidFill>
                  <a:srgbClr val="002277"/>
                </a:solidFill>
                <a:latin typeface="Arial" charset="0"/>
              </a:defRPr>
            </a:lvl2pPr>
            <a:lvl3pPr marL="1143000" indent="-228600" defTabSz="457200" eaLnBrk="0" hangingPunct="0">
              <a:defRPr b="1">
                <a:solidFill>
                  <a:srgbClr val="002277"/>
                </a:solidFill>
                <a:latin typeface="Arial" charset="0"/>
              </a:defRPr>
            </a:lvl3pPr>
            <a:lvl4pPr marL="1600200" indent="-228600" defTabSz="457200" eaLnBrk="0" hangingPunct="0">
              <a:defRPr b="1">
                <a:solidFill>
                  <a:srgbClr val="002277"/>
                </a:solidFill>
                <a:latin typeface="Arial" charset="0"/>
              </a:defRPr>
            </a:lvl4pPr>
            <a:lvl5pPr marL="2057400" indent="-228600" defTabSz="457200" eaLnBrk="0" hangingPunct="0">
              <a:defRPr b="1">
                <a:solidFill>
                  <a:srgbClr val="002277"/>
                </a:solidFill>
                <a:latin typeface="Arial" charset="0"/>
              </a:defRPr>
            </a:lvl5pPr>
            <a:lvl6pPr marL="2514600" indent="-228600" algn="ctr" defTabSz="457200" eaLnBrk="0" fontAlgn="base" hangingPunct="0">
              <a:spcBef>
                <a:spcPct val="0"/>
              </a:spcBef>
              <a:spcAft>
                <a:spcPct val="0"/>
              </a:spcAft>
              <a:defRPr b="1">
                <a:solidFill>
                  <a:srgbClr val="002277"/>
                </a:solidFill>
                <a:latin typeface="Arial" charset="0"/>
              </a:defRPr>
            </a:lvl6pPr>
            <a:lvl7pPr marL="2971800" indent="-228600" algn="ctr" defTabSz="457200" eaLnBrk="0" fontAlgn="base" hangingPunct="0">
              <a:spcBef>
                <a:spcPct val="0"/>
              </a:spcBef>
              <a:spcAft>
                <a:spcPct val="0"/>
              </a:spcAft>
              <a:defRPr b="1">
                <a:solidFill>
                  <a:srgbClr val="002277"/>
                </a:solidFill>
                <a:latin typeface="Arial" charset="0"/>
              </a:defRPr>
            </a:lvl7pPr>
            <a:lvl8pPr marL="3429000" indent="-228600" algn="ctr" defTabSz="457200" eaLnBrk="0" fontAlgn="base" hangingPunct="0">
              <a:spcBef>
                <a:spcPct val="0"/>
              </a:spcBef>
              <a:spcAft>
                <a:spcPct val="0"/>
              </a:spcAft>
              <a:defRPr b="1">
                <a:solidFill>
                  <a:srgbClr val="002277"/>
                </a:solidFill>
                <a:latin typeface="Arial" charset="0"/>
              </a:defRPr>
            </a:lvl8pPr>
            <a:lvl9pPr marL="3886200" indent="-228600" algn="ctr" defTabSz="457200" eaLnBrk="0" fontAlgn="base" hangingPunct="0">
              <a:spcBef>
                <a:spcPct val="0"/>
              </a:spcBef>
              <a:spcAft>
                <a:spcPct val="0"/>
              </a:spcAft>
              <a:defRPr b="1">
                <a:solidFill>
                  <a:srgbClr val="002277"/>
                </a:solidFill>
                <a:latin typeface="Arial" charset="0"/>
              </a:defRPr>
            </a:lvl9pPr>
          </a:lstStyle>
          <a:p>
            <a:pPr algn="ctr" defTabSz="228600" eaLnBrk="1" hangingPunct="1">
              <a:defRPr/>
            </a:pPr>
            <a:r>
              <a:rPr lang="en-US" altLang="en-US" dirty="0">
                <a:solidFill>
                  <a:prstClr val="white"/>
                </a:solidFill>
                <a:latin typeface="Century Gothic"/>
              </a:rPr>
              <a:t>Choose people who embody your brand – they are a key touchpoint!</a:t>
            </a:r>
          </a:p>
        </p:txBody>
      </p:sp>
      <p:sp>
        <p:nvSpPr>
          <p:cNvPr id="13" name="Rectangle 12"/>
          <p:cNvSpPr/>
          <p:nvPr/>
        </p:nvSpPr>
        <p:spPr>
          <a:xfrm>
            <a:off x="643825" y="3655543"/>
            <a:ext cx="3673365" cy="1305736"/>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Insert image here</a:t>
            </a:r>
            <a:endParaRPr lang="en-US" dirty="0"/>
          </a:p>
        </p:txBody>
      </p:sp>
      <p:sp>
        <p:nvSpPr>
          <p:cNvPr id="14" name="Rectangle 13"/>
          <p:cNvSpPr/>
          <p:nvPr/>
        </p:nvSpPr>
        <p:spPr>
          <a:xfrm>
            <a:off x="4524188" y="3655543"/>
            <a:ext cx="3417079" cy="1314940"/>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Insert image here</a:t>
            </a:r>
            <a:endParaRPr lang="en-US" dirty="0"/>
          </a:p>
        </p:txBody>
      </p:sp>
      <p:sp>
        <p:nvSpPr>
          <p:cNvPr id="15" name="Rectangle 14"/>
          <p:cNvSpPr/>
          <p:nvPr/>
        </p:nvSpPr>
        <p:spPr>
          <a:xfrm>
            <a:off x="8148264" y="3614836"/>
            <a:ext cx="3545222" cy="1346442"/>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Insert image here</a:t>
            </a:r>
            <a:endParaRPr lang="en-US" dirty="0"/>
          </a:p>
        </p:txBody>
      </p:sp>
    </p:spTree>
    <p:extLst>
      <p:ext uri="{BB962C8B-B14F-4D97-AF65-F5344CB8AC3E}">
        <p14:creationId xmlns:p14="http://schemas.microsoft.com/office/powerpoint/2010/main" val="17540593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E449825A-EABC-8319-7E19-6738830BD76A}"/>
              </a:ext>
            </a:extLst>
          </p:cNvPr>
          <p:cNvSpPr txBox="1"/>
          <p:nvPr/>
        </p:nvSpPr>
        <p:spPr>
          <a:xfrm>
            <a:off x="10216551" y="42557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Logo here</a:t>
            </a:r>
            <a:r>
              <a:rPr lang="en-US">
                <a:cs typeface="Calibri"/>
              </a:rPr>
              <a:t>​</a:t>
            </a:r>
            <a:endParaRPr lang="en-US"/>
          </a:p>
        </p:txBody>
      </p:sp>
      <p:sp>
        <p:nvSpPr>
          <p:cNvPr id="3" name="Title 2"/>
          <p:cNvSpPr>
            <a:spLocks noGrp="1"/>
          </p:cNvSpPr>
          <p:nvPr>
            <p:ph type="title" idx="4294967295"/>
          </p:nvPr>
        </p:nvSpPr>
        <p:spPr>
          <a:xfrm>
            <a:off x="739775" y="388938"/>
            <a:ext cx="11452225" cy="923925"/>
          </a:xfrm>
        </p:spPr>
        <p:txBody>
          <a:bodyPr>
            <a:normAutofit fontScale="90000"/>
          </a:bodyPr>
          <a:lstStyle/>
          <a:p>
            <a:r>
              <a:rPr lang="en-GB" dirty="0"/>
              <a:t>To understand purchase barriers we need to look at the Consumer Decision Funnel (CDF)</a:t>
            </a:r>
          </a:p>
        </p:txBody>
      </p:sp>
      <p:sp>
        <p:nvSpPr>
          <p:cNvPr id="5" name="Rectangle 4"/>
          <p:cNvSpPr/>
          <p:nvPr/>
        </p:nvSpPr>
        <p:spPr>
          <a:xfrm>
            <a:off x="6034578" y="1612077"/>
            <a:ext cx="3830868" cy="1398793"/>
          </a:xfrm>
          <a:prstGeom prst="rect">
            <a:avLst/>
          </a:prstGeom>
          <a:noFill/>
          <a:ln w="9525" cap="flat" cmpd="sng" algn="ctr">
            <a:noFill/>
            <a:prstDash val="solid"/>
          </a:ln>
          <a:effectLst/>
        </p:spPr>
        <p:txBody>
          <a:bodyPr lIns="121890" tIns="60945" rIns="121890" bIns="60945" rtlCol="0" anchor="ctr"/>
          <a:lstStyle/>
          <a:p>
            <a:pPr algn="ctr" defTabSz="914265">
              <a:defRPr/>
            </a:pPr>
            <a:r>
              <a:rPr lang="en-GB" sz="2400" kern="0" dirty="0">
                <a:solidFill>
                  <a:srgbClr val="4D4D4D"/>
                </a:solidFill>
                <a:latin typeface="Avenir Light"/>
                <a:cs typeface="Arial" panose="020B0604020202020204" pitchFamily="34" charset="0"/>
              </a:rPr>
              <a:t>What consumers </a:t>
            </a:r>
            <a:r>
              <a:rPr lang="en-GB" sz="2400" b="1" kern="0" dirty="0">
                <a:solidFill>
                  <a:srgbClr val="4D4D4D"/>
                </a:solidFill>
                <a:latin typeface="Avenir Black" charset="0"/>
                <a:ea typeface="Avenir Black" charset="0"/>
                <a:cs typeface="Avenir Black" charset="0"/>
              </a:rPr>
              <a:t>THINK</a:t>
            </a:r>
            <a:r>
              <a:rPr lang="en-GB" sz="2400" kern="0" dirty="0">
                <a:solidFill>
                  <a:srgbClr val="4D4D4D"/>
                </a:solidFill>
                <a:latin typeface="Avenir Light"/>
                <a:cs typeface="Arial" panose="020B0604020202020204" pitchFamily="34" charset="0"/>
              </a:rPr>
              <a:t> of the brand/product </a:t>
            </a:r>
          </a:p>
        </p:txBody>
      </p:sp>
      <p:sp>
        <p:nvSpPr>
          <p:cNvPr id="6" name="Rectangle 5"/>
          <p:cNvSpPr/>
          <p:nvPr/>
        </p:nvSpPr>
        <p:spPr>
          <a:xfrm>
            <a:off x="6034578" y="3725817"/>
            <a:ext cx="3830868" cy="1494648"/>
          </a:xfrm>
          <a:prstGeom prst="rect">
            <a:avLst/>
          </a:prstGeom>
          <a:noFill/>
          <a:ln w="9525" cap="flat" cmpd="sng" algn="ctr">
            <a:noFill/>
            <a:prstDash val="solid"/>
          </a:ln>
          <a:effectLst/>
        </p:spPr>
        <p:txBody>
          <a:bodyPr lIns="121890" tIns="60945" rIns="121890" bIns="60945" rtlCol="0" anchor="ctr"/>
          <a:lstStyle/>
          <a:p>
            <a:pPr algn="ctr" defTabSz="914265">
              <a:defRPr/>
            </a:pPr>
            <a:r>
              <a:rPr lang="en-GB" sz="2400" kern="0" dirty="0">
                <a:solidFill>
                  <a:srgbClr val="4D4D4D"/>
                </a:solidFill>
                <a:latin typeface="Avenir Light"/>
                <a:cs typeface="Arial" panose="020B0604020202020204" pitchFamily="34" charset="0"/>
              </a:rPr>
              <a:t>What consumers </a:t>
            </a:r>
            <a:r>
              <a:rPr lang="en-GB" sz="2400" b="1" kern="0" dirty="0">
                <a:solidFill>
                  <a:srgbClr val="4D4D4D"/>
                </a:solidFill>
                <a:latin typeface="Avenir Black" charset="0"/>
                <a:ea typeface="Avenir Black" charset="0"/>
                <a:cs typeface="Avenir Black" charset="0"/>
              </a:rPr>
              <a:t>EXPERIENCED</a:t>
            </a:r>
            <a:r>
              <a:rPr lang="en-GB" sz="2400" b="1" kern="0" dirty="0">
                <a:solidFill>
                  <a:srgbClr val="4D4D4D"/>
                </a:solidFill>
                <a:latin typeface="Avenir Light"/>
                <a:cs typeface="Arial" panose="020B0604020202020204" pitchFamily="34" charset="0"/>
              </a:rPr>
              <a:t> </a:t>
            </a:r>
            <a:r>
              <a:rPr lang="en-GB" sz="2400" kern="0" dirty="0">
                <a:solidFill>
                  <a:srgbClr val="4D4D4D"/>
                </a:solidFill>
                <a:latin typeface="Avenir Light"/>
                <a:cs typeface="Arial" panose="020B0604020202020204" pitchFamily="34" charset="0"/>
              </a:rPr>
              <a:t>of the brand/product </a:t>
            </a:r>
          </a:p>
        </p:txBody>
      </p:sp>
      <p:pic>
        <p:nvPicPr>
          <p:cNvPr id="7" name="Picture 6"/>
          <p:cNvPicPr>
            <a:picLocks noChangeAspect="1"/>
          </p:cNvPicPr>
          <p:nvPr/>
        </p:nvPicPr>
        <p:blipFill>
          <a:blip r:embed="rId3"/>
          <a:stretch>
            <a:fillRect/>
          </a:stretch>
        </p:blipFill>
        <p:spPr>
          <a:xfrm>
            <a:off x="508130" y="1660980"/>
            <a:ext cx="4165563" cy="4258968"/>
          </a:xfrm>
          <a:prstGeom prst="rect">
            <a:avLst/>
          </a:prstGeom>
        </p:spPr>
      </p:pic>
      <p:cxnSp>
        <p:nvCxnSpPr>
          <p:cNvPr id="8" name="Straight Connector 7"/>
          <p:cNvCxnSpPr/>
          <p:nvPr/>
        </p:nvCxnSpPr>
        <p:spPr>
          <a:xfrm>
            <a:off x="508130" y="3095581"/>
            <a:ext cx="11052895" cy="0"/>
          </a:xfrm>
          <a:prstGeom prst="line">
            <a:avLst/>
          </a:prstGeom>
          <a:ln w="38100">
            <a:solidFill>
              <a:schemeClr val="accent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2029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0">
            <a:extLst>
              <a:ext uri="{FF2B5EF4-FFF2-40B4-BE49-F238E27FC236}">
                <a16:creationId xmlns:a16="http://schemas.microsoft.com/office/drawing/2014/main" xmlns="" id="{9E7901B0-5436-407E-9A82-62DCC0C9D865}"/>
              </a:ext>
            </a:extLst>
          </p:cNvPr>
          <p:cNvSpPr txBox="1">
            <a:spLocks/>
          </p:cNvSpPr>
          <p:nvPr/>
        </p:nvSpPr>
        <p:spPr>
          <a:xfrm>
            <a:off x="430613" y="412446"/>
            <a:ext cx="11293288" cy="369332"/>
          </a:xfrm>
          <a:prstGeom prst="rect">
            <a:avLst/>
          </a:prstGeom>
        </p:spPr>
        <p:txBody>
          <a:bodyPr vert="horz" wrap="square" lIns="0" tIns="0" rIns="0" bIns="0" rtlCol="0" anchor="t" anchorCtr="0">
            <a:spAutoFit/>
          </a:bodyPr>
          <a:lstStyle>
            <a:lvl1pPr algn="l" defTabSz="914355" rtl="0" eaLnBrk="1" latinLnBrk="0" hangingPunct="1">
              <a:lnSpc>
                <a:spcPct val="100000"/>
              </a:lnSpc>
              <a:spcBef>
                <a:spcPct val="0"/>
              </a:spcBef>
              <a:buNone/>
              <a:defRPr sz="3000" kern="1200" cap="all" spc="245" baseline="0">
                <a:solidFill>
                  <a:schemeClr val="tx2"/>
                </a:solidFill>
                <a:latin typeface="+mj-lt"/>
                <a:ea typeface="+mj-ea"/>
                <a:cs typeface="+mj-cs"/>
              </a:defRPr>
            </a:lvl1pPr>
          </a:lstStyle>
          <a:p>
            <a:pPr>
              <a:defRPr/>
            </a:pPr>
            <a:r>
              <a:rPr kumimoji="0" lang="en-US" sz="2400" b="1" i="0" u="none" strike="noStrike" kern="1200" cap="all" spc="245" normalizeH="0" baseline="0" noProof="0" dirty="0">
                <a:ln>
                  <a:noFill/>
                </a:ln>
                <a:solidFill>
                  <a:srgbClr val="4D4D4D"/>
                </a:solidFill>
                <a:effectLst/>
                <a:uLnTx/>
                <a:uFillTx/>
                <a:latin typeface="Calibri Light"/>
                <a:cs typeface="Calibri Light"/>
              </a:rPr>
              <a:t>Are you ready to deal with infobesity?</a:t>
            </a:r>
            <a:r>
              <a:rPr lang="en-US" sz="2400" b="1" dirty="0">
                <a:solidFill>
                  <a:srgbClr val="4D4D4D"/>
                </a:solidFill>
                <a:latin typeface="Calibri Light"/>
                <a:cs typeface="Calibri Light"/>
              </a:rPr>
              <a:t> </a:t>
            </a:r>
            <a:endParaRPr lang="en-GB" sz="2400" b="1" i="0" u="none" strike="noStrike" kern="1200" cap="all" spc="245" normalizeH="0" baseline="0" noProof="0">
              <a:ln>
                <a:noFill/>
              </a:ln>
              <a:solidFill>
                <a:srgbClr val="4D4D4D"/>
              </a:solidFill>
              <a:effectLst/>
              <a:uLnTx/>
              <a:uFillTx/>
              <a:latin typeface="Calibri Light"/>
              <a:cs typeface="Calibri Light"/>
            </a:endParaRPr>
          </a:p>
        </p:txBody>
      </p:sp>
      <p:grpSp>
        <p:nvGrpSpPr>
          <p:cNvPr id="5" name="Group 6">
            <a:extLst>
              <a:ext uri="{FF2B5EF4-FFF2-40B4-BE49-F238E27FC236}">
                <a16:creationId xmlns:a16="http://schemas.microsoft.com/office/drawing/2014/main" xmlns="" id="{E04C4F94-3BBA-4FA4-B027-37B6DF753F84}"/>
              </a:ext>
            </a:extLst>
          </p:cNvPr>
          <p:cNvGrpSpPr>
            <a:grpSpLocks noChangeAspect="1"/>
          </p:cNvGrpSpPr>
          <p:nvPr/>
        </p:nvGrpSpPr>
        <p:grpSpPr bwMode="auto">
          <a:xfrm>
            <a:off x="5045004" y="2599222"/>
            <a:ext cx="2057318" cy="1539197"/>
            <a:chOff x="509" y="1188"/>
            <a:chExt cx="2147" cy="2142"/>
          </a:xfrm>
        </p:grpSpPr>
        <p:sp>
          <p:nvSpPr>
            <p:cNvPr id="6" name="AutoShape 5">
              <a:extLst>
                <a:ext uri="{FF2B5EF4-FFF2-40B4-BE49-F238E27FC236}">
                  <a16:creationId xmlns:a16="http://schemas.microsoft.com/office/drawing/2014/main" xmlns="" id="{7C521C42-0CAA-4526-933C-19B1C5A3DE11}"/>
                </a:ext>
              </a:extLst>
            </p:cNvPr>
            <p:cNvSpPr>
              <a:spLocks noChangeAspect="1" noChangeArrowheads="1" noTextEdit="1"/>
            </p:cNvSpPr>
            <p:nvPr/>
          </p:nvSpPr>
          <p:spPr bwMode="auto">
            <a:xfrm>
              <a:off x="509" y="1188"/>
              <a:ext cx="2147" cy="214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34284" tIns="17142" rIns="34284" bIns="17142" numCol="1" anchor="t" anchorCtr="0" compatLnSpc="1">
              <a:prstTxWarp prst="textNoShape">
                <a:avLst/>
              </a:prstTxWarp>
            </a:bodyPr>
            <a:lstStyle/>
            <a:p>
              <a:pPr marL="0" marR="0" lvl="0" indent="0" defTabSz="914355" eaLnBrk="1" fontAlgn="base" latinLnBrk="0" hangingPunct="1">
                <a:lnSpc>
                  <a:spcPct val="100000"/>
                </a:lnSpc>
                <a:spcBef>
                  <a:spcPct val="0"/>
                </a:spcBef>
                <a:spcAft>
                  <a:spcPct val="0"/>
                </a:spcAft>
                <a:buClrTx/>
                <a:buSzTx/>
                <a:buFontTx/>
                <a:buNone/>
                <a:tabLst/>
                <a:defRPr/>
              </a:pPr>
              <a:endParaRPr kumimoji="0" lang="en-GB" sz="1400" b="1" i="0" u="none" strike="noStrike" kern="0" cap="none" spc="0" normalizeH="0" baseline="0" noProof="0" dirty="0">
                <a:ln>
                  <a:noFill/>
                </a:ln>
                <a:solidFill>
                  <a:prstClr val="black"/>
                </a:solidFill>
                <a:effectLst/>
                <a:uLnTx/>
                <a:uFillTx/>
                <a:latin typeface="Arial" charset="0"/>
                <a:cs typeface="Arial" charset="0"/>
              </a:endParaRPr>
            </a:p>
          </p:txBody>
        </p:sp>
        <p:sp>
          <p:nvSpPr>
            <p:cNvPr id="7" name="Freeform 14">
              <a:extLst>
                <a:ext uri="{FF2B5EF4-FFF2-40B4-BE49-F238E27FC236}">
                  <a16:creationId xmlns:a16="http://schemas.microsoft.com/office/drawing/2014/main" xmlns="" id="{739EBA04-8CF8-4F02-BC4C-87E436A0342D}"/>
                </a:ext>
              </a:extLst>
            </p:cNvPr>
            <p:cNvSpPr>
              <a:spLocks/>
            </p:cNvSpPr>
            <p:nvPr/>
          </p:nvSpPr>
          <p:spPr bwMode="auto">
            <a:xfrm>
              <a:off x="511" y="1188"/>
              <a:ext cx="411" cy="413"/>
            </a:xfrm>
            <a:custGeom>
              <a:avLst/>
              <a:gdLst>
                <a:gd name="T0" fmla="*/ 83 w 411"/>
                <a:gd name="T1" fmla="*/ 83 h 413"/>
                <a:gd name="T2" fmla="*/ 411 w 411"/>
                <a:gd name="T3" fmla="*/ 83 h 413"/>
                <a:gd name="T4" fmla="*/ 411 w 411"/>
                <a:gd name="T5" fmla="*/ 0 h 413"/>
                <a:gd name="T6" fmla="*/ 0 w 411"/>
                <a:gd name="T7" fmla="*/ 0 h 413"/>
                <a:gd name="T8" fmla="*/ 0 w 411"/>
                <a:gd name="T9" fmla="*/ 413 h 413"/>
                <a:gd name="T10" fmla="*/ 83 w 411"/>
                <a:gd name="T11" fmla="*/ 413 h 413"/>
                <a:gd name="T12" fmla="*/ 83 w 411"/>
                <a:gd name="T13" fmla="*/ 83 h 413"/>
              </a:gdLst>
              <a:ahLst/>
              <a:cxnLst>
                <a:cxn ang="0">
                  <a:pos x="T0" y="T1"/>
                </a:cxn>
                <a:cxn ang="0">
                  <a:pos x="T2" y="T3"/>
                </a:cxn>
                <a:cxn ang="0">
                  <a:pos x="T4" y="T5"/>
                </a:cxn>
                <a:cxn ang="0">
                  <a:pos x="T6" y="T7"/>
                </a:cxn>
                <a:cxn ang="0">
                  <a:pos x="T8" y="T9"/>
                </a:cxn>
                <a:cxn ang="0">
                  <a:pos x="T10" y="T11"/>
                </a:cxn>
                <a:cxn ang="0">
                  <a:pos x="T12" y="T13"/>
                </a:cxn>
              </a:cxnLst>
              <a:rect l="0" t="0" r="r" b="b"/>
              <a:pathLst>
                <a:path w="411" h="413">
                  <a:moveTo>
                    <a:pt x="83" y="83"/>
                  </a:moveTo>
                  <a:lnTo>
                    <a:pt x="411" y="83"/>
                  </a:lnTo>
                  <a:lnTo>
                    <a:pt x="411" y="0"/>
                  </a:lnTo>
                  <a:lnTo>
                    <a:pt x="0" y="0"/>
                  </a:lnTo>
                  <a:lnTo>
                    <a:pt x="0" y="413"/>
                  </a:lnTo>
                  <a:lnTo>
                    <a:pt x="83" y="413"/>
                  </a:lnTo>
                  <a:lnTo>
                    <a:pt x="83" y="83"/>
                  </a:lnTo>
                  <a:close/>
                </a:path>
              </a:pathLst>
            </a:custGeom>
            <a:solidFill>
              <a:srgbClr val="0A4D9E"/>
            </a:solidFill>
            <a:ln w="9525">
              <a:noFill/>
              <a:round/>
              <a:headEnd/>
              <a:tailEnd/>
            </a:ln>
          </p:spPr>
          <p:txBody>
            <a:bodyPr vert="horz" wrap="square" lIns="34284" tIns="17142" rIns="34284" bIns="17142" numCol="1" anchor="t" anchorCtr="0" compatLnSpc="1">
              <a:prstTxWarp prst="textNoShape">
                <a:avLst/>
              </a:prstTxWarp>
            </a:bodyPr>
            <a:lstStyle/>
            <a:p>
              <a:pPr marL="0" marR="0" lvl="0" indent="0" defTabSz="914355" eaLnBrk="1" fontAlgn="base" latinLnBrk="0" hangingPunct="1">
                <a:lnSpc>
                  <a:spcPct val="100000"/>
                </a:lnSpc>
                <a:spcBef>
                  <a:spcPct val="0"/>
                </a:spcBef>
                <a:spcAft>
                  <a:spcPct val="0"/>
                </a:spcAft>
                <a:buClrTx/>
                <a:buSzTx/>
                <a:buFontTx/>
                <a:buNone/>
                <a:tabLst/>
                <a:defRPr/>
              </a:pPr>
              <a:endParaRPr kumimoji="0" lang="en-GB" sz="1400" b="1" i="0" u="none" strike="noStrike" kern="0" cap="none" spc="0" normalizeH="0" baseline="0" noProof="0" dirty="0">
                <a:ln>
                  <a:noFill/>
                </a:ln>
                <a:solidFill>
                  <a:prstClr val="black"/>
                </a:solidFill>
                <a:effectLst/>
                <a:uLnTx/>
                <a:uFillTx/>
                <a:latin typeface="Arial" charset="0"/>
                <a:cs typeface="Arial" charset="0"/>
              </a:endParaRPr>
            </a:p>
          </p:txBody>
        </p:sp>
        <p:sp>
          <p:nvSpPr>
            <p:cNvPr id="8" name="Freeform 15">
              <a:extLst>
                <a:ext uri="{FF2B5EF4-FFF2-40B4-BE49-F238E27FC236}">
                  <a16:creationId xmlns:a16="http://schemas.microsoft.com/office/drawing/2014/main" xmlns="" id="{14D7EF83-1648-4CE0-819D-65BFEF9712AA}"/>
                </a:ext>
              </a:extLst>
            </p:cNvPr>
            <p:cNvSpPr>
              <a:spLocks/>
            </p:cNvSpPr>
            <p:nvPr/>
          </p:nvSpPr>
          <p:spPr bwMode="auto">
            <a:xfrm>
              <a:off x="2240" y="1188"/>
              <a:ext cx="414" cy="413"/>
            </a:xfrm>
            <a:custGeom>
              <a:avLst/>
              <a:gdLst>
                <a:gd name="T0" fmla="*/ 331 w 414"/>
                <a:gd name="T1" fmla="*/ 413 h 413"/>
                <a:gd name="T2" fmla="*/ 414 w 414"/>
                <a:gd name="T3" fmla="*/ 413 h 413"/>
                <a:gd name="T4" fmla="*/ 414 w 414"/>
                <a:gd name="T5" fmla="*/ 0 h 413"/>
                <a:gd name="T6" fmla="*/ 0 w 414"/>
                <a:gd name="T7" fmla="*/ 0 h 413"/>
                <a:gd name="T8" fmla="*/ 0 w 414"/>
                <a:gd name="T9" fmla="*/ 83 h 413"/>
                <a:gd name="T10" fmla="*/ 331 w 414"/>
                <a:gd name="T11" fmla="*/ 83 h 413"/>
                <a:gd name="T12" fmla="*/ 331 w 414"/>
                <a:gd name="T13" fmla="*/ 413 h 413"/>
              </a:gdLst>
              <a:ahLst/>
              <a:cxnLst>
                <a:cxn ang="0">
                  <a:pos x="T0" y="T1"/>
                </a:cxn>
                <a:cxn ang="0">
                  <a:pos x="T2" y="T3"/>
                </a:cxn>
                <a:cxn ang="0">
                  <a:pos x="T4" y="T5"/>
                </a:cxn>
                <a:cxn ang="0">
                  <a:pos x="T6" y="T7"/>
                </a:cxn>
                <a:cxn ang="0">
                  <a:pos x="T8" y="T9"/>
                </a:cxn>
                <a:cxn ang="0">
                  <a:pos x="T10" y="T11"/>
                </a:cxn>
                <a:cxn ang="0">
                  <a:pos x="T12" y="T13"/>
                </a:cxn>
              </a:cxnLst>
              <a:rect l="0" t="0" r="r" b="b"/>
              <a:pathLst>
                <a:path w="414" h="413">
                  <a:moveTo>
                    <a:pt x="331" y="413"/>
                  </a:moveTo>
                  <a:lnTo>
                    <a:pt x="414" y="413"/>
                  </a:lnTo>
                  <a:lnTo>
                    <a:pt x="414" y="0"/>
                  </a:lnTo>
                  <a:lnTo>
                    <a:pt x="0" y="0"/>
                  </a:lnTo>
                  <a:lnTo>
                    <a:pt x="0" y="83"/>
                  </a:lnTo>
                  <a:lnTo>
                    <a:pt x="331" y="83"/>
                  </a:lnTo>
                  <a:lnTo>
                    <a:pt x="331" y="413"/>
                  </a:lnTo>
                  <a:close/>
                </a:path>
              </a:pathLst>
            </a:custGeom>
            <a:solidFill>
              <a:srgbClr val="0A4D9E"/>
            </a:solidFill>
            <a:ln w="9525">
              <a:noFill/>
              <a:round/>
              <a:headEnd/>
              <a:tailEnd/>
            </a:ln>
          </p:spPr>
          <p:txBody>
            <a:bodyPr vert="horz" wrap="square" lIns="34284" tIns="17142" rIns="34284" bIns="17142" numCol="1" anchor="t" anchorCtr="0" compatLnSpc="1">
              <a:prstTxWarp prst="textNoShape">
                <a:avLst/>
              </a:prstTxWarp>
            </a:bodyPr>
            <a:lstStyle/>
            <a:p>
              <a:pPr marL="0" marR="0" lvl="0" indent="0" defTabSz="914355" eaLnBrk="1" fontAlgn="base" latinLnBrk="0" hangingPunct="1">
                <a:lnSpc>
                  <a:spcPct val="100000"/>
                </a:lnSpc>
                <a:spcBef>
                  <a:spcPct val="0"/>
                </a:spcBef>
                <a:spcAft>
                  <a:spcPct val="0"/>
                </a:spcAft>
                <a:buClrTx/>
                <a:buSzTx/>
                <a:buFontTx/>
                <a:buNone/>
                <a:tabLst/>
                <a:defRPr/>
              </a:pPr>
              <a:endParaRPr kumimoji="0" lang="en-GB" sz="1400" b="1" i="0" u="none" strike="noStrike" kern="0" cap="none" spc="0" normalizeH="0" baseline="0" noProof="0" dirty="0">
                <a:ln>
                  <a:noFill/>
                </a:ln>
                <a:solidFill>
                  <a:prstClr val="black"/>
                </a:solidFill>
                <a:effectLst/>
                <a:uLnTx/>
                <a:uFillTx/>
                <a:latin typeface="Arial" charset="0"/>
                <a:cs typeface="Arial" charset="0"/>
              </a:endParaRPr>
            </a:p>
          </p:txBody>
        </p:sp>
        <p:sp>
          <p:nvSpPr>
            <p:cNvPr id="9" name="Freeform 16">
              <a:extLst>
                <a:ext uri="{FF2B5EF4-FFF2-40B4-BE49-F238E27FC236}">
                  <a16:creationId xmlns:a16="http://schemas.microsoft.com/office/drawing/2014/main" xmlns="" id="{DCEFF236-F472-4BC0-A732-9A8CA73277B5}"/>
                </a:ext>
              </a:extLst>
            </p:cNvPr>
            <p:cNvSpPr>
              <a:spLocks/>
            </p:cNvSpPr>
            <p:nvPr/>
          </p:nvSpPr>
          <p:spPr bwMode="auto">
            <a:xfrm>
              <a:off x="2240" y="2919"/>
              <a:ext cx="414" cy="411"/>
            </a:xfrm>
            <a:custGeom>
              <a:avLst/>
              <a:gdLst>
                <a:gd name="T0" fmla="*/ 331 w 414"/>
                <a:gd name="T1" fmla="*/ 0 h 411"/>
                <a:gd name="T2" fmla="*/ 331 w 414"/>
                <a:gd name="T3" fmla="*/ 329 h 411"/>
                <a:gd name="T4" fmla="*/ 0 w 414"/>
                <a:gd name="T5" fmla="*/ 329 h 411"/>
                <a:gd name="T6" fmla="*/ 0 w 414"/>
                <a:gd name="T7" fmla="*/ 411 h 411"/>
                <a:gd name="T8" fmla="*/ 414 w 414"/>
                <a:gd name="T9" fmla="*/ 411 h 411"/>
                <a:gd name="T10" fmla="*/ 414 w 414"/>
                <a:gd name="T11" fmla="*/ 0 h 411"/>
                <a:gd name="T12" fmla="*/ 331 w 414"/>
                <a:gd name="T13" fmla="*/ 0 h 411"/>
              </a:gdLst>
              <a:ahLst/>
              <a:cxnLst>
                <a:cxn ang="0">
                  <a:pos x="T0" y="T1"/>
                </a:cxn>
                <a:cxn ang="0">
                  <a:pos x="T2" y="T3"/>
                </a:cxn>
                <a:cxn ang="0">
                  <a:pos x="T4" y="T5"/>
                </a:cxn>
                <a:cxn ang="0">
                  <a:pos x="T6" y="T7"/>
                </a:cxn>
                <a:cxn ang="0">
                  <a:pos x="T8" y="T9"/>
                </a:cxn>
                <a:cxn ang="0">
                  <a:pos x="T10" y="T11"/>
                </a:cxn>
                <a:cxn ang="0">
                  <a:pos x="T12" y="T13"/>
                </a:cxn>
              </a:cxnLst>
              <a:rect l="0" t="0" r="r" b="b"/>
              <a:pathLst>
                <a:path w="414" h="411">
                  <a:moveTo>
                    <a:pt x="331" y="0"/>
                  </a:moveTo>
                  <a:lnTo>
                    <a:pt x="331" y="329"/>
                  </a:lnTo>
                  <a:lnTo>
                    <a:pt x="0" y="329"/>
                  </a:lnTo>
                  <a:lnTo>
                    <a:pt x="0" y="411"/>
                  </a:lnTo>
                  <a:lnTo>
                    <a:pt x="414" y="411"/>
                  </a:lnTo>
                  <a:lnTo>
                    <a:pt x="414" y="0"/>
                  </a:lnTo>
                  <a:lnTo>
                    <a:pt x="331" y="0"/>
                  </a:lnTo>
                  <a:close/>
                </a:path>
              </a:pathLst>
            </a:custGeom>
            <a:solidFill>
              <a:srgbClr val="0A4D9E"/>
            </a:solidFill>
            <a:ln w="9525">
              <a:noFill/>
              <a:round/>
              <a:headEnd/>
              <a:tailEnd/>
            </a:ln>
          </p:spPr>
          <p:txBody>
            <a:bodyPr vert="horz" wrap="square" lIns="34284" tIns="17142" rIns="34284" bIns="17142" numCol="1" anchor="t" anchorCtr="0" compatLnSpc="1">
              <a:prstTxWarp prst="textNoShape">
                <a:avLst/>
              </a:prstTxWarp>
            </a:bodyPr>
            <a:lstStyle/>
            <a:p>
              <a:pPr marL="0" marR="0" lvl="0" indent="0" defTabSz="914355" eaLnBrk="1" fontAlgn="base" latinLnBrk="0" hangingPunct="1">
                <a:lnSpc>
                  <a:spcPct val="100000"/>
                </a:lnSpc>
                <a:spcBef>
                  <a:spcPct val="0"/>
                </a:spcBef>
                <a:spcAft>
                  <a:spcPct val="0"/>
                </a:spcAft>
                <a:buClrTx/>
                <a:buSzTx/>
                <a:buFontTx/>
                <a:buNone/>
                <a:tabLst/>
                <a:defRPr/>
              </a:pPr>
              <a:endParaRPr kumimoji="0" lang="en-GB" sz="1400" b="1" i="0" u="none" strike="noStrike" kern="0" cap="none" spc="0" normalizeH="0" baseline="0" noProof="0" dirty="0">
                <a:ln>
                  <a:noFill/>
                </a:ln>
                <a:solidFill>
                  <a:prstClr val="black"/>
                </a:solidFill>
                <a:effectLst/>
                <a:uLnTx/>
                <a:uFillTx/>
                <a:latin typeface="Arial" charset="0"/>
                <a:cs typeface="Arial" charset="0"/>
              </a:endParaRPr>
            </a:p>
          </p:txBody>
        </p:sp>
        <p:sp>
          <p:nvSpPr>
            <p:cNvPr id="10" name="Freeform 17">
              <a:extLst>
                <a:ext uri="{FF2B5EF4-FFF2-40B4-BE49-F238E27FC236}">
                  <a16:creationId xmlns:a16="http://schemas.microsoft.com/office/drawing/2014/main" xmlns="" id="{AE772AB5-75F7-431F-B03F-8B3C8F1CF323}"/>
                </a:ext>
              </a:extLst>
            </p:cNvPr>
            <p:cNvSpPr>
              <a:spLocks/>
            </p:cNvSpPr>
            <p:nvPr/>
          </p:nvSpPr>
          <p:spPr bwMode="auto">
            <a:xfrm>
              <a:off x="511" y="2919"/>
              <a:ext cx="411" cy="411"/>
            </a:xfrm>
            <a:custGeom>
              <a:avLst/>
              <a:gdLst>
                <a:gd name="T0" fmla="*/ 83 w 411"/>
                <a:gd name="T1" fmla="*/ 0 h 411"/>
                <a:gd name="T2" fmla="*/ 0 w 411"/>
                <a:gd name="T3" fmla="*/ 0 h 411"/>
                <a:gd name="T4" fmla="*/ 0 w 411"/>
                <a:gd name="T5" fmla="*/ 411 h 411"/>
                <a:gd name="T6" fmla="*/ 411 w 411"/>
                <a:gd name="T7" fmla="*/ 411 h 411"/>
                <a:gd name="T8" fmla="*/ 411 w 411"/>
                <a:gd name="T9" fmla="*/ 329 h 411"/>
                <a:gd name="T10" fmla="*/ 83 w 411"/>
                <a:gd name="T11" fmla="*/ 329 h 411"/>
                <a:gd name="T12" fmla="*/ 83 w 411"/>
                <a:gd name="T13" fmla="*/ 0 h 411"/>
              </a:gdLst>
              <a:ahLst/>
              <a:cxnLst>
                <a:cxn ang="0">
                  <a:pos x="T0" y="T1"/>
                </a:cxn>
                <a:cxn ang="0">
                  <a:pos x="T2" y="T3"/>
                </a:cxn>
                <a:cxn ang="0">
                  <a:pos x="T4" y="T5"/>
                </a:cxn>
                <a:cxn ang="0">
                  <a:pos x="T6" y="T7"/>
                </a:cxn>
                <a:cxn ang="0">
                  <a:pos x="T8" y="T9"/>
                </a:cxn>
                <a:cxn ang="0">
                  <a:pos x="T10" y="T11"/>
                </a:cxn>
                <a:cxn ang="0">
                  <a:pos x="T12" y="T13"/>
                </a:cxn>
              </a:cxnLst>
              <a:rect l="0" t="0" r="r" b="b"/>
              <a:pathLst>
                <a:path w="411" h="411">
                  <a:moveTo>
                    <a:pt x="83" y="0"/>
                  </a:moveTo>
                  <a:lnTo>
                    <a:pt x="0" y="0"/>
                  </a:lnTo>
                  <a:lnTo>
                    <a:pt x="0" y="411"/>
                  </a:lnTo>
                  <a:lnTo>
                    <a:pt x="411" y="411"/>
                  </a:lnTo>
                  <a:lnTo>
                    <a:pt x="411" y="329"/>
                  </a:lnTo>
                  <a:lnTo>
                    <a:pt x="83" y="329"/>
                  </a:lnTo>
                  <a:lnTo>
                    <a:pt x="83" y="0"/>
                  </a:lnTo>
                  <a:close/>
                </a:path>
              </a:pathLst>
            </a:custGeom>
            <a:solidFill>
              <a:srgbClr val="0A4D9E"/>
            </a:solidFill>
            <a:ln w="9525">
              <a:noFill/>
              <a:round/>
              <a:headEnd/>
              <a:tailEnd/>
            </a:ln>
          </p:spPr>
          <p:txBody>
            <a:bodyPr vert="horz" wrap="square" lIns="34284" tIns="17142" rIns="34284" bIns="17142" numCol="1" anchor="t" anchorCtr="0" compatLnSpc="1">
              <a:prstTxWarp prst="textNoShape">
                <a:avLst/>
              </a:prstTxWarp>
            </a:bodyPr>
            <a:lstStyle/>
            <a:p>
              <a:pPr marL="0" marR="0" lvl="0" indent="0" defTabSz="914355" eaLnBrk="1" fontAlgn="base" latinLnBrk="0" hangingPunct="1">
                <a:lnSpc>
                  <a:spcPct val="100000"/>
                </a:lnSpc>
                <a:spcBef>
                  <a:spcPct val="0"/>
                </a:spcBef>
                <a:spcAft>
                  <a:spcPct val="0"/>
                </a:spcAft>
                <a:buClrTx/>
                <a:buSzTx/>
                <a:buFontTx/>
                <a:buNone/>
                <a:tabLst/>
                <a:defRPr/>
              </a:pPr>
              <a:endParaRPr kumimoji="0" lang="en-GB" sz="1400" b="1" i="0" u="none" strike="noStrike" kern="0" cap="none" spc="0" normalizeH="0" baseline="0" noProof="0" dirty="0">
                <a:ln>
                  <a:noFill/>
                </a:ln>
                <a:solidFill>
                  <a:prstClr val="black"/>
                </a:solidFill>
                <a:effectLst/>
                <a:uLnTx/>
                <a:uFillTx/>
                <a:latin typeface="Arial" charset="0"/>
                <a:cs typeface="Arial" charset="0"/>
              </a:endParaRPr>
            </a:p>
          </p:txBody>
        </p:sp>
      </p:grpSp>
      <p:sp>
        <p:nvSpPr>
          <p:cNvPr id="11" name="Freeform 93">
            <a:extLst>
              <a:ext uri="{FF2B5EF4-FFF2-40B4-BE49-F238E27FC236}">
                <a16:creationId xmlns:a16="http://schemas.microsoft.com/office/drawing/2014/main" xmlns="" id="{CFF18417-70E8-402A-B77B-E30E2B10FF8B}"/>
              </a:ext>
            </a:extLst>
          </p:cNvPr>
          <p:cNvSpPr>
            <a:spLocks/>
          </p:cNvSpPr>
          <p:nvPr/>
        </p:nvSpPr>
        <p:spPr bwMode="auto">
          <a:xfrm>
            <a:off x="5484783" y="2854346"/>
            <a:ext cx="1185612" cy="1173307"/>
          </a:xfrm>
          <a:custGeom>
            <a:avLst/>
            <a:gdLst>
              <a:gd name="T0" fmla="*/ 1979 w 1993"/>
              <a:gd name="T1" fmla="*/ 1814 h 1973"/>
              <a:gd name="T2" fmla="*/ 1972 w 1993"/>
              <a:gd name="T3" fmla="*/ 1794 h 1973"/>
              <a:gd name="T4" fmla="*/ 1966 w 1993"/>
              <a:gd name="T5" fmla="*/ 1780 h 1973"/>
              <a:gd name="T6" fmla="*/ 1962 w 1993"/>
              <a:gd name="T7" fmla="*/ 1774 h 1973"/>
              <a:gd name="T8" fmla="*/ 1707 w 1993"/>
              <a:gd name="T9" fmla="*/ 1646 h 1973"/>
              <a:gd name="T10" fmla="*/ 1437 w 1993"/>
              <a:gd name="T11" fmla="*/ 1532 h 1973"/>
              <a:gd name="T12" fmla="*/ 1352 w 1993"/>
              <a:gd name="T13" fmla="*/ 1490 h 1973"/>
              <a:gd name="T14" fmla="*/ 1336 w 1993"/>
              <a:gd name="T15" fmla="*/ 1457 h 1973"/>
              <a:gd name="T16" fmla="*/ 1319 w 1993"/>
              <a:gd name="T17" fmla="*/ 1364 h 1973"/>
              <a:gd name="T18" fmla="*/ 1316 w 1993"/>
              <a:gd name="T19" fmla="*/ 1363 h 1973"/>
              <a:gd name="T20" fmla="*/ 1316 w 1993"/>
              <a:gd name="T21" fmla="*/ 1360 h 1973"/>
              <a:gd name="T22" fmla="*/ 1309 w 1993"/>
              <a:gd name="T23" fmla="*/ 1360 h 1973"/>
              <a:gd name="T24" fmla="*/ 1283 w 1993"/>
              <a:gd name="T25" fmla="*/ 1351 h 1973"/>
              <a:gd name="T26" fmla="*/ 1269 w 1993"/>
              <a:gd name="T27" fmla="*/ 1230 h 1973"/>
              <a:gd name="T28" fmla="*/ 1269 w 1993"/>
              <a:gd name="T29" fmla="*/ 1167 h 1973"/>
              <a:gd name="T30" fmla="*/ 1271 w 1993"/>
              <a:gd name="T31" fmla="*/ 1161 h 1973"/>
              <a:gd name="T32" fmla="*/ 1299 w 1993"/>
              <a:gd name="T33" fmla="*/ 1113 h 1973"/>
              <a:gd name="T34" fmla="*/ 1344 w 1993"/>
              <a:gd name="T35" fmla="*/ 993 h 1973"/>
              <a:gd name="T36" fmla="*/ 1370 w 1993"/>
              <a:gd name="T37" fmla="*/ 973 h 1973"/>
              <a:gd name="T38" fmla="*/ 1428 w 1993"/>
              <a:gd name="T39" fmla="*/ 829 h 1973"/>
              <a:gd name="T40" fmla="*/ 1442 w 1993"/>
              <a:gd name="T41" fmla="*/ 747 h 1973"/>
              <a:gd name="T42" fmla="*/ 1399 w 1993"/>
              <a:gd name="T43" fmla="*/ 714 h 1973"/>
              <a:gd name="T44" fmla="*/ 1409 w 1993"/>
              <a:gd name="T45" fmla="*/ 650 h 1973"/>
              <a:gd name="T46" fmla="*/ 1388 w 1993"/>
              <a:gd name="T47" fmla="*/ 351 h 1973"/>
              <a:gd name="T48" fmla="*/ 1383 w 1993"/>
              <a:gd name="T49" fmla="*/ 334 h 1973"/>
              <a:gd name="T50" fmla="*/ 1187 w 1993"/>
              <a:gd name="T51" fmla="*/ 104 h 1973"/>
              <a:gd name="T52" fmla="*/ 1140 w 1993"/>
              <a:gd name="T53" fmla="*/ 24 h 1973"/>
              <a:gd name="T54" fmla="*/ 788 w 1993"/>
              <a:gd name="T55" fmla="*/ 120 h 1973"/>
              <a:gd name="T56" fmla="*/ 819 w 1993"/>
              <a:gd name="T57" fmla="*/ 81 h 1973"/>
              <a:gd name="T58" fmla="*/ 718 w 1993"/>
              <a:gd name="T59" fmla="*/ 175 h 1973"/>
              <a:gd name="T60" fmla="*/ 699 w 1993"/>
              <a:gd name="T61" fmla="*/ 194 h 1973"/>
              <a:gd name="T62" fmla="*/ 594 w 1993"/>
              <a:gd name="T63" fmla="*/ 251 h 1973"/>
              <a:gd name="T64" fmla="*/ 635 w 1993"/>
              <a:gd name="T65" fmla="*/ 237 h 1973"/>
              <a:gd name="T66" fmla="*/ 569 w 1993"/>
              <a:gd name="T67" fmla="*/ 355 h 1973"/>
              <a:gd name="T68" fmla="*/ 597 w 1993"/>
              <a:gd name="T69" fmla="*/ 330 h 1973"/>
              <a:gd name="T70" fmla="*/ 580 w 1993"/>
              <a:gd name="T71" fmla="*/ 359 h 1973"/>
              <a:gd name="T72" fmla="*/ 580 w 1993"/>
              <a:gd name="T73" fmla="*/ 635 h 1973"/>
              <a:gd name="T74" fmla="*/ 598 w 1993"/>
              <a:gd name="T75" fmla="*/ 718 h 1973"/>
              <a:gd name="T76" fmla="*/ 554 w 1993"/>
              <a:gd name="T77" fmla="*/ 798 h 1973"/>
              <a:gd name="T78" fmla="*/ 582 w 1993"/>
              <a:gd name="T79" fmla="*/ 874 h 1973"/>
              <a:gd name="T80" fmla="*/ 615 w 1993"/>
              <a:gd name="T81" fmla="*/ 959 h 1973"/>
              <a:gd name="T82" fmla="*/ 653 w 1993"/>
              <a:gd name="T83" fmla="*/ 1003 h 1973"/>
              <a:gd name="T84" fmla="*/ 687 w 1993"/>
              <a:gd name="T85" fmla="*/ 1103 h 1973"/>
              <a:gd name="T86" fmla="*/ 688 w 1993"/>
              <a:gd name="T87" fmla="*/ 1105 h 1973"/>
              <a:gd name="T88" fmla="*/ 721 w 1993"/>
              <a:gd name="T89" fmla="*/ 1161 h 1973"/>
              <a:gd name="T90" fmla="*/ 719 w 1993"/>
              <a:gd name="T91" fmla="*/ 1269 h 1973"/>
              <a:gd name="T92" fmla="*/ 710 w 1993"/>
              <a:gd name="T93" fmla="*/ 1351 h 1973"/>
              <a:gd name="T94" fmla="*/ 675 w 1993"/>
              <a:gd name="T95" fmla="*/ 1361 h 1973"/>
              <a:gd name="T96" fmla="*/ 645 w 1993"/>
              <a:gd name="T97" fmla="*/ 1491 h 1973"/>
              <a:gd name="T98" fmla="*/ 302 w 1993"/>
              <a:gd name="T99" fmla="*/ 1641 h 1973"/>
              <a:gd name="T100" fmla="*/ 34 w 1993"/>
              <a:gd name="T101" fmla="*/ 1774 h 1973"/>
              <a:gd name="T102" fmla="*/ 23 w 1993"/>
              <a:gd name="T103" fmla="*/ 1790 h 1973"/>
              <a:gd name="T104" fmla="*/ 22 w 1993"/>
              <a:gd name="T105" fmla="*/ 1793 h 1973"/>
              <a:gd name="T106" fmla="*/ 14 w 1993"/>
              <a:gd name="T107" fmla="*/ 1813 h 1973"/>
              <a:gd name="T108" fmla="*/ 14 w 1993"/>
              <a:gd name="T109" fmla="*/ 1813 h 1973"/>
              <a:gd name="T110" fmla="*/ 0 w 1993"/>
              <a:gd name="T111" fmla="*/ 1896 h 1973"/>
              <a:gd name="T112" fmla="*/ 0 w 1993"/>
              <a:gd name="T113" fmla="*/ 1973 h 1973"/>
              <a:gd name="T114" fmla="*/ 1993 w 1993"/>
              <a:gd name="T115" fmla="*/ 1973 h 1973"/>
              <a:gd name="T116" fmla="*/ 1993 w 1993"/>
              <a:gd name="T117" fmla="*/ 1896 h 1973"/>
              <a:gd name="T118" fmla="*/ 1979 w 1993"/>
              <a:gd name="T119" fmla="*/ 1814 h 19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993" h="1973">
                <a:moveTo>
                  <a:pt x="1979" y="1814"/>
                </a:moveTo>
                <a:cubicBezTo>
                  <a:pt x="1978" y="1809"/>
                  <a:pt x="1972" y="1794"/>
                  <a:pt x="1972" y="1794"/>
                </a:cubicBezTo>
                <a:cubicBezTo>
                  <a:pt x="1971" y="1789"/>
                  <a:pt x="1969" y="1785"/>
                  <a:pt x="1966" y="1780"/>
                </a:cubicBezTo>
                <a:cubicBezTo>
                  <a:pt x="1966" y="1780"/>
                  <a:pt x="1964" y="1775"/>
                  <a:pt x="1962" y="1774"/>
                </a:cubicBezTo>
                <a:cubicBezTo>
                  <a:pt x="1944" y="1758"/>
                  <a:pt x="1868" y="1700"/>
                  <a:pt x="1707" y="1646"/>
                </a:cubicBezTo>
                <a:cubicBezTo>
                  <a:pt x="1707" y="1646"/>
                  <a:pt x="1449" y="1542"/>
                  <a:pt x="1437" y="1532"/>
                </a:cubicBezTo>
                <a:cubicBezTo>
                  <a:pt x="1425" y="1521"/>
                  <a:pt x="1352" y="1490"/>
                  <a:pt x="1352" y="1490"/>
                </a:cubicBezTo>
                <a:cubicBezTo>
                  <a:pt x="1352" y="1490"/>
                  <a:pt x="1344" y="1479"/>
                  <a:pt x="1336" y="1457"/>
                </a:cubicBezTo>
                <a:cubicBezTo>
                  <a:pt x="1329" y="1435"/>
                  <a:pt x="1322" y="1404"/>
                  <a:pt x="1319" y="1364"/>
                </a:cubicBezTo>
                <a:cubicBezTo>
                  <a:pt x="1316" y="1363"/>
                  <a:pt x="1316" y="1363"/>
                  <a:pt x="1316" y="1363"/>
                </a:cubicBezTo>
                <a:cubicBezTo>
                  <a:pt x="1316" y="1362"/>
                  <a:pt x="1316" y="1361"/>
                  <a:pt x="1316" y="1360"/>
                </a:cubicBezTo>
                <a:cubicBezTo>
                  <a:pt x="1309" y="1360"/>
                  <a:pt x="1309" y="1360"/>
                  <a:pt x="1309" y="1360"/>
                </a:cubicBezTo>
                <a:cubicBezTo>
                  <a:pt x="1283" y="1351"/>
                  <a:pt x="1283" y="1351"/>
                  <a:pt x="1283" y="1351"/>
                </a:cubicBezTo>
                <a:cubicBezTo>
                  <a:pt x="1269" y="1230"/>
                  <a:pt x="1269" y="1230"/>
                  <a:pt x="1269" y="1230"/>
                </a:cubicBezTo>
                <a:cubicBezTo>
                  <a:pt x="1269" y="1167"/>
                  <a:pt x="1269" y="1167"/>
                  <a:pt x="1269" y="1167"/>
                </a:cubicBezTo>
                <a:cubicBezTo>
                  <a:pt x="1270" y="1165"/>
                  <a:pt x="1270" y="1163"/>
                  <a:pt x="1271" y="1161"/>
                </a:cubicBezTo>
                <a:cubicBezTo>
                  <a:pt x="1283" y="1146"/>
                  <a:pt x="1292" y="1130"/>
                  <a:pt x="1299" y="1113"/>
                </a:cubicBezTo>
                <a:cubicBezTo>
                  <a:pt x="1315" y="1085"/>
                  <a:pt x="1331" y="1044"/>
                  <a:pt x="1344" y="993"/>
                </a:cubicBezTo>
                <a:cubicBezTo>
                  <a:pt x="1361" y="1008"/>
                  <a:pt x="1370" y="973"/>
                  <a:pt x="1370" y="973"/>
                </a:cubicBezTo>
                <a:cubicBezTo>
                  <a:pt x="1385" y="932"/>
                  <a:pt x="1428" y="829"/>
                  <a:pt x="1428" y="829"/>
                </a:cubicBezTo>
                <a:cubicBezTo>
                  <a:pt x="1446" y="795"/>
                  <a:pt x="1442" y="747"/>
                  <a:pt x="1442" y="747"/>
                </a:cubicBezTo>
                <a:cubicBezTo>
                  <a:pt x="1445" y="698"/>
                  <a:pt x="1423" y="687"/>
                  <a:pt x="1399" y="714"/>
                </a:cubicBezTo>
                <a:cubicBezTo>
                  <a:pt x="1402" y="699"/>
                  <a:pt x="1407" y="666"/>
                  <a:pt x="1409" y="650"/>
                </a:cubicBezTo>
                <a:cubicBezTo>
                  <a:pt x="1441" y="525"/>
                  <a:pt x="1388" y="351"/>
                  <a:pt x="1388" y="351"/>
                </a:cubicBezTo>
                <a:cubicBezTo>
                  <a:pt x="1384" y="337"/>
                  <a:pt x="1387" y="344"/>
                  <a:pt x="1383" y="334"/>
                </a:cubicBezTo>
                <a:cubicBezTo>
                  <a:pt x="1364" y="286"/>
                  <a:pt x="1319" y="184"/>
                  <a:pt x="1187" y="104"/>
                </a:cubicBezTo>
                <a:cubicBezTo>
                  <a:pt x="1053" y="24"/>
                  <a:pt x="1124" y="27"/>
                  <a:pt x="1140" y="24"/>
                </a:cubicBezTo>
                <a:cubicBezTo>
                  <a:pt x="1140" y="24"/>
                  <a:pt x="965" y="0"/>
                  <a:pt x="788" y="120"/>
                </a:cubicBezTo>
                <a:cubicBezTo>
                  <a:pt x="798" y="103"/>
                  <a:pt x="819" y="81"/>
                  <a:pt x="819" y="81"/>
                </a:cubicBezTo>
                <a:cubicBezTo>
                  <a:pt x="747" y="123"/>
                  <a:pt x="725" y="156"/>
                  <a:pt x="718" y="175"/>
                </a:cubicBezTo>
                <a:cubicBezTo>
                  <a:pt x="712" y="181"/>
                  <a:pt x="705" y="187"/>
                  <a:pt x="699" y="194"/>
                </a:cubicBezTo>
                <a:cubicBezTo>
                  <a:pt x="642" y="195"/>
                  <a:pt x="594" y="251"/>
                  <a:pt x="594" y="251"/>
                </a:cubicBezTo>
                <a:cubicBezTo>
                  <a:pt x="635" y="237"/>
                  <a:pt x="635" y="237"/>
                  <a:pt x="635" y="237"/>
                </a:cubicBezTo>
                <a:cubicBezTo>
                  <a:pt x="565" y="269"/>
                  <a:pt x="569" y="355"/>
                  <a:pt x="569" y="355"/>
                </a:cubicBezTo>
                <a:cubicBezTo>
                  <a:pt x="597" y="330"/>
                  <a:pt x="597" y="330"/>
                  <a:pt x="597" y="330"/>
                </a:cubicBezTo>
                <a:cubicBezTo>
                  <a:pt x="591" y="339"/>
                  <a:pt x="585" y="349"/>
                  <a:pt x="580" y="359"/>
                </a:cubicBezTo>
                <a:cubicBezTo>
                  <a:pt x="541" y="441"/>
                  <a:pt x="558" y="554"/>
                  <a:pt x="580" y="635"/>
                </a:cubicBezTo>
                <a:cubicBezTo>
                  <a:pt x="585" y="656"/>
                  <a:pt x="592" y="686"/>
                  <a:pt x="598" y="718"/>
                </a:cubicBezTo>
                <a:cubicBezTo>
                  <a:pt x="543" y="663"/>
                  <a:pt x="554" y="798"/>
                  <a:pt x="554" y="798"/>
                </a:cubicBezTo>
                <a:cubicBezTo>
                  <a:pt x="556" y="829"/>
                  <a:pt x="582" y="874"/>
                  <a:pt x="582" y="874"/>
                </a:cubicBezTo>
                <a:cubicBezTo>
                  <a:pt x="595" y="909"/>
                  <a:pt x="615" y="959"/>
                  <a:pt x="615" y="959"/>
                </a:cubicBezTo>
                <a:cubicBezTo>
                  <a:pt x="631" y="1003"/>
                  <a:pt x="644" y="1008"/>
                  <a:pt x="653" y="1003"/>
                </a:cubicBezTo>
                <a:cubicBezTo>
                  <a:pt x="662" y="1039"/>
                  <a:pt x="674" y="1078"/>
                  <a:pt x="687" y="1103"/>
                </a:cubicBezTo>
                <a:cubicBezTo>
                  <a:pt x="687" y="1103"/>
                  <a:pt x="688" y="1104"/>
                  <a:pt x="688" y="1105"/>
                </a:cubicBezTo>
                <a:cubicBezTo>
                  <a:pt x="704" y="1143"/>
                  <a:pt x="721" y="1161"/>
                  <a:pt x="721" y="1161"/>
                </a:cubicBezTo>
                <a:cubicBezTo>
                  <a:pt x="719" y="1269"/>
                  <a:pt x="719" y="1269"/>
                  <a:pt x="719" y="1269"/>
                </a:cubicBezTo>
                <a:cubicBezTo>
                  <a:pt x="715" y="1310"/>
                  <a:pt x="710" y="1351"/>
                  <a:pt x="710" y="1351"/>
                </a:cubicBezTo>
                <a:cubicBezTo>
                  <a:pt x="675" y="1361"/>
                  <a:pt x="675" y="1361"/>
                  <a:pt x="675" y="1361"/>
                </a:cubicBezTo>
                <a:cubicBezTo>
                  <a:pt x="675" y="1361"/>
                  <a:pt x="666" y="1446"/>
                  <a:pt x="645" y="1491"/>
                </a:cubicBezTo>
                <a:cubicBezTo>
                  <a:pt x="615" y="1505"/>
                  <a:pt x="365" y="1622"/>
                  <a:pt x="302" y="1641"/>
                </a:cubicBezTo>
                <a:cubicBezTo>
                  <a:pt x="302" y="1641"/>
                  <a:pt x="109" y="1709"/>
                  <a:pt x="34" y="1774"/>
                </a:cubicBezTo>
                <a:cubicBezTo>
                  <a:pt x="34" y="1774"/>
                  <a:pt x="25" y="1785"/>
                  <a:pt x="23" y="1790"/>
                </a:cubicBezTo>
                <a:cubicBezTo>
                  <a:pt x="23" y="1791"/>
                  <a:pt x="22" y="1792"/>
                  <a:pt x="22" y="1793"/>
                </a:cubicBezTo>
                <a:cubicBezTo>
                  <a:pt x="22" y="1793"/>
                  <a:pt x="17" y="1804"/>
                  <a:pt x="14" y="1813"/>
                </a:cubicBezTo>
                <a:cubicBezTo>
                  <a:pt x="14" y="1813"/>
                  <a:pt x="14" y="1813"/>
                  <a:pt x="14" y="1813"/>
                </a:cubicBezTo>
                <a:cubicBezTo>
                  <a:pt x="7" y="1838"/>
                  <a:pt x="2" y="1865"/>
                  <a:pt x="0" y="1896"/>
                </a:cubicBezTo>
                <a:cubicBezTo>
                  <a:pt x="0" y="1973"/>
                  <a:pt x="0" y="1973"/>
                  <a:pt x="0" y="1973"/>
                </a:cubicBezTo>
                <a:cubicBezTo>
                  <a:pt x="1993" y="1973"/>
                  <a:pt x="1993" y="1973"/>
                  <a:pt x="1993" y="1973"/>
                </a:cubicBezTo>
                <a:cubicBezTo>
                  <a:pt x="1993" y="1896"/>
                  <a:pt x="1993" y="1896"/>
                  <a:pt x="1993" y="1896"/>
                </a:cubicBezTo>
                <a:cubicBezTo>
                  <a:pt x="1992" y="1865"/>
                  <a:pt x="1987" y="1838"/>
                  <a:pt x="1979" y="1814"/>
                </a:cubicBezTo>
                <a:close/>
              </a:path>
            </a:pathLst>
          </a:custGeom>
          <a:solidFill>
            <a:srgbClr val="333333"/>
          </a:solidFill>
          <a:ln>
            <a:noFill/>
          </a:ln>
        </p:spPr>
        <p:txBody>
          <a:bodyPr vert="horz" wrap="square" lIns="121900" tIns="60950" rIns="121900" bIns="60950" numCol="1" anchor="t" anchorCtr="0" compatLnSpc="1">
            <a:prstTxWarp prst="textNoShape">
              <a:avLst/>
            </a:prstTxWarp>
          </a:bodyPr>
          <a:lstStyle/>
          <a:p>
            <a:pPr defTabSz="914355"/>
            <a:endParaRPr lang="en-GB" sz="1400" dirty="0">
              <a:solidFill>
                <a:srgbClr val="FFFFFF"/>
              </a:solidFill>
              <a:latin typeface="Avenir Light"/>
            </a:endParaRPr>
          </a:p>
        </p:txBody>
      </p:sp>
      <p:pic>
        <p:nvPicPr>
          <p:cNvPr id="12" name="Picture 76" descr="C:\Users\ttOGradyG\Documents\IM training modules Jonathan\DMP\Photos\shutterstock_39272143.jpg">
            <a:extLst>
              <a:ext uri="{FF2B5EF4-FFF2-40B4-BE49-F238E27FC236}">
                <a16:creationId xmlns:a16="http://schemas.microsoft.com/office/drawing/2014/main" xmlns="" id="{5E3908D5-384C-43DB-A889-5B057F5F892C}"/>
              </a:ext>
            </a:extLst>
          </p:cNvPr>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394969" y="4506058"/>
            <a:ext cx="1298593" cy="97517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75" descr="C:\Users\ttOGradyG\Documents\IM training modules Jonathan\DMP\Photos\shutterstock_145271320.jpg">
            <a:extLst>
              <a:ext uri="{FF2B5EF4-FFF2-40B4-BE49-F238E27FC236}">
                <a16:creationId xmlns:a16="http://schemas.microsoft.com/office/drawing/2014/main" xmlns="" id="{DD6651F6-F254-4339-B4A1-626E29FE2D3C}"/>
              </a:ext>
            </a:extLst>
          </p:cNvPr>
          <p:cNvPicPr>
            <a:picLocks noChangeAspect="1" noChangeArrowheads="1"/>
          </p:cNvPicPr>
          <p:nvPr/>
        </p:nvPicPr>
        <p:blipFill rotWithShape="1">
          <a:blip r:embed="rId4" cstate="screen">
            <a:extLst>
              <a:ext uri="{28A0092B-C50C-407E-A947-70E740481C1C}">
                <a14:useLocalDpi xmlns:a14="http://schemas.microsoft.com/office/drawing/2010/main"/>
              </a:ext>
            </a:extLst>
          </a:blip>
          <a:srcRect/>
          <a:stretch/>
        </p:blipFill>
        <p:spPr bwMode="auto">
          <a:xfrm>
            <a:off x="2411232" y="4506058"/>
            <a:ext cx="1300396" cy="97517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74" descr="C:\Users\ttOGradyG\Documents\IM training modules Jonathan\DMP\Photos\shutterstock_172545941.jpg">
            <a:extLst>
              <a:ext uri="{FF2B5EF4-FFF2-40B4-BE49-F238E27FC236}">
                <a16:creationId xmlns:a16="http://schemas.microsoft.com/office/drawing/2014/main" xmlns="" id="{B78DF892-58DB-46E2-92CA-5299C861248B}"/>
              </a:ext>
            </a:extLst>
          </p:cNvPr>
          <p:cNvPicPr>
            <a:picLocks noChangeAspect="1" noChangeArrowheads="1"/>
          </p:cNvPicPr>
          <p:nvPr/>
        </p:nvPicPr>
        <p:blipFill rotWithShape="1">
          <a:blip r:embed="rId5" cstate="screen">
            <a:extLst>
              <a:ext uri="{28A0092B-C50C-407E-A947-70E740481C1C}">
                <a14:useLocalDpi xmlns:a14="http://schemas.microsoft.com/office/drawing/2010/main"/>
              </a:ext>
            </a:extLst>
          </a:blip>
          <a:srcRect/>
          <a:stretch/>
        </p:blipFill>
        <p:spPr bwMode="auto">
          <a:xfrm>
            <a:off x="4428397" y="4506058"/>
            <a:ext cx="1300396" cy="97517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73" descr="C:\Users\ttOGradyG\Documents\IM training modules Jonathan\DMP\Photos\shutterstock_221497684.jpg">
            <a:extLst>
              <a:ext uri="{FF2B5EF4-FFF2-40B4-BE49-F238E27FC236}">
                <a16:creationId xmlns:a16="http://schemas.microsoft.com/office/drawing/2014/main" xmlns="" id="{9700641B-434D-4F6F-A5CF-AAB52D47EC3C}"/>
              </a:ext>
            </a:extLst>
          </p:cNvPr>
          <p:cNvPicPr>
            <a:picLocks noChangeAspect="1" noChangeArrowheads="1"/>
          </p:cNvPicPr>
          <p:nvPr/>
        </p:nvPicPr>
        <p:blipFill rotWithShape="1">
          <a:blip r:embed="rId6" cstate="screen">
            <a:extLst>
              <a:ext uri="{28A0092B-C50C-407E-A947-70E740481C1C}">
                <a14:useLocalDpi xmlns:a14="http://schemas.microsoft.com/office/drawing/2010/main"/>
              </a:ext>
            </a:extLst>
          </a:blip>
          <a:srcRect/>
          <a:stretch/>
        </p:blipFill>
        <p:spPr bwMode="auto">
          <a:xfrm>
            <a:off x="6457635" y="4506058"/>
            <a:ext cx="1300396" cy="97517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70" descr="C:\Users\ttOGradyG\Documents\IM training modules Jonathan\DMP\Photos\shutterstock_222819139.jpg">
            <a:extLst>
              <a:ext uri="{FF2B5EF4-FFF2-40B4-BE49-F238E27FC236}">
                <a16:creationId xmlns:a16="http://schemas.microsoft.com/office/drawing/2014/main" xmlns="" id="{3F2B3AD5-A83A-472D-990F-F55F3073B1BB}"/>
              </a:ext>
            </a:extLst>
          </p:cNvPr>
          <p:cNvPicPr>
            <a:picLocks noChangeAspect="1" noChangeArrowheads="1"/>
          </p:cNvPicPr>
          <p:nvPr/>
        </p:nvPicPr>
        <p:blipFill rotWithShape="1">
          <a:blip r:embed="rId7" cstate="screen">
            <a:extLst>
              <a:ext uri="{28A0092B-C50C-407E-A947-70E740481C1C}">
                <a14:useLocalDpi xmlns:a14="http://schemas.microsoft.com/office/drawing/2010/main"/>
              </a:ext>
            </a:extLst>
          </a:blip>
          <a:srcRect/>
          <a:stretch/>
        </p:blipFill>
        <p:spPr bwMode="auto">
          <a:xfrm>
            <a:off x="10504038" y="2941653"/>
            <a:ext cx="1279149" cy="97517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67" descr="C:\Users\ttOGradyG\Documents\IM training modules Jonathan\DMP\Photos\shutterstock_171344210.jpg">
            <a:extLst>
              <a:ext uri="{FF2B5EF4-FFF2-40B4-BE49-F238E27FC236}">
                <a16:creationId xmlns:a16="http://schemas.microsoft.com/office/drawing/2014/main" xmlns="" id="{946DD628-36D9-4EEB-915C-D5CE9A7DAA4D}"/>
              </a:ext>
            </a:extLst>
          </p:cNvPr>
          <p:cNvPicPr>
            <a:picLocks noChangeAspect="1" noChangeArrowheads="1"/>
          </p:cNvPicPr>
          <p:nvPr/>
        </p:nvPicPr>
        <p:blipFill rotWithShape="1">
          <a:blip r:embed="rId8" cstate="screen">
            <a:extLst>
              <a:ext uri="{28A0092B-C50C-407E-A947-70E740481C1C}">
                <a14:useLocalDpi xmlns:a14="http://schemas.microsoft.com/office/drawing/2010/main"/>
              </a:ext>
            </a:extLst>
          </a:blip>
          <a:srcRect/>
          <a:stretch/>
        </p:blipFill>
        <p:spPr bwMode="auto">
          <a:xfrm>
            <a:off x="8474799" y="1412210"/>
            <a:ext cx="1312469" cy="97517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65" descr="C:\Users\ttOGradyG\Downloads\shutterstock_216247759.jpg">
            <a:extLst>
              <a:ext uri="{FF2B5EF4-FFF2-40B4-BE49-F238E27FC236}">
                <a16:creationId xmlns:a16="http://schemas.microsoft.com/office/drawing/2014/main" xmlns="" id="{CFCADC61-E2AF-4F1E-B75A-752EABBC8A5E}"/>
              </a:ext>
            </a:extLst>
          </p:cNvPr>
          <p:cNvPicPr>
            <a:picLocks noChangeAspect="1" noChangeArrowheads="1"/>
          </p:cNvPicPr>
          <p:nvPr/>
        </p:nvPicPr>
        <p:blipFill rotWithShape="1">
          <a:blip r:embed="rId9" cstate="screen">
            <a:extLst>
              <a:ext uri="{28A0092B-C50C-407E-A947-70E740481C1C}">
                <a14:useLocalDpi xmlns:a14="http://schemas.microsoft.com/office/drawing/2010/main"/>
              </a:ext>
            </a:extLst>
          </a:blip>
          <a:srcRect/>
          <a:stretch/>
        </p:blipFill>
        <p:spPr bwMode="auto">
          <a:xfrm>
            <a:off x="6457635" y="1412210"/>
            <a:ext cx="1300396" cy="975170"/>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64" descr="C:\Users\ttOGradyG\Downloads\shutterstock_210089881.jpg">
            <a:extLst>
              <a:ext uri="{FF2B5EF4-FFF2-40B4-BE49-F238E27FC236}">
                <a16:creationId xmlns:a16="http://schemas.microsoft.com/office/drawing/2014/main" xmlns="" id="{28B6FC83-E3DD-436E-BD73-A39D72FAC66C}"/>
              </a:ext>
            </a:extLst>
          </p:cNvPr>
          <p:cNvPicPr>
            <a:picLocks noChangeAspect="1" noChangeArrowheads="1"/>
          </p:cNvPicPr>
          <p:nvPr/>
        </p:nvPicPr>
        <p:blipFill rotWithShape="1">
          <a:blip r:embed="rId10" cstate="screen">
            <a:extLst>
              <a:ext uri="{28A0092B-C50C-407E-A947-70E740481C1C}">
                <a14:useLocalDpi xmlns:a14="http://schemas.microsoft.com/office/drawing/2010/main"/>
              </a:ext>
            </a:extLst>
          </a:blip>
          <a:srcRect/>
          <a:stretch/>
        </p:blipFill>
        <p:spPr bwMode="auto">
          <a:xfrm>
            <a:off x="4428397" y="1412210"/>
            <a:ext cx="1312469" cy="975170"/>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63" descr="C:\Users\ttOGradyG\Documents\IM training modules Jonathan\DMP\Photos\shutterstock_252663736.jpg">
            <a:extLst>
              <a:ext uri="{FF2B5EF4-FFF2-40B4-BE49-F238E27FC236}">
                <a16:creationId xmlns:a16="http://schemas.microsoft.com/office/drawing/2014/main" xmlns="" id="{E11860D6-1ACC-4333-9984-A3CBC25B2CC6}"/>
              </a:ext>
            </a:extLst>
          </p:cNvPr>
          <p:cNvPicPr>
            <a:picLocks noChangeAspect="1" noChangeArrowheads="1"/>
          </p:cNvPicPr>
          <p:nvPr/>
        </p:nvPicPr>
        <p:blipFill rotWithShape="1">
          <a:blip r:embed="rId11" cstate="screen">
            <a:extLst>
              <a:ext uri="{28A0092B-C50C-407E-A947-70E740481C1C}">
                <a14:useLocalDpi xmlns:a14="http://schemas.microsoft.com/office/drawing/2010/main"/>
              </a:ext>
            </a:extLst>
          </a:blip>
          <a:srcRect/>
          <a:stretch/>
        </p:blipFill>
        <p:spPr bwMode="auto">
          <a:xfrm>
            <a:off x="2411232" y="1412210"/>
            <a:ext cx="1300396" cy="975170"/>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62" descr="C:\Users\ttOGradyG\Documents\Value Manager sales deck\Photos\shutterstock_129038348 (1).jpg">
            <a:extLst>
              <a:ext uri="{FF2B5EF4-FFF2-40B4-BE49-F238E27FC236}">
                <a16:creationId xmlns:a16="http://schemas.microsoft.com/office/drawing/2014/main" xmlns="" id="{AFD7D776-6DF6-4724-BF7A-367C4B4FA9BA}"/>
              </a:ext>
            </a:extLst>
          </p:cNvPr>
          <p:cNvPicPr>
            <a:picLocks noChangeAspect="1" noChangeArrowheads="1"/>
          </p:cNvPicPr>
          <p:nvPr/>
        </p:nvPicPr>
        <p:blipFill rotWithShape="1">
          <a:blip r:embed="rId12" cstate="screen">
            <a:extLst>
              <a:ext uri="{28A0092B-C50C-407E-A947-70E740481C1C}">
                <a14:useLocalDpi xmlns:a14="http://schemas.microsoft.com/office/drawing/2010/main"/>
              </a:ext>
            </a:extLst>
          </a:blip>
          <a:srcRect/>
          <a:stretch/>
        </p:blipFill>
        <p:spPr bwMode="auto">
          <a:xfrm>
            <a:off x="394068" y="1412210"/>
            <a:ext cx="1300396" cy="975170"/>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72">
            <a:extLst>
              <a:ext uri="{FF2B5EF4-FFF2-40B4-BE49-F238E27FC236}">
                <a16:creationId xmlns:a16="http://schemas.microsoft.com/office/drawing/2014/main" xmlns="" id="{D734CA88-ABE2-4C00-8DDF-9B20E28DE016}"/>
              </a:ext>
            </a:extLst>
          </p:cNvPr>
          <p:cNvPicPr>
            <a:picLocks noChangeAspect="1" noChangeArrowheads="1"/>
          </p:cNvPicPr>
          <p:nvPr/>
        </p:nvPicPr>
        <p:blipFill rotWithShape="1">
          <a:blip r:embed="rId13" cstate="screen">
            <a:extLst>
              <a:ext uri="{28A0092B-C50C-407E-A947-70E740481C1C}">
                <a14:useLocalDpi xmlns:a14="http://schemas.microsoft.com/office/drawing/2010/main"/>
              </a:ext>
            </a:extLst>
          </a:blip>
          <a:srcRect/>
          <a:stretch/>
        </p:blipFill>
        <p:spPr bwMode="auto">
          <a:xfrm>
            <a:off x="8474799" y="4506058"/>
            <a:ext cx="1300396" cy="975170"/>
          </a:xfrm>
          <a:prstGeom prst="rect">
            <a:avLst/>
          </a:prstGeom>
          <a:noFill/>
          <a:ln w="9525">
            <a:solidFill>
              <a:srgbClr val="CCCCCC"/>
            </a:solidFill>
            <a:miter lim="800000"/>
            <a:headEnd/>
            <a:tailEnd/>
          </a:ln>
          <a:extLst>
            <a:ext uri="{909E8E84-426E-40DD-AFC4-6F175D3DCCD1}">
              <a14:hiddenFill xmlns:a14="http://schemas.microsoft.com/office/drawing/2010/main">
                <a:solidFill>
                  <a:schemeClr val="accent1"/>
                </a:solidFill>
              </a14:hiddenFill>
            </a:ext>
          </a:extLst>
        </p:spPr>
      </p:pic>
      <p:pic>
        <p:nvPicPr>
          <p:cNvPr id="23" name="Picture 77" descr="C:\Users\ttOGradyG\Downloads\shutterstock_76846303.jpg">
            <a:extLst>
              <a:ext uri="{FF2B5EF4-FFF2-40B4-BE49-F238E27FC236}">
                <a16:creationId xmlns:a16="http://schemas.microsoft.com/office/drawing/2014/main" xmlns="" id="{05A1F881-BA90-4184-B232-3FFE9936E581}"/>
              </a:ext>
            </a:extLst>
          </p:cNvPr>
          <p:cNvPicPr>
            <a:picLocks noChangeAspect="1" noChangeArrowheads="1"/>
          </p:cNvPicPr>
          <p:nvPr/>
        </p:nvPicPr>
        <p:blipFill rotWithShape="1">
          <a:blip r:embed="rId14" cstate="screen">
            <a:extLst>
              <a:ext uri="{28A0092B-C50C-407E-A947-70E740481C1C}">
                <a14:useLocalDpi xmlns:a14="http://schemas.microsoft.com/office/drawing/2010/main"/>
              </a:ext>
            </a:extLst>
          </a:blip>
          <a:srcRect/>
          <a:stretch/>
        </p:blipFill>
        <p:spPr bwMode="auto">
          <a:xfrm>
            <a:off x="396356" y="2941653"/>
            <a:ext cx="1295820" cy="975170"/>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a:extLst>
              <a:ext uri="{FF2B5EF4-FFF2-40B4-BE49-F238E27FC236}">
                <a16:creationId xmlns:a16="http://schemas.microsoft.com/office/drawing/2014/main" xmlns="" id="{8829C132-B7CF-47C3-A735-8A2793AF46D3}"/>
              </a:ext>
            </a:extLst>
          </p:cNvPr>
          <p:cNvSpPr txBox="1"/>
          <p:nvPr/>
        </p:nvSpPr>
        <p:spPr>
          <a:xfrm>
            <a:off x="2074892" y="2598074"/>
            <a:ext cx="2316329" cy="1654640"/>
          </a:xfrm>
          <a:prstGeom prst="rect">
            <a:avLst/>
          </a:prstGeom>
          <a:solidFill>
            <a:srgbClr val="FFFFFF">
              <a:lumMod val="85000"/>
            </a:srgbClr>
          </a:solidFill>
        </p:spPr>
        <p:txBody>
          <a:bodyPr wrap="square" lIns="60950" tIns="60950" rIns="60950" bIns="60950" rtlCol="0" anchor="ctr" anchorCtr="0">
            <a:noAutofit/>
          </a:bodyPr>
          <a:lstStyle/>
          <a:p>
            <a:pPr marL="0" marR="0" lvl="0" indent="0" algn="ctr" defTabSz="914355" eaLnBrk="1" fontAlgn="auto" latinLnBrk="0" hangingPunct="1">
              <a:lnSpc>
                <a:spcPct val="90000"/>
              </a:lnSpc>
              <a:spcBef>
                <a:spcPts val="0"/>
              </a:spcBef>
              <a:spcAft>
                <a:spcPts val="1200"/>
              </a:spcAft>
              <a:buClrTx/>
              <a:buSzTx/>
              <a:buFontTx/>
              <a:buNone/>
              <a:tabLst/>
              <a:defRPr/>
            </a:pPr>
            <a:r>
              <a:rPr kumimoji="0" lang="en-GB" sz="3200" b="0" i="0" u="none" strike="noStrike" kern="0" cap="none" spc="0" normalizeH="0" baseline="0" noProof="0" dirty="0">
                <a:ln>
                  <a:noFill/>
                </a:ln>
                <a:solidFill>
                  <a:srgbClr val="0A4D9E"/>
                </a:solidFill>
                <a:effectLst/>
                <a:uLnTx/>
                <a:uFillTx/>
                <a:latin typeface="Avenir Light"/>
              </a:rPr>
              <a:t>1+ billion</a:t>
            </a:r>
          </a:p>
          <a:p>
            <a:pPr marL="0" marR="0" lvl="0" indent="0" algn="ctr" defTabSz="914355" eaLnBrk="1" fontAlgn="auto" latinLnBrk="0" hangingPunct="1">
              <a:lnSpc>
                <a:spcPct val="90000"/>
              </a:lnSpc>
              <a:spcBef>
                <a:spcPts val="0"/>
              </a:spcBef>
              <a:spcAft>
                <a:spcPts val="1200"/>
              </a:spcAft>
              <a:buClrTx/>
              <a:buSzTx/>
              <a:buFontTx/>
              <a:buNone/>
              <a:tabLst/>
              <a:defRPr/>
            </a:pPr>
            <a:r>
              <a:rPr kumimoji="0" lang="en-GB" sz="1900" b="0" i="0" u="none" strike="noStrike" kern="0" cap="none" spc="0" normalizeH="0" baseline="0" noProof="0" dirty="0">
                <a:ln>
                  <a:noFill/>
                </a:ln>
                <a:solidFill>
                  <a:srgbClr val="333333"/>
                </a:solidFill>
                <a:effectLst/>
                <a:uLnTx/>
                <a:uFillTx/>
                <a:latin typeface="Avenir Light"/>
              </a:rPr>
              <a:t>Websites</a:t>
            </a:r>
          </a:p>
        </p:txBody>
      </p:sp>
      <p:sp>
        <p:nvSpPr>
          <p:cNvPr id="25" name="TextBox 24">
            <a:extLst>
              <a:ext uri="{FF2B5EF4-FFF2-40B4-BE49-F238E27FC236}">
                <a16:creationId xmlns:a16="http://schemas.microsoft.com/office/drawing/2014/main" xmlns="" id="{61432144-1D66-417F-8568-D451BC6EE257}"/>
              </a:ext>
            </a:extLst>
          </p:cNvPr>
          <p:cNvSpPr txBox="1"/>
          <p:nvPr/>
        </p:nvSpPr>
        <p:spPr>
          <a:xfrm>
            <a:off x="7838179" y="2598074"/>
            <a:ext cx="2316329" cy="1654640"/>
          </a:xfrm>
          <a:prstGeom prst="rect">
            <a:avLst/>
          </a:prstGeom>
          <a:solidFill>
            <a:srgbClr val="FFFFFF">
              <a:lumMod val="85000"/>
            </a:srgbClr>
          </a:solidFill>
        </p:spPr>
        <p:txBody>
          <a:bodyPr wrap="square" lIns="60950" tIns="60950" rIns="60950" bIns="60950" rtlCol="0" anchor="ctr" anchorCtr="0">
            <a:noAutofit/>
          </a:bodyPr>
          <a:lstStyle/>
          <a:p>
            <a:pPr marL="0" marR="0" lvl="0" indent="0" algn="ctr" defTabSz="914355" eaLnBrk="1" fontAlgn="auto" latinLnBrk="0" hangingPunct="1">
              <a:lnSpc>
                <a:spcPct val="90000"/>
              </a:lnSpc>
              <a:spcBef>
                <a:spcPts val="0"/>
              </a:spcBef>
              <a:spcAft>
                <a:spcPts val="1200"/>
              </a:spcAft>
              <a:buClrTx/>
              <a:buSzTx/>
              <a:buFontTx/>
              <a:buNone/>
              <a:tabLst/>
              <a:defRPr/>
            </a:pPr>
            <a:r>
              <a:rPr kumimoji="0" lang="en-GB" sz="3200" b="0" i="0" u="none" strike="noStrike" kern="0" cap="none" spc="0" normalizeH="0" baseline="0" noProof="0" dirty="0">
                <a:ln>
                  <a:noFill/>
                </a:ln>
                <a:solidFill>
                  <a:srgbClr val="0A4D9E"/>
                </a:solidFill>
                <a:effectLst/>
                <a:uLnTx/>
                <a:uFillTx/>
                <a:latin typeface="Avenir Light"/>
              </a:rPr>
              <a:t>90%</a:t>
            </a:r>
          </a:p>
          <a:p>
            <a:pPr marL="0" marR="0" lvl="0" indent="0" algn="ctr" defTabSz="914355" eaLnBrk="1" fontAlgn="auto" latinLnBrk="0" hangingPunct="1">
              <a:lnSpc>
                <a:spcPct val="90000"/>
              </a:lnSpc>
              <a:spcBef>
                <a:spcPts val="0"/>
              </a:spcBef>
              <a:spcAft>
                <a:spcPts val="1200"/>
              </a:spcAft>
              <a:buClrTx/>
              <a:buSzTx/>
              <a:buFontTx/>
              <a:buNone/>
              <a:tabLst/>
              <a:defRPr/>
            </a:pPr>
            <a:r>
              <a:rPr kumimoji="0" lang="en-GB" sz="1900" b="0" i="0" u="none" strike="noStrike" kern="0" cap="none" spc="0" normalizeH="0" baseline="0" noProof="0" dirty="0">
                <a:ln>
                  <a:noFill/>
                </a:ln>
                <a:solidFill>
                  <a:srgbClr val="333333"/>
                </a:solidFill>
                <a:effectLst/>
                <a:uLnTx/>
                <a:uFillTx/>
                <a:latin typeface="Avenir Light"/>
              </a:rPr>
              <a:t>of world’s data created in past 2 years</a:t>
            </a:r>
          </a:p>
        </p:txBody>
      </p:sp>
      <p:sp>
        <p:nvSpPr>
          <p:cNvPr id="26" name="Isosceles Triangle 25">
            <a:extLst>
              <a:ext uri="{FF2B5EF4-FFF2-40B4-BE49-F238E27FC236}">
                <a16:creationId xmlns:a16="http://schemas.microsoft.com/office/drawing/2014/main" xmlns="" id="{03DC5492-181C-44CF-85F6-38AFCA136C27}"/>
              </a:ext>
            </a:extLst>
          </p:cNvPr>
          <p:cNvSpPr/>
          <p:nvPr/>
        </p:nvSpPr>
        <p:spPr bwMode="ltGray">
          <a:xfrm rot="5400000">
            <a:off x="4713286" y="3151718"/>
            <a:ext cx="699634" cy="410579"/>
          </a:xfrm>
          <a:prstGeom prst="triangle">
            <a:avLst/>
          </a:prstGeom>
          <a:solidFill>
            <a:srgbClr val="999999"/>
          </a:solidFill>
          <a:ln w="12700" cap="flat" cmpd="sng" algn="ctr">
            <a:noFill/>
            <a:prstDash val="solid"/>
            <a:miter lim="800000"/>
          </a:ln>
          <a:effectLst/>
        </p:spPr>
        <p:txBody>
          <a:bodyPr rot="0" spcFirstLastPara="0" vertOverflow="overflow" horzOverflow="overflow" vert="horz" wrap="square" lIns="121900" tIns="60950" rIns="121900" bIns="60950" numCol="1" spcCol="0" rtlCol="0" fromWordArt="0" anchor="t" anchorCtr="0" forceAA="0" compatLnSpc="1">
            <a:prstTxWarp prst="textNoShape">
              <a:avLst/>
            </a:prstTxWarp>
            <a:noAutofit/>
          </a:bodyPr>
          <a:lstStyle/>
          <a:p>
            <a:pPr marL="0" marR="0" lvl="0" indent="0" defTabSz="914355" eaLnBrk="1" fontAlgn="base" latinLnBrk="0" hangingPunct="1">
              <a:lnSpc>
                <a:spcPct val="100000"/>
              </a:lnSpc>
              <a:spcBef>
                <a:spcPct val="0"/>
              </a:spcBef>
              <a:spcAft>
                <a:spcPct val="0"/>
              </a:spcAft>
              <a:buClrTx/>
              <a:buSzTx/>
              <a:buFontTx/>
              <a:buNone/>
              <a:tabLst/>
              <a:defRPr/>
            </a:pPr>
            <a:endParaRPr kumimoji="0" lang="en-GB" sz="2100" b="0" i="0" u="none" strike="noStrike" kern="0" cap="none" spc="0" normalizeH="0" baseline="0" noProof="0" dirty="0">
              <a:ln>
                <a:noFill/>
              </a:ln>
              <a:solidFill>
                <a:srgbClr val="000000"/>
              </a:solidFill>
              <a:effectLst/>
              <a:uLnTx/>
              <a:uFillTx/>
              <a:latin typeface="Avenir Light"/>
              <a:ea typeface="+mn-ea"/>
              <a:cs typeface="+mn-cs"/>
            </a:endParaRPr>
          </a:p>
        </p:txBody>
      </p:sp>
      <p:sp>
        <p:nvSpPr>
          <p:cNvPr id="27" name="Isosceles Triangle 26">
            <a:extLst>
              <a:ext uri="{FF2B5EF4-FFF2-40B4-BE49-F238E27FC236}">
                <a16:creationId xmlns:a16="http://schemas.microsoft.com/office/drawing/2014/main" xmlns="" id="{5C87E186-E817-4EA2-A51B-C9E55200AE0C}"/>
              </a:ext>
            </a:extLst>
          </p:cNvPr>
          <p:cNvSpPr/>
          <p:nvPr/>
        </p:nvSpPr>
        <p:spPr bwMode="ltGray">
          <a:xfrm rot="5400000" flipH="1" flipV="1">
            <a:off x="6779083" y="3151718"/>
            <a:ext cx="699634" cy="410579"/>
          </a:xfrm>
          <a:prstGeom prst="triangle">
            <a:avLst/>
          </a:prstGeom>
          <a:solidFill>
            <a:srgbClr val="999999"/>
          </a:solidFill>
          <a:ln w="12700" cap="flat" cmpd="sng" algn="ctr">
            <a:noFill/>
            <a:prstDash val="solid"/>
            <a:miter lim="800000"/>
          </a:ln>
          <a:effectLst/>
        </p:spPr>
        <p:txBody>
          <a:bodyPr rot="0" spcFirstLastPara="0" vertOverflow="overflow" horzOverflow="overflow" vert="horz" wrap="square" lIns="121900" tIns="60950" rIns="121900" bIns="60950" numCol="1" spcCol="0" rtlCol="0" fromWordArt="0" anchor="t" anchorCtr="0" forceAA="0" compatLnSpc="1">
            <a:prstTxWarp prst="textNoShape">
              <a:avLst/>
            </a:prstTxWarp>
            <a:noAutofit/>
          </a:bodyPr>
          <a:lstStyle/>
          <a:p>
            <a:pPr marL="0" marR="0" lvl="0" indent="0" defTabSz="914355" eaLnBrk="1" fontAlgn="base" latinLnBrk="0" hangingPunct="1">
              <a:lnSpc>
                <a:spcPct val="100000"/>
              </a:lnSpc>
              <a:spcBef>
                <a:spcPct val="0"/>
              </a:spcBef>
              <a:spcAft>
                <a:spcPct val="0"/>
              </a:spcAft>
              <a:buClrTx/>
              <a:buSzTx/>
              <a:buFontTx/>
              <a:buNone/>
              <a:tabLst/>
              <a:defRPr/>
            </a:pPr>
            <a:endParaRPr kumimoji="0" lang="en-GB" sz="2100" b="0" i="0" u="none" strike="noStrike" kern="0" cap="none" spc="0" normalizeH="0" baseline="0" noProof="0" dirty="0">
              <a:ln>
                <a:noFill/>
              </a:ln>
              <a:solidFill>
                <a:srgbClr val="000000"/>
              </a:solidFill>
              <a:effectLst/>
              <a:uLnTx/>
              <a:uFillTx/>
              <a:latin typeface="Avenir Light"/>
              <a:ea typeface="+mn-ea"/>
              <a:cs typeface="+mn-cs"/>
            </a:endParaRPr>
          </a:p>
        </p:txBody>
      </p:sp>
      <p:sp>
        <p:nvSpPr>
          <p:cNvPr id="28" name="Isosceles Triangle 27">
            <a:extLst>
              <a:ext uri="{FF2B5EF4-FFF2-40B4-BE49-F238E27FC236}">
                <a16:creationId xmlns:a16="http://schemas.microsoft.com/office/drawing/2014/main" xmlns="" id="{B5244783-D22F-4C42-B560-845C5482A2BC}"/>
              </a:ext>
            </a:extLst>
          </p:cNvPr>
          <p:cNvSpPr/>
          <p:nvPr/>
        </p:nvSpPr>
        <p:spPr bwMode="ltGray">
          <a:xfrm rot="10800000" flipH="1" flipV="1">
            <a:off x="5712767" y="3961542"/>
            <a:ext cx="694899" cy="414447"/>
          </a:xfrm>
          <a:prstGeom prst="triangle">
            <a:avLst/>
          </a:prstGeom>
          <a:solidFill>
            <a:srgbClr val="999999"/>
          </a:solidFill>
          <a:ln w="12700" cap="flat" cmpd="sng" algn="ctr">
            <a:noFill/>
            <a:prstDash val="solid"/>
            <a:miter lim="800000"/>
          </a:ln>
          <a:effectLst/>
        </p:spPr>
        <p:txBody>
          <a:bodyPr rot="0" spcFirstLastPara="0" vertOverflow="overflow" horzOverflow="overflow" vert="horz" wrap="square" lIns="121900" tIns="60950" rIns="121900" bIns="60950" numCol="1" spcCol="0" rtlCol="0" fromWordArt="0" anchor="t" anchorCtr="0" forceAA="0" compatLnSpc="1">
            <a:prstTxWarp prst="textNoShape">
              <a:avLst/>
            </a:prstTxWarp>
            <a:noAutofit/>
          </a:bodyPr>
          <a:lstStyle/>
          <a:p>
            <a:pPr marL="0" marR="0" lvl="0" indent="0" defTabSz="914355" eaLnBrk="1" fontAlgn="base" latinLnBrk="0" hangingPunct="1">
              <a:lnSpc>
                <a:spcPct val="100000"/>
              </a:lnSpc>
              <a:spcBef>
                <a:spcPct val="0"/>
              </a:spcBef>
              <a:spcAft>
                <a:spcPct val="0"/>
              </a:spcAft>
              <a:buClrTx/>
              <a:buSzTx/>
              <a:buFontTx/>
              <a:buNone/>
              <a:tabLst/>
              <a:defRPr/>
            </a:pPr>
            <a:endParaRPr kumimoji="0" lang="en-GB" sz="2100" b="0" i="0" u="none" strike="noStrike" kern="0" cap="none" spc="0" normalizeH="0" baseline="0" noProof="0" dirty="0">
              <a:ln>
                <a:noFill/>
              </a:ln>
              <a:solidFill>
                <a:srgbClr val="000000"/>
              </a:solidFill>
              <a:effectLst/>
              <a:uLnTx/>
              <a:uFillTx/>
              <a:latin typeface="Avenir Light"/>
              <a:ea typeface="+mn-ea"/>
              <a:cs typeface="+mn-cs"/>
            </a:endParaRPr>
          </a:p>
        </p:txBody>
      </p:sp>
      <p:sp>
        <p:nvSpPr>
          <p:cNvPr id="29" name="Isosceles Triangle 28">
            <a:extLst>
              <a:ext uri="{FF2B5EF4-FFF2-40B4-BE49-F238E27FC236}">
                <a16:creationId xmlns:a16="http://schemas.microsoft.com/office/drawing/2014/main" xmlns="" id="{91E6558C-E6F1-43ED-8FB4-BEA07C2D806F}"/>
              </a:ext>
            </a:extLst>
          </p:cNvPr>
          <p:cNvSpPr/>
          <p:nvPr/>
        </p:nvSpPr>
        <p:spPr bwMode="ltGray">
          <a:xfrm flipH="1" flipV="1">
            <a:off x="5712767" y="2482488"/>
            <a:ext cx="694899" cy="414447"/>
          </a:xfrm>
          <a:prstGeom prst="triangle">
            <a:avLst/>
          </a:prstGeom>
          <a:solidFill>
            <a:srgbClr val="999999"/>
          </a:solidFill>
          <a:ln w="12700" cap="flat" cmpd="sng" algn="ctr">
            <a:noFill/>
            <a:prstDash val="solid"/>
            <a:miter lim="800000"/>
          </a:ln>
          <a:effectLst/>
        </p:spPr>
        <p:txBody>
          <a:bodyPr rot="0" spcFirstLastPara="0" vertOverflow="overflow" horzOverflow="overflow" vert="horz" wrap="square" lIns="121900" tIns="60950" rIns="121900" bIns="60950" numCol="1" spcCol="0" rtlCol="0" fromWordArt="0" anchor="t" anchorCtr="0" forceAA="0" compatLnSpc="1">
            <a:prstTxWarp prst="textNoShape">
              <a:avLst/>
            </a:prstTxWarp>
            <a:noAutofit/>
          </a:bodyPr>
          <a:lstStyle/>
          <a:p>
            <a:pPr marL="0" marR="0" lvl="0" indent="0" defTabSz="914355" eaLnBrk="1" fontAlgn="base" latinLnBrk="0" hangingPunct="1">
              <a:lnSpc>
                <a:spcPct val="100000"/>
              </a:lnSpc>
              <a:spcBef>
                <a:spcPct val="0"/>
              </a:spcBef>
              <a:spcAft>
                <a:spcPct val="0"/>
              </a:spcAft>
              <a:buClrTx/>
              <a:buSzTx/>
              <a:buFontTx/>
              <a:buNone/>
              <a:tabLst/>
              <a:defRPr/>
            </a:pPr>
            <a:endParaRPr kumimoji="0" lang="en-GB" sz="2100" b="0" i="0" u="none" strike="noStrike" kern="0" cap="none" spc="0" normalizeH="0" baseline="0" noProof="0" dirty="0">
              <a:ln>
                <a:noFill/>
              </a:ln>
              <a:solidFill>
                <a:srgbClr val="000000"/>
              </a:solidFill>
              <a:effectLst/>
              <a:uLnTx/>
              <a:uFillTx/>
              <a:latin typeface="Avenir Light"/>
              <a:ea typeface="+mn-ea"/>
              <a:cs typeface="+mn-cs"/>
            </a:endParaRPr>
          </a:p>
        </p:txBody>
      </p:sp>
      <p:sp>
        <p:nvSpPr>
          <p:cNvPr id="30" name="TextBox 29">
            <a:extLst>
              <a:ext uri="{FF2B5EF4-FFF2-40B4-BE49-F238E27FC236}">
                <a16:creationId xmlns:a16="http://schemas.microsoft.com/office/drawing/2014/main" xmlns="" id="{E449825A-EABC-8319-7E19-6738830BD76A}"/>
              </a:ext>
            </a:extLst>
          </p:cNvPr>
          <p:cNvSpPr txBox="1"/>
          <p:nvPr/>
        </p:nvSpPr>
        <p:spPr>
          <a:xfrm>
            <a:off x="10216551" y="42557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Logo here</a:t>
            </a:r>
            <a:r>
              <a:rPr lang="en-US">
                <a:cs typeface="Calibri"/>
              </a:rPr>
              <a:t>​</a:t>
            </a:r>
            <a:endParaRPr lang="en-US"/>
          </a:p>
        </p:txBody>
      </p:sp>
    </p:spTree>
    <p:extLst>
      <p:ext uri="{BB962C8B-B14F-4D97-AF65-F5344CB8AC3E}">
        <p14:creationId xmlns:p14="http://schemas.microsoft.com/office/powerpoint/2010/main" val="35218250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E449825A-EABC-8319-7E19-6738830BD76A}"/>
              </a:ext>
            </a:extLst>
          </p:cNvPr>
          <p:cNvSpPr txBox="1"/>
          <p:nvPr/>
        </p:nvSpPr>
        <p:spPr>
          <a:xfrm>
            <a:off x="10216551" y="42557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Logo here</a:t>
            </a:r>
            <a:r>
              <a:rPr lang="en-US">
                <a:cs typeface="Calibri"/>
              </a:rPr>
              <a:t>​</a:t>
            </a:r>
            <a:endParaRPr lang="en-US"/>
          </a:p>
        </p:txBody>
      </p:sp>
      <p:sp>
        <p:nvSpPr>
          <p:cNvPr id="3" name="Title 2"/>
          <p:cNvSpPr>
            <a:spLocks noGrp="1"/>
          </p:cNvSpPr>
          <p:nvPr>
            <p:ph type="title" idx="4294967295"/>
          </p:nvPr>
        </p:nvSpPr>
        <p:spPr>
          <a:xfrm>
            <a:off x="900113" y="388938"/>
            <a:ext cx="11291887" cy="923925"/>
          </a:xfrm>
        </p:spPr>
        <p:txBody>
          <a:bodyPr>
            <a:normAutofit/>
          </a:bodyPr>
          <a:lstStyle/>
          <a:p>
            <a:r>
              <a:rPr lang="en-GB" sz="2400" b="1" dirty="0">
                <a:solidFill>
                  <a:schemeClr val="tx1"/>
                </a:solidFill>
              </a:rPr>
              <a:t>Purchase barriers can then be mapped against the Consumer Decision Funnel (CDF)</a:t>
            </a:r>
            <a:endParaRPr lang="en-GB" sz="2400" b="1">
              <a:solidFill>
                <a:schemeClr val="tx1"/>
              </a:solidFill>
              <a:cs typeface="Calibri Light"/>
            </a:endParaRPr>
          </a:p>
        </p:txBody>
      </p:sp>
      <p:pic>
        <p:nvPicPr>
          <p:cNvPr id="5" name="Picture 4"/>
          <p:cNvPicPr>
            <a:picLocks noChangeAspect="1"/>
          </p:cNvPicPr>
          <p:nvPr/>
        </p:nvPicPr>
        <p:blipFill>
          <a:blip r:embed="rId3"/>
          <a:stretch>
            <a:fillRect/>
          </a:stretch>
        </p:blipFill>
        <p:spPr>
          <a:xfrm>
            <a:off x="365653" y="1676151"/>
            <a:ext cx="4008017" cy="4097890"/>
          </a:xfrm>
          <a:prstGeom prst="rect">
            <a:avLst/>
          </a:prstGeom>
        </p:spPr>
      </p:pic>
      <p:grpSp>
        <p:nvGrpSpPr>
          <p:cNvPr id="6" name="Group 5"/>
          <p:cNvGrpSpPr/>
          <p:nvPr/>
        </p:nvGrpSpPr>
        <p:grpSpPr>
          <a:xfrm>
            <a:off x="4429869" y="1676012"/>
            <a:ext cx="7314724" cy="3641424"/>
            <a:chOff x="4448024" y="2085999"/>
            <a:chExt cx="6920309" cy="3533099"/>
          </a:xfrm>
        </p:grpSpPr>
        <p:sp>
          <p:nvSpPr>
            <p:cNvPr id="7" name="Rectangle 6"/>
            <p:cNvSpPr/>
            <p:nvPr/>
          </p:nvSpPr>
          <p:spPr>
            <a:xfrm>
              <a:off x="4451911" y="3505152"/>
              <a:ext cx="1345789" cy="662933"/>
            </a:xfrm>
            <a:prstGeom prst="rect">
              <a:avLst/>
            </a:prstGeom>
            <a:solidFill>
              <a:srgbClr val="F79646">
                <a:alpha val="70000"/>
              </a:srgbClr>
            </a:solidFill>
            <a:ln w="25400" cap="flat" cmpd="sng" algn="ctr">
              <a:noFill/>
              <a:prstDash val="solid"/>
            </a:ln>
            <a:effectLst/>
          </p:spPr>
          <p:txBody>
            <a:bodyPr lIns="17997" tIns="17997" rIns="17997" bIns="17997" rtlCol="0" anchor="ctr"/>
            <a:lstStyle/>
            <a:p>
              <a:pPr algn="ctr" defTabSz="914265">
                <a:defRPr/>
              </a:pPr>
              <a:r>
                <a:rPr lang="en-GB" sz="1400" kern="0" dirty="0">
                  <a:solidFill>
                    <a:srgbClr val="FFFFFF"/>
                  </a:solidFill>
                  <a:latin typeface="Avenir Light"/>
                  <a:cs typeface="Arial" panose="020B0604020202020204" pitchFamily="34" charset="0"/>
                </a:rPr>
                <a:t>Don’t like the product</a:t>
              </a:r>
            </a:p>
          </p:txBody>
        </p:sp>
        <p:sp>
          <p:nvSpPr>
            <p:cNvPr id="8" name="Rectangle 7"/>
            <p:cNvSpPr/>
            <p:nvPr/>
          </p:nvSpPr>
          <p:spPr>
            <a:xfrm>
              <a:off x="4449949" y="4223060"/>
              <a:ext cx="1346164" cy="646885"/>
            </a:xfrm>
            <a:prstGeom prst="rect">
              <a:avLst/>
            </a:prstGeom>
            <a:solidFill>
              <a:srgbClr val="F79646">
                <a:alpha val="70000"/>
              </a:srgbClr>
            </a:solidFill>
            <a:ln w="25400" cap="flat" cmpd="sng" algn="ctr">
              <a:noFill/>
              <a:prstDash val="solid"/>
            </a:ln>
            <a:effectLst/>
          </p:spPr>
          <p:txBody>
            <a:bodyPr lIns="17997" tIns="17997" rIns="17997" bIns="17997" rtlCol="0" anchor="ctr"/>
            <a:lstStyle/>
            <a:p>
              <a:pPr algn="ctr" defTabSz="914265">
                <a:defRPr/>
              </a:pPr>
              <a:r>
                <a:rPr lang="en-GB" sz="1400" kern="0" dirty="0">
                  <a:solidFill>
                    <a:srgbClr val="FFFFFF"/>
                  </a:solidFill>
                  <a:latin typeface="Avenir Light"/>
                  <a:cs typeface="Arial" panose="020B0604020202020204" pitchFamily="34" charset="0"/>
                </a:rPr>
                <a:t>Not good as others</a:t>
              </a:r>
            </a:p>
          </p:txBody>
        </p:sp>
        <p:sp>
          <p:nvSpPr>
            <p:cNvPr id="9" name="Rectangle 8"/>
            <p:cNvSpPr/>
            <p:nvPr/>
          </p:nvSpPr>
          <p:spPr>
            <a:xfrm>
              <a:off x="4464450" y="2085999"/>
              <a:ext cx="1331663" cy="1341601"/>
            </a:xfrm>
            <a:prstGeom prst="rect">
              <a:avLst/>
            </a:prstGeom>
            <a:solidFill>
              <a:srgbClr val="F79646">
                <a:alpha val="70000"/>
              </a:srgbClr>
            </a:solidFill>
            <a:ln w="25400" cap="flat" cmpd="sng" algn="ctr">
              <a:noFill/>
              <a:prstDash val="solid"/>
            </a:ln>
            <a:effectLst/>
          </p:spPr>
          <p:txBody>
            <a:bodyPr lIns="17997" tIns="17997" rIns="17997" bIns="17997" rtlCol="0" anchor="ctr"/>
            <a:lstStyle/>
            <a:p>
              <a:pPr algn="ctr" defTabSz="914265">
                <a:defRPr/>
              </a:pPr>
              <a:r>
                <a:rPr lang="en-GB" sz="1400" kern="0" dirty="0">
                  <a:solidFill>
                    <a:srgbClr val="FFFFFF"/>
                  </a:solidFill>
                  <a:latin typeface="Avenir Light"/>
                  <a:cs typeface="Arial" panose="020B0604020202020204" pitchFamily="34" charset="0"/>
                </a:rPr>
                <a:t>I’m not sure about the product</a:t>
              </a:r>
            </a:p>
          </p:txBody>
        </p:sp>
        <p:sp>
          <p:nvSpPr>
            <p:cNvPr id="10" name="Rectangle 9"/>
            <p:cNvSpPr/>
            <p:nvPr/>
          </p:nvSpPr>
          <p:spPr>
            <a:xfrm>
              <a:off x="5854999" y="3505152"/>
              <a:ext cx="1345789" cy="662933"/>
            </a:xfrm>
            <a:prstGeom prst="rect">
              <a:avLst/>
            </a:prstGeom>
            <a:solidFill>
              <a:srgbClr val="F79646">
                <a:alpha val="70000"/>
              </a:srgbClr>
            </a:solidFill>
            <a:ln w="25400" cap="flat" cmpd="sng" algn="ctr">
              <a:noFill/>
              <a:prstDash val="solid"/>
            </a:ln>
            <a:effectLst/>
          </p:spPr>
          <p:txBody>
            <a:bodyPr lIns="17997" tIns="17997" rIns="17997" bIns="17997" rtlCol="0" anchor="ctr"/>
            <a:lstStyle/>
            <a:p>
              <a:pPr algn="ctr" defTabSz="914265">
                <a:defRPr/>
              </a:pPr>
              <a:r>
                <a:rPr lang="en-GB" sz="1400" kern="0" dirty="0">
                  <a:solidFill>
                    <a:srgbClr val="FFFFFF"/>
                  </a:solidFill>
                  <a:latin typeface="Avenir Light"/>
                  <a:cs typeface="Arial" panose="020B0604020202020204" pitchFamily="34" charset="0"/>
                </a:rPr>
                <a:t>Not good quality</a:t>
              </a:r>
            </a:p>
          </p:txBody>
        </p:sp>
        <p:sp>
          <p:nvSpPr>
            <p:cNvPr id="11" name="Rectangle 10"/>
            <p:cNvSpPr/>
            <p:nvPr/>
          </p:nvSpPr>
          <p:spPr>
            <a:xfrm>
              <a:off x="4448024" y="4922635"/>
              <a:ext cx="1348088" cy="696463"/>
            </a:xfrm>
            <a:prstGeom prst="rect">
              <a:avLst/>
            </a:prstGeom>
            <a:solidFill>
              <a:srgbClr val="6CB4F0"/>
            </a:solidFill>
            <a:ln w="25400" cap="flat" cmpd="sng" algn="ctr">
              <a:noFill/>
              <a:prstDash val="solid"/>
            </a:ln>
            <a:effectLst/>
          </p:spPr>
          <p:txBody>
            <a:bodyPr lIns="17997" tIns="17997" rIns="17997" bIns="17997" rtlCol="0" anchor="ctr"/>
            <a:lstStyle/>
            <a:p>
              <a:pPr algn="ctr" defTabSz="914265">
                <a:defRPr/>
              </a:pPr>
              <a:r>
                <a:rPr lang="en-GB" sz="1400" kern="0" dirty="0">
                  <a:solidFill>
                    <a:srgbClr val="FFFFFF"/>
                  </a:solidFill>
                  <a:latin typeface="Avenir Light"/>
                  <a:cs typeface="Arial" panose="020B0604020202020204" pitchFamily="34" charset="0"/>
                </a:rPr>
                <a:t>Not innovative, unique enough</a:t>
              </a:r>
            </a:p>
          </p:txBody>
        </p:sp>
        <p:sp>
          <p:nvSpPr>
            <p:cNvPr id="12" name="Rectangle 11"/>
            <p:cNvSpPr/>
            <p:nvPr/>
          </p:nvSpPr>
          <p:spPr>
            <a:xfrm>
              <a:off x="5867538" y="2085999"/>
              <a:ext cx="1331663" cy="1341601"/>
            </a:xfrm>
            <a:prstGeom prst="rect">
              <a:avLst/>
            </a:prstGeom>
            <a:solidFill>
              <a:srgbClr val="6CB4F0"/>
            </a:solidFill>
            <a:ln w="25400" cap="flat" cmpd="sng" algn="ctr">
              <a:noFill/>
              <a:prstDash val="solid"/>
            </a:ln>
            <a:effectLst/>
          </p:spPr>
          <p:txBody>
            <a:bodyPr lIns="17997" tIns="17997" rIns="17997" bIns="17997" rtlCol="0" anchor="ctr"/>
            <a:lstStyle/>
            <a:p>
              <a:pPr algn="ctr" defTabSz="914265">
                <a:defRPr/>
              </a:pPr>
              <a:r>
                <a:rPr lang="en-GB" sz="1400" kern="0" dirty="0">
                  <a:solidFill>
                    <a:srgbClr val="FFFFFF"/>
                  </a:solidFill>
                  <a:latin typeface="Avenir Light"/>
                  <a:cs typeface="Arial" panose="020B0604020202020204" pitchFamily="34" charset="0"/>
                </a:rPr>
                <a:t>Pack or Comms  are not attractive enough for me</a:t>
              </a:r>
            </a:p>
          </p:txBody>
        </p:sp>
        <p:sp>
          <p:nvSpPr>
            <p:cNvPr id="13" name="Rectangle 12"/>
            <p:cNvSpPr/>
            <p:nvPr/>
          </p:nvSpPr>
          <p:spPr>
            <a:xfrm>
              <a:off x="8637234" y="3513176"/>
              <a:ext cx="2715227" cy="1356770"/>
            </a:xfrm>
            <a:prstGeom prst="rect">
              <a:avLst/>
            </a:prstGeom>
            <a:solidFill>
              <a:srgbClr val="6CB4F0"/>
            </a:solidFill>
            <a:ln w="25400" cap="flat" cmpd="sng" algn="ctr">
              <a:noFill/>
              <a:prstDash val="solid"/>
            </a:ln>
            <a:effectLst/>
          </p:spPr>
          <p:txBody>
            <a:bodyPr lIns="17997" tIns="17997" rIns="17997" bIns="17997" rtlCol="0" anchor="ctr"/>
            <a:lstStyle/>
            <a:p>
              <a:pPr algn="ctr" defTabSz="914265">
                <a:defRPr/>
              </a:pPr>
              <a:r>
                <a:rPr lang="en-GB" sz="1400" kern="0" dirty="0">
                  <a:solidFill>
                    <a:srgbClr val="FFFFFF"/>
                  </a:solidFill>
                  <a:latin typeface="Avenir Light"/>
                  <a:cs typeface="Arial" panose="020B0604020202020204" pitchFamily="34" charset="0"/>
                </a:rPr>
                <a:t>Don’t like the brand </a:t>
              </a:r>
            </a:p>
            <a:p>
              <a:pPr algn="ctr" defTabSz="914265">
                <a:defRPr/>
              </a:pPr>
              <a:r>
                <a:rPr lang="en-GB" sz="1400" kern="0" dirty="0">
                  <a:solidFill>
                    <a:srgbClr val="FFFFFF"/>
                  </a:solidFill>
                  <a:latin typeface="Avenir Light"/>
                  <a:cs typeface="Arial" panose="020B0604020202020204" pitchFamily="34" charset="0"/>
                </a:rPr>
                <a:t>as much as others</a:t>
              </a:r>
            </a:p>
          </p:txBody>
        </p:sp>
        <p:sp>
          <p:nvSpPr>
            <p:cNvPr id="14" name="Rectangle 13"/>
            <p:cNvSpPr/>
            <p:nvPr/>
          </p:nvSpPr>
          <p:spPr>
            <a:xfrm>
              <a:off x="10020581" y="2085999"/>
              <a:ext cx="1347752" cy="1341601"/>
            </a:xfrm>
            <a:prstGeom prst="rect">
              <a:avLst/>
            </a:prstGeom>
            <a:solidFill>
              <a:srgbClr val="6CB4F0"/>
            </a:solidFill>
            <a:ln w="25400" cap="flat" cmpd="sng" algn="ctr">
              <a:noFill/>
              <a:prstDash val="solid"/>
            </a:ln>
            <a:effectLst/>
          </p:spPr>
          <p:txBody>
            <a:bodyPr lIns="17997" tIns="17997" rIns="17997" bIns="17997" rtlCol="0" anchor="ctr"/>
            <a:lstStyle/>
            <a:p>
              <a:pPr algn="ctr" defTabSz="914265">
                <a:defRPr/>
              </a:pPr>
              <a:r>
                <a:rPr lang="en-GB" sz="1400" kern="0" dirty="0">
                  <a:solidFill>
                    <a:srgbClr val="FFFFFF"/>
                  </a:solidFill>
                  <a:latin typeface="Avenir Light"/>
                  <a:cs typeface="Arial" panose="020B0604020202020204" pitchFamily="34" charset="0"/>
                </a:rPr>
                <a:t>Has little standout / I’m not sure it will be accepted in my group</a:t>
              </a:r>
            </a:p>
          </p:txBody>
        </p:sp>
        <p:sp>
          <p:nvSpPr>
            <p:cNvPr id="15" name="Rectangle 14"/>
            <p:cNvSpPr/>
            <p:nvPr/>
          </p:nvSpPr>
          <p:spPr>
            <a:xfrm>
              <a:off x="7259855" y="3513175"/>
              <a:ext cx="1325478" cy="1356770"/>
            </a:xfrm>
            <a:prstGeom prst="rect">
              <a:avLst/>
            </a:prstGeom>
            <a:solidFill>
              <a:srgbClr val="AABB00">
                <a:alpha val="70000"/>
              </a:srgbClr>
            </a:solidFill>
            <a:ln w="25400" cap="flat" cmpd="sng" algn="ctr">
              <a:noFill/>
              <a:prstDash val="solid"/>
            </a:ln>
            <a:effectLst/>
          </p:spPr>
          <p:txBody>
            <a:bodyPr lIns="17997" tIns="17997" rIns="17997" bIns="17997" rtlCol="0" anchor="ctr"/>
            <a:lstStyle/>
            <a:p>
              <a:pPr algn="ctr" defTabSz="914265">
                <a:defRPr/>
              </a:pPr>
              <a:r>
                <a:rPr lang="en-GB" sz="1400" kern="0" dirty="0">
                  <a:solidFill>
                    <a:srgbClr val="FFFFFF"/>
                  </a:solidFill>
                  <a:latin typeface="Avenir Light"/>
                  <a:cs typeface="Arial" panose="020B0604020202020204" pitchFamily="34" charset="0"/>
                </a:rPr>
                <a:t>It’s not the right price for me</a:t>
              </a:r>
            </a:p>
          </p:txBody>
        </p:sp>
        <p:sp>
          <p:nvSpPr>
            <p:cNvPr id="16" name="Rectangle 15"/>
            <p:cNvSpPr/>
            <p:nvPr/>
          </p:nvSpPr>
          <p:spPr>
            <a:xfrm>
              <a:off x="5851112" y="4922635"/>
              <a:ext cx="1348088" cy="696463"/>
            </a:xfrm>
            <a:prstGeom prst="rect">
              <a:avLst/>
            </a:prstGeom>
            <a:solidFill>
              <a:srgbClr val="AABB00">
                <a:alpha val="70000"/>
              </a:srgbClr>
            </a:solidFill>
            <a:ln w="25400" cap="flat" cmpd="sng" algn="ctr">
              <a:noFill/>
              <a:prstDash val="solid"/>
            </a:ln>
            <a:effectLst/>
          </p:spPr>
          <p:txBody>
            <a:bodyPr lIns="17997" tIns="17997" rIns="17997" bIns="17997" rtlCol="0" anchor="ctr"/>
            <a:lstStyle/>
            <a:p>
              <a:pPr algn="ctr" defTabSz="914265">
                <a:defRPr/>
              </a:pPr>
              <a:r>
                <a:rPr lang="en-GB" sz="1400" kern="0" dirty="0">
                  <a:solidFill>
                    <a:srgbClr val="FFFFFF"/>
                  </a:solidFill>
                  <a:latin typeface="Avenir Light"/>
                  <a:cs typeface="Arial" panose="020B0604020202020204" pitchFamily="34" charset="0"/>
                </a:rPr>
                <a:t>I cannot afford it more often</a:t>
              </a:r>
            </a:p>
          </p:txBody>
        </p:sp>
        <p:sp>
          <p:nvSpPr>
            <p:cNvPr id="17" name="Rectangle 16"/>
            <p:cNvSpPr/>
            <p:nvPr/>
          </p:nvSpPr>
          <p:spPr>
            <a:xfrm>
              <a:off x="7253669" y="2085999"/>
              <a:ext cx="1331663" cy="1341601"/>
            </a:xfrm>
            <a:prstGeom prst="rect">
              <a:avLst/>
            </a:prstGeom>
            <a:solidFill>
              <a:srgbClr val="AABB00">
                <a:alpha val="70000"/>
              </a:srgbClr>
            </a:solidFill>
            <a:ln w="25400" cap="flat" cmpd="sng" algn="ctr">
              <a:noFill/>
              <a:prstDash val="solid"/>
            </a:ln>
            <a:effectLst/>
          </p:spPr>
          <p:txBody>
            <a:bodyPr lIns="17997" tIns="17997" rIns="17997" bIns="17997" rtlCol="0" anchor="ctr"/>
            <a:lstStyle/>
            <a:p>
              <a:pPr algn="ctr" defTabSz="914265">
                <a:defRPr/>
              </a:pPr>
              <a:r>
                <a:rPr lang="en-GB" sz="1400" kern="0" dirty="0">
                  <a:solidFill>
                    <a:srgbClr val="FFFFFF"/>
                  </a:solidFill>
                  <a:latin typeface="Avenir Light"/>
                  <a:cs typeface="Arial" panose="020B0604020202020204" pitchFamily="34" charset="0"/>
                </a:rPr>
                <a:t>I’m not sure I’m getting my money worth</a:t>
              </a:r>
            </a:p>
          </p:txBody>
        </p:sp>
        <p:sp>
          <p:nvSpPr>
            <p:cNvPr id="18" name="Rectangle 17"/>
            <p:cNvSpPr/>
            <p:nvPr/>
          </p:nvSpPr>
          <p:spPr>
            <a:xfrm>
              <a:off x="8637234" y="2085999"/>
              <a:ext cx="1331663" cy="1341601"/>
            </a:xfrm>
            <a:prstGeom prst="rect">
              <a:avLst/>
            </a:prstGeom>
            <a:solidFill>
              <a:sysClr val="window" lastClr="FFFFFF">
                <a:lumMod val="75000"/>
              </a:sysClr>
            </a:solidFill>
            <a:ln w="25400" cap="flat" cmpd="sng" algn="ctr">
              <a:noFill/>
              <a:prstDash val="solid"/>
            </a:ln>
            <a:effectLst/>
          </p:spPr>
          <p:txBody>
            <a:bodyPr lIns="17997" tIns="17997" rIns="17997" bIns="17997" rtlCol="0" anchor="ctr"/>
            <a:lstStyle/>
            <a:p>
              <a:pPr algn="ctr" defTabSz="914265">
                <a:defRPr/>
              </a:pPr>
              <a:r>
                <a:rPr lang="en-GB" sz="1400" kern="0" dirty="0">
                  <a:solidFill>
                    <a:srgbClr val="FFFFFF"/>
                  </a:solidFill>
                  <a:latin typeface="Avenir Light"/>
                  <a:cs typeface="Arial" panose="020B0604020202020204" pitchFamily="34" charset="0"/>
                </a:rPr>
                <a:t>I </a:t>
              </a:r>
              <a:r>
                <a:rPr lang="en-IN" sz="1400" kern="0" dirty="0">
                  <a:solidFill>
                    <a:srgbClr val="FFFFFF"/>
                  </a:solidFill>
                  <a:latin typeface="Avenir Light"/>
                  <a:cs typeface="Arial" panose="020B0604020202020204" pitchFamily="34" charset="0"/>
                </a:rPr>
                <a:t>do not see it nor find it </a:t>
              </a:r>
              <a:endParaRPr lang="en-GB" sz="1400" kern="0" dirty="0">
                <a:solidFill>
                  <a:srgbClr val="FFFFFF"/>
                </a:solidFill>
                <a:latin typeface="Avenir Light"/>
                <a:cs typeface="Arial" panose="020B0604020202020204" pitchFamily="34" charset="0"/>
              </a:endParaRPr>
            </a:p>
          </p:txBody>
        </p:sp>
      </p:grpSp>
      <p:sp>
        <p:nvSpPr>
          <p:cNvPr id="19" name="Rectangle 18"/>
          <p:cNvSpPr/>
          <p:nvPr/>
        </p:nvSpPr>
        <p:spPr>
          <a:xfrm>
            <a:off x="3759824" y="5589243"/>
            <a:ext cx="1476852" cy="435535"/>
          </a:xfrm>
          <a:prstGeom prst="rect">
            <a:avLst/>
          </a:prstGeom>
          <a:solidFill>
            <a:srgbClr val="F79646">
              <a:alpha val="70000"/>
            </a:srgbClr>
          </a:solidFill>
          <a:ln w="25400" cap="flat" cmpd="sng" algn="ctr">
            <a:noFill/>
            <a:prstDash val="solid"/>
          </a:ln>
          <a:effectLst/>
        </p:spPr>
        <p:txBody>
          <a:bodyPr lIns="47981" tIns="47981" rIns="47981" bIns="47981" rtlCol="0" anchor="ctr"/>
          <a:lstStyle/>
          <a:p>
            <a:pPr algn="ctr" defTabSz="914265">
              <a:defRPr/>
            </a:pPr>
            <a:r>
              <a:rPr lang="en-GB" sz="1000" kern="0" dirty="0">
                <a:solidFill>
                  <a:srgbClr val="FFFFFF"/>
                </a:solidFill>
                <a:latin typeface="Avenir Light"/>
                <a:cs typeface="Arial" panose="020B0604020202020204" pitchFamily="34" charset="0"/>
              </a:rPr>
              <a:t>Product Perception</a:t>
            </a:r>
          </a:p>
          <a:p>
            <a:pPr algn="ctr" defTabSz="914265">
              <a:defRPr/>
            </a:pPr>
            <a:r>
              <a:rPr lang="en-GB" sz="1000" kern="0" dirty="0">
                <a:solidFill>
                  <a:srgbClr val="FFFFFF"/>
                </a:solidFill>
                <a:latin typeface="Avenir Light"/>
                <a:cs typeface="Arial" panose="020B0604020202020204" pitchFamily="34" charset="0"/>
              </a:rPr>
              <a:t>&amp; Experience</a:t>
            </a:r>
          </a:p>
        </p:txBody>
      </p:sp>
      <p:sp>
        <p:nvSpPr>
          <p:cNvPr id="20" name="Rectangle 19"/>
          <p:cNvSpPr/>
          <p:nvPr/>
        </p:nvSpPr>
        <p:spPr>
          <a:xfrm>
            <a:off x="8353346" y="5583371"/>
            <a:ext cx="1476852" cy="447279"/>
          </a:xfrm>
          <a:prstGeom prst="rect">
            <a:avLst/>
          </a:prstGeom>
          <a:solidFill>
            <a:srgbClr val="AABB00">
              <a:alpha val="70000"/>
            </a:srgbClr>
          </a:solidFill>
          <a:ln w="25400" cap="flat" cmpd="sng" algn="ctr">
            <a:noFill/>
            <a:prstDash val="solid"/>
          </a:ln>
          <a:effectLst/>
        </p:spPr>
        <p:txBody>
          <a:bodyPr lIns="47981" tIns="47981" rIns="47981" bIns="47981" rtlCol="0" anchor="ctr"/>
          <a:lstStyle/>
          <a:p>
            <a:pPr algn="ctr" defTabSz="914265">
              <a:defRPr/>
            </a:pPr>
            <a:r>
              <a:rPr lang="en-GB" sz="1000" kern="0" dirty="0">
                <a:solidFill>
                  <a:srgbClr val="FFFFFF"/>
                </a:solidFill>
                <a:latin typeface="Avenir Light"/>
                <a:cs typeface="Arial" panose="020B0604020202020204" pitchFamily="34" charset="0"/>
              </a:rPr>
              <a:t>Price </a:t>
            </a:r>
          </a:p>
          <a:p>
            <a:pPr algn="ctr" defTabSz="914265">
              <a:defRPr/>
            </a:pPr>
            <a:r>
              <a:rPr lang="en-GB" sz="1000" kern="0" dirty="0">
                <a:solidFill>
                  <a:srgbClr val="FFFFFF"/>
                </a:solidFill>
                <a:latin typeface="Avenir Light"/>
                <a:cs typeface="Arial" panose="020B0604020202020204" pitchFamily="34" charset="0"/>
              </a:rPr>
              <a:t>Perception </a:t>
            </a:r>
          </a:p>
        </p:txBody>
      </p:sp>
      <p:sp>
        <p:nvSpPr>
          <p:cNvPr id="21" name="Rectangle 20"/>
          <p:cNvSpPr/>
          <p:nvPr/>
        </p:nvSpPr>
        <p:spPr>
          <a:xfrm>
            <a:off x="6823908" y="5583371"/>
            <a:ext cx="1476852" cy="447279"/>
          </a:xfrm>
          <a:prstGeom prst="rect">
            <a:avLst/>
          </a:prstGeom>
          <a:solidFill>
            <a:srgbClr val="6CB4F0"/>
          </a:solidFill>
          <a:ln w="25400" cap="flat" cmpd="sng" algn="ctr">
            <a:noFill/>
            <a:prstDash val="solid"/>
          </a:ln>
          <a:effectLst/>
        </p:spPr>
        <p:txBody>
          <a:bodyPr lIns="47981" tIns="47981" rIns="47981" bIns="47981" rtlCol="0" anchor="ctr"/>
          <a:lstStyle/>
          <a:p>
            <a:pPr algn="ctr" defTabSz="914265">
              <a:defRPr/>
            </a:pPr>
            <a:r>
              <a:rPr lang="en-GB" sz="1000" kern="0" dirty="0">
                <a:solidFill>
                  <a:srgbClr val="FFFFFF"/>
                </a:solidFill>
                <a:latin typeface="Avenir Light"/>
                <a:cs typeface="Arial" panose="020B0604020202020204" pitchFamily="34" charset="0"/>
              </a:rPr>
              <a:t>Brand Values Expression</a:t>
            </a:r>
          </a:p>
        </p:txBody>
      </p:sp>
      <p:sp>
        <p:nvSpPr>
          <p:cNvPr id="22" name="Rectangle 21"/>
          <p:cNvSpPr/>
          <p:nvPr/>
        </p:nvSpPr>
        <p:spPr>
          <a:xfrm>
            <a:off x="5294470" y="5589243"/>
            <a:ext cx="1476852" cy="435535"/>
          </a:xfrm>
          <a:prstGeom prst="rect">
            <a:avLst/>
          </a:prstGeom>
          <a:solidFill>
            <a:sysClr val="window" lastClr="FFFFFF">
              <a:lumMod val="75000"/>
            </a:sysClr>
          </a:solidFill>
          <a:ln w="25400" cap="flat" cmpd="sng" algn="ctr">
            <a:noFill/>
            <a:prstDash val="solid"/>
          </a:ln>
          <a:effectLst/>
        </p:spPr>
        <p:txBody>
          <a:bodyPr lIns="47981" tIns="47981" rIns="47981" bIns="47981" rtlCol="0" anchor="ctr"/>
          <a:lstStyle/>
          <a:p>
            <a:pPr algn="ctr" defTabSz="914265">
              <a:defRPr/>
            </a:pPr>
            <a:r>
              <a:rPr lang="en-GB" sz="1000" kern="0" dirty="0">
                <a:solidFill>
                  <a:srgbClr val="FFFFFF"/>
                </a:solidFill>
                <a:latin typeface="Avenir Light"/>
                <a:cs typeface="Arial" panose="020B0604020202020204" pitchFamily="34" charset="0"/>
              </a:rPr>
              <a:t>Proximity</a:t>
            </a:r>
          </a:p>
        </p:txBody>
      </p:sp>
    </p:spTree>
    <p:extLst>
      <p:ext uri="{BB962C8B-B14F-4D97-AF65-F5344CB8AC3E}">
        <p14:creationId xmlns:p14="http://schemas.microsoft.com/office/powerpoint/2010/main" val="1169775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E449825A-EABC-8319-7E19-6738830BD76A}"/>
              </a:ext>
            </a:extLst>
          </p:cNvPr>
          <p:cNvSpPr txBox="1"/>
          <p:nvPr/>
        </p:nvSpPr>
        <p:spPr>
          <a:xfrm>
            <a:off x="10216551" y="42557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Logo here</a:t>
            </a:r>
            <a:r>
              <a:rPr lang="en-US">
                <a:cs typeface="Calibri"/>
              </a:rPr>
              <a:t>​</a:t>
            </a:r>
            <a:endParaRPr lang="en-US"/>
          </a:p>
        </p:txBody>
      </p:sp>
      <p:sp>
        <p:nvSpPr>
          <p:cNvPr id="3" name="Title 2"/>
          <p:cNvSpPr>
            <a:spLocks noGrp="1"/>
          </p:cNvSpPr>
          <p:nvPr>
            <p:ph type="title" idx="4294967295"/>
          </p:nvPr>
        </p:nvSpPr>
        <p:spPr>
          <a:xfrm>
            <a:off x="440037" y="503957"/>
            <a:ext cx="11291887" cy="461962"/>
          </a:xfrm>
        </p:spPr>
        <p:txBody>
          <a:bodyPr>
            <a:normAutofit/>
          </a:bodyPr>
          <a:lstStyle/>
          <a:p>
            <a:r>
              <a:rPr lang="en-GB" sz="2400" b="1" dirty="0"/>
              <a:t>Capture consumer data</a:t>
            </a:r>
            <a:endParaRPr lang="en-US" sz="2400" b="1">
              <a:cs typeface="Calibri Light"/>
            </a:endParaRPr>
          </a:p>
        </p:txBody>
      </p:sp>
      <p:sp>
        <p:nvSpPr>
          <p:cNvPr id="5" name="Rectangle 4"/>
          <p:cNvSpPr/>
          <p:nvPr/>
        </p:nvSpPr>
        <p:spPr>
          <a:xfrm>
            <a:off x="453113" y="1184567"/>
            <a:ext cx="5121303" cy="674572"/>
          </a:xfrm>
          <a:prstGeom prst="rect">
            <a:avLst/>
          </a:prstGeom>
          <a:solidFill>
            <a:schemeClr val="bg2">
              <a:lumMod val="1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lIns="121890" tIns="60945" rIns="121890" bIns="60945" rtlCol="0" anchor="ctr"/>
          <a:lstStyle/>
          <a:p>
            <a:pPr algn="ctr" defTabSz="914265">
              <a:defRPr/>
            </a:pPr>
            <a:r>
              <a:rPr lang="en-GB" dirty="0">
                <a:solidFill>
                  <a:prstClr val="white"/>
                </a:solidFill>
                <a:latin typeface="Avenir Light"/>
              </a:rPr>
              <a:t>Acquiring consumers via 121 into the consumer database (CRM) </a:t>
            </a:r>
          </a:p>
        </p:txBody>
      </p:sp>
      <p:sp>
        <p:nvSpPr>
          <p:cNvPr id="6" name="Rectangle 5"/>
          <p:cNvSpPr/>
          <p:nvPr/>
        </p:nvSpPr>
        <p:spPr>
          <a:xfrm>
            <a:off x="6076093" y="1184567"/>
            <a:ext cx="5066076" cy="674572"/>
          </a:xfrm>
          <a:prstGeom prst="rect">
            <a:avLst/>
          </a:prstGeom>
          <a:solidFill>
            <a:schemeClr val="bg2">
              <a:lumMod val="1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lIns="121890" tIns="60945" rIns="121890" bIns="60945" rtlCol="0" anchor="ctr"/>
          <a:lstStyle/>
          <a:p>
            <a:pPr algn="ctr" defTabSz="914265">
              <a:defRPr/>
            </a:pPr>
            <a:r>
              <a:rPr lang="en-GB" dirty="0">
                <a:solidFill>
                  <a:prstClr val="white"/>
                </a:solidFill>
                <a:latin typeface="Avenir Light"/>
              </a:rPr>
              <a:t>Engaging the acquired consumers </a:t>
            </a:r>
            <a:br>
              <a:rPr lang="en-GB" dirty="0">
                <a:solidFill>
                  <a:prstClr val="white"/>
                </a:solidFill>
                <a:latin typeface="Avenir Light"/>
              </a:rPr>
            </a:br>
            <a:r>
              <a:rPr lang="en-GB" dirty="0">
                <a:solidFill>
                  <a:prstClr val="white"/>
                </a:solidFill>
                <a:latin typeface="Avenir Light"/>
              </a:rPr>
              <a:t>further on the webpage</a:t>
            </a:r>
          </a:p>
        </p:txBody>
      </p:sp>
      <p:pic>
        <p:nvPicPr>
          <p:cNvPr id="7" name="Picture 6" descr="BAT465_™&amp;DX_ATSM_SS_LARGE.png"/>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1930950" y="6142657"/>
            <a:ext cx="459373" cy="459313"/>
          </a:xfrm>
          <a:prstGeom prst="rect">
            <a:avLst/>
          </a:prstGeom>
          <a:ln>
            <a:noFill/>
          </a:ln>
          <a:effectLst/>
        </p:spPr>
      </p:pic>
      <p:sp>
        <p:nvSpPr>
          <p:cNvPr id="8" name="Rectangle 7"/>
          <p:cNvSpPr/>
          <p:nvPr/>
        </p:nvSpPr>
        <p:spPr>
          <a:xfrm>
            <a:off x="440037" y="2723867"/>
            <a:ext cx="5134379" cy="2554061"/>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Insert data here</a:t>
            </a:r>
            <a:endParaRPr lang="en-US" dirty="0"/>
          </a:p>
        </p:txBody>
      </p:sp>
      <p:sp>
        <p:nvSpPr>
          <p:cNvPr id="9" name="Rectangle 8"/>
          <p:cNvSpPr/>
          <p:nvPr/>
        </p:nvSpPr>
        <p:spPr>
          <a:xfrm>
            <a:off x="6085980" y="2723866"/>
            <a:ext cx="5134379" cy="2554061"/>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Insert data here</a:t>
            </a:r>
            <a:endParaRPr lang="en-US" dirty="0"/>
          </a:p>
        </p:txBody>
      </p:sp>
    </p:spTree>
    <p:extLst>
      <p:ext uri="{BB962C8B-B14F-4D97-AF65-F5344CB8AC3E}">
        <p14:creationId xmlns:p14="http://schemas.microsoft.com/office/powerpoint/2010/main" val="17830282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E449825A-EABC-8319-7E19-6738830BD76A}"/>
              </a:ext>
            </a:extLst>
          </p:cNvPr>
          <p:cNvSpPr txBox="1"/>
          <p:nvPr/>
        </p:nvSpPr>
        <p:spPr>
          <a:xfrm>
            <a:off x="10216551" y="42557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Logo here</a:t>
            </a:r>
            <a:r>
              <a:rPr lang="en-US">
                <a:cs typeface="Calibri"/>
              </a:rPr>
              <a:t>​</a:t>
            </a:r>
            <a:endParaRPr lang="en-US"/>
          </a:p>
        </p:txBody>
      </p:sp>
      <p:sp>
        <p:nvSpPr>
          <p:cNvPr id="3" name="Rounded Rectangle 28"/>
          <p:cNvSpPr>
            <a:spLocks noChangeArrowheads="1"/>
          </p:cNvSpPr>
          <p:nvPr/>
        </p:nvSpPr>
        <p:spPr bwMode="auto">
          <a:xfrm>
            <a:off x="472385" y="1560751"/>
            <a:ext cx="11232418" cy="992189"/>
          </a:xfrm>
          <a:prstGeom prst="roundRect">
            <a:avLst>
              <a:gd name="adj" fmla="val 0"/>
            </a:avLst>
          </a:prstGeom>
          <a:solidFill>
            <a:schemeClr val="bg2">
              <a:lumMod val="10000"/>
            </a:schemeClr>
          </a:solidFill>
          <a:ln w="9525" algn="ctr">
            <a:solidFill>
              <a:srgbClr val="E0E0E0"/>
            </a:solidFill>
            <a:round/>
            <a:headEnd/>
            <a:tailEnd/>
          </a:ln>
          <a:effectLst/>
        </p:spPr>
        <p:txBody>
          <a:bodyPr lIns="0" tIns="36567" rIns="0" bIns="36567" anchor="ctr"/>
          <a:lstStyle>
            <a:lvl1pPr defTabSz="457200" eaLnBrk="0" hangingPunct="0">
              <a:defRPr b="1">
                <a:solidFill>
                  <a:srgbClr val="002277"/>
                </a:solidFill>
                <a:latin typeface="Arial" charset="0"/>
              </a:defRPr>
            </a:lvl1pPr>
            <a:lvl2pPr marL="742950" indent="-285750" defTabSz="457200" eaLnBrk="0" hangingPunct="0">
              <a:defRPr b="1">
                <a:solidFill>
                  <a:srgbClr val="002277"/>
                </a:solidFill>
                <a:latin typeface="Arial" charset="0"/>
              </a:defRPr>
            </a:lvl2pPr>
            <a:lvl3pPr marL="1143000" indent="-228600" defTabSz="457200" eaLnBrk="0" hangingPunct="0">
              <a:defRPr b="1">
                <a:solidFill>
                  <a:srgbClr val="002277"/>
                </a:solidFill>
                <a:latin typeface="Arial" charset="0"/>
              </a:defRPr>
            </a:lvl3pPr>
            <a:lvl4pPr marL="1600200" indent="-228600" defTabSz="457200" eaLnBrk="0" hangingPunct="0">
              <a:defRPr b="1">
                <a:solidFill>
                  <a:srgbClr val="002277"/>
                </a:solidFill>
                <a:latin typeface="Arial" charset="0"/>
              </a:defRPr>
            </a:lvl4pPr>
            <a:lvl5pPr marL="2057400" indent="-228600" defTabSz="457200" eaLnBrk="0" hangingPunct="0">
              <a:defRPr b="1">
                <a:solidFill>
                  <a:srgbClr val="002277"/>
                </a:solidFill>
                <a:latin typeface="Arial" charset="0"/>
              </a:defRPr>
            </a:lvl5pPr>
            <a:lvl6pPr marL="2514600" indent="-228600" algn="ctr" defTabSz="457200" eaLnBrk="0" fontAlgn="base" hangingPunct="0">
              <a:spcBef>
                <a:spcPct val="0"/>
              </a:spcBef>
              <a:spcAft>
                <a:spcPct val="0"/>
              </a:spcAft>
              <a:defRPr b="1">
                <a:solidFill>
                  <a:srgbClr val="002277"/>
                </a:solidFill>
                <a:latin typeface="Arial" charset="0"/>
              </a:defRPr>
            </a:lvl6pPr>
            <a:lvl7pPr marL="2971800" indent="-228600" algn="ctr" defTabSz="457200" eaLnBrk="0" fontAlgn="base" hangingPunct="0">
              <a:spcBef>
                <a:spcPct val="0"/>
              </a:spcBef>
              <a:spcAft>
                <a:spcPct val="0"/>
              </a:spcAft>
              <a:defRPr b="1">
                <a:solidFill>
                  <a:srgbClr val="002277"/>
                </a:solidFill>
                <a:latin typeface="Arial" charset="0"/>
              </a:defRPr>
            </a:lvl7pPr>
            <a:lvl8pPr marL="3429000" indent="-228600" algn="ctr" defTabSz="457200" eaLnBrk="0" fontAlgn="base" hangingPunct="0">
              <a:spcBef>
                <a:spcPct val="0"/>
              </a:spcBef>
              <a:spcAft>
                <a:spcPct val="0"/>
              </a:spcAft>
              <a:defRPr b="1">
                <a:solidFill>
                  <a:srgbClr val="002277"/>
                </a:solidFill>
                <a:latin typeface="Arial" charset="0"/>
              </a:defRPr>
            </a:lvl8pPr>
            <a:lvl9pPr marL="3886200" indent="-228600" algn="ctr" defTabSz="457200" eaLnBrk="0" fontAlgn="base" hangingPunct="0">
              <a:spcBef>
                <a:spcPct val="0"/>
              </a:spcBef>
              <a:spcAft>
                <a:spcPct val="0"/>
              </a:spcAft>
              <a:defRPr b="1">
                <a:solidFill>
                  <a:srgbClr val="002277"/>
                </a:solidFill>
                <a:latin typeface="Arial" charset="0"/>
              </a:defRPr>
            </a:lvl9pPr>
          </a:lstStyle>
          <a:p>
            <a:pPr algn="ctr" defTabSz="228600" eaLnBrk="1" hangingPunct="1">
              <a:defRPr/>
            </a:pPr>
            <a:r>
              <a:rPr lang="en-US" altLang="en-US" sz="2400" dirty="0">
                <a:solidFill>
                  <a:prstClr val="white"/>
                </a:solidFill>
                <a:latin typeface="Avenir Black" charset="0"/>
                <a:ea typeface="Avenir Black" charset="0"/>
                <a:cs typeface="Avenir Black" charset="0"/>
              </a:rPr>
              <a:t>Digital = all channels with aspirational target consumer </a:t>
            </a:r>
            <a:br>
              <a:rPr lang="en-US" altLang="en-US" sz="2400" dirty="0">
                <a:solidFill>
                  <a:prstClr val="white"/>
                </a:solidFill>
                <a:latin typeface="Avenir Black" charset="0"/>
                <a:ea typeface="Avenir Black" charset="0"/>
                <a:cs typeface="Avenir Black" charset="0"/>
              </a:rPr>
            </a:br>
            <a:r>
              <a:rPr lang="en-US" altLang="en-US" sz="2400" dirty="0">
                <a:solidFill>
                  <a:prstClr val="white"/>
                </a:solidFill>
                <a:latin typeface="Avenir Black" charset="0"/>
                <a:ea typeface="Avenir Black" charset="0"/>
                <a:cs typeface="Avenir Black" charset="0"/>
              </a:rPr>
              <a:t>that are intermediated by technology</a:t>
            </a:r>
          </a:p>
        </p:txBody>
      </p:sp>
      <p:sp>
        <p:nvSpPr>
          <p:cNvPr id="5" name="Rounded Rectangle 28"/>
          <p:cNvSpPr>
            <a:spLocks noChangeArrowheads="1"/>
          </p:cNvSpPr>
          <p:nvPr/>
        </p:nvSpPr>
        <p:spPr bwMode="auto">
          <a:xfrm>
            <a:off x="485148" y="2922370"/>
            <a:ext cx="3599766" cy="640685"/>
          </a:xfrm>
          <a:prstGeom prst="rect">
            <a:avLst/>
          </a:prstGeom>
          <a:noFill/>
          <a:ln w="76200" algn="ctr">
            <a:solidFill>
              <a:schemeClr val="bg2">
                <a:lumMod val="10000"/>
              </a:schemeClr>
            </a:solidFill>
            <a:round/>
            <a:headEnd/>
            <a:tailEnd/>
          </a:ln>
          <a:effectLst/>
        </p:spPr>
        <p:txBody>
          <a:bodyPr lIns="0" tIns="36567" rIns="0" bIns="36567" anchor="ctr"/>
          <a:lstStyle/>
          <a:p>
            <a:pPr algn="ctr" defTabSz="228578"/>
            <a:r>
              <a:rPr lang="en-US" altLang="en-US" sz="1600" b="1" dirty="0">
                <a:solidFill>
                  <a:srgbClr val="F37F2F"/>
                </a:solidFill>
                <a:latin typeface="Century Gothic"/>
              </a:rPr>
              <a:t>Social</a:t>
            </a:r>
          </a:p>
        </p:txBody>
      </p:sp>
      <p:sp>
        <p:nvSpPr>
          <p:cNvPr id="6" name="Rounded Rectangle 28"/>
          <p:cNvSpPr>
            <a:spLocks noChangeArrowheads="1"/>
          </p:cNvSpPr>
          <p:nvPr/>
        </p:nvSpPr>
        <p:spPr bwMode="auto">
          <a:xfrm>
            <a:off x="4295091" y="2922370"/>
            <a:ext cx="3599766" cy="640685"/>
          </a:xfrm>
          <a:prstGeom prst="rect">
            <a:avLst/>
          </a:prstGeom>
          <a:noFill/>
          <a:ln w="76200" algn="ctr">
            <a:solidFill>
              <a:schemeClr val="bg2">
                <a:lumMod val="10000"/>
              </a:schemeClr>
            </a:solidFill>
            <a:round/>
            <a:headEnd/>
            <a:tailEnd/>
          </a:ln>
          <a:effectLst/>
        </p:spPr>
        <p:txBody>
          <a:bodyPr lIns="0" tIns="36567" rIns="0" bIns="36567" anchor="ctr"/>
          <a:lstStyle/>
          <a:p>
            <a:pPr algn="ctr" defTabSz="228578"/>
            <a:r>
              <a:rPr lang="en-US" altLang="en-US" sz="1600" b="1" dirty="0">
                <a:solidFill>
                  <a:srgbClr val="F37F2F"/>
                </a:solidFill>
                <a:latin typeface="Century Gothic"/>
              </a:rPr>
              <a:t>App</a:t>
            </a:r>
          </a:p>
        </p:txBody>
      </p:sp>
      <p:sp>
        <p:nvSpPr>
          <p:cNvPr id="7" name="Rounded Rectangle 28"/>
          <p:cNvSpPr>
            <a:spLocks noChangeArrowheads="1"/>
          </p:cNvSpPr>
          <p:nvPr/>
        </p:nvSpPr>
        <p:spPr bwMode="auto">
          <a:xfrm>
            <a:off x="8105037" y="2922370"/>
            <a:ext cx="3599766" cy="640685"/>
          </a:xfrm>
          <a:prstGeom prst="rect">
            <a:avLst/>
          </a:prstGeom>
          <a:noFill/>
          <a:ln w="76200" algn="ctr">
            <a:solidFill>
              <a:schemeClr val="bg2">
                <a:lumMod val="10000"/>
              </a:schemeClr>
            </a:solidFill>
            <a:round/>
            <a:headEnd/>
            <a:tailEnd/>
          </a:ln>
          <a:effectLst/>
        </p:spPr>
        <p:txBody>
          <a:bodyPr lIns="0" tIns="36567" rIns="0" bIns="36567" anchor="ctr"/>
          <a:lstStyle/>
          <a:p>
            <a:pPr algn="ctr" defTabSz="228578"/>
            <a:r>
              <a:rPr lang="en-GB" altLang="en-US" sz="1600" b="1" dirty="0">
                <a:solidFill>
                  <a:srgbClr val="F37F2F"/>
                </a:solidFill>
                <a:latin typeface="Century Gothic"/>
              </a:rPr>
              <a:t>CRM/Targeted comms</a:t>
            </a:r>
            <a:endParaRPr lang="en-US" altLang="en-US" sz="1600" b="1" dirty="0">
              <a:solidFill>
                <a:srgbClr val="F37F2F"/>
              </a:solidFill>
              <a:latin typeface="Century Gothic"/>
            </a:endParaRPr>
          </a:p>
        </p:txBody>
      </p:sp>
      <p:cxnSp>
        <p:nvCxnSpPr>
          <p:cNvPr id="8" name="Straight Arrow Connector 7"/>
          <p:cNvCxnSpPr/>
          <p:nvPr/>
        </p:nvCxnSpPr>
        <p:spPr>
          <a:xfrm flipH="1">
            <a:off x="6081208" y="2476216"/>
            <a:ext cx="5185" cy="431666"/>
          </a:xfrm>
          <a:prstGeom prst="straightConnector1">
            <a:avLst/>
          </a:prstGeom>
          <a:ln w="50800">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flipH="1">
            <a:off x="9902328" y="2461591"/>
            <a:ext cx="5185" cy="431666"/>
          </a:xfrm>
          <a:prstGeom prst="straightConnector1">
            <a:avLst/>
          </a:prstGeom>
          <a:ln w="50800">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flipH="1">
            <a:off x="2269656" y="2461591"/>
            <a:ext cx="5185" cy="431666"/>
          </a:xfrm>
          <a:prstGeom prst="straightConnector1">
            <a:avLst/>
          </a:prstGeom>
          <a:ln w="50800">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sp>
        <p:nvSpPr>
          <p:cNvPr id="11" name="Rectangle 10"/>
          <p:cNvSpPr/>
          <p:nvPr/>
        </p:nvSpPr>
        <p:spPr>
          <a:xfrm>
            <a:off x="900113" y="3677841"/>
            <a:ext cx="1081610" cy="1535834"/>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Insert image here</a:t>
            </a:r>
            <a:endParaRPr lang="en-US" dirty="0"/>
          </a:p>
        </p:txBody>
      </p:sp>
      <p:sp>
        <p:nvSpPr>
          <p:cNvPr id="12" name="Rectangle 11"/>
          <p:cNvSpPr/>
          <p:nvPr/>
        </p:nvSpPr>
        <p:spPr>
          <a:xfrm>
            <a:off x="2499193" y="3677841"/>
            <a:ext cx="1081610" cy="1535834"/>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Insert image here</a:t>
            </a:r>
            <a:endParaRPr lang="en-US" dirty="0"/>
          </a:p>
        </p:txBody>
      </p:sp>
      <p:sp>
        <p:nvSpPr>
          <p:cNvPr id="13" name="Rectangle 12"/>
          <p:cNvSpPr/>
          <p:nvPr/>
        </p:nvSpPr>
        <p:spPr>
          <a:xfrm>
            <a:off x="5598027" y="3677841"/>
            <a:ext cx="1081610" cy="1535834"/>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Insert image here</a:t>
            </a:r>
            <a:endParaRPr lang="en-US" dirty="0"/>
          </a:p>
        </p:txBody>
      </p:sp>
      <p:sp>
        <p:nvSpPr>
          <p:cNvPr id="14" name="Rectangle 13"/>
          <p:cNvSpPr/>
          <p:nvPr/>
        </p:nvSpPr>
        <p:spPr>
          <a:xfrm>
            <a:off x="6826675" y="3677841"/>
            <a:ext cx="1081610" cy="1535834"/>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Insert image here</a:t>
            </a:r>
            <a:endParaRPr lang="en-US" dirty="0"/>
          </a:p>
        </p:txBody>
      </p:sp>
      <p:sp>
        <p:nvSpPr>
          <p:cNvPr id="15" name="Rectangle 14"/>
          <p:cNvSpPr/>
          <p:nvPr/>
        </p:nvSpPr>
        <p:spPr>
          <a:xfrm>
            <a:off x="4348241" y="3677841"/>
            <a:ext cx="1081610" cy="1535834"/>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Insert image here</a:t>
            </a:r>
            <a:endParaRPr lang="en-US" dirty="0"/>
          </a:p>
        </p:txBody>
      </p:sp>
      <p:sp>
        <p:nvSpPr>
          <p:cNvPr id="16" name="Rectangle 15"/>
          <p:cNvSpPr/>
          <p:nvPr/>
        </p:nvSpPr>
        <p:spPr>
          <a:xfrm>
            <a:off x="9412306" y="3677841"/>
            <a:ext cx="1081610" cy="1535834"/>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Insert image here</a:t>
            </a:r>
            <a:endParaRPr lang="en-US" dirty="0"/>
          </a:p>
        </p:txBody>
      </p:sp>
      <p:sp>
        <p:nvSpPr>
          <p:cNvPr id="17" name="Rectangle 16"/>
          <p:cNvSpPr/>
          <p:nvPr/>
        </p:nvSpPr>
        <p:spPr>
          <a:xfrm>
            <a:off x="10669766" y="3677841"/>
            <a:ext cx="1081610" cy="1535834"/>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Insert image here</a:t>
            </a:r>
            <a:endParaRPr lang="en-US" dirty="0"/>
          </a:p>
        </p:txBody>
      </p:sp>
      <p:sp>
        <p:nvSpPr>
          <p:cNvPr id="18" name="Rectangle 17"/>
          <p:cNvSpPr/>
          <p:nvPr/>
        </p:nvSpPr>
        <p:spPr>
          <a:xfrm>
            <a:off x="8111737" y="3677841"/>
            <a:ext cx="1081610" cy="1535834"/>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Insert image here</a:t>
            </a:r>
            <a:endParaRPr lang="en-US" dirty="0"/>
          </a:p>
        </p:txBody>
      </p:sp>
      <p:sp>
        <p:nvSpPr>
          <p:cNvPr id="19" name="Rectangle 18"/>
          <p:cNvSpPr/>
          <p:nvPr/>
        </p:nvSpPr>
        <p:spPr>
          <a:xfrm>
            <a:off x="10712875" y="4802742"/>
            <a:ext cx="1081610" cy="1535834"/>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Insert image here</a:t>
            </a:r>
            <a:endParaRPr lang="en-US" dirty="0"/>
          </a:p>
        </p:txBody>
      </p:sp>
      <p:sp>
        <p:nvSpPr>
          <p:cNvPr id="20" name="Title 2"/>
          <p:cNvSpPr>
            <a:spLocks noGrp="1"/>
          </p:cNvSpPr>
          <p:nvPr>
            <p:ph type="title" idx="4294967295"/>
          </p:nvPr>
        </p:nvSpPr>
        <p:spPr>
          <a:xfrm>
            <a:off x="900113" y="388938"/>
            <a:ext cx="11291887" cy="461962"/>
          </a:xfrm>
        </p:spPr>
        <p:txBody>
          <a:bodyPr>
            <a:normAutofit/>
          </a:bodyPr>
          <a:lstStyle/>
          <a:p>
            <a:r>
              <a:rPr lang="en-GB" sz="2400" b="1" dirty="0">
                <a:solidFill>
                  <a:schemeClr val="tx1"/>
                </a:solidFill>
              </a:rPr>
              <a:t>What is Digital?</a:t>
            </a:r>
            <a:endParaRPr lang="en-US" sz="2400" b="1" dirty="0">
              <a:solidFill>
                <a:schemeClr val="tx1"/>
              </a:solidFill>
              <a:cs typeface="Calibri Light"/>
            </a:endParaRPr>
          </a:p>
        </p:txBody>
      </p:sp>
    </p:spTree>
    <p:extLst>
      <p:ext uri="{BB962C8B-B14F-4D97-AF65-F5344CB8AC3E}">
        <p14:creationId xmlns:p14="http://schemas.microsoft.com/office/powerpoint/2010/main" val="16488865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E449825A-EABC-8319-7E19-6738830BD76A}"/>
              </a:ext>
            </a:extLst>
          </p:cNvPr>
          <p:cNvSpPr txBox="1"/>
          <p:nvPr/>
        </p:nvSpPr>
        <p:spPr>
          <a:xfrm>
            <a:off x="10216551" y="42557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Logo here</a:t>
            </a:r>
            <a:r>
              <a:rPr lang="en-US">
                <a:cs typeface="Calibri"/>
              </a:rPr>
              <a:t>​</a:t>
            </a:r>
            <a:endParaRPr lang="en-US"/>
          </a:p>
        </p:txBody>
      </p:sp>
      <p:sp>
        <p:nvSpPr>
          <p:cNvPr id="3" name="Rectangle 2"/>
          <p:cNvSpPr/>
          <p:nvPr/>
        </p:nvSpPr>
        <p:spPr>
          <a:xfrm>
            <a:off x="397" y="6350187"/>
            <a:ext cx="12191207" cy="507807"/>
          </a:xfrm>
          <a:prstGeom prst="rect">
            <a:avLst/>
          </a:prstGeom>
          <a:solidFill>
            <a:schemeClr val="bg2">
              <a:lumMod val="10000"/>
            </a:schemeClr>
          </a:solidFill>
        </p:spPr>
        <p:txBody>
          <a:bodyPr wrap="square" lIns="91417" tIns="45708" rIns="91417" bIns="45708">
            <a:spAutoFit/>
          </a:bodyPr>
          <a:lstStyle/>
          <a:p>
            <a:pPr algn="ctr" defTabSz="914150"/>
            <a:r>
              <a:rPr lang="en-GB" sz="2700" b="1" dirty="0">
                <a:solidFill>
                  <a:prstClr val="white"/>
                </a:solidFill>
                <a:latin typeface="Avenir Black" charset="0"/>
                <a:ea typeface="Avenir Black" charset="0"/>
                <a:cs typeface="Avenir Black" charset="0"/>
              </a:rPr>
              <a:t>Engaging Retail/Online + Personalisation</a:t>
            </a:r>
          </a:p>
        </p:txBody>
      </p:sp>
      <p:sp>
        <p:nvSpPr>
          <p:cNvPr id="5" name="TextBox 4"/>
          <p:cNvSpPr txBox="1"/>
          <p:nvPr/>
        </p:nvSpPr>
        <p:spPr>
          <a:xfrm>
            <a:off x="4196069" y="1458284"/>
            <a:ext cx="3333533" cy="631210"/>
          </a:xfrm>
          <a:prstGeom prst="rect">
            <a:avLst/>
          </a:prstGeom>
          <a:solidFill>
            <a:schemeClr val="bg2">
              <a:lumMod val="10000"/>
            </a:schemeClr>
          </a:solidFill>
        </p:spPr>
        <p:txBody>
          <a:bodyPr wrap="square" lIns="91417" tIns="45708" rIns="91417" bIns="45708" rtlCol="0" anchor="ctr">
            <a:noAutofit/>
          </a:bodyPr>
          <a:lstStyle/>
          <a:p>
            <a:pPr defTabSz="914150"/>
            <a:r>
              <a:rPr lang="en-GB" sz="2200" dirty="0">
                <a:solidFill>
                  <a:srgbClr val="FFFFFF"/>
                </a:solidFill>
                <a:latin typeface="Avenir Medium"/>
              </a:rPr>
              <a:t>Talk football 24/7</a:t>
            </a:r>
          </a:p>
        </p:txBody>
      </p:sp>
      <p:sp>
        <p:nvSpPr>
          <p:cNvPr id="6" name="TextBox 5"/>
          <p:cNvSpPr txBox="1"/>
          <p:nvPr/>
        </p:nvSpPr>
        <p:spPr>
          <a:xfrm>
            <a:off x="4196069" y="2340769"/>
            <a:ext cx="3333533" cy="631210"/>
          </a:xfrm>
          <a:prstGeom prst="rect">
            <a:avLst/>
          </a:prstGeom>
          <a:solidFill>
            <a:schemeClr val="bg2">
              <a:lumMod val="10000"/>
            </a:schemeClr>
          </a:solidFill>
        </p:spPr>
        <p:txBody>
          <a:bodyPr wrap="square" lIns="91417" tIns="45708" rIns="91417" bIns="45708" rtlCol="0" anchor="ctr">
            <a:noAutofit/>
          </a:bodyPr>
          <a:lstStyle/>
          <a:p>
            <a:pPr defTabSz="914150"/>
            <a:r>
              <a:rPr lang="en-GB" sz="2200" dirty="0">
                <a:solidFill>
                  <a:srgbClr val="FFFFFF"/>
                </a:solidFill>
                <a:latin typeface="Avenir Medium"/>
              </a:rPr>
              <a:t>Invite friends to play</a:t>
            </a:r>
          </a:p>
        </p:txBody>
      </p:sp>
      <p:sp>
        <p:nvSpPr>
          <p:cNvPr id="7" name="TextBox 6"/>
          <p:cNvSpPr txBox="1"/>
          <p:nvPr/>
        </p:nvSpPr>
        <p:spPr>
          <a:xfrm>
            <a:off x="4196069" y="3223254"/>
            <a:ext cx="3333533" cy="631210"/>
          </a:xfrm>
          <a:prstGeom prst="rect">
            <a:avLst/>
          </a:prstGeom>
          <a:solidFill>
            <a:schemeClr val="bg2">
              <a:lumMod val="10000"/>
            </a:schemeClr>
          </a:solidFill>
        </p:spPr>
        <p:txBody>
          <a:bodyPr wrap="square" lIns="91417" tIns="45708" rIns="91417" bIns="45708" rtlCol="0" anchor="ctr">
            <a:noAutofit/>
          </a:bodyPr>
          <a:lstStyle/>
          <a:p>
            <a:pPr defTabSz="914150"/>
            <a:r>
              <a:rPr lang="en-GB" sz="2200" dirty="0">
                <a:solidFill>
                  <a:srgbClr val="FFFFFF"/>
                </a:solidFill>
                <a:latin typeface="Avenir Medium"/>
              </a:rPr>
              <a:t>Access to trials</a:t>
            </a:r>
          </a:p>
        </p:txBody>
      </p:sp>
      <p:sp>
        <p:nvSpPr>
          <p:cNvPr id="8" name="TextBox 7"/>
          <p:cNvSpPr txBox="1"/>
          <p:nvPr/>
        </p:nvSpPr>
        <p:spPr>
          <a:xfrm>
            <a:off x="4196069" y="4105738"/>
            <a:ext cx="3333533" cy="631210"/>
          </a:xfrm>
          <a:prstGeom prst="rect">
            <a:avLst/>
          </a:prstGeom>
          <a:solidFill>
            <a:schemeClr val="bg2">
              <a:lumMod val="10000"/>
            </a:schemeClr>
          </a:solidFill>
        </p:spPr>
        <p:txBody>
          <a:bodyPr wrap="square" lIns="91417" tIns="45708" rIns="91417" bIns="45708" rtlCol="0" anchor="ctr">
            <a:noAutofit/>
          </a:bodyPr>
          <a:lstStyle/>
          <a:p>
            <a:pPr defTabSz="914150"/>
            <a:r>
              <a:rPr lang="en-GB" sz="2200" dirty="0">
                <a:solidFill>
                  <a:srgbClr val="FFFFFF"/>
                </a:solidFill>
                <a:latin typeface="Avenir Medium"/>
              </a:rPr>
              <a:t>Latest products &amp; news</a:t>
            </a:r>
          </a:p>
        </p:txBody>
      </p:sp>
    </p:spTree>
    <p:extLst>
      <p:ext uri="{BB962C8B-B14F-4D97-AF65-F5344CB8AC3E}">
        <p14:creationId xmlns:p14="http://schemas.microsoft.com/office/powerpoint/2010/main" val="40118256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0">
            <a:extLst>
              <a:ext uri="{FF2B5EF4-FFF2-40B4-BE49-F238E27FC236}">
                <a16:creationId xmlns:a16="http://schemas.microsoft.com/office/drawing/2014/main" xmlns="" id="{9E7901B0-5436-407E-9A82-62DCC0C9D865}"/>
              </a:ext>
            </a:extLst>
          </p:cNvPr>
          <p:cNvSpPr txBox="1">
            <a:spLocks/>
          </p:cNvSpPr>
          <p:nvPr/>
        </p:nvSpPr>
        <p:spPr>
          <a:xfrm>
            <a:off x="574387" y="383691"/>
            <a:ext cx="6470357" cy="369332"/>
          </a:xfrm>
          <a:prstGeom prst="rect">
            <a:avLst/>
          </a:prstGeom>
        </p:spPr>
        <p:txBody>
          <a:bodyPr vert="horz" wrap="square" lIns="0" tIns="0" rIns="0" bIns="0" rtlCol="0" anchor="t" anchorCtr="0">
            <a:spAutoFit/>
          </a:bodyPr>
          <a:lstStyle>
            <a:lvl1pPr algn="l" defTabSz="914355" rtl="0" eaLnBrk="1" latinLnBrk="0" hangingPunct="1">
              <a:lnSpc>
                <a:spcPct val="100000"/>
              </a:lnSpc>
              <a:spcBef>
                <a:spcPct val="0"/>
              </a:spcBef>
              <a:buNone/>
              <a:defRPr sz="3000" kern="1200" cap="all" spc="245" baseline="0">
                <a:solidFill>
                  <a:schemeClr val="tx2"/>
                </a:solidFill>
                <a:latin typeface="+mj-lt"/>
                <a:ea typeface="+mj-ea"/>
                <a:cs typeface="+mj-cs"/>
              </a:defRPr>
            </a:lvl1pPr>
          </a:lstStyle>
          <a:p>
            <a:pPr marL="0" marR="0" lvl="0" indent="0" algn="l" defTabSz="914355" rtl="0" eaLnBrk="1" fontAlgn="auto" latinLnBrk="0" hangingPunct="1">
              <a:lnSpc>
                <a:spcPct val="100000"/>
              </a:lnSpc>
              <a:spcBef>
                <a:spcPct val="0"/>
              </a:spcBef>
              <a:spcAft>
                <a:spcPts val="0"/>
              </a:spcAft>
              <a:buClrTx/>
              <a:buSzTx/>
              <a:buFontTx/>
              <a:buNone/>
              <a:tabLst/>
              <a:defRPr/>
            </a:pPr>
            <a:r>
              <a:rPr kumimoji="0" lang="en-GB" sz="2400" b="1" i="0" u="none" strike="noStrike" kern="1200" cap="all" spc="245" normalizeH="0" baseline="0" noProof="0" dirty="0">
                <a:ln>
                  <a:noFill/>
                </a:ln>
                <a:solidFill>
                  <a:srgbClr val="4D4D4D"/>
                </a:solidFill>
                <a:effectLst/>
                <a:uLnTx/>
                <a:uFillTx/>
                <a:latin typeface="Calibri Light"/>
                <a:cs typeface="Calibri Light"/>
              </a:rPr>
              <a:t>answer three critical questions</a:t>
            </a:r>
            <a:endParaRPr lang="en-GB" sz="2400" b="1" i="0" u="none" strike="noStrike" kern="1200" cap="all" spc="245" normalizeH="0" baseline="0" noProof="0" dirty="0">
              <a:ln>
                <a:noFill/>
              </a:ln>
              <a:solidFill>
                <a:srgbClr val="4D4D4D"/>
              </a:solidFill>
              <a:effectLst/>
              <a:uLnTx/>
              <a:uFillTx/>
              <a:latin typeface="Calibri Light"/>
              <a:cs typeface="Calibri Light"/>
            </a:endParaRPr>
          </a:p>
        </p:txBody>
      </p:sp>
      <p:grpSp>
        <p:nvGrpSpPr>
          <p:cNvPr id="5" name="Group 4">
            <a:extLst>
              <a:ext uri="{FF2B5EF4-FFF2-40B4-BE49-F238E27FC236}">
                <a16:creationId xmlns:a16="http://schemas.microsoft.com/office/drawing/2014/main" xmlns="" id="{C2CA1A29-5E7B-4810-9517-F96DE672683B}"/>
              </a:ext>
            </a:extLst>
          </p:cNvPr>
          <p:cNvGrpSpPr/>
          <p:nvPr/>
        </p:nvGrpSpPr>
        <p:grpSpPr>
          <a:xfrm>
            <a:off x="1037427" y="1686574"/>
            <a:ext cx="10559363" cy="3933012"/>
            <a:chOff x="539750" y="1738313"/>
            <a:chExt cx="7920038" cy="4319587"/>
          </a:xfrm>
        </p:grpSpPr>
        <p:sp>
          <p:nvSpPr>
            <p:cNvPr id="6" name="Trapezoid 5">
              <a:extLst>
                <a:ext uri="{FF2B5EF4-FFF2-40B4-BE49-F238E27FC236}">
                  <a16:creationId xmlns:a16="http://schemas.microsoft.com/office/drawing/2014/main" xmlns="" id="{53B61635-3E03-4278-B535-337BF24C6E9B}"/>
                </a:ext>
              </a:extLst>
            </p:cNvPr>
            <p:cNvSpPr/>
            <p:nvPr/>
          </p:nvSpPr>
          <p:spPr bwMode="auto">
            <a:xfrm rot="5400000">
              <a:off x="-431800" y="2709863"/>
              <a:ext cx="4319587" cy="2376488"/>
            </a:xfrm>
            <a:prstGeom prst="trapezoid">
              <a:avLst>
                <a:gd name="adj" fmla="val 0"/>
              </a:avLst>
            </a:prstGeom>
            <a:solidFill>
              <a:schemeClr val="bg2">
                <a:lumMod val="10000"/>
              </a:schemeClr>
            </a:solidFill>
            <a:ln w="9525" cap="flat" cmpd="sng" algn="ctr">
              <a:noFill/>
              <a:prstDash val="solid"/>
              <a:round/>
              <a:headEnd type="none" w="med" len="med"/>
              <a:tailEnd type="none" w="med" len="med"/>
            </a:ln>
            <a:effectLst/>
          </p:spPr>
          <p:txBody>
            <a:bodyPr anchor="ctr"/>
            <a:lstStyle/>
            <a:p>
              <a:pPr algn="ctr" defTabSz="914355">
                <a:defRPr/>
              </a:pPr>
              <a:endParaRPr lang="en-GB" b="1" dirty="0">
                <a:solidFill>
                  <a:prstClr val="black"/>
                </a:solidFill>
                <a:latin typeface="Avenir Medium"/>
                <a:cs typeface="Calibri" pitchFamily="34" charset="0"/>
              </a:endParaRPr>
            </a:p>
          </p:txBody>
        </p:sp>
        <p:sp>
          <p:nvSpPr>
            <p:cNvPr id="7" name="Trapezoid 6">
              <a:extLst>
                <a:ext uri="{FF2B5EF4-FFF2-40B4-BE49-F238E27FC236}">
                  <a16:creationId xmlns:a16="http://schemas.microsoft.com/office/drawing/2014/main" xmlns="" id="{B65428AE-0563-4384-A592-7922640CBA39}"/>
                </a:ext>
              </a:extLst>
            </p:cNvPr>
            <p:cNvSpPr/>
            <p:nvPr/>
          </p:nvSpPr>
          <p:spPr bwMode="auto">
            <a:xfrm rot="5400000">
              <a:off x="2663825" y="2709863"/>
              <a:ext cx="3600450" cy="2374900"/>
            </a:xfrm>
            <a:prstGeom prst="trapezoid">
              <a:avLst>
                <a:gd name="adj" fmla="val 0"/>
              </a:avLst>
            </a:prstGeom>
            <a:solidFill>
              <a:schemeClr val="bg2">
                <a:lumMod val="10000"/>
              </a:schemeClr>
            </a:solidFill>
            <a:ln w="9525" cap="flat" cmpd="sng" algn="ctr">
              <a:noFill/>
              <a:prstDash val="solid"/>
              <a:round/>
              <a:headEnd type="none" w="med" len="med"/>
              <a:tailEnd type="none" w="med" len="med"/>
            </a:ln>
            <a:effectLst/>
          </p:spPr>
          <p:txBody>
            <a:bodyPr anchor="ctr"/>
            <a:lstStyle/>
            <a:p>
              <a:pPr algn="ctr" defTabSz="914355">
                <a:defRPr/>
              </a:pPr>
              <a:endParaRPr lang="en-GB" b="1" dirty="0">
                <a:solidFill>
                  <a:prstClr val="black"/>
                </a:solidFill>
                <a:latin typeface="Avenir Medium"/>
                <a:cs typeface="Calibri" pitchFamily="34" charset="0"/>
              </a:endParaRPr>
            </a:p>
          </p:txBody>
        </p:sp>
        <p:sp>
          <p:nvSpPr>
            <p:cNvPr id="8" name="Trapezoid 7">
              <a:extLst>
                <a:ext uri="{FF2B5EF4-FFF2-40B4-BE49-F238E27FC236}">
                  <a16:creationId xmlns:a16="http://schemas.microsoft.com/office/drawing/2014/main" xmlns="" id="{F842AA8D-D53F-493E-8231-46E94A1376E4}"/>
                </a:ext>
              </a:extLst>
            </p:cNvPr>
            <p:cNvSpPr/>
            <p:nvPr/>
          </p:nvSpPr>
          <p:spPr bwMode="auto">
            <a:xfrm rot="5400000">
              <a:off x="5832475" y="2673996"/>
              <a:ext cx="2879725" cy="2374900"/>
            </a:xfrm>
            <a:prstGeom prst="trapezoid">
              <a:avLst>
                <a:gd name="adj" fmla="val 0"/>
              </a:avLst>
            </a:prstGeom>
            <a:solidFill>
              <a:schemeClr val="bg2">
                <a:lumMod val="10000"/>
              </a:schemeClr>
            </a:solidFill>
            <a:ln w="9525" cap="flat" cmpd="sng" algn="ctr">
              <a:noFill/>
              <a:prstDash val="solid"/>
              <a:round/>
              <a:headEnd type="none" w="med" len="med"/>
              <a:tailEnd type="none" w="med" len="med"/>
            </a:ln>
            <a:effectLst/>
          </p:spPr>
          <p:txBody>
            <a:bodyPr anchor="ctr"/>
            <a:lstStyle/>
            <a:p>
              <a:pPr algn="ctr" defTabSz="914355">
                <a:defRPr/>
              </a:pPr>
              <a:endParaRPr lang="en-GB" b="1" dirty="0">
                <a:solidFill>
                  <a:prstClr val="black"/>
                </a:solidFill>
                <a:latin typeface="Avenir Medium"/>
                <a:cs typeface="Calibri" pitchFamily="34" charset="0"/>
              </a:endParaRPr>
            </a:p>
          </p:txBody>
        </p:sp>
        <p:sp>
          <p:nvSpPr>
            <p:cNvPr id="9" name="TextBox 8">
              <a:extLst>
                <a:ext uri="{FF2B5EF4-FFF2-40B4-BE49-F238E27FC236}">
                  <a16:creationId xmlns:a16="http://schemas.microsoft.com/office/drawing/2014/main" xmlns="" id="{8194713B-90B2-4C3A-BCBD-885EE3482985}"/>
                </a:ext>
              </a:extLst>
            </p:cNvPr>
            <p:cNvSpPr txBox="1">
              <a:spLocks noChangeArrowheads="1"/>
            </p:cNvSpPr>
            <p:nvPr/>
          </p:nvSpPr>
          <p:spPr bwMode="auto">
            <a:xfrm>
              <a:off x="638175" y="3443170"/>
              <a:ext cx="2112963" cy="997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itchFamily="34" charset="0"/>
                  <a:ea typeface="ヒラギノ角ゴ Pro W3" charset="-128"/>
                </a:defRPr>
              </a:lvl1pPr>
              <a:lvl2pPr marL="742950" indent="-285750" eaLnBrk="0" hangingPunct="0">
                <a:defRPr>
                  <a:solidFill>
                    <a:schemeClr val="tx1"/>
                  </a:solidFill>
                  <a:latin typeface="Arial" pitchFamily="34" charset="0"/>
                  <a:ea typeface="ヒラギノ角ゴ Pro W3" charset="-128"/>
                </a:defRPr>
              </a:lvl2pPr>
              <a:lvl3pPr marL="1143000" indent="-228600" eaLnBrk="0" hangingPunct="0">
                <a:defRPr>
                  <a:solidFill>
                    <a:schemeClr val="tx1"/>
                  </a:solidFill>
                  <a:latin typeface="Arial" pitchFamily="34" charset="0"/>
                  <a:ea typeface="ヒラギノ角ゴ Pro W3" charset="-128"/>
                </a:defRPr>
              </a:lvl3pPr>
              <a:lvl4pPr marL="1600200" indent="-228600" eaLnBrk="0" hangingPunct="0">
                <a:defRPr>
                  <a:solidFill>
                    <a:schemeClr val="tx1"/>
                  </a:solidFill>
                  <a:latin typeface="Arial" pitchFamily="34" charset="0"/>
                  <a:ea typeface="ヒラギノ角ゴ Pro W3" charset="-128"/>
                </a:defRPr>
              </a:lvl4pPr>
              <a:lvl5pPr marL="2057400" indent="-228600" eaLnBrk="0" hangingPunct="0">
                <a:defRPr>
                  <a:solidFill>
                    <a:schemeClr val="tx1"/>
                  </a:solidFill>
                  <a:latin typeface="Arial"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itchFamily="34" charset="0"/>
                  <a:ea typeface="ヒラギノ角ゴ Pro W3" charset="-128"/>
                </a:defRPr>
              </a:lvl9pPr>
            </a:lstStyle>
            <a:p>
              <a:pPr algn="ctr" defTabSz="914355" eaLnBrk="1" hangingPunct="1"/>
              <a:r>
                <a:rPr lang="en-US" altLang="en-US" sz="2650" b="1" dirty="0">
                  <a:solidFill>
                    <a:srgbClr val="FFFFFF"/>
                  </a:solidFill>
                  <a:latin typeface="Avenir Medium"/>
                </a:rPr>
                <a:t>What is happening?</a:t>
              </a:r>
              <a:endParaRPr lang="en-GB" altLang="en-US" sz="2650" b="1" dirty="0">
                <a:solidFill>
                  <a:srgbClr val="FFFFFF"/>
                </a:solidFill>
                <a:latin typeface="Avenir Medium"/>
              </a:endParaRPr>
            </a:p>
          </p:txBody>
        </p:sp>
        <p:sp>
          <p:nvSpPr>
            <p:cNvPr id="10" name="TextBox 9">
              <a:extLst>
                <a:ext uri="{FF2B5EF4-FFF2-40B4-BE49-F238E27FC236}">
                  <a16:creationId xmlns:a16="http://schemas.microsoft.com/office/drawing/2014/main" xmlns="" id="{0692FE80-BA62-491D-848D-5E442709857C}"/>
                </a:ext>
              </a:extLst>
            </p:cNvPr>
            <p:cNvSpPr txBox="1">
              <a:spLocks noChangeArrowheads="1"/>
            </p:cNvSpPr>
            <p:nvPr/>
          </p:nvSpPr>
          <p:spPr bwMode="auto">
            <a:xfrm>
              <a:off x="3476625" y="3443170"/>
              <a:ext cx="2112963" cy="997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itchFamily="34" charset="0"/>
                  <a:ea typeface="ヒラギノ角ゴ Pro W3" charset="-128"/>
                </a:defRPr>
              </a:lvl1pPr>
              <a:lvl2pPr marL="742950" indent="-285750" eaLnBrk="0" hangingPunct="0">
                <a:defRPr>
                  <a:solidFill>
                    <a:schemeClr val="tx1"/>
                  </a:solidFill>
                  <a:latin typeface="Arial" pitchFamily="34" charset="0"/>
                  <a:ea typeface="ヒラギノ角ゴ Pro W3" charset="-128"/>
                </a:defRPr>
              </a:lvl2pPr>
              <a:lvl3pPr marL="1143000" indent="-228600" eaLnBrk="0" hangingPunct="0">
                <a:defRPr>
                  <a:solidFill>
                    <a:schemeClr val="tx1"/>
                  </a:solidFill>
                  <a:latin typeface="Arial" pitchFamily="34" charset="0"/>
                  <a:ea typeface="ヒラギノ角ゴ Pro W3" charset="-128"/>
                </a:defRPr>
              </a:lvl3pPr>
              <a:lvl4pPr marL="1600200" indent="-228600" eaLnBrk="0" hangingPunct="0">
                <a:defRPr>
                  <a:solidFill>
                    <a:schemeClr val="tx1"/>
                  </a:solidFill>
                  <a:latin typeface="Arial" pitchFamily="34" charset="0"/>
                  <a:ea typeface="ヒラギノ角ゴ Pro W3" charset="-128"/>
                </a:defRPr>
              </a:lvl4pPr>
              <a:lvl5pPr marL="2057400" indent="-228600" eaLnBrk="0" hangingPunct="0">
                <a:defRPr>
                  <a:solidFill>
                    <a:schemeClr val="tx1"/>
                  </a:solidFill>
                  <a:latin typeface="Arial"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itchFamily="34" charset="0"/>
                  <a:ea typeface="ヒラギノ角ゴ Pro W3" charset="-128"/>
                </a:defRPr>
              </a:lvl9pPr>
            </a:lstStyle>
            <a:p>
              <a:pPr algn="ctr" defTabSz="914355" eaLnBrk="1" hangingPunct="1"/>
              <a:r>
                <a:rPr lang="en-US" altLang="en-US" sz="2650" b="1" dirty="0">
                  <a:solidFill>
                    <a:srgbClr val="FFFFFF"/>
                  </a:solidFill>
                  <a:latin typeface="Avenir Medium"/>
                </a:rPr>
                <a:t>Why is it happening?</a:t>
              </a:r>
              <a:endParaRPr lang="en-GB" altLang="en-US" sz="2650" b="1" dirty="0">
                <a:solidFill>
                  <a:srgbClr val="FFFFFF"/>
                </a:solidFill>
                <a:latin typeface="Avenir Medium"/>
              </a:endParaRPr>
            </a:p>
          </p:txBody>
        </p:sp>
        <p:sp>
          <p:nvSpPr>
            <p:cNvPr id="11" name="TextBox 10">
              <a:extLst>
                <a:ext uri="{FF2B5EF4-FFF2-40B4-BE49-F238E27FC236}">
                  <a16:creationId xmlns:a16="http://schemas.microsoft.com/office/drawing/2014/main" xmlns="" id="{1F5BCBA2-3BC9-48BE-B494-4AB34C82C736}"/>
                </a:ext>
              </a:extLst>
            </p:cNvPr>
            <p:cNvSpPr txBox="1">
              <a:spLocks noChangeArrowheads="1"/>
            </p:cNvSpPr>
            <p:nvPr/>
          </p:nvSpPr>
          <p:spPr bwMode="auto">
            <a:xfrm>
              <a:off x="6394450" y="3286834"/>
              <a:ext cx="1946275" cy="1309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itchFamily="34" charset="0"/>
                  <a:ea typeface="ヒラギノ角ゴ Pro W3" charset="-128"/>
                </a:defRPr>
              </a:lvl1pPr>
              <a:lvl2pPr marL="742950" indent="-285750" eaLnBrk="0" hangingPunct="0">
                <a:defRPr>
                  <a:solidFill>
                    <a:schemeClr val="tx1"/>
                  </a:solidFill>
                  <a:latin typeface="Arial" pitchFamily="34" charset="0"/>
                  <a:ea typeface="ヒラギノ角ゴ Pro W3" charset="-128"/>
                </a:defRPr>
              </a:lvl2pPr>
              <a:lvl3pPr marL="1143000" indent="-228600" eaLnBrk="0" hangingPunct="0">
                <a:defRPr>
                  <a:solidFill>
                    <a:schemeClr val="tx1"/>
                  </a:solidFill>
                  <a:latin typeface="Arial" pitchFamily="34" charset="0"/>
                  <a:ea typeface="ヒラギノ角ゴ Pro W3" charset="-128"/>
                </a:defRPr>
              </a:lvl3pPr>
              <a:lvl4pPr marL="1600200" indent="-228600" eaLnBrk="0" hangingPunct="0">
                <a:defRPr>
                  <a:solidFill>
                    <a:schemeClr val="tx1"/>
                  </a:solidFill>
                  <a:latin typeface="Arial" pitchFamily="34" charset="0"/>
                  <a:ea typeface="ヒラギノ角ゴ Pro W3" charset="-128"/>
                </a:defRPr>
              </a:lvl4pPr>
              <a:lvl5pPr marL="2057400" indent="-228600" eaLnBrk="0" hangingPunct="0">
                <a:defRPr>
                  <a:solidFill>
                    <a:schemeClr val="tx1"/>
                  </a:solidFill>
                  <a:latin typeface="Arial"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itchFamily="34" charset="0"/>
                  <a:ea typeface="ヒラギノ角ゴ Pro W3" charset="-128"/>
                </a:defRPr>
              </a:lvl9pPr>
            </a:lstStyle>
            <a:p>
              <a:pPr algn="ctr" defTabSz="914355" eaLnBrk="1" hangingPunct="1"/>
              <a:r>
                <a:rPr lang="en-US" altLang="en-US" sz="2650" b="1" dirty="0">
                  <a:solidFill>
                    <a:srgbClr val="FFFFFF"/>
                  </a:solidFill>
                  <a:latin typeface="Avenir Medium"/>
                </a:rPr>
                <a:t>What does it mean?</a:t>
              </a:r>
            </a:p>
            <a:p>
              <a:pPr algn="ctr" defTabSz="914355" eaLnBrk="1" hangingPunct="1"/>
              <a:r>
                <a:rPr lang="en-US" altLang="en-US" sz="1850" b="1" dirty="0">
                  <a:solidFill>
                    <a:srgbClr val="FFFFFF"/>
                  </a:solidFill>
                  <a:latin typeface="Avenir Medium"/>
                </a:rPr>
                <a:t>(So What?)</a:t>
              </a:r>
              <a:endParaRPr lang="en-GB" altLang="en-US" sz="1850" b="1" dirty="0">
                <a:solidFill>
                  <a:srgbClr val="FFFFFF"/>
                </a:solidFill>
                <a:latin typeface="Avenir Medium"/>
              </a:endParaRPr>
            </a:p>
          </p:txBody>
        </p:sp>
        <p:sp>
          <p:nvSpPr>
            <p:cNvPr id="12" name="Right Arrow 11">
              <a:extLst>
                <a:ext uri="{FF2B5EF4-FFF2-40B4-BE49-F238E27FC236}">
                  <a16:creationId xmlns:a16="http://schemas.microsoft.com/office/drawing/2014/main" xmlns="" id="{C27F8981-3C2E-49DC-B266-8155895AD10E}"/>
                </a:ext>
              </a:extLst>
            </p:cNvPr>
            <p:cNvSpPr>
              <a:spLocks noChangeArrowheads="1"/>
            </p:cNvSpPr>
            <p:nvPr/>
          </p:nvSpPr>
          <p:spPr bwMode="auto">
            <a:xfrm>
              <a:off x="2771775" y="3617913"/>
              <a:ext cx="792163" cy="504825"/>
            </a:xfrm>
            <a:prstGeom prst="rightArrow">
              <a:avLst>
                <a:gd name="adj1" fmla="val 100000"/>
                <a:gd name="adj2" fmla="val 71986"/>
              </a:avLst>
            </a:prstGeom>
            <a:solidFill>
              <a:schemeClr val="bg1">
                <a:lumMod val="50000"/>
              </a:schemeClr>
            </a:solidFill>
            <a:ln>
              <a:noFill/>
            </a:ln>
            <a:extLst>
              <a:ext uri="{91240B29-F687-4F45-9708-019B960494DF}">
                <a14:hiddenLine xmlns:a14="http://schemas.microsoft.com/office/drawing/2010/main" w="57150" algn="ctr">
                  <a:solidFill>
                    <a:srgbClr val="000000"/>
                  </a:solidFill>
                  <a:round/>
                  <a:headEnd/>
                  <a:tailEnd/>
                </a14:hiddenLine>
              </a:ext>
            </a:extLst>
          </p:spPr>
          <p:txBody>
            <a:bodyPr anchor="ctr"/>
            <a:lstStyle>
              <a:lvl1pPr eaLnBrk="0" hangingPunct="0">
                <a:defRPr>
                  <a:solidFill>
                    <a:schemeClr val="tx1"/>
                  </a:solidFill>
                  <a:latin typeface="Arial" pitchFamily="34" charset="0"/>
                  <a:ea typeface="ヒラギノ角ゴ Pro W3" charset="-128"/>
                </a:defRPr>
              </a:lvl1pPr>
              <a:lvl2pPr marL="742950" indent="-285750" eaLnBrk="0" hangingPunct="0">
                <a:defRPr>
                  <a:solidFill>
                    <a:schemeClr val="tx1"/>
                  </a:solidFill>
                  <a:latin typeface="Arial" pitchFamily="34" charset="0"/>
                  <a:ea typeface="ヒラギノ角ゴ Pro W3" charset="-128"/>
                </a:defRPr>
              </a:lvl2pPr>
              <a:lvl3pPr marL="1143000" indent="-228600" eaLnBrk="0" hangingPunct="0">
                <a:defRPr>
                  <a:solidFill>
                    <a:schemeClr val="tx1"/>
                  </a:solidFill>
                  <a:latin typeface="Arial" pitchFamily="34" charset="0"/>
                  <a:ea typeface="ヒラギノ角ゴ Pro W3" charset="-128"/>
                </a:defRPr>
              </a:lvl3pPr>
              <a:lvl4pPr marL="1600200" indent="-228600" eaLnBrk="0" hangingPunct="0">
                <a:defRPr>
                  <a:solidFill>
                    <a:schemeClr val="tx1"/>
                  </a:solidFill>
                  <a:latin typeface="Arial" pitchFamily="34" charset="0"/>
                  <a:ea typeface="ヒラギノ角ゴ Pro W3" charset="-128"/>
                </a:defRPr>
              </a:lvl4pPr>
              <a:lvl5pPr marL="2057400" indent="-228600" eaLnBrk="0" hangingPunct="0">
                <a:defRPr>
                  <a:solidFill>
                    <a:schemeClr val="tx1"/>
                  </a:solidFill>
                  <a:latin typeface="Arial"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itchFamily="34" charset="0"/>
                  <a:ea typeface="ヒラギノ角ゴ Pro W3" charset="-128"/>
                </a:defRPr>
              </a:lvl9pPr>
            </a:lstStyle>
            <a:p>
              <a:pPr algn="ctr" defTabSz="914355" eaLnBrk="1" hangingPunct="1"/>
              <a:endParaRPr lang="en-GB" altLang="en-US" b="1">
                <a:solidFill>
                  <a:srgbClr val="000000"/>
                </a:solidFill>
                <a:latin typeface="Avenir Medium"/>
              </a:endParaRPr>
            </a:p>
          </p:txBody>
        </p:sp>
        <p:sp>
          <p:nvSpPr>
            <p:cNvPr id="13" name="Right Arrow 12">
              <a:extLst>
                <a:ext uri="{FF2B5EF4-FFF2-40B4-BE49-F238E27FC236}">
                  <a16:creationId xmlns:a16="http://schemas.microsoft.com/office/drawing/2014/main" xmlns="" id="{1FF7840D-9D0C-4919-AC3B-36415C50669A}"/>
                </a:ext>
              </a:extLst>
            </p:cNvPr>
            <p:cNvSpPr>
              <a:spLocks noChangeArrowheads="1"/>
            </p:cNvSpPr>
            <p:nvPr/>
          </p:nvSpPr>
          <p:spPr bwMode="auto">
            <a:xfrm>
              <a:off x="5508625" y="3689350"/>
              <a:ext cx="792163" cy="504825"/>
            </a:xfrm>
            <a:prstGeom prst="rightArrow">
              <a:avLst>
                <a:gd name="adj1" fmla="val 100000"/>
                <a:gd name="adj2" fmla="val 71986"/>
              </a:avLst>
            </a:prstGeom>
            <a:solidFill>
              <a:schemeClr val="bg1">
                <a:lumMod val="50000"/>
              </a:schemeClr>
            </a:solidFill>
            <a:ln>
              <a:noFill/>
            </a:ln>
            <a:extLst>
              <a:ext uri="{91240B29-F687-4F45-9708-019B960494DF}">
                <a14:hiddenLine xmlns:a14="http://schemas.microsoft.com/office/drawing/2010/main" w="57150" algn="ctr">
                  <a:solidFill>
                    <a:srgbClr val="000000"/>
                  </a:solidFill>
                  <a:round/>
                  <a:headEnd/>
                  <a:tailEnd/>
                </a14:hiddenLine>
              </a:ext>
            </a:extLst>
          </p:spPr>
          <p:txBody>
            <a:bodyPr anchor="ctr"/>
            <a:lstStyle>
              <a:lvl1pPr eaLnBrk="0" hangingPunct="0">
                <a:defRPr>
                  <a:solidFill>
                    <a:schemeClr val="tx1"/>
                  </a:solidFill>
                  <a:latin typeface="Arial" pitchFamily="34" charset="0"/>
                  <a:ea typeface="ヒラギノ角ゴ Pro W3" charset="-128"/>
                </a:defRPr>
              </a:lvl1pPr>
              <a:lvl2pPr marL="742950" indent="-285750" eaLnBrk="0" hangingPunct="0">
                <a:defRPr>
                  <a:solidFill>
                    <a:schemeClr val="tx1"/>
                  </a:solidFill>
                  <a:latin typeface="Arial" pitchFamily="34" charset="0"/>
                  <a:ea typeface="ヒラギノ角ゴ Pro W3" charset="-128"/>
                </a:defRPr>
              </a:lvl2pPr>
              <a:lvl3pPr marL="1143000" indent="-228600" eaLnBrk="0" hangingPunct="0">
                <a:defRPr>
                  <a:solidFill>
                    <a:schemeClr val="tx1"/>
                  </a:solidFill>
                  <a:latin typeface="Arial" pitchFamily="34" charset="0"/>
                  <a:ea typeface="ヒラギノ角ゴ Pro W3" charset="-128"/>
                </a:defRPr>
              </a:lvl3pPr>
              <a:lvl4pPr marL="1600200" indent="-228600" eaLnBrk="0" hangingPunct="0">
                <a:defRPr>
                  <a:solidFill>
                    <a:schemeClr val="tx1"/>
                  </a:solidFill>
                  <a:latin typeface="Arial" pitchFamily="34" charset="0"/>
                  <a:ea typeface="ヒラギノ角ゴ Pro W3" charset="-128"/>
                </a:defRPr>
              </a:lvl4pPr>
              <a:lvl5pPr marL="2057400" indent="-228600" eaLnBrk="0" hangingPunct="0">
                <a:defRPr>
                  <a:solidFill>
                    <a:schemeClr val="tx1"/>
                  </a:solidFill>
                  <a:latin typeface="Arial"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itchFamily="34" charset="0"/>
                  <a:ea typeface="ヒラギノ角ゴ Pro W3" charset="-128"/>
                </a:defRPr>
              </a:lvl9pPr>
            </a:lstStyle>
            <a:p>
              <a:pPr algn="ctr" defTabSz="914355" eaLnBrk="1" hangingPunct="1"/>
              <a:endParaRPr lang="en-GB" altLang="en-US" b="1">
                <a:solidFill>
                  <a:srgbClr val="000000"/>
                </a:solidFill>
                <a:latin typeface="Avenir Medium"/>
              </a:endParaRPr>
            </a:p>
          </p:txBody>
        </p:sp>
      </p:grpSp>
      <p:sp>
        <p:nvSpPr>
          <p:cNvPr id="14" name="TextBox 13">
            <a:extLst>
              <a:ext uri="{FF2B5EF4-FFF2-40B4-BE49-F238E27FC236}">
                <a16:creationId xmlns:a16="http://schemas.microsoft.com/office/drawing/2014/main" xmlns="" id="{E449825A-EABC-8319-7E19-6738830BD76A}"/>
              </a:ext>
            </a:extLst>
          </p:cNvPr>
          <p:cNvSpPr txBox="1"/>
          <p:nvPr/>
        </p:nvSpPr>
        <p:spPr>
          <a:xfrm>
            <a:off x="10216551" y="42557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Logo here</a:t>
            </a:r>
            <a:r>
              <a:rPr lang="en-US">
                <a:cs typeface="Calibri"/>
              </a:rPr>
              <a:t>​</a:t>
            </a:r>
            <a:endParaRPr lang="en-US"/>
          </a:p>
        </p:txBody>
      </p:sp>
    </p:spTree>
    <p:extLst>
      <p:ext uri="{BB962C8B-B14F-4D97-AF65-F5344CB8AC3E}">
        <p14:creationId xmlns:p14="http://schemas.microsoft.com/office/powerpoint/2010/main" val="31393954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Title 10">
            <a:extLst>
              <a:ext uri="{FF2B5EF4-FFF2-40B4-BE49-F238E27FC236}">
                <a16:creationId xmlns:a16="http://schemas.microsoft.com/office/drawing/2014/main" xmlns="" id="{9E7901B0-5436-407E-9A82-62DCC0C9D865}"/>
              </a:ext>
            </a:extLst>
          </p:cNvPr>
          <p:cNvSpPr txBox="1">
            <a:spLocks/>
          </p:cNvSpPr>
          <p:nvPr/>
        </p:nvSpPr>
        <p:spPr>
          <a:xfrm>
            <a:off x="401858" y="383691"/>
            <a:ext cx="11293288" cy="369332"/>
          </a:xfrm>
          <a:prstGeom prst="rect">
            <a:avLst/>
          </a:prstGeom>
        </p:spPr>
        <p:txBody>
          <a:bodyPr vert="horz" wrap="square" lIns="0" tIns="0" rIns="0" bIns="0" rtlCol="0" anchor="t" anchorCtr="0">
            <a:spAutoFit/>
          </a:bodyPr>
          <a:lstStyle>
            <a:lvl1pPr algn="l" defTabSz="914355" rtl="0" eaLnBrk="1" latinLnBrk="0" hangingPunct="1">
              <a:lnSpc>
                <a:spcPct val="100000"/>
              </a:lnSpc>
              <a:spcBef>
                <a:spcPct val="0"/>
              </a:spcBef>
              <a:buNone/>
              <a:defRPr sz="3000" kern="1200" cap="all" spc="245" baseline="0">
                <a:solidFill>
                  <a:schemeClr val="tx2"/>
                </a:solidFill>
                <a:latin typeface="+mj-lt"/>
                <a:ea typeface="+mj-ea"/>
                <a:cs typeface="+mj-cs"/>
              </a:defRPr>
            </a:lvl1pPr>
          </a:lstStyle>
          <a:p>
            <a:pPr marL="0" marR="0" lvl="0" indent="0" algn="l" defTabSz="914355" rtl="0" eaLnBrk="1" fontAlgn="auto" latinLnBrk="0" hangingPunct="1">
              <a:lnSpc>
                <a:spcPct val="100000"/>
              </a:lnSpc>
              <a:spcBef>
                <a:spcPct val="0"/>
              </a:spcBef>
              <a:spcAft>
                <a:spcPts val="0"/>
              </a:spcAft>
              <a:buClrTx/>
              <a:buSzTx/>
              <a:buFontTx/>
              <a:buNone/>
              <a:tabLst/>
              <a:defRPr/>
            </a:pPr>
            <a:r>
              <a:rPr kumimoji="0" lang="en-GB" sz="2400" b="1" i="0" u="none" strike="noStrike" kern="1200" cap="all" spc="245" normalizeH="0" baseline="0" noProof="0" dirty="0">
                <a:ln>
                  <a:noFill/>
                </a:ln>
                <a:solidFill>
                  <a:srgbClr val="4D4D4D"/>
                </a:solidFill>
                <a:effectLst/>
                <a:uLnTx/>
                <a:uFillTx/>
                <a:latin typeface="Calibri Light"/>
                <a:cs typeface="Calibri Light"/>
              </a:rPr>
              <a:t>Brand Opportunity Identification funnel</a:t>
            </a:r>
            <a:endParaRPr lang="en-GB" sz="2400" b="1" i="0" u="none" strike="noStrike" kern="1200" cap="all" spc="245" normalizeH="0" baseline="0" noProof="0" dirty="0">
              <a:ln>
                <a:noFill/>
              </a:ln>
              <a:solidFill>
                <a:srgbClr val="4D4D4D"/>
              </a:solidFill>
              <a:effectLst/>
              <a:uLnTx/>
              <a:uFillTx/>
              <a:latin typeface="Calibri Light"/>
              <a:cs typeface="Calibri Light"/>
            </a:endParaRPr>
          </a:p>
        </p:txBody>
      </p:sp>
      <p:grpSp>
        <p:nvGrpSpPr>
          <p:cNvPr id="79" name="Group 78">
            <a:extLst>
              <a:ext uri="{FF2B5EF4-FFF2-40B4-BE49-F238E27FC236}">
                <a16:creationId xmlns:a16="http://schemas.microsoft.com/office/drawing/2014/main" xmlns="" id="{E7E1F8C9-AF95-4FFB-BDC8-1438F3517D2C}"/>
              </a:ext>
            </a:extLst>
          </p:cNvPr>
          <p:cNvGrpSpPr/>
          <p:nvPr/>
        </p:nvGrpSpPr>
        <p:grpSpPr>
          <a:xfrm>
            <a:off x="8431703" y="2302867"/>
            <a:ext cx="3168996" cy="2638784"/>
            <a:chOff x="16862612" y="4411376"/>
            <a:chExt cx="6337992" cy="5277568"/>
          </a:xfrm>
        </p:grpSpPr>
        <p:sp>
          <p:nvSpPr>
            <p:cNvPr id="80" name="Trapezoid 79">
              <a:extLst>
                <a:ext uri="{FF2B5EF4-FFF2-40B4-BE49-F238E27FC236}">
                  <a16:creationId xmlns:a16="http://schemas.microsoft.com/office/drawing/2014/main" xmlns="" id="{72E737AA-4D5D-4754-BE06-E4021428C209}"/>
                </a:ext>
              </a:extLst>
            </p:cNvPr>
            <p:cNvSpPr/>
            <p:nvPr/>
          </p:nvSpPr>
          <p:spPr bwMode="auto">
            <a:xfrm rot="5400000">
              <a:off x="17825428" y="4313769"/>
              <a:ext cx="4417695" cy="6332655"/>
            </a:xfrm>
            <a:prstGeom prst="trapezoid">
              <a:avLst>
                <a:gd name="adj" fmla="val 0"/>
              </a:avLst>
            </a:prstGeom>
            <a:solidFill>
              <a:schemeClr val="bg2">
                <a:lumMod val="10000"/>
              </a:schemeClr>
            </a:solidFill>
            <a:ln w="9525" cap="flat" cmpd="sng" algn="ctr">
              <a:noFill/>
              <a:prstDash val="solid"/>
              <a:round/>
              <a:headEnd type="none" w="med" len="med"/>
              <a:tailEnd type="none" w="med" len="med"/>
            </a:ln>
            <a:effectLst/>
          </p:spPr>
          <p:txBody>
            <a:bodyPr/>
            <a:lstStyle/>
            <a:p>
              <a:pPr algn="ctr" defTabSz="914355">
                <a:defRPr/>
              </a:pPr>
              <a:endParaRPr lang="en-GB" b="1" dirty="0">
                <a:solidFill>
                  <a:prstClr val="black"/>
                </a:solidFill>
                <a:latin typeface="Avenir Medium"/>
                <a:cs typeface="Calibri" pitchFamily="34" charset="0"/>
              </a:endParaRPr>
            </a:p>
          </p:txBody>
        </p:sp>
        <p:sp>
          <p:nvSpPr>
            <p:cNvPr id="81" name="Rounded Rectangle 16">
              <a:extLst>
                <a:ext uri="{FF2B5EF4-FFF2-40B4-BE49-F238E27FC236}">
                  <a16:creationId xmlns:a16="http://schemas.microsoft.com/office/drawing/2014/main" xmlns="" id="{74D48905-18EA-4B80-B47E-7D45F4E7EA96}"/>
                </a:ext>
              </a:extLst>
            </p:cNvPr>
            <p:cNvSpPr/>
            <p:nvPr/>
          </p:nvSpPr>
          <p:spPr bwMode="auto">
            <a:xfrm>
              <a:off x="16867949" y="4411376"/>
              <a:ext cx="6332655" cy="1049382"/>
            </a:xfrm>
            <a:prstGeom prst="roundRect">
              <a:avLst>
                <a:gd name="adj" fmla="val 0"/>
              </a:avLst>
            </a:prstGeom>
            <a:solidFill>
              <a:schemeClr val="bg2">
                <a:lumMod val="50000"/>
              </a:schemeClr>
            </a:solidFill>
            <a:ln w="12700" cap="flat" cmpd="sng" algn="ctr">
              <a:noFill/>
              <a:prstDash val="solid"/>
              <a:round/>
              <a:headEnd type="none" w="med" len="med"/>
              <a:tailEnd type="none" w="med" len="med"/>
            </a:ln>
            <a:effectLst/>
          </p:spPr>
          <p:txBody>
            <a:bodyPr lIns="91440" tIns="45720" rIns="91440" bIns="45720" anchor="ctr" anchorCtr="1"/>
            <a:lstStyle>
              <a:lvl1pPr eaLnBrk="0" hangingPunct="0">
                <a:defRPr>
                  <a:solidFill>
                    <a:schemeClr val="tx1"/>
                  </a:solidFill>
                  <a:latin typeface="Arial" pitchFamily="34" charset="0"/>
                  <a:ea typeface="ヒラギノ角ゴ Pro W3" charset="-128"/>
                </a:defRPr>
              </a:lvl1pPr>
              <a:lvl2pPr marL="742950" indent="-285750" eaLnBrk="0" hangingPunct="0">
                <a:defRPr>
                  <a:solidFill>
                    <a:schemeClr val="tx1"/>
                  </a:solidFill>
                  <a:latin typeface="Arial" pitchFamily="34" charset="0"/>
                  <a:ea typeface="ヒラギノ角ゴ Pro W3" charset="-128"/>
                </a:defRPr>
              </a:lvl2pPr>
              <a:lvl3pPr marL="1143000" indent="-228600" eaLnBrk="0" hangingPunct="0">
                <a:defRPr>
                  <a:solidFill>
                    <a:schemeClr val="tx1"/>
                  </a:solidFill>
                  <a:latin typeface="Arial" pitchFamily="34" charset="0"/>
                  <a:ea typeface="ヒラギノ角ゴ Pro W3" charset="-128"/>
                </a:defRPr>
              </a:lvl3pPr>
              <a:lvl4pPr marL="1600200" indent="-228600" eaLnBrk="0" hangingPunct="0">
                <a:defRPr>
                  <a:solidFill>
                    <a:schemeClr val="tx1"/>
                  </a:solidFill>
                  <a:latin typeface="Arial" pitchFamily="34" charset="0"/>
                  <a:ea typeface="ヒラギノ角ゴ Pro W3" charset="-128"/>
                </a:defRPr>
              </a:lvl4pPr>
              <a:lvl5pPr marL="2057400" indent="-228600" eaLnBrk="0" hangingPunct="0">
                <a:defRPr>
                  <a:solidFill>
                    <a:schemeClr val="tx1"/>
                  </a:solidFill>
                  <a:latin typeface="Arial" pitchFamily="34" charset="0"/>
                  <a:ea typeface="ヒラギノ角ゴ Pro W3" charset="-128"/>
                </a:defRPr>
              </a:lvl5pPr>
              <a:lvl6pPr marL="2514600" indent="-228600" eaLnBrk="0" fontAlgn="base" hangingPunct="0">
                <a:spcBef>
                  <a:spcPct val="0"/>
                </a:spcBef>
                <a:spcAft>
                  <a:spcPct val="0"/>
                </a:spcAft>
                <a:defRPr>
                  <a:solidFill>
                    <a:schemeClr val="tx1"/>
                  </a:solidFill>
                  <a:latin typeface="Arial" pitchFamily="34" charset="0"/>
                  <a:ea typeface="ヒラギノ角ゴ Pro W3" charset="-128"/>
                </a:defRPr>
              </a:lvl6pPr>
              <a:lvl7pPr marL="2971800" indent="-228600" eaLnBrk="0" fontAlgn="base" hangingPunct="0">
                <a:spcBef>
                  <a:spcPct val="0"/>
                </a:spcBef>
                <a:spcAft>
                  <a:spcPct val="0"/>
                </a:spcAft>
                <a:defRPr>
                  <a:solidFill>
                    <a:schemeClr val="tx1"/>
                  </a:solidFill>
                  <a:latin typeface="Arial" pitchFamily="34" charset="0"/>
                  <a:ea typeface="ヒラギノ角ゴ Pro W3" charset="-128"/>
                </a:defRPr>
              </a:lvl7pPr>
              <a:lvl8pPr marL="3429000" indent="-228600" eaLnBrk="0" fontAlgn="base" hangingPunct="0">
                <a:spcBef>
                  <a:spcPct val="0"/>
                </a:spcBef>
                <a:spcAft>
                  <a:spcPct val="0"/>
                </a:spcAft>
                <a:defRPr>
                  <a:solidFill>
                    <a:schemeClr val="tx1"/>
                  </a:solidFill>
                  <a:latin typeface="Arial" pitchFamily="34" charset="0"/>
                  <a:ea typeface="ヒラギノ角ゴ Pro W3" charset="-128"/>
                </a:defRPr>
              </a:lvl8pPr>
              <a:lvl9pPr marL="3886200" indent="-228600" eaLnBrk="0" fontAlgn="base" hangingPunct="0">
                <a:spcBef>
                  <a:spcPct val="0"/>
                </a:spcBef>
                <a:spcAft>
                  <a:spcPct val="0"/>
                </a:spcAft>
                <a:defRPr>
                  <a:solidFill>
                    <a:schemeClr val="tx1"/>
                  </a:solidFill>
                  <a:latin typeface="Arial" pitchFamily="34" charset="0"/>
                  <a:ea typeface="ヒラギノ角ゴ Pro W3" charset="-128"/>
                </a:defRPr>
              </a:lvl9pPr>
            </a:lstStyle>
            <a:p>
              <a:pPr algn="ctr" defTabSz="914355" eaLnBrk="1" hangingPunct="1"/>
              <a:r>
                <a:rPr lang="en-US" altLang="en-US" sz="1850" b="1" dirty="0">
                  <a:ln w="22225">
                    <a:noFill/>
                    <a:prstDash val="solid"/>
                  </a:ln>
                  <a:solidFill>
                    <a:schemeClr val="bg1"/>
                  </a:solidFill>
                  <a:latin typeface="Avenir Black"/>
                  <a:ea typeface="Avenir Black" charset="0"/>
                  <a:cs typeface="Avenir Black" charset="0"/>
                </a:rPr>
                <a:t>Stay TIGHT</a:t>
              </a:r>
              <a:endParaRPr lang="en-GB" altLang="en-US" sz="1850" b="1">
                <a:ln w="22225">
                  <a:noFill/>
                  <a:prstDash val="solid"/>
                </a:ln>
                <a:solidFill>
                  <a:schemeClr val="bg1"/>
                </a:solidFill>
                <a:latin typeface="Avenir Black"/>
                <a:ea typeface="Avenir Black" charset="0"/>
                <a:cs typeface="Avenir Black" charset="0"/>
              </a:endParaRPr>
            </a:p>
          </p:txBody>
        </p:sp>
        <p:cxnSp>
          <p:nvCxnSpPr>
            <p:cNvPr id="82" name="Straight Connector 81">
              <a:extLst>
                <a:ext uri="{FF2B5EF4-FFF2-40B4-BE49-F238E27FC236}">
                  <a16:creationId xmlns:a16="http://schemas.microsoft.com/office/drawing/2014/main" xmlns="" id="{3C0B438E-97D8-4668-830C-513BFA2B8982}"/>
                </a:ext>
              </a:extLst>
            </p:cNvPr>
            <p:cNvCxnSpPr/>
            <p:nvPr/>
          </p:nvCxnSpPr>
          <p:spPr>
            <a:xfrm>
              <a:off x="16862612" y="5460758"/>
              <a:ext cx="6337992" cy="0"/>
            </a:xfrm>
            <a:prstGeom prst="line">
              <a:avLst/>
            </a:prstGeom>
            <a:ln w="25400">
              <a:solidFill>
                <a:schemeClr val="bg2"/>
              </a:solidFill>
            </a:ln>
          </p:spPr>
          <p:style>
            <a:lnRef idx="1">
              <a:schemeClr val="accent1"/>
            </a:lnRef>
            <a:fillRef idx="0">
              <a:schemeClr val="accent1"/>
            </a:fillRef>
            <a:effectRef idx="0">
              <a:schemeClr val="accent1"/>
            </a:effectRef>
            <a:fontRef idx="minor">
              <a:schemeClr val="tx1"/>
            </a:fontRef>
          </p:style>
        </p:cxnSp>
      </p:grpSp>
      <p:grpSp>
        <p:nvGrpSpPr>
          <p:cNvPr id="83" name="Group 82">
            <a:extLst>
              <a:ext uri="{FF2B5EF4-FFF2-40B4-BE49-F238E27FC236}">
                <a16:creationId xmlns:a16="http://schemas.microsoft.com/office/drawing/2014/main" xmlns="" id="{544B7C07-10DC-48E7-A556-8E63581A6973}"/>
              </a:ext>
            </a:extLst>
          </p:cNvPr>
          <p:cNvGrpSpPr/>
          <p:nvPr/>
        </p:nvGrpSpPr>
        <p:grpSpPr>
          <a:xfrm>
            <a:off x="1009583" y="1686574"/>
            <a:ext cx="3239429" cy="3945743"/>
            <a:chOff x="2018371" y="3373148"/>
            <a:chExt cx="6478858" cy="7891485"/>
          </a:xfrm>
        </p:grpSpPr>
        <p:sp>
          <p:nvSpPr>
            <p:cNvPr id="84" name="Trapezoid 83">
              <a:extLst>
                <a:ext uri="{FF2B5EF4-FFF2-40B4-BE49-F238E27FC236}">
                  <a16:creationId xmlns:a16="http://schemas.microsoft.com/office/drawing/2014/main" xmlns="" id="{68F3C22E-C71A-49B7-BF31-ACBEE0892C9C}"/>
                </a:ext>
              </a:extLst>
            </p:cNvPr>
            <p:cNvSpPr/>
            <p:nvPr/>
          </p:nvSpPr>
          <p:spPr bwMode="auto">
            <a:xfrm rot="5400000">
              <a:off x="1332173" y="4178037"/>
              <a:ext cx="7836302" cy="6336889"/>
            </a:xfrm>
            <a:prstGeom prst="trapezoid">
              <a:avLst>
                <a:gd name="adj" fmla="val 0"/>
              </a:avLst>
            </a:prstGeom>
            <a:solidFill>
              <a:schemeClr val="bg2">
                <a:lumMod val="10000"/>
              </a:schemeClr>
            </a:solidFill>
            <a:ln w="9525" cap="flat" cmpd="sng" algn="ctr">
              <a:noFill/>
              <a:prstDash val="solid"/>
              <a:round/>
              <a:headEnd type="none" w="med" len="med"/>
              <a:tailEnd type="none" w="med" len="med"/>
            </a:ln>
            <a:effectLst/>
          </p:spPr>
          <p:txBody>
            <a:bodyPr/>
            <a:lstStyle/>
            <a:p>
              <a:pPr algn="ctr" defTabSz="914355">
                <a:defRPr/>
              </a:pPr>
              <a:endParaRPr lang="en-GB" b="1" dirty="0">
                <a:ln w="22225">
                  <a:solidFill>
                    <a:srgbClr val="1D8DCD"/>
                  </a:solidFill>
                  <a:prstDash val="solid"/>
                </a:ln>
                <a:solidFill>
                  <a:srgbClr val="1D8DCD">
                    <a:lumMod val="40000"/>
                    <a:lumOff val="60000"/>
                  </a:srgbClr>
                </a:solidFill>
                <a:latin typeface="Avenir Medium"/>
                <a:cs typeface="Calibri" pitchFamily="34" charset="0"/>
              </a:endParaRPr>
            </a:p>
          </p:txBody>
        </p:sp>
        <p:sp>
          <p:nvSpPr>
            <p:cNvPr id="85" name="Rounded Rectangle 23">
              <a:extLst>
                <a:ext uri="{FF2B5EF4-FFF2-40B4-BE49-F238E27FC236}">
                  <a16:creationId xmlns:a16="http://schemas.microsoft.com/office/drawing/2014/main" xmlns="" id="{9657CBD7-5FE8-4E08-8E63-813CD0441773}"/>
                </a:ext>
              </a:extLst>
            </p:cNvPr>
            <p:cNvSpPr>
              <a:spLocks noChangeArrowheads="1"/>
            </p:cNvSpPr>
            <p:nvPr/>
          </p:nvSpPr>
          <p:spPr bwMode="auto">
            <a:xfrm>
              <a:off x="2081878" y="3373148"/>
              <a:ext cx="6335487" cy="1049382"/>
            </a:xfrm>
            <a:prstGeom prst="rect">
              <a:avLst/>
            </a:prstGeom>
            <a:solidFill>
              <a:schemeClr val="bg2">
                <a:lumMod val="50000"/>
              </a:schemeClr>
            </a:solidFill>
            <a:ln w="12700" algn="ctr">
              <a:noFill/>
              <a:round/>
              <a:headEnd/>
              <a:tailEnd/>
            </a:ln>
          </p:spPr>
          <p:txBody>
            <a:bodyPr anchor="ctr" anchorCtr="1"/>
            <a:lstStyle>
              <a:lvl1pPr eaLnBrk="0" hangingPunct="0">
                <a:defRPr>
                  <a:solidFill>
                    <a:schemeClr val="tx1"/>
                  </a:solidFill>
                  <a:latin typeface="Arial" pitchFamily="34" charset="0"/>
                  <a:ea typeface="ヒラギノ角ゴ Pro W3" charset="-128"/>
                </a:defRPr>
              </a:lvl1pPr>
              <a:lvl2pPr marL="742950" indent="-285750" eaLnBrk="0" hangingPunct="0">
                <a:defRPr>
                  <a:solidFill>
                    <a:schemeClr val="tx1"/>
                  </a:solidFill>
                  <a:latin typeface="Arial" pitchFamily="34" charset="0"/>
                  <a:ea typeface="ヒラギノ角ゴ Pro W3" charset="-128"/>
                </a:defRPr>
              </a:lvl2pPr>
              <a:lvl3pPr marL="1143000" indent="-228600" eaLnBrk="0" hangingPunct="0">
                <a:defRPr>
                  <a:solidFill>
                    <a:schemeClr val="tx1"/>
                  </a:solidFill>
                  <a:latin typeface="Arial" pitchFamily="34" charset="0"/>
                  <a:ea typeface="ヒラギノ角ゴ Pro W3" charset="-128"/>
                </a:defRPr>
              </a:lvl3pPr>
              <a:lvl4pPr marL="1600200" indent="-228600" eaLnBrk="0" hangingPunct="0">
                <a:defRPr>
                  <a:solidFill>
                    <a:schemeClr val="tx1"/>
                  </a:solidFill>
                  <a:latin typeface="Arial" pitchFamily="34" charset="0"/>
                  <a:ea typeface="ヒラギノ角ゴ Pro W3" charset="-128"/>
                </a:defRPr>
              </a:lvl4pPr>
              <a:lvl5pPr marL="2057400" indent="-228600" eaLnBrk="0" hangingPunct="0">
                <a:defRPr>
                  <a:solidFill>
                    <a:schemeClr val="tx1"/>
                  </a:solidFill>
                  <a:latin typeface="Arial" pitchFamily="34" charset="0"/>
                  <a:ea typeface="ヒラギノ角ゴ Pro W3" charset="-128"/>
                </a:defRPr>
              </a:lvl5pPr>
              <a:lvl6pPr marL="2514600" indent="-228600" eaLnBrk="0" fontAlgn="base" hangingPunct="0">
                <a:spcBef>
                  <a:spcPct val="0"/>
                </a:spcBef>
                <a:spcAft>
                  <a:spcPct val="0"/>
                </a:spcAft>
                <a:defRPr>
                  <a:solidFill>
                    <a:schemeClr val="tx1"/>
                  </a:solidFill>
                  <a:latin typeface="Arial" pitchFamily="34" charset="0"/>
                  <a:ea typeface="ヒラギノ角ゴ Pro W3" charset="-128"/>
                </a:defRPr>
              </a:lvl6pPr>
              <a:lvl7pPr marL="2971800" indent="-228600" eaLnBrk="0" fontAlgn="base" hangingPunct="0">
                <a:spcBef>
                  <a:spcPct val="0"/>
                </a:spcBef>
                <a:spcAft>
                  <a:spcPct val="0"/>
                </a:spcAft>
                <a:defRPr>
                  <a:solidFill>
                    <a:schemeClr val="tx1"/>
                  </a:solidFill>
                  <a:latin typeface="Arial" pitchFamily="34" charset="0"/>
                  <a:ea typeface="ヒラギノ角ゴ Pro W3" charset="-128"/>
                </a:defRPr>
              </a:lvl7pPr>
              <a:lvl8pPr marL="3429000" indent="-228600" eaLnBrk="0" fontAlgn="base" hangingPunct="0">
                <a:spcBef>
                  <a:spcPct val="0"/>
                </a:spcBef>
                <a:spcAft>
                  <a:spcPct val="0"/>
                </a:spcAft>
                <a:defRPr>
                  <a:solidFill>
                    <a:schemeClr val="tx1"/>
                  </a:solidFill>
                  <a:latin typeface="Arial" pitchFamily="34" charset="0"/>
                  <a:ea typeface="ヒラギノ角ゴ Pro W3" charset="-128"/>
                </a:defRPr>
              </a:lvl8pPr>
              <a:lvl9pPr marL="3886200" indent="-228600" eaLnBrk="0" fontAlgn="base" hangingPunct="0">
                <a:spcBef>
                  <a:spcPct val="0"/>
                </a:spcBef>
                <a:spcAft>
                  <a:spcPct val="0"/>
                </a:spcAft>
                <a:defRPr>
                  <a:solidFill>
                    <a:schemeClr val="tx1"/>
                  </a:solidFill>
                  <a:latin typeface="Arial" pitchFamily="34" charset="0"/>
                  <a:ea typeface="ヒラギノ角ゴ Pro W3" charset="-128"/>
                </a:defRPr>
              </a:lvl9pPr>
            </a:lstStyle>
            <a:p>
              <a:pPr algn="ctr" defTabSz="914355" eaLnBrk="1" hangingPunct="1"/>
              <a:r>
                <a:rPr lang="en-US" altLang="en-US" sz="1850" b="1" dirty="0">
                  <a:ln w="22225">
                    <a:noFill/>
                    <a:prstDash val="solid"/>
                  </a:ln>
                  <a:solidFill>
                    <a:srgbClr val="FFFFFF"/>
                  </a:solidFill>
                  <a:latin typeface="Avenir Black" charset="0"/>
                  <a:ea typeface="Avenir Black" charset="0"/>
                  <a:cs typeface="Avenir Black" charset="0"/>
                </a:rPr>
                <a:t>Go WIDE</a:t>
              </a:r>
              <a:endParaRPr lang="en-GB" altLang="en-US" sz="1850" b="1" dirty="0">
                <a:ln w="22225">
                  <a:noFill/>
                  <a:prstDash val="solid"/>
                </a:ln>
                <a:solidFill>
                  <a:srgbClr val="FFFFFF"/>
                </a:solidFill>
                <a:latin typeface="Avenir Black" charset="0"/>
                <a:ea typeface="Avenir Black" charset="0"/>
                <a:cs typeface="Avenir Black" charset="0"/>
              </a:endParaRPr>
            </a:p>
          </p:txBody>
        </p:sp>
        <p:cxnSp>
          <p:nvCxnSpPr>
            <p:cNvPr id="86" name="Straight Connector 85">
              <a:extLst>
                <a:ext uri="{FF2B5EF4-FFF2-40B4-BE49-F238E27FC236}">
                  <a16:creationId xmlns:a16="http://schemas.microsoft.com/office/drawing/2014/main" xmlns="" id="{CDDA92E9-8E16-44F5-9F3A-CCD0D8522BFB}"/>
                </a:ext>
              </a:extLst>
            </p:cNvPr>
            <p:cNvCxnSpPr/>
            <p:nvPr/>
          </p:nvCxnSpPr>
          <p:spPr>
            <a:xfrm>
              <a:off x="2018371" y="4427033"/>
              <a:ext cx="6478858" cy="0"/>
            </a:xfrm>
            <a:prstGeom prst="line">
              <a:avLst/>
            </a:prstGeom>
            <a:ln w="25400">
              <a:solidFill>
                <a:schemeClr val="bg2"/>
              </a:solidFill>
            </a:ln>
          </p:spPr>
          <p:style>
            <a:lnRef idx="1">
              <a:schemeClr val="accent1"/>
            </a:lnRef>
            <a:fillRef idx="0">
              <a:schemeClr val="accent1"/>
            </a:fillRef>
            <a:effectRef idx="0">
              <a:schemeClr val="accent1"/>
            </a:effectRef>
            <a:fontRef idx="minor">
              <a:schemeClr val="tx1"/>
            </a:fontRef>
          </p:style>
        </p:cxnSp>
      </p:grpSp>
      <p:grpSp>
        <p:nvGrpSpPr>
          <p:cNvPr id="87" name="Group 86">
            <a:extLst>
              <a:ext uri="{FF2B5EF4-FFF2-40B4-BE49-F238E27FC236}">
                <a16:creationId xmlns:a16="http://schemas.microsoft.com/office/drawing/2014/main" xmlns="" id="{944E3087-C174-4E09-AFFD-5EDFB9E8E911}"/>
              </a:ext>
            </a:extLst>
          </p:cNvPr>
          <p:cNvGrpSpPr/>
          <p:nvPr/>
        </p:nvGrpSpPr>
        <p:grpSpPr>
          <a:xfrm>
            <a:off x="4690232" y="2010100"/>
            <a:ext cx="3166328" cy="3291475"/>
            <a:chOff x="9379670" y="3899283"/>
            <a:chExt cx="6332655" cy="6741747"/>
          </a:xfrm>
        </p:grpSpPr>
        <p:sp>
          <p:nvSpPr>
            <p:cNvPr id="88" name="Trapezoid 87">
              <a:extLst>
                <a:ext uri="{FF2B5EF4-FFF2-40B4-BE49-F238E27FC236}">
                  <a16:creationId xmlns:a16="http://schemas.microsoft.com/office/drawing/2014/main" xmlns="" id="{8547337C-7A48-4097-904E-C1C011FAEF2E}"/>
                </a:ext>
              </a:extLst>
            </p:cNvPr>
            <p:cNvSpPr/>
            <p:nvPr/>
          </p:nvSpPr>
          <p:spPr bwMode="auto">
            <a:xfrm rot="5400000">
              <a:off x="9267761" y="4196466"/>
              <a:ext cx="6556473" cy="6332655"/>
            </a:xfrm>
            <a:prstGeom prst="trapezoid">
              <a:avLst>
                <a:gd name="adj" fmla="val 0"/>
              </a:avLst>
            </a:prstGeom>
            <a:solidFill>
              <a:schemeClr val="bg2">
                <a:lumMod val="10000"/>
              </a:schemeClr>
            </a:solidFill>
            <a:ln w="9525" cap="flat" cmpd="sng" algn="ctr">
              <a:noFill/>
              <a:prstDash val="solid"/>
              <a:round/>
              <a:headEnd type="none" w="med" len="med"/>
              <a:tailEnd type="none" w="med" len="med"/>
            </a:ln>
            <a:effectLst/>
          </p:spPr>
          <p:txBody>
            <a:bodyPr/>
            <a:lstStyle/>
            <a:p>
              <a:pPr algn="ctr" defTabSz="914355">
                <a:defRPr/>
              </a:pPr>
              <a:endParaRPr lang="en-GB" b="1" dirty="0">
                <a:solidFill>
                  <a:prstClr val="black"/>
                </a:solidFill>
                <a:latin typeface="Avenir Medium"/>
                <a:cs typeface="Calibri" pitchFamily="34" charset="0"/>
              </a:endParaRPr>
            </a:p>
          </p:txBody>
        </p:sp>
        <p:sp>
          <p:nvSpPr>
            <p:cNvPr id="89" name="Rounded Rectangle 24">
              <a:extLst>
                <a:ext uri="{FF2B5EF4-FFF2-40B4-BE49-F238E27FC236}">
                  <a16:creationId xmlns:a16="http://schemas.microsoft.com/office/drawing/2014/main" xmlns="" id="{A0947F65-428E-4789-B776-338579E26695}"/>
                </a:ext>
              </a:extLst>
            </p:cNvPr>
            <p:cNvSpPr>
              <a:spLocks noChangeArrowheads="1"/>
            </p:cNvSpPr>
            <p:nvPr/>
          </p:nvSpPr>
          <p:spPr bwMode="auto">
            <a:xfrm>
              <a:off x="9379670" y="3899283"/>
              <a:ext cx="6332655" cy="1049382"/>
            </a:xfrm>
            <a:prstGeom prst="roundRect">
              <a:avLst>
                <a:gd name="adj" fmla="val 0"/>
              </a:avLst>
            </a:prstGeom>
            <a:solidFill>
              <a:schemeClr val="bg2">
                <a:lumMod val="50000"/>
              </a:schemeClr>
            </a:solidFill>
            <a:ln w="12700" algn="ctr">
              <a:noFill/>
              <a:round/>
              <a:headEnd/>
              <a:tailEnd/>
            </a:ln>
          </p:spPr>
          <p:txBody>
            <a:bodyPr anchor="ctr" anchorCtr="1"/>
            <a:lstStyle>
              <a:lvl1pPr eaLnBrk="0" hangingPunct="0">
                <a:defRPr>
                  <a:solidFill>
                    <a:schemeClr val="tx1"/>
                  </a:solidFill>
                  <a:latin typeface="Arial" pitchFamily="34" charset="0"/>
                  <a:ea typeface="ヒラギノ角ゴ Pro W3" charset="-128"/>
                </a:defRPr>
              </a:lvl1pPr>
              <a:lvl2pPr marL="742950" indent="-285750" eaLnBrk="0" hangingPunct="0">
                <a:defRPr>
                  <a:solidFill>
                    <a:schemeClr val="tx1"/>
                  </a:solidFill>
                  <a:latin typeface="Arial" pitchFamily="34" charset="0"/>
                  <a:ea typeface="ヒラギノ角ゴ Pro W3" charset="-128"/>
                </a:defRPr>
              </a:lvl2pPr>
              <a:lvl3pPr marL="1143000" indent="-228600" eaLnBrk="0" hangingPunct="0">
                <a:defRPr>
                  <a:solidFill>
                    <a:schemeClr val="tx1"/>
                  </a:solidFill>
                  <a:latin typeface="Arial" pitchFamily="34" charset="0"/>
                  <a:ea typeface="ヒラギノ角ゴ Pro W3" charset="-128"/>
                </a:defRPr>
              </a:lvl3pPr>
              <a:lvl4pPr marL="1600200" indent="-228600" eaLnBrk="0" hangingPunct="0">
                <a:defRPr>
                  <a:solidFill>
                    <a:schemeClr val="tx1"/>
                  </a:solidFill>
                  <a:latin typeface="Arial" pitchFamily="34" charset="0"/>
                  <a:ea typeface="ヒラギノ角ゴ Pro W3" charset="-128"/>
                </a:defRPr>
              </a:lvl4pPr>
              <a:lvl5pPr marL="2057400" indent="-228600" eaLnBrk="0" hangingPunct="0">
                <a:defRPr>
                  <a:solidFill>
                    <a:schemeClr val="tx1"/>
                  </a:solidFill>
                  <a:latin typeface="Arial" pitchFamily="34" charset="0"/>
                  <a:ea typeface="ヒラギノ角ゴ Pro W3" charset="-128"/>
                </a:defRPr>
              </a:lvl5pPr>
              <a:lvl6pPr marL="2514600" indent="-228600" eaLnBrk="0" fontAlgn="base" hangingPunct="0">
                <a:spcBef>
                  <a:spcPct val="0"/>
                </a:spcBef>
                <a:spcAft>
                  <a:spcPct val="0"/>
                </a:spcAft>
                <a:defRPr>
                  <a:solidFill>
                    <a:schemeClr val="tx1"/>
                  </a:solidFill>
                  <a:latin typeface="Arial" pitchFamily="34" charset="0"/>
                  <a:ea typeface="ヒラギノ角ゴ Pro W3" charset="-128"/>
                </a:defRPr>
              </a:lvl6pPr>
              <a:lvl7pPr marL="2971800" indent="-228600" eaLnBrk="0" fontAlgn="base" hangingPunct="0">
                <a:spcBef>
                  <a:spcPct val="0"/>
                </a:spcBef>
                <a:spcAft>
                  <a:spcPct val="0"/>
                </a:spcAft>
                <a:defRPr>
                  <a:solidFill>
                    <a:schemeClr val="tx1"/>
                  </a:solidFill>
                  <a:latin typeface="Arial" pitchFamily="34" charset="0"/>
                  <a:ea typeface="ヒラギノ角ゴ Pro W3" charset="-128"/>
                </a:defRPr>
              </a:lvl7pPr>
              <a:lvl8pPr marL="3429000" indent="-228600" eaLnBrk="0" fontAlgn="base" hangingPunct="0">
                <a:spcBef>
                  <a:spcPct val="0"/>
                </a:spcBef>
                <a:spcAft>
                  <a:spcPct val="0"/>
                </a:spcAft>
                <a:defRPr>
                  <a:solidFill>
                    <a:schemeClr val="tx1"/>
                  </a:solidFill>
                  <a:latin typeface="Arial" pitchFamily="34" charset="0"/>
                  <a:ea typeface="ヒラギノ角ゴ Pro W3" charset="-128"/>
                </a:defRPr>
              </a:lvl8pPr>
              <a:lvl9pPr marL="3886200" indent="-228600" eaLnBrk="0" fontAlgn="base" hangingPunct="0">
                <a:spcBef>
                  <a:spcPct val="0"/>
                </a:spcBef>
                <a:spcAft>
                  <a:spcPct val="0"/>
                </a:spcAft>
                <a:defRPr>
                  <a:solidFill>
                    <a:schemeClr val="tx1"/>
                  </a:solidFill>
                  <a:latin typeface="Arial" pitchFamily="34" charset="0"/>
                  <a:ea typeface="ヒラギノ角ゴ Pro W3" charset="-128"/>
                </a:defRPr>
              </a:lvl9pPr>
            </a:lstStyle>
            <a:p>
              <a:pPr algn="ctr" defTabSz="914355" eaLnBrk="1" hangingPunct="1"/>
              <a:r>
                <a:rPr lang="en-US" altLang="en-US" sz="1850" b="1" dirty="0">
                  <a:ln w="22225">
                    <a:noFill/>
                    <a:prstDash val="solid"/>
                  </a:ln>
                  <a:solidFill>
                    <a:srgbClr val="FFFFFF"/>
                  </a:solidFill>
                  <a:latin typeface="Avenir Black" charset="0"/>
                  <a:ea typeface="Avenir Black" charset="0"/>
                  <a:cs typeface="Avenir Black" charset="0"/>
                </a:rPr>
                <a:t>Dig DEEP</a:t>
              </a:r>
              <a:endParaRPr lang="en-GB" altLang="en-US" sz="1850" b="1" dirty="0">
                <a:ln w="22225">
                  <a:noFill/>
                  <a:prstDash val="solid"/>
                </a:ln>
                <a:solidFill>
                  <a:srgbClr val="FFFFFF"/>
                </a:solidFill>
                <a:latin typeface="Avenir Black" charset="0"/>
                <a:ea typeface="Avenir Black" charset="0"/>
                <a:cs typeface="Avenir Black" charset="0"/>
              </a:endParaRPr>
            </a:p>
          </p:txBody>
        </p:sp>
        <p:cxnSp>
          <p:nvCxnSpPr>
            <p:cNvPr id="90" name="Straight Connector 89">
              <a:extLst>
                <a:ext uri="{FF2B5EF4-FFF2-40B4-BE49-F238E27FC236}">
                  <a16:creationId xmlns:a16="http://schemas.microsoft.com/office/drawing/2014/main" xmlns="" id="{EF3EDEC6-9A48-413F-B3E7-2F8E025AA201}"/>
                </a:ext>
              </a:extLst>
            </p:cNvPr>
            <p:cNvCxnSpPr/>
            <p:nvPr/>
          </p:nvCxnSpPr>
          <p:spPr>
            <a:xfrm>
              <a:off x="9379670" y="4973443"/>
              <a:ext cx="6326495" cy="0"/>
            </a:xfrm>
            <a:prstGeom prst="line">
              <a:avLst/>
            </a:prstGeom>
            <a:ln w="25400">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91" name="Right Arrow 16">
            <a:extLst>
              <a:ext uri="{FF2B5EF4-FFF2-40B4-BE49-F238E27FC236}">
                <a16:creationId xmlns:a16="http://schemas.microsoft.com/office/drawing/2014/main" xmlns="" id="{4B72FBC0-176B-4D21-B6A5-6D97A98EDBBA}"/>
              </a:ext>
            </a:extLst>
          </p:cNvPr>
          <p:cNvSpPr>
            <a:spLocks noChangeArrowheads="1"/>
          </p:cNvSpPr>
          <p:nvPr/>
        </p:nvSpPr>
        <p:spPr bwMode="auto">
          <a:xfrm>
            <a:off x="4017176" y="3091661"/>
            <a:ext cx="1056149" cy="458201"/>
          </a:xfrm>
          <a:prstGeom prst="rightArrow">
            <a:avLst>
              <a:gd name="adj1" fmla="val 100000"/>
              <a:gd name="adj2" fmla="val 71988"/>
            </a:avLst>
          </a:prstGeom>
          <a:solidFill>
            <a:schemeClr val="bg2">
              <a:lumMod val="50000"/>
            </a:schemeClr>
          </a:solidFill>
          <a:ln>
            <a:noFill/>
          </a:ln>
          <a:extLst>
            <a:ext uri="{91240B29-F687-4F45-9708-019B960494DF}">
              <a14:hiddenLine xmlns:a14="http://schemas.microsoft.com/office/drawing/2010/main" w="57150" algn="ctr">
                <a:solidFill>
                  <a:srgbClr val="000000"/>
                </a:solidFill>
                <a:round/>
                <a:headEnd/>
                <a:tailEnd/>
              </a14:hiddenLine>
            </a:ext>
          </a:extLst>
        </p:spPr>
        <p:txBody>
          <a:bodyPr/>
          <a:lstStyle>
            <a:lvl1pPr eaLnBrk="0" hangingPunct="0">
              <a:defRPr>
                <a:solidFill>
                  <a:schemeClr val="tx1"/>
                </a:solidFill>
                <a:latin typeface="Arial" pitchFamily="34" charset="0"/>
                <a:ea typeface="ヒラギノ角ゴ Pro W3" charset="-128"/>
              </a:defRPr>
            </a:lvl1pPr>
            <a:lvl2pPr marL="742950" indent="-285750" eaLnBrk="0" hangingPunct="0">
              <a:defRPr>
                <a:solidFill>
                  <a:schemeClr val="tx1"/>
                </a:solidFill>
                <a:latin typeface="Arial" pitchFamily="34" charset="0"/>
                <a:ea typeface="ヒラギノ角ゴ Pro W3" charset="-128"/>
              </a:defRPr>
            </a:lvl2pPr>
            <a:lvl3pPr marL="1143000" indent="-228600" eaLnBrk="0" hangingPunct="0">
              <a:defRPr>
                <a:solidFill>
                  <a:schemeClr val="tx1"/>
                </a:solidFill>
                <a:latin typeface="Arial" pitchFamily="34" charset="0"/>
                <a:ea typeface="ヒラギノ角ゴ Pro W3" charset="-128"/>
              </a:defRPr>
            </a:lvl3pPr>
            <a:lvl4pPr marL="1600200" indent="-228600" eaLnBrk="0" hangingPunct="0">
              <a:defRPr>
                <a:solidFill>
                  <a:schemeClr val="tx1"/>
                </a:solidFill>
                <a:latin typeface="Arial" pitchFamily="34" charset="0"/>
                <a:ea typeface="ヒラギノ角ゴ Pro W3" charset="-128"/>
              </a:defRPr>
            </a:lvl4pPr>
            <a:lvl5pPr marL="2057400" indent="-228600" eaLnBrk="0" hangingPunct="0">
              <a:defRPr>
                <a:solidFill>
                  <a:schemeClr val="tx1"/>
                </a:solidFill>
                <a:latin typeface="Arial"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itchFamily="34" charset="0"/>
                <a:ea typeface="ヒラギノ角ゴ Pro W3" charset="-128"/>
              </a:defRPr>
            </a:lvl9pPr>
          </a:lstStyle>
          <a:p>
            <a:pPr algn="ctr" defTabSz="914355" eaLnBrk="1" hangingPunct="1"/>
            <a:endParaRPr lang="en-GB" altLang="en-US" b="1">
              <a:solidFill>
                <a:srgbClr val="000000"/>
              </a:solidFill>
              <a:latin typeface="Avenir Medium"/>
            </a:endParaRPr>
          </a:p>
        </p:txBody>
      </p:sp>
      <p:sp>
        <p:nvSpPr>
          <p:cNvPr id="92" name="Right Arrow 18">
            <a:extLst>
              <a:ext uri="{FF2B5EF4-FFF2-40B4-BE49-F238E27FC236}">
                <a16:creationId xmlns:a16="http://schemas.microsoft.com/office/drawing/2014/main" xmlns="" id="{99FF6B2A-0449-45FC-A2EE-929D510BDA65}"/>
              </a:ext>
            </a:extLst>
          </p:cNvPr>
          <p:cNvSpPr>
            <a:spLocks noChangeArrowheads="1"/>
          </p:cNvSpPr>
          <p:nvPr/>
        </p:nvSpPr>
        <p:spPr bwMode="auto">
          <a:xfrm>
            <a:off x="7666072" y="3156705"/>
            <a:ext cx="1056149" cy="458202"/>
          </a:xfrm>
          <a:prstGeom prst="rightArrow">
            <a:avLst>
              <a:gd name="adj1" fmla="val 100000"/>
              <a:gd name="adj2" fmla="val 71987"/>
            </a:avLst>
          </a:prstGeom>
          <a:solidFill>
            <a:schemeClr val="bg2">
              <a:lumMod val="50000"/>
            </a:schemeClr>
          </a:solidFill>
          <a:ln>
            <a:noFill/>
          </a:ln>
          <a:extLst>
            <a:ext uri="{91240B29-F687-4F45-9708-019B960494DF}">
              <a14:hiddenLine xmlns:a14="http://schemas.microsoft.com/office/drawing/2010/main" w="57150" algn="ctr">
                <a:solidFill>
                  <a:srgbClr val="000000"/>
                </a:solidFill>
                <a:round/>
                <a:headEnd/>
                <a:tailEnd/>
              </a14:hiddenLine>
            </a:ext>
          </a:extLst>
        </p:spPr>
        <p:txBody>
          <a:bodyPr/>
          <a:lstStyle>
            <a:lvl1pPr eaLnBrk="0" hangingPunct="0">
              <a:defRPr>
                <a:solidFill>
                  <a:schemeClr val="tx1"/>
                </a:solidFill>
                <a:latin typeface="Arial" pitchFamily="34" charset="0"/>
                <a:ea typeface="ヒラギノ角ゴ Pro W3" charset="-128"/>
              </a:defRPr>
            </a:lvl1pPr>
            <a:lvl2pPr marL="742950" indent="-285750" eaLnBrk="0" hangingPunct="0">
              <a:defRPr>
                <a:solidFill>
                  <a:schemeClr val="tx1"/>
                </a:solidFill>
                <a:latin typeface="Arial" pitchFamily="34" charset="0"/>
                <a:ea typeface="ヒラギノ角ゴ Pro W3" charset="-128"/>
              </a:defRPr>
            </a:lvl2pPr>
            <a:lvl3pPr marL="1143000" indent="-228600" eaLnBrk="0" hangingPunct="0">
              <a:defRPr>
                <a:solidFill>
                  <a:schemeClr val="tx1"/>
                </a:solidFill>
                <a:latin typeface="Arial" pitchFamily="34" charset="0"/>
                <a:ea typeface="ヒラギノ角ゴ Pro W3" charset="-128"/>
              </a:defRPr>
            </a:lvl3pPr>
            <a:lvl4pPr marL="1600200" indent="-228600" eaLnBrk="0" hangingPunct="0">
              <a:defRPr>
                <a:solidFill>
                  <a:schemeClr val="tx1"/>
                </a:solidFill>
                <a:latin typeface="Arial" pitchFamily="34" charset="0"/>
                <a:ea typeface="ヒラギノ角ゴ Pro W3" charset="-128"/>
              </a:defRPr>
            </a:lvl4pPr>
            <a:lvl5pPr marL="2057400" indent="-228600" eaLnBrk="0" hangingPunct="0">
              <a:defRPr>
                <a:solidFill>
                  <a:schemeClr val="tx1"/>
                </a:solidFill>
                <a:latin typeface="Arial"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itchFamily="34" charset="0"/>
                <a:ea typeface="ヒラギノ角ゴ Pro W3" charset="-128"/>
              </a:defRPr>
            </a:lvl9pPr>
          </a:lstStyle>
          <a:p>
            <a:pPr algn="ctr" defTabSz="914355" eaLnBrk="1" hangingPunct="1"/>
            <a:endParaRPr lang="en-GB" altLang="en-US" b="1">
              <a:solidFill>
                <a:srgbClr val="000000"/>
              </a:solidFill>
              <a:latin typeface="Avenir Medium"/>
            </a:endParaRPr>
          </a:p>
        </p:txBody>
      </p:sp>
      <p:sp>
        <p:nvSpPr>
          <p:cNvPr id="93" name="Right Arrow 20">
            <a:extLst>
              <a:ext uri="{FF2B5EF4-FFF2-40B4-BE49-F238E27FC236}">
                <a16:creationId xmlns:a16="http://schemas.microsoft.com/office/drawing/2014/main" xmlns="" id="{27E0E193-5A1F-43B2-AB2D-D40976735B87}"/>
              </a:ext>
            </a:extLst>
          </p:cNvPr>
          <p:cNvSpPr>
            <a:spLocks noChangeArrowheads="1"/>
          </p:cNvSpPr>
          <p:nvPr/>
        </p:nvSpPr>
        <p:spPr bwMode="auto">
          <a:xfrm flipH="1">
            <a:off x="3921933" y="3743218"/>
            <a:ext cx="1056148" cy="459647"/>
          </a:xfrm>
          <a:prstGeom prst="rightArrow">
            <a:avLst>
              <a:gd name="adj1" fmla="val 100000"/>
              <a:gd name="adj2" fmla="val 71986"/>
            </a:avLst>
          </a:prstGeom>
          <a:solidFill>
            <a:schemeClr val="bg2">
              <a:lumMod val="50000"/>
            </a:schemeClr>
          </a:solidFill>
          <a:ln>
            <a:noFill/>
          </a:ln>
          <a:extLst>
            <a:ext uri="{91240B29-F687-4F45-9708-019B960494DF}">
              <a14:hiddenLine xmlns:a14="http://schemas.microsoft.com/office/drawing/2010/main" w="57150" algn="ctr">
                <a:solidFill>
                  <a:srgbClr val="000000"/>
                </a:solidFill>
                <a:round/>
                <a:headEnd/>
                <a:tailEnd/>
              </a14:hiddenLine>
            </a:ext>
          </a:extLst>
        </p:spPr>
        <p:txBody>
          <a:bodyPr/>
          <a:lstStyle>
            <a:lvl1pPr eaLnBrk="0" hangingPunct="0">
              <a:defRPr>
                <a:solidFill>
                  <a:schemeClr val="tx1"/>
                </a:solidFill>
                <a:latin typeface="Arial" pitchFamily="34" charset="0"/>
                <a:ea typeface="ヒラギノ角ゴ Pro W3" charset="-128"/>
              </a:defRPr>
            </a:lvl1pPr>
            <a:lvl2pPr marL="742950" indent="-285750" eaLnBrk="0" hangingPunct="0">
              <a:defRPr>
                <a:solidFill>
                  <a:schemeClr val="tx1"/>
                </a:solidFill>
                <a:latin typeface="Arial" pitchFamily="34" charset="0"/>
                <a:ea typeface="ヒラギノ角ゴ Pro W3" charset="-128"/>
              </a:defRPr>
            </a:lvl2pPr>
            <a:lvl3pPr marL="1143000" indent="-228600" eaLnBrk="0" hangingPunct="0">
              <a:defRPr>
                <a:solidFill>
                  <a:schemeClr val="tx1"/>
                </a:solidFill>
                <a:latin typeface="Arial" pitchFamily="34" charset="0"/>
                <a:ea typeface="ヒラギノ角ゴ Pro W3" charset="-128"/>
              </a:defRPr>
            </a:lvl3pPr>
            <a:lvl4pPr marL="1600200" indent="-228600" eaLnBrk="0" hangingPunct="0">
              <a:defRPr>
                <a:solidFill>
                  <a:schemeClr val="tx1"/>
                </a:solidFill>
                <a:latin typeface="Arial" pitchFamily="34" charset="0"/>
                <a:ea typeface="ヒラギノ角ゴ Pro W3" charset="-128"/>
              </a:defRPr>
            </a:lvl4pPr>
            <a:lvl5pPr marL="2057400" indent="-228600" eaLnBrk="0" hangingPunct="0">
              <a:defRPr>
                <a:solidFill>
                  <a:schemeClr val="tx1"/>
                </a:solidFill>
                <a:latin typeface="Arial"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itchFamily="34" charset="0"/>
                <a:ea typeface="ヒラギノ角ゴ Pro W3" charset="-128"/>
              </a:defRPr>
            </a:lvl9pPr>
          </a:lstStyle>
          <a:p>
            <a:pPr algn="ctr" defTabSz="914355" eaLnBrk="1" hangingPunct="1"/>
            <a:endParaRPr lang="en-GB" altLang="en-US" b="1">
              <a:solidFill>
                <a:srgbClr val="000000"/>
              </a:solidFill>
              <a:latin typeface="Avenir Medium"/>
            </a:endParaRPr>
          </a:p>
        </p:txBody>
      </p:sp>
      <p:sp>
        <p:nvSpPr>
          <p:cNvPr id="94" name="Right Arrow 13">
            <a:extLst>
              <a:ext uri="{FF2B5EF4-FFF2-40B4-BE49-F238E27FC236}">
                <a16:creationId xmlns:a16="http://schemas.microsoft.com/office/drawing/2014/main" xmlns="" id="{A66BA4F9-1BBA-47BA-92D0-5395D15F8067}"/>
              </a:ext>
            </a:extLst>
          </p:cNvPr>
          <p:cNvSpPr/>
          <p:nvPr/>
        </p:nvSpPr>
        <p:spPr bwMode="auto">
          <a:xfrm flipH="1">
            <a:off x="7568712" y="3809708"/>
            <a:ext cx="1056149" cy="458201"/>
          </a:xfrm>
          <a:prstGeom prst="rightArrow">
            <a:avLst>
              <a:gd name="adj1" fmla="val 100000"/>
              <a:gd name="adj2" fmla="val 71989"/>
            </a:avLst>
          </a:prstGeom>
          <a:solidFill>
            <a:schemeClr val="bg2">
              <a:lumMod val="50000"/>
            </a:schemeClr>
          </a:solidFill>
          <a:ln w="57150" cap="flat" cmpd="sng" algn="ctr">
            <a:noFill/>
            <a:prstDash val="solid"/>
            <a:round/>
            <a:headEnd type="none" w="med" len="med"/>
            <a:tailEnd type="none" w="med" len="med"/>
          </a:ln>
          <a:effectLst/>
        </p:spPr>
        <p:txBody>
          <a:bodyPr/>
          <a:lstStyle>
            <a:lvl1pPr eaLnBrk="0" hangingPunct="0">
              <a:defRPr>
                <a:solidFill>
                  <a:schemeClr val="tx1"/>
                </a:solidFill>
                <a:latin typeface="Arial" pitchFamily="34" charset="0"/>
                <a:ea typeface="ヒラギノ角ゴ Pro W3" charset="-128"/>
              </a:defRPr>
            </a:lvl1pPr>
            <a:lvl2pPr marL="742950" indent="-285750" eaLnBrk="0" hangingPunct="0">
              <a:defRPr>
                <a:solidFill>
                  <a:schemeClr val="tx1"/>
                </a:solidFill>
                <a:latin typeface="Arial" pitchFamily="34" charset="0"/>
                <a:ea typeface="ヒラギノ角ゴ Pro W3" charset="-128"/>
              </a:defRPr>
            </a:lvl2pPr>
            <a:lvl3pPr marL="1143000" indent="-228600" eaLnBrk="0" hangingPunct="0">
              <a:defRPr>
                <a:solidFill>
                  <a:schemeClr val="tx1"/>
                </a:solidFill>
                <a:latin typeface="Arial" pitchFamily="34" charset="0"/>
                <a:ea typeface="ヒラギノ角ゴ Pro W3" charset="-128"/>
              </a:defRPr>
            </a:lvl3pPr>
            <a:lvl4pPr marL="1600200" indent="-228600" eaLnBrk="0" hangingPunct="0">
              <a:defRPr>
                <a:solidFill>
                  <a:schemeClr val="tx1"/>
                </a:solidFill>
                <a:latin typeface="Arial" pitchFamily="34" charset="0"/>
                <a:ea typeface="ヒラギノ角ゴ Pro W3" charset="-128"/>
              </a:defRPr>
            </a:lvl4pPr>
            <a:lvl5pPr marL="2057400" indent="-228600" eaLnBrk="0" hangingPunct="0">
              <a:defRPr>
                <a:solidFill>
                  <a:schemeClr val="tx1"/>
                </a:solidFill>
                <a:latin typeface="Arial"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itchFamily="34" charset="0"/>
                <a:ea typeface="ヒラギノ角ゴ Pro W3" charset="-128"/>
              </a:defRPr>
            </a:lvl9pPr>
          </a:lstStyle>
          <a:p>
            <a:pPr algn="ctr" defTabSz="914355" eaLnBrk="1" hangingPunct="1"/>
            <a:endParaRPr lang="en-GB" altLang="en-US" b="1">
              <a:solidFill>
                <a:srgbClr val="000000"/>
              </a:solidFill>
              <a:latin typeface="Avenir Medium"/>
            </a:endParaRPr>
          </a:p>
        </p:txBody>
      </p:sp>
      <p:sp>
        <p:nvSpPr>
          <p:cNvPr id="95" name="TextBox 26">
            <a:extLst>
              <a:ext uri="{FF2B5EF4-FFF2-40B4-BE49-F238E27FC236}">
                <a16:creationId xmlns:a16="http://schemas.microsoft.com/office/drawing/2014/main" xmlns="" id="{DB00DE21-AD0D-45E8-9CA7-6A15043A23A1}"/>
              </a:ext>
            </a:extLst>
          </p:cNvPr>
          <p:cNvSpPr txBox="1">
            <a:spLocks noChangeArrowheads="1"/>
          </p:cNvSpPr>
          <p:nvPr/>
        </p:nvSpPr>
        <p:spPr bwMode="auto">
          <a:xfrm>
            <a:off x="1329184" y="2763549"/>
            <a:ext cx="2592749" cy="151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ヒラギノ角ゴ Pro W3" charset="-128"/>
              </a:defRPr>
            </a:lvl1pPr>
            <a:lvl2pPr marL="742950" indent="-285750" eaLnBrk="0" hangingPunct="0">
              <a:defRPr>
                <a:solidFill>
                  <a:schemeClr val="tx1"/>
                </a:solidFill>
                <a:latin typeface="Arial" pitchFamily="34" charset="0"/>
                <a:ea typeface="ヒラギノ角ゴ Pro W3" charset="-128"/>
              </a:defRPr>
            </a:lvl2pPr>
            <a:lvl3pPr marL="1143000" indent="-228600" eaLnBrk="0" hangingPunct="0">
              <a:defRPr>
                <a:solidFill>
                  <a:schemeClr val="tx1"/>
                </a:solidFill>
                <a:latin typeface="Arial" pitchFamily="34" charset="0"/>
                <a:ea typeface="ヒラギノ角ゴ Pro W3" charset="-128"/>
              </a:defRPr>
            </a:lvl3pPr>
            <a:lvl4pPr marL="1600200" indent="-228600" eaLnBrk="0" hangingPunct="0">
              <a:defRPr>
                <a:solidFill>
                  <a:schemeClr val="tx1"/>
                </a:solidFill>
                <a:latin typeface="Arial" pitchFamily="34" charset="0"/>
                <a:ea typeface="ヒラギノ角ゴ Pro W3" charset="-128"/>
              </a:defRPr>
            </a:lvl4pPr>
            <a:lvl5pPr marL="2057400" indent="-228600" eaLnBrk="0" hangingPunct="0">
              <a:defRPr>
                <a:solidFill>
                  <a:schemeClr val="tx1"/>
                </a:solidFill>
                <a:latin typeface="Arial"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itchFamily="34" charset="0"/>
                <a:ea typeface="ヒラギノ角ゴ Pro W3" charset="-128"/>
              </a:defRPr>
            </a:lvl9pPr>
          </a:lstStyle>
          <a:p>
            <a:pPr defTabSz="914355" eaLnBrk="1" hangingPunct="1"/>
            <a:r>
              <a:rPr lang="en-US" altLang="en-US" sz="1850" dirty="0">
                <a:solidFill>
                  <a:srgbClr val="FFFFFF"/>
                </a:solidFill>
                <a:latin typeface="Avenir Medium"/>
              </a:rPr>
              <a:t>Explore </a:t>
            </a:r>
            <a:r>
              <a:rPr lang="en-US" altLang="en-US" sz="1850" b="1" dirty="0">
                <a:solidFill>
                  <a:srgbClr val="FFFFFF"/>
                </a:solidFill>
                <a:latin typeface="Avenir Black" charset="0"/>
                <a:ea typeface="Avenir Black" charset="0"/>
                <a:cs typeface="Avenir Black" charset="0"/>
              </a:rPr>
              <a:t>multiple data and information sources to identify internal and external factors </a:t>
            </a:r>
            <a:r>
              <a:rPr lang="en-US" altLang="en-US" sz="1850" dirty="0">
                <a:solidFill>
                  <a:srgbClr val="FFFFFF"/>
                </a:solidFill>
                <a:latin typeface="Avenir Medium"/>
              </a:rPr>
              <a:t>which could affect your brand</a:t>
            </a:r>
            <a:endParaRPr lang="en-GB" altLang="en-US" sz="1850" dirty="0">
              <a:solidFill>
                <a:srgbClr val="FFFFFF"/>
              </a:solidFill>
              <a:latin typeface="Avenir Medium"/>
            </a:endParaRPr>
          </a:p>
        </p:txBody>
      </p:sp>
      <p:sp>
        <p:nvSpPr>
          <p:cNvPr id="96" name="TextBox 27">
            <a:extLst>
              <a:ext uri="{FF2B5EF4-FFF2-40B4-BE49-F238E27FC236}">
                <a16:creationId xmlns:a16="http://schemas.microsoft.com/office/drawing/2014/main" xmlns="" id="{92CB0CEC-39DC-4144-A8CC-124FD405E9FC}"/>
              </a:ext>
            </a:extLst>
          </p:cNvPr>
          <p:cNvSpPr txBox="1">
            <a:spLocks noChangeArrowheads="1"/>
          </p:cNvSpPr>
          <p:nvPr/>
        </p:nvSpPr>
        <p:spPr bwMode="auto">
          <a:xfrm>
            <a:off x="5073325" y="3048187"/>
            <a:ext cx="2592748" cy="94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ヒラギノ角ゴ Pro W3" charset="-128"/>
              </a:defRPr>
            </a:lvl1pPr>
            <a:lvl2pPr marL="742950" indent="-285750" eaLnBrk="0" hangingPunct="0">
              <a:defRPr>
                <a:solidFill>
                  <a:schemeClr val="tx1"/>
                </a:solidFill>
                <a:latin typeface="Arial" pitchFamily="34" charset="0"/>
                <a:ea typeface="ヒラギノ角ゴ Pro W3" charset="-128"/>
              </a:defRPr>
            </a:lvl2pPr>
            <a:lvl3pPr marL="1143000" indent="-228600" eaLnBrk="0" hangingPunct="0">
              <a:defRPr>
                <a:solidFill>
                  <a:schemeClr val="tx1"/>
                </a:solidFill>
                <a:latin typeface="Arial" pitchFamily="34" charset="0"/>
                <a:ea typeface="ヒラギノ角ゴ Pro W3" charset="-128"/>
              </a:defRPr>
            </a:lvl3pPr>
            <a:lvl4pPr marL="1600200" indent="-228600" eaLnBrk="0" hangingPunct="0">
              <a:defRPr>
                <a:solidFill>
                  <a:schemeClr val="tx1"/>
                </a:solidFill>
                <a:latin typeface="Arial" pitchFamily="34" charset="0"/>
                <a:ea typeface="ヒラギノ角ゴ Pro W3" charset="-128"/>
              </a:defRPr>
            </a:lvl4pPr>
            <a:lvl5pPr marL="2057400" indent="-228600" eaLnBrk="0" hangingPunct="0">
              <a:defRPr>
                <a:solidFill>
                  <a:schemeClr val="tx1"/>
                </a:solidFill>
                <a:latin typeface="Arial"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itchFamily="34" charset="0"/>
                <a:ea typeface="ヒラギノ角ゴ Pro W3" charset="-128"/>
              </a:defRPr>
            </a:lvl9pPr>
          </a:lstStyle>
          <a:p>
            <a:pPr defTabSz="914355" eaLnBrk="1" hangingPunct="1"/>
            <a:r>
              <a:rPr lang="en-US" altLang="en-US" sz="1850" dirty="0">
                <a:solidFill>
                  <a:srgbClr val="FFFFFF"/>
                </a:solidFill>
                <a:latin typeface="Avenir Medium"/>
              </a:rPr>
              <a:t>Develop </a:t>
            </a:r>
            <a:r>
              <a:rPr lang="en-US" altLang="en-US" sz="1850" b="1" dirty="0">
                <a:solidFill>
                  <a:srgbClr val="FFFFFF"/>
                </a:solidFill>
                <a:latin typeface="Avenir Medium"/>
              </a:rPr>
              <a:t>hypotheses and dig deeper </a:t>
            </a:r>
            <a:r>
              <a:rPr lang="en-US" altLang="en-US" sz="1850" dirty="0">
                <a:solidFill>
                  <a:srgbClr val="FFFFFF"/>
                </a:solidFill>
                <a:latin typeface="Avenir Medium"/>
              </a:rPr>
              <a:t>from surface level to the root cause </a:t>
            </a:r>
            <a:endParaRPr lang="en-GB" altLang="en-US" sz="1850" dirty="0">
              <a:solidFill>
                <a:srgbClr val="FFFFFF"/>
              </a:solidFill>
              <a:latin typeface="Avenir Medium"/>
            </a:endParaRPr>
          </a:p>
        </p:txBody>
      </p:sp>
      <p:sp>
        <p:nvSpPr>
          <p:cNvPr id="97" name="TextBox 28">
            <a:extLst>
              <a:ext uri="{FF2B5EF4-FFF2-40B4-BE49-F238E27FC236}">
                <a16:creationId xmlns:a16="http://schemas.microsoft.com/office/drawing/2014/main" xmlns="" id="{9DE67E17-9BBB-4367-9FAA-CA694DED1BBB}"/>
              </a:ext>
            </a:extLst>
          </p:cNvPr>
          <p:cNvSpPr txBox="1">
            <a:spLocks noChangeArrowheads="1"/>
          </p:cNvSpPr>
          <p:nvPr/>
        </p:nvSpPr>
        <p:spPr bwMode="auto">
          <a:xfrm>
            <a:off x="8783599" y="3048187"/>
            <a:ext cx="2785352" cy="1231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spAutoFit/>
          </a:bodyPr>
          <a:lstStyle>
            <a:lvl1pPr eaLnBrk="0" hangingPunct="0">
              <a:defRPr>
                <a:solidFill>
                  <a:schemeClr val="tx1"/>
                </a:solidFill>
                <a:latin typeface="Arial" pitchFamily="34" charset="0"/>
                <a:ea typeface="ヒラギノ角ゴ Pro W3" charset="-128"/>
              </a:defRPr>
            </a:lvl1pPr>
            <a:lvl2pPr marL="742950" indent="-285750" eaLnBrk="0" hangingPunct="0">
              <a:defRPr>
                <a:solidFill>
                  <a:schemeClr val="tx1"/>
                </a:solidFill>
                <a:latin typeface="Arial" pitchFamily="34" charset="0"/>
                <a:ea typeface="ヒラギノ角ゴ Pro W3" charset="-128"/>
              </a:defRPr>
            </a:lvl2pPr>
            <a:lvl3pPr marL="1143000" indent="-228600" eaLnBrk="0" hangingPunct="0">
              <a:defRPr>
                <a:solidFill>
                  <a:schemeClr val="tx1"/>
                </a:solidFill>
                <a:latin typeface="Arial" pitchFamily="34" charset="0"/>
                <a:ea typeface="ヒラギノ角ゴ Pro W3" charset="-128"/>
              </a:defRPr>
            </a:lvl3pPr>
            <a:lvl4pPr marL="1600200" indent="-228600" eaLnBrk="0" hangingPunct="0">
              <a:defRPr>
                <a:solidFill>
                  <a:schemeClr val="tx1"/>
                </a:solidFill>
                <a:latin typeface="Arial" pitchFamily="34" charset="0"/>
                <a:ea typeface="ヒラギノ角ゴ Pro W3" charset="-128"/>
              </a:defRPr>
            </a:lvl4pPr>
            <a:lvl5pPr marL="2057400" indent="-228600" eaLnBrk="0" hangingPunct="0">
              <a:defRPr>
                <a:solidFill>
                  <a:schemeClr val="tx1"/>
                </a:solidFill>
                <a:latin typeface="Arial"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itchFamily="34" charset="0"/>
                <a:ea typeface="ヒラギノ角ゴ Pro W3" charset="-128"/>
              </a:defRPr>
            </a:lvl9pPr>
          </a:lstStyle>
          <a:p>
            <a:pPr defTabSz="914355" eaLnBrk="1" hangingPunct="1"/>
            <a:r>
              <a:rPr lang="en-US" altLang="en-US" sz="1850" dirty="0">
                <a:solidFill>
                  <a:schemeClr val="bg1"/>
                </a:solidFill>
                <a:latin typeface="Avenir Medium"/>
                <a:ea typeface="ヒラギノ角ゴ Pro W3"/>
              </a:rPr>
              <a:t>Be selective: </a:t>
            </a:r>
            <a:r>
              <a:rPr lang="en-US" altLang="en-US" sz="1850" b="1" dirty="0">
                <a:solidFill>
                  <a:schemeClr val="bg1"/>
                </a:solidFill>
                <a:latin typeface="Avenir Medium"/>
                <a:ea typeface="ヒラギノ角ゴ Pro W3"/>
              </a:rPr>
              <a:t>crisply articulate only the most important factors </a:t>
            </a:r>
            <a:r>
              <a:rPr lang="en-US" altLang="en-US" sz="1850" dirty="0">
                <a:solidFill>
                  <a:schemeClr val="bg1"/>
                </a:solidFill>
                <a:latin typeface="Avenir Medium"/>
                <a:ea typeface="ヒラギノ角ゴ Pro W3"/>
              </a:rPr>
              <a:t>in an actionable SWOT</a:t>
            </a:r>
            <a:endParaRPr lang="en-GB" altLang="en-US" sz="1850">
              <a:solidFill>
                <a:schemeClr val="bg1"/>
              </a:solidFill>
              <a:latin typeface="Avenir Medium"/>
              <a:ea typeface="ヒラギノ角ゴ Pro W3"/>
            </a:endParaRPr>
          </a:p>
        </p:txBody>
      </p:sp>
      <p:sp>
        <p:nvSpPr>
          <p:cNvPr id="98" name="TextBox 97">
            <a:extLst>
              <a:ext uri="{FF2B5EF4-FFF2-40B4-BE49-F238E27FC236}">
                <a16:creationId xmlns:a16="http://schemas.microsoft.com/office/drawing/2014/main" xmlns="" id="{E449825A-EABC-8319-7E19-6738830BD76A}"/>
              </a:ext>
            </a:extLst>
          </p:cNvPr>
          <p:cNvSpPr txBox="1"/>
          <p:nvPr/>
        </p:nvSpPr>
        <p:spPr>
          <a:xfrm>
            <a:off x="10216551" y="42557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Logo here</a:t>
            </a:r>
            <a:r>
              <a:rPr lang="en-US">
                <a:cs typeface="Calibri"/>
              </a:rPr>
              <a:t>​</a:t>
            </a:r>
            <a:endParaRPr lang="en-US"/>
          </a:p>
        </p:txBody>
      </p:sp>
    </p:spTree>
    <p:extLst>
      <p:ext uri="{BB962C8B-B14F-4D97-AF65-F5344CB8AC3E}">
        <p14:creationId xmlns:p14="http://schemas.microsoft.com/office/powerpoint/2010/main" val="37002623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E449825A-EABC-8319-7E19-6738830BD76A}"/>
              </a:ext>
            </a:extLst>
          </p:cNvPr>
          <p:cNvSpPr txBox="1"/>
          <p:nvPr/>
        </p:nvSpPr>
        <p:spPr>
          <a:xfrm>
            <a:off x="10216551" y="42557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Logo here</a:t>
            </a:r>
            <a:r>
              <a:rPr lang="en-US">
                <a:cs typeface="Calibri"/>
              </a:rPr>
              <a:t>​</a:t>
            </a:r>
            <a:endParaRPr lang="en-US"/>
          </a:p>
        </p:txBody>
      </p:sp>
      <p:sp>
        <p:nvSpPr>
          <p:cNvPr id="5" name="Title 10">
            <a:extLst>
              <a:ext uri="{FF2B5EF4-FFF2-40B4-BE49-F238E27FC236}">
                <a16:creationId xmlns:a16="http://schemas.microsoft.com/office/drawing/2014/main" xmlns="" id="{9E7901B0-5436-407E-9A82-62DCC0C9D865}"/>
              </a:ext>
            </a:extLst>
          </p:cNvPr>
          <p:cNvSpPr txBox="1">
            <a:spLocks/>
          </p:cNvSpPr>
          <p:nvPr/>
        </p:nvSpPr>
        <p:spPr>
          <a:xfrm>
            <a:off x="531255" y="455578"/>
            <a:ext cx="7397025" cy="369332"/>
          </a:xfrm>
          <a:prstGeom prst="rect">
            <a:avLst/>
          </a:prstGeom>
        </p:spPr>
        <p:txBody>
          <a:bodyPr vert="horz" wrap="square" lIns="0" tIns="0" rIns="0" bIns="0" rtlCol="0" anchor="t" anchorCtr="0">
            <a:spAutoFit/>
          </a:bodyPr>
          <a:lstStyle>
            <a:lvl1pPr algn="l" defTabSz="914355" rtl="0" eaLnBrk="1" latinLnBrk="0" hangingPunct="1">
              <a:lnSpc>
                <a:spcPct val="100000"/>
              </a:lnSpc>
              <a:spcBef>
                <a:spcPct val="0"/>
              </a:spcBef>
              <a:buNone/>
              <a:defRPr sz="3000" kern="1200" cap="all" spc="245" baseline="0">
                <a:solidFill>
                  <a:schemeClr val="tx2"/>
                </a:solidFill>
                <a:latin typeface="+mj-lt"/>
                <a:ea typeface="+mj-ea"/>
                <a:cs typeface="+mj-cs"/>
              </a:defRPr>
            </a:lvl1pPr>
          </a:lstStyle>
          <a:p>
            <a:pPr marL="0" marR="0" lvl="0" indent="0" algn="l" defTabSz="914355" rtl="0" eaLnBrk="1" fontAlgn="auto" latinLnBrk="0" hangingPunct="1">
              <a:lnSpc>
                <a:spcPct val="100000"/>
              </a:lnSpc>
              <a:spcBef>
                <a:spcPct val="0"/>
              </a:spcBef>
              <a:spcAft>
                <a:spcPts val="0"/>
              </a:spcAft>
              <a:buClrTx/>
              <a:buSzTx/>
              <a:buFontTx/>
              <a:buNone/>
              <a:tabLst/>
              <a:defRPr/>
            </a:pPr>
            <a:r>
              <a:rPr kumimoji="0" lang="en-GB" sz="2400" b="1" i="0" u="none" strike="noStrike" kern="1200" cap="all" spc="245" normalizeH="0" baseline="0" noProof="0" dirty="0">
                <a:ln>
                  <a:noFill/>
                </a:ln>
                <a:solidFill>
                  <a:srgbClr val="4D4D4D"/>
                </a:solidFill>
                <a:effectLst/>
                <a:uLnTx/>
                <a:uFillTx/>
                <a:latin typeface="Calibri Light"/>
                <a:cs typeface="Calibri Light"/>
              </a:rPr>
              <a:t>Brand Opportunity Identification funnel</a:t>
            </a:r>
            <a:endParaRPr lang="en-GB" sz="2400" b="1" i="0" u="none" strike="noStrike" kern="1200" cap="all" spc="245" normalizeH="0" baseline="0" noProof="0" dirty="0">
              <a:ln>
                <a:noFill/>
              </a:ln>
              <a:solidFill>
                <a:srgbClr val="4D4D4D"/>
              </a:solidFill>
              <a:effectLst/>
              <a:uLnTx/>
              <a:uFillTx/>
              <a:latin typeface="Calibri Light"/>
              <a:cs typeface="Calibri Light"/>
            </a:endParaRPr>
          </a:p>
        </p:txBody>
      </p:sp>
      <p:sp>
        <p:nvSpPr>
          <p:cNvPr id="6" name="Freeform 120">
            <a:extLst>
              <a:ext uri="{FF2B5EF4-FFF2-40B4-BE49-F238E27FC236}">
                <a16:creationId xmlns:a16="http://schemas.microsoft.com/office/drawing/2014/main" xmlns="" id="{1DF1CA43-C37C-4800-9B55-4BB2BEB1F643}"/>
              </a:ext>
            </a:extLst>
          </p:cNvPr>
          <p:cNvSpPr/>
          <p:nvPr/>
        </p:nvSpPr>
        <p:spPr>
          <a:xfrm>
            <a:off x="3082065" y="1534534"/>
            <a:ext cx="3168445" cy="3471041"/>
          </a:xfrm>
          <a:custGeom>
            <a:avLst/>
            <a:gdLst>
              <a:gd name="connsiteX0" fmla="*/ 0 w 2096814"/>
              <a:gd name="connsiteY0" fmla="*/ 2410196 h 2734408"/>
              <a:gd name="connsiteX1" fmla="*/ 362607 w 2096814"/>
              <a:gd name="connsiteY1" fmla="*/ 2725507 h 2734408"/>
              <a:gd name="connsiteX2" fmla="*/ 756745 w 2096814"/>
              <a:gd name="connsiteY2" fmla="*/ 2410196 h 2734408"/>
              <a:gd name="connsiteX3" fmla="*/ 1403131 w 2096814"/>
              <a:gd name="connsiteY3" fmla="*/ 281851 h 2734408"/>
              <a:gd name="connsiteX4" fmla="*/ 1860331 w 2096814"/>
              <a:gd name="connsiteY4" fmla="*/ 45369 h 2734408"/>
              <a:gd name="connsiteX5" fmla="*/ 2096814 w 2096814"/>
              <a:gd name="connsiteY5" fmla="*/ 486803 h 2734408"/>
              <a:gd name="connsiteX6" fmla="*/ 2096814 w 2096814"/>
              <a:gd name="connsiteY6" fmla="*/ 486803 h 2734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96814" h="2734408">
                <a:moveTo>
                  <a:pt x="0" y="2410196"/>
                </a:moveTo>
                <a:cubicBezTo>
                  <a:pt x="118241" y="2567851"/>
                  <a:pt x="236483" y="2725507"/>
                  <a:pt x="362607" y="2725507"/>
                </a:cubicBezTo>
                <a:cubicBezTo>
                  <a:pt x="488731" y="2725507"/>
                  <a:pt x="583324" y="2817472"/>
                  <a:pt x="756745" y="2410196"/>
                </a:cubicBezTo>
                <a:cubicBezTo>
                  <a:pt x="930166" y="2002920"/>
                  <a:pt x="1219200" y="675989"/>
                  <a:pt x="1403131" y="281851"/>
                </a:cubicBezTo>
                <a:cubicBezTo>
                  <a:pt x="1587062" y="-112287"/>
                  <a:pt x="1744717" y="11210"/>
                  <a:pt x="1860331" y="45369"/>
                </a:cubicBezTo>
                <a:cubicBezTo>
                  <a:pt x="1975945" y="79528"/>
                  <a:pt x="2096814" y="486803"/>
                  <a:pt x="2096814" y="486803"/>
                </a:cubicBezTo>
                <a:lnTo>
                  <a:pt x="2096814" y="486803"/>
                </a:lnTo>
              </a:path>
            </a:pathLst>
          </a:custGeom>
          <a:noFill/>
          <a:ln w="69850" cap="rnd">
            <a:solidFill>
              <a:schemeClr val="accent1"/>
            </a:solidFill>
            <a:prstDash val="sysDot"/>
          </a:ln>
          <a:effectLst/>
        </p:spPr>
        <p:style>
          <a:lnRef idx="1">
            <a:schemeClr val="accent1"/>
          </a:lnRef>
          <a:fillRef idx="3">
            <a:schemeClr val="accent1"/>
          </a:fillRef>
          <a:effectRef idx="2">
            <a:schemeClr val="accent1"/>
          </a:effectRef>
          <a:fontRef idx="minor">
            <a:schemeClr val="lt1"/>
          </a:fontRef>
        </p:style>
        <p:txBody>
          <a:bodyPr lIns="121902" tIns="60951" rIns="121902" bIns="60951" anchor="ctr"/>
          <a:lstStyle/>
          <a:p>
            <a:pPr algn="ctr" defTabSz="914355">
              <a:defRPr/>
            </a:pPr>
            <a:endParaRPr lang="en-GB">
              <a:solidFill>
                <a:prstClr val="white"/>
              </a:solidFill>
              <a:latin typeface="Avenir Medium"/>
            </a:endParaRPr>
          </a:p>
        </p:txBody>
      </p:sp>
      <p:sp>
        <p:nvSpPr>
          <p:cNvPr id="7" name="Trapezoid 121">
            <a:extLst>
              <a:ext uri="{FF2B5EF4-FFF2-40B4-BE49-F238E27FC236}">
                <a16:creationId xmlns:a16="http://schemas.microsoft.com/office/drawing/2014/main" xmlns="" id="{364A8FFA-6962-4F78-9379-D670C50C1F67}"/>
              </a:ext>
            </a:extLst>
          </p:cNvPr>
          <p:cNvSpPr/>
          <p:nvPr/>
        </p:nvSpPr>
        <p:spPr bwMode="auto">
          <a:xfrm rot="5400000">
            <a:off x="923374" y="2053368"/>
            <a:ext cx="3542851" cy="3015895"/>
          </a:xfrm>
          <a:custGeom>
            <a:avLst/>
            <a:gdLst>
              <a:gd name="connsiteX0" fmla="*/ 0 w 6475465"/>
              <a:gd name="connsiteY0" fmla="*/ 6031148 h 6031148"/>
              <a:gd name="connsiteX1" fmla="*/ 0 w 6475465"/>
              <a:gd name="connsiteY1" fmla="*/ 0 h 6031148"/>
              <a:gd name="connsiteX2" fmla="*/ 6475465 w 6475465"/>
              <a:gd name="connsiteY2" fmla="*/ 0 h 6031148"/>
              <a:gd name="connsiteX3" fmla="*/ 6475465 w 6475465"/>
              <a:gd name="connsiteY3" fmla="*/ 6031148 h 6031148"/>
              <a:gd name="connsiteX4" fmla="*/ 0 w 6475465"/>
              <a:gd name="connsiteY4" fmla="*/ 6031148 h 6031148"/>
              <a:gd name="connsiteX0" fmla="*/ 26578 w 6502043"/>
              <a:gd name="connsiteY0" fmla="*/ 6031148 h 6031148"/>
              <a:gd name="connsiteX1" fmla="*/ 0 w 6502043"/>
              <a:gd name="connsiteY1" fmla="*/ 3015574 h 6031148"/>
              <a:gd name="connsiteX2" fmla="*/ 26578 w 6502043"/>
              <a:gd name="connsiteY2" fmla="*/ 0 h 6031148"/>
              <a:gd name="connsiteX3" fmla="*/ 6502043 w 6502043"/>
              <a:gd name="connsiteY3" fmla="*/ 0 h 6031148"/>
              <a:gd name="connsiteX4" fmla="*/ 6502043 w 6502043"/>
              <a:gd name="connsiteY4" fmla="*/ 6031148 h 6031148"/>
              <a:gd name="connsiteX5" fmla="*/ 26578 w 6502043"/>
              <a:gd name="connsiteY5" fmla="*/ 6031148 h 6031148"/>
              <a:gd name="connsiteX0" fmla="*/ 610236 w 7085701"/>
              <a:gd name="connsiteY0" fmla="*/ 6031148 h 6031148"/>
              <a:gd name="connsiteX1" fmla="*/ 0 w 7085701"/>
              <a:gd name="connsiteY1" fmla="*/ 3015574 h 6031148"/>
              <a:gd name="connsiteX2" fmla="*/ 610236 w 7085701"/>
              <a:gd name="connsiteY2" fmla="*/ 0 h 6031148"/>
              <a:gd name="connsiteX3" fmla="*/ 7085701 w 7085701"/>
              <a:gd name="connsiteY3" fmla="*/ 0 h 6031148"/>
              <a:gd name="connsiteX4" fmla="*/ 7085701 w 7085701"/>
              <a:gd name="connsiteY4" fmla="*/ 6031148 h 6031148"/>
              <a:gd name="connsiteX5" fmla="*/ 610236 w 7085701"/>
              <a:gd name="connsiteY5" fmla="*/ 6031148 h 6031148"/>
              <a:gd name="connsiteX0" fmla="*/ 748099 w 7223564"/>
              <a:gd name="connsiteY0" fmla="*/ 6031148 h 6031148"/>
              <a:gd name="connsiteX1" fmla="*/ 137863 w 7223564"/>
              <a:gd name="connsiteY1" fmla="*/ 3015574 h 6031148"/>
              <a:gd name="connsiteX2" fmla="*/ 748099 w 7223564"/>
              <a:gd name="connsiteY2" fmla="*/ 0 h 6031148"/>
              <a:gd name="connsiteX3" fmla="*/ 7223564 w 7223564"/>
              <a:gd name="connsiteY3" fmla="*/ 0 h 6031148"/>
              <a:gd name="connsiteX4" fmla="*/ 7223564 w 7223564"/>
              <a:gd name="connsiteY4" fmla="*/ 6031148 h 6031148"/>
              <a:gd name="connsiteX5" fmla="*/ 748099 w 7223564"/>
              <a:gd name="connsiteY5" fmla="*/ 6031148 h 6031148"/>
              <a:gd name="connsiteX0" fmla="*/ 748099 w 7223564"/>
              <a:gd name="connsiteY0" fmla="*/ 6031148 h 6031787"/>
              <a:gd name="connsiteX1" fmla="*/ 137863 w 7223564"/>
              <a:gd name="connsiteY1" fmla="*/ 3015574 h 6031787"/>
              <a:gd name="connsiteX2" fmla="*/ 748099 w 7223564"/>
              <a:gd name="connsiteY2" fmla="*/ 0 h 6031787"/>
              <a:gd name="connsiteX3" fmla="*/ 7223564 w 7223564"/>
              <a:gd name="connsiteY3" fmla="*/ 0 h 6031787"/>
              <a:gd name="connsiteX4" fmla="*/ 7223564 w 7223564"/>
              <a:gd name="connsiteY4" fmla="*/ 6031148 h 6031787"/>
              <a:gd name="connsiteX5" fmla="*/ 748099 w 7223564"/>
              <a:gd name="connsiteY5" fmla="*/ 6031148 h 6031787"/>
              <a:gd name="connsiteX0" fmla="*/ 610236 w 7085701"/>
              <a:gd name="connsiteY0" fmla="*/ 6031151 h 6031790"/>
              <a:gd name="connsiteX1" fmla="*/ 0 w 7085701"/>
              <a:gd name="connsiteY1" fmla="*/ 3015577 h 6031790"/>
              <a:gd name="connsiteX2" fmla="*/ 610236 w 7085701"/>
              <a:gd name="connsiteY2" fmla="*/ 3 h 6031790"/>
              <a:gd name="connsiteX3" fmla="*/ 7085701 w 7085701"/>
              <a:gd name="connsiteY3" fmla="*/ 3 h 6031790"/>
              <a:gd name="connsiteX4" fmla="*/ 7085701 w 7085701"/>
              <a:gd name="connsiteY4" fmla="*/ 6031151 h 6031790"/>
              <a:gd name="connsiteX5" fmla="*/ 610236 w 7085701"/>
              <a:gd name="connsiteY5" fmla="*/ 6031151 h 6031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085701" h="6031790">
                <a:moveTo>
                  <a:pt x="610236" y="6031151"/>
                </a:moveTo>
                <a:cubicBezTo>
                  <a:pt x="557695" y="6073304"/>
                  <a:pt x="0" y="4020768"/>
                  <a:pt x="0" y="3015577"/>
                </a:cubicBezTo>
                <a:cubicBezTo>
                  <a:pt x="0" y="2010386"/>
                  <a:pt x="616064" y="-3241"/>
                  <a:pt x="610236" y="3"/>
                </a:cubicBezTo>
                <a:lnTo>
                  <a:pt x="7085701" y="3"/>
                </a:lnTo>
                <a:lnTo>
                  <a:pt x="7085701" y="6031151"/>
                </a:lnTo>
                <a:lnTo>
                  <a:pt x="610236" y="6031151"/>
                </a:lnTo>
                <a:close/>
              </a:path>
            </a:pathLst>
          </a:custGeom>
          <a:solidFill>
            <a:schemeClr val="bg1">
              <a:lumMod val="50000"/>
              <a:alpha val="25000"/>
            </a:schemeClr>
          </a:solidFill>
          <a:ln w="9525" cap="flat" cmpd="sng" algn="ctr">
            <a:noFill/>
            <a:prstDash val="solid"/>
            <a:round/>
            <a:headEnd type="none" w="med" len="med"/>
            <a:tailEnd type="none" w="med" len="med"/>
          </a:ln>
          <a:effectLst/>
        </p:spPr>
        <p:txBody>
          <a:bodyPr lIns="121902" tIns="60951" rIns="121902" bIns="60951"/>
          <a:lstStyle/>
          <a:p>
            <a:pPr algn="ctr" defTabSz="914355">
              <a:defRPr/>
            </a:pPr>
            <a:endParaRPr lang="en-GB" sz="2950" b="1" dirty="0">
              <a:solidFill>
                <a:prstClr val="black"/>
              </a:solidFill>
              <a:latin typeface="Avenir Medium"/>
              <a:cs typeface="Calibri" pitchFamily="34" charset="0"/>
            </a:endParaRPr>
          </a:p>
        </p:txBody>
      </p:sp>
      <p:sp>
        <p:nvSpPr>
          <p:cNvPr id="8" name="Trapezoid 7">
            <a:extLst>
              <a:ext uri="{FF2B5EF4-FFF2-40B4-BE49-F238E27FC236}">
                <a16:creationId xmlns:a16="http://schemas.microsoft.com/office/drawing/2014/main" xmlns="" id="{8F25326E-0844-4DC7-8885-71101D88EA1A}"/>
              </a:ext>
            </a:extLst>
          </p:cNvPr>
          <p:cNvSpPr/>
          <p:nvPr/>
        </p:nvSpPr>
        <p:spPr bwMode="auto">
          <a:xfrm rot="5400000">
            <a:off x="4802899" y="2093327"/>
            <a:ext cx="2920618" cy="2903878"/>
          </a:xfrm>
          <a:prstGeom prst="trapezoid">
            <a:avLst>
              <a:gd name="adj" fmla="val 0"/>
            </a:avLst>
          </a:prstGeom>
          <a:solidFill>
            <a:srgbClr val="FBBC1C">
              <a:alpha val="25000"/>
            </a:srgbClr>
          </a:solidFill>
          <a:ln w="9525" cap="flat" cmpd="sng" algn="ctr">
            <a:noFill/>
            <a:prstDash val="solid"/>
            <a:round/>
            <a:headEnd type="none" w="med" len="med"/>
            <a:tailEnd type="none" w="med" len="med"/>
          </a:ln>
          <a:effectLst/>
        </p:spPr>
        <p:txBody>
          <a:bodyPr lIns="121902" tIns="60951" rIns="121902" bIns="60951"/>
          <a:lstStyle/>
          <a:p>
            <a:pPr algn="ctr" defTabSz="914355">
              <a:defRPr/>
            </a:pPr>
            <a:endParaRPr lang="en-GB" sz="2950" b="1" dirty="0">
              <a:solidFill>
                <a:prstClr val="black"/>
              </a:solidFill>
              <a:latin typeface="Avenir Medium"/>
              <a:cs typeface="Calibri" pitchFamily="34" charset="0"/>
            </a:endParaRPr>
          </a:p>
        </p:txBody>
      </p:sp>
      <p:sp>
        <p:nvSpPr>
          <p:cNvPr id="9" name="Trapezoid 8">
            <a:extLst>
              <a:ext uri="{FF2B5EF4-FFF2-40B4-BE49-F238E27FC236}">
                <a16:creationId xmlns:a16="http://schemas.microsoft.com/office/drawing/2014/main" xmlns="" id="{01B39FC7-EBE4-43DB-BAB9-4E0F05E1E4EB}"/>
              </a:ext>
            </a:extLst>
          </p:cNvPr>
          <p:cNvSpPr/>
          <p:nvPr/>
        </p:nvSpPr>
        <p:spPr bwMode="auto">
          <a:xfrm rot="5400000">
            <a:off x="8548423" y="2101993"/>
            <a:ext cx="3006051" cy="2992082"/>
          </a:xfrm>
          <a:prstGeom prst="trapezoid">
            <a:avLst>
              <a:gd name="adj" fmla="val 0"/>
            </a:avLst>
          </a:prstGeom>
          <a:solidFill>
            <a:schemeClr val="accent5">
              <a:alpha val="25000"/>
            </a:schemeClr>
          </a:solidFill>
          <a:ln w="9525" cap="flat" cmpd="sng" algn="ctr">
            <a:noFill/>
            <a:prstDash val="solid"/>
            <a:round/>
            <a:headEnd type="none" w="med" len="med"/>
            <a:tailEnd type="none" w="med" len="med"/>
          </a:ln>
          <a:effectLst/>
        </p:spPr>
        <p:txBody>
          <a:bodyPr lIns="121902" tIns="60951" rIns="121902" bIns="60951"/>
          <a:lstStyle/>
          <a:p>
            <a:pPr algn="ctr" defTabSz="914355">
              <a:defRPr/>
            </a:pPr>
            <a:endParaRPr lang="en-GB" sz="2950" b="1" dirty="0">
              <a:solidFill>
                <a:prstClr val="black"/>
              </a:solidFill>
              <a:latin typeface="Avenir Medium"/>
              <a:cs typeface="Calibri" pitchFamily="34" charset="0"/>
            </a:endParaRPr>
          </a:p>
        </p:txBody>
      </p:sp>
      <p:sp>
        <p:nvSpPr>
          <p:cNvPr id="10" name="TextBox 8">
            <a:extLst>
              <a:ext uri="{FF2B5EF4-FFF2-40B4-BE49-F238E27FC236}">
                <a16:creationId xmlns:a16="http://schemas.microsoft.com/office/drawing/2014/main" xmlns="" id="{D783BD65-9F78-4108-BCAA-5E1405E0D18F}"/>
              </a:ext>
            </a:extLst>
          </p:cNvPr>
          <p:cNvSpPr txBox="1">
            <a:spLocks noChangeArrowheads="1"/>
          </p:cNvSpPr>
          <p:nvPr/>
        </p:nvSpPr>
        <p:spPr bwMode="auto">
          <a:xfrm>
            <a:off x="5207059" y="3576873"/>
            <a:ext cx="2463640" cy="7000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02" tIns="60951" rIns="121902" bIns="60951">
            <a:spAutoFit/>
          </a:bodyPr>
          <a:lstStyle>
            <a:lvl1pPr eaLnBrk="0" hangingPunct="0">
              <a:defRPr>
                <a:solidFill>
                  <a:schemeClr val="tx1"/>
                </a:solidFill>
                <a:latin typeface="Arial" pitchFamily="34" charset="0"/>
                <a:ea typeface="ヒラギノ角ゴ Pro W3" charset="-128"/>
              </a:defRPr>
            </a:lvl1pPr>
            <a:lvl2pPr marL="742950" indent="-285750" eaLnBrk="0" hangingPunct="0">
              <a:defRPr>
                <a:solidFill>
                  <a:schemeClr val="tx1"/>
                </a:solidFill>
                <a:latin typeface="Arial" pitchFamily="34" charset="0"/>
                <a:ea typeface="ヒラギノ角ゴ Pro W3" charset="-128"/>
              </a:defRPr>
            </a:lvl2pPr>
            <a:lvl3pPr marL="1143000" indent="-228600" eaLnBrk="0" hangingPunct="0">
              <a:defRPr>
                <a:solidFill>
                  <a:schemeClr val="tx1"/>
                </a:solidFill>
                <a:latin typeface="Arial" pitchFamily="34" charset="0"/>
                <a:ea typeface="ヒラギノ角ゴ Pro W3" charset="-128"/>
              </a:defRPr>
            </a:lvl3pPr>
            <a:lvl4pPr marL="1600200" indent="-228600" eaLnBrk="0" hangingPunct="0">
              <a:defRPr>
                <a:solidFill>
                  <a:schemeClr val="tx1"/>
                </a:solidFill>
                <a:latin typeface="Arial" pitchFamily="34" charset="0"/>
                <a:ea typeface="ヒラギノ角ゴ Pro W3" charset="-128"/>
              </a:defRPr>
            </a:lvl4pPr>
            <a:lvl5pPr marL="2057400" indent="-228600" eaLnBrk="0" hangingPunct="0">
              <a:defRPr>
                <a:solidFill>
                  <a:schemeClr val="tx1"/>
                </a:solidFill>
                <a:latin typeface="Arial"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itchFamily="34" charset="0"/>
                <a:ea typeface="ヒラギノ角ゴ Pro W3" charset="-128"/>
              </a:defRPr>
            </a:lvl9pPr>
          </a:lstStyle>
          <a:p>
            <a:pPr algn="ctr" defTabSz="914355" eaLnBrk="1" hangingPunct="1">
              <a:defRPr/>
            </a:pPr>
            <a:r>
              <a:rPr lang="en-GB" altLang="en-US" sz="3749">
                <a:solidFill>
                  <a:srgbClr val="FFFFFF"/>
                </a:solidFill>
                <a:latin typeface="Avenir Medium"/>
              </a:rPr>
              <a:t>Dig DEEP</a:t>
            </a:r>
          </a:p>
        </p:txBody>
      </p:sp>
      <p:sp>
        <p:nvSpPr>
          <p:cNvPr id="11" name="Right Arrow 10">
            <a:extLst>
              <a:ext uri="{FF2B5EF4-FFF2-40B4-BE49-F238E27FC236}">
                <a16:creationId xmlns:a16="http://schemas.microsoft.com/office/drawing/2014/main" xmlns="" id="{5F3228A2-96FB-4088-9CE0-0AD7D7428896}"/>
              </a:ext>
            </a:extLst>
          </p:cNvPr>
          <p:cNvSpPr>
            <a:spLocks noChangeArrowheads="1"/>
          </p:cNvSpPr>
          <p:nvPr/>
        </p:nvSpPr>
        <p:spPr bwMode="auto">
          <a:xfrm>
            <a:off x="4138214" y="3258820"/>
            <a:ext cx="969370" cy="408606"/>
          </a:xfrm>
          <a:prstGeom prst="rightArrow">
            <a:avLst>
              <a:gd name="adj1" fmla="val 100000"/>
              <a:gd name="adj2" fmla="val 71991"/>
            </a:avLst>
          </a:prstGeom>
          <a:solidFill>
            <a:schemeClr val="accent1"/>
          </a:solidFill>
          <a:ln>
            <a:noFill/>
          </a:ln>
          <a:extLst>
            <a:ext uri="{91240B29-F687-4F45-9708-019B960494DF}">
              <a14:hiddenLine xmlns:a14="http://schemas.microsoft.com/office/drawing/2010/main" w="57150" algn="ctr">
                <a:solidFill>
                  <a:srgbClr val="000000"/>
                </a:solidFill>
                <a:round/>
                <a:headEnd/>
                <a:tailEnd/>
              </a14:hiddenLine>
            </a:ext>
          </a:extLst>
        </p:spPr>
        <p:txBody>
          <a:bodyPr lIns="121902" tIns="60951" rIns="121902" bIns="60951"/>
          <a:lstStyle>
            <a:lvl1pPr eaLnBrk="0" hangingPunct="0">
              <a:defRPr>
                <a:solidFill>
                  <a:schemeClr val="tx1"/>
                </a:solidFill>
                <a:latin typeface="Arial" pitchFamily="34" charset="0"/>
                <a:ea typeface="ヒラギノ角ゴ Pro W3" charset="-128"/>
              </a:defRPr>
            </a:lvl1pPr>
            <a:lvl2pPr marL="742950" indent="-285750" eaLnBrk="0" hangingPunct="0">
              <a:defRPr>
                <a:solidFill>
                  <a:schemeClr val="tx1"/>
                </a:solidFill>
                <a:latin typeface="Arial" pitchFamily="34" charset="0"/>
                <a:ea typeface="ヒラギノ角ゴ Pro W3" charset="-128"/>
              </a:defRPr>
            </a:lvl2pPr>
            <a:lvl3pPr marL="1143000" indent="-228600" eaLnBrk="0" hangingPunct="0">
              <a:defRPr>
                <a:solidFill>
                  <a:schemeClr val="tx1"/>
                </a:solidFill>
                <a:latin typeface="Arial" pitchFamily="34" charset="0"/>
                <a:ea typeface="ヒラギノ角ゴ Pro W3" charset="-128"/>
              </a:defRPr>
            </a:lvl3pPr>
            <a:lvl4pPr marL="1600200" indent="-228600" eaLnBrk="0" hangingPunct="0">
              <a:defRPr>
                <a:solidFill>
                  <a:schemeClr val="tx1"/>
                </a:solidFill>
                <a:latin typeface="Arial" pitchFamily="34" charset="0"/>
                <a:ea typeface="ヒラギノ角ゴ Pro W3" charset="-128"/>
              </a:defRPr>
            </a:lvl4pPr>
            <a:lvl5pPr marL="2057400" indent="-228600" eaLnBrk="0" hangingPunct="0">
              <a:defRPr>
                <a:solidFill>
                  <a:schemeClr val="tx1"/>
                </a:solidFill>
                <a:latin typeface="Arial"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itchFamily="34" charset="0"/>
                <a:ea typeface="ヒラギノ角ゴ Pro W3" charset="-128"/>
              </a:defRPr>
            </a:lvl9pPr>
          </a:lstStyle>
          <a:p>
            <a:pPr algn="ctr" defTabSz="914355" eaLnBrk="1" hangingPunct="1">
              <a:defRPr/>
            </a:pPr>
            <a:endParaRPr lang="en-GB" altLang="en-US" sz="2950" b="1">
              <a:solidFill>
                <a:srgbClr val="000000"/>
              </a:solidFill>
              <a:latin typeface="Avenir Medium"/>
            </a:endParaRPr>
          </a:p>
        </p:txBody>
      </p:sp>
      <p:sp>
        <p:nvSpPr>
          <p:cNvPr id="12" name="Right Arrow 11">
            <a:extLst>
              <a:ext uri="{FF2B5EF4-FFF2-40B4-BE49-F238E27FC236}">
                <a16:creationId xmlns:a16="http://schemas.microsoft.com/office/drawing/2014/main" xmlns="" id="{8F648454-75FD-4621-B49D-DBD6B19AFE3D}"/>
              </a:ext>
            </a:extLst>
          </p:cNvPr>
          <p:cNvSpPr>
            <a:spLocks noChangeArrowheads="1"/>
          </p:cNvSpPr>
          <p:nvPr/>
        </p:nvSpPr>
        <p:spPr bwMode="auto">
          <a:xfrm>
            <a:off x="7715148" y="3322007"/>
            <a:ext cx="969370" cy="408606"/>
          </a:xfrm>
          <a:prstGeom prst="rightArrow">
            <a:avLst>
              <a:gd name="adj1" fmla="val 100000"/>
              <a:gd name="adj2" fmla="val 71991"/>
            </a:avLst>
          </a:prstGeom>
          <a:solidFill>
            <a:srgbClr val="FBBC1C"/>
          </a:solidFill>
          <a:ln>
            <a:noFill/>
          </a:ln>
          <a:extLst>
            <a:ext uri="{91240B29-F687-4F45-9708-019B960494DF}">
              <a14:hiddenLine xmlns:a14="http://schemas.microsoft.com/office/drawing/2010/main" w="57150" algn="ctr">
                <a:solidFill>
                  <a:srgbClr val="000000"/>
                </a:solidFill>
                <a:round/>
                <a:headEnd/>
                <a:tailEnd/>
              </a14:hiddenLine>
            </a:ext>
          </a:extLst>
        </p:spPr>
        <p:txBody>
          <a:bodyPr lIns="121902" tIns="60951" rIns="121902" bIns="60951"/>
          <a:lstStyle>
            <a:lvl1pPr eaLnBrk="0" hangingPunct="0">
              <a:defRPr>
                <a:solidFill>
                  <a:schemeClr val="tx1"/>
                </a:solidFill>
                <a:latin typeface="Arial" pitchFamily="34" charset="0"/>
                <a:ea typeface="ヒラギノ角ゴ Pro W3" charset="-128"/>
              </a:defRPr>
            </a:lvl1pPr>
            <a:lvl2pPr marL="742950" indent="-285750" eaLnBrk="0" hangingPunct="0">
              <a:defRPr>
                <a:solidFill>
                  <a:schemeClr val="tx1"/>
                </a:solidFill>
                <a:latin typeface="Arial" pitchFamily="34" charset="0"/>
                <a:ea typeface="ヒラギノ角ゴ Pro W3" charset="-128"/>
              </a:defRPr>
            </a:lvl2pPr>
            <a:lvl3pPr marL="1143000" indent="-228600" eaLnBrk="0" hangingPunct="0">
              <a:defRPr>
                <a:solidFill>
                  <a:schemeClr val="tx1"/>
                </a:solidFill>
                <a:latin typeface="Arial" pitchFamily="34" charset="0"/>
                <a:ea typeface="ヒラギノ角ゴ Pro W3" charset="-128"/>
              </a:defRPr>
            </a:lvl3pPr>
            <a:lvl4pPr marL="1600200" indent="-228600" eaLnBrk="0" hangingPunct="0">
              <a:defRPr>
                <a:solidFill>
                  <a:schemeClr val="tx1"/>
                </a:solidFill>
                <a:latin typeface="Arial" pitchFamily="34" charset="0"/>
                <a:ea typeface="ヒラギノ角ゴ Pro W3" charset="-128"/>
              </a:defRPr>
            </a:lvl4pPr>
            <a:lvl5pPr marL="2057400" indent="-228600" eaLnBrk="0" hangingPunct="0">
              <a:defRPr>
                <a:solidFill>
                  <a:schemeClr val="tx1"/>
                </a:solidFill>
                <a:latin typeface="Arial"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itchFamily="34" charset="0"/>
                <a:ea typeface="ヒラギノ角ゴ Pro W3" charset="-128"/>
              </a:defRPr>
            </a:lvl9pPr>
          </a:lstStyle>
          <a:p>
            <a:pPr algn="ctr" defTabSz="914355" eaLnBrk="1" hangingPunct="1">
              <a:defRPr/>
            </a:pPr>
            <a:endParaRPr lang="en-GB" altLang="en-US" sz="2950" b="1">
              <a:solidFill>
                <a:srgbClr val="000000"/>
              </a:solidFill>
              <a:latin typeface="Avenir Medium"/>
            </a:endParaRPr>
          </a:p>
        </p:txBody>
      </p:sp>
      <p:sp>
        <p:nvSpPr>
          <p:cNvPr id="13" name=" 4">
            <a:extLst>
              <a:ext uri="{FF2B5EF4-FFF2-40B4-BE49-F238E27FC236}">
                <a16:creationId xmlns:a16="http://schemas.microsoft.com/office/drawing/2014/main" xmlns="" id="{549A5E4E-D0D4-4B05-88AF-06A2EBB72593}"/>
              </a:ext>
            </a:extLst>
          </p:cNvPr>
          <p:cNvSpPr/>
          <p:nvPr/>
        </p:nvSpPr>
        <p:spPr bwMode="auto">
          <a:xfrm>
            <a:off x="1173512" y="1782930"/>
            <a:ext cx="3028406" cy="1952045"/>
          </a:xfrm>
          <a:prstGeom prst="funnel">
            <a:avLst/>
          </a:prstGeom>
          <a:solidFill>
            <a:schemeClr val="bg1">
              <a:lumMod val="65000"/>
              <a:alpha val="40000"/>
            </a:schemeClr>
          </a:solidFill>
          <a:ln w="19050" cap="flat" cmpd="sng" algn="ctr">
            <a:solidFill>
              <a:schemeClr val="tx2"/>
            </a:solidFill>
            <a:prstDash val="solid"/>
          </a:ln>
          <a:effectLst/>
        </p:spPr>
        <p:txBody>
          <a:bodyPr lIns="121902" tIns="60951" rIns="121902" bIns="60951"/>
          <a:lstStyle/>
          <a:p>
            <a:pPr defTabSz="914355">
              <a:defRPr/>
            </a:pPr>
            <a:endParaRPr lang="en-GB">
              <a:solidFill>
                <a:srgbClr val="4D4D4D"/>
              </a:solidFill>
              <a:latin typeface="Avenir Medium"/>
            </a:endParaRPr>
          </a:p>
        </p:txBody>
      </p:sp>
      <p:sp>
        <p:nvSpPr>
          <p:cNvPr id="14" name="Right Triangle 13">
            <a:extLst>
              <a:ext uri="{FF2B5EF4-FFF2-40B4-BE49-F238E27FC236}">
                <a16:creationId xmlns:a16="http://schemas.microsoft.com/office/drawing/2014/main" xmlns="" id="{67F33BF0-F97C-418D-8425-6C6699849C09}"/>
              </a:ext>
            </a:extLst>
          </p:cNvPr>
          <p:cNvSpPr/>
          <p:nvPr/>
        </p:nvSpPr>
        <p:spPr>
          <a:xfrm rot="338926" flipV="1">
            <a:off x="2767401" y="1553937"/>
            <a:ext cx="550298" cy="1356403"/>
          </a:xfrm>
          <a:prstGeom prst="rtTriangle">
            <a:avLst/>
          </a:prstGeom>
          <a:solidFill>
            <a:schemeClr val="accent4"/>
          </a:solidFill>
          <a:ln>
            <a:noFill/>
          </a:ln>
        </p:spPr>
        <p:style>
          <a:lnRef idx="1">
            <a:schemeClr val="accent1"/>
          </a:lnRef>
          <a:fillRef idx="3">
            <a:schemeClr val="accent1"/>
          </a:fillRef>
          <a:effectRef idx="2">
            <a:schemeClr val="accent1"/>
          </a:effectRef>
          <a:fontRef idx="minor">
            <a:schemeClr val="lt1"/>
          </a:fontRef>
        </p:style>
        <p:txBody>
          <a:bodyPr lIns="121902" tIns="60951" rIns="121902" bIns="60951" anchor="ctr"/>
          <a:lstStyle>
            <a:lvl1pPr eaLnBrk="0" hangingPunct="0">
              <a:defRPr>
                <a:solidFill>
                  <a:schemeClr val="tx1"/>
                </a:solidFill>
                <a:latin typeface="Arial" pitchFamily="34" charset="0"/>
                <a:ea typeface="ヒラギノ角ゴ Pro W3" charset="-128"/>
              </a:defRPr>
            </a:lvl1pPr>
            <a:lvl2pPr marL="742950" indent="-285750" eaLnBrk="0" hangingPunct="0">
              <a:defRPr>
                <a:solidFill>
                  <a:schemeClr val="tx1"/>
                </a:solidFill>
                <a:latin typeface="Arial" pitchFamily="34" charset="0"/>
                <a:ea typeface="ヒラギノ角ゴ Pro W3" charset="-128"/>
              </a:defRPr>
            </a:lvl2pPr>
            <a:lvl3pPr marL="1143000" indent="-228600" eaLnBrk="0" hangingPunct="0">
              <a:defRPr>
                <a:solidFill>
                  <a:schemeClr val="tx1"/>
                </a:solidFill>
                <a:latin typeface="Arial" pitchFamily="34" charset="0"/>
                <a:ea typeface="ヒラギノ角ゴ Pro W3" charset="-128"/>
              </a:defRPr>
            </a:lvl3pPr>
            <a:lvl4pPr marL="1600200" indent="-228600" eaLnBrk="0" hangingPunct="0">
              <a:defRPr>
                <a:solidFill>
                  <a:schemeClr val="tx1"/>
                </a:solidFill>
                <a:latin typeface="Arial" pitchFamily="34" charset="0"/>
                <a:ea typeface="ヒラギノ角ゴ Pro W3" charset="-128"/>
              </a:defRPr>
            </a:lvl4pPr>
            <a:lvl5pPr marL="2057400" indent="-228600" eaLnBrk="0" hangingPunct="0">
              <a:defRPr>
                <a:solidFill>
                  <a:schemeClr val="tx1"/>
                </a:solidFill>
                <a:latin typeface="Arial" pitchFamily="34" charset="0"/>
                <a:ea typeface="ヒラギノ角ゴ Pro W3" charset="-128"/>
              </a:defRPr>
            </a:lvl5pPr>
            <a:lvl6pPr marL="2514600" indent="-228600" eaLnBrk="0" fontAlgn="base" hangingPunct="0">
              <a:spcBef>
                <a:spcPct val="0"/>
              </a:spcBef>
              <a:spcAft>
                <a:spcPct val="0"/>
              </a:spcAft>
              <a:defRPr>
                <a:solidFill>
                  <a:schemeClr val="tx1"/>
                </a:solidFill>
                <a:latin typeface="Arial" pitchFamily="34" charset="0"/>
                <a:ea typeface="ヒラギノ角ゴ Pro W3" charset="-128"/>
              </a:defRPr>
            </a:lvl6pPr>
            <a:lvl7pPr marL="2971800" indent="-228600" eaLnBrk="0" fontAlgn="base" hangingPunct="0">
              <a:spcBef>
                <a:spcPct val="0"/>
              </a:spcBef>
              <a:spcAft>
                <a:spcPct val="0"/>
              </a:spcAft>
              <a:defRPr>
                <a:solidFill>
                  <a:schemeClr val="tx1"/>
                </a:solidFill>
                <a:latin typeface="Arial" pitchFamily="34" charset="0"/>
                <a:ea typeface="ヒラギノ角ゴ Pro W3" charset="-128"/>
              </a:defRPr>
            </a:lvl7pPr>
            <a:lvl8pPr marL="3429000" indent="-228600" eaLnBrk="0" fontAlgn="base" hangingPunct="0">
              <a:spcBef>
                <a:spcPct val="0"/>
              </a:spcBef>
              <a:spcAft>
                <a:spcPct val="0"/>
              </a:spcAft>
              <a:defRPr>
                <a:solidFill>
                  <a:schemeClr val="tx1"/>
                </a:solidFill>
                <a:latin typeface="Arial" pitchFamily="34" charset="0"/>
                <a:ea typeface="ヒラギノ角ゴ Pro W3" charset="-128"/>
              </a:defRPr>
            </a:lvl8pPr>
            <a:lvl9pPr marL="3886200" indent="-228600" eaLnBrk="0" fontAlgn="base" hangingPunct="0">
              <a:spcBef>
                <a:spcPct val="0"/>
              </a:spcBef>
              <a:spcAft>
                <a:spcPct val="0"/>
              </a:spcAft>
              <a:defRPr>
                <a:solidFill>
                  <a:schemeClr val="tx1"/>
                </a:solidFill>
                <a:latin typeface="Arial" pitchFamily="34" charset="0"/>
                <a:ea typeface="ヒラギノ角ゴ Pro W3" charset="-128"/>
              </a:defRPr>
            </a:lvl9pPr>
          </a:lstStyle>
          <a:p>
            <a:pPr algn="ctr" defTabSz="914355" eaLnBrk="1" hangingPunct="1">
              <a:defRPr/>
            </a:pPr>
            <a:endParaRPr lang="en-GB" altLang="en-US">
              <a:solidFill>
                <a:srgbClr val="FFFFFF"/>
              </a:solidFill>
              <a:latin typeface="Avenir Medium"/>
            </a:endParaRPr>
          </a:p>
        </p:txBody>
      </p:sp>
      <p:sp>
        <p:nvSpPr>
          <p:cNvPr id="15" name="Isosceles Triangle 14">
            <a:extLst>
              <a:ext uri="{FF2B5EF4-FFF2-40B4-BE49-F238E27FC236}">
                <a16:creationId xmlns:a16="http://schemas.microsoft.com/office/drawing/2014/main" xmlns="" id="{6D0E3A24-25BA-4B41-826C-70FAFF06A40D}"/>
              </a:ext>
            </a:extLst>
          </p:cNvPr>
          <p:cNvSpPr/>
          <p:nvPr/>
        </p:nvSpPr>
        <p:spPr>
          <a:xfrm flipV="1">
            <a:off x="2171184" y="1505614"/>
            <a:ext cx="628610" cy="1357807"/>
          </a:xfrm>
          <a:prstGeom prst="triangle">
            <a:avLst/>
          </a:pr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lIns="121902" tIns="60951" rIns="121902" bIns="60951" anchor="ctr"/>
          <a:lstStyle>
            <a:lvl1pPr eaLnBrk="0" hangingPunct="0">
              <a:defRPr>
                <a:solidFill>
                  <a:schemeClr val="tx1"/>
                </a:solidFill>
                <a:latin typeface="Arial" pitchFamily="34" charset="0"/>
                <a:ea typeface="ヒラギノ角ゴ Pro W3" charset="-128"/>
              </a:defRPr>
            </a:lvl1pPr>
            <a:lvl2pPr marL="742950" indent="-285750" eaLnBrk="0" hangingPunct="0">
              <a:defRPr>
                <a:solidFill>
                  <a:schemeClr val="tx1"/>
                </a:solidFill>
                <a:latin typeface="Arial" pitchFamily="34" charset="0"/>
                <a:ea typeface="ヒラギノ角ゴ Pro W3" charset="-128"/>
              </a:defRPr>
            </a:lvl2pPr>
            <a:lvl3pPr marL="1143000" indent="-228600" eaLnBrk="0" hangingPunct="0">
              <a:defRPr>
                <a:solidFill>
                  <a:schemeClr val="tx1"/>
                </a:solidFill>
                <a:latin typeface="Arial" pitchFamily="34" charset="0"/>
                <a:ea typeface="ヒラギノ角ゴ Pro W3" charset="-128"/>
              </a:defRPr>
            </a:lvl3pPr>
            <a:lvl4pPr marL="1600200" indent="-228600" eaLnBrk="0" hangingPunct="0">
              <a:defRPr>
                <a:solidFill>
                  <a:schemeClr val="tx1"/>
                </a:solidFill>
                <a:latin typeface="Arial" pitchFamily="34" charset="0"/>
                <a:ea typeface="ヒラギノ角ゴ Pro W3" charset="-128"/>
              </a:defRPr>
            </a:lvl4pPr>
            <a:lvl5pPr marL="2057400" indent="-228600" eaLnBrk="0" hangingPunct="0">
              <a:defRPr>
                <a:solidFill>
                  <a:schemeClr val="tx1"/>
                </a:solidFill>
                <a:latin typeface="Arial" pitchFamily="34" charset="0"/>
                <a:ea typeface="ヒラギノ角ゴ Pro W3" charset="-128"/>
              </a:defRPr>
            </a:lvl5pPr>
            <a:lvl6pPr marL="2514600" indent="-228600" eaLnBrk="0" fontAlgn="base" hangingPunct="0">
              <a:spcBef>
                <a:spcPct val="0"/>
              </a:spcBef>
              <a:spcAft>
                <a:spcPct val="0"/>
              </a:spcAft>
              <a:defRPr>
                <a:solidFill>
                  <a:schemeClr val="tx1"/>
                </a:solidFill>
                <a:latin typeface="Arial" pitchFamily="34" charset="0"/>
                <a:ea typeface="ヒラギノ角ゴ Pro W3" charset="-128"/>
              </a:defRPr>
            </a:lvl6pPr>
            <a:lvl7pPr marL="2971800" indent="-228600" eaLnBrk="0" fontAlgn="base" hangingPunct="0">
              <a:spcBef>
                <a:spcPct val="0"/>
              </a:spcBef>
              <a:spcAft>
                <a:spcPct val="0"/>
              </a:spcAft>
              <a:defRPr>
                <a:solidFill>
                  <a:schemeClr val="tx1"/>
                </a:solidFill>
                <a:latin typeface="Arial" pitchFamily="34" charset="0"/>
                <a:ea typeface="ヒラギノ角ゴ Pro W3" charset="-128"/>
              </a:defRPr>
            </a:lvl7pPr>
            <a:lvl8pPr marL="3429000" indent="-228600" eaLnBrk="0" fontAlgn="base" hangingPunct="0">
              <a:spcBef>
                <a:spcPct val="0"/>
              </a:spcBef>
              <a:spcAft>
                <a:spcPct val="0"/>
              </a:spcAft>
              <a:defRPr>
                <a:solidFill>
                  <a:schemeClr val="tx1"/>
                </a:solidFill>
                <a:latin typeface="Arial" pitchFamily="34" charset="0"/>
                <a:ea typeface="ヒラギノ角ゴ Pro W3" charset="-128"/>
              </a:defRPr>
            </a:lvl8pPr>
            <a:lvl9pPr marL="3886200" indent="-228600" eaLnBrk="0" fontAlgn="base" hangingPunct="0">
              <a:spcBef>
                <a:spcPct val="0"/>
              </a:spcBef>
              <a:spcAft>
                <a:spcPct val="0"/>
              </a:spcAft>
              <a:defRPr>
                <a:solidFill>
                  <a:schemeClr val="tx1"/>
                </a:solidFill>
                <a:latin typeface="Arial" pitchFamily="34" charset="0"/>
                <a:ea typeface="ヒラギノ角ゴ Pro W3" charset="-128"/>
              </a:defRPr>
            </a:lvl9pPr>
          </a:lstStyle>
          <a:p>
            <a:pPr algn="ctr" defTabSz="914355" eaLnBrk="1" hangingPunct="1">
              <a:defRPr/>
            </a:pPr>
            <a:endParaRPr lang="en-GB" altLang="en-US">
              <a:solidFill>
                <a:srgbClr val="FFFFFF"/>
              </a:solidFill>
              <a:latin typeface="Avenir Medium"/>
            </a:endParaRPr>
          </a:p>
        </p:txBody>
      </p:sp>
      <p:sp>
        <p:nvSpPr>
          <p:cNvPr id="16" name="Right Triangle 15">
            <a:extLst>
              <a:ext uri="{FF2B5EF4-FFF2-40B4-BE49-F238E27FC236}">
                <a16:creationId xmlns:a16="http://schemas.microsoft.com/office/drawing/2014/main" xmlns="" id="{7B218462-77D6-40D8-9034-A7FF334E4101}"/>
              </a:ext>
            </a:extLst>
          </p:cNvPr>
          <p:cNvSpPr/>
          <p:nvPr/>
        </p:nvSpPr>
        <p:spPr>
          <a:xfrm rot="1842136" flipV="1">
            <a:off x="3571233" y="1753348"/>
            <a:ext cx="550298" cy="1356403"/>
          </a:xfrm>
          <a:prstGeom prst="rtTriangle">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lIns="121902" tIns="60951" rIns="121902" bIns="60951" anchor="ctr"/>
          <a:lstStyle>
            <a:lvl1pPr eaLnBrk="0" hangingPunct="0">
              <a:defRPr>
                <a:solidFill>
                  <a:schemeClr val="tx1"/>
                </a:solidFill>
                <a:latin typeface="Arial" pitchFamily="34" charset="0"/>
                <a:ea typeface="ヒラギノ角ゴ Pro W3" charset="-128"/>
              </a:defRPr>
            </a:lvl1pPr>
            <a:lvl2pPr marL="742950" indent="-285750" eaLnBrk="0" hangingPunct="0">
              <a:defRPr>
                <a:solidFill>
                  <a:schemeClr val="tx1"/>
                </a:solidFill>
                <a:latin typeface="Arial" pitchFamily="34" charset="0"/>
                <a:ea typeface="ヒラギノ角ゴ Pro W3" charset="-128"/>
              </a:defRPr>
            </a:lvl2pPr>
            <a:lvl3pPr marL="1143000" indent="-228600" eaLnBrk="0" hangingPunct="0">
              <a:defRPr>
                <a:solidFill>
                  <a:schemeClr val="tx1"/>
                </a:solidFill>
                <a:latin typeface="Arial" pitchFamily="34" charset="0"/>
                <a:ea typeface="ヒラギノ角ゴ Pro W3" charset="-128"/>
              </a:defRPr>
            </a:lvl3pPr>
            <a:lvl4pPr marL="1600200" indent="-228600" eaLnBrk="0" hangingPunct="0">
              <a:defRPr>
                <a:solidFill>
                  <a:schemeClr val="tx1"/>
                </a:solidFill>
                <a:latin typeface="Arial" pitchFamily="34" charset="0"/>
                <a:ea typeface="ヒラギノ角ゴ Pro W3" charset="-128"/>
              </a:defRPr>
            </a:lvl4pPr>
            <a:lvl5pPr marL="2057400" indent="-228600" eaLnBrk="0" hangingPunct="0">
              <a:defRPr>
                <a:solidFill>
                  <a:schemeClr val="tx1"/>
                </a:solidFill>
                <a:latin typeface="Arial" pitchFamily="34" charset="0"/>
                <a:ea typeface="ヒラギノ角ゴ Pro W3" charset="-128"/>
              </a:defRPr>
            </a:lvl5pPr>
            <a:lvl6pPr marL="2514600" indent="-228600" eaLnBrk="0" fontAlgn="base" hangingPunct="0">
              <a:spcBef>
                <a:spcPct val="0"/>
              </a:spcBef>
              <a:spcAft>
                <a:spcPct val="0"/>
              </a:spcAft>
              <a:defRPr>
                <a:solidFill>
                  <a:schemeClr val="tx1"/>
                </a:solidFill>
                <a:latin typeface="Arial" pitchFamily="34" charset="0"/>
                <a:ea typeface="ヒラギノ角ゴ Pro W3" charset="-128"/>
              </a:defRPr>
            </a:lvl6pPr>
            <a:lvl7pPr marL="2971800" indent="-228600" eaLnBrk="0" fontAlgn="base" hangingPunct="0">
              <a:spcBef>
                <a:spcPct val="0"/>
              </a:spcBef>
              <a:spcAft>
                <a:spcPct val="0"/>
              </a:spcAft>
              <a:defRPr>
                <a:solidFill>
                  <a:schemeClr val="tx1"/>
                </a:solidFill>
                <a:latin typeface="Arial" pitchFamily="34" charset="0"/>
                <a:ea typeface="ヒラギノ角ゴ Pro W3" charset="-128"/>
              </a:defRPr>
            </a:lvl7pPr>
            <a:lvl8pPr marL="3429000" indent="-228600" eaLnBrk="0" fontAlgn="base" hangingPunct="0">
              <a:spcBef>
                <a:spcPct val="0"/>
              </a:spcBef>
              <a:spcAft>
                <a:spcPct val="0"/>
              </a:spcAft>
              <a:defRPr>
                <a:solidFill>
                  <a:schemeClr val="tx1"/>
                </a:solidFill>
                <a:latin typeface="Arial" pitchFamily="34" charset="0"/>
                <a:ea typeface="ヒラギノ角ゴ Pro W3" charset="-128"/>
              </a:defRPr>
            </a:lvl8pPr>
            <a:lvl9pPr marL="3886200" indent="-228600" eaLnBrk="0" fontAlgn="base" hangingPunct="0">
              <a:spcBef>
                <a:spcPct val="0"/>
              </a:spcBef>
              <a:spcAft>
                <a:spcPct val="0"/>
              </a:spcAft>
              <a:defRPr>
                <a:solidFill>
                  <a:schemeClr val="tx1"/>
                </a:solidFill>
                <a:latin typeface="Arial" pitchFamily="34" charset="0"/>
                <a:ea typeface="ヒラギノ角ゴ Pro W3" charset="-128"/>
              </a:defRPr>
            </a:lvl9pPr>
          </a:lstStyle>
          <a:p>
            <a:pPr algn="ctr" defTabSz="914355" eaLnBrk="1" hangingPunct="1">
              <a:defRPr/>
            </a:pPr>
            <a:endParaRPr lang="en-GB" altLang="en-US">
              <a:solidFill>
                <a:srgbClr val="FFFFFF"/>
              </a:solidFill>
              <a:latin typeface="Avenir Medium"/>
            </a:endParaRPr>
          </a:p>
        </p:txBody>
      </p:sp>
      <p:sp>
        <p:nvSpPr>
          <p:cNvPr id="17" name="Right Triangle 16">
            <a:extLst>
              <a:ext uri="{FF2B5EF4-FFF2-40B4-BE49-F238E27FC236}">
                <a16:creationId xmlns:a16="http://schemas.microsoft.com/office/drawing/2014/main" xmlns="" id="{AB19CBC8-B45F-4B82-BA18-24CA09F63607}"/>
              </a:ext>
            </a:extLst>
          </p:cNvPr>
          <p:cNvSpPr/>
          <p:nvPr/>
        </p:nvSpPr>
        <p:spPr>
          <a:xfrm rot="21060000" flipH="1" flipV="1">
            <a:off x="1688069" y="1654965"/>
            <a:ext cx="550298" cy="1357807"/>
          </a:xfrm>
          <a:prstGeom prst="rtTriangle">
            <a:avLst/>
          </a:prstGeom>
          <a:solidFill>
            <a:srgbClr val="92D050"/>
          </a:solidFill>
          <a:ln>
            <a:noFill/>
          </a:ln>
        </p:spPr>
        <p:style>
          <a:lnRef idx="1">
            <a:schemeClr val="accent1"/>
          </a:lnRef>
          <a:fillRef idx="3">
            <a:schemeClr val="accent1"/>
          </a:fillRef>
          <a:effectRef idx="2">
            <a:schemeClr val="accent1"/>
          </a:effectRef>
          <a:fontRef idx="minor">
            <a:schemeClr val="lt1"/>
          </a:fontRef>
        </p:style>
        <p:txBody>
          <a:bodyPr lIns="121902" tIns="60951" rIns="121902" bIns="60951" anchor="ctr"/>
          <a:lstStyle>
            <a:lvl1pPr eaLnBrk="0" hangingPunct="0">
              <a:defRPr>
                <a:solidFill>
                  <a:schemeClr val="tx1"/>
                </a:solidFill>
                <a:latin typeface="Arial" pitchFamily="34" charset="0"/>
                <a:ea typeface="ヒラギノ角ゴ Pro W3" charset="-128"/>
              </a:defRPr>
            </a:lvl1pPr>
            <a:lvl2pPr marL="742950" indent="-285750" eaLnBrk="0" hangingPunct="0">
              <a:defRPr>
                <a:solidFill>
                  <a:schemeClr val="tx1"/>
                </a:solidFill>
                <a:latin typeface="Arial" pitchFamily="34" charset="0"/>
                <a:ea typeface="ヒラギノ角ゴ Pro W3" charset="-128"/>
              </a:defRPr>
            </a:lvl2pPr>
            <a:lvl3pPr marL="1143000" indent="-228600" eaLnBrk="0" hangingPunct="0">
              <a:defRPr>
                <a:solidFill>
                  <a:schemeClr val="tx1"/>
                </a:solidFill>
                <a:latin typeface="Arial" pitchFamily="34" charset="0"/>
                <a:ea typeface="ヒラギノ角ゴ Pro W3" charset="-128"/>
              </a:defRPr>
            </a:lvl3pPr>
            <a:lvl4pPr marL="1600200" indent="-228600" eaLnBrk="0" hangingPunct="0">
              <a:defRPr>
                <a:solidFill>
                  <a:schemeClr val="tx1"/>
                </a:solidFill>
                <a:latin typeface="Arial" pitchFamily="34" charset="0"/>
                <a:ea typeface="ヒラギノ角ゴ Pro W3" charset="-128"/>
              </a:defRPr>
            </a:lvl4pPr>
            <a:lvl5pPr marL="2057400" indent="-228600" eaLnBrk="0" hangingPunct="0">
              <a:defRPr>
                <a:solidFill>
                  <a:schemeClr val="tx1"/>
                </a:solidFill>
                <a:latin typeface="Arial" pitchFamily="34" charset="0"/>
                <a:ea typeface="ヒラギノ角ゴ Pro W3" charset="-128"/>
              </a:defRPr>
            </a:lvl5pPr>
            <a:lvl6pPr marL="2514600" indent="-228600" eaLnBrk="0" fontAlgn="base" hangingPunct="0">
              <a:spcBef>
                <a:spcPct val="0"/>
              </a:spcBef>
              <a:spcAft>
                <a:spcPct val="0"/>
              </a:spcAft>
              <a:defRPr>
                <a:solidFill>
                  <a:schemeClr val="tx1"/>
                </a:solidFill>
                <a:latin typeface="Arial" pitchFamily="34" charset="0"/>
                <a:ea typeface="ヒラギノ角ゴ Pro W3" charset="-128"/>
              </a:defRPr>
            </a:lvl6pPr>
            <a:lvl7pPr marL="2971800" indent="-228600" eaLnBrk="0" fontAlgn="base" hangingPunct="0">
              <a:spcBef>
                <a:spcPct val="0"/>
              </a:spcBef>
              <a:spcAft>
                <a:spcPct val="0"/>
              </a:spcAft>
              <a:defRPr>
                <a:solidFill>
                  <a:schemeClr val="tx1"/>
                </a:solidFill>
                <a:latin typeface="Arial" pitchFamily="34" charset="0"/>
                <a:ea typeface="ヒラギノ角ゴ Pro W3" charset="-128"/>
              </a:defRPr>
            </a:lvl7pPr>
            <a:lvl8pPr marL="3429000" indent="-228600" eaLnBrk="0" fontAlgn="base" hangingPunct="0">
              <a:spcBef>
                <a:spcPct val="0"/>
              </a:spcBef>
              <a:spcAft>
                <a:spcPct val="0"/>
              </a:spcAft>
              <a:defRPr>
                <a:solidFill>
                  <a:schemeClr val="tx1"/>
                </a:solidFill>
                <a:latin typeface="Arial" pitchFamily="34" charset="0"/>
                <a:ea typeface="ヒラギノ角ゴ Pro W3" charset="-128"/>
              </a:defRPr>
            </a:lvl8pPr>
            <a:lvl9pPr marL="3886200" indent="-228600" eaLnBrk="0" fontAlgn="base" hangingPunct="0">
              <a:spcBef>
                <a:spcPct val="0"/>
              </a:spcBef>
              <a:spcAft>
                <a:spcPct val="0"/>
              </a:spcAft>
              <a:defRPr>
                <a:solidFill>
                  <a:schemeClr val="tx1"/>
                </a:solidFill>
                <a:latin typeface="Arial" pitchFamily="34" charset="0"/>
                <a:ea typeface="ヒラギノ角ゴ Pro W3" charset="-128"/>
              </a:defRPr>
            </a:lvl9pPr>
          </a:lstStyle>
          <a:p>
            <a:pPr algn="ctr" defTabSz="914355" eaLnBrk="1" hangingPunct="1">
              <a:defRPr/>
            </a:pPr>
            <a:endParaRPr lang="en-GB" altLang="en-US">
              <a:solidFill>
                <a:srgbClr val="FFFFFF"/>
              </a:solidFill>
              <a:latin typeface="Avenir Medium"/>
            </a:endParaRPr>
          </a:p>
        </p:txBody>
      </p:sp>
      <p:sp>
        <p:nvSpPr>
          <p:cNvPr id="18" name="Right Triangle 17">
            <a:extLst>
              <a:ext uri="{FF2B5EF4-FFF2-40B4-BE49-F238E27FC236}">
                <a16:creationId xmlns:a16="http://schemas.microsoft.com/office/drawing/2014/main" xmlns="" id="{9DE25680-D241-4814-B056-6A61E1F01B87}"/>
              </a:ext>
            </a:extLst>
          </p:cNvPr>
          <p:cNvSpPr/>
          <p:nvPr/>
        </p:nvSpPr>
        <p:spPr>
          <a:xfrm rot="20160000" flipH="1" flipV="1">
            <a:off x="1330970" y="1843956"/>
            <a:ext cx="551005" cy="1356403"/>
          </a:xfrm>
          <a:prstGeom prst="rtTriangle">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lIns="121902" tIns="60951" rIns="121902" bIns="60951" anchor="ctr"/>
          <a:lstStyle>
            <a:lvl1pPr eaLnBrk="0" hangingPunct="0">
              <a:defRPr>
                <a:solidFill>
                  <a:schemeClr val="tx1"/>
                </a:solidFill>
                <a:latin typeface="Arial" pitchFamily="34" charset="0"/>
                <a:ea typeface="ヒラギノ角ゴ Pro W3" charset="-128"/>
              </a:defRPr>
            </a:lvl1pPr>
            <a:lvl2pPr marL="742950" indent="-285750" eaLnBrk="0" hangingPunct="0">
              <a:defRPr>
                <a:solidFill>
                  <a:schemeClr val="tx1"/>
                </a:solidFill>
                <a:latin typeface="Arial" pitchFamily="34" charset="0"/>
                <a:ea typeface="ヒラギノ角ゴ Pro W3" charset="-128"/>
              </a:defRPr>
            </a:lvl2pPr>
            <a:lvl3pPr marL="1143000" indent="-228600" eaLnBrk="0" hangingPunct="0">
              <a:defRPr>
                <a:solidFill>
                  <a:schemeClr val="tx1"/>
                </a:solidFill>
                <a:latin typeface="Arial" pitchFamily="34" charset="0"/>
                <a:ea typeface="ヒラギノ角ゴ Pro W3" charset="-128"/>
              </a:defRPr>
            </a:lvl3pPr>
            <a:lvl4pPr marL="1600200" indent="-228600" eaLnBrk="0" hangingPunct="0">
              <a:defRPr>
                <a:solidFill>
                  <a:schemeClr val="tx1"/>
                </a:solidFill>
                <a:latin typeface="Arial" pitchFamily="34" charset="0"/>
                <a:ea typeface="ヒラギノ角ゴ Pro W3" charset="-128"/>
              </a:defRPr>
            </a:lvl4pPr>
            <a:lvl5pPr marL="2057400" indent="-228600" eaLnBrk="0" hangingPunct="0">
              <a:defRPr>
                <a:solidFill>
                  <a:schemeClr val="tx1"/>
                </a:solidFill>
                <a:latin typeface="Arial" pitchFamily="34" charset="0"/>
                <a:ea typeface="ヒラギノ角ゴ Pro W3" charset="-128"/>
              </a:defRPr>
            </a:lvl5pPr>
            <a:lvl6pPr marL="2514600" indent="-228600" eaLnBrk="0" fontAlgn="base" hangingPunct="0">
              <a:spcBef>
                <a:spcPct val="0"/>
              </a:spcBef>
              <a:spcAft>
                <a:spcPct val="0"/>
              </a:spcAft>
              <a:defRPr>
                <a:solidFill>
                  <a:schemeClr val="tx1"/>
                </a:solidFill>
                <a:latin typeface="Arial" pitchFamily="34" charset="0"/>
                <a:ea typeface="ヒラギノ角ゴ Pro W3" charset="-128"/>
              </a:defRPr>
            </a:lvl6pPr>
            <a:lvl7pPr marL="2971800" indent="-228600" eaLnBrk="0" fontAlgn="base" hangingPunct="0">
              <a:spcBef>
                <a:spcPct val="0"/>
              </a:spcBef>
              <a:spcAft>
                <a:spcPct val="0"/>
              </a:spcAft>
              <a:defRPr>
                <a:solidFill>
                  <a:schemeClr val="tx1"/>
                </a:solidFill>
                <a:latin typeface="Arial" pitchFamily="34" charset="0"/>
                <a:ea typeface="ヒラギノ角ゴ Pro W3" charset="-128"/>
              </a:defRPr>
            </a:lvl7pPr>
            <a:lvl8pPr marL="3429000" indent="-228600" eaLnBrk="0" fontAlgn="base" hangingPunct="0">
              <a:spcBef>
                <a:spcPct val="0"/>
              </a:spcBef>
              <a:spcAft>
                <a:spcPct val="0"/>
              </a:spcAft>
              <a:defRPr>
                <a:solidFill>
                  <a:schemeClr val="tx1"/>
                </a:solidFill>
                <a:latin typeface="Arial" pitchFamily="34" charset="0"/>
                <a:ea typeface="ヒラギノ角ゴ Pro W3" charset="-128"/>
              </a:defRPr>
            </a:lvl8pPr>
            <a:lvl9pPr marL="3886200" indent="-228600" eaLnBrk="0" fontAlgn="base" hangingPunct="0">
              <a:spcBef>
                <a:spcPct val="0"/>
              </a:spcBef>
              <a:spcAft>
                <a:spcPct val="0"/>
              </a:spcAft>
              <a:defRPr>
                <a:solidFill>
                  <a:schemeClr val="tx1"/>
                </a:solidFill>
                <a:latin typeface="Arial" pitchFamily="34" charset="0"/>
                <a:ea typeface="ヒラギノ角ゴ Pro W3" charset="-128"/>
              </a:defRPr>
            </a:lvl9pPr>
          </a:lstStyle>
          <a:p>
            <a:pPr algn="ctr" defTabSz="914355" eaLnBrk="1" hangingPunct="1">
              <a:defRPr/>
            </a:pPr>
            <a:endParaRPr lang="en-GB" altLang="en-US">
              <a:solidFill>
                <a:srgbClr val="FFFFFF"/>
              </a:solidFill>
              <a:latin typeface="Avenir Medium"/>
            </a:endParaRPr>
          </a:p>
        </p:txBody>
      </p:sp>
      <p:sp>
        <p:nvSpPr>
          <p:cNvPr id="19" name="Rounded Rectangle 155">
            <a:extLst>
              <a:ext uri="{FF2B5EF4-FFF2-40B4-BE49-F238E27FC236}">
                <a16:creationId xmlns:a16="http://schemas.microsoft.com/office/drawing/2014/main" xmlns="" id="{47487C88-6D4D-49B5-8C72-69761728F1E1}"/>
              </a:ext>
            </a:extLst>
          </p:cNvPr>
          <p:cNvSpPr/>
          <p:nvPr/>
        </p:nvSpPr>
        <p:spPr>
          <a:xfrm>
            <a:off x="5386965" y="2970281"/>
            <a:ext cx="2201190" cy="1232321"/>
          </a:xfrm>
          <a:prstGeom prst="roundRect">
            <a:avLst>
              <a:gd name="adj" fmla="val 0"/>
            </a:avLst>
          </a:prstGeom>
          <a:solidFill>
            <a:srgbClr val="FBBC1C"/>
          </a:solidFill>
          <a:ln>
            <a:noFill/>
          </a:ln>
          <a:effectLst/>
        </p:spPr>
        <p:style>
          <a:lnRef idx="1">
            <a:schemeClr val="accent1"/>
          </a:lnRef>
          <a:fillRef idx="3">
            <a:schemeClr val="accent1"/>
          </a:fillRef>
          <a:effectRef idx="2">
            <a:schemeClr val="accent1"/>
          </a:effectRef>
          <a:fontRef idx="minor">
            <a:schemeClr val="lt1"/>
          </a:fontRef>
        </p:style>
        <p:txBody>
          <a:bodyPr lIns="121902" tIns="60951" rIns="121902" bIns="60951" anchor="ctr"/>
          <a:lstStyle>
            <a:lvl1pPr eaLnBrk="0" hangingPunct="0">
              <a:defRPr>
                <a:solidFill>
                  <a:schemeClr val="tx1"/>
                </a:solidFill>
                <a:latin typeface="Arial" pitchFamily="34" charset="0"/>
                <a:ea typeface="ヒラギノ角ゴ Pro W3" charset="-128"/>
              </a:defRPr>
            </a:lvl1pPr>
            <a:lvl2pPr marL="742950" indent="-285750" eaLnBrk="0" hangingPunct="0">
              <a:defRPr>
                <a:solidFill>
                  <a:schemeClr val="tx1"/>
                </a:solidFill>
                <a:latin typeface="Arial" pitchFamily="34" charset="0"/>
                <a:ea typeface="ヒラギノ角ゴ Pro W3" charset="-128"/>
              </a:defRPr>
            </a:lvl2pPr>
            <a:lvl3pPr marL="1143000" indent="-228600" eaLnBrk="0" hangingPunct="0">
              <a:defRPr>
                <a:solidFill>
                  <a:schemeClr val="tx1"/>
                </a:solidFill>
                <a:latin typeface="Arial" pitchFamily="34" charset="0"/>
                <a:ea typeface="ヒラギノ角ゴ Pro W3" charset="-128"/>
              </a:defRPr>
            </a:lvl3pPr>
            <a:lvl4pPr marL="1600200" indent="-228600" eaLnBrk="0" hangingPunct="0">
              <a:defRPr>
                <a:solidFill>
                  <a:schemeClr val="tx1"/>
                </a:solidFill>
                <a:latin typeface="Arial" pitchFamily="34" charset="0"/>
                <a:ea typeface="ヒラギノ角ゴ Pro W3" charset="-128"/>
              </a:defRPr>
            </a:lvl4pPr>
            <a:lvl5pPr marL="2057400" indent="-228600" eaLnBrk="0" hangingPunct="0">
              <a:defRPr>
                <a:solidFill>
                  <a:schemeClr val="tx1"/>
                </a:solidFill>
                <a:latin typeface="Arial" pitchFamily="34" charset="0"/>
                <a:ea typeface="ヒラギノ角ゴ Pro W3" charset="-128"/>
              </a:defRPr>
            </a:lvl5pPr>
            <a:lvl6pPr marL="2514600" indent="-228600" eaLnBrk="0" fontAlgn="base" hangingPunct="0">
              <a:spcBef>
                <a:spcPct val="0"/>
              </a:spcBef>
              <a:spcAft>
                <a:spcPct val="0"/>
              </a:spcAft>
              <a:defRPr>
                <a:solidFill>
                  <a:schemeClr val="tx1"/>
                </a:solidFill>
                <a:latin typeface="Arial" pitchFamily="34" charset="0"/>
                <a:ea typeface="ヒラギノ角ゴ Pro W3" charset="-128"/>
              </a:defRPr>
            </a:lvl6pPr>
            <a:lvl7pPr marL="2971800" indent="-228600" eaLnBrk="0" fontAlgn="base" hangingPunct="0">
              <a:spcBef>
                <a:spcPct val="0"/>
              </a:spcBef>
              <a:spcAft>
                <a:spcPct val="0"/>
              </a:spcAft>
              <a:defRPr>
                <a:solidFill>
                  <a:schemeClr val="tx1"/>
                </a:solidFill>
                <a:latin typeface="Arial" pitchFamily="34" charset="0"/>
                <a:ea typeface="ヒラギノ角ゴ Pro W3" charset="-128"/>
              </a:defRPr>
            </a:lvl7pPr>
            <a:lvl8pPr marL="3429000" indent="-228600" eaLnBrk="0" fontAlgn="base" hangingPunct="0">
              <a:spcBef>
                <a:spcPct val="0"/>
              </a:spcBef>
              <a:spcAft>
                <a:spcPct val="0"/>
              </a:spcAft>
              <a:defRPr>
                <a:solidFill>
                  <a:schemeClr val="tx1"/>
                </a:solidFill>
                <a:latin typeface="Arial" pitchFamily="34" charset="0"/>
                <a:ea typeface="ヒラギノ角ゴ Pro W3" charset="-128"/>
              </a:defRPr>
            </a:lvl8pPr>
            <a:lvl9pPr marL="3886200" indent="-228600" eaLnBrk="0" fontAlgn="base" hangingPunct="0">
              <a:spcBef>
                <a:spcPct val="0"/>
              </a:spcBef>
              <a:spcAft>
                <a:spcPct val="0"/>
              </a:spcAft>
              <a:defRPr>
                <a:solidFill>
                  <a:schemeClr val="tx1"/>
                </a:solidFill>
                <a:latin typeface="Arial" pitchFamily="34" charset="0"/>
                <a:ea typeface="ヒラギノ角ゴ Pro W3" charset="-128"/>
              </a:defRPr>
            </a:lvl9pPr>
          </a:lstStyle>
          <a:p>
            <a:pPr algn="ctr" defTabSz="914355" eaLnBrk="1" hangingPunct="1">
              <a:defRPr/>
            </a:pPr>
            <a:endParaRPr lang="en-GB" altLang="en-US">
              <a:solidFill>
                <a:srgbClr val="FFFFFF"/>
              </a:solidFill>
              <a:latin typeface="Avenir Medium"/>
            </a:endParaRPr>
          </a:p>
        </p:txBody>
      </p:sp>
      <p:sp>
        <p:nvSpPr>
          <p:cNvPr id="20" name="Down Arrow 156">
            <a:extLst>
              <a:ext uri="{FF2B5EF4-FFF2-40B4-BE49-F238E27FC236}">
                <a16:creationId xmlns:a16="http://schemas.microsoft.com/office/drawing/2014/main" xmlns="" id="{2959D641-63DE-43BE-BD7C-0114D3AE00A6}"/>
              </a:ext>
            </a:extLst>
          </p:cNvPr>
          <p:cNvSpPr/>
          <p:nvPr/>
        </p:nvSpPr>
        <p:spPr>
          <a:xfrm>
            <a:off x="5058903" y="2970282"/>
            <a:ext cx="615911" cy="1401336"/>
          </a:xfrm>
          <a:prstGeom prst="downArrow">
            <a:avLst/>
          </a:prstGeom>
          <a:solidFill>
            <a:schemeClr val="accent4">
              <a:lumMod val="40000"/>
              <a:lumOff val="60000"/>
            </a:schemeClr>
          </a:solidFill>
          <a:ln>
            <a:solidFill>
              <a:schemeClr val="accent4">
                <a:lumMod val="60000"/>
                <a:lumOff val="40000"/>
              </a:schemeClr>
            </a:solidFill>
          </a:ln>
          <a:effectLst>
            <a:outerShdw blurRad="63500" sx="102000" sy="102000" algn="c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lIns="121902" tIns="60951" rIns="121902" bIns="60951" anchor="ctr"/>
          <a:lstStyle>
            <a:lvl1pPr eaLnBrk="0" hangingPunct="0">
              <a:defRPr>
                <a:solidFill>
                  <a:schemeClr val="tx1"/>
                </a:solidFill>
                <a:latin typeface="Arial" pitchFamily="34" charset="0"/>
                <a:ea typeface="ヒラギノ角ゴ Pro W3" charset="-128"/>
              </a:defRPr>
            </a:lvl1pPr>
            <a:lvl2pPr marL="742950" indent="-285750" eaLnBrk="0" hangingPunct="0">
              <a:defRPr>
                <a:solidFill>
                  <a:schemeClr val="tx1"/>
                </a:solidFill>
                <a:latin typeface="Arial" pitchFamily="34" charset="0"/>
                <a:ea typeface="ヒラギノ角ゴ Pro W3" charset="-128"/>
              </a:defRPr>
            </a:lvl2pPr>
            <a:lvl3pPr marL="1143000" indent="-228600" eaLnBrk="0" hangingPunct="0">
              <a:defRPr>
                <a:solidFill>
                  <a:schemeClr val="tx1"/>
                </a:solidFill>
                <a:latin typeface="Arial" pitchFamily="34" charset="0"/>
                <a:ea typeface="ヒラギノ角ゴ Pro W3" charset="-128"/>
              </a:defRPr>
            </a:lvl3pPr>
            <a:lvl4pPr marL="1600200" indent="-228600" eaLnBrk="0" hangingPunct="0">
              <a:defRPr>
                <a:solidFill>
                  <a:schemeClr val="tx1"/>
                </a:solidFill>
                <a:latin typeface="Arial" pitchFamily="34" charset="0"/>
                <a:ea typeface="ヒラギノ角ゴ Pro W3" charset="-128"/>
              </a:defRPr>
            </a:lvl4pPr>
            <a:lvl5pPr marL="2057400" indent="-228600" eaLnBrk="0" hangingPunct="0">
              <a:defRPr>
                <a:solidFill>
                  <a:schemeClr val="tx1"/>
                </a:solidFill>
                <a:latin typeface="Arial" pitchFamily="34" charset="0"/>
                <a:ea typeface="ヒラギノ角ゴ Pro W3" charset="-128"/>
              </a:defRPr>
            </a:lvl5pPr>
            <a:lvl6pPr marL="2514600" indent="-228600" eaLnBrk="0" fontAlgn="base" hangingPunct="0">
              <a:spcBef>
                <a:spcPct val="0"/>
              </a:spcBef>
              <a:spcAft>
                <a:spcPct val="0"/>
              </a:spcAft>
              <a:defRPr>
                <a:solidFill>
                  <a:schemeClr val="tx1"/>
                </a:solidFill>
                <a:latin typeface="Arial" pitchFamily="34" charset="0"/>
                <a:ea typeface="ヒラギノ角ゴ Pro W3" charset="-128"/>
              </a:defRPr>
            </a:lvl6pPr>
            <a:lvl7pPr marL="2971800" indent="-228600" eaLnBrk="0" fontAlgn="base" hangingPunct="0">
              <a:spcBef>
                <a:spcPct val="0"/>
              </a:spcBef>
              <a:spcAft>
                <a:spcPct val="0"/>
              </a:spcAft>
              <a:defRPr>
                <a:solidFill>
                  <a:schemeClr val="tx1"/>
                </a:solidFill>
                <a:latin typeface="Arial" pitchFamily="34" charset="0"/>
                <a:ea typeface="ヒラギノ角ゴ Pro W3" charset="-128"/>
              </a:defRPr>
            </a:lvl7pPr>
            <a:lvl8pPr marL="3429000" indent="-228600" eaLnBrk="0" fontAlgn="base" hangingPunct="0">
              <a:spcBef>
                <a:spcPct val="0"/>
              </a:spcBef>
              <a:spcAft>
                <a:spcPct val="0"/>
              </a:spcAft>
              <a:defRPr>
                <a:solidFill>
                  <a:schemeClr val="tx1"/>
                </a:solidFill>
                <a:latin typeface="Arial" pitchFamily="34" charset="0"/>
                <a:ea typeface="ヒラギノ角ゴ Pro W3" charset="-128"/>
              </a:defRPr>
            </a:lvl8pPr>
            <a:lvl9pPr marL="3886200" indent="-228600" eaLnBrk="0" fontAlgn="base" hangingPunct="0">
              <a:spcBef>
                <a:spcPct val="0"/>
              </a:spcBef>
              <a:spcAft>
                <a:spcPct val="0"/>
              </a:spcAft>
              <a:defRPr>
                <a:solidFill>
                  <a:schemeClr val="tx1"/>
                </a:solidFill>
                <a:latin typeface="Arial" pitchFamily="34" charset="0"/>
                <a:ea typeface="ヒラギノ角ゴ Pro W3" charset="-128"/>
              </a:defRPr>
            </a:lvl9pPr>
          </a:lstStyle>
          <a:p>
            <a:pPr algn="ctr" defTabSz="914355" eaLnBrk="1" hangingPunct="1">
              <a:defRPr/>
            </a:pPr>
            <a:endParaRPr lang="en-GB" altLang="en-US">
              <a:solidFill>
                <a:srgbClr val="FFFFFF"/>
              </a:solidFill>
              <a:latin typeface="Avenir Medium"/>
            </a:endParaRPr>
          </a:p>
        </p:txBody>
      </p:sp>
      <p:sp>
        <p:nvSpPr>
          <p:cNvPr id="21" name="TextBox 40">
            <a:extLst>
              <a:ext uri="{FF2B5EF4-FFF2-40B4-BE49-F238E27FC236}">
                <a16:creationId xmlns:a16="http://schemas.microsoft.com/office/drawing/2014/main" xmlns="" id="{71349F5D-E21C-4522-AB05-1ADDB0F2B0C2}"/>
              </a:ext>
            </a:extLst>
          </p:cNvPr>
          <p:cNvSpPr txBox="1">
            <a:spLocks noChangeArrowheads="1"/>
          </p:cNvSpPr>
          <p:nvPr/>
        </p:nvSpPr>
        <p:spPr bwMode="auto">
          <a:xfrm>
            <a:off x="5617666" y="3033469"/>
            <a:ext cx="1854080" cy="369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02" tIns="60951" rIns="121902" bIns="60951">
            <a:spAutoFit/>
          </a:bodyPr>
          <a:lstStyle>
            <a:lvl1pPr eaLnBrk="0" hangingPunct="0">
              <a:defRPr>
                <a:solidFill>
                  <a:schemeClr val="tx1"/>
                </a:solidFill>
                <a:latin typeface="Arial" pitchFamily="34" charset="0"/>
                <a:ea typeface="ヒラギノ角ゴ Pro W3" charset="-128"/>
              </a:defRPr>
            </a:lvl1pPr>
            <a:lvl2pPr marL="742950" indent="-285750" eaLnBrk="0" hangingPunct="0">
              <a:defRPr>
                <a:solidFill>
                  <a:schemeClr val="tx1"/>
                </a:solidFill>
                <a:latin typeface="Arial" pitchFamily="34" charset="0"/>
                <a:ea typeface="ヒラギノ角ゴ Pro W3" charset="-128"/>
              </a:defRPr>
            </a:lvl2pPr>
            <a:lvl3pPr marL="1143000" indent="-228600" eaLnBrk="0" hangingPunct="0">
              <a:defRPr>
                <a:solidFill>
                  <a:schemeClr val="tx1"/>
                </a:solidFill>
                <a:latin typeface="Arial" pitchFamily="34" charset="0"/>
                <a:ea typeface="ヒラギノ角ゴ Pro W3" charset="-128"/>
              </a:defRPr>
            </a:lvl3pPr>
            <a:lvl4pPr marL="1600200" indent="-228600" eaLnBrk="0" hangingPunct="0">
              <a:defRPr>
                <a:solidFill>
                  <a:schemeClr val="tx1"/>
                </a:solidFill>
                <a:latin typeface="Arial" pitchFamily="34" charset="0"/>
                <a:ea typeface="ヒラギノ角ゴ Pro W3" charset="-128"/>
              </a:defRPr>
            </a:lvl4pPr>
            <a:lvl5pPr marL="2057400" indent="-228600" eaLnBrk="0" hangingPunct="0">
              <a:defRPr>
                <a:solidFill>
                  <a:schemeClr val="tx1"/>
                </a:solidFill>
                <a:latin typeface="Arial" pitchFamily="34" charset="0"/>
                <a:ea typeface="ヒラギノ角ゴ Pro W3" charset="-128"/>
              </a:defRPr>
            </a:lvl5pPr>
            <a:lvl6pPr marL="2514600" indent="-228600" eaLnBrk="0" fontAlgn="base" hangingPunct="0">
              <a:spcBef>
                <a:spcPct val="0"/>
              </a:spcBef>
              <a:spcAft>
                <a:spcPct val="0"/>
              </a:spcAft>
              <a:defRPr>
                <a:solidFill>
                  <a:schemeClr val="tx1"/>
                </a:solidFill>
                <a:latin typeface="Arial" pitchFamily="34" charset="0"/>
                <a:ea typeface="ヒラギノ角ゴ Pro W3" charset="-128"/>
              </a:defRPr>
            </a:lvl6pPr>
            <a:lvl7pPr marL="2971800" indent="-228600" eaLnBrk="0" fontAlgn="base" hangingPunct="0">
              <a:spcBef>
                <a:spcPct val="0"/>
              </a:spcBef>
              <a:spcAft>
                <a:spcPct val="0"/>
              </a:spcAft>
              <a:defRPr>
                <a:solidFill>
                  <a:schemeClr val="tx1"/>
                </a:solidFill>
                <a:latin typeface="Arial" pitchFamily="34" charset="0"/>
                <a:ea typeface="ヒラギノ角ゴ Pro W3" charset="-128"/>
              </a:defRPr>
            </a:lvl7pPr>
            <a:lvl8pPr marL="3429000" indent="-228600" eaLnBrk="0" fontAlgn="base" hangingPunct="0">
              <a:spcBef>
                <a:spcPct val="0"/>
              </a:spcBef>
              <a:spcAft>
                <a:spcPct val="0"/>
              </a:spcAft>
              <a:defRPr>
                <a:solidFill>
                  <a:schemeClr val="tx1"/>
                </a:solidFill>
                <a:latin typeface="Arial" pitchFamily="34" charset="0"/>
                <a:ea typeface="ヒラギノ角ゴ Pro W3" charset="-128"/>
              </a:defRPr>
            </a:lvl8pPr>
            <a:lvl9pPr marL="3886200" indent="-228600" eaLnBrk="0" fontAlgn="base" hangingPunct="0">
              <a:spcBef>
                <a:spcPct val="0"/>
              </a:spcBef>
              <a:spcAft>
                <a:spcPct val="0"/>
              </a:spcAft>
              <a:defRPr>
                <a:solidFill>
                  <a:schemeClr val="tx1"/>
                </a:solidFill>
                <a:latin typeface="Arial" pitchFamily="34" charset="0"/>
                <a:ea typeface="ヒラギノ角ゴ Pro W3" charset="-128"/>
              </a:defRPr>
            </a:lvl9pPr>
          </a:lstStyle>
          <a:p>
            <a:pPr defTabSz="914355" eaLnBrk="1" hangingPunct="1">
              <a:defRPr/>
            </a:pPr>
            <a:r>
              <a:rPr lang="en-US" altLang="en-US" sz="1600" dirty="0">
                <a:solidFill>
                  <a:srgbClr val="FFFFFF"/>
                </a:solidFill>
                <a:latin typeface="Avenir Medium"/>
              </a:rPr>
              <a:t>Who?  What?</a:t>
            </a:r>
            <a:endParaRPr lang="en-GB" altLang="en-US" sz="1600" dirty="0">
              <a:solidFill>
                <a:srgbClr val="FFFFFF"/>
              </a:solidFill>
              <a:latin typeface="Avenir Medium"/>
            </a:endParaRPr>
          </a:p>
        </p:txBody>
      </p:sp>
      <p:sp>
        <p:nvSpPr>
          <p:cNvPr id="22" name="TextBox 41">
            <a:extLst>
              <a:ext uri="{FF2B5EF4-FFF2-40B4-BE49-F238E27FC236}">
                <a16:creationId xmlns:a16="http://schemas.microsoft.com/office/drawing/2014/main" xmlns="" id="{93D2AECE-7C7A-4FF3-AF80-8AB7FCA99FA4}"/>
              </a:ext>
            </a:extLst>
          </p:cNvPr>
          <p:cNvSpPr txBox="1">
            <a:spLocks noChangeArrowheads="1"/>
          </p:cNvSpPr>
          <p:nvPr/>
        </p:nvSpPr>
        <p:spPr bwMode="auto">
          <a:xfrm>
            <a:off x="5820853" y="3305077"/>
            <a:ext cx="1837147" cy="369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02" tIns="60951" rIns="121902" bIns="60951">
            <a:spAutoFit/>
          </a:bodyPr>
          <a:lstStyle>
            <a:lvl1pPr eaLnBrk="0" hangingPunct="0">
              <a:defRPr>
                <a:solidFill>
                  <a:schemeClr val="tx1"/>
                </a:solidFill>
                <a:latin typeface="Arial" pitchFamily="34" charset="0"/>
                <a:ea typeface="ヒラギノ角ゴ Pro W3" charset="-128"/>
              </a:defRPr>
            </a:lvl1pPr>
            <a:lvl2pPr marL="742950" indent="-285750" eaLnBrk="0" hangingPunct="0">
              <a:defRPr>
                <a:solidFill>
                  <a:schemeClr val="tx1"/>
                </a:solidFill>
                <a:latin typeface="Arial" pitchFamily="34" charset="0"/>
                <a:ea typeface="ヒラギノ角ゴ Pro W3" charset="-128"/>
              </a:defRPr>
            </a:lvl2pPr>
            <a:lvl3pPr marL="1143000" indent="-228600" eaLnBrk="0" hangingPunct="0">
              <a:defRPr>
                <a:solidFill>
                  <a:schemeClr val="tx1"/>
                </a:solidFill>
                <a:latin typeface="Arial" pitchFamily="34" charset="0"/>
                <a:ea typeface="ヒラギノ角ゴ Pro W3" charset="-128"/>
              </a:defRPr>
            </a:lvl3pPr>
            <a:lvl4pPr marL="1600200" indent="-228600" eaLnBrk="0" hangingPunct="0">
              <a:defRPr>
                <a:solidFill>
                  <a:schemeClr val="tx1"/>
                </a:solidFill>
                <a:latin typeface="Arial" pitchFamily="34" charset="0"/>
                <a:ea typeface="ヒラギノ角ゴ Pro W3" charset="-128"/>
              </a:defRPr>
            </a:lvl4pPr>
            <a:lvl5pPr marL="2057400" indent="-228600" eaLnBrk="0" hangingPunct="0">
              <a:defRPr>
                <a:solidFill>
                  <a:schemeClr val="tx1"/>
                </a:solidFill>
                <a:latin typeface="Arial" pitchFamily="34" charset="0"/>
                <a:ea typeface="ヒラギノ角ゴ Pro W3" charset="-128"/>
              </a:defRPr>
            </a:lvl5pPr>
            <a:lvl6pPr marL="2514600" indent="-228600" eaLnBrk="0" fontAlgn="base" hangingPunct="0">
              <a:spcBef>
                <a:spcPct val="0"/>
              </a:spcBef>
              <a:spcAft>
                <a:spcPct val="0"/>
              </a:spcAft>
              <a:defRPr>
                <a:solidFill>
                  <a:schemeClr val="tx1"/>
                </a:solidFill>
                <a:latin typeface="Arial" pitchFamily="34" charset="0"/>
                <a:ea typeface="ヒラギノ角ゴ Pro W3" charset="-128"/>
              </a:defRPr>
            </a:lvl6pPr>
            <a:lvl7pPr marL="2971800" indent="-228600" eaLnBrk="0" fontAlgn="base" hangingPunct="0">
              <a:spcBef>
                <a:spcPct val="0"/>
              </a:spcBef>
              <a:spcAft>
                <a:spcPct val="0"/>
              </a:spcAft>
              <a:defRPr>
                <a:solidFill>
                  <a:schemeClr val="tx1"/>
                </a:solidFill>
                <a:latin typeface="Arial" pitchFamily="34" charset="0"/>
                <a:ea typeface="ヒラギノ角ゴ Pro W3" charset="-128"/>
              </a:defRPr>
            </a:lvl7pPr>
            <a:lvl8pPr marL="3429000" indent="-228600" eaLnBrk="0" fontAlgn="base" hangingPunct="0">
              <a:spcBef>
                <a:spcPct val="0"/>
              </a:spcBef>
              <a:spcAft>
                <a:spcPct val="0"/>
              </a:spcAft>
              <a:defRPr>
                <a:solidFill>
                  <a:schemeClr val="tx1"/>
                </a:solidFill>
                <a:latin typeface="Arial" pitchFamily="34" charset="0"/>
                <a:ea typeface="ヒラギノ角ゴ Pro W3" charset="-128"/>
              </a:defRPr>
            </a:lvl8pPr>
            <a:lvl9pPr marL="3886200" indent="-228600" eaLnBrk="0" fontAlgn="base" hangingPunct="0">
              <a:spcBef>
                <a:spcPct val="0"/>
              </a:spcBef>
              <a:spcAft>
                <a:spcPct val="0"/>
              </a:spcAft>
              <a:defRPr>
                <a:solidFill>
                  <a:schemeClr val="tx1"/>
                </a:solidFill>
                <a:latin typeface="Arial" pitchFamily="34" charset="0"/>
                <a:ea typeface="ヒラギノ角ゴ Pro W3" charset="-128"/>
              </a:defRPr>
            </a:lvl9pPr>
          </a:lstStyle>
          <a:p>
            <a:pPr defTabSz="914355" eaLnBrk="1" hangingPunct="1">
              <a:defRPr/>
            </a:pPr>
            <a:r>
              <a:rPr lang="en-US" altLang="en-US" sz="1600" dirty="0">
                <a:solidFill>
                  <a:srgbClr val="FFFFFF"/>
                </a:solidFill>
                <a:latin typeface="Avenir Medium"/>
              </a:rPr>
              <a:t>When?  Where?</a:t>
            </a:r>
            <a:endParaRPr lang="en-GB" altLang="en-US" sz="1600" dirty="0">
              <a:solidFill>
                <a:srgbClr val="FFFFFF"/>
              </a:solidFill>
              <a:latin typeface="Avenir Medium"/>
            </a:endParaRPr>
          </a:p>
        </p:txBody>
      </p:sp>
      <p:sp>
        <p:nvSpPr>
          <p:cNvPr id="23" name="TextBox 42">
            <a:extLst>
              <a:ext uri="{FF2B5EF4-FFF2-40B4-BE49-F238E27FC236}">
                <a16:creationId xmlns:a16="http://schemas.microsoft.com/office/drawing/2014/main" xmlns="" id="{E8C033BD-AFC1-46E5-B9C7-B966AE23EA1C}"/>
              </a:ext>
            </a:extLst>
          </p:cNvPr>
          <p:cNvSpPr txBox="1">
            <a:spLocks noChangeArrowheads="1"/>
          </p:cNvSpPr>
          <p:nvPr/>
        </p:nvSpPr>
        <p:spPr bwMode="auto">
          <a:xfrm>
            <a:off x="5585920" y="3576686"/>
            <a:ext cx="2211772" cy="369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02" tIns="60951" rIns="121902" bIns="60951">
            <a:spAutoFit/>
          </a:bodyPr>
          <a:lstStyle>
            <a:lvl1pPr eaLnBrk="0" hangingPunct="0">
              <a:defRPr>
                <a:solidFill>
                  <a:schemeClr val="tx1"/>
                </a:solidFill>
                <a:latin typeface="Arial" pitchFamily="34" charset="0"/>
                <a:ea typeface="ヒラギノ角ゴ Pro W3" charset="-128"/>
              </a:defRPr>
            </a:lvl1pPr>
            <a:lvl2pPr marL="742950" indent="-285750" eaLnBrk="0" hangingPunct="0">
              <a:defRPr>
                <a:solidFill>
                  <a:schemeClr val="tx1"/>
                </a:solidFill>
                <a:latin typeface="Arial" pitchFamily="34" charset="0"/>
                <a:ea typeface="ヒラギノ角ゴ Pro W3" charset="-128"/>
              </a:defRPr>
            </a:lvl2pPr>
            <a:lvl3pPr marL="1143000" indent="-228600" eaLnBrk="0" hangingPunct="0">
              <a:defRPr>
                <a:solidFill>
                  <a:schemeClr val="tx1"/>
                </a:solidFill>
                <a:latin typeface="Arial" pitchFamily="34" charset="0"/>
                <a:ea typeface="ヒラギノ角ゴ Pro W3" charset="-128"/>
              </a:defRPr>
            </a:lvl3pPr>
            <a:lvl4pPr marL="1600200" indent="-228600" eaLnBrk="0" hangingPunct="0">
              <a:defRPr>
                <a:solidFill>
                  <a:schemeClr val="tx1"/>
                </a:solidFill>
                <a:latin typeface="Arial" pitchFamily="34" charset="0"/>
                <a:ea typeface="ヒラギノ角ゴ Pro W3" charset="-128"/>
              </a:defRPr>
            </a:lvl4pPr>
            <a:lvl5pPr marL="2057400" indent="-228600" eaLnBrk="0" hangingPunct="0">
              <a:defRPr>
                <a:solidFill>
                  <a:schemeClr val="tx1"/>
                </a:solidFill>
                <a:latin typeface="Arial" pitchFamily="34" charset="0"/>
                <a:ea typeface="ヒラギノ角ゴ Pro W3" charset="-128"/>
              </a:defRPr>
            </a:lvl5pPr>
            <a:lvl6pPr marL="2514600" indent="-228600" eaLnBrk="0" fontAlgn="base" hangingPunct="0">
              <a:spcBef>
                <a:spcPct val="0"/>
              </a:spcBef>
              <a:spcAft>
                <a:spcPct val="0"/>
              </a:spcAft>
              <a:defRPr>
                <a:solidFill>
                  <a:schemeClr val="tx1"/>
                </a:solidFill>
                <a:latin typeface="Arial" pitchFamily="34" charset="0"/>
                <a:ea typeface="ヒラギノ角ゴ Pro W3" charset="-128"/>
              </a:defRPr>
            </a:lvl6pPr>
            <a:lvl7pPr marL="2971800" indent="-228600" eaLnBrk="0" fontAlgn="base" hangingPunct="0">
              <a:spcBef>
                <a:spcPct val="0"/>
              </a:spcBef>
              <a:spcAft>
                <a:spcPct val="0"/>
              </a:spcAft>
              <a:defRPr>
                <a:solidFill>
                  <a:schemeClr val="tx1"/>
                </a:solidFill>
                <a:latin typeface="Arial" pitchFamily="34" charset="0"/>
                <a:ea typeface="ヒラギノ角ゴ Pro W3" charset="-128"/>
              </a:defRPr>
            </a:lvl7pPr>
            <a:lvl8pPr marL="3429000" indent="-228600" eaLnBrk="0" fontAlgn="base" hangingPunct="0">
              <a:spcBef>
                <a:spcPct val="0"/>
              </a:spcBef>
              <a:spcAft>
                <a:spcPct val="0"/>
              </a:spcAft>
              <a:defRPr>
                <a:solidFill>
                  <a:schemeClr val="tx1"/>
                </a:solidFill>
                <a:latin typeface="Arial" pitchFamily="34" charset="0"/>
                <a:ea typeface="ヒラギノ角ゴ Pro W3" charset="-128"/>
              </a:defRPr>
            </a:lvl8pPr>
            <a:lvl9pPr marL="3886200" indent="-228600" eaLnBrk="0" fontAlgn="base" hangingPunct="0">
              <a:spcBef>
                <a:spcPct val="0"/>
              </a:spcBef>
              <a:spcAft>
                <a:spcPct val="0"/>
              </a:spcAft>
              <a:defRPr>
                <a:solidFill>
                  <a:schemeClr val="tx1"/>
                </a:solidFill>
                <a:latin typeface="Arial" pitchFamily="34" charset="0"/>
                <a:ea typeface="ヒラギノ角ゴ Pro W3" charset="-128"/>
              </a:defRPr>
            </a:lvl9pPr>
          </a:lstStyle>
          <a:p>
            <a:pPr defTabSz="914355" eaLnBrk="1" hangingPunct="1">
              <a:defRPr/>
            </a:pPr>
            <a:r>
              <a:rPr lang="en-US" altLang="en-US" sz="1600" dirty="0">
                <a:solidFill>
                  <a:srgbClr val="FFFFFF"/>
                </a:solidFill>
                <a:latin typeface="Avenir Medium"/>
              </a:rPr>
              <a:t>Why? Why? Why?</a:t>
            </a:r>
            <a:endParaRPr lang="en-GB" altLang="en-US" sz="1600" dirty="0">
              <a:solidFill>
                <a:srgbClr val="FFFFFF"/>
              </a:solidFill>
              <a:latin typeface="Avenir Medium"/>
            </a:endParaRPr>
          </a:p>
        </p:txBody>
      </p:sp>
      <p:sp>
        <p:nvSpPr>
          <p:cNvPr id="24" name="TextBox 43">
            <a:extLst>
              <a:ext uri="{FF2B5EF4-FFF2-40B4-BE49-F238E27FC236}">
                <a16:creationId xmlns:a16="http://schemas.microsoft.com/office/drawing/2014/main" xmlns="" id="{3F425B03-86F6-4965-95CC-7B605ED65B4A}"/>
              </a:ext>
            </a:extLst>
          </p:cNvPr>
          <p:cNvSpPr txBox="1">
            <a:spLocks noChangeArrowheads="1"/>
          </p:cNvSpPr>
          <p:nvPr/>
        </p:nvSpPr>
        <p:spPr bwMode="auto">
          <a:xfrm>
            <a:off x="5880116" y="3848295"/>
            <a:ext cx="1536600" cy="369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02" tIns="60951" rIns="121902" bIns="60951">
            <a:spAutoFit/>
          </a:bodyPr>
          <a:lstStyle>
            <a:lvl1pPr eaLnBrk="0" hangingPunct="0">
              <a:defRPr>
                <a:solidFill>
                  <a:schemeClr val="tx1"/>
                </a:solidFill>
                <a:latin typeface="Arial" pitchFamily="34" charset="0"/>
                <a:ea typeface="ヒラギノ角ゴ Pro W3" charset="-128"/>
              </a:defRPr>
            </a:lvl1pPr>
            <a:lvl2pPr marL="742950" indent="-285750" eaLnBrk="0" hangingPunct="0">
              <a:defRPr>
                <a:solidFill>
                  <a:schemeClr val="tx1"/>
                </a:solidFill>
                <a:latin typeface="Arial" pitchFamily="34" charset="0"/>
                <a:ea typeface="ヒラギノ角ゴ Pro W3" charset="-128"/>
              </a:defRPr>
            </a:lvl2pPr>
            <a:lvl3pPr marL="1143000" indent="-228600" eaLnBrk="0" hangingPunct="0">
              <a:defRPr>
                <a:solidFill>
                  <a:schemeClr val="tx1"/>
                </a:solidFill>
                <a:latin typeface="Arial" pitchFamily="34" charset="0"/>
                <a:ea typeface="ヒラギノ角ゴ Pro W3" charset="-128"/>
              </a:defRPr>
            </a:lvl3pPr>
            <a:lvl4pPr marL="1600200" indent="-228600" eaLnBrk="0" hangingPunct="0">
              <a:defRPr>
                <a:solidFill>
                  <a:schemeClr val="tx1"/>
                </a:solidFill>
                <a:latin typeface="Arial" pitchFamily="34" charset="0"/>
                <a:ea typeface="ヒラギノ角ゴ Pro W3" charset="-128"/>
              </a:defRPr>
            </a:lvl4pPr>
            <a:lvl5pPr marL="2057400" indent="-228600" eaLnBrk="0" hangingPunct="0">
              <a:defRPr>
                <a:solidFill>
                  <a:schemeClr val="tx1"/>
                </a:solidFill>
                <a:latin typeface="Arial" pitchFamily="34" charset="0"/>
                <a:ea typeface="ヒラギノ角ゴ Pro W3" charset="-128"/>
              </a:defRPr>
            </a:lvl5pPr>
            <a:lvl6pPr marL="2514600" indent="-228600" eaLnBrk="0" fontAlgn="base" hangingPunct="0">
              <a:spcBef>
                <a:spcPct val="0"/>
              </a:spcBef>
              <a:spcAft>
                <a:spcPct val="0"/>
              </a:spcAft>
              <a:defRPr>
                <a:solidFill>
                  <a:schemeClr val="tx1"/>
                </a:solidFill>
                <a:latin typeface="Arial" pitchFamily="34" charset="0"/>
                <a:ea typeface="ヒラギノ角ゴ Pro W3" charset="-128"/>
              </a:defRPr>
            </a:lvl6pPr>
            <a:lvl7pPr marL="2971800" indent="-228600" eaLnBrk="0" fontAlgn="base" hangingPunct="0">
              <a:spcBef>
                <a:spcPct val="0"/>
              </a:spcBef>
              <a:spcAft>
                <a:spcPct val="0"/>
              </a:spcAft>
              <a:defRPr>
                <a:solidFill>
                  <a:schemeClr val="tx1"/>
                </a:solidFill>
                <a:latin typeface="Arial" pitchFamily="34" charset="0"/>
                <a:ea typeface="ヒラギノ角ゴ Pro W3" charset="-128"/>
              </a:defRPr>
            </a:lvl7pPr>
            <a:lvl8pPr marL="3429000" indent="-228600" eaLnBrk="0" fontAlgn="base" hangingPunct="0">
              <a:spcBef>
                <a:spcPct val="0"/>
              </a:spcBef>
              <a:spcAft>
                <a:spcPct val="0"/>
              </a:spcAft>
              <a:defRPr>
                <a:solidFill>
                  <a:schemeClr val="tx1"/>
                </a:solidFill>
                <a:latin typeface="Arial" pitchFamily="34" charset="0"/>
                <a:ea typeface="ヒラギノ角ゴ Pro W3" charset="-128"/>
              </a:defRPr>
            </a:lvl8pPr>
            <a:lvl9pPr marL="3886200" indent="-228600" eaLnBrk="0" fontAlgn="base" hangingPunct="0">
              <a:spcBef>
                <a:spcPct val="0"/>
              </a:spcBef>
              <a:spcAft>
                <a:spcPct val="0"/>
              </a:spcAft>
              <a:defRPr>
                <a:solidFill>
                  <a:schemeClr val="tx1"/>
                </a:solidFill>
                <a:latin typeface="Arial" pitchFamily="34" charset="0"/>
                <a:ea typeface="ヒラギノ角ゴ Pro W3" charset="-128"/>
              </a:defRPr>
            </a:lvl9pPr>
          </a:lstStyle>
          <a:p>
            <a:pPr defTabSz="914355" eaLnBrk="1" hangingPunct="1">
              <a:defRPr/>
            </a:pPr>
            <a:r>
              <a:rPr lang="en-US" altLang="en-US" sz="1600">
                <a:solidFill>
                  <a:srgbClr val="FFFFFF"/>
                </a:solidFill>
                <a:latin typeface="Avenir Medium"/>
              </a:rPr>
              <a:t>So what?</a:t>
            </a:r>
            <a:endParaRPr lang="en-GB" altLang="en-US" sz="1600" dirty="0">
              <a:solidFill>
                <a:srgbClr val="FFFFFF"/>
              </a:solidFill>
              <a:latin typeface="Avenir Medium"/>
            </a:endParaRPr>
          </a:p>
        </p:txBody>
      </p:sp>
      <p:graphicFrame>
        <p:nvGraphicFramePr>
          <p:cNvPr id="25" name="Group 3">
            <a:extLst>
              <a:ext uri="{FF2B5EF4-FFF2-40B4-BE49-F238E27FC236}">
                <a16:creationId xmlns:a16="http://schemas.microsoft.com/office/drawing/2014/main" xmlns="" id="{B4AC112B-F118-4B8D-832D-493441580BB3}"/>
              </a:ext>
            </a:extLst>
          </p:cNvPr>
          <p:cNvGraphicFramePr>
            <a:graphicFrameLocks noGrp="1"/>
          </p:cNvGraphicFramePr>
          <p:nvPr/>
        </p:nvGraphicFramePr>
        <p:xfrm>
          <a:off x="8976026" y="2592015"/>
          <a:ext cx="2416628" cy="1848063"/>
        </p:xfrm>
        <a:graphic>
          <a:graphicData uri="http://schemas.openxmlformats.org/drawingml/2006/table">
            <a:tbl>
              <a:tblPr/>
              <a:tblGrid>
                <a:gridCol w="190704">
                  <a:extLst>
                    <a:ext uri="{9D8B030D-6E8A-4147-A177-3AD203B41FA5}">
                      <a16:colId xmlns:a16="http://schemas.microsoft.com/office/drawing/2014/main" xmlns="" val="20000"/>
                    </a:ext>
                  </a:extLst>
                </a:gridCol>
                <a:gridCol w="1041498">
                  <a:extLst>
                    <a:ext uri="{9D8B030D-6E8A-4147-A177-3AD203B41FA5}">
                      <a16:colId xmlns:a16="http://schemas.microsoft.com/office/drawing/2014/main" xmlns="" val="20001"/>
                    </a:ext>
                  </a:extLst>
                </a:gridCol>
                <a:gridCol w="1184426">
                  <a:extLst>
                    <a:ext uri="{9D8B030D-6E8A-4147-A177-3AD203B41FA5}">
                      <a16:colId xmlns:a16="http://schemas.microsoft.com/office/drawing/2014/main" xmlns="" val="20002"/>
                    </a:ext>
                  </a:extLst>
                </a:gridCol>
              </a:tblGrid>
              <a:tr h="826121">
                <a:tc>
                  <a:txBody>
                    <a:bodyPr/>
                    <a:lstStyle>
                      <a:defPPr>
                        <a:defRPr lang="sv-SE"/>
                      </a:defPPr>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1" fontAlgn="base" latinLnBrk="0" hangingPunct="1">
                        <a:lnSpc>
                          <a:spcPct val="100000"/>
                        </a:lnSpc>
                        <a:spcBef>
                          <a:spcPct val="20000"/>
                        </a:spcBef>
                        <a:spcAft>
                          <a:spcPct val="0"/>
                        </a:spcAft>
                        <a:buClr>
                          <a:srgbClr val="2A8838"/>
                        </a:buClr>
                        <a:buSzPct val="130000"/>
                        <a:buFont typeface="Wingdings" pitchFamily="2" charset="2"/>
                        <a:buNone/>
                        <a:tabLst/>
                      </a:pPr>
                      <a:r>
                        <a:rPr kumimoji="0" lang="en-GB" sz="1000" b="0" i="0" u="none" strike="noStrike" kern="1200" cap="none" normalizeH="0" baseline="0" dirty="0">
                          <a:ln>
                            <a:noFill/>
                          </a:ln>
                          <a:solidFill>
                            <a:schemeClr val="bg1"/>
                          </a:solidFill>
                          <a:effectLst/>
                          <a:latin typeface="Calibri" pitchFamily="34" charset="0"/>
                          <a:ea typeface="+mn-ea"/>
                          <a:cs typeface="Calibri" pitchFamily="34" charset="0"/>
                        </a:rPr>
                        <a:t>High</a:t>
                      </a:r>
                    </a:p>
                  </a:txBody>
                  <a:tcPr marL="33141" marR="33141" marT="16569" marB="16569" vert="vert270" anchor="ctr" anchorCtr="1" horzOverflow="overflow">
                    <a:lnL w="3175" cap="flat" cmpd="sng" algn="ctr">
                      <a:solidFill>
                        <a:srgbClr val="77787B"/>
                      </a:solidFill>
                      <a:prstDash val="solid"/>
                      <a:round/>
                      <a:headEnd type="none" w="med" len="med"/>
                      <a:tailEnd type="none" w="med" len="med"/>
                    </a:lnL>
                    <a:lnR w="3175" cap="flat" cmpd="sng" algn="ctr">
                      <a:solidFill>
                        <a:srgbClr val="77787B"/>
                      </a:solidFill>
                      <a:prstDash val="solid"/>
                      <a:round/>
                      <a:headEnd type="none" w="med" len="med"/>
                      <a:tailEnd type="none" w="med" len="med"/>
                    </a:lnR>
                    <a:lnT w="3175" cap="flat" cmpd="sng" algn="ctr">
                      <a:solidFill>
                        <a:srgbClr val="77787B"/>
                      </a:solidFill>
                      <a:prstDash val="solid"/>
                      <a:round/>
                      <a:headEnd type="none" w="med" len="med"/>
                      <a:tailEnd type="none" w="med" len="med"/>
                    </a:lnT>
                    <a:lnB w="3175" cap="flat" cmpd="sng" algn="ctr">
                      <a:solidFill>
                        <a:srgbClr val="77787B"/>
                      </a:solidFill>
                      <a:prstDash val="solid"/>
                      <a:round/>
                      <a:headEnd type="none" w="med" len="med"/>
                      <a:tailEnd type="none" w="med" len="med"/>
                    </a:lnB>
                    <a:lnTlToBr>
                      <a:noFill/>
                    </a:lnTlToBr>
                    <a:lnBlToTr>
                      <a:noFill/>
                    </a:lnBlToTr>
                    <a:solidFill>
                      <a:schemeClr val="accent5"/>
                    </a:solidFill>
                  </a:tcPr>
                </a:tc>
                <a:tc>
                  <a:txBody>
                    <a:bodyPr/>
                    <a:lstStyle>
                      <a:defPPr>
                        <a:defRPr lang="sv-SE"/>
                      </a:defPPr>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1" fontAlgn="base" latinLnBrk="0" hangingPunct="1">
                        <a:lnSpc>
                          <a:spcPct val="100000"/>
                        </a:lnSpc>
                        <a:spcBef>
                          <a:spcPct val="20000"/>
                        </a:spcBef>
                        <a:spcAft>
                          <a:spcPct val="0"/>
                        </a:spcAft>
                        <a:buClr>
                          <a:srgbClr val="2A8838"/>
                        </a:buClr>
                        <a:buSzPct val="130000"/>
                        <a:buFont typeface="Wingdings" pitchFamily="2" charset="2"/>
                        <a:buNone/>
                        <a:tabLst/>
                      </a:pPr>
                      <a:endParaRPr kumimoji="0" lang="en-GB" sz="400" b="0" i="0" u="none" strike="noStrike" cap="none" normalizeH="0" baseline="0" dirty="0">
                        <a:ln>
                          <a:noFill/>
                        </a:ln>
                        <a:solidFill>
                          <a:schemeClr val="bg1">
                            <a:lumMod val="65000"/>
                          </a:schemeClr>
                        </a:solidFill>
                        <a:effectLst/>
                        <a:latin typeface="+mj-lt"/>
                        <a:cs typeface="Calibri" pitchFamily="34" charset="0"/>
                      </a:endParaRPr>
                    </a:p>
                  </a:txBody>
                  <a:tcPr marL="63544" marR="63544" marT="16569" marB="16569" anchor="ctr" anchorCtr="1" horzOverflow="overflow">
                    <a:lnL w="3175" cap="flat" cmpd="sng" algn="ctr">
                      <a:solidFill>
                        <a:srgbClr val="77787B"/>
                      </a:solidFill>
                      <a:prstDash val="solid"/>
                      <a:round/>
                      <a:headEnd type="none" w="med" len="med"/>
                      <a:tailEnd type="none" w="med" len="med"/>
                    </a:lnL>
                    <a:lnR w="3175" cap="flat" cmpd="sng" algn="ctr">
                      <a:solidFill>
                        <a:srgbClr val="77787B"/>
                      </a:solidFill>
                      <a:prstDash val="solid"/>
                      <a:round/>
                      <a:headEnd type="none" w="med" len="med"/>
                      <a:tailEnd type="none" w="med" len="med"/>
                    </a:lnR>
                    <a:lnT w="3175" cap="flat" cmpd="sng" algn="ctr">
                      <a:solidFill>
                        <a:srgbClr val="77787B"/>
                      </a:solidFill>
                      <a:prstDash val="solid"/>
                      <a:round/>
                      <a:headEnd type="none" w="med" len="med"/>
                      <a:tailEnd type="none" w="med" len="med"/>
                    </a:lnT>
                    <a:lnB w="3175" cap="flat" cmpd="sng" algn="ctr">
                      <a:solidFill>
                        <a:srgbClr val="77787B"/>
                      </a:solidFill>
                      <a:prstDash val="solid"/>
                      <a:round/>
                      <a:headEnd type="none" w="med" len="med"/>
                      <a:tailEnd type="none" w="med" len="med"/>
                    </a:lnB>
                    <a:lnTlToBr>
                      <a:noFill/>
                    </a:lnTlToBr>
                    <a:lnBlToTr>
                      <a:noFill/>
                    </a:lnBlToTr>
                    <a:solidFill>
                      <a:schemeClr val="bg1"/>
                    </a:solidFill>
                  </a:tcPr>
                </a:tc>
                <a:tc>
                  <a:txBody>
                    <a:bodyPr/>
                    <a:lstStyle>
                      <a:defPPr>
                        <a:defRPr lang="sv-SE"/>
                      </a:defPPr>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1" fontAlgn="base" latinLnBrk="0" hangingPunct="1">
                        <a:lnSpc>
                          <a:spcPct val="100000"/>
                        </a:lnSpc>
                        <a:spcBef>
                          <a:spcPct val="20000"/>
                        </a:spcBef>
                        <a:spcAft>
                          <a:spcPct val="0"/>
                        </a:spcAft>
                        <a:buClr>
                          <a:srgbClr val="2A8838"/>
                        </a:buClr>
                        <a:buSzPct val="130000"/>
                        <a:buFont typeface="Wingdings" pitchFamily="2" charset="2"/>
                        <a:buNone/>
                        <a:tabLst/>
                      </a:pPr>
                      <a:endParaRPr kumimoji="0" lang="en-GB" sz="400" b="0" i="0" u="none" strike="noStrike" cap="none" normalizeH="0" baseline="0" dirty="0">
                        <a:ln>
                          <a:noFill/>
                        </a:ln>
                        <a:solidFill>
                          <a:schemeClr val="bg1">
                            <a:lumMod val="65000"/>
                          </a:schemeClr>
                        </a:solidFill>
                        <a:effectLst/>
                        <a:latin typeface="+mj-lt"/>
                        <a:cs typeface="Calibri" pitchFamily="34" charset="0"/>
                      </a:endParaRPr>
                    </a:p>
                  </a:txBody>
                  <a:tcPr marL="63544" marR="63544" marT="16569" marB="16569" anchor="ctr" anchorCtr="1" horzOverflow="overflow">
                    <a:lnL w="3175" cap="flat" cmpd="sng" algn="ctr">
                      <a:solidFill>
                        <a:srgbClr val="77787B"/>
                      </a:solidFill>
                      <a:prstDash val="solid"/>
                      <a:round/>
                      <a:headEnd type="none" w="med" len="med"/>
                      <a:tailEnd type="none" w="med" len="med"/>
                    </a:lnL>
                    <a:lnR w="3175" cap="flat" cmpd="sng" algn="ctr">
                      <a:solidFill>
                        <a:srgbClr val="77787B"/>
                      </a:solidFill>
                      <a:prstDash val="solid"/>
                      <a:round/>
                      <a:headEnd type="none" w="med" len="med"/>
                      <a:tailEnd type="none" w="med" len="med"/>
                    </a:lnR>
                    <a:lnT w="3175" cap="flat" cmpd="sng" algn="ctr">
                      <a:solidFill>
                        <a:srgbClr val="77787B"/>
                      </a:solidFill>
                      <a:prstDash val="solid"/>
                      <a:round/>
                      <a:headEnd type="none" w="med" len="med"/>
                      <a:tailEnd type="none" w="med" len="med"/>
                    </a:lnT>
                    <a:lnB w="3175" cap="flat" cmpd="sng" algn="ctr">
                      <a:solidFill>
                        <a:srgbClr val="77787B"/>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0"/>
                  </a:ext>
                </a:extLst>
              </a:tr>
              <a:tr h="826121">
                <a:tc>
                  <a:txBody>
                    <a:bodyPr/>
                    <a:lstStyle>
                      <a:defPPr>
                        <a:defRPr lang="sv-SE"/>
                      </a:defPPr>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1" fontAlgn="base" latinLnBrk="0" hangingPunct="1">
                        <a:lnSpc>
                          <a:spcPct val="100000"/>
                        </a:lnSpc>
                        <a:spcBef>
                          <a:spcPct val="20000"/>
                        </a:spcBef>
                        <a:spcAft>
                          <a:spcPct val="0"/>
                        </a:spcAft>
                        <a:buClr>
                          <a:srgbClr val="2A8838"/>
                        </a:buClr>
                        <a:buSzPct val="130000"/>
                        <a:buFont typeface="Wingdings" pitchFamily="2" charset="2"/>
                        <a:buNone/>
                        <a:tabLst/>
                      </a:pPr>
                      <a:r>
                        <a:rPr kumimoji="0" lang="en-GB" sz="1000" b="0" i="0" u="none" strike="noStrike" kern="1200" cap="none" normalizeH="0" baseline="0" dirty="0">
                          <a:ln>
                            <a:noFill/>
                          </a:ln>
                          <a:solidFill>
                            <a:schemeClr val="bg1"/>
                          </a:solidFill>
                          <a:effectLst/>
                          <a:latin typeface="Calibri" pitchFamily="34" charset="0"/>
                          <a:ea typeface="+mn-ea"/>
                          <a:cs typeface="Calibri" pitchFamily="34" charset="0"/>
                        </a:rPr>
                        <a:t>Low</a:t>
                      </a:r>
                    </a:p>
                  </a:txBody>
                  <a:tcPr marL="33141" marR="33141" marT="16569" marB="16569" vert="vert270" anchor="ctr" anchorCtr="1" horzOverflow="overflow">
                    <a:lnL w="3175" cap="flat" cmpd="sng" algn="ctr">
                      <a:solidFill>
                        <a:srgbClr val="77787B"/>
                      </a:solidFill>
                      <a:prstDash val="solid"/>
                      <a:round/>
                      <a:headEnd type="none" w="med" len="med"/>
                      <a:tailEnd type="none" w="med" len="med"/>
                    </a:lnL>
                    <a:lnR w="3175" cap="flat" cmpd="sng" algn="ctr">
                      <a:solidFill>
                        <a:srgbClr val="77787B"/>
                      </a:solidFill>
                      <a:prstDash val="solid"/>
                      <a:round/>
                      <a:headEnd type="none" w="med" len="med"/>
                      <a:tailEnd type="none" w="med" len="med"/>
                    </a:lnR>
                    <a:lnT w="3175" cap="flat" cmpd="sng" algn="ctr">
                      <a:solidFill>
                        <a:srgbClr val="77787B"/>
                      </a:solidFill>
                      <a:prstDash val="solid"/>
                      <a:round/>
                      <a:headEnd type="none" w="med" len="med"/>
                      <a:tailEnd type="none" w="med" len="med"/>
                    </a:lnT>
                    <a:lnB w="3175" cap="flat" cmpd="sng" algn="ctr">
                      <a:solidFill>
                        <a:srgbClr val="77787B"/>
                      </a:solidFill>
                      <a:prstDash val="solid"/>
                      <a:round/>
                      <a:headEnd type="none" w="med" len="med"/>
                      <a:tailEnd type="none" w="med" len="med"/>
                    </a:lnB>
                    <a:lnTlToBr>
                      <a:noFill/>
                    </a:lnTlToBr>
                    <a:lnBlToTr>
                      <a:noFill/>
                    </a:lnBlToTr>
                    <a:solidFill>
                      <a:schemeClr val="accent5"/>
                    </a:solidFill>
                  </a:tcPr>
                </a:tc>
                <a:tc>
                  <a:txBody>
                    <a:bodyPr/>
                    <a:lstStyle>
                      <a:defPPr>
                        <a:defRPr lang="sv-SE"/>
                      </a:defPPr>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1" fontAlgn="base" latinLnBrk="0" hangingPunct="1">
                        <a:lnSpc>
                          <a:spcPct val="100000"/>
                        </a:lnSpc>
                        <a:spcBef>
                          <a:spcPct val="20000"/>
                        </a:spcBef>
                        <a:spcAft>
                          <a:spcPct val="0"/>
                        </a:spcAft>
                        <a:buClr>
                          <a:srgbClr val="2A8838"/>
                        </a:buClr>
                        <a:buSzPct val="130000"/>
                        <a:buFont typeface="Wingdings" pitchFamily="2" charset="2"/>
                        <a:buNone/>
                        <a:tabLst/>
                      </a:pPr>
                      <a:endParaRPr kumimoji="0" lang="en-GB" sz="400" b="0" i="0" u="none" strike="noStrike" cap="none" normalizeH="0" baseline="0" dirty="0">
                        <a:ln>
                          <a:noFill/>
                        </a:ln>
                        <a:solidFill>
                          <a:schemeClr val="bg1">
                            <a:lumMod val="65000"/>
                          </a:schemeClr>
                        </a:solidFill>
                        <a:effectLst/>
                        <a:latin typeface="+mj-lt"/>
                        <a:cs typeface="Calibri" pitchFamily="34" charset="0"/>
                      </a:endParaRPr>
                    </a:p>
                  </a:txBody>
                  <a:tcPr marL="63544" marR="63544" marT="16569" marB="16569" anchor="ctr" anchorCtr="1" horzOverflow="overflow">
                    <a:lnL w="3175" cap="flat" cmpd="sng" algn="ctr">
                      <a:solidFill>
                        <a:srgbClr val="77787B"/>
                      </a:solidFill>
                      <a:prstDash val="solid"/>
                      <a:round/>
                      <a:headEnd type="none" w="med" len="med"/>
                      <a:tailEnd type="none" w="med" len="med"/>
                    </a:lnL>
                    <a:lnR w="3175" cap="flat" cmpd="sng" algn="ctr">
                      <a:solidFill>
                        <a:srgbClr val="77787B"/>
                      </a:solidFill>
                      <a:prstDash val="solid"/>
                      <a:round/>
                      <a:headEnd type="none" w="med" len="med"/>
                      <a:tailEnd type="none" w="med" len="med"/>
                    </a:lnR>
                    <a:lnT w="3175" cap="flat" cmpd="sng" algn="ctr">
                      <a:solidFill>
                        <a:srgbClr val="77787B"/>
                      </a:solidFill>
                      <a:prstDash val="solid"/>
                      <a:round/>
                      <a:headEnd type="none" w="med" len="med"/>
                      <a:tailEnd type="none" w="med" len="med"/>
                    </a:lnT>
                    <a:lnB w="3175" cap="flat" cmpd="sng" algn="ctr">
                      <a:solidFill>
                        <a:srgbClr val="77787B"/>
                      </a:solidFill>
                      <a:prstDash val="solid"/>
                      <a:round/>
                      <a:headEnd type="none" w="med" len="med"/>
                      <a:tailEnd type="none" w="med" len="med"/>
                    </a:lnB>
                    <a:lnTlToBr>
                      <a:noFill/>
                    </a:lnTlToBr>
                    <a:lnBlToTr>
                      <a:noFill/>
                    </a:lnBlToTr>
                    <a:solidFill>
                      <a:schemeClr val="bg1"/>
                    </a:solidFill>
                  </a:tcPr>
                </a:tc>
                <a:tc>
                  <a:txBody>
                    <a:bodyPr/>
                    <a:lstStyle>
                      <a:defPPr>
                        <a:defRPr lang="sv-SE"/>
                      </a:defPPr>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1" fontAlgn="base" latinLnBrk="0" hangingPunct="1">
                        <a:lnSpc>
                          <a:spcPct val="100000"/>
                        </a:lnSpc>
                        <a:spcBef>
                          <a:spcPct val="20000"/>
                        </a:spcBef>
                        <a:spcAft>
                          <a:spcPct val="0"/>
                        </a:spcAft>
                        <a:buClr>
                          <a:srgbClr val="2A8838"/>
                        </a:buClr>
                        <a:buSzPct val="130000"/>
                        <a:buFont typeface="Wingdings" pitchFamily="2" charset="2"/>
                        <a:buNone/>
                        <a:tabLst/>
                      </a:pPr>
                      <a:endParaRPr kumimoji="0" lang="en-GB" sz="400" b="0" i="0" u="none" strike="noStrike" cap="none" normalizeH="0" baseline="0" dirty="0">
                        <a:ln>
                          <a:noFill/>
                        </a:ln>
                        <a:solidFill>
                          <a:schemeClr val="bg1">
                            <a:lumMod val="65000"/>
                          </a:schemeClr>
                        </a:solidFill>
                        <a:effectLst/>
                        <a:latin typeface="+mj-lt"/>
                        <a:cs typeface="Calibri" pitchFamily="34" charset="0"/>
                      </a:endParaRPr>
                    </a:p>
                  </a:txBody>
                  <a:tcPr marL="63544" marR="63544" marT="16569" marB="16569" anchor="ctr" anchorCtr="1" horzOverflow="overflow">
                    <a:lnL w="3175" cap="flat" cmpd="sng" algn="ctr">
                      <a:solidFill>
                        <a:srgbClr val="77787B"/>
                      </a:solidFill>
                      <a:prstDash val="solid"/>
                      <a:round/>
                      <a:headEnd type="none" w="med" len="med"/>
                      <a:tailEnd type="none" w="med" len="med"/>
                    </a:lnL>
                    <a:lnR w="3175" cap="flat" cmpd="sng" algn="ctr">
                      <a:solidFill>
                        <a:srgbClr val="77787B"/>
                      </a:solidFill>
                      <a:prstDash val="solid"/>
                      <a:round/>
                      <a:headEnd type="none" w="med" len="med"/>
                      <a:tailEnd type="none" w="med" len="med"/>
                    </a:lnR>
                    <a:lnT w="3175" cap="flat" cmpd="sng" algn="ctr">
                      <a:solidFill>
                        <a:srgbClr val="77787B"/>
                      </a:solidFill>
                      <a:prstDash val="solid"/>
                      <a:round/>
                      <a:headEnd type="none" w="med" len="med"/>
                      <a:tailEnd type="none" w="med" len="med"/>
                    </a:lnT>
                    <a:lnB w="3175" cap="flat" cmpd="sng" algn="ctr">
                      <a:solidFill>
                        <a:srgbClr val="77787B"/>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1"/>
                  </a:ext>
                </a:extLst>
              </a:tr>
              <a:tr h="195821">
                <a:tc>
                  <a:txBody>
                    <a:bodyPr/>
                    <a:lstStyle>
                      <a:defPPr>
                        <a:defRPr lang="sv-SE"/>
                      </a:defPPr>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
                          <a:srgbClr val="2A8838"/>
                        </a:buClr>
                        <a:buSzPct val="130000"/>
                        <a:buFont typeface="Wingdings" pitchFamily="2" charset="2"/>
                        <a:buNone/>
                        <a:tabLst/>
                      </a:pPr>
                      <a:endParaRPr kumimoji="0" lang="en-GB" sz="700" b="0" i="0" u="none" strike="noStrike" cap="none" normalizeH="0" baseline="0" dirty="0">
                        <a:ln>
                          <a:noFill/>
                        </a:ln>
                        <a:solidFill>
                          <a:schemeClr val="tx1"/>
                        </a:solidFill>
                        <a:effectLst/>
                        <a:latin typeface="+mj-lt"/>
                      </a:endParaRPr>
                    </a:p>
                  </a:txBody>
                  <a:tcPr marL="33141" marR="33141" marT="16569" marB="16569" horzOverflow="overflow">
                    <a:lnL w="3175" cap="flat" cmpd="sng" algn="ctr">
                      <a:solidFill>
                        <a:srgbClr val="77787B"/>
                      </a:solidFill>
                      <a:prstDash val="solid"/>
                      <a:round/>
                      <a:headEnd type="none" w="med" len="med"/>
                      <a:tailEnd type="none" w="med" len="med"/>
                    </a:lnL>
                    <a:lnR w="3175" cap="flat" cmpd="sng" algn="ctr">
                      <a:solidFill>
                        <a:srgbClr val="77787B"/>
                      </a:solidFill>
                      <a:prstDash val="solid"/>
                      <a:round/>
                      <a:headEnd type="none" w="med" len="med"/>
                      <a:tailEnd type="none" w="med" len="med"/>
                    </a:lnR>
                    <a:lnT w="3175" cap="flat" cmpd="sng" algn="ctr">
                      <a:solidFill>
                        <a:srgbClr val="77787B"/>
                      </a:solidFill>
                      <a:prstDash val="solid"/>
                      <a:round/>
                      <a:headEnd type="none" w="med" len="med"/>
                      <a:tailEnd type="none" w="med" len="med"/>
                    </a:lnT>
                    <a:lnB w="3175" cap="flat" cmpd="sng" algn="ctr">
                      <a:solidFill>
                        <a:srgbClr val="77787B"/>
                      </a:solidFill>
                      <a:prstDash val="solid"/>
                      <a:round/>
                      <a:headEnd type="none" w="med" len="med"/>
                      <a:tailEnd type="none" w="med" len="med"/>
                    </a:lnB>
                    <a:lnTlToBr>
                      <a:noFill/>
                    </a:lnTlToBr>
                    <a:lnBlToTr>
                      <a:noFill/>
                    </a:lnBlToTr>
                    <a:noFill/>
                  </a:tcPr>
                </a:tc>
                <a:tc>
                  <a:txBody>
                    <a:bodyPr/>
                    <a:lstStyle>
                      <a:defPPr>
                        <a:defRPr lang="sv-SE"/>
                      </a:defPPr>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1" fontAlgn="base" latinLnBrk="0" hangingPunct="1">
                        <a:lnSpc>
                          <a:spcPct val="100000"/>
                        </a:lnSpc>
                        <a:spcBef>
                          <a:spcPct val="20000"/>
                        </a:spcBef>
                        <a:spcAft>
                          <a:spcPct val="0"/>
                        </a:spcAft>
                        <a:buClr>
                          <a:srgbClr val="2A8838"/>
                        </a:buClr>
                        <a:buSzPct val="130000"/>
                        <a:buFont typeface="Wingdings" pitchFamily="2" charset="2"/>
                        <a:buNone/>
                        <a:tabLst/>
                      </a:pPr>
                      <a:r>
                        <a:rPr kumimoji="0" lang="en-GB" sz="1000" b="0" i="0" u="none" strike="noStrike" cap="none" normalizeH="0" baseline="0" dirty="0">
                          <a:ln>
                            <a:noFill/>
                          </a:ln>
                          <a:solidFill>
                            <a:schemeClr val="bg1"/>
                          </a:solidFill>
                          <a:effectLst/>
                          <a:latin typeface="Calibri" pitchFamily="34" charset="0"/>
                          <a:cs typeface="Calibri" pitchFamily="34" charset="0"/>
                        </a:rPr>
                        <a:t>Hard</a:t>
                      </a:r>
                    </a:p>
                  </a:txBody>
                  <a:tcPr marL="33141" marR="33141" marT="16569" marB="16569" anchor="ctr" anchorCtr="1" horzOverflow="overflow">
                    <a:lnL w="3175" cap="flat" cmpd="sng" algn="ctr">
                      <a:solidFill>
                        <a:srgbClr val="77787B"/>
                      </a:solidFill>
                      <a:prstDash val="solid"/>
                      <a:round/>
                      <a:headEnd type="none" w="med" len="med"/>
                      <a:tailEnd type="none" w="med" len="med"/>
                    </a:lnL>
                    <a:lnR w="3175" cap="flat" cmpd="sng" algn="ctr">
                      <a:solidFill>
                        <a:srgbClr val="77787B"/>
                      </a:solidFill>
                      <a:prstDash val="solid"/>
                      <a:round/>
                      <a:headEnd type="none" w="med" len="med"/>
                      <a:tailEnd type="none" w="med" len="med"/>
                    </a:lnR>
                    <a:lnT w="3175" cap="flat" cmpd="sng" algn="ctr">
                      <a:solidFill>
                        <a:srgbClr val="77787B"/>
                      </a:solidFill>
                      <a:prstDash val="solid"/>
                      <a:round/>
                      <a:headEnd type="none" w="med" len="med"/>
                      <a:tailEnd type="none" w="med" len="med"/>
                    </a:lnT>
                    <a:lnB w="3175" cap="flat" cmpd="sng" algn="ctr">
                      <a:solidFill>
                        <a:srgbClr val="77787B"/>
                      </a:solidFill>
                      <a:prstDash val="solid"/>
                      <a:round/>
                      <a:headEnd type="none" w="med" len="med"/>
                      <a:tailEnd type="none" w="med" len="med"/>
                    </a:lnB>
                    <a:lnTlToBr>
                      <a:noFill/>
                    </a:lnTlToBr>
                    <a:lnBlToTr>
                      <a:noFill/>
                    </a:lnBlToTr>
                    <a:solidFill>
                      <a:schemeClr val="accent5"/>
                    </a:solidFill>
                  </a:tcPr>
                </a:tc>
                <a:tc>
                  <a:txBody>
                    <a:bodyPr/>
                    <a:lstStyle>
                      <a:defPPr>
                        <a:defRPr lang="sv-SE"/>
                      </a:defPPr>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1" fontAlgn="base" latinLnBrk="0" hangingPunct="1">
                        <a:lnSpc>
                          <a:spcPct val="100000"/>
                        </a:lnSpc>
                        <a:spcBef>
                          <a:spcPct val="20000"/>
                        </a:spcBef>
                        <a:spcAft>
                          <a:spcPct val="0"/>
                        </a:spcAft>
                        <a:buClr>
                          <a:srgbClr val="2A8838"/>
                        </a:buClr>
                        <a:buSzPct val="130000"/>
                        <a:buFont typeface="Wingdings" pitchFamily="2" charset="2"/>
                        <a:buNone/>
                        <a:tabLst/>
                      </a:pPr>
                      <a:r>
                        <a:rPr kumimoji="0" lang="en-GB" sz="1000" b="0" i="0" u="none" strike="noStrike" cap="none" normalizeH="0" baseline="0" dirty="0">
                          <a:ln>
                            <a:noFill/>
                          </a:ln>
                          <a:solidFill>
                            <a:schemeClr val="bg1"/>
                          </a:solidFill>
                          <a:effectLst/>
                          <a:latin typeface="Calibri" pitchFamily="34" charset="0"/>
                          <a:cs typeface="Calibri" pitchFamily="34" charset="0"/>
                        </a:rPr>
                        <a:t>Easy</a:t>
                      </a:r>
                    </a:p>
                  </a:txBody>
                  <a:tcPr marL="33141" marR="33141" marT="16569" marB="16569" anchor="ctr" anchorCtr="1" horzOverflow="overflow">
                    <a:lnL w="3175" cap="flat" cmpd="sng" algn="ctr">
                      <a:solidFill>
                        <a:srgbClr val="77787B"/>
                      </a:solidFill>
                      <a:prstDash val="solid"/>
                      <a:round/>
                      <a:headEnd type="none" w="med" len="med"/>
                      <a:tailEnd type="none" w="med" len="med"/>
                    </a:lnL>
                    <a:lnR w="3175" cap="flat" cmpd="sng" algn="ctr">
                      <a:solidFill>
                        <a:srgbClr val="77787B"/>
                      </a:solidFill>
                      <a:prstDash val="solid"/>
                      <a:round/>
                      <a:headEnd type="none" w="med" len="med"/>
                      <a:tailEnd type="none" w="med" len="med"/>
                    </a:lnR>
                    <a:lnT w="3175" cap="flat" cmpd="sng" algn="ctr">
                      <a:solidFill>
                        <a:srgbClr val="77787B"/>
                      </a:solidFill>
                      <a:prstDash val="solid"/>
                      <a:round/>
                      <a:headEnd type="none" w="med" len="med"/>
                      <a:tailEnd type="none" w="med" len="med"/>
                    </a:lnT>
                    <a:lnB w="3175" cap="flat" cmpd="sng" algn="ctr">
                      <a:solidFill>
                        <a:srgbClr val="77787B"/>
                      </a:solidFill>
                      <a:prstDash val="solid"/>
                      <a:round/>
                      <a:headEnd type="none" w="med" len="med"/>
                      <a:tailEnd type="none" w="med" len="med"/>
                    </a:lnB>
                    <a:lnTlToBr>
                      <a:noFill/>
                    </a:lnTlToBr>
                    <a:lnBlToTr>
                      <a:noFill/>
                    </a:lnBlToTr>
                    <a:solidFill>
                      <a:schemeClr val="accent5"/>
                    </a:solidFill>
                  </a:tcPr>
                </a:tc>
                <a:extLst>
                  <a:ext uri="{0D108BD9-81ED-4DB2-BD59-A6C34878D82A}">
                    <a16:rowId xmlns:a16="http://schemas.microsoft.com/office/drawing/2014/main" xmlns="" val="10002"/>
                  </a:ext>
                </a:extLst>
              </a:tr>
            </a:tbl>
          </a:graphicData>
        </a:graphic>
      </p:graphicFrame>
      <p:sp>
        <p:nvSpPr>
          <p:cNvPr id="26" name="TextBox 46">
            <a:extLst>
              <a:ext uri="{FF2B5EF4-FFF2-40B4-BE49-F238E27FC236}">
                <a16:creationId xmlns:a16="http://schemas.microsoft.com/office/drawing/2014/main" xmlns="" id="{7C1D596C-2911-4852-8489-475F12CA9561}"/>
              </a:ext>
            </a:extLst>
          </p:cNvPr>
          <p:cNvSpPr txBox="1">
            <a:spLocks noChangeArrowheads="1"/>
          </p:cNvSpPr>
          <p:nvPr/>
        </p:nvSpPr>
        <p:spPr bwMode="auto">
          <a:xfrm>
            <a:off x="6174314" y="4390642"/>
            <a:ext cx="507967" cy="346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02" tIns="60951" rIns="121902" bIns="60951">
            <a:spAutoFit/>
          </a:bodyPr>
          <a:lstStyle>
            <a:lvl1pPr eaLnBrk="0" hangingPunct="0">
              <a:defRPr>
                <a:solidFill>
                  <a:schemeClr val="tx1"/>
                </a:solidFill>
                <a:latin typeface="Arial" pitchFamily="34" charset="0"/>
                <a:ea typeface="ヒラギノ角ゴ Pro W3" charset="-128"/>
              </a:defRPr>
            </a:lvl1pPr>
            <a:lvl2pPr marL="742950" indent="-285750" eaLnBrk="0" hangingPunct="0">
              <a:defRPr>
                <a:solidFill>
                  <a:schemeClr val="tx1"/>
                </a:solidFill>
                <a:latin typeface="Arial" pitchFamily="34" charset="0"/>
                <a:ea typeface="ヒラギノ角ゴ Pro W3" charset="-128"/>
              </a:defRPr>
            </a:lvl2pPr>
            <a:lvl3pPr marL="1143000" indent="-228600" eaLnBrk="0" hangingPunct="0">
              <a:defRPr>
                <a:solidFill>
                  <a:schemeClr val="tx1"/>
                </a:solidFill>
                <a:latin typeface="Arial" pitchFamily="34" charset="0"/>
                <a:ea typeface="ヒラギノ角ゴ Pro W3" charset="-128"/>
              </a:defRPr>
            </a:lvl3pPr>
            <a:lvl4pPr marL="1600200" indent="-228600" eaLnBrk="0" hangingPunct="0">
              <a:defRPr>
                <a:solidFill>
                  <a:schemeClr val="tx1"/>
                </a:solidFill>
                <a:latin typeface="Arial" pitchFamily="34" charset="0"/>
                <a:ea typeface="ヒラギノ角ゴ Pro W3" charset="-128"/>
              </a:defRPr>
            </a:lvl4pPr>
            <a:lvl5pPr marL="2057400" indent="-228600" eaLnBrk="0" hangingPunct="0">
              <a:defRPr>
                <a:solidFill>
                  <a:schemeClr val="tx1"/>
                </a:solidFill>
                <a:latin typeface="Arial" pitchFamily="34" charset="0"/>
                <a:ea typeface="ヒラギノ角ゴ Pro W3" charset="-128"/>
              </a:defRPr>
            </a:lvl5pPr>
            <a:lvl6pPr marL="2514600" indent="-228600" eaLnBrk="0" fontAlgn="base" hangingPunct="0">
              <a:spcBef>
                <a:spcPct val="0"/>
              </a:spcBef>
              <a:spcAft>
                <a:spcPct val="0"/>
              </a:spcAft>
              <a:defRPr>
                <a:solidFill>
                  <a:schemeClr val="tx1"/>
                </a:solidFill>
                <a:latin typeface="Arial" pitchFamily="34" charset="0"/>
                <a:ea typeface="ヒラギノ角ゴ Pro W3" charset="-128"/>
              </a:defRPr>
            </a:lvl6pPr>
            <a:lvl7pPr marL="2971800" indent="-228600" eaLnBrk="0" fontAlgn="base" hangingPunct="0">
              <a:spcBef>
                <a:spcPct val="0"/>
              </a:spcBef>
              <a:spcAft>
                <a:spcPct val="0"/>
              </a:spcAft>
              <a:defRPr>
                <a:solidFill>
                  <a:schemeClr val="tx1"/>
                </a:solidFill>
                <a:latin typeface="Arial" pitchFamily="34" charset="0"/>
                <a:ea typeface="ヒラギノ角ゴ Pro W3" charset="-128"/>
              </a:defRPr>
            </a:lvl7pPr>
            <a:lvl8pPr marL="3429000" indent="-228600" eaLnBrk="0" fontAlgn="base" hangingPunct="0">
              <a:spcBef>
                <a:spcPct val="0"/>
              </a:spcBef>
              <a:spcAft>
                <a:spcPct val="0"/>
              </a:spcAft>
              <a:defRPr>
                <a:solidFill>
                  <a:schemeClr val="tx1"/>
                </a:solidFill>
                <a:latin typeface="Arial" pitchFamily="34" charset="0"/>
                <a:ea typeface="ヒラギノ角ゴ Pro W3" charset="-128"/>
              </a:defRPr>
            </a:lvl8pPr>
            <a:lvl9pPr marL="3886200" indent="-228600" eaLnBrk="0" fontAlgn="base" hangingPunct="0">
              <a:spcBef>
                <a:spcPct val="0"/>
              </a:spcBef>
              <a:spcAft>
                <a:spcPct val="0"/>
              </a:spcAft>
              <a:defRPr>
                <a:solidFill>
                  <a:schemeClr val="tx1"/>
                </a:solidFill>
                <a:latin typeface="Arial" pitchFamily="34" charset="0"/>
                <a:ea typeface="ヒラギノ角ゴ Pro W3" charset="-128"/>
              </a:defRPr>
            </a:lvl9pPr>
          </a:lstStyle>
          <a:p>
            <a:pPr defTabSz="914355" eaLnBrk="1" hangingPunct="1">
              <a:defRPr/>
            </a:pPr>
            <a:r>
              <a:rPr lang="en-US" altLang="en-US" sz="1450">
                <a:solidFill>
                  <a:srgbClr val="000000"/>
                </a:solidFill>
                <a:latin typeface="Avenir Medium"/>
              </a:rPr>
              <a:t>or</a:t>
            </a:r>
            <a:endParaRPr lang="en-GB" altLang="en-US" sz="1450">
              <a:solidFill>
                <a:srgbClr val="000000"/>
              </a:solidFill>
              <a:latin typeface="Avenir Medium"/>
            </a:endParaRPr>
          </a:p>
        </p:txBody>
      </p:sp>
      <p:sp>
        <p:nvSpPr>
          <p:cNvPr id="27" name="Oval 26">
            <a:extLst>
              <a:ext uri="{FF2B5EF4-FFF2-40B4-BE49-F238E27FC236}">
                <a16:creationId xmlns:a16="http://schemas.microsoft.com/office/drawing/2014/main" xmlns="" id="{C46DB6F3-B95F-4889-B6B3-1856D989A11C}"/>
              </a:ext>
            </a:extLst>
          </p:cNvPr>
          <p:cNvSpPr/>
          <p:nvPr/>
        </p:nvSpPr>
        <p:spPr>
          <a:xfrm>
            <a:off x="6538358" y="1861698"/>
            <a:ext cx="264566" cy="116544"/>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121902" tIns="60951" rIns="121902" bIns="60951" anchor="ctr"/>
          <a:lstStyle>
            <a:lvl1pPr eaLnBrk="0" hangingPunct="0">
              <a:defRPr>
                <a:solidFill>
                  <a:schemeClr val="tx1"/>
                </a:solidFill>
                <a:latin typeface="Arial" pitchFamily="34" charset="0"/>
                <a:ea typeface="ヒラギノ角ゴ Pro W3" charset="-128"/>
              </a:defRPr>
            </a:lvl1pPr>
            <a:lvl2pPr marL="742950" indent="-285750" eaLnBrk="0" hangingPunct="0">
              <a:defRPr>
                <a:solidFill>
                  <a:schemeClr val="tx1"/>
                </a:solidFill>
                <a:latin typeface="Arial" pitchFamily="34" charset="0"/>
                <a:ea typeface="ヒラギノ角ゴ Pro W3" charset="-128"/>
              </a:defRPr>
            </a:lvl2pPr>
            <a:lvl3pPr marL="1143000" indent="-228600" eaLnBrk="0" hangingPunct="0">
              <a:defRPr>
                <a:solidFill>
                  <a:schemeClr val="tx1"/>
                </a:solidFill>
                <a:latin typeface="Arial" pitchFamily="34" charset="0"/>
                <a:ea typeface="ヒラギノ角ゴ Pro W3" charset="-128"/>
              </a:defRPr>
            </a:lvl3pPr>
            <a:lvl4pPr marL="1600200" indent="-228600" eaLnBrk="0" hangingPunct="0">
              <a:defRPr>
                <a:solidFill>
                  <a:schemeClr val="tx1"/>
                </a:solidFill>
                <a:latin typeface="Arial" pitchFamily="34" charset="0"/>
                <a:ea typeface="ヒラギノ角ゴ Pro W3" charset="-128"/>
              </a:defRPr>
            </a:lvl4pPr>
            <a:lvl5pPr marL="2057400" indent="-228600" eaLnBrk="0" hangingPunct="0">
              <a:defRPr>
                <a:solidFill>
                  <a:schemeClr val="tx1"/>
                </a:solidFill>
                <a:latin typeface="Arial" pitchFamily="34" charset="0"/>
                <a:ea typeface="ヒラギノ角ゴ Pro W3" charset="-128"/>
              </a:defRPr>
            </a:lvl5pPr>
            <a:lvl6pPr marL="2514600" indent="-228600" eaLnBrk="0" fontAlgn="base" hangingPunct="0">
              <a:spcBef>
                <a:spcPct val="0"/>
              </a:spcBef>
              <a:spcAft>
                <a:spcPct val="0"/>
              </a:spcAft>
              <a:defRPr>
                <a:solidFill>
                  <a:schemeClr val="tx1"/>
                </a:solidFill>
                <a:latin typeface="Arial" pitchFamily="34" charset="0"/>
                <a:ea typeface="ヒラギノ角ゴ Pro W3" charset="-128"/>
              </a:defRPr>
            </a:lvl6pPr>
            <a:lvl7pPr marL="2971800" indent="-228600" eaLnBrk="0" fontAlgn="base" hangingPunct="0">
              <a:spcBef>
                <a:spcPct val="0"/>
              </a:spcBef>
              <a:spcAft>
                <a:spcPct val="0"/>
              </a:spcAft>
              <a:defRPr>
                <a:solidFill>
                  <a:schemeClr val="tx1"/>
                </a:solidFill>
                <a:latin typeface="Arial" pitchFamily="34" charset="0"/>
                <a:ea typeface="ヒラギノ角ゴ Pro W3" charset="-128"/>
              </a:defRPr>
            </a:lvl7pPr>
            <a:lvl8pPr marL="3429000" indent="-228600" eaLnBrk="0" fontAlgn="base" hangingPunct="0">
              <a:spcBef>
                <a:spcPct val="0"/>
              </a:spcBef>
              <a:spcAft>
                <a:spcPct val="0"/>
              </a:spcAft>
              <a:defRPr>
                <a:solidFill>
                  <a:schemeClr val="tx1"/>
                </a:solidFill>
                <a:latin typeface="Arial" pitchFamily="34" charset="0"/>
                <a:ea typeface="ヒラギノ角ゴ Pro W3" charset="-128"/>
              </a:defRPr>
            </a:lvl8pPr>
            <a:lvl9pPr marL="3886200" indent="-228600" eaLnBrk="0" fontAlgn="base" hangingPunct="0">
              <a:spcBef>
                <a:spcPct val="0"/>
              </a:spcBef>
              <a:spcAft>
                <a:spcPct val="0"/>
              </a:spcAft>
              <a:defRPr>
                <a:solidFill>
                  <a:schemeClr val="tx1"/>
                </a:solidFill>
                <a:latin typeface="Arial" pitchFamily="34" charset="0"/>
                <a:ea typeface="ヒラギノ角ゴ Pro W3" charset="-128"/>
              </a:defRPr>
            </a:lvl9pPr>
          </a:lstStyle>
          <a:p>
            <a:pPr algn="ctr" defTabSz="914355" eaLnBrk="1" hangingPunct="1">
              <a:defRPr/>
            </a:pPr>
            <a:endParaRPr lang="en-GB" altLang="en-US">
              <a:solidFill>
                <a:srgbClr val="FFFFFF"/>
              </a:solidFill>
              <a:latin typeface="Avenir Medium"/>
            </a:endParaRPr>
          </a:p>
        </p:txBody>
      </p:sp>
      <p:sp>
        <p:nvSpPr>
          <p:cNvPr id="28" name="Rounded Rectangle 171">
            <a:extLst>
              <a:ext uri="{FF2B5EF4-FFF2-40B4-BE49-F238E27FC236}">
                <a16:creationId xmlns:a16="http://schemas.microsoft.com/office/drawing/2014/main" xmlns="" id="{586DA409-C348-4675-B176-7BA461C4FB13}"/>
              </a:ext>
            </a:extLst>
          </p:cNvPr>
          <p:cNvSpPr/>
          <p:nvPr/>
        </p:nvSpPr>
        <p:spPr>
          <a:xfrm>
            <a:off x="1173512" y="5141793"/>
            <a:ext cx="3009779" cy="445788"/>
          </a:xfrm>
          <a:prstGeom prst="roundRect">
            <a:avLst>
              <a:gd name="adj" fmla="val 0"/>
            </a:avLst>
          </a:prstGeom>
          <a:solidFill>
            <a:schemeClr val="bg2">
              <a:lumMod val="10000"/>
            </a:schemeClr>
          </a:solidFill>
          <a:ln>
            <a:noFill/>
          </a:ln>
          <a:effectLst/>
          <a:scene3d>
            <a:camera prst="orthographicFront">
              <a:rot lat="0" lon="0" rev="0"/>
            </a:camera>
            <a:lightRig rig="contrasting" dir="t">
              <a:rot lat="0" lon="0" rev="7800000"/>
            </a:lightRig>
          </a:scene3d>
          <a:sp3d/>
        </p:spPr>
        <p:style>
          <a:lnRef idx="1">
            <a:schemeClr val="accent1"/>
          </a:lnRef>
          <a:fillRef idx="3">
            <a:schemeClr val="accent1"/>
          </a:fillRef>
          <a:effectRef idx="2">
            <a:schemeClr val="accent1"/>
          </a:effectRef>
          <a:fontRef idx="minor">
            <a:schemeClr val="lt1"/>
          </a:fontRef>
        </p:style>
        <p:txBody>
          <a:bodyPr lIns="47993" tIns="60951" rIns="47993" bIns="60951" anchor="ctr"/>
          <a:lstStyle>
            <a:lvl1pPr eaLnBrk="0" hangingPunct="0">
              <a:defRPr>
                <a:solidFill>
                  <a:schemeClr val="tx1"/>
                </a:solidFill>
                <a:latin typeface="Arial" pitchFamily="34" charset="0"/>
                <a:ea typeface="ヒラギノ角ゴ Pro W3" charset="-128"/>
              </a:defRPr>
            </a:lvl1pPr>
            <a:lvl2pPr marL="742950" indent="-285750" eaLnBrk="0" hangingPunct="0">
              <a:defRPr>
                <a:solidFill>
                  <a:schemeClr val="tx1"/>
                </a:solidFill>
                <a:latin typeface="Arial" pitchFamily="34" charset="0"/>
                <a:ea typeface="ヒラギノ角ゴ Pro W3" charset="-128"/>
              </a:defRPr>
            </a:lvl2pPr>
            <a:lvl3pPr marL="1143000" indent="-228600" eaLnBrk="0" hangingPunct="0">
              <a:defRPr>
                <a:solidFill>
                  <a:schemeClr val="tx1"/>
                </a:solidFill>
                <a:latin typeface="Arial" pitchFamily="34" charset="0"/>
                <a:ea typeface="ヒラギノ角ゴ Pro W3" charset="-128"/>
              </a:defRPr>
            </a:lvl3pPr>
            <a:lvl4pPr marL="1600200" indent="-228600" eaLnBrk="0" hangingPunct="0">
              <a:defRPr>
                <a:solidFill>
                  <a:schemeClr val="tx1"/>
                </a:solidFill>
                <a:latin typeface="Arial" pitchFamily="34" charset="0"/>
                <a:ea typeface="ヒラギノ角ゴ Pro W3" charset="-128"/>
              </a:defRPr>
            </a:lvl4pPr>
            <a:lvl5pPr marL="2057400" indent="-228600" eaLnBrk="0" hangingPunct="0">
              <a:defRPr>
                <a:solidFill>
                  <a:schemeClr val="tx1"/>
                </a:solidFill>
                <a:latin typeface="Arial" pitchFamily="34" charset="0"/>
                <a:ea typeface="ヒラギノ角ゴ Pro W3" charset="-128"/>
              </a:defRPr>
            </a:lvl5pPr>
            <a:lvl6pPr marL="2514600" indent="-228600" eaLnBrk="0" fontAlgn="base" hangingPunct="0">
              <a:spcBef>
                <a:spcPct val="0"/>
              </a:spcBef>
              <a:spcAft>
                <a:spcPct val="0"/>
              </a:spcAft>
              <a:defRPr>
                <a:solidFill>
                  <a:schemeClr val="tx1"/>
                </a:solidFill>
                <a:latin typeface="Arial" pitchFamily="34" charset="0"/>
                <a:ea typeface="ヒラギノ角ゴ Pro W3" charset="-128"/>
              </a:defRPr>
            </a:lvl6pPr>
            <a:lvl7pPr marL="2971800" indent="-228600" eaLnBrk="0" fontAlgn="base" hangingPunct="0">
              <a:spcBef>
                <a:spcPct val="0"/>
              </a:spcBef>
              <a:spcAft>
                <a:spcPct val="0"/>
              </a:spcAft>
              <a:defRPr>
                <a:solidFill>
                  <a:schemeClr val="tx1"/>
                </a:solidFill>
                <a:latin typeface="Arial" pitchFamily="34" charset="0"/>
                <a:ea typeface="ヒラギノ角ゴ Pro W3" charset="-128"/>
              </a:defRPr>
            </a:lvl7pPr>
            <a:lvl8pPr marL="3429000" indent="-228600" eaLnBrk="0" fontAlgn="base" hangingPunct="0">
              <a:spcBef>
                <a:spcPct val="0"/>
              </a:spcBef>
              <a:spcAft>
                <a:spcPct val="0"/>
              </a:spcAft>
              <a:defRPr>
                <a:solidFill>
                  <a:schemeClr val="tx1"/>
                </a:solidFill>
                <a:latin typeface="Arial" pitchFamily="34" charset="0"/>
                <a:ea typeface="ヒラギノ角ゴ Pro W3" charset="-128"/>
              </a:defRPr>
            </a:lvl8pPr>
            <a:lvl9pPr marL="3886200" indent="-228600" eaLnBrk="0" fontAlgn="base" hangingPunct="0">
              <a:spcBef>
                <a:spcPct val="0"/>
              </a:spcBef>
              <a:spcAft>
                <a:spcPct val="0"/>
              </a:spcAft>
              <a:defRPr>
                <a:solidFill>
                  <a:schemeClr val="tx1"/>
                </a:solidFill>
                <a:latin typeface="Arial" pitchFamily="34" charset="0"/>
                <a:ea typeface="ヒラギノ角ゴ Pro W3" charset="-128"/>
              </a:defRPr>
            </a:lvl9pPr>
          </a:lstStyle>
          <a:p>
            <a:pPr algn="ctr" defTabSz="914355" eaLnBrk="1" hangingPunct="1">
              <a:defRPr/>
            </a:pPr>
            <a:r>
              <a:rPr lang="en-US" altLang="en-US" sz="1600" b="1" dirty="0">
                <a:solidFill>
                  <a:srgbClr val="FFFFFF"/>
                </a:solidFill>
                <a:latin typeface="Avenir Medium"/>
              </a:rPr>
              <a:t>6Cs Analysis </a:t>
            </a:r>
            <a:r>
              <a:rPr lang="en-US" altLang="en-US" sz="1600" b="1" i="1" dirty="0">
                <a:solidFill>
                  <a:srgbClr val="FFFFFF"/>
                </a:solidFill>
                <a:latin typeface="Avenir Medium"/>
              </a:rPr>
              <a:t>to</a:t>
            </a:r>
            <a:r>
              <a:rPr lang="en-US" altLang="en-US" sz="1600" b="1" dirty="0">
                <a:solidFill>
                  <a:srgbClr val="FFFFFF"/>
                </a:solidFill>
                <a:latin typeface="Avenir Medium"/>
              </a:rPr>
              <a:t> Information</a:t>
            </a:r>
            <a:endParaRPr lang="en-GB" altLang="en-US" sz="1600" b="1" dirty="0">
              <a:solidFill>
                <a:srgbClr val="FFFFFF"/>
              </a:solidFill>
              <a:latin typeface="Avenir Medium"/>
            </a:endParaRPr>
          </a:p>
        </p:txBody>
      </p:sp>
      <p:sp>
        <p:nvSpPr>
          <p:cNvPr id="29" name="Rounded Rectangle 172">
            <a:extLst>
              <a:ext uri="{FF2B5EF4-FFF2-40B4-BE49-F238E27FC236}">
                <a16:creationId xmlns:a16="http://schemas.microsoft.com/office/drawing/2014/main" xmlns="" id="{BFBA36EF-577E-40ED-9DD9-9B3F015FA7D3}"/>
              </a:ext>
            </a:extLst>
          </p:cNvPr>
          <p:cNvSpPr/>
          <p:nvPr/>
        </p:nvSpPr>
        <p:spPr>
          <a:xfrm>
            <a:off x="4815588" y="5016368"/>
            <a:ext cx="2908571" cy="571213"/>
          </a:xfrm>
          <a:prstGeom prst="roundRect">
            <a:avLst>
              <a:gd name="adj" fmla="val 0"/>
            </a:avLst>
          </a:prstGeom>
          <a:solidFill>
            <a:schemeClr val="bg2">
              <a:lumMod val="10000"/>
            </a:schemeClr>
          </a:solidFill>
          <a:ln>
            <a:noFill/>
          </a:ln>
          <a:effectLst/>
          <a:scene3d>
            <a:camera prst="orthographicFront">
              <a:rot lat="0" lon="0" rev="0"/>
            </a:camera>
            <a:lightRig rig="contrasting" dir="t">
              <a:rot lat="0" lon="0" rev="7800000"/>
            </a:lightRig>
          </a:scene3d>
          <a:sp3d/>
        </p:spPr>
        <p:style>
          <a:lnRef idx="1">
            <a:schemeClr val="accent1"/>
          </a:lnRef>
          <a:fillRef idx="3">
            <a:schemeClr val="accent1"/>
          </a:fillRef>
          <a:effectRef idx="2">
            <a:schemeClr val="accent1"/>
          </a:effectRef>
          <a:fontRef idx="minor">
            <a:schemeClr val="lt1"/>
          </a:fontRef>
        </p:style>
        <p:txBody>
          <a:bodyPr lIns="47993" tIns="60951" rIns="47993" bIns="60951" anchor="ctr"/>
          <a:lstStyle>
            <a:lvl1pPr eaLnBrk="0" hangingPunct="0">
              <a:defRPr>
                <a:solidFill>
                  <a:schemeClr val="tx1"/>
                </a:solidFill>
                <a:latin typeface="Arial" pitchFamily="34" charset="0"/>
                <a:ea typeface="ヒラギノ角ゴ Pro W3" charset="-128"/>
              </a:defRPr>
            </a:lvl1pPr>
            <a:lvl2pPr marL="742950" indent="-285750" eaLnBrk="0" hangingPunct="0">
              <a:defRPr>
                <a:solidFill>
                  <a:schemeClr val="tx1"/>
                </a:solidFill>
                <a:latin typeface="Arial" pitchFamily="34" charset="0"/>
                <a:ea typeface="ヒラギノ角ゴ Pro W3" charset="-128"/>
              </a:defRPr>
            </a:lvl2pPr>
            <a:lvl3pPr marL="1143000" indent="-228600" eaLnBrk="0" hangingPunct="0">
              <a:defRPr>
                <a:solidFill>
                  <a:schemeClr val="tx1"/>
                </a:solidFill>
                <a:latin typeface="Arial" pitchFamily="34" charset="0"/>
                <a:ea typeface="ヒラギノ角ゴ Pro W3" charset="-128"/>
              </a:defRPr>
            </a:lvl3pPr>
            <a:lvl4pPr marL="1600200" indent="-228600" eaLnBrk="0" hangingPunct="0">
              <a:defRPr>
                <a:solidFill>
                  <a:schemeClr val="tx1"/>
                </a:solidFill>
                <a:latin typeface="Arial" pitchFamily="34" charset="0"/>
                <a:ea typeface="ヒラギノ角ゴ Pro W3" charset="-128"/>
              </a:defRPr>
            </a:lvl4pPr>
            <a:lvl5pPr marL="2057400" indent="-228600" eaLnBrk="0" hangingPunct="0">
              <a:defRPr>
                <a:solidFill>
                  <a:schemeClr val="tx1"/>
                </a:solidFill>
                <a:latin typeface="Arial" pitchFamily="34" charset="0"/>
                <a:ea typeface="ヒラギノ角ゴ Pro W3" charset="-128"/>
              </a:defRPr>
            </a:lvl5pPr>
            <a:lvl6pPr marL="2514600" indent="-228600" eaLnBrk="0" fontAlgn="base" hangingPunct="0">
              <a:spcBef>
                <a:spcPct val="0"/>
              </a:spcBef>
              <a:spcAft>
                <a:spcPct val="0"/>
              </a:spcAft>
              <a:defRPr>
                <a:solidFill>
                  <a:schemeClr val="tx1"/>
                </a:solidFill>
                <a:latin typeface="Arial" pitchFamily="34" charset="0"/>
                <a:ea typeface="ヒラギノ角ゴ Pro W3" charset="-128"/>
              </a:defRPr>
            </a:lvl6pPr>
            <a:lvl7pPr marL="2971800" indent="-228600" eaLnBrk="0" fontAlgn="base" hangingPunct="0">
              <a:spcBef>
                <a:spcPct val="0"/>
              </a:spcBef>
              <a:spcAft>
                <a:spcPct val="0"/>
              </a:spcAft>
              <a:defRPr>
                <a:solidFill>
                  <a:schemeClr val="tx1"/>
                </a:solidFill>
                <a:latin typeface="Arial" pitchFamily="34" charset="0"/>
                <a:ea typeface="ヒラギノ角ゴ Pro W3" charset="-128"/>
              </a:defRPr>
            </a:lvl7pPr>
            <a:lvl8pPr marL="3429000" indent="-228600" eaLnBrk="0" fontAlgn="base" hangingPunct="0">
              <a:spcBef>
                <a:spcPct val="0"/>
              </a:spcBef>
              <a:spcAft>
                <a:spcPct val="0"/>
              </a:spcAft>
              <a:defRPr>
                <a:solidFill>
                  <a:schemeClr val="tx1"/>
                </a:solidFill>
                <a:latin typeface="Arial" pitchFamily="34" charset="0"/>
                <a:ea typeface="ヒラギノ角ゴ Pro W3" charset="-128"/>
              </a:defRPr>
            </a:lvl8pPr>
            <a:lvl9pPr marL="3886200" indent="-228600" eaLnBrk="0" fontAlgn="base" hangingPunct="0">
              <a:spcBef>
                <a:spcPct val="0"/>
              </a:spcBef>
              <a:spcAft>
                <a:spcPct val="0"/>
              </a:spcAft>
              <a:defRPr>
                <a:solidFill>
                  <a:schemeClr val="tx1"/>
                </a:solidFill>
                <a:latin typeface="Arial" pitchFamily="34" charset="0"/>
                <a:ea typeface="ヒラギノ角ゴ Pro W3" charset="-128"/>
              </a:defRPr>
            </a:lvl9pPr>
          </a:lstStyle>
          <a:p>
            <a:pPr algn="ctr" defTabSz="914355" eaLnBrk="1" hangingPunct="1">
              <a:defRPr/>
            </a:pPr>
            <a:r>
              <a:rPr lang="en-US" altLang="en-US" sz="1600" b="1" dirty="0">
                <a:solidFill>
                  <a:srgbClr val="FFFFFF"/>
                </a:solidFill>
                <a:latin typeface="Avenir Medium"/>
              </a:rPr>
              <a:t>Information </a:t>
            </a:r>
            <a:r>
              <a:rPr lang="en-US" altLang="en-US" sz="1600" b="1" i="1" dirty="0">
                <a:solidFill>
                  <a:srgbClr val="FFFFFF"/>
                </a:solidFill>
                <a:latin typeface="Avenir Medium"/>
              </a:rPr>
              <a:t>to</a:t>
            </a:r>
            <a:r>
              <a:rPr lang="en-US" altLang="en-US" sz="1600" b="1" dirty="0">
                <a:solidFill>
                  <a:srgbClr val="FFFFFF"/>
                </a:solidFill>
                <a:latin typeface="Avenir Medium"/>
              </a:rPr>
              <a:t> Opportunities or Threats</a:t>
            </a:r>
            <a:endParaRPr lang="en-GB" altLang="en-US" sz="1600" b="1" dirty="0">
              <a:solidFill>
                <a:srgbClr val="FFFFFF"/>
              </a:solidFill>
              <a:latin typeface="Avenir Medium"/>
            </a:endParaRPr>
          </a:p>
        </p:txBody>
      </p:sp>
      <p:sp>
        <p:nvSpPr>
          <p:cNvPr id="30" name="Rounded Rectangle 173">
            <a:extLst>
              <a:ext uri="{FF2B5EF4-FFF2-40B4-BE49-F238E27FC236}">
                <a16:creationId xmlns:a16="http://schemas.microsoft.com/office/drawing/2014/main" xmlns="" id="{1F0A649B-B4A7-4DC4-9036-3B3784977FA1}"/>
              </a:ext>
            </a:extLst>
          </p:cNvPr>
          <p:cNvSpPr/>
          <p:nvPr/>
        </p:nvSpPr>
        <p:spPr>
          <a:xfrm>
            <a:off x="8555002" y="5084845"/>
            <a:ext cx="2992488" cy="502736"/>
          </a:xfrm>
          <a:prstGeom prst="roundRect">
            <a:avLst>
              <a:gd name="adj" fmla="val 0"/>
            </a:avLst>
          </a:prstGeom>
          <a:solidFill>
            <a:schemeClr val="bg2">
              <a:lumMod val="10000"/>
            </a:schemeClr>
          </a:solidFill>
          <a:ln>
            <a:noFill/>
          </a:ln>
          <a:effectLst/>
          <a:scene3d>
            <a:camera prst="orthographicFront">
              <a:rot lat="0" lon="0" rev="0"/>
            </a:camera>
            <a:lightRig rig="contrasting" dir="t">
              <a:rot lat="0" lon="0" rev="7800000"/>
            </a:lightRig>
          </a:scene3d>
          <a:sp3d/>
        </p:spPr>
        <p:style>
          <a:lnRef idx="1">
            <a:schemeClr val="accent1"/>
          </a:lnRef>
          <a:fillRef idx="3">
            <a:schemeClr val="accent1"/>
          </a:fillRef>
          <a:effectRef idx="2">
            <a:schemeClr val="accent1"/>
          </a:effectRef>
          <a:fontRef idx="minor">
            <a:schemeClr val="lt1"/>
          </a:fontRef>
        </p:style>
        <p:txBody>
          <a:bodyPr lIns="47993" tIns="60951" rIns="47993" bIns="60951" anchor="ctr"/>
          <a:lstStyle>
            <a:lvl1pPr eaLnBrk="0" hangingPunct="0">
              <a:defRPr>
                <a:solidFill>
                  <a:schemeClr val="tx1"/>
                </a:solidFill>
                <a:latin typeface="Arial" pitchFamily="34" charset="0"/>
                <a:ea typeface="ヒラギノ角ゴ Pro W3" charset="-128"/>
              </a:defRPr>
            </a:lvl1pPr>
            <a:lvl2pPr marL="742950" indent="-285750" eaLnBrk="0" hangingPunct="0">
              <a:defRPr>
                <a:solidFill>
                  <a:schemeClr val="tx1"/>
                </a:solidFill>
                <a:latin typeface="Arial" pitchFamily="34" charset="0"/>
                <a:ea typeface="ヒラギノ角ゴ Pro W3" charset="-128"/>
              </a:defRPr>
            </a:lvl2pPr>
            <a:lvl3pPr marL="1143000" indent="-228600" eaLnBrk="0" hangingPunct="0">
              <a:defRPr>
                <a:solidFill>
                  <a:schemeClr val="tx1"/>
                </a:solidFill>
                <a:latin typeface="Arial" pitchFamily="34" charset="0"/>
                <a:ea typeface="ヒラギノ角ゴ Pro W3" charset="-128"/>
              </a:defRPr>
            </a:lvl3pPr>
            <a:lvl4pPr marL="1600200" indent="-228600" eaLnBrk="0" hangingPunct="0">
              <a:defRPr>
                <a:solidFill>
                  <a:schemeClr val="tx1"/>
                </a:solidFill>
                <a:latin typeface="Arial" pitchFamily="34" charset="0"/>
                <a:ea typeface="ヒラギノ角ゴ Pro W3" charset="-128"/>
              </a:defRPr>
            </a:lvl4pPr>
            <a:lvl5pPr marL="2057400" indent="-228600" eaLnBrk="0" hangingPunct="0">
              <a:defRPr>
                <a:solidFill>
                  <a:schemeClr val="tx1"/>
                </a:solidFill>
                <a:latin typeface="Arial" pitchFamily="34" charset="0"/>
                <a:ea typeface="ヒラギノ角ゴ Pro W3" charset="-128"/>
              </a:defRPr>
            </a:lvl5pPr>
            <a:lvl6pPr marL="2514600" indent="-228600" eaLnBrk="0" fontAlgn="base" hangingPunct="0">
              <a:spcBef>
                <a:spcPct val="0"/>
              </a:spcBef>
              <a:spcAft>
                <a:spcPct val="0"/>
              </a:spcAft>
              <a:defRPr>
                <a:solidFill>
                  <a:schemeClr val="tx1"/>
                </a:solidFill>
                <a:latin typeface="Arial" pitchFamily="34" charset="0"/>
                <a:ea typeface="ヒラギノ角ゴ Pro W3" charset="-128"/>
              </a:defRPr>
            </a:lvl6pPr>
            <a:lvl7pPr marL="2971800" indent="-228600" eaLnBrk="0" fontAlgn="base" hangingPunct="0">
              <a:spcBef>
                <a:spcPct val="0"/>
              </a:spcBef>
              <a:spcAft>
                <a:spcPct val="0"/>
              </a:spcAft>
              <a:defRPr>
                <a:solidFill>
                  <a:schemeClr val="tx1"/>
                </a:solidFill>
                <a:latin typeface="Arial" pitchFamily="34" charset="0"/>
                <a:ea typeface="ヒラギノ角ゴ Pro W3" charset="-128"/>
              </a:defRPr>
            </a:lvl7pPr>
            <a:lvl8pPr marL="3429000" indent="-228600" eaLnBrk="0" fontAlgn="base" hangingPunct="0">
              <a:spcBef>
                <a:spcPct val="0"/>
              </a:spcBef>
              <a:spcAft>
                <a:spcPct val="0"/>
              </a:spcAft>
              <a:defRPr>
                <a:solidFill>
                  <a:schemeClr val="tx1"/>
                </a:solidFill>
                <a:latin typeface="Arial" pitchFamily="34" charset="0"/>
                <a:ea typeface="ヒラギノ角ゴ Pro W3" charset="-128"/>
              </a:defRPr>
            </a:lvl8pPr>
            <a:lvl9pPr marL="3886200" indent="-228600" eaLnBrk="0" fontAlgn="base" hangingPunct="0">
              <a:spcBef>
                <a:spcPct val="0"/>
              </a:spcBef>
              <a:spcAft>
                <a:spcPct val="0"/>
              </a:spcAft>
              <a:defRPr>
                <a:solidFill>
                  <a:schemeClr val="tx1"/>
                </a:solidFill>
                <a:latin typeface="Arial" pitchFamily="34" charset="0"/>
                <a:ea typeface="ヒラギノ角ゴ Pro W3" charset="-128"/>
              </a:defRPr>
            </a:lvl9pPr>
          </a:lstStyle>
          <a:p>
            <a:pPr algn="ctr" defTabSz="914355" eaLnBrk="1" hangingPunct="1">
              <a:defRPr/>
            </a:pPr>
            <a:r>
              <a:rPr lang="en-US" altLang="en-US" sz="1600" b="1" i="1" dirty="0">
                <a:solidFill>
                  <a:srgbClr val="FFFFFF"/>
                </a:solidFill>
                <a:latin typeface="Avenir Medium"/>
              </a:rPr>
              <a:t>Prioritized</a:t>
            </a:r>
            <a:r>
              <a:rPr lang="en-US" altLang="en-US" sz="1600" b="1" dirty="0">
                <a:solidFill>
                  <a:srgbClr val="FFFFFF"/>
                </a:solidFill>
                <a:latin typeface="Avenir Medium"/>
              </a:rPr>
              <a:t> Opportunities or Threats</a:t>
            </a:r>
            <a:endParaRPr lang="en-GB" altLang="en-US" sz="1600" b="1" dirty="0">
              <a:solidFill>
                <a:srgbClr val="FFFFFF"/>
              </a:solidFill>
              <a:latin typeface="Avenir Medium"/>
            </a:endParaRPr>
          </a:p>
        </p:txBody>
      </p:sp>
      <p:sp>
        <p:nvSpPr>
          <p:cNvPr id="31" name="TextBox 30">
            <a:extLst>
              <a:ext uri="{FF2B5EF4-FFF2-40B4-BE49-F238E27FC236}">
                <a16:creationId xmlns:a16="http://schemas.microsoft.com/office/drawing/2014/main" xmlns="" id="{3D2DEEE2-6895-4CFF-9667-84864E7CF9C2}"/>
              </a:ext>
            </a:extLst>
          </p:cNvPr>
          <p:cNvSpPr txBox="1"/>
          <p:nvPr/>
        </p:nvSpPr>
        <p:spPr>
          <a:xfrm>
            <a:off x="9173580" y="4448448"/>
            <a:ext cx="2219073" cy="330842"/>
          </a:xfrm>
          <a:prstGeom prst="rect">
            <a:avLst/>
          </a:prstGeom>
          <a:noFill/>
        </p:spPr>
        <p:txBody>
          <a:bodyPr wrap="square" lIns="121902" tIns="60951" rIns="121902" bIns="60951" anchor="ctr">
            <a:spAutoFit/>
          </a:bodyPr>
          <a:lstStyle>
            <a:lvl1pPr eaLnBrk="0" hangingPunct="0">
              <a:defRPr>
                <a:solidFill>
                  <a:schemeClr val="tx1"/>
                </a:solidFill>
                <a:latin typeface="Arial" pitchFamily="34" charset="0"/>
                <a:ea typeface="ヒラギノ角ゴ Pro W3" charset="-128"/>
              </a:defRPr>
            </a:lvl1pPr>
            <a:lvl2pPr marL="742950" indent="-285750" eaLnBrk="0" hangingPunct="0">
              <a:defRPr>
                <a:solidFill>
                  <a:schemeClr val="tx1"/>
                </a:solidFill>
                <a:latin typeface="Arial" pitchFamily="34" charset="0"/>
                <a:ea typeface="ヒラギノ角ゴ Pro W3" charset="-128"/>
              </a:defRPr>
            </a:lvl2pPr>
            <a:lvl3pPr marL="1143000" indent="-228600" eaLnBrk="0" hangingPunct="0">
              <a:defRPr>
                <a:solidFill>
                  <a:schemeClr val="tx1"/>
                </a:solidFill>
                <a:latin typeface="Arial" pitchFamily="34" charset="0"/>
                <a:ea typeface="ヒラギノ角ゴ Pro W3" charset="-128"/>
              </a:defRPr>
            </a:lvl3pPr>
            <a:lvl4pPr marL="1600200" indent="-228600" eaLnBrk="0" hangingPunct="0">
              <a:defRPr>
                <a:solidFill>
                  <a:schemeClr val="tx1"/>
                </a:solidFill>
                <a:latin typeface="Arial" pitchFamily="34" charset="0"/>
                <a:ea typeface="ヒラギノ角ゴ Pro W3" charset="-128"/>
              </a:defRPr>
            </a:lvl4pPr>
            <a:lvl5pPr marL="2057400" indent="-228600" eaLnBrk="0" hangingPunct="0">
              <a:defRPr>
                <a:solidFill>
                  <a:schemeClr val="tx1"/>
                </a:solidFill>
                <a:latin typeface="Arial" pitchFamily="34" charset="0"/>
                <a:ea typeface="ヒラギノ角ゴ Pro W3" charset="-128"/>
              </a:defRPr>
            </a:lvl5pPr>
            <a:lvl6pPr marL="2514600" indent="-228600" eaLnBrk="0" fontAlgn="base" hangingPunct="0">
              <a:spcBef>
                <a:spcPct val="0"/>
              </a:spcBef>
              <a:spcAft>
                <a:spcPct val="0"/>
              </a:spcAft>
              <a:defRPr>
                <a:solidFill>
                  <a:schemeClr val="tx1"/>
                </a:solidFill>
                <a:latin typeface="Arial" pitchFamily="34" charset="0"/>
                <a:ea typeface="ヒラギノ角ゴ Pro W3" charset="-128"/>
              </a:defRPr>
            </a:lvl6pPr>
            <a:lvl7pPr marL="2971800" indent="-228600" eaLnBrk="0" fontAlgn="base" hangingPunct="0">
              <a:spcBef>
                <a:spcPct val="0"/>
              </a:spcBef>
              <a:spcAft>
                <a:spcPct val="0"/>
              </a:spcAft>
              <a:defRPr>
                <a:solidFill>
                  <a:schemeClr val="tx1"/>
                </a:solidFill>
                <a:latin typeface="Arial" pitchFamily="34" charset="0"/>
                <a:ea typeface="ヒラギノ角ゴ Pro W3" charset="-128"/>
              </a:defRPr>
            </a:lvl7pPr>
            <a:lvl8pPr marL="3429000" indent="-228600" eaLnBrk="0" fontAlgn="base" hangingPunct="0">
              <a:spcBef>
                <a:spcPct val="0"/>
              </a:spcBef>
              <a:spcAft>
                <a:spcPct val="0"/>
              </a:spcAft>
              <a:defRPr>
                <a:solidFill>
                  <a:schemeClr val="tx1"/>
                </a:solidFill>
                <a:latin typeface="Arial" pitchFamily="34" charset="0"/>
                <a:ea typeface="ヒラギノ角ゴ Pro W3" charset="-128"/>
              </a:defRPr>
            </a:lvl8pPr>
            <a:lvl9pPr marL="3886200" indent="-228600" eaLnBrk="0" fontAlgn="base" hangingPunct="0">
              <a:spcBef>
                <a:spcPct val="0"/>
              </a:spcBef>
              <a:spcAft>
                <a:spcPct val="0"/>
              </a:spcAft>
              <a:defRPr>
                <a:solidFill>
                  <a:schemeClr val="tx1"/>
                </a:solidFill>
                <a:latin typeface="Arial" pitchFamily="34" charset="0"/>
                <a:ea typeface="ヒラギノ角ゴ Pro W3" charset="-128"/>
              </a:defRPr>
            </a:lvl9pPr>
          </a:lstStyle>
          <a:p>
            <a:pPr algn="ctr" defTabSz="914355" eaLnBrk="1" hangingPunct="1">
              <a:defRPr/>
            </a:pPr>
            <a:r>
              <a:rPr lang="en-US" altLang="en-US" sz="1350" dirty="0">
                <a:solidFill>
                  <a:srgbClr val="000000"/>
                </a:solidFill>
                <a:latin typeface="Avenir Medium"/>
              </a:rPr>
              <a:t>Pain</a:t>
            </a:r>
            <a:endParaRPr lang="en-GB" altLang="en-US" sz="1350" dirty="0">
              <a:solidFill>
                <a:srgbClr val="000000"/>
              </a:solidFill>
              <a:latin typeface="Avenir Medium"/>
            </a:endParaRPr>
          </a:p>
        </p:txBody>
      </p:sp>
      <p:sp>
        <p:nvSpPr>
          <p:cNvPr id="32" name="TextBox 31">
            <a:extLst>
              <a:ext uri="{FF2B5EF4-FFF2-40B4-BE49-F238E27FC236}">
                <a16:creationId xmlns:a16="http://schemas.microsoft.com/office/drawing/2014/main" xmlns="" id="{D0E25B9F-1281-44EA-81AB-3126C8320E25}"/>
              </a:ext>
            </a:extLst>
          </p:cNvPr>
          <p:cNvSpPr txBox="1"/>
          <p:nvPr/>
        </p:nvSpPr>
        <p:spPr>
          <a:xfrm rot="16200000">
            <a:off x="8000631" y="3219955"/>
            <a:ext cx="1634454" cy="330842"/>
          </a:xfrm>
          <a:prstGeom prst="rect">
            <a:avLst/>
          </a:prstGeom>
          <a:noFill/>
        </p:spPr>
        <p:txBody>
          <a:bodyPr wrap="square" lIns="121902" tIns="60951" rIns="121902" bIns="60951" anchor="ctr">
            <a:spAutoFit/>
          </a:bodyPr>
          <a:lstStyle>
            <a:lvl1pPr eaLnBrk="0" hangingPunct="0">
              <a:defRPr>
                <a:solidFill>
                  <a:schemeClr val="tx1"/>
                </a:solidFill>
                <a:latin typeface="Arial" pitchFamily="34" charset="0"/>
                <a:ea typeface="ヒラギノ角ゴ Pro W3" charset="-128"/>
              </a:defRPr>
            </a:lvl1pPr>
            <a:lvl2pPr marL="742950" indent="-285750" eaLnBrk="0" hangingPunct="0">
              <a:defRPr>
                <a:solidFill>
                  <a:schemeClr val="tx1"/>
                </a:solidFill>
                <a:latin typeface="Arial" pitchFamily="34" charset="0"/>
                <a:ea typeface="ヒラギノ角ゴ Pro W3" charset="-128"/>
              </a:defRPr>
            </a:lvl2pPr>
            <a:lvl3pPr marL="1143000" indent="-228600" eaLnBrk="0" hangingPunct="0">
              <a:defRPr>
                <a:solidFill>
                  <a:schemeClr val="tx1"/>
                </a:solidFill>
                <a:latin typeface="Arial" pitchFamily="34" charset="0"/>
                <a:ea typeface="ヒラギノ角ゴ Pro W3" charset="-128"/>
              </a:defRPr>
            </a:lvl3pPr>
            <a:lvl4pPr marL="1600200" indent="-228600" eaLnBrk="0" hangingPunct="0">
              <a:defRPr>
                <a:solidFill>
                  <a:schemeClr val="tx1"/>
                </a:solidFill>
                <a:latin typeface="Arial" pitchFamily="34" charset="0"/>
                <a:ea typeface="ヒラギノ角ゴ Pro W3" charset="-128"/>
              </a:defRPr>
            </a:lvl4pPr>
            <a:lvl5pPr marL="2057400" indent="-228600" eaLnBrk="0" hangingPunct="0">
              <a:defRPr>
                <a:solidFill>
                  <a:schemeClr val="tx1"/>
                </a:solidFill>
                <a:latin typeface="Arial" pitchFamily="34" charset="0"/>
                <a:ea typeface="ヒラギノ角ゴ Pro W3" charset="-128"/>
              </a:defRPr>
            </a:lvl5pPr>
            <a:lvl6pPr marL="2514600" indent="-228600" eaLnBrk="0" fontAlgn="base" hangingPunct="0">
              <a:spcBef>
                <a:spcPct val="0"/>
              </a:spcBef>
              <a:spcAft>
                <a:spcPct val="0"/>
              </a:spcAft>
              <a:defRPr>
                <a:solidFill>
                  <a:schemeClr val="tx1"/>
                </a:solidFill>
                <a:latin typeface="Arial" pitchFamily="34" charset="0"/>
                <a:ea typeface="ヒラギノ角ゴ Pro W3" charset="-128"/>
              </a:defRPr>
            </a:lvl6pPr>
            <a:lvl7pPr marL="2971800" indent="-228600" eaLnBrk="0" fontAlgn="base" hangingPunct="0">
              <a:spcBef>
                <a:spcPct val="0"/>
              </a:spcBef>
              <a:spcAft>
                <a:spcPct val="0"/>
              </a:spcAft>
              <a:defRPr>
                <a:solidFill>
                  <a:schemeClr val="tx1"/>
                </a:solidFill>
                <a:latin typeface="Arial" pitchFamily="34" charset="0"/>
                <a:ea typeface="ヒラギノ角ゴ Pro W3" charset="-128"/>
              </a:defRPr>
            </a:lvl7pPr>
            <a:lvl8pPr marL="3429000" indent="-228600" eaLnBrk="0" fontAlgn="base" hangingPunct="0">
              <a:spcBef>
                <a:spcPct val="0"/>
              </a:spcBef>
              <a:spcAft>
                <a:spcPct val="0"/>
              </a:spcAft>
              <a:defRPr>
                <a:solidFill>
                  <a:schemeClr val="tx1"/>
                </a:solidFill>
                <a:latin typeface="Arial" pitchFamily="34" charset="0"/>
                <a:ea typeface="ヒラギノ角ゴ Pro W3" charset="-128"/>
              </a:defRPr>
            </a:lvl8pPr>
            <a:lvl9pPr marL="3886200" indent="-228600" eaLnBrk="0" fontAlgn="base" hangingPunct="0">
              <a:spcBef>
                <a:spcPct val="0"/>
              </a:spcBef>
              <a:spcAft>
                <a:spcPct val="0"/>
              </a:spcAft>
              <a:defRPr>
                <a:solidFill>
                  <a:schemeClr val="tx1"/>
                </a:solidFill>
                <a:latin typeface="Arial" pitchFamily="34" charset="0"/>
                <a:ea typeface="ヒラギノ角ゴ Pro W3" charset="-128"/>
              </a:defRPr>
            </a:lvl9pPr>
          </a:lstStyle>
          <a:p>
            <a:pPr algn="ctr" defTabSz="914355" eaLnBrk="1" hangingPunct="1">
              <a:defRPr/>
            </a:pPr>
            <a:r>
              <a:rPr lang="en-US" altLang="en-US" sz="1350" dirty="0">
                <a:solidFill>
                  <a:srgbClr val="000000"/>
                </a:solidFill>
                <a:latin typeface="Avenir Medium"/>
              </a:rPr>
              <a:t>Gain</a:t>
            </a:r>
            <a:endParaRPr lang="en-GB" altLang="en-US" sz="1350" dirty="0">
              <a:solidFill>
                <a:srgbClr val="000000"/>
              </a:solidFill>
              <a:latin typeface="Avenir Medium"/>
            </a:endParaRPr>
          </a:p>
        </p:txBody>
      </p:sp>
      <p:sp>
        <p:nvSpPr>
          <p:cNvPr id="33" name="Freeform 176">
            <a:extLst>
              <a:ext uri="{FF2B5EF4-FFF2-40B4-BE49-F238E27FC236}">
                <a16:creationId xmlns:a16="http://schemas.microsoft.com/office/drawing/2014/main" xmlns="" id="{1CEAD0E6-7FA7-400B-8A16-FA0F6235F2DD}"/>
              </a:ext>
            </a:extLst>
          </p:cNvPr>
          <p:cNvSpPr/>
          <p:nvPr/>
        </p:nvSpPr>
        <p:spPr>
          <a:xfrm>
            <a:off x="7018808" y="1766407"/>
            <a:ext cx="2815510" cy="2799671"/>
          </a:xfrm>
          <a:custGeom>
            <a:avLst/>
            <a:gdLst>
              <a:gd name="connsiteX0" fmla="*/ 0 w 2096814"/>
              <a:gd name="connsiteY0" fmla="*/ 2410196 h 2734408"/>
              <a:gd name="connsiteX1" fmla="*/ 362607 w 2096814"/>
              <a:gd name="connsiteY1" fmla="*/ 2725507 h 2734408"/>
              <a:gd name="connsiteX2" fmla="*/ 756745 w 2096814"/>
              <a:gd name="connsiteY2" fmla="*/ 2410196 h 2734408"/>
              <a:gd name="connsiteX3" fmla="*/ 1403131 w 2096814"/>
              <a:gd name="connsiteY3" fmla="*/ 281851 h 2734408"/>
              <a:gd name="connsiteX4" fmla="*/ 1860331 w 2096814"/>
              <a:gd name="connsiteY4" fmla="*/ 45369 h 2734408"/>
              <a:gd name="connsiteX5" fmla="*/ 2096814 w 2096814"/>
              <a:gd name="connsiteY5" fmla="*/ 486803 h 2734408"/>
              <a:gd name="connsiteX6" fmla="*/ 2096814 w 2096814"/>
              <a:gd name="connsiteY6" fmla="*/ 486803 h 2734408"/>
              <a:gd name="connsiteX0" fmla="*/ 0 w 2210593"/>
              <a:gd name="connsiteY0" fmla="*/ 2410196 h 2734408"/>
              <a:gd name="connsiteX1" fmla="*/ 362607 w 2210593"/>
              <a:gd name="connsiteY1" fmla="*/ 2725507 h 2734408"/>
              <a:gd name="connsiteX2" fmla="*/ 756745 w 2210593"/>
              <a:gd name="connsiteY2" fmla="*/ 2410196 h 2734408"/>
              <a:gd name="connsiteX3" fmla="*/ 1403131 w 2210593"/>
              <a:gd name="connsiteY3" fmla="*/ 281851 h 2734408"/>
              <a:gd name="connsiteX4" fmla="*/ 1860331 w 2210593"/>
              <a:gd name="connsiteY4" fmla="*/ 45369 h 2734408"/>
              <a:gd name="connsiteX5" fmla="*/ 2096814 w 2210593"/>
              <a:gd name="connsiteY5" fmla="*/ 486803 h 2734408"/>
              <a:gd name="connsiteX6" fmla="*/ 2210593 w 2210593"/>
              <a:gd name="connsiteY6" fmla="*/ 725736 h 2734408"/>
              <a:gd name="connsiteX0" fmla="*/ 0 w 2210593"/>
              <a:gd name="connsiteY0" fmla="*/ 2410196 h 2734408"/>
              <a:gd name="connsiteX1" fmla="*/ 362607 w 2210593"/>
              <a:gd name="connsiteY1" fmla="*/ 2725507 h 2734408"/>
              <a:gd name="connsiteX2" fmla="*/ 756745 w 2210593"/>
              <a:gd name="connsiteY2" fmla="*/ 2410196 h 2734408"/>
              <a:gd name="connsiteX3" fmla="*/ 1403131 w 2210593"/>
              <a:gd name="connsiteY3" fmla="*/ 281851 h 2734408"/>
              <a:gd name="connsiteX4" fmla="*/ 1860331 w 2210593"/>
              <a:gd name="connsiteY4" fmla="*/ 45369 h 2734408"/>
              <a:gd name="connsiteX5" fmla="*/ 2096814 w 2210593"/>
              <a:gd name="connsiteY5" fmla="*/ 486803 h 2734408"/>
              <a:gd name="connsiteX6" fmla="*/ 2210593 w 2210593"/>
              <a:gd name="connsiteY6" fmla="*/ 725736 h 2734408"/>
              <a:gd name="connsiteX0" fmla="*/ 0 w 2248519"/>
              <a:gd name="connsiteY0" fmla="*/ 2410196 h 2734408"/>
              <a:gd name="connsiteX1" fmla="*/ 362607 w 2248519"/>
              <a:gd name="connsiteY1" fmla="*/ 2725507 h 2734408"/>
              <a:gd name="connsiteX2" fmla="*/ 756745 w 2248519"/>
              <a:gd name="connsiteY2" fmla="*/ 2410196 h 2734408"/>
              <a:gd name="connsiteX3" fmla="*/ 1403131 w 2248519"/>
              <a:gd name="connsiteY3" fmla="*/ 281851 h 2734408"/>
              <a:gd name="connsiteX4" fmla="*/ 1860331 w 2248519"/>
              <a:gd name="connsiteY4" fmla="*/ 45369 h 2734408"/>
              <a:gd name="connsiteX5" fmla="*/ 2096814 w 2248519"/>
              <a:gd name="connsiteY5" fmla="*/ 486803 h 2734408"/>
              <a:gd name="connsiteX6" fmla="*/ 2248519 w 2248519"/>
              <a:gd name="connsiteY6" fmla="*/ 792637 h 2734408"/>
              <a:gd name="connsiteX0" fmla="*/ 0 w 2225763"/>
              <a:gd name="connsiteY0" fmla="*/ 2410196 h 2734408"/>
              <a:gd name="connsiteX1" fmla="*/ 362607 w 2225763"/>
              <a:gd name="connsiteY1" fmla="*/ 2725507 h 2734408"/>
              <a:gd name="connsiteX2" fmla="*/ 756745 w 2225763"/>
              <a:gd name="connsiteY2" fmla="*/ 2410196 h 2734408"/>
              <a:gd name="connsiteX3" fmla="*/ 1403131 w 2225763"/>
              <a:gd name="connsiteY3" fmla="*/ 281851 h 2734408"/>
              <a:gd name="connsiteX4" fmla="*/ 1860331 w 2225763"/>
              <a:gd name="connsiteY4" fmla="*/ 45369 h 2734408"/>
              <a:gd name="connsiteX5" fmla="*/ 2096814 w 2225763"/>
              <a:gd name="connsiteY5" fmla="*/ 486803 h 2734408"/>
              <a:gd name="connsiteX6" fmla="*/ 2225763 w 2225763"/>
              <a:gd name="connsiteY6" fmla="*/ 763965 h 2734408"/>
              <a:gd name="connsiteX0" fmla="*/ 0 w 2225763"/>
              <a:gd name="connsiteY0" fmla="*/ 2410196 h 2734408"/>
              <a:gd name="connsiteX1" fmla="*/ 362607 w 2225763"/>
              <a:gd name="connsiteY1" fmla="*/ 2725507 h 2734408"/>
              <a:gd name="connsiteX2" fmla="*/ 756745 w 2225763"/>
              <a:gd name="connsiteY2" fmla="*/ 2410196 h 2734408"/>
              <a:gd name="connsiteX3" fmla="*/ 1403131 w 2225763"/>
              <a:gd name="connsiteY3" fmla="*/ 281851 h 2734408"/>
              <a:gd name="connsiteX4" fmla="*/ 1860331 w 2225763"/>
              <a:gd name="connsiteY4" fmla="*/ 45369 h 2734408"/>
              <a:gd name="connsiteX5" fmla="*/ 2096814 w 2225763"/>
              <a:gd name="connsiteY5" fmla="*/ 486803 h 2734408"/>
              <a:gd name="connsiteX6" fmla="*/ 2225763 w 2225763"/>
              <a:gd name="connsiteY6" fmla="*/ 763965 h 2734408"/>
              <a:gd name="connsiteX0" fmla="*/ 0 w 2099642"/>
              <a:gd name="connsiteY0" fmla="*/ 2410196 h 2734408"/>
              <a:gd name="connsiteX1" fmla="*/ 362607 w 2099642"/>
              <a:gd name="connsiteY1" fmla="*/ 2725507 h 2734408"/>
              <a:gd name="connsiteX2" fmla="*/ 756745 w 2099642"/>
              <a:gd name="connsiteY2" fmla="*/ 2410196 h 2734408"/>
              <a:gd name="connsiteX3" fmla="*/ 1403131 w 2099642"/>
              <a:gd name="connsiteY3" fmla="*/ 281851 h 2734408"/>
              <a:gd name="connsiteX4" fmla="*/ 1860331 w 2099642"/>
              <a:gd name="connsiteY4" fmla="*/ 45369 h 2734408"/>
              <a:gd name="connsiteX5" fmla="*/ 2096814 w 2099642"/>
              <a:gd name="connsiteY5" fmla="*/ 486803 h 2734408"/>
              <a:gd name="connsiteX6" fmla="*/ 1808575 w 2099642"/>
              <a:gd name="connsiteY6" fmla="*/ 888210 h 2734408"/>
              <a:gd name="connsiteX0" fmla="*/ 0 w 2111606"/>
              <a:gd name="connsiteY0" fmla="*/ 2410196 h 2734408"/>
              <a:gd name="connsiteX1" fmla="*/ 362607 w 2111606"/>
              <a:gd name="connsiteY1" fmla="*/ 2725507 h 2734408"/>
              <a:gd name="connsiteX2" fmla="*/ 756745 w 2111606"/>
              <a:gd name="connsiteY2" fmla="*/ 2410196 h 2734408"/>
              <a:gd name="connsiteX3" fmla="*/ 1403131 w 2111606"/>
              <a:gd name="connsiteY3" fmla="*/ 281851 h 2734408"/>
              <a:gd name="connsiteX4" fmla="*/ 1860331 w 2111606"/>
              <a:gd name="connsiteY4" fmla="*/ 45369 h 2734408"/>
              <a:gd name="connsiteX5" fmla="*/ 2096814 w 2111606"/>
              <a:gd name="connsiteY5" fmla="*/ 486803 h 2734408"/>
              <a:gd name="connsiteX6" fmla="*/ 1808575 w 2111606"/>
              <a:gd name="connsiteY6" fmla="*/ 888210 h 2734408"/>
              <a:gd name="connsiteX0" fmla="*/ 0 w 2096814"/>
              <a:gd name="connsiteY0" fmla="*/ 2410196 h 2734408"/>
              <a:gd name="connsiteX1" fmla="*/ 362607 w 2096814"/>
              <a:gd name="connsiteY1" fmla="*/ 2725507 h 2734408"/>
              <a:gd name="connsiteX2" fmla="*/ 756745 w 2096814"/>
              <a:gd name="connsiteY2" fmla="*/ 2410196 h 2734408"/>
              <a:gd name="connsiteX3" fmla="*/ 1403131 w 2096814"/>
              <a:gd name="connsiteY3" fmla="*/ 281851 h 2734408"/>
              <a:gd name="connsiteX4" fmla="*/ 1860331 w 2096814"/>
              <a:gd name="connsiteY4" fmla="*/ 45369 h 2734408"/>
              <a:gd name="connsiteX5" fmla="*/ 2096814 w 2096814"/>
              <a:gd name="connsiteY5" fmla="*/ 486803 h 2734408"/>
              <a:gd name="connsiteX0" fmla="*/ 0 w 2195422"/>
              <a:gd name="connsiteY0" fmla="*/ 2426430 h 2750642"/>
              <a:gd name="connsiteX1" fmla="*/ 362607 w 2195422"/>
              <a:gd name="connsiteY1" fmla="*/ 2741741 h 2750642"/>
              <a:gd name="connsiteX2" fmla="*/ 756745 w 2195422"/>
              <a:gd name="connsiteY2" fmla="*/ 2426430 h 2750642"/>
              <a:gd name="connsiteX3" fmla="*/ 1403131 w 2195422"/>
              <a:gd name="connsiteY3" fmla="*/ 298085 h 2750642"/>
              <a:gd name="connsiteX4" fmla="*/ 1860331 w 2195422"/>
              <a:gd name="connsiteY4" fmla="*/ 61603 h 2750642"/>
              <a:gd name="connsiteX5" fmla="*/ 2195422 w 2195422"/>
              <a:gd name="connsiteY5" fmla="*/ 732413 h 2750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95422" h="2750642">
                <a:moveTo>
                  <a:pt x="0" y="2426430"/>
                </a:moveTo>
                <a:cubicBezTo>
                  <a:pt x="118241" y="2584085"/>
                  <a:pt x="236483" y="2741741"/>
                  <a:pt x="362607" y="2741741"/>
                </a:cubicBezTo>
                <a:cubicBezTo>
                  <a:pt x="488731" y="2741741"/>
                  <a:pt x="583324" y="2833706"/>
                  <a:pt x="756745" y="2426430"/>
                </a:cubicBezTo>
                <a:cubicBezTo>
                  <a:pt x="930166" y="2019154"/>
                  <a:pt x="1219200" y="692223"/>
                  <a:pt x="1403131" y="298085"/>
                </a:cubicBezTo>
                <a:cubicBezTo>
                  <a:pt x="1587062" y="-96053"/>
                  <a:pt x="1728283" y="-10785"/>
                  <a:pt x="1860331" y="61603"/>
                </a:cubicBezTo>
                <a:cubicBezTo>
                  <a:pt x="1992379" y="133991"/>
                  <a:pt x="2195422" y="732413"/>
                  <a:pt x="2195422" y="732413"/>
                </a:cubicBezTo>
              </a:path>
            </a:pathLst>
          </a:custGeom>
          <a:noFill/>
          <a:ln w="69850" cap="rnd">
            <a:solidFill>
              <a:schemeClr val="accent1"/>
            </a:solidFill>
            <a:prstDash val="sysDot"/>
          </a:ln>
          <a:effectLst/>
        </p:spPr>
        <p:style>
          <a:lnRef idx="1">
            <a:schemeClr val="accent1"/>
          </a:lnRef>
          <a:fillRef idx="3">
            <a:schemeClr val="accent1"/>
          </a:fillRef>
          <a:effectRef idx="2">
            <a:schemeClr val="accent1"/>
          </a:effectRef>
          <a:fontRef idx="minor">
            <a:schemeClr val="lt1"/>
          </a:fontRef>
        </p:style>
        <p:txBody>
          <a:bodyPr lIns="121902" tIns="60951" rIns="121902" bIns="60951" anchor="ctr"/>
          <a:lstStyle/>
          <a:p>
            <a:pPr algn="ctr" defTabSz="914355">
              <a:defRPr/>
            </a:pPr>
            <a:endParaRPr lang="en-GB">
              <a:solidFill>
                <a:prstClr val="white"/>
              </a:solidFill>
              <a:latin typeface="Avenir Medium"/>
            </a:endParaRPr>
          </a:p>
        </p:txBody>
      </p:sp>
      <p:pic>
        <p:nvPicPr>
          <p:cNvPr id="34" name="Picture 2" descr="https://switchpayments.com/homepage/imgs/about/logs-icon.png">
            <a:extLst>
              <a:ext uri="{FF2B5EF4-FFF2-40B4-BE49-F238E27FC236}">
                <a16:creationId xmlns:a16="http://schemas.microsoft.com/office/drawing/2014/main" xmlns="" id="{764BBCE9-D0F1-44B3-AA59-B9394712E78A}"/>
              </a:ext>
            </a:extLst>
          </p:cNvPr>
          <p:cNvPicPr>
            <a:picLocks noChangeAspect="1" noChangeArrowheads="1"/>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512828" y="3679737"/>
            <a:ext cx="500209" cy="500144"/>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2" descr="https://switchpayments.com/homepage/imgs/about/logs-icon.png">
            <a:extLst>
              <a:ext uri="{FF2B5EF4-FFF2-40B4-BE49-F238E27FC236}">
                <a16:creationId xmlns:a16="http://schemas.microsoft.com/office/drawing/2014/main" xmlns="" id="{088D1398-DD13-4D6C-AF8C-39C2BBEB542C}"/>
              </a:ext>
            </a:extLst>
          </p:cNvPr>
          <p:cNvPicPr>
            <a:picLocks noChangeAspect="1" noChangeArrowheads="1"/>
          </p:cNvPicPr>
          <p:nvPr/>
        </p:nvPicPr>
        <p:blipFill>
          <a:blip r:embed="rId4"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3228280">
            <a:off x="2119087" y="3910533"/>
            <a:ext cx="382308" cy="382358"/>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2" descr="https://switchpayments.com/homepage/imgs/about/logs-icon.png">
            <a:extLst>
              <a:ext uri="{FF2B5EF4-FFF2-40B4-BE49-F238E27FC236}">
                <a16:creationId xmlns:a16="http://schemas.microsoft.com/office/drawing/2014/main" xmlns="" id="{156B7D13-0379-4029-98FF-C75A39FF9212}"/>
              </a:ext>
            </a:extLst>
          </p:cNvPr>
          <p:cNvPicPr>
            <a:picLocks noChangeAspect="1" noChangeArrowheads="1"/>
          </p:cNvPicPr>
          <p:nvPr/>
        </p:nvPicPr>
        <p:blipFill>
          <a:blip r:embed="rId5"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585239">
            <a:off x="2752445" y="3821742"/>
            <a:ext cx="508919" cy="508853"/>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2" descr="https://switchpayments.com/homepage/imgs/about/logs-icon.png">
            <a:extLst>
              <a:ext uri="{FF2B5EF4-FFF2-40B4-BE49-F238E27FC236}">
                <a16:creationId xmlns:a16="http://schemas.microsoft.com/office/drawing/2014/main" xmlns="" id="{65682C88-A37B-4B7A-A39C-934C74713733}"/>
              </a:ext>
            </a:extLst>
          </p:cNvPr>
          <p:cNvPicPr>
            <a:picLocks noChangeAspect="1" noChangeArrowheads="1"/>
          </p:cNvPicPr>
          <p:nvPr/>
        </p:nvPicPr>
        <p:blipFill>
          <a:blip r:embed="rId6"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4880193">
            <a:off x="3570050" y="4105095"/>
            <a:ext cx="428269" cy="428325"/>
          </a:xfrm>
          <a:prstGeom prst="rect">
            <a:avLst/>
          </a:prstGeom>
          <a:noFill/>
          <a:extLst>
            <a:ext uri="{909E8E84-426E-40DD-AFC4-6F175D3DCCD1}">
              <a14:hiddenFill xmlns:a14="http://schemas.microsoft.com/office/drawing/2010/main">
                <a:solidFill>
                  <a:srgbClr val="FFFFFF"/>
                </a:solidFill>
              </a14:hiddenFill>
            </a:ext>
          </a:extLst>
        </p:spPr>
      </p:pic>
      <p:sp>
        <p:nvSpPr>
          <p:cNvPr id="38" name="Right Triangle 37">
            <a:extLst>
              <a:ext uri="{FF2B5EF4-FFF2-40B4-BE49-F238E27FC236}">
                <a16:creationId xmlns:a16="http://schemas.microsoft.com/office/drawing/2014/main" xmlns="" id="{5E3EFB1B-84E0-4E3F-812C-E7EC9357380D}"/>
              </a:ext>
            </a:extLst>
          </p:cNvPr>
          <p:cNvSpPr/>
          <p:nvPr/>
        </p:nvSpPr>
        <p:spPr>
          <a:xfrm rot="967170" flipV="1">
            <a:off x="3247158" y="1506318"/>
            <a:ext cx="550298" cy="1356403"/>
          </a:xfrm>
          <a:prstGeom prst="rtTriangle">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lIns="121902" tIns="60951" rIns="121902" bIns="60951" anchor="ctr"/>
          <a:lstStyle>
            <a:lvl1pPr eaLnBrk="0" hangingPunct="0">
              <a:defRPr>
                <a:solidFill>
                  <a:schemeClr val="tx1"/>
                </a:solidFill>
                <a:latin typeface="Arial" pitchFamily="34" charset="0"/>
                <a:ea typeface="ヒラギノ角ゴ Pro W3" charset="-128"/>
              </a:defRPr>
            </a:lvl1pPr>
            <a:lvl2pPr marL="742950" indent="-285750" eaLnBrk="0" hangingPunct="0">
              <a:defRPr>
                <a:solidFill>
                  <a:schemeClr val="tx1"/>
                </a:solidFill>
                <a:latin typeface="Arial" pitchFamily="34" charset="0"/>
                <a:ea typeface="ヒラギノ角ゴ Pro W3" charset="-128"/>
              </a:defRPr>
            </a:lvl2pPr>
            <a:lvl3pPr marL="1143000" indent="-228600" eaLnBrk="0" hangingPunct="0">
              <a:defRPr>
                <a:solidFill>
                  <a:schemeClr val="tx1"/>
                </a:solidFill>
                <a:latin typeface="Arial" pitchFamily="34" charset="0"/>
                <a:ea typeface="ヒラギノ角ゴ Pro W3" charset="-128"/>
              </a:defRPr>
            </a:lvl3pPr>
            <a:lvl4pPr marL="1600200" indent="-228600" eaLnBrk="0" hangingPunct="0">
              <a:defRPr>
                <a:solidFill>
                  <a:schemeClr val="tx1"/>
                </a:solidFill>
                <a:latin typeface="Arial" pitchFamily="34" charset="0"/>
                <a:ea typeface="ヒラギノ角ゴ Pro W3" charset="-128"/>
              </a:defRPr>
            </a:lvl4pPr>
            <a:lvl5pPr marL="2057400" indent="-228600" eaLnBrk="0" hangingPunct="0">
              <a:defRPr>
                <a:solidFill>
                  <a:schemeClr val="tx1"/>
                </a:solidFill>
                <a:latin typeface="Arial" pitchFamily="34" charset="0"/>
                <a:ea typeface="ヒラギノ角ゴ Pro W3" charset="-128"/>
              </a:defRPr>
            </a:lvl5pPr>
            <a:lvl6pPr marL="2514600" indent="-228600" eaLnBrk="0" fontAlgn="base" hangingPunct="0">
              <a:spcBef>
                <a:spcPct val="0"/>
              </a:spcBef>
              <a:spcAft>
                <a:spcPct val="0"/>
              </a:spcAft>
              <a:defRPr>
                <a:solidFill>
                  <a:schemeClr val="tx1"/>
                </a:solidFill>
                <a:latin typeface="Arial" pitchFamily="34" charset="0"/>
                <a:ea typeface="ヒラギノ角ゴ Pro W3" charset="-128"/>
              </a:defRPr>
            </a:lvl6pPr>
            <a:lvl7pPr marL="2971800" indent="-228600" eaLnBrk="0" fontAlgn="base" hangingPunct="0">
              <a:spcBef>
                <a:spcPct val="0"/>
              </a:spcBef>
              <a:spcAft>
                <a:spcPct val="0"/>
              </a:spcAft>
              <a:defRPr>
                <a:solidFill>
                  <a:schemeClr val="tx1"/>
                </a:solidFill>
                <a:latin typeface="Arial" pitchFamily="34" charset="0"/>
                <a:ea typeface="ヒラギノ角ゴ Pro W3" charset="-128"/>
              </a:defRPr>
            </a:lvl7pPr>
            <a:lvl8pPr marL="3429000" indent="-228600" eaLnBrk="0" fontAlgn="base" hangingPunct="0">
              <a:spcBef>
                <a:spcPct val="0"/>
              </a:spcBef>
              <a:spcAft>
                <a:spcPct val="0"/>
              </a:spcAft>
              <a:defRPr>
                <a:solidFill>
                  <a:schemeClr val="tx1"/>
                </a:solidFill>
                <a:latin typeface="Arial" pitchFamily="34" charset="0"/>
                <a:ea typeface="ヒラギノ角ゴ Pro W3" charset="-128"/>
              </a:defRPr>
            </a:lvl8pPr>
            <a:lvl9pPr marL="3886200" indent="-228600" eaLnBrk="0" fontAlgn="base" hangingPunct="0">
              <a:spcBef>
                <a:spcPct val="0"/>
              </a:spcBef>
              <a:spcAft>
                <a:spcPct val="0"/>
              </a:spcAft>
              <a:defRPr>
                <a:solidFill>
                  <a:schemeClr val="tx1"/>
                </a:solidFill>
                <a:latin typeface="Arial" pitchFamily="34" charset="0"/>
                <a:ea typeface="ヒラギノ角ゴ Pro W3" charset="-128"/>
              </a:defRPr>
            </a:lvl9pPr>
          </a:lstStyle>
          <a:p>
            <a:pPr algn="ctr" defTabSz="914355" eaLnBrk="1" hangingPunct="1">
              <a:defRPr/>
            </a:pPr>
            <a:endParaRPr lang="en-GB" altLang="en-US">
              <a:solidFill>
                <a:srgbClr val="FFFFFF"/>
              </a:solidFill>
              <a:latin typeface="Avenir Medium"/>
            </a:endParaRPr>
          </a:p>
        </p:txBody>
      </p:sp>
      <p:pic>
        <p:nvPicPr>
          <p:cNvPr id="39" name="Picture 2" descr="https://switchpayments.com/homepage/imgs/about/logs-icon.png">
            <a:extLst>
              <a:ext uri="{FF2B5EF4-FFF2-40B4-BE49-F238E27FC236}">
                <a16:creationId xmlns:a16="http://schemas.microsoft.com/office/drawing/2014/main" xmlns="" id="{7CAD1B1F-12FC-4404-9110-EE64BF728543}"/>
              </a:ext>
            </a:extLst>
          </p:cNvPr>
          <p:cNvPicPr>
            <a:picLocks noChangeAspect="1" noChangeArrowheads="1"/>
          </p:cNvPicPr>
          <p:nvPr/>
        </p:nvPicPr>
        <p:blipFill>
          <a:blip r:embed="rId7"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385711" y="4247735"/>
            <a:ext cx="375814" cy="375765"/>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2" descr="https://switchpayments.com/homepage/imgs/about/logs-icon.png">
            <a:extLst>
              <a:ext uri="{FF2B5EF4-FFF2-40B4-BE49-F238E27FC236}">
                <a16:creationId xmlns:a16="http://schemas.microsoft.com/office/drawing/2014/main" xmlns="" id="{B323FB67-8E06-49F5-A5B8-B9394A897B99}"/>
              </a:ext>
            </a:extLst>
          </p:cNvPr>
          <p:cNvPicPr>
            <a:picLocks noChangeAspect="1" noChangeArrowheads="1"/>
          </p:cNvPicPr>
          <p:nvPr/>
        </p:nvPicPr>
        <p:blipFill>
          <a:blip r:embed="rId8"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3228280">
            <a:off x="2823261" y="4393957"/>
            <a:ext cx="287234" cy="287271"/>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2" descr="https://switchpayments.com/homepage/imgs/about/logs-icon.png">
            <a:extLst>
              <a:ext uri="{FF2B5EF4-FFF2-40B4-BE49-F238E27FC236}">
                <a16:creationId xmlns:a16="http://schemas.microsoft.com/office/drawing/2014/main" xmlns="" id="{61743111-F45E-4B2D-88E6-035D6005B4CD}"/>
              </a:ext>
            </a:extLst>
          </p:cNvPr>
          <p:cNvPicPr>
            <a:picLocks noChangeAspect="1" noChangeArrowheads="1"/>
          </p:cNvPicPr>
          <p:nvPr/>
        </p:nvPicPr>
        <p:blipFill>
          <a:blip r:embed="rId4"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585239">
            <a:off x="1574168" y="4232229"/>
            <a:ext cx="382358" cy="382308"/>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2" descr="https://switchpayments.com/homepage/imgs/about/logs-icon.png">
            <a:extLst>
              <a:ext uri="{FF2B5EF4-FFF2-40B4-BE49-F238E27FC236}">
                <a16:creationId xmlns:a16="http://schemas.microsoft.com/office/drawing/2014/main" xmlns="" id="{F0E41A7C-0D53-44CC-9F64-CCC26582F0F6}"/>
              </a:ext>
            </a:extLst>
          </p:cNvPr>
          <p:cNvPicPr>
            <a:picLocks noChangeAspect="1" noChangeArrowheads="1"/>
          </p:cNvPicPr>
          <p:nvPr/>
        </p:nvPicPr>
        <p:blipFill>
          <a:blip r:embed="rId9"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1508855">
            <a:off x="3318196" y="3893611"/>
            <a:ext cx="321806" cy="321764"/>
          </a:xfrm>
          <a:prstGeom prst="rect">
            <a:avLst/>
          </a:prstGeom>
          <a:noFill/>
          <a:extLst>
            <a:ext uri="{909E8E84-426E-40DD-AFC4-6F175D3DCCD1}">
              <a14:hiddenFill xmlns:a14="http://schemas.microsoft.com/office/drawing/2010/main">
                <a:solidFill>
                  <a:srgbClr val="FFFFFF"/>
                </a:solidFill>
              </a14:hiddenFill>
            </a:ext>
          </a:extLst>
        </p:spPr>
      </p:pic>
      <p:sp>
        <p:nvSpPr>
          <p:cNvPr id="43" name="TextBox 19">
            <a:extLst>
              <a:ext uri="{FF2B5EF4-FFF2-40B4-BE49-F238E27FC236}">
                <a16:creationId xmlns:a16="http://schemas.microsoft.com/office/drawing/2014/main" xmlns="" id="{243336A9-A768-4263-A524-DEA11CD282E2}"/>
              </a:ext>
            </a:extLst>
          </p:cNvPr>
          <p:cNvSpPr txBox="1">
            <a:spLocks noChangeArrowheads="1"/>
          </p:cNvSpPr>
          <p:nvPr/>
        </p:nvSpPr>
        <p:spPr bwMode="auto">
          <a:xfrm rot="14827673">
            <a:off x="1210840" y="2006805"/>
            <a:ext cx="731767" cy="307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902" tIns="60951" rIns="121902" bIns="60951">
            <a:spAutoFit/>
          </a:bodyPr>
          <a:lstStyle>
            <a:lvl1pPr eaLnBrk="0" hangingPunct="0">
              <a:defRPr>
                <a:solidFill>
                  <a:schemeClr val="tx1"/>
                </a:solidFill>
                <a:latin typeface="Arial" pitchFamily="34" charset="0"/>
                <a:ea typeface="ヒラギノ角ゴ Pro W3" charset="-128"/>
              </a:defRPr>
            </a:lvl1pPr>
            <a:lvl2pPr marL="742950" indent="-285750" eaLnBrk="0" hangingPunct="0">
              <a:defRPr>
                <a:solidFill>
                  <a:schemeClr val="tx1"/>
                </a:solidFill>
                <a:latin typeface="Arial" pitchFamily="34" charset="0"/>
                <a:ea typeface="ヒラギノ角ゴ Pro W3" charset="-128"/>
              </a:defRPr>
            </a:lvl2pPr>
            <a:lvl3pPr marL="1143000" indent="-228600" eaLnBrk="0" hangingPunct="0">
              <a:defRPr>
                <a:solidFill>
                  <a:schemeClr val="tx1"/>
                </a:solidFill>
                <a:latin typeface="Arial" pitchFamily="34" charset="0"/>
                <a:ea typeface="ヒラギノ角ゴ Pro W3" charset="-128"/>
              </a:defRPr>
            </a:lvl3pPr>
            <a:lvl4pPr marL="1600200" indent="-228600" eaLnBrk="0" hangingPunct="0">
              <a:defRPr>
                <a:solidFill>
                  <a:schemeClr val="tx1"/>
                </a:solidFill>
                <a:latin typeface="Arial" pitchFamily="34" charset="0"/>
                <a:ea typeface="ヒラギノ角ゴ Pro W3" charset="-128"/>
              </a:defRPr>
            </a:lvl4pPr>
            <a:lvl5pPr marL="2057400" indent="-228600" eaLnBrk="0" hangingPunct="0">
              <a:defRPr>
                <a:solidFill>
                  <a:schemeClr val="tx1"/>
                </a:solidFill>
                <a:latin typeface="Arial" pitchFamily="34" charset="0"/>
                <a:ea typeface="ヒラギノ角ゴ Pro W3" charset="-128"/>
              </a:defRPr>
            </a:lvl5pPr>
            <a:lvl6pPr marL="2514600" indent="-228600" eaLnBrk="0" fontAlgn="base" hangingPunct="0">
              <a:spcBef>
                <a:spcPct val="0"/>
              </a:spcBef>
              <a:spcAft>
                <a:spcPct val="0"/>
              </a:spcAft>
              <a:defRPr>
                <a:solidFill>
                  <a:schemeClr val="tx1"/>
                </a:solidFill>
                <a:latin typeface="Arial" pitchFamily="34" charset="0"/>
                <a:ea typeface="ヒラギノ角ゴ Pro W3" charset="-128"/>
              </a:defRPr>
            </a:lvl6pPr>
            <a:lvl7pPr marL="2971800" indent="-228600" eaLnBrk="0" fontAlgn="base" hangingPunct="0">
              <a:spcBef>
                <a:spcPct val="0"/>
              </a:spcBef>
              <a:spcAft>
                <a:spcPct val="0"/>
              </a:spcAft>
              <a:defRPr>
                <a:solidFill>
                  <a:schemeClr val="tx1"/>
                </a:solidFill>
                <a:latin typeface="Arial" pitchFamily="34" charset="0"/>
                <a:ea typeface="ヒラギノ角ゴ Pro W3" charset="-128"/>
              </a:defRPr>
            </a:lvl7pPr>
            <a:lvl8pPr marL="3429000" indent="-228600" eaLnBrk="0" fontAlgn="base" hangingPunct="0">
              <a:spcBef>
                <a:spcPct val="0"/>
              </a:spcBef>
              <a:spcAft>
                <a:spcPct val="0"/>
              </a:spcAft>
              <a:defRPr>
                <a:solidFill>
                  <a:schemeClr val="tx1"/>
                </a:solidFill>
                <a:latin typeface="Arial" pitchFamily="34" charset="0"/>
                <a:ea typeface="ヒラギノ角ゴ Pro W3" charset="-128"/>
              </a:defRPr>
            </a:lvl8pPr>
            <a:lvl9pPr marL="3886200" indent="-228600" eaLnBrk="0" fontAlgn="base" hangingPunct="0">
              <a:spcBef>
                <a:spcPct val="0"/>
              </a:spcBef>
              <a:spcAft>
                <a:spcPct val="0"/>
              </a:spcAft>
              <a:defRPr>
                <a:solidFill>
                  <a:schemeClr val="tx1"/>
                </a:solidFill>
                <a:latin typeface="Arial" pitchFamily="34" charset="0"/>
                <a:ea typeface="ヒラギノ角ゴ Pro W3" charset="-128"/>
              </a:defRPr>
            </a:lvl9pPr>
          </a:lstStyle>
          <a:p>
            <a:pPr defTabSz="914355" eaLnBrk="1" hangingPunct="1">
              <a:defRPr/>
            </a:pPr>
            <a:r>
              <a:rPr lang="en-US" altLang="en-US" sz="1200" dirty="0">
                <a:solidFill>
                  <a:srgbClr val="FFFFFF"/>
                </a:solidFill>
                <a:latin typeface="Avenir Medium"/>
              </a:rPr>
              <a:t>Context</a:t>
            </a:r>
            <a:endParaRPr lang="en-GB" altLang="en-US" sz="1200" dirty="0">
              <a:solidFill>
                <a:srgbClr val="FFFFFF"/>
              </a:solidFill>
              <a:latin typeface="Avenir Medium"/>
            </a:endParaRPr>
          </a:p>
        </p:txBody>
      </p:sp>
      <p:sp>
        <p:nvSpPr>
          <p:cNvPr id="44" name="TextBox 20">
            <a:extLst>
              <a:ext uri="{FF2B5EF4-FFF2-40B4-BE49-F238E27FC236}">
                <a16:creationId xmlns:a16="http://schemas.microsoft.com/office/drawing/2014/main" xmlns="" id="{FB70AC68-C05D-41FC-A17D-985AC458A60A}"/>
              </a:ext>
            </a:extLst>
          </p:cNvPr>
          <p:cNvSpPr txBox="1">
            <a:spLocks noChangeArrowheads="1"/>
          </p:cNvSpPr>
          <p:nvPr/>
        </p:nvSpPr>
        <p:spPr bwMode="auto">
          <a:xfrm rot="15647060">
            <a:off x="1650093" y="1868603"/>
            <a:ext cx="754337" cy="307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902" tIns="60951" rIns="121902" bIns="60951">
            <a:spAutoFit/>
          </a:bodyPr>
          <a:lstStyle>
            <a:lvl1pPr eaLnBrk="0" hangingPunct="0">
              <a:defRPr>
                <a:solidFill>
                  <a:schemeClr val="tx1"/>
                </a:solidFill>
                <a:latin typeface="Arial" pitchFamily="34" charset="0"/>
                <a:ea typeface="ヒラギノ角ゴ Pro W3" charset="-128"/>
              </a:defRPr>
            </a:lvl1pPr>
            <a:lvl2pPr marL="742950" indent="-285750" eaLnBrk="0" hangingPunct="0">
              <a:defRPr>
                <a:solidFill>
                  <a:schemeClr val="tx1"/>
                </a:solidFill>
                <a:latin typeface="Arial" pitchFamily="34" charset="0"/>
                <a:ea typeface="ヒラギノ角ゴ Pro W3" charset="-128"/>
              </a:defRPr>
            </a:lvl2pPr>
            <a:lvl3pPr marL="1143000" indent="-228600" eaLnBrk="0" hangingPunct="0">
              <a:defRPr>
                <a:solidFill>
                  <a:schemeClr val="tx1"/>
                </a:solidFill>
                <a:latin typeface="Arial" pitchFamily="34" charset="0"/>
                <a:ea typeface="ヒラギノ角ゴ Pro W3" charset="-128"/>
              </a:defRPr>
            </a:lvl3pPr>
            <a:lvl4pPr marL="1600200" indent="-228600" eaLnBrk="0" hangingPunct="0">
              <a:defRPr>
                <a:solidFill>
                  <a:schemeClr val="tx1"/>
                </a:solidFill>
                <a:latin typeface="Arial" pitchFamily="34" charset="0"/>
                <a:ea typeface="ヒラギノ角ゴ Pro W3" charset="-128"/>
              </a:defRPr>
            </a:lvl4pPr>
            <a:lvl5pPr marL="2057400" indent="-228600" eaLnBrk="0" hangingPunct="0">
              <a:defRPr>
                <a:solidFill>
                  <a:schemeClr val="tx1"/>
                </a:solidFill>
                <a:latin typeface="Arial" pitchFamily="34" charset="0"/>
                <a:ea typeface="ヒラギノ角ゴ Pro W3" charset="-128"/>
              </a:defRPr>
            </a:lvl5pPr>
            <a:lvl6pPr marL="2514600" indent="-228600" eaLnBrk="0" fontAlgn="base" hangingPunct="0">
              <a:spcBef>
                <a:spcPct val="0"/>
              </a:spcBef>
              <a:spcAft>
                <a:spcPct val="0"/>
              </a:spcAft>
              <a:defRPr>
                <a:solidFill>
                  <a:schemeClr val="tx1"/>
                </a:solidFill>
                <a:latin typeface="Arial" pitchFamily="34" charset="0"/>
                <a:ea typeface="ヒラギノ角ゴ Pro W3" charset="-128"/>
              </a:defRPr>
            </a:lvl6pPr>
            <a:lvl7pPr marL="2971800" indent="-228600" eaLnBrk="0" fontAlgn="base" hangingPunct="0">
              <a:spcBef>
                <a:spcPct val="0"/>
              </a:spcBef>
              <a:spcAft>
                <a:spcPct val="0"/>
              </a:spcAft>
              <a:defRPr>
                <a:solidFill>
                  <a:schemeClr val="tx1"/>
                </a:solidFill>
                <a:latin typeface="Arial" pitchFamily="34" charset="0"/>
                <a:ea typeface="ヒラギノ角ゴ Pro W3" charset="-128"/>
              </a:defRPr>
            </a:lvl7pPr>
            <a:lvl8pPr marL="3429000" indent="-228600" eaLnBrk="0" fontAlgn="base" hangingPunct="0">
              <a:spcBef>
                <a:spcPct val="0"/>
              </a:spcBef>
              <a:spcAft>
                <a:spcPct val="0"/>
              </a:spcAft>
              <a:defRPr>
                <a:solidFill>
                  <a:schemeClr val="tx1"/>
                </a:solidFill>
                <a:latin typeface="Arial" pitchFamily="34" charset="0"/>
                <a:ea typeface="ヒラギノ角ゴ Pro W3" charset="-128"/>
              </a:defRPr>
            </a:lvl8pPr>
            <a:lvl9pPr marL="3886200" indent="-228600" eaLnBrk="0" fontAlgn="base" hangingPunct="0">
              <a:spcBef>
                <a:spcPct val="0"/>
              </a:spcBef>
              <a:spcAft>
                <a:spcPct val="0"/>
              </a:spcAft>
              <a:defRPr>
                <a:solidFill>
                  <a:schemeClr val="tx1"/>
                </a:solidFill>
                <a:latin typeface="Arial" pitchFamily="34" charset="0"/>
                <a:ea typeface="ヒラギノ角ゴ Pro W3" charset="-128"/>
              </a:defRPr>
            </a:lvl9pPr>
          </a:lstStyle>
          <a:p>
            <a:pPr defTabSz="914355" eaLnBrk="1" hangingPunct="1">
              <a:defRPr/>
            </a:pPr>
            <a:r>
              <a:rPr lang="en-US" altLang="en-US" sz="1200" dirty="0">
                <a:solidFill>
                  <a:srgbClr val="000000"/>
                </a:solidFill>
                <a:latin typeface="Avenir Medium"/>
              </a:rPr>
              <a:t>Channel</a:t>
            </a:r>
            <a:endParaRPr lang="en-GB" altLang="en-US" sz="1200" dirty="0">
              <a:solidFill>
                <a:srgbClr val="000000"/>
              </a:solidFill>
              <a:latin typeface="Avenir Medium"/>
            </a:endParaRPr>
          </a:p>
        </p:txBody>
      </p:sp>
      <p:sp>
        <p:nvSpPr>
          <p:cNvPr id="45" name="TextBox 21">
            <a:extLst>
              <a:ext uri="{FF2B5EF4-FFF2-40B4-BE49-F238E27FC236}">
                <a16:creationId xmlns:a16="http://schemas.microsoft.com/office/drawing/2014/main" xmlns="" id="{F83EAE1A-1964-432C-A6EB-5C759B620BB1}"/>
              </a:ext>
            </a:extLst>
          </p:cNvPr>
          <p:cNvSpPr txBox="1">
            <a:spLocks noChangeArrowheads="1"/>
          </p:cNvSpPr>
          <p:nvPr/>
        </p:nvSpPr>
        <p:spPr bwMode="auto">
          <a:xfrm rot="19373760">
            <a:off x="3539353" y="2021275"/>
            <a:ext cx="802299" cy="307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902" tIns="60951" rIns="121902" bIns="60951">
            <a:spAutoFit/>
          </a:bodyPr>
          <a:lstStyle>
            <a:lvl1pPr eaLnBrk="0" hangingPunct="0">
              <a:defRPr>
                <a:solidFill>
                  <a:schemeClr val="tx1"/>
                </a:solidFill>
                <a:latin typeface="Arial" pitchFamily="34" charset="0"/>
                <a:ea typeface="ヒラギノ角ゴ Pro W3" charset="-128"/>
              </a:defRPr>
            </a:lvl1pPr>
            <a:lvl2pPr marL="742950" indent="-285750" eaLnBrk="0" hangingPunct="0">
              <a:defRPr>
                <a:solidFill>
                  <a:schemeClr val="tx1"/>
                </a:solidFill>
                <a:latin typeface="Arial" pitchFamily="34" charset="0"/>
                <a:ea typeface="ヒラギノ角ゴ Pro W3" charset="-128"/>
              </a:defRPr>
            </a:lvl2pPr>
            <a:lvl3pPr marL="1143000" indent="-228600" eaLnBrk="0" hangingPunct="0">
              <a:defRPr>
                <a:solidFill>
                  <a:schemeClr val="tx1"/>
                </a:solidFill>
                <a:latin typeface="Arial" pitchFamily="34" charset="0"/>
                <a:ea typeface="ヒラギノ角ゴ Pro W3" charset="-128"/>
              </a:defRPr>
            </a:lvl3pPr>
            <a:lvl4pPr marL="1600200" indent="-228600" eaLnBrk="0" hangingPunct="0">
              <a:defRPr>
                <a:solidFill>
                  <a:schemeClr val="tx1"/>
                </a:solidFill>
                <a:latin typeface="Arial" pitchFamily="34" charset="0"/>
                <a:ea typeface="ヒラギノ角ゴ Pro W3" charset="-128"/>
              </a:defRPr>
            </a:lvl4pPr>
            <a:lvl5pPr marL="2057400" indent="-228600" eaLnBrk="0" hangingPunct="0">
              <a:defRPr>
                <a:solidFill>
                  <a:schemeClr val="tx1"/>
                </a:solidFill>
                <a:latin typeface="Arial" pitchFamily="34" charset="0"/>
                <a:ea typeface="ヒラギノ角ゴ Pro W3" charset="-128"/>
              </a:defRPr>
            </a:lvl5pPr>
            <a:lvl6pPr marL="2514600" indent="-228600" eaLnBrk="0" fontAlgn="base" hangingPunct="0">
              <a:spcBef>
                <a:spcPct val="0"/>
              </a:spcBef>
              <a:spcAft>
                <a:spcPct val="0"/>
              </a:spcAft>
              <a:defRPr>
                <a:solidFill>
                  <a:schemeClr val="tx1"/>
                </a:solidFill>
                <a:latin typeface="Arial" pitchFamily="34" charset="0"/>
                <a:ea typeface="ヒラギノ角ゴ Pro W3" charset="-128"/>
              </a:defRPr>
            </a:lvl6pPr>
            <a:lvl7pPr marL="2971800" indent="-228600" eaLnBrk="0" fontAlgn="base" hangingPunct="0">
              <a:spcBef>
                <a:spcPct val="0"/>
              </a:spcBef>
              <a:spcAft>
                <a:spcPct val="0"/>
              </a:spcAft>
              <a:defRPr>
                <a:solidFill>
                  <a:schemeClr val="tx1"/>
                </a:solidFill>
                <a:latin typeface="Arial" pitchFamily="34" charset="0"/>
                <a:ea typeface="ヒラギノ角ゴ Pro W3" charset="-128"/>
              </a:defRPr>
            </a:lvl7pPr>
            <a:lvl8pPr marL="3429000" indent="-228600" eaLnBrk="0" fontAlgn="base" hangingPunct="0">
              <a:spcBef>
                <a:spcPct val="0"/>
              </a:spcBef>
              <a:spcAft>
                <a:spcPct val="0"/>
              </a:spcAft>
              <a:defRPr>
                <a:solidFill>
                  <a:schemeClr val="tx1"/>
                </a:solidFill>
                <a:latin typeface="Arial" pitchFamily="34" charset="0"/>
                <a:ea typeface="ヒラギノ角ゴ Pro W3" charset="-128"/>
              </a:defRPr>
            </a:lvl8pPr>
            <a:lvl9pPr marL="3886200" indent="-228600" eaLnBrk="0" fontAlgn="base" hangingPunct="0">
              <a:spcBef>
                <a:spcPct val="0"/>
              </a:spcBef>
              <a:spcAft>
                <a:spcPct val="0"/>
              </a:spcAft>
              <a:defRPr>
                <a:solidFill>
                  <a:schemeClr val="tx1"/>
                </a:solidFill>
                <a:latin typeface="Arial" pitchFamily="34" charset="0"/>
                <a:ea typeface="ヒラギノ角ゴ Pro W3" charset="-128"/>
              </a:defRPr>
            </a:lvl9pPr>
          </a:lstStyle>
          <a:p>
            <a:pPr defTabSz="914355" eaLnBrk="1" hangingPunct="1">
              <a:defRPr/>
            </a:pPr>
            <a:r>
              <a:rPr lang="en-US" altLang="en-US" sz="1200" dirty="0">
                <a:solidFill>
                  <a:srgbClr val="FFFFFF"/>
                </a:solidFill>
                <a:latin typeface="Avenir Medium"/>
              </a:rPr>
              <a:t>Category</a:t>
            </a:r>
            <a:endParaRPr lang="en-GB" altLang="en-US" sz="1200" dirty="0">
              <a:solidFill>
                <a:srgbClr val="FFFFFF"/>
              </a:solidFill>
              <a:latin typeface="Avenir Medium"/>
            </a:endParaRPr>
          </a:p>
        </p:txBody>
      </p:sp>
      <p:sp>
        <p:nvSpPr>
          <p:cNvPr id="46" name="TextBox 22">
            <a:extLst>
              <a:ext uri="{FF2B5EF4-FFF2-40B4-BE49-F238E27FC236}">
                <a16:creationId xmlns:a16="http://schemas.microsoft.com/office/drawing/2014/main" xmlns="" id="{9532BC50-70B0-472E-B737-E307F6B51AE5}"/>
              </a:ext>
            </a:extLst>
          </p:cNvPr>
          <p:cNvSpPr txBox="1">
            <a:spLocks noChangeArrowheads="1"/>
          </p:cNvSpPr>
          <p:nvPr/>
        </p:nvSpPr>
        <p:spPr bwMode="auto">
          <a:xfrm rot="16974183">
            <a:off x="2076103" y="1792457"/>
            <a:ext cx="884180" cy="307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902" tIns="60951" rIns="121902" bIns="60951">
            <a:spAutoFit/>
          </a:bodyPr>
          <a:lstStyle>
            <a:lvl1pPr eaLnBrk="0" hangingPunct="0">
              <a:defRPr>
                <a:solidFill>
                  <a:schemeClr val="tx1"/>
                </a:solidFill>
                <a:latin typeface="Arial" pitchFamily="34" charset="0"/>
                <a:ea typeface="ヒラギノ角ゴ Pro W3" charset="-128"/>
              </a:defRPr>
            </a:lvl1pPr>
            <a:lvl2pPr marL="742950" indent="-285750" eaLnBrk="0" hangingPunct="0">
              <a:defRPr>
                <a:solidFill>
                  <a:schemeClr val="tx1"/>
                </a:solidFill>
                <a:latin typeface="Arial" pitchFamily="34" charset="0"/>
                <a:ea typeface="ヒラギノ角ゴ Pro W3" charset="-128"/>
              </a:defRPr>
            </a:lvl2pPr>
            <a:lvl3pPr marL="1143000" indent="-228600" eaLnBrk="0" hangingPunct="0">
              <a:defRPr>
                <a:solidFill>
                  <a:schemeClr val="tx1"/>
                </a:solidFill>
                <a:latin typeface="Arial" pitchFamily="34" charset="0"/>
                <a:ea typeface="ヒラギノ角ゴ Pro W3" charset="-128"/>
              </a:defRPr>
            </a:lvl3pPr>
            <a:lvl4pPr marL="1600200" indent="-228600" eaLnBrk="0" hangingPunct="0">
              <a:defRPr>
                <a:solidFill>
                  <a:schemeClr val="tx1"/>
                </a:solidFill>
                <a:latin typeface="Arial" pitchFamily="34" charset="0"/>
                <a:ea typeface="ヒラギノ角ゴ Pro W3" charset="-128"/>
              </a:defRPr>
            </a:lvl4pPr>
            <a:lvl5pPr marL="2057400" indent="-228600" eaLnBrk="0" hangingPunct="0">
              <a:defRPr>
                <a:solidFill>
                  <a:schemeClr val="tx1"/>
                </a:solidFill>
                <a:latin typeface="Arial" pitchFamily="34" charset="0"/>
                <a:ea typeface="ヒラギノ角ゴ Pro W3" charset="-128"/>
              </a:defRPr>
            </a:lvl5pPr>
            <a:lvl6pPr marL="2514600" indent="-228600" eaLnBrk="0" fontAlgn="base" hangingPunct="0">
              <a:spcBef>
                <a:spcPct val="0"/>
              </a:spcBef>
              <a:spcAft>
                <a:spcPct val="0"/>
              </a:spcAft>
              <a:defRPr>
                <a:solidFill>
                  <a:schemeClr val="tx1"/>
                </a:solidFill>
                <a:latin typeface="Arial" pitchFamily="34" charset="0"/>
                <a:ea typeface="ヒラギノ角ゴ Pro W3" charset="-128"/>
              </a:defRPr>
            </a:lvl6pPr>
            <a:lvl7pPr marL="2971800" indent="-228600" eaLnBrk="0" fontAlgn="base" hangingPunct="0">
              <a:spcBef>
                <a:spcPct val="0"/>
              </a:spcBef>
              <a:spcAft>
                <a:spcPct val="0"/>
              </a:spcAft>
              <a:defRPr>
                <a:solidFill>
                  <a:schemeClr val="tx1"/>
                </a:solidFill>
                <a:latin typeface="Arial" pitchFamily="34" charset="0"/>
                <a:ea typeface="ヒラギノ角ゴ Pro W3" charset="-128"/>
              </a:defRPr>
            </a:lvl7pPr>
            <a:lvl8pPr marL="3429000" indent="-228600" eaLnBrk="0" fontAlgn="base" hangingPunct="0">
              <a:spcBef>
                <a:spcPct val="0"/>
              </a:spcBef>
              <a:spcAft>
                <a:spcPct val="0"/>
              </a:spcAft>
              <a:defRPr>
                <a:solidFill>
                  <a:schemeClr val="tx1"/>
                </a:solidFill>
                <a:latin typeface="Arial" pitchFamily="34" charset="0"/>
                <a:ea typeface="ヒラギノ角ゴ Pro W3" charset="-128"/>
              </a:defRPr>
            </a:lvl8pPr>
            <a:lvl9pPr marL="3886200" indent="-228600" eaLnBrk="0" fontAlgn="base" hangingPunct="0">
              <a:spcBef>
                <a:spcPct val="0"/>
              </a:spcBef>
              <a:spcAft>
                <a:spcPct val="0"/>
              </a:spcAft>
              <a:defRPr>
                <a:solidFill>
                  <a:schemeClr val="tx1"/>
                </a:solidFill>
                <a:latin typeface="Arial" pitchFamily="34" charset="0"/>
                <a:ea typeface="ヒラギノ角ゴ Pro W3" charset="-128"/>
              </a:defRPr>
            </a:lvl9pPr>
          </a:lstStyle>
          <a:p>
            <a:pPr defTabSz="914355" eaLnBrk="1" hangingPunct="1">
              <a:defRPr/>
            </a:pPr>
            <a:r>
              <a:rPr lang="en-US" altLang="en-US" sz="1200" dirty="0">
                <a:solidFill>
                  <a:srgbClr val="000000"/>
                </a:solidFill>
                <a:latin typeface="Avenir Medium"/>
              </a:rPr>
              <a:t>Consumer</a:t>
            </a:r>
            <a:endParaRPr lang="en-GB" altLang="en-US" sz="1200" dirty="0">
              <a:solidFill>
                <a:srgbClr val="000000"/>
              </a:solidFill>
              <a:latin typeface="Avenir Medium"/>
            </a:endParaRPr>
          </a:p>
        </p:txBody>
      </p:sp>
      <p:sp>
        <p:nvSpPr>
          <p:cNvPr id="47" name="TextBox 22">
            <a:extLst>
              <a:ext uri="{FF2B5EF4-FFF2-40B4-BE49-F238E27FC236}">
                <a16:creationId xmlns:a16="http://schemas.microsoft.com/office/drawing/2014/main" xmlns="" id="{487FB4E3-1522-445C-875D-2F5FE9699A26}"/>
              </a:ext>
            </a:extLst>
          </p:cNvPr>
          <p:cNvSpPr txBox="1">
            <a:spLocks noChangeArrowheads="1"/>
          </p:cNvSpPr>
          <p:nvPr/>
        </p:nvSpPr>
        <p:spPr bwMode="auto">
          <a:xfrm rot="18512246">
            <a:off x="3148998" y="1750418"/>
            <a:ext cx="833205" cy="307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902" tIns="60951" rIns="121902" bIns="60951">
            <a:spAutoFit/>
          </a:bodyPr>
          <a:lstStyle>
            <a:lvl1pPr eaLnBrk="0" hangingPunct="0">
              <a:defRPr>
                <a:solidFill>
                  <a:schemeClr val="tx1"/>
                </a:solidFill>
                <a:latin typeface="Arial" pitchFamily="34" charset="0"/>
                <a:ea typeface="ヒラギノ角ゴ Pro W3" charset="-128"/>
              </a:defRPr>
            </a:lvl1pPr>
            <a:lvl2pPr marL="742950" indent="-285750" eaLnBrk="0" hangingPunct="0">
              <a:defRPr>
                <a:solidFill>
                  <a:schemeClr val="tx1"/>
                </a:solidFill>
                <a:latin typeface="Arial" pitchFamily="34" charset="0"/>
                <a:ea typeface="ヒラギノ角ゴ Pro W3" charset="-128"/>
              </a:defRPr>
            </a:lvl2pPr>
            <a:lvl3pPr marL="1143000" indent="-228600" eaLnBrk="0" hangingPunct="0">
              <a:defRPr>
                <a:solidFill>
                  <a:schemeClr val="tx1"/>
                </a:solidFill>
                <a:latin typeface="Arial" pitchFamily="34" charset="0"/>
                <a:ea typeface="ヒラギノ角ゴ Pro W3" charset="-128"/>
              </a:defRPr>
            </a:lvl3pPr>
            <a:lvl4pPr marL="1600200" indent="-228600" eaLnBrk="0" hangingPunct="0">
              <a:defRPr>
                <a:solidFill>
                  <a:schemeClr val="tx1"/>
                </a:solidFill>
                <a:latin typeface="Arial" pitchFamily="34" charset="0"/>
                <a:ea typeface="ヒラギノ角ゴ Pro W3" charset="-128"/>
              </a:defRPr>
            </a:lvl4pPr>
            <a:lvl5pPr marL="2057400" indent="-228600" eaLnBrk="0" hangingPunct="0">
              <a:defRPr>
                <a:solidFill>
                  <a:schemeClr val="tx1"/>
                </a:solidFill>
                <a:latin typeface="Arial" pitchFamily="34" charset="0"/>
                <a:ea typeface="ヒラギノ角ゴ Pro W3" charset="-128"/>
              </a:defRPr>
            </a:lvl5pPr>
            <a:lvl6pPr marL="2514600" indent="-228600" eaLnBrk="0" fontAlgn="base" hangingPunct="0">
              <a:spcBef>
                <a:spcPct val="0"/>
              </a:spcBef>
              <a:spcAft>
                <a:spcPct val="0"/>
              </a:spcAft>
              <a:defRPr>
                <a:solidFill>
                  <a:schemeClr val="tx1"/>
                </a:solidFill>
                <a:latin typeface="Arial" pitchFamily="34" charset="0"/>
                <a:ea typeface="ヒラギノ角ゴ Pro W3" charset="-128"/>
              </a:defRPr>
            </a:lvl6pPr>
            <a:lvl7pPr marL="2971800" indent="-228600" eaLnBrk="0" fontAlgn="base" hangingPunct="0">
              <a:spcBef>
                <a:spcPct val="0"/>
              </a:spcBef>
              <a:spcAft>
                <a:spcPct val="0"/>
              </a:spcAft>
              <a:defRPr>
                <a:solidFill>
                  <a:schemeClr val="tx1"/>
                </a:solidFill>
                <a:latin typeface="Arial" pitchFamily="34" charset="0"/>
                <a:ea typeface="ヒラギノ角ゴ Pro W3" charset="-128"/>
              </a:defRPr>
            </a:lvl7pPr>
            <a:lvl8pPr marL="3429000" indent="-228600" eaLnBrk="0" fontAlgn="base" hangingPunct="0">
              <a:spcBef>
                <a:spcPct val="0"/>
              </a:spcBef>
              <a:spcAft>
                <a:spcPct val="0"/>
              </a:spcAft>
              <a:defRPr>
                <a:solidFill>
                  <a:schemeClr val="tx1"/>
                </a:solidFill>
                <a:latin typeface="Arial" pitchFamily="34" charset="0"/>
                <a:ea typeface="ヒラギノ角ゴ Pro W3" charset="-128"/>
              </a:defRPr>
            </a:lvl8pPr>
            <a:lvl9pPr marL="3886200" indent="-228600" eaLnBrk="0" fontAlgn="base" hangingPunct="0">
              <a:spcBef>
                <a:spcPct val="0"/>
              </a:spcBef>
              <a:spcAft>
                <a:spcPct val="0"/>
              </a:spcAft>
              <a:defRPr>
                <a:solidFill>
                  <a:schemeClr val="tx1"/>
                </a:solidFill>
                <a:latin typeface="Arial" pitchFamily="34" charset="0"/>
                <a:ea typeface="ヒラギノ角ゴ Pro W3" charset="-128"/>
              </a:defRPr>
            </a:lvl9pPr>
          </a:lstStyle>
          <a:p>
            <a:pPr defTabSz="914355" eaLnBrk="1" hangingPunct="1">
              <a:defRPr/>
            </a:pPr>
            <a:r>
              <a:rPr lang="en-US" altLang="en-US" sz="1200" dirty="0">
                <a:solidFill>
                  <a:srgbClr val="FFFFFF"/>
                </a:solidFill>
                <a:latin typeface="Avenir Medium"/>
              </a:rPr>
              <a:t>Company</a:t>
            </a:r>
            <a:endParaRPr lang="en-GB" altLang="en-US" sz="1200" dirty="0">
              <a:solidFill>
                <a:srgbClr val="FFFFFF"/>
              </a:solidFill>
              <a:latin typeface="Avenir Medium"/>
            </a:endParaRPr>
          </a:p>
        </p:txBody>
      </p:sp>
      <p:sp>
        <p:nvSpPr>
          <p:cNvPr id="48" name="TextBox 23">
            <a:extLst>
              <a:ext uri="{FF2B5EF4-FFF2-40B4-BE49-F238E27FC236}">
                <a16:creationId xmlns:a16="http://schemas.microsoft.com/office/drawing/2014/main" xmlns="" id="{31F670E1-131E-4D77-BA75-A72F672B22D9}"/>
              </a:ext>
            </a:extLst>
          </p:cNvPr>
          <p:cNvSpPr txBox="1">
            <a:spLocks noChangeArrowheads="1"/>
          </p:cNvSpPr>
          <p:nvPr/>
        </p:nvSpPr>
        <p:spPr bwMode="auto">
          <a:xfrm rot="17873865">
            <a:off x="2502988" y="1854835"/>
            <a:ext cx="1018704" cy="307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902" tIns="60951" rIns="121902" bIns="60951">
            <a:spAutoFit/>
          </a:bodyPr>
          <a:lstStyle>
            <a:lvl1pPr eaLnBrk="0" hangingPunct="0">
              <a:defRPr>
                <a:solidFill>
                  <a:schemeClr val="tx1"/>
                </a:solidFill>
                <a:latin typeface="Arial" pitchFamily="34" charset="0"/>
                <a:ea typeface="ヒラギノ角ゴ Pro W3" charset="-128"/>
              </a:defRPr>
            </a:lvl1pPr>
            <a:lvl2pPr marL="742950" indent="-285750" eaLnBrk="0" hangingPunct="0">
              <a:defRPr>
                <a:solidFill>
                  <a:schemeClr val="tx1"/>
                </a:solidFill>
                <a:latin typeface="Arial" pitchFamily="34" charset="0"/>
                <a:ea typeface="ヒラギノ角ゴ Pro W3" charset="-128"/>
              </a:defRPr>
            </a:lvl2pPr>
            <a:lvl3pPr marL="1143000" indent="-228600" eaLnBrk="0" hangingPunct="0">
              <a:defRPr>
                <a:solidFill>
                  <a:schemeClr val="tx1"/>
                </a:solidFill>
                <a:latin typeface="Arial" pitchFamily="34" charset="0"/>
                <a:ea typeface="ヒラギノ角ゴ Pro W3" charset="-128"/>
              </a:defRPr>
            </a:lvl3pPr>
            <a:lvl4pPr marL="1600200" indent="-228600" eaLnBrk="0" hangingPunct="0">
              <a:defRPr>
                <a:solidFill>
                  <a:schemeClr val="tx1"/>
                </a:solidFill>
                <a:latin typeface="Arial" pitchFamily="34" charset="0"/>
                <a:ea typeface="ヒラギノ角ゴ Pro W3" charset="-128"/>
              </a:defRPr>
            </a:lvl4pPr>
            <a:lvl5pPr marL="2057400" indent="-228600" eaLnBrk="0" hangingPunct="0">
              <a:defRPr>
                <a:solidFill>
                  <a:schemeClr val="tx1"/>
                </a:solidFill>
                <a:latin typeface="Arial" pitchFamily="34" charset="0"/>
                <a:ea typeface="ヒラギノ角ゴ Pro W3" charset="-128"/>
              </a:defRPr>
            </a:lvl5pPr>
            <a:lvl6pPr marL="2514600" indent="-228600" eaLnBrk="0" fontAlgn="base" hangingPunct="0">
              <a:spcBef>
                <a:spcPct val="0"/>
              </a:spcBef>
              <a:spcAft>
                <a:spcPct val="0"/>
              </a:spcAft>
              <a:defRPr>
                <a:solidFill>
                  <a:schemeClr val="tx1"/>
                </a:solidFill>
                <a:latin typeface="Arial" pitchFamily="34" charset="0"/>
                <a:ea typeface="ヒラギノ角ゴ Pro W3" charset="-128"/>
              </a:defRPr>
            </a:lvl6pPr>
            <a:lvl7pPr marL="2971800" indent="-228600" eaLnBrk="0" fontAlgn="base" hangingPunct="0">
              <a:spcBef>
                <a:spcPct val="0"/>
              </a:spcBef>
              <a:spcAft>
                <a:spcPct val="0"/>
              </a:spcAft>
              <a:defRPr>
                <a:solidFill>
                  <a:schemeClr val="tx1"/>
                </a:solidFill>
                <a:latin typeface="Arial" pitchFamily="34" charset="0"/>
                <a:ea typeface="ヒラギノ角ゴ Pro W3" charset="-128"/>
              </a:defRPr>
            </a:lvl7pPr>
            <a:lvl8pPr marL="3429000" indent="-228600" eaLnBrk="0" fontAlgn="base" hangingPunct="0">
              <a:spcBef>
                <a:spcPct val="0"/>
              </a:spcBef>
              <a:spcAft>
                <a:spcPct val="0"/>
              </a:spcAft>
              <a:defRPr>
                <a:solidFill>
                  <a:schemeClr val="tx1"/>
                </a:solidFill>
                <a:latin typeface="Arial" pitchFamily="34" charset="0"/>
                <a:ea typeface="ヒラギノ角ゴ Pro W3" charset="-128"/>
              </a:defRPr>
            </a:lvl8pPr>
            <a:lvl9pPr marL="3886200" indent="-228600" eaLnBrk="0" fontAlgn="base" hangingPunct="0">
              <a:spcBef>
                <a:spcPct val="0"/>
              </a:spcBef>
              <a:spcAft>
                <a:spcPct val="0"/>
              </a:spcAft>
              <a:defRPr>
                <a:solidFill>
                  <a:schemeClr val="tx1"/>
                </a:solidFill>
                <a:latin typeface="Arial" pitchFamily="34" charset="0"/>
                <a:ea typeface="ヒラギノ角ゴ Pro W3" charset="-128"/>
              </a:defRPr>
            </a:lvl9pPr>
          </a:lstStyle>
          <a:p>
            <a:pPr defTabSz="914355" eaLnBrk="1" hangingPunct="1">
              <a:defRPr/>
            </a:pPr>
            <a:r>
              <a:rPr lang="en-US" altLang="en-US" sz="1200" dirty="0">
                <a:solidFill>
                  <a:srgbClr val="000000"/>
                </a:solidFill>
                <a:latin typeface="Avenir Medium"/>
              </a:rPr>
              <a:t>Competitors</a:t>
            </a:r>
            <a:endParaRPr lang="en-GB" altLang="en-US" sz="1200" dirty="0">
              <a:solidFill>
                <a:srgbClr val="000000"/>
              </a:solidFill>
              <a:latin typeface="Avenir Medium"/>
            </a:endParaRPr>
          </a:p>
        </p:txBody>
      </p:sp>
      <p:pic>
        <p:nvPicPr>
          <p:cNvPr id="49" name="Picture 48">
            <a:extLst>
              <a:ext uri="{FF2B5EF4-FFF2-40B4-BE49-F238E27FC236}">
                <a16:creationId xmlns:a16="http://schemas.microsoft.com/office/drawing/2014/main" xmlns="" id="{76934148-2557-4020-A5FD-6B35F8F4D9E9}"/>
              </a:ext>
            </a:extLst>
          </p:cNvPr>
          <p:cNvPicPr>
            <a:picLocks noChangeAspect="1"/>
          </p:cNvPicPr>
          <p:nvPr/>
        </p:nvPicPr>
        <p:blipFill rotWithShape="1">
          <a:blip r:embed="rId10" cstate="print">
            <a:extLst>
              <a:ext uri="{28A0092B-C50C-407E-A947-70E740481C1C}">
                <a14:useLocalDpi xmlns:a14="http://schemas.microsoft.com/office/drawing/2010/main" val="0"/>
              </a:ext>
            </a:extLst>
          </a:blip>
          <a:srcRect l="39704" t="39563" r="38852" b="38266"/>
          <a:stretch/>
        </p:blipFill>
        <p:spPr>
          <a:xfrm>
            <a:off x="2385646" y="2916236"/>
            <a:ext cx="668958" cy="603725"/>
          </a:xfrm>
          <a:prstGeom prst="rect">
            <a:avLst/>
          </a:prstGeom>
        </p:spPr>
      </p:pic>
      <p:sp>
        <p:nvSpPr>
          <p:cNvPr id="50" name="Oval 49">
            <a:extLst>
              <a:ext uri="{FF2B5EF4-FFF2-40B4-BE49-F238E27FC236}">
                <a16:creationId xmlns:a16="http://schemas.microsoft.com/office/drawing/2014/main" xmlns="" id="{267C7C96-EC35-4F82-852A-A02A671D9027}"/>
              </a:ext>
            </a:extLst>
          </p:cNvPr>
          <p:cNvSpPr/>
          <p:nvPr/>
        </p:nvSpPr>
        <p:spPr>
          <a:xfrm>
            <a:off x="5832989" y="4389366"/>
            <a:ext cx="351344" cy="351298"/>
          </a:xfrm>
          <a:prstGeom prst="ellipse">
            <a:avLst/>
          </a:prstGeom>
          <a:solidFill>
            <a:schemeClr val="bg1"/>
          </a:solidFill>
          <a:ln w="50800">
            <a:solidFill>
              <a:srgbClr val="92D050"/>
            </a:solidFill>
          </a:ln>
          <a:effectLst/>
        </p:spPr>
        <p:style>
          <a:lnRef idx="1">
            <a:schemeClr val="accent1"/>
          </a:lnRef>
          <a:fillRef idx="3">
            <a:schemeClr val="accent1"/>
          </a:fillRef>
          <a:effectRef idx="2">
            <a:schemeClr val="accent1"/>
          </a:effectRef>
          <a:fontRef idx="minor">
            <a:schemeClr val="lt1"/>
          </a:fontRef>
        </p:style>
        <p:txBody>
          <a:bodyPr lIns="121902" tIns="60951" rIns="121902" bIns="60951" anchor="ctr"/>
          <a:lstStyle>
            <a:lvl1pPr eaLnBrk="0" hangingPunct="0">
              <a:defRPr>
                <a:solidFill>
                  <a:schemeClr val="tx1"/>
                </a:solidFill>
                <a:latin typeface="Arial" pitchFamily="34" charset="0"/>
                <a:ea typeface="ヒラギノ角ゴ Pro W3" charset="-128"/>
              </a:defRPr>
            </a:lvl1pPr>
            <a:lvl2pPr marL="742950" indent="-285750" eaLnBrk="0" hangingPunct="0">
              <a:defRPr>
                <a:solidFill>
                  <a:schemeClr val="tx1"/>
                </a:solidFill>
                <a:latin typeface="Arial" pitchFamily="34" charset="0"/>
                <a:ea typeface="ヒラギノ角ゴ Pro W3" charset="-128"/>
              </a:defRPr>
            </a:lvl2pPr>
            <a:lvl3pPr marL="1143000" indent="-228600" eaLnBrk="0" hangingPunct="0">
              <a:defRPr>
                <a:solidFill>
                  <a:schemeClr val="tx1"/>
                </a:solidFill>
                <a:latin typeface="Arial" pitchFamily="34" charset="0"/>
                <a:ea typeface="ヒラギノ角ゴ Pro W3" charset="-128"/>
              </a:defRPr>
            </a:lvl3pPr>
            <a:lvl4pPr marL="1600200" indent="-228600" eaLnBrk="0" hangingPunct="0">
              <a:defRPr>
                <a:solidFill>
                  <a:schemeClr val="tx1"/>
                </a:solidFill>
                <a:latin typeface="Arial" pitchFamily="34" charset="0"/>
                <a:ea typeface="ヒラギノ角ゴ Pro W3" charset="-128"/>
              </a:defRPr>
            </a:lvl4pPr>
            <a:lvl5pPr marL="2057400" indent="-228600" eaLnBrk="0" hangingPunct="0">
              <a:defRPr>
                <a:solidFill>
                  <a:schemeClr val="tx1"/>
                </a:solidFill>
                <a:latin typeface="Arial" pitchFamily="34" charset="0"/>
                <a:ea typeface="ヒラギノ角ゴ Pro W3" charset="-128"/>
              </a:defRPr>
            </a:lvl5pPr>
            <a:lvl6pPr marL="2514600" indent="-228600" eaLnBrk="0" fontAlgn="base" hangingPunct="0">
              <a:spcBef>
                <a:spcPct val="0"/>
              </a:spcBef>
              <a:spcAft>
                <a:spcPct val="0"/>
              </a:spcAft>
              <a:defRPr>
                <a:solidFill>
                  <a:schemeClr val="tx1"/>
                </a:solidFill>
                <a:latin typeface="Arial" pitchFamily="34" charset="0"/>
                <a:ea typeface="ヒラギノ角ゴ Pro W3" charset="-128"/>
              </a:defRPr>
            </a:lvl6pPr>
            <a:lvl7pPr marL="2971800" indent="-228600" eaLnBrk="0" fontAlgn="base" hangingPunct="0">
              <a:spcBef>
                <a:spcPct val="0"/>
              </a:spcBef>
              <a:spcAft>
                <a:spcPct val="0"/>
              </a:spcAft>
              <a:defRPr>
                <a:solidFill>
                  <a:schemeClr val="tx1"/>
                </a:solidFill>
                <a:latin typeface="Arial" pitchFamily="34" charset="0"/>
                <a:ea typeface="ヒラギノ角ゴ Pro W3" charset="-128"/>
              </a:defRPr>
            </a:lvl7pPr>
            <a:lvl8pPr marL="3429000" indent="-228600" eaLnBrk="0" fontAlgn="base" hangingPunct="0">
              <a:spcBef>
                <a:spcPct val="0"/>
              </a:spcBef>
              <a:spcAft>
                <a:spcPct val="0"/>
              </a:spcAft>
              <a:defRPr>
                <a:solidFill>
                  <a:schemeClr val="tx1"/>
                </a:solidFill>
                <a:latin typeface="Arial" pitchFamily="34" charset="0"/>
                <a:ea typeface="ヒラギノ角ゴ Pro W3" charset="-128"/>
              </a:defRPr>
            </a:lvl8pPr>
            <a:lvl9pPr marL="3886200" indent="-228600" eaLnBrk="0" fontAlgn="base" hangingPunct="0">
              <a:spcBef>
                <a:spcPct val="0"/>
              </a:spcBef>
              <a:spcAft>
                <a:spcPct val="0"/>
              </a:spcAft>
              <a:defRPr>
                <a:solidFill>
                  <a:schemeClr val="tx1"/>
                </a:solidFill>
                <a:latin typeface="Arial" pitchFamily="34" charset="0"/>
                <a:ea typeface="ヒラギノ角ゴ Pro W3" charset="-128"/>
              </a:defRPr>
            </a:lvl9pPr>
          </a:lstStyle>
          <a:p>
            <a:pPr algn="ctr" defTabSz="914355" eaLnBrk="1" hangingPunct="1">
              <a:defRPr/>
            </a:pPr>
            <a:r>
              <a:rPr lang="en-US" altLang="en-US" sz="1850" b="1" dirty="0">
                <a:solidFill>
                  <a:srgbClr val="92D050"/>
                </a:solidFill>
                <a:latin typeface="Arial Narrow" pitchFamily="34" charset="0"/>
              </a:rPr>
              <a:t>I</a:t>
            </a:r>
            <a:endParaRPr lang="en-GB" altLang="en-US" sz="1850" b="1" dirty="0">
              <a:solidFill>
                <a:srgbClr val="92D050"/>
              </a:solidFill>
              <a:latin typeface="Arial Narrow" pitchFamily="34" charset="0"/>
            </a:endParaRPr>
          </a:p>
        </p:txBody>
      </p:sp>
      <p:sp>
        <p:nvSpPr>
          <p:cNvPr id="51" name="Oval 50">
            <a:extLst>
              <a:ext uri="{FF2B5EF4-FFF2-40B4-BE49-F238E27FC236}">
                <a16:creationId xmlns:a16="http://schemas.microsoft.com/office/drawing/2014/main" xmlns="" id="{99C41D7E-1C6A-48FA-ABA9-C22388440427}"/>
              </a:ext>
            </a:extLst>
          </p:cNvPr>
          <p:cNvSpPr/>
          <p:nvPr/>
        </p:nvSpPr>
        <p:spPr>
          <a:xfrm>
            <a:off x="6567425" y="4388307"/>
            <a:ext cx="351344" cy="353415"/>
          </a:xfrm>
          <a:prstGeom prst="ellipse">
            <a:avLst/>
          </a:prstGeom>
          <a:solidFill>
            <a:schemeClr val="bg1"/>
          </a:solidFill>
          <a:ln w="50800">
            <a:solidFill>
              <a:srgbClr val="92D050"/>
            </a:solidFill>
          </a:ln>
          <a:effectLst/>
        </p:spPr>
        <p:style>
          <a:lnRef idx="1">
            <a:schemeClr val="accent1"/>
          </a:lnRef>
          <a:fillRef idx="3">
            <a:schemeClr val="accent1"/>
          </a:fillRef>
          <a:effectRef idx="2">
            <a:schemeClr val="accent1"/>
          </a:effectRef>
          <a:fontRef idx="minor">
            <a:schemeClr val="lt1"/>
          </a:fontRef>
        </p:style>
        <p:txBody>
          <a:bodyPr lIns="121902" tIns="60951" rIns="121902" bIns="60951" anchor="ctr"/>
          <a:lstStyle>
            <a:lvl1pPr eaLnBrk="0" hangingPunct="0">
              <a:defRPr>
                <a:solidFill>
                  <a:schemeClr val="tx1"/>
                </a:solidFill>
                <a:latin typeface="Arial" pitchFamily="34" charset="0"/>
                <a:ea typeface="ヒラギノ角ゴ Pro W3" charset="-128"/>
              </a:defRPr>
            </a:lvl1pPr>
            <a:lvl2pPr marL="742950" indent="-285750" eaLnBrk="0" hangingPunct="0">
              <a:defRPr>
                <a:solidFill>
                  <a:schemeClr val="tx1"/>
                </a:solidFill>
                <a:latin typeface="Arial" pitchFamily="34" charset="0"/>
                <a:ea typeface="ヒラギノ角ゴ Pro W3" charset="-128"/>
              </a:defRPr>
            </a:lvl2pPr>
            <a:lvl3pPr marL="1143000" indent="-228600" eaLnBrk="0" hangingPunct="0">
              <a:defRPr>
                <a:solidFill>
                  <a:schemeClr val="tx1"/>
                </a:solidFill>
                <a:latin typeface="Arial" pitchFamily="34" charset="0"/>
                <a:ea typeface="ヒラギノ角ゴ Pro W3" charset="-128"/>
              </a:defRPr>
            </a:lvl3pPr>
            <a:lvl4pPr marL="1600200" indent="-228600" eaLnBrk="0" hangingPunct="0">
              <a:defRPr>
                <a:solidFill>
                  <a:schemeClr val="tx1"/>
                </a:solidFill>
                <a:latin typeface="Arial" pitchFamily="34" charset="0"/>
                <a:ea typeface="ヒラギノ角ゴ Pro W3" charset="-128"/>
              </a:defRPr>
            </a:lvl4pPr>
            <a:lvl5pPr marL="2057400" indent="-228600" eaLnBrk="0" hangingPunct="0">
              <a:defRPr>
                <a:solidFill>
                  <a:schemeClr val="tx1"/>
                </a:solidFill>
                <a:latin typeface="Arial" pitchFamily="34" charset="0"/>
                <a:ea typeface="ヒラギノ角ゴ Pro W3" charset="-128"/>
              </a:defRPr>
            </a:lvl5pPr>
            <a:lvl6pPr marL="2514600" indent="-228600" eaLnBrk="0" fontAlgn="base" hangingPunct="0">
              <a:spcBef>
                <a:spcPct val="0"/>
              </a:spcBef>
              <a:spcAft>
                <a:spcPct val="0"/>
              </a:spcAft>
              <a:defRPr>
                <a:solidFill>
                  <a:schemeClr val="tx1"/>
                </a:solidFill>
                <a:latin typeface="Arial" pitchFamily="34" charset="0"/>
                <a:ea typeface="ヒラギノ角ゴ Pro W3" charset="-128"/>
              </a:defRPr>
            </a:lvl6pPr>
            <a:lvl7pPr marL="2971800" indent="-228600" eaLnBrk="0" fontAlgn="base" hangingPunct="0">
              <a:spcBef>
                <a:spcPct val="0"/>
              </a:spcBef>
              <a:spcAft>
                <a:spcPct val="0"/>
              </a:spcAft>
              <a:defRPr>
                <a:solidFill>
                  <a:schemeClr val="tx1"/>
                </a:solidFill>
                <a:latin typeface="Arial" pitchFamily="34" charset="0"/>
                <a:ea typeface="ヒラギノ角ゴ Pro W3" charset="-128"/>
              </a:defRPr>
            </a:lvl7pPr>
            <a:lvl8pPr marL="3429000" indent="-228600" eaLnBrk="0" fontAlgn="base" hangingPunct="0">
              <a:spcBef>
                <a:spcPct val="0"/>
              </a:spcBef>
              <a:spcAft>
                <a:spcPct val="0"/>
              </a:spcAft>
              <a:defRPr>
                <a:solidFill>
                  <a:schemeClr val="tx1"/>
                </a:solidFill>
                <a:latin typeface="Arial" pitchFamily="34" charset="0"/>
                <a:ea typeface="ヒラギノ角ゴ Pro W3" charset="-128"/>
              </a:defRPr>
            </a:lvl8pPr>
            <a:lvl9pPr marL="3886200" indent="-228600" eaLnBrk="0" fontAlgn="base" hangingPunct="0">
              <a:spcBef>
                <a:spcPct val="0"/>
              </a:spcBef>
              <a:spcAft>
                <a:spcPct val="0"/>
              </a:spcAft>
              <a:defRPr>
                <a:solidFill>
                  <a:schemeClr val="tx1"/>
                </a:solidFill>
                <a:latin typeface="Arial" pitchFamily="34" charset="0"/>
                <a:ea typeface="ヒラギノ角ゴ Pro W3" charset="-128"/>
              </a:defRPr>
            </a:lvl9pPr>
          </a:lstStyle>
          <a:p>
            <a:pPr algn="ctr" defTabSz="914355" eaLnBrk="1" hangingPunct="1">
              <a:defRPr/>
            </a:pPr>
            <a:r>
              <a:rPr lang="en-US" altLang="en-US" sz="1850" b="1">
                <a:solidFill>
                  <a:srgbClr val="92D050"/>
                </a:solidFill>
                <a:latin typeface="Arial Narrow" pitchFamily="34" charset="0"/>
              </a:rPr>
              <a:t>O</a:t>
            </a:r>
            <a:endParaRPr lang="en-GB" altLang="en-US" sz="1850" b="1">
              <a:solidFill>
                <a:srgbClr val="92D050"/>
              </a:solidFill>
              <a:latin typeface="Arial Narrow" pitchFamily="34" charset="0"/>
            </a:endParaRPr>
          </a:p>
        </p:txBody>
      </p:sp>
      <p:sp>
        <p:nvSpPr>
          <p:cNvPr id="52" name="Oval 51">
            <a:extLst>
              <a:ext uri="{FF2B5EF4-FFF2-40B4-BE49-F238E27FC236}">
                <a16:creationId xmlns:a16="http://schemas.microsoft.com/office/drawing/2014/main" xmlns="" id="{8E86CE3D-C63F-4437-B0A2-AF296A8263EA}"/>
              </a:ext>
            </a:extLst>
          </p:cNvPr>
          <p:cNvSpPr/>
          <p:nvPr/>
        </p:nvSpPr>
        <p:spPr>
          <a:xfrm>
            <a:off x="10525934" y="2799846"/>
            <a:ext cx="351344" cy="351298"/>
          </a:xfrm>
          <a:prstGeom prst="ellipse">
            <a:avLst/>
          </a:prstGeom>
          <a:solidFill>
            <a:schemeClr val="bg1"/>
          </a:solidFill>
          <a:ln w="53975">
            <a:solidFill>
              <a:srgbClr val="7AA5EA"/>
            </a:solidFill>
          </a:ln>
          <a:effectLst/>
        </p:spPr>
        <p:style>
          <a:lnRef idx="1">
            <a:schemeClr val="accent1"/>
          </a:lnRef>
          <a:fillRef idx="3">
            <a:schemeClr val="accent1"/>
          </a:fillRef>
          <a:effectRef idx="2">
            <a:schemeClr val="accent1"/>
          </a:effectRef>
          <a:fontRef idx="minor">
            <a:schemeClr val="lt1"/>
          </a:fontRef>
        </p:style>
        <p:txBody>
          <a:bodyPr lIns="121902" tIns="60951" rIns="121902" bIns="60951" anchor="ctr"/>
          <a:lstStyle>
            <a:lvl1pPr eaLnBrk="0" hangingPunct="0">
              <a:defRPr>
                <a:solidFill>
                  <a:schemeClr val="tx1"/>
                </a:solidFill>
                <a:latin typeface="Arial" pitchFamily="34" charset="0"/>
                <a:ea typeface="ヒラギノ角ゴ Pro W3" charset="-128"/>
              </a:defRPr>
            </a:lvl1pPr>
            <a:lvl2pPr marL="742950" indent="-285750" eaLnBrk="0" hangingPunct="0">
              <a:defRPr>
                <a:solidFill>
                  <a:schemeClr val="tx1"/>
                </a:solidFill>
                <a:latin typeface="Arial" pitchFamily="34" charset="0"/>
                <a:ea typeface="ヒラギノ角ゴ Pro W3" charset="-128"/>
              </a:defRPr>
            </a:lvl2pPr>
            <a:lvl3pPr marL="1143000" indent="-228600" eaLnBrk="0" hangingPunct="0">
              <a:defRPr>
                <a:solidFill>
                  <a:schemeClr val="tx1"/>
                </a:solidFill>
                <a:latin typeface="Arial" pitchFamily="34" charset="0"/>
                <a:ea typeface="ヒラギノ角ゴ Pro W3" charset="-128"/>
              </a:defRPr>
            </a:lvl3pPr>
            <a:lvl4pPr marL="1600200" indent="-228600" eaLnBrk="0" hangingPunct="0">
              <a:defRPr>
                <a:solidFill>
                  <a:schemeClr val="tx1"/>
                </a:solidFill>
                <a:latin typeface="Arial" pitchFamily="34" charset="0"/>
                <a:ea typeface="ヒラギノ角ゴ Pro W3" charset="-128"/>
              </a:defRPr>
            </a:lvl4pPr>
            <a:lvl5pPr marL="2057400" indent="-228600" eaLnBrk="0" hangingPunct="0">
              <a:defRPr>
                <a:solidFill>
                  <a:schemeClr val="tx1"/>
                </a:solidFill>
                <a:latin typeface="Arial" pitchFamily="34" charset="0"/>
                <a:ea typeface="ヒラギノ角ゴ Pro W3" charset="-128"/>
              </a:defRPr>
            </a:lvl5pPr>
            <a:lvl6pPr marL="2514600" indent="-228600" eaLnBrk="0" fontAlgn="base" hangingPunct="0">
              <a:spcBef>
                <a:spcPct val="0"/>
              </a:spcBef>
              <a:spcAft>
                <a:spcPct val="0"/>
              </a:spcAft>
              <a:defRPr>
                <a:solidFill>
                  <a:schemeClr val="tx1"/>
                </a:solidFill>
                <a:latin typeface="Arial" pitchFamily="34" charset="0"/>
                <a:ea typeface="ヒラギノ角ゴ Pro W3" charset="-128"/>
              </a:defRPr>
            </a:lvl6pPr>
            <a:lvl7pPr marL="2971800" indent="-228600" eaLnBrk="0" fontAlgn="base" hangingPunct="0">
              <a:spcBef>
                <a:spcPct val="0"/>
              </a:spcBef>
              <a:spcAft>
                <a:spcPct val="0"/>
              </a:spcAft>
              <a:defRPr>
                <a:solidFill>
                  <a:schemeClr val="tx1"/>
                </a:solidFill>
                <a:latin typeface="Arial" pitchFamily="34" charset="0"/>
                <a:ea typeface="ヒラギノ角ゴ Pro W3" charset="-128"/>
              </a:defRPr>
            </a:lvl7pPr>
            <a:lvl8pPr marL="3429000" indent="-228600" eaLnBrk="0" fontAlgn="base" hangingPunct="0">
              <a:spcBef>
                <a:spcPct val="0"/>
              </a:spcBef>
              <a:spcAft>
                <a:spcPct val="0"/>
              </a:spcAft>
              <a:defRPr>
                <a:solidFill>
                  <a:schemeClr val="tx1"/>
                </a:solidFill>
                <a:latin typeface="Arial" pitchFamily="34" charset="0"/>
                <a:ea typeface="ヒラギノ角ゴ Pro W3" charset="-128"/>
              </a:defRPr>
            </a:lvl8pPr>
            <a:lvl9pPr marL="3886200" indent="-228600" eaLnBrk="0" fontAlgn="base" hangingPunct="0">
              <a:spcBef>
                <a:spcPct val="0"/>
              </a:spcBef>
              <a:spcAft>
                <a:spcPct val="0"/>
              </a:spcAft>
              <a:defRPr>
                <a:solidFill>
                  <a:schemeClr val="tx1"/>
                </a:solidFill>
                <a:latin typeface="Arial" pitchFamily="34" charset="0"/>
                <a:ea typeface="ヒラギノ角ゴ Pro W3" charset="-128"/>
              </a:defRPr>
            </a:lvl9pPr>
          </a:lstStyle>
          <a:p>
            <a:pPr algn="ctr" defTabSz="914355" eaLnBrk="1" hangingPunct="1">
              <a:defRPr/>
            </a:pPr>
            <a:r>
              <a:rPr lang="en-US" altLang="en-US" sz="1850" b="1">
                <a:solidFill>
                  <a:srgbClr val="7AA5EA"/>
                </a:solidFill>
                <a:latin typeface="Arial Narrow" pitchFamily="34" charset="0"/>
              </a:rPr>
              <a:t>O</a:t>
            </a:r>
            <a:endParaRPr lang="en-GB" altLang="en-US" sz="1850" b="1">
              <a:solidFill>
                <a:srgbClr val="7AA5EA"/>
              </a:solidFill>
              <a:latin typeface="Arial Narrow" pitchFamily="34" charset="0"/>
            </a:endParaRPr>
          </a:p>
        </p:txBody>
      </p:sp>
      <p:sp>
        <p:nvSpPr>
          <p:cNvPr id="53" name="Oval 52">
            <a:extLst>
              <a:ext uri="{FF2B5EF4-FFF2-40B4-BE49-F238E27FC236}">
                <a16:creationId xmlns:a16="http://schemas.microsoft.com/office/drawing/2014/main" xmlns="" id="{B0DFC0A6-710D-4835-BC53-1D6EA4114604}"/>
              </a:ext>
            </a:extLst>
          </p:cNvPr>
          <p:cNvSpPr/>
          <p:nvPr/>
        </p:nvSpPr>
        <p:spPr>
          <a:xfrm>
            <a:off x="9372426" y="3792370"/>
            <a:ext cx="353460" cy="351298"/>
          </a:xfrm>
          <a:prstGeom prst="ellipse">
            <a:avLst/>
          </a:prstGeom>
          <a:solidFill>
            <a:schemeClr val="bg1"/>
          </a:solidFill>
          <a:ln w="53975">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lIns="121902" tIns="60951" rIns="121902" bIns="60951" anchor="ctr"/>
          <a:lstStyle>
            <a:lvl1pPr eaLnBrk="0" hangingPunct="0">
              <a:defRPr>
                <a:solidFill>
                  <a:schemeClr val="tx1"/>
                </a:solidFill>
                <a:latin typeface="Arial" pitchFamily="34" charset="0"/>
                <a:ea typeface="ヒラギノ角ゴ Pro W3" charset="-128"/>
              </a:defRPr>
            </a:lvl1pPr>
            <a:lvl2pPr marL="742950" indent="-285750" eaLnBrk="0" hangingPunct="0">
              <a:defRPr>
                <a:solidFill>
                  <a:schemeClr val="tx1"/>
                </a:solidFill>
                <a:latin typeface="Arial" pitchFamily="34" charset="0"/>
                <a:ea typeface="ヒラギノ角ゴ Pro W3" charset="-128"/>
              </a:defRPr>
            </a:lvl2pPr>
            <a:lvl3pPr marL="1143000" indent="-228600" eaLnBrk="0" hangingPunct="0">
              <a:defRPr>
                <a:solidFill>
                  <a:schemeClr val="tx1"/>
                </a:solidFill>
                <a:latin typeface="Arial" pitchFamily="34" charset="0"/>
                <a:ea typeface="ヒラギノ角ゴ Pro W3" charset="-128"/>
              </a:defRPr>
            </a:lvl3pPr>
            <a:lvl4pPr marL="1600200" indent="-228600" eaLnBrk="0" hangingPunct="0">
              <a:defRPr>
                <a:solidFill>
                  <a:schemeClr val="tx1"/>
                </a:solidFill>
                <a:latin typeface="Arial" pitchFamily="34" charset="0"/>
                <a:ea typeface="ヒラギノ角ゴ Pro W3" charset="-128"/>
              </a:defRPr>
            </a:lvl4pPr>
            <a:lvl5pPr marL="2057400" indent="-228600" eaLnBrk="0" hangingPunct="0">
              <a:defRPr>
                <a:solidFill>
                  <a:schemeClr val="tx1"/>
                </a:solidFill>
                <a:latin typeface="Arial" pitchFamily="34" charset="0"/>
                <a:ea typeface="ヒラギノ角ゴ Pro W3" charset="-128"/>
              </a:defRPr>
            </a:lvl5pPr>
            <a:lvl6pPr marL="2514600" indent="-228600" eaLnBrk="0" fontAlgn="base" hangingPunct="0">
              <a:spcBef>
                <a:spcPct val="0"/>
              </a:spcBef>
              <a:spcAft>
                <a:spcPct val="0"/>
              </a:spcAft>
              <a:defRPr>
                <a:solidFill>
                  <a:schemeClr val="tx1"/>
                </a:solidFill>
                <a:latin typeface="Arial" pitchFamily="34" charset="0"/>
                <a:ea typeface="ヒラギノ角ゴ Pro W3" charset="-128"/>
              </a:defRPr>
            </a:lvl6pPr>
            <a:lvl7pPr marL="2971800" indent="-228600" eaLnBrk="0" fontAlgn="base" hangingPunct="0">
              <a:spcBef>
                <a:spcPct val="0"/>
              </a:spcBef>
              <a:spcAft>
                <a:spcPct val="0"/>
              </a:spcAft>
              <a:defRPr>
                <a:solidFill>
                  <a:schemeClr val="tx1"/>
                </a:solidFill>
                <a:latin typeface="Arial" pitchFamily="34" charset="0"/>
                <a:ea typeface="ヒラギノ角ゴ Pro W3" charset="-128"/>
              </a:defRPr>
            </a:lvl7pPr>
            <a:lvl8pPr marL="3429000" indent="-228600" eaLnBrk="0" fontAlgn="base" hangingPunct="0">
              <a:spcBef>
                <a:spcPct val="0"/>
              </a:spcBef>
              <a:spcAft>
                <a:spcPct val="0"/>
              </a:spcAft>
              <a:defRPr>
                <a:solidFill>
                  <a:schemeClr val="tx1"/>
                </a:solidFill>
                <a:latin typeface="Arial" pitchFamily="34" charset="0"/>
                <a:ea typeface="ヒラギノ角ゴ Pro W3" charset="-128"/>
              </a:defRPr>
            </a:lvl8pPr>
            <a:lvl9pPr marL="3886200" indent="-228600" eaLnBrk="0" fontAlgn="base" hangingPunct="0">
              <a:spcBef>
                <a:spcPct val="0"/>
              </a:spcBef>
              <a:spcAft>
                <a:spcPct val="0"/>
              </a:spcAft>
              <a:defRPr>
                <a:solidFill>
                  <a:schemeClr val="tx1"/>
                </a:solidFill>
                <a:latin typeface="Arial" pitchFamily="34" charset="0"/>
                <a:ea typeface="ヒラギノ角ゴ Pro W3" charset="-128"/>
              </a:defRPr>
            </a:lvl9pPr>
          </a:lstStyle>
          <a:p>
            <a:pPr algn="ctr" defTabSz="914355" eaLnBrk="1" hangingPunct="1">
              <a:defRPr/>
            </a:pPr>
            <a:r>
              <a:rPr lang="en-US" altLang="en-US" sz="1850" b="1">
                <a:solidFill>
                  <a:srgbClr val="A6A6A6"/>
                </a:solidFill>
                <a:latin typeface="Arial Narrow" pitchFamily="34" charset="0"/>
              </a:rPr>
              <a:t>I</a:t>
            </a:r>
            <a:endParaRPr lang="en-GB" altLang="en-US" sz="1850" b="1">
              <a:solidFill>
                <a:srgbClr val="A6A6A6"/>
              </a:solidFill>
              <a:latin typeface="Arial Narrow" pitchFamily="34" charset="0"/>
            </a:endParaRPr>
          </a:p>
        </p:txBody>
      </p:sp>
      <p:sp>
        <p:nvSpPr>
          <p:cNvPr id="54" name="Oval 53">
            <a:extLst>
              <a:ext uri="{FF2B5EF4-FFF2-40B4-BE49-F238E27FC236}">
                <a16:creationId xmlns:a16="http://schemas.microsoft.com/office/drawing/2014/main" xmlns="" id="{F2D6564E-A3B2-4434-AD2E-8182D4B35AD3}"/>
              </a:ext>
            </a:extLst>
          </p:cNvPr>
          <p:cNvSpPr/>
          <p:nvPr/>
        </p:nvSpPr>
        <p:spPr>
          <a:xfrm>
            <a:off x="9372426" y="2975495"/>
            <a:ext cx="353460" cy="353414"/>
          </a:xfrm>
          <a:prstGeom prst="ellipse">
            <a:avLst/>
          </a:prstGeom>
          <a:solidFill>
            <a:schemeClr val="bg1"/>
          </a:solidFill>
          <a:ln w="53975">
            <a:solidFill>
              <a:srgbClr val="92D050"/>
            </a:solidFill>
          </a:ln>
          <a:effectLst/>
        </p:spPr>
        <p:style>
          <a:lnRef idx="1">
            <a:schemeClr val="accent1"/>
          </a:lnRef>
          <a:fillRef idx="3">
            <a:schemeClr val="accent1"/>
          </a:fillRef>
          <a:effectRef idx="2">
            <a:schemeClr val="accent1"/>
          </a:effectRef>
          <a:fontRef idx="minor">
            <a:schemeClr val="lt1"/>
          </a:fontRef>
        </p:style>
        <p:txBody>
          <a:bodyPr lIns="121902" tIns="60951" rIns="121902" bIns="60951" anchor="ctr"/>
          <a:lstStyle>
            <a:lvl1pPr eaLnBrk="0" hangingPunct="0">
              <a:defRPr>
                <a:solidFill>
                  <a:schemeClr val="tx1"/>
                </a:solidFill>
                <a:latin typeface="Arial" pitchFamily="34" charset="0"/>
                <a:ea typeface="ヒラギノ角ゴ Pro W3" charset="-128"/>
              </a:defRPr>
            </a:lvl1pPr>
            <a:lvl2pPr marL="742950" indent="-285750" eaLnBrk="0" hangingPunct="0">
              <a:defRPr>
                <a:solidFill>
                  <a:schemeClr val="tx1"/>
                </a:solidFill>
                <a:latin typeface="Arial" pitchFamily="34" charset="0"/>
                <a:ea typeface="ヒラギノ角ゴ Pro W3" charset="-128"/>
              </a:defRPr>
            </a:lvl2pPr>
            <a:lvl3pPr marL="1143000" indent="-228600" eaLnBrk="0" hangingPunct="0">
              <a:defRPr>
                <a:solidFill>
                  <a:schemeClr val="tx1"/>
                </a:solidFill>
                <a:latin typeface="Arial" pitchFamily="34" charset="0"/>
                <a:ea typeface="ヒラギノ角ゴ Pro W3" charset="-128"/>
              </a:defRPr>
            </a:lvl3pPr>
            <a:lvl4pPr marL="1600200" indent="-228600" eaLnBrk="0" hangingPunct="0">
              <a:defRPr>
                <a:solidFill>
                  <a:schemeClr val="tx1"/>
                </a:solidFill>
                <a:latin typeface="Arial" pitchFamily="34" charset="0"/>
                <a:ea typeface="ヒラギノ角ゴ Pro W3" charset="-128"/>
              </a:defRPr>
            </a:lvl4pPr>
            <a:lvl5pPr marL="2057400" indent="-228600" eaLnBrk="0" hangingPunct="0">
              <a:defRPr>
                <a:solidFill>
                  <a:schemeClr val="tx1"/>
                </a:solidFill>
                <a:latin typeface="Arial" pitchFamily="34" charset="0"/>
                <a:ea typeface="ヒラギノ角ゴ Pro W3" charset="-128"/>
              </a:defRPr>
            </a:lvl5pPr>
            <a:lvl6pPr marL="2514600" indent="-228600" eaLnBrk="0" fontAlgn="base" hangingPunct="0">
              <a:spcBef>
                <a:spcPct val="0"/>
              </a:spcBef>
              <a:spcAft>
                <a:spcPct val="0"/>
              </a:spcAft>
              <a:defRPr>
                <a:solidFill>
                  <a:schemeClr val="tx1"/>
                </a:solidFill>
                <a:latin typeface="Arial" pitchFamily="34" charset="0"/>
                <a:ea typeface="ヒラギノ角ゴ Pro W3" charset="-128"/>
              </a:defRPr>
            </a:lvl6pPr>
            <a:lvl7pPr marL="2971800" indent="-228600" eaLnBrk="0" fontAlgn="base" hangingPunct="0">
              <a:spcBef>
                <a:spcPct val="0"/>
              </a:spcBef>
              <a:spcAft>
                <a:spcPct val="0"/>
              </a:spcAft>
              <a:defRPr>
                <a:solidFill>
                  <a:schemeClr val="tx1"/>
                </a:solidFill>
                <a:latin typeface="Arial" pitchFamily="34" charset="0"/>
                <a:ea typeface="ヒラギノ角ゴ Pro W3" charset="-128"/>
              </a:defRPr>
            </a:lvl7pPr>
            <a:lvl8pPr marL="3429000" indent="-228600" eaLnBrk="0" fontAlgn="base" hangingPunct="0">
              <a:spcBef>
                <a:spcPct val="0"/>
              </a:spcBef>
              <a:spcAft>
                <a:spcPct val="0"/>
              </a:spcAft>
              <a:defRPr>
                <a:solidFill>
                  <a:schemeClr val="tx1"/>
                </a:solidFill>
                <a:latin typeface="Arial" pitchFamily="34" charset="0"/>
                <a:ea typeface="ヒラギノ角ゴ Pro W3" charset="-128"/>
              </a:defRPr>
            </a:lvl8pPr>
            <a:lvl9pPr marL="3886200" indent="-228600" eaLnBrk="0" fontAlgn="base" hangingPunct="0">
              <a:spcBef>
                <a:spcPct val="0"/>
              </a:spcBef>
              <a:spcAft>
                <a:spcPct val="0"/>
              </a:spcAft>
              <a:defRPr>
                <a:solidFill>
                  <a:schemeClr val="tx1"/>
                </a:solidFill>
                <a:latin typeface="Arial" pitchFamily="34" charset="0"/>
                <a:ea typeface="ヒラギノ角ゴ Pro W3" charset="-128"/>
              </a:defRPr>
            </a:lvl9pPr>
          </a:lstStyle>
          <a:p>
            <a:pPr algn="ctr" defTabSz="914355" eaLnBrk="1" hangingPunct="1">
              <a:defRPr/>
            </a:pPr>
            <a:r>
              <a:rPr lang="en-US" altLang="en-US" sz="1850" b="1">
                <a:solidFill>
                  <a:srgbClr val="92D050"/>
                </a:solidFill>
                <a:latin typeface="Arial Narrow" pitchFamily="34" charset="0"/>
              </a:rPr>
              <a:t>O</a:t>
            </a:r>
            <a:endParaRPr lang="en-GB" altLang="en-US" sz="1850" b="1">
              <a:solidFill>
                <a:srgbClr val="92D050"/>
              </a:solidFill>
              <a:latin typeface="Arial Narrow" pitchFamily="34" charset="0"/>
            </a:endParaRPr>
          </a:p>
        </p:txBody>
      </p:sp>
      <p:sp>
        <p:nvSpPr>
          <p:cNvPr id="55" name="Oval 54">
            <a:extLst>
              <a:ext uri="{FF2B5EF4-FFF2-40B4-BE49-F238E27FC236}">
                <a16:creationId xmlns:a16="http://schemas.microsoft.com/office/drawing/2014/main" xmlns="" id="{43A686B4-BCB2-4483-A7D2-FC66267B4B15}"/>
              </a:ext>
            </a:extLst>
          </p:cNvPr>
          <p:cNvSpPr/>
          <p:nvPr/>
        </p:nvSpPr>
        <p:spPr>
          <a:xfrm>
            <a:off x="10333331" y="3375466"/>
            <a:ext cx="351344" cy="353415"/>
          </a:xfrm>
          <a:prstGeom prst="ellipse">
            <a:avLst/>
          </a:prstGeom>
          <a:solidFill>
            <a:schemeClr val="bg1"/>
          </a:solidFill>
          <a:ln w="53975">
            <a:solidFill>
              <a:srgbClr val="92D050"/>
            </a:solidFill>
          </a:ln>
          <a:effectLst/>
        </p:spPr>
        <p:style>
          <a:lnRef idx="1">
            <a:schemeClr val="accent1"/>
          </a:lnRef>
          <a:fillRef idx="3">
            <a:schemeClr val="accent1"/>
          </a:fillRef>
          <a:effectRef idx="2">
            <a:schemeClr val="accent1"/>
          </a:effectRef>
          <a:fontRef idx="minor">
            <a:schemeClr val="lt1"/>
          </a:fontRef>
        </p:style>
        <p:txBody>
          <a:bodyPr lIns="121902" tIns="60951" rIns="121902" bIns="60951" anchor="ctr"/>
          <a:lstStyle>
            <a:lvl1pPr eaLnBrk="0" hangingPunct="0">
              <a:defRPr>
                <a:solidFill>
                  <a:schemeClr val="tx1"/>
                </a:solidFill>
                <a:latin typeface="Arial" pitchFamily="34" charset="0"/>
                <a:ea typeface="ヒラギノ角ゴ Pro W3" charset="-128"/>
              </a:defRPr>
            </a:lvl1pPr>
            <a:lvl2pPr marL="742950" indent="-285750" eaLnBrk="0" hangingPunct="0">
              <a:defRPr>
                <a:solidFill>
                  <a:schemeClr val="tx1"/>
                </a:solidFill>
                <a:latin typeface="Arial" pitchFamily="34" charset="0"/>
                <a:ea typeface="ヒラギノ角ゴ Pro W3" charset="-128"/>
              </a:defRPr>
            </a:lvl2pPr>
            <a:lvl3pPr marL="1143000" indent="-228600" eaLnBrk="0" hangingPunct="0">
              <a:defRPr>
                <a:solidFill>
                  <a:schemeClr val="tx1"/>
                </a:solidFill>
                <a:latin typeface="Arial" pitchFamily="34" charset="0"/>
                <a:ea typeface="ヒラギノ角ゴ Pro W3" charset="-128"/>
              </a:defRPr>
            </a:lvl3pPr>
            <a:lvl4pPr marL="1600200" indent="-228600" eaLnBrk="0" hangingPunct="0">
              <a:defRPr>
                <a:solidFill>
                  <a:schemeClr val="tx1"/>
                </a:solidFill>
                <a:latin typeface="Arial" pitchFamily="34" charset="0"/>
                <a:ea typeface="ヒラギノ角ゴ Pro W3" charset="-128"/>
              </a:defRPr>
            </a:lvl4pPr>
            <a:lvl5pPr marL="2057400" indent="-228600" eaLnBrk="0" hangingPunct="0">
              <a:defRPr>
                <a:solidFill>
                  <a:schemeClr val="tx1"/>
                </a:solidFill>
                <a:latin typeface="Arial" pitchFamily="34" charset="0"/>
                <a:ea typeface="ヒラギノ角ゴ Pro W3" charset="-128"/>
              </a:defRPr>
            </a:lvl5pPr>
            <a:lvl6pPr marL="2514600" indent="-228600" eaLnBrk="0" fontAlgn="base" hangingPunct="0">
              <a:spcBef>
                <a:spcPct val="0"/>
              </a:spcBef>
              <a:spcAft>
                <a:spcPct val="0"/>
              </a:spcAft>
              <a:defRPr>
                <a:solidFill>
                  <a:schemeClr val="tx1"/>
                </a:solidFill>
                <a:latin typeface="Arial" pitchFamily="34" charset="0"/>
                <a:ea typeface="ヒラギノ角ゴ Pro W3" charset="-128"/>
              </a:defRPr>
            </a:lvl6pPr>
            <a:lvl7pPr marL="2971800" indent="-228600" eaLnBrk="0" fontAlgn="base" hangingPunct="0">
              <a:spcBef>
                <a:spcPct val="0"/>
              </a:spcBef>
              <a:spcAft>
                <a:spcPct val="0"/>
              </a:spcAft>
              <a:defRPr>
                <a:solidFill>
                  <a:schemeClr val="tx1"/>
                </a:solidFill>
                <a:latin typeface="Arial" pitchFamily="34" charset="0"/>
                <a:ea typeface="ヒラギノ角ゴ Pro W3" charset="-128"/>
              </a:defRPr>
            </a:lvl7pPr>
            <a:lvl8pPr marL="3429000" indent="-228600" eaLnBrk="0" fontAlgn="base" hangingPunct="0">
              <a:spcBef>
                <a:spcPct val="0"/>
              </a:spcBef>
              <a:spcAft>
                <a:spcPct val="0"/>
              </a:spcAft>
              <a:defRPr>
                <a:solidFill>
                  <a:schemeClr val="tx1"/>
                </a:solidFill>
                <a:latin typeface="Arial" pitchFamily="34" charset="0"/>
                <a:ea typeface="ヒラギノ角ゴ Pro W3" charset="-128"/>
              </a:defRPr>
            </a:lvl8pPr>
            <a:lvl9pPr marL="3886200" indent="-228600" eaLnBrk="0" fontAlgn="base" hangingPunct="0">
              <a:spcBef>
                <a:spcPct val="0"/>
              </a:spcBef>
              <a:spcAft>
                <a:spcPct val="0"/>
              </a:spcAft>
              <a:defRPr>
                <a:solidFill>
                  <a:schemeClr val="tx1"/>
                </a:solidFill>
                <a:latin typeface="Arial" pitchFamily="34" charset="0"/>
                <a:ea typeface="ヒラギノ角ゴ Pro W3" charset="-128"/>
              </a:defRPr>
            </a:lvl9pPr>
          </a:lstStyle>
          <a:p>
            <a:pPr algn="ctr" defTabSz="914355" eaLnBrk="1" hangingPunct="1">
              <a:defRPr/>
            </a:pPr>
            <a:r>
              <a:rPr lang="en-US" altLang="en-US" sz="1850" b="1">
                <a:solidFill>
                  <a:srgbClr val="92D050"/>
                </a:solidFill>
                <a:latin typeface="Arial Narrow" pitchFamily="34" charset="0"/>
              </a:rPr>
              <a:t>I</a:t>
            </a:r>
            <a:endParaRPr lang="en-GB" altLang="en-US" sz="1850" b="1">
              <a:solidFill>
                <a:srgbClr val="92D050"/>
              </a:solidFill>
              <a:latin typeface="Arial Narrow" pitchFamily="34" charset="0"/>
            </a:endParaRPr>
          </a:p>
        </p:txBody>
      </p:sp>
      <p:sp>
        <p:nvSpPr>
          <p:cNvPr id="56" name="Oval 55">
            <a:extLst>
              <a:ext uri="{FF2B5EF4-FFF2-40B4-BE49-F238E27FC236}">
                <a16:creationId xmlns:a16="http://schemas.microsoft.com/office/drawing/2014/main" xmlns="" id="{4FF19C28-761D-4F02-9515-F84849D5C9C9}"/>
              </a:ext>
            </a:extLst>
          </p:cNvPr>
          <p:cNvSpPr/>
          <p:nvPr/>
        </p:nvSpPr>
        <p:spPr>
          <a:xfrm>
            <a:off x="10909027" y="3185004"/>
            <a:ext cx="351344" cy="351298"/>
          </a:xfrm>
          <a:prstGeom prst="ellipse">
            <a:avLst/>
          </a:prstGeom>
          <a:solidFill>
            <a:schemeClr val="bg1"/>
          </a:solidFill>
          <a:ln w="53975">
            <a:solidFill>
              <a:srgbClr val="DD4306"/>
            </a:solidFill>
          </a:ln>
          <a:effectLst/>
        </p:spPr>
        <p:style>
          <a:lnRef idx="1">
            <a:schemeClr val="accent1"/>
          </a:lnRef>
          <a:fillRef idx="3">
            <a:schemeClr val="accent1"/>
          </a:fillRef>
          <a:effectRef idx="2">
            <a:schemeClr val="accent1"/>
          </a:effectRef>
          <a:fontRef idx="minor">
            <a:schemeClr val="lt1"/>
          </a:fontRef>
        </p:style>
        <p:txBody>
          <a:bodyPr lIns="121902" tIns="60951" rIns="121902" bIns="60951" anchor="ctr"/>
          <a:lstStyle>
            <a:lvl1pPr eaLnBrk="0" hangingPunct="0">
              <a:defRPr>
                <a:solidFill>
                  <a:schemeClr val="tx1"/>
                </a:solidFill>
                <a:latin typeface="Arial" pitchFamily="34" charset="0"/>
                <a:ea typeface="ヒラギノ角ゴ Pro W3" charset="-128"/>
              </a:defRPr>
            </a:lvl1pPr>
            <a:lvl2pPr marL="742950" indent="-285750" eaLnBrk="0" hangingPunct="0">
              <a:defRPr>
                <a:solidFill>
                  <a:schemeClr val="tx1"/>
                </a:solidFill>
                <a:latin typeface="Arial" pitchFamily="34" charset="0"/>
                <a:ea typeface="ヒラギノ角ゴ Pro W3" charset="-128"/>
              </a:defRPr>
            </a:lvl2pPr>
            <a:lvl3pPr marL="1143000" indent="-228600" eaLnBrk="0" hangingPunct="0">
              <a:defRPr>
                <a:solidFill>
                  <a:schemeClr val="tx1"/>
                </a:solidFill>
                <a:latin typeface="Arial" pitchFamily="34" charset="0"/>
                <a:ea typeface="ヒラギノ角ゴ Pro W3" charset="-128"/>
              </a:defRPr>
            </a:lvl3pPr>
            <a:lvl4pPr marL="1600200" indent="-228600" eaLnBrk="0" hangingPunct="0">
              <a:defRPr>
                <a:solidFill>
                  <a:schemeClr val="tx1"/>
                </a:solidFill>
                <a:latin typeface="Arial" pitchFamily="34" charset="0"/>
                <a:ea typeface="ヒラギノ角ゴ Pro W3" charset="-128"/>
              </a:defRPr>
            </a:lvl4pPr>
            <a:lvl5pPr marL="2057400" indent="-228600" eaLnBrk="0" hangingPunct="0">
              <a:defRPr>
                <a:solidFill>
                  <a:schemeClr val="tx1"/>
                </a:solidFill>
                <a:latin typeface="Arial" pitchFamily="34" charset="0"/>
                <a:ea typeface="ヒラギノ角ゴ Pro W3" charset="-128"/>
              </a:defRPr>
            </a:lvl5pPr>
            <a:lvl6pPr marL="2514600" indent="-228600" eaLnBrk="0" fontAlgn="base" hangingPunct="0">
              <a:spcBef>
                <a:spcPct val="0"/>
              </a:spcBef>
              <a:spcAft>
                <a:spcPct val="0"/>
              </a:spcAft>
              <a:defRPr>
                <a:solidFill>
                  <a:schemeClr val="tx1"/>
                </a:solidFill>
                <a:latin typeface="Arial" pitchFamily="34" charset="0"/>
                <a:ea typeface="ヒラギノ角ゴ Pro W3" charset="-128"/>
              </a:defRPr>
            </a:lvl6pPr>
            <a:lvl7pPr marL="2971800" indent="-228600" eaLnBrk="0" fontAlgn="base" hangingPunct="0">
              <a:spcBef>
                <a:spcPct val="0"/>
              </a:spcBef>
              <a:spcAft>
                <a:spcPct val="0"/>
              </a:spcAft>
              <a:defRPr>
                <a:solidFill>
                  <a:schemeClr val="tx1"/>
                </a:solidFill>
                <a:latin typeface="Arial" pitchFamily="34" charset="0"/>
                <a:ea typeface="ヒラギノ角ゴ Pro W3" charset="-128"/>
              </a:defRPr>
            </a:lvl7pPr>
            <a:lvl8pPr marL="3429000" indent="-228600" eaLnBrk="0" fontAlgn="base" hangingPunct="0">
              <a:spcBef>
                <a:spcPct val="0"/>
              </a:spcBef>
              <a:spcAft>
                <a:spcPct val="0"/>
              </a:spcAft>
              <a:defRPr>
                <a:solidFill>
                  <a:schemeClr val="tx1"/>
                </a:solidFill>
                <a:latin typeface="Arial" pitchFamily="34" charset="0"/>
                <a:ea typeface="ヒラギノ角ゴ Pro W3" charset="-128"/>
              </a:defRPr>
            </a:lvl8pPr>
            <a:lvl9pPr marL="3886200" indent="-228600" eaLnBrk="0" fontAlgn="base" hangingPunct="0">
              <a:spcBef>
                <a:spcPct val="0"/>
              </a:spcBef>
              <a:spcAft>
                <a:spcPct val="0"/>
              </a:spcAft>
              <a:defRPr>
                <a:solidFill>
                  <a:schemeClr val="tx1"/>
                </a:solidFill>
                <a:latin typeface="Arial" pitchFamily="34" charset="0"/>
                <a:ea typeface="ヒラギノ角ゴ Pro W3" charset="-128"/>
              </a:defRPr>
            </a:lvl9pPr>
          </a:lstStyle>
          <a:p>
            <a:pPr algn="ctr" defTabSz="914355" eaLnBrk="1" hangingPunct="1">
              <a:defRPr/>
            </a:pPr>
            <a:r>
              <a:rPr lang="en-US" altLang="en-US" sz="1850" b="1">
                <a:solidFill>
                  <a:srgbClr val="DD4306"/>
                </a:solidFill>
                <a:latin typeface="Arial Narrow" pitchFamily="34" charset="0"/>
              </a:rPr>
              <a:t>O</a:t>
            </a:r>
            <a:endParaRPr lang="en-GB" altLang="en-US" sz="1850" b="1">
              <a:solidFill>
                <a:srgbClr val="DD4306"/>
              </a:solidFill>
              <a:latin typeface="Arial Narrow" pitchFamily="34" charset="0"/>
            </a:endParaRPr>
          </a:p>
        </p:txBody>
      </p:sp>
      <p:pic>
        <p:nvPicPr>
          <p:cNvPr id="57" name="Picture 2" descr="https://switchpayments.com/homepage/imgs/about/logs-icon.png">
            <a:extLst>
              <a:ext uri="{FF2B5EF4-FFF2-40B4-BE49-F238E27FC236}">
                <a16:creationId xmlns:a16="http://schemas.microsoft.com/office/drawing/2014/main" xmlns="" id="{76D79DB6-22B9-4C36-B49A-36A86390A402}"/>
              </a:ext>
            </a:extLst>
          </p:cNvPr>
          <p:cNvPicPr>
            <a:picLocks noChangeAspect="1" noChangeArrowheads="1"/>
          </p:cNvPicPr>
          <p:nvPr/>
        </p:nvPicPr>
        <p:blipFill>
          <a:blip r:embed="rId5"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585239">
            <a:off x="6038679" y="2239897"/>
            <a:ext cx="508919" cy="5088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2978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E449825A-EABC-8319-7E19-6738830BD76A}"/>
              </a:ext>
            </a:extLst>
          </p:cNvPr>
          <p:cNvSpPr txBox="1"/>
          <p:nvPr/>
        </p:nvSpPr>
        <p:spPr>
          <a:xfrm>
            <a:off x="10216551" y="42557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Logo here</a:t>
            </a:r>
            <a:r>
              <a:rPr lang="en-US">
                <a:cs typeface="Calibri"/>
              </a:rPr>
              <a:t>​</a:t>
            </a:r>
            <a:endParaRPr lang="en-US"/>
          </a:p>
        </p:txBody>
      </p:sp>
      <p:sp>
        <p:nvSpPr>
          <p:cNvPr id="5" name="Title 10">
            <a:extLst>
              <a:ext uri="{FF2B5EF4-FFF2-40B4-BE49-F238E27FC236}">
                <a16:creationId xmlns:a16="http://schemas.microsoft.com/office/drawing/2014/main" xmlns="" id="{9E7901B0-5436-407E-9A82-62DCC0C9D865}"/>
              </a:ext>
            </a:extLst>
          </p:cNvPr>
          <p:cNvSpPr txBox="1">
            <a:spLocks/>
          </p:cNvSpPr>
          <p:nvPr/>
        </p:nvSpPr>
        <p:spPr>
          <a:xfrm>
            <a:off x="560009" y="556221"/>
            <a:ext cx="7857100" cy="369332"/>
          </a:xfrm>
          <a:prstGeom prst="rect">
            <a:avLst/>
          </a:prstGeom>
        </p:spPr>
        <p:txBody>
          <a:bodyPr vert="horz" wrap="square" lIns="0" tIns="0" rIns="0" bIns="0" rtlCol="0" anchor="t" anchorCtr="0">
            <a:spAutoFit/>
          </a:bodyPr>
          <a:lstStyle>
            <a:lvl1pPr algn="l" defTabSz="914355" rtl="0" eaLnBrk="1" latinLnBrk="0" hangingPunct="1">
              <a:lnSpc>
                <a:spcPct val="100000"/>
              </a:lnSpc>
              <a:spcBef>
                <a:spcPct val="0"/>
              </a:spcBef>
              <a:buNone/>
              <a:defRPr sz="3000" kern="1200" cap="all" spc="245" baseline="0">
                <a:solidFill>
                  <a:schemeClr val="tx2"/>
                </a:solidFill>
                <a:latin typeface="+mj-lt"/>
                <a:ea typeface="+mj-ea"/>
                <a:cs typeface="+mj-cs"/>
              </a:defRPr>
            </a:lvl1pPr>
          </a:lstStyle>
          <a:p>
            <a:pPr marL="0" marR="0" lvl="0" indent="0" algn="l" defTabSz="914355" rtl="0" eaLnBrk="1" fontAlgn="auto" latinLnBrk="0" hangingPunct="1">
              <a:lnSpc>
                <a:spcPct val="100000"/>
              </a:lnSpc>
              <a:spcBef>
                <a:spcPct val="0"/>
              </a:spcBef>
              <a:spcAft>
                <a:spcPts val="0"/>
              </a:spcAft>
              <a:buClrTx/>
              <a:buSzTx/>
              <a:buFontTx/>
              <a:buNone/>
              <a:tabLst/>
              <a:defRPr/>
            </a:pPr>
            <a:r>
              <a:rPr kumimoji="0" lang="en-US" sz="2400" b="1" i="0" u="none" strike="noStrike" kern="1200" cap="all" spc="245" normalizeH="0" baseline="0" noProof="0" dirty="0">
                <a:ln>
                  <a:noFill/>
                </a:ln>
                <a:solidFill>
                  <a:srgbClr val="4D4D4D"/>
                </a:solidFill>
                <a:effectLst/>
                <a:uLnTx/>
                <a:uFillTx/>
                <a:latin typeface="Calibri Light"/>
                <a:cs typeface="Calibri Light"/>
              </a:rPr>
              <a:t>Map all learnings into a SWOT</a:t>
            </a:r>
            <a:endParaRPr lang="en-GB" sz="2400" b="1" i="0" u="none" strike="noStrike" kern="1200" cap="all" spc="245" normalizeH="0" baseline="0" noProof="0">
              <a:ln>
                <a:noFill/>
              </a:ln>
              <a:solidFill>
                <a:srgbClr val="4D4D4D"/>
              </a:solidFill>
              <a:effectLst/>
              <a:uLnTx/>
              <a:uFillTx/>
              <a:latin typeface="Calibri Light"/>
              <a:cs typeface="Calibri Light"/>
            </a:endParaRPr>
          </a:p>
        </p:txBody>
      </p:sp>
      <p:sp>
        <p:nvSpPr>
          <p:cNvPr id="6" name="Rectangle 5">
            <a:extLst>
              <a:ext uri="{FF2B5EF4-FFF2-40B4-BE49-F238E27FC236}">
                <a16:creationId xmlns:a16="http://schemas.microsoft.com/office/drawing/2014/main" xmlns="" id="{80314084-FE72-4979-8D48-4C9ACAE34E66}"/>
              </a:ext>
            </a:extLst>
          </p:cNvPr>
          <p:cNvSpPr/>
          <p:nvPr/>
        </p:nvSpPr>
        <p:spPr>
          <a:xfrm>
            <a:off x="453112" y="1963378"/>
            <a:ext cx="4947211" cy="1342771"/>
          </a:xfrm>
          <a:prstGeom prst="rect">
            <a:avLst/>
          </a:prstGeom>
          <a:solidFill>
            <a:srgbClr val="0A4D9E">
              <a:lumMod val="20000"/>
              <a:lumOff val="80000"/>
              <a:alpha val="49000"/>
            </a:srgbClr>
          </a:solidFill>
          <a:ln w="12700" cap="flat" cmpd="sng" algn="ctr">
            <a:noFill/>
            <a:prstDash val="solid"/>
            <a:miter lim="800000"/>
          </a:ln>
          <a:effectLst/>
        </p:spPr>
        <p:txBody>
          <a:bodyPr rtlCol="0" anchor="ctr"/>
          <a:lstStyle/>
          <a:p>
            <a:pPr marL="0" marR="0" lvl="0" indent="0" algn="ctr" defTabSz="914355"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rgbClr val="FFFFFF"/>
              </a:solidFill>
              <a:effectLst/>
              <a:uLnTx/>
              <a:uFillTx/>
              <a:latin typeface="Avenir Light"/>
              <a:ea typeface="+mn-ea"/>
              <a:cs typeface="+mn-cs"/>
            </a:endParaRPr>
          </a:p>
        </p:txBody>
      </p:sp>
      <p:sp>
        <p:nvSpPr>
          <p:cNvPr id="7" name="Rectangle 6">
            <a:extLst>
              <a:ext uri="{FF2B5EF4-FFF2-40B4-BE49-F238E27FC236}">
                <a16:creationId xmlns:a16="http://schemas.microsoft.com/office/drawing/2014/main" xmlns="" id="{D275A96D-9D0F-4B6A-994A-EA2060D90F11}"/>
              </a:ext>
            </a:extLst>
          </p:cNvPr>
          <p:cNvSpPr/>
          <p:nvPr/>
        </p:nvSpPr>
        <p:spPr>
          <a:xfrm>
            <a:off x="5544721" y="1963378"/>
            <a:ext cx="4947211" cy="1342771"/>
          </a:xfrm>
          <a:prstGeom prst="rect">
            <a:avLst/>
          </a:prstGeom>
          <a:solidFill>
            <a:srgbClr val="0A4D9E">
              <a:lumMod val="20000"/>
              <a:lumOff val="80000"/>
              <a:alpha val="49000"/>
            </a:srgbClr>
          </a:solidFill>
          <a:ln w="12700" cap="flat" cmpd="sng" algn="ctr">
            <a:noFill/>
            <a:prstDash val="solid"/>
            <a:miter lim="800000"/>
          </a:ln>
          <a:effectLst/>
        </p:spPr>
        <p:txBody>
          <a:bodyPr rtlCol="0" anchor="ctr"/>
          <a:lstStyle/>
          <a:p>
            <a:pPr marL="0" marR="0" lvl="0" indent="0" algn="ctr" defTabSz="914355"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rgbClr val="FFFFFF"/>
              </a:solidFill>
              <a:effectLst/>
              <a:uLnTx/>
              <a:uFillTx/>
              <a:latin typeface="Avenir Light"/>
              <a:ea typeface="+mn-ea"/>
              <a:cs typeface="+mn-cs"/>
            </a:endParaRPr>
          </a:p>
        </p:txBody>
      </p:sp>
      <p:sp>
        <p:nvSpPr>
          <p:cNvPr id="8" name="Rectangle 7">
            <a:extLst>
              <a:ext uri="{FF2B5EF4-FFF2-40B4-BE49-F238E27FC236}">
                <a16:creationId xmlns:a16="http://schemas.microsoft.com/office/drawing/2014/main" xmlns="" id="{6F27A20C-00EB-4511-8B26-AD903FCC537F}"/>
              </a:ext>
            </a:extLst>
          </p:cNvPr>
          <p:cNvSpPr/>
          <p:nvPr/>
        </p:nvSpPr>
        <p:spPr>
          <a:xfrm>
            <a:off x="453112" y="3912914"/>
            <a:ext cx="4947211" cy="1342771"/>
          </a:xfrm>
          <a:prstGeom prst="rect">
            <a:avLst/>
          </a:prstGeom>
          <a:solidFill>
            <a:srgbClr val="0A4D9E">
              <a:lumMod val="20000"/>
              <a:lumOff val="80000"/>
              <a:alpha val="49000"/>
            </a:srgbClr>
          </a:solidFill>
          <a:ln w="12700" cap="flat" cmpd="sng" algn="ctr">
            <a:noFill/>
            <a:prstDash val="solid"/>
            <a:miter lim="800000"/>
          </a:ln>
          <a:effectLst/>
        </p:spPr>
        <p:txBody>
          <a:bodyPr rtlCol="0" anchor="ctr"/>
          <a:lstStyle/>
          <a:p>
            <a:pPr marL="0" marR="0" lvl="0" indent="0" algn="ctr" defTabSz="914355"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rgbClr val="FFFFFF"/>
              </a:solidFill>
              <a:effectLst/>
              <a:uLnTx/>
              <a:uFillTx/>
              <a:latin typeface="Avenir Light"/>
              <a:ea typeface="+mn-ea"/>
              <a:cs typeface="+mn-cs"/>
            </a:endParaRPr>
          </a:p>
        </p:txBody>
      </p:sp>
      <p:sp>
        <p:nvSpPr>
          <p:cNvPr id="9" name="Rectangle 8">
            <a:extLst>
              <a:ext uri="{FF2B5EF4-FFF2-40B4-BE49-F238E27FC236}">
                <a16:creationId xmlns:a16="http://schemas.microsoft.com/office/drawing/2014/main" xmlns="" id="{05A4B455-667F-49E1-903D-7BE346649301}"/>
              </a:ext>
            </a:extLst>
          </p:cNvPr>
          <p:cNvSpPr/>
          <p:nvPr/>
        </p:nvSpPr>
        <p:spPr>
          <a:xfrm>
            <a:off x="5544721" y="3912914"/>
            <a:ext cx="4947211" cy="1342771"/>
          </a:xfrm>
          <a:prstGeom prst="rect">
            <a:avLst/>
          </a:prstGeom>
          <a:solidFill>
            <a:srgbClr val="0A4D9E">
              <a:lumMod val="20000"/>
              <a:lumOff val="80000"/>
              <a:alpha val="49000"/>
            </a:srgbClr>
          </a:solidFill>
          <a:ln w="12700" cap="flat" cmpd="sng" algn="ctr">
            <a:noFill/>
            <a:prstDash val="solid"/>
            <a:miter lim="800000"/>
          </a:ln>
          <a:effectLst/>
        </p:spPr>
        <p:txBody>
          <a:bodyPr rtlCol="0" anchor="ctr"/>
          <a:lstStyle/>
          <a:p>
            <a:pPr marL="0" marR="0" lvl="0" indent="0" algn="ctr" defTabSz="914355"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rgbClr val="FFFFFF"/>
              </a:solidFill>
              <a:effectLst/>
              <a:uLnTx/>
              <a:uFillTx/>
              <a:latin typeface="Avenir Light"/>
              <a:ea typeface="+mn-ea"/>
              <a:cs typeface="+mn-cs"/>
            </a:endParaRPr>
          </a:p>
        </p:txBody>
      </p:sp>
      <p:sp>
        <p:nvSpPr>
          <p:cNvPr id="10" name="Rectangle 9">
            <a:extLst>
              <a:ext uri="{FF2B5EF4-FFF2-40B4-BE49-F238E27FC236}">
                <a16:creationId xmlns:a16="http://schemas.microsoft.com/office/drawing/2014/main" xmlns="" id="{22C6373E-C824-4F30-8AE2-F08ECEDEE249}"/>
              </a:ext>
            </a:extLst>
          </p:cNvPr>
          <p:cNvSpPr/>
          <p:nvPr/>
        </p:nvSpPr>
        <p:spPr>
          <a:xfrm>
            <a:off x="10774089" y="4061732"/>
            <a:ext cx="1081478" cy="1999363"/>
          </a:xfrm>
          <a:prstGeom prst="rect">
            <a:avLst/>
          </a:prstGeom>
          <a:solidFill>
            <a:srgbClr val="FFFFFF"/>
          </a:solidFill>
          <a:ln w="12700" cap="flat" cmpd="sng" algn="ctr">
            <a:solidFill>
              <a:srgbClr val="4D4D4D"/>
            </a:solidFill>
            <a:prstDash val="solid"/>
            <a:miter lim="800000"/>
          </a:ln>
          <a:effectLst>
            <a:outerShdw blurRad="50800" dist="38100" dir="2700000" algn="tl" rotWithShape="0">
              <a:prstClr val="black">
                <a:alpha val="40000"/>
              </a:prstClr>
            </a:outerShdw>
          </a:effectLst>
        </p:spPr>
        <p:txBody>
          <a:bodyPr lIns="121902" tIns="60951" rIns="121902" bIns="60951" rtlCol="0" anchor="ctr"/>
          <a:lstStyle/>
          <a:p>
            <a:pPr marL="0" marR="0" lvl="0" indent="0" algn="ctr" defTabSz="914355"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rgbClr val="FFFFFF"/>
              </a:solidFill>
              <a:effectLst/>
              <a:uLnTx/>
              <a:uFillTx/>
              <a:latin typeface="Avenir Light"/>
              <a:ea typeface="+mn-ea"/>
              <a:cs typeface="+mn-cs"/>
            </a:endParaRPr>
          </a:p>
        </p:txBody>
      </p:sp>
      <p:sp>
        <p:nvSpPr>
          <p:cNvPr id="11" name="Rectangle 10">
            <a:extLst>
              <a:ext uri="{FF2B5EF4-FFF2-40B4-BE49-F238E27FC236}">
                <a16:creationId xmlns:a16="http://schemas.microsoft.com/office/drawing/2014/main" xmlns="" id="{4BC275BC-866B-4CA1-9983-97128A4834AC}"/>
              </a:ext>
            </a:extLst>
          </p:cNvPr>
          <p:cNvSpPr/>
          <p:nvPr/>
        </p:nvSpPr>
        <p:spPr>
          <a:xfrm>
            <a:off x="453119" y="1525895"/>
            <a:ext cx="4947207" cy="373480"/>
          </a:xfrm>
          <a:prstGeom prst="rect">
            <a:avLst/>
          </a:prstGeom>
          <a:solidFill>
            <a:schemeClr val="bg2">
              <a:lumMod val="10000"/>
            </a:schemeClr>
          </a:solidFill>
          <a:ln w="6350" cap="flat" cmpd="sng" algn="ctr">
            <a:noFill/>
            <a:prstDash val="solid"/>
            <a:miter lim="800000"/>
          </a:ln>
          <a:effectLst/>
        </p:spPr>
        <p:txBody>
          <a:bodyPr rtlCol="0" anchor="ctr"/>
          <a:lstStyle/>
          <a:p>
            <a:pPr marL="0" marR="0" lvl="0" indent="0" algn="ctr" defTabSz="914263"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prstClr val="white"/>
                </a:solidFill>
                <a:effectLst/>
                <a:uLnTx/>
                <a:uFillTx/>
                <a:latin typeface="Avenir Black" charset="0"/>
                <a:ea typeface="Avenir Black" charset="0"/>
                <a:cs typeface="Avenir Black" charset="0"/>
              </a:rPr>
              <a:t>STRENGTHS</a:t>
            </a:r>
          </a:p>
        </p:txBody>
      </p:sp>
      <p:sp>
        <p:nvSpPr>
          <p:cNvPr id="12" name="Rectangle 11">
            <a:extLst>
              <a:ext uri="{FF2B5EF4-FFF2-40B4-BE49-F238E27FC236}">
                <a16:creationId xmlns:a16="http://schemas.microsoft.com/office/drawing/2014/main" xmlns="" id="{51E80049-84D2-4BFC-A05E-946F00158DF4}"/>
              </a:ext>
            </a:extLst>
          </p:cNvPr>
          <p:cNvSpPr/>
          <p:nvPr/>
        </p:nvSpPr>
        <p:spPr>
          <a:xfrm>
            <a:off x="5544727" y="1525895"/>
            <a:ext cx="4947207" cy="373480"/>
          </a:xfrm>
          <a:prstGeom prst="rect">
            <a:avLst/>
          </a:prstGeom>
          <a:solidFill>
            <a:schemeClr val="bg2">
              <a:lumMod val="10000"/>
            </a:schemeClr>
          </a:solidFill>
          <a:ln w="6350" cap="flat" cmpd="sng" algn="ctr">
            <a:noFill/>
            <a:prstDash val="solid"/>
            <a:miter lim="800000"/>
          </a:ln>
          <a:effectLst/>
        </p:spPr>
        <p:txBody>
          <a:bodyPr rtlCol="0" anchor="ctr"/>
          <a:lstStyle/>
          <a:p>
            <a:pPr marL="0" marR="0" lvl="0" indent="0" algn="ctr" defTabSz="914263"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prstClr val="white"/>
                </a:solidFill>
                <a:effectLst/>
                <a:uLnTx/>
                <a:uFillTx/>
                <a:latin typeface="Avenir Black" charset="0"/>
                <a:ea typeface="Avenir Black" charset="0"/>
                <a:cs typeface="Avenir Black" charset="0"/>
              </a:rPr>
              <a:t>WEAKNESSES</a:t>
            </a:r>
          </a:p>
        </p:txBody>
      </p:sp>
      <p:sp>
        <p:nvSpPr>
          <p:cNvPr id="13" name="Rectangle 12">
            <a:extLst>
              <a:ext uri="{FF2B5EF4-FFF2-40B4-BE49-F238E27FC236}">
                <a16:creationId xmlns:a16="http://schemas.microsoft.com/office/drawing/2014/main" xmlns="" id="{A4F24DD1-88F5-4F7E-AEE4-70BD7591F70B}"/>
              </a:ext>
            </a:extLst>
          </p:cNvPr>
          <p:cNvSpPr/>
          <p:nvPr/>
        </p:nvSpPr>
        <p:spPr>
          <a:xfrm>
            <a:off x="453119" y="3464271"/>
            <a:ext cx="4947207" cy="373480"/>
          </a:xfrm>
          <a:prstGeom prst="rect">
            <a:avLst/>
          </a:prstGeom>
          <a:solidFill>
            <a:schemeClr val="bg2">
              <a:lumMod val="10000"/>
            </a:schemeClr>
          </a:solidFill>
          <a:ln w="6350" cap="flat" cmpd="sng" algn="ctr">
            <a:noFill/>
            <a:prstDash val="solid"/>
            <a:miter lim="800000"/>
          </a:ln>
          <a:effectLst/>
        </p:spPr>
        <p:txBody>
          <a:bodyPr rtlCol="0" anchor="ctr"/>
          <a:lstStyle/>
          <a:p>
            <a:pPr marL="0" marR="0" lvl="0" indent="0" algn="ctr" defTabSz="914263"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prstClr val="white"/>
                </a:solidFill>
                <a:effectLst/>
                <a:uLnTx/>
                <a:uFillTx/>
                <a:latin typeface="Avenir Black" charset="0"/>
                <a:ea typeface="Avenir Black" charset="0"/>
                <a:cs typeface="Avenir Black" charset="0"/>
              </a:rPr>
              <a:t>OPPORTUNITIES</a:t>
            </a:r>
          </a:p>
        </p:txBody>
      </p:sp>
      <p:sp>
        <p:nvSpPr>
          <p:cNvPr id="14" name="Rectangle 13">
            <a:extLst>
              <a:ext uri="{FF2B5EF4-FFF2-40B4-BE49-F238E27FC236}">
                <a16:creationId xmlns:a16="http://schemas.microsoft.com/office/drawing/2014/main" xmlns="" id="{03B5AD49-ADEE-4E43-815B-7E0AB3063402}"/>
              </a:ext>
            </a:extLst>
          </p:cNvPr>
          <p:cNvSpPr/>
          <p:nvPr/>
        </p:nvSpPr>
        <p:spPr>
          <a:xfrm>
            <a:off x="5544727" y="3464271"/>
            <a:ext cx="4947207" cy="373480"/>
          </a:xfrm>
          <a:prstGeom prst="rect">
            <a:avLst/>
          </a:prstGeom>
          <a:solidFill>
            <a:schemeClr val="bg2">
              <a:lumMod val="10000"/>
            </a:schemeClr>
          </a:solidFill>
          <a:ln w="6350" cap="flat" cmpd="sng" algn="ctr">
            <a:noFill/>
            <a:prstDash val="solid"/>
            <a:miter lim="800000"/>
          </a:ln>
          <a:effectLst/>
        </p:spPr>
        <p:txBody>
          <a:bodyPr rtlCol="0" anchor="ctr"/>
          <a:lstStyle/>
          <a:p>
            <a:pPr marL="0" marR="0" lvl="0" indent="0" algn="ctr" defTabSz="914263"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prstClr val="white"/>
                </a:solidFill>
                <a:effectLst/>
                <a:uLnTx/>
                <a:uFillTx/>
                <a:latin typeface="Avenir Black" charset="0"/>
                <a:ea typeface="Avenir Black" charset="0"/>
                <a:cs typeface="Avenir Black" charset="0"/>
              </a:rPr>
              <a:t>THREATS</a:t>
            </a:r>
          </a:p>
        </p:txBody>
      </p:sp>
      <p:pic>
        <p:nvPicPr>
          <p:cNvPr id="15" name="Picture 14">
            <a:extLst>
              <a:ext uri="{FF2B5EF4-FFF2-40B4-BE49-F238E27FC236}">
                <a16:creationId xmlns:a16="http://schemas.microsoft.com/office/drawing/2014/main" xmlns="" id="{17010B68-EC05-4D34-A6DB-40897B381AB8}"/>
              </a:ext>
            </a:extLst>
          </p:cNvPr>
          <p:cNvPicPr>
            <a:picLocks noChangeAspect="1"/>
          </p:cNvPicPr>
          <p:nvPr/>
        </p:nvPicPr>
        <p:blipFill>
          <a:blip r:embed="rId3"/>
          <a:stretch>
            <a:fillRect/>
          </a:stretch>
        </p:blipFill>
        <p:spPr>
          <a:xfrm>
            <a:off x="10913752" y="4867190"/>
            <a:ext cx="830306" cy="1115265"/>
          </a:xfrm>
          <a:prstGeom prst="rect">
            <a:avLst/>
          </a:prstGeom>
          <a:ln>
            <a:noFill/>
          </a:ln>
        </p:spPr>
      </p:pic>
      <p:sp>
        <p:nvSpPr>
          <p:cNvPr id="16" name="Arrow: Down 14">
            <a:extLst>
              <a:ext uri="{FF2B5EF4-FFF2-40B4-BE49-F238E27FC236}">
                <a16:creationId xmlns:a16="http://schemas.microsoft.com/office/drawing/2014/main" xmlns="" id="{7C678270-157A-4E9D-BFB7-D809F7D01A53}"/>
              </a:ext>
            </a:extLst>
          </p:cNvPr>
          <p:cNvSpPr/>
          <p:nvPr/>
        </p:nvSpPr>
        <p:spPr>
          <a:xfrm>
            <a:off x="10963168" y="4438761"/>
            <a:ext cx="731473" cy="278620"/>
          </a:xfrm>
          <a:prstGeom prst="downArrow">
            <a:avLst/>
          </a:prstGeom>
          <a:solidFill>
            <a:schemeClr val="bg2">
              <a:lumMod val="10000"/>
            </a:schemeClr>
          </a:solidFill>
          <a:ln w="12700" cap="flat" cmpd="sng" algn="ctr">
            <a:solidFill>
              <a:srgbClr val="FFFFFF"/>
            </a:solidFill>
            <a:prstDash val="solid"/>
            <a:miter lim="800000"/>
          </a:ln>
          <a:effectLst/>
        </p:spPr>
        <p:txBody>
          <a:bodyPr lIns="121902" tIns="60951" rIns="121902" bIns="60951" rtlCol="0" anchor="ctr"/>
          <a:lstStyle/>
          <a:p>
            <a:pPr marL="0" marR="0" lvl="0" indent="0" algn="ctr" defTabSz="914355"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rgbClr val="FFFFFF"/>
              </a:solidFill>
              <a:effectLst/>
              <a:uLnTx/>
              <a:uFillTx/>
              <a:latin typeface="Avenir Light"/>
              <a:ea typeface="+mn-ea"/>
              <a:cs typeface="+mn-cs"/>
            </a:endParaRPr>
          </a:p>
        </p:txBody>
      </p:sp>
      <p:sp>
        <p:nvSpPr>
          <p:cNvPr id="17" name="TextBox 16">
            <a:extLst>
              <a:ext uri="{FF2B5EF4-FFF2-40B4-BE49-F238E27FC236}">
                <a16:creationId xmlns:a16="http://schemas.microsoft.com/office/drawing/2014/main" xmlns="" id="{40BA92EC-816D-4737-A9CB-21A1CDA594CE}"/>
              </a:ext>
            </a:extLst>
          </p:cNvPr>
          <p:cNvSpPr txBox="1"/>
          <p:nvPr/>
        </p:nvSpPr>
        <p:spPr>
          <a:xfrm>
            <a:off x="10774089" y="4061732"/>
            <a:ext cx="976834" cy="330842"/>
          </a:xfrm>
          <a:prstGeom prst="rect">
            <a:avLst/>
          </a:prstGeom>
          <a:noFill/>
        </p:spPr>
        <p:txBody>
          <a:bodyPr wrap="none" lIns="121902" tIns="60951" rIns="121902" bIns="60951" rtlCol="0">
            <a:spAutoFit/>
          </a:bodyPr>
          <a:lstStyle/>
          <a:p>
            <a:pPr defTabSz="914355"/>
            <a:r>
              <a:rPr lang="en-GB" sz="1350" dirty="0">
                <a:solidFill>
                  <a:srgbClr val="4D4D4D"/>
                </a:solidFill>
                <a:latin typeface="Avenir Light"/>
              </a:rPr>
              <a:t>Brand hub</a:t>
            </a:r>
          </a:p>
        </p:txBody>
      </p:sp>
      <p:sp>
        <p:nvSpPr>
          <p:cNvPr id="18" name="Rectangle 17">
            <a:extLst>
              <a:ext uri="{FF2B5EF4-FFF2-40B4-BE49-F238E27FC236}">
                <a16:creationId xmlns:a16="http://schemas.microsoft.com/office/drawing/2014/main" xmlns="" id="{1137FC61-5177-4735-846E-FE70AE0F121A}"/>
              </a:ext>
            </a:extLst>
          </p:cNvPr>
          <p:cNvSpPr/>
          <p:nvPr/>
        </p:nvSpPr>
        <p:spPr>
          <a:xfrm>
            <a:off x="453119" y="5402647"/>
            <a:ext cx="1481645" cy="724049"/>
          </a:xfrm>
          <a:prstGeom prst="rect">
            <a:avLst/>
          </a:prstGeom>
          <a:solidFill>
            <a:schemeClr val="bg2">
              <a:lumMod val="10000"/>
            </a:schemeClr>
          </a:solidFill>
          <a:ln w="6350" cap="flat" cmpd="sng" algn="ctr">
            <a:noFill/>
            <a:prstDash val="solid"/>
            <a:miter lim="800000"/>
          </a:ln>
          <a:effectLst/>
        </p:spPr>
        <p:txBody>
          <a:bodyPr rtlCol="0" anchor="ctr"/>
          <a:lstStyle/>
          <a:p>
            <a:pPr marL="0" marR="0" lvl="0" indent="0" algn="ctr" defTabSz="914263"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prstClr val="white"/>
                </a:solidFill>
                <a:effectLst/>
                <a:uLnTx/>
                <a:uFillTx/>
                <a:latin typeface="Avenir Black" charset="0"/>
                <a:ea typeface="Avenir Black" charset="0"/>
                <a:cs typeface="Avenir Black" charset="0"/>
              </a:rPr>
              <a:t>CORE</a:t>
            </a:r>
            <a:br>
              <a:rPr kumimoji="0" lang="en-US" sz="1400" b="1" i="0" u="none" strike="noStrike" kern="0" cap="none" spc="0" normalizeH="0" baseline="0" noProof="0" dirty="0">
                <a:ln>
                  <a:noFill/>
                </a:ln>
                <a:solidFill>
                  <a:prstClr val="white"/>
                </a:solidFill>
                <a:effectLst/>
                <a:uLnTx/>
                <a:uFillTx/>
                <a:latin typeface="Avenir Black" charset="0"/>
                <a:ea typeface="Avenir Black" charset="0"/>
                <a:cs typeface="Avenir Black" charset="0"/>
              </a:rPr>
            </a:br>
            <a:r>
              <a:rPr kumimoji="0" lang="en-US" sz="1400" b="1" i="0" u="none" strike="noStrike" kern="0" cap="none" spc="0" normalizeH="0" baseline="0" noProof="0" dirty="0">
                <a:ln>
                  <a:noFill/>
                </a:ln>
                <a:solidFill>
                  <a:prstClr val="white"/>
                </a:solidFill>
                <a:effectLst/>
                <a:uLnTx/>
                <a:uFillTx/>
                <a:latin typeface="Avenir Black" charset="0"/>
                <a:ea typeface="Avenir Black" charset="0"/>
                <a:cs typeface="Avenir Black" charset="0"/>
              </a:rPr>
              <a:t>BRAND</a:t>
            </a:r>
            <a:br>
              <a:rPr kumimoji="0" lang="en-US" sz="1400" b="1" i="0" u="none" strike="noStrike" kern="0" cap="none" spc="0" normalizeH="0" baseline="0" noProof="0" dirty="0">
                <a:ln>
                  <a:noFill/>
                </a:ln>
                <a:solidFill>
                  <a:prstClr val="white"/>
                </a:solidFill>
                <a:effectLst/>
                <a:uLnTx/>
                <a:uFillTx/>
                <a:latin typeface="Avenir Black" charset="0"/>
                <a:ea typeface="Avenir Black" charset="0"/>
                <a:cs typeface="Avenir Black" charset="0"/>
              </a:rPr>
            </a:br>
            <a:r>
              <a:rPr kumimoji="0" lang="en-US" sz="1400" b="1" i="0" u="none" strike="noStrike" kern="0" cap="none" spc="0" normalizeH="0" baseline="0" noProof="0" dirty="0">
                <a:ln>
                  <a:noFill/>
                </a:ln>
                <a:solidFill>
                  <a:prstClr val="white"/>
                </a:solidFill>
                <a:effectLst/>
                <a:uLnTx/>
                <a:uFillTx/>
                <a:latin typeface="Avenir Black" charset="0"/>
                <a:ea typeface="Avenir Black" charset="0"/>
                <a:cs typeface="Avenir Black" charset="0"/>
              </a:rPr>
              <a:t>OPPORTUNITY</a:t>
            </a:r>
          </a:p>
        </p:txBody>
      </p:sp>
      <p:sp>
        <p:nvSpPr>
          <p:cNvPr id="19" name="Rectangle 18">
            <a:extLst>
              <a:ext uri="{FF2B5EF4-FFF2-40B4-BE49-F238E27FC236}">
                <a16:creationId xmlns:a16="http://schemas.microsoft.com/office/drawing/2014/main" xmlns="" id="{4D616326-3CFA-4998-9E53-E5829E248B3F}"/>
              </a:ext>
            </a:extLst>
          </p:cNvPr>
          <p:cNvSpPr/>
          <p:nvPr/>
        </p:nvSpPr>
        <p:spPr>
          <a:xfrm>
            <a:off x="2074426" y="5402646"/>
            <a:ext cx="8417508" cy="724049"/>
          </a:xfrm>
          <a:prstGeom prst="rect">
            <a:avLst/>
          </a:prstGeom>
          <a:solidFill>
            <a:srgbClr val="0A4D9E">
              <a:lumMod val="20000"/>
              <a:lumOff val="80000"/>
              <a:alpha val="49000"/>
            </a:srgbClr>
          </a:solidFill>
          <a:ln w="12700" cap="flat" cmpd="sng" algn="ctr">
            <a:noFill/>
            <a:prstDash val="solid"/>
            <a:miter lim="800000"/>
          </a:ln>
          <a:effectLst/>
        </p:spPr>
        <p:txBody>
          <a:bodyPr rtlCol="0" anchor="ctr"/>
          <a:lstStyle/>
          <a:p>
            <a:pPr marL="0" marR="0" lvl="0" indent="0" algn="ctr" defTabSz="914355"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rgbClr val="FFFFFF"/>
              </a:solidFill>
              <a:effectLst/>
              <a:uLnTx/>
              <a:uFillTx/>
              <a:latin typeface="Avenir Light"/>
              <a:ea typeface="+mn-ea"/>
              <a:cs typeface="+mn-cs"/>
            </a:endParaRPr>
          </a:p>
        </p:txBody>
      </p:sp>
    </p:spTree>
    <p:extLst>
      <p:ext uri="{BB962C8B-B14F-4D97-AF65-F5344CB8AC3E}">
        <p14:creationId xmlns:p14="http://schemas.microsoft.com/office/powerpoint/2010/main" val="34810346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E449825A-EABC-8319-7E19-6738830BD76A}"/>
              </a:ext>
            </a:extLst>
          </p:cNvPr>
          <p:cNvSpPr txBox="1"/>
          <p:nvPr/>
        </p:nvSpPr>
        <p:spPr>
          <a:xfrm>
            <a:off x="10216551" y="42557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Logo here</a:t>
            </a:r>
            <a:r>
              <a:rPr lang="en-US">
                <a:cs typeface="Calibri"/>
              </a:rPr>
              <a:t>​</a:t>
            </a:r>
            <a:endParaRPr lang="en-US"/>
          </a:p>
        </p:txBody>
      </p:sp>
      <p:sp>
        <p:nvSpPr>
          <p:cNvPr id="5" name="Title 10">
            <a:extLst>
              <a:ext uri="{FF2B5EF4-FFF2-40B4-BE49-F238E27FC236}">
                <a16:creationId xmlns:a16="http://schemas.microsoft.com/office/drawing/2014/main" xmlns="" id="{9E7901B0-5436-407E-9A82-62DCC0C9D865}"/>
              </a:ext>
            </a:extLst>
          </p:cNvPr>
          <p:cNvSpPr txBox="1">
            <a:spLocks/>
          </p:cNvSpPr>
          <p:nvPr/>
        </p:nvSpPr>
        <p:spPr>
          <a:xfrm>
            <a:off x="660651" y="498710"/>
            <a:ext cx="6793175" cy="615553"/>
          </a:xfrm>
          <a:prstGeom prst="rect">
            <a:avLst/>
          </a:prstGeom>
        </p:spPr>
        <p:txBody>
          <a:bodyPr vert="horz" wrap="square" lIns="0" tIns="0" rIns="0" bIns="0" rtlCol="0" anchor="t" anchorCtr="0">
            <a:spAutoFit/>
          </a:bodyPr>
          <a:lstStyle>
            <a:lvl1pPr algn="l" defTabSz="914355" rtl="0" eaLnBrk="1" latinLnBrk="0" hangingPunct="1">
              <a:lnSpc>
                <a:spcPct val="100000"/>
              </a:lnSpc>
              <a:spcBef>
                <a:spcPct val="0"/>
              </a:spcBef>
              <a:buNone/>
              <a:defRPr sz="3000" kern="1200" cap="all" spc="245" baseline="0">
                <a:solidFill>
                  <a:schemeClr val="tx2"/>
                </a:solidFill>
                <a:latin typeface="+mj-lt"/>
                <a:ea typeface="+mj-ea"/>
                <a:cs typeface="+mj-cs"/>
              </a:defRPr>
            </a:lvl1pPr>
          </a:lstStyle>
          <a:p>
            <a:pPr marL="0" marR="0" lvl="0" indent="0" algn="l" defTabSz="914355" rtl="0" eaLnBrk="1" fontAlgn="auto" latinLnBrk="0" hangingPunct="1">
              <a:lnSpc>
                <a:spcPct val="100000"/>
              </a:lnSpc>
              <a:spcBef>
                <a:spcPct val="0"/>
              </a:spcBef>
              <a:spcAft>
                <a:spcPts val="0"/>
              </a:spcAft>
              <a:buClrTx/>
              <a:buSzTx/>
              <a:buFontTx/>
              <a:buNone/>
              <a:tabLst/>
              <a:defRPr/>
            </a:pPr>
            <a:r>
              <a:rPr kumimoji="0" lang="en-US" sz="2000" b="1" i="0" u="none" strike="noStrike" kern="1200" cap="all" spc="245" normalizeH="0" baseline="0" noProof="0" dirty="0">
                <a:ln>
                  <a:noFill/>
                </a:ln>
                <a:solidFill>
                  <a:srgbClr val="4D4D4D"/>
                </a:solidFill>
                <a:effectLst/>
                <a:uLnTx/>
                <a:uFillTx/>
                <a:latin typeface="Calibri Light"/>
                <a:cs typeface="Calibri Light"/>
              </a:rPr>
              <a:t>DEVELOPING Opportunities to grow Your business</a:t>
            </a:r>
            <a:endParaRPr lang="en-GB" sz="2000" b="1" i="0" u="none" strike="noStrike" kern="1200" cap="all" spc="245" normalizeH="0" baseline="0" noProof="0">
              <a:ln>
                <a:noFill/>
              </a:ln>
              <a:solidFill>
                <a:srgbClr val="4D4D4D"/>
              </a:solidFill>
              <a:effectLst/>
              <a:uLnTx/>
              <a:uFillTx/>
              <a:latin typeface="Calibri Light"/>
              <a:cs typeface="Calibri Light"/>
            </a:endParaRPr>
          </a:p>
        </p:txBody>
      </p:sp>
      <p:sp>
        <p:nvSpPr>
          <p:cNvPr id="6" name="TextBox 5">
            <a:extLst>
              <a:ext uri="{FF2B5EF4-FFF2-40B4-BE49-F238E27FC236}">
                <a16:creationId xmlns:a16="http://schemas.microsoft.com/office/drawing/2014/main" xmlns="" id="{69309E73-BE39-43CE-9ED0-72EA63E1FC18}"/>
              </a:ext>
            </a:extLst>
          </p:cNvPr>
          <p:cNvSpPr txBox="1">
            <a:spLocks noChangeArrowheads="1"/>
          </p:cNvSpPr>
          <p:nvPr/>
        </p:nvSpPr>
        <p:spPr bwMode="auto">
          <a:xfrm>
            <a:off x="1158378" y="4672519"/>
            <a:ext cx="2491038" cy="489505"/>
          </a:xfrm>
          <a:prstGeom prst="rect">
            <a:avLst/>
          </a:prstGeom>
          <a:solidFill>
            <a:schemeClr val="bg2">
              <a:lumMod val="10000"/>
            </a:schemeClr>
          </a:solidFill>
          <a:ln w="12700" cap="flat" cmpd="sng" algn="ctr">
            <a:noFill/>
            <a:prstDash val="solid"/>
            <a:miter lim="800000"/>
            <a:headEnd/>
            <a:tailEnd/>
          </a:ln>
          <a:effectLst/>
        </p:spPr>
        <p:txBody>
          <a:bodyPr wrap="square" lIns="121902" tIns="60951" rIns="121902" bIns="60951" anchor="ctr">
            <a:noAutofit/>
          </a:bodyPr>
          <a:lstStyle>
            <a:lvl1pPr eaLnBrk="0" hangingPunct="0">
              <a:defRPr b="1">
                <a:solidFill>
                  <a:schemeClr val="bg1"/>
                </a:solidFill>
                <a:latin typeface="Arial" charset="0"/>
                <a:ea typeface="ＭＳ Ｐゴシック" charset="0"/>
                <a:cs typeface="Arial" charset="0"/>
              </a:defRPr>
            </a:lvl1pPr>
            <a:lvl2pPr marL="742950" indent="-285750" eaLnBrk="0" hangingPunct="0">
              <a:defRPr b="1">
                <a:solidFill>
                  <a:schemeClr val="bg1"/>
                </a:solidFill>
                <a:latin typeface="Arial" charset="0"/>
                <a:ea typeface="Arial" charset="0"/>
                <a:cs typeface="Arial" charset="0"/>
              </a:defRPr>
            </a:lvl2pPr>
            <a:lvl3pPr marL="1143000" indent="-228600" eaLnBrk="0" hangingPunct="0">
              <a:defRPr b="1">
                <a:solidFill>
                  <a:schemeClr val="bg1"/>
                </a:solidFill>
                <a:latin typeface="Arial" charset="0"/>
                <a:ea typeface="Arial" charset="0"/>
                <a:cs typeface="Arial" charset="0"/>
              </a:defRPr>
            </a:lvl3pPr>
            <a:lvl4pPr marL="1600200" indent="-228600" eaLnBrk="0" hangingPunct="0">
              <a:defRPr b="1">
                <a:solidFill>
                  <a:schemeClr val="bg1"/>
                </a:solidFill>
                <a:latin typeface="Arial" charset="0"/>
                <a:ea typeface="Arial" charset="0"/>
                <a:cs typeface="Arial" charset="0"/>
              </a:defRPr>
            </a:lvl4pPr>
            <a:lvl5pPr marL="2057400" indent="-228600" eaLnBrk="0" hangingPunct="0">
              <a:defRPr b="1">
                <a:solidFill>
                  <a:schemeClr val="bg1"/>
                </a:solidFill>
                <a:latin typeface="Arial" charset="0"/>
                <a:ea typeface="Arial" charset="0"/>
                <a:cs typeface="Arial" charset="0"/>
              </a:defRPr>
            </a:lvl5pPr>
            <a:lvl6pPr marL="2514600" indent="-228600" eaLnBrk="0" fontAlgn="base" hangingPunct="0">
              <a:spcBef>
                <a:spcPct val="0"/>
              </a:spcBef>
              <a:spcAft>
                <a:spcPct val="0"/>
              </a:spcAft>
              <a:defRPr b="1">
                <a:solidFill>
                  <a:schemeClr val="bg1"/>
                </a:solidFill>
                <a:latin typeface="Arial" charset="0"/>
                <a:ea typeface="Arial" charset="0"/>
                <a:cs typeface="Arial" charset="0"/>
              </a:defRPr>
            </a:lvl6pPr>
            <a:lvl7pPr marL="2971800" indent="-228600" eaLnBrk="0" fontAlgn="base" hangingPunct="0">
              <a:spcBef>
                <a:spcPct val="0"/>
              </a:spcBef>
              <a:spcAft>
                <a:spcPct val="0"/>
              </a:spcAft>
              <a:defRPr b="1">
                <a:solidFill>
                  <a:schemeClr val="bg1"/>
                </a:solidFill>
                <a:latin typeface="Arial" charset="0"/>
                <a:ea typeface="Arial" charset="0"/>
                <a:cs typeface="Arial" charset="0"/>
              </a:defRPr>
            </a:lvl7pPr>
            <a:lvl8pPr marL="3429000" indent="-228600" eaLnBrk="0" fontAlgn="base" hangingPunct="0">
              <a:spcBef>
                <a:spcPct val="0"/>
              </a:spcBef>
              <a:spcAft>
                <a:spcPct val="0"/>
              </a:spcAft>
              <a:defRPr b="1">
                <a:solidFill>
                  <a:schemeClr val="bg1"/>
                </a:solidFill>
                <a:latin typeface="Arial" charset="0"/>
                <a:ea typeface="Arial" charset="0"/>
                <a:cs typeface="Arial" charset="0"/>
              </a:defRPr>
            </a:lvl8pPr>
            <a:lvl9pPr marL="3886200" indent="-228600" eaLnBrk="0" fontAlgn="base" hangingPunct="0">
              <a:spcBef>
                <a:spcPct val="0"/>
              </a:spcBef>
              <a:spcAft>
                <a:spcPct val="0"/>
              </a:spcAft>
              <a:defRPr b="1">
                <a:solidFill>
                  <a:schemeClr val="bg1"/>
                </a:solidFill>
                <a:latin typeface="Arial" charset="0"/>
                <a:ea typeface="Arial" charset="0"/>
                <a:cs typeface="Arial" charset="0"/>
              </a:defRPr>
            </a:lvl9pPr>
          </a:lstStyle>
          <a:p>
            <a:pPr marL="0" marR="0" lvl="0" indent="0" algn="ctr" defTabSz="914240" eaLnBrk="1" fontAlgn="auto" latinLnBrk="0" hangingPunct="1">
              <a:lnSpc>
                <a:spcPct val="100000"/>
              </a:lnSpc>
              <a:spcBef>
                <a:spcPts val="0"/>
              </a:spcBef>
              <a:spcAft>
                <a:spcPts val="0"/>
              </a:spcAft>
              <a:buClrTx/>
              <a:buSzTx/>
              <a:buFontTx/>
              <a:buNone/>
              <a:tabLst/>
              <a:defRPr/>
            </a:pPr>
            <a:r>
              <a:rPr kumimoji="0" lang="en-GB" sz="1350" b="1" i="0" u="none" strike="noStrike" kern="0" cap="none" spc="0" normalizeH="0" baseline="0" noProof="0" dirty="0">
                <a:ln>
                  <a:noFill/>
                </a:ln>
                <a:solidFill>
                  <a:prstClr val="white"/>
                </a:solidFill>
                <a:effectLst/>
                <a:uLnTx/>
                <a:uFillTx/>
                <a:latin typeface="Avenir Medium"/>
                <a:ea typeface="ＭＳ Ｐゴシック" charset="0"/>
                <a:cs typeface="Arial" charset="0"/>
              </a:rPr>
              <a:t>Winning in the contestable &amp; dynamic space</a:t>
            </a:r>
          </a:p>
        </p:txBody>
      </p:sp>
      <p:sp>
        <p:nvSpPr>
          <p:cNvPr id="7" name="TextBox 11">
            <a:extLst>
              <a:ext uri="{FF2B5EF4-FFF2-40B4-BE49-F238E27FC236}">
                <a16:creationId xmlns:a16="http://schemas.microsoft.com/office/drawing/2014/main" xmlns="" id="{AB049534-BC95-4B18-A2B9-CD64AC0A9455}"/>
              </a:ext>
            </a:extLst>
          </p:cNvPr>
          <p:cNvSpPr txBox="1">
            <a:spLocks noChangeArrowheads="1"/>
          </p:cNvSpPr>
          <p:nvPr/>
        </p:nvSpPr>
        <p:spPr bwMode="auto">
          <a:xfrm>
            <a:off x="4957215" y="3149867"/>
            <a:ext cx="2491038" cy="489505"/>
          </a:xfrm>
          <a:prstGeom prst="rect">
            <a:avLst/>
          </a:prstGeom>
          <a:solidFill>
            <a:schemeClr val="bg2">
              <a:lumMod val="10000"/>
            </a:schemeClr>
          </a:solidFill>
          <a:ln w="88900" cap="flat" cmpd="sng" algn="ctr">
            <a:noFill/>
            <a:prstDash val="solid"/>
            <a:miter lim="800000"/>
            <a:headEnd/>
            <a:tailEnd/>
          </a:ln>
          <a:effectLst/>
        </p:spPr>
        <p:txBody>
          <a:bodyPr wrap="square" lIns="121902" tIns="60951" rIns="121902" bIns="60951" anchor="ctr">
            <a:noAutofit/>
          </a:bodyPr>
          <a:lstStyle>
            <a:lvl1pPr eaLnBrk="0" hangingPunct="0">
              <a:defRPr b="1">
                <a:solidFill>
                  <a:schemeClr val="bg1"/>
                </a:solidFill>
                <a:latin typeface="Arial" charset="0"/>
                <a:ea typeface="ＭＳ Ｐゴシック" charset="0"/>
                <a:cs typeface="Arial" charset="0"/>
              </a:defRPr>
            </a:lvl1pPr>
            <a:lvl2pPr marL="742950" indent="-285750" eaLnBrk="0" hangingPunct="0">
              <a:defRPr b="1">
                <a:solidFill>
                  <a:schemeClr val="bg1"/>
                </a:solidFill>
                <a:latin typeface="Arial" charset="0"/>
                <a:ea typeface="Arial" charset="0"/>
                <a:cs typeface="Arial" charset="0"/>
              </a:defRPr>
            </a:lvl2pPr>
            <a:lvl3pPr marL="1143000" indent="-228600" eaLnBrk="0" hangingPunct="0">
              <a:defRPr b="1">
                <a:solidFill>
                  <a:schemeClr val="bg1"/>
                </a:solidFill>
                <a:latin typeface="Arial" charset="0"/>
                <a:ea typeface="Arial" charset="0"/>
                <a:cs typeface="Arial" charset="0"/>
              </a:defRPr>
            </a:lvl3pPr>
            <a:lvl4pPr marL="1600200" indent="-228600" eaLnBrk="0" hangingPunct="0">
              <a:defRPr b="1">
                <a:solidFill>
                  <a:schemeClr val="bg1"/>
                </a:solidFill>
                <a:latin typeface="Arial" charset="0"/>
                <a:ea typeface="Arial" charset="0"/>
                <a:cs typeface="Arial" charset="0"/>
              </a:defRPr>
            </a:lvl4pPr>
            <a:lvl5pPr marL="2057400" indent="-228600" eaLnBrk="0" hangingPunct="0">
              <a:defRPr b="1">
                <a:solidFill>
                  <a:schemeClr val="bg1"/>
                </a:solidFill>
                <a:latin typeface="Arial" charset="0"/>
                <a:ea typeface="Arial" charset="0"/>
                <a:cs typeface="Arial" charset="0"/>
              </a:defRPr>
            </a:lvl5pPr>
            <a:lvl6pPr marL="2514600" indent="-228600" eaLnBrk="0" fontAlgn="base" hangingPunct="0">
              <a:spcBef>
                <a:spcPct val="0"/>
              </a:spcBef>
              <a:spcAft>
                <a:spcPct val="0"/>
              </a:spcAft>
              <a:defRPr b="1">
                <a:solidFill>
                  <a:schemeClr val="bg1"/>
                </a:solidFill>
                <a:latin typeface="Arial" charset="0"/>
                <a:ea typeface="Arial" charset="0"/>
                <a:cs typeface="Arial" charset="0"/>
              </a:defRPr>
            </a:lvl6pPr>
            <a:lvl7pPr marL="2971800" indent="-228600" eaLnBrk="0" fontAlgn="base" hangingPunct="0">
              <a:spcBef>
                <a:spcPct val="0"/>
              </a:spcBef>
              <a:spcAft>
                <a:spcPct val="0"/>
              </a:spcAft>
              <a:defRPr b="1">
                <a:solidFill>
                  <a:schemeClr val="bg1"/>
                </a:solidFill>
                <a:latin typeface="Arial" charset="0"/>
                <a:ea typeface="Arial" charset="0"/>
                <a:cs typeface="Arial" charset="0"/>
              </a:defRPr>
            </a:lvl7pPr>
            <a:lvl8pPr marL="3429000" indent="-228600" eaLnBrk="0" fontAlgn="base" hangingPunct="0">
              <a:spcBef>
                <a:spcPct val="0"/>
              </a:spcBef>
              <a:spcAft>
                <a:spcPct val="0"/>
              </a:spcAft>
              <a:defRPr b="1">
                <a:solidFill>
                  <a:schemeClr val="bg1"/>
                </a:solidFill>
                <a:latin typeface="Arial" charset="0"/>
                <a:ea typeface="Arial" charset="0"/>
                <a:cs typeface="Arial" charset="0"/>
              </a:defRPr>
            </a:lvl8pPr>
            <a:lvl9pPr marL="3886200" indent="-228600" eaLnBrk="0" fontAlgn="base" hangingPunct="0">
              <a:spcBef>
                <a:spcPct val="0"/>
              </a:spcBef>
              <a:spcAft>
                <a:spcPct val="0"/>
              </a:spcAft>
              <a:defRPr b="1">
                <a:solidFill>
                  <a:schemeClr val="bg1"/>
                </a:solidFill>
                <a:latin typeface="Arial" charset="0"/>
                <a:ea typeface="Arial" charset="0"/>
                <a:cs typeface="Arial" charset="0"/>
              </a:defRPr>
            </a:lvl9pPr>
          </a:lstStyle>
          <a:p>
            <a:pPr marL="0" marR="0" lvl="0" indent="0" algn="ctr" defTabSz="914240" eaLnBrk="1" fontAlgn="auto" latinLnBrk="0" hangingPunct="1">
              <a:lnSpc>
                <a:spcPct val="100000"/>
              </a:lnSpc>
              <a:spcBef>
                <a:spcPts val="0"/>
              </a:spcBef>
              <a:spcAft>
                <a:spcPts val="0"/>
              </a:spcAft>
              <a:buClrTx/>
              <a:buSzTx/>
              <a:buFontTx/>
              <a:buNone/>
              <a:tabLst/>
              <a:defRPr/>
            </a:pPr>
            <a:r>
              <a:rPr kumimoji="0" lang="en-GB" sz="1350" b="1" i="0" u="none" strike="noStrike" kern="0" cap="none" spc="0" normalizeH="0" baseline="0" noProof="0" dirty="0">
                <a:ln>
                  <a:noFill/>
                </a:ln>
                <a:effectLst/>
                <a:uLnTx/>
                <a:uFillTx/>
                <a:latin typeface="Avenir Medium"/>
                <a:ea typeface="ＭＳ Ｐゴシック"/>
                <a:cs typeface="Arial"/>
              </a:rPr>
              <a:t>Consumers Buying More Frequently</a:t>
            </a:r>
            <a:endParaRPr lang="en-GB" sz="1350" b="1" i="0" u="none" strike="noStrike" kern="0" cap="none" spc="0" normalizeH="0" baseline="0" noProof="0" dirty="0">
              <a:ln>
                <a:noFill/>
              </a:ln>
              <a:effectLst/>
              <a:uLnTx/>
              <a:uFillTx/>
              <a:latin typeface="Avenir Medium"/>
              <a:ea typeface="ＭＳ Ｐゴシック"/>
              <a:cs typeface="Arial"/>
            </a:endParaRPr>
          </a:p>
        </p:txBody>
      </p:sp>
      <p:sp>
        <p:nvSpPr>
          <p:cNvPr id="8" name="TextBox 12">
            <a:extLst>
              <a:ext uri="{FF2B5EF4-FFF2-40B4-BE49-F238E27FC236}">
                <a16:creationId xmlns:a16="http://schemas.microsoft.com/office/drawing/2014/main" xmlns="" id="{B9D21F94-AFF0-4A5F-970D-2C7447890573}"/>
              </a:ext>
            </a:extLst>
          </p:cNvPr>
          <p:cNvSpPr txBox="1">
            <a:spLocks noChangeArrowheads="1"/>
          </p:cNvSpPr>
          <p:nvPr/>
        </p:nvSpPr>
        <p:spPr bwMode="auto">
          <a:xfrm>
            <a:off x="4957215" y="3902440"/>
            <a:ext cx="2491038" cy="489505"/>
          </a:xfrm>
          <a:prstGeom prst="rect">
            <a:avLst/>
          </a:prstGeom>
          <a:solidFill>
            <a:schemeClr val="bg2">
              <a:lumMod val="10000"/>
            </a:schemeClr>
          </a:solidFill>
          <a:ln w="88900" cap="flat" cmpd="sng" algn="ctr">
            <a:noFill/>
            <a:prstDash val="solid"/>
            <a:miter lim="800000"/>
            <a:headEnd/>
            <a:tailEnd/>
          </a:ln>
          <a:effectLst/>
        </p:spPr>
        <p:txBody>
          <a:bodyPr wrap="square" lIns="121902" tIns="60951" rIns="121902" bIns="60951" anchor="ctr">
            <a:noAutofit/>
          </a:bodyPr>
          <a:lstStyle>
            <a:lvl1pPr eaLnBrk="0" hangingPunct="0">
              <a:defRPr b="1">
                <a:solidFill>
                  <a:schemeClr val="bg1"/>
                </a:solidFill>
                <a:latin typeface="Arial" charset="0"/>
                <a:ea typeface="ＭＳ Ｐゴシック" charset="0"/>
                <a:cs typeface="Arial" charset="0"/>
              </a:defRPr>
            </a:lvl1pPr>
            <a:lvl2pPr marL="742950" indent="-285750" eaLnBrk="0" hangingPunct="0">
              <a:defRPr b="1">
                <a:solidFill>
                  <a:schemeClr val="bg1"/>
                </a:solidFill>
                <a:latin typeface="Arial" charset="0"/>
                <a:ea typeface="Arial" charset="0"/>
                <a:cs typeface="Arial" charset="0"/>
              </a:defRPr>
            </a:lvl2pPr>
            <a:lvl3pPr marL="1143000" indent="-228600" eaLnBrk="0" hangingPunct="0">
              <a:defRPr b="1">
                <a:solidFill>
                  <a:schemeClr val="bg1"/>
                </a:solidFill>
                <a:latin typeface="Arial" charset="0"/>
                <a:ea typeface="Arial" charset="0"/>
                <a:cs typeface="Arial" charset="0"/>
              </a:defRPr>
            </a:lvl3pPr>
            <a:lvl4pPr marL="1600200" indent="-228600" eaLnBrk="0" hangingPunct="0">
              <a:defRPr b="1">
                <a:solidFill>
                  <a:schemeClr val="bg1"/>
                </a:solidFill>
                <a:latin typeface="Arial" charset="0"/>
                <a:ea typeface="Arial" charset="0"/>
                <a:cs typeface="Arial" charset="0"/>
              </a:defRPr>
            </a:lvl4pPr>
            <a:lvl5pPr marL="2057400" indent="-228600" eaLnBrk="0" hangingPunct="0">
              <a:defRPr b="1">
                <a:solidFill>
                  <a:schemeClr val="bg1"/>
                </a:solidFill>
                <a:latin typeface="Arial" charset="0"/>
                <a:ea typeface="Arial" charset="0"/>
                <a:cs typeface="Arial" charset="0"/>
              </a:defRPr>
            </a:lvl5pPr>
            <a:lvl6pPr marL="2514600" indent="-228600" eaLnBrk="0" fontAlgn="base" hangingPunct="0">
              <a:spcBef>
                <a:spcPct val="0"/>
              </a:spcBef>
              <a:spcAft>
                <a:spcPct val="0"/>
              </a:spcAft>
              <a:defRPr b="1">
                <a:solidFill>
                  <a:schemeClr val="bg1"/>
                </a:solidFill>
                <a:latin typeface="Arial" charset="0"/>
                <a:ea typeface="Arial" charset="0"/>
                <a:cs typeface="Arial" charset="0"/>
              </a:defRPr>
            </a:lvl6pPr>
            <a:lvl7pPr marL="2971800" indent="-228600" eaLnBrk="0" fontAlgn="base" hangingPunct="0">
              <a:spcBef>
                <a:spcPct val="0"/>
              </a:spcBef>
              <a:spcAft>
                <a:spcPct val="0"/>
              </a:spcAft>
              <a:defRPr b="1">
                <a:solidFill>
                  <a:schemeClr val="bg1"/>
                </a:solidFill>
                <a:latin typeface="Arial" charset="0"/>
                <a:ea typeface="Arial" charset="0"/>
                <a:cs typeface="Arial" charset="0"/>
              </a:defRPr>
            </a:lvl7pPr>
            <a:lvl8pPr marL="3429000" indent="-228600" eaLnBrk="0" fontAlgn="base" hangingPunct="0">
              <a:spcBef>
                <a:spcPct val="0"/>
              </a:spcBef>
              <a:spcAft>
                <a:spcPct val="0"/>
              </a:spcAft>
              <a:defRPr b="1">
                <a:solidFill>
                  <a:schemeClr val="bg1"/>
                </a:solidFill>
                <a:latin typeface="Arial" charset="0"/>
                <a:ea typeface="Arial" charset="0"/>
                <a:cs typeface="Arial" charset="0"/>
              </a:defRPr>
            </a:lvl8pPr>
            <a:lvl9pPr marL="3886200" indent="-228600" eaLnBrk="0" fontAlgn="base" hangingPunct="0">
              <a:spcBef>
                <a:spcPct val="0"/>
              </a:spcBef>
              <a:spcAft>
                <a:spcPct val="0"/>
              </a:spcAft>
              <a:defRPr b="1">
                <a:solidFill>
                  <a:schemeClr val="bg1"/>
                </a:solidFill>
                <a:latin typeface="Arial" charset="0"/>
                <a:ea typeface="Arial" charset="0"/>
                <a:cs typeface="Arial" charset="0"/>
              </a:defRPr>
            </a:lvl9pPr>
          </a:lstStyle>
          <a:p>
            <a:pPr marL="0" marR="0" lvl="0" indent="0" algn="ctr" defTabSz="914240" eaLnBrk="1" fontAlgn="auto" latinLnBrk="0" hangingPunct="1">
              <a:lnSpc>
                <a:spcPct val="100000"/>
              </a:lnSpc>
              <a:spcBef>
                <a:spcPts val="0"/>
              </a:spcBef>
              <a:spcAft>
                <a:spcPts val="0"/>
              </a:spcAft>
              <a:buClrTx/>
              <a:buSzTx/>
              <a:buFontTx/>
              <a:buNone/>
              <a:tabLst/>
              <a:defRPr/>
            </a:pPr>
            <a:r>
              <a:rPr kumimoji="0" lang="en-GB" sz="1350" b="1" i="0" u="none" strike="noStrike" kern="0" cap="none" spc="0" normalizeH="0" baseline="0" noProof="0" dirty="0">
                <a:ln>
                  <a:noFill/>
                </a:ln>
                <a:effectLst/>
                <a:uLnTx/>
                <a:uFillTx/>
                <a:latin typeface="Avenir Medium"/>
                <a:ea typeface="ＭＳ Ｐゴシック"/>
                <a:cs typeface="Arial"/>
              </a:rPr>
              <a:t>Increasing The Amount Bought Per Trip</a:t>
            </a:r>
            <a:endParaRPr lang="en-GB" sz="1350" b="1" i="0" u="none" strike="noStrike" kern="0" cap="none" spc="0" normalizeH="0" baseline="0" noProof="0" dirty="0">
              <a:ln>
                <a:noFill/>
              </a:ln>
              <a:effectLst/>
              <a:uLnTx/>
              <a:uFillTx/>
              <a:latin typeface="Avenir Medium"/>
              <a:ea typeface="ＭＳ Ｐゴシック"/>
              <a:cs typeface="Arial"/>
            </a:endParaRPr>
          </a:p>
        </p:txBody>
      </p:sp>
      <p:sp>
        <p:nvSpPr>
          <p:cNvPr id="9" name="TextBox 15">
            <a:extLst>
              <a:ext uri="{FF2B5EF4-FFF2-40B4-BE49-F238E27FC236}">
                <a16:creationId xmlns:a16="http://schemas.microsoft.com/office/drawing/2014/main" xmlns="" id="{D2C1817F-1D00-4E9C-9A64-FE9CF0520997}"/>
              </a:ext>
            </a:extLst>
          </p:cNvPr>
          <p:cNvSpPr txBox="1">
            <a:spLocks noChangeArrowheads="1"/>
          </p:cNvSpPr>
          <p:nvPr/>
        </p:nvSpPr>
        <p:spPr bwMode="auto">
          <a:xfrm>
            <a:off x="8765864" y="3178541"/>
            <a:ext cx="2491038" cy="489505"/>
          </a:xfrm>
          <a:prstGeom prst="rect">
            <a:avLst/>
          </a:prstGeom>
          <a:solidFill>
            <a:schemeClr val="bg2">
              <a:lumMod val="10000"/>
            </a:schemeClr>
          </a:solidFill>
          <a:ln w="88900" cap="flat" cmpd="sng" algn="ctr">
            <a:noFill/>
            <a:prstDash val="solid"/>
            <a:miter lim="800000"/>
            <a:headEnd/>
            <a:tailEnd/>
          </a:ln>
          <a:effectLst/>
        </p:spPr>
        <p:txBody>
          <a:bodyPr wrap="square" lIns="121902" tIns="60951" rIns="121902" bIns="60951" anchor="ctr">
            <a:noAutofit/>
          </a:bodyPr>
          <a:lstStyle>
            <a:lvl1pPr eaLnBrk="0" hangingPunct="0">
              <a:defRPr b="1">
                <a:solidFill>
                  <a:schemeClr val="bg1"/>
                </a:solidFill>
                <a:latin typeface="Arial" charset="0"/>
                <a:ea typeface="ＭＳ Ｐゴシック" charset="0"/>
                <a:cs typeface="Arial" charset="0"/>
              </a:defRPr>
            </a:lvl1pPr>
            <a:lvl2pPr marL="742950" indent="-285750" eaLnBrk="0" hangingPunct="0">
              <a:defRPr b="1">
                <a:solidFill>
                  <a:schemeClr val="bg1"/>
                </a:solidFill>
                <a:latin typeface="Arial" charset="0"/>
                <a:ea typeface="Arial" charset="0"/>
                <a:cs typeface="Arial" charset="0"/>
              </a:defRPr>
            </a:lvl2pPr>
            <a:lvl3pPr marL="1143000" indent="-228600" eaLnBrk="0" hangingPunct="0">
              <a:defRPr b="1">
                <a:solidFill>
                  <a:schemeClr val="bg1"/>
                </a:solidFill>
                <a:latin typeface="Arial" charset="0"/>
                <a:ea typeface="Arial" charset="0"/>
                <a:cs typeface="Arial" charset="0"/>
              </a:defRPr>
            </a:lvl3pPr>
            <a:lvl4pPr marL="1600200" indent="-228600" eaLnBrk="0" hangingPunct="0">
              <a:defRPr b="1">
                <a:solidFill>
                  <a:schemeClr val="bg1"/>
                </a:solidFill>
                <a:latin typeface="Arial" charset="0"/>
                <a:ea typeface="Arial" charset="0"/>
                <a:cs typeface="Arial" charset="0"/>
              </a:defRPr>
            </a:lvl4pPr>
            <a:lvl5pPr marL="2057400" indent="-228600" eaLnBrk="0" hangingPunct="0">
              <a:defRPr b="1">
                <a:solidFill>
                  <a:schemeClr val="bg1"/>
                </a:solidFill>
                <a:latin typeface="Arial" charset="0"/>
                <a:ea typeface="Arial" charset="0"/>
                <a:cs typeface="Arial" charset="0"/>
              </a:defRPr>
            </a:lvl5pPr>
            <a:lvl6pPr marL="2514600" indent="-228600" eaLnBrk="0" fontAlgn="base" hangingPunct="0">
              <a:spcBef>
                <a:spcPct val="0"/>
              </a:spcBef>
              <a:spcAft>
                <a:spcPct val="0"/>
              </a:spcAft>
              <a:defRPr b="1">
                <a:solidFill>
                  <a:schemeClr val="bg1"/>
                </a:solidFill>
                <a:latin typeface="Arial" charset="0"/>
                <a:ea typeface="Arial" charset="0"/>
                <a:cs typeface="Arial" charset="0"/>
              </a:defRPr>
            </a:lvl6pPr>
            <a:lvl7pPr marL="2971800" indent="-228600" eaLnBrk="0" fontAlgn="base" hangingPunct="0">
              <a:spcBef>
                <a:spcPct val="0"/>
              </a:spcBef>
              <a:spcAft>
                <a:spcPct val="0"/>
              </a:spcAft>
              <a:defRPr b="1">
                <a:solidFill>
                  <a:schemeClr val="bg1"/>
                </a:solidFill>
                <a:latin typeface="Arial" charset="0"/>
                <a:ea typeface="Arial" charset="0"/>
                <a:cs typeface="Arial" charset="0"/>
              </a:defRPr>
            </a:lvl7pPr>
            <a:lvl8pPr marL="3429000" indent="-228600" eaLnBrk="0" fontAlgn="base" hangingPunct="0">
              <a:spcBef>
                <a:spcPct val="0"/>
              </a:spcBef>
              <a:spcAft>
                <a:spcPct val="0"/>
              </a:spcAft>
              <a:defRPr b="1">
                <a:solidFill>
                  <a:schemeClr val="bg1"/>
                </a:solidFill>
                <a:latin typeface="Arial" charset="0"/>
                <a:ea typeface="Arial" charset="0"/>
                <a:cs typeface="Arial" charset="0"/>
              </a:defRPr>
            </a:lvl8pPr>
            <a:lvl9pPr marL="3886200" indent="-228600" eaLnBrk="0" fontAlgn="base" hangingPunct="0">
              <a:spcBef>
                <a:spcPct val="0"/>
              </a:spcBef>
              <a:spcAft>
                <a:spcPct val="0"/>
              </a:spcAft>
              <a:defRPr b="1">
                <a:solidFill>
                  <a:schemeClr val="bg1"/>
                </a:solidFill>
                <a:latin typeface="Arial" charset="0"/>
                <a:ea typeface="Arial" charset="0"/>
                <a:cs typeface="Arial" charset="0"/>
              </a:defRPr>
            </a:lvl9pPr>
          </a:lstStyle>
          <a:p>
            <a:pPr marL="0" marR="0" lvl="0" indent="0" algn="ctr" defTabSz="914240" eaLnBrk="1" fontAlgn="auto" latinLnBrk="0" hangingPunct="1">
              <a:lnSpc>
                <a:spcPct val="100000"/>
              </a:lnSpc>
              <a:spcBef>
                <a:spcPts val="0"/>
              </a:spcBef>
              <a:spcAft>
                <a:spcPts val="0"/>
              </a:spcAft>
              <a:buClrTx/>
              <a:buSzTx/>
              <a:buFontTx/>
              <a:buNone/>
              <a:tabLst/>
              <a:defRPr/>
            </a:pPr>
            <a:r>
              <a:rPr kumimoji="0" lang="en-GB" sz="1350" b="1" i="0" u="none" strike="noStrike" kern="0" cap="none" spc="0" normalizeH="0" baseline="0" noProof="0" dirty="0">
                <a:ln>
                  <a:noFill/>
                </a:ln>
                <a:solidFill>
                  <a:prstClr val="white"/>
                </a:solidFill>
                <a:effectLst/>
                <a:uLnTx/>
                <a:uFillTx/>
                <a:latin typeface="Avenir Medium"/>
                <a:ea typeface="ＭＳ Ｐゴシック" charset="0"/>
                <a:cs typeface="Arial" charset="0"/>
              </a:rPr>
              <a:t>Persuade Consumers To Trade Up To Higher Price</a:t>
            </a:r>
          </a:p>
        </p:txBody>
      </p:sp>
      <p:sp>
        <p:nvSpPr>
          <p:cNvPr id="10" name="TextBox 16">
            <a:extLst>
              <a:ext uri="{FF2B5EF4-FFF2-40B4-BE49-F238E27FC236}">
                <a16:creationId xmlns:a16="http://schemas.microsoft.com/office/drawing/2014/main" xmlns="" id="{0BC2AB7D-F982-48FC-8D95-F92713AE022F}"/>
              </a:ext>
            </a:extLst>
          </p:cNvPr>
          <p:cNvSpPr txBox="1">
            <a:spLocks noChangeArrowheads="1"/>
          </p:cNvSpPr>
          <p:nvPr/>
        </p:nvSpPr>
        <p:spPr bwMode="auto">
          <a:xfrm>
            <a:off x="1158377" y="3893961"/>
            <a:ext cx="2491038" cy="489505"/>
          </a:xfrm>
          <a:prstGeom prst="rect">
            <a:avLst/>
          </a:prstGeom>
          <a:solidFill>
            <a:schemeClr val="bg2">
              <a:lumMod val="10000"/>
            </a:schemeClr>
          </a:solidFill>
          <a:ln w="12700" cap="flat" cmpd="sng" algn="ctr">
            <a:noFill/>
            <a:prstDash val="solid"/>
            <a:miter lim="800000"/>
            <a:headEnd/>
            <a:tailEnd/>
          </a:ln>
          <a:effectLst/>
        </p:spPr>
        <p:txBody>
          <a:bodyPr wrap="square" lIns="121902" tIns="60951" rIns="121902" bIns="60951" anchor="ctr">
            <a:noAutofit/>
          </a:bodyPr>
          <a:lstStyle>
            <a:lvl1pPr eaLnBrk="0" hangingPunct="0">
              <a:defRPr b="1">
                <a:solidFill>
                  <a:schemeClr val="bg1"/>
                </a:solidFill>
                <a:latin typeface="Arial" charset="0"/>
                <a:ea typeface="ＭＳ Ｐゴシック" charset="0"/>
                <a:cs typeface="Arial" charset="0"/>
              </a:defRPr>
            </a:lvl1pPr>
            <a:lvl2pPr marL="742950" indent="-285750" eaLnBrk="0" hangingPunct="0">
              <a:defRPr b="1">
                <a:solidFill>
                  <a:schemeClr val="bg1"/>
                </a:solidFill>
                <a:latin typeface="Arial" charset="0"/>
                <a:ea typeface="Arial" charset="0"/>
                <a:cs typeface="Arial" charset="0"/>
              </a:defRPr>
            </a:lvl2pPr>
            <a:lvl3pPr marL="1143000" indent="-228600" eaLnBrk="0" hangingPunct="0">
              <a:defRPr b="1">
                <a:solidFill>
                  <a:schemeClr val="bg1"/>
                </a:solidFill>
                <a:latin typeface="Arial" charset="0"/>
                <a:ea typeface="Arial" charset="0"/>
                <a:cs typeface="Arial" charset="0"/>
              </a:defRPr>
            </a:lvl3pPr>
            <a:lvl4pPr marL="1600200" indent="-228600" eaLnBrk="0" hangingPunct="0">
              <a:defRPr b="1">
                <a:solidFill>
                  <a:schemeClr val="bg1"/>
                </a:solidFill>
                <a:latin typeface="Arial" charset="0"/>
                <a:ea typeface="Arial" charset="0"/>
                <a:cs typeface="Arial" charset="0"/>
              </a:defRPr>
            </a:lvl4pPr>
            <a:lvl5pPr marL="2057400" indent="-228600" eaLnBrk="0" hangingPunct="0">
              <a:defRPr b="1">
                <a:solidFill>
                  <a:schemeClr val="bg1"/>
                </a:solidFill>
                <a:latin typeface="Arial" charset="0"/>
                <a:ea typeface="Arial" charset="0"/>
                <a:cs typeface="Arial" charset="0"/>
              </a:defRPr>
            </a:lvl5pPr>
            <a:lvl6pPr marL="2514600" indent="-228600" eaLnBrk="0" fontAlgn="base" hangingPunct="0">
              <a:spcBef>
                <a:spcPct val="0"/>
              </a:spcBef>
              <a:spcAft>
                <a:spcPct val="0"/>
              </a:spcAft>
              <a:defRPr b="1">
                <a:solidFill>
                  <a:schemeClr val="bg1"/>
                </a:solidFill>
                <a:latin typeface="Arial" charset="0"/>
                <a:ea typeface="Arial" charset="0"/>
                <a:cs typeface="Arial" charset="0"/>
              </a:defRPr>
            </a:lvl6pPr>
            <a:lvl7pPr marL="2971800" indent="-228600" eaLnBrk="0" fontAlgn="base" hangingPunct="0">
              <a:spcBef>
                <a:spcPct val="0"/>
              </a:spcBef>
              <a:spcAft>
                <a:spcPct val="0"/>
              </a:spcAft>
              <a:defRPr b="1">
                <a:solidFill>
                  <a:schemeClr val="bg1"/>
                </a:solidFill>
                <a:latin typeface="Arial" charset="0"/>
                <a:ea typeface="Arial" charset="0"/>
                <a:cs typeface="Arial" charset="0"/>
              </a:defRPr>
            </a:lvl7pPr>
            <a:lvl8pPr marL="3429000" indent="-228600" eaLnBrk="0" fontAlgn="base" hangingPunct="0">
              <a:spcBef>
                <a:spcPct val="0"/>
              </a:spcBef>
              <a:spcAft>
                <a:spcPct val="0"/>
              </a:spcAft>
              <a:defRPr b="1">
                <a:solidFill>
                  <a:schemeClr val="bg1"/>
                </a:solidFill>
                <a:latin typeface="Arial" charset="0"/>
                <a:ea typeface="Arial" charset="0"/>
                <a:cs typeface="Arial" charset="0"/>
              </a:defRPr>
            </a:lvl8pPr>
            <a:lvl9pPr marL="3886200" indent="-228600" eaLnBrk="0" fontAlgn="base" hangingPunct="0">
              <a:spcBef>
                <a:spcPct val="0"/>
              </a:spcBef>
              <a:spcAft>
                <a:spcPct val="0"/>
              </a:spcAft>
              <a:defRPr b="1">
                <a:solidFill>
                  <a:schemeClr val="bg1"/>
                </a:solidFill>
                <a:latin typeface="Arial" charset="0"/>
                <a:ea typeface="Arial" charset="0"/>
                <a:cs typeface="Arial" charset="0"/>
              </a:defRPr>
            </a:lvl9pPr>
          </a:lstStyle>
          <a:p>
            <a:pPr marL="0" marR="0" lvl="0" indent="0" algn="ctr" defTabSz="914240" eaLnBrk="1" fontAlgn="auto" latinLnBrk="0" hangingPunct="1">
              <a:lnSpc>
                <a:spcPct val="100000"/>
              </a:lnSpc>
              <a:spcBef>
                <a:spcPts val="0"/>
              </a:spcBef>
              <a:spcAft>
                <a:spcPts val="0"/>
              </a:spcAft>
              <a:buClrTx/>
              <a:buSzTx/>
              <a:buFontTx/>
              <a:buNone/>
              <a:tabLst/>
              <a:defRPr/>
            </a:pPr>
            <a:r>
              <a:rPr kumimoji="0" lang="en-GB" sz="1350" b="1" i="0" u="none" strike="noStrike" kern="0" cap="none" spc="0" normalizeH="0" baseline="0" noProof="0" dirty="0">
                <a:ln>
                  <a:noFill/>
                </a:ln>
                <a:solidFill>
                  <a:prstClr val="white"/>
                </a:solidFill>
                <a:effectLst/>
                <a:uLnTx/>
                <a:uFillTx/>
                <a:latin typeface="Avenir Medium"/>
                <a:ea typeface="ＭＳ Ｐゴシック" charset="0"/>
                <a:cs typeface="Arial" charset="0"/>
              </a:rPr>
              <a:t>Start selling to new markets</a:t>
            </a:r>
          </a:p>
        </p:txBody>
      </p:sp>
      <p:sp>
        <p:nvSpPr>
          <p:cNvPr id="11" name="TextBox 2">
            <a:extLst>
              <a:ext uri="{FF2B5EF4-FFF2-40B4-BE49-F238E27FC236}">
                <a16:creationId xmlns:a16="http://schemas.microsoft.com/office/drawing/2014/main" xmlns="" id="{C6A45570-23B8-4BF0-BA6B-14A9E2551477}"/>
              </a:ext>
            </a:extLst>
          </p:cNvPr>
          <p:cNvSpPr txBox="1">
            <a:spLocks noChangeArrowheads="1"/>
          </p:cNvSpPr>
          <p:nvPr/>
        </p:nvSpPr>
        <p:spPr bwMode="auto">
          <a:xfrm>
            <a:off x="1158377" y="3148400"/>
            <a:ext cx="2491038" cy="489505"/>
          </a:xfrm>
          <a:prstGeom prst="rect">
            <a:avLst/>
          </a:prstGeom>
          <a:solidFill>
            <a:schemeClr val="bg2">
              <a:lumMod val="10000"/>
            </a:schemeClr>
          </a:solidFill>
          <a:ln w="12700" cap="flat" cmpd="sng" algn="ctr">
            <a:noFill/>
            <a:prstDash val="solid"/>
            <a:miter lim="800000"/>
            <a:headEnd/>
            <a:tailEnd/>
          </a:ln>
          <a:effectLst/>
        </p:spPr>
        <p:txBody>
          <a:bodyPr wrap="square" lIns="121902" tIns="60951" rIns="121902" bIns="60951" anchor="ctr">
            <a:noAutofit/>
          </a:bodyPr>
          <a:lstStyle>
            <a:lvl1pPr eaLnBrk="0" hangingPunct="0">
              <a:defRPr b="1">
                <a:solidFill>
                  <a:schemeClr val="bg1"/>
                </a:solidFill>
                <a:latin typeface="Arial" charset="0"/>
                <a:ea typeface="ＭＳ Ｐゴシック" charset="0"/>
                <a:cs typeface="Arial" charset="0"/>
              </a:defRPr>
            </a:lvl1pPr>
            <a:lvl2pPr marL="742950" indent="-285750" eaLnBrk="0" hangingPunct="0">
              <a:defRPr b="1">
                <a:solidFill>
                  <a:schemeClr val="bg1"/>
                </a:solidFill>
                <a:latin typeface="Arial" charset="0"/>
                <a:ea typeface="Arial" charset="0"/>
                <a:cs typeface="Arial" charset="0"/>
              </a:defRPr>
            </a:lvl2pPr>
            <a:lvl3pPr marL="1143000" indent="-228600" eaLnBrk="0" hangingPunct="0">
              <a:defRPr b="1">
                <a:solidFill>
                  <a:schemeClr val="bg1"/>
                </a:solidFill>
                <a:latin typeface="Arial" charset="0"/>
                <a:ea typeface="Arial" charset="0"/>
                <a:cs typeface="Arial" charset="0"/>
              </a:defRPr>
            </a:lvl3pPr>
            <a:lvl4pPr marL="1600200" indent="-228600" eaLnBrk="0" hangingPunct="0">
              <a:defRPr b="1">
                <a:solidFill>
                  <a:schemeClr val="bg1"/>
                </a:solidFill>
                <a:latin typeface="Arial" charset="0"/>
                <a:ea typeface="Arial" charset="0"/>
                <a:cs typeface="Arial" charset="0"/>
              </a:defRPr>
            </a:lvl4pPr>
            <a:lvl5pPr marL="2057400" indent="-228600" eaLnBrk="0" hangingPunct="0">
              <a:defRPr b="1">
                <a:solidFill>
                  <a:schemeClr val="bg1"/>
                </a:solidFill>
                <a:latin typeface="Arial" charset="0"/>
                <a:ea typeface="Arial" charset="0"/>
                <a:cs typeface="Arial" charset="0"/>
              </a:defRPr>
            </a:lvl5pPr>
            <a:lvl6pPr marL="2514600" indent="-228600" eaLnBrk="0" fontAlgn="base" hangingPunct="0">
              <a:spcBef>
                <a:spcPct val="0"/>
              </a:spcBef>
              <a:spcAft>
                <a:spcPct val="0"/>
              </a:spcAft>
              <a:defRPr b="1">
                <a:solidFill>
                  <a:schemeClr val="bg1"/>
                </a:solidFill>
                <a:latin typeface="Arial" charset="0"/>
                <a:ea typeface="Arial" charset="0"/>
                <a:cs typeface="Arial" charset="0"/>
              </a:defRPr>
            </a:lvl6pPr>
            <a:lvl7pPr marL="2971800" indent="-228600" eaLnBrk="0" fontAlgn="base" hangingPunct="0">
              <a:spcBef>
                <a:spcPct val="0"/>
              </a:spcBef>
              <a:spcAft>
                <a:spcPct val="0"/>
              </a:spcAft>
              <a:defRPr b="1">
                <a:solidFill>
                  <a:schemeClr val="bg1"/>
                </a:solidFill>
                <a:latin typeface="Arial" charset="0"/>
                <a:ea typeface="Arial" charset="0"/>
                <a:cs typeface="Arial" charset="0"/>
              </a:defRPr>
            </a:lvl7pPr>
            <a:lvl8pPr marL="3429000" indent="-228600" eaLnBrk="0" fontAlgn="base" hangingPunct="0">
              <a:spcBef>
                <a:spcPct val="0"/>
              </a:spcBef>
              <a:spcAft>
                <a:spcPct val="0"/>
              </a:spcAft>
              <a:defRPr b="1">
                <a:solidFill>
                  <a:schemeClr val="bg1"/>
                </a:solidFill>
                <a:latin typeface="Arial" charset="0"/>
                <a:ea typeface="Arial" charset="0"/>
                <a:cs typeface="Arial" charset="0"/>
              </a:defRPr>
            </a:lvl8pPr>
            <a:lvl9pPr marL="3886200" indent="-228600" eaLnBrk="0" fontAlgn="base" hangingPunct="0">
              <a:spcBef>
                <a:spcPct val="0"/>
              </a:spcBef>
              <a:spcAft>
                <a:spcPct val="0"/>
              </a:spcAft>
              <a:defRPr b="1">
                <a:solidFill>
                  <a:schemeClr val="bg1"/>
                </a:solidFill>
                <a:latin typeface="Arial" charset="0"/>
                <a:ea typeface="Arial" charset="0"/>
                <a:cs typeface="Arial" charset="0"/>
              </a:defRPr>
            </a:lvl9pPr>
          </a:lstStyle>
          <a:p>
            <a:pPr marL="0" marR="0" lvl="0" indent="0" algn="ctr" defTabSz="914240" eaLnBrk="1" fontAlgn="auto" latinLnBrk="0" hangingPunct="1">
              <a:lnSpc>
                <a:spcPct val="100000"/>
              </a:lnSpc>
              <a:spcBef>
                <a:spcPts val="0"/>
              </a:spcBef>
              <a:spcAft>
                <a:spcPts val="0"/>
              </a:spcAft>
              <a:buClrTx/>
              <a:buSzTx/>
              <a:buFontTx/>
              <a:buNone/>
              <a:tabLst/>
              <a:defRPr/>
            </a:pPr>
            <a:r>
              <a:rPr kumimoji="0" lang="en-GB" sz="1350" b="1" i="0" u="none" strike="noStrike" kern="0" cap="none" spc="0" normalizeH="0" baseline="0" noProof="0" dirty="0">
                <a:ln>
                  <a:noFill/>
                </a:ln>
                <a:solidFill>
                  <a:prstClr val="white"/>
                </a:solidFill>
                <a:effectLst/>
                <a:uLnTx/>
                <a:uFillTx/>
                <a:latin typeface="Avenir Medium"/>
                <a:ea typeface="ＭＳ Ｐゴシック" charset="0"/>
                <a:cs typeface="Arial" charset="0"/>
              </a:rPr>
              <a:t>More/new consumers in existing markets</a:t>
            </a:r>
          </a:p>
        </p:txBody>
      </p:sp>
      <p:sp>
        <p:nvSpPr>
          <p:cNvPr id="12" name="TextBox 2">
            <a:extLst>
              <a:ext uri="{FF2B5EF4-FFF2-40B4-BE49-F238E27FC236}">
                <a16:creationId xmlns:a16="http://schemas.microsoft.com/office/drawing/2014/main" xmlns="" id="{7D3730B1-BCD6-4853-B166-CF0D5357EF8C}"/>
              </a:ext>
            </a:extLst>
          </p:cNvPr>
          <p:cNvSpPr txBox="1">
            <a:spLocks noChangeArrowheads="1"/>
          </p:cNvSpPr>
          <p:nvPr/>
        </p:nvSpPr>
        <p:spPr bwMode="auto">
          <a:xfrm>
            <a:off x="552140" y="2190579"/>
            <a:ext cx="3097276" cy="603933"/>
          </a:xfrm>
          <a:prstGeom prst="rect">
            <a:avLst/>
          </a:prstGeom>
          <a:solidFill>
            <a:schemeClr val="bg2">
              <a:lumMod val="10000"/>
            </a:schemeClr>
          </a:solidFill>
          <a:ln w="12700" cap="flat" cmpd="sng" algn="ctr">
            <a:noFill/>
            <a:prstDash val="solid"/>
            <a:miter lim="800000"/>
            <a:headEnd/>
            <a:tailEnd/>
          </a:ln>
          <a:effectLst/>
        </p:spPr>
        <p:txBody>
          <a:bodyPr wrap="square" lIns="121902" tIns="60951" rIns="121902" bIns="60951" anchor="ctr">
            <a:noAutofit/>
          </a:bodyPr>
          <a:lstStyle>
            <a:lvl1pPr eaLnBrk="0" hangingPunct="0">
              <a:defRPr b="1">
                <a:solidFill>
                  <a:schemeClr val="bg1"/>
                </a:solidFill>
                <a:latin typeface="Arial" charset="0"/>
                <a:ea typeface="ＭＳ Ｐゴシック" charset="0"/>
                <a:cs typeface="Arial" charset="0"/>
              </a:defRPr>
            </a:lvl1pPr>
            <a:lvl2pPr marL="742950" indent="-285750" eaLnBrk="0" hangingPunct="0">
              <a:defRPr b="1">
                <a:solidFill>
                  <a:schemeClr val="bg1"/>
                </a:solidFill>
                <a:latin typeface="Arial" charset="0"/>
                <a:ea typeface="Arial" charset="0"/>
                <a:cs typeface="Arial" charset="0"/>
              </a:defRPr>
            </a:lvl2pPr>
            <a:lvl3pPr marL="1143000" indent="-228600" eaLnBrk="0" hangingPunct="0">
              <a:defRPr b="1">
                <a:solidFill>
                  <a:schemeClr val="bg1"/>
                </a:solidFill>
                <a:latin typeface="Arial" charset="0"/>
                <a:ea typeface="Arial" charset="0"/>
                <a:cs typeface="Arial" charset="0"/>
              </a:defRPr>
            </a:lvl3pPr>
            <a:lvl4pPr marL="1600200" indent="-228600" eaLnBrk="0" hangingPunct="0">
              <a:defRPr b="1">
                <a:solidFill>
                  <a:schemeClr val="bg1"/>
                </a:solidFill>
                <a:latin typeface="Arial" charset="0"/>
                <a:ea typeface="Arial" charset="0"/>
                <a:cs typeface="Arial" charset="0"/>
              </a:defRPr>
            </a:lvl4pPr>
            <a:lvl5pPr marL="2057400" indent="-228600" eaLnBrk="0" hangingPunct="0">
              <a:defRPr b="1">
                <a:solidFill>
                  <a:schemeClr val="bg1"/>
                </a:solidFill>
                <a:latin typeface="Arial" charset="0"/>
                <a:ea typeface="Arial" charset="0"/>
                <a:cs typeface="Arial" charset="0"/>
              </a:defRPr>
            </a:lvl5pPr>
            <a:lvl6pPr marL="2514600" indent="-228600" eaLnBrk="0" fontAlgn="base" hangingPunct="0">
              <a:spcBef>
                <a:spcPct val="0"/>
              </a:spcBef>
              <a:spcAft>
                <a:spcPct val="0"/>
              </a:spcAft>
              <a:defRPr b="1">
                <a:solidFill>
                  <a:schemeClr val="bg1"/>
                </a:solidFill>
                <a:latin typeface="Arial" charset="0"/>
                <a:ea typeface="Arial" charset="0"/>
                <a:cs typeface="Arial" charset="0"/>
              </a:defRPr>
            </a:lvl6pPr>
            <a:lvl7pPr marL="2971800" indent="-228600" eaLnBrk="0" fontAlgn="base" hangingPunct="0">
              <a:spcBef>
                <a:spcPct val="0"/>
              </a:spcBef>
              <a:spcAft>
                <a:spcPct val="0"/>
              </a:spcAft>
              <a:defRPr b="1">
                <a:solidFill>
                  <a:schemeClr val="bg1"/>
                </a:solidFill>
                <a:latin typeface="Arial" charset="0"/>
                <a:ea typeface="Arial" charset="0"/>
                <a:cs typeface="Arial" charset="0"/>
              </a:defRPr>
            </a:lvl7pPr>
            <a:lvl8pPr marL="3429000" indent="-228600" eaLnBrk="0" fontAlgn="base" hangingPunct="0">
              <a:spcBef>
                <a:spcPct val="0"/>
              </a:spcBef>
              <a:spcAft>
                <a:spcPct val="0"/>
              </a:spcAft>
              <a:defRPr b="1">
                <a:solidFill>
                  <a:schemeClr val="bg1"/>
                </a:solidFill>
                <a:latin typeface="Arial" charset="0"/>
                <a:ea typeface="Arial" charset="0"/>
                <a:cs typeface="Arial" charset="0"/>
              </a:defRPr>
            </a:lvl8pPr>
            <a:lvl9pPr marL="3886200" indent="-228600" eaLnBrk="0" fontAlgn="base" hangingPunct="0">
              <a:spcBef>
                <a:spcPct val="0"/>
              </a:spcBef>
              <a:spcAft>
                <a:spcPct val="0"/>
              </a:spcAft>
              <a:defRPr b="1">
                <a:solidFill>
                  <a:schemeClr val="bg1"/>
                </a:solidFill>
                <a:latin typeface="Arial" charset="0"/>
                <a:ea typeface="Arial" charset="0"/>
                <a:cs typeface="Arial" charset="0"/>
              </a:defRPr>
            </a:lvl9pPr>
          </a:lstStyle>
          <a:p>
            <a:pPr marL="0" marR="0" lvl="0" indent="0" algn="ctr" defTabSz="914240" eaLnBrk="1" fontAlgn="auto" latinLnBrk="0" hangingPunct="1">
              <a:lnSpc>
                <a:spcPct val="100000"/>
              </a:lnSpc>
              <a:spcBef>
                <a:spcPts val="0"/>
              </a:spcBef>
              <a:spcAft>
                <a:spcPts val="0"/>
              </a:spcAft>
              <a:buClrTx/>
              <a:buSzTx/>
              <a:buFontTx/>
              <a:buNone/>
              <a:tabLst/>
              <a:defRPr/>
            </a:pPr>
            <a:r>
              <a:rPr kumimoji="0" lang="en-GB" sz="2150" b="1" i="0" u="none" strike="noStrike" kern="0" cap="none" spc="0" normalizeH="0" baseline="0" noProof="0" dirty="0">
                <a:ln>
                  <a:noFill/>
                </a:ln>
                <a:solidFill>
                  <a:srgbClr val="FFFFFF"/>
                </a:solidFill>
                <a:effectLst/>
                <a:uLnTx/>
                <a:uFillTx/>
                <a:latin typeface="Avenir Black" charset="0"/>
                <a:ea typeface="Avenir Black" charset="0"/>
                <a:cs typeface="Avenir Black" charset="0"/>
              </a:rPr>
              <a:t># More consumers</a:t>
            </a:r>
          </a:p>
        </p:txBody>
      </p:sp>
      <p:sp>
        <p:nvSpPr>
          <p:cNvPr id="13" name="TextBox 2">
            <a:extLst>
              <a:ext uri="{FF2B5EF4-FFF2-40B4-BE49-F238E27FC236}">
                <a16:creationId xmlns:a16="http://schemas.microsoft.com/office/drawing/2014/main" xmlns="" id="{FAEC7735-1F88-4EA4-A76D-E3D242985BDE}"/>
              </a:ext>
            </a:extLst>
          </p:cNvPr>
          <p:cNvSpPr txBox="1">
            <a:spLocks noChangeArrowheads="1"/>
          </p:cNvSpPr>
          <p:nvPr/>
        </p:nvSpPr>
        <p:spPr bwMode="auto">
          <a:xfrm>
            <a:off x="4355883" y="2190579"/>
            <a:ext cx="3097276" cy="603933"/>
          </a:xfrm>
          <a:prstGeom prst="rect">
            <a:avLst/>
          </a:prstGeom>
          <a:solidFill>
            <a:schemeClr val="bg2">
              <a:lumMod val="10000"/>
            </a:schemeClr>
          </a:solidFill>
          <a:ln w="12700" cap="flat" cmpd="sng" algn="ctr">
            <a:noFill/>
            <a:prstDash val="solid"/>
            <a:miter lim="800000"/>
            <a:headEnd/>
            <a:tailEnd/>
          </a:ln>
          <a:effectLst/>
        </p:spPr>
        <p:txBody>
          <a:bodyPr wrap="square" lIns="121902" tIns="60951" rIns="121902" bIns="60951" anchor="ctr">
            <a:noAutofit/>
          </a:bodyPr>
          <a:lstStyle>
            <a:lvl1pPr eaLnBrk="0" hangingPunct="0">
              <a:defRPr b="1">
                <a:solidFill>
                  <a:schemeClr val="bg1"/>
                </a:solidFill>
                <a:latin typeface="Arial" charset="0"/>
                <a:ea typeface="ＭＳ Ｐゴシック" charset="0"/>
                <a:cs typeface="Arial" charset="0"/>
              </a:defRPr>
            </a:lvl1pPr>
            <a:lvl2pPr marL="742950" indent="-285750" eaLnBrk="0" hangingPunct="0">
              <a:defRPr b="1">
                <a:solidFill>
                  <a:schemeClr val="bg1"/>
                </a:solidFill>
                <a:latin typeface="Arial" charset="0"/>
                <a:ea typeface="Arial" charset="0"/>
                <a:cs typeface="Arial" charset="0"/>
              </a:defRPr>
            </a:lvl2pPr>
            <a:lvl3pPr marL="1143000" indent="-228600" eaLnBrk="0" hangingPunct="0">
              <a:defRPr b="1">
                <a:solidFill>
                  <a:schemeClr val="bg1"/>
                </a:solidFill>
                <a:latin typeface="Arial" charset="0"/>
                <a:ea typeface="Arial" charset="0"/>
                <a:cs typeface="Arial" charset="0"/>
              </a:defRPr>
            </a:lvl3pPr>
            <a:lvl4pPr marL="1600200" indent="-228600" eaLnBrk="0" hangingPunct="0">
              <a:defRPr b="1">
                <a:solidFill>
                  <a:schemeClr val="bg1"/>
                </a:solidFill>
                <a:latin typeface="Arial" charset="0"/>
                <a:ea typeface="Arial" charset="0"/>
                <a:cs typeface="Arial" charset="0"/>
              </a:defRPr>
            </a:lvl4pPr>
            <a:lvl5pPr marL="2057400" indent="-228600" eaLnBrk="0" hangingPunct="0">
              <a:defRPr b="1">
                <a:solidFill>
                  <a:schemeClr val="bg1"/>
                </a:solidFill>
                <a:latin typeface="Arial" charset="0"/>
                <a:ea typeface="Arial" charset="0"/>
                <a:cs typeface="Arial" charset="0"/>
              </a:defRPr>
            </a:lvl5pPr>
            <a:lvl6pPr marL="2514600" indent="-228600" eaLnBrk="0" fontAlgn="base" hangingPunct="0">
              <a:spcBef>
                <a:spcPct val="0"/>
              </a:spcBef>
              <a:spcAft>
                <a:spcPct val="0"/>
              </a:spcAft>
              <a:defRPr b="1">
                <a:solidFill>
                  <a:schemeClr val="bg1"/>
                </a:solidFill>
                <a:latin typeface="Arial" charset="0"/>
                <a:ea typeface="Arial" charset="0"/>
                <a:cs typeface="Arial" charset="0"/>
              </a:defRPr>
            </a:lvl6pPr>
            <a:lvl7pPr marL="2971800" indent="-228600" eaLnBrk="0" fontAlgn="base" hangingPunct="0">
              <a:spcBef>
                <a:spcPct val="0"/>
              </a:spcBef>
              <a:spcAft>
                <a:spcPct val="0"/>
              </a:spcAft>
              <a:defRPr b="1">
                <a:solidFill>
                  <a:schemeClr val="bg1"/>
                </a:solidFill>
                <a:latin typeface="Arial" charset="0"/>
                <a:ea typeface="Arial" charset="0"/>
                <a:cs typeface="Arial" charset="0"/>
              </a:defRPr>
            </a:lvl7pPr>
            <a:lvl8pPr marL="3429000" indent="-228600" eaLnBrk="0" fontAlgn="base" hangingPunct="0">
              <a:spcBef>
                <a:spcPct val="0"/>
              </a:spcBef>
              <a:spcAft>
                <a:spcPct val="0"/>
              </a:spcAft>
              <a:defRPr b="1">
                <a:solidFill>
                  <a:schemeClr val="bg1"/>
                </a:solidFill>
                <a:latin typeface="Arial" charset="0"/>
                <a:ea typeface="Arial" charset="0"/>
                <a:cs typeface="Arial" charset="0"/>
              </a:defRPr>
            </a:lvl8pPr>
            <a:lvl9pPr marL="3886200" indent="-228600" eaLnBrk="0" fontAlgn="base" hangingPunct="0">
              <a:spcBef>
                <a:spcPct val="0"/>
              </a:spcBef>
              <a:spcAft>
                <a:spcPct val="0"/>
              </a:spcAft>
              <a:defRPr b="1">
                <a:solidFill>
                  <a:schemeClr val="bg1"/>
                </a:solidFill>
                <a:latin typeface="Arial" charset="0"/>
                <a:ea typeface="Arial" charset="0"/>
                <a:cs typeface="Arial" charset="0"/>
              </a:defRPr>
            </a:lvl9pPr>
          </a:lstStyle>
          <a:p>
            <a:pPr marL="0" marR="0" lvl="0" indent="0" algn="ctr" defTabSz="914240" eaLnBrk="1" fontAlgn="auto" latinLnBrk="0" hangingPunct="1">
              <a:lnSpc>
                <a:spcPct val="100000"/>
              </a:lnSpc>
              <a:spcBef>
                <a:spcPts val="0"/>
              </a:spcBef>
              <a:spcAft>
                <a:spcPts val="0"/>
              </a:spcAft>
              <a:buClrTx/>
              <a:buSzTx/>
              <a:buFontTx/>
              <a:buNone/>
              <a:tabLst/>
              <a:defRPr/>
            </a:pPr>
            <a:r>
              <a:rPr kumimoji="0" lang="en-GB" sz="2150" b="1" i="0" u="none" strike="noStrike" kern="0" cap="none" spc="0" normalizeH="0" baseline="0" noProof="0" dirty="0">
                <a:ln>
                  <a:noFill/>
                </a:ln>
                <a:effectLst/>
                <a:uLnTx/>
                <a:uFillTx/>
                <a:latin typeface="Avenir Black"/>
                <a:ea typeface="Avenir Black" charset="0"/>
                <a:cs typeface="Avenir Black" charset="0"/>
              </a:rPr>
              <a:t># More often</a:t>
            </a:r>
            <a:endParaRPr lang="en-GB" sz="2150" b="1" i="0" u="none" strike="noStrike" kern="0" cap="none" spc="0" normalizeH="0" baseline="0" noProof="0" dirty="0">
              <a:ln>
                <a:noFill/>
              </a:ln>
              <a:effectLst/>
              <a:uLnTx/>
              <a:uFillTx/>
              <a:latin typeface="Avenir Black"/>
              <a:ea typeface="Avenir Black" charset="0"/>
              <a:cs typeface="Avenir Black" charset="0"/>
            </a:endParaRPr>
          </a:p>
        </p:txBody>
      </p:sp>
      <p:cxnSp>
        <p:nvCxnSpPr>
          <p:cNvPr id="14" name="Connector: Elbow 10">
            <a:extLst>
              <a:ext uri="{FF2B5EF4-FFF2-40B4-BE49-F238E27FC236}">
                <a16:creationId xmlns:a16="http://schemas.microsoft.com/office/drawing/2014/main" xmlns="" id="{6D2F416B-3EC2-42FE-AA5C-2A90374F6248}"/>
              </a:ext>
            </a:extLst>
          </p:cNvPr>
          <p:cNvCxnSpPr/>
          <p:nvPr/>
        </p:nvCxnSpPr>
        <p:spPr>
          <a:xfrm rot="16200000" flipH="1">
            <a:off x="733700" y="2968474"/>
            <a:ext cx="638397" cy="210959"/>
          </a:xfrm>
          <a:prstGeom prst="bentConnector2">
            <a:avLst/>
          </a:prstGeom>
          <a:solidFill>
            <a:srgbClr val="FBD700"/>
          </a:solidFill>
          <a:ln w="88900" cap="flat" cmpd="sng" algn="ctr">
            <a:solidFill>
              <a:srgbClr val="0A4D9E"/>
            </a:solidFill>
            <a:prstDash val="solid"/>
            <a:miter lim="800000"/>
          </a:ln>
          <a:effectLst/>
        </p:spPr>
      </p:cxnSp>
      <p:cxnSp>
        <p:nvCxnSpPr>
          <p:cNvPr id="15" name="Connector: Elbow 11">
            <a:extLst>
              <a:ext uri="{FF2B5EF4-FFF2-40B4-BE49-F238E27FC236}">
                <a16:creationId xmlns:a16="http://schemas.microsoft.com/office/drawing/2014/main" xmlns="" id="{0A62CFEF-0736-4298-BE29-D2CD11FCBC74}"/>
              </a:ext>
            </a:extLst>
          </p:cNvPr>
          <p:cNvCxnSpPr/>
          <p:nvPr/>
        </p:nvCxnSpPr>
        <p:spPr>
          <a:xfrm rot="16200000" flipH="1">
            <a:off x="360918" y="3341252"/>
            <a:ext cx="1383960" cy="210960"/>
          </a:xfrm>
          <a:prstGeom prst="bentConnector2">
            <a:avLst/>
          </a:prstGeom>
          <a:solidFill>
            <a:srgbClr val="FBD700"/>
          </a:solidFill>
          <a:ln w="88900" cap="flat" cmpd="sng" algn="ctr">
            <a:solidFill>
              <a:srgbClr val="0A4D9E"/>
            </a:solidFill>
            <a:prstDash val="solid"/>
            <a:miter lim="800000"/>
          </a:ln>
          <a:effectLst/>
        </p:spPr>
      </p:cxnSp>
      <p:cxnSp>
        <p:nvCxnSpPr>
          <p:cNvPr id="16" name="Connector: Elbow 12">
            <a:extLst>
              <a:ext uri="{FF2B5EF4-FFF2-40B4-BE49-F238E27FC236}">
                <a16:creationId xmlns:a16="http://schemas.microsoft.com/office/drawing/2014/main" xmlns="" id="{00BEC96B-EBF9-402B-B712-A818C8685F58}"/>
              </a:ext>
            </a:extLst>
          </p:cNvPr>
          <p:cNvCxnSpPr/>
          <p:nvPr/>
        </p:nvCxnSpPr>
        <p:spPr>
          <a:xfrm rot="16200000" flipH="1">
            <a:off x="-28366" y="3606704"/>
            <a:ext cx="2162522" cy="210964"/>
          </a:xfrm>
          <a:prstGeom prst="bentConnector2">
            <a:avLst/>
          </a:prstGeom>
          <a:solidFill>
            <a:srgbClr val="FBD700"/>
          </a:solidFill>
          <a:ln w="88900" cap="flat" cmpd="sng" algn="ctr">
            <a:solidFill>
              <a:schemeClr val="bg2">
                <a:lumMod val="10000"/>
              </a:schemeClr>
            </a:solidFill>
            <a:prstDash val="solid"/>
            <a:miter lim="800000"/>
          </a:ln>
          <a:effectLst/>
        </p:spPr>
      </p:cxnSp>
      <p:cxnSp>
        <p:nvCxnSpPr>
          <p:cNvPr id="17" name="Connector: Elbow 13">
            <a:extLst>
              <a:ext uri="{FF2B5EF4-FFF2-40B4-BE49-F238E27FC236}">
                <a16:creationId xmlns:a16="http://schemas.microsoft.com/office/drawing/2014/main" xmlns="" id="{9EA5D740-3987-42B3-A45C-1CFF5F8266D3}"/>
              </a:ext>
            </a:extLst>
          </p:cNvPr>
          <p:cNvCxnSpPr/>
          <p:nvPr/>
        </p:nvCxnSpPr>
        <p:spPr>
          <a:xfrm rot="16200000" flipH="1">
            <a:off x="4572023" y="3009426"/>
            <a:ext cx="606363" cy="164024"/>
          </a:xfrm>
          <a:prstGeom prst="bentConnector2">
            <a:avLst/>
          </a:prstGeom>
          <a:solidFill>
            <a:srgbClr val="FBD700"/>
          </a:solidFill>
          <a:ln w="88900" cap="flat" cmpd="sng" algn="ctr">
            <a:solidFill>
              <a:srgbClr val="0A4D9E"/>
            </a:solidFill>
            <a:prstDash val="solid"/>
            <a:miter lim="800000"/>
          </a:ln>
          <a:effectLst/>
        </p:spPr>
      </p:cxnSp>
      <p:cxnSp>
        <p:nvCxnSpPr>
          <p:cNvPr id="18" name="Connector: Elbow 14">
            <a:extLst>
              <a:ext uri="{FF2B5EF4-FFF2-40B4-BE49-F238E27FC236}">
                <a16:creationId xmlns:a16="http://schemas.microsoft.com/office/drawing/2014/main" xmlns="" id="{BDE9A323-7A63-4DEE-A300-5DBA23F6CFF2}"/>
              </a:ext>
            </a:extLst>
          </p:cNvPr>
          <p:cNvCxnSpPr/>
          <p:nvPr/>
        </p:nvCxnSpPr>
        <p:spPr>
          <a:xfrm rot="16200000" flipH="1">
            <a:off x="4195738" y="3385714"/>
            <a:ext cx="1358936" cy="164022"/>
          </a:xfrm>
          <a:prstGeom prst="bentConnector2">
            <a:avLst/>
          </a:prstGeom>
          <a:solidFill>
            <a:srgbClr val="FBD700"/>
          </a:solidFill>
          <a:ln w="88900" cap="flat" cmpd="sng" algn="ctr">
            <a:solidFill>
              <a:schemeClr val="bg2">
                <a:lumMod val="10000"/>
              </a:schemeClr>
            </a:solidFill>
            <a:prstDash val="solid"/>
            <a:miter lim="800000"/>
          </a:ln>
          <a:effectLst/>
        </p:spPr>
      </p:cxnSp>
      <p:cxnSp>
        <p:nvCxnSpPr>
          <p:cNvPr id="19" name="Connector: Elbow 15">
            <a:extLst>
              <a:ext uri="{FF2B5EF4-FFF2-40B4-BE49-F238E27FC236}">
                <a16:creationId xmlns:a16="http://schemas.microsoft.com/office/drawing/2014/main" xmlns="" id="{B4C36BDB-7F2B-414E-9416-62A861E41038}"/>
              </a:ext>
            </a:extLst>
          </p:cNvPr>
          <p:cNvCxnSpPr/>
          <p:nvPr/>
        </p:nvCxnSpPr>
        <p:spPr>
          <a:xfrm rot="16200000" flipH="1">
            <a:off x="8344675" y="3002105"/>
            <a:ext cx="668543" cy="173833"/>
          </a:xfrm>
          <a:prstGeom prst="bentConnector3">
            <a:avLst>
              <a:gd name="adj1" fmla="val 102034"/>
            </a:avLst>
          </a:prstGeom>
          <a:solidFill>
            <a:srgbClr val="FBD700"/>
          </a:solidFill>
          <a:ln w="88900" cap="flat" cmpd="sng" algn="ctr">
            <a:solidFill>
              <a:srgbClr val="0A4D9E"/>
            </a:solidFill>
            <a:prstDash val="solid"/>
            <a:miter lim="800000"/>
          </a:ln>
          <a:effectLst/>
        </p:spPr>
      </p:cxnSp>
      <p:sp>
        <p:nvSpPr>
          <p:cNvPr id="20" name="TextBox 2">
            <a:extLst>
              <a:ext uri="{FF2B5EF4-FFF2-40B4-BE49-F238E27FC236}">
                <a16:creationId xmlns:a16="http://schemas.microsoft.com/office/drawing/2014/main" xmlns="" id="{3337F8B1-7F61-429B-904F-BEECDFD4D982}"/>
              </a:ext>
            </a:extLst>
          </p:cNvPr>
          <p:cNvSpPr txBox="1">
            <a:spLocks noChangeArrowheads="1"/>
          </p:cNvSpPr>
          <p:nvPr/>
        </p:nvSpPr>
        <p:spPr bwMode="auto">
          <a:xfrm>
            <a:off x="8159626" y="2190579"/>
            <a:ext cx="3097276" cy="603933"/>
          </a:xfrm>
          <a:prstGeom prst="rect">
            <a:avLst/>
          </a:prstGeom>
          <a:solidFill>
            <a:schemeClr val="bg2">
              <a:lumMod val="10000"/>
            </a:schemeClr>
          </a:solidFill>
          <a:ln w="12700" cap="flat" cmpd="sng" algn="ctr">
            <a:noFill/>
            <a:prstDash val="solid"/>
            <a:miter lim="800000"/>
            <a:headEnd/>
            <a:tailEnd/>
          </a:ln>
          <a:effectLst/>
        </p:spPr>
        <p:txBody>
          <a:bodyPr wrap="square" lIns="121902" tIns="60951" rIns="121902" bIns="60951" anchor="ctr">
            <a:noAutofit/>
          </a:bodyPr>
          <a:lstStyle>
            <a:lvl1pPr eaLnBrk="0" hangingPunct="0">
              <a:defRPr b="1">
                <a:solidFill>
                  <a:schemeClr val="bg1"/>
                </a:solidFill>
                <a:latin typeface="Arial" charset="0"/>
                <a:ea typeface="ＭＳ Ｐゴシック" charset="0"/>
                <a:cs typeface="Arial" charset="0"/>
              </a:defRPr>
            </a:lvl1pPr>
            <a:lvl2pPr marL="742950" indent="-285750" eaLnBrk="0" hangingPunct="0">
              <a:defRPr b="1">
                <a:solidFill>
                  <a:schemeClr val="bg1"/>
                </a:solidFill>
                <a:latin typeface="Arial" charset="0"/>
                <a:ea typeface="Arial" charset="0"/>
                <a:cs typeface="Arial" charset="0"/>
              </a:defRPr>
            </a:lvl2pPr>
            <a:lvl3pPr marL="1143000" indent="-228600" eaLnBrk="0" hangingPunct="0">
              <a:defRPr b="1">
                <a:solidFill>
                  <a:schemeClr val="bg1"/>
                </a:solidFill>
                <a:latin typeface="Arial" charset="0"/>
                <a:ea typeface="Arial" charset="0"/>
                <a:cs typeface="Arial" charset="0"/>
              </a:defRPr>
            </a:lvl3pPr>
            <a:lvl4pPr marL="1600200" indent="-228600" eaLnBrk="0" hangingPunct="0">
              <a:defRPr b="1">
                <a:solidFill>
                  <a:schemeClr val="bg1"/>
                </a:solidFill>
                <a:latin typeface="Arial" charset="0"/>
                <a:ea typeface="Arial" charset="0"/>
                <a:cs typeface="Arial" charset="0"/>
              </a:defRPr>
            </a:lvl4pPr>
            <a:lvl5pPr marL="2057400" indent="-228600" eaLnBrk="0" hangingPunct="0">
              <a:defRPr b="1">
                <a:solidFill>
                  <a:schemeClr val="bg1"/>
                </a:solidFill>
                <a:latin typeface="Arial" charset="0"/>
                <a:ea typeface="Arial" charset="0"/>
                <a:cs typeface="Arial" charset="0"/>
              </a:defRPr>
            </a:lvl5pPr>
            <a:lvl6pPr marL="2514600" indent="-228600" eaLnBrk="0" fontAlgn="base" hangingPunct="0">
              <a:spcBef>
                <a:spcPct val="0"/>
              </a:spcBef>
              <a:spcAft>
                <a:spcPct val="0"/>
              </a:spcAft>
              <a:defRPr b="1">
                <a:solidFill>
                  <a:schemeClr val="bg1"/>
                </a:solidFill>
                <a:latin typeface="Arial" charset="0"/>
                <a:ea typeface="Arial" charset="0"/>
                <a:cs typeface="Arial" charset="0"/>
              </a:defRPr>
            </a:lvl6pPr>
            <a:lvl7pPr marL="2971800" indent="-228600" eaLnBrk="0" fontAlgn="base" hangingPunct="0">
              <a:spcBef>
                <a:spcPct val="0"/>
              </a:spcBef>
              <a:spcAft>
                <a:spcPct val="0"/>
              </a:spcAft>
              <a:defRPr b="1">
                <a:solidFill>
                  <a:schemeClr val="bg1"/>
                </a:solidFill>
                <a:latin typeface="Arial" charset="0"/>
                <a:ea typeface="Arial" charset="0"/>
                <a:cs typeface="Arial" charset="0"/>
              </a:defRPr>
            </a:lvl7pPr>
            <a:lvl8pPr marL="3429000" indent="-228600" eaLnBrk="0" fontAlgn="base" hangingPunct="0">
              <a:spcBef>
                <a:spcPct val="0"/>
              </a:spcBef>
              <a:spcAft>
                <a:spcPct val="0"/>
              </a:spcAft>
              <a:defRPr b="1">
                <a:solidFill>
                  <a:schemeClr val="bg1"/>
                </a:solidFill>
                <a:latin typeface="Arial" charset="0"/>
                <a:ea typeface="Arial" charset="0"/>
                <a:cs typeface="Arial" charset="0"/>
              </a:defRPr>
            </a:lvl8pPr>
            <a:lvl9pPr marL="3886200" indent="-228600" eaLnBrk="0" fontAlgn="base" hangingPunct="0">
              <a:spcBef>
                <a:spcPct val="0"/>
              </a:spcBef>
              <a:spcAft>
                <a:spcPct val="0"/>
              </a:spcAft>
              <a:defRPr b="1">
                <a:solidFill>
                  <a:schemeClr val="bg1"/>
                </a:solidFill>
                <a:latin typeface="Arial" charset="0"/>
                <a:ea typeface="Arial" charset="0"/>
                <a:cs typeface="Arial" charset="0"/>
              </a:defRPr>
            </a:lvl9pPr>
          </a:lstStyle>
          <a:p>
            <a:pPr marL="0" marR="0" lvl="0" indent="0" algn="ctr" defTabSz="914240" eaLnBrk="1" fontAlgn="auto" latinLnBrk="0" hangingPunct="1">
              <a:lnSpc>
                <a:spcPct val="100000"/>
              </a:lnSpc>
              <a:spcBef>
                <a:spcPts val="0"/>
              </a:spcBef>
              <a:spcAft>
                <a:spcPts val="0"/>
              </a:spcAft>
              <a:buClrTx/>
              <a:buSzTx/>
              <a:buFontTx/>
              <a:buNone/>
              <a:tabLst/>
              <a:defRPr/>
            </a:pPr>
            <a:r>
              <a:rPr kumimoji="0" lang="en-GB" sz="2150" b="1" i="0" u="none" strike="noStrike" kern="0" cap="none" spc="0" normalizeH="0" baseline="0" noProof="0" dirty="0">
                <a:ln>
                  <a:noFill/>
                </a:ln>
                <a:solidFill>
                  <a:srgbClr val="FFFFFF"/>
                </a:solidFill>
                <a:effectLst/>
                <a:uLnTx/>
                <a:uFillTx/>
                <a:latin typeface="Avenir Black" charset="0"/>
                <a:ea typeface="Avenir Black" charset="0"/>
                <a:cs typeface="Avenir Black" charset="0"/>
              </a:rPr>
              <a:t># More value</a:t>
            </a:r>
          </a:p>
        </p:txBody>
      </p:sp>
    </p:spTree>
    <p:extLst>
      <p:ext uri="{BB962C8B-B14F-4D97-AF65-F5344CB8AC3E}">
        <p14:creationId xmlns:p14="http://schemas.microsoft.com/office/powerpoint/2010/main" val="30383089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E449825A-EABC-8319-7E19-6738830BD76A}"/>
              </a:ext>
            </a:extLst>
          </p:cNvPr>
          <p:cNvSpPr txBox="1"/>
          <p:nvPr/>
        </p:nvSpPr>
        <p:spPr>
          <a:xfrm>
            <a:off x="10216551" y="42557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Logo here</a:t>
            </a:r>
            <a:r>
              <a:rPr lang="en-US">
                <a:cs typeface="Calibri"/>
              </a:rPr>
              <a:t>​</a:t>
            </a:r>
            <a:endParaRPr lang="en-US"/>
          </a:p>
        </p:txBody>
      </p:sp>
      <p:cxnSp>
        <p:nvCxnSpPr>
          <p:cNvPr id="19" name="Straight Arrow Connector 10">
            <a:extLst>
              <a:ext uri="{FF2B5EF4-FFF2-40B4-BE49-F238E27FC236}">
                <a16:creationId xmlns:a16="http://schemas.microsoft.com/office/drawing/2014/main" xmlns="" id="{6DAC117B-661C-4FC3-8144-17CEFEBE7C4B}"/>
              </a:ext>
            </a:extLst>
          </p:cNvPr>
          <p:cNvCxnSpPr>
            <a:cxnSpLocks/>
          </p:cNvCxnSpPr>
          <p:nvPr/>
        </p:nvCxnSpPr>
        <p:spPr>
          <a:xfrm>
            <a:off x="7557927" y="3261217"/>
            <a:ext cx="786015" cy="846044"/>
          </a:xfrm>
          <a:prstGeom prst="bentConnector2">
            <a:avLst/>
          </a:prstGeom>
          <a:solidFill>
            <a:srgbClr val="0A4D9E"/>
          </a:solidFill>
          <a:ln w="88900" cap="flat" cmpd="sng" algn="ctr">
            <a:solidFill>
              <a:srgbClr val="4D4D4D"/>
            </a:solidFill>
            <a:prstDash val="solid"/>
            <a:miter lim="800000"/>
            <a:tailEnd type="triangle" w="med" len="med"/>
          </a:ln>
          <a:effectLst/>
        </p:spPr>
      </p:cxnSp>
      <p:cxnSp>
        <p:nvCxnSpPr>
          <p:cNvPr id="20" name="Straight Arrow Connector 7">
            <a:extLst>
              <a:ext uri="{FF2B5EF4-FFF2-40B4-BE49-F238E27FC236}">
                <a16:creationId xmlns:a16="http://schemas.microsoft.com/office/drawing/2014/main" xmlns="" id="{C64AD3FA-CA0C-423E-9E99-DE5FE2095AD2}"/>
              </a:ext>
            </a:extLst>
          </p:cNvPr>
          <p:cNvCxnSpPr>
            <a:cxnSpLocks/>
          </p:cNvCxnSpPr>
          <p:nvPr/>
        </p:nvCxnSpPr>
        <p:spPr>
          <a:xfrm rot="10800000" flipV="1">
            <a:off x="3869317" y="3261217"/>
            <a:ext cx="636853" cy="846044"/>
          </a:xfrm>
          <a:prstGeom prst="bentConnector2">
            <a:avLst/>
          </a:prstGeom>
          <a:solidFill>
            <a:srgbClr val="0A4D9E"/>
          </a:solidFill>
          <a:ln w="88900" cap="flat" cmpd="sng" algn="ctr">
            <a:solidFill>
              <a:srgbClr val="4D4D4D"/>
            </a:solidFill>
            <a:prstDash val="solid"/>
            <a:miter lim="800000"/>
            <a:tailEnd type="triangle" w="med" len="med"/>
          </a:ln>
          <a:effectLst/>
        </p:spPr>
      </p:cxnSp>
      <p:cxnSp>
        <p:nvCxnSpPr>
          <p:cNvPr id="21" name="Straight Arrow Connector 18">
            <a:extLst>
              <a:ext uri="{FF2B5EF4-FFF2-40B4-BE49-F238E27FC236}">
                <a16:creationId xmlns:a16="http://schemas.microsoft.com/office/drawing/2014/main" xmlns="" id="{20354499-1D7B-47E1-A681-4A5A2CAFFE87}"/>
              </a:ext>
            </a:extLst>
          </p:cNvPr>
          <p:cNvCxnSpPr>
            <a:cxnSpLocks/>
          </p:cNvCxnSpPr>
          <p:nvPr/>
        </p:nvCxnSpPr>
        <p:spPr>
          <a:xfrm rot="5400000">
            <a:off x="6905103" y="3852434"/>
            <a:ext cx="565786" cy="2311894"/>
          </a:xfrm>
          <a:prstGeom prst="bentConnector3">
            <a:avLst>
              <a:gd name="adj1" fmla="val 50000"/>
            </a:avLst>
          </a:prstGeom>
          <a:solidFill>
            <a:srgbClr val="0A4D9E"/>
          </a:solidFill>
          <a:ln w="88900" cap="flat" cmpd="sng" algn="ctr">
            <a:solidFill>
              <a:srgbClr val="4D4D4D"/>
            </a:solidFill>
            <a:prstDash val="solid"/>
            <a:miter lim="800000"/>
            <a:tailEnd type="triangle" w="med" len="med"/>
          </a:ln>
          <a:effectLst/>
        </p:spPr>
      </p:cxnSp>
      <p:cxnSp>
        <p:nvCxnSpPr>
          <p:cNvPr id="22" name="Straight Arrow Connector 19">
            <a:extLst>
              <a:ext uri="{FF2B5EF4-FFF2-40B4-BE49-F238E27FC236}">
                <a16:creationId xmlns:a16="http://schemas.microsoft.com/office/drawing/2014/main" xmlns="" id="{02660F44-1BBF-418A-8D41-BCB6A8DBC23B}"/>
              </a:ext>
            </a:extLst>
          </p:cNvPr>
          <p:cNvCxnSpPr>
            <a:cxnSpLocks/>
          </p:cNvCxnSpPr>
          <p:nvPr/>
        </p:nvCxnSpPr>
        <p:spPr>
          <a:xfrm rot="16200000" flipH="1">
            <a:off x="4667790" y="3927015"/>
            <a:ext cx="565786" cy="2162732"/>
          </a:xfrm>
          <a:prstGeom prst="bentConnector3">
            <a:avLst>
              <a:gd name="adj1" fmla="val 50000"/>
            </a:avLst>
          </a:prstGeom>
          <a:solidFill>
            <a:srgbClr val="0A4D9E"/>
          </a:solidFill>
          <a:ln w="88900" cap="flat" cmpd="sng" algn="ctr">
            <a:solidFill>
              <a:srgbClr val="4D4D4D"/>
            </a:solidFill>
            <a:prstDash val="solid"/>
            <a:miter lim="800000"/>
            <a:tailEnd type="triangle" w="med" len="med"/>
          </a:ln>
          <a:effectLst/>
        </p:spPr>
      </p:cxnSp>
      <p:cxnSp>
        <p:nvCxnSpPr>
          <p:cNvPr id="23" name="Straight Arrow Connector 22">
            <a:extLst>
              <a:ext uri="{FF2B5EF4-FFF2-40B4-BE49-F238E27FC236}">
                <a16:creationId xmlns:a16="http://schemas.microsoft.com/office/drawing/2014/main" xmlns="" id="{AA2E6BAD-93F8-4E25-90FF-4CC2EC7329A4}"/>
              </a:ext>
            </a:extLst>
          </p:cNvPr>
          <p:cNvCxnSpPr/>
          <p:nvPr/>
        </p:nvCxnSpPr>
        <p:spPr>
          <a:xfrm>
            <a:off x="5953166" y="2281490"/>
            <a:ext cx="0" cy="514620"/>
          </a:xfrm>
          <a:prstGeom prst="straightConnector1">
            <a:avLst/>
          </a:prstGeom>
          <a:noFill/>
          <a:ln w="88900" cap="flat" cmpd="sng" algn="ctr">
            <a:solidFill>
              <a:srgbClr val="4D4D4D"/>
            </a:solidFill>
            <a:prstDash val="solid"/>
            <a:miter lim="800000"/>
            <a:tailEnd type="triangle" w="med" len="med"/>
          </a:ln>
          <a:effectLst/>
        </p:spPr>
      </p:cxnSp>
      <p:sp>
        <p:nvSpPr>
          <p:cNvPr id="24" name="Snip Diagonal Corner Rectangle 17">
            <a:extLst>
              <a:ext uri="{FF2B5EF4-FFF2-40B4-BE49-F238E27FC236}">
                <a16:creationId xmlns:a16="http://schemas.microsoft.com/office/drawing/2014/main" xmlns="" id="{8D4C9365-A324-428F-8911-9A0672F4F407}"/>
              </a:ext>
            </a:extLst>
          </p:cNvPr>
          <p:cNvSpPr/>
          <p:nvPr/>
        </p:nvSpPr>
        <p:spPr>
          <a:xfrm>
            <a:off x="4506170" y="5291274"/>
            <a:ext cx="3051757" cy="618227"/>
          </a:xfrm>
          <a:prstGeom prst="roundRect">
            <a:avLst/>
          </a:prstGeom>
          <a:solidFill>
            <a:schemeClr val="tx1">
              <a:lumMod val="65000"/>
              <a:lumOff val="35000"/>
            </a:schemeClr>
          </a:solidFill>
          <a:ln w="12700" cap="flat" cmpd="sng" algn="ctr">
            <a:noFill/>
            <a:prstDash val="solid"/>
            <a:miter lim="800000"/>
          </a:ln>
          <a:effectLst/>
        </p:spPr>
        <p:txBody>
          <a:bodyPr rtlCol="0" anchor="ctr"/>
          <a:lstStyle/>
          <a:p>
            <a:pPr marL="0" marR="0" lvl="0" indent="0" algn="ctr" defTabSz="914355" eaLnBrk="1" fontAlgn="auto" latinLnBrk="0" hangingPunct="1">
              <a:lnSpc>
                <a:spcPct val="100000"/>
              </a:lnSpc>
              <a:spcBef>
                <a:spcPts val="0"/>
              </a:spcBef>
              <a:spcAft>
                <a:spcPts val="0"/>
              </a:spcAft>
              <a:buClrTx/>
              <a:buSzTx/>
              <a:buFontTx/>
              <a:buNone/>
              <a:tabLst/>
              <a:defRPr/>
            </a:pPr>
            <a:r>
              <a:rPr kumimoji="0" lang="en-GB" sz="2000" b="1" i="0" u="none" strike="noStrike" kern="0" cap="none" spc="0" normalizeH="0" baseline="0" noProof="0" dirty="0">
                <a:ln w="18415" cmpd="sng">
                  <a:noFill/>
                  <a:prstDash val="solid"/>
                </a:ln>
                <a:solidFill>
                  <a:srgbClr val="FFFFFF"/>
                </a:solidFill>
                <a:effectLst/>
                <a:uLnTx/>
                <a:uFillTx/>
                <a:latin typeface="Avenir Black" charset="0"/>
                <a:ea typeface="Avenir Black" charset="0"/>
                <a:cs typeface="Avenir Black" charset="0"/>
              </a:rPr>
              <a:t>Pain – Gain Matrix</a:t>
            </a:r>
          </a:p>
        </p:txBody>
      </p:sp>
      <p:sp>
        <p:nvSpPr>
          <p:cNvPr id="25" name="Snip Diagonal Corner Rectangle 5">
            <a:extLst>
              <a:ext uri="{FF2B5EF4-FFF2-40B4-BE49-F238E27FC236}">
                <a16:creationId xmlns:a16="http://schemas.microsoft.com/office/drawing/2014/main" xmlns="" id="{0175F686-EF17-46F1-A2FD-253C793D049E}"/>
              </a:ext>
            </a:extLst>
          </p:cNvPr>
          <p:cNvSpPr/>
          <p:nvPr/>
        </p:nvSpPr>
        <p:spPr>
          <a:xfrm>
            <a:off x="4506170" y="2796109"/>
            <a:ext cx="3051757" cy="930216"/>
          </a:xfrm>
          <a:prstGeom prst="rect">
            <a:avLst/>
          </a:prstGeom>
          <a:solidFill>
            <a:schemeClr val="bg2">
              <a:lumMod val="10000"/>
            </a:schemeClr>
          </a:solidFill>
          <a:ln w="12700" cap="flat" cmpd="sng" algn="ctr">
            <a:noFill/>
            <a:prstDash val="solid"/>
            <a:miter lim="800000"/>
          </a:ln>
          <a:effectLst/>
        </p:spPr>
        <p:txBody>
          <a:bodyPr rtlCol="0" anchor="ctr"/>
          <a:lstStyle/>
          <a:p>
            <a:pPr marL="0" marR="0" lvl="0" indent="0" algn="ctr" defTabSz="914355" eaLnBrk="1" fontAlgn="auto" latinLnBrk="0" hangingPunct="1">
              <a:lnSpc>
                <a:spcPct val="100000"/>
              </a:lnSpc>
              <a:spcBef>
                <a:spcPts val="0"/>
              </a:spcBef>
              <a:spcAft>
                <a:spcPts val="0"/>
              </a:spcAft>
              <a:buClrTx/>
              <a:buSzTx/>
              <a:buFontTx/>
              <a:buNone/>
              <a:tabLst/>
              <a:defRPr/>
            </a:pPr>
            <a:r>
              <a:rPr kumimoji="0" lang="en-GB" sz="1600" b="0" i="0" u="none" strike="noStrike" kern="0" cap="none" spc="0" normalizeH="0" baseline="0" noProof="0" dirty="0">
                <a:ln>
                  <a:noFill/>
                </a:ln>
                <a:solidFill>
                  <a:srgbClr val="FFFFFF"/>
                </a:solidFill>
                <a:effectLst/>
                <a:uLnTx/>
                <a:uFillTx/>
                <a:latin typeface="Avenir Medium"/>
                <a:ea typeface="+mn-ea"/>
                <a:cs typeface="+mn-cs"/>
              </a:rPr>
              <a:t>Do you think you can deliver</a:t>
            </a:r>
            <a:br>
              <a:rPr kumimoji="0" lang="en-GB" sz="1600" b="0" i="0" u="none" strike="noStrike" kern="0" cap="none" spc="0" normalizeH="0" baseline="0" noProof="0" dirty="0">
                <a:ln>
                  <a:noFill/>
                </a:ln>
                <a:solidFill>
                  <a:srgbClr val="FFFFFF"/>
                </a:solidFill>
                <a:effectLst/>
                <a:uLnTx/>
                <a:uFillTx/>
                <a:latin typeface="Avenir Medium"/>
                <a:ea typeface="+mn-ea"/>
                <a:cs typeface="+mn-cs"/>
              </a:rPr>
            </a:br>
            <a:r>
              <a:rPr kumimoji="0" lang="en-GB" sz="1600" b="0" i="0" u="none" strike="noStrike" kern="0" cap="none" spc="0" normalizeH="0" baseline="0" noProof="0" dirty="0">
                <a:ln>
                  <a:noFill/>
                </a:ln>
                <a:solidFill>
                  <a:srgbClr val="FFFFFF"/>
                </a:solidFill>
                <a:effectLst/>
                <a:uLnTx/>
                <a:uFillTx/>
                <a:latin typeface="Avenir Medium"/>
                <a:ea typeface="+mn-ea"/>
                <a:cs typeface="+mn-cs"/>
              </a:rPr>
              <a:t>on all your opportunities?</a:t>
            </a:r>
          </a:p>
        </p:txBody>
      </p:sp>
      <p:sp>
        <p:nvSpPr>
          <p:cNvPr id="26" name="TextBox 25">
            <a:extLst>
              <a:ext uri="{FF2B5EF4-FFF2-40B4-BE49-F238E27FC236}">
                <a16:creationId xmlns:a16="http://schemas.microsoft.com/office/drawing/2014/main" xmlns="" id="{BB0F0549-80DC-4305-BAEA-DEF4CC643D9A}"/>
              </a:ext>
            </a:extLst>
          </p:cNvPr>
          <p:cNvSpPr txBox="1"/>
          <p:nvPr/>
        </p:nvSpPr>
        <p:spPr>
          <a:xfrm>
            <a:off x="8557950" y="3527525"/>
            <a:ext cx="531371" cy="408623"/>
          </a:xfrm>
          <a:prstGeom prst="roundRect">
            <a:avLst/>
          </a:prstGeom>
          <a:noFill/>
          <a:ln w="12700" cap="flat" cmpd="sng" algn="ctr">
            <a:noFill/>
            <a:prstDash val="solid"/>
            <a:miter lim="800000"/>
          </a:ln>
          <a:effectLst/>
        </p:spPr>
        <p:txBody>
          <a:bodyPr wrap="none" rtlCol="0">
            <a:spAutoFit/>
          </a:bodyPr>
          <a:lstStyle/>
          <a:p>
            <a:pPr marL="0" marR="0" lvl="0" indent="0" defTabSz="914355" eaLnBrk="1" fontAlgn="auto" latinLnBrk="0" hangingPunct="1">
              <a:lnSpc>
                <a:spcPct val="100000"/>
              </a:lnSpc>
              <a:spcBef>
                <a:spcPts val="0"/>
              </a:spcBef>
              <a:spcAft>
                <a:spcPts val="0"/>
              </a:spcAft>
              <a:buClrTx/>
              <a:buSzTx/>
              <a:buFontTx/>
              <a:buNone/>
              <a:tabLst/>
              <a:defRPr/>
            </a:pPr>
            <a:r>
              <a:rPr kumimoji="0" lang="en-GB" sz="1800" b="1" i="0" u="none" strike="noStrike" kern="0" cap="none" spc="0" normalizeH="0" baseline="0" noProof="0" dirty="0">
                <a:ln w="22225">
                  <a:noFill/>
                  <a:prstDash val="solid"/>
                </a:ln>
                <a:solidFill>
                  <a:srgbClr val="4D4D4D"/>
                </a:solidFill>
                <a:effectLst/>
                <a:uLnTx/>
                <a:uFillTx/>
                <a:latin typeface="Avenir Black" charset="0"/>
                <a:ea typeface="Avenir Black" charset="0"/>
                <a:cs typeface="Avenir Black" charset="0"/>
              </a:rPr>
              <a:t>Yes</a:t>
            </a:r>
          </a:p>
        </p:txBody>
      </p:sp>
      <p:sp>
        <p:nvSpPr>
          <p:cNvPr id="27" name="Snip Diagonal Corner Rectangle 15">
            <a:extLst>
              <a:ext uri="{FF2B5EF4-FFF2-40B4-BE49-F238E27FC236}">
                <a16:creationId xmlns:a16="http://schemas.microsoft.com/office/drawing/2014/main" xmlns="" id="{C906C0FD-83B0-4A51-8E65-8D4C06EDAF6C}"/>
              </a:ext>
            </a:extLst>
          </p:cNvPr>
          <p:cNvSpPr/>
          <p:nvPr/>
        </p:nvSpPr>
        <p:spPr>
          <a:xfrm>
            <a:off x="6745589" y="4107261"/>
            <a:ext cx="3196706" cy="618227"/>
          </a:xfrm>
          <a:prstGeom prst="rect">
            <a:avLst/>
          </a:prstGeom>
          <a:solidFill>
            <a:schemeClr val="bg2">
              <a:lumMod val="10000"/>
            </a:schemeClr>
          </a:solidFill>
          <a:ln w="12700" cap="flat" cmpd="sng" algn="ctr">
            <a:noFill/>
            <a:prstDash val="solid"/>
            <a:miter lim="800000"/>
          </a:ln>
          <a:effectLst/>
        </p:spPr>
        <p:txBody>
          <a:bodyPr rtlCol="0" anchor="ctr"/>
          <a:lstStyle/>
          <a:p>
            <a:pPr marL="0" marR="0" lvl="0" indent="0" algn="ctr" defTabSz="914355" eaLnBrk="1" fontAlgn="auto" latinLnBrk="0" hangingPunct="1">
              <a:lnSpc>
                <a:spcPct val="100000"/>
              </a:lnSpc>
              <a:spcBef>
                <a:spcPts val="0"/>
              </a:spcBef>
              <a:spcAft>
                <a:spcPts val="0"/>
              </a:spcAft>
              <a:buClrTx/>
              <a:buSzTx/>
              <a:buFontTx/>
              <a:buNone/>
              <a:tabLst/>
              <a:defRPr/>
            </a:pPr>
            <a:r>
              <a:rPr kumimoji="0" lang="en-GB" sz="1600" b="0" i="0" u="none" strike="noStrike" kern="0" cap="none" spc="0" normalizeH="0" baseline="0" noProof="0" dirty="0">
                <a:ln>
                  <a:noFill/>
                </a:ln>
                <a:solidFill>
                  <a:srgbClr val="FFFFFF"/>
                </a:solidFill>
                <a:effectLst/>
                <a:uLnTx/>
                <a:uFillTx/>
                <a:latin typeface="Avenir Medium"/>
                <a:ea typeface="+mn-ea"/>
                <a:cs typeface="+mn-cs"/>
              </a:rPr>
              <a:t>Can you do better with </a:t>
            </a:r>
            <a:br>
              <a:rPr kumimoji="0" lang="en-GB" sz="1600" b="0" i="0" u="none" strike="noStrike" kern="0" cap="none" spc="0" normalizeH="0" baseline="0" noProof="0" dirty="0">
                <a:ln>
                  <a:noFill/>
                </a:ln>
                <a:solidFill>
                  <a:srgbClr val="FFFFFF"/>
                </a:solidFill>
                <a:effectLst/>
                <a:uLnTx/>
                <a:uFillTx/>
                <a:latin typeface="Avenir Medium"/>
                <a:ea typeface="+mn-ea"/>
                <a:cs typeface="+mn-cs"/>
              </a:rPr>
            </a:br>
            <a:r>
              <a:rPr kumimoji="0" lang="en-GB" sz="1600" b="0" i="0" u="none" strike="noStrike" kern="0" cap="none" spc="0" normalizeH="0" baseline="0" noProof="0" dirty="0">
                <a:ln>
                  <a:noFill/>
                </a:ln>
                <a:solidFill>
                  <a:srgbClr val="FFFFFF"/>
                </a:solidFill>
                <a:effectLst/>
                <a:uLnTx/>
                <a:uFillTx/>
                <a:latin typeface="Avenir Medium"/>
                <a:ea typeface="+mn-ea"/>
                <a:cs typeface="+mn-cs"/>
              </a:rPr>
              <a:t>your investments?</a:t>
            </a:r>
          </a:p>
        </p:txBody>
      </p:sp>
      <p:sp>
        <p:nvSpPr>
          <p:cNvPr id="28" name="TextBox 27">
            <a:extLst>
              <a:ext uri="{FF2B5EF4-FFF2-40B4-BE49-F238E27FC236}">
                <a16:creationId xmlns:a16="http://schemas.microsoft.com/office/drawing/2014/main" xmlns="" id="{AF93EDF4-F058-4D5E-A7D1-D1B9E889280D}"/>
              </a:ext>
            </a:extLst>
          </p:cNvPr>
          <p:cNvSpPr txBox="1"/>
          <p:nvPr/>
        </p:nvSpPr>
        <p:spPr>
          <a:xfrm>
            <a:off x="3164461" y="3585308"/>
            <a:ext cx="496002" cy="408623"/>
          </a:xfrm>
          <a:prstGeom prst="roundRect">
            <a:avLst/>
          </a:prstGeom>
          <a:noFill/>
          <a:ln w="12700" cap="flat" cmpd="sng" algn="ctr">
            <a:noFill/>
            <a:prstDash val="solid"/>
            <a:miter lim="800000"/>
          </a:ln>
          <a:effectLst/>
        </p:spPr>
        <p:txBody>
          <a:bodyPr wrap="none" rtlCol="0">
            <a:spAutoFit/>
          </a:bodyPr>
          <a:lstStyle/>
          <a:p>
            <a:pPr marL="0" marR="0" lvl="0" indent="0" defTabSz="914355" eaLnBrk="1" fontAlgn="auto" latinLnBrk="0" hangingPunct="1">
              <a:lnSpc>
                <a:spcPct val="100000"/>
              </a:lnSpc>
              <a:spcBef>
                <a:spcPts val="0"/>
              </a:spcBef>
              <a:spcAft>
                <a:spcPts val="0"/>
              </a:spcAft>
              <a:buClrTx/>
              <a:buSzTx/>
              <a:buFontTx/>
              <a:buNone/>
              <a:tabLst/>
              <a:defRPr/>
            </a:pPr>
            <a:r>
              <a:rPr kumimoji="0" lang="en-GB" sz="1800" b="1" i="0" u="none" strike="noStrike" kern="0" cap="none" spc="0" normalizeH="0" baseline="0" noProof="0" dirty="0">
                <a:ln>
                  <a:noFill/>
                </a:ln>
                <a:solidFill>
                  <a:srgbClr val="4D4D4D"/>
                </a:solidFill>
                <a:effectLst/>
                <a:uLnTx/>
                <a:uFillTx/>
                <a:latin typeface="Avenir Black" charset="0"/>
                <a:ea typeface="Avenir Black" charset="0"/>
                <a:cs typeface="Avenir Black" charset="0"/>
              </a:rPr>
              <a:t>No</a:t>
            </a:r>
          </a:p>
        </p:txBody>
      </p:sp>
      <p:sp>
        <p:nvSpPr>
          <p:cNvPr id="29" name="Snip Diagonal Corner Rectangle 16">
            <a:extLst>
              <a:ext uri="{FF2B5EF4-FFF2-40B4-BE49-F238E27FC236}">
                <a16:creationId xmlns:a16="http://schemas.microsoft.com/office/drawing/2014/main" xmlns="" id="{A2CEC0DE-25CF-4682-A505-6DF9C756CCDF}"/>
              </a:ext>
            </a:extLst>
          </p:cNvPr>
          <p:cNvSpPr/>
          <p:nvPr/>
        </p:nvSpPr>
        <p:spPr>
          <a:xfrm>
            <a:off x="2343439" y="4107261"/>
            <a:ext cx="3051757" cy="618227"/>
          </a:xfrm>
          <a:prstGeom prst="rect">
            <a:avLst/>
          </a:prstGeom>
          <a:solidFill>
            <a:schemeClr val="bg2">
              <a:lumMod val="10000"/>
            </a:schemeClr>
          </a:solidFill>
          <a:ln w="12700" cap="flat" cmpd="sng" algn="ctr">
            <a:noFill/>
            <a:prstDash val="solid"/>
            <a:miter lim="800000"/>
          </a:ln>
          <a:effectLst/>
        </p:spPr>
        <p:txBody>
          <a:bodyPr rtlCol="0" anchor="ctr"/>
          <a:lstStyle/>
          <a:p>
            <a:pPr marL="0" marR="0" lvl="0" indent="0" algn="ctr" defTabSz="914355" eaLnBrk="1" fontAlgn="auto" latinLnBrk="0" hangingPunct="1">
              <a:lnSpc>
                <a:spcPct val="100000"/>
              </a:lnSpc>
              <a:spcBef>
                <a:spcPts val="0"/>
              </a:spcBef>
              <a:spcAft>
                <a:spcPts val="0"/>
              </a:spcAft>
              <a:buClrTx/>
              <a:buSzTx/>
              <a:buFontTx/>
              <a:buNone/>
              <a:tabLst/>
              <a:defRPr/>
            </a:pPr>
            <a:r>
              <a:rPr kumimoji="0" lang="en-GB" sz="1600" b="0" i="0" u="none" strike="noStrike" kern="0" cap="none" spc="0" normalizeH="0" baseline="0" noProof="0" dirty="0">
                <a:ln>
                  <a:noFill/>
                </a:ln>
                <a:solidFill>
                  <a:srgbClr val="FFFFFF"/>
                </a:solidFill>
                <a:effectLst/>
                <a:uLnTx/>
                <a:uFillTx/>
                <a:latin typeface="Avenir Medium"/>
                <a:ea typeface="+mn-ea"/>
                <a:cs typeface="+mn-cs"/>
              </a:rPr>
              <a:t>We need to prioritise </a:t>
            </a:r>
            <a:br>
              <a:rPr kumimoji="0" lang="en-GB" sz="1600" b="0" i="0" u="none" strike="noStrike" kern="0" cap="none" spc="0" normalizeH="0" baseline="0" noProof="0" dirty="0">
                <a:ln>
                  <a:noFill/>
                </a:ln>
                <a:solidFill>
                  <a:srgbClr val="FFFFFF"/>
                </a:solidFill>
                <a:effectLst/>
                <a:uLnTx/>
                <a:uFillTx/>
                <a:latin typeface="Avenir Medium"/>
                <a:ea typeface="+mn-ea"/>
                <a:cs typeface="+mn-cs"/>
              </a:rPr>
            </a:br>
            <a:r>
              <a:rPr kumimoji="0" lang="en-GB" sz="1600" b="0" i="0" u="none" strike="noStrike" kern="0" cap="none" spc="0" normalizeH="0" baseline="0" noProof="0" dirty="0">
                <a:ln>
                  <a:noFill/>
                </a:ln>
                <a:solidFill>
                  <a:srgbClr val="FFFFFF"/>
                </a:solidFill>
                <a:effectLst/>
                <a:uLnTx/>
                <a:uFillTx/>
                <a:latin typeface="Avenir Medium"/>
                <a:ea typeface="+mn-ea"/>
                <a:cs typeface="+mn-cs"/>
              </a:rPr>
              <a:t>the activities</a:t>
            </a:r>
          </a:p>
        </p:txBody>
      </p:sp>
      <p:sp>
        <p:nvSpPr>
          <p:cNvPr id="30" name="TextBox 29">
            <a:extLst>
              <a:ext uri="{FF2B5EF4-FFF2-40B4-BE49-F238E27FC236}">
                <a16:creationId xmlns:a16="http://schemas.microsoft.com/office/drawing/2014/main" xmlns="" id="{14DF2531-B27F-440B-BC24-B60EC08805DE}"/>
              </a:ext>
            </a:extLst>
          </p:cNvPr>
          <p:cNvSpPr txBox="1"/>
          <p:nvPr/>
        </p:nvSpPr>
        <p:spPr>
          <a:xfrm>
            <a:off x="8377924" y="4886023"/>
            <a:ext cx="890983" cy="408623"/>
          </a:xfrm>
          <a:prstGeom prst="roundRect">
            <a:avLst/>
          </a:prstGeom>
          <a:noFill/>
          <a:ln w="12700" cap="flat" cmpd="sng" algn="ctr">
            <a:noFill/>
            <a:prstDash val="solid"/>
            <a:miter lim="800000"/>
          </a:ln>
          <a:effectLst/>
        </p:spPr>
        <p:txBody>
          <a:bodyPr wrap="none" rtlCol="0">
            <a:spAutoFit/>
          </a:bodyPr>
          <a:lstStyle/>
          <a:p>
            <a:pPr marL="0" marR="0" lvl="0" indent="0" defTabSz="914355" eaLnBrk="1" fontAlgn="auto" latinLnBrk="0" hangingPunct="1">
              <a:lnSpc>
                <a:spcPct val="100000"/>
              </a:lnSpc>
              <a:spcBef>
                <a:spcPts val="0"/>
              </a:spcBef>
              <a:spcAft>
                <a:spcPts val="0"/>
              </a:spcAft>
              <a:buClrTx/>
              <a:buSzTx/>
              <a:buFontTx/>
              <a:buNone/>
              <a:tabLst/>
              <a:defRPr/>
            </a:pPr>
            <a:r>
              <a:rPr kumimoji="0" lang="en-GB" sz="1800" b="1" i="0" u="none" strike="noStrike" kern="0" cap="none" spc="0" normalizeH="0" baseline="0" noProof="0" dirty="0">
                <a:ln w="22225">
                  <a:noFill/>
                  <a:prstDash val="solid"/>
                </a:ln>
                <a:solidFill>
                  <a:srgbClr val="4D4D4D"/>
                </a:solidFill>
                <a:effectLst/>
                <a:uLnTx/>
                <a:uFillTx/>
                <a:latin typeface="Avenir Black" charset="0"/>
                <a:ea typeface="Avenir Black" charset="0"/>
                <a:cs typeface="Avenir Black" charset="0"/>
              </a:rPr>
              <a:t>Always</a:t>
            </a:r>
          </a:p>
        </p:txBody>
      </p:sp>
      <p:sp>
        <p:nvSpPr>
          <p:cNvPr id="31" name="TextBox 30">
            <a:extLst>
              <a:ext uri="{FF2B5EF4-FFF2-40B4-BE49-F238E27FC236}">
                <a16:creationId xmlns:a16="http://schemas.microsoft.com/office/drawing/2014/main" xmlns="" id="{4F3E6FA9-9AC6-4D9E-8330-46BEA8A01385}"/>
              </a:ext>
            </a:extLst>
          </p:cNvPr>
          <p:cNvSpPr txBox="1"/>
          <p:nvPr/>
        </p:nvSpPr>
        <p:spPr>
          <a:xfrm>
            <a:off x="3012777" y="4886025"/>
            <a:ext cx="767863" cy="408623"/>
          </a:xfrm>
          <a:prstGeom prst="roundRect">
            <a:avLst/>
          </a:prstGeom>
          <a:noFill/>
          <a:ln w="12700" cap="flat" cmpd="sng" algn="ctr">
            <a:noFill/>
            <a:prstDash val="solid"/>
            <a:miter lim="800000"/>
          </a:ln>
          <a:effectLst/>
        </p:spPr>
        <p:txBody>
          <a:bodyPr wrap="none" rtlCol="0">
            <a:spAutoFit/>
          </a:bodyPr>
          <a:lstStyle/>
          <a:p>
            <a:pPr marL="0" marR="0" lvl="0" indent="0" defTabSz="914355" eaLnBrk="1" fontAlgn="auto" latinLnBrk="0" hangingPunct="1">
              <a:lnSpc>
                <a:spcPct val="100000"/>
              </a:lnSpc>
              <a:spcBef>
                <a:spcPts val="0"/>
              </a:spcBef>
              <a:spcAft>
                <a:spcPts val="0"/>
              </a:spcAft>
              <a:buClrTx/>
              <a:buSzTx/>
              <a:buFontTx/>
              <a:buNone/>
              <a:tabLst/>
              <a:defRPr/>
            </a:pPr>
            <a:r>
              <a:rPr kumimoji="0" lang="en-GB" sz="1800" b="1" i="0" u="none" strike="noStrike" kern="0" cap="none" spc="0" normalizeH="0" baseline="0" noProof="0" dirty="0">
                <a:ln>
                  <a:noFill/>
                </a:ln>
                <a:solidFill>
                  <a:srgbClr val="4D4D4D"/>
                </a:solidFill>
                <a:effectLst/>
                <a:uLnTx/>
                <a:uFillTx/>
                <a:latin typeface="Avenir Black" charset="0"/>
                <a:ea typeface="Avenir Black" charset="0"/>
                <a:cs typeface="Avenir Black" charset="0"/>
              </a:rPr>
              <a:t>How?</a:t>
            </a:r>
          </a:p>
        </p:txBody>
      </p:sp>
      <p:sp>
        <p:nvSpPr>
          <p:cNvPr id="32" name="Rectangle 31">
            <a:extLst>
              <a:ext uri="{FF2B5EF4-FFF2-40B4-BE49-F238E27FC236}">
                <a16:creationId xmlns:a16="http://schemas.microsoft.com/office/drawing/2014/main" xmlns="" id="{99491A3B-FD7A-47A7-87BC-08D9D14869F9}"/>
              </a:ext>
            </a:extLst>
          </p:cNvPr>
          <p:cNvSpPr/>
          <p:nvPr/>
        </p:nvSpPr>
        <p:spPr>
          <a:xfrm>
            <a:off x="4348404" y="1346247"/>
            <a:ext cx="3209524" cy="935244"/>
          </a:xfrm>
          <a:prstGeom prst="rect">
            <a:avLst/>
          </a:prstGeom>
          <a:solidFill>
            <a:schemeClr val="bg2">
              <a:lumMod val="10000"/>
            </a:schemeClr>
          </a:solidFill>
          <a:ln w="12700" cap="flat" cmpd="sng" algn="ctr">
            <a:noFill/>
            <a:prstDash val="solid"/>
            <a:miter lim="800000"/>
          </a:ln>
          <a:effectLst/>
        </p:spPr>
        <p:txBody>
          <a:bodyPr rtlCol="0" anchor="ctr"/>
          <a:lstStyle/>
          <a:p>
            <a:pPr marL="0" marR="0" lvl="0" indent="0" algn="ctr" defTabSz="914355" eaLnBrk="1" fontAlgn="auto" latinLnBrk="0" hangingPunct="1">
              <a:lnSpc>
                <a:spcPct val="100000"/>
              </a:lnSpc>
              <a:spcBef>
                <a:spcPts val="0"/>
              </a:spcBef>
              <a:spcAft>
                <a:spcPts val="0"/>
              </a:spcAft>
              <a:buClrTx/>
              <a:buSzTx/>
              <a:buFontTx/>
              <a:buNone/>
              <a:tabLst/>
              <a:defRPr/>
            </a:pPr>
            <a:r>
              <a:rPr kumimoji="0" lang="en-GB" sz="1600" b="0" i="0" u="none" strike="noStrike" kern="0" cap="none" spc="0" normalizeH="0" baseline="0" noProof="0" dirty="0">
                <a:ln>
                  <a:noFill/>
                </a:ln>
                <a:solidFill>
                  <a:srgbClr val="FFFFFF"/>
                </a:solidFill>
                <a:effectLst/>
                <a:uLnTx/>
                <a:uFillTx/>
                <a:latin typeface="Avenir Medium"/>
                <a:ea typeface="+mn-ea"/>
                <a:cs typeface="+mn-cs"/>
              </a:rPr>
              <a:t>Do your opportunities align to your portfolio vision?</a:t>
            </a:r>
          </a:p>
        </p:txBody>
      </p:sp>
      <p:sp>
        <p:nvSpPr>
          <p:cNvPr id="33" name="Title 10">
            <a:extLst>
              <a:ext uri="{FF2B5EF4-FFF2-40B4-BE49-F238E27FC236}">
                <a16:creationId xmlns:a16="http://schemas.microsoft.com/office/drawing/2014/main" xmlns="" id="{9E7901B0-5436-407E-9A82-62DCC0C9D865}"/>
              </a:ext>
            </a:extLst>
          </p:cNvPr>
          <p:cNvSpPr txBox="1">
            <a:spLocks/>
          </p:cNvSpPr>
          <p:nvPr/>
        </p:nvSpPr>
        <p:spPr>
          <a:xfrm>
            <a:off x="459367" y="441200"/>
            <a:ext cx="11293288" cy="369332"/>
          </a:xfrm>
          <a:prstGeom prst="rect">
            <a:avLst/>
          </a:prstGeom>
        </p:spPr>
        <p:txBody>
          <a:bodyPr vert="horz" wrap="square" lIns="0" tIns="0" rIns="0" bIns="0" rtlCol="0" anchor="t" anchorCtr="0">
            <a:spAutoFit/>
          </a:bodyPr>
          <a:lstStyle>
            <a:lvl1pPr algn="l" defTabSz="914355" rtl="0" eaLnBrk="1" latinLnBrk="0" hangingPunct="1">
              <a:lnSpc>
                <a:spcPct val="100000"/>
              </a:lnSpc>
              <a:spcBef>
                <a:spcPct val="0"/>
              </a:spcBef>
              <a:buNone/>
              <a:defRPr sz="3000" kern="1200" cap="all" spc="245" baseline="0">
                <a:solidFill>
                  <a:schemeClr val="tx2"/>
                </a:solidFill>
                <a:latin typeface="+mj-lt"/>
                <a:ea typeface="+mj-ea"/>
                <a:cs typeface="+mj-cs"/>
              </a:defRPr>
            </a:lvl1pPr>
          </a:lstStyle>
          <a:p>
            <a:pPr marL="0" marR="0" lvl="0" indent="0" algn="l" defTabSz="914355" rtl="0" eaLnBrk="1" fontAlgn="auto" latinLnBrk="0" hangingPunct="1">
              <a:lnSpc>
                <a:spcPct val="100000"/>
              </a:lnSpc>
              <a:spcBef>
                <a:spcPct val="0"/>
              </a:spcBef>
              <a:spcAft>
                <a:spcPts val="0"/>
              </a:spcAft>
              <a:buClrTx/>
              <a:buSzTx/>
              <a:buFontTx/>
              <a:buNone/>
              <a:tabLst/>
              <a:defRPr/>
            </a:pPr>
            <a:r>
              <a:rPr kumimoji="0" lang="en-GB" sz="2400" b="1" i="0" u="none" strike="noStrike" kern="1200" cap="all" spc="245" normalizeH="0" baseline="0" noProof="0" dirty="0">
                <a:ln>
                  <a:noFill/>
                </a:ln>
                <a:solidFill>
                  <a:schemeClr val="tx1"/>
                </a:solidFill>
                <a:effectLst/>
                <a:uLnTx/>
                <a:uFillTx/>
                <a:latin typeface="Calibri Light"/>
                <a:cs typeface="Calibri Light"/>
              </a:rPr>
              <a:t>Opportunity prioritization: does it add up?</a:t>
            </a:r>
            <a:endParaRPr lang="en-GB" sz="2400" b="1" i="0" u="none" strike="noStrike" kern="1200" cap="all" spc="245" normalizeH="0" baseline="0" noProof="0" dirty="0">
              <a:ln>
                <a:noFill/>
              </a:ln>
              <a:solidFill>
                <a:schemeClr val="tx1"/>
              </a:solidFill>
              <a:effectLst/>
              <a:uLnTx/>
              <a:uFillTx/>
              <a:latin typeface="Calibri Light"/>
              <a:cs typeface="Calibri Light"/>
            </a:endParaRPr>
          </a:p>
        </p:txBody>
      </p:sp>
    </p:spTree>
    <p:extLst>
      <p:ext uri="{BB962C8B-B14F-4D97-AF65-F5344CB8AC3E}">
        <p14:creationId xmlns:p14="http://schemas.microsoft.com/office/powerpoint/2010/main" val="35314592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278F7D6E7598A4295D4C43471C3DD9C" ma:contentTypeVersion="10" ma:contentTypeDescription="Create a new document." ma:contentTypeScope="" ma:versionID="fbea376417ef6874cca81f88a51b6ebb">
  <xsd:schema xmlns:xsd="http://www.w3.org/2001/XMLSchema" xmlns:xs="http://www.w3.org/2001/XMLSchema" xmlns:p="http://schemas.microsoft.com/office/2006/metadata/properties" xmlns:ns2="2a12f89a-4652-456c-9c45-df04dddb4f2b" xmlns:ns3="a185d49b-a1c9-4f70-8de9-28bc34729288" targetNamespace="http://schemas.microsoft.com/office/2006/metadata/properties" ma:root="true" ma:fieldsID="c010518c4e627f283a4a0168d805a96e" ns2:_="" ns3:_="">
    <xsd:import namespace="2a12f89a-4652-456c-9c45-df04dddb4f2b"/>
    <xsd:import namespace="a185d49b-a1c9-4f70-8de9-28bc34729288"/>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a12f89a-4652-456c-9c45-df04dddb4f2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a995281b-70e8-4f55-8558-04138d82a234"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185d49b-a1c9-4f70-8de9-28bc34729288"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14" nillable="true" ma:displayName="Taxonomy Catch All Column" ma:hidden="true" ma:list="{698fbc91-e137-4101-8517-d6033e7b0adc}" ma:internalName="TaxCatchAll" ma:showField="CatchAllData" ma:web="a185d49b-a1c9-4f70-8de9-28bc34729288">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a185d49b-a1c9-4f70-8de9-28bc34729288" xsi:nil="true"/>
    <lcf76f155ced4ddcb4097134ff3c332f xmlns="2a12f89a-4652-456c-9c45-df04dddb4f2b">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48E6F9AD-170F-475F-828B-E6BB5808679E}"/>
</file>

<file path=customXml/itemProps2.xml><?xml version="1.0" encoding="utf-8"?>
<ds:datastoreItem xmlns:ds="http://schemas.openxmlformats.org/officeDocument/2006/customXml" ds:itemID="{CCD6670A-12F2-41D7-BB23-0CB9F3C65ABB}"/>
</file>

<file path=customXml/itemProps3.xml><?xml version="1.0" encoding="utf-8"?>
<ds:datastoreItem xmlns:ds="http://schemas.openxmlformats.org/officeDocument/2006/customXml" ds:itemID="{2C6DDE60-52E3-4879-9554-AA30B2077DB8}"/>
</file>

<file path=docProps/app.xml><?xml version="1.0" encoding="utf-8"?>
<Properties xmlns="http://schemas.openxmlformats.org/officeDocument/2006/extended-properties" xmlns:vt="http://schemas.openxmlformats.org/officeDocument/2006/docPropsVTypes">
  <TotalTime>41</TotalTime>
  <Words>3659</Words>
  <Application>Microsoft Office PowerPoint</Application>
  <PresentationFormat>Widescreen</PresentationFormat>
  <Paragraphs>584</Paragraphs>
  <Slides>33</Slides>
  <Notes>31</Notes>
  <HiddenSlides>0</HiddenSlides>
  <MMClips>0</MMClips>
  <ScaleCrop>false</ScaleCrop>
  <HeadingPairs>
    <vt:vector size="6" baseType="variant">
      <vt:variant>
        <vt:lpstr>Fonts Used</vt:lpstr>
      </vt:variant>
      <vt:variant>
        <vt:i4>18</vt:i4>
      </vt:variant>
      <vt:variant>
        <vt:lpstr>Theme</vt:lpstr>
      </vt:variant>
      <vt:variant>
        <vt:i4>1</vt:i4>
      </vt:variant>
      <vt:variant>
        <vt:lpstr>Slide Titles</vt:lpstr>
      </vt:variant>
      <vt:variant>
        <vt:i4>33</vt:i4>
      </vt:variant>
    </vt:vector>
  </HeadingPairs>
  <TitlesOfParts>
    <vt:vector size="52" baseType="lpstr">
      <vt:lpstr>ＭＳ Ｐゴシック</vt:lpstr>
      <vt:lpstr>SimSun</vt:lpstr>
      <vt:lpstr>Abadi</vt:lpstr>
      <vt:lpstr>Arial</vt:lpstr>
      <vt:lpstr>Arial Bold</vt:lpstr>
      <vt:lpstr>Arial Narrow</vt:lpstr>
      <vt:lpstr>Avenir Black</vt:lpstr>
      <vt:lpstr>Avenir Black Oblique</vt:lpstr>
      <vt:lpstr>Avenir Heavy</vt:lpstr>
      <vt:lpstr>Avenir Light</vt:lpstr>
      <vt:lpstr>Avenir Medium</vt:lpstr>
      <vt:lpstr>CA Sans</vt:lpstr>
      <vt:lpstr>Calibri</vt:lpstr>
      <vt:lpstr>Calibri Light</vt:lpstr>
      <vt:lpstr>Century Gothic</vt:lpstr>
      <vt:lpstr>Wingdings</vt:lpstr>
      <vt:lpstr>Wingdings 3</vt:lpstr>
      <vt:lpstr>ヒラギノ角ゴ Pro W3</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HOW YOU BRING YOUR BRAND IDEAL TO LIFE THROUGH COMMUNICATION </vt:lpstr>
      <vt:lpstr>More connected devices…</vt:lpstr>
      <vt:lpstr>Millennials will soon be the biggest consumer group and won’t see digital as something ‘new’ or separate!</vt:lpstr>
      <vt:lpstr>A generation that shops differently &amp; trust peers over brands</vt:lpstr>
      <vt:lpstr>A large amount of time  spent on media is  dedicated to “me time”</vt:lpstr>
      <vt:lpstr>By 2006 Burberry was in trouble</vt:lpstr>
      <vt:lpstr>Burberry Digital Strategy</vt:lpstr>
      <vt:lpstr>Objective is driving excellence in 360 Activation to deliver a total brand experience </vt:lpstr>
      <vt:lpstr>How to get to 360 Activation? </vt:lpstr>
      <vt:lpstr>Understanding the key moments for your ACT</vt:lpstr>
      <vt:lpstr>Key moments are the input for your activation on your Touchpoints </vt:lpstr>
      <vt:lpstr>Map these key moments to explore  &amp; connect them</vt:lpstr>
      <vt:lpstr>PowerPoint Presentation</vt:lpstr>
      <vt:lpstr>PowerPoint Presentation</vt:lpstr>
      <vt:lpstr>Remember the purchase barriers we  discussed for Lucky Strike Double Click in Spain?</vt:lpstr>
      <vt:lpstr>We can apply AIA to address  these purchase barriers </vt:lpstr>
      <vt:lpstr>What is 121?</vt:lpstr>
      <vt:lpstr>To understand purchase barriers we need to look at the Consumer Decision Funnel (CDF)</vt:lpstr>
      <vt:lpstr>Purchase barriers can then be mapped against the Consumer Decision Funnel (CDF)</vt:lpstr>
      <vt:lpstr>Capture consumer data</vt:lpstr>
      <vt:lpstr>What is Digital?</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Omolara Akinlabi</dc:creator>
  <cp:lastModifiedBy>Omolara Akinlabi</cp:lastModifiedBy>
  <cp:revision>6</cp:revision>
  <dcterms:created xsi:type="dcterms:W3CDTF">2022-04-01T16:52:52Z</dcterms:created>
  <dcterms:modified xsi:type="dcterms:W3CDTF">2022-04-01T17:34:43Z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0x010100F278F7D6E7598A4295D4C43471C3DD9C</vt:lpwstr>
  </property>
</Properties>
</file>