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8B580-7DAF-45B8-B840-0425A6CAE13E}"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249670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8B580-7DAF-45B8-B840-0425A6CAE13E}"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243370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8B580-7DAF-45B8-B840-0425A6CAE13E}"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190855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8B580-7DAF-45B8-B840-0425A6CAE13E}"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49177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8B580-7DAF-45B8-B840-0425A6CAE13E}"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16735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8B580-7DAF-45B8-B840-0425A6CAE13E}"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98553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8B580-7DAF-45B8-B840-0425A6CAE13E}"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160705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8B580-7DAF-45B8-B840-0425A6CAE13E}"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250836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8B580-7DAF-45B8-B840-0425A6CAE13E}"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56333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8B580-7DAF-45B8-B840-0425A6CAE13E}"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57470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8B580-7DAF-45B8-B840-0425A6CAE13E}"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99414-3A27-4C55-8B64-8486FF147BB0}" type="slidenum">
              <a:rPr lang="en-US" smtClean="0"/>
              <a:t>‹#›</a:t>
            </a:fld>
            <a:endParaRPr lang="en-US"/>
          </a:p>
        </p:txBody>
      </p:sp>
    </p:spTree>
    <p:extLst>
      <p:ext uri="{BB962C8B-B14F-4D97-AF65-F5344CB8AC3E}">
        <p14:creationId xmlns:p14="http://schemas.microsoft.com/office/powerpoint/2010/main" val="240568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8B580-7DAF-45B8-B840-0425A6CAE13E}" type="datetimeFigureOut">
              <a:rPr lang="en-US" smtClean="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99414-3A27-4C55-8B64-8486FF147BB0}" type="slidenum">
              <a:rPr lang="en-US" smtClean="0"/>
              <a:t>‹#›</a:t>
            </a:fld>
            <a:endParaRPr lang="en-US"/>
          </a:p>
        </p:txBody>
      </p:sp>
    </p:spTree>
    <p:extLst>
      <p:ext uri="{BB962C8B-B14F-4D97-AF65-F5344CB8AC3E}">
        <p14:creationId xmlns:p14="http://schemas.microsoft.com/office/powerpoint/2010/main" val="17753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12000" b="-12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1282289" cy="6876297"/>
          </a:xfrm>
          <a:prstGeom prst="rect">
            <a:avLst/>
          </a:prstGeom>
        </p:spPr>
      </p:pic>
      <p:sp>
        <p:nvSpPr>
          <p:cNvPr id="5" name="Rectangle 4"/>
          <p:cNvSpPr/>
          <p:nvPr/>
        </p:nvSpPr>
        <p:spPr>
          <a:xfrm>
            <a:off x="5922497" y="-18297"/>
            <a:ext cx="6269502" cy="68762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315199" y="2015479"/>
            <a:ext cx="3821723" cy="3416320"/>
          </a:xfrm>
          <a:prstGeom prst="rect">
            <a:avLst/>
          </a:prstGeom>
          <a:noFill/>
        </p:spPr>
        <p:txBody>
          <a:bodyPr wrap="square" rtlCol="0">
            <a:spAutoFit/>
          </a:bodyPr>
          <a:lstStyle/>
          <a:p>
            <a:r>
              <a:rPr lang="en-US" sz="5400" b="1" dirty="0">
                <a:solidFill>
                  <a:schemeClr val="bg1"/>
                </a:solidFill>
              </a:rPr>
              <a:t>Competitors </a:t>
            </a:r>
            <a:r>
              <a:rPr lang="en-US" sz="5400" b="1" dirty="0" smtClean="0">
                <a:solidFill>
                  <a:schemeClr val="bg1"/>
                </a:solidFill>
              </a:rPr>
              <a:t>Analysis </a:t>
            </a:r>
          </a:p>
          <a:p>
            <a:r>
              <a:rPr lang="en-US" sz="5400" b="1" dirty="0" smtClean="0">
                <a:solidFill>
                  <a:schemeClr val="bg1"/>
                </a:solidFill>
              </a:rPr>
              <a:t>Template</a:t>
            </a:r>
            <a:endParaRPr lang="en-US" sz="5400" b="1" dirty="0">
              <a:solidFill>
                <a:schemeClr val="bg1"/>
              </a:solidFill>
            </a:endParaRPr>
          </a:p>
          <a:p>
            <a:endParaRPr lang="en-US" sz="5400" b="1" dirty="0">
              <a:solidFill>
                <a:schemeClr val="bg1"/>
              </a:solidFill>
            </a:endParaRPr>
          </a:p>
        </p:txBody>
      </p:sp>
    </p:spTree>
    <p:extLst>
      <p:ext uri="{BB962C8B-B14F-4D97-AF65-F5344CB8AC3E}">
        <p14:creationId xmlns:p14="http://schemas.microsoft.com/office/powerpoint/2010/main" val="57335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9782" y="1931363"/>
            <a:ext cx="1338187" cy="369332"/>
          </a:xfrm>
          <a:prstGeom prst="rect">
            <a:avLst/>
          </a:prstGeom>
          <a:noFill/>
        </p:spPr>
        <p:txBody>
          <a:bodyPr wrap="none" rtlCol="0">
            <a:spAutoFit/>
          </a:bodyPr>
          <a:lstStyle/>
          <a:p>
            <a:r>
              <a:rPr lang="en-US" b="1" dirty="0" smtClean="0"/>
              <a:t>Competitor:</a:t>
            </a:r>
            <a:endParaRPr lang="en-US" dirty="0"/>
          </a:p>
        </p:txBody>
      </p:sp>
      <p:sp>
        <p:nvSpPr>
          <p:cNvPr id="3" name="Rectangle 2"/>
          <p:cNvSpPr/>
          <p:nvPr/>
        </p:nvSpPr>
        <p:spPr>
          <a:xfrm>
            <a:off x="1939782" y="2665724"/>
            <a:ext cx="1685077"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Date Created:</a:t>
            </a:r>
            <a:endParaRPr lang="en-US" dirty="0"/>
          </a:p>
        </p:txBody>
      </p:sp>
      <p:sp>
        <p:nvSpPr>
          <p:cNvPr id="4" name="Rectangle 3"/>
          <p:cNvSpPr/>
          <p:nvPr/>
        </p:nvSpPr>
        <p:spPr>
          <a:xfrm>
            <a:off x="1939782" y="4130949"/>
            <a:ext cx="1569660"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Analysis By</a:t>
            </a:r>
            <a:r>
              <a:rPr lang="en-US" b="1" dirty="0" smtClean="0">
                <a:solidFill>
                  <a:srgbClr val="000000"/>
                </a:solidFill>
                <a:effectLst/>
                <a:latin typeface="Arial Nova"/>
                <a:ea typeface="Arial Nova"/>
                <a:cs typeface="Arial Nova"/>
              </a:rPr>
              <a:t>:</a:t>
            </a:r>
            <a:endParaRPr lang="en-US" dirty="0">
              <a:solidFill>
                <a:schemeClr val="bg1">
                  <a:lumMod val="75000"/>
                </a:schemeClr>
              </a:solidFill>
            </a:endParaRPr>
          </a:p>
        </p:txBody>
      </p:sp>
      <p:sp>
        <p:nvSpPr>
          <p:cNvPr id="5" name="Rectangle 4"/>
          <p:cNvSpPr/>
          <p:nvPr/>
        </p:nvSpPr>
        <p:spPr>
          <a:xfrm>
            <a:off x="1939782" y="3379695"/>
            <a:ext cx="1232069"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Tier (1-3</a:t>
            </a:r>
            <a:r>
              <a:rPr lang="en-US" b="1" dirty="0" smtClean="0">
                <a:solidFill>
                  <a:srgbClr val="000000"/>
                </a:solidFill>
                <a:effectLst/>
                <a:latin typeface="Arial Nova"/>
                <a:ea typeface="Arial Nova"/>
                <a:cs typeface="Arial Nova"/>
              </a:rPr>
              <a:t>):</a:t>
            </a:r>
            <a:endParaRPr lang="en-US" dirty="0">
              <a:solidFill>
                <a:schemeClr val="bg1">
                  <a:lumMod val="75000"/>
                </a:schemeClr>
              </a:solidFill>
            </a:endParaRPr>
          </a:p>
        </p:txBody>
      </p:sp>
      <p:sp>
        <p:nvSpPr>
          <p:cNvPr id="6" name="Rectangle 5"/>
          <p:cNvSpPr/>
          <p:nvPr/>
        </p:nvSpPr>
        <p:spPr>
          <a:xfrm>
            <a:off x="1583470" y="1593291"/>
            <a:ext cx="8160137" cy="32459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583470" y="2468467"/>
            <a:ext cx="816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83470" y="3225083"/>
            <a:ext cx="816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83470" y="4026942"/>
            <a:ext cx="816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11843" y="1593290"/>
            <a:ext cx="0" cy="3245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942587" y="3276605"/>
            <a:ext cx="4670277" cy="646331"/>
          </a:xfrm>
          <a:prstGeom prst="rect">
            <a:avLst/>
          </a:prstGeom>
        </p:spPr>
        <p:txBody>
          <a:bodyPr wrap="square">
            <a:spAutoFit/>
          </a:bodyPr>
          <a:lstStyle/>
          <a:p>
            <a:r>
              <a:rPr lang="en-US" dirty="0">
                <a:solidFill>
                  <a:schemeClr val="bg1">
                    <a:lumMod val="75000"/>
                  </a:schemeClr>
                </a:solidFill>
              </a:rPr>
              <a:t>Tier 1 - major Competitor / Tier 2 - moderate Competitor / Tier 3 – minor Competitor</a:t>
            </a:r>
            <a:endParaRPr lang="en-US" dirty="0">
              <a:solidFill>
                <a:schemeClr val="bg1">
                  <a:lumMod val="75000"/>
                </a:schemeClr>
              </a:solidFill>
            </a:endParaRPr>
          </a:p>
        </p:txBody>
      </p:sp>
      <p:sp>
        <p:nvSpPr>
          <p:cNvPr id="13" name="Rectangle 12"/>
          <p:cNvSpPr/>
          <p:nvPr/>
        </p:nvSpPr>
        <p:spPr>
          <a:xfrm>
            <a:off x="5145326" y="4248449"/>
            <a:ext cx="1937838" cy="369332"/>
          </a:xfrm>
          <a:prstGeom prst="rect">
            <a:avLst/>
          </a:prstGeom>
        </p:spPr>
        <p:txBody>
          <a:bodyPr wrap="none">
            <a:spAutoFit/>
          </a:bodyPr>
          <a:lstStyle/>
          <a:p>
            <a:r>
              <a:rPr lang="en-US" dirty="0">
                <a:solidFill>
                  <a:schemeClr val="bg1">
                    <a:lumMod val="75000"/>
                  </a:schemeClr>
                </a:solidFill>
              </a:rPr>
              <a:t>@ Mention Owner</a:t>
            </a:r>
            <a:endParaRPr lang="en-US" dirty="0"/>
          </a:p>
        </p:txBody>
      </p:sp>
    </p:spTree>
    <p:extLst>
      <p:ext uri="{BB962C8B-B14F-4D97-AF65-F5344CB8AC3E}">
        <p14:creationId xmlns:p14="http://schemas.microsoft.com/office/powerpoint/2010/main" val="343064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25666"/>
            <a:ext cx="3733704" cy="55335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83470" y="1593290"/>
            <a:ext cx="8160137" cy="41929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67943" y="304212"/>
            <a:ext cx="2797817" cy="553357"/>
          </a:xfrm>
          <a:prstGeom prst="rect">
            <a:avLst/>
          </a:prstGeom>
        </p:spPr>
        <p:txBody>
          <a:bodyPr wrap="none">
            <a:spAutoFit/>
          </a:bodyPr>
          <a:lstStyle/>
          <a:p>
            <a:pPr>
              <a:lnSpc>
                <a:spcPct val="107000"/>
              </a:lnSpc>
              <a:spcBef>
                <a:spcPts val="200"/>
              </a:spcBef>
              <a:spcAft>
                <a:spcPts val="800"/>
              </a:spcAft>
            </a:pPr>
            <a:r>
              <a:rPr lang="en-US" sz="2800" b="1" dirty="0" smtClean="0">
                <a:solidFill>
                  <a:schemeClr val="bg1"/>
                </a:solidFill>
                <a:effectLst/>
                <a:latin typeface="+mj-lt"/>
                <a:ea typeface="Arial Nova"/>
                <a:cs typeface="Arial Nova"/>
              </a:rPr>
              <a:t>Competitor Profile</a:t>
            </a:r>
            <a:endParaRPr lang="en-US" sz="2800" dirty="0">
              <a:solidFill>
                <a:schemeClr val="bg1"/>
              </a:solidFill>
              <a:effectLst/>
              <a:latin typeface="+mj-lt"/>
              <a:ea typeface="Calibri" panose="020F0502020204030204" pitchFamily="34" charset="0"/>
              <a:cs typeface="Times New Roman" panose="02020603050405020304" pitchFamily="18" charset="0"/>
            </a:endParaRPr>
          </a:p>
        </p:txBody>
      </p:sp>
      <p:sp>
        <p:nvSpPr>
          <p:cNvPr id="3" name="Rectangle 2"/>
          <p:cNvSpPr/>
          <p:nvPr/>
        </p:nvSpPr>
        <p:spPr>
          <a:xfrm>
            <a:off x="2176868" y="1905494"/>
            <a:ext cx="2236510"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Company Mission:</a:t>
            </a:r>
            <a:endParaRPr lang="en-US" dirty="0">
              <a:solidFill>
                <a:schemeClr val="bg1">
                  <a:lumMod val="75000"/>
                </a:schemeClr>
              </a:solidFill>
            </a:endParaRPr>
          </a:p>
        </p:txBody>
      </p:sp>
      <p:sp>
        <p:nvSpPr>
          <p:cNvPr id="4" name="Rectangle 3"/>
          <p:cNvSpPr/>
          <p:nvPr/>
        </p:nvSpPr>
        <p:spPr>
          <a:xfrm>
            <a:off x="2176868" y="2730365"/>
            <a:ext cx="1915909"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Key Objectives:</a:t>
            </a:r>
            <a:endParaRPr lang="en-US" dirty="0"/>
          </a:p>
        </p:txBody>
      </p:sp>
      <p:sp>
        <p:nvSpPr>
          <p:cNvPr id="5" name="Rectangle 4"/>
          <p:cNvSpPr/>
          <p:nvPr/>
        </p:nvSpPr>
        <p:spPr>
          <a:xfrm>
            <a:off x="5003854" y="2628793"/>
            <a:ext cx="3788217" cy="369332"/>
          </a:xfrm>
          <a:prstGeom prst="rect">
            <a:avLst/>
          </a:prstGeom>
        </p:spPr>
        <p:txBody>
          <a:bodyPr wrap="none">
            <a:spAutoFit/>
          </a:bodyPr>
          <a:lstStyle/>
          <a:p>
            <a:r>
              <a:rPr lang="en-US" dirty="0" smtClean="0">
                <a:solidFill>
                  <a:srgbClr val="AEAAAA"/>
                </a:solidFill>
                <a:effectLst/>
                <a:latin typeface="Arial Nova"/>
                <a:ea typeface="Arial Nova"/>
                <a:cs typeface="Arial Nova"/>
              </a:rPr>
              <a:t>e.g. maintain majority market share</a:t>
            </a:r>
            <a:endParaRPr lang="en-US" dirty="0"/>
          </a:p>
        </p:txBody>
      </p:sp>
      <p:sp>
        <p:nvSpPr>
          <p:cNvPr id="6" name="Rectangle 5"/>
          <p:cNvSpPr/>
          <p:nvPr/>
        </p:nvSpPr>
        <p:spPr>
          <a:xfrm>
            <a:off x="2176868" y="3459548"/>
            <a:ext cx="1556836"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Capabilities:</a:t>
            </a:r>
            <a:endParaRPr lang="en-US" dirty="0"/>
          </a:p>
        </p:txBody>
      </p:sp>
      <p:sp>
        <p:nvSpPr>
          <p:cNvPr id="7" name="Rectangle 6"/>
          <p:cNvSpPr/>
          <p:nvPr/>
        </p:nvSpPr>
        <p:spPr>
          <a:xfrm>
            <a:off x="4811843" y="3449516"/>
            <a:ext cx="4724370" cy="369332"/>
          </a:xfrm>
          <a:prstGeom prst="rect">
            <a:avLst/>
          </a:prstGeom>
        </p:spPr>
        <p:txBody>
          <a:bodyPr wrap="none">
            <a:spAutoFit/>
          </a:bodyPr>
          <a:lstStyle/>
          <a:p>
            <a:r>
              <a:rPr lang="en-US" dirty="0" smtClean="0">
                <a:solidFill>
                  <a:srgbClr val="AEAAAA"/>
                </a:solidFill>
                <a:effectLst/>
                <a:latin typeface="Arial Nova"/>
                <a:ea typeface="Arial Nova"/>
                <a:cs typeface="Arial Nova"/>
              </a:rPr>
              <a:t>e.g. key partnerships in the enterprise space</a:t>
            </a:r>
            <a:endParaRPr lang="en-US" dirty="0"/>
          </a:p>
        </p:txBody>
      </p:sp>
      <p:sp>
        <p:nvSpPr>
          <p:cNvPr id="8" name="Rectangle 7"/>
          <p:cNvSpPr/>
          <p:nvPr/>
        </p:nvSpPr>
        <p:spPr>
          <a:xfrm>
            <a:off x="2278174" y="4298578"/>
            <a:ext cx="1838965"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Company Size:</a:t>
            </a:r>
            <a:endParaRPr lang="en-US" dirty="0"/>
          </a:p>
        </p:txBody>
      </p:sp>
      <p:sp>
        <p:nvSpPr>
          <p:cNvPr id="9" name="Rectangle 8"/>
          <p:cNvSpPr/>
          <p:nvPr/>
        </p:nvSpPr>
        <p:spPr>
          <a:xfrm>
            <a:off x="2266553" y="5048367"/>
            <a:ext cx="1223412" cy="369332"/>
          </a:xfrm>
          <a:prstGeom prst="rect">
            <a:avLst/>
          </a:prstGeom>
        </p:spPr>
        <p:txBody>
          <a:bodyPr wrap="none">
            <a:spAutoFit/>
          </a:bodyPr>
          <a:lstStyle/>
          <a:p>
            <a:r>
              <a:rPr lang="en-US" b="1" dirty="0" smtClean="0">
                <a:solidFill>
                  <a:srgbClr val="000000"/>
                </a:solidFill>
                <a:effectLst/>
                <a:latin typeface="Arial Nova"/>
                <a:ea typeface="Arial Nova"/>
                <a:cs typeface="Arial Nova"/>
              </a:rPr>
              <a:t>Revenue:</a:t>
            </a:r>
            <a:endParaRPr lang="en-US" dirty="0"/>
          </a:p>
        </p:txBody>
      </p:sp>
      <p:cxnSp>
        <p:nvCxnSpPr>
          <p:cNvPr id="12" name="Straight Connector 11"/>
          <p:cNvCxnSpPr/>
          <p:nvPr/>
        </p:nvCxnSpPr>
        <p:spPr>
          <a:xfrm>
            <a:off x="4811843" y="1593290"/>
            <a:ext cx="0" cy="4192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83470" y="2468467"/>
            <a:ext cx="816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83470" y="3225083"/>
            <a:ext cx="816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83470" y="4034552"/>
            <a:ext cx="816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83470" y="4829031"/>
            <a:ext cx="81601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913553" y="1879946"/>
            <a:ext cx="3707618" cy="369332"/>
          </a:xfrm>
          <a:prstGeom prst="rect">
            <a:avLst/>
          </a:prstGeom>
        </p:spPr>
        <p:txBody>
          <a:bodyPr wrap="none">
            <a:spAutoFit/>
          </a:bodyPr>
          <a:lstStyle/>
          <a:p>
            <a:r>
              <a:rPr lang="en-US" dirty="0" smtClean="0">
                <a:solidFill>
                  <a:schemeClr val="bg1">
                    <a:lumMod val="75000"/>
                  </a:schemeClr>
                </a:solidFill>
              </a:rPr>
              <a:t>e.g. unleash potential of every team</a:t>
            </a:r>
            <a:endParaRPr lang="en-US" dirty="0">
              <a:solidFill>
                <a:schemeClr val="bg1">
                  <a:lumMod val="75000"/>
                </a:schemeClr>
              </a:solidFill>
            </a:endParaRPr>
          </a:p>
        </p:txBody>
      </p:sp>
    </p:spTree>
    <p:extLst>
      <p:ext uri="{BB962C8B-B14F-4D97-AF65-F5344CB8AC3E}">
        <p14:creationId xmlns:p14="http://schemas.microsoft.com/office/powerpoint/2010/main" val="128078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325666"/>
            <a:ext cx="4370301" cy="55335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08476" y="2122940"/>
            <a:ext cx="6096000" cy="373757"/>
          </a:xfrm>
          <a:prstGeom prst="rect">
            <a:avLst/>
          </a:prstGeom>
        </p:spPr>
        <p:txBody>
          <a:bodyPr>
            <a:spAutoFit/>
          </a:bodyPr>
          <a:lstStyle/>
          <a:p>
            <a:pPr marL="342900" marR="0" lvl="0" indent="-342900">
              <a:lnSpc>
                <a:spcPct val="107000"/>
              </a:lnSpc>
              <a:spcBef>
                <a:spcPts val="200"/>
              </a:spcBef>
              <a:spcAft>
                <a:spcPts val="800"/>
              </a:spcAft>
              <a:buFont typeface="Symbol" panose="05050102010706020507" pitchFamily="18" charset="2"/>
              <a:buChar char=""/>
            </a:pPr>
            <a:r>
              <a:rPr lang="en-US" dirty="0" smtClean="0">
                <a:effectLst/>
                <a:latin typeface="Arial Nova"/>
                <a:ea typeface="Arial Nova"/>
                <a:cs typeface="Arial Nova"/>
              </a:rPr>
              <a:t>Key differentiators : e.g. powerful feature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81196" y="325666"/>
            <a:ext cx="3989105" cy="532903"/>
          </a:xfrm>
          <a:prstGeom prst="rect">
            <a:avLst/>
          </a:prstGeom>
        </p:spPr>
        <p:txBody>
          <a:bodyPr wrap="none">
            <a:spAutoFit/>
          </a:bodyPr>
          <a:lstStyle/>
          <a:p>
            <a:pPr>
              <a:lnSpc>
                <a:spcPct val="107000"/>
              </a:lnSpc>
              <a:spcBef>
                <a:spcPts val="200"/>
              </a:spcBef>
              <a:spcAft>
                <a:spcPts val="800"/>
              </a:spcAft>
            </a:pPr>
            <a:r>
              <a:rPr lang="en-US" sz="2800" b="1" dirty="0" smtClean="0">
                <a:solidFill>
                  <a:schemeClr val="bg1"/>
                </a:solidFill>
                <a:effectLst/>
                <a:latin typeface="+mj-lt"/>
                <a:ea typeface="Arial Nova"/>
                <a:cs typeface="Arial Nova"/>
              </a:rPr>
              <a:t>Our Competitor Advantage</a:t>
            </a:r>
            <a:endParaRPr lang="en-US" sz="2800" dirty="0" smtClean="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82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 y="325666"/>
            <a:ext cx="5148775" cy="55335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8303" y="1463093"/>
            <a:ext cx="9194910" cy="650522"/>
          </a:xfrm>
          <a:prstGeom prst="rect">
            <a:avLst/>
          </a:prstGeom>
          <a:solidFill>
            <a:schemeClr val="accent3">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28060" y="292668"/>
            <a:ext cx="4680705" cy="553357"/>
          </a:xfrm>
          <a:prstGeom prst="rect">
            <a:avLst/>
          </a:prstGeom>
        </p:spPr>
        <p:txBody>
          <a:bodyPr wrap="none">
            <a:spAutoFit/>
          </a:bodyPr>
          <a:lstStyle/>
          <a:p>
            <a:pPr>
              <a:lnSpc>
                <a:spcPct val="107000"/>
              </a:lnSpc>
              <a:spcBef>
                <a:spcPts val="200"/>
              </a:spcBef>
              <a:spcAft>
                <a:spcPts val="800"/>
              </a:spcAft>
            </a:pPr>
            <a:r>
              <a:rPr lang="en-US" sz="2800" b="1" dirty="0" smtClean="0">
                <a:solidFill>
                  <a:schemeClr val="bg1"/>
                </a:solidFill>
                <a:effectLst/>
                <a:latin typeface="+mj-lt"/>
                <a:ea typeface="Arial Nova"/>
                <a:cs typeface="Arial Nova"/>
              </a:rPr>
              <a:t>Target market and market share</a:t>
            </a:r>
            <a:endParaRPr lang="en-US" sz="2800" dirty="0">
              <a:solidFill>
                <a:schemeClr val="bg1"/>
              </a:solidFill>
              <a:effectLst/>
              <a:latin typeface="+mj-lt"/>
              <a:ea typeface="Calibri" panose="020F0502020204030204" pitchFamily="34" charset="0"/>
              <a:cs typeface="Times New Roman" panose="02020603050405020304" pitchFamily="18" charset="0"/>
            </a:endParaRPr>
          </a:p>
        </p:txBody>
      </p:sp>
      <p:sp>
        <p:nvSpPr>
          <p:cNvPr id="3" name="Rectangle 2"/>
          <p:cNvSpPr/>
          <p:nvPr/>
        </p:nvSpPr>
        <p:spPr>
          <a:xfrm>
            <a:off x="1411449" y="2606343"/>
            <a:ext cx="1374351" cy="338554"/>
          </a:xfrm>
          <a:prstGeom prst="rect">
            <a:avLst/>
          </a:prstGeom>
        </p:spPr>
        <p:txBody>
          <a:bodyPr wrap="none">
            <a:spAutoFit/>
          </a:bodyPr>
          <a:lstStyle/>
          <a:p>
            <a:r>
              <a:rPr lang="en-US" sz="1600" b="1" dirty="0" smtClean="0">
                <a:effectLst/>
                <a:ea typeface="Arial Nova"/>
                <a:cs typeface="Arial Nova"/>
              </a:rPr>
              <a:t>Target Market</a:t>
            </a:r>
            <a:endParaRPr lang="en-US" sz="1600" dirty="0"/>
          </a:p>
        </p:txBody>
      </p:sp>
      <p:sp>
        <p:nvSpPr>
          <p:cNvPr id="4" name="Rectangle 3"/>
          <p:cNvSpPr/>
          <p:nvPr/>
        </p:nvSpPr>
        <p:spPr>
          <a:xfrm>
            <a:off x="1643467" y="3555916"/>
            <a:ext cx="910314" cy="338554"/>
          </a:xfrm>
          <a:prstGeom prst="rect">
            <a:avLst/>
          </a:prstGeom>
        </p:spPr>
        <p:txBody>
          <a:bodyPr wrap="none">
            <a:spAutoFit/>
          </a:bodyPr>
          <a:lstStyle/>
          <a:p>
            <a:r>
              <a:rPr lang="en-US" sz="1600" b="1" dirty="0" smtClean="0">
                <a:effectLst/>
                <a:ea typeface="Arial Nova"/>
                <a:cs typeface="Arial Nova"/>
              </a:rPr>
              <a:t>Verticals</a:t>
            </a:r>
            <a:endParaRPr lang="en-US" sz="1600" dirty="0"/>
          </a:p>
        </p:txBody>
      </p:sp>
      <p:sp>
        <p:nvSpPr>
          <p:cNvPr id="5" name="Rectangle 4"/>
          <p:cNvSpPr/>
          <p:nvPr/>
        </p:nvSpPr>
        <p:spPr>
          <a:xfrm>
            <a:off x="1435740" y="4570862"/>
            <a:ext cx="1332673" cy="338554"/>
          </a:xfrm>
          <a:prstGeom prst="rect">
            <a:avLst/>
          </a:prstGeom>
        </p:spPr>
        <p:txBody>
          <a:bodyPr wrap="none">
            <a:spAutoFit/>
          </a:bodyPr>
          <a:lstStyle/>
          <a:p>
            <a:r>
              <a:rPr lang="en-US" sz="1600" b="1" dirty="0" smtClean="0">
                <a:effectLst/>
                <a:ea typeface="Arial Nova"/>
                <a:cs typeface="Arial Nova"/>
              </a:rPr>
              <a:t>Market Share</a:t>
            </a:r>
            <a:endParaRPr lang="en-US" sz="1600" dirty="0"/>
          </a:p>
        </p:txBody>
      </p:sp>
      <p:sp>
        <p:nvSpPr>
          <p:cNvPr id="6" name="Rectangle 5"/>
          <p:cNvSpPr/>
          <p:nvPr/>
        </p:nvSpPr>
        <p:spPr>
          <a:xfrm>
            <a:off x="3546427" y="1598003"/>
            <a:ext cx="1415772" cy="54898"/>
          </a:xfrm>
          <a:prstGeom prst="rect">
            <a:avLst/>
          </a:prstGeom>
        </p:spPr>
        <p:txBody>
          <a:bodyPr wrap="none">
            <a:spAutoFit/>
          </a:bodyPr>
          <a:lstStyle/>
          <a:p>
            <a:r>
              <a:rPr lang="en-US" b="1" dirty="0" smtClean="0">
                <a:effectLst/>
                <a:latin typeface="Arial Nova"/>
                <a:ea typeface="Arial Nova"/>
                <a:cs typeface="Arial Nova"/>
              </a:rPr>
              <a:t>Competitor</a:t>
            </a:r>
            <a:endParaRPr lang="en-US" dirty="0"/>
          </a:p>
        </p:txBody>
      </p:sp>
      <p:sp>
        <p:nvSpPr>
          <p:cNvPr id="7" name="Rectangle 6"/>
          <p:cNvSpPr/>
          <p:nvPr/>
        </p:nvSpPr>
        <p:spPr>
          <a:xfrm>
            <a:off x="5600401" y="1598003"/>
            <a:ext cx="1710725" cy="54898"/>
          </a:xfrm>
          <a:prstGeom prst="rect">
            <a:avLst/>
          </a:prstGeom>
        </p:spPr>
        <p:txBody>
          <a:bodyPr wrap="none">
            <a:spAutoFit/>
          </a:bodyPr>
          <a:lstStyle/>
          <a:p>
            <a:r>
              <a:rPr lang="en-US" b="1" dirty="0" smtClean="0">
                <a:effectLst/>
                <a:latin typeface="Arial Nova"/>
                <a:ea typeface="Arial Nova"/>
                <a:cs typeface="Arial Nova"/>
              </a:rPr>
              <a:t>Our Company</a:t>
            </a:r>
            <a:endParaRPr lang="en-US" dirty="0"/>
          </a:p>
        </p:txBody>
      </p:sp>
      <p:sp>
        <p:nvSpPr>
          <p:cNvPr id="8" name="Rectangle 7"/>
          <p:cNvSpPr/>
          <p:nvPr/>
        </p:nvSpPr>
        <p:spPr>
          <a:xfrm>
            <a:off x="7899360" y="1598003"/>
            <a:ext cx="1595309" cy="54898"/>
          </a:xfrm>
          <a:prstGeom prst="rect">
            <a:avLst/>
          </a:prstGeom>
        </p:spPr>
        <p:txBody>
          <a:bodyPr wrap="none">
            <a:spAutoFit/>
          </a:bodyPr>
          <a:lstStyle/>
          <a:p>
            <a:r>
              <a:rPr lang="en-US" b="1" dirty="0" smtClean="0">
                <a:effectLst/>
                <a:latin typeface="Arial Nova"/>
                <a:ea typeface="Arial Nova"/>
                <a:cs typeface="Arial Nova"/>
              </a:rPr>
              <a:t>Commentary</a:t>
            </a:r>
            <a:endParaRPr lang="en-US" dirty="0"/>
          </a:p>
        </p:txBody>
      </p:sp>
      <p:sp>
        <p:nvSpPr>
          <p:cNvPr id="10" name="Rectangle 9"/>
          <p:cNvSpPr/>
          <p:nvPr/>
        </p:nvSpPr>
        <p:spPr>
          <a:xfrm>
            <a:off x="1148303" y="2113615"/>
            <a:ext cx="9194910" cy="326785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3282846" y="1478083"/>
            <a:ext cx="0" cy="3918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66479" y="1463093"/>
            <a:ext cx="0" cy="3918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34924" y="1463093"/>
            <a:ext cx="0" cy="3918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48303" y="3222885"/>
            <a:ext cx="91949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48303" y="4212236"/>
            <a:ext cx="91949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9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325666"/>
            <a:ext cx="3733704" cy="55335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69033" y="1708880"/>
            <a:ext cx="9084040" cy="46919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469033" y="1079293"/>
            <a:ext cx="9084040" cy="62958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08257" y="291997"/>
            <a:ext cx="3487712" cy="553357"/>
          </a:xfrm>
          <a:prstGeom prst="rect">
            <a:avLst/>
          </a:prstGeom>
        </p:spPr>
        <p:txBody>
          <a:bodyPr wrap="square">
            <a:spAutoFit/>
          </a:bodyPr>
          <a:lstStyle/>
          <a:p>
            <a:pPr>
              <a:lnSpc>
                <a:spcPct val="107000"/>
              </a:lnSpc>
              <a:spcAft>
                <a:spcPts val="800"/>
              </a:spcAft>
            </a:pPr>
            <a:r>
              <a:rPr lang="en-US" sz="2800" dirty="0" smtClean="0">
                <a:solidFill>
                  <a:schemeClr val="bg1"/>
                </a:solidFill>
                <a:effectLst/>
                <a:highlight>
                  <a:srgbClr val="0000FF"/>
                </a:highlight>
                <a:latin typeface="+mj-lt"/>
                <a:ea typeface="Calibri" panose="020F0502020204030204" pitchFamily="34" charset="0"/>
                <a:cs typeface="Times New Roman" panose="02020603050405020304" pitchFamily="18" charset="0"/>
              </a:rPr>
              <a:t> </a:t>
            </a:r>
            <a:r>
              <a:rPr lang="en-US" sz="2800" b="1" dirty="0" smtClean="0">
                <a:solidFill>
                  <a:schemeClr val="bg1"/>
                </a:solidFill>
                <a:effectLst/>
                <a:latin typeface="+mj-lt"/>
                <a:ea typeface="Arial Nova"/>
                <a:cs typeface="Arial Nova"/>
              </a:rPr>
              <a:t>Product Offerings</a:t>
            </a:r>
            <a:endParaRPr lang="en-US" sz="2800" dirty="0">
              <a:solidFill>
                <a:schemeClr val="bg1"/>
              </a:solidFill>
              <a:effectLst/>
              <a:latin typeface="+mj-lt"/>
              <a:ea typeface="Calibri" panose="020F0502020204030204" pitchFamily="34" charset="0"/>
              <a:cs typeface="Times New Roman" panose="02020603050405020304" pitchFamily="18" charset="0"/>
            </a:endParaRPr>
          </a:p>
        </p:txBody>
      </p:sp>
      <p:sp>
        <p:nvSpPr>
          <p:cNvPr id="3" name="Rectangle 2"/>
          <p:cNvSpPr/>
          <p:nvPr/>
        </p:nvSpPr>
        <p:spPr>
          <a:xfrm>
            <a:off x="1838414" y="1940371"/>
            <a:ext cx="1493643" cy="704616"/>
          </a:xfrm>
          <a:prstGeom prst="rect">
            <a:avLst/>
          </a:prstGeom>
        </p:spPr>
        <p:txBody>
          <a:bodyPr wrap="square">
            <a:spAutoFit/>
          </a:bodyPr>
          <a:lstStyle/>
          <a:p>
            <a:pPr>
              <a:lnSpc>
                <a:spcPct val="107000"/>
              </a:lnSpc>
              <a:spcBef>
                <a:spcPts val="1500"/>
              </a:spcBef>
              <a:spcAft>
                <a:spcPts val="800"/>
              </a:spcAft>
            </a:pPr>
            <a:r>
              <a:rPr lang="en-US" sz="1600" b="1" dirty="0" smtClean="0">
                <a:effectLst/>
                <a:ea typeface="Arial Nova"/>
                <a:cs typeface="Arial Nova"/>
              </a:rPr>
              <a:t>Product </a:t>
            </a:r>
            <a:endParaRPr lang="en-US" sz="1600" dirty="0" smtClean="0">
              <a:effectLst/>
              <a:ea typeface="Calibri" panose="020F0502020204030204" pitchFamily="34" charset="0"/>
              <a:cs typeface="Times New Roman" panose="02020603050405020304" pitchFamily="18" charset="0"/>
            </a:endParaRPr>
          </a:p>
          <a:p>
            <a:r>
              <a:rPr lang="en-US" sz="1600" b="1" dirty="0" smtClean="0">
                <a:effectLst/>
                <a:ea typeface="Arial Nova"/>
                <a:cs typeface="Arial Nova"/>
              </a:rPr>
              <a:t>Overview</a:t>
            </a:r>
            <a:endParaRPr lang="en-US" sz="1600" dirty="0"/>
          </a:p>
        </p:txBody>
      </p:sp>
      <p:sp>
        <p:nvSpPr>
          <p:cNvPr id="7" name="Rectangle 6"/>
          <p:cNvSpPr/>
          <p:nvPr/>
        </p:nvSpPr>
        <p:spPr>
          <a:xfrm>
            <a:off x="3927420" y="1263044"/>
            <a:ext cx="1415772" cy="54898"/>
          </a:xfrm>
          <a:prstGeom prst="rect">
            <a:avLst/>
          </a:prstGeom>
        </p:spPr>
        <p:txBody>
          <a:bodyPr wrap="none">
            <a:spAutoFit/>
          </a:bodyPr>
          <a:lstStyle/>
          <a:p>
            <a:r>
              <a:rPr lang="en-US" b="1" dirty="0" smtClean="0">
                <a:effectLst/>
                <a:latin typeface="Arial Nova"/>
                <a:ea typeface="Arial Nova"/>
                <a:cs typeface="Arial Nova"/>
              </a:rPr>
              <a:t>Competitor</a:t>
            </a:r>
            <a:endParaRPr lang="en-US" dirty="0"/>
          </a:p>
        </p:txBody>
      </p:sp>
      <p:sp>
        <p:nvSpPr>
          <p:cNvPr id="8" name="Rectangle 7"/>
          <p:cNvSpPr/>
          <p:nvPr/>
        </p:nvSpPr>
        <p:spPr>
          <a:xfrm>
            <a:off x="5981394" y="1263044"/>
            <a:ext cx="1710725" cy="54898"/>
          </a:xfrm>
          <a:prstGeom prst="rect">
            <a:avLst/>
          </a:prstGeom>
        </p:spPr>
        <p:txBody>
          <a:bodyPr wrap="none">
            <a:spAutoFit/>
          </a:bodyPr>
          <a:lstStyle/>
          <a:p>
            <a:r>
              <a:rPr lang="en-US" b="1" dirty="0" smtClean="0">
                <a:effectLst/>
                <a:latin typeface="Arial Nova"/>
                <a:ea typeface="Arial Nova"/>
                <a:cs typeface="Arial Nova"/>
              </a:rPr>
              <a:t>Our Company</a:t>
            </a:r>
            <a:endParaRPr lang="en-US" dirty="0"/>
          </a:p>
        </p:txBody>
      </p:sp>
      <p:sp>
        <p:nvSpPr>
          <p:cNvPr id="9" name="Rectangle 8"/>
          <p:cNvSpPr/>
          <p:nvPr/>
        </p:nvSpPr>
        <p:spPr>
          <a:xfrm>
            <a:off x="8280353" y="1263044"/>
            <a:ext cx="1595309" cy="54898"/>
          </a:xfrm>
          <a:prstGeom prst="rect">
            <a:avLst/>
          </a:prstGeom>
        </p:spPr>
        <p:txBody>
          <a:bodyPr wrap="none">
            <a:spAutoFit/>
          </a:bodyPr>
          <a:lstStyle/>
          <a:p>
            <a:r>
              <a:rPr lang="en-US" b="1" dirty="0" smtClean="0">
                <a:effectLst/>
                <a:latin typeface="Arial Nova"/>
                <a:ea typeface="Arial Nova"/>
                <a:cs typeface="Arial Nova"/>
              </a:rPr>
              <a:t>Commentary</a:t>
            </a:r>
            <a:endParaRPr lang="en-US" dirty="0"/>
          </a:p>
        </p:txBody>
      </p:sp>
      <p:sp>
        <p:nvSpPr>
          <p:cNvPr id="10" name="Rectangle 9"/>
          <p:cNvSpPr/>
          <p:nvPr/>
        </p:nvSpPr>
        <p:spPr>
          <a:xfrm>
            <a:off x="1845882" y="2786874"/>
            <a:ext cx="1808813" cy="704616"/>
          </a:xfrm>
          <a:prstGeom prst="rect">
            <a:avLst/>
          </a:prstGeom>
        </p:spPr>
        <p:txBody>
          <a:bodyPr wrap="square">
            <a:spAutoFit/>
          </a:bodyPr>
          <a:lstStyle/>
          <a:p>
            <a:pPr>
              <a:lnSpc>
                <a:spcPct val="107000"/>
              </a:lnSpc>
              <a:spcBef>
                <a:spcPts val="1500"/>
              </a:spcBef>
              <a:spcAft>
                <a:spcPts val="800"/>
              </a:spcAft>
            </a:pPr>
            <a:r>
              <a:rPr lang="en-US" sz="1600" b="1" dirty="0" smtClean="0">
                <a:effectLst/>
                <a:ea typeface="Arial Nova"/>
                <a:cs typeface="Arial Nova"/>
              </a:rPr>
              <a:t>Positioning /</a:t>
            </a:r>
            <a:endParaRPr lang="en-US" sz="1600" dirty="0" smtClean="0">
              <a:effectLst/>
              <a:ea typeface="Calibri" panose="020F0502020204030204" pitchFamily="34" charset="0"/>
              <a:cs typeface="Times New Roman" panose="02020603050405020304" pitchFamily="18" charset="0"/>
            </a:endParaRPr>
          </a:p>
          <a:p>
            <a:r>
              <a:rPr lang="en-US" sz="1600" b="1" dirty="0" smtClean="0">
                <a:effectLst/>
                <a:ea typeface="Arial Nova"/>
                <a:cs typeface="Arial Nova"/>
              </a:rPr>
              <a:t>Category</a:t>
            </a:r>
            <a:endParaRPr lang="en-US" sz="1600" dirty="0"/>
          </a:p>
        </p:txBody>
      </p:sp>
      <p:sp>
        <p:nvSpPr>
          <p:cNvPr id="11" name="Rectangle 10"/>
          <p:cNvSpPr/>
          <p:nvPr/>
        </p:nvSpPr>
        <p:spPr>
          <a:xfrm>
            <a:off x="1823488" y="3790738"/>
            <a:ext cx="761747" cy="338554"/>
          </a:xfrm>
          <a:prstGeom prst="rect">
            <a:avLst/>
          </a:prstGeom>
        </p:spPr>
        <p:txBody>
          <a:bodyPr wrap="none">
            <a:spAutoFit/>
          </a:bodyPr>
          <a:lstStyle/>
          <a:p>
            <a:r>
              <a:rPr lang="en-US" sz="1600" b="1" dirty="0" smtClean="0">
                <a:effectLst/>
                <a:ea typeface="Arial Nova"/>
                <a:cs typeface="Arial Nova"/>
              </a:rPr>
              <a:t>Pricing</a:t>
            </a:r>
            <a:endParaRPr lang="en-US" sz="1600" dirty="0"/>
          </a:p>
        </p:txBody>
      </p:sp>
      <p:sp>
        <p:nvSpPr>
          <p:cNvPr id="12" name="Rectangle 11"/>
          <p:cNvSpPr/>
          <p:nvPr/>
        </p:nvSpPr>
        <p:spPr>
          <a:xfrm>
            <a:off x="1823488" y="4334747"/>
            <a:ext cx="1324080" cy="584775"/>
          </a:xfrm>
          <a:prstGeom prst="rect">
            <a:avLst/>
          </a:prstGeom>
        </p:spPr>
        <p:txBody>
          <a:bodyPr wrap="none">
            <a:spAutoFit/>
          </a:bodyPr>
          <a:lstStyle/>
          <a:p>
            <a:r>
              <a:rPr lang="en-US" sz="1600" b="1" dirty="0" smtClean="0">
                <a:solidFill>
                  <a:srgbClr val="000000"/>
                </a:solidFill>
                <a:effectLst/>
                <a:ea typeface="Arial Nova"/>
                <a:cs typeface="Arial Nova"/>
              </a:rPr>
              <a:t>Core Feature</a:t>
            </a:r>
          </a:p>
          <a:p>
            <a:r>
              <a:rPr lang="en-US" sz="1600" b="1" dirty="0" err="1" smtClean="0">
                <a:solidFill>
                  <a:srgbClr val="000000"/>
                </a:solidFill>
                <a:effectLst/>
                <a:ea typeface="Arial Nova"/>
                <a:cs typeface="Arial Nova"/>
              </a:rPr>
              <a:t>Comparisont</a:t>
            </a:r>
            <a:endParaRPr lang="en-US" sz="1600" dirty="0"/>
          </a:p>
        </p:txBody>
      </p:sp>
      <p:sp>
        <p:nvSpPr>
          <p:cNvPr id="13" name="Rectangle 12"/>
          <p:cNvSpPr/>
          <p:nvPr/>
        </p:nvSpPr>
        <p:spPr>
          <a:xfrm>
            <a:off x="1860248" y="5173261"/>
            <a:ext cx="983731" cy="338554"/>
          </a:xfrm>
          <a:prstGeom prst="rect">
            <a:avLst/>
          </a:prstGeom>
        </p:spPr>
        <p:txBody>
          <a:bodyPr wrap="none">
            <a:spAutoFit/>
          </a:bodyPr>
          <a:lstStyle/>
          <a:p>
            <a:r>
              <a:rPr lang="en-US" sz="1600" b="1" dirty="0" smtClean="0">
                <a:effectLst/>
                <a:ea typeface="Arial Nova"/>
                <a:cs typeface="Arial Nova"/>
              </a:rPr>
              <a:t>Feature 1</a:t>
            </a:r>
            <a:endParaRPr lang="en-US" sz="1600" dirty="0"/>
          </a:p>
        </p:txBody>
      </p:sp>
      <p:sp>
        <p:nvSpPr>
          <p:cNvPr id="14" name="Rectangle 13"/>
          <p:cNvSpPr/>
          <p:nvPr/>
        </p:nvSpPr>
        <p:spPr>
          <a:xfrm>
            <a:off x="1875830" y="5902753"/>
            <a:ext cx="983731" cy="338554"/>
          </a:xfrm>
          <a:prstGeom prst="rect">
            <a:avLst/>
          </a:prstGeom>
        </p:spPr>
        <p:txBody>
          <a:bodyPr wrap="none">
            <a:spAutoFit/>
          </a:bodyPr>
          <a:lstStyle/>
          <a:p>
            <a:r>
              <a:rPr lang="en-US" sz="1600" b="1" dirty="0" smtClean="0">
                <a:effectLst/>
                <a:ea typeface="Arial Nova"/>
                <a:cs typeface="Arial Nova"/>
              </a:rPr>
              <a:t>Feature 2</a:t>
            </a:r>
            <a:endParaRPr lang="en-US" sz="1600" dirty="0"/>
          </a:p>
        </p:txBody>
      </p:sp>
      <p:cxnSp>
        <p:nvCxnSpPr>
          <p:cNvPr id="18" name="Straight Connector 17"/>
          <p:cNvCxnSpPr/>
          <p:nvPr/>
        </p:nvCxnSpPr>
        <p:spPr>
          <a:xfrm>
            <a:off x="3817115" y="1079293"/>
            <a:ext cx="0" cy="5321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95817" y="1079293"/>
            <a:ext cx="0" cy="5321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89312" y="1079293"/>
            <a:ext cx="0" cy="5321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469033" y="2644987"/>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469033" y="3512458"/>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69033" y="4284274"/>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95126" y="4997983"/>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95126" y="5765032"/>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39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325666"/>
            <a:ext cx="3733704" cy="55335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57471" y="1937053"/>
            <a:ext cx="9084040" cy="62958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02264" y="1168039"/>
            <a:ext cx="9124013" cy="985334"/>
          </a:xfrm>
          <a:prstGeom prst="rect">
            <a:avLst/>
          </a:prstGeom>
        </p:spPr>
        <p:txBody>
          <a:bodyPr wrap="square">
            <a:spAutoFit/>
          </a:bodyPr>
          <a:lstStyle/>
          <a:p>
            <a:pPr>
              <a:lnSpc>
                <a:spcPct val="107000"/>
              </a:lnSpc>
              <a:spcAft>
                <a:spcPts val="800"/>
              </a:spcAft>
            </a:pPr>
            <a:r>
              <a:rPr lang="en-US" sz="1600" dirty="0" smtClean="0">
                <a:effectLst/>
                <a:ea typeface="Arial Nova"/>
                <a:cs typeface="Arial Nova"/>
              </a:rPr>
              <a:t>Fill in the table below with information about the tools your competitor is using and how they are using them. Include specific details, such as the number of related properties, quality, and target audience.</a:t>
            </a:r>
            <a:endParaRPr lang="en-US" sz="1600" dirty="0" smtClean="0">
              <a:effectLst/>
              <a:ea typeface="Calibri" panose="020F0502020204030204" pitchFamily="34" charset="0"/>
              <a:cs typeface="Times New Roman" panose="02020603050405020304" pitchFamily="18" charset="0"/>
            </a:endParaRPr>
          </a:p>
          <a:p>
            <a:pPr>
              <a:lnSpc>
                <a:spcPct val="107000"/>
              </a:lnSpc>
              <a:spcAft>
                <a:spcPts val="800"/>
              </a:spcAft>
            </a:pPr>
            <a:r>
              <a:rPr lang="en-US" sz="1600" dirty="0" smtClean="0">
                <a:effectLst/>
                <a:highlight>
                  <a:srgbClr val="0000FF"/>
                </a:highlight>
                <a:ea typeface="Calibri" panose="020F0502020204030204" pitchFamily="34" charset="0"/>
                <a:cs typeface="Times New Roman" panose="02020603050405020304" pitchFamily="18" charset="0"/>
              </a:rPr>
              <a:t> </a:t>
            </a:r>
            <a:endParaRPr lang="en-US" sz="1600" dirty="0">
              <a:effectLst/>
              <a:ea typeface="Calibri" panose="020F0502020204030204" pitchFamily="34" charset="0"/>
              <a:cs typeface="Times New Roman" panose="02020603050405020304" pitchFamily="18" charset="0"/>
            </a:endParaRPr>
          </a:p>
        </p:txBody>
      </p:sp>
      <p:sp>
        <p:nvSpPr>
          <p:cNvPr id="3" name="Rectangle 2"/>
          <p:cNvSpPr/>
          <p:nvPr/>
        </p:nvSpPr>
        <p:spPr>
          <a:xfrm>
            <a:off x="3852929" y="2082569"/>
            <a:ext cx="1155894" cy="338554"/>
          </a:xfrm>
          <a:prstGeom prst="rect">
            <a:avLst/>
          </a:prstGeom>
        </p:spPr>
        <p:txBody>
          <a:bodyPr wrap="none">
            <a:spAutoFit/>
          </a:bodyPr>
          <a:lstStyle/>
          <a:p>
            <a:r>
              <a:rPr lang="en-US" sz="1600" b="1" dirty="0" smtClean="0">
                <a:effectLst/>
                <a:ea typeface="Arial Nova"/>
                <a:cs typeface="Arial Nova"/>
              </a:rPr>
              <a:t>Competitor</a:t>
            </a:r>
            <a:endParaRPr lang="en-US" sz="1600" dirty="0"/>
          </a:p>
        </p:txBody>
      </p:sp>
      <p:sp>
        <p:nvSpPr>
          <p:cNvPr id="4" name="Rectangle 3"/>
          <p:cNvSpPr/>
          <p:nvPr/>
        </p:nvSpPr>
        <p:spPr>
          <a:xfrm>
            <a:off x="5858589" y="2093586"/>
            <a:ext cx="1357551" cy="338554"/>
          </a:xfrm>
          <a:prstGeom prst="rect">
            <a:avLst/>
          </a:prstGeom>
        </p:spPr>
        <p:txBody>
          <a:bodyPr wrap="none">
            <a:spAutoFit/>
          </a:bodyPr>
          <a:lstStyle/>
          <a:p>
            <a:r>
              <a:rPr lang="en-US" sz="1600" b="1" dirty="0" smtClean="0">
                <a:effectLst/>
                <a:ea typeface="Arial Nova"/>
                <a:cs typeface="Arial Nova"/>
              </a:rPr>
              <a:t>Our Company</a:t>
            </a:r>
            <a:endParaRPr lang="en-US" sz="1600" dirty="0"/>
          </a:p>
        </p:txBody>
      </p:sp>
      <p:sp>
        <p:nvSpPr>
          <p:cNvPr id="5" name="Rectangle 4"/>
          <p:cNvSpPr/>
          <p:nvPr/>
        </p:nvSpPr>
        <p:spPr>
          <a:xfrm>
            <a:off x="8212414" y="2093586"/>
            <a:ext cx="1522148" cy="338554"/>
          </a:xfrm>
          <a:prstGeom prst="rect">
            <a:avLst/>
          </a:prstGeom>
        </p:spPr>
        <p:txBody>
          <a:bodyPr wrap="none">
            <a:spAutoFit/>
          </a:bodyPr>
          <a:lstStyle/>
          <a:p>
            <a:r>
              <a:rPr lang="en-US" sz="1600" b="1" dirty="0" smtClean="0">
                <a:effectLst/>
                <a:ea typeface="Arial Nova"/>
                <a:cs typeface="Arial Nova"/>
              </a:rPr>
              <a:t>Notes and Links</a:t>
            </a:r>
            <a:endParaRPr lang="en-US" sz="1600" dirty="0"/>
          </a:p>
        </p:txBody>
      </p:sp>
      <p:sp>
        <p:nvSpPr>
          <p:cNvPr id="6" name="Rectangle 5"/>
          <p:cNvSpPr/>
          <p:nvPr/>
        </p:nvSpPr>
        <p:spPr>
          <a:xfrm>
            <a:off x="1279754" y="2922387"/>
            <a:ext cx="1541512" cy="338554"/>
          </a:xfrm>
          <a:prstGeom prst="rect">
            <a:avLst/>
          </a:prstGeom>
        </p:spPr>
        <p:txBody>
          <a:bodyPr wrap="none">
            <a:spAutoFit/>
          </a:bodyPr>
          <a:lstStyle/>
          <a:p>
            <a:r>
              <a:rPr lang="en-US" sz="1600" b="1" dirty="0" smtClean="0">
                <a:effectLst/>
                <a:ea typeface="Arial Nova"/>
                <a:cs typeface="Arial Nova"/>
              </a:rPr>
              <a:t>Overall Strategy</a:t>
            </a:r>
            <a:endParaRPr lang="en-US" sz="1600" dirty="0"/>
          </a:p>
        </p:txBody>
      </p:sp>
      <p:sp>
        <p:nvSpPr>
          <p:cNvPr id="7" name="Rectangle 6"/>
          <p:cNvSpPr/>
          <p:nvPr/>
        </p:nvSpPr>
        <p:spPr>
          <a:xfrm>
            <a:off x="1279754" y="3430857"/>
            <a:ext cx="877548" cy="338554"/>
          </a:xfrm>
          <a:prstGeom prst="rect">
            <a:avLst/>
          </a:prstGeom>
        </p:spPr>
        <p:txBody>
          <a:bodyPr wrap="none">
            <a:spAutoFit/>
          </a:bodyPr>
          <a:lstStyle/>
          <a:p>
            <a:r>
              <a:rPr lang="en-US" sz="1600" b="1" dirty="0" smtClean="0">
                <a:effectLst/>
                <a:ea typeface="Arial Nova"/>
                <a:cs typeface="Arial Nova"/>
              </a:rPr>
              <a:t>Website</a:t>
            </a:r>
            <a:endParaRPr lang="en-US" sz="1600" dirty="0"/>
          </a:p>
        </p:txBody>
      </p:sp>
      <p:sp>
        <p:nvSpPr>
          <p:cNvPr id="8" name="Rectangle 7"/>
          <p:cNvSpPr/>
          <p:nvPr/>
        </p:nvSpPr>
        <p:spPr>
          <a:xfrm>
            <a:off x="1279753" y="3999661"/>
            <a:ext cx="1417439" cy="338554"/>
          </a:xfrm>
          <a:prstGeom prst="rect">
            <a:avLst/>
          </a:prstGeom>
        </p:spPr>
        <p:txBody>
          <a:bodyPr wrap="none">
            <a:spAutoFit/>
          </a:bodyPr>
          <a:lstStyle/>
          <a:p>
            <a:r>
              <a:rPr lang="en-US" sz="1600" b="1" dirty="0" smtClean="0">
                <a:effectLst/>
                <a:ea typeface="Arial Nova"/>
                <a:cs typeface="Arial Nova"/>
              </a:rPr>
              <a:t>Blog / Content</a:t>
            </a:r>
            <a:endParaRPr lang="en-US" sz="1600" dirty="0"/>
          </a:p>
        </p:txBody>
      </p:sp>
      <p:sp>
        <p:nvSpPr>
          <p:cNvPr id="9" name="Rectangle 8"/>
          <p:cNvSpPr/>
          <p:nvPr/>
        </p:nvSpPr>
        <p:spPr>
          <a:xfrm>
            <a:off x="1279753" y="4553671"/>
            <a:ext cx="1493614" cy="338554"/>
          </a:xfrm>
          <a:prstGeom prst="rect">
            <a:avLst/>
          </a:prstGeom>
        </p:spPr>
        <p:txBody>
          <a:bodyPr wrap="none">
            <a:spAutoFit/>
          </a:bodyPr>
          <a:lstStyle/>
          <a:p>
            <a:r>
              <a:rPr lang="en-US" sz="1600" b="1" dirty="0" smtClean="0">
                <a:effectLst/>
                <a:ea typeface="Arial Nova"/>
                <a:cs typeface="Arial Nova"/>
              </a:rPr>
              <a:t>Social Presence</a:t>
            </a:r>
            <a:endParaRPr lang="en-US" sz="1600" dirty="0"/>
          </a:p>
        </p:txBody>
      </p:sp>
      <p:sp>
        <p:nvSpPr>
          <p:cNvPr id="10" name="Rectangle 9"/>
          <p:cNvSpPr/>
          <p:nvPr/>
        </p:nvSpPr>
        <p:spPr>
          <a:xfrm>
            <a:off x="1289248" y="5092223"/>
            <a:ext cx="1971437" cy="584775"/>
          </a:xfrm>
          <a:prstGeom prst="rect">
            <a:avLst/>
          </a:prstGeom>
        </p:spPr>
        <p:txBody>
          <a:bodyPr wrap="none">
            <a:spAutoFit/>
          </a:bodyPr>
          <a:lstStyle/>
          <a:p>
            <a:r>
              <a:rPr lang="en-US" sz="1600" b="1" dirty="0" smtClean="0">
                <a:effectLst/>
                <a:ea typeface="Arial Nova"/>
                <a:cs typeface="Arial Nova"/>
              </a:rPr>
              <a:t>SEO(</a:t>
            </a:r>
            <a:r>
              <a:rPr lang="en-US" sz="1600" b="1" dirty="0" smtClean="0">
                <a:solidFill>
                  <a:srgbClr val="202124"/>
                </a:solidFill>
                <a:effectLst/>
                <a:ea typeface="Arial" panose="020B0604020202020204" pitchFamily="34" charset="0"/>
              </a:rPr>
              <a:t>Search </a:t>
            </a:r>
          </a:p>
          <a:p>
            <a:r>
              <a:rPr lang="en-US" sz="1600" b="1" dirty="0" smtClean="0">
                <a:solidFill>
                  <a:srgbClr val="202124"/>
                </a:solidFill>
                <a:effectLst/>
                <a:ea typeface="Arial" panose="020B0604020202020204" pitchFamily="34" charset="0"/>
              </a:rPr>
              <a:t>Engine Optimization)</a:t>
            </a:r>
            <a:endParaRPr lang="en-US" sz="1600" dirty="0"/>
          </a:p>
        </p:txBody>
      </p:sp>
      <p:sp>
        <p:nvSpPr>
          <p:cNvPr id="11" name="Rectangle 10"/>
          <p:cNvSpPr/>
          <p:nvPr/>
        </p:nvSpPr>
        <p:spPr>
          <a:xfrm>
            <a:off x="1279753" y="5808395"/>
            <a:ext cx="1445589" cy="584775"/>
          </a:xfrm>
          <a:prstGeom prst="rect">
            <a:avLst/>
          </a:prstGeom>
        </p:spPr>
        <p:txBody>
          <a:bodyPr wrap="none">
            <a:spAutoFit/>
          </a:bodyPr>
          <a:lstStyle/>
          <a:p>
            <a:r>
              <a:rPr lang="en-US" sz="1600" b="1" dirty="0" smtClean="0">
                <a:effectLst/>
                <a:ea typeface="Arial Nova"/>
                <a:cs typeface="Arial Nova"/>
              </a:rPr>
              <a:t>Online </a:t>
            </a:r>
          </a:p>
          <a:p>
            <a:r>
              <a:rPr lang="en-US" sz="1600" b="1" dirty="0" smtClean="0">
                <a:effectLst/>
                <a:ea typeface="Arial Nova"/>
                <a:cs typeface="Arial Nova"/>
              </a:rPr>
              <a:t>Advertisement</a:t>
            </a:r>
            <a:endParaRPr lang="en-US" sz="1600" dirty="0"/>
          </a:p>
        </p:txBody>
      </p:sp>
      <p:sp>
        <p:nvSpPr>
          <p:cNvPr id="12" name="Rectangle 11"/>
          <p:cNvSpPr/>
          <p:nvPr/>
        </p:nvSpPr>
        <p:spPr>
          <a:xfrm>
            <a:off x="400963" y="292895"/>
            <a:ext cx="3101362" cy="553357"/>
          </a:xfrm>
          <a:prstGeom prst="rect">
            <a:avLst/>
          </a:prstGeom>
        </p:spPr>
        <p:txBody>
          <a:bodyPr wrap="none">
            <a:spAutoFit/>
          </a:bodyPr>
          <a:lstStyle/>
          <a:p>
            <a:pPr>
              <a:lnSpc>
                <a:spcPct val="107000"/>
              </a:lnSpc>
              <a:spcAft>
                <a:spcPts val="800"/>
              </a:spcAft>
            </a:pPr>
            <a:r>
              <a:rPr lang="en-US" sz="2800" b="1" dirty="0" smtClean="0">
                <a:solidFill>
                  <a:schemeClr val="bg1"/>
                </a:solidFill>
                <a:effectLst/>
                <a:latin typeface="+mj-lt"/>
                <a:ea typeface="Arial Nova"/>
                <a:cs typeface="Arial Nova"/>
              </a:rPr>
              <a:t>Marketing Strategies</a:t>
            </a:r>
            <a:endParaRPr lang="en-US" sz="2800" dirty="0" smtClean="0">
              <a:solidFill>
                <a:schemeClr val="bg1"/>
              </a:solidFill>
              <a:effectLst/>
              <a:latin typeface="+mj-lt"/>
              <a:ea typeface="Calibri" panose="020F0502020204030204" pitchFamily="34" charset="0"/>
              <a:cs typeface="Times New Roman" panose="02020603050405020304" pitchFamily="18" charset="0"/>
            </a:endParaRPr>
          </a:p>
        </p:txBody>
      </p:sp>
      <p:sp>
        <p:nvSpPr>
          <p:cNvPr id="14" name="Rectangle 13"/>
          <p:cNvSpPr/>
          <p:nvPr/>
        </p:nvSpPr>
        <p:spPr>
          <a:xfrm>
            <a:off x="1257471" y="2577656"/>
            <a:ext cx="9084039" cy="3876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02325" y="1937053"/>
            <a:ext cx="0" cy="4523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96016" y="1930856"/>
            <a:ext cx="0" cy="4523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864462" y="1937053"/>
            <a:ext cx="0" cy="4523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79753" y="3267659"/>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42237" y="3874145"/>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57470" y="4449455"/>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257470" y="5039041"/>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57470" y="5763425"/>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9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157" y="1113952"/>
            <a:ext cx="1590148" cy="584775"/>
          </a:xfrm>
          <a:prstGeom prst="rect">
            <a:avLst/>
          </a:prstGeom>
        </p:spPr>
        <p:txBody>
          <a:bodyPr wrap="none">
            <a:spAutoFit/>
          </a:bodyPr>
          <a:lstStyle/>
          <a:p>
            <a:r>
              <a:rPr lang="en-US" sz="1600" b="1" dirty="0" smtClean="0">
                <a:effectLst/>
                <a:ea typeface="Arial Nova"/>
                <a:cs typeface="Arial Nova"/>
              </a:rPr>
              <a:t>Off-line </a:t>
            </a:r>
          </a:p>
          <a:p>
            <a:r>
              <a:rPr lang="en-US" sz="1600" b="1" dirty="0" smtClean="0">
                <a:effectLst/>
                <a:ea typeface="Arial Nova"/>
                <a:cs typeface="Arial Nova"/>
              </a:rPr>
              <a:t>Advertisement</a:t>
            </a:r>
            <a:endParaRPr lang="en-US" sz="1600" dirty="0"/>
          </a:p>
        </p:txBody>
      </p:sp>
      <p:sp>
        <p:nvSpPr>
          <p:cNvPr id="3" name="Rectangle 2"/>
          <p:cNvSpPr/>
          <p:nvPr/>
        </p:nvSpPr>
        <p:spPr>
          <a:xfrm>
            <a:off x="1668590" y="1826505"/>
            <a:ext cx="1294618" cy="584775"/>
          </a:xfrm>
          <a:prstGeom prst="rect">
            <a:avLst/>
          </a:prstGeom>
        </p:spPr>
        <p:txBody>
          <a:bodyPr wrap="none">
            <a:spAutoFit/>
          </a:bodyPr>
          <a:lstStyle/>
          <a:p>
            <a:r>
              <a:rPr lang="en-US" sz="1600" b="1" dirty="0" smtClean="0">
                <a:effectLst/>
                <a:ea typeface="Arial Nova"/>
                <a:cs typeface="Arial Nova"/>
              </a:rPr>
              <a:t>Videos and </a:t>
            </a:r>
          </a:p>
          <a:p>
            <a:r>
              <a:rPr lang="en-US" sz="1600" b="1" dirty="0" smtClean="0">
                <a:effectLst/>
                <a:ea typeface="Arial Nova"/>
                <a:cs typeface="Arial Nova"/>
              </a:rPr>
              <a:t>Webinars</a:t>
            </a:r>
            <a:endParaRPr lang="en-US" sz="1600" dirty="0"/>
          </a:p>
        </p:txBody>
      </p:sp>
      <p:sp>
        <p:nvSpPr>
          <p:cNvPr id="4" name="Rectangle 3"/>
          <p:cNvSpPr/>
          <p:nvPr/>
        </p:nvSpPr>
        <p:spPr>
          <a:xfrm>
            <a:off x="1662317" y="2695935"/>
            <a:ext cx="1432649" cy="338554"/>
          </a:xfrm>
          <a:prstGeom prst="rect">
            <a:avLst/>
          </a:prstGeom>
        </p:spPr>
        <p:txBody>
          <a:bodyPr wrap="none">
            <a:spAutoFit/>
          </a:bodyPr>
          <a:lstStyle/>
          <a:p>
            <a:r>
              <a:rPr lang="en-US" sz="1600" b="1" dirty="0" smtClean="0">
                <a:effectLst/>
                <a:ea typeface="Arial Nova"/>
                <a:cs typeface="Arial Nova"/>
              </a:rPr>
              <a:t>Major Events</a:t>
            </a:r>
            <a:endParaRPr lang="en-US" sz="1600" dirty="0"/>
          </a:p>
        </p:txBody>
      </p:sp>
      <p:sp>
        <p:nvSpPr>
          <p:cNvPr id="5" name="Rectangle 4"/>
          <p:cNvSpPr/>
          <p:nvPr/>
        </p:nvSpPr>
        <p:spPr>
          <a:xfrm>
            <a:off x="1675218" y="3288366"/>
            <a:ext cx="1148827" cy="584775"/>
          </a:xfrm>
          <a:prstGeom prst="rect">
            <a:avLst/>
          </a:prstGeom>
        </p:spPr>
        <p:txBody>
          <a:bodyPr wrap="none">
            <a:spAutoFit/>
          </a:bodyPr>
          <a:lstStyle/>
          <a:p>
            <a:r>
              <a:rPr lang="en-US" sz="1600" b="1" dirty="0" smtClean="0">
                <a:effectLst/>
                <a:ea typeface="Arial Nova"/>
                <a:cs typeface="Arial Nova"/>
              </a:rPr>
              <a:t>Customer</a:t>
            </a:r>
          </a:p>
          <a:p>
            <a:r>
              <a:rPr lang="en-US" sz="1600" b="1" dirty="0" smtClean="0">
                <a:effectLst/>
                <a:ea typeface="Arial Nova"/>
                <a:cs typeface="Arial Nova"/>
              </a:rPr>
              <a:t>Resources</a:t>
            </a:r>
            <a:endParaRPr lang="en-US" sz="1600" dirty="0"/>
          </a:p>
        </p:txBody>
      </p:sp>
      <p:sp>
        <p:nvSpPr>
          <p:cNvPr id="6" name="Rectangle 5"/>
          <p:cNvSpPr/>
          <p:nvPr/>
        </p:nvSpPr>
        <p:spPr>
          <a:xfrm>
            <a:off x="1688517" y="4025747"/>
            <a:ext cx="1794658" cy="584775"/>
          </a:xfrm>
          <a:prstGeom prst="rect">
            <a:avLst/>
          </a:prstGeom>
        </p:spPr>
        <p:txBody>
          <a:bodyPr wrap="none">
            <a:spAutoFit/>
          </a:bodyPr>
          <a:lstStyle/>
          <a:p>
            <a:r>
              <a:rPr lang="en-US" sz="1600" b="1" dirty="0" smtClean="0">
                <a:effectLst/>
                <a:ea typeface="Arial Nova"/>
                <a:cs typeface="Arial Nova"/>
              </a:rPr>
              <a:t>Customer Reviews </a:t>
            </a:r>
          </a:p>
          <a:p>
            <a:r>
              <a:rPr lang="en-US" sz="1600" b="1" dirty="0" smtClean="0">
                <a:effectLst/>
                <a:ea typeface="Arial Nova"/>
                <a:cs typeface="Arial Nova"/>
              </a:rPr>
              <a:t>Listings</a:t>
            </a:r>
            <a:endParaRPr lang="en-US" sz="1600" dirty="0"/>
          </a:p>
        </p:txBody>
      </p:sp>
      <p:sp>
        <p:nvSpPr>
          <p:cNvPr id="7" name="Rectangle 6"/>
          <p:cNvSpPr/>
          <p:nvPr/>
        </p:nvSpPr>
        <p:spPr>
          <a:xfrm>
            <a:off x="1675218" y="4907663"/>
            <a:ext cx="1604395" cy="584775"/>
          </a:xfrm>
          <a:prstGeom prst="rect">
            <a:avLst/>
          </a:prstGeom>
        </p:spPr>
        <p:txBody>
          <a:bodyPr wrap="none">
            <a:spAutoFit/>
          </a:bodyPr>
          <a:lstStyle/>
          <a:p>
            <a:r>
              <a:rPr lang="en-US" sz="1600" b="1" dirty="0" smtClean="0">
                <a:effectLst/>
                <a:ea typeface="Arial Nova"/>
                <a:cs typeface="Arial Nova"/>
              </a:rPr>
              <a:t>Press Releases </a:t>
            </a:r>
          </a:p>
          <a:p>
            <a:r>
              <a:rPr lang="en-US" sz="1600" b="1" dirty="0" smtClean="0">
                <a:effectLst/>
                <a:ea typeface="Arial Nova"/>
                <a:cs typeface="Arial Nova"/>
              </a:rPr>
              <a:t>and Mentions</a:t>
            </a:r>
            <a:endParaRPr lang="en-US" sz="1600" dirty="0"/>
          </a:p>
        </p:txBody>
      </p:sp>
      <p:sp>
        <p:nvSpPr>
          <p:cNvPr id="8" name="Rectangle 7"/>
          <p:cNvSpPr/>
          <p:nvPr/>
        </p:nvSpPr>
        <p:spPr>
          <a:xfrm>
            <a:off x="1688517" y="5726942"/>
            <a:ext cx="1360283" cy="584775"/>
          </a:xfrm>
          <a:prstGeom prst="rect">
            <a:avLst/>
          </a:prstGeom>
        </p:spPr>
        <p:txBody>
          <a:bodyPr wrap="none">
            <a:spAutoFit/>
          </a:bodyPr>
          <a:lstStyle/>
          <a:p>
            <a:r>
              <a:rPr lang="en-US" sz="1600" b="1" dirty="0" smtClean="0">
                <a:effectLst/>
                <a:ea typeface="Arial Nova"/>
                <a:cs typeface="Arial Nova"/>
              </a:rPr>
              <a:t>Customer </a:t>
            </a:r>
          </a:p>
          <a:p>
            <a:r>
              <a:rPr lang="en-US" sz="1600" b="1" dirty="0" smtClean="0">
                <a:effectLst/>
                <a:ea typeface="Arial Nova"/>
                <a:cs typeface="Arial Nova"/>
              </a:rPr>
              <a:t>Engagement</a:t>
            </a:r>
            <a:endParaRPr lang="en-US" sz="1600" dirty="0"/>
          </a:p>
        </p:txBody>
      </p:sp>
      <p:sp>
        <p:nvSpPr>
          <p:cNvPr id="9" name="Rectangle 8"/>
          <p:cNvSpPr/>
          <p:nvPr/>
        </p:nvSpPr>
        <p:spPr>
          <a:xfrm>
            <a:off x="1467684" y="320369"/>
            <a:ext cx="9084040" cy="629587"/>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63142" y="465885"/>
            <a:ext cx="1155894" cy="338554"/>
          </a:xfrm>
          <a:prstGeom prst="rect">
            <a:avLst/>
          </a:prstGeom>
        </p:spPr>
        <p:txBody>
          <a:bodyPr wrap="none">
            <a:spAutoFit/>
          </a:bodyPr>
          <a:lstStyle/>
          <a:p>
            <a:r>
              <a:rPr lang="en-US" sz="1600" b="1" dirty="0" smtClean="0">
                <a:effectLst/>
                <a:ea typeface="Arial Nova"/>
                <a:cs typeface="Arial Nova"/>
              </a:rPr>
              <a:t>Competitor</a:t>
            </a:r>
            <a:endParaRPr lang="en-US" sz="1600" dirty="0"/>
          </a:p>
        </p:txBody>
      </p:sp>
      <p:sp>
        <p:nvSpPr>
          <p:cNvPr id="11" name="Rectangle 10"/>
          <p:cNvSpPr/>
          <p:nvPr/>
        </p:nvSpPr>
        <p:spPr>
          <a:xfrm>
            <a:off x="6214755" y="465885"/>
            <a:ext cx="1357551" cy="338554"/>
          </a:xfrm>
          <a:prstGeom prst="rect">
            <a:avLst/>
          </a:prstGeom>
        </p:spPr>
        <p:txBody>
          <a:bodyPr wrap="none">
            <a:spAutoFit/>
          </a:bodyPr>
          <a:lstStyle/>
          <a:p>
            <a:r>
              <a:rPr lang="en-US" sz="1600" b="1" dirty="0" smtClean="0">
                <a:effectLst/>
                <a:ea typeface="Arial Nova"/>
                <a:cs typeface="Arial Nova"/>
              </a:rPr>
              <a:t>Our Company</a:t>
            </a:r>
            <a:endParaRPr lang="en-US" sz="1600" dirty="0"/>
          </a:p>
        </p:txBody>
      </p:sp>
      <p:sp>
        <p:nvSpPr>
          <p:cNvPr id="12" name="Rectangle 11"/>
          <p:cNvSpPr/>
          <p:nvPr/>
        </p:nvSpPr>
        <p:spPr>
          <a:xfrm>
            <a:off x="8422627" y="476902"/>
            <a:ext cx="1522148" cy="338554"/>
          </a:xfrm>
          <a:prstGeom prst="rect">
            <a:avLst/>
          </a:prstGeom>
        </p:spPr>
        <p:txBody>
          <a:bodyPr wrap="none">
            <a:spAutoFit/>
          </a:bodyPr>
          <a:lstStyle/>
          <a:p>
            <a:r>
              <a:rPr lang="en-US" sz="1600" b="1" dirty="0" smtClean="0">
                <a:effectLst/>
                <a:ea typeface="Arial Nova"/>
                <a:cs typeface="Arial Nova"/>
              </a:rPr>
              <a:t>Notes and Links</a:t>
            </a:r>
            <a:endParaRPr lang="en-US" sz="1600" dirty="0"/>
          </a:p>
        </p:txBody>
      </p:sp>
      <p:sp>
        <p:nvSpPr>
          <p:cNvPr id="13" name="Rectangle 12"/>
          <p:cNvSpPr/>
          <p:nvPr/>
        </p:nvSpPr>
        <p:spPr>
          <a:xfrm>
            <a:off x="1467685" y="949955"/>
            <a:ext cx="9084039" cy="55046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607255" y="320369"/>
            <a:ext cx="0" cy="61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10809" y="314172"/>
            <a:ext cx="0" cy="61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179255" y="314172"/>
            <a:ext cx="0" cy="6140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467684" y="1698727"/>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67684" y="2411280"/>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467684" y="3145798"/>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67684" y="3856014"/>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467684" y="4702180"/>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467684" y="5584096"/>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2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2295" y="2174946"/>
            <a:ext cx="2183568" cy="704616"/>
          </a:xfrm>
          <a:prstGeom prst="rect">
            <a:avLst/>
          </a:prstGeom>
        </p:spPr>
        <p:txBody>
          <a:bodyPr wrap="square">
            <a:spAutoFit/>
          </a:bodyPr>
          <a:lstStyle/>
          <a:p>
            <a:pPr>
              <a:lnSpc>
                <a:spcPct val="107000"/>
              </a:lnSpc>
              <a:spcBef>
                <a:spcPts val="1500"/>
              </a:spcBef>
              <a:spcAft>
                <a:spcPts val="800"/>
              </a:spcAft>
            </a:pPr>
            <a:r>
              <a:rPr lang="en-US" sz="1600" b="1" dirty="0" smtClean="0">
                <a:effectLst/>
                <a:ea typeface="Arial Nova"/>
                <a:cs typeface="Arial Nova"/>
              </a:rPr>
              <a:t>Social Proof</a:t>
            </a:r>
            <a:endParaRPr lang="en-US" sz="1600" dirty="0" smtClean="0">
              <a:effectLst/>
              <a:ea typeface="Calibri" panose="020F0502020204030204" pitchFamily="34" charset="0"/>
              <a:cs typeface="Times New Roman" panose="02020603050405020304" pitchFamily="18" charset="0"/>
            </a:endParaRPr>
          </a:p>
          <a:p>
            <a:r>
              <a:rPr lang="en-US" sz="1600" b="1" dirty="0" smtClean="0">
                <a:effectLst/>
                <a:ea typeface="Arial Nova"/>
                <a:cs typeface="Arial Nova"/>
              </a:rPr>
              <a:t>(Customer Logos)</a:t>
            </a:r>
            <a:endParaRPr lang="en-US" sz="1600" dirty="0"/>
          </a:p>
        </p:txBody>
      </p:sp>
      <p:sp>
        <p:nvSpPr>
          <p:cNvPr id="4" name="Rectangle 3"/>
          <p:cNvSpPr/>
          <p:nvPr/>
        </p:nvSpPr>
        <p:spPr>
          <a:xfrm>
            <a:off x="1552295" y="3235921"/>
            <a:ext cx="1667892" cy="584775"/>
          </a:xfrm>
          <a:prstGeom prst="rect">
            <a:avLst/>
          </a:prstGeom>
        </p:spPr>
        <p:txBody>
          <a:bodyPr wrap="none">
            <a:spAutoFit/>
          </a:bodyPr>
          <a:lstStyle/>
          <a:p>
            <a:r>
              <a:rPr lang="en-US" sz="1600" b="1" dirty="0" smtClean="0">
                <a:effectLst/>
                <a:ea typeface="Arial Nova"/>
                <a:cs typeface="Arial Nova"/>
              </a:rPr>
              <a:t>Partnerships and </a:t>
            </a:r>
          </a:p>
          <a:p>
            <a:r>
              <a:rPr lang="en-US" sz="1600" b="1" dirty="0" smtClean="0">
                <a:effectLst/>
                <a:ea typeface="Arial Nova"/>
                <a:cs typeface="Arial Nova"/>
              </a:rPr>
              <a:t>Investments</a:t>
            </a:r>
            <a:endParaRPr lang="en-US" sz="1600" dirty="0"/>
          </a:p>
        </p:txBody>
      </p:sp>
      <p:sp>
        <p:nvSpPr>
          <p:cNvPr id="5" name="Rectangle 4"/>
          <p:cNvSpPr/>
          <p:nvPr/>
        </p:nvSpPr>
        <p:spPr>
          <a:xfrm>
            <a:off x="1384090" y="1384669"/>
            <a:ext cx="9084040" cy="615723"/>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79548" y="1530185"/>
            <a:ext cx="1155894" cy="338554"/>
          </a:xfrm>
          <a:prstGeom prst="rect">
            <a:avLst/>
          </a:prstGeom>
        </p:spPr>
        <p:txBody>
          <a:bodyPr wrap="none">
            <a:spAutoFit/>
          </a:bodyPr>
          <a:lstStyle/>
          <a:p>
            <a:r>
              <a:rPr lang="en-US" sz="1600" b="1" dirty="0" smtClean="0">
                <a:effectLst/>
                <a:ea typeface="Arial Nova"/>
                <a:cs typeface="Arial Nova"/>
              </a:rPr>
              <a:t>Competitor</a:t>
            </a:r>
            <a:endParaRPr lang="en-US" sz="1600" dirty="0"/>
          </a:p>
        </p:txBody>
      </p:sp>
      <p:sp>
        <p:nvSpPr>
          <p:cNvPr id="7" name="Rectangle 6"/>
          <p:cNvSpPr/>
          <p:nvPr/>
        </p:nvSpPr>
        <p:spPr>
          <a:xfrm>
            <a:off x="6131161" y="1530185"/>
            <a:ext cx="1357551" cy="338554"/>
          </a:xfrm>
          <a:prstGeom prst="rect">
            <a:avLst/>
          </a:prstGeom>
        </p:spPr>
        <p:txBody>
          <a:bodyPr wrap="none">
            <a:spAutoFit/>
          </a:bodyPr>
          <a:lstStyle/>
          <a:p>
            <a:r>
              <a:rPr lang="en-US" sz="1600" b="1" dirty="0" smtClean="0">
                <a:effectLst/>
                <a:ea typeface="Arial Nova"/>
                <a:cs typeface="Arial Nova"/>
              </a:rPr>
              <a:t>Our Company</a:t>
            </a:r>
            <a:endParaRPr lang="en-US" sz="1600" dirty="0"/>
          </a:p>
        </p:txBody>
      </p:sp>
      <p:sp>
        <p:nvSpPr>
          <p:cNvPr id="8" name="Rectangle 7"/>
          <p:cNvSpPr/>
          <p:nvPr/>
        </p:nvSpPr>
        <p:spPr>
          <a:xfrm>
            <a:off x="8339033" y="1541202"/>
            <a:ext cx="1522148" cy="338554"/>
          </a:xfrm>
          <a:prstGeom prst="rect">
            <a:avLst/>
          </a:prstGeom>
        </p:spPr>
        <p:txBody>
          <a:bodyPr wrap="none">
            <a:spAutoFit/>
          </a:bodyPr>
          <a:lstStyle/>
          <a:p>
            <a:r>
              <a:rPr lang="en-US" sz="1600" b="1" dirty="0" smtClean="0">
                <a:effectLst/>
                <a:ea typeface="Arial Nova"/>
                <a:cs typeface="Arial Nova"/>
              </a:rPr>
              <a:t>Notes and Links</a:t>
            </a:r>
            <a:endParaRPr lang="en-US" sz="1600" dirty="0"/>
          </a:p>
        </p:txBody>
      </p:sp>
      <p:sp>
        <p:nvSpPr>
          <p:cNvPr id="9" name="Rectangle 8"/>
          <p:cNvSpPr/>
          <p:nvPr/>
        </p:nvSpPr>
        <p:spPr>
          <a:xfrm>
            <a:off x="1384091" y="2014256"/>
            <a:ext cx="9084039" cy="2063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418730" y="1390866"/>
            <a:ext cx="0" cy="2692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990730" y="1384669"/>
            <a:ext cx="0" cy="2692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84090" y="3029470"/>
            <a:ext cx="9084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92304" y="1384669"/>
            <a:ext cx="0" cy="2692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31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78F7D6E7598A4295D4C43471C3DD9C" ma:contentTypeVersion="10" ma:contentTypeDescription="Create a new document." ma:contentTypeScope="" ma:versionID="fbea376417ef6874cca81f88a51b6ebb">
  <xsd:schema xmlns:xsd="http://www.w3.org/2001/XMLSchema" xmlns:xs="http://www.w3.org/2001/XMLSchema" xmlns:p="http://schemas.microsoft.com/office/2006/metadata/properties" xmlns:ns2="2a12f89a-4652-456c-9c45-df04dddb4f2b" xmlns:ns3="a185d49b-a1c9-4f70-8de9-28bc34729288" targetNamespace="http://schemas.microsoft.com/office/2006/metadata/properties" ma:root="true" ma:fieldsID="c010518c4e627f283a4a0168d805a96e" ns2:_="" ns3:_="">
    <xsd:import namespace="2a12f89a-4652-456c-9c45-df04dddb4f2b"/>
    <xsd:import namespace="a185d49b-a1c9-4f70-8de9-28bc347292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2f89a-4652-456c-9c45-df04dddb4f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995281b-70e8-4f55-8558-04138d82a23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85d49b-a1c9-4f70-8de9-28bc347292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98fbc91-e137-4101-8517-d6033e7b0adc}" ma:internalName="TaxCatchAll" ma:showField="CatchAllData" ma:web="a185d49b-a1c9-4f70-8de9-28bc34729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185d49b-a1c9-4f70-8de9-28bc34729288" xsi:nil="true"/>
    <lcf76f155ced4ddcb4097134ff3c332f xmlns="2a12f89a-4652-456c-9c45-df04dddb4f2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54C38AD-EE5D-41DC-AB42-434712B56B44}"/>
</file>

<file path=customXml/itemProps2.xml><?xml version="1.0" encoding="utf-8"?>
<ds:datastoreItem xmlns:ds="http://schemas.openxmlformats.org/officeDocument/2006/customXml" ds:itemID="{B023E645-10CF-4B51-B962-18098790D424}"/>
</file>

<file path=customXml/itemProps3.xml><?xml version="1.0" encoding="utf-8"?>
<ds:datastoreItem xmlns:ds="http://schemas.openxmlformats.org/officeDocument/2006/customXml" ds:itemID="{840DA3B1-7068-4EA7-B5B2-108B1040A17C}"/>
</file>

<file path=docProps/app.xml><?xml version="1.0" encoding="utf-8"?>
<Properties xmlns="http://schemas.openxmlformats.org/officeDocument/2006/extended-properties" xmlns:vt="http://schemas.openxmlformats.org/officeDocument/2006/docPropsVTypes">
  <TotalTime>1408</TotalTime>
  <Words>212</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Nova</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Omolara Akinlabi</dc:creator>
  <cp:lastModifiedBy>Omolara Akinlabi</cp:lastModifiedBy>
  <cp:revision>17</cp:revision>
  <dcterms:created xsi:type="dcterms:W3CDTF">2022-04-20T12:45:44Z</dcterms:created>
  <dcterms:modified xsi:type="dcterms:W3CDTF">2022-06-07T20:29:47Z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0x010100F278F7D6E7598A4295D4C43471C3DD9C</vt:lpwstr>
  </property>
</Properties>
</file>