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74" r:id="rId12"/>
    <p:sldId id="269" r:id="rId13"/>
    <p:sldId id="275" r:id="rId14"/>
    <p:sldId id="270" r:id="rId15"/>
    <p:sldId id="276" r:id="rId16"/>
    <p:sldId id="277" r:id="rId17"/>
    <p:sldId id="272" r:id="rId18"/>
    <p:sldId id="273" r:id="rId19"/>
    <p:sldId id="278" r:id="rId20"/>
    <p:sldId id="279" r:id="rId21"/>
    <p:sldId id="26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116" y="2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306248"/>
        <c:axId val="306308600"/>
      </c:barChart>
      <c:catAx>
        <c:axId val="306306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6308600"/>
        <c:crosses val="autoZero"/>
        <c:auto val="1"/>
        <c:lblAlgn val="ctr"/>
        <c:lblOffset val="100"/>
        <c:noMultiLvlLbl val="0"/>
      </c:catAx>
      <c:valAx>
        <c:axId val="306308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306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6312520"/>
        <c:axId val="306309776"/>
      </c:lineChart>
      <c:catAx>
        <c:axId val="306312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6309776"/>
        <c:crosses val="autoZero"/>
        <c:auto val="1"/>
        <c:lblAlgn val="ctr"/>
        <c:lblOffset val="100"/>
        <c:noMultiLvlLbl val="0"/>
      </c:catAx>
      <c:valAx>
        <c:axId val="30630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31252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EE045-6666-4CF0-A621-FCD618813102}" type="doc">
      <dgm:prSet loTypeId="urn:microsoft.com/office/officeart/2005/8/layout/hProcess3" loCatId="process" qsTypeId="urn:microsoft.com/office/officeart/2005/8/quickstyle/3d2" qsCatId="3D" csTypeId="urn:microsoft.com/office/officeart/2005/8/colors/accent1_4" csCatId="accent1" phldr="0"/>
      <dgm:spPr/>
    </dgm:pt>
    <dgm:pt modelId="{BB01D68E-0C7D-4B55-93C2-73BEBE7A2AF1}">
      <dgm:prSet phldrT="[Text]" phldr="1"/>
      <dgm:spPr/>
      <dgm:t>
        <a:bodyPr/>
        <a:lstStyle/>
        <a:p>
          <a:endParaRPr lang="en-US"/>
        </a:p>
      </dgm:t>
    </dgm:pt>
    <dgm:pt modelId="{354A4FCD-DDF6-4963-AAC8-AC985296A5F5}" type="parTrans" cxnId="{8A46DFDF-CAEF-475B-A817-F59F70D75649}">
      <dgm:prSet/>
      <dgm:spPr/>
      <dgm:t>
        <a:bodyPr/>
        <a:lstStyle/>
        <a:p>
          <a:endParaRPr lang="en-US"/>
        </a:p>
      </dgm:t>
    </dgm:pt>
    <dgm:pt modelId="{B5762C14-4BC9-4BDD-AA08-CD8ED4D5212C}" type="sibTrans" cxnId="{8A46DFDF-CAEF-475B-A817-F59F70D75649}">
      <dgm:prSet/>
      <dgm:spPr/>
      <dgm:t>
        <a:bodyPr/>
        <a:lstStyle/>
        <a:p>
          <a:endParaRPr lang="en-US"/>
        </a:p>
      </dgm:t>
    </dgm:pt>
    <dgm:pt modelId="{07BA28D9-0918-4524-B6BC-CD918011537F}">
      <dgm:prSet phldrT="[Text]" phldr="1"/>
      <dgm:spPr/>
      <dgm:t>
        <a:bodyPr/>
        <a:lstStyle/>
        <a:p>
          <a:endParaRPr lang="en-US"/>
        </a:p>
      </dgm:t>
    </dgm:pt>
    <dgm:pt modelId="{EDF0AA70-08B7-46F1-BC8F-AF48CE2CF584}" type="parTrans" cxnId="{03598087-B974-4856-8E31-DED5C613DF21}">
      <dgm:prSet/>
      <dgm:spPr/>
      <dgm:t>
        <a:bodyPr/>
        <a:lstStyle/>
        <a:p>
          <a:endParaRPr lang="en-US"/>
        </a:p>
      </dgm:t>
    </dgm:pt>
    <dgm:pt modelId="{7225B7CD-127B-412D-B49F-D5F373E11164}" type="sibTrans" cxnId="{03598087-B974-4856-8E31-DED5C613DF21}">
      <dgm:prSet/>
      <dgm:spPr/>
      <dgm:t>
        <a:bodyPr/>
        <a:lstStyle/>
        <a:p>
          <a:endParaRPr lang="en-US"/>
        </a:p>
      </dgm:t>
    </dgm:pt>
    <dgm:pt modelId="{EA29F32A-161E-4990-A959-F361D030BD05}">
      <dgm:prSet phldrT="[Text]" phldr="1"/>
      <dgm:spPr/>
      <dgm:t>
        <a:bodyPr/>
        <a:lstStyle/>
        <a:p>
          <a:endParaRPr lang="en-US"/>
        </a:p>
      </dgm:t>
    </dgm:pt>
    <dgm:pt modelId="{F6F5E5EC-35AA-4323-AF31-0485D1E8D15E}" type="parTrans" cxnId="{041954E5-0FAD-4624-9F1D-631C9A0E1C85}">
      <dgm:prSet/>
      <dgm:spPr/>
      <dgm:t>
        <a:bodyPr/>
        <a:lstStyle/>
        <a:p>
          <a:endParaRPr lang="en-US"/>
        </a:p>
      </dgm:t>
    </dgm:pt>
    <dgm:pt modelId="{F8F9E2BE-2B5D-408C-8E41-B9A01BD1FF68}" type="sibTrans" cxnId="{041954E5-0FAD-4624-9F1D-631C9A0E1C85}">
      <dgm:prSet/>
      <dgm:spPr/>
      <dgm:t>
        <a:bodyPr/>
        <a:lstStyle/>
        <a:p>
          <a:endParaRPr lang="en-US"/>
        </a:p>
      </dgm:t>
    </dgm:pt>
    <dgm:pt modelId="{CAAD6945-A135-4899-B659-C58E27177904}" type="pres">
      <dgm:prSet presAssocID="{F8BEE045-6666-4CF0-A621-FCD618813102}" presName="Name0" presStyleCnt="0">
        <dgm:presLayoutVars>
          <dgm:dir/>
          <dgm:animLvl val="lvl"/>
          <dgm:resizeHandles val="exact"/>
        </dgm:presLayoutVars>
      </dgm:prSet>
      <dgm:spPr/>
    </dgm:pt>
    <dgm:pt modelId="{852508A0-63F1-49D0-9CAB-834735375121}" type="pres">
      <dgm:prSet presAssocID="{F8BEE045-6666-4CF0-A621-FCD618813102}" presName="dummy" presStyleCnt="0"/>
      <dgm:spPr/>
    </dgm:pt>
    <dgm:pt modelId="{970C035F-0A4A-40AC-A300-D6F353B590C3}" type="pres">
      <dgm:prSet presAssocID="{F8BEE045-6666-4CF0-A621-FCD618813102}" presName="linH" presStyleCnt="0"/>
      <dgm:spPr/>
    </dgm:pt>
    <dgm:pt modelId="{3D250536-2CBB-4E3F-84AC-A4D446EB2BA2}" type="pres">
      <dgm:prSet presAssocID="{F8BEE045-6666-4CF0-A621-FCD618813102}" presName="padding1" presStyleCnt="0"/>
      <dgm:spPr/>
    </dgm:pt>
    <dgm:pt modelId="{6EC697DE-2F6E-4FF7-A439-3BF009B67C80}" type="pres">
      <dgm:prSet presAssocID="{BB01D68E-0C7D-4B55-93C2-73BEBE7A2AF1}" presName="linV" presStyleCnt="0"/>
      <dgm:spPr/>
    </dgm:pt>
    <dgm:pt modelId="{3DF06037-C588-4702-AC73-0DAB344587DD}" type="pres">
      <dgm:prSet presAssocID="{BB01D68E-0C7D-4B55-93C2-73BEBE7A2AF1}" presName="spVertical1" presStyleCnt="0"/>
      <dgm:spPr/>
    </dgm:pt>
    <dgm:pt modelId="{C5B5B62F-860B-4225-A385-F422F8525158}" type="pres">
      <dgm:prSet presAssocID="{BB01D68E-0C7D-4B55-93C2-73BEBE7A2AF1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077DE-A680-49B1-9A08-B3043F580745}" type="pres">
      <dgm:prSet presAssocID="{BB01D68E-0C7D-4B55-93C2-73BEBE7A2AF1}" presName="spVertical2" presStyleCnt="0"/>
      <dgm:spPr/>
    </dgm:pt>
    <dgm:pt modelId="{58971E0A-5E2D-4A19-909F-96EF300E2384}" type="pres">
      <dgm:prSet presAssocID="{BB01D68E-0C7D-4B55-93C2-73BEBE7A2AF1}" presName="spVertical3" presStyleCnt="0"/>
      <dgm:spPr/>
    </dgm:pt>
    <dgm:pt modelId="{7C7055FB-7F12-4BE1-9569-2A3B8C8765C8}" type="pres">
      <dgm:prSet presAssocID="{B5762C14-4BC9-4BDD-AA08-CD8ED4D5212C}" presName="space" presStyleCnt="0"/>
      <dgm:spPr/>
    </dgm:pt>
    <dgm:pt modelId="{875E57FB-A5A8-412E-9A94-6B25586B6ACF}" type="pres">
      <dgm:prSet presAssocID="{07BA28D9-0918-4524-B6BC-CD918011537F}" presName="linV" presStyleCnt="0"/>
      <dgm:spPr/>
    </dgm:pt>
    <dgm:pt modelId="{F4C4BC24-961D-4CB9-A177-9EE018C3FB28}" type="pres">
      <dgm:prSet presAssocID="{07BA28D9-0918-4524-B6BC-CD918011537F}" presName="spVertical1" presStyleCnt="0"/>
      <dgm:spPr/>
    </dgm:pt>
    <dgm:pt modelId="{3CFE0705-1241-41BB-AEB4-D020494BEBC8}" type="pres">
      <dgm:prSet presAssocID="{07BA28D9-0918-4524-B6BC-CD918011537F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D8E76-60DD-4B0B-8BC5-BBC28E7D4C55}" type="pres">
      <dgm:prSet presAssocID="{07BA28D9-0918-4524-B6BC-CD918011537F}" presName="spVertical2" presStyleCnt="0"/>
      <dgm:spPr/>
    </dgm:pt>
    <dgm:pt modelId="{662B9D3E-A49F-4E26-8CDE-4E475ADC0CA0}" type="pres">
      <dgm:prSet presAssocID="{07BA28D9-0918-4524-B6BC-CD918011537F}" presName="spVertical3" presStyleCnt="0"/>
      <dgm:spPr/>
    </dgm:pt>
    <dgm:pt modelId="{665960DD-AFD8-4878-A749-3BFCC10A7B7F}" type="pres">
      <dgm:prSet presAssocID="{7225B7CD-127B-412D-B49F-D5F373E11164}" presName="space" presStyleCnt="0"/>
      <dgm:spPr/>
    </dgm:pt>
    <dgm:pt modelId="{43193A68-DE93-42BC-9B6E-76A4E29829FA}" type="pres">
      <dgm:prSet presAssocID="{EA29F32A-161E-4990-A959-F361D030BD05}" presName="linV" presStyleCnt="0"/>
      <dgm:spPr/>
    </dgm:pt>
    <dgm:pt modelId="{271D2A12-8019-42A8-BEF2-30B0053CBF62}" type="pres">
      <dgm:prSet presAssocID="{EA29F32A-161E-4990-A959-F361D030BD05}" presName="spVertical1" presStyleCnt="0"/>
      <dgm:spPr/>
    </dgm:pt>
    <dgm:pt modelId="{689E8856-264A-4C67-9FF8-D7ACD5718C38}" type="pres">
      <dgm:prSet presAssocID="{EA29F32A-161E-4990-A959-F361D030BD05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2CA36-E61E-49F1-B635-BA5AC871868F}" type="pres">
      <dgm:prSet presAssocID="{EA29F32A-161E-4990-A959-F361D030BD05}" presName="spVertical2" presStyleCnt="0"/>
      <dgm:spPr/>
    </dgm:pt>
    <dgm:pt modelId="{B9AF10E3-2705-4786-A017-F6B222A862F2}" type="pres">
      <dgm:prSet presAssocID="{EA29F32A-161E-4990-A959-F361D030BD05}" presName="spVertical3" presStyleCnt="0"/>
      <dgm:spPr/>
    </dgm:pt>
    <dgm:pt modelId="{3EA728F3-1443-49F4-BF86-24FBCB7AFD66}" type="pres">
      <dgm:prSet presAssocID="{F8BEE045-6666-4CF0-A621-FCD618813102}" presName="padding2" presStyleCnt="0"/>
      <dgm:spPr/>
    </dgm:pt>
    <dgm:pt modelId="{39B80922-568F-4967-9DFB-7426825FB61B}" type="pres">
      <dgm:prSet presAssocID="{F8BEE045-6666-4CF0-A621-FCD618813102}" presName="negArrow" presStyleCnt="0"/>
      <dgm:spPr/>
    </dgm:pt>
    <dgm:pt modelId="{BB2DD335-3C81-4C49-AFD9-468FCE212BD9}" type="pres">
      <dgm:prSet presAssocID="{F8BEE045-6666-4CF0-A621-FCD618813102}" presName="backgroundArrow" presStyleLbl="node1" presStyleIdx="0" presStyleCnt="1"/>
      <dgm:spPr/>
    </dgm:pt>
  </dgm:ptLst>
  <dgm:cxnLst>
    <dgm:cxn modelId="{041954E5-0FAD-4624-9F1D-631C9A0E1C85}" srcId="{F8BEE045-6666-4CF0-A621-FCD618813102}" destId="{EA29F32A-161E-4990-A959-F361D030BD05}" srcOrd="2" destOrd="0" parTransId="{F6F5E5EC-35AA-4323-AF31-0485D1E8D15E}" sibTransId="{F8F9E2BE-2B5D-408C-8E41-B9A01BD1FF68}"/>
    <dgm:cxn modelId="{E03C89C8-2817-4710-B160-65FBD69627AB}" type="presOf" srcId="{BB01D68E-0C7D-4B55-93C2-73BEBE7A2AF1}" destId="{C5B5B62F-860B-4225-A385-F422F8525158}" srcOrd="0" destOrd="0" presId="urn:microsoft.com/office/officeart/2005/8/layout/hProcess3"/>
    <dgm:cxn modelId="{D579E337-87E7-4693-A628-F83F6ED2FFFD}" type="presOf" srcId="{F8BEE045-6666-4CF0-A621-FCD618813102}" destId="{CAAD6945-A135-4899-B659-C58E27177904}" srcOrd="0" destOrd="0" presId="urn:microsoft.com/office/officeart/2005/8/layout/hProcess3"/>
    <dgm:cxn modelId="{8A46DFDF-CAEF-475B-A817-F59F70D75649}" srcId="{F8BEE045-6666-4CF0-A621-FCD618813102}" destId="{BB01D68E-0C7D-4B55-93C2-73BEBE7A2AF1}" srcOrd="0" destOrd="0" parTransId="{354A4FCD-DDF6-4963-AAC8-AC985296A5F5}" sibTransId="{B5762C14-4BC9-4BDD-AA08-CD8ED4D5212C}"/>
    <dgm:cxn modelId="{3CD996C7-DAC9-40B4-A739-BB4837E18CD8}" type="presOf" srcId="{EA29F32A-161E-4990-A959-F361D030BD05}" destId="{689E8856-264A-4C67-9FF8-D7ACD5718C38}" srcOrd="0" destOrd="0" presId="urn:microsoft.com/office/officeart/2005/8/layout/hProcess3"/>
    <dgm:cxn modelId="{BA71C4A9-D41C-4EAE-937B-D52825ECA1B4}" type="presOf" srcId="{07BA28D9-0918-4524-B6BC-CD918011537F}" destId="{3CFE0705-1241-41BB-AEB4-D020494BEBC8}" srcOrd="0" destOrd="0" presId="urn:microsoft.com/office/officeart/2005/8/layout/hProcess3"/>
    <dgm:cxn modelId="{03598087-B974-4856-8E31-DED5C613DF21}" srcId="{F8BEE045-6666-4CF0-A621-FCD618813102}" destId="{07BA28D9-0918-4524-B6BC-CD918011537F}" srcOrd="1" destOrd="0" parTransId="{EDF0AA70-08B7-46F1-BC8F-AF48CE2CF584}" sibTransId="{7225B7CD-127B-412D-B49F-D5F373E11164}"/>
    <dgm:cxn modelId="{FE218A28-B3A0-4611-A5AE-345301696B63}" type="presParOf" srcId="{CAAD6945-A135-4899-B659-C58E27177904}" destId="{852508A0-63F1-49D0-9CAB-834735375121}" srcOrd="0" destOrd="0" presId="urn:microsoft.com/office/officeart/2005/8/layout/hProcess3"/>
    <dgm:cxn modelId="{E7C3CD56-526D-4E4E-AB04-60D7F045A1D3}" type="presParOf" srcId="{CAAD6945-A135-4899-B659-C58E27177904}" destId="{970C035F-0A4A-40AC-A300-D6F353B590C3}" srcOrd="1" destOrd="0" presId="urn:microsoft.com/office/officeart/2005/8/layout/hProcess3"/>
    <dgm:cxn modelId="{412A7A7A-15BC-490C-B670-E99B316AF010}" type="presParOf" srcId="{970C035F-0A4A-40AC-A300-D6F353B590C3}" destId="{3D250536-2CBB-4E3F-84AC-A4D446EB2BA2}" srcOrd="0" destOrd="0" presId="urn:microsoft.com/office/officeart/2005/8/layout/hProcess3"/>
    <dgm:cxn modelId="{577FF676-8886-48D0-9D6F-C27ECAF1EA86}" type="presParOf" srcId="{970C035F-0A4A-40AC-A300-D6F353B590C3}" destId="{6EC697DE-2F6E-4FF7-A439-3BF009B67C80}" srcOrd="1" destOrd="0" presId="urn:microsoft.com/office/officeart/2005/8/layout/hProcess3"/>
    <dgm:cxn modelId="{FF3E19AB-537B-45D6-9B91-6841A1EE9D4D}" type="presParOf" srcId="{6EC697DE-2F6E-4FF7-A439-3BF009B67C80}" destId="{3DF06037-C588-4702-AC73-0DAB344587DD}" srcOrd="0" destOrd="0" presId="urn:microsoft.com/office/officeart/2005/8/layout/hProcess3"/>
    <dgm:cxn modelId="{FDF86BAE-624C-4890-9200-7B98965E45D6}" type="presParOf" srcId="{6EC697DE-2F6E-4FF7-A439-3BF009B67C80}" destId="{C5B5B62F-860B-4225-A385-F422F8525158}" srcOrd="1" destOrd="0" presId="urn:microsoft.com/office/officeart/2005/8/layout/hProcess3"/>
    <dgm:cxn modelId="{F0879E68-F2C4-4C0F-BB83-37439E0A3AC2}" type="presParOf" srcId="{6EC697DE-2F6E-4FF7-A439-3BF009B67C80}" destId="{EF2077DE-A680-49B1-9A08-B3043F580745}" srcOrd="2" destOrd="0" presId="urn:microsoft.com/office/officeart/2005/8/layout/hProcess3"/>
    <dgm:cxn modelId="{0FFD5D07-3519-4AF2-98D7-E6A023CBD214}" type="presParOf" srcId="{6EC697DE-2F6E-4FF7-A439-3BF009B67C80}" destId="{58971E0A-5E2D-4A19-909F-96EF300E2384}" srcOrd="3" destOrd="0" presId="urn:microsoft.com/office/officeart/2005/8/layout/hProcess3"/>
    <dgm:cxn modelId="{2BA59678-A223-4A78-BD27-599D4BD4918F}" type="presParOf" srcId="{970C035F-0A4A-40AC-A300-D6F353B590C3}" destId="{7C7055FB-7F12-4BE1-9569-2A3B8C8765C8}" srcOrd="2" destOrd="0" presId="urn:microsoft.com/office/officeart/2005/8/layout/hProcess3"/>
    <dgm:cxn modelId="{89CEC95F-2458-46DD-9C96-0463DE444236}" type="presParOf" srcId="{970C035F-0A4A-40AC-A300-D6F353B590C3}" destId="{875E57FB-A5A8-412E-9A94-6B25586B6ACF}" srcOrd="3" destOrd="0" presId="urn:microsoft.com/office/officeart/2005/8/layout/hProcess3"/>
    <dgm:cxn modelId="{72789B8F-5D32-49F3-A527-4445516B90C7}" type="presParOf" srcId="{875E57FB-A5A8-412E-9A94-6B25586B6ACF}" destId="{F4C4BC24-961D-4CB9-A177-9EE018C3FB28}" srcOrd="0" destOrd="0" presId="urn:microsoft.com/office/officeart/2005/8/layout/hProcess3"/>
    <dgm:cxn modelId="{EF126539-95E1-4256-A9C4-14985C7D762B}" type="presParOf" srcId="{875E57FB-A5A8-412E-9A94-6B25586B6ACF}" destId="{3CFE0705-1241-41BB-AEB4-D020494BEBC8}" srcOrd="1" destOrd="0" presId="urn:microsoft.com/office/officeart/2005/8/layout/hProcess3"/>
    <dgm:cxn modelId="{79714021-C0A9-4149-913B-48D10147053B}" type="presParOf" srcId="{875E57FB-A5A8-412E-9A94-6B25586B6ACF}" destId="{324D8E76-60DD-4B0B-8BC5-BBC28E7D4C55}" srcOrd="2" destOrd="0" presId="urn:microsoft.com/office/officeart/2005/8/layout/hProcess3"/>
    <dgm:cxn modelId="{F1014848-A1E9-440B-AA1B-600B9BA51290}" type="presParOf" srcId="{875E57FB-A5A8-412E-9A94-6B25586B6ACF}" destId="{662B9D3E-A49F-4E26-8CDE-4E475ADC0CA0}" srcOrd="3" destOrd="0" presId="urn:microsoft.com/office/officeart/2005/8/layout/hProcess3"/>
    <dgm:cxn modelId="{79321FF9-7420-470A-9853-0BAD21199142}" type="presParOf" srcId="{970C035F-0A4A-40AC-A300-D6F353B590C3}" destId="{665960DD-AFD8-4878-A749-3BFCC10A7B7F}" srcOrd="4" destOrd="0" presId="urn:microsoft.com/office/officeart/2005/8/layout/hProcess3"/>
    <dgm:cxn modelId="{8F9A12DE-C58E-48A5-9374-0E252DB9934D}" type="presParOf" srcId="{970C035F-0A4A-40AC-A300-D6F353B590C3}" destId="{43193A68-DE93-42BC-9B6E-76A4E29829FA}" srcOrd="5" destOrd="0" presId="urn:microsoft.com/office/officeart/2005/8/layout/hProcess3"/>
    <dgm:cxn modelId="{3BFC69AE-E093-4380-95E6-071143E5D378}" type="presParOf" srcId="{43193A68-DE93-42BC-9B6E-76A4E29829FA}" destId="{271D2A12-8019-42A8-BEF2-30B0053CBF62}" srcOrd="0" destOrd="0" presId="urn:microsoft.com/office/officeart/2005/8/layout/hProcess3"/>
    <dgm:cxn modelId="{CBD7B199-93B8-4B68-97A9-7200F538F226}" type="presParOf" srcId="{43193A68-DE93-42BC-9B6E-76A4E29829FA}" destId="{689E8856-264A-4C67-9FF8-D7ACD5718C38}" srcOrd="1" destOrd="0" presId="urn:microsoft.com/office/officeart/2005/8/layout/hProcess3"/>
    <dgm:cxn modelId="{E1BB7FC1-1227-49E7-B915-42D520CAD3C5}" type="presParOf" srcId="{43193A68-DE93-42BC-9B6E-76A4E29829FA}" destId="{E072CA36-E61E-49F1-B635-BA5AC871868F}" srcOrd="2" destOrd="0" presId="urn:microsoft.com/office/officeart/2005/8/layout/hProcess3"/>
    <dgm:cxn modelId="{17BBEAB8-3A9D-424A-BF12-870DBCADC959}" type="presParOf" srcId="{43193A68-DE93-42BC-9B6E-76A4E29829FA}" destId="{B9AF10E3-2705-4786-A017-F6B222A862F2}" srcOrd="3" destOrd="0" presId="urn:microsoft.com/office/officeart/2005/8/layout/hProcess3"/>
    <dgm:cxn modelId="{D5F70275-152A-4B17-A220-A3701DA3CF4A}" type="presParOf" srcId="{970C035F-0A4A-40AC-A300-D6F353B590C3}" destId="{3EA728F3-1443-49F4-BF86-24FBCB7AFD66}" srcOrd="6" destOrd="0" presId="urn:microsoft.com/office/officeart/2005/8/layout/hProcess3"/>
    <dgm:cxn modelId="{A471425A-1D18-43A5-8F94-2EB795678A7B}" type="presParOf" srcId="{970C035F-0A4A-40AC-A300-D6F353B590C3}" destId="{39B80922-568F-4967-9DFB-7426825FB61B}" srcOrd="7" destOrd="0" presId="urn:microsoft.com/office/officeart/2005/8/layout/hProcess3"/>
    <dgm:cxn modelId="{A0B4CD13-07AE-4914-AC52-3BAF7344E1A7}" type="presParOf" srcId="{970C035F-0A4A-40AC-A300-D6F353B590C3}" destId="{BB2DD335-3C81-4C49-AFD9-468FCE212BD9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1A565-CDD3-4E68-A97D-0C29FEC0B9A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0"/>
      <dgm:spPr/>
    </dgm:pt>
    <dgm:pt modelId="{CD2E404A-9B05-4242-86FB-A510AB050712}">
      <dgm:prSet phldrT="[Text]" phldr="1"/>
      <dgm:spPr/>
      <dgm:t>
        <a:bodyPr/>
        <a:lstStyle/>
        <a:p>
          <a:endParaRPr lang="en-US"/>
        </a:p>
      </dgm:t>
    </dgm:pt>
    <dgm:pt modelId="{0152422D-4A64-47E6-A1EE-1775B556868D}" type="parTrans" cxnId="{0B16E05E-198C-46BE-99DB-C30AFD9400B3}">
      <dgm:prSet/>
      <dgm:spPr/>
      <dgm:t>
        <a:bodyPr/>
        <a:lstStyle/>
        <a:p>
          <a:endParaRPr lang="en-US"/>
        </a:p>
      </dgm:t>
    </dgm:pt>
    <dgm:pt modelId="{577DF3C9-C51E-439C-9446-563238FCB5D8}" type="sibTrans" cxnId="{0B16E05E-198C-46BE-99DB-C30AFD9400B3}">
      <dgm:prSet/>
      <dgm:spPr/>
      <dgm:t>
        <a:bodyPr/>
        <a:lstStyle/>
        <a:p>
          <a:endParaRPr lang="en-US"/>
        </a:p>
      </dgm:t>
    </dgm:pt>
    <dgm:pt modelId="{D4DF8E96-EAEB-44FD-BD58-6E1FC4E88FE6}">
      <dgm:prSet phldrT="[Text]" phldr="1"/>
      <dgm:spPr/>
      <dgm:t>
        <a:bodyPr/>
        <a:lstStyle/>
        <a:p>
          <a:endParaRPr lang="en-US"/>
        </a:p>
      </dgm:t>
    </dgm:pt>
    <dgm:pt modelId="{57AE16A1-ABA4-483A-A2A8-148D2004A2D1}" type="parTrans" cxnId="{BCBE5AA5-8372-41CA-A4AD-53F9455B44E0}">
      <dgm:prSet/>
      <dgm:spPr/>
      <dgm:t>
        <a:bodyPr/>
        <a:lstStyle/>
        <a:p>
          <a:endParaRPr lang="en-US"/>
        </a:p>
      </dgm:t>
    </dgm:pt>
    <dgm:pt modelId="{6967EEFD-2528-4EFB-9062-251D80ECEF93}" type="sibTrans" cxnId="{BCBE5AA5-8372-41CA-A4AD-53F9455B44E0}">
      <dgm:prSet/>
      <dgm:spPr/>
      <dgm:t>
        <a:bodyPr/>
        <a:lstStyle/>
        <a:p>
          <a:endParaRPr lang="en-US"/>
        </a:p>
      </dgm:t>
    </dgm:pt>
    <dgm:pt modelId="{723C8190-C01B-4242-8284-E89398C682D2}">
      <dgm:prSet phldrT="[Text]" phldr="1"/>
      <dgm:spPr/>
      <dgm:t>
        <a:bodyPr/>
        <a:lstStyle/>
        <a:p>
          <a:endParaRPr lang="en-US"/>
        </a:p>
      </dgm:t>
    </dgm:pt>
    <dgm:pt modelId="{69A3485D-6F6B-4698-83DF-B3222E87BDB3}" type="parTrans" cxnId="{A4593F46-3D2F-4C28-BB4B-B3ED5D1D58C6}">
      <dgm:prSet/>
      <dgm:spPr/>
      <dgm:t>
        <a:bodyPr/>
        <a:lstStyle/>
        <a:p>
          <a:endParaRPr lang="en-US"/>
        </a:p>
      </dgm:t>
    </dgm:pt>
    <dgm:pt modelId="{52DC9AF4-38E7-4E44-98C1-EB2528F68E15}" type="sibTrans" cxnId="{A4593F46-3D2F-4C28-BB4B-B3ED5D1D58C6}">
      <dgm:prSet/>
      <dgm:spPr/>
      <dgm:t>
        <a:bodyPr/>
        <a:lstStyle/>
        <a:p>
          <a:endParaRPr lang="en-US"/>
        </a:p>
      </dgm:t>
    </dgm:pt>
    <dgm:pt modelId="{07F61E5F-3C9E-4CB2-9721-ABB71D9B0C3A}" type="pres">
      <dgm:prSet presAssocID="{51B1A565-CDD3-4E68-A97D-0C29FEC0B9AE}" presName="Name0" presStyleCnt="0">
        <dgm:presLayoutVars>
          <dgm:dir/>
          <dgm:animLvl val="lvl"/>
          <dgm:resizeHandles val="exact"/>
        </dgm:presLayoutVars>
      </dgm:prSet>
      <dgm:spPr/>
    </dgm:pt>
    <dgm:pt modelId="{2787C072-B289-4046-AE84-34241BC90240}" type="pres">
      <dgm:prSet presAssocID="{CD2E404A-9B05-4242-86FB-A510AB050712}" presName="Name8" presStyleCnt="0"/>
      <dgm:spPr/>
    </dgm:pt>
    <dgm:pt modelId="{3B3C3D60-7EAF-4FA8-B443-62E75F8DA80F}" type="pres">
      <dgm:prSet presAssocID="{CD2E404A-9B05-4242-86FB-A510AB05071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DC39D-BE98-4B4F-9725-820A3714D6EE}" type="pres">
      <dgm:prSet presAssocID="{CD2E404A-9B05-4242-86FB-A510AB05071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62F1E-2182-4C5A-988B-DF061443103C}" type="pres">
      <dgm:prSet presAssocID="{D4DF8E96-EAEB-44FD-BD58-6E1FC4E88FE6}" presName="Name8" presStyleCnt="0"/>
      <dgm:spPr/>
    </dgm:pt>
    <dgm:pt modelId="{818ABED9-B044-4512-94FF-EBFE29EDF54B}" type="pres">
      <dgm:prSet presAssocID="{D4DF8E96-EAEB-44FD-BD58-6E1FC4E88FE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7E495-D9D8-452F-9CEC-4B30B3A40766}" type="pres">
      <dgm:prSet presAssocID="{D4DF8E96-EAEB-44FD-BD58-6E1FC4E88F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E19B0-AD34-4492-ADB9-92661596BF8E}" type="pres">
      <dgm:prSet presAssocID="{723C8190-C01B-4242-8284-E89398C682D2}" presName="Name8" presStyleCnt="0"/>
      <dgm:spPr/>
    </dgm:pt>
    <dgm:pt modelId="{4A55BFDB-8B51-4A84-BD79-E5BBB485CD41}" type="pres">
      <dgm:prSet presAssocID="{723C8190-C01B-4242-8284-E89398C682D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6A372-C11F-4D1D-8441-74B3F6BA7F2B}" type="pres">
      <dgm:prSet presAssocID="{723C8190-C01B-4242-8284-E89398C682D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C01380-EE61-4D35-A0A9-594601C0F12A}" type="presOf" srcId="{CD2E404A-9B05-4242-86FB-A510AB050712}" destId="{2C4DC39D-BE98-4B4F-9725-820A3714D6EE}" srcOrd="1" destOrd="0" presId="urn:microsoft.com/office/officeart/2005/8/layout/pyramid1"/>
    <dgm:cxn modelId="{481D8DA8-9892-4000-81A6-3ECC1B04A210}" type="presOf" srcId="{723C8190-C01B-4242-8284-E89398C682D2}" destId="{3146A372-C11F-4D1D-8441-74B3F6BA7F2B}" srcOrd="1" destOrd="0" presId="urn:microsoft.com/office/officeart/2005/8/layout/pyramid1"/>
    <dgm:cxn modelId="{0B16E05E-198C-46BE-99DB-C30AFD9400B3}" srcId="{51B1A565-CDD3-4E68-A97D-0C29FEC0B9AE}" destId="{CD2E404A-9B05-4242-86FB-A510AB050712}" srcOrd="0" destOrd="0" parTransId="{0152422D-4A64-47E6-A1EE-1775B556868D}" sibTransId="{577DF3C9-C51E-439C-9446-563238FCB5D8}"/>
    <dgm:cxn modelId="{A4593F46-3D2F-4C28-BB4B-B3ED5D1D58C6}" srcId="{51B1A565-CDD3-4E68-A97D-0C29FEC0B9AE}" destId="{723C8190-C01B-4242-8284-E89398C682D2}" srcOrd="2" destOrd="0" parTransId="{69A3485D-6F6B-4698-83DF-B3222E87BDB3}" sibTransId="{52DC9AF4-38E7-4E44-98C1-EB2528F68E15}"/>
    <dgm:cxn modelId="{302E53E9-F854-40DC-B135-C1771ABD8277}" type="presOf" srcId="{D4DF8E96-EAEB-44FD-BD58-6E1FC4E88FE6}" destId="{818ABED9-B044-4512-94FF-EBFE29EDF54B}" srcOrd="0" destOrd="0" presId="urn:microsoft.com/office/officeart/2005/8/layout/pyramid1"/>
    <dgm:cxn modelId="{D5B3C5B8-E7B8-4128-9B6F-0EE71F246F06}" type="presOf" srcId="{CD2E404A-9B05-4242-86FB-A510AB050712}" destId="{3B3C3D60-7EAF-4FA8-B443-62E75F8DA80F}" srcOrd="0" destOrd="0" presId="urn:microsoft.com/office/officeart/2005/8/layout/pyramid1"/>
    <dgm:cxn modelId="{BCBE5AA5-8372-41CA-A4AD-53F9455B44E0}" srcId="{51B1A565-CDD3-4E68-A97D-0C29FEC0B9AE}" destId="{D4DF8E96-EAEB-44FD-BD58-6E1FC4E88FE6}" srcOrd="1" destOrd="0" parTransId="{57AE16A1-ABA4-483A-A2A8-148D2004A2D1}" sibTransId="{6967EEFD-2528-4EFB-9062-251D80ECEF93}"/>
    <dgm:cxn modelId="{3A1E008D-6BB4-4755-9E82-2D5EF2049F43}" type="presOf" srcId="{D4DF8E96-EAEB-44FD-BD58-6E1FC4E88FE6}" destId="{0997E495-D9D8-452F-9CEC-4B30B3A40766}" srcOrd="1" destOrd="0" presId="urn:microsoft.com/office/officeart/2005/8/layout/pyramid1"/>
    <dgm:cxn modelId="{16647481-C05D-4190-A043-ED1090428BCE}" type="presOf" srcId="{51B1A565-CDD3-4E68-A97D-0C29FEC0B9AE}" destId="{07F61E5F-3C9E-4CB2-9721-ABB71D9B0C3A}" srcOrd="0" destOrd="0" presId="urn:microsoft.com/office/officeart/2005/8/layout/pyramid1"/>
    <dgm:cxn modelId="{0EEDAF96-D878-49E6-82CF-91D49A071FE5}" type="presOf" srcId="{723C8190-C01B-4242-8284-E89398C682D2}" destId="{4A55BFDB-8B51-4A84-BD79-E5BBB485CD41}" srcOrd="0" destOrd="0" presId="urn:microsoft.com/office/officeart/2005/8/layout/pyramid1"/>
    <dgm:cxn modelId="{2D31F28E-6A91-4D5E-AC7B-D7FD9D989B8C}" type="presParOf" srcId="{07F61E5F-3C9E-4CB2-9721-ABB71D9B0C3A}" destId="{2787C072-B289-4046-AE84-34241BC90240}" srcOrd="0" destOrd="0" presId="urn:microsoft.com/office/officeart/2005/8/layout/pyramid1"/>
    <dgm:cxn modelId="{0992EC8D-F0BD-487D-A504-66242A857A49}" type="presParOf" srcId="{2787C072-B289-4046-AE84-34241BC90240}" destId="{3B3C3D60-7EAF-4FA8-B443-62E75F8DA80F}" srcOrd="0" destOrd="0" presId="urn:microsoft.com/office/officeart/2005/8/layout/pyramid1"/>
    <dgm:cxn modelId="{2E747FE0-1770-49CC-AD60-6AFE0EB73314}" type="presParOf" srcId="{2787C072-B289-4046-AE84-34241BC90240}" destId="{2C4DC39D-BE98-4B4F-9725-820A3714D6EE}" srcOrd="1" destOrd="0" presId="urn:microsoft.com/office/officeart/2005/8/layout/pyramid1"/>
    <dgm:cxn modelId="{66EE59AF-5C98-4C37-85E4-CD762FB7A2ED}" type="presParOf" srcId="{07F61E5F-3C9E-4CB2-9721-ABB71D9B0C3A}" destId="{13A62F1E-2182-4C5A-988B-DF061443103C}" srcOrd="1" destOrd="0" presId="urn:microsoft.com/office/officeart/2005/8/layout/pyramid1"/>
    <dgm:cxn modelId="{955D6476-131D-424D-8D51-6C08C2723199}" type="presParOf" srcId="{13A62F1E-2182-4C5A-988B-DF061443103C}" destId="{818ABED9-B044-4512-94FF-EBFE29EDF54B}" srcOrd="0" destOrd="0" presId="urn:microsoft.com/office/officeart/2005/8/layout/pyramid1"/>
    <dgm:cxn modelId="{0298EEC9-6F6F-40AD-A6BD-B8523CD2E7F5}" type="presParOf" srcId="{13A62F1E-2182-4C5A-988B-DF061443103C}" destId="{0997E495-D9D8-452F-9CEC-4B30B3A40766}" srcOrd="1" destOrd="0" presId="urn:microsoft.com/office/officeart/2005/8/layout/pyramid1"/>
    <dgm:cxn modelId="{730FDAC2-9F55-4101-BF44-AC3A18A6DCDD}" type="presParOf" srcId="{07F61E5F-3C9E-4CB2-9721-ABB71D9B0C3A}" destId="{333E19B0-AD34-4492-ADB9-92661596BF8E}" srcOrd="2" destOrd="0" presId="urn:microsoft.com/office/officeart/2005/8/layout/pyramid1"/>
    <dgm:cxn modelId="{50BB697B-E04B-4BBE-88BC-5984AB172DD3}" type="presParOf" srcId="{333E19B0-AD34-4492-ADB9-92661596BF8E}" destId="{4A55BFDB-8B51-4A84-BD79-E5BBB485CD41}" srcOrd="0" destOrd="0" presId="urn:microsoft.com/office/officeart/2005/8/layout/pyramid1"/>
    <dgm:cxn modelId="{52E0A86D-144C-4955-9AE2-D05C3DA29F69}" type="presParOf" srcId="{333E19B0-AD34-4492-ADB9-92661596BF8E}" destId="{3146A372-C11F-4D1D-8441-74B3F6BA7F2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DD335-3C81-4C49-AFD9-468FCE212BD9}">
      <dsp:nvSpPr>
        <dsp:cNvPr id="0" name=""/>
        <dsp:cNvSpPr/>
      </dsp:nvSpPr>
      <dsp:spPr>
        <a:xfrm>
          <a:off x="0" y="1199"/>
          <a:ext cx="7321552" cy="3960000"/>
        </a:xfrm>
        <a:prstGeom prst="rightArrow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E8856-264A-4C67-9FF8-D7ACD5718C38}">
      <dsp:nvSpPr>
        <dsp:cNvPr id="0" name=""/>
        <dsp:cNvSpPr/>
      </dsp:nvSpPr>
      <dsp:spPr>
        <a:xfrm>
          <a:off x="4825145" y="991200"/>
          <a:ext cx="1764250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0" rIns="0" bIns="5588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4825145" y="991200"/>
        <a:ext cx="1764250" cy="1980000"/>
      </dsp:txXfrm>
    </dsp:sp>
    <dsp:sp modelId="{3CFE0705-1241-41BB-AEB4-D020494BEBC8}">
      <dsp:nvSpPr>
        <dsp:cNvPr id="0" name=""/>
        <dsp:cNvSpPr/>
      </dsp:nvSpPr>
      <dsp:spPr>
        <a:xfrm>
          <a:off x="2708044" y="991200"/>
          <a:ext cx="1764250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0" rIns="0" bIns="5588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2708044" y="991200"/>
        <a:ext cx="1764250" cy="1980000"/>
      </dsp:txXfrm>
    </dsp:sp>
    <dsp:sp modelId="{C5B5B62F-860B-4225-A385-F422F8525158}">
      <dsp:nvSpPr>
        <dsp:cNvPr id="0" name=""/>
        <dsp:cNvSpPr/>
      </dsp:nvSpPr>
      <dsp:spPr>
        <a:xfrm>
          <a:off x="590943" y="991200"/>
          <a:ext cx="1764250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0" rIns="0" bIns="5588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590943" y="991200"/>
        <a:ext cx="1764250" cy="19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C3D60-7EAF-4FA8-B443-62E75F8DA80F}">
      <dsp:nvSpPr>
        <dsp:cNvPr id="0" name=""/>
        <dsp:cNvSpPr/>
      </dsp:nvSpPr>
      <dsp:spPr>
        <a:xfrm>
          <a:off x="2243313" y="0"/>
          <a:ext cx="2243313" cy="1512476"/>
        </a:xfrm>
        <a:prstGeom prst="trapezoid">
          <a:avLst>
            <a:gd name="adj" fmla="val 741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243313" y="0"/>
        <a:ext cx="2243313" cy="1512476"/>
      </dsp:txXfrm>
    </dsp:sp>
    <dsp:sp modelId="{818ABED9-B044-4512-94FF-EBFE29EDF54B}">
      <dsp:nvSpPr>
        <dsp:cNvPr id="0" name=""/>
        <dsp:cNvSpPr/>
      </dsp:nvSpPr>
      <dsp:spPr>
        <a:xfrm>
          <a:off x="1121656" y="1512476"/>
          <a:ext cx="4486627" cy="1512476"/>
        </a:xfrm>
        <a:prstGeom prst="trapezoid">
          <a:avLst>
            <a:gd name="adj" fmla="val 741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906816" y="1512476"/>
        <a:ext cx="2916307" cy="1512476"/>
      </dsp:txXfrm>
    </dsp:sp>
    <dsp:sp modelId="{4A55BFDB-8B51-4A84-BD79-E5BBB485CD41}">
      <dsp:nvSpPr>
        <dsp:cNvPr id="0" name=""/>
        <dsp:cNvSpPr/>
      </dsp:nvSpPr>
      <dsp:spPr>
        <a:xfrm>
          <a:off x="0" y="3024952"/>
          <a:ext cx="6729941" cy="1512476"/>
        </a:xfrm>
        <a:prstGeom prst="trapezoid">
          <a:avLst>
            <a:gd name="adj" fmla="val 741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177739" y="3024952"/>
        <a:ext cx="4374461" cy="1512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3CCE1-E7E7-4675-84F9-E1AA870D502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D78F4-3792-4F56-A9E3-5A492EE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D78F4-3792-4F56-A9E3-5A492EE77F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936C-94AE-4E06-97D1-F3329FF34E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A18C-058D-4344-B4F1-4AF36F1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luentpulse.com/rise-of-mobile-payment-apps/" TargetMode="External"/><Relationship Id="rId5" Type="http://schemas.openxmlformats.org/officeDocument/2006/relationships/hyperlink" Target="https://www.tiaainstitute.org/sites/default/files/presentations/2020-02/TIAA%20Institute_Millennials%20and%20Money_T&amp;I_Lusardi_02%2020.pdf" TargetMode="External"/><Relationship Id="rId4" Type="http://schemas.openxmlformats.org/officeDocument/2006/relationships/hyperlink" Target="https://finli.com/learn/financial-literacy-terms-small-business-owners-should-kno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fluentpulse.com/rise-of-mobile-payment-apps/" TargetMode="External"/><Relationship Id="rId4" Type="http://schemas.openxmlformats.org/officeDocument/2006/relationships/hyperlink" Target="https://fortune.com/2021/10/12/plaid-fintech-use-adoption-us-consumers-baby-boomer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ffirm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y.google.com/about/" TargetMode="External"/><Relationship Id="rId5" Type="http://schemas.openxmlformats.org/officeDocument/2006/relationships/hyperlink" Target="https://cash.app/" TargetMode="External"/><Relationship Id="rId4" Type="http://schemas.openxmlformats.org/officeDocument/2006/relationships/hyperlink" Target="https://venmo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uiltin.com/cybersecurity/prevent-fintech-fraud" TargetMode="External"/><Relationship Id="rId4" Type="http://schemas.openxmlformats.org/officeDocument/2006/relationships/hyperlink" Target="https://builtin.com/cybersecurity/cybersecurity-banking-financial-servic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uiltin.com/fintech/regtech-companies" TargetMode="External"/><Relationship Id="rId4" Type="http://schemas.openxmlformats.org/officeDocument/2006/relationships/hyperlink" Target="https://builtin.com/artificial-intelligence/machine-learning-finance-examp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uiltin.com/cybersecurity/prevent-fintech-fraud" TargetMode="External"/><Relationship Id="rId4" Type="http://schemas.openxmlformats.org/officeDocument/2006/relationships/hyperlink" Target="https://builtin.com/cybersecurity/cybersecurity-banking-financial-servic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bntimes.com/technology/6-reasons-why-cryptocurrency-is-the-future-of-inves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0415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" y="4648200"/>
            <a:ext cx="12192005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06" y="3271899"/>
            <a:ext cx="4962402" cy="49624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4012" y="6078587"/>
            <a:ext cx="1309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March 2023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xmlns="" id="{48610101-93D9-46F0-BA2D-3FF11FC6AD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56" y="6401753"/>
            <a:ext cx="274320" cy="27432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xmlns="" id="{B84E5847-2E65-480E-829A-5D52835623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86" y="6401753"/>
            <a:ext cx="274320" cy="27432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053EE95C-3A6F-4874-8C18-D8F730D1A2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16" y="6401753"/>
            <a:ext cx="274320" cy="27432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xmlns="" id="{162932C2-B9AC-4A77-A672-C40940F5E6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46" y="6393966"/>
            <a:ext cx="274320" cy="27432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xmlns="" id="{4D16FB68-6D84-4BF0-99BA-E6C87A7E15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92" y="6400800"/>
            <a:ext cx="274320" cy="2743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89612" y="6078587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2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GO TO MARKET STRATEGY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512" y="1905000"/>
            <a:ext cx="88934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200" b="1" dirty="0"/>
              <a:t>Don’t market. Educate</a:t>
            </a:r>
            <a:r>
              <a:rPr lang="en-US" sz="3200" b="1" dirty="0" smtClean="0"/>
              <a:t>.</a:t>
            </a:r>
          </a:p>
          <a:p>
            <a:endParaRPr lang="en-US" b="1" dirty="0"/>
          </a:p>
          <a:p>
            <a:r>
              <a:rPr lang="en-US" dirty="0">
                <a:hlinkClick r:id="rId4"/>
              </a:rPr>
              <a:t>Financial literacy</a:t>
            </a:r>
            <a:r>
              <a:rPr lang="en-US" dirty="0"/>
              <a:t> is essential. But only </a:t>
            </a:r>
            <a:r>
              <a:rPr lang="en-US" dirty="0">
                <a:hlinkClick r:id="rId5"/>
              </a:rPr>
              <a:t>19% of </a:t>
            </a:r>
            <a:r>
              <a:rPr lang="en-US" dirty="0" err="1">
                <a:hlinkClick r:id="rId5"/>
              </a:rPr>
              <a:t>millennials</a:t>
            </a:r>
            <a:r>
              <a:rPr lang="en-US" dirty="0"/>
              <a:t> perceive themselves as financially literate, even though </a:t>
            </a:r>
            <a:r>
              <a:rPr lang="en-US" dirty="0">
                <a:hlinkClick r:id="rId6"/>
              </a:rPr>
              <a:t>51% of </a:t>
            </a:r>
            <a:r>
              <a:rPr lang="en-US" dirty="0" err="1">
                <a:hlinkClick r:id="rId6"/>
              </a:rPr>
              <a:t>millennials</a:t>
            </a:r>
            <a:r>
              <a:rPr lang="en-US" dirty="0"/>
              <a:t> are more likely to use mobile payment apps.</a:t>
            </a:r>
          </a:p>
          <a:p>
            <a:r>
              <a:rPr lang="en-US" dirty="0"/>
              <a:t>So, what do we learn?</a:t>
            </a:r>
          </a:p>
          <a:p>
            <a:r>
              <a:rPr lang="en-US" dirty="0"/>
              <a:t>You guessed it. Your </a:t>
            </a:r>
            <a:r>
              <a:rPr lang="en-US" dirty="0" err="1"/>
              <a:t>fintech</a:t>
            </a:r>
            <a:r>
              <a:rPr lang="en-US" dirty="0"/>
              <a:t> marketing strategy should focus on </a:t>
            </a:r>
            <a:r>
              <a:rPr lang="en-US" b="1" dirty="0"/>
              <a:t>educating consumers</a:t>
            </a:r>
            <a:r>
              <a:rPr lang="en-US" dirty="0"/>
              <a:t> about various financial aspects.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2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GO TO MARKET STRATEGY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3970" y="1582786"/>
            <a:ext cx="9697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200" b="1" dirty="0"/>
              <a:t>Explore opportunities with existing </a:t>
            </a:r>
            <a:r>
              <a:rPr lang="en-US" sz="3200" b="1" dirty="0" smtClean="0"/>
              <a:t>customers</a:t>
            </a:r>
          </a:p>
          <a:p>
            <a:endParaRPr lang="en-US" sz="3200" b="1" dirty="0"/>
          </a:p>
          <a:p>
            <a:r>
              <a:rPr lang="en-US" sz="2400" dirty="0"/>
              <a:t>Even though the use of </a:t>
            </a:r>
            <a:r>
              <a:rPr lang="en-US" sz="2400" dirty="0" err="1"/>
              <a:t>fintech</a:t>
            </a:r>
            <a:r>
              <a:rPr lang="en-US" sz="2400" dirty="0"/>
              <a:t> apps has grown considerably, there’s been only </a:t>
            </a:r>
            <a:r>
              <a:rPr lang="en-US" sz="2400" dirty="0">
                <a:hlinkClick r:id="rId4"/>
              </a:rPr>
              <a:t>70% adoption</a:t>
            </a:r>
            <a:r>
              <a:rPr lang="en-US" sz="2400" dirty="0"/>
              <a:t> among U.S. users. Also, only</a:t>
            </a:r>
            <a:r>
              <a:rPr lang="en-US" sz="2400" dirty="0">
                <a:hlinkClick r:id="rId5"/>
              </a:rPr>
              <a:t> 19% of Americans</a:t>
            </a:r>
            <a:r>
              <a:rPr lang="en-US" sz="2400" dirty="0"/>
              <a:t> use mobile payments apps daily. That is, people are not using those apps for a lot of things that they can. But why?</a:t>
            </a:r>
          </a:p>
          <a:p>
            <a:r>
              <a:rPr lang="en-US" sz="2400" dirty="0"/>
              <a:t>The answer is simple – either they’re not aware of the feature, or they’d prefer a different app (your competitor) for that 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0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905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FINANCIALS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881" y="152400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REVENUE</a:t>
            </a:r>
            <a:endParaRPr lang="en-US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8756344"/>
              </p:ext>
            </p:extLst>
          </p:nvPr>
        </p:nvGraphicFramePr>
        <p:xfrm>
          <a:off x="2894013" y="1716732"/>
          <a:ext cx="7321552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430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KEY MILESTONE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0199452"/>
              </p:ext>
            </p:extLst>
          </p:nvPr>
        </p:nvGraphicFramePr>
        <p:xfrm>
          <a:off x="2727852" y="1731746"/>
          <a:ext cx="6729941" cy="453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147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BUSINESS MODEL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9444" y="2133600"/>
            <a:ext cx="75867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Transaction </a:t>
            </a:r>
            <a:r>
              <a:rPr lang="en-US" b="1" dirty="0"/>
              <a:t>delivery</a:t>
            </a:r>
          </a:p>
          <a:p>
            <a:r>
              <a:rPr lang="en-US" dirty="0"/>
              <a:t>Data is the new oil, and managing it better can give immense insights into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needs and wants of the customer. </a:t>
            </a:r>
            <a:r>
              <a:rPr lang="en-US" dirty="0" err="1"/>
              <a:t>FinTech</a:t>
            </a:r>
            <a:r>
              <a:rPr lang="en-US" dirty="0"/>
              <a:t> startups in the transaction </a:t>
            </a:r>
            <a:endParaRPr lang="en-US" dirty="0" smtClean="0"/>
          </a:p>
          <a:p>
            <a:r>
              <a:rPr lang="en-US" dirty="0" smtClean="0"/>
              <a:t>delivery </a:t>
            </a:r>
            <a:r>
              <a:rPr lang="en-US" dirty="0"/>
              <a:t>space are creating free products, such as expense management apps, </a:t>
            </a:r>
            <a:r>
              <a:rPr lang="en-US" dirty="0" smtClean="0"/>
              <a:t>I</a:t>
            </a:r>
          </a:p>
          <a:p>
            <a:r>
              <a:rPr lang="en-US" dirty="0" smtClean="0"/>
              <a:t>n </a:t>
            </a:r>
            <a:r>
              <a:rPr lang="en-US" dirty="0"/>
              <a:t>order to collect customer data and then cross-pollinate that data with the 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of the group to map the potential of the customer to pay premiums, </a:t>
            </a:r>
            <a:endParaRPr lang="en-US" dirty="0" smtClean="0"/>
          </a:p>
          <a:p>
            <a:r>
              <a:rPr lang="en-US" dirty="0" smtClean="0"/>
              <a:t>invest </a:t>
            </a:r>
            <a:r>
              <a:rPr lang="en-US" dirty="0"/>
              <a:t>in real estate, buy mutual funds, etc. The business model involved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these types of </a:t>
            </a:r>
            <a:r>
              <a:rPr lang="en-US" dirty="0" err="1"/>
              <a:t>FinTech</a:t>
            </a:r>
            <a:r>
              <a:rPr lang="en-US" dirty="0"/>
              <a:t> companies is commission based, for example,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reselling third party financial products.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8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BUSINESS MODEL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678" y="2547371"/>
            <a:ext cx="8174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Small ticket loans</a:t>
            </a:r>
          </a:p>
          <a:p>
            <a:r>
              <a:rPr lang="en-US" dirty="0"/>
              <a:t>Banks and other lenders typically don’t want to underwrite smaller ticket loans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the low margins and high costs involved in setting up and recovering </a:t>
            </a:r>
            <a:endParaRPr lang="en-US" dirty="0" smtClean="0"/>
          </a:p>
          <a:p>
            <a:r>
              <a:rPr lang="en-US" dirty="0" smtClean="0"/>
              <a:t>them</a:t>
            </a:r>
            <a:r>
              <a:rPr lang="en-US" dirty="0"/>
              <a:t>. </a:t>
            </a:r>
            <a:r>
              <a:rPr lang="en-US" dirty="0" err="1"/>
              <a:t>FinTech</a:t>
            </a:r>
            <a:r>
              <a:rPr lang="en-US" dirty="0"/>
              <a:t> companies in this slice of the market (such as </a:t>
            </a:r>
            <a:r>
              <a:rPr lang="en-US" u="sng" dirty="0">
                <a:hlinkClick r:id="rId4"/>
              </a:rPr>
              <a:t>Affirm</a:t>
            </a:r>
            <a:r>
              <a:rPr lang="en-US" dirty="0"/>
              <a:t>) are delivering </a:t>
            </a:r>
            <a:r>
              <a:rPr lang="en-US" dirty="0" smtClean="0"/>
              <a:t>I</a:t>
            </a:r>
          </a:p>
          <a:p>
            <a:r>
              <a:rPr lang="en-US" dirty="0" err="1" smtClean="0"/>
              <a:t>mpulse</a:t>
            </a:r>
            <a:r>
              <a:rPr lang="en-US" dirty="0" smtClean="0"/>
              <a:t> </a:t>
            </a:r>
            <a:r>
              <a:rPr lang="en-US" dirty="0"/>
              <a:t>buy mechanisms (buy now &amp; pay later, or BNPL) and one-click buy buttons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e-commerce websites to enable customers to buy quickly without having to enter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form of authentication or credit card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7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BUSINESS MODEL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612" y="1905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wallets</a:t>
            </a:r>
          </a:p>
          <a:p>
            <a:r>
              <a:rPr lang="en-US" dirty="0"/>
              <a:t>Digital wallets can be seen as a combination between a no-frills bank account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 payment gateway. With this business model, a user can pre-load a certain </a:t>
            </a:r>
            <a:endParaRPr lang="en-US" dirty="0" smtClean="0"/>
          </a:p>
          <a:p>
            <a:r>
              <a:rPr lang="en-US" dirty="0" smtClean="0"/>
              <a:t>amount </a:t>
            </a:r>
            <a:r>
              <a:rPr lang="en-US" dirty="0"/>
              <a:t>of virtual money into their wallets and use this virtual money to make </a:t>
            </a:r>
            <a:endParaRPr lang="en-US" dirty="0" smtClean="0"/>
          </a:p>
          <a:p>
            <a:r>
              <a:rPr lang="en-US" dirty="0" smtClean="0"/>
              <a:t>either </a:t>
            </a:r>
            <a:r>
              <a:rPr lang="en-US" dirty="0"/>
              <a:t>online or offline transactions with merchants who accept digital wallets </a:t>
            </a:r>
            <a:r>
              <a:rPr lang="en-US" dirty="0" smtClean="0"/>
              <a:t>a</a:t>
            </a:r>
          </a:p>
          <a:p>
            <a:r>
              <a:rPr lang="en-US" dirty="0" smtClean="0"/>
              <a:t>s </a:t>
            </a:r>
            <a:r>
              <a:rPr lang="en-US" dirty="0"/>
              <a:t>a payment mechanism.</a:t>
            </a:r>
          </a:p>
          <a:p>
            <a:r>
              <a:rPr lang="en-US" dirty="0"/>
              <a:t>A digital wallet business model typically involves giving users the convenience of </a:t>
            </a:r>
            <a:endParaRPr lang="en-US" dirty="0" smtClean="0"/>
          </a:p>
          <a:p>
            <a:r>
              <a:rPr lang="en-US" dirty="0" smtClean="0"/>
              <a:t>making </a:t>
            </a:r>
            <a:r>
              <a:rPr lang="en-US" dirty="0"/>
              <a:t>payments for a small fee that is typically charged to businesses in the form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a merchant discount rate (MDR) and via the float that they would make on the </a:t>
            </a:r>
            <a:endParaRPr lang="en-US" dirty="0" smtClean="0"/>
          </a:p>
          <a:p>
            <a:r>
              <a:rPr lang="en-US" dirty="0" smtClean="0"/>
              <a:t>money </a:t>
            </a:r>
            <a:r>
              <a:rPr lang="en-US" dirty="0"/>
              <a:t>lying unpaid in customer/business accounts. Typical end users of wallets </a:t>
            </a:r>
            <a:endParaRPr lang="en-US" dirty="0" smtClean="0"/>
          </a:p>
          <a:p>
            <a:r>
              <a:rPr lang="en-US" dirty="0" smtClean="0"/>
              <a:t>would </a:t>
            </a:r>
            <a:r>
              <a:rPr lang="en-US" dirty="0"/>
              <a:t>be businesses selling either their physical products or services in stores to </a:t>
            </a:r>
            <a:endParaRPr lang="en-US" dirty="0" smtClean="0"/>
          </a:p>
          <a:p>
            <a:r>
              <a:rPr lang="en-US" dirty="0" smtClean="0"/>
              <a:t>end </a:t>
            </a:r>
            <a:r>
              <a:rPr lang="en-US" dirty="0"/>
              <a:t>users, for example </a:t>
            </a:r>
            <a:r>
              <a:rPr lang="en-US" u="sng" dirty="0" err="1">
                <a:hlinkClick r:id="rId4"/>
              </a:rPr>
              <a:t>Venmo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Square Cash</a:t>
            </a:r>
            <a:r>
              <a:rPr lang="en-US" dirty="0"/>
              <a:t>, </a:t>
            </a:r>
            <a:r>
              <a:rPr lang="en-US" u="sng" dirty="0">
                <a:hlinkClick r:id="rId6"/>
              </a:rPr>
              <a:t>Google Wallet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9404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TEAM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79612" y="22098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0806" y="22098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78823" y="22860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3092" y="4495800"/>
            <a:ext cx="229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,designation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96054" y="4495800"/>
            <a:ext cx="22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,designation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58185" y="44576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,designation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9761" y="3060114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68972" y="3000716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7168" y="2939534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7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SUMMARY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7212" y="2552283"/>
            <a:ext cx="91587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</a:t>
            </a:r>
            <a:r>
              <a:rPr lang="en-US" sz="2000" dirty="0" err="1"/>
              <a:t>fintech</a:t>
            </a:r>
            <a:r>
              <a:rPr lang="en-US" sz="2000" dirty="0"/>
              <a:t> has grown, so have concerns regarding </a:t>
            </a:r>
            <a:r>
              <a:rPr lang="en-US" sz="2000" dirty="0">
                <a:hlinkClick r:id="rId4"/>
              </a:rPr>
              <a:t>cybersecurity in the </a:t>
            </a:r>
            <a:r>
              <a:rPr lang="en-US" sz="2000" dirty="0" err="1">
                <a:hlinkClick r:id="rId4"/>
              </a:rPr>
              <a:t>fintech</a:t>
            </a:r>
            <a:r>
              <a:rPr lang="en-US" sz="2000" dirty="0">
                <a:hlinkClick r:id="rId4"/>
              </a:rPr>
              <a:t> industry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massive growth of </a:t>
            </a:r>
            <a:r>
              <a:rPr lang="en-US" sz="2000" dirty="0" err="1"/>
              <a:t>fintech</a:t>
            </a:r>
            <a:r>
              <a:rPr lang="en-US" sz="2000" dirty="0"/>
              <a:t> companies and marketplaces on a global scale has led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increased exposure of vulnerabilities in </a:t>
            </a:r>
            <a:r>
              <a:rPr lang="en-US" sz="2000" dirty="0" err="1"/>
              <a:t>fintech</a:t>
            </a:r>
            <a:r>
              <a:rPr lang="en-US" sz="2000" dirty="0"/>
              <a:t> infrastructure while making it a </a:t>
            </a:r>
            <a:endParaRPr lang="en-US" sz="2000" dirty="0" smtClean="0"/>
          </a:p>
          <a:p>
            <a:r>
              <a:rPr lang="en-US" sz="2000" dirty="0" smtClean="0"/>
              <a:t>target </a:t>
            </a:r>
            <a:r>
              <a:rPr lang="en-US" sz="2000" dirty="0"/>
              <a:t>for cybercriminal attacks. </a:t>
            </a:r>
            <a:endParaRPr lang="en-US" sz="2000" dirty="0" smtClean="0"/>
          </a:p>
          <a:p>
            <a:r>
              <a:rPr lang="en-US" sz="2000" dirty="0" smtClean="0"/>
              <a:t>Luckily</a:t>
            </a:r>
            <a:r>
              <a:rPr lang="en-US" sz="2000" dirty="0"/>
              <a:t>, technology continues to evolve to minimize existing </a:t>
            </a:r>
            <a:r>
              <a:rPr lang="en-US" sz="2000" dirty="0">
                <a:hlinkClick r:id="rId5"/>
              </a:rPr>
              <a:t>fraud risks</a:t>
            </a:r>
            <a:r>
              <a:rPr lang="en-US" sz="2000" dirty="0"/>
              <a:t> and </a:t>
            </a:r>
            <a:endParaRPr lang="en-US" sz="2000" dirty="0" smtClean="0"/>
          </a:p>
          <a:p>
            <a:r>
              <a:rPr lang="en-US" sz="2000" dirty="0" smtClean="0"/>
              <a:t>mitigate </a:t>
            </a:r>
            <a:r>
              <a:rPr lang="en-US" sz="2000" dirty="0"/>
              <a:t>threats that continue to emerge.</a:t>
            </a:r>
          </a:p>
        </p:txBody>
      </p:sp>
    </p:spTree>
    <p:extLst>
      <p:ext uri="{BB962C8B-B14F-4D97-AF65-F5344CB8AC3E}">
        <p14:creationId xmlns:p14="http://schemas.microsoft.com/office/powerpoint/2010/main" val="90346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SUMMARY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5823" y="1565224"/>
            <a:ext cx="781399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Fintech is not a new industry, it’s just one that has evolved very quickly. </a:t>
            </a:r>
            <a:endParaRPr lang="en-US" sz="2000" dirty="0" smtClean="0"/>
          </a:p>
          <a:p>
            <a:r>
              <a:rPr lang="en-US" sz="2000" dirty="0" smtClean="0"/>
              <a:t>Technology </a:t>
            </a:r>
            <a:r>
              <a:rPr lang="en-US" sz="2000" dirty="0"/>
              <a:t>has, to some degree, always been part of the financial world, </a:t>
            </a:r>
            <a:endParaRPr lang="en-US" sz="2000" dirty="0" smtClean="0"/>
          </a:p>
          <a:p>
            <a:r>
              <a:rPr lang="en-US" sz="2000" dirty="0" smtClean="0"/>
              <a:t>whether </a:t>
            </a:r>
            <a:r>
              <a:rPr lang="en-US" sz="2000" dirty="0"/>
              <a:t>it's the introduction of credit cards in the 1950s or ATMs, </a:t>
            </a:r>
            <a:endParaRPr lang="en-US" sz="2000" dirty="0" smtClean="0"/>
          </a:p>
          <a:p>
            <a:r>
              <a:rPr lang="en-US" sz="2000" dirty="0" smtClean="0"/>
              <a:t>electronic </a:t>
            </a:r>
            <a:r>
              <a:rPr lang="en-US" sz="2000" dirty="0"/>
              <a:t>trading floors, personal finance apps and high-frequency </a:t>
            </a:r>
            <a:endParaRPr lang="en-US" sz="2000" dirty="0" smtClean="0"/>
          </a:p>
          <a:p>
            <a:r>
              <a:rPr lang="en-US" sz="2000" dirty="0" smtClean="0"/>
              <a:t>trading </a:t>
            </a:r>
            <a:r>
              <a:rPr lang="en-US" sz="2000" dirty="0"/>
              <a:t>in the decades that followed.</a:t>
            </a:r>
          </a:p>
          <a:p>
            <a:r>
              <a:rPr lang="en-US" sz="2000" dirty="0"/>
              <a:t>The guts behind financial technology varies from project to project, </a:t>
            </a:r>
            <a:endParaRPr lang="en-US" sz="2000" dirty="0" smtClean="0"/>
          </a:p>
          <a:p>
            <a:r>
              <a:rPr lang="en-US" sz="2000" dirty="0" smtClean="0"/>
              <a:t>application </a:t>
            </a:r>
            <a:r>
              <a:rPr lang="en-US" sz="2000" dirty="0"/>
              <a:t>to application. Some of the newest advances, however, </a:t>
            </a:r>
            <a:endParaRPr lang="en-US" sz="2000" dirty="0" smtClean="0"/>
          </a:p>
          <a:p>
            <a:r>
              <a:rPr lang="en-US" sz="2000" dirty="0" smtClean="0"/>
              <a:t>are </a:t>
            </a:r>
            <a:r>
              <a:rPr lang="en-US" sz="2000" dirty="0"/>
              <a:t>utilizing </a:t>
            </a:r>
            <a:r>
              <a:rPr lang="en-US" sz="2000" dirty="0">
                <a:hlinkClick r:id="rId4"/>
              </a:rPr>
              <a:t>machine learning algorithms</a:t>
            </a:r>
            <a:r>
              <a:rPr lang="en-US" sz="2000" dirty="0"/>
              <a:t>, </a:t>
            </a:r>
            <a:r>
              <a:rPr lang="en-US" sz="2000" dirty="0" err="1"/>
              <a:t>blockchain</a:t>
            </a:r>
            <a:r>
              <a:rPr lang="en-US" sz="2000" dirty="0"/>
              <a:t> and data </a:t>
            </a:r>
            <a:endParaRPr lang="en-US" sz="2000" dirty="0" smtClean="0"/>
          </a:p>
          <a:p>
            <a:r>
              <a:rPr lang="en-US" sz="2000" dirty="0" smtClean="0"/>
              <a:t>science </a:t>
            </a:r>
            <a:r>
              <a:rPr lang="en-US" sz="2000" dirty="0"/>
              <a:t>to do everything from process credit risks to run hedge </a:t>
            </a:r>
            <a:endParaRPr lang="en-US" sz="2000" dirty="0" smtClean="0"/>
          </a:p>
          <a:p>
            <a:r>
              <a:rPr lang="en-US" sz="2000" dirty="0" smtClean="0"/>
              <a:t>funds</a:t>
            </a:r>
            <a:r>
              <a:rPr lang="en-US" sz="2000" dirty="0"/>
              <a:t>. In fact, there's now an entire subset of regulatory </a:t>
            </a:r>
            <a:r>
              <a:rPr lang="en-US" sz="2000" dirty="0" smtClean="0"/>
              <a:t>technology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dubbed "</a:t>
            </a:r>
            <a:r>
              <a:rPr lang="en-US" sz="2000" dirty="0" err="1">
                <a:hlinkClick r:id="rId5"/>
              </a:rPr>
              <a:t>regtech</a:t>
            </a:r>
            <a:r>
              <a:rPr lang="en-US" sz="2000" dirty="0"/>
              <a:t>" designed to navigate the complex world of </a:t>
            </a:r>
            <a:endParaRPr lang="en-US" sz="2000" dirty="0" smtClean="0"/>
          </a:p>
          <a:p>
            <a:r>
              <a:rPr lang="en-US" sz="2000" dirty="0" smtClean="0"/>
              <a:t>compliance </a:t>
            </a:r>
            <a:r>
              <a:rPr lang="en-US" sz="2000" dirty="0"/>
              <a:t>and regulatory issues of industries like, you guessed it, </a:t>
            </a:r>
            <a:endParaRPr lang="en-US" sz="2000" dirty="0" smtClean="0"/>
          </a:p>
          <a:p>
            <a:r>
              <a:rPr lang="en-US" sz="2000" dirty="0" err="1" smtClean="0"/>
              <a:t>fintech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77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88825" cy="68562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8380413" cy="6856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462" y="382133"/>
            <a:ext cx="3052700" cy="3052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6812" y="6260068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www.fintech.com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005" y="2057400"/>
            <a:ext cx="5867400" cy="327659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err="1"/>
              <a:t>Fintech</a:t>
            </a:r>
            <a:r>
              <a:rPr lang="en-US" dirty="0"/>
              <a:t> is a portmanteau of the terms “finance” and “technology” and refers to </a:t>
            </a:r>
            <a:r>
              <a:rPr lang="en-US" b="1" dirty="0"/>
              <a:t>any business that uses technology to enhance or automate financial services and processes</a:t>
            </a:r>
            <a:r>
              <a:rPr lang="en-US" dirty="0"/>
              <a:t>. ... From mobile banking and insurance to </a:t>
            </a:r>
            <a:r>
              <a:rPr lang="en-US" dirty="0" err="1"/>
              <a:t>cryptocurrency</a:t>
            </a:r>
            <a:r>
              <a:rPr lang="en-US" dirty="0"/>
              <a:t> and investment apps, </a:t>
            </a:r>
            <a:r>
              <a:rPr lang="en-US" dirty="0" err="1"/>
              <a:t>fintech</a:t>
            </a:r>
            <a:r>
              <a:rPr lang="en-US" dirty="0"/>
              <a:t> has a seemingly endless array of applications.</a:t>
            </a: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827212" y="609600"/>
            <a:ext cx="3886198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Montserrat SemiBold" pitchFamily="50" charset="0"/>
              </a:rPr>
              <a:t>FINTECH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Montserrat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SUMMARY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812" y="2613838"/>
            <a:ext cx="93071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</a:t>
            </a:r>
            <a:r>
              <a:rPr lang="en-US" sz="2000" dirty="0" err="1"/>
              <a:t>fintech</a:t>
            </a:r>
            <a:r>
              <a:rPr lang="en-US" sz="2000" dirty="0"/>
              <a:t> has grown, so have concerns regarding </a:t>
            </a:r>
            <a:r>
              <a:rPr lang="en-US" sz="2000" dirty="0">
                <a:hlinkClick r:id="rId4"/>
              </a:rPr>
              <a:t>cybersecurity in the </a:t>
            </a:r>
            <a:r>
              <a:rPr lang="en-US" sz="2000" dirty="0" err="1">
                <a:hlinkClick r:id="rId4"/>
              </a:rPr>
              <a:t>fintech</a:t>
            </a:r>
            <a:r>
              <a:rPr lang="en-US" sz="2000" dirty="0">
                <a:hlinkClick r:id="rId4"/>
              </a:rPr>
              <a:t> industry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massive growth of </a:t>
            </a:r>
            <a:r>
              <a:rPr lang="en-US" sz="2000" dirty="0" err="1"/>
              <a:t>fintech</a:t>
            </a:r>
            <a:r>
              <a:rPr lang="en-US" sz="2000" dirty="0"/>
              <a:t> companies and marketplaces on a global scale has led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increased exposure of vulnerabilities in </a:t>
            </a:r>
            <a:r>
              <a:rPr lang="en-US" sz="2000" dirty="0" err="1"/>
              <a:t>fintech</a:t>
            </a:r>
            <a:r>
              <a:rPr lang="en-US" sz="2000" dirty="0"/>
              <a:t> infrastructure while making it a </a:t>
            </a:r>
            <a:r>
              <a:rPr lang="en-US" sz="2000" dirty="0" smtClean="0"/>
              <a:t>target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for cybercriminal attacks. Luckily, technology continues to evolve to minimize existing 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fraud </a:t>
            </a:r>
            <a:r>
              <a:rPr lang="en-US" sz="2000" dirty="0">
                <a:hlinkClick r:id="rId5"/>
              </a:rPr>
              <a:t>risks</a:t>
            </a:r>
            <a:r>
              <a:rPr lang="en-US" sz="2000" dirty="0"/>
              <a:t> and mitigate threats that continue to emerge.</a:t>
            </a:r>
          </a:p>
        </p:txBody>
      </p:sp>
    </p:spTree>
    <p:extLst>
      <p:ext uri="{BB962C8B-B14F-4D97-AF65-F5344CB8AC3E}">
        <p14:creationId xmlns:p14="http://schemas.microsoft.com/office/powerpoint/2010/main" val="37879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" y="-56704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90" y="876522"/>
            <a:ext cx="4990654" cy="49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PROBLEM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79612" y="22098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0806" y="22098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78823" y="22860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3093" y="4495800"/>
            <a:ext cx="200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9906" y="45325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ontserrat"/>
              </a:rPr>
              <a:t>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05325" y="4460184"/>
            <a:ext cx="6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600" y="2939534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734" y="2934329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22928" y="3000716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1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PROBLEM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424" y="22098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Explain the problem in details</a:t>
            </a:r>
          </a:p>
          <a:p>
            <a:endParaRPr lang="en-US" dirty="0" smtClean="0"/>
          </a:p>
          <a:p>
            <a:r>
              <a:rPr lang="en-US" dirty="0" smtClean="0"/>
              <a:t>Lorem </a:t>
            </a:r>
            <a:r>
              <a:rPr lang="en-US" dirty="0"/>
              <a:t>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SOLUTION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79612" y="22098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0806" y="22098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78823" y="2286000"/>
            <a:ext cx="1828800" cy="1828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3092" y="4495800"/>
            <a:ext cx="229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84415" y="4532530"/>
            <a:ext cx="171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Cryptocurrency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58185" y="44576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Finance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6600" y="2939534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71587" y="2834731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04682" y="2946358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8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SOLUTION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6261" y="2209800"/>
            <a:ext cx="82799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Whenever we talk about the future, we talk about Artificial Intelligence (AI). </a:t>
            </a:r>
          </a:p>
          <a:p>
            <a:r>
              <a:rPr lang="en-US" dirty="0" smtClean="0"/>
              <a:t>AI really sparks our imagination about what computers could potentially do</a:t>
            </a:r>
          </a:p>
          <a:p>
            <a:endParaRPr lang="en-US" dirty="0" smtClean="0"/>
          </a:p>
          <a:p>
            <a:r>
              <a:rPr lang="en-US" dirty="0" smtClean="0"/>
              <a:t>Cryptocurrency refers to virtual currencies normally secured by cryptography.</a:t>
            </a:r>
          </a:p>
          <a:p>
            <a:r>
              <a:rPr lang="en-US" dirty="0" smtClean="0"/>
              <a:t> According to </a:t>
            </a:r>
            <a:r>
              <a:rPr lang="en-US" dirty="0" smtClean="0">
                <a:hlinkClick r:id="rId4"/>
              </a:rPr>
              <a:t>BNN Times</a:t>
            </a:r>
            <a:r>
              <a:rPr lang="en-US" dirty="0" smtClean="0"/>
              <a:t>, the digital currency is decentralized, and records of </a:t>
            </a:r>
          </a:p>
          <a:p>
            <a:r>
              <a:rPr lang="en-US" dirty="0" smtClean="0"/>
              <a:t>ownerships are stored in </a:t>
            </a:r>
            <a:r>
              <a:rPr lang="en-US" dirty="0" err="1" smtClean="0"/>
              <a:t>blockchain</a:t>
            </a:r>
            <a:r>
              <a:rPr lang="en-US" dirty="0" smtClean="0"/>
              <a:t> systems.</a:t>
            </a:r>
          </a:p>
          <a:p>
            <a:endParaRPr lang="en-US" dirty="0" smtClean="0"/>
          </a:p>
          <a:p>
            <a:r>
              <a:rPr lang="en-US" dirty="0" smtClean="0"/>
              <a:t>There are several reasons why embedded finance is the future of the financial </a:t>
            </a:r>
          </a:p>
          <a:p>
            <a:r>
              <a:rPr lang="en-US" dirty="0" smtClean="0"/>
              <a:t>industry. It creates opportunities for organizations and enterprises to open new </a:t>
            </a:r>
          </a:p>
          <a:p>
            <a:r>
              <a:rPr lang="en-US" dirty="0" smtClean="0"/>
              <a:t>revenue streams and revamp the services that they’ve been offering to the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TRACTION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41105"/>
              </p:ext>
            </p:extLst>
          </p:nvPr>
        </p:nvGraphicFramePr>
        <p:xfrm>
          <a:off x="2338916" y="1676399"/>
          <a:ext cx="7198782" cy="4328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964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MARKET SIZE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074824767"/>
              </p:ext>
            </p:extLst>
          </p:nvPr>
        </p:nvGraphicFramePr>
        <p:xfrm>
          <a:off x="2203580" y="1524000"/>
          <a:ext cx="7778485" cy="508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648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893"/>
            <a:ext cx="12190415" cy="6857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9" y="0"/>
            <a:ext cx="12188825" cy="1104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19856"/>
            <a:ext cx="9675971" cy="86518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ontserrat"/>
              </a:rPr>
              <a:t>COMPETITION</a:t>
            </a:r>
            <a:endParaRPr lang="en-US" sz="32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855695"/>
            <a:ext cx="2667000" cy="2667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7697" y="6004529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www.fintech.com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76339401"/>
              </p:ext>
            </p:extLst>
          </p:nvPr>
        </p:nvGraphicFramePr>
        <p:xfrm>
          <a:off x="2339710" y="1956567"/>
          <a:ext cx="7506225" cy="423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6323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F7D6E7598A4295D4C43471C3DD9C" ma:contentTypeVersion="10" ma:contentTypeDescription="Create a new document." ma:contentTypeScope="" ma:versionID="fbea376417ef6874cca81f88a51b6ebb">
  <xsd:schema xmlns:xsd="http://www.w3.org/2001/XMLSchema" xmlns:xs="http://www.w3.org/2001/XMLSchema" xmlns:p="http://schemas.microsoft.com/office/2006/metadata/properties" xmlns:ns2="2a12f89a-4652-456c-9c45-df04dddb4f2b" xmlns:ns3="a185d49b-a1c9-4f70-8de9-28bc34729288" targetNamespace="http://schemas.microsoft.com/office/2006/metadata/properties" ma:root="true" ma:fieldsID="c010518c4e627f283a4a0168d805a96e" ns2:_="" ns3:_="">
    <xsd:import namespace="2a12f89a-4652-456c-9c45-df04dddb4f2b"/>
    <xsd:import namespace="a185d49b-a1c9-4f70-8de9-28bc34729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2f89a-4652-456c-9c45-df04dddb4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995281b-70e8-4f55-8558-04138d82a2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5d49b-a1c9-4f70-8de9-28bc34729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98fbc91-e137-4101-8517-d6033e7b0adc}" ma:internalName="TaxCatchAll" ma:showField="CatchAllData" ma:web="a185d49b-a1c9-4f70-8de9-28bc34729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85d49b-a1c9-4f70-8de9-28bc34729288" xsi:nil="true"/>
    <lcf76f155ced4ddcb4097134ff3c332f xmlns="2a12f89a-4652-456c-9c45-df04dddb4f2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5065FD-7876-429A-AD7C-1E6103D4D45B}"/>
</file>

<file path=customXml/itemProps2.xml><?xml version="1.0" encoding="utf-8"?>
<ds:datastoreItem xmlns:ds="http://schemas.openxmlformats.org/officeDocument/2006/customXml" ds:itemID="{8B00B8BD-AAEA-40D5-8A57-2CAFB856ED3C}"/>
</file>

<file path=customXml/itemProps3.xml><?xml version="1.0" encoding="utf-8"?>
<ds:datastoreItem xmlns:ds="http://schemas.openxmlformats.org/officeDocument/2006/customXml" ds:itemID="{9C5C4294-F515-493F-8CF4-9F3BED1FAFCE}"/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562</Words>
  <Application>Microsoft Office PowerPoint</Application>
  <PresentationFormat>Custom</PresentationFormat>
  <Paragraphs>137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Montserrat</vt:lpstr>
      <vt:lpstr>Montserrat SemiBold</vt:lpstr>
      <vt:lpstr>Office Theme</vt:lpstr>
      <vt:lpstr>PowerPoint Presentation</vt:lpstr>
      <vt:lpstr>FINTECH</vt:lpstr>
      <vt:lpstr>PROBLEM</vt:lpstr>
      <vt:lpstr>PROBLEM</vt:lpstr>
      <vt:lpstr>SOLUTION</vt:lpstr>
      <vt:lpstr>SOLUTION</vt:lpstr>
      <vt:lpstr>TRACTION</vt:lpstr>
      <vt:lpstr>MARKET SIZE</vt:lpstr>
      <vt:lpstr>COMPETITION</vt:lpstr>
      <vt:lpstr>GO TO MARKET STRATEGY</vt:lpstr>
      <vt:lpstr>GO TO MARKET STRATEGY</vt:lpstr>
      <vt:lpstr>FINANCIALS</vt:lpstr>
      <vt:lpstr>KEY MILESTONE</vt:lpstr>
      <vt:lpstr>BUSINESS MODEL</vt:lpstr>
      <vt:lpstr>BUSINESS MODEL</vt:lpstr>
      <vt:lpstr>BUSINESS MODEL</vt:lpstr>
      <vt:lpstr>TEAM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Omolara Akinlabi</cp:lastModifiedBy>
  <cp:revision>30</cp:revision>
  <dcterms:created xsi:type="dcterms:W3CDTF">2022-01-11T10:55:42Z</dcterms:created>
  <dcterms:modified xsi:type="dcterms:W3CDTF">2022-03-16T20:19:12Z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0x010100F278F7D6E7598A4295D4C43471C3DD9C</vt:lpwstr>
  </property>
</Properties>
</file>