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B2C002-212E-47FD-9675-5211DDD148C2}" v="13" dt="2022-06-08T07:36:58.6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un Adeboyejo" userId="S::seun@getfundedafrica.com::24681240-f93f-4abd-adfb-e87c38df0fca" providerId="AD" clId="Web-{48B2C002-212E-47FD-9675-5211DDD148C2}"/>
    <pc:docChg chg="modSld">
      <pc:chgData name="Seun Adeboyejo" userId="S::seun@getfundedafrica.com::24681240-f93f-4abd-adfb-e87c38df0fca" providerId="AD" clId="Web-{48B2C002-212E-47FD-9675-5211DDD148C2}" dt="2022-06-08T07:36:45.693" v="10" actId="20577"/>
      <pc:docMkLst>
        <pc:docMk/>
      </pc:docMkLst>
      <pc:sldChg chg="modSp">
        <pc:chgData name="Seun Adeboyejo" userId="S::seun@getfundedafrica.com::24681240-f93f-4abd-adfb-e87c38df0fca" providerId="AD" clId="Web-{48B2C002-212E-47FD-9675-5211DDD148C2}" dt="2022-06-08T07:36:45.693" v="10" actId="20577"/>
        <pc:sldMkLst>
          <pc:docMk/>
          <pc:sldMk cId="2798987209" sldId="256"/>
        </pc:sldMkLst>
        <pc:spChg chg="mod">
          <ac:chgData name="Seun Adeboyejo" userId="S::seun@getfundedafrica.com::24681240-f93f-4abd-adfb-e87c38df0fca" providerId="AD" clId="Web-{48B2C002-212E-47FD-9675-5211DDD148C2}" dt="2022-06-08T07:36:45.693" v="10" actId="20577"/>
          <ac:spMkLst>
            <pc:docMk/>
            <pc:sldMk cId="2798987209" sldId="256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8CB-A114-4C4C-95A7-7D1E7D21FAC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9BDF-0533-494B-8475-2B7520B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8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8CB-A114-4C4C-95A7-7D1E7D21FAC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9BDF-0533-494B-8475-2B7520B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8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8CB-A114-4C4C-95A7-7D1E7D21FAC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9BDF-0533-494B-8475-2B7520B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9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8CB-A114-4C4C-95A7-7D1E7D21FAC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9BDF-0533-494B-8475-2B7520B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3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8CB-A114-4C4C-95A7-7D1E7D21FAC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9BDF-0533-494B-8475-2B7520B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9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8CB-A114-4C4C-95A7-7D1E7D21FAC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9BDF-0533-494B-8475-2B7520B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1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8CB-A114-4C4C-95A7-7D1E7D21FAC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9BDF-0533-494B-8475-2B7520B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4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8CB-A114-4C4C-95A7-7D1E7D21FAC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9BDF-0533-494B-8475-2B7520B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8CB-A114-4C4C-95A7-7D1E7D21FAC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9BDF-0533-494B-8475-2B7520B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8CB-A114-4C4C-95A7-7D1E7D21FAC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9BDF-0533-494B-8475-2B7520B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0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8CB-A114-4C4C-95A7-7D1E7D21FAC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39BDF-0533-494B-8475-2B7520B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3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C8CB-A114-4C4C-95A7-7D1E7D21FACA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39BDF-0533-494B-8475-2B7520B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1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732807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0726" y="2601115"/>
            <a:ext cx="5340116" cy="159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40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Investment Memo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40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endParaRPr lang="en-US" sz="4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9245" y="425004"/>
            <a:ext cx="15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Company logo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9245" y="6002626"/>
            <a:ext cx="130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March 2070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2006" y="6002626"/>
            <a:ext cx="136883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Contact.com</a:t>
            </a:r>
          </a:p>
        </p:txBody>
      </p:sp>
    </p:spTree>
    <p:extLst>
      <p:ext uri="{BB962C8B-B14F-4D97-AF65-F5344CB8AC3E}">
        <p14:creationId xmlns:p14="http://schemas.microsoft.com/office/powerpoint/2010/main" val="2798987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11698" y="0"/>
            <a:ext cx="3880302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013369" y="3049172"/>
            <a:ext cx="2476960" cy="55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Major Risks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9392" y="20523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Outline major risks of the investment and how the company will mitigate them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9392" y="297045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Note: Bringing up risks might seem counter-intuitive, but in my experience, investors appreciate this section. It shows that you, as the deal lead, really thought through the business and discussed potential risks with the company.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09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11698" y="0"/>
            <a:ext cx="3880302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143212" y="2683197"/>
            <a:ext cx="221727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Financing </a:t>
            </a:r>
          </a:p>
          <a:p>
            <a:r>
              <a:rPr lang="en-US" sz="28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Round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71800" y="18495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Fundraise:</a:t>
            </a:r>
            <a:r>
              <a:rPr lang="en-US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much is the company raising and which valuation/cap?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71800" y="2803066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Investors:</a:t>
            </a:r>
            <a:r>
              <a:rPr lang="en-US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Who else is investing?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71800" y="34795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Syndicate Allocation:</a:t>
            </a:r>
            <a:r>
              <a:rPr lang="en-US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much allocation for the syndicate?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43907" y="4433063"/>
            <a:ext cx="6023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 of Proceeds:</a:t>
            </a:r>
            <a:r>
              <a:rPr lang="en-US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 will the company use the money?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4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28343" y="0"/>
            <a:ext cx="6763657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68901" y="2092980"/>
            <a:ext cx="28342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70899" y="2872743"/>
            <a:ext cx="15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63141" y="3284259"/>
            <a:ext cx="1576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Website.com</a:t>
            </a:r>
          </a:p>
          <a:p>
            <a:r>
              <a:rPr lang="en-US" dirty="0">
                <a:solidFill>
                  <a:schemeClr val="bg1"/>
                </a:solidFill>
              </a:rPr>
              <a:t>+222 222 2222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61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11698" y="0"/>
            <a:ext cx="3880302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86799" y="2971569"/>
            <a:ext cx="2030043" cy="55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Overview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81937" y="1314873"/>
            <a:ext cx="7289442" cy="489397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81937" y="2023335"/>
            <a:ext cx="7289442" cy="489397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81937" y="2821577"/>
            <a:ext cx="7289442" cy="489397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81937" y="3582079"/>
            <a:ext cx="7289442" cy="97497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81937" y="4795845"/>
            <a:ext cx="7289442" cy="489397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81937" y="5479615"/>
            <a:ext cx="7289442" cy="489397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211944" y="1300805"/>
            <a:ext cx="42736" cy="4696343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98832" y="1364320"/>
            <a:ext cx="106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94999" y="1364320"/>
            <a:ext cx="167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Company Name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94999" y="2054392"/>
            <a:ext cx="362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Where is the company incorporated?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94999" y="2881609"/>
            <a:ext cx="378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Pre-Seed/ Seed/ Series A/ Series B, etc.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94999" y="3622609"/>
            <a:ext cx="4414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[Equity Round/Convertible Loan/SAFE] </a:t>
            </a:r>
          </a:p>
          <a:p>
            <a:r>
              <a:rPr lang="en-US" i="1" dirty="0"/>
              <a:t>€x million at €x million</a:t>
            </a:r>
          </a:p>
          <a:p>
            <a:r>
              <a:rPr lang="en-US" i="1" dirty="0"/>
              <a:t>[pre/post]-money valuation, led by [Investor]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94999" y="5539647"/>
            <a:ext cx="306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Links to the company’s website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94999" y="4793626"/>
            <a:ext cx="293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Who’s leading this syndicate?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0259" y="2083367"/>
            <a:ext cx="98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98832" y="2881609"/>
            <a:ext cx="69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71348" y="3679727"/>
            <a:ext cx="7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Round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57931" y="4821397"/>
            <a:ext cx="116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Deal Team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71348" y="5539647"/>
            <a:ext cx="95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384346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11698" y="0"/>
            <a:ext cx="3880302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04536" y="1162033"/>
            <a:ext cx="8113776" cy="7294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Here is why we are excited about the company: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Min. 3 highlights, max. 5 highlights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03590" y="2607231"/>
            <a:ext cx="2496517" cy="1054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Investment 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Highlights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639510"/>
              </p:ext>
            </p:extLst>
          </p:nvPr>
        </p:nvGraphicFramePr>
        <p:xfrm>
          <a:off x="1104536" y="2473717"/>
          <a:ext cx="5147961" cy="2854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4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3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828">
                <a:tc>
                  <a:txBody>
                    <a:bodyPr/>
                    <a:lstStyle/>
                    <a:p>
                      <a:pPr marL="0" marR="0" indent="1397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 Highlight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#1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828">
                <a:tc>
                  <a:txBody>
                    <a:bodyPr/>
                    <a:lstStyle/>
                    <a:p>
                      <a:pPr marL="0" marR="0" indent="1397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 Highlight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#2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828">
                <a:tc>
                  <a:txBody>
                    <a:bodyPr/>
                    <a:lstStyle/>
                    <a:p>
                      <a:pPr marL="0" marR="0" indent="1397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 Highlight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#3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828">
                <a:tc>
                  <a:txBody>
                    <a:bodyPr/>
                    <a:lstStyle/>
                    <a:p>
                      <a:pPr marL="0" marR="0" indent="1397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 Highlight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#4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828">
                <a:tc>
                  <a:txBody>
                    <a:bodyPr/>
                    <a:lstStyle/>
                    <a:p>
                      <a:pPr marL="0" marR="0" indent="1397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 Highlight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#5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03309" y="3053495"/>
            <a:ext cx="28591510" cy="109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11698" y="0"/>
            <a:ext cx="3880302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776092" y="2483759"/>
            <a:ext cx="2761653" cy="1054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Problem and 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Opportunity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3772" y="2301192"/>
            <a:ext cx="6062044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effectLst/>
              </a:rPr>
              <a:t>Describe the problem: Which problem is the company solving?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6794" y="2760333"/>
            <a:ext cx="6096000" cy="7294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effectLst/>
              </a:rPr>
              <a:t>Note: Make it relevant. Why does the problem matter? Why should the reader care?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6794" y="3538022"/>
            <a:ext cx="563160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effectLst/>
              </a:rPr>
              <a:t>The opportunity: That’s the opportunity for the company?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95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11698" y="0"/>
            <a:ext cx="3880302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352404" y="2870257"/>
            <a:ext cx="1798890" cy="55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Solution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4992" y="22955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Simple description of the product:</a:t>
            </a:r>
            <a:r>
              <a:rPr lang="en-US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are the core features that make the product special (don’t mention generic features)?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74992" y="3429000"/>
            <a:ext cx="6096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Product Vision and roadmap:</a:t>
            </a:r>
            <a:r>
              <a:rPr lang="en-US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will the product be in the next 6/18 months? Why makes this product better than anything else in the market?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74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11698" y="0"/>
            <a:ext cx="3880302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473591" y="2870257"/>
            <a:ext cx="1556516" cy="55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3805" y="888568"/>
            <a:ext cx="6096000" cy="9462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Description of target market</a:t>
            </a:r>
            <a:r>
              <a:rPr lang="en-US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 are the potential customer segments?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53805" y="1576669"/>
            <a:ext cx="6096000" cy="9462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Note: Be as specific as possible and don’t generalize too much (e.g. every person with a smartphone or every SMB in Europe).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53805" y="2478216"/>
            <a:ext cx="6096000" cy="9462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Total Addressable Market (TAM):</a:t>
            </a:r>
            <a:r>
              <a:rPr lang="en-US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Estimate the market size (bottom up and top-down).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53805" y="3315486"/>
            <a:ext cx="6096000" cy="13518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Note: It’s ok to rely on the calculations of the company here (just mention them as source). If available, enrich with own analysis and sources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53805" y="4558309"/>
            <a:ext cx="6096000" cy="9462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Market Growth:</a:t>
            </a:r>
            <a:r>
              <a:rPr lang="en-US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What’s the annual growth rate of the market?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53805" y="522801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Why Now:</a:t>
            </a:r>
            <a:r>
              <a:rPr lang="en-US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are the big tailwinds for the business (e.g., market dynamics, new consumer behaviors, technological breakthroughs), and how it will evolve in the upcoming years?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8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11698" y="0"/>
            <a:ext cx="3880302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337816" y="2907909"/>
            <a:ext cx="1828065" cy="55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Traction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75493" y="10507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Business metrics:</a:t>
            </a:r>
            <a:r>
              <a:rPr lang="en-US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Show relevant month-over-month numbers from launch to present.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75493" y="2061478"/>
            <a:ext cx="59917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Examples: </a:t>
            </a:r>
          </a:p>
          <a:p>
            <a:r>
              <a:rPr lang="en-US" dirty="0"/>
              <a:t>Marketplace: GMV, net revenue, average basket size, margins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75493" y="27490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SaaS/ Consumer Subscription: ARR/MRR, Number of customers, Churn rates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81243" y="357459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Current customer acquisition channels and costs:</a:t>
            </a:r>
            <a:r>
              <a:rPr lang="en-US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Show how is the company acquiring new customers and at what cost.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75493" y="458528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Examples: SEO, Paid Marketing, Sales, Partnerships, Content Marketing, Events, etc.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75493" y="523161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Sales pipeline (if applicable):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Number and size of opportunities per pipeline stage, total pipeline value per stage, probability-adjusted pipeline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06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11698" y="0"/>
            <a:ext cx="3880302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862877" y="2927031"/>
            <a:ext cx="2574744" cy="55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Competition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9029" y="19884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Competitive Matrix:</a:t>
            </a:r>
            <a:r>
              <a:rPr lang="en-US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Show all relevant competitors and compare the companies’ product vs. competitors.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9029" y="2728449"/>
            <a:ext cx="3940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Don’t forget:</a:t>
            </a:r>
            <a:r>
              <a:rPr lang="en-US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there’s always competition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9029" y="3429000"/>
            <a:ext cx="6096000" cy="13665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Long-term competitive advantage:</a:t>
            </a:r>
            <a:r>
              <a:rPr lang="en-US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can the company build a defensible position eventually (e.g., network effects, proprietary technology, etc.)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35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11698" y="0"/>
            <a:ext cx="3880302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622061" y="3148597"/>
            <a:ext cx="1259576" cy="55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</a:t>
            </a:r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5958" y="16700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Founders:</a:t>
            </a:r>
            <a:r>
              <a:rPr lang="en-US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founders and their relevant skills and experiences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78782" y="25422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Executives (if applicable):</a:t>
            </a:r>
            <a:r>
              <a:rPr lang="en-US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key executives and their relevant skills and experiences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78782" y="34144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Investors/ Board Members/ Advisors (if applicable):</a:t>
            </a:r>
            <a:r>
              <a:rPr lang="en-US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who supports the management team and their relevant skills and experiences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78782" y="45636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Culture (optional):</a:t>
            </a:r>
            <a:r>
              <a:rPr lang="en-US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I, personally, always add 1-2 bullet points about the company culture and my impression of the team.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62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185d49b-a1c9-4f70-8de9-28bc34729288" xsi:nil="true"/>
    <lcf76f155ced4ddcb4097134ff3c332f xmlns="2a12f89a-4652-456c-9c45-df04dddb4f2b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78F7D6E7598A4295D4C43471C3DD9C" ma:contentTypeVersion="10" ma:contentTypeDescription="Create a new document." ma:contentTypeScope="" ma:versionID="fbea376417ef6874cca81f88a51b6ebb">
  <xsd:schema xmlns:xsd="http://www.w3.org/2001/XMLSchema" xmlns:xs="http://www.w3.org/2001/XMLSchema" xmlns:p="http://schemas.microsoft.com/office/2006/metadata/properties" xmlns:ns2="2a12f89a-4652-456c-9c45-df04dddb4f2b" xmlns:ns3="a185d49b-a1c9-4f70-8de9-28bc34729288" targetNamespace="http://schemas.microsoft.com/office/2006/metadata/properties" ma:root="true" ma:fieldsID="c010518c4e627f283a4a0168d805a96e" ns2:_="" ns3:_="">
    <xsd:import namespace="2a12f89a-4652-456c-9c45-df04dddb4f2b"/>
    <xsd:import namespace="a185d49b-a1c9-4f70-8de9-28bc347292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2f89a-4652-456c-9c45-df04dddb4f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995281b-70e8-4f55-8558-04138d82a23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85d49b-a1c9-4f70-8de9-28bc3472928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698fbc91-e137-4101-8517-d6033e7b0adc}" ma:internalName="TaxCatchAll" ma:showField="CatchAllData" ma:web="a185d49b-a1c9-4f70-8de9-28bc3472928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8AB16D-ECD6-4470-8627-4E4A51CEB46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B70F9C5-D212-491E-A609-2713DBA646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50DF6F-C562-4B4E-8CBE-D1960FB1E63C}"/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663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Omolara Akinlabi</dc:creator>
  <cp:lastModifiedBy>Omolara Akinlabi</cp:lastModifiedBy>
  <cp:revision>15</cp:revision>
  <dcterms:created xsi:type="dcterms:W3CDTF">2022-04-05T16:24:34Z</dcterms:created>
  <dcterms:modified xsi:type="dcterms:W3CDTF">2022-06-08T07:37:02Z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0x010100F278F7D6E7598A4295D4C43471C3DD9C</vt:lpwstr>
  </property>
</Properties>
</file>