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48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2" Type="http://schemas.openxmlformats.org/officeDocument/2006/relationships/customXml" Target="../customXml/item3.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ABB7B5-CCB1-414D-8F66-2A7B2FE7EA69}" type="datetimeFigureOut">
              <a:rPr lang="en-US" smtClean="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EE345-A224-43DA-98E8-8BCA8F4582BD}" type="slidenum">
              <a:rPr lang="en-US" smtClean="0"/>
              <a:t>‹#›</a:t>
            </a:fld>
            <a:endParaRPr lang="en-US"/>
          </a:p>
        </p:txBody>
      </p:sp>
    </p:spTree>
    <p:extLst>
      <p:ext uri="{BB962C8B-B14F-4D97-AF65-F5344CB8AC3E}">
        <p14:creationId xmlns:p14="http://schemas.microsoft.com/office/powerpoint/2010/main" val="4053540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ABB7B5-CCB1-414D-8F66-2A7B2FE7EA69}" type="datetimeFigureOut">
              <a:rPr lang="en-US" smtClean="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EE345-A224-43DA-98E8-8BCA8F4582BD}" type="slidenum">
              <a:rPr lang="en-US" smtClean="0"/>
              <a:t>‹#›</a:t>
            </a:fld>
            <a:endParaRPr lang="en-US"/>
          </a:p>
        </p:txBody>
      </p:sp>
    </p:spTree>
    <p:extLst>
      <p:ext uri="{BB962C8B-B14F-4D97-AF65-F5344CB8AC3E}">
        <p14:creationId xmlns:p14="http://schemas.microsoft.com/office/powerpoint/2010/main" val="1459500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ABB7B5-CCB1-414D-8F66-2A7B2FE7EA69}" type="datetimeFigureOut">
              <a:rPr lang="en-US" smtClean="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EE345-A224-43DA-98E8-8BCA8F4582BD}" type="slidenum">
              <a:rPr lang="en-US" smtClean="0"/>
              <a:t>‹#›</a:t>
            </a:fld>
            <a:endParaRPr lang="en-US"/>
          </a:p>
        </p:txBody>
      </p:sp>
    </p:spTree>
    <p:extLst>
      <p:ext uri="{BB962C8B-B14F-4D97-AF65-F5344CB8AC3E}">
        <p14:creationId xmlns:p14="http://schemas.microsoft.com/office/powerpoint/2010/main" val="1073478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ABB7B5-CCB1-414D-8F66-2A7B2FE7EA69}" type="datetimeFigureOut">
              <a:rPr lang="en-US" smtClean="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EE345-A224-43DA-98E8-8BCA8F4582BD}" type="slidenum">
              <a:rPr lang="en-US" smtClean="0"/>
              <a:t>‹#›</a:t>
            </a:fld>
            <a:endParaRPr lang="en-US"/>
          </a:p>
        </p:txBody>
      </p:sp>
    </p:spTree>
    <p:extLst>
      <p:ext uri="{BB962C8B-B14F-4D97-AF65-F5344CB8AC3E}">
        <p14:creationId xmlns:p14="http://schemas.microsoft.com/office/powerpoint/2010/main" val="2328085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ABB7B5-CCB1-414D-8F66-2A7B2FE7EA69}" type="datetimeFigureOut">
              <a:rPr lang="en-US" smtClean="0"/>
              <a:t>7/4/2022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EE345-A224-43DA-98E8-8BCA8F4582BD}" type="slidenum">
              <a:rPr lang="en-US" smtClean="0"/>
              <a:t>‹#›</a:t>
            </a:fld>
            <a:endParaRPr lang="en-US"/>
          </a:p>
        </p:txBody>
      </p:sp>
    </p:spTree>
    <p:extLst>
      <p:ext uri="{BB962C8B-B14F-4D97-AF65-F5344CB8AC3E}">
        <p14:creationId xmlns:p14="http://schemas.microsoft.com/office/powerpoint/2010/main" val="89693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ABB7B5-CCB1-414D-8F66-2A7B2FE7EA69}" type="datetimeFigureOut">
              <a:rPr lang="en-US" smtClean="0"/>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EE345-A224-43DA-98E8-8BCA8F4582BD}" type="slidenum">
              <a:rPr lang="en-US" smtClean="0"/>
              <a:t>‹#›</a:t>
            </a:fld>
            <a:endParaRPr lang="en-US"/>
          </a:p>
        </p:txBody>
      </p:sp>
    </p:spTree>
    <p:extLst>
      <p:ext uri="{BB962C8B-B14F-4D97-AF65-F5344CB8AC3E}">
        <p14:creationId xmlns:p14="http://schemas.microsoft.com/office/powerpoint/2010/main" val="154330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ABB7B5-CCB1-414D-8F66-2A7B2FE7EA69}" type="datetimeFigureOut">
              <a:rPr lang="en-US" smtClean="0"/>
              <a:t>7/4/2022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3EE345-A224-43DA-98E8-8BCA8F4582BD}" type="slidenum">
              <a:rPr lang="en-US" smtClean="0"/>
              <a:t>‹#›</a:t>
            </a:fld>
            <a:endParaRPr lang="en-US"/>
          </a:p>
        </p:txBody>
      </p:sp>
    </p:spTree>
    <p:extLst>
      <p:ext uri="{BB962C8B-B14F-4D97-AF65-F5344CB8AC3E}">
        <p14:creationId xmlns:p14="http://schemas.microsoft.com/office/powerpoint/2010/main" val="1671766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ABB7B5-CCB1-414D-8F66-2A7B2FE7EA69}" type="datetimeFigureOut">
              <a:rPr lang="en-US" smtClean="0"/>
              <a:t>7/4/2022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3EE345-A224-43DA-98E8-8BCA8F4582BD}" type="slidenum">
              <a:rPr lang="en-US" smtClean="0"/>
              <a:t>‹#›</a:t>
            </a:fld>
            <a:endParaRPr lang="en-US"/>
          </a:p>
        </p:txBody>
      </p:sp>
    </p:spTree>
    <p:extLst>
      <p:ext uri="{BB962C8B-B14F-4D97-AF65-F5344CB8AC3E}">
        <p14:creationId xmlns:p14="http://schemas.microsoft.com/office/powerpoint/2010/main" val="3190517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ABB7B5-CCB1-414D-8F66-2A7B2FE7EA69}" type="datetimeFigureOut">
              <a:rPr lang="en-US" smtClean="0"/>
              <a:t>7/4/2022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3EE345-A224-43DA-98E8-8BCA8F4582BD}" type="slidenum">
              <a:rPr lang="en-US" smtClean="0"/>
              <a:t>‹#›</a:t>
            </a:fld>
            <a:endParaRPr lang="en-US"/>
          </a:p>
        </p:txBody>
      </p:sp>
    </p:spTree>
    <p:extLst>
      <p:ext uri="{BB962C8B-B14F-4D97-AF65-F5344CB8AC3E}">
        <p14:creationId xmlns:p14="http://schemas.microsoft.com/office/powerpoint/2010/main" val="238399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ABB7B5-CCB1-414D-8F66-2A7B2FE7EA69}" type="datetimeFigureOut">
              <a:rPr lang="en-US" smtClean="0"/>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EE345-A224-43DA-98E8-8BCA8F4582BD}" type="slidenum">
              <a:rPr lang="en-US" smtClean="0"/>
              <a:t>‹#›</a:t>
            </a:fld>
            <a:endParaRPr lang="en-US"/>
          </a:p>
        </p:txBody>
      </p:sp>
    </p:spTree>
    <p:extLst>
      <p:ext uri="{BB962C8B-B14F-4D97-AF65-F5344CB8AC3E}">
        <p14:creationId xmlns:p14="http://schemas.microsoft.com/office/powerpoint/2010/main" val="4193644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ABB7B5-CCB1-414D-8F66-2A7B2FE7EA69}" type="datetimeFigureOut">
              <a:rPr lang="en-US" smtClean="0"/>
              <a:t>7/4/2022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EE345-A224-43DA-98E8-8BCA8F4582BD}" type="slidenum">
              <a:rPr lang="en-US" smtClean="0"/>
              <a:t>‹#›</a:t>
            </a:fld>
            <a:endParaRPr lang="en-US"/>
          </a:p>
        </p:txBody>
      </p:sp>
    </p:spTree>
    <p:extLst>
      <p:ext uri="{BB962C8B-B14F-4D97-AF65-F5344CB8AC3E}">
        <p14:creationId xmlns:p14="http://schemas.microsoft.com/office/powerpoint/2010/main" val="3968350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ABB7B5-CCB1-414D-8F66-2A7B2FE7EA69}" type="datetimeFigureOut">
              <a:rPr lang="en-US" smtClean="0"/>
              <a:t>7/4/2022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EE345-A224-43DA-98E8-8BCA8F4582BD}" type="slidenum">
              <a:rPr lang="en-US" smtClean="0"/>
              <a:t>‹#›</a:t>
            </a:fld>
            <a:endParaRPr lang="en-US"/>
          </a:p>
        </p:txBody>
      </p:sp>
    </p:spTree>
    <p:extLst>
      <p:ext uri="{BB962C8B-B14F-4D97-AF65-F5344CB8AC3E}">
        <p14:creationId xmlns:p14="http://schemas.microsoft.com/office/powerpoint/2010/main" val="3918059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tx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37;p25"/>
          <p:cNvSpPr txBox="1"/>
          <p:nvPr/>
        </p:nvSpPr>
        <p:spPr>
          <a:xfrm>
            <a:off x="2478628" y="2243990"/>
            <a:ext cx="6987600" cy="1930944"/>
          </a:xfrm>
          <a:prstGeom prst="rect">
            <a:avLst/>
          </a:prstGeom>
          <a:noFill/>
          <a:ln>
            <a:noFill/>
          </a:ln>
        </p:spPr>
        <p:txBody>
          <a:bodyPr spcFirstLastPara="1" wrap="square" lIns="121900" tIns="121900" rIns="121900" bIns="121900" anchor="t" anchorCtr="0">
            <a:noAutofit/>
          </a:bodyPr>
          <a:lstStyle/>
          <a:p>
            <a:pPr algn="ctr"/>
            <a:r>
              <a:rPr lang="en" sz="4800" b="1" dirty="0">
                <a:solidFill>
                  <a:schemeClr val="bg1"/>
                </a:solidFill>
                <a:latin typeface="Avenir"/>
                <a:ea typeface="Avenir"/>
                <a:cs typeface="Avenir"/>
                <a:sym typeface="Avenir"/>
              </a:rPr>
              <a:t>Brand Messaging </a:t>
            </a:r>
            <a:r>
              <a:rPr lang="en" sz="4800" b="1" dirty="0" smtClean="0">
                <a:solidFill>
                  <a:schemeClr val="bg1"/>
                </a:solidFill>
                <a:latin typeface="Avenir"/>
                <a:ea typeface="Avenir"/>
                <a:cs typeface="Avenir"/>
                <a:sym typeface="Avenir"/>
              </a:rPr>
              <a:t>Template</a:t>
            </a:r>
            <a:endParaRPr sz="4800" b="1" dirty="0">
              <a:solidFill>
                <a:schemeClr val="bg1"/>
              </a:solidFill>
              <a:latin typeface="Avenir"/>
              <a:ea typeface="Avenir"/>
              <a:cs typeface="Avenir"/>
              <a:sym typeface="Aveni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1957" y="5365652"/>
            <a:ext cx="1153552" cy="1153552"/>
          </a:xfrm>
          <a:prstGeom prst="rect">
            <a:avLst/>
          </a:prstGeom>
        </p:spPr>
      </p:pic>
    </p:spTree>
    <p:extLst>
      <p:ext uri="{BB962C8B-B14F-4D97-AF65-F5344CB8AC3E}">
        <p14:creationId xmlns:p14="http://schemas.microsoft.com/office/powerpoint/2010/main" val="3650635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tx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2;p26"/>
          <p:cNvSpPr txBox="1"/>
          <p:nvPr/>
        </p:nvSpPr>
        <p:spPr>
          <a:xfrm>
            <a:off x="3296198" y="2203755"/>
            <a:ext cx="7820315" cy="707925"/>
          </a:xfrm>
          <a:prstGeom prst="rect">
            <a:avLst/>
          </a:prstGeom>
          <a:noFill/>
          <a:ln>
            <a:noFill/>
          </a:ln>
        </p:spPr>
        <p:txBody>
          <a:bodyPr spcFirstLastPara="1" wrap="square" lIns="91433" tIns="91433" rIns="91433" bIns="91433" anchor="t" anchorCtr="0">
            <a:noAutofit/>
          </a:bodyPr>
          <a:lstStyle/>
          <a:p>
            <a:pPr algn="ctr">
              <a:lnSpc>
                <a:spcPct val="90000"/>
              </a:lnSpc>
              <a:buClr>
                <a:srgbClr val="34485A"/>
              </a:buClr>
              <a:buSzPts val="3300"/>
            </a:pPr>
            <a:r>
              <a:rPr lang="en" sz="3200" b="1" dirty="0">
                <a:solidFill>
                  <a:schemeClr val="bg1"/>
                </a:solidFill>
                <a:latin typeface="Avenir"/>
                <a:ea typeface="Avenir"/>
                <a:cs typeface="Avenir"/>
                <a:sym typeface="Avenir"/>
              </a:rPr>
              <a:t>What is Brand Messaging Hierarchy?</a:t>
            </a:r>
            <a:endParaRPr sz="3200" b="1" dirty="0">
              <a:solidFill>
                <a:schemeClr val="bg1"/>
              </a:solidFill>
              <a:latin typeface="Avenir"/>
              <a:ea typeface="Avenir"/>
              <a:cs typeface="Avenir"/>
              <a:sym typeface="Avenir"/>
            </a:endParaRPr>
          </a:p>
        </p:txBody>
      </p:sp>
      <p:sp>
        <p:nvSpPr>
          <p:cNvPr id="5" name="Google Shape;143;p26"/>
          <p:cNvSpPr txBox="1"/>
          <p:nvPr/>
        </p:nvSpPr>
        <p:spPr>
          <a:xfrm>
            <a:off x="3461312" y="2911680"/>
            <a:ext cx="8397025" cy="2382481"/>
          </a:xfrm>
          <a:prstGeom prst="rect">
            <a:avLst/>
          </a:prstGeom>
          <a:noFill/>
          <a:ln>
            <a:noFill/>
          </a:ln>
        </p:spPr>
        <p:txBody>
          <a:bodyPr spcFirstLastPara="1" wrap="square" lIns="121900" tIns="121900" rIns="121900" bIns="121900" anchor="t" anchorCtr="0">
            <a:noAutofit/>
          </a:bodyPr>
          <a:lstStyle/>
          <a:p>
            <a:r>
              <a:rPr lang="en" dirty="0">
                <a:solidFill>
                  <a:schemeClr val="bg1"/>
                </a:solidFill>
                <a:latin typeface="Avenir"/>
                <a:ea typeface="Avenir"/>
                <a:cs typeface="Avenir"/>
                <a:sym typeface="Avenir"/>
              </a:rPr>
              <a:t>Your brand messaging hierarchy identifies the brand values that surface up to your value proposition. </a:t>
            </a:r>
            <a:endParaRPr dirty="0">
              <a:solidFill>
                <a:schemeClr val="bg1"/>
              </a:solidFill>
              <a:latin typeface="Avenir"/>
              <a:ea typeface="Avenir"/>
              <a:cs typeface="Avenir"/>
              <a:sym typeface="Avenir"/>
            </a:endParaRPr>
          </a:p>
          <a:p>
            <a:endParaRPr dirty="0">
              <a:solidFill>
                <a:schemeClr val="bg1"/>
              </a:solidFill>
              <a:latin typeface="Avenir"/>
              <a:ea typeface="Avenir"/>
              <a:cs typeface="Avenir"/>
              <a:sym typeface="Avenir"/>
            </a:endParaRPr>
          </a:p>
          <a:p>
            <a:r>
              <a:rPr lang="en" dirty="0">
                <a:solidFill>
                  <a:schemeClr val="bg1"/>
                </a:solidFill>
                <a:latin typeface="Avenir"/>
                <a:ea typeface="Avenir"/>
                <a:cs typeface="Avenir"/>
                <a:sym typeface="Avenir"/>
              </a:rPr>
              <a:t>In the template attached in the slide below, you’ll identify three of the most important brand values you wish to communicate through your value prop statement. After that, outline three proof points for how your company lives these values out through its actions. You can see an example of what this hierarchy might look like in the slide below the template slide. </a:t>
            </a:r>
            <a:endParaRPr dirty="0">
              <a:solidFill>
                <a:schemeClr val="bg1"/>
              </a:solidFill>
              <a:latin typeface="Avenir"/>
              <a:ea typeface="Avenir"/>
              <a:cs typeface="Avenir"/>
              <a:sym typeface="Avenir"/>
            </a:endParaRPr>
          </a:p>
          <a:p>
            <a:endParaRPr dirty="0">
              <a:solidFill>
                <a:schemeClr val="bg1"/>
              </a:solidFill>
              <a:latin typeface="Avenir"/>
              <a:ea typeface="Avenir"/>
              <a:cs typeface="Avenir"/>
              <a:sym typeface="Avenir"/>
            </a:endParaRPr>
          </a:p>
          <a:p>
            <a:endParaRPr dirty="0">
              <a:solidFill>
                <a:schemeClr val="bg1"/>
              </a:solidFill>
              <a:latin typeface="Avenir"/>
              <a:ea typeface="Avenir"/>
              <a:cs typeface="Avenir"/>
              <a:sym typeface="Avenir"/>
            </a:endParaRPr>
          </a:p>
          <a:p>
            <a:endParaRPr dirty="0">
              <a:solidFill>
                <a:schemeClr val="bg1"/>
              </a:solidFill>
              <a:latin typeface="Avenir"/>
              <a:ea typeface="Avenir"/>
              <a:cs typeface="Avenir"/>
              <a:sym typeface="Aveni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8100" y="329418"/>
            <a:ext cx="1018424" cy="1018424"/>
          </a:xfrm>
          <a:prstGeom prst="rect">
            <a:avLst/>
          </a:prstGeom>
        </p:spPr>
      </p:pic>
      <p:sp>
        <p:nvSpPr>
          <p:cNvPr id="8" name="Horizontal Scroll 7"/>
          <p:cNvSpPr/>
          <p:nvPr/>
        </p:nvSpPr>
        <p:spPr>
          <a:xfrm>
            <a:off x="677098" y="1164962"/>
            <a:ext cx="2536543" cy="5081093"/>
          </a:xfrm>
          <a:prstGeom prst="horizontalScroll">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5213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12192000" cy="6858000"/>
          </a:xfrm>
          <a:prstGeom prst="rect">
            <a:avLst/>
          </a:prstGeom>
          <a:solidFill>
            <a:schemeClr val="tx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49;p27"/>
          <p:cNvSpPr/>
          <p:nvPr/>
        </p:nvSpPr>
        <p:spPr>
          <a:xfrm>
            <a:off x="2225692" y="1111907"/>
            <a:ext cx="1328800" cy="1323200"/>
          </a:xfrm>
          <a:prstGeom prst="ellipse">
            <a:avLst/>
          </a:prstGeom>
          <a:solidFill>
            <a:srgbClr val="FFFFFF"/>
          </a:solidFill>
          <a:ln w="9525" cap="flat" cmpd="sng">
            <a:solidFill>
              <a:srgbClr val="34485A"/>
            </a:solidFill>
            <a:prstDash val="solid"/>
            <a:round/>
            <a:headEnd type="none" w="sm" len="sm"/>
            <a:tailEnd type="none" w="sm" len="sm"/>
          </a:ln>
        </p:spPr>
        <p:txBody>
          <a:bodyPr spcFirstLastPara="1" wrap="square" lIns="0" tIns="121900" rIns="0" bIns="121900" anchor="ctr" anchorCtr="0">
            <a:noAutofit/>
          </a:bodyPr>
          <a:lstStyle/>
          <a:p>
            <a:pPr algn="ctr"/>
            <a:r>
              <a:rPr lang="en" sz="2133">
                <a:latin typeface="Avenir"/>
                <a:ea typeface="Avenir"/>
                <a:cs typeface="Avenir"/>
                <a:sym typeface="Avenir"/>
              </a:rPr>
              <a:t>Pillar 1</a:t>
            </a:r>
            <a:endParaRPr sz="2133">
              <a:latin typeface="Avenir"/>
              <a:ea typeface="Avenir"/>
              <a:cs typeface="Avenir"/>
              <a:sym typeface="Avenir"/>
            </a:endParaRPr>
          </a:p>
        </p:txBody>
      </p:sp>
      <p:sp>
        <p:nvSpPr>
          <p:cNvPr id="3" name="Google Shape;150;p27"/>
          <p:cNvSpPr/>
          <p:nvPr/>
        </p:nvSpPr>
        <p:spPr>
          <a:xfrm>
            <a:off x="5419838" y="1111907"/>
            <a:ext cx="1328800" cy="1323200"/>
          </a:xfrm>
          <a:prstGeom prst="ellipse">
            <a:avLst/>
          </a:prstGeom>
          <a:solidFill>
            <a:srgbClr val="FFFFFF"/>
          </a:solidFill>
          <a:ln w="9525" cap="flat" cmpd="sng">
            <a:solidFill>
              <a:srgbClr val="34485A"/>
            </a:solidFill>
            <a:prstDash val="solid"/>
            <a:round/>
            <a:headEnd type="none" w="sm" len="sm"/>
            <a:tailEnd type="none" w="sm" len="sm"/>
          </a:ln>
        </p:spPr>
        <p:txBody>
          <a:bodyPr spcFirstLastPara="1" wrap="square" lIns="0" tIns="121900" rIns="0" bIns="121900" anchor="ctr" anchorCtr="0">
            <a:noAutofit/>
          </a:bodyPr>
          <a:lstStyle/>
          <a:p>
            <a:pPr algn="ctr"/>
            <a:r>
              <a:rPr lang="en" sz="2133">
                <a:latin typeface="Avenir"/>
                <a:ea typeface="Avenir"/>
                <a:cs typeface="Avenir"/>
                <a:sym typeface="Avenir"/>
              </a:rPr>
              <a:t>Pillar 2</a:t>
            </a:r>
            <a:endParaRPr sz="2133">
              <a:latin typeface="Avenir"/>
              <a:ea typeface="Avenir"/>
              <a:cs typeface="Avenir"/>
              <a:sym typeface="Avenir"/>
            </a:endParaRPr>
          </a:p>
        </p:txBody>
      </p:sp>
      <p:sp>
        <p:nvSpPr>
          <p:cNvPr id="4" name="Google Shape;151;p27"/>
          <p:cNvSpPr/>
          <p:nvPr/>
        </p:nvSpPr>
        <p:spPr>
          <a:xfrm>
            <a:off x="8807160" y="1111907"/>
            <a:ext cx="1328800" cy="1323200"/>
          </a:xfrm>
          <a:prstGeom prst="ellipse">
            <a:avLst/>
          </a:prstGeom>
          <a:solidFill>
            <a:srgbClr val="FFFFFF"/>
          </a:solidFill>
          <a:ln w="9525" cap="flat" cmpd="sng">
            <a:solidFill>
              <a:srgbClr val="34485A"/>
            </a:solidFill>
            <a:prstDash val="solid"/>
            <a:round/>
            <a:headEnd type="none" w="sm" len="sm"/>
            <a:tailEnd type="none" w="sm" len="sm"/>
          </a:ln>
        </p:spPr>
        <p:txBody>
          <a:bodyPr spcFirstLastPara="1" wrap="square" lIns="0" tIns="121900" rIns="0" bIns="121900" anchor="ctr" anchorCtr="0">
            <a:noAutofit/>
          </a:bodyPr>
          <a:lstStyle/>
          <a:p>
            <a:pPr algn="ctr"/>
            <a:r>
              <a:rPr lang="en" sz="2133">
                <a:latin typeface="Avenir"/>
                <a:ea typeface="Avenir"/>
                <a:cs typeface="Avenir"/>
                <a:sym typeface="Avenir"/>
              </a:rPr>
              <a:t>Pillar 3</a:t>
            </a:r>
            <a:endParaRPr sz="2133">
              <a:latin typeface="Avenir"/>
              <a:ea typeface="Avenir"/>
              <a:cs typeface="Avenir"/>
              <a:sym typeface="Avenir"/>
            </a:endParaRPr>
          </a:p>
        </p:txBody>
      </p:sp>
      <p:sp>
        <p:nvSpPr>
          <p:cNvPr id="5" name="Google Shape;152;p27"/>
          <p:cNvSpPr/>
          <p:nvPr/>
        </p:nvSpPr>
        <p:spPr>
          <a:xfrm>
            <a:off x="1529442" y="2778713"/>
            <a:ext cx="2721299" cy="458000"/>
          </a:xfrm>
          <a:prstGeom prst="rect">
            <a:avLst/>
          </a:prstGeom>
          <a:solidFill>
            <a:schemeClr val="lt1"/>
          </a:solidFill>
          <a:ln w="9525" cap="flat" cmpd="sng">
            <a:solidFill>
              <a:srgbClr val="34485A"/>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i="1" dirty="0">
                <a:latin typeface="Avenir"/>
                <a:ea typeface="Avenir"/>
                <a:cs typeface="Avenir"/>
                <a:sym typeface="Avenir"/>
              </a:rPr>
              <a:t>Brand Pillar Name</a:t>
            </a:r>
            <a:endParaRPr sz="1600" b="1" i="1" dirty="0">
              <a:latin typeface="Avenir"/>
              <a:ea typeface="Avenir"/>
              <a:cs typeface="Avenir"/>
              <a:sym typeface="Avenir"/>
            </a:endParaRPr>
          </a:p>
        </p:txBody>
      </p:sp>
      <p:sp>
        <p:nvSpPr>
          <p:cNvPr id="6" name="Google Shape;153;p27"/>
          <p:cNvSpPr/>
          <p:nvPr/>
        </p:nvSpPr>
        <p:spPr>
          <a:xfrm>
            <a:off x="4842456" y="2766065"/>
            <a:ext cx="2699115" cy="458000"/>
          </a:xfrm>
          <a:prstGeom prst="rect">
            <a:avLst/>
          </a:prstGeom>
          <a:solidFill>
            <a:schemeClr val="lt1"/>
          </a:solidFill>
          <a:ln w="9525" cap="flat" cmpd="sng">
            <a:solidFill>
              <a:srgbClr val="34485A"/>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i="1" dirty="0">
                <a:latin typeface="Avenir"/>
                <a:ea typeface="Avenir"/>
                <a:cs typeface="Avenir"/>
                <a:sym typeface="Avenir"/>
              </a:rPr>
              <a:t>Brand Pillar Name</a:t>
            </a:r>
            <a:endParaRPr sz="1600" b="1" i="1" dirty="0">
              <a:latin typeface="Avenir"/>
              <a:ea typeface="Avenir"/>
              <a:cs typeface="Avenir"/>
              <a:sym typeface="Avenir"/>
            </a:endParaRPr>
          </a:p>
        </p:txBody>
      </p:sp>
      <p:sp>
        <p:nvSpPr>
          <p:cNvPr id="7" name="Google Shape;154;p27"/>
          <p:cNvSpPr/>
          <p:nvPr/>
        </p:nvSpPr>
        <p:spPr>
          <a:xfrm>
            <a:off x="8163858" y="2734046"/>
            <a:ext cx="2615403" cy="458000"/>
          </a:xfrm>
          <a:prstGeom prst="rect">
            <a:avLst/>
          </a:prstGeom>
          <a:solidFill>
            <a:schemeClr val="lt1"/>
          </a:solidFill>
          <a:ln w="9525" cap="flat" cmpd="sng">
            <a:solidFill>
              <a:srgbClr val="34485A"/>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i="1" dirty="0">
                <a:latin typeface="Avenir"/>
                <a:ea typeface="Avenir"/>
                <a:cs typeface="Avenir"/>
                <a:sym typeface="Avenir"/>
              </a:rPr>
              <a:t>Brand Pillar Name</a:t>
            </a:r>
            <a:endParaRPr sz="1600" b="1" i="1" dirty="0">
              <a:latin typeface="Avenir"/>
              <a:ea typeface="Avenir"/>
              <a:cs typeface="Avenir"/>
              <a:sym typeface="Avenir"/>
            </a:endParaRPr>
          </a:p>
        </p:txBody>
      </p:sp>
      <p:sp>
        <p:nvSpPr>
          <p:cNvPr id="8" name="Google Shape;155;p27"/>
          <p:cNvSpPr/>
          <p:nvPr/>
        </p:nvSpPr>
        <p:spPr>
          <a:xfrm>
            <a:off x="1529442" y="3503780"/>
            <a:ext cx="2721299" cy="759200"/>
          </a:xfrm>
          <a:prstGeom prst="rect">
            <a:avLst/>
          </a:prstGeom>
          <a:solidFill>
            <a:schemeClr val="lt1"/>
          </a:solidFill>
          <a:ln w="9525" cap="flat" cmpd="sng">
            <a:solidFill>
              <a:srgbClr val="34485A"/>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i="1" dirty="0">
                <a:latin typeface="Avenir"/>
                <a:ea typeface="Avenir"/>
                <a:cs typeface="Avenir"/>
                <a:sym typeface="Avenir"/>
              </a:rPr>
              <a:t>Supporting Point </a:t>
            </a:r>
            <a:endParaRPr sz="1600" i="1" dirty="0">
              <a:latin typeface="Avenir"/>
              <a:ea typeface="Avenir"/>
              <a:cs typeface="Avenir"/>
              <a:sym typeface="Avenir"/>
            </a:endParaRPr>
          </a:p>
          <a:p>
            <a:pPr algn="ctr"/>
            <a:r>
              <a:rPr lang="en" sz="1600" i="1" dirty="0">
                <a:latin typeface="Avenir"/>
                <a:ea typeface="Avenir"/>
                <a:cs typeface="Avenir"/>
                <a:sym typeface="Avenir"/>
              </a:rPr>
              <a:t>#1</a:t>
            </a:r>
            <a:endParaRPr sz="1600" i="1" dirty="0">
              <a:latin typeface="Avenir"/>
              <a:ea typeface="Avenir"/>
              <a:cs typeface="Avenir"/>
              <a:sym typeface="Avenir"/>
            </a:endParaRPr>
          </a:p>
        </p:txBody>
      </p:sp>
      <p:sp>
        <p:nvSpPr>
          <p:cNvPr id="9" name="Google Shape;156;p27"/>
          <p:cNvSpPr/>
          <p:nvPr/>
        </p:nvSpPr>
        <p:spPr>
          <a:xfrm>
            <a:off x="1529442" y="4530047"/>
            <a:ext cx="2721299" cy="759200"/>
          </a:xfrm>
          <a:prstGeom prst="rect">
            <a:avLst/>
          </a:prstGeom>
          <a:solidFill>
            <a:schemeClr val="lt1"/>
          </a:solidFill>
          <a:ln w="9525" cap="flat" cmpd="sng">
            <a:solidFill>
              <a:srgbClr val="34485A"/>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1600" i="1">
                <a:solidFill>
                  <a:schemeClr val="dk1"/>
                </a:solidFill>
                <a:latin typeface="Avenir"/>
                <a:ea typeface="Avenir"/>
                <a:cs typeface="Avenir"/>
                <a:sym typeface="Avenir"/>
              </a:rPr>
              <a:t>Supporting Point </a:t>
            </a:r>
            <a:endParaRPr sz="1600" i="1">
              <a:solidFill>
                <a:schemeClr val="dk1"/>
              </a:solidFill>
              <a:latin typeface="Avenir"/>
              <a:ea typeface="Avenir"/>
              <a:cs typeface="Avenir"/>
              <a:sym typeface="Avenir"/>
            </a:endParaRPr>
          </a:p>
          <a:p>
            <a:pPr algn="ctr">
              <a:buClr>
                <a:schemeClr val="dk1"/>
              </a:buClr>
              <a:buSzPts val="1100"/>
            </a:pPr>
            <a:r>
              <a:rPr lang="en" sz="1600" i="1">
                <a:solidFill>
                  <a:schemeClr val="dk1"/>
                </a:solidFill>
                <a:latin typeface="Avenir"/>
                <a:ea typeface="Avenir"/>
                <a:cs typeface="Avenir"/>
                <a:sym typeface="Avenir"/>
              </a:rPr>
              <a:t>#2</a:t>
            </a:r>
            <a:endParaRPr sz="2400" i="1">
              <a:latin typeface="Avenir"/>
              <a:ea typeface="Avenir"/>
              <a:cs typeface="Avenir"/>
              <a:sym typeface="Avenir"/>
            </a:endParaRPr>
          </a:p>
        </p:txBody>
      </p:sp>
      <p:sp>
        <p:nvSpPr>
          <p:cNvPr id="10" name="Google Shape;157;p27"/>
          <p:cNvSpPr/>
          <p:nvPr/>
        </p:nvSpPr>
        <p:spPr>
          <a:xfrm>
            <a:off x="1529442" y="5556314"/>
            <a:ext cx="2721299" cy="759200"/>
          </a:xfrm>
          <a:prstGeom prst="rect">
            <a:avLst/>
          </a:prstGeom>
          <a:solidFill>
            <a:schemeClr val="lt1"/>
          </a:solidFill>
          <a:ln w="9525" cap="flat" cmpd="sng">
            <a:solidFill>
              <a:srgbClr val="34485A"/>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1600" i="1" dirty="0">
                <a:solidFill>
                  <a:schemeClr val="dk1"/>
                </a:solidFill>
                <a:latin typeface="Avenir"/>
                <a:ea typeface="Avenir"/>
                <a:cs typeface="Avenir"/>
                <a:sym typeface="Avenir"/>
              </a:rPr>
              <a:t>Supporting Point </a:t>
            </a:r>
            <a:endParaRPr sz="1600" i="1" dirty="0">
              <a:solidFill>
                <a:schemeClr val="dk1"/>
              </a:solidFill>
              <a:latin typeface="Avenir"/>
              <a:ea typeface="Avenir"/>
              <a:cs typeface="Avenir"/>
              <a:sym typeface="Avenir"/>
            </a:endParaRPr>
          </a:p>
          <a:p>
            <a:pPr algn="ctr">
              <a:buClr>
                <a:schemeClr val="dk1"/>
              </a:buClr>
              <a:buSzPts val="1100"/>
            </a:pPr>
            <a:r>
              <a:rPr lang="en" sz="1600" i="1" dirty="0">
                <a:solidFill>
                  <a:schemeClr val="dk1"/>
                </a:solidFill>
                <a:latin typeface="Avenir"/>
                <a:ea typeface="Avenir"/>
                <a:cs typeface="Avenir"/>
                <a:sym typeface="Avenir"/>
              </a:rPr>
              <a:t>#3</a:t>
            </a:r>
            <a:endParaRPr sz="2400" i="1" dirty="0">
              <a:latin typeface="Avenir"/>
              <a:ea typeface="Avenir"/>
              <a:cs typeface="Avenir"/>
              <a:sym typeface="Avenir"/>
            </a:endParaRPr>
          </a:p>
        </p:txBody>
      </p:sp>
      <p:sp>
        <p:nvSpPr>
          <p:cNvPr id="11" name="Google Shape;158;p27"/>
          <p:cNvSpPr/>
          <p:nvPr/>
        </p:nvSpPr>
        <p:spPr>
          <a:xfrm>
            <a:off x="4842456" y="3503781"/>
            <a:ext cx="2699115" cy="759200"/>
          </a:xfrm>
          <a:prstGeom prst="rect">
            <a:avLst/>
          </a:prstGeom>
          <a:solidFill>
            <a:schemeClr val="lt1"/>
          </a:solidFill>
          <a:ln w="9525" cap="flat" cmpd="sng">
            <a:solidFill>
              <a:srgbClr val="34485A"/>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1600" i="1">
                <a:solidFill>
                  <a:schemeClr val="dk1"/>
                </a:solidFill>
                <a:latin typeface="Avenir"/>
                <a:ea typeface="Avenir"/>
                <a:cs typeface="Avenir"/>
                <a:sym typeface="Avenir"/>
              </a:rPr>
              <a:t>Supporting Point </a:t>
            </a:r>
            <a:endParaRPr sz="1600" i="1">
              <a:solidFill>
                <a:schemeClr val="dk1"/>
              </a:solidFill>
              <a:latin typeface="Avenir"/>
              <a:ea typeface="Avenir"/>
              <a:cs typeface="Avenir"/>
              <a:sym typeface="Avenir"/>
            </a:endParaRPr>
          </a:p>
          <a:p>
            <a:pPr algn="ctr">
              <a:buClr>
                <a:schemeClr val="dk1"/>
              </a:buClr>
              <a:buSzPts val="1100"/>
            </a:pPr>
            <a:r>
              <a:rPr lang="en" sz="1600" i="1">
                <a:solidFill>
                  <a:schemeClr val="dk1"/>
                </a:solidFill>
                <a:latin typeface="Avenir"/>
                <a:ea typeface="Avenir"/>
                <a:cs typeface="Avenir"/>
                <a:sym typeface="Avenir"/>
              </a:rPr>
              <a:t>#1</a:t>
            </a:r>
            <a:endParaRPr sz="2400" i="1">
              <a:latin typeface="Avenir"/>
              <a:ea typeface="Avenir"/>
              <a:cs typeface="Avenir"/>
              <a:sym typeface="Avenir"/>
            </a:endParaRPr>
          </a:p>
        </p:txBody>
      </p:sp>
      <p:sp>
        <p:nvSpPr>
          <p:cNvPr id="12" name="Google Shape;159;p27"/>
          <p:cNvSpPr/>
          <p:nvPr/>
        </p:nvSpPr>
        <p:spPr>
          <a:xfrm>
            <a:off x="4842456" y="4523213"/>
            <a:ext cx="2699115" cy="759200"/>
          </a:xfrm>
          <a:prstGeom prst="rect">
            <a:avLst/>
          </a:prstGeom>
          <a:solidFill>
            <a:schemeClr val="lt1"/>
          </a:solidFill>
          <a:ln w="9525" cap="flat" cmpd="sng">
            <a:solidFill>
              <a:srgbClr val="34485A"/>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1600" i="1">
                <a:solidFill>
                  <a:schemeClr val="dk1"/>
                </a:solidFill>
                <a:latin typeface="Avenir"/>
                <a:ea typeface="Avenir"/>
                <a:cs typeface="Avenir"/>
                <a:sym typeface="Avenir"/>
              </a:rPr>
              <a:t>Supporting Point </a:t>
            </a:r>
            <a:endParaRPr sz="1600" i="1">
              <a:solidFill>
                <a:schemeClr val="dk1"/>
              </a:solidFill>
              <a:latin typeface="Avenir"/>
              <a:ea typeface="Avenir"/>
              <a:cs typeface="Avenir"/>
              <a:sym typeface="Avenir"/>
            </a:endParaRPr>
          </a:p>
          <a:p>
            <a:pPr algn="ctr">
              <a:buClr>
                <a:schemeClr val="dk1"/>
              </a:buClr>
              <a:buSzPts val="1100"/>
            </a:pPr>
            <a:r>
              <a:rPr lang="en" sz="1600" i="1">
                <a:solidFill>
                  <a:schemeClr val="dk1"/>
                </a:solidFill>
                <a:latin typeface="Avenir"/>
                <a:ea typeface="Avenir"/>
                <a:cs typeface="Avenir"/>
                <a:sym typeface="Avenir"/>
              </a:rPr>
              <a:t>#2</a:t>
            </a:r>
            <a:endParaRPr sz="2400" i="1">
              <a:latin typeface="Avenir"/>
              <a:ea typeface="Avenir"/>
              <a:cs typeface="Avenir"/>
              <a:sym typeface="Avenir"/>
            </a:endParaRPr>
          </a:p>
        </p:txBody>
      </p:sp>
      <p:sp>
        <p:nvSpPr>
          <p:cNvPr id="13" name="Google Shape;160;p27"/>
          <p:cNvSpPr/>
          <p:nvPr/>
        </p:nvSpPr>
        <p:spPr>
          <a:xfrm>
            <a:off x="4842456" y="5584074"/>
            <a:ext cx="2699115" cy="759200"/>
          </a:xfrm>
          <a:prstGeom prst="rect">
            <a:avLst/>
          </a:prstGeom>
          <a:solidFill>
            <a:schemeClr val="lt1"/>
          </a:solidFill>
          <a:ln w="9525" cap="flat" cmpd="sng">
            <a:solidFill>
              <a:srgbClr val="34485A"/>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1600" i="1">
                <a:solidFill>
                  <a:schemeClr val="dk1"/>
                </a:solidFill>
                <a:latin typeface="Avenir"/>
                <a:ea typeface="Avenir"/>
                <a:cs typeface="Avenir"/>
                <a:sym typeface="Avenir"/>
              </a:rPr>
              <a:t>Supporting Point </a:t>
            </a:r>
            <a:endParaRPr sz="1600" i="1">
              <a:solidFill>
                <a:schemeClr val="dk1"/>
              </a:solidFill>
              <a:latin typeface="Avenir"/>
              <a:ea typeface="Avenir"/>
              <a:cs typeface="Avenir"/>
              <a:sym typeface="Avenir"/>
            </a:endParaRPr>
          </a:p>
          <a:p>
            <a:pPr algn="ctr">
              <a:buClr>
                <a:schemeClr val="dk1"/>
              </a:buClr>
              <a:buSzPts val="1100"/>
            </a:pPr>
            <a:r>
              <a:rPr lang="en" sz="1600" i="1">
                <a:solidFill>
                  <a:schemeClr val="dk1"/>
                </a:solidFill>
                <a:latin typeface="Avenir"/>
                <a:ea typeface="Avenir"/>
                <a:cs typeface="Avenir"/>
                <a:sym typeface="Avenir"/>
              </a:rPr>
              <a:t>#3</a:t>
            </a:r>
            <a:endParaRPr sz="2400" i="1">
              <a:latin typeface="Avenir"/>
              <a:ea typeface="Avenir"/>
              <a:cs typeface="Avenir"/>
              <a:sym typeface="Avenir"/>
            </a:endParaRPr>
          </a:p>
        </p:txBody>
      </p:sp>
      <p:sp>
        <p:nvSpPr>
          <p:cNvPr id="14" name="Google Shape;161;p27"/>
          <p:cNvSpPr/>
          <p:nvPr/>
        </p:nvSpPr>
        <p:spPr>
          <a:xfrm>
            <a:off x="8163858" y="3503780"/>
            <a:ext cx="2615403" cy="759200"/>
          </a:xfrm>
          <a:prstGeom prst="rect">
            <a:avLst/>
          </a:prstGeom>
          <a:solidFill>
            <a:schemeClr val="lt1"/>
          </a:solidFill>
          <a:ln w="9525" cap="flat" cmpd="sng">
            <a:solidFill>
              <a:srgbClr val="34485A"/>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1600" i="1">
                <a:solidFill>
                  <a:schemeClr val="dk1"/>
                </a:solidFill>
                <a:latin typeface="Avenir"/>
                <a:ea typeface="Avenir"/>
                <a:cs typeface="Avenir"/>
                <a:sym typeface="Avenir"/>
              </a:rPr>
              <a:t>Supporting Point </a:t>
            </a:r>
            <a:endParaRPr sz="1600" i="1">
              <a:solidFill>
                <a:schemeClr val="dk1"/>
              </a:solidFill>
              <a:latin typeface="Avenir"/>
              <a:ea typeface="Avenir"/>
              <a:cs typeface="Avenir"/>
              <a:sym typeface="Avenir"/>
            </a:endParaRPr>
          </a:p>
          <a:p>
            <a:pPr algn="ctr">
              <a:buClr>
                <a:schemeClr val="dk1"/>
              </a:buClr>
              <a:buSzPts val="1100"/>
            </a:pPr>
            <a:r>
              <a:rPr lang="en" sz="1600" i="1">
                <a:solidFill>
                  <a:schemeClr val="dk1"/>
                </a:solidFill>
                <a:latin typeface="Avenir"/>
                <a:ea typeface="Avenir"/>
                <a:cs typeface="Avenir"/>
                <a:sym typeface="Avenir"/>
              </a:rPr>
              <a:t>#1</a:t>
            </a:r>
            <a:endParaRPr sz="2400" i="1">
              <a:latin typeface="Avenir"/>
              <a:ea typeface="Avenir"/>
              <a:cs typeface="Avenir"/>
              <a:sym typeface="Avenir"/>
            </a:endParaRPr>
          </a:p>
        </p:txBody>
      </p:sp>
      <p:sp>
        <p:nvSpPr>
          <p:cNvPr id="15" name="Google Shape;162;p27"/>
          <p:cNvSpPr/>
          <p:nvPr/>
        </p:nvSpPr>
        <p:spPr>
          <a:xfrm>
            <a:off x="8163858" y="4530047"/>
            <a:ext cx="2615403" cy="759200"/>
          </a:xfrm>
          <a:prstGeom prst="rect">
            <a:avLst/>
          </a:prstGeom>
          <a:solidFill>
            <a:schemeClr val="lt1"/>
          </a:solidFill>
          <a:ln w="9525" cap="flat" cmpd="sng">
            <a:solidFill>
              <a:srgbClr val="34485A"/>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1600" i="1">
                <a:solidFill>
                  <a:schemeClr val="dk1"/>
                </a:solidFill>
                <a:latin typeface="Avenir"/>
                <a:ea typeface="Avenir"/>
                <a:cs typeface="Avenir"/>
                <a:sym typeface="Avenir"/>
              </a:rPr>
              <a:t>Supporting Point </a:t>
            </a:r>
            <a:endParaRPr sz="1600" i="1">
              <a:solidFill>
                <a:schemeClr val="dk1"/>
              </a:solidFill>
              <a:latin typeface="Avenir"/>
              <a:ea typeface="Avenir"/>
              <a:cs typeface="Avenir"/>
              <a:sym typeface="Avenir"/>
            </a:endParaRPr>
          </a:p>
          <a:p>
            <a:pPr algn="ctr">
              <a:buClr>
                <a:schemeClr val="dk1"/>
              </a:buClr>
              <a:buSzPts val="1100"/>
            </a:pPr>
            <a:r>
              <a:rPr lang="en" sz="1600" i="1">
                <a:solidFill>
                  <a:schemeClr val="dk1"/>
                </a:solidFill>
                <a:latin typeface="Avenir"/>
                <a:ea typeface="Avenir"/>
                <a:cs typeface="Avenir"/>
                <a:sym typeface="Avenir"/>
              </a:rPr>
              <a:t>#2</a:t>
            </a:r>
            <a:endParaRPr sz="2400" i="1">
              <a:latin typeface="Avenir"/>
              <a:ea typeface="Avenir"/>
              <a:cs typeface="Avenir"/>
              <a:sym typeface="Avenir"/>
            </a:endParaRPr>
          </a:p>
        </p:txBody>
      </p:sp>
      <p:sp>
        <p:nvSpPr>
          <p:cNvPr id="16" name="Google Shape;163;p27"/>
          <p:cNvSpPr/>
          <p:nvPr/>
        </p:nvSpPr>
        <p:spPr>
          <a:xfrm>
            <a:off x="8163858" y="5584074"/>
            <a:ext cx="2615403" cy="759200"/>
          </a:xfrm>
          <a:prstGeom prst="rect">
            <a:avLst/>
          </a:prstGeom>
          <a:solidFill>
            <a:schemeClr val="lt1"/>
          </a:solidFill>
          <a:ln w="9525" cap="flat" cmpd="sng">
            <a:solidFill>
              <a:srgbClr val="34485A"/>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1600" i="1">
                <a:solidFill>
                  <a:schemeClr val="dk1"/>
                </a:solidFill>
                <a:latin typeface="Avenir"/>
                <a:ea typeface="Avenir"/>
                <a:cs typeface="Avenir"/>
                <a:sym typeface="Avenir"/>
              </a:rPr>
              <a:t>Supporting Point </a:t>
            </a:r>
            <a:endParaRPr sz="1600" i="1">
              <a:solidFill>
                <a:schemeClr val="dk1"/>
              </a:solidFill>
              <a:latin typeface="Avenir"/>
              <a:ea typeface="Avenir"/>
              <a:cs typeface="Avenir"/>
              <a:sym typeface="Avenir"/>
            </a:endParaRPr>
          </a:p>
          <a:p>
            <a:pPr algn="ctr">
              <a:buClr>
                <a:schemeClr val="dk1"/>
              </a:buClr>
              <a:buSzPts val="1100"/>
            </a:pPr>
            <a:r>
              <a:rPr lang="en" sz="1600" i="1">
                <a:solidFill>
                  <a:schemeClr val="dk1"/>
                </a:solidFill>
                <a:latin typeface="Avenir"/>
                <a:ea typeface="Avenir"/>
                <a:cs typeface="Avenir"/>
                <a:sym typeface="Avenir"/>
              </a:rPr>
              <a:t>#3</a:t>
            </a:r>
            <a:endParaRPr sz="2400" i="1">
              <a:latin typeface="Avenir"/>
              <a:ea typeface="Avenir"/>
              <a:cs typeface="Avenir"/>
              <a:sym typeface="Avenir"/>
            </a:endParaRPr>
          </a:p>
        </p:txBody>
      </p:sp>
      <p:sp>
        <p:nvSpPr>
          <p:cNvPr id="17" name="Google Shape;164;p27"/>
          <p:cNvSpPr txBox="1"/>
          <p:nvPr/>
        </p:nvSpPr>
        <p:spPr>
          <a:xfrm>
            <a:off x="0" y="1"/>
            <a:ext cx="2316400" cy="615513"/>
          </a:xfrm>
          <a:prstGeom prst="rect">
            <a:avLst/>
          </a:prstGeom>
          <a:solidFill>
            <a:srgbClr val="34485A"/>
          </a:solidFill>
          <a:ln>
            <a:noFill/>
          </a:ln>
        </p:spPr>
        <p:txBody>
          <a:bodyPr spcFirstLastPara="1" wrap="square" lIns="121900" tIns="121900" rIns="121900" bIns="121900" anchor="t" anchorCtr="0">
            <a:spAutoFit/>
          </a:bodyPr>
          <a:lstStyle/>
          <a:p>
            <a:pPr algn="ctr"/>
            <a:r>
              <a:rPr lang="en" sz="2400" i="1" dirty="0">
                <a:solidFill>
                  <a:srgbClr val="FFFFFF"/>
                </a:solidFill>
                <a:latin typeface="Avenir"/>
                <a:ea typeface="Avenir"/>
                <a:cs typeface="Avenir"/>
                <a:sym typeface="Avenir"/>
              </a:rPr>
              <a:t>Template</a:t>
            </a:r>
            <a:endParaRPr sz="2400" i="1" dirty="0">
              <a:solidFill>
                <a:srgbClr val="FFFFFF"/>
              </a:solidFill>
              <a:latin typeface="Avenir"/>
              <a:ea typeface="Avenir"/>
              <a:cs typeface="Avenir"/>
              <a:sym typeface="Avenir"/>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8731" y="265349"/>
            <a:ext cx="974081" cy="974081"/>
          </a:xfrm>
          <a:prstGeom prst="rect">
            <a:avLst/>
          </a:prstGeom>
        </p:spPr>
      </p:pic>
    </p:spTree>
    <p:extLst>
      <p:ext uri="{BB962C8B-B14F-4D97-AF65-F5344CB8AC3E}">
        <p14:creationId xmlns:p14="http://schemas.microsoft.com/office/powerpoint/2010/main" val="1510609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12192000" cy="6858000"/>
          </a:xfrm>
          <a:prstGeom prst="rect">
            <a:avLst/>
          </a:prstGeom>
          <a:solidFill>
            <a:schemeClr val="tx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69;p28"/>
          <p:cNvSpPr/>
          <p:nvPr/>
        </p:nvSpPr>
        <p:spPr>
          <a:xfrm>
            <a:off x="8281110" y="4406924"/>
            <a:ext cx="2977278" cy="759200"/>
          </a:xfrm>
          <a:prstGeom prst="rect">
            <a:avLst/>
          </a:prstGeom>
          <a:solidFill>
            <a:srgbClr val="425B76"/>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400" dirty="0">
                <a:solidFill>
                  <a:srgbClr val="FFFFFF"/>
                </a:solidFill>
                <a:latin typeface="Avenir"/>
                <a:ea typeface="Avenir"/>
                <a:cs typeface="Avenir"/>
                <a:sym typeface="Avenir"/>
              </a:rPr>
              <a:t>80% of our clientele consider themselves “blue collar workers.”</a:t>
            </a:r>
            <a:endParaRPr sz="1400" dirty="0">
              <a:solidFill>
                <a:srgbClr val="FFFFFF"/>
              </a:solidFill>
              <a:latin typeface="Avenir"/>
              <a:ea typeface="Avenir"/>
              <a:cs typeface="Avenir"/>
              <a:sym typeface="Avenir"/>
            </a:endParaRPr>
          </a:p>
        </p:txBody>
      </p:sp>
      <p:sp>
        <p:nvSpPr>
          <p:cNvPr id="3" name="Google Shape;170;p28"/>
          <p:cNvSpPr/>
          <p:nvPr/>
        </p:nvSpPr>
        <p:spPr>
          <a:xfrm>
            <a:off x="1902609" y="1179162"/>
            <a:ext cx="1328800" cy="1323200"/>
          </a:xfrm>
          <a:prstGeom prst="ellipse">
            <a:avLst/>
          </a:prstGeom>
          <a:solidFill>
            <a:schemeClr val="bg1">
              <a:lumMod val="75000"/>
            </a:schemeClr>
          </a:solidFill>
          <a:ln w="9525" cap="flat" cmpd="sng">
            <a:noFill/>
            <a:prstDash val="solid"/>
            <a:round/>
            <a:headEnd type="none" w="sm" len="sm"/>
            <a:tailEnd type="none" w="sm" len="sm"/>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spcFirstLastPara="1" wrap="square" lIns="0" tIns="121900" rIns="0" bIns="121900" anchor="ctr" anchorCtr="0">
            <a:noAutofit/>
          </a:bodyPr>
          <a:lstStyle/>
          <a:p>
            <a:pPr algn="ctr"/>
            <a:r>
              <a:rPr lang="en" sz="2400" dirty="0">
                <a:solidFill>
                  <a:srgbClr val="FFFFFF"/>
                </a:solidFill>
                <a:latin typeface="Avenir"/>
                <a:ea typeface="Avenir"/>
                <a:cs typeface="Avenir"/>
                <a:sym typeface="Avenir"/>
              </a:rPr>
              <a:t>Pillar 1</a:t>
            </a:r>
            <a:endParaRPr sz="2400" dirty="0">
              <a:solidFill>
                <a:srgbClr val="FFFFFF"/>
              </a:solidFill>
              <a:latin typeface="Avenir"/>
              <a:ea typeface="Avenir"/>
              <a:cs typeface="Avenir"/>
              <a:sym typeface="Avenir"/>
            </a:endParaRPr>
          </a:p>
        </p:txBody>
      </p:sp>
      <p:sp>
        <p:nvSpPr>
          <p:cNvPr id="4" name="Google Shape;171;p28"/>
          <p:cNvSpPr/>
          <p:nvPr/>
        </p:nvSpPr>
        <p:spPr>
          <a:xfrm>
            <a:off x="5444479" y="1179162"/>
            <a:ext cx="1328800" cy="1323200"/>
          </a:xfrm>
          <a:prstGeom prst="ellipse">
            <a:avLst/>
          </a:prstGeom>
          <a:solidFill>
            <a:schemeClr val="bg1">
              <a:lumMod val="75000"/>
            </a:schemeClr>
          </a:solidFill>
          <a:ln w="9525" cap="flat" cmpd="sng">
            <a:noFill/>
            <a:prstDash val="solid"/>
            <a:round/>
            <a:headEnd type="none" w="sm" len="sm"/>
            <a:tailEnd type="none" w="sm" len="sm"/>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spcFirstLastPara="1" wrap="square" lIns="0" tIns="121900" rIns="0" bIns="121900" anchor="ctr" anchorCtr="0">
            <a:noAutofit/>
          </a:bodyPr>
          <a:lstStyle/>
          <a:p>
            <a:pPr algn="ctr"/>
            <a:r>
              <a:rPr lang="en" sz="2400">
                <a:solidFill>
                  <a:srgbClr val="FFFFFF"/>
                </a:solidFill>
                <a:latin typeface="Avenir"/>
                <a:ea typeface="Avenir"/>
                <a:cs typeface="Avenir"/>
                <a:sym typeface="Avenir"/>
              </a:rPr>
              <a:t>Pillar 2</a:t>
            </a:r>
            <a:endParaRPr sz="2400">
              <a:solidFill>
                <a:srgbClr val="FFFFFF"/>
              </a:solidFill>
              <a:latin typeface="Avenir"/>
              <a:ea typeface="Avenir"/>
              <a:cs typeface="Avenir"/>
              <a:sym typeface="Avenir"/>
            </a:endParaRPr>
          </a:p>
        </p:txBody>
      </p:sp>
      <p:sp>
        <p:nvSpPr>
          <p:cNvPr id="5" name="Google Shape;172;p28"/>
          <p:cNvSpPr/>
          <p:nvPr/>
        </p:nvSpPr>
        <p:spPr>
          <a:xfrm>
            <a:off x="8947712" y="1179162"/>
            <a:ext cx="1328800" cy="1323200"/>
          </a:xfrm>
          <a:prstGeom prst="ellipse">
            <a:avLst/>
          </a:prstGeom>
          <a:solidFill>
            <a:schemeClr val="bg1">
              <a:lumMod val="75000"/>
            </a:schemeClr>
          </a:solidFill>
          <a:ln w="9525" cap="flat" cmpd="sng">
            <a:noFill/>
            <a:prstDash val="solid"/>
            <a:round/>
            <a:headEnd type="none" w="sm" len="sm"/>
            <a:tailEnd type="none" w="sm" len="sm"/>
          </a:ln>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spcFirstLastPara="1" wrap="square" lIns="0" tIns="121900" rIns="0" bIns="121900" anchor="ctr" anchorCtr="0">
            <a:noAutofit/>
          </a:bodyPr>
          <a:lstStyle/>
          <a:p>
            <a:pPr algn="ctr"/>
            <a:r>
              <a:rPr lang="en" sz="2400" dirty="0">
                <a:solidFill>
                  <a:srgbClr val="FFFFFF"/>
                </a:solidFill>
                <a:latin typeface="Avenir"/>
                <a:ea typeface="Avenir"/>
                <a:cs typeface="Avenir"/>
                <a:sym typeface="Avenir"/>
              </a:rPr>
              <a:t>Pillar 3</a:t>
            </a:r>
            <a:endParaRPr sz="2400" dirty="0">
              <a:solidFill>
                <a:srgbClr val="FFFFFF"/>
              </a:solidFill>
              <a:latin typeface="Avenir"/>
              <a:ea typeface="Avenir"/>
              <a:cs typeface="Avenir"/>
              <a:sym typeface="Avenir"/>
            </a:endParaRPr>
          </a:p>
        </p:txBody>
      </p:sp>
      <p:sp>
        <p:nvSpPr>
          <p:cNvPr id="6" name="Google Shape;173;p28"/>
          <p:cNvSpPr/>
          <p:nvPr/>
        </p:nvSpPr>
        <p:spPr>
          <a:xfrm>
            <a:off x="1146224" y="2846043"/>
            <a:ext cx="2630029" cy="432916"/>
          </a:xfrm>
          <a:prstGeom prst="rect">
            <a:avLst/>
          </a:prstGeom>
          <a:solidFill>
            <a:srgbClr val="CBD6E2"/>
          </a:solidFill>
          <a:ln>
            <a:noFill/>
          </a:ln>
        </p:spPr>
        <p:txBody>
          <a:bodyPr spcFirstLastPara="1" wrap="square" lIns="121900" tIns="121900" rIns="121900" bIns="121900" anchor="ctr" anchorCtr="0">
            <a:noAutofit/>
          </a:bodyPr>
          <a:lstStyle/>
          <a:p>
            <a:pPr algn="ctr"/>
            <a:r>
              <a:rPr lang="en" sz="1600" dirty="0">
                <a:solidFill>
                  <a:srgbClr val="34485A"/>
                </a:solidFill>
                <a:latin typeface="Avenir"/>
                <a:ea typeface="Avenir"/>
                <a:cs typeface="Avenir"/>
                <a:sym typeface="Avenir"/>
              </a:rPr>
              <a:t>Creativity</a:t>
            </a:r>
            <a:endParaRPr sz="1600" dirty="0">
              <a:solidFill>
                <a:srgbClr val="34485A"/>
              </a:solidFill>
              <a:latin typeface="Avenir"/>
              <a:ea typeface="Avenir"/>
              <a:cs typeface="Avenir"/>
              <a:sym typeface="Avenir"/>
            </a:endParaRPr>
          </a:p>
        </p:txBody>
      </p:sp>
      <p:sp>
        <p:nvSpPr>
          <p:cNvPr id="7" name="Google Shape;174;p28"/>
          <p:cNvSpPr/>
          <p:nvPr/>
        </p:nvSpPr>
        <p:spPr>
          <a:xfrm>
            <a:off x="4739424" y="2820959"/>
            <a:ext cx="2733245" cy="458000"/>
          </a:xfrm>
          <a:prstGeom prst="rect">
            <a:avLst/>
          </a:prstGeom>
          <a:solidFill>
            <a:srgbClr val="CBD6E2"/>
          </a:solidFill>
          <a:ln>
            <a:noFill/>
          </a:ln>
        </p:spPr>
        <p:txBody>
          <a:bodyPr spcFirstLastPara="1" wrap="square" lIns="121900" tIns="121900" rIns="121900" bIns="121900" anchor="ctr" anchorCtr="0">
            <a:noAutofit/>
          </a:bodyPr>
          <a:lstStyle/>
          <a:p>
            <a:pPr algn="ctr"/>
            <a:r>
              <a:rPr lang="en" sz="1600" dirty="0">
                <a:solidFill>
                  <a:srgbClr val="34485A"/>
                </a:solidFill>
                <a:latin typeface="Avenir"/>
                <a:ea typeface="Avenir"/>
                <a:cs typeface="Avenir"/>
                <a:sym typeface="Avenir"/>
              </a:rPr>
              <a:t>Authenticity</a:t>
            </a:r>
            <a:endParaRPr sz="1600" dirty="0">
              <a:solidFill>
                <a:srgbClr val="34485A"/>
              </a:solidFill>
              <a:latin typeface="Avenir"/>
              <a:ea typeface="Avenir"/>
              <a:cs typeface="Avenir"/>
              <a:sym typeface="Avenir"/>
            </a:endParaRPr>
          </a:p>
        </p:txBody>
      </p:sp>
      <p:sp>
        <p:nvSpPr>
          <p:cNvPr id="8" name="Google Shape;175;p28"/>
          <p:cNvSpPr/>
          <p:nvPr/>
        </p:nvSpPr>
        <p:spPr>
          <a:xfrm>
            <a:off x="8281110" y="2832858"/>
            <a:ext cx="2836461" cy="432916"/>
          </a:xfrm>
          <a:prstGeom prst="rect">
            <a:avLst/>
          </a:prstGeom>
          <a:solidFill>
            <a:srgbClr val="CBD6E2"/>
          </a:solidFill>
          <a:ln>
            <a:noFill/>
          </a:ln>
        </p:spPr>
        <p:txBody>
          <a:bodyPr spcFirstLastPara="1" wrap="square" lIns="121900" tIns="121900" rIns="121900" bIns="121900" anchor="ctr" anchorCtr="0">
            <a:noAutofit/>
          </a:bodyPr>
          <a:lstStyle/>
          <a:p>
            <a:pPr algn="ctr"/>
            <a:r>
              <a:rPr lang="en" sz="1600" dirty="0">
                <a:solidFill>
                  <a:srgbClr val="34485A"/>
                </a:solidFill>
                <a:latin typeface="Avenir"/>
                <a:ea typeface="Avenir"/>
                <a:cs typeface="Avenir"/>
                <a:sym typeface="Avenir"/>
              </a:rPr>
              <a:t>Durability</a:t>
            </a:r>
            <a:endParaRPr sz="1600" dirty="0">
              <a:solidFill>
                <a:srgbClr val="34485A"/>
              </a:solidFill>
              <a:latin typeface="Avenir"/>
              <a:ea typeface="Avenir"/>
              <a:cs typeface="Avenir"/>
              <a:sym typeface="Avenir"/>
            </a:endParaRPr>
          </a:p>
        </p:txBody>
      </p:sp>
      <p:sp>
        <p:nvSpPr>
          <p:cNvPr id="9" name="Google Shape;176;p28"/>
          <p:cNvSpPr/>
          <p:nvPr/>
        </p:nvSpPr>
        <p:spPr>
          <a:xfrm>
            <a:off x="1000030" y="3534182"/>
            <a:ext cx="3133958" cy="759200"/>
          </a:xfrm>
          <a:prstGeom prst="rect">
            <a:avLst/>
          </a:prstGeom>
          <a:solidFill>
            <a:srgbClr val="34485A"/>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400" dirty="0">
                <a:solidFill>
                  <a:schemeClr val="lt1"/>
                </a:solidFill>
                <a:latin typeface="Avenir"/>
                <a:ea typeface="Avenir"/>
                <a:cs typeface="Avenir"/>
                <a:sym typeface="Avenir"/>
              </a:rPr>
              <a:t>All of our designs are limited-time only and take years to develop.</a:t>
            </a:r>
            <a:endParaRPr sz="1400" dirty="0">
              <a:solidFill>
                <a:schemeClr val="lt1"/>
              </a:solidFill>
              <a:latin typeface="Avenir"/>
              <a:ea typeface="Avenir"/>
              <a:cs typeface="Avenir"/>
              <a:sym typeface="Avenir"/>
            </a:endParaRPr>
          </a:p>
        </p:txBody>
      </p:sp>
      <p:sp>
        <p:nvSpPr>
          <p:cNvPr id="10" name="Google Shape;177;p28"/>
          <p:cNvSpPr/>
          <p:nvPr/>
        </p:nvSpPr>
        <p:spPr>
          <a:xfrm>
            <a:off x="1000030" y="4431834"/>
            <a:ext cx="3133959" cy="759200"/>
          </a:xfrm>
          <a:prstGeom prst="rect">
            <a:avLst/>
          </a:prstGeom>
          <a:solidFill>
            <a:srgbClr val="425B76"/>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400" dirty="0">
                <a:solidFill>
                  <a:srgbClr val="FFFFFF"/>
                </a:solidFill>
                <a:latin typeface="Avenir"/>
                <a:ea typeface="Avenir"/>
                <a:cs typeface="Avenir"/>
                <a:sym typeface="Avenir"/>
              </a:rPr>
              <a:t>We invest in young, ambitious designers who think outside the box. </a:t>
            </a:r>
            <a:endParaRPr sz="1400" dirty="0">
              <a:solidFill>
                <a:srgbClr val="FFFFFF"/>
              </a:solidFill>
              <a:latin typeface="Avenir"/>
              <a:ea typeface="Avenir"/>
              <a:cs typeface="Avenir"/>
              <a:sym typeface="Avenir"/>
            </a:endParaRPr>
          </a:p>
        </p:txBody>
      </p:sp>
      <p:sp>
        <p:nvSpPr>
          <p:cNvPr id="11" name="Google Shape;178;p28"/>
          <p:cNvSpPr/>
          <p:nvPr/>
        </p:nvSpPr>
        <p:spPr>
          <a:xfrm>
            <a:off x="1001397" y="5373499"/>
            <a:ext cx="3132591" cy="759200"/>
          </a:xfrm>
          <a:prstGeom prst="rect">
            <a:avLst/>
          </a:prstGeom>
          <a:solidFill>
            <a:srgbClr val="516F90"/>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400" dirty="0">
                <a:solidFill>
                  <a:srgbClr val="FFFFFF"/>
                </a:solidFill>
                <a:latin typeface="Avenir"/>
                <a:ea typeface="Avenir"/>
                <a:cs typeface="Avenir"/>
                <a:sym typeface="Avenir"/>
              </a:rPr>
              <a:t>We’ve won the Most Creative Retailer award for eight years running.</a:t>
            </a:r>
            <a:endParaRPr sz="1400" dirty="0">
              <a:solidFill>
                <a:srgbClr val="FFFFFF"/>
              </a:solidFill>
              <a:latin typeface="Avenir"/>
              <a:ea typeface="Avenir"/>
              <a:cs typeface="Avenir"/>
              <a:sym typeface="Avenir"/>
            </a:endParaRPr>
          </a:p>
        </p:txBody>
      </p:sp>
      <p:sp>
        <p:nvSpPr>
          <p:cNvPr id="12" name="Google Shape;179;p28"/>
          <p:cNvSpPr/>
          <p:nvPr/>
        </p:nvSpPr>
        <p:spPr>
          <a:xfrm>
            <a:off x="4610637" y="3534182"/>
            <a:ext cx="3193962" cy="759200"/>
          </a:xfrm>
          <a:prstGeom prst="rect">
            <a:avLst/>
          </a:prstGeom>
          <a:solidFill>
            <a:srgbClr val="34485A"/>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400" dirty="0">
                <a:solidFill>
                  <a:schemeClr val="lt1"/>
                </a:solidFill>
                <a:latin typeface="Avenir"/>
                <a:ea typeface="Avenir"/>
                <a:cs typeface="Avenir"/>
                <a:sym typeface="Avenir"/>
              </a:rPr>
              <a:t>Products are labeled so wearers know exactly what clothes are made of.</a:t>
            </a:r>
            <a:endParaRPr sz="1400" dirty="0">
              <a:solidFill>
                <a:schemeClr val="lt1"/>
              </a:solidFill>
              <a:latin typeface="Avenir"/>
              <a:ea typeface="Avenir"/>
              <a:cs typeface="Avenir"/>
              <a:sym typeface="Avenir"/>
            </a:endParaRPr>
          </a:p>
        </p:txBody>
      </p:sp>
      <p:sp>
        <p:nvSpPr>
          <p:cNvPr id="13" name="Google Shape;180;p28"/>
          <p:cNvSpPr/>
          <p:nvPr/>
        </p:nvSpPr>
        <p:spPr>
          <a:xfrm>
            <a:off x="4610637" y="4431834"/>
            <a:ext cx="3193962" cy="759200"/>
          </a:xfrm>
          <a:prstGeom prst="rect">
            <a:avLst/>
          </a:prstGeom>
          <a:solidFill>
            <a:srgbClr val="425B76"/>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400" dirty="0">
                <a:solidFill>
                  <a:srgbClr val="FFFFFF"/>
                </a:solidFill>
                <a:latin typeface="Avenir"/>
                <a:ea typeface="Avenir"/>
                <a:cs typeface="Avenir"/>
                <a:sym typeface="Avenir"/>
              </a:rPr>
              <a:t>Designs can only be purchased at one of our stores or on our online shop. </a:t>
            </a:r>
            <a:endParaRPr sz="1400" dirty="0">
              <a:solidFill>
                <a:srgbClr val="FFFFFF"/>
              </a:solidFill>
              <a:latin typeface="Avenir"/>
              <a:ea typeface="Avenir"/>
              <a:cs typeface="Avenir"/>
              <a:sym typeface="Avenir"/>
            </a:endParaRPr>
          </a:p>
        </p:txBody>
      </p:sp>
      <p:sp>
        <p:nvSpPr>
          <p:cNvPr id="14" name="Google Shape;181;p28"/>
          <p:cNvSpPr/>
          <p:nvPr/>
        </p:nvSpPr>
        <p:spPr>
          <a:xfrm>
            <a:off x="4610637" y="5373499"/>
            <a:ext cx="3193962" cy="759200"/>
          </a:xfrm>
          <a:prstGeom prst="rect">
            <a:avLst/>
          </a:prstGeom>
          <a:solidFill>
            <a:srgbClr val="516F90"/>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400" dirty="0">
                <a:solidFill>
                  <a:srgbClr val="FFFFFF"/>
                </a:solidFill>
                <a:latin typeface="Avenir"/>
                <a:ea typeface="Avenir"/>
                <a:cs typeface="Avenir"/>
                <a:sym typeface="Avenir"/>
              </a:rPr>
              <a:t>Our clothes are produced in American factories with high-quality materials. </a:t>
            </a:r>
            <a:endParaRPr sz="1400" dirty="0">
              <a:solidFill>
                <a:srgbClr val="FFFFFF"/>
              </a:solidFill>
              <a:latin typeface="Avenir"/>
              <a:ea typeface="Avenir"/>
              <a:cs typeface="Avenir"/>
              <a:sym typeface="Avenir"/>
            </a:endParaRPr>
          </a:p>
        </p:txBody>
      </p:sp>
      <p:sp>
        <p:nvSpPr>
          <p:cNvPr id="15" name="Google Shape;182;p28"/>
          <p:cNvSpPr/>
          <p:nvPr/>
        </p:nvSpPr>
        <p:spPr>
          <a:xfrm>
            <a:off x="8256055" y="3534182"/>
            <a:ext cx="3002333" cy="759200"/>
          </a:xfrm>
          <a:prstGeom prst="rect">
            <a:avLst/>
          </a:prstGeom>
          <a:solidFill>
            <a:srgbClr val="34485A"/>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400" dirty="0">
                <a:solidFill>
                  <a:schemeClr val="lt1"/>
                </a:solidFill>
                <a:latin typeface="Avenir"/>
                <a:ea typeface="Avenir"/>
                <a:cs typeface="Avenir"/>
                <a:sym typeface="Avenir"/>
              </a:rPr>
              <a:t>Our clothes are built to last in any environment or climate.</a:t>
            </a:r>
            <a:endParaRPr sz="1400" dirty="0">
              <a:solidFill>
                <a:schemeClr val="lt1"/>
              </a:solidFill>
              <a:latin typeface="Avenir"/>
              <a:ea typeface="Avenir"/>
              <a:cs typeface="Avenir"/>
              <a:sym typeface="Avenir"/>
            </a:endParaRPr>
          </a:p>
        </p:txBody>
      </p:sp>
      <p:sp>
        <p:nvSpPr>
          <p:cNvPr id="16" name="Google Shape;183;p28"/>
          <p:cNvSpPr/>
          <p:nvPr/>
        </p:nvSpPr>
        <p:spPr>
          <a:xfrm>
            <a:off x="8281109" y="5373499"/>
            <a:ext cx="2977279" cy="759200"/>
          </a:xfrm>
          <a:prstGeom prst="rect">
            <a:avLst/>
          </a:prstGeom>
          <a:solidFill>
            <a:srgbClr val="516F90"/>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400" dirty="0">
                <a:solidFill>
                  <a:srgbClr val="FFFFFF"/>
                </a:solidFill>
                <a:latin typeface="Avenir"/>
                <a:ea typeface="Avenir"/>
                <a:cs typeface="Avenir"/>
                <a:sym typeface="Avenir"/>
              </a:rPr>
              <a:t>We offer a free replacement policy if clothes ever wear or tare.</a:t>
            </a:r>
            <a:endParaRPr sz="1400" dirty="0">
              <a:solidFill>
                <a:srgbClr val="FFFFFF"/>
              </a:solidFill>
              <a:latin typeface="Avenir"/>
              <a:ea typeface="Avenir"/>
              <a:cs typeface="Avenir"/>
              <a:sym typeface="Avenir"/>
            </a:endParaRPr>
          </a:p>
        </p:txBody>
      </p:sp>
      <p:sp>
        <p:nvSpPr>
          <p:cNvPr id="17" name="Google Shape;184;p28"/>
          <p:cNvSpPr txBox="1"/>
          <p:nvPr/>
        </p:nvSpPr>
        <p:spPr>
          <a:xfrm>
            <a:off x="0" y="1"/>
            <a:ext cx="2316400" cy="615513"/>
          </a:xfrm>
          <a:prstGeom prst="rect">
            <a:avLst/>
          </a:prstGeom>
          <a:solidFill>
            <a:srgbClr val="34485A"/>
          </a:solidFill>
          <a:ln>
            <a:noFill/>
          </a:ln>
        </p:spPr>
        <p:txBody>
          <a:bodyPr spcFirstLastPara="1" wrap="square" lIns="121900" tIns="121900" rIns="121900" bIns="121900" anchor="t" anchorCtr="0">
            <a:spAutoFit/>
          </a:bodyPr>
          <a:lstStyle/>
          <a:p>
            <a:pPr algn="ctr"/>
            <a:r>
              <a:rPr lang="en" sz="2400" i="1" dirty="0">
                <a:solidFill>
                  <a:srgbClr val="FFFFFF"/>
                </a:solidFill>
                <a:latin typeface="Avenir"/>
                <a:ea typeface="Avenir"/>
                <a:cs typeface="Avenir"/>
                <a:sym typeface="Avenir"/>
              </a:rPr>
              <a:t>Example</a:t>
            </a:r>
            <a:endParaRPr sz="2400" i="1" dirty="0">
              <a:solidFill>
                <a:srgbClr val="FFFFFF"/>
              </a:solidFill>
              <a:latin typeface="Avenir"/>
              <a:ea typeface="Avenir"/>
              <a:cs typeface="Avenir"/>
              <a:sym typeface="Avenir"/>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190" y="307757"/>
            <a:ext cx="988973" cy="988973"/>
          </a:xfrm>
          <a:prstGeom prst="rect">
            <a:avLst/>
          </a:prstGeom>
        </p:spPr>
      </p:pic>
    </p:spTree>
    <p:extLst>
      <p:ext uri="{BB962C8B-B14F-4D97-AF65-F5344CB8AC3E}">
        <p14:creationId xmlns:p14="http://schemas.microsoft.com/office/powerpoint/2010/main" val="662763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78F7D6E7598A4295D4C43471C3DD9C" ma:contentTypeVersion="10" ma:contentTypeDescription="Create a new document." ma:contentTypeScope="" ma:versionID="fbea376417ef6874cca81f88a51b6ebb">
  <xsd:schema xmlns:xsd="http://www.w3.org/2001/XMLSchema" xmlns:xs="http://www.w3.org/2001/XMLSchema" xmlns:p="http://schemas.microsoft.com/office/2006/metadata/properties" xmlns:ns2="2a12f89a-4652-456c-9c45-df04dddb4f2b" xmlns:ns3="a185d49b-a1c9-4f70-8de9-28bc34729288" targetNamespace="http://schemas.microsoft.com/office/2006/metadata/properties" ma:root="true" ma:fieldsID="c010518c4e627f283a4a0168d805a96e" ns2:_="" ns3:_="">
    <xsd:import namespace="2a12f89a-4652-456c-9c45-df04dddb4f2b"/>
    <xsd:import namespace="a185d49b-a1c9-4f70-8de9-28bc3472928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12f89a-4652-456c-9c45-df04dddb4f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995281b-70e8-4f55-8558-04138d82a23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85d49b-a1c9-4f70-8de9-28bc3472928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98fbc91-e137-4101-8517-d6033e7b0adc}" ma:internalName="TaxCatchAll" ma:showField="CatchAllData" ma:web="a185d49b-a1c9-4f70-8de9-28bc3472928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185d49b-a1c9-4f70-8de9-28bc34729288" xsi:nil="true"/>
    <lcf76f155ced4ddcb4097134ff3c332f xmlns="2a12f89a-4652-456c-9c45-df04dddb4f2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C0A690A-C689-4039-8FD7-D85D5598C004}"/>
</file>

<file path=customXml/itemProps2.xml><?xml version="1.0" encoding="utf-8"?>
<ds:datastoreItem xmlns:ds="http://schemas.openxmlformats.org/officeDocument/2006/customXml" ds:itemID="{B19568EB-1910-4BE8-B59C-FDBEFC78F74F}"/>
</file>

<file path=customXml/itemProps3.xml><?xml version="1.0" encoding="utf-8"?>
<ds:datastoreItem xmlns:ds="http://schemas.openxmlformats.org/officeDocument/2006/customXml" ds:itemID="{02E2977C-F87C-4815-9B4E-2701EF6F0A83}"/>
</file>

<file path=docProps/app.xml><?xml version="1.0" encoding="utf-8"?>
<Properties xmlns="http://schemas.openxmlformats.org/officeDocument/2006/extended-properties" xmlns:vt="http://schemas.openxmlformats.org/officeDocument/2006/docPropsVTypes">
  <TotalTime>366</TotalTime>
  <Words>269</Words>
  <Application>Microsoft Office PowerPoint</Application>
  <PresentationFormat>Widescreen</PresentationFormat>
  <Paragraphs>47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Avenir</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Omolara Akinlabi</dc:creator>
  <cp:lastModifiedBy>Omolara Akinlabi</cp:lastModifiedBy>
  <cp:revision>5</cp:revision>
  <dcterms:created xsi:type="dcterms:W3CDTF">2022-07-04T19:42:55Z</dcterms:created>
  <dcterms:modified xsi:type="dcterms:W3CDTF">2022-07-05T01:49:04Z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0x010100F278F7D6E7598A4295D4C43471C3DD9C</vt:lpwstr>
  </property>
</Properties>
</file>