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C797C-8E71-D46E-145F-64663B72A02D}" v="114" dt="2022-04-05T10:44:48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viewProps" Target="viewProps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78268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14cb167e6_2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214cb167e6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926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14cb167e6_2_3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1214cb167e6_2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79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214cb167e6_2_4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1214cb167e6_2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0923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214cb167e6_2_7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g1214cb167e6_2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1218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214cb167e6_2_9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g1214cb167e6_2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4151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214cb167e6_2_1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g1214cb167e6_2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6192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1214cb167e6_2_1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g1214cb167e6_2_1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9952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1214cb167e6_2_14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g1214cb167e6_2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4496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1214cb167e6_2_16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g1214cb167e6_2_1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705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46875"/>
          <a:stretch/>
        </p:blipFill>
        <p:spPr>
          <a:xfrm>
            <a:off x="0" y="-22409"/>
            <a:ext cx="9281832" cy="516592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685802" y="1597823"/>
            <a:ext cx="7772401" cy="110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303"/>
              <a:buFont typeface="Calibri"/>
              <a:buNone/>
              <a:defRPr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3847" y="4716516"/>
            <a:ext cx="1028703" cy="291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b="11407"/>
          <a:stretch/>
        </p:blipFill>
        <p:spPr>
          <a:xfrm>
            <a:off x="0" y="2"/>
            <a:ext cx="9168132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469264" y="128419"/>
            <a:ext cx="8229600" cy="8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D4189"/>
              </a:buClr>
              <a:buSzPts val="3303"/>
              <a:buFont typeface="Calibri"/>
              <a:buNone/>
              <a:defRPr sz="3303">
                <a:solidFill>
                  <a:srgbClr val="1D418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6"/>
          <p:cNvPicPr preferRelativeResize="0"/>
          <p:nvPr/>
        </p:nvPicPr>
        <p:blipFill rotWithShape="1">
          <a:blip r:embed="rId2">
            <a:alphaModFix/>
          </a:blip>
          <a:srcRect b="6399"/>
          <a:stretch/>
        </p:blipFill>
        <p:spPr>
          <a:xfrm>
            <a:off x="-14696" y="6"/>
            <a:ext cx="9158696" cy="514350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678452" y="2060982"/>
            <a:ext cx="7772401" cy="102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D4189"/>
              </a:buClr>
              <a:buSzPts val="3303"/>
              <a:buFont typeface="Calibri"/>
              <a:buNone/>
              <a:defRPr sz="3303" b="0" cap="none">
                <a:solidFill>
                  <a:srgbClr val="1D418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8132" cy="580578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57201" y="634605"/>
            <a:ext cx="8229600" cy="8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D4189"/>
              </a:buClr>
              <a:buSzPts val="3303"/>
              <a:buFont typeface="Calibri"/>
              <a:buNone/>
              <a:defRPr sz="3303">
                <a:solidFill>
                  <a:srgbClr val="1D418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457201" y="1792497"/>
            <a:ext cx="8229600" cy="2802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127" algn="l">
              <a:spcBef>
                <a:spcPts val="480"/>
              </a:spcBef>
              <a:spcAft>
                <a:spcPts val="0"/>
              </a:spcAft>
              <a:buClr>
                <a:srgbClr val="1D4189"/>
              </a:buClr>
              <a:buSzPts val="2402"/>
              <a:buFont typeface="Merriweather Sans"/>
              <a:buChar char="◇"/>
              <a:defRPr>
                <a:solidFill>
                  <a:srgbClr val="1D4189"/>
                </a:solidFill>
              </a:defRPr>
            </a:lvl1pPr>
            <a:lvl2pPr marL="914400" lvl="1" indent="-362077" algn="l">
              <a:spcBef>
                <a:spcPts val="420"/>
              </a:spcBef>
              <a:spcAft>
                <a:spcPts val="0"/>
              </a:spcAft>
              <a:buClr>
                <a:srgbClr val="1D4189"/>
              </a:buClr>
              <a:buSzPts val="2102"/>
              <a:buChar char="–"/>
              <a:defRPr>
                <a:solidFill>
                  <a:srgbClr val="1D4189"/>
                </a:solidFill>
              </a:defRPr>
            </a:lvl2pPr>
            <a:lvl3pPr marL="1371600" lvl="2" indent="-343027" algn="l">
              <a:spcBef>
                <a:spcPts val="360"/>
              </a:spcBef>
              <a:spcAft>
                <a:spcPts val="0"/>
              </a:spcAft>
              <a:buClr>
                <a:srgbClr val="1D4189"/>
              </a:buClr>
              <a:buSzPts val="1802"/>
              <a:buChar char="•"/>
              <a:defRPr>
                <a:solidFill>
                  <a:srgbClr val="1D4189"/>
                </a:solidFill>
              </a:defRPr>
            </a:lvl3pPr>
            <a:lvl4pPr marL="1828800" lvl="3" indent="-323913" algn="l">
              <a:spcBef>
                <a:spcPts val="300"/>
              </a:spcBef>
              <a:spcAft>
                <a:spcPts val="0"/>
              </a:spcAft>
              <a:buClr>
                <a:srgbClr val="1D4189"/>
              </a:buClr>
              <a:buSzPts val="1501"/>
              <a:buChar char="–"/>
              <a:defRPr>
                <a:solidFill>
                  <a:srgbClr val="1D4189"/>
                </a:solidFill>
              </a:defRPr>
            </a:lvl4pPr>
            <a:lvl5pPr marL="2286000" lvl="4" indent="-323913" algn="l">
              <a:spcBef>
                <a:spcPts val="300"/>
              </a:spcBef>
              <a:spcAft>
                <a:spcPts val="0"/>
              </a:spcAft>
              <a:buClr>
                <a:srgbClr val="1D4189"/>
              </a:buClr>
              <a:buSzPts val="1501"/>
              <a:buChar char="»"/>
              <a:defRPr>
                <a:solidFill>
                  <a:srgbClr val="1D4189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007" y="7"/>
            <a:ext cx="10074235" cy="57695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533403" y="382651"/>
            <a:ext cx="8229600" cy="8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D4189"/>
              </a:buClr>
              <a:buSzPts val="3303"/>
              <a:buFont typeface="Calibri"/>
              <a:buNone/>
              <a:defRPr>
                <a:solidFill>
                  <a:srgbClr val="1D418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457203" y="1622549"/>
            <a:ext cx="4038601" cy="339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2077" algn="l">
              <a:spcBef>
                <a:spcPts val="420"/>
              </a:spcBef>
              <a:spcAft>
                <a:spcPts val="0"/>
              </a:spcAft>
              <a:buClr>
                <a:srgbClr val="1D4189"/>
              </a:buClr>
              <a:buSzPts val="2102"/>
              <a:buChar char="•"/>
              <a:defRPr sz="2102">
                <a:solidFill>
                  <a:srgbClr val="1D4189"/>
                </a:solidFill>
              </a:defRPr>
            </a:lvl1pPr>
            <a:lvl2pPr marL="914400" lvl="1" indent="-343027" algn="l">
              <a:spcBef>
                <a:spcPts val="360"/>
              </a:spcBef>
              <a:spcAft>
                <a:spcPts val="0"/>
              </a:spcAft>
              <a:buClr>
                <a:srgbClr val="1D4189"/>
              </a:buClr>
              <a:buSzPts val="1802"/>
              <a:buChar char="–"/>
              <a:defRPr sz="1802">
                <a:solidFill>
                  <a:srgbClr val="1D4189"/>
                </a:solidFill>
              </a:defRPr>
            </a:lvl2pPr>
            <a:lvl3pPr marL="1371600" lvl="2" indent="-323913" algn="l">
              <a:spcBef>
                <a:spcPts val="300"/>
              </a:spcBef>
              <a:spcAft>
                <a:spcPts val="0"/>
              </a:spcAft>
              <a:buClr>
                <a:srgbClr val="1D4189"/>
              </a:buClr>
              <a:buSzPts val="1501"/>
              <a:buChar char="•"/>
              <a:defRPr sz="1501">
                <a:solidFill>
                  <a:srgbClr val="1D4189"/>
                </a:solidFill>
              </a:defRPr>
            </a:lvl3pPr>
            <a:lvl4pPr marL="1828800" lvl="3" indent="-314388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Char char="–"/>
              <a:defRPr sz="1351"/>
            </a:lvl4pPr>
            <a:lvl5pPr marL="2286000" lvl="4" indent="-314388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Char char="»"/>
              <a:defRPr sz="1351"/>
            </a:lvl5pPr>
            <a:lvl6pPr marL="2743200" lvl="5" indent="-314388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Char char="•"/>
              <a:defRPr sz="1351"/>
            </a:lvl6pPr>
            <a:lvl7pPr marL="3200400" lvl="6" indent="-314388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Char char="•"/>
              <a:defRPr sz="1351"/>
            </a:lvl7pPr>
            <a:lvl8pPr marL="3657600" lvl="7" indent="-314388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Char char="•"/>
              <a:defRPr sz="1351"/>
            </a:lvl8pPr>
            <a:lvl9pPr marL="4114800" lvl="8" indent="-314388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Char char="•"/>
              <a:defRPr sz="1351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2"/>
          </p:nvPr>
        </p:nvSpPr>
        <p:spPr>
          <a:xfrm>
            <a:off x="4648204" y="1622549"/>
            <a:ext cx="4038601" cy="339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2077" algn="l">
              <a:spcBef>
                <a:spcPts val="420"/>
              </a:spcBef>
              <a:spcAft>
                <a:spcPts val="0"/>
              </a:spcAft>
              <a:buClr>
                <a:srgbClr val="1D4189"/>
              </a:buClr>
              <a:buSzPts val="2102"/>
              <a:buChar char="•"/>
              <a:defRPr sz="2102">
                <a:solidFill>
                  <a:srgbClr val="1D4189"/>
                </a:solidFill>
              </a:defRPr>
            </a:lvl1pPr>
            <a:lvl2pPr marL="914400" lvl="1" indent="-343027" algn="l">
              <a:spcBef>
                <a:spcPts val="360"/>
              </a:spcBef>
              <a:spcAft>
                <a:spcPts val="0"/>
              </a:spcAft>
              <a:buClr>
                <a:srgbClr val="1D4189"/>
              </a:buClr>
              <a:buSzPts val="1802"/>
              <a:buChar char="–"/>
              <a:defRPr sz="1802">
                <a:solidFill>
                  <a:srgbClr val="1D4189"/>
                </a:solidFill>
              </a:defRPr>
            </a:lvl2pPr>
            <a:lvl3pPr marL="1371600" lvl="2" indent="-323913" algn="l">
              <a:spcBef>
                <a:spcPts val="300"/>
              </a:spcBef>
              <a:spcAft>
                <a:spcPts val="0"/>
              </a:spcAft>
              <a:buClr>
                <a:srgbClr val="1D4189"/>
              </a:buClr>
              <a:buSzPts val="1501"/>
              <a:buChar char="•"/>
              <a:defRPr sz="1501">
                <a:solidFill>
                  <a:srgbClr val="1D4189"/>
                </a:solidFill>
              </a:defRPr>
            </a:lvl3pPr>
            <a:lvl4pPr marL="1828800" lvl="3" indent="-314388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Char char="–"/>
              <a:defRPr sz="1351"/>
            </a:lvl4pPr>
            <a:lvl5pPr marL="2286000" lvl="4" indent="-314388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Char char="»"/>
              <a:defRPr sz="1351"/>
            </a:lvl5pPr>
            <a:lvl6pPr marL="2743200" lvl="5" indent="-314388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Char char="•"/>
              <a:defRPr sz="1351"/>
            </a:lvl6pPr>
            <a:lvl7pPr marL="3200400" lvl="6" indent="-314388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Char char="•"/>
              <a:defRPr sz="1351"/>
            </a:lvl7pPr>
            <a:lvl8pPr marL="3657600" lvl="7" indent="-314388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Char char="•"/>
              <a:defRPr sz="1351"/>
            </a:lvl8pPr>
            <a:lvl9pPr marL="4114800" lvl="8" indent="-314388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1"/>
              <a:buChar char="•"/>
              <a:defRPr sz="135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0" y="7"/>
            <a:ext cx="9144000" cy="5143513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82182" y="1196482"/>
            <a:ext cx="4865186" cy="793480"/>
          </a:xfrm>
          <a:prstGeom prst="rect">
            <a:avLst/>
          </a:prstGeom>
          <a:solidFill>
            <a:srgbClr val="191F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3"/>
              <a:buFont typeface="Calibri"/>
              <a:buNone/>
              <a:defRPr sz="2703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/>
          <p:nvPr/>
        </p:nvSpPr>
        <p:spPr>
          <a:xfrm>
            <a:off x="482182" y="2104657"/>
            <a:ext cx="4865186" cy="793480"/>
          </a:xfrm>
          <a:prstGeom prst="rect">
            <a:avLst/>
          </a:prstGeom>
          <a:solidFill>
            <a:srgbClr val="191F3A"/>
          </a:solidFill>
          <a:ln>
            <a:noFill/>
          </a:ln>
        </p:spPr>
        <p:txBody>
          <a:bodyPr spcFirstLastPara="1" wrap="square" lIns="68625" tIns="34300" rIns="68625" bIns="34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3"/>
              <a:buFont typeface="Calibri"/>
              <a:buNone/>
            </a:pPr>
            <a:r>
              <a:rPr lang="en" sz="2703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heading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17" cy="513875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00" cy="8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3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17" cy="513875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2"/>
          <p:cNvSpPr txBox="1">
            <a:spLocks noGrp="1"/>
          </p:cNvSpPr>
          <p:nvPr>
            <p:ph type="dt" idx="10"/>
          </p:nvPr>
        </p:nvSpPr>
        <p:spPr>
          <a:xfrm>
            <a:off x="457199" y="476728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ftr" idx="11"/>
          </p:nvPr>
        </p:nvSpPr>
        <p:spPr>
          <a:xfrm>
            <a:off x="3124201" y="476728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6553200" y="476728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00" cy="8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D4189"/>
              </a:buClr>
              <a:buSzPts val="3303"/>
              <a:buFont typeface="Calibri"/>
              <a:buNone/>
              <a:defRPr>
                <a:solidFill>
                  <a:srgbClr val="1D418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00" cy="8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3"/>
              <a:buFont typeface="Calibri"/>
              <a:buNone/>
              <a:defRPr sz="33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1" y="1200153"/>
            <a:ext cx="8229600" cy="339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127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sz="2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207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2"/>
              <a:buFont typeface="Arial"/>
              <a:buChar char="–"/>
              <a:defRPr sz="21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302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2"/>
              <a:buFont typeface="Arial"/>
              <a:buChar char="•"/>
              <a:defRPr sz="18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91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–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91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»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91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91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91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91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199" y="476728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1" y="476728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8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23"/>
          <p:cNvCxnSpPr/>
          <p:nvPr/>
        </p:nvCxnSpPr>
        <p:spPr>
          <a:xfrm>
            <a:off x="1447801" y="285114"/>
            <a:ext cx="6096000" cy="0"/>
          </a:xfrm>
          <a:prstGeom prst="straightConnector1">
            <a:avLst/>
          </a:prstGeom>
          <a:solidFill>
            <a:schemeClr val="accent1"/>
          </a:solidFill>
          <a:ln w="349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23"/>
          <p:cNvSpPr/>
          <p:nvPr/>
        </p:nvSpPr>
        <p:spPr>
          <a:xfrm>
            <a:off x="1524000" y="294068"/>
            <a:ext cx="1219200" cy="2441494"/>
          </a:xfrm>
          <a:custGeom>
            <a:avLst/>
            <a:gdLst/>
            <a:ahLst/>
            <a:cxnLst/>
            <a:rect l="l" t="t" r="r" b="b"/>
            <a:pathLst>
              <a:path w="1219200" h="3255318" extrusionOk="0">
                <a:moveTo>
                  <a:pt x="0" y="0"/>
                </a:moveTo>
                <a:lnTo>
                  <a:pt x="1219200" y="0"/>
                </a:lnTo>
                <a:lnTo>
                  <a:pt x="1219200" y="3255318"/>
                </a:lnTo>
                <a:lnTo>
                  <a:pt x="0" y="32553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4375" tIns="94375" rIns="94375" bIns="943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23"/>
          <p:cNvCxnSpPr/>
          <p:nvPr/>
        </p:nvCxnSpPr>
        <p:spPr>
          <a:xfrm>
            <a:off x="215139" y="598663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3"/>
          <p:cNvSpPr/>
          <p:nvPr/>
        </p:nvSpPr>
        <p:spPr>
          <a:xfrm>
            <a:off x="2834641" y="883214"/>
            <a:ext cx="4785360" cy="762966"/>
          </a:xfrm>
          <a:custGeom>
            <a:avLst/>
            <a:gdLst/>
            <a:ahLst/>
            <a:cxnLst/>
            <a:rect l="l" t="t" r="r" b="b"/>
            <a:pathLst>
              <a:path w="4785360" h="1017286" extrusionOk="0">
                <a:moveTo>
                  <a:pt x="0" y="0"/>
                </a:moveTo>
                <a:lnTo>
                  <a:pt x="4785360" y="0"/>
                </a:lnTo>
                <a:lnTo>
                  <a:pt x="4785360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34425" tIns="134425" rIns="134425" bIns="134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2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23"/>
          <p:cNvCxnSpPr/>
          <p:nvPr/>
        </p:nvCxnSpPr>
        <p:spPr>
          <a:xfrm>
            <a:off x="215139" y="953891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3"/>
          <p:cNvCxnSpPr/>
          <p:nvPr/>
        </p:nvCxnSpPr>
        <p:spPr>
          <a:xfrm>
            <a:off x="215139" y="1258667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23"/>
          <p:cNvCxnSpPr/>
          <p:nvPr/>
        </p:nvCxnSpPr>
        <p:spPr>
          <a:xfrm>
            <a:off x="215139" y="1539161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23"/>
          <p:cNvCxnSpPr/>
          <p:nvPr/>
        </p:nvCxnSpPr>
        <p:spPr>
          <a:xfrm>
            <a:off x="4480574" y="285114"/>
            <a:ext cx="20761" cy="125404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101" name="Google Shape;101;p23"/>
          <p:cNvGrpSpPr/>
          <p:nvPr/>
        </p:nvGrpSpPr>
        <p:grpSpPr>
          <a:xfrm>
            <a:off x="243449" y="245855"/>
            <a:ext cx="8321530" cy="344244"/>
            <a:chOff x="258719" y="509379"/>
            <a:chExt cx="8321530" cy="458994"/>
          </a:xfrm>
        </p:grpSpPr>
        <p:sp>
          <p:nvSpPr>
            <p:cNvPr id="102" name="Google Shape;102;p23"/>
            <p:cNvSpPr txBox="1"/>
            <p:nvPr/>
          </p:nvSpPr>
          <p:spPr>
            <a:xfrm>
              <a:off x="258719" y="522336"/>
              <a:ext cx="2385624" cy="446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Value Propositions are well aligned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With customer needs</a:t>
              </a:r>
              <a:endParaRPr/>
            </a:p>
          </p:txBody>
        </p:sp>
        <p:sp>
          <p:nvSpPr>
            <p:cNvPr id="103" name="Google Shape;103;p23"/>
            <p:cNvSpPr txBox="1"/>
            <p:nvPr/>
          </p:nvSpPr>
          <p:spPr>
            <a:xfrm>
              <a:off x="6410295" y="509379"/>
              <a:ext cx="2169954" cy="446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Value Propositions &amp; customer</a:t>
              </a:r>
              <a:endParaRPr sz="750" dirty="0">
                <a:solidFill>
                  <a:schemeClr val="dk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needs are misaligned</a:t>
              </a:r>
              <a:endParaRPr sz="750" dirty="0">
                <a:solidFill>
                  <a:schemeClr val="dk1"/>
                </a:solidFill>
              </a:endParaRPr>
            </a:p>
          </p:txBody>
        </p:sp>
        <p:grpSp>
          <p:nvGrpSpPr>
            <p:cNvPr id="104" name="Google Shape;104;p23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05" name="Google Shape;105;p23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06" name="Google Shape;106;p23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07" name="Google Shape;107;p23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08" name="Google Shape;108;p23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09" name="Google Shape;109;p23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110" name="Google Shape;110;p23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111" name="Google Shape;111;p23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12" name="Google Shape;112;p23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13" name="Google Shape;113;p23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14" name="Google Shape;114;p23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15" name="Google Shape;115;p23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16" name="Google Shape;116;p23"/>
          <p:cNvGrpSpPr/>
          <p:nvPr/>
        </p:nvGrpSpPr>
        <p:grpSpPr>
          <a:xfrm>
            <a:off x="243449" y="567480"/>
            <a:ext cx="8601260" cy="334532"/>
            <a:chOff x="258719" y="470500"/>
            <a:chExt cx="8601259" cy="446042"/>
          </a:xfrm>
        </p:grpSpPr>
        <p:sp>
          <p:nvSpPr>
            <p:cNvPr id="117" name="Google Shape;117;p23"/>
            <p:cNvSpPr txBox="1"/>
            <p:nvPr/>
          </p:nvSpPr>
          <p:spPr>
            <a:xfrm>
              <a:off x="258719" y="470500"/>
              <a:ext cx="2172089" cy="446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Value Propositions have strong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Network effects</a:t>
              </a:r>
              <a:endParaRPr/>
            </a:p>
          </p:txBody>
        </p:sp>
        <p:sp>
          <p:nvSpPr>
            <p:cNvPr id="118" name="Google Shape;118;p23"/>
            <p:cNvSpPr txBox="1"/>
            <p:nvPr/>
          </p:nvSpPr>
          <p:spPr>
            <a:xfrm>
              <a:off x="6410293" y="470503"/>
              <a:ext cx="2449685" cy="446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Value Propositions have no network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effects</a:t>
              </a:r>
              <a:endParaRPr/>
            </a:p>
          </p:txBody>
        </p:sp>
        <p:grpSp>
          <p:nvGrpSpPr>
            <p:cNvPr id="119" name="Google Shape;119;p23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20" name="Google Shape;120;p23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21" name="Google Shape;121;p23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22" name="Google Shape;122;p23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23" name="Google Shape;123;p23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24" name="Google Shape;124;p23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125" name="Google Shape;125;p23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126" name="Google Shape;126;p23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27" name="Google Shape;127;p23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28" name="Google Shape;128;p23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29" name="Google Shape;129;p23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30" name="Google Shape;130;p23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31" name="Google Shape;131;p23"/>
          <p:cNvGrpSpPr/>
          <p:nvPr/>
        </p:nvGrpSpPr>
        <p:grpSpPr>
          <a:xfrm>
            <a:off x="243449" y="904329"/>
            <a:ext cx="8195541" cy="344247"/>
            <a:chOff x="258719" y="483459"/>
            <a:chExt cx="8195541" cy="458999"/>
          </a:xfrm>
        </p:grpSpPr>
        <p:sp>
          <p:nvSpPr>
            <p:cNvPr id="132" name="Google Shape;132;p23"/>
            <p:cNvSpPr txBox="1"/>
            <p:nvPr/>
          </p:nvSpPr>
          <p:spPr>
            <a:xfrm>
              <a:off x="258719" y="483459"/>
              <a:ext cx="2419790" cy="446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are strong synergies between our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Products &amp; services</a:t>
              </a:r>
              <a:endParaRPr/>
            </a:p>
          </p:txBody>
        </p:sp>
        <p:sp>
          <p:nvSpPr>
            <p:cNvPr id="133" name="Google Shape;133;p23"/>
            <p:cNvSpPr txBox="1"/>
            <p:nvPr/>
          </p:nvSpPr>
          <p:spPr>
            <a:xfrm>
              <a:off x="6410294" y="496420"/>
              <a:ext cx="2043966" cy="446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are no strong synergies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between our products &amp; services</a:t>
              </a:r>
              <a:endParaRPr/>
            </a:p>
          </p:txBody>
        </p:sp>
        <p:grpSp>
          <p:nvGrpSpPr>
            <p:cNvPr id="134" name="Google Shape;134;p23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35" name="Google Shape;135;p23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36" name="Google Shape;136;p23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37" name="Google Shape;137;p23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38" name="Google Shape;138;p23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39" name="Google Shape;139;p23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140" name="Google Shape;140;p23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141" name="Google Shape;141;p23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42" name="Google Shape;142;p23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43" name="Google Shape;143;p23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44" name="Google Shape;144;p23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45" name="Google Shape;145;p23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46" name="Google Shape;146;p23"/>
          <p:cNvGrpSpPr/>
          <p:nvPr/>
        </p:nvGrpSpPr>
        <p:grpSpPr>
          <a:xfrm>
            <a:off x="243449" y="1299429"/>
            <a:ext cx="8007628" cy="213388"/>
            <a:chOff x="258719" y="626008"/>
            <a:chExt cx="8007630" cy="284517"/>
          </a:xfrm>
        </p:grpSpPr>
        <p:sp>
          <p:nvSpPr>
            <p:cNvPr id="147" name="Google Shape;147;p23"/>
            <p:cNvSpPr txBox="1"/>
            <p:nvPr/>
          </p:nvSpPr>
          <p:spPr>
            <a:xfrm>
              <a:off x="258719" y="626008"/>
              <a:ext cx="2007666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customers are very satisfied</a:t>
              </a:r>
              <a:endParaRPr/>
            </a:p>
          </p:txBody>
        </p:sp>
        <p:sp>
          <p:nvSpPr>
            <p:cNvPr id="148" name="Google Shape;148;p23"/>
            <p:cNvSpPr txBox="1"/>
            <p:nvPr/>
          </p:nvSpPr>
          <p:spPr>
            <a:xfrm>
              <a:off x="6410294" y="626008"/>
              <a:ext cx="1856055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have frequent complaints</a:t>
              </a:r>
              <a:endParaRPr/>
            </a:p>
          </p:txBody>
        </p:sp>
        <p:grpSp>
          <p:nvGrpSpPr>
            <p:cNvPr id="149" name="Google Shape;149;p23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50" name="Google Shape;150;p23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51" name="Google Shape;151;p23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52" name="Google Shape;152;p23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53" name="Google Shape;153;p23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54" name="Google Shape;154;p23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155" name="Google Shape;155;p23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156" name="Google Shape;156;p23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57" name="Google Shape;157;p23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58" name="Google Shape;158;p23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59" name="Google Shape;159;p23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60" name="Google Shape;160;p23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sp>
        <p:nvSpPr>
          <p:cNvPr id="161" name="Google Shape;161;p23"/>
          <p:cNvSpPr txBox="1"/>
          <p:nvPr/>
        </p:nvSpPr>
        <p:spPr>
          <a:xfrm>
            <a:off x="4025862" y="-33077"/>
            <a:ext cx="49069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dirty="0"/>
          </a:p>
        </p:txBody>
      </p:sp>
      <p:sp>
        <p:nvSpPr>
          <p:cNvPr id="162" name="Google Shape;162;p23"/>
          <p:cNvSpPr txBox="1"/>
          <p:nvPr/>
        </p:nvSpPr>
        <p:spPr>
          <a:xfrm>
            <a:off x="4525098" y="-61867"/>
            <a:ext cx="49977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sz="2000" dirty="0"/>
          </a:p>
        </p:txBody>
      </p:sp>
      <p:cxnSp>
        <p:nvCxnSpPr>
          <p:cNvPr id="163" name="Google Shape;163;p23"/>
          <p:cNvCxnSpPr/>
          <p:nvPr/>
        </p:nvCxnSpPr>
        <p:spPr>
          <a:xfrm>
            <a:off x="1447801" y="1815321"/>
            <a:ext cx="6096000" cy="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23"/>
          <p:cNvSpPr/>
          <p:nvPr/>
        </p:nvSpPr>
        <p:spPr>
          <a:xfrm>
            <a:off x="1524000" y="1824275"/>
            <a:ext cx="1219200" cy="2441494"/>
          </a:xfrm>
          <a:custGeom>
            <a:avLst/>
            <a:gdLst/>
            <a:ahLst/>
            <a:cxnLst/>
            <a:rect l="l" t="t" r="r" b="b"/>
            <a:pathLst>
              <a:path w="1219200" h="3255318" extrusionOk="0">
                <a:moveTo>
                  <a:pt x="0" y="0"/>
                </a:moveTo>
                <a:lnTo>
                  <a:pt x="1219200" y="0"/>
                </a:lnTo>
                <a:lnTo>
                  <a:pt x="1219200" y="3255318"/>
                </a:lnTo>
                <a:lnTo>
                  <a:pt x="0" y="32553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4375" tIns="94375" rIns="94375" bIns="943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23"/>
          <p:cNvCxnSpPr/>
          <p:nvPr/>
        </p:nvCxnSpPr>
        <p:spPr>
          <a:xfrm>
            <a:off x="215139" y="2128870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" name="Google Shape;166;p23"/>
          <p:cNvSpPr/>
          <p:nvPr/>
        </p:nvSpPr>
        <p:spPr>
          <a:xfrm>
            <a:off x="2834641" y="2413421"/>
            <a:ext cx="4785360" cy="762966"/>
          </a:xfrm>
          <a:custGeom>
            <a:avLst/>
            <a:gdLst/>
            <a:ahLst/>
            <a:cxnLst/>
            <a:rect l="l" t="t" r="r" b="b"/>
            <a:pathLst>
              <a:path w="4785360" h="1017286" extrusionOk="0">
                <a:moveTo>
                  <a:pt x="0" y="0"/>
                </a:moveTo>
                <a:lnTo>
                  <a:pt x="4785360" y="0"/>
                </a:lnTo>
                <a:lnTo>
                  <a:pt x="4785360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34425" tIns="134425" rIns="134425" bIns="134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2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23"/>
          <p:cNvCxnSpPr/>
          <p:nvPr/>
        </p:nvCxnSpPr>
        <p:spPr>
          <a:xfrm>
            <a:off x="215139" y="2484098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23"/>
          <p:cNvCxnSpPr/>
          <p:nvPr/>
        </p:nvCxnSpPr>
        <p:spPr>
          <a:xfrm>
            <a:off x="215139" y="2788873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23"/>
          <p:cNvCxnSpPr/>
          <p:nvPr/>
        </p:nvCxnSpPr>
        <p:spPr>
          <a:xfrm>
            <a:off x="215139" y="3069367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23"/>
          <p:cNvCxnSpPr/>
          <p:nvPr/>
        </p:nvCxnSpPr>
        <p:spPr>
          <a:xfrm>
            <a:off x="4495800" y="1815321"/>
            <a:ext cx="20761" cy="239401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171" name="Google Shape;171;p23"/>
          <p:cNvGrpSpPr/>
          <p:nvPr/>
        </p:nvGrpSpPr>
        <p:grpSpPr>
          <a:xfrm>
            <a:off x="243449" y="1863536"/>
            <a:ext cx="7565609" cy="213388"/>
            <a:chOff x="258719" y="626008"/>
            <a:chExt cx="7565611" cy="284517"/>
          </a:xfrm>
        </p:grpSpPr>
        <p:sp>
          <p:nvSpPr>
            <p:cNvPr id="172" name="Google Shape;172;p23"/>
            <p:cNvSpPr txBox="1"/>
            <p:nvPr/>
          </p:nvSpPr>
          <p:spPr>
            <a:xfrm>
              <a:off x="258719" y="626008"/>
              <a:ext cx="1990583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benefit from strong margins</a:t>
              </a:r>
              <a:endParaRPr/>
            </a:p>
          </p:txBody>
        </p:sp>
        <p:sp>
          <p:nvSpPr>
            <p:cNvPr id="173" name="Google Shape;173;p23"/>
            <p:cNvSpPr txBox="1"/>
            <p:nvPr/>
          </p:nvSpPr>
          <p:spPr>
            <a:xfrm>
              <a:off x="6410294" y="626008"/>
              <a:ext cx="1414036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margins are poor</a:t>
              </a:r>
              <a:endParaRPr/>
            </a:p>
          </p:txBody>
        </p:sp>
        <p:grpSp>
          <p:nvGrpSpPr>
            <p:cNvPr id="174" name="Google Shape;174;p23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75" name="Google Shape;175;p23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76" name="Google Shape;176;p23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77" name="Google Shape;177;p23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78" name="Google Shape;178;p23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79" name="Google Shape;179;p23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180" name="Google Shape;180;p23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181" name="Google Shape;181;p23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82" name="Google Shape;182;p23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83" name="Google Shape;183;p23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84" name="Google Shape;184;p23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85" name="Google Shape;185;p23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86" name="Google Shape;186;p23"/>
          <p:cNvGrpSpPr/>
          <p:nvPr/>
        </p:nvGrpSpPr>
        <p:grpSpPr>
          <a:xfrm>
            <a:off x="243449" y="2214319"/>
            <a:ext cx="8129347" cy="213388"/>
            <a:chOff x="258719" y="626008"/>
            <a:chExt cx="8129349" cy="284517"/>
          </a:xfrm>
        </p:grpSpPr>
        <p:sp>
          <p:nvSpPr>
            <p:cNvPr id="187" name="Google Shape;187;p23"/>
            <p:cNvSpPr txBox="1"/>
            <p:nvPr/>
          </p:nvSpPr>
          <p:spPr>
            <a:xfrm>
              <a:off x="258719" y="626008"/>
              <a:ext cx="1836838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revenues are predictable</a:t>
              </a:r>
              <a:endParaRPr/>
            </a:p>
          </p:txBody>
        </p:sp>
        <p:sp>
          <p:nvSpPr>
            <p:cNvPr id="188" name="Google Shape;188;p23"/>
            <p:cNvSpPr txBox="1"/>
            <p:nvPr/>
          </p:nvSpPr>
          <p:spPr>
            <a:xfrm>
              <a:off x="6410296" y="626008"/>
              <a:ext cx="1977772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revenues are unpredictable</a:t>
              </a:r>
              <a:endParaRPr/>
            </a:p>
          </p:txBody>
        </p:sp>
        <p:grpSp>
          <p:nvGrpSpPr>
            <p:cNvPr id="189" name="Google Shape;189;p23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90" name="Google Shape;190;p23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94" name="Google Shape;194;p23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195" name="Google Shape;195;p23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196" name="Google Shape;196;p23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99" name="Google Shape;199;p23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200" name="Google Shape;200;p23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201" name="Google Shape;201;p23"/>
          <p:cNvGrpSpPr/>
          <p:nvPr/>
        </p:nvGrpSpPr>
        <p:grpSpPr>
          <a:xfrm>
            <a:off x="243449" y="2444255"/>
            <a:ext cx="8586306" cy="344247"/>
            <a:chOff x="258719" y="496418"/>
            <a:chExt cx="8586312" cy="458999"/>
          </a:xfrm>
        </p:grpSpPr>
        <p:sp>
          <p:nvSpPr>
            <p:cNvPr id="202" name="Google Shape;202;p23"/>
            <p:cNvSpPr txBox="1"/>
            <p:nvPr/>
          </p:nvSpPr>
          <p:spPr>
            <a:xfrm>
              <a:off x="258719" y="496418"/>
              <a:ext cx="2227608" cy="446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have recurring Revenue Streams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&amp; frequent repeat purchase</a:t>
              </a:r>
              <a:endParaRPr/>
            </a:p>
          </p:txBody>
        </p:sp>
        <p:sp>
          <p:nvSpPr>
            <p:cNvPr id="203" name="Google Shape;203;p23"/>
            <p:cNvSpPr txBox="1"/>
            <p:nvPr/>
          </p:nvSpPr>
          <p:spPr>
            <a:xfrm>
              <a:off x="6410292" y="509379"/>
              <a:ext cx="2434739" cy="446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revenues are transactional with few</a:t>
              </a:r>
              <a:endParaRPr sz="750" dirty="0">
                <a:solidFill>
                  <a:schemeClr val="dk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repeat purchases</a:t>
              </a:r>
              <a:endParaRPr sz="750" dirty="0">
                <a:solidFill>
                  <a:schemeClr val="dk1"/>
                </a:solidFill>
              </a:endParaRPr>
            </a:p>
          </p:txBody>
        </p:sp>
        <p:grpSp>
          <p:nvGrpSpPr>
            <p:cNvPr id="204" name="Google Shape;204;p23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205" name="Google Shape;205;p23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208" name="Google Shape;208;p23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209" name="Google Shape;209;p23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210" name="Google Shape;210;p23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211" name="Google Shape;211;p23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214" name="Google Shape;214;p23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215" name="Google Shape;215;p23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216" name="Google Shape;216;p23"/>
          <p:cNvGrpSpPr/>
          <p:nvPr/>
        </p:nvGrpSpPr>
        <p:grpSpPr>
          <a:xfrm>
            <a:off x="243449" y="2829636"/>
            <a:ext cx="8567090" cy="213388"/>
            <a:chOff x="258719" y="626008"/>
            <a:chExt cx="8567094" cy="284517"/>
          </a:xfrm>
        </p:grpSpPr>
        <p:sp>
          <p:nvSpPr>
            <p:cNvPr id="217" name="Google Shape;217;p23"/>
            <p:cNvSpPr txBox="1"/>
            <p:nvPr/>
          </p:nvSpPr>
          <p:spPr>
            <a:xfrm>
              <a:off x="258719" y="626008"/>
              <a:ext cx="2229743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Revenue Streams are diversified</a:t>
              </a:r>
              <a:endParaRPr/>
            </a:p>
          </p:txBody>
        </p:sp>
        <p:sp>
          <p:nvSpPr>
            <p:cNvPr id="218" name="Google Shape;218;p23"/>
            <p:cNvSpPr txBox="1"/>
            <p:nvPr/>
          </p:nvSpPr>
          <p:spPr>
            <a:xfrm>
              <a:off x="6410293" y="626008"/>
              <a:ext cx="2415520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depend on a Single Revenue Stream</a:t>
              </a:r>
              <a:endParaRPr/>
            </a:p>
          </p:txBody>
        </p:sp>
        <p:grpSp>
          <p:nvGrpSpPr>
            <p:cNvPr id="219" name="Google Shape;219;p23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220" name="Google Shape;220;p23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223" name="Google Shape;223;p23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224" name="Google Shape;224;p23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225" name="Google Shape;225;p23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226" name="Google Shape;226;p23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229" name="Google Shape;229;p23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230" name="Google Shape;230;p23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231" name="Google Shape;231;p23"/>
          <p:cNvGrpSpPr/>
          <p:nvPr/>
        </p:nvGrpSpPr>
        <p:grpSpPr>
          <a:xfrm>
            <a:off x="263485" y="3107183"/>
            <a:ext cx="8678131" cy="232826"/>
            <a:chOff x="258719" y="600090"/>
            <a:chExt cx="8678134" cy="310435"/>
          </a:xfrm>
        </p:grpSpPr>
        <p:sp>
          <p:nvSpPr>
            <p:cNvPr id="232" name="Google Shape;232;p23"/>
            <p:cNvSpPr txBox="1"/>
            <p:nvPr/>
          </p:nvSpPr>
          <p:spPr>
            <a:xfrm>
              <a:off x="258719" y="626008"/>
              <a:ext cx="2283127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Revenue Streams are sustainable</a:t>
              </a:r>
              <a:endParaRPr/>
            </a:p>
          </p:txBody>
        </p:sp>
        <p:sp>
          <p:nvSpPr>
            <p:cNvPr id="233" name="Google Shape;233;p23"/>
            <p:cNvSpPr txBox="1"/>
            <p:nvPr/>
          </p:nvSpPr>
          <p:spPr>
            <a:xfrm>
              <a:off x="6410294" y="600090"/>
              <a:ext cx="2526559" cy="284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revenue sustainability is questionable</a:t>
              </a:r>
              <a:endParaRPr/>
            </a:p>
          </p:txBody>
        </p:sp>
        <p:grpSp>
          <p:nvGrpSpPr>
            <p:cNvPr id="234" name="Google Shape;234;p23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235" name="Google Shape;235;p23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239" name="Google Shape;239;p23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240" name="Google Shape;240;p23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241" name="Google Shape;241;p23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243" name="Google Shape;243;p23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244" name="Google Shape;244;p23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246" name="Google Shape;246;p23"/>
          <p:cNvGrpSpPr/>
          <p:nvPr/>
        </p:nvGrpSpPr>
        <p:grpSpPr>
          <a:xfrm>
            <a:off x="243449" y="3307337"/>
            <a:ext cx="8075960" cy="363687"/>
            <a:chOff x="258719" y="483459"/>
            <a:chExt cx="8075962" cy="484914"/>
          </a:xfrm>
        </p:grpSpPr>
        <p:sp>
          <p:nvSpPr>
            <p:cNvPr id="247" name="Google Shape;247;p23"/>
            <p:cNvSpPr txBox="1"/>
            <p:nvPr/>
          </p:nvSpPr>
          <p:spPr>
            <a:xfrm>
              <a:off x="258719" y="483459"/>
              <a:ext cx="1685226" cy="44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collect revenue before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Before we incur expenses</a:t>
              </a:r>
              <a:endParaRPr/>
            </a:p>
          </p:txBody>
        </p:sp>
        <p:sp>
          <p:nvSpPr>
            <p:cNvPr id="248" name="Google Shape;248;p23"/>
            <p:cNvSpPr txBox="1"/>
            <p:nvPr/>
          </p:nvSpPr>
          <p:spPr>
            <a:xfrm>
              <a:off x="6410294" y="522339"/>
              <a:ext cx="1924387" cy="44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incur high costs before we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Collect revenues</a:t>
              </a:r>
              <a:endParaRPr/>
            </a:p>
          </p:txBody>
        </p:sp>
        <p:grpSp>
          <p:nvGrpSpPr>
            <p:cNvPr id="249" name="Google Shape;249;p23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250" name="Google Shape;250;p23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254" name="Google Shape;254;p23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255" name="Google Shape;255;p23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256" name="Google Shape;256;p23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259" name="Google Shape;259;p23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260" name="Google Shape;260;p23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261" name="Google Shape;261;p23"/>
          <p:cNvGrpSpPr/>
          <p:nvPr/>
        </p:nvGrpSpPr>
        <p:grpSpPr>
          <a:xfrm>
            <a:off x="243449" y="3579206"/>
            <a:ext cx="8129342" cy="475106"/>
            <a:chOff x="258719" y="496418"/>
            <a:chExt cx="8129346" cy="633477"/>
          </a:xfrm>
        </p:grpSpPr>
        <p:sp>
          <p:nvSpPr>
            <p:cNvPr id="262" name="Google Shape;262;p23"/>
            <p:cNvSpPr txBox="1"/>
            <p:nvPr/>
          </p:nvSpPr>
          <p:spPr>
            <a:xfrm>
              <a:off x="258719" y="496418"/>
              <a:ext cx="1954281" cy="446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charge for what customers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are really willing to pay for</a:t>
              </a:r>
              <a:endParaRPr/>
            </a:p>
          </p:txBody>
        </p:sp>
        <p:sp>
          <p:nvSpPr>
            <p:cNvPr id="263" name="Google Shape;263;p23"/>
            <p:cNvSpPr txBox="1"/>
            <p:nvPr/>
          </p:nvSpPr>
          <p:spPr>
            <a:xfrm>
              <a:off x="6410293" y="522338"/>
              <a:ext cx="1977772" cy="6075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fail to charge for things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Customers are willing to pay for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4" name="Google Shape;264;p23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265" name="Google Shape;265;p23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268" name="Google Shape;268;p23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269" name="Google Shape;269;p23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270" name="Google Shape;270;p23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271" name="Google Shape;271;p23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273" name="Google Shape;273;p23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276" name="Google Shape;276;p23"/>
          <p:cNvGrpSpPr/>
          <p:nvPr/>
        </p:nvGrpSpPr>
        <p:grpSpPr>
          <a:xfrm>
            <a:off x="243449" y="3867398"/>
            <a:ext cx="8464594" cy="353966"/>
            <a:chOff x="258719" y="509377"/>
            <a:chExt cx="8464597" cy="471957"/>
          </a:xfrm>
        </p:grpSpPr>
        <p:sp>
          <p:nvSpPr>
            <p:cNvPr id="277" name="Google Shape;277;p23"/>
            <p:cNvSpPr txBox="1"/>
            <p:nvPr/>
          </p:nvSpPr>
          <p:spPr>
            <a:xfrm>
              <a:off x="258719" y="509377"/>
              <a:ext cx="2011937" cy="446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pricing mechanisms capture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Full willingness to pay</a:t>
              </a:r>
              <a:endParaRPr/>
            </a:p>
          </p:txBody>
        </p:sp>
        <p:sp>
          <p:nvSpPr>
            <p:cNvPr id="278" name="Google Shape;278;p23"/>
            <p:cNvSpPr txBox="1"/>
            <p:nvPr/>
          </p:nvSpPr>
          <p:spPr>
            <a:xfrm>
              <a:off x="6410293" y="535297"/>
              <a:ext cx="2313023" cy="446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pricing mechanisms leave money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On the table</a:t>
              </a:r>
              <a:endParaRPr/>
            </a:p>
          </p:txBody>
        </p:sp>
        <p:grpSp>
          <p:nvGrpSpPr>
            <p:cNvPr id="279" name="Google Shape;279;p23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280" name="Google Shape;280;p23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284" name="Google Shape;284;p23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285" name="Google Shape;285;p23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286" name="Google Shape;286;p23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288" name="Google Shape;288;p23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cxnSp>
        <p:nvCxnSpPr>
          <p:cNvPr id="291" name="Google Shape;291;p23"/>
          <p:cNvCxnSpPr/>
          <p:nvPr/>
        </p:nvCxnSpPr>
        <p:spPr>
          <a:xfrm>
            <a:off x="215139" y="3354360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2" name="Google Shape;292;p23"/>
          <p:cNvCxnSpPr/>
          <p:nvPr/>
        </p:nvCxnSpPr>
        <p:spPr>
          <a:xfrm>
            <a:off x="215139" y="3639354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293;p23"/>
          <p:cNvCxnSpPr/>
          <p:nvPr/>
        </p:nvCxnSpPr>
        <p:spPr>
          <a:xfrm>
            <a:off x="215139" y="3924347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Google Shape;294;p23"/>
          <p:cNvCxnSpPr/>
          <p:nvPr/>
        </p:nvCxnSpPr>
        <p:spPr>
          <a:xfrm>
            <a:off x="215139" y="4209340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5" name="Google Shape;295;p23"/>
          <p:cNvSpPr/>
          <p:nvPr/>
        </p:nvSpPr>
        <p:spPr>
          <a:xfrm>
            <a:off x="1727012" y="7046772"/>
            <a:ext cx="1219200" cy="2441494"/>
          </a:xfrm>
          <a:custGeom>
            <a:avLst/>
            <a:gdLst/>
            <a:ahLst/>
            <a:cxnLst/>
            <a:rect l="l" t="t" r="r" b="b"/>
            <a:pathLst>
              <a:path w="1219200" h="3255318" extrusionOk="0">
                <a:moveTo>
                  <a:pt x="0" y="0"/>
                </a:moveTo>
                <a:lnTo>
                  <a:pt x="1219200" y="0"/>
                </a:lnTo>
                <a:lnTo>
                  <a:pt x="1219200" y="3255318"/>
                </a:lnTo>
                <a:lnTo>
                  <a:pt x="0" y="32553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4375" tIns="94375" rIns="94375" bIns="943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6" name="Google Shape;296;p23"/>
          <p:cNvGrpSpPr/>
          <p:nvPr/>
        </p:nvGrpSpPr>
        <p:grpSpPr>
          <a:xfrm>
            <a:off x="220215" y="4491279"/>
            <a:ext cx="8388000" cy="2450449"/>
            <a:chOff x="313904" y="4529717"/>
            <a:chExt cx="6296825" cy="2452712"/>
          </a:xfrm>
        </p:grpSpPr>
        <p:cxnSp>
          <p:nvCxnSpPr>
            <p:cNvPr id="297" name="Google Shape;297;p23"/>
            <p:cNvCxnSpPr/>
            <p:nvPr/>
          </p:nvCxnSpPr>
          <p:spPr>
            <a:xfrm>
              <a:off x="1239256" y="4529717"/>
              <a:ext cx="4576233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8" name="Google Shape;298;p23"/>
            <p:cNvSpPr/>
            <p:nvPr/>
          </p:nvSpPr>
          <p:spPr>
            <a:xfrm>
              <a:off x="1296458" y="4538680"/>
              <a:ext cx="915247" cy="2443749"/>
            </a:xfrm>
            <a:custGeom>
              <a:avLst/>
              <a:gdLst/>
              <a:ahLst/>
              <a:cxnLst/>
              <a:rect l="l" t="t" r="r" b="b"/>
              <a:pathLst>
                <a:path w="1219200" h="3255318" extrusionOk="0">
                  <a:moveTo>
                    <a:pt x="0" y="0"/>
                  </a:moveTo>
                  <a:lnTo>
                    <a:pt x="1219200" y="0"/>
                  </a:lnTo>
                  <a:lnTo>
                    <a:pt x="1219200" y="3255318"/>
                  </a:lnTo>
                  <a:lnTo>
                    <a:pt x="0" y="32553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4375" tIns="94375" rIns="94375" bIns="94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7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9" name="Google Shape;299;p23"/>
            <p:cNvCxnSpPr/>
            <p:nvPr/>
          </p:nvCxnSpPr>
          <p:spPr>
            <a:xfrm>
              <a:off x="313904" y="4843556"/>
              <a:ext cx="629682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0CCE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p23"/>
            <p:cNvCxnSpPr/>
            <p:nvPr/>
          </p:nvCxnSpPr>
          <p:spPr>
            <a:xfrm>
              <a:off x="313904" y="5199112"/>
              <a:ext cx="629682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0CCE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p23"/>
            <p:cNvCxnSpPr/>
            <p:nvPr/>
          </p:nvCxnSpPr>
          <p:spPr>
            <a:xfrm>
              <a:off x="313904" y="5504169"/>
              <a:ext cx="629682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0CCE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p23"/>
            <p:cNvCxnSpPr/>
            <p:nvPr/>
          </p:nvCxnSpPr>
          <p:spPr>
            <a:xfrm>
              <a:off x="313904" y="5784922"/>
              <a:ext cx="629682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0CCE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03" name="Google Shape;303;p23"/>
            <p:cNvGrpSpPr/>
            <p:nvPr/>
          </p:nvGrpSpPr>
          <p:grpSpPr>
            <a:xfrm>
              <a:off x="335156" y="4577977"/>
              <a:ext cx="5937544" cy="213585"/>
              <a:chOff x="258719" y="626008"/>
              <a:chExt cx="7909403" cy="284517"/>
            </a:xfrm>
          </p:grpSpPr>
          <p:sp>
            <p:nvSpPr>
              <p:cNvPr id="304" name="Google Shape;304;p23"/>
              <p:cNvSpPr txBox="1"/>
              <p:nvPr/>
            </p:nvSpPr>
            <p:spPr>
              <a:xfrm>
                <a:off x="258719" y="626008"/>
                <a:ext cx="1631842" cy="284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Our Costs are predictable</a:t>
                </a:r>
                <a:endParaRPr/>
              </a:p>
            </p:txBody>
          </p:sp>
          <p:sp>
            <p:nvSpPr>
              <p:cNvPr id="305" name="Google Shape;305;p23"/>
              <p:cNvSpPr txBox="1"/>
              <p:nvPr/>
            </p:nvSpPr>
            <p:spPr>
              <a:xfrm>
                <a:off x="6410293" y="626008"/>
                <a:ext cx="1757829" cy="284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Our costs are unpredictable</a:t>
                </a:r>
                <a:endParaRPr/>
              </a:p>
            </p:txBody>
          </p:sp>
          <p:grpSp>
            <p:nvGrpSpPr>
              <p:cNvPr id="306" name="Google Shape;306;p23"/>
              <p:cNvGrpSpPr/>
              <p:nvPr/>
            </p:nvGrpSpPr>
            <p:grpSpPr>
              <a:xfrm>
                <a:off x="2629247" y="633766"/>
                <a:ext cx="1716807" cy="238400"/>
                <a:chOff x="3312414" y="632664"/>
                <a:chExt cx="1716807" cy="238400"/>
              </a:xfrm>
            </p:grpSpPr>
            <p:sp>
              <p:nvSpPr>
                <p:cNvPr id="307" name="Google Shape;307;p23"/>
                <p:cNvSpPr/>
                <p:nvPr/>
              </p:nvSpPr>
              <p:spPr>
                <a:xfrm>
                  <a:off x="477195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308" name="Google Shape;308;p23"/>
                <p:cNvSpPr/>
                <p:nvPr/>
              </p:nvSpPr>
              <p:spPr>
                <a:xfrm>
                  <a:off x="440706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309" name="Google Shape;309;p23"/>
                <p:cNvSpPr/>
                <p:nvPr/>
              </p:nvSpPr>
              <p:spPr>
                <a:xfrm>
                  <a:off x="404218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310" name="Google Shape;310;p23"/>
                <p:cNvSpPr/>
                <p:nvPr/>
              </p:nvSpPr>
              <p:spPr>
                <a:xfrm>
                  <a:off x="367729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311" name="Google Shape;311;p23"/>
                <p:cNvSpPr/>
                <p:nvPr/>
              </p:nvSpPr>
              <p:spPr>
                <a:xfrm>
                  <a:off x="331241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312" name="Google Shape;312;p23"/>
              <p:cNvGrpSpPr/>
              <p:nvPr/>
            </p:nvGrpSpPr>
            <p:grpSpPr>
              <a:xfrm>
                <a:off x="4670373" y="633766"/>
                <a:ext cx="1691531" cy="238400"/>
                <a:chOff x="5248434" y="632664"/>
                <a:chExt cx="1691531" cy="238400"/>
              </a:xfrm>
            </p:grpSpPr>
            <p:sp>
              <p:nvSpPr>
                <p:cNvPr id="313" name="Google Shape;313;p23"/>
                <p:cNvSpPr/>
                <p:nvPr/>
              </p:nvSpPr>
              <p:spPr>
                <a:xfrm>
                  <a:off x="524843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314" name="Google Shape;314;p23"/>
                <p:cNvSpPr/>
                <p:nvPr/>
              </p:nvSpPr>
              <p:spPr>
                <a:xfrm>
                  <a:off x="5607000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315" name="Google Shape;315;p23"/>
                <p:cNvSpPr/>
                <p:nvPr/>
              </p:nvSpPr>
              <p:spPr>
                <a:xfrm>
                  <a:off x="596556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316" name="Google Shape;316;p23"/>
                <p:cNvSpPr/>
                <p:nvPr/>
              </p:nvSpPr>
              <p:spPr>
                <a:xfrm>
                  <a:off x="632413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317" name="Google Shape;317;p23"/>
                <p:cNvSpPr/>
                <p:nvPr/>
              </p:nvSpPr>
              <p:spPr>
                <a:xfrm>
                  <a:off x="668269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</p:grpSp>
        <p:grpSp>
          <p:nvGrpSpPr>
            <p:cNvPr id="318" name="Google Shape;318;p23"/>
            <p:cNvGrpSpPr/>
            <p:nvPr/>
          </p:nvGrpSpPr>
          <p:grpSpPr>
            <a:xfrm>
              <a:off x="335156" y="4831799"/>
              <a:ext cx="6032122" cy="344568"/>
              <a:chOff x="258719" y="496418"/>
              <a:chExt cx="8035390" cy="459001"/>
            </a:xfrm>
          </p:grpSpPr>
          <p:sp>
            <p:nvSpPr>
              <p:cNvPr id="319" name="Google Shape;319;p23"/>
              <p:cNvSpPr txBox="1"/>
              <p:nvPr/>
            </p:nvSpPr>
            <p:spPr>
              <a:xfrm>
                <a:off x="258719" y="496418"/>
                <a:ext cx="2400572" cy="446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Our Cost Structure is correctly matched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 our business model</a:t>
                </a:r>
                <a:endParaRPr/>
              </a:p>
            </p:txBody>
          </p:sp>
          <p:sp>
            <p:nvSpPr>
              <p:cNvPr id="320" name="Google Shape;320;p23"/>
              <p:cNvSpPr txBox="1"/>
              <p:nvPr/>
            </p:nvSpPr>
            <p:spPr>
              <a:xfrm>
                <a:off x="6410293" y="509379"/>
                <a:ext cx="1883816" cy="446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Our cost structure &amp; business</a:t>
                </a:r>
                <a:endParaRPr sz="750" dirty="0">
                  <a:solidFill>
                    <a:schemeClr val="dk1"/>
                  </a:solidFill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model are poorly matched</a:t>
                </a:r>
                <a:endParaRPr sz="750" dirty="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321" name="Google Shape;321;p23"/>
              <p:cNvGrpSpPr/>
              <p:nvPr/>
            </p:nvGrpSpPr>
            <p:grpSpPr>
              <a:xfrm>
                <a:off x="2629247" y="633766"/>
                <a:ext cx="1716807" cy="238400"/>
                <a:chOff x="3312414" y="632664"/>
                <a:chExt cx="1716807" cy="238400"/>
              </a:xfrm>
            </p:grpSpPr>
            <p:sp>
              <p:nvSpPr>
                <p:cNvPr id="322" name="Google Shape;322;p23"/>
                <p:cNvSpPr/>
                <p:nvPr/>
              </p:nvSpPr>
              <p:spPr>
                <a:xfrm>
                  <a:off x="477195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440706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324" name="Google Shape;324;p23"/>
                <p:cNvSpPr/>
                <p:nvPr/>
              </p:nvSpPr>
              <p:spPr>
                <a:xfrm>
                  <a:off x="404218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325" name="Google Shape;325;p23"/>
                <p:cNvSpPr/>
                <p:nvPr/>
              </p:nvSpPr>
              <p:spPr>
                <a:xfrm>
                  <a:off x="367729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326" name="Google Shape;326;p23"/>
                <p:cNvSpPr/>
                <p:nvPr/>
              </p:nvSpPr>
              <p:spPr>
                <a:xfrm>
                  <a:off x="331241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327" name="Google Shape;327;p23"/>
              <p:cNvGrpSpPr/>
              <p:nvPr/>
            </p:nvGrpSpPr>
            <p:grpSpPr>
              <a:xfrm>
                <a:off x="4670373" y="633766"/>
                <a:ext cx="1691531" cy="238400"/>
                <a:chOff x="5248434" y="632664"/>
                <a:chExt cx="1691531" cy="238400"/>
              </a:xfrm>
            </p:grpSpPr>
            <p:sp>
              <p:nvSpPr>
                <p:cNvPr id="328" name="Google Shape;328;p23"/>
                <p:cNvSpPr/>
                <p:nvPr/>
              </p:nvSpPr>
              <p:spPr>
                <a:xfrm>
                  <a:off x="524843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329" name="Google Shape;329;p23"/>
                <p:cNvSpPr/>
                <p:nvPr/>
              </p:nvSpPr>
              <p:spPr>
                <a:xfrm>
                  <a:off x="5607000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330" name="Google Shape;330;p23"/>
                <p:cNvSpPr/>
                <p:nvPr/>
              </p:nvSpPr>
              <p:spPr>
                <a:xfrm>
                  <a:off x="596556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331" name="Google Shape;331;p23"/>
                <p:cNvSpPr/>
                <p:nvPr/>
              </p:nvSpPr>
              <p:spPr>
                <a:xfrm>
                  <a:off x="632413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332" name="Google Shape;332;p23"/>
                <p:cNvSpPr/>
                <p:nvPr/>
              </p:nvSpPr>
              <p:spPr>
                <a:xfrm>
                  <a:off x="668269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</p:grpSp>
        <p:grpSp>
          <p:nvGrpSpPr>
            <p:cNvPr id="333" name="Google Shape;333;p23"/>
            <p:cNvGrpSpPr/>
            <p:nvPr/>
          </p:nvGrpSpPr>
          <p:grpSpPr>
            <a:xfrm>
              <a:off x="335156" y="5256517"/>
              <a:ext cx="6232499" cy="213585"/>
              <a:chOff x="258719" y="626008"/>
              <a:chExt cx="8302311" cy="284517"/>
            </a:xfrm>
          </p:grpSpPr>
          <p:sp>
            <p:nvSpPr>
              <p:cNvPr id="334" name="Google Shape;334;p23"/>
              <p:cNvSpPr txBox="1"/>
              <p:nvPr/>
            </p:nvSpPr>
            <p:spPr>
              <a:xfrm>
                <a:off x="258719" y="626008"/>
                <a:ext cx="2009800" cy="284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Our operations are cost-efficient</a:t>
                </a:r>
                <a:endParaRPr/>
              </a:p>
            </p:txBody>
          </p:sp>
          <p:sp>
            <p:nvSpPr>
              <p:cNvPr id="335" name="Google Shape;335;p23"/>
              <p:cNvSpPr txBox="1"/>
              <p:nvPr/>
            </p:nvSpPr>
            <p:spPr>
              <a:xfrm>
                <a:off x="6410295" y="626008"/>
                <a:ext cx="2150735" cy="284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Our operations are cost-inefficient</a:t>
                </a:r>
                <a:endParaRPr/>
              </a:p>
            </p:txBody>
          </p:sp>
          <p:grpSp>
            <p:nvGrpSpPr>
              <p:cNvPr id="336" name="Google Shape;336;p23"/>
              <p:cNvGrpSpPr/>
              <p:nvPr/>
            </p:nvGrpSpPr>
            <p:grpSpPr>
              <a:xfrm>
                <a:off x="2629247" y="633766"/>
                <a:ext cx="1716807" cy="238400"/>
                <a:chOff x="3312414" y="632664"/>
                <a:chExt cx="1716807" cy="238400"/>
              </a:xfrm>
            </p:grpSpPr>
            <p:sp>
              <p:nvSpPr>
                <p:cNvPr id="337" name="Google Shape;337;p23"/>
                <p:cNvSpPr/>
                <p:nvPr/>
              </p:nvSpPr>
              <p:spPr>
                <a:xfrm>
                  <a:off x="477195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338" name="Google Shape;338;p23"/>
                <p:cNvSpPr/>
                <p:nvPr/>
              </p:nvSpPr>
              <p:spPr>
                <a:xfrm>
                  <a:off x="440706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339" name="Google Shape;339;p23"/>
                <p:cNvSpPr/>
                <p:nvPr/>
              </p:nvSpPr>
              <p:spPr>
                <a:xfrm>
                  <a:off x="404218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340" name="Google Shape;340;p23"/>
                <p:cNvSpPr/>
                <p:nvPr/>
              </p:nvSpPr>
              <p:spPr>
                <a:xfrm>
                  <a:off x="367729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341" name="Google Shape;341;p23"/>
                <p:cNvSpPr/>
                <p:nvPr/>
              </p:nvSpPr>
              <p:spPr>
                <a:xfrm>
                  <a:off x="331241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342" name="Google Shape;342;p23"/>
              <p:cNvGrpSpPr/>
              <p:nvPr/>
            </p:nvGrpSpPr>
            <p:grpSpPr>
              <a:xfrm>
                <a:off x="4670373" y="633766"/>
                <a:ext cx="1691531" cy="238400"/>
                <a:chOff x="5248434" y="632664"/>
                <a:chExt cx="1691531" cy="238400"/>
              </a:xfrm>
            </p:grpSpPr>
            <p:sp>
              <p:nvSpPr>
                <p:cNvPr id="343" name="Google Shape;343;p23"/>
                <p:cNvSpPr/>
                <p:nvPr/>
              </p:nvSpPr>
              <p:spPr>
                <a:xfrm>
                  <a:off x="524843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344" name="Google Shape;344;p23"/>
                <p:cNvSpPr/>
                <p:nvPr/>
              </p:nvSpPr>
              <p:spPr>
                <a:xfrm>
                  <a:off x="5607000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345" name="Google Shape;345;p23"/>
                <p:cNvSpPr/>
                <p:nvPr/>
              </p:nvSpPr>
              <p:spPr>
                <a:xfrm>
                  <a:off x="596556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346" name="Google Shape;346;p23"/>
                <p:cNvSpPr/>
                <p:nvPr/>
              </p:nvSpPr>
              <p:spPr>
                <a:xfrm>
                  <a:off x="632413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347" name="Google Shape;347;p23"/>
                <p:cNvSpPr/>
                <p:nvPr/>
              </p:nvSpPr>
              <p:spPr>
                <a:xfrm>
                  <a:off x="668269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</p:grpSp>
        <p:grpSp>
          <p:nvGrpSpPr>
            <p:cNvPr id="348" name="Google Shape;348;p23"/>
            <p:cNvGrpSpPr/>
            <p:nvPr/>
          </p:nvGrpSpPr>
          <p:grpSpPr>
            <a:xfrm>
              <a:off x="335156" y="5544969"/>
              <a:ext cx="6117079" cy="213585"/>
              <a:chOff x="258719" y="626008"/>
              <a:chExt cx="8148563" cy="284517"/>
            </a:xfrm>
          </p:grpSpPr>
          <p:sp>
            <p:nvSpPr>
              <p:cNvPr id="349" name="Google Shape;349;p23"/>
              <p:cNvSpPr txBox="1"/>
              <p:nvPr/>
            </p:nvSpPr>
            <p:spPr>
              <a:xfrm>
                <a:off x="258719" y="626008"/>
                <a:ext cx="2208390" cy="284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 benefit from economies of scale</a:t>
                </a:r>
                <a:endParaRPr/>
              </a:p>
            </p:txBody>
          </p:sp>
          <p:sp>
            <p:nvSpPr>
              <p:cNvPr id="350" name="Google Shape;350;p23"/>
              <p:cNvSpPr txBox="1"/>
              <p:nvPr/>
            </p:nvSpPr>
            <p:spPr>
              <a:xfrm>
                <a:off x="6410293" y="626008"/>
                <a:ext cx="1996989" cy="284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 enjoy no economies of scale</a:t>
                </a:r>
                <a:endParaRPr/>
              </a:p>
            </p:txBody>
          </p:sp>
          <p:grpSp>
            <p:nvGrpSpPr>
              <p:cNvPr id="351" name="Google Shape;351;p23"/>
              <p:cNvGrpSpPr/>
              <p:nvPr/>
            </p:nvGrpSpPr>
            <p:grpSpPr>
              <a:xfrm>
                <a:off x="2629247" y="633766"/>
                <a:ext cx="1716807" cy="238400"/>
                <a:chOff x="3312414" y="632664"/>
                <a:chExt cx="1716807" cy="238400"/>
              </a:xfrm>
            </p:grpSpPr>
            <p:sp>
              <p:nvSpPr>
                <p:cNvPr id="352" name="Google Shape;352;p23"/>
                <p:cNvSpPr/>
                <p:nvPr/>
              </p:nvSpPr>
              <p:spPr>
                <a:xfrm>
                  <a:off x="477195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353" name="Google Shape;353;p23"/>
                <p:cNvSpPr/>
                <p:nvPr/>
              </p:nvSpPr>
              <p:spPr>
                <a:xfrm>
                  <a:off x="440706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354" name="Google Shape;354;p23"/>
                <p:cNvSpPr/>
                <p:nvPr/>
              </p:nvSpPr>
              <p:spPr>
                <a:xfrm>
                  <a:off x="404218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355" name="Google Shape;355;p23"/>
                <p:cNvSpPr/>
                <p:nvPr/>
              </p:nvSpPr>
              <p:spPr>
                <a:xfrm>
                  <a:off x="367729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356" name="Google Shape;356;p23"/>
                <p:cNvSpPr/>
                <p:nvPr/>
              </p:nvSpPr>
              <p:spPr>
                <a:xfrm>
                  <a:off x="331241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357" name="Google Shape;357;p23"/>
              <p:cNvGrpSpPr/>
              <p:nvPr/>
            </p:nvGrpSpPr>
            <p:grpSpPr>
              <a:xfrm>
                <a:off x="4670373" y="633766"/>
                <a:ext cx="1691531" cy="238400"/>
                <a:chOff x="5248434" y="632664"/>
                <a:chExt cx="1691531" cy="238400"/>
              </a:xfrm>
            </p:grpSpPr>
            <p:sp>
              <p:nvSpPr>
                <p:cNvPr id="358" name="Google Shape;358;p23"/>
                <p:cNvSpPr/>
                <p:nvPr/>
              </p:nvSpPr>
              <p:spPr>
                <a:xfrm>
                  <a:off x="524843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359" name="Google Shape;359;p23"/>
                <p:cNvSpPr/>
                <p:nvPr/>
              </p:nvSpPr>
              <p:spPr>
                <a:xfrm>
                  <a:off x="5607000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360" name="Google Shape;360;p23"/>
                <p:cNvSpPr/>
                <p:nvPr/>
              </p:nvSpPr>
              <p:spPr>
                <a:xfrm>
                  <a:off x="596556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361" name="Google Shape;361;p23"/>
                <p:cNvSpPr/>
                <p:nvPr/>
              </p:nvSpPr>
              <p:spPr>
                <a:xfrm>
                  <a:off x="632413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362" name="Google Shape;362;p23"/>
                <p:cNvSpPr/>
                <p:nvPr/>
              </p:nvSpPr>
              <p:spPr>
                <a:xfrm>
                  <a:off x="668269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</p:grpSp>
      </p:grpSp>
      <p:cxnSp>
        <p:nvCxnSpPr>
          <p:cNvPr id="363" name="Google Shape;363;p23"/>
          <p:cNvCxnSpPr/>
          <p:nvPr/>
        </p:nvCxnSpPr>
        <p:spPr>
          <a:xfrm>
            <a:off x="4516561" y="4491279"/>
            <a:ext cx="5075" cy="125883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64" name="Google Shape;364;p23"/>
          <p:cNvSpPr txBox="1"/>
          <p:nvPr/>
        </p:nvSpPr>
        <p:spPr>
          <a:xfrm>
            <a:off x="0" y="79936"/>
            <a:ext cx="2731552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Value Proposition Assessment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365" name="Google Shape;365;p23"/>
          <p:cNvSpPr txBox="1"/>
          <p:nvPr/>
        </p:nvSpPr>
        <p:spPr>
          <a:xfrm>
            <a:off x="126883" y="1570818"/>
            <a:ext cx="2539370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Raleway"/>
                <a:sym typeface="Raleway"/>
              </a:rPr>
              <a:t>Cost/ Revenue Assessment</a:t>
            </a:r>
            <a:endParaRPr sz="1000" b="1" dirty="0">
              <a:solidFill>
                <a:schemeClr val="dk1"/>
              </a:solidFill>
              <a:latin typeface="Raleway"/>
            </a:endParaRPr>
          </a:p>
        </p:txBody>
      </p:sp>
      <p:sp>
        <p:nvSpPr>
          <p:cNvPr id="366" name="Google Shape;366;p23"/>
          <p:cNvSpPr txBox="1"/>
          <p:nvPr/>
        </p:nvSpPr>
        <p:spPr>
          <a:xfrm>
            <a:off x="4038379" y="1583622"/>
            <a:ext cx="846030" cy="21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Revenue </a:t>
            </a:r>
            <a:endParaRPr/>
          </a:p>
        </p:txBody>
      </p:sp>
      <p:sp>
        <p:nvSpPr>
          <p:cNvPr id="367" name="Google Shape;367;p23"/>
          <p:cNvSpPr txBox="1"/>
          <p:nvPr/>
        </p:nvSpPr>
        <p:spPr>
          <a:xfrm>
            <a:off x="4254351" y="4321086"/>
            <a:ext cx="532131" cy="21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24"/>
          <p:cNvCxnSpPr/>
          <p:nvPr/>
        </p:nvCxnSpPr>
        <p:spPr>
          <a:xfrm>
            <a:off x="1447801" y="285114"/>
            <a:ext cx="6096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3" name="Google Shape;373;p24"/>
          <p:cNvSpPr/>
          <p:nvPr/>
        </p:nvSpPr>
        <p:spPr>
          <a:xfrm>
            <a:off x="1524000" y="294068"/>
            <a:ext cx="1219200" cy="2441494"/>
          </a:xfrm>
          <a:custGeom>
            <a:avLst/>
            <a:gdLst/>
            <a:ahLst/>
            <a:cxnLst/>
            <a:rect l="l" t="t" r="r" b="b"/>
            <a:pathLst>
              <a:path w="1219200" h="3255318" extrusionOk="0">
                <a:moveTo>
                  <a:pt x="0" y="0"/>
                </a:moveTo>
                <a:lnTo>
                  <a:pt x="1219200" y="0"/>
                </a:lnTo>
                <a:lnTo>
                  <a:pt x="1219200" y="3255318"/>
                </a:lnTo>
                <a:lnTo>
                  <a:pt x="0" y="32553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4375" tIns="94375" rIns="94375" bIns="943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4" name="Google Shape;374;p24"/>
          <p:cNvCxnSpPr/>
          <p:nvPr/>
        </p:nvCxnSpPr>
        <p:spPr>
          <a:xfrm>
            <a:off x="215139" y="598663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5" name="Google Shape;375;p24"/>
          <p:cNvCxnSpPr/>
          <p:nvPr/>
        </p:nvCxnSpPr>
        <p:spPr>
          <a:xfrm>
            <a:off x="215139" y="953891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76" name="Google Shape;376;p24"/>
          <p:cNvGrpSpPr/>
          <p:nvPr/>
        </p:nvGrpSpPr>
        <p:grpSpPr>
          <a:xfrm>
            <a:off x="243449" y="273097"/>
            <a:ext cx="7962790" cy="344565"/>
            <a:chOff x="258719" y="545698"/>
            <a:chExt cx="7962790" cy="459419"/>
          </a:xfrm>
        </p:grpSpPr>
        <p:sp>
          <p:nvSpPr>
            <p:cNvPr id="377" name="Google Shape;377;p24"/>
            <p:cNvSpPr txBox="1"/>
            <p:nvPr/>
          </p:nvSpPr>
          <p:spPr>
            <a:xfrm>
              <a:off x="258719" y="545698"/>
              <a:ext cx="2108027" cy="44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Key Resources are difficult for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Competitors to replicate</a:t>
              </a:r>
              <a:endParaRPr/>
            </a:p>
          </p:txBody>
        </p:sp>
        <p:sp>
          <p:nvSpPr>
            <p:cNvPr id="378" name="Google Shape;378;p24"/>
            <p:cNvSpPr txBox="1"/>
            <p:nvPr/>
          </p:nvSpPr>
          <p:spPr>
            <a:xfrm>
              <a:off x="6410295" y="559083"/>
              <a:ext cx="1811214" cy="44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Key Resources are easily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replicated</a:t>
              </a:r>
              <a:endParaRPr/>
            </a:p>
          </p:txBody>
        </p:sp>
        <p:grpSp>
          <p:nvGrpSpPr>
            <p:cNvPr id="379" name="Google Shape;379;p24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380" name="Google Shape;380;p24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381" name="Google Shape;381;p24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382" name="Google Shape;382;p24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383" name="Google Shape;383;p24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384" name="Google Shape;384;p24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385" name="Google Shape;385;p24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386" name="Google Shape;386;p24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387" name="Google Shape;387;p24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388" name="Google Shape;388;p24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389" name="Google Shape;389;p24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390" name="Google Shape;390;p24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391" name="Google Shape;391;p24"/>
          <p:cNvGrpSpPr/>
          <p:nvPr/>
        </p:nvGrpSpPr>
        <p:grpSpPr>
          <a:xfrm>
            <a:off x="243449" y="684112"/>
            <a:ext cx="8306582" cy="213388"/>
            <a:chOff x="258719" y="626008"/>
            <a:chExt cx="8306583" cy="284517"/>
          </a:xfrm>
        </p:grpSpPr>
        <p:sp>
          <p:nvSpPr>
            <p:cNvPr id="392" name="Google Shape;392;p24"/>
            <p:cNvSpPr txBox="1"/>
            <p:nvPr/>
          </p:nvSpPr>
          <p:spPr>
            <a:xfrm>
              <a:off x="258719" y="626008"/>
              <a:ext cx="1960688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 needs are predictable</a:t>
              </a:r>
              <a:endParaRPr/>
            </a:p>
          </p:txBody>
        </p:sp>
        <p:sp>
          <p:nvSpPr>
            <p:cNvPr id="393" name="Google Shape;393;p24"/>
            <p:cNvSpPr txBox="1"/>
            <p:nvPr/>
          </p:nvSpPr>
          <p:spPr>
            <a:xfrm>
              <a:off x="6410296" y="626008"/>
              <a:ext cx="2155006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Resources needs are unpredictable</a:t>
              </a:r>
              <a:endParaRPr/>
            </a:p>
          </p:txBody>
        </p:sp>
        <p:grpSp>
          <p:nvGrpSpPr>
            <p:cNvPr id="394" name="Google Shape;394;p24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395" name="Google Shape;395;p24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396" name="Google Shape;396;p24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397" name="Google Shape;397;p24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398" name="Google Shape;398;p24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399" name="Google Shape;399;p24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400" name="Google Shape;400;p24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401" name="Google Shape;401;p24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402" name="Google Shape;402;p24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403" name="Google Shape;403;p24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404" name="Google Shape;404;p24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405" name="Google Shape;405;p24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406" name="Google Shape;406;p24"/>
          <p:cNvGrpSpPr/>
          <p:nvPr/>
        </p:nvGrpSpPr>
        <p:grpSpPr>
          <a:xfrm>
            <a:off x="243449" y="971088"/>
            <a:ext cx="8925831" cy="374681"/>
            <a:chOff x="258719" y="572468"/>
            <a:chExt cx="8925834" cy="499575"/>
          </a:xfrm>
        </p:grpSpPr>
        <p:sp>
          <p:nvSpPr>
            <p:cNvPr id="407" name="Google Shape;407;p24"/>
            <p:cNvSpPr txBox="1"/>
            <p:nvPr/>
          </p:nvSpPr>
          <p:spPr>
            <a:xfrm>
              <a:off x="258719" y="572468"/>
              <a:ext cx="2018342" cy="446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deploy Key Resources in the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right amount at the right time</a:t>
              </a:r>
              <a:endParaRPr/>
            </a:p>
          </p:txBody>
        </p:sp>
        <p:sp>
          <p:nvSpPr>
            <p:cNvPr id="408" name="Google Shape;408;p24"/>
            <p:cNvSpPr txBox="1"/>
            <p:nvPr/>
          </p:nvSpPr>
          <p:spPr>
            <a:xfrm>
              <a:off x="6410293" y="626008"/>
              <a:ext cx="2774260" cy="446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have trouble deploying the right resources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 the right time</a:t>
              </a:r>
              <a:endParaRPr/>
            </a:p>
          </p:txBody>
        </p:sp>
        <p:grpSp>
          <p:nvGrpSpPr>
            <p:cNvPr id="409" name="Google Shape;409;p24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410" name="Google Shape;410;p24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411" name="Google Shape;411;p24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412" name="Google Shape;412;p24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413" name="Google Shape;413;p24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414" name="Google Shape;414;p24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415" name="Google Shape;415;p24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416" name="Google Shape;416;p24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417" name="Google Shape;417;p24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418" name="Google Shape;418;p24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419" name="Google Shape;419;p24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420" name="Google Shape;420;p24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sp>
        <p:nvSpPr>
          <p:cNvPr id="421" name="Google Shape;421;p24"/>
          <p:cNvSpPr txBox="1"/>
          <p:nvPr/>
        </p:nvSpPr>
        <p:spPr>
          <a:xfrm>
            <a:off x="4155258" y="-54643"/>
            <a:ext cx="36130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000" dirty="0"/>
          </a:p>
        </p:txBody>
      </p:sp>
      <p:sp>
        <p:nvSpPr>
          <p:cNvPr id="422" name="Google Shape;422;p24"/>
          <p:cNvSpPr txBox="1"/>
          <p:nvPr/>
        </p:nvSpPr>
        <p:spPr>
          <a:xfrm>
            <a:off x="4525098" y="-115782"/>
            <a:ext cx="31646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sz="2400"/>
          </a:p>
        </p:txBody>
      </p:sp>
      <p:cxnSp>
        <p:nvCxnSpPr>
          <p:cNvPr id="423" name="Google Shape;423;p24"/>
          <p:cNvCxnSpPr/>
          <p:nvPr/>
        </p:nvCxnSpPr>
        <p:spPr>
          <a:xfrm>
            <a:off x="1443474" y="1360697"/>
            <a:ext cx="6096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4" name="Google Shape;424;p24"/>
          <p:cNvSpPr/>
          <p:nvPr/>
        </p:nvSpPr>
        <p:spPr>
          <a:xfrm>
            <a:off x="1519673" y="1913901"/>
            <a:ext cx="1219200" cy="2441494"/>
          </a:xfrm>
          <a:custGeom>
            <a:avLst/>
            <a:gdLst/>
            <a:ahLst/>
            <a:cxnLst/>
            <a:rect l="l" t="t" r="r" b="b"/>
            <a:pathLst>
              <a:path w="1219200" h="3255318" extrusionOk="0">
                <a:moveTo>
                  <a:pt x="0" y="0"/>
                </a:moveTo>
                <a:lnTo>
                  <a:pt x="1219200" y="0"/>
                </a:lnTo>
                <a:lnTo>
                  <a:pt x="1219200" y="3255318"/>
                </a:lnTo>
                <a:lnTo>
                  <a:pt x="0" y="32553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4375" tIns="94375" rIns="94375" bIns="943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5" name="Google Shape;425;p24"/>
          <p:cNvCxnSpPr/>
          <p:nvPr/>
        </p:nvCxnSpPr>
        <p:spPr>
          <a:xfrm>
            <a:off x="210813" y="1693668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6" name="Google Shape;426;p24"/>
          <p:cNvCxnSpPr/>
          <p:nvPr/>
        </p:nvCxnSpPr>
        <p:spPr>
          <a:xfrm>
            <a:off x="210813" y="2048917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7" name="Google Shape;427;p24"/>
          <p:cNvCxnSpPr/>
          <p:nvPr/>
        </p:nvCxnSpPr>
        <p:spPr>
          <a:xfrm>
            <a:off x="210813" y="2353692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8" name="Google Shape;428;p24"/>
          <p:cNvCxnSpPr/>
          <p:nvPr/>
        </p:nvCxnSpPr>
        <p:spPr>
          <a:xfrm>
            <a:off x="210813" y="2644225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9" name="Google Shape;429;p24"/>
          <p:cNvGrpSpPr/>
          <p:nvPr/>
        </p:nvGrpSpPr>
        <p:grpSpPr>
          <a:xfrm>
            <a:off x="239123" y="1428334"/>
            <a:ext cx="8285227" cy="213388"/>
            <a:chOff x="258719" y="626008"/>
            <a:chExt cx="8285227" cy="284517"/>
          </a:xfrm>
        </p:grpSpPr>
        <p:sp>
          <p:nvSpPr>
            <p:cNvPr id="430" name="Google Shape;430;p24"/>
            <p:cNvSpPr txBox="1"/>
            <p:nvPr/>
          </p:nvSpPr>
          <p:spPr>
            <a:xfrm>
              <a:off x="258719" y="626008"/>
              <a:ext cx="2210525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efficiently execute Key Activities</a:t>
              </a:r>
              <a:endParaRPr/>
            </a:p>
          </p:txBody>
        </p:sp>
        <p:sp>
          <p:nvSpPr>
            <p:cNvPr id="431" name="Google Shape;431;p24"/>
            <p:cNvSpPr txBox="1"/>
            <p:nvPr/>
          </p:nvSpPr>
          <p:spPr>
            <a:xfrm>
              <a:off x="6410294" y="626008"/>
              <a:ext cx="2133652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Key Activity execution is inefficient</a:t>
              </a:r>
              <a:endParaRPr/>
            </a:p>
          </p:txBody>
        </p:sp>
        <p:grpSp>
          <p:nvGrpSpPr>
            <p:cNvPr id="432" name="Google Shape;432;p24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433" name="Google Shape;433;p24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438" name="Google Shape;438;p24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439" name="Google Shape;439;p24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443" name="Google Shape;443;p24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444" name="Google Shape;444;p24"/>
          <p:cNvGrpSpPr/>
          <p:nvPr/>
        </p:nvGrpSpPr>
        <p:grpSpPr>
          <a:xfrm>
            <a:off x="239123" y="1779117"/>
            <a:ext cx="8293766" cy="213388"/>
            <a:chOff x="258719" y="626008"/>
            <a:chExt cx="8293769" cy="284517"/>
          </a:xfrm>
        </p:grpSpPr>
        <p:sp>
          <p:nvSpPr>
            <p:cNvPr id="445" name="Google Shape;445;p24"/>
            <p:cNvSpPr txBox="1"/>
            <p:nvPr/>
          </p:nvSpPr>
          <p:spPr>
            <a:xfrm>
              <a:off x="258719" y="626008"/>
              <a:ext cx="2291669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Key Activities are difficult to copy</a:t>
              </a:r>
              <a:endParaRPr/>
            </a:p>
          </p:txBody>
        </p:sp>
        <p:sp>
          <p:nvSpPr>
            <p:cNvPr id="446" name="Google Shape;446;p24"/>
            <p:cNvSpPr txBox="1"/>
            <p:nvPr/>
          </p:nvSpPr>
          <p:spPr>
            <a:xfrm>
              <a:off x="6410293" y="626008"/>
              <a:ext cx="2142195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Key Activities are easily copied</a:t>
              </a:r>
              <a:endParaRPr/>
            </a:p>
          </p:txBody>
        </p:sp>
        <p:grpSp>
          <p:nvGrpSpPr>
            <p:cNvPr id="447" name="Google Shape;447;p24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448" name="Google Shape;448;p24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453" name="Google Shape;453;p24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454" name="Google Shape;454;p24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455" name="Google Shape;455;p24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456" name="Google Shape;456;p24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457" name="Google Shape;457;p24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458" name="Google Shape;458;p24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459" name="Google Shape;459;p24"/>
          <p:cNvGrpSpPr/>
          <p:nvPr/>
        </p:nvGrpSpPr>
        <p:grpSpPr>
          <a:xfrm>
            <a:off x="239123" y="2106248"/>
            <a:ext cx="7672377" cy="213388"/>
            <a:chOff x="258719" y="626008"/>
            <a:chExt cx="7672379" cy="284517"/>
          </a:xfrm>
        </p:grpSpPr>
        <p:sp>
          <p:nvSpPr>
            <p:cNvPr id="460" name="Google Shape;460;p24"/>
            <p:cNvSpPr txBox="1"/>
            <p:nvPr/>
          </p:nvSpPr>
          <p:spPr>
            <a:xfrm>
              <a:off x="258719" y="626008"/>
              <a:ext cx="1559240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Execution quality is high</a:t>
              </a:r>
              <a:endParaRPr/>
            </a:p>
          </p:txBody>
        </p:sp>
        <p:sp>
          <p:nvSpPr>
            <p:cNvPr id="461" name="Google Shape;461;p24"/>
            <p:cNvSpPr txBox="1"/>
            <p:nvPr/>
          </p:nvSpPr>
          <p:spPr>
            <a:xfrm>
              <a:off x="6410294" y="626008"/>
              <a:ext cx="1520804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Execution quality is low</a:t>
              </a:r>
              <a:endParaRPr/>
            </a:p>
          </p:txBody>
        </p:sp>
        <p:grpSp>
          <p:nvGrpSpPr>
            <p:cNvPr id="462" name="Google Shape;462;p24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463" name="Google Shape;463;p24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464" name="Google Shape;464;p24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465" name="Google Shape;465;p24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466" name="Google Shape;466;p24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467" name="Google Shape;467;p24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468" name="Google Shape;468;p24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469" name="Google Shape;469;p24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470" name="Google Shape;470;p24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471" name="Google Shape;471;p24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472" name="Google Shape;472;p24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473" name="Google Shape;473;p24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474" name="Google Shape;474;p24"/>
          <p:cNvGrpSpPr/>
          <p:nvPr/>
        </p:nvGrpSpPr>
        <p:grpSpPr>
          <a:xfrm>
            <a:off x="239123" y="2334201"/>
            <a:ext cx="8186995" cy="344565"/>
            <a:chOff x="258719" y="545698"/>
            <a:chExt cx="8186999" cy="459419"/>
          </a:xfrm>
        </p:grpSpPr>
        <p:sp>
          <p:nvSpPr>
            <p:cNvPr id="475" name="Google Shape;475;p24"/>
            <p:cNvSpPr txBox="1"/>
            <p:nvPr/>
          </p:nvSpPr>
          <p:spPr>
            <a:xfrm>
              <a:off x="258719" y="545698"/>
              <a:ext cx="2374948" cy="44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" sz="7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Balance of in-house versus  outsourced</a:t>
              </a:r>
              <a:endParaRPr sz="750" dirty="0">
                <a:solidFill>
                  <a:schemeClr val="dk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execution is high</a:t>
              </a:r>
              <a:endParaRPr sz="750" dirty="0">
                <a:solidFill>
                  <a:schemeClr val="dk1"/>
                </a:solidFill>
              </a:endParaRPr>
            </a:p>
          </p:txBody>
        </p:sp>
        <p:sp>
          <p:nvSpPr>
            <p:cNvPr id="476" name="Google Shape;476;p24"/>
            <p:cNvSpPr txBox="1"/>
            <p:nvPr/>
          </p:nvSpPr>
          <p:spPr>
            <a:xfrm>
              <a:off x="6410292" y="559083"/>
              <a:ext cx="2035426" cy="44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execute too many or too few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Activities ourselves</a:t>
              </a:r>
              <a:endParaRPr/>
            </a:p>
          </p:txBody>
        </p:sp>
        <p:grpSp>
          <p:nvGrpSpPr>
            <p:cNvPr id="477" name="Google Shape;477;p24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478" name="Google Shape;478;p24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479" name="Google Shape;479;p24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480" name="Google Shape;480;p24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481" name="Google Shape;481;p24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482" name="Google Shape;482;p24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483" name="Google Shape;483;p24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484" name="Google Shape;484;p24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485" name="Google Shape;485;p24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486" name="Google Shape;486;p24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487" name="Google Shape;487;p24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cxnSp>
        <p:nvCxnSpPr>
          <p:cNvPr id="489" name="Google Shape;489;p24"/>
          <p:cNvCxnSpPr/>
          <p:nvPr/>
        </p:nvCxnSpPr>
        <p:spPr>
          <a:xfrm>
            <a:off x="1443474" y="2760183"/>
            <a:ext cx="6096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0" name="Google Shape;490;p24"/>
          <p:cNvSpPr/>
          <p:nvPr/>
        </p:nvSpPr>
        <p:spPr>
          <a:xfrm>
            <a:off x="1519673" y="3352267"/>
            <a:ext cx="1219200" cy="2441494"/>
          </a:xfrm>
          <a:custGeom>
            <a:avLst/>
            <a:gdLst/>
            <a:ahLst/>
            <a:cxnLst/>
            <a:rect l="l" t="t" r="r" b="b"/>
            <a:pathLst>
              <a:path w="1219200" h="3255318" extrusionOk="0">
                <a:moveTo>
                  <a:pt x="0" y="0"/>
                </a:moveTo>
                <a:lnTo>
                  <a:pt x="1219200" y="0"/>
                </a:lnTo>
                <a:lnTo>
                  <a:pt x="1219200" y="3255318"/>
                </a:lnTo>
                <a:lnTo>
                  <a:pt x="0" y="32553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4375" tIns="94375" rIns="94375" bIns="943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p24"/>
          <p:cNvCxnSpPr/>
          <p:nvPr/>
        </p:nvCxnSpPr>
        <p:spPr>
          <a:xfrm>
            <a:off x="210813" y="3111760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2" name="Google Shape;492;p24"/>
          <p:cNvCxnSpPr/>
          <p:nvPr/>
        </p:nvCxnSpPr>
        <p:spPr>
          <a:xfrm>
            <a:off x="210813" y="3452487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93" name="Google Shape;493;p24"/>
          <p:cNvGrpSpPr/>
          <p:nvPr/>
        </p:nvGrpSpPr>
        <p:grpSpPr>
          <a:xfrm>
            <a:off x="239123" y="2808386"/>
            <a:ext cx="8187001" cy="334526"/>
            <a:chOff x="258719" y="626008"/>
            <a:chExt cx="8187002" cy="446034"/>
          </a:xfrm>
        </p:grpSpPr>
        <p:sp>
          <p:nvSpPr>
            <p:cNvPr id="494" name="Google Shape;494;p24"/>
            <p:cNvSpPr txBox="1"/>
            <p:nvPr/>
          </p:nvSpPr>
          <p:spPr>
            <a:xfrm>
              <a:off x="258719" y="626008"/>
              <a:ext cx="2402707" cy="44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are focused and work with partners</a:t>
              </a:r>
              <a:endParaRPr sz="750" dirty="0">
                <a:solidFill>
                  <a:schemeClr val="dk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when necessary</a:t>
              </a:r>
              <a:endParaRPr sz="750" dirty="0"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24"/>
            <p:cNvSpPr txBox="1"/>
            <p:nvPr/>
          </p:nvSpPr>
          <p:spPr>
            <a:xfrm>
              <a:off x="6410296" y="626008"/>
              <a:ext cx="2035425" cy="44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" sz="7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are unfocused &amp; fail to work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sufficiently with partners</a:t>
              </a:r>
              <a:endParaRPr sz="750" dirty="0">
                <a:solidFill>
                  <a:schemeClr val="dk1"/>
                </a:solidFill>
              </a:endParaRPr>
            </a:p>
          </p:txBody>
        </p:sp>
        <p:grpSp>
          <p:nvGrpSpPr>
            <p:cNvPr id="496" name="Google Shape;496;p24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497" name="Google Shape;497;p24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498" name="Google Shape;498;p24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499" name="Google Shape;499;p24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500" name="Google Shape;500;p24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501" name="Google Shape;501;p24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502" name="Google Shape;502;p24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503" name="Google Shape;503;p24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504" name="Google Shape;504;p24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505" name="Google Shape;505;p24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506" name="Google Shape;506;p24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507" name="Google Shape;507;p24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508" name="Google Shape;508;p24"/>
          <p:cNvGrpSpPr/>
          <p:nvPr/>
        </p:nvGrpSpPr>
        <p:grpSpPr>
          <a:xfrm>
            <a:off x="239123" y="3159170"/>
            <a:ext cx="8584174" cy="334526"/>
            <a:chOff x="258719" y="626008"/>
            <a:chExt cx="8584177" cy="446034"/>
          </a:xfrm>
        </p:grpSpPr>
        <p:sp>
          <p:nvSpPr>
            <p:cNvPr id="509" name="Google Shape;509;p24"/>
            <p:cNvSpPr txBox="1"/>
            <p:nvPr/>
          </p:nvSpPr>
          <p:spPr>
            <a:xfrm>
              <a:off x="258719" y="626008"/>
              <a:ext cx="1964959" cy="44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enjoy good working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Relationships with Key Partners</a:t>
              </a:r>
              <a:endParaRPr/>
            </a:p>
          </p:txBody>
        </p:sp>
        <p:sp>
          <p:nvSpPr>
            <p:cNvPr id="510" name="Google Shape;510;p24"/>
            <p:cNvSpPr txBox="1"/>
            <p:nvPr/>
          </p:nvSpPr>
          <p:spPr>
            <a:xfrm>
              <a:off x="6410293" y="626008"/>
              <a:ext cx="2432603" cy="44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Working relationships with Key Partners</a:t>
              </a:r>
              <a:endParaRPr sz="750" dirty="0">
                <a:solidFill>
                  <a:schemeClr val="dk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are conflict-ridden</a:t>
              </a:r>
              <a:endParaRPr sz="750" dirty="0">
                <a:solidFill>
                  <a:schemeClr val="dk1"/>
                </a:solidFill>
              </a:endParaRPr>
            </a:p>
          </p:txBody>
        </p:sp>
        <p:grpSp>
          <p:nvGrpSpPr>
            <p:cNvPr id="511" name="Google Shape;511;p24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512" name="Google Shape;512;p24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514" name="Google Shape;514;p24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515" name="Google Shape;515;p24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516" name="Google Shape;516;p24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517" name="Google Shape;517;p24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518" name="Google Shape;518;p24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519" name="Google Shape;519;p24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520" name="Google Shape;520;p24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521" name="Google Shape;521;p24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522" name="Google Shape;522;p24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sp>
        <p:nvSpPr>
          <p:cNvPr id="523" name="Google Shape;523;p24"/>
          <p:cNvSpPr txBox="1"/>
          <p:nvPr/>
        </p:nvSpPr>
        <p:spPr>
          <a:xfrm>
            <a:off x="0" y="26021"/>
            <a:ext cx="2428332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Infrastructure Assessment</a:t>
            </a:r>
            <a:endParaRPr/>
          </a:p>
        </p:txBody>
      </p:sp>
      <p:cxnSp>
        <p:nvCxnSpPr>
          <p:cNvPr id="524" name="Google Shape;524;p24"/>
          <p:cNvCxnSpPr/>
          <p:nvPr/>
        </p:nvCxnSpPr>
        <p:spPr>
          <a:xfrm>
            <a:off x="4495800" y="292727"/>
            <a:ext cx="20761" cy="316507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5"/>
          <p:cNvSpPr/>
          <p:nvPr/>
        </p:nvSpPr>
        <p:spPr>
          <a:xfrm>
            <a:off x="1524000" y="294068"/>
            <a:ext cx="1219200" cy="2441494"/>
          </a:xfrm>
          <a:custGeom>
            <a:avLst/>
            <a:gdLst/>
            <a:ahLst/>
            <a:cxnLst/>
            <a:rect l="l" t="t" r="r" b="b"/>
            <a:pathLst>
              <a:path w="1219200" h="3255318" extrusionOk="0">
                <a:moveTo>
                  <a:pt x="0" y="0"/>
                </a:moveTo>
                <a:lnTo>
                  <a:pt x="1219200" y="0"/>
                </a:lnTo>
                <a:lnTo>
                  <a:pt x="1219200" y="3255318"/>
                </a:lnTo>
                <a:lnTo>
                  <a:pt x="0" y="32553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4375" tIns="94375" rIns="94375" bIns="943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0" name="Google Shape;530;p25"/>
          <p:cNvCxnSpPr/>
          <p:nvPr/>
        </p:nvCxnSpPr>
        <p:spPr>
          <a:xfrm>
            <a:off x="215139" y="598663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1" name="Google Shape;531;p25"/>
          <p:cNvSpPr/>
          <p:nvPr/>
        </p:nvSpPr>
        <p:spPr>
          <a:xfrm>
            <a:off x="2834641" y="883214"/>
            <a:ext cx="4785360" cy="762966"/>
          </a:xfrm>
          <a:custGeom>
            <a:avLst/>
            <a:gdLst/>
            <a:ahLst/>
            <a:cxnLst/>
            <a:rect l="l" t="t" r="r" b="b"/>
            <a:pathLst>
              <a:path w="4785360" h="1017286" extrusionOk="0">
                <a:moveTo>
                  <a:pt x="0" y="0"/>
                </a:moveTo>
                <a:lnTo>
                  <a:pt x="4785360" y="0"/>
                </a:lnTo>
                <a:lnTo>
                  <a:pt x="4785360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34425" tIns="134425" rIns="134425" bIns="134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2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2" name="Google Shape;532;p25"/>
          <p:cNvCxnSpPr/>
          <p:nvPr/>
        </p:nvCxnSpPr>
        <p:spPr>
          <a:xfrm>
            <a:off x="215139" y="953891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3" name="Google Shape;533;p25"/>
          <p:cNvCxnSpPr/>
          <p:nvPr/>
        </p:nvCxnSpPr>
        <p:spPr>
          <a:xfrm>
            <a:off x="215139" y="1258667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4" name="Google Shape;534;p25"/>
          <p:cNvCxnSpPr/>
          <p:nvPr/>
        </p:nvCxnSpPr>
        <p:spPr>
          <a:xfrm>
            <a:off x="215139" y="1539161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5" name="Google Shape;535;p25"/>
          <p:cNvCxnSpPr/>
          <p:nvPr/>
        </p:nvCxnSpPr>
        <p:spPr>
          <a:xfrm>
            <a:off x="4480574" y="604858"/>
            <a:ext cx="20761" cy="93513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536" name="Google Shape;536;p25"/>
          <p:cNvGrpSpPr/>
          <p:nvPr/>
        </p:nvGrpSpPr>
        <p:grpSpPr>
          <a:xfrm>
            <a:off x="243449" y="567480"/>
            <a:ext cx="8601260" cy="334532"/>
            <a:chOff x="258719" y="470500"/>
            <a:chExt cx="8601259" cy="446042"/>
          </a:xfrm>
        </p:grpSpPr>
        <p:sp>
          <p:nvSpPr>
            <p:cNvPr id="537" name="Google Shape;537;p25"/>
            <p:cNvSpPr txBox="1"/>
            <p:nvPr/>
          </p:nvSpPr>
          <p:spPr>
            <a:xfrm>
              <a:off x="258719" y="470500"/>
              <a:ext cx="2172089" cy="446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Value Propositions have strong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Network effects</a:t>
              </a:r>
              <a:endParaRPr/>
            </a:p>
          </p:txBody>
        </p:sp>
        <p:sp>
          <p:nvSpPr>
            <p:cNvPr id="538" name="Google Shape;538;p25"/>
            <p:cNvSpPr txBox="1"/>
            <p:nvPr/>
          </p:nvSpPr>
          <p:spPr>
            <a:xfrm>
              <a:off x="6410293" y="470503"/>
              <a:ext cx="2449685" cy="446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Value Propositions have no network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effects</a:t>
              </a:r>
              <a:endParaRPr/>
            </a:p>
          </p:txBody>
        </p:sp>
        <p:grpSp>
          <p:nvGrpSpPr>
            <p:cNvPr id="539" name="Google Shape;539;p25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540" name="Google Shape;540;p25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541" name="Google Shape;541;p25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542" name="Google Shape;542;p25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543" name="Google Shape;543;p25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544" name="Google Shape;544;p25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545" name="Google Shape;545;p25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546" name="Google Shape;546;p25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547" name="Google Shape;547;p25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548" name="Google Shape;548;p25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549" name="Google Shape;549;p25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550" name="Google Shape;550;p25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551" name="Google Shape;551;p25"/>
          <p:cNvGrpSpPr/>
          <p:nvPr/>
        </p:nvGrpSpPr>
        <p:grpSpPr>
          <a:xfrm>
            <a:off x="243449" y="904329"/>
            <a:ext cx="8195541" cy="344247"/>
            <a:chOff x="258719" y="483459"/>
            <a:chExt cx="8195541" cy="458999"/>
          </a:xfrm>
        </p:grpSpPr>
        <p:sp>
          <p:nvSpPr>
            <p:cNvPr id="552" name="Google Shape;552;p25"/>
            <p:cNvSpPr txBox="1"/>
            <p:nvPr/>
          </p:nvSpPr>
          <p:spPr>
            <a:xfrm>
              <a:off x="258719" y="483459"/>
              <a:ext cx="2419790" cy="446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are strong synergies between our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Products &amp; services</a:t>
              </a:r>
              <a:endParaRPr/>
            </a:p>
          </p:txBody>
        </p:sp>
        <p:sp>
          <p:nvSpPr>
            <p:cNvPr id="553" name="Google Shape;553;p25"/>
            <p:cNvSpPr txBox="1"/>
            <p:nvPr/>
          </p:nvSpPr>
          <p:spPr>
            <a:xfrm>
              <a:off x="6410294" y="496420"/>
              <a:ext cx="2043966" cy="446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are no strong synergies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between our products &amp; services</a:t>
              </a:r>
              <a:endParaRPr/>
            </a:p>
          </p:txBody>
        </p:sp>
        <p:grpSp>
          <p:nvGrpSpPr>
            <p:cNvPr id="554" name="Google Shape;554;p25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555" name="Google Shape;555;p25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556" name="Google Shape;556;p25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557" name="Google Shape;557;p25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559" name="Google Shape;559;p25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560" name="Google Shape;560;p25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561" name="Google Shape;561;p25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564" name="Google Shape;564;p25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566" name="Google Shape;566;p25"/>
          <p:cNvGrpSpPr/>
          <p:nvPr/>
        </p:nvGrpSpPr>
        <p:grpSpPr>
          <a:xfrm>
            <a:off x="243449" y="1299429"/>
            <a:ext cx="8007628" cy="213388"/>
            <a:chOff x="258719" y="626008"/>
            <a:chExt cx="8007630" cy="284517"/>
          </a:xfrm>
        </p:grpSpPr>
        <p:sp>
          <p:nvSpPr>
            <p:cNvPr id="567" name="Google Shape;567;p25"/>
            <p:cNvSpPr txBox="1"/>
            <p:nvPr/>
          </p:nvSpPr>
          <p:spPr>
            <a:xfrm>
              <a:off x="258719" y="626008"/>
              <a:ext cx="2007666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customers are very satisfied</a:t>
              </a:r>
              <a:endParaRPr/>
            </a:p>
          </p:txBody>
        </p:sp>
        <p:sp>
          <p:nvSpPr>
            <p:cNvPr id="568" name="Google Shape;568;p25"/>
            <p:cNvSpPr txBox="1"/>
            <p:nvPr/>
          </p:nvSpPr>
          <p:spPr>
            <a:xfrm>
              <a:off x="6410294" y="626008"/>
              <a:ext cx="1856055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have frequent complaints</a:t>
              </a:r>
              <a:endParaRPr/>
            </a:p>
          </p:txBody>
        </p:sp>
        <p:grpSp>
          <p:nvGrpSpPr>
            <p:cNvPr id="569" name="Google Shape;569;p25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570" name="Google Shape;570;p25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571" name="Google Shape;571;p25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572" name="Google Shape;572;p25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574" name="Google Shape;574;p25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575" name="Google Shape;575;p25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576" name="Google Shape;576;p25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577" name="Google Shape;577;p25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578" name="Google Shape;578;p25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579" name="Google Shape;579;p25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580" name="Google Shape;580;p25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sp>
        <p:nvSpPr>
          <p:cNvPr id="581" name="Google Shape;581;p25"/>
          <p:cNvSpPr txBox="1"/>
          <p:nvPr/>
        </p:nvSpPr>
        <p:spPr>
          <a:xfrm>
            <a:off x="4155258" y="317107"/>
            <a:ext cx="361303" cy="29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1" b="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582" name="Google Shape;582;p25"/>
          <p:cNvSpPr txBox="1"/>
          <p:nvPr/>
        </p:nvSpPr>
        <p:spPr>
          <a:xfrm>
            <a:off x="4525098" y="320666"/>
            <a:ext cx="316462" cy="29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1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cxnSp>
        <p:nvCxnSpPr>
          <p:cNvPr id="583" name="Google Shape;583;p25"/>
          <p:cNvCxnSpPr/>
          <p:nvPr/>
        </p:nvCxnSpPr>
        <p:spPr>
          <a:xfrm>
            <a:off x="1447801" y="1815321"/>
            <a:ext cx="6096000" cy="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4" name="Google Shape;584;p25"/>
          <p:cNvSpPr/>
          <p:nvPr/>
        </p:nvSpPr>
        <p:spPr>
          <a:xfrm>
            <a:off x="1524000" y="1824275"/>
            <a:ext cx="1219200" cy="2441494"/>
          </a:xfrm>
          <a:custGeom>
            <a:avLst/>
            <a:gdLst/>
            <a:ahLst/>
            <a:cxnLst/>
            <a:rect l="l" t="t" r="r" b="b"/>
            <a:pathLst>
              <a:path w="1219200" h="3255318" extrusionOk="0">
                <a:moveTo>
                  <a:pt x="0" y="0"/>
                </a:moveTo>
                <a:lnTo>
                  <a:pt x="1219200" y="0"/>
                </a:lnTo>
                <a:lnTo>
                  <a:pt x="1219200" y="3255318"/>
                </a:lnTo>
                <a:lnTo>
                  <a:pt x="0" y="32553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4375" tIns="94375" rIns="94375" bIns="943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5" name="Google Shape;585;p25"/>
          <p:cNvCxnSpPr/>
          <p:nvPr/>
        </p:nvCxnSpPr>
        <p:spPr>
          <a:xfrm>
            <a:off x="215139" y="2128870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6" name="Google Shape;586;p25"/>
          <p:cNvSpPr/>
          <p:nvPr/>
        </p:nvSpPr>
        <p:spPr>
          <a:xfrm>
            <a:off x="2834641" y="2413421"/>
            <a:ext cx="4785360" cy="762966"/>
          </a:xfrm>
          <a:custGeom>
            <a:avLst/>
            <a:gdLst/>
            <a:ahLst/>
            <a:cxnLst/>
            <a:rect l="l" t="t" r="r" b="b"/>
            <a:pathLst>
              <a:path w="4785360" h="1017286" extrusionOk="0">
                <a:moveTo>
                  <a:pt x="0" y="0"/>
                </a:moveTo>
                <a:lnTo>
                  <a:pt x="4785360" y="0"/>
                </a:lnTo>
                <a:lnTo>
                  <a:pt x="4785360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34425" tIns="134425" rIns="134425" bIns="134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2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7" name="Google Shape;587;p25"/>
          <p:cNvCxnSpPr/>
          <p:nvPr/>
        </p:nvCxnSpPr>
        <p:spPr>
          <a:xfrm>
            <a:off x="215139" y="2484098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8" name="Google Shape;588;p25"/>
          <p:cNvCxnSpPr/>
          <p:nvPr/>
        </p:nvCxnSpPr>
        <p:spPr>
          <a:xfrm>
            <a:off x="215139" y="2788873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9" name="Google Shape;589;p25"/>
          <p:cNvCxnSpPr/>
          <p:nvPr/>
        </p:nvCxnSpPr>
        <p:spPr>
          <a:xfrm>
            <a:off x="215139" y="3069367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0" name="Google Shape;590;p25"/>
          <p:cNvCxnSpPr/>
          <p:nvPr/>
        </p:nvCxnSpPr>
        <p:spPr>
          <a:xfrm>
            <a:off x="4495800" y="1838159"/>
            <a:ext cx="20761" cy="122287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591" name="Google Shape;591;p25"/>
          <p:cNvGrpSpPr/>
          <p:nvPr/>
        </p:nvGrpSpPr>
        <p:grpSpPr>
          <a:xfrm>
            <a:off x="243449" y="1863536"/>
            <a:ext cx="7565609" cy="213388"/>
            <a:chOff x="258719" y="626008"/>
            <a:chExt cx="7565611" cy="284517"/>
          </a:xfrm>
        </p:grpSpPr>
        <p:sp>
          <p:nvSpPr>
            <p:cNvPr id="592" name="Google Shape;592;p25"/>
            <p:cNvSpPr txBox="1"/>
            <p:nvPr/>
          </p:nvSpPr>
          <p:spPr>
            <a:xfrm>
              <a:off x="258719" y="626008"/>
              <a:ext cx="1990583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benefit from strong margins</a:t>
              </a:r>
              <a:endParaRPr/>
            </a:p>
          </p:txBody>
        </p:sp>
        <p:sp>
          <p:nvSpPr>
            <p:cNvPr id="593" name="Google Shape;593;p25"/>
            <p:cNvSpPr txBox="1"/>
            <p:nvPr/>
          </p:nvSpPr>
          <p:spPr>
            <a:xfrm>
              <a:off x="6410294" y="626008"/>
              <a:ext cx="1414036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margins are poor</a:t>
              </a:r>
              <a:endParaRPr/>
            </a:p>
          </p:txBody>
        </p:sp>
        <p:grpSp>
          <p:nvGrpSpPr>
            <p:cNvPr id="594" name="Google Shape;594;p25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595" name="Google Shape;595;p25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596" name="Google Shape;596;p25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600" name="Google Shape;600;p25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601" name="Google Shape;601;p25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602" name="Google Shape;602;p25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603" name="Google Shape;603;p25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606" name="Google Shape;606;p25"/>
          <p:cNvGrpSpPr/>
          <p:nvPr/>
        </p:nvGrpSpPr>
        <p:grpSpPr>
          <a:xfrm>
            <a:off x="243449" y="2214319"/>
            <a:ext cx="8129347" cy="213388"/>
            <a:chOff x="258719" y="626008"/>
            <a:chExt cx="8129349" cy="284517"/>
          </a:xfrm>
        </p:grpSpPr>
        <p:sp>
          <p:nvSpPr>
            <p:cNvPr id="607" name="Google Shape;607;p25"/>
            <p:cNvSpPr txBox="1"/>
            <p:nvPr/>
          </p:nvSpPr>
          <p:spPr>
            <a:xfrm>
              <a:off x="258719" y="626008"/>
              <a:ext cx="1836838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revenues are predictable</a:t>
              </a:r>
              <a:endParaRPr/>
            </a:p>
          </p:txBody>
        </p:sp>
        <p:sp>
          <p:nvSpPr>
            <p:cNvPr id="608" name="Google Shape;608;p25"/>
            <p:cNvSpPr txBox="1"/>
            <p:nvPr/>
          </p:nvSpPr>
          <p:spPr>
            <a:xfrm>
              <a:off x="6410296" y="626008"/>
              <a:ext cx="1977772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revenues are unpredictable</a:t>
              </a:r>
              <a:endParaRPr/>
            </a:p>
          </p:txBody>
        </p:sp>
        <p:grpSp>
          <p:nvGrpSpPr>
            <p:cNvPr id="609" name="Google Shape;609;p25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610" name="Google Shape;610;p25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611" name="Google Shape;611;p25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612" name="Google Shape;612;p25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613" name="Google Shape;613;p25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614" name="Google Shape;614;p25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615" name="Google Shape;615;p25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616" name="Google Shape;616;p25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617" name="Google Shape;617;p25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618" name="Google Shape;618;p25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621" name="Google Shape;621;p25"/>
          <p:cNvGrpSpPr/>
          <p:nvPr/>
        </p:nvGrpSpPr>
        <p:grpSpPr>
          <a:xfrm>
            <a:off x="243449" y="2444255"/>
            <a:ext cx="8586306" cy="344247"/>
            <a:chOff x="258719" y="496418"/>
            <a:chExt cx="8586312" cy="458999"/>
          </a:xfrm>
        </p:grpSpPr>
        <p:sp>
          <p:nvSpPr>
            <p:cNvPr id="622" name="Google Shape;622;p25"/>
            <p:cNvSpPr txBox="1"/>
            <p:nvPr/>
          </p:nvSpPr>
          <p:spPr>
            <a:xfrm>
              <a:off x="258719" y="496418"/>
              <a:ext cx="2227608" cy="446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have recurring Revenue Streams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&amp; frequent repeat purchase</a:t>
              </a:r>
              <a:endParaRPr/>
            </a:p>
          </p:txBody>
        </p:sp>
        <p:sp>
          <p:nvSpPr>
            <p:cNvPr id="623" name="Google Shape;623;p25"/>
            <p:cNvSpPr txBox="1"/>
            <p:nvPr/>
          </p:nvSpPr>
          <p:spPr>
            <a:xfrm>
              <a:off x="6410292" y="509379"/>
              <a:ext cx="2434739" cy="446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revenues are transactional with few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Repeat purchases</a:t>
              </a:r>
              <a:endParaRPr/>
            </a:p>
          </p:txBody>
        </p:sp>
        <p:grpSp>
          <p:nvGrpSpPr>
            <p:cNvPr id="624" name="Google Shape;624;p25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625" name="Google Shape;625;p25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626" name="Google Shape;626;p25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627" name="Google Shape;627;p25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629" name="Google Shape;629;p25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630" name="Google Shape;630;p25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631" name="Google Shape;631;p25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632" name="Google Shape;632;p25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633" name="Google Shape;633;p25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634" name="Google Shape;634;p25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635" name="Google Shape;635;p25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636" name="Google Shape;636;p25"/>
          <p:cNvGrpSpPr/>
          <p:nvPr/>
        </p:nvGrpSpPr>
        <p:grpSpPr>
          <a:xfrm>
            <a:off x="243449" y="2829636"/>
            <a:ext cx="8567090" cy="213388"/>
            <a:chOff x="258719" y="626008"/>
            <a:chExt cx="8567094" cy="284517"/>
          </a:xfrm>
        </p:grpSpPr>
        <p:sp>
          <p:nvSpPr>
            <p:cNvPr id="637" name="Google Shape;637;p25"/>
            <p:cNvSpPr txBox="1"/>
            <p:nvPr/>
          </p:nvSpPr>
          <p:spPr>
            <a:xfrm>
              <a:off x="258719" y="626008"/>
              <a:ext cx="2229743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Revenue Streams are diversified</a:t>
              </a:r>
              <a:endParaRPr/>
            </a:p>
          </p:txBody>
        </p:sp>
        <p:sp>
          <p:nvSpPr>
            <p:cNvPr id="638" name="Google Shape;638;p25"/>
            <p:cNvSpPr txBox="1"/>
            <p:nvPr/>
          </p:nvSpPr>
          <p:spPr>
            <a:xfrm>
              <a:off x="6410293" y="626008"/>
              <a:ext cx="2415520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depend on a Single Revenue Stream</a:t>
              </a:r>
              <a:endParaRPr/>
            </a:p>
          </p:txBody>
        </p:sp>
        <p:grpSp>
          <p:nvGrpSpPr>
            <p:cNvPr id="639" name="Google Shape;639;p25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640" name="Google Shape;640;p25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641" name="Google Shape;641;p25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643" name="Google Shape;643;p25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644" name="Google Shape;644;p25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645" name="Google Shape;645;p25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646" name="Google Shape;646;p25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647" name="Google Shape;647;p25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648" name="Google Shape;648;p25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649" name="Google Shape;649;p25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650" name="Google Shape;650;p25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cxnSp>
        <p:nvCxnSpPr>
          <p:cNvPr id="651" name="Google Shape;651;p25"/>
          <p:cNvCxnSpPr/>
          <p:nvPr/>
        </p:nvCxnSpPr>
        <p:spPr>
          <a:xfrm>
            <a:off x="1650813" y="7037818"/>
            <a:ext cx="6096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2" name="Google Shape;652;p25"/>
          <p:cNvSpPr/>
          <p:nvPr/>
        </p:nvSpPr>
        <p:spPr>
          <a:xfrm>
            <a:off x="1727012" y="7046772"/>
            <a:ext cx="1219200" cy="2441494"/>
          </a:xfrm>
          <a:custGeom>
            <a:avLst/>
            <a:gdLst/>
            <a:ahLst/>
            <a:cxnLst/>
            <a:rect l="l" t="t" r="r" b="b"/>
            <a:pathLst>
              <a:path w="1219200" h="3255318" extrusionOk="0">
                <a:moveTo>
                  <a:pt x="0" y="0"/>
                </a:moveTo>
                <a:lnTo>
                  <a:pt x="1219200" y="0"/>
                </a:lnTo>
                <a:lnTo>
                  <a:pt x="1219200" y="3255318"/>
                </a:lnTo>
                <a:lnTo>
                  <a:pt x="0" y="32553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4375" tIns="94375" rIns="94375" bIns="943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3" name="Google Shape;653;p25"/>
          <p:cNvCxnSpPr/>
          <p:nvPr/>
        </p:nvCxnSpPr>
        <p:spPr>
          <a:xfrm>
            <a:off x="418151" y="7351367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4" name="Google Shape;654;p25"/>
          <p:cNvCxnSpPr/>
          <p:nvPr/>
        </p:nvCxnSpPr>
        <p:spPr>
          <a:xfrm>
            <a:off x="418151" y="7706595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5" name="Google Shape;655;p25"/>
          <p:cNvCxnSpPr/>
          <p:nvPr/>
        </p:nvCxnSpPr>
        <p:spPr>
          <a:xfrm>
            <a:off x="418151" y="8011371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6" name="Google Shape;656;p25"/>
          <p:cNvCxnSpPr/>
          <p:nvPr/>
        </p:nvCxnSpPr>
        <p:spPr>
          <a:xfrm>
            <a:off x="418151" y="8291864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57" name="Google Shape;657;p25"/>
          <p:cNvGrpSpPr/>
          <p:nvPr/>
        </p:nvGrpSpPr>
        <p:grpSpPr>
          <a:xfrm>
            <a:off x="446461" y="7086033"/>
            <a:ext cx="8537199" cy="213388"/>
            <a:chOff x="258719" y="626008"/>
            <a:chExt cx="8537199" cy="284517"/>
          </a:xfrm>
        </p:grpSpPr>
        <p:sp>
          <p:nvSpPr>
            <p:cNvPr id="658" name="Google Shape;658;p25"/>
            <p:cNvSpPr txBox="1"/>
            <p:nvPr/>
          </p:nvSpPr>
          <p:spPr>
            <a:xfrm>
              <a:off x="258719" y="626008"/>
              <a:ext cx="2385624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Value Propositions are well aligned</a:t>
              </a:r>
              <a:endParaRPr/>
            </a:p>
          </p:txBody>
        </p:sp>
        <p:sp>
          <p:nvSpPr>
            <p:cNvPr id="659" name="Google Shape;659;p25"/>
            <p:cNvSpPr txBox="1"/>
            <p:nvPr/>
          </p:nvSpPr>
          <p:spPr>
            <a:xfrm>
              <a:off x="6410294" y="626008"/>
              <a:ext cx="2385624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Value Propositions are well aligned</a:t>
              </a:r>
              <a:endParaRPr/>
            </a:p>
          </p:txBody>
        </p:sp>
        <p:grpSp>
          <p:nvGrpSpPr>
            <p:cNvPr id="660" name="Google Shape;660;p25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661" name="Google Shape;661;p25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662" name="Google Shape;662;p25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663" name="Google Shape;663;p25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664" name="Google Shape;664;p25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665" name="Google Shape;665;p25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666" name="Google Shape;666;p25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667" name="Google Shape;667;p25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668" name="Google Shape;668;p25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669" name="Google Shape;669;p25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670" name="Google Shape;670;p25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671" name="Google Shape;671;p25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672" name="Google Shape;672;p25"/>
          <p:cNvGrpSpPr/>
          <p:nvPr/>
        </p:nvGrpSpPr>
        <p:grpSpPr>
          <a:xfrm>
            <a:off x="446461" y="7436816"/>
            <a:ext cx="8323665" cy="213388"/>
            <a:chOff x="258719" y="626008"/>
            <a:chExt cx="8323664" cy="284517"/>
          </a:xfrm>
        </p:grpSpPr>
        <p:sp>
          <p:nvSpPr>
            <p:cNvPr id="673" name="Google Shape;673;p25"/>
            <p:cNvSpPr txBox="1"/>
            <p:nvPr/>
          </p:nvSpPr>
          <p:spPr>
            <a:xfrm>
              <a:off x="258719" y="626008"/>
              <a:ext cx="2172089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Value Propositions have strong</a:t>
              </a:r>
              <a:endParaRPr/>
            </a:p>
          </p:txBody>
        </p:sp>
        <p:sp>
          <p:nvSpPr>
            <p:cNvPr id="674" name="Google Shape;674;p25"/>
            <p:cNvSpPr txBox="1"/>
            <p:nvPr/>
          </p:nvSpPr>
          <p:spPr>
            <a:xfrm>
              <a:off x="6410294" y="626008"/>
              <a:ext cx="2172089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Value Propositions have strong</a:t>
              </a:r>
              <a:endParaRPr/>
            </a:p>
          </p:txBody>
        </p:sp>
        <p:grpSp>
          <p:nvGrpSpPr>
            <p:cNvPr id="675" name="Google Shape;675;p25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676" name="Google Shape;676;p25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677" name="Google Shape;677;p25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678" name="Google Shape;678;p25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679" name="Google Shape;679;p25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680" name="Google Shape;680;p25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681" name="Google Shape;681;p25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682" name="Google Shape;682;p25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683" name="Google Shape;683;p25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684" name="Google Shape;684;p25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685" name="Google Shape;685;p25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686" name="Google Shape;686;p25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687" name="Google Shape;687;p25"/>
          <p:cNvGrpSpPr/>
          <p:nvPr/>
        </p:nvGrpSpPr>
        <p:grpSpPr>
          <a:xfrm>
            <a:off x="446461" y="7763947"/>
            <a:ext cx="8571365" cy="213388"/>
            <a:chOff x="258719" y="626008"/>
            <a:chExt cx="8571365" cy="284517"/>
          </a:xfrm>
        </p:grpSpPr>
        <p:sp>
          <p:nvSpPr>
            <p:cNvPr id="688" name="Google Shape;688;p25"/>
            <p:cNvSpPr txBox="1"/>
            <p:nvPr/>
          </p:nvSpPr>
          <p:spPr>
            <a:xfrm>
              <a:off x="258719" y="626008"/>
              <a:ext cx="2419790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are strong synergies between our</a:t>
              </a:r>
              <a:endParaRPr/>
            </a:p>
          </p:txBody>
        </p:sp>
        <p:sp>
          <p:nvSpPr>
            <p:cNvPr id="689" name="Google Shape;689;p25"/>
            <p:cNvSpPr txBox="1"/>
            <p:nvPr/>
          </p:nvSpPr>
          <p:spPr>
            <a:xfrm>
              <a:off x="6410294" y="626008"/>
              <a:ext cx="2419790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are strong synergies between our</a:t>
              </a:r>
              <a:endParaRPr/>
            </a:p>
          </p:txBody>
        </p:sp>
        <p:grpSp>
          <p:nvGrpSpPr>
            <p:cNvPr id="690" name="Google Shape;690;p25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691" name="Google Shape;691;p25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692" name="Google Shape;692;p25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693" name="Google Shape;693;p25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694" name="Google Shape;694;p25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695" name="Google Shape;695;p25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696" name="Google Shape;696;p25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697" name="Google Shape;697;p25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698" name="Google Shape;698;p25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700" name="Google Shape;700;p25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701" name="Google Shape;701;p25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702" name="Google Shape;702;p25"/>
          <p:cNvGrpSpPr/>
          <p:nvPr/>
        </p:nvGrpSpPr>
        <p:grpSpPr>
          <a:xfrm>
            <a:off x="446461" y="8052133"/>
            <a:ext cx="8159241" cy="213388"/>
            <a:chOff x="258719" y="626008"/>
            <a:chExt cx="8159241" cy="284517"/>
          </a:xfrm>
        </p:grpSpPr>
        <p:sp>
          <p:nvSpPr>
            <p:cNvPr id="703" name="Google Shape;703;p25"/>
            <p:cNvSpPr txBox="1"/>
            <p:nvPr/>
          </p:nvSpPr>
          <p:spPr>
            <a:xfrm>
              <a:off x="258719" y="626008"/>
              <a:ext cx="2007666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customers are very satisfied</a:t>
              </a:r>
              <a:endParaRPr/>
            </a:p>
          </p:txBody>
        </p:sp>
        <p:sp>
          <p:nvSpPr>
            <p:cNvPr id="704" name="Google Shape;704;p25"/>
            <p:cNvSpPr txBox="1"/>
            <p:nvPr/>
          </p:nvSpPr>
          <p:spPr>
            <a:xfrm>
              <a:off x="6410294" y="626008"/>
              <a:ext cx="2007666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customers are very satisfied</a:t>
              </a:r>
              <a:endParaRPr/>
            </a:p>
          </p:txBody>
        </p:sp>
        <p:grpSp>
          <p:nvGrpSpPr>
            <p:cNvPr id="705" name="Google Shape;705;p25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706" name="Google Shape;706;p25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07" name="Google Shape;707;p25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709" name="Google Shape;709;p25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710" name="Google Shape;710;p25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711" name="Google Shape;711;p25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712" name="Google Shape;712;p25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13" name="Google Shape;713;p25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714" name="Google Shape;714;p25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sp>
        <p:nvSpPr>
          <p:cNvPr id="717" name="Google Shape;717;p25"/>
          <p:cNvSpPr txBox="1"/>
          <p:nvPr/>
        </p:nvSpPr>
        <p:spPr>
          <a:xfrm>
            <a:off x="4358270" y="6784325"/>
            <a:ext cx="361303" cy="29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1" b="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718" name="Google Shape;718;p25"/>
          <p:cNvSpPr txBox="1"/>
          <p:nvPr/>
        </p:nvSpPr>
        <p:spPr>
          <a:xfrm>
            <a:off x="4728110" y="6787883"/>
            <a:ext cx="316462" cy="29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1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grpSp>
        <p:nvGrpSpPr>
          <p:cNvPr id="719" name="Google Shape;719;p25"/>
          <p:cNvGrpSpPr/>
          <p:nvPr/>
        </p:nvGrpSpPr>
        <p:grpSpPr>
          <a:xfrm>
            <a:off x="220215" y="3075267"/>
            <a:ext cx="8388000" cy="2450449"/>
            <a:chOff x="313904" y="4529717"/>
            <a:chExt cx="6296825" cy="2452712"/>
          </a:xfrm>
        </p:grpSpPr>
        <p:cxnSp>
          <p:nvCxnSpPr>
            <p:cNvPr id="720" name="Google Shape;720;p25"/>
            <p:cNvCxnSpPr/>
            <p:nvPr/>
          </p:nvCxnSpPr>
          <p:spPr>
            <a:xfrm>
              <a:off x="1239256" y="4529717"/>
              <a:ext cx="4576233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21" name="Google Shape;721;p25"/>
            <p:cNvSpPr/>
            <p:nvPr/>
          </p:nvSpPr>
          <p:spPr>
            <a:xfrm>
              <a:off x="1296458" y="4538680"/>
              <a:ext cx="915247" cy="2443749"/>
            </a:xfrm>
            <a:custGeom>
              <a:avLst/>
              <a:gdLst/>
              <a:ahLst/>
              <a:cxnLst/>
              <a:rect l="l" t="t" r="r" b="b"/>
              <a:pathLst>
                <a:path w="1219200" h="3255318" extrusionOk="0">
                  <a:moveTo>
                    <a:pt x="0" y="0"/>
                  </a:moveTo>
                  <a:lnTo>
                    <a:pt x="1219200" y="0"/>
                  </a:lnTo>
                  <a:lnTo>
                    <a:pt x="1219200" y="3255318"/>
                  </a:lnTo>
                  <a:lnTo>
                    <a:pt x="0" y="32553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4375" tIns="94375" rIns="94375" bIns="94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7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2" name="Google Shape;722;p25"/>
            <p:cNvCxnSpPr/>
            <p:nvPr/>
          </p:nvCxnSpPr>
          <p:spPr>
            <a:xfrm>
              <a:off x="313904" y="4843556"/>
              <a:ext cx="629682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0CCE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3" name="Google Shape;723;p25"/>
            <p:cNvCxnSpPr/>
            <p:nvPr/>
          </p:nvCxnSpPr>
          <p:spPr>
            <a:xfrm>
              <a:off x="313904" y="5199112"/>
              <a:ext cx="629682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0CCE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4" name="Google Shape;724;p25"/>
            <p:cNvCxnSpPr/>
            <p:nvPr/>
          </p:nvCxnSpPr>
          <p:spPr>
            <a:xfrm>
              <a:off x="313904" y="5504169"/>
              <a:ext cx="629682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0CCE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5" name="Google Shape;725;p25"/>
            <p:cNvCxnSpPr/>
            <p:nvPr/>
          </p:nvCxnSpPr>
          <p:spPr>
            <a:xfrm>
              <a:off x="313904" y="5784922"/>
              <a:ext cx="629682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0CCE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26" name="Google Shape;726;p25"/>
            <p:cNvGrpSpPr/>
            <p:nvPr/>
          </p:nvGrpSpPr>
          <p:grpSpPr>
            <a:xfrm>
              <a:off x="335156" y="4577977"/>
              <a:ext cx="5937544" cy="213585"/>
              <a:chOff x="258719" y="626008"/>
              <a:chExt cx="7909403" cy="284517"/>
            </a:xfrm>
          </p:grpSpPr>
          <p:sp>
            <p:nvSpPr>
              <p:cNvPr id="727" name="Google Shape;727;p25"/>
              <p:cNvSpPr txBox="1"/>
              <p:nvPr/>
            </p:nvSpPr>
            <p:spPr>
              <a:xfrm>
                <a:off x="258719" y="626008"/>
                <a:ext cx="1631842" cy="284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Our Costs are predictable</a:t>
                </a:r>
                <a:endParaRPr/>
              </a:p>
            </p:txBody>
          </p:sp>
          <p:sp>
            <p:nvSpPr>
              <p:cNvPr id="728" name="Google Shape;728;p25"/>
              <p:cNvSpPr txBox="1"/>
              <p:nvPr/>
            </p:nvSpPr>
            <p:spPr>
              <a:xfrm>
                <a:off x="6410293" y="626008"/>
                <a:ext cx="1757829" cy="284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Our costs are unpredictable</a:t>
                </a:r>
                <a:endParaRPr/>
              </a:p>
            </p:txBody>
          </p:sp>
          <p:grpSp>
            <p:nvGrpSpPr>
              <p:cNvPr id="729" name="Google Shape;729;p25"/>
              <p:cNvGrpSpPr/>
              <p:nvPr/>
            </p:nvGrpSpPr>
            <p:grpSpPr>
              <a:xfrm>
                <a:off x="2629247" y="633766"/>
                <a:ext cx="1716807" cy="238400"/>
                <a:chOff x="3312414" y="632664"/>
                <a:chExt cx="1716807" cy="238400"/>
              </a:xfrm>
            </p:grpSpPr>
            <p:sp>
              <p:nvSpPr>
                <p:cNvPr id="730" name="Google Shape;730;p25"/>
                <p:cNvSpPr/>
                <p:nvPr/>
              </p:nvSpPr>
              <p:spPr>
                <a:xfrm>
                  <a:off x="477195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731" name="Google Shape;731;p25"/>
                <p:cNvSpPr/>
                <p:nvPr/>
              </p:nvSpPr>
              <p:spPr>
                <a:xfrm>
                  <a:off x="440706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732" name="Google Shape;732;p25"/>
                <p:cNvSpPr/>
                <p:nvPr/>
              </p:nvSpPr>
              <p:spPr>
                <a:xfrm>
                  <a:off x="404218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733" name="Google Shape;733;p25"/>
                <p:cNvSpPr/>
                <p:nvPr/>
              </p:nvSpPr>
              <p:spPr>
                <a:xfrm>
                  <a:off x="367729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734" name="Google Shape;734;p25"/>
                <p:cNvSpPr/>
                <p:nvPr/>
              </p:nvSpPr>
              <p:spPr>
                <a:xfrm>
                  <a:off x="331241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735" name="Google Shape;735;p25"/>
              <p:cNvGrpSpPr/>
              <p:nvPr/>
            </p:nvGrpSpPr>
            <p:grpSpPr>
              <a:xfrm>
                <a:off x="4670373" y="633766"/>
                <a:ext cx="1691531" cy="238400"/>
                <a:chOff x="5248434" y="632664"/>
                <a:chExt cx="1691531" cy="238400"/>
              </a:xfrm>
            </p:grpSpPr>
            <p:sp>
              <p:nvSpPr>
                <p:cNvPr id="736" name="Google Shape;736;p25"/>
                <p:cNvSpPr/>
                <p:nvPr/>
              </p:nvSpPr>
              <p:spPr>
                <a:xfrm>
                  <a:off x="524843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737" name="Google Shape;737;p25"/>
                <p:cNvSpPr/>
                <p:nvPr/>
              </p:nvSpPr>
              <p:spPr>
                <a:xfrm>
                  <a:off x="5607000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738" name="Google Shape;738;p25"/>
                <p:cNvSpPr/>
                <p:nvPr/>
              </p:nvSpPr>
              <p:spPr>
                <a:xfrm>
                  <a:off x="596556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739" name="Google Shape;739;p25"/>
                <p:cNvSpPr/>
                <p:nvPr/>
              </p:nvSpPr>
              <p:spPr>
                <a:xfrm>
                  <a:off x="632413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740" name="Google Shape;740;p25"/>
                <p:cNvSpPr/>
                <p:nvPr/>
              </p:nvSpPr>
              <p:spPr>
                <a:xfrm>
                  <a:off x="668269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</p:grpSp>
        <p:grpSp>
          <p:nvGrpSpPr>
            <p:cNvPr id="741" name="Google Shape;741;p25"/>
            <p:cNvGrpSpPr/>
            <p:nvPr/>
          </p:nvGrpSpPr>
          <p:grpSpPr>
            <a:xfrm>
              <a:off x="335156" y="4831799"/>
              <a:ext cx="6032122" cy="344568"/>
              <a:chOff x="258719" y="496418"/>
              <a:chExt cx="8035390" cy="459001"/>
            </a:xfrm>
          </p:grpSpPr>
          <p:sp>
            <p:nvSpPr>
              <p:cNvPr id="742" name="Google Shape;742;p25"/>
              <p:cNvSpPr txBox="1"/>
              <p:nvPr/>
            </p:nvSpPr>
            <p:spPr>
              <a:xfrm>
                <a:off x="258719" y="496418"/>
                <a:ext cx="2400572" cy="446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Our Cost Structure is correctly matched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 our business model</a:t>
                </a:r>
                <a:endParaRPr/>
              </a:p>
            </p:txBody>
          </p:sp>
          <p:sp>
            <p:nvSpPr>
              <p:cNvPr id="743" name="Google Shape;743;p25"/>
              <p:cNvSpPr txBox="1"/>
              <p:nvPr/>
            </p:nvSpPr>
            <p:spPr>
              <a:xfrm>
                <a:off x="6410293" y="509379"/>
                <a:ext cx="1883816" cy="446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Our Cost Structure &amp; business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Model are poorly matched</a:t>
                </a:r>
                <a:endParaRPr/>
              </a:p>
            </p:txBody>
          </p:sp>
          <p:grpSp>
            <p:nvGrpSpPr>
              <p:cNvPr id="744" name="Google Shape;744;p25"/>
              <p:cNvGrpSpPr/>
              <p:nvPr/>
            </p:nvGrpSpPr>
            <p:grpSpPr>
              <a:xfrm>
                <a:off x="2629247" y="633766"/>
                <a:ext cx="1716807" cy="238400"/>
                <a:chOff x="3312414" y="632664"/>
                <a:chExt cx="1716807" cy="238400"/>
              </a:xfrm>
            </p:grpSpPr>
            <p:sp>
              <p:nvSpPr>
                <p:cNvPr id="745" name="Google Shape;745;p25"/>
                <p:cNvSpPr/>
                <p:nvPr/>
              </p:nvSpPr>
              <p:spPr>
                <a:xfrm>
                  <a:off x="477195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746" name="Google Shape;746;p25"/>
                <p:cNvSpPr/>
                <p:nvPr/>
              </p:nvSpPr>
              <p:spPr>
                <a:xfrm>
                  <a:off x="440706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747" name="Google Shape;747;p25"/>
                <p:cNvSpPr/>
                <p:nvPr/>
              </p:nvSpPr>
              <p:spPr>
                <a:xfrm>
                  <a:off x="404218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748" name="Google Shape;748;p25"/>
                <p:cNvSpPr/>
                <p:nvPr/>
              </p:nvSpPr>
              <p:spPr>
                <a:xfrm>
                  <a:off x="367729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749" name="Google Shape;749;p25"/>
                <p:cNvSpPr/>
                <p:nvPr/>
              </p:nvSpPr>
              <p:spPr>
                <a:xfrm>
                  <a:off x="331241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750" name="Google Shape;750;p25"/>
              <p:cNvGrpSpPr/>
              <p:nvPr/>
            </p:nvGrpSpPr>
            <p:grpSpPr>
              <a:xfrm>
                <a:off x="4670373" y="633766"/>
                <a:ext cx="1691531" cy="238400"/>
                <a:chOff x="5248434" y="632664"/>
                <a:chExt cx="1691531" cy="238400"/>
              </a:xfrm>
            </p:grpSpPr>
            <p:sp>
              <p:nvSpPr>
                <p:cNvPr id="751" name="Google Shape;751;p25"/>
                <p:cNvSpPr/>
                <p:nvPr/>
              </p:nvSpPr>
              <p:spPr>
                <a:xfrm>
                  <a:off x="524843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752" name="Google Shape;752;p25"/>
                <p:cNvSpPr/>
                <p:nvPr/>
              </p:nvSpPr>
              <p:spPr>
                <a:xfrm>
                  <a:off x="5607000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753" name="Google Shape;753;p25"/>
                <p:cNvSpPr/>
                <p:nvPr/>
              </p:nvSpPr>
              <p:spPr>
                <a:xfrm>
                  <a:off x="596556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754" name="Google Shape;754;p25"/>
                <p:cNvSpPr/>
                <p:nvPr/>
              </p:nvSpPr>
              <p:spPr>
                <a:xfrm>
                  <a:off x="632413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755" name="Google Shape;755;p25"/>
                <p:cNvSpPr/>
                <p:nvPr/>
              </p:nvSpPr>
              <p:spPr>
                <a:xfrm>
                  <a:off x="668269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</p:grpSp>
        <p:grpSp>
          <p:nvGrpSpPr>
            <p:cNvPr id="756" name="Google Shape;756;p25"/>
            <p:cNvGrpSpPr/>
            <p:nvPr/>
          </p:nvGrpSpPr>
          <p:grpSpPr>
            <a:xfrm>
              <a:off x="335156" y="5256517"/>
              <a:ext cx="6232499" cy="213585"/>
              <a:chOff x="258719" y="626008"/>
              <a:chExt cx="8302311" cy="284517"/>
            </a:xfrm>
          </p:grpSpPr>
          <p:sp>
            <p:nvSpPr>
              <p:cNvPr id="757" name="Google Shape;757;p25"/>
              <p:cNvSpPr txBox="1"/>
              <p:nvPr/>
            </p:nvSpPr>
            <p:spPr>
              <a:xfrm>
                <a:off x="258719" y="626008"/>
                <a:ext cx="2009800" cy="284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Our operations are cost-efficient</a:t>
                </a:r>
                <a:endParaRPr/>
              </a:p>
            </p:txBody>
          </p:sp>
          <p:sp>
            <p:nvSpPr>
              <p:cNvPr id="758" name="Google Shape;758;p25"/>
              <p:cNvSpPr txBox="1"/>
              <p:nvPr/>
            </p:nvSpPr>
            <p:spPr>
              <a:xfrm>
                <a:off x="6410295" y="626008"/>
                <a:ext cx="2150735" cy="284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Our operations are cost-inefficient</a:t>
                </a:r>
                <a:endParaRPr/>
              </a:p>
            </p:txBody>
          </p:sp>
          <p:grpSp>
            <p:nvGrpSpPr>
              <p:cNvPr id="759" name="Google Shape;759;p25"/>
              <p:cNvGrpSpPr/>
              <p:nvPr/>
            </p:nvGrpSpPr>
            <p:grpSpPr>
              <a:xfrm>
                <a:off x="2629247" y="633766"/>
                <a:ext cx="1716807" cy="238400"/>
                <a:chOff x="3312414" y="632664"/>
                <a:chExt cx="1716807" cy="238400"/>
              </a:xfrm>
            </p:grpSpPr>
            <p:sp>
              <p:nvSpPr>
                <p:cNvPr id="760" name="Google Shape;760;p25"/>
                <p:cNvSpPr/>
                <p:nvPr/>
              </p:nvSpPr>
              <p:spPr>
                <a:xfrm>
                  <a:off x="477195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761" name="Google Shape;761;p25"/>
                <p:cNvSpPr/>
                <p:nvPr/>
              </p:nvSpPr>
              <p:spPr>
                <a:xfrm>
                  <a:off x="440706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762" name="Google Shape;762;p25"/>
                <p:cNvSpPr/>
                <p:nvPr/>
              </p:nvSpPr>
              <p:spPr>
                <a:xfrm>
                  <a:off x="404218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763" name="Google Shape;763;p25"/>
                <p:cNvSpPr/>
                <p:nvPr/>
              </p:nvSpPr>
              <p:spPr>
                <a:xfrm>
                  <a:off x="367729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764" name="Google Shape;764;p25"/>
                <p:cNvSpPr/>
                <p:nvPr/>
              </p:nvSpPr>
              <p:spPr>
                <a:xfrm>
                  <a:off x="331241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765" name="Google Shape;765;p25"/>
              <p:cNvGrpSpPr/>
              <p:nvPr/>
            </p:nvGrpSpPr>
            <p:grpSpPr>
              <a:xfrm>
                <a:off x="4670373" y="633766"/>
                <a:ext cx="1691531" cy="238400"/>
                <a:chOff x="5248434" y="632664"/>
                <a:chExt cx="1691531" cy="238400"/>
              </a:xfrm>
            </p:grpSpPr>
            <p:sp>
              <p:nvSpPr>
                <p:cNvPr id="766" name="Google Shape;766;p25"/>
                <p:cNvSpPr/>
                <p:nvPr/>
              </p:nvSpPr>
              <p:spPr>
                <a:xfrm>
                  <a:off x="524843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767" name="Google Shape;767;p25"/>
                <p:cNvSpPr/>
                <p:nvPr/>
              </p:nvSpPr>
              <p:spPr>
                <a:xfrm>
                  <a:off x="5607000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768" name="Google Shape;768;p25"/>
                <p:cNvSpPr/>
                <p:nvPr/>
              </p:nvSpPr>
              <p:spPr>
                <a:xfrm>
                  <a:off x="596556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769" name="Google Shape;769;p25"/>
                <p:cNvSpPr/>
                <p:nvPr/>
              </p:nvSpPr>
              <p:spPr>
                <a:xfrm>
                  <a:off x="632413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770" name="Google Shape;770;p25"/>
                <p:cNvSpPr/>
                <p:nvPr/>
              </p:nvSpPr>
              <p:spPr>
                <a:xfrm>
                  <a:off x="668269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</p:grpSp>
        <p:grpSp>
          <p:nvGrpSpPr>
            <p:cNvPr id="771" name="Google Shape;771;p25"/>
            <p:cNvGrpSpPr/>
            <p:nvPr/>
          </p:nvGrpSpPr>
          <p:grpSpPr>
            <a:xfrm>
              <a:off x="335156" y="5544969"/>
              <a:ext cx="6117079" cy="213585"/>
              <a:chOff x="258719" y="626008"/>
              <a:chExt cx="8148563" cy="284517"/>
            </a:xfrm>
          </p:grpSpPr>
          <p:sp>
            <p:nvSpPr>
              <p:cNvPr id="772" name="Google Shape;772;p25"/>
              <p:cNvSpPr txBox="1"/>
              <p:nvPr/>
            </p:nvSpPr>
            <p:spPr>
              <a:xfrm>
                <a:off x="258719" y="626008"/>
                <a:ext cx="2208390" cy="284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 benefit from economies of scale</a:t>
                </a:r>
                <a:endParaRPr/>
              </a:p>
            </p:txBody>
          </p:sp>
          <p:sp>
            <p:nvSpPr>
              <p:cNvPr id="773" name="Google Shape;773;p25"/>
              <p:cNvSpPr txBox="1"/>
              <p:nvPr/>
            </p:nvSpPr>
            <p:spPr>
              <a:xfrm>
                <a:off x="6410293" y="626008"/>
                <a:ext cx="1996989" cy="284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 enjoy no economies of scale</a:t>
                </a:r>
                <a:endParaRPr/>
              </a:p>
            </p:txBody>
          </p:sp>
          <p:grpSp>
            <p:nvGrpSpPr>
              <p:cNvPr id="774" name="Google Shape;774;p25"/>
              <p:cNvGrpSpPr/>
              <p:nvPr/>
            </p:nvGrpSpPr>
            <p:grpSpPr>
              <a:xfrm>
                <a:off x="2629247" y="633766"/>
                <a:ext cx="1716807" cy="238400"/>
                <a:chOff x="3312414" y="632664"/>
                <a:chExt cx="1716807" cy="238400"/>
              </a:xfrm>
            </p:grpSpPr>
            <p:sp>
              <p:nvSpPr>
                <p:cNvPr id="775" name="Google Shape;775;p25"/>
                <p:cNvSpPr/>
                <p:nvPr/>
              </p:nvSpPr>
              <p:spPr>
                <a:xfrm>
                  <a:off x="477195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776" name="Google Shape;776;p25"/>
                <p:cNvSpPr/>
                <p:nvPr/>
              </p:nvSpPr>
              <p:spPr>
                <a:xfrm>
                  <a:off x="440706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777" name="Google Shape;777;p25"/>
                <p:cNvSpPr/>
                <p:nvPr/>
              </p:nvSpPr>
              <p:spPr>
                <a:xfrm>
                  <a:off x="404218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778" name="Google Shape;778;p25"/>
                <p:cNvSpPr/>
                <p:nvPr/>
              </p:nvSpPr>
              <p:spPr>
                <a:xfrm>
                  <a:off x="367729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779" name="Google Shape;779;p25"/>
                <p:cNvSpPr/>
                <p:nvPr/>
              </p:nvSpPr>
              <p:spPr>
                <a:xfrm>
                  <a:off x="331241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780" name="Google Shape;780;p25"/>
              <p:cNvGrpSpPr/>
              <p:nvPr/>
            </p:nvGrpSpPr>
            <p:grpSpPr>
              <a:xfrm>
                <a:off x="4670373" y="633766"/>
                <a:ext cx="1691531" cy="238400"/>
                <a:chOff x="5248434" y="632664"/>
                <a:chExt cx="1691531" cy="238400"/>
              </a:xfrm>
            </p:grpSpPr>
            <p:sp>
              <p:nvSpPr>
                <p:cNvPr id="781" name="Google Shape;781;p25"/>
                <p:cNvSpPr/>
                <p:nvPr/>
              </p:nvSpPr>
              <p:spPr>
                <a:xfrm>
                  <a:off x="524843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782" name="Google Shape;782;p25"/>
                <p:cNvSpPr/>
                <p:nvPr/>
              </p:nvSpPr>
              <p:spPr>
                <a:xfrm>
                  <a:off x="5607000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596556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632413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668269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</p:grpSp>
      </p:grpSp>
      <p:cxnSp>
        <p:nvCxnSpPr>
          <p:cNvPr id="786" name="Google Shape;786;p25"/>
          <p:cNvCxnSpPr/>
          <p:nvPr/>
        </p:nvCxnSpPr>
        <p:spPr>
          <a:xfrm>
            <a:off x="4516561" y="4491279"/>
            <a:ext cx="5075" cy="125883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87" name="Google Shape;787;p25"/>
          <p:cNvSpPr txBox="1"/>
          <p:nvPr/>
        </p:nvSpPr>
        <p:spPr>
          <a:xfrm>
            <a:off x="0" y="79936"/>
            <a:ext cx="2731552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Value Proposition Assessment</a:t>
            </a:r>
            <a:endParaRPr/>
          </a:p>
        </p:txBody>
      </p:sp>
      <p:sp>
        <p:nvSpPr>
          <p:cNvPr id="788" name="Google Shape;788;p25"/>
          <p:cNvSpPr txBox="1"/>
          <p:nvPr/>
        </p:nvSpPr>
        <p:spPr>
          <a:xfrm>
            <a:off x="126883" y="1560035"/>
            <a:ext cx="2539370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Cost/ Revenue Assessment</a:t>
            </a:r>
            <a:endParaRPr/>
          </a:p>
        </p:txBody>
      </p:sp>
      <p:sp>
        <p:nvSpPr>
          <p:cNvPr id="789" name="Google Shape;789;p25"/>
          <p:cNvSpPr txBox="1"/>
          <p:nvPr/>
        </p:nvSpPr>
        <p:spPr>
          <a:xfrm>
            <a:off x="4243256" y="1583622"/>
            <a:ext cx="846030" cy="21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Revenue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6"/>
          <p:cNvSpPr/>
          <p:nvPr/>
        </p:nvSpPr>
        <p:spPr>
          <a:xfrm>
            <a:off x="1524000" y="294068"/>
            <a:ext cx="1219200" cy="2441494"/>
          </a:xfrm>
          <a:custGeom>
            <a:avLst/>
            <a:gdLst/>
            <a:ahLst/>
            <a:cxnLst/>
            <a:rect l="l" t="t" r="r" b="b"/>
            <a:pathLst>
              <a:path w="1219200" h="3255318" extrusionOk="0">
                <a:moveTo>
                  <a:pt x="0" y="0"/>
                </a:moveTo>
                <a:lnTo>
                  <a:pt x="1219200" y="0"/>
                </a:lnTo>
                <a:lnTo>
                  <a:pt x="1219200" y="3255318"/>
                </a:lnTo>
                <a:lnTo>
                  <a:pt x="0" y="32553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4375" tIns="94375" rIns="94375" bIns="943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5" name="Google Shape;795;p26"/>
          <p:cNvCxnSpPr/>
          <p:nvPr/>
        </p:nvCxnSpPr>
        <p:spPr>
          <a:xfrm>
            <a:off x="215139" y="598663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6" name="Google Shape;796;p26"/>
          <p:cNvSpPr/>
          <p:nvPr/>
        </p:nvSpPr>
        <p:spPr>
          <a:xfrm>
            <a:off x="2834641" y="883214"/>
            <a:ext cx="4785360" cy="762966"/>
          </a:xfrm>
          <a:custGeom>
            <a:avLst/>
            <a:gdLst/>
            <a:ahLst/>
            <a:cxnLst/>
            <a:rect l="l" t="t" r="r" b="b"/>
            <a:pathLst>
              <a:path w="4785360" h="1017286" extrusionOk="0">
                <a:moveTo>
                  <a:pt x="0" y="0"/>
                </a:moveTo>
                <a:lnTo>
                  <a:pt x="4785360" y="0"/>
                </a:lnTo>
                <a:lnTo>
                  <a:pt x="4785360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34425" tIns="134425" rIns="134425" bIns="134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2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7" name="Google Shape;797;p26"/>
          <p:cNvCxnSpPr/>
          <p:nvPr/>
        </p:nvCxnSpPr>
        <p:spPr>
          <a:xfrm>
            <a:off x="215139" y="953891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8" name="Google Shape;798;p26"/>
          <p:cNvCxnSpPr/>
          <p:nvPr/>
        </p:nvCxnSpPr>
        <p:spPr>
          <a:xfrm>
            <a:off x="215139" y="1292925"/>
            <a:ext cx="8388000" cy="0"/>
          </a:xfrm>
          <a:prstGeom prst="straightConnector1">
            <a:avLst/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99" name="Google Shape;799;p26"/>
          <p:cNvGrpSpPr/>
          <p:nvPr/>
        </p:nvGrpSpPr>
        <p:grpSpPr>
          <a:xfrm>
            <a:off x="243449" y="302951"/>
            <a:ext cx="8052471" cy="223106"/>
            <a:chOff x="258719" y="585509"/>
            <a:chExt cx="8052474" cy="297477"/>
          </a:xfrm>
        </p:grpSpPr>
        <p:sp>
          <p:nvSpPr>
            <p:cNvPr id="800" name="Google Shape;800;p26"/>
            <p:cNvSpPr txBox="1"/>
            <p:nvPr/>
          </p:nvSpPr>
          <p:spPr>
            <a:xfrm>
              <a:off x="258719" y="598467"/>
              <a:ext cx="1862462" cy="2845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churn rates are low</a:t>
              </a:r>
              <a:endParaRPr/>
            </a:p>
          </p:txBody>
        </p:sp>
        <p:sp>
          <p:nvSpPr>
            <p:cNvPr id="801" name="Google Shape;801;p26"/>
            <p:cNvSpPr txBox="1"/>
            <p:nvPr/>
          </p:nvSpPr>
          <p:spPr>
            <a:xfrm>
              <a:off x="6410294" y="585509"/>
              <a:ext cx="1900899" cy="2845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churn rates are high</a:t>
              </a: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805" name="Google Shape;805;p26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806" name="Google Shape;806;p26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808" name="Google Shape;808;p26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809" name="Google Shape;809;p26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810" name="Google Shape;810;p26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814" name="Google Shape;814;p26"/>
          <p:cNvGrpSpPr/>
          <p:nvPr/>
        </p:nvGrpSpPr>
        <p:grpSpPr>
          <a:xfrm>
            <a:off x="243449" y="627712"/>
            <a:ext cx="8105856" cy="241017"/>
            <a:chOff x="258719" y="550810"/>
            <a:chExt cx="8105855" cy="321356"/>
          </a:xfrm>
        </p:grpSpPr>
        <p:sp>
          <p:nvSpPr>
            <p:cNvPr id="815" name="Google Shape;815;p26"/>
            <p:cNvSpPr txBox="1"/>
            <p:nvPr/>
          </p:nvSpPr>
          <p:spPr>
            <a:xfrm>
              <a:off x="258719" y="550810"/>
              <a:ext cx="2065319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base is well segmented</a:t>
              </a:r>
              <a:endParaRPr/>
            </a:p>
          </p:txBody>
        </p:sp>
        <p:sp>
          <p:nvSpPr>
            <p:cNvPr id="816" name="Google Shape;816;p26"/>
            <p:cNvSpPr txBox="1"/>
            <p:nvPr/>
          </p:nvSpPr>
          <p:spPr>
            <a:xfrm>
              <a:off x="6410293" y="577583"/>
              <a:ext cx="1954281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base is unsegmented</a:t>
              </a:r>
              <a:endParaRPr/>
            </a:p>
          </p:txBody>
        </p:sp>
        <p:grpSp>
          <p:nvGrpSpPr>
            <p:cNvPr id="817" name="Google Shape;817;p26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818" name="Google Shape;818;p26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819" name="Google Shape;819;p26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820" name="Google Shape;820;p26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821" name="Google Shape;821;p26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822" name="Google Shape;822;p26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823" name="Google Shape;823;p26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824" name="Google Shape;824;p26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825" name="Google Shape;825;p26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826" name="Google Shape;826;p26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827" name="Google Shape;827;p26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828" name="Google Shape;828;p26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829" name="Google Shape;829;p26"/>
          <p:cNvGrpSpPr/>
          <p:nvPr/>
        </p:nvGrpSpPr>
        <p:grpSpPr>
          <a:xfrm>
            <a:off x="243449" y="914050"/>
            <a:ext cx="7992681" cy="354922"/>
            <a:chOff x="258719" y="496420"/>
            <a:chExt cx="7992684" cy="473232"/>
          </a:xfrm>
        </p:grpSpPr>
        <p:sp>
          <p:nvSpPr>
            <p:cNvPr id="830" name="Google Shape;830;p26"/>
            <p:cNvSpPr txBox="1"/>
            <p:nvPr/>
          </p:nvSpPr>
          <p:spPr>
            <a:xfrm>
              <a:off x="258719" y="523614"/>
              <a:ext cx="1903033" cy="446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are continuously acquiring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new customers</a:t>
              </a:r>
              <a:endParaRPr/>
            </a:p>
          </p:txBody>
        </p:sp>
        <p:sp>
          <p:nvSpPr>
            <p:cNvPr id="831" name="Google Shape;831;p26"/>
            <p:cNvSpPr txBox="1"/>
            <p:nvPr/>
          </p:nvSpPr>
          <p:spPr>
            <a:xfrm>
              <a:off x="6410294" y="496420"/>
              <a:ext cx="1841109" cy="446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are failing to acquire new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customers</a:t>
              </a:r>
              <a:endParaRPr/>
            </a:p>
          </p:txBody>
        </p:sp>
        <p:grpSp>
          <p:nvGrpSpPr>
            <p:cNvPr id="832" name="Google Shape;832;p26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833" name="Google Shape;833;p26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834" name="Google Shape;834;p26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835" name="Google Shape;835;p26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836" name="Google Shape;836;p26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837" name="Google Shape;837;p26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838" name="Google Shape;838;p26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839" name="Google Shape;839;p26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840" name="Google Shape;840;p26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841" name="Google Shape;841;p26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842" name="Google Shape;842;p26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843" name="Google Shape;843;p26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sp>
        <p:nvSpPr>
          <p:cNvPr id="844" name="Google Shape;844;p26"/>
          <p:cNvSpPr txBox="1"/>
          <p:nvPr/>
        </p:nvSpPr>
        <p:spPr>
          <a:xfrm>
            <a:off x="4155258" y="31621"/>
            <a:ext cx="361303" cy="29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1" b="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845" name="Google Shape;845;p26"/>
          <p:cNvSpPr txBox="1"/>
          <p:nvPr/>
        </p:nvSpPr>
        <p:spPr>
          <a:xfrm>
            <a:off x="4525098" y="35180"/>
            <a:ext cx="316462" cy="29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1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846" name="Google Shape;846;p26"/>
          <p:cNvSpPr txBox="1"/>
          <p:nvPr/>
        </p:nvSpPr>
        <p:spPr>
          <a:xfrm>
            <a:off x="0" y="45678"/>
            <a:ext cx="2876758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Customer Interface Assessment</a:t>
            </a:r>
            <a:endParaRPr/>
          </a:p>
        </p:txBody>
      </p:sp>
      <p:grpSp>
        <p:nvGrpSpPr>
          <p:cNvPr id="847" name="Google Shape;847;p26"/>
          <p:cNvGrpSpPr/>
          <p:nvPr/>
        </p:nvGrpSpPr>
        <p:grpSpPr>
          <a:xfrm>
            <a:off x="215139" y="273694"/>
            <a:ext cx="8579116" cy="8723536"/>
            <a:chOff x="161504" y="273947"/>
            <a:chExt cx="6440295" cy="8731592"/>
          </a:xfrm>
        </p:grpSpPr>
        <p:sp>
          <p:nvSpPr>
            <p:cNvPr id="848" name="Google Shape;848;p26"/>
            <p:cNvSpPr/>
            <p:nvPr/>
          </p:nvSpPr>
          <p:spPr>
            <a:xfrm>
              <a:off x="1144058" y="1334470"/>
              <a:ext cx="915247" cy="2443749"/>
            </a:xfrm>
            <a:custGeom>
              <a:avLst/>
              <a:gdLst/>
              <a:ahLst/>
              <a:cxnLst/>
              <a:rect l="l" t="t" r="r" b="b"/>
              <a:pathLst>
                <a:path w="1219200" h="3255318" extrusionOk="0">
                  <a:moveTo>
                    <a:pt x="0" y="0"/>
                  </a:moveTo>
                  <a:lnTo>
                    <a:pt x="1219200" y="0"/>
                  </a:lnTo>
                  <a:lnTo>
                    <a:pt x="1219200" y="3255318"/>
                  </a:lnTo>
                  <a:lnTo>
                    <a:pt x="0" y="32553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4375" tIns="94375" rIns="94375" bIns="94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7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9" name="Google Shape;849;p26"/>
            <p:cNvCxnSpPr/>
            <p:nvPr/>
          </p:nvCxnSpPr>
          <p:spPr>
            <a:xfrm>
              <a:off x="161504" y="1639346"/>
              <a:ext cx="629682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0CCE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0" name="Google Shape;850;p26"/>
            <p:cNvSpPr/>
            <p:nvPr/>
          </p:nvSpPr>
          <p:spPr>
            <a:xfrm>
              <a:off x="2127949" y="1924160"/>
              <a:ext cx="3592343" cy="763671"/>
            </a:xfrm>
            <a:custGeom>
              <a:avLst/>
              <a:gdLst/>
              <a:ahLst/>
              <a:cxnLst/>
              <a:rect l="l" t="t" r="r" b="b"/>
              <a:pathLst>
                <a:path w="4785360" h="1017286" extrusionOk="0">
                  <a:moveTo>
                    <a:pt x="0" y="0"/>
                  </a:moveTo>
                  <a:lnTo>
                    <a:pt x="4785360" y="0"/>
                  </a:lnTo>
                  <a:lnTo>
                    <a:pt x="4785360" y="1017286"/>
                  </a:lnTo>
                  <a:lnTo>
                    <a:pt x="0" y="101728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34425" tIns="134425" rIns="134425" bIns="134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52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51" name="Google Shape;851;p26"/>
            <p:cNvCxnSpPr/>
            <p:nvPr/>
          </p:nvCxnSpPr>
          <p:spPr>
            <a:xfrm>
              <a:off x="161504" y="1994902"/>
              <a:ext cx="629682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0CCE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2" name="Google Shape;852;p26"/>
            <p:cNvCxnSpPr/>
            <p:nvPr/>
          </p:nvCxnSpPr>
          <p:spPr>
            <a:xfrm>
              <a:off x="161504" y="2299959"/>
              <a:ext cx="629682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0CCE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3" name="Google Shape;853;p26"/>
            <p:cNvCxnSpPr/>
            <p:nvPr/>
          </p:nvCxnSpPr>
          <p:spPr>
            <a:xfrm>
              <a:off x="161504" y="2580712"/>
              <a:ext cx="629682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0CCE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4" name="Google Shape;854;p26"/>
            <p:cNvCxnSpPr/>
            <p:nvPr/>
          </p:nvCxnSpPr>
          <p:spPr>
            <a:xfrm>
              <a:off x="3374972" y="273947"/>
              <a:ext cx="15585" cy="43920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grpSp>
          <p:nvGrpSpPr>
            <p:cNvPr id="855" name="Google Shape;855;p26"/>
            <p:cNvGrpSpPr/>
            <p:nvPr/>
          </p:nvGrpSpPr>
          <p:grpSpPr>
            <a:xfrm>
              <a:off x="182756" y="1373767"/>
              <a:ext cx="5942352" cy="213585"/>
              <a:chOff x="258719" y="626008"/>
              <a:chExt cx="7915810" cy="284517"/>
            </a:xfrm>
          </p:grpSpPr>
          <p:sp>
            <p:nvSpPr>
              <p:cNvPr id="856" name="Google Shape;856;p26"/>
              <p:cNvSpPr txBox="1"/>
              <p:nvPr/>
            </p:nvSpPr>
            <p:spPr>
              <a:xfrm>
                <a:off x="258719" y="626008"/>
                <a:ext cx="1928657" cy="284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Our Channels are very efficient</a:t>
                </a:r>
                <a:endParaRPr/>
              </a:p>
            </p:txBody>
          </p:sp>
          <p:sp>
            <p:nvSpPr>
              <p:cNvPr id="857" name="Google Shape;857;p26"/>
              <p:cNvSpPr txBox="1"/>
              <p:nvPr/>
            </p:nvSpPr>
            <p:spPr>
              <a:xfrm>
                <a:off x="6410293" y="626008"/>
                <a:ext cx="1764236" cy="284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Our Channels are inefficient</a:t>
                </a:r>
                <a:endParaRPr/>
              </a:p>
            </p:txBody>
          </p:sp>
          <p:grpSp>
            <p:nvGrpSpPr>
              <p:cNvPr id="858" name="Google Shape;858;p26"/>
              <p:cNvGrpSpPr/>
              <p:nvPr/>
            </p:nvGrpSpPr>
            <p:grpSpPr>
              <a:xfrm>
                <a:off x="2629247" y="633766"/>
                <a:ext cx="1716807" cy="238400"/>
                <a:chOff x="3312414" y="632664"/>
                <a:chExt cx="1716807" cy="238400"/>
              </a:xfrm>
            </p:grpSpPr>
            <p:sp>
              <p:nvSpPr>
                <p:cNvPr id="859" name="Google Shape;859;p26"/>
                <p:cNvSpPr/>
                <p:nvPr/>
              </p:nvSpPr>
              <p:spPr>
                <a:xfrm>
                  <a:off x="477195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860" name="Google Shape;860;p26"/>
                <p:cNvSpPr/>
                <p:nvPr/>
              </p:nvSpPr>
              <p:spPr>
                <a:xfrm>
                  <a:off x="440706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861" name="Google Shape;861;p26"/>
                <p:cNvSpPr/>
                <p:nvPr/>
              </p:nvSpPr>
              <p:spPr>
                <a:xfrm>
                  <a:off x="404218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862" name="Google Shape;862;p26"/>
                <p:cNvSpPr/>
                <p:nvPr/>
              </p:nvSpPr>
              <p:spPr>
                <a:xfrm>
                  <a:off x="367729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863" name="Google Shape;863;p26"/>
                <p:cNvSpPr/>
                <p:nvPr/>
              </p:nvSpPr>
              <p:spPr>
                <a:xfrm>
                  <a:off x="331241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864" name="Google Shape;864;p26"/>
              <p:cNvGrpSpPr/>
              <p:nvPr/>
            </p:nvGrpSpPr>
            <p:grpSpPr>
              <a:xfrm>
                <a:off x="4670373" y="633766"/>
                <a:ext cx="1691531" cy="238400"/>
                <a:chOff x="5248434" y="632664"/>
                <a:chExt cx="1691531" cy="238400"/>
              </a:xfrm>
            </p:grpSpPr>
            <p:sp>
              <p:nvSpPr>
                <p:cNvPr id="865" name="Google Shape;865;p26"/>
                <p:cNvSpPr/>
                <p:nvPr/>
              </p:nvSpPr>
              <p:spPr>
                <a:xfrm>
                  <a:off x="524843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866" name="Google Shape;866;p26"/>
                <p:cNvSpPr/>
                <p:nvPr/>
              </p:nvSpPr>
              <p:spPr>
                <a:xfrm>
                  <a:off x="5607000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867" name="Google Shape;867;p26"/>
                <p:cNvSpPr/>
                <p:nvPr/>
              </p:nvSpPr>
              <p:spPr>
                <a:xfrm>
                  <a:off x="596556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868" name="Google Shape;868;p26"/>
                <p:cNvSpPr/>
                <p:nvPr/>
              </p:nvSpPr>
              <p:spPr>
                <a:xfrm>
                  <a:off x="632413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869" name="Google Shape;869;p26"/>
                <p:cNvSpPr/>
                <p:nvPr/>
              </p:nvSpPr>
              <p:spPr>
                <a:xfrm>
                  <a:off x="668269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</p:grpSp>
        <p:grpSp>
          <p:nvGrpSpPr>
            <p:cNvPr id="870" name="Google Shape;870;p26"/>
            <p:cNvGrpSpPr/>
            <p:nvPr/>
          </p:nvGrpSpPr>
          <p:grpSpPr>
            <a:xfrm>
              <a:off x="182756" y="1724874"/>
              <a:ext cx="5963193" cy="213585"/>
              <a:chOff x="258719" y="626008"/>
              <a:chExt cx="7943572" cy="284517"/>
            </a:xfrm>
          </p:grpSpPr>
          <p:sp>
            <p:nvSpPr>
              <p:cNvPr id="871" name="Google Shape;871;p26"/>
              <p:cNvSpPr txBox="1"/>
              <p:nvPr/>
            </p:nvSpPr>
            <p:spPr>
              <a:xfrm>
                <a:off x="258719" y="626008"/>
                <a:ext cx="1954282" cy="284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Our Channels are very effective</a:t>
                </a:r>
                <a:endParaRPr/>
              </a:p>
            </p:txBody>
          </p:sp>
          <p:sp>
            <p:nvSpPr>
              <p:cNvPr id="872" name="Google Shape;872;p26"/>
              <p:cNvSpPr txBox="1"/>
              <p:nvPr/>
            </p:nvSpPr>
            <p:spPr>
              <a:xfrm>
                <a:off x="6410296" y="626008"/>
                <a:ext cx="1791995" cy="284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Our revenues are ineffective</a:t>
                </a:r>
                <a:endParaRPr/>
              </a:p>
            </p:txBody>
          </p:sp>
          <p:grpSp>
            <p:nvGrpSpPr>
              <p:cNvPr id="873" name="Google Shape;873;p26"/>
              <p:cNvGrpSpPr/>
              <p:nvPr/>
            </p:nvGrpSpPr>
            <p:grpSpPr>
              <a:xfrm>
                <a:off x="2629247" y="633766"/>
                <a:ext cx="1716807" cy="238400"/>
                <a:chOff x="3312414" y="632664"/>
                <a:chExt cx="1716807" cy="238400"/>
              </a:xfrm>
            </p:grpSpPr>
            <p:sp>
              <p:nvSpPr>
                <p:cNvPr id="874" name="Google Shape;874;p26"/>
                <p:cNvSpPr/>
                <p:nvPr/>
              </p:nvSpPr>
              <p:spPr>
                <a:xfrm>
                  <a:off x="477195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875" name="Google Shape;875;p26"/>
                <p:cNvSpPr/>
                <p:nvPr/>
              </p:nvSpPr>
              <p:spPr>
                <a:xfrm>
                  <a:off x="440706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876" name="Google Shape;876;p26"/>
                <p:cNvSpPr/>
                <p:nvPr/>
              </p:nvSpPr>
              <p:spPr>
                <a:xfrm>
                  <a:off x="404218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877" name="Google Shape;877;p26"/>
                <p:cNvSpPr/>
                <p:nvPr/>
              </p:nvSpPr>
              <p:spPr>
                <a:xfrm>
                  <a:off x="367729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878" name="Google Shape;878;p26"/>
                <p:cNvSpPr/>
                <p:nvPr/>
              </p:nvSpPr>
              <p:spPr>
                <a:xfrm>
                  <a:off x="331241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879" name="Google Shape;879;p26"/>
              <p:cNvGrpSpPr/>
              <p:nvPr/>
            </p:nvGrpSpPr>
            <p:grpSpPr>
              <a:xfrm>
                <a:off x="4670373" y="633766"/>
                <a:ext cx="1691531" cy="238400"/>
                <a:chOff x="5248434" y="632664"/>
                <a:chExt cx="1691531" cy="238400"/>
              </a:xfrm>
            </p:grpSpPr>
            <p:sp>
              <p:nvSpPr>
                <p:cNvPr id="880" name="Google Shape;880;p26"/>
                <p:cNvSpPr/>
                <p:nvPr/>
              </p:nvSpPr>
              <p:spPr>
                <a:xfrm>
                  <a:off x="524843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5607000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882" name="Google Shape;882;p26"/>
                <p:cNvSpPr/>
                <p:nvPr/>
              </p:nvSpPr>
              <p:spPr>
                <a:xfrm>
                  <a:off x="596556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883" name="Google Shape;883;p26"/>
                <p:cNvSpPr/>
                <p:nvPr/>
              </p:nvSpPr>
              <p:spPr>
                <a:xfrm>
                  <a:off x="632413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884" name="Google Shape;884;p26"/>
                <p:cNvSpPr/>
                <p:nvPr/>
              </p:nvSpPr>
              <p:spPr>
                <a:xfrm>
                  <a:off x="668269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</p:grpSp>
        <p:grpSp>
          <p:nvGrpSpPr>
            <p:cNvPr id="885" name="Google Shape;885;p26"/>
            <p:cNvGrpSpPr/>
            <p:nvPr/>
          </p:nvGrpSpPr>
          <p:grpSpPr>
            <a:xfrm>
              <a:off x="182756" y="1955022"/>
              <a:ext cx="6155545" cy="344565"/>
              <a:chOff x="258719" y="496418"/>
              <a:chExt cx="8199810" cy="458999"/>
            </a:xfrm>
          </p:grpSpPr>
          <p:sp>
            <p:nvSpPr>
              <p:cNvPr id="886" name="Google Shape;886;p26"/>
              <p:cNvSpPr txBox="1"/>
              <p:nvPr/>
            </p:nvSpPr>
            <p:spPr>
              <a:xfrm>
                <a:off x="258719" y="496418"/>
                <a:ext cx="1924388" cy="446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Channel reach is strong among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customers</a:t>
                </a:r>
                <a:endParaRPr/>
              </a:p>
            </p:txBody>
          </p:sp>
          <p:sp>
            <p:nvSpPr>
              <p:cNvPr id="887" name="Google Shape;887;p26"/>
              <p:cNvSpPr txBox="1"/>
              <p:nvPr/>
            </p:nvSpPr>
            <p:spPr>
              <a:xfrm>
                <a:off x="6410290" y="509379"/>
                <a:ext cx="2048239" cy="446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Channel reach among prospects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Is weak</a:t>
                </a:r>
                <a:endParaRPr/>
              </a:p>
            </p:txBody>
          </p:sp>
          <p:grpSp>
            <p:nvGrpSpPr>
              <p:cNvPr id="888" name="Google Shape;888;p26"/>
              <p:cNvGrpSpPr/>
              <p:nvPr/>
            </p:nvGrpSpPr>
            <p:grpSpPr>
              <a:xfrm>
                <a:off x="2629247" y="633766"/>
                <a:ext cx="1716807" cy="238400"/>
                <a:chOff x="3312414" y="632664"/>
                <a:chExt cx="1716807" cy="238400"/>
              </a:xfrm>
            </p:grpSpPr>
            <p:sp>
              <p:nvSpPr>
                <p:cNvPr id="889" name="Google Shape;889;p26"/>
                <p:cNvSpPr/>
                <p:nvPr/>
              </p:nvSpPr>
              <p:spPr>
                <a:xfrm>
                  <a:off x="477195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890" name="Google Shape;890;p26"/>
                <p:cNvSpPr/>
                <p:nvPr/>
              </p:nvSpPr>
              <p:spPr>
                <a:xfrm>
                  <a:off x="440706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891" name="Google Shape;891;p26"/>
                <p:cNvSpPr/>
                <p:nvPr/>
              </p:nvSpPr>
              <p:spPr>
                <a:xfrm>
                  <a:off x="404218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892" name="Google Shape;892;p26"/>
                <p:cNvSpPr/>
                <p:nvPr/>
              </p:nvSpPr>
              <p:spPr>
                <a:xfrm>
                  <a:off x="367729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893" name="Google Shape;893;p26"/>
                <p:cNvSpPr/>
                <p:nvPr/>
              </p:nvSpPr>
              <p:spPr>
                <a:xfrm>
                  <a:off x="331241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894" name="Google Shape;894;p26"/>
              <p:cNvGrpSpPr/>
              <p:nvPr/>
            </p:nvGrpSpPr>
            <p:grpSpPr>
              <a:xfrm>
                <a:off x="4670373" y="633766"/>
                <a:ext cx="1691531" cy="238400"/>
                <a:chOff x="5248434" y="632664"/>
                <a:chExt cx="1691531" cy="238400"/>
              </a:xfrm>
            </p:grpSpPr>
            <p:sp>
              <p:nvSpPr>
                <p:cNvPr id="895" name="Google Shape;895;p26"/>
                <p:cNvSpPr/>
                <p:nvPr/>
              </p:nvSpPr>
              <p:spPr>
                <a:xfrm>
                  <a:off x="524843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896" name="Google Shape;896;p26"/>
                <p:cNvSpPr/>
                <p:nvPr/>
              </p:nvSpPr>
              <p:spPr>
                <a:xfrm>
                  <a:off x="5607000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897" name="Google Shape;897;p26"/>
                <p:cNvSpPr/>
                <p:nvPr/>
              </p:nvSpPr>
              <p:spPr>
                <a:xfrm>
                  <a:off x="596556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898" name="Google Shape;898;p26"/>
                <p:cNvSpPr/>
                <p:nvPr/>
              </p:nvSpPr>
              <p:spPr>
                <a:xfrm>
                  <a:off x="632413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899" name="Google Shape;899;p26"/>
                <p:cNvSpPr/>
                <p:nvPr/>
              </p:nvSpPr>
              <p:spPr>
                <a:xfrm>
                  <a:off x="668269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</p:grpSp>
        <p:grpSp>
          <p:nvGrpSpPr>
            <p:cNvPr id="900" name="Google Shape;900;p26"/>
            <p:cNvGrpSpPr/>
            <p:nvPr/>
          </p:nvGrpSpPr>
          <p:grpSpPr>
            <a:xfrm>
              <a:off x="182756" y="2283609"/>
              <a:ext cx="6295011" cy="334835"/>
              <a:chOff x="258719" y="549880"/>
              <a:chExt cx="8385587" cy="446034"/>
            </a:xfrm>
          </p:grpSpPr>
          <p:sp>
            <p:nvSpPr>
              <p:cNvPr id="901" name="Google Shape;901;p26"/>
              <p:cNvSpPr txBox="1"/>
              <p:nvPr/>
            </p:nvSpPr>
            <p:spPr>
              <a:xfrm>
                <a:off x="258719" y="549880"/>
                <a:ext cx="1821890" cy="446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Customers can easily see our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Channels</a:t>
                </a:r>
                <a:endParaRPr/>
              </a:p>
            </p:txBody>
          </p:sp>
          <p:sp>
            <p:nvSpPr>
              <p:cNvPr id="902" name="Google Shape;902;p26"/>
              <p:cNvSpPr txBox="1"/>
              <p:nvPr/>
            </p:nvSpPr>
            <p:spPr>
              <a:xfrm>
                <a:off x="6410291" y="626008"/>
                <a:ext cx="2234015" cy="284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Prospects fail to notice our Channels</a:t>
                </a:r>
                <a:endParaRPr/>
              </a:p>
            </p:txBody>
          </p:sp>
          <p:grpSp>
            <p:nvGrpSpPr>
              <p:cNvPr id="903" name="Google Shape;903;p26"/>
              <p:cNvGrpSpPr/>
              <p:nvPr/>
            </p:nvGrpSpPr>
            <p:grpSpPr>
              <a:xfrm>
                <a:off x="2629247" y="633766"/>
                <a:ext cx="1716807" cy="238400"/>
                <a:chOff x="3312414" y="632664"/>
                <a:chExt cx="1716807" cy="238400"/>
              </a:xfrm>
            </p:grpSpPr>
            <p:sp>
              <p:nvSpPr>
                <p:cNvPr id="904" name="Google Shape;904;p26"/>
                <p:cNvSpPr/>
                <p:nvPr/>
              </p:nvSpPr>
              <p:spPr>
                <a:xfrm>
                  <a:off x="477195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905" name="Google Shape;905;p26"/>
                <p:cNvSpPr/>
                <p:nvPr/>
              </p:nvSpPr>
              <p:spPr>
                <a:xfrm>
                  <a:off x="440706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906" name="Google Shape;906;p26"/>
                <p:cNvSpPr/>
                <p:nvPr/>
              </p:nvSpPr>
              <p:spPr>
                <a:xfrm>
                  <a:off x="404218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907" name="Google Shape;907;p26"/>
                <p:cNvSpPr/>
                <p:nvPr/>
              </p:nvSpPr>
              <p:spPr>
                <a:xfrm>
                  <a:off x="367729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908" name="Google Shape;908;p26"/>
                <p:cNvSpPr/>
                <p:nvPr/>
              </p:nvSpPr>
              <p:spPr>
                <a:xfrm>
                  <a:off x="331241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909" name="Google Shape;909;p26"/>
              <p:cNvGrpSpPr/>
              <p:nvPr/>
            </p:nvGrpSpPr>
            <p:grpSpPr>
              <a:xfrm>
                <a:off x="4670373" y="633766"/>
                <a:ext cx="1691531" cy="238400"/>
                <a:chOff x="5248434" y="632664"/>
                <a:chExt cx="1691531" cy="238400"/>
              </a:xfrm>
            </p:grpSpPr>
            <p:sp>
              <p:nvSpPr>
                <p:cNvPr id="910" name="Google Shape;910;p26"/>
                <p:cNvSpPr/>
                <p:nvPr/>
              </p:nvSpPr>
              <p:spPr>
                <a:xfrm>
                  <a:off x="524843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911" name="Google Shape;911;p26"/>
                <p:cNvSpPr/>
                <p:nvPr/>
              </p:nvSpPr>
              <p:spPr>
                <a:xfrm>
                  <a:off x="5607000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912" name="Google Shape;912;p26"/>
                <p:cNvSpPr/>
                <p:nvPr/>
              </p:nvSpPr>
              <p:spPr>
                <a:xfrm>
                  <a:off x="596556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913" name="Google Shape;913;p26"/>
                <p:cNvSpPr/>
                <p:nvPr/>
              </p:nvSpPr>
              <p:spPr>
                <a:xfrm>
                  <a:off x="632413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914" name="Google Shape;914;p26"/>
                <p:cNvSpPr/>
                <p:nvPr/>
              </p:nvSpPr>
              <p:spPr>
                <a:xfrm>
                  <a:off x="668269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</p:grpSp>
        <p:grpSp>
          <p:nvGrpSpPr>
            <p:cNvPr id="915" name="Google Shape;915;p26"/>
            <p:cNvGrpSpPr/>
            <p:nvPr/>
          </p:nvGrpSpPr>
          <p:grpSpPr>
            <a:xfrm>
              <a:off x="197797" y="2618562"/>
              <a:ext cx="6065783" cy="233041"/>
              <a:chOff x="258719" y="600090"/>
              <a:chExt cx="8080232" cy="310435"/>
            </a:xfrm>
          </p:grpSpPr>
          <p:sp>
            <p:nvSpPr>
              <p:cNvPr id="916" name="Google Shape;916;p26"/>
              <p:cNvSpPr txBox="1"/>
              <p:nvPr/>
            </p:nvSpPr>
            <p:spPr>
              <a:xfrm>
                <a:off x="258719" y="626007"/>
                <a:ext cx="2020479" cy="284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Channels are strongly integrated</a:t>
                </a:r>
                <a:endParaRPr/>
              </a:p>
            </p:txBody>
          </p:sp>
          <p:sp>
            <p:nvSpPr>
              <p:cNvPr id="917" name="Google Shape;917;p26"/>
              <p:cNvSpPr txBox="1"/>
              <p:nvPr/>
            </p:nvSpPr>
            <p:spPr>
              <a:xfrm>
                <a:off x="6410293" y="600090"/>
                <a:ext cx="1928658" cy="284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Channels are poorly integrated</a:t>
                </a:r>
                <a:endParaRPr/>
              </a:p>
            </p:txBody>
          </p:sp>
          <p:grpSp>
            <p:nvGrpSpPr>
              <p:cNvPr id="918" name="Google Shape;918;p26"/>
              <p:cNvGrpSpPr/>
              <p:nvPr/>
            </p:nvGrpSpPr>
            <p:grpSpPr>
              <a:xfrm>
                <a:off x="2629247" y="633766"/>
                <a:ext cx="1716807" cy="238400"/>
                <a:chOff x="3312414" y="632664"/>
                <a:chExt cx="1716807" cy="238400"/>
              </a:xfrm>
            </p:grpSpPr>
            <p:sp>
              <p:nvSpPr>
                <p:cNvPr id="919" name="Google Shape;919;p26"/>
                <p:cNvSpPr/>
                <p:nvPr/>
              </p:nvSpPr>
              <p:spPr>
                <a:xfrm>
                  <a:off x="477195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920" name="Google Shape;920;p26"/>
                <p:cNvSpPr/>
                <p:nvPr/>
              </p:nvSpPr>
              <p:spPr>
                <a:xfrm>
                  <a:off x="440706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921" name="Google Shape;921;p26"/>
                <p:cNvSpPr/>
                <p:nvPr/>
              </p:nvSpPr>
              <p:spPr>
                <a:xfrm>
                  <a:off x="404218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922" name="Google Shape;922;p26"/>
                <p:cNvSpPr/>
                <p:nvPr/>
              </p:nvSpPr>
              <p:spPr>
                <a:xfrm>
                  <a:off x="367729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923" name="Google Shape;923;p26"/>
                <p:cNvSpPr/>
                <p:nvPr/>
              </p:nvSpPr>
              <p:spPr>
                <a:xfrm>
                  <a:off x="331241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924" name="Google Shape;924;p26"/>
              <p:cNvGrpSpPr/>
              <p:nvPr/>
            </p:nvGrpSpPr>
            <p:grpSpPr>
              <a:xfrm>
                <a:off x="4670373" y="633766"/>
                <a:ext cx="1691531" cy="238400"/>
                <a:chOff x="5248434" y="632664"/>
                <a:chExt cx="1691531" cy="238400"/>
              </a:xfrm>
            </p:grpSpPr>
            <p:sp>
              <p:nvSpPr>
                <p:cNvPr id="925" name="Google Shape;925;p26"/>
                <p:cNvSpPr/>
                <p:nvPr/>
              </p:nvSpPr>
              <p:spPr>
                <a:xfrm>
                  <a:off x="524843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926" name="Google Shape;926;p26"/>
                <p:cNvSpPr/>
                <p:nvPr/>
              </p:nvSpPr>
              <p:spPr>
                <a:xfrm>
                  <a:off x="5607000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927" name="Google Shape;927;p26"/>
                <p:cNvSpPr/>
                <p:nvPr/>
              </p:nvSpPr>
              <p:spPr>
                <a:xfrm>
                  <a:off x="596556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928" name="Google Shape;928;p26"/>
                <p:cNvSpPr/>
                <p:nvPr/>
              </p:nvSpPr>
              <p:spPr>
                <a:xfrm>
                  <a:off x="632413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929" name="Google Shape;929;p26"/>
                <p:cNvSpPr/>
                <p:nvPr/>
              </p:nvSpPr>
              <p:spPr>
                <a:xfrm>
                  <a:off x="668269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</p:grpSp>
        <p:grpSp>
          <p:nvGrpSpPr>
            <p:cNvPr id="930" name="Google Shape;930;p26"/>
            <p:cNvGrpSpPr/>
            <p:nvPr/>
          </p:nvGrpSpPr>
          <p:grpSpPr>
            <a:xfrm>
              <a:off x="182756" y="2818901"/>
              <a:ext cx="6104255" cy="364022"/>
              <a:chOff x="258719" y="483459"/>
              <a:chExt cx="8131480" cy="484913"/>
            </a:xfrm>
          </p:grpSpPr>
          <p:sp>
            <p:nvSpPr>
              <p:cNvPr id="931" name="Google Shape;931;p26"/>
              <p:cNvSpPr txBox="1"/>
              <p:nvPr/>
            </p:nvSpPr>
            <p:spPr>
              <a:xfrm>
                <a:off x="258719" y="483459"/>
                <a:ext cx="1809077" cy="4460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Channels provide economies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Of Scope</a:t>
                </a:r>
                <a:endParaRPr/>
              </a:p>
            </p:txBody>
          </p:sp>
          <p:sp>
            <p:nvSpPr>
              <p:cNvPr id="932" name="Google Shape;932;p26"/>
              <p:cNvSpPr txBox="1"/>
              <p:nvPr/>
            </p:nvSpPr>
            <p:spPr>
              <a:xfrm>
                <a:off x="6410293" y="522339"/>
                <a:ext cx="1979906" cy="4460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Channels provide no economies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Of Scope</a:t>
                </a:r>
                <a:endParaRPr/>
              </a:p>
            </p:txBody>
          </p:sp>
          <p:grpSp>
            <p:nvGrpSpPr>
              <p:cNvPr id="933" name="Google Shape;933;p26"/>
              <p:cNvGrpSpPr/>
              <p:nvPr/>
            </p:nvGrpSpPr>
            <p:grpSpPr>
              <a:xfrm>
                <a:off x="2629247" y="633766"/>
                <a:ext cx="1716807" cy="238400"/>
                <a:chOff x="3312414" y="632664"/>
                <a:chExt cx="1716807" cy="238400"/>
              </a:xfrm>
            </p:grpSpPr>
            <p:sp>
              <p:nvSpPr>
                <p:cNvPr id="934" name="Google Shape;934;p26"/>
                <p:cNvSpPr/>
                <p:nvPr/>
              </p:nvSpPr>
              <p:spPr>
                <a:xfrm>
                  <a:off x="477195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935" name="Google Shape;935;p26"/>
                <p:cNvSpPr/>
                <p:nvPr/>
              </p:nvSpPr>
              <p:spPr>
                <a:xfrm>
                  <a:off x="440706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936" name="Google Shape;936;p26"/>
                <p:cNvSpPr/>
                <p:nvPr/>
              </p:nvSpPr>
              <p:spPr>
                <a:xfrm>
                  <a:off x="404218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937" name="Google Shape;937;p26"/>
                <p:cNvSpPr/>
                <p:nvPr/>
              </p:nvSpPr>
              <p:spPr>
                <a:xfrm>
                  <a:off x="367729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938" name="Google Shape;938;p26"/>
                <p:cNvSpPr/>
                <p:nvPr/>
              </p:nvSpPr>
              <p:spPr>
                <a:xfrm>
                  <a:off x="331241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939" name="Google Shape;939;p26"/>
              <p:cNvGrpSpPr/>
              <p:nvPr/>
            </p:nvGrpSpPr>
            <p:grpSpPr>
              <a:xfrm>
                <a:off x="4670373" y="633766"/>
                <a:ext cx="1691531" cy="238400"/>
                <a:chOff x="5248434" y="632664"/>
                <a:chExt cx="1691531" cy="238400"/>
              </a:xfrm>
            </p:grpSpPr>
            <p:sp>
              <p:nvSpPr>
                <p:cNvPr id="940" name="Google Shape;940;p26"/>
                <p:cNvSpPr/>
                <p:nvPr/>
              </p:nvSpPr>
              <p:spPr>
                <a:xfrm>
                  <a:off x="524843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941" name="Google Shape;941;p26"/>
                <p:cNvSpPr/>
                <p:nvPr/>
              </p:nvSpPr>
              <p:spPr>
                <a:xfrm>
                  <a:off x="5607000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942" name="Google Shape;942;p26"/>
                <p:cNvSpPr/>
                <p:nvPr/>
              </p:nvSpPr>
              <p:spPr>
                <a:xfrm>
                  <a:off x="596556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943" name="Google Shape;943;p26"/>
                <p:cNvSpPr/>
                <p:nvPr/>
              </p:nvSpPr>
              <p:spPr>
                <a:xfrm>
                  <a:off x="632413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944" name="Google Shape;944;p26"/>
                <p:cNvSpPr/>
                <p:nvPr/>
              </p:nvSpPr>
              <p:spPr>
                <a:xfrm>
                  <a:off x="6682696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</p:grpSp>
        <p:grpSp>
          <p:nvGrpSpPr>
            <p:cNvPr id="945" name="Google Shape;945;p26"/>
            <p:cNvGrpSpPr/>
            <p:nvPr/>
          </p:nvGrpSpPr>
          <p:grpSpPr>
            <a:xfrm>
              <a:off x="182756" y="3138646"/>
              <a:ext cx="6109064" cy="344768"/>
              <a:chOff x="258719" y="559858"/>
              <a:chExt cx="8137888" cy="459268"/>
            </a:xfrm>
          </p:grpSpPr>
          <p:sp>
            <p:nvSpPr>
              <p:cNvPr id="946" name="Google Shape;946;p26"/>
              <p:cNvSpPr txBox="1"/>
              <p:nvPr/>
            </p:nvSpPr>
            <p:spPr>
              <a:xfrm>
                <a:off x="258719" y="559858"/>
                <a:ext cx="1858192" cy="446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Channels are well matched to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Segments</a:t>
                </a:r>
                <a:endParaRPr/>
              </a:p>
            </p:txBody>
          </p:sp>
          <p:sp>
            <p:nvSpPr>
              <p:cNvPr id="947" name="Google Shape;947;p26"/>
              <p:cNvSpPr txBox="1"/>
              <p:nvPr/>
            </p:nvSpPr>
            <p:spPr>
              <a:xfrm>
                <a:off x="6410293" y="573090"/>
                <a:ext cx="1986314" cy="446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Channels are poorly matched to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Segments</a:t>
                </a:r>
                <a:endParaRPr/>
              </a:p>
            </p:txBody>
          </p:sp>
          <p:grpSp>
            <p:nvGrpSpPr>
              <p:cNvPr id="948" name="Google Shape;948;p26"/>
              <p:cNvGrpSpPr/>
              <p:nvPr/>
            </p:nvGrpSpPr>
            <p:grpSpPr>
              <a:xfrm>
                <a:off x="2629247" y="697206"/>
                <a:ext cx="1716807" cy="238400"/>
                <a:chOff x="3312414" y="696104"/>
                <a:chExt cx="1716807" cy="238400"/>
              </a:xfrm>
            </p:grpSpPr>
            <p:sp>
              <p:nvSpPr>
                <p:cNvPr id="949" name="Google Shape;949;p26"/>
                <p:cNvSpPr/>
                <p:nvPr/>
              </p:nvSpPr>
              <p:spPr>
                <a:xfrm>
                  <a:off x="4771952" y="69610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950" name="Google Shape;950;p26"/>
                <p:cNvSpPr/>
                <p:nvPr/>
              </p:nvSpPr>
              <p:spPr>
                <a:xfrm>
                  <a:off x="4407069" y="69610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951" name="Google Shape;951;p26"/>
                <p:cNvSpPr/>
                <p:nvPr/>
              </p:nvSpPr>
              <p:spPr>
                <a:xfrm>
                  <a:off x="4042184" y="69610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952" name="Google Shape;952;p26"/>
                <p:cNvSpPr/>
                <p:nvPr/>
              </p:nvSpPr>
              <p:spPr>
                <a:xfrm>
                  <a:off x="3677299" y="69610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953" name="Google Shape;953;p26"/>
                <p:cNvSpPr/>
                <p:nvPr/>
              </p:nvSpPr>
              <p:spPr>
                <a:xfrm>
                  <a:off x="3312414" y="69610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954" name="Google Shape;954;p26"/>
              <p:cNvGrpSpPr/>
              <p:nvPr/>
            </p:nvGrpSpPr>
            <p:grpSpPr>
              <a:xfrm>
                <a:off x="4670373" y="697206"/>
                <a:ext cx="1691531" cy="238400"/>
                <a:chOff x="5248434" y="696104"/>
                <a:chExt cx="1691531" cy="238400"/>
              </a:xfrm>
            </p:grpSpPr>
            <p:sp>
              <p:nvSpPr>
                <p:cNvPr id="955" name="Google Shape;955;p26"/>
                <p:cNvSpPr/>
                <p:nvPr/>
              </p:nvSpPr>
              <p:spPr>
                <a:xfrm>
                  <a:off x="5248434" y="69610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956" name="Google Shape;956;p26"/>
                <p:cNvSpPr/>
                <p:nvPr/>
              </p:nvSpPr>
              <p:spPr>
                <a:xfrm>
                  <a:off x="5607000" y="69610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957" name="Google Shape;957;p26"/>
                <p:cNvSpPr/>
                <p:nvPr/>
              </p:nvSpPr>
              <p:spPr>
                <a:xfrm>
                  <a:off x="5965567" y="69610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958" name="Google Shape;958;p26"/>
                <p:cNvSpPr/>
                <p:nvPr/>
              </p:nvSpPr>
              <p:spPr>
                <a:xfrm>
                  <a:off x="6324132" y="69610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959" name="Google Shape;959;p26"/>
                <p:cNvSpPr/>
                <p:nvPr/>
              </p:nvSpPr>
              <p:spPr>
                <a:xfrm>
                  <a:off x="6682696" y="69610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</p:grpSp>
        <p:cxnSp>
          <p:nvCxnSpPr>
            <p:cNvPr id="960" name="Google Shape;960;p26"/>
            <p:cNvCxnSpPr/>
            <p:nvPr/>
          </p:nvCxnSpPr>
          <p:spPr>
            <a:xfrm>
              <a:off x="161504" y="2865968"/>
              <a:ext cx="629682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0CCE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1" name="Google Shape;961;p26"/>
            <p:cNvCxnSpPr/>
            <p:nvPr/>
          </p:nvCxnSpPr>
          <p:spPr>
            <a:xfrm>
              <a:off x="161504" y="3160750"/>
              <a:ext cx="629682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0CCE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2" name="Google Shape;962;p26"/>
            <p:cNvSpPr/>
            <p:nvPr/>
          </p:nvSpPr>
          <p:spPr>
            <a:xfrm>
              <a:off x="1296458" y="6561790"/>
              <a:ext cx="915247" cy="2443749"/>
            </a:xfrm>
            <a:custGeom>
              <a:avLst/>
              <a:gdLst/>
              <a:ahLst/>
              <a:cxnLst/>
              <a:rect l="l" t="t" r="r" b="b"/>
              <a:pathLst>
                <a:path w="1219200" h="3255318" extrusionOk="0">
                  <a:moveTo>
                    <a:pt x="0" y="0"/>
                  </a:moveTo>
                  <a:lnTo>
                    <a:pt x="1219200" y="0"/>
                  </a:lnTo>
                  <a:lnTo>
                    <a:pt x="1219200" y="3255318"/>
                  </a:lnTo>
                  <a:lnTo>
                    <a:pt x="0" y="32553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4375" tIns="94375" rIns="94375" bIns="94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7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3" name="Google Shape;963;p26"/>
            <p:cNvGrpSpPr/>
            <p:nvPr/>
          </p:nvGrpSpPr>
          <p:grpSpPr>
            <a:xfrm>
              <a:off x="165314" y="3503557"/>
              <a:ext cx="6436485" cy="2953092"/>
              <a:chOff x="313904" y="4029337"/>
              <a:chExt cx="6436485" cy="2953092"/>
            </a:xfrm>
          </p:grpSpPr>
          <p:sp>
            <p:nvSpPr>
              <p:cNvPr id="964" name="Google Shape;964;p26"/>
              <p:cNvSpPr/>
              <p:nvPr/>
            </p:nvSpPr>
            <p:spPr>
              <a:xfrm>
                <a:off x="1296458" y="4538680"/>
                <a:ext cx="915247" cy="2443749"/>
              </a:xfrm>
              <a:custGeom>
                <a:avLst/>
                <a:gdLst/>
                <a:ahLst/>
                <a:cxnLst/>
                <a:rect l="l" t="t" r="r" b="b"/>
                <a:pathLst>
                  <a:path w="1219200" h="3255318" extrusionOk="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3255318"/>
                    </a:lnTo>
                    <a:lnTo>
                      <a:pt x="0" y="32553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4375" tIns="94375" rIns="94375" bIns="94375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7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65" name="Google Shape;965;p26"/>
              <p:cNvCxnSpPr/>
              <p:nvPr/>
            </p:nvCxnSpPr>
            <p:spPr>
              <a:xfrm>
                <a:off x="313904" y="4302536"/>
                <a:ext cx="6296825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C0CCE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6" name="Google Shape;966;p26"/>
              <p:cNvCxnSpPr/>
              <p:nvPr/>
            </p:nvCxnSpPr>
            <p:spPr>
              <a:xfrm>
                <a:off x="313904" y="4627612"/>
                <a:ext cx="6296825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C0CCE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7" name="Google Shape;967;p26"/>
              <p:cNvCxnSpPr/>
              <p:nvPr/>
            </p:nvCxnSpPr>
            <p:spPr>
              <a:xfrm>
                <a:off x="313904" y="4898379"/>
                <a:ext cx="6296825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C0CCE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968" name="Google Shape;968;p26"/>
              <p:cNvGrpSpPr/>
              <p:nvPr/>
            </p:nvGrpSpPr>
            <p:grpSpPr>
              <a:xfrm>
                <a:off x="335156" y="4029337"/>
                <a:ext cx="6025707" cy="223110"/>
                <a:chOff x="258719" y="-104840"/>
                <a:chExt cx="8026847" cy="297206"/>
              </a:xfrm>
            </p:grpSpPr>
            <p:sp>
              <p:nvSpPr>
                <p:cNvPr id="969" name="Google Shape;969;p26"/>
                <p:cNvSpPr txBox="1"/>
                <p:nvPr/>
              </p:nvSpPr>
              <p:spPr>
                <a:xfrm>
                  <a:off x="258719" y="-92152"/>
                  <a:ext cx="1922252" cy="284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88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Strong Customer Relationships</a:t>
                  </a:r>
                  <a:endParaRPr/>
                </a:p>
              </p:txBody>
            </p:sp>
            <p:sp>
              <p:nvSpPr>
                <p:cNvPr id="970" name="Google Shape;970;p26"/>
                <p:cNvSpPr txBox="1"/>
                <p:nvPr/>
              </p:nvSpPr>
              <p:spPr>
                <a:xfrm>
                  <a:off x="6410291" y="-104840"/>
                  <a:ext cx="1875275" cy="284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88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Weak Customer Relationships</a:t>
                  </a:r>
                  <a:endParaRPr/>
                </a:p>
              </p:txBody>
            </p:sp>
            <p:grpSp>
              <p:nvGrpSpPr>
                <p:cNvPr id="971" name="Google Shape;971;p26"/>
                <p:cNvGrpSpPr/>
                <p:nvPr/>
              </p:nvGrpSpPr>
              <p:grpSpPr>
                <a:xfrm>
                  <a:off x="2629247" y="-46330"/>
                  <a:ext cx="1716807" cy="238400"/>
                  <a:chOff x="3312414" y="-47432"/>
                  <a:chExt cx="1716807" cy="238400"/>
                </a:xfrm>
              </p:grpSpPr>
              <p:sp>
                <p:nvSpPr>
                  <p:cNvPr id="972" name="Google Shape;972;p26"/>
                  <p:cNvSpPr/>
                  <p:nvPr/>
                </p:nvSpPr>
                <p:spPr>
                  <a:xfrm>
                    <a:off x="4771952" y="-47432"/>
                    <a:ext cx="257269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  <a:endParaRPr/>
                  </a:p>
                </p:txBody>
              </p:sp>
              <p:sp>
                <p:nvSpPr>
                  <p:cNvPr id="973" name="Google Shape;973;p26"/>
                  <p:cNvSpPr/>
                  <p:nvPr/>
                </p:nvSpPr>
                <p:spPr>
                  <a:xfrm>
                    <a:off x="4407069" y="-47432"/>
                    <a:ext cx="257269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974" name="Google Shape;974;p26"/>
                  <p:cNvSpPr/>
                  <p:nvPr/>
                </p:nvSpPr>
                <p:spPr>
                  <a:xfrm>
                    <a:off x="4042184" y="-47432"/>
                    <a:ext cx="257269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  <a:endParaRPr/>
                  </a:p>
                </p:txBody>
              </p:sp>
              <p:sp>
                <p:nvSpPr>
                  <p:cNvPr id="975" name="Google Shape;975;p26"/>
                  <p:cNvSpPr/>
                  <p:nvPr/>
                </p:nvSpPr>
                <p:spPr>
                  <a:xfrm>
                    <a:off x="3677299" y="-47432"/>
                    <a:ext cx="257269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  <a:endParaRPr/>
                  </a:p>
                </p:txBody>
              </p:sp>
              <p:sp>
                <p:nvSpPr>
                  <p:cNvPr id="976" name="Google Shape;976;p26"/>
                  <p:cNvSpPr/>
                  <p:nvPr/>
                </p:nvSpPr>
                <p:spPr>
                  <a:xfrm>
                    <a:off x="3312414" y="-47432"/>
                    <a:ext cx="257269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  <a:endParaRPr/>
                  </a:p>
                </p:txBody>
              </p:sp>
            </p:grpSp>
            <p:grpSp>
              <p:nvGrpSpPr>
                <p:cNvPr id="977" name="Google Shape;977;p26"/>
                <p:cNvGrpSpPr/>
                <p:nvPr/>
              </p:nvGrpSpPr>
              <p:grpSpPr>
                <a:xfrm>
                  <a:off x="4670373" y="-46330"/>
                  <a:ext cx="1691531" cy="238400"/>
                  <a:chOff x="5248434" y="-47432"/>
                  <a:chExt cx="1691531" cy="238400"/>
                </a:xfrm>
              </p:grpSpPr>
              <p:sp>
                <p:nvSpPr>
                  <p:cNvPr id="978" name="Google Shape;978;p26"/>
                  <p:cNvSpPr/>
                  <p:nvPr/>
                </p:nvSpPr>
                <p:spPr>
                  <a:xfrm>
                    <a:off x="5248434" y="-47432"/>
                    <a:ext cx="257268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  <a:endParaRPr/>
                  </a:p>
                </p:txBody>
              </p:sp>
              <p:sp>
                <p:nvSpPr>
                  <p:cNvPr id="979" name="Google Shape;979;p26"/>
                  <p:cNvSpPr/>
                  <p:nvPr/>
                </p:nvSpPr>
                <p:spPr>
                  <a:xfrm>
                    <a:off x="5607001" y="-47432"/>
                    <a:ext cx="257268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980" name="Google Shape;980;p26"/>
                  <p:cNvSpPr/>
                  <p:nvPr/>
                </p:nvSpPr>
                <p:spPr>
                  <a:xfrm>
                    <a:off x="5965566" y="-47432"/>
                    <a:ext cx="257268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  <a:endParaRPr/>
                  </a:p>
                </p:txBody>
              </p:sp>
              <p:sp>
                <p:nvSpPr>
                  <p:cNvPr id="981" name="Google Shape;981;p26"/>
                  <p:cNvSpPr/>
                  <p:nvPr/>
                </p:nvSpPr>
                <p:spPr>
                  <a:xfrm>
                    <a:off x="6324133" y="-47432"/>
                    <a:ext cx="257268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  <a:endParaRPr/>
                  </a:p>
                </p:txBody>
              </p:sp>
              <p:sp>
                <p:nvSpPr>
                  <p:cNvPr id="982" name="Google Shape;982;p26"/>
                  <p:cNvSpPr/>
                  <p:nvPr/>
                </p:nvSpPr>
                <p:spPr>
                  <a:xfrm>
                    <a:off x="6682697" y="-47432"/>
                    <a:ext cx="257268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  <a:endParaRPr/>
                  </a:p>
                </p:txBody>
              </p:sp>
            </p:grpSp>
          </p:grpSp>
          <p:grpSp>
            <p:nvGrpSpPr>
              <p:cNvPr id="983" name="Google Shape;983;p26"/>
              <p:cNvGrpSpPr/>
              <p:nvPr/>
            </p:nvGrpSpPr>
            <p:grpSpPr>
              <a:xfrm>
                <a:off x="335156" y="4302209"/>
                <a:ext cx="6415233" cy="335040"/>
                <a:chOff x="258719" y="-209054"/>
                <a:chExt cx="8545738" cy="446308"/>
              </a:xfrm>
            </p:grpSpPr>
            <p:sp>
              <p:nvSpPr>
                <p:cNvPr id="984" name="Google Shape;984;p26"/>
                <p:cNvSpPr txBox="1"/>
                <p:nvPr/>
              </p:nvSpPr>
              <p:spPr>
                <a:xfrm>
                  <a:off x="258719" y="-209054"/>
                  <a:ext cx="2325835" cy="4460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88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Relationship quality correctly matches</a:t>
                  </a:r>
                  <a:endParaRPr/>
                </a:p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88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Customer Segments</a:t>
                  </a:r>
                  <a:endParaRPr/>
                </a:p>
              </p:txBody>
            </p:sp>
            <p:sp>
              <p:nvSpPr>
                <p:cNvPr id="985" name="Google Shape;985;p26"/>
                <p:cNvSpPr txBox="1"/>
                <p:nvPr/>
              </p:nvSpPr>
              <p:spPr>
                <a:xfrm>
                  <a:off x="6410289" y="-208781"/>
                  <a:ext cx="2394168" cy="4460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88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Relationship quality is poorly matched </a:t>
                  </a:r>
                  <a:endParaRPr/>
                </a:p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88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to Customer Segments</a:t>
                  </a:r>
                  <a:endParaRPr/>
                </a:p>
              </p:txBody>
            </p:sp>
            <p:grpSp>
              <p:nvGrpSpPr>
                <p:cNvPr id="986" name="Google Shape;986;p26"/>
                <p:cNvGrpSpPr/>
                <p:nvPr/>
              </p:nvGrpSpPr>
              <p:grpSpPr>
                <a:xfrm>
                  <a:off x="2629247" y="-97082"/>
                  <a:ext cx="1716807" cy="238400"/>
                  <a:chOff x="3312414" y="-98184"/>
                  <a:chExt cx="1716807" cy="238400"/>
                </a:xfrm>
              </p:grpSpPr>
              <p:sp>
                <p:nvSpPr>
                  <p:cNvPr id="987" name="Google Shape;987;p26"/>
                  <p:cNvSpPr/>
                  <p:nvPr/>
                </p:nvSpPr>
                <p:spPr>
                  <a:xfrm>
                    <a:off x="4771952" y="-98184"/>
                    <a:ext cx="257269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  <a:endParaRPr/>
                  </a:p>
                </p:txBody>
              </p:sp>
              <p:sp>
                <p:nvSpPr>
                  <p:cNvPr id="988" name="Google Shape;988;p26"/>
                  <p:cNvSpPr/>
                  <p:nvPr/>
                </p:nvSpPr>
                <p:spPr>
                  <a:xfrm>
                    <a:off x="4407069" y="-98184"/>
                    <a:ext cx="257269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989" name="Google Shape;989;p26"/>
                  <p:cNvSpPr/>
                  <p:nvPr/>
                </p:nvSpPr>
                <p:spPr>
                  <a:xfrm>
                    <a:off x="4042184" y="-98184"/>
                    <a:ext cx="257269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  <a:endParaRPr/>
                  </a:p>
                </p:txBody>
              </p:sp>
              <p:sp>
                <p:nvSpPr>
                  <p:cNvPr id="990" name="Google Shape;990;p26"/>
                  <p:cNvSpPr/>
                  <p:nvPr/>
                </p:nvSpPr>
                <p:spPr>
                  <a:xfrm>
                    <a:off x="3677299" y="-98184"/>
                    <a:ext cx="257269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  <a:endParaRPr/>
                  </a:p>
                </p:txBody>
              </p:sp>
              <p:sp>
                <p:nvSpPr>
                  <p:cNvPr id="991" name="Google Shape;991;p26"/>
                  <p:cNvSpPr/>
                  <p:nvPr/>
                </p:nvSpPr>
                <p:spPr>
                  <a:xfrm>
                    <a:off x="3312414" y="-98184"/>
                    <a:ext cx="257269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  <a:endParaRPr/>
                  </a:p>
                </p:txBody>
              </p:sp>
            </p:grpSp>
            <p:grpSp>
              <p:nvGrpSpPr>
                <p:cNvPr id="992" name="Google Shape;992;p26"/>
                <p:cNvGrpSpPr/>
                <p:nvPr/>
              </p:nvGrpSpPr>
              <p:grpSpPr>
                <a:xfrm>
                  <a:off x="4670373" y="-97082"/>
                  <a:ext cx="1691531" cy="238400"/>
                  <a:chOff x="5248434" y="-98184"/>
                  <a:chExt cx="1691531" cy="238400"/>
                </a:xfrm>
              </p:grpSpPr>
              <p:sp>
                <p:nvSpPr>
                  <p:cNvPr id="993" name="Google Shape;993;p26"/>
                  <p:cNvSpPr/>
                  <p:nvPr/>
                </p:nvSpPr>
                <p:spPr>
                  <a:xfrm>
                    <a:off x="5248434" y="-98184"/>
                    <a:ext cx="257268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  <a:endParaRPr/>
                  </a:p>
                </p:txBody>
              </p:sp>
              <p:sp>
                <p:nvSpPr>
                  <p:cNvPr id="994" name="Google Shape;994;p26"/>
                  <p:cNvSpPr/>
                  <p:nvPr/>
                </p:nvSpPr>
                <p:spPr>
                  <a:xfrm>
                    <a:off x="5607001" y="-98184"/>
                    <a:ext cx="257268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995" name="Google Shape;995;p26"/>
                  <p:cNvSpPr/>
                  <p:nvPr/>
                </p:nvSpPr>
                <p:spPr>
                  <a:xfrm>
                    <a:off x="5965566" y="-98184"/>
                    <a:ext cx="257268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  <a:endParaRPr/>
                  </a:p>
                </p:txBody>
              </p:sp>
              <p:sp>
                <p:nvSpPr>
                  <p:cNvPr id="996" name="Google Shape;996;p26"/>
                  <p:cNvSpPr/>
                  <p:nvPr/>
                </p:nvSpPr>
                <p:spPr>
                  <a:xfrm>
                    <a:off x="6324133" y="-98184"/>
                    <a:ext cx="257268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  <a:endParaRPr/>
                  </a:p>
                </p:txBody>
              </p:sp>
              <p:sp>
                <p:nvSpPr>
                  <p:cNvPr id="997" name="Google Shape;997;p26"/>
                  <p:cNvSpPr/>
                  <p:nvPr/>
                </p:nvSpPr>
                <p:spPr>
                  <a:xfrm>
                    <a:off x="6682697" y="-98184"/>
                    <a:ext cx="257268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  <a:endParaRPr/>
                  </a:p>
                </p:txBody>
              </p:sp>
            </p:grpSp>
          </p:grpSp>
          <p:grpSp>
            <p:nvGrpSpPr>
              <p:cNvPr id="998" name="Google Shape;998;p26"/>
              <p:cNvGrpSpPr/>
              <p:nvPr/>
            </p:nvGrpSpPr>
            <p:grpSpPr>
              <a:xfrm>
                <a:off x="335156" y="4603102"/>
                <a:ext cx="6210056" cy="334835"/>
                <a:chOff x="258719" y="-244410"/>
                <a:chExt cx="8272417" cy="446034"/>
              </a:xfrm>
            </p:grpSpPr>
            <p:sp>
              <p:nvSpPr>
                <p:cNvPr id="999" name="Google Shape;999;p26"/>
                <p:cNvSpPr txBox="1"/>
                <p:nvPr/>
              </p:nvSpPr>
              <p:spPr>
                <a:xfrm>
                  <a:off x="258719" y="-244410"/>
                  <a:ext cx="1843243" cy="4460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88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Relationships bind customers</a:t>
                  </a:r>
                  <a:endParaRPr/>
                </a:p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88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Through high switching costs</a:t>
                  </a:r>
                  <a:endParaRPr/>
                </a:p>
              </p:txBody>
            </p:sp>
            <p:sp>
              <p:nvSpPr>
                <p:cNvPr id="1000" name="Google Shape;1000;p26"/>
                <p:cNvSpPr txBox="1"/>
                <p:nvPr/>
              </p:nvSpPr>
              <p:spPr>
                <a:xfrm>
                  <a:off x="6410295" y="-180970"/>
                  <a:ext cx="2120841" cy="2845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88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Customers switching costs are low</a:t>
                  </a:r>
                  <a:endParaRPr/>
                </a:p>
              </p:txBody>
            </p:sp>
            <p:grpSp>
              <p:nvGrpSpPr>
                <p:cNvPr id="1001" name="Google Shape;1001;p26"/>
                <p:cNvGrpSpPr/>
                <p:nvPr/>
              </p:nvGrpSpPr>
              <p:grpSpPr>
                <a:xfrm>
                  <a:off x="2629247" y="-173212"/>
                  <a:ext cx="1716807" cy="238400"/>
                  <a:chOff x="3312414" y="-174314"/>
                  <a:chExt cx="1716807" cy="238400"/>
                </a:xfrm>
              </p:grpSpPr>
              <p:sp>
                <p:nvSpPr>
                  <p:cNvPr id="1002" name="Google Shape;1002;p26"/>
                  <p:cNvSpPr/>
                  <p:nvPr/>
                </p:nvSpPr>
                <p:spPr>
                  <a:xfrm>
                    <a:off x="4771953" y="-174314"/>
                    <a:ext cx="257268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  <a:endParaRPr/>
                  </a:p>
                </p:txBody>
              </p:sp>
              <p:sp>
                <p:nvSpPr>
                  <p:cNvPr id="1003" name="Google Shape;1003;p26"/>
                  <p:cNvSpPr/>
                  <p:nvPr/>
                </p:nvSpPr>
                <p:spPr>
                  <a:xfrm>
                    <a:off x="4407069" y="-174314"/>
                    <a:ext cx="257268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1004" name="Google Shape;1004;p26"/>
                  <p:cNvSpPr/>
                  <p:nvPr/>
                </p:nvSpPr>
                <p:spPr>
                  <a:xfrm>
                    <a:off x="4042185" y="-174314"/>
                    <a:ext cx="257268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  <a:endParaRPr/>
                  </a:p>
                </p:txBody>
              </p:sp>
              <p:sp>
                <p:nvSpPr>
                  <p:cNvPr id="1005" name="Google Shape;1005;p26"/>
                  <p:cNvSpPr/>
                  <p:nvPr/>
                </p:nvSpPr>
                <p:spPr>
                  <a:xfrm>
                    <a:off x="3677299" y="-174314"/>
                    <a:ext cx="257268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  <a:endParaRPr/>
                  </a:p>
                </p:txBody>
              </p:sp>
              <p:sp>
                <p:nvSpPr>
                  <p:cNvPr id="1006" name="Google Shape;1006;p26"/>
                  <p:cNvSpPr/>
                  <p:nvPr/>
                </p:nvSpPr>
                <p:spPr>
                  <a:xfrm>
                    <a:off x="3312414" y="-174314"/>
                    <a:ext cx="257268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  <a:endParaRPr/>
                  </a:p>
                </p:txBody>
              </p:sp>
            </p:grpSp>
            <p:grpSp>
              <p:nvGrpSpPr>
                <p:cNvPr id="1007" name="Google Shape;1007;p26"/>
                <p:cNvGrpSpPr/>
                <p:nvPr/>
              </p:nvGrpSpPr>
              <p:grpSpPr>
                <a:xfrm>
                  <a:off x="4670373" y="-173212"/>
                  <a:ext cx="1691531" cy="238400"/>
                  <a:chOff x="5248434" y="-174314"/>
                  <a:chExt cx="1691531" cy="238400"/>
                </a:xfrm>
              </p:grpSpPr>
              <p:sp>
                <p:nvSpPr>
                  <p:cNvPr id="1008" name="Google Shape;1008;p26"/>
                  <p:cNvSpPr/>
                  <p:nvPr/>
                </p:nvSpPr>
                <p:spPr>
                  <a:xfrm>
                    <a:off x="5248434" y="-174314"/>
                    <a:ext cx="257268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  <a:endParaRPr/>
                  </a:p>
                </p:txBody>
              </p:sp>
              <p:sp>
                <p:nvSpPr>
                  <p:cNvPr id="1009" name="Google Shape;1009;p26"/>
                  <p:cNvSpPr/>
                  <p:nvPr/>
                </p:nvSpPr>
                <p:spPr>
                  <a:xfrm>
                    <a:off x="5607001" y="-174314"/>
                    <a:ext cx="257268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1010" name="Google Shape;1010;p26"/>
                  <p:cNvSpPr/>
                  <p:nvPr/>
                </p:nvSpPr>
                <p:spPr>
                  <a:xfrm>
                    <a:off x="5965566" y="-174314"/>
                    <a:ext cx="257268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  <a:endParaRPr/>
                  </a:p>
                </p:txBody>
              </p:sp>
              <p:sp>
                <p:nvSpPr>
                  <p:cNvPr id="1011" name="Google Shape;1011;p26"/>
                  <p:cNvSpPr/>
                  <p:nvPr/>
                </p:nvSpPr>
                <p:spPr>
                  <a:xfrm>
                    <a:off x="6324133" y="-174314"/>
                    <a:ext cx="257268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  <a:endParaRPr/>
                  </a:p>
                </p:txBody>
              </p:sp>
              <p:sp>
                <p:nvSpPr>
                  <p:cNvPr id="1012" name="Google Shape;1012;p26"/>
                  <p:cNvSpPr/>
                  <p:nvPr/>
                </p:nvSpPr>
                <p:spPr>
                  <a:xfrm>
                    <a:off x="6682697" y="-174314"/>
                    <a:ext cx="257268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  <a:endParaRPr/>
                  </a:p>
                </p:txBody>
              </p:sp>
            </p:grpSp>
          </p:grpSp>
          <p:grpSp>
            <p:nvGrpSpPr>
              <p:cNvPr id="1013" name="Google Shape;1013;p26"/>
              <p:cNvGrpSpPr/>
              <p:nvPr/>
            </p:nvGrpSpPr>
            <p:grpSpPr>
              <a:xfrm>
                <a:off x="335156" y="4939179"/>
                <a:ext cx="5546408" cy="213585"/>
                <a:chOff x="258719" y="-180970"/>
                <a:chExt cx="7388373" cy="284517"/>
              </a:xfrm>
            </p:grpSpPr>
            <p:sp>
              <p:nvSpPr>
                <p:cNvPr id="1014" name="Google Shape;1014;p26"/>
                <p:cNvSpPr txBox="1"/>
                <p:nvPr/>
              </p:nvSpPr>
              <p:spPr>
                <a:xfrm>
                  <a:off x="258719" y="-180970"/>
                  <a:ext cx="1298727" cy="2845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88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Our brand is strong</a:t>
                  </a:r>
                  <a:endParaRPr/>
                </a:p>
              </p:txBody>
            </p:sp>
            <p:sp>
              <p:nvSpPr>
                <p:cNvPr id="1015" name="Google Shape;1015;p26"/>
                <p:cNvSpPr txBox="1"/>
                <p:nvPr/>
              </p:nvSpPr>
              <p:spPr>
                <a:xfrm>
                  <a:off x="6410291" y="-180970"/>
                  <a:ext cx="1236801" cy="2845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88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Our brand is weak</a:t>
                  </a:r>
                  <a:endParaRPr/>
                </a:p>
              </p:txBody>
            </p:sp>
            <p:grpSp>
              <p:nvGrpSpPr>
                <p:cNvPr id="1016" name="Google Shape;1016;p26"/>
                <p:cNvGrpSpPr/>
                <p:nvPr/>
              </p:nvGrpSpPr>
              <p:grpSpPr>
                <a:xfrm>
                  <a:off x="2629247" y="-173212"/>
                  <a:ext cx="1716807" cy="238400"/>
                  <a:chOff x="3312414" y="-174314"/>
                  <a:chExt cx="1716807" cy="238400"/>
                </a:xfrm>
              </p:grpSpPr>
              <p:sp>
                <p:nvSpPr>
                  <p:cNvPr id="1017" name="Google Shape;1017;p26"/>
                  <p:cNvSpPr/>
                  <p:nvPr/>
                </p:nvSpPr>
                <p:spPr>
                  <a:xfrm>
                    <a:off x="4771952" y="-174314"/>
                    <a:ext cx="257269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  <a:endParaRPr/>
                  </a:p>
                </p:txBody>
              </p:sp>
              <p:sp>
                <p:nvSpPr>
                  <p:cNvPr id="1018" name="Google Shape;1018;p26"/>
                  <p:cNvSpPr/>
                  <p:nvPr/>
                </p:nvSpPr>
                <p:spPr>
                  <a:xfrm>
                    <a:off x="4407069" y="-174314"/>
                    <a:ext cx="257269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1019" name="Google Shape;1019;p26"/>
                  <p:cNvSpPr/>
                  <p:nvPr/>
                </p:nvSpPr>
                <p:spPr>
                  <a:xfrm>
                    <a:off x="4042184" y="-174314"/>
                    <a:ext cx="257269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  <a:endParaRPr/>
                  </a:p>
                </p:txBody>
              </p:sp>
              <p:sp>
                <p:nvSpPr>
                  <p:cNvPr id="1020" name="Google Shape;1020;p26"/>
                  <p:cNvSpPr/>
                  <p:nvPr/>
                </p:nvSpPr>
                <p:spPr>
                  <a:xfrm>
                    <a:off x="3677299" y="-174314"/>
                    <a:ext cx="257269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  <a:endParaRPr/>
                  </a:p>
                </p:txBody>
              </p:sp>
              <p:sp>
                <p:nvSpPr>
                  <p:cNvPr id="1021" name="Google Shape;1021;p26"/>
                  <p:cNvSpPr/>
                  <p:nvPr/>
                </p:nvSpPr>
                <p:spPr>
                  <a:xfrm>
                    <a:off x="3312414" y="-174314"/>
                    <a:ext cx="257269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  <a:endParaRPr/>
                  </a:p>
                </p:txBody>
              </p:sp>
            </p:grpSp>
            <p:grpSp>
              <p:nvGrpSpPr>
                <p:cNvPr id="1022" name="Google Shape;1022;p26"/>
                <p:cNvGrpSpPr/>
                <p:nvPr/>
              </p:nvGrpSpPr>
              <p:grpSpPr>
                <a:xfrm>
                  <a:off x="4670373" y="-173212"/>
                  <a:ext cx="1691531" cy="238400"/>
                  <a:chOff x="5248434" y="-174314"/>
                  <a:chExt cx="1691531" cy="238400"/>
                </a:xfrm>
              </p:grpSpPr>
              <p:sp>
                <p:nvSpPr>
                  <p:cNvPr id="1023" name="Google Shape;1023;p26"/>
                  <p:cNvSpPr/>
                  <p:nvPr/>
                </p:nvSpPr>
                <p:spPr>
                  <a:xfrm>
                    <a:off x="5248434" y="-174314"/>
                    <a:ext cx="257268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  <a:endParaRPr/>
                  </a:p>
                </p:txBody>
              </p:sp>
              <p:sp>
                <p:nvSpPr>
                  <p:cNvPr id="1024" name="Google Shape;1024;p26"/>
                  <p:cNvSpPr/>
                  <p:nvPr/>
                </p:nvSpPr>
                <p:spPr>
                  <a:xfrm>
                    <a:off x="5607001" y="-174314"/>
                    <a:ext cx="257268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1025" name="Google Shape;1025;p26"/>
                  <p:cNvSpPr/>
                  <p:nvPr/>
                </p:nvSpPr>
                <p:spPr>
                  <a:xfrm>
                    <a:off x="5965566" y="-174314"/>
                    <a:ext cx="257268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  <a:endParaRPr/>
                  </a:p>
                </p:txBody>
              </p:sp>
              <p:sp>
                <p:nvSpPr>
                  <p:cNvPr id="1026" name="Google Shape;1026;p26"/>
                  <p:cNvSpPr/>
                  <p:nvPr/>
                </p:nvSpPr>
                <p:spPr>
                  <a:xfrm>
                    <a:off x="6324133" y="-174314"/>
                    <a:ext cx="257268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  <a:endParaRPr/>
                  </a:p>
                </p:txBody>
              </p:sp>
              <p:sp>
                <p:nvSpPr>
                  <p:cNvPr id="1027" name="Google Shape;1027;p26"/>
                  <p:cNvSpPr/>
                  <p:nvPr/>
                </p:nvSpPr>
                <p:spPr>
                  <a:xfrm>
                    <a:off x="6682697" y="-174314"/>
                    <a:ext cx="257268" cy="238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  <a:endParaRPr/>
                  </a:p>
                </p:txBody>
              </p:sp>
            </p:grpSp>
          </p:grpSp>
        </p:grpSp>
      </p:grpSp>
      <p:cxnSp>
        <p:nvCxnSpPr>
          <p:cNvPr id="1028" name="Google Shape;1028;p26"/>
          <p:cNvCxnSpPr/>
          <p:nvPr/>
        </p:nvCxnSpPr>
        <p:spPr>
          <a:xfrm>
            <a:off x="220215" y="280400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9" name="Google Shape;1029;p26"/>
          <p:cNvCxnSpPr/>
          <p:nvPr/>
        </p:nvCxnSpPr>
        <p:spPr>
          <a:xfrm>
            <a:off x="235441" y="3496880"/>
            <a:ext cx="8388000" cy="0"/>
          </a:xfrm>
          <a:prstGeom prst="straightConnector1">
            <a:avLst/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4" name="Google Shape;1034;p27"/>
          <p:cNvCxnSpPr/>
          <p:nvPr/>
        </p:nvCxnSpPr>
        <p:spPr>
          <a:xfrm>
            <a:off x="153599" y="275978"/>
            <a:ext cx="4124181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5" name="Google Shape;1035;p27"/>
          <p:cNvSpPr/>
          <p:nvPr/>
        </p:nvSpPr>
        <p:spPr>
          <a:xfrm>
            <a:off x="1524000" y="294068"/>
            <a:ext cx="1219200" cy="2441494"/>
          </a:xfrm>
          <a:custGeom>
            <a:avLst/>
            <a:gdLst/>
            <a:ahLst/>
            <a:cxnLst/>
            <a:rect l="l" t="t" r="r" b="b"/>
            <a:pathLst>
              <a:path w="1219200" h="3255318" extrusionOk="0">
                <a:moveTo>
                  <a:pt x="0" y="0"/>
                </a:moveTo>
                <a:lnTo>
                  <a:pt x="1219200" y="0"/>
                </a:lnTo>
                <a:lnTo>
                  <a:pt x="1219200" y="3255318"/>
                </a:lnTo>
                <a:lnTo>
                  <a:pt x="0" y="32553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4375" tIns="94375" rIns="94375" bIns="943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6" name="Google Shape;1036;p27"/>
          <p:cNvCxnSpPr/>
          <p:nvPr/>
        </p:nvCxnSpPr>
        <p:spPr>
          <a:xfrm>
            <a:off x="215139" y="598663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7" name="Google Shape;1037;p27"/>
          <p:cNvCxnSpPr/>
          <p:nvPr/>
        </p:nvCxnSpPr>
        <p:spPr>
          <a:xfrm>
            <a:off x="215139" y="906310"/>
            <a:ext cx="4124181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38" name="Google Shape;1038;p27"/>
          <p:cNvGrpSpPr/>
          <p:nvPr/>
        </p:nvGrpSpPr>
        <p:grpSpPr>
          <a:xfrm>
            <a:off x="243449" y="273097"/>
            <a:ext cx="7962790" cy="344565"/>
            <a:chOff x="258719" y="545698"/>
            <a:chExt cx="7962790" cy="459419"/>
          </a:xfrm>
        </p:grpSpPr>
        <p:sp>
          <p:nvSpPr>
            <p:cNvPr id="1039" name="Google Shape;1039;p27"/>
            <p:cNvSpPr txBox="1"/>
            <p:nvPr/>
          </p:nvSpPr>
          <p:spPr>
            <a:xfrm>
              <a:off x="258719" y="545698"/>
              <a:ext cx="2108027" cy="44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Key Resources are difficult for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Competitors to replicate</a:t>
              </a:r>
              <a:endParaRPr/>
            </a:p>
          </p:txBody>
        </p:sp>
        <p:sp>
          <p:nvSpPr>
            <p:cNvPr id="1040" name="Google Shape;1040;p27"/>
            <p:cNvSpPr txBox="1"/>
            <p:nvPr/>
          </p:nvSpPr>
          <p:spPr>
            <a:xfrm>
              <a:off x="6410295" y="559083"/>
              <a:ext cx="1811214" cy="44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Key Resources are easily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replicated</a:t>
              </a:r>
              <a:endParaRPr/>
            </a:p>
          </p:txBody>
        </p:sp>
        <p:grpSp>
          <p:nvGrpSpPr>
            <p:cNvPr id="1041" name="Google Shape;1041;p27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042" name="Google Shape;1042;p27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043" name="Google Shape;1043;p27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044" name="Google Shape;1044;p27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045" name="Google Shape;1045;p27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046" name="Google Shape;1046;p27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1047" name="Google Shape;1047;p27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1048" name="Google Shape;1048;p27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049" name="Google Shape;1049;p27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050" name="Google Shape;1050;p27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051" name="Google Shape;1051;p27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052" name="Google Shape;1052;p27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053" name="Google Shape;1053;p27"/>
          <p:cNvGrpSpPr/>
          <p:nvPr/>
        </p:nvGrpSpPr>
        <p:grpSpPr>
          <a:xfrm>
            <a:off x="243449" y="646047"/>
            <a:ext cx="8306582" cy="213388"/>
            <a:chOff x="258719" y="626008"/>
            <a:chExt cx="8306583" cy="284517"/>
          </a:xfrm>
        </p:grpSpPr>
        <p:sp>
          <p:nvSpPr>
            <p:cNvPr id="1054" name="Google Shape;1054;p27"/>
            <p:cNvSpPr txBox="1"/>
            <p:nvPr/>
          </p:nvSpPr>
          <p:spPr>
            <a:xfrm>
              <a:off x="258719" y="626008"/>
              <a:ext cx="1960688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 needs are predictable</a:t>
              </a:r>
              <a:endParaRPr/>
            </a:p>
          </p:txBody>
        </p:sp>
        <p:sp>
          <p:nvSpPr>
            <p:cNvPr id="1055" name="Google Shape;1055;p27"/>
            <p:cNvSpPr txBox="1"/>
            <p:nvPr/>
          </p:nvSpPr>
          <p:spPr>
            <a:xfrm>
              <a:off x="6410296" y="626008"/>
              <a:ext cx="2155006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Resources needs are unpredictable</a:t>
              </a:r>
              <a:endParaRPr/>
            </a:p>
          </p:txBody>
        </p:sp>
        <p:grpSp>
          <p:nvGrpSpPr>
            <p:cNvPr id="1056" name="Google Shape;1056;p27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057" name="Google Shape;1057;p27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058" name="Google Shape;1058;p27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059" name="Google Shape;1059;p27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060" name="Google Shape;1060;p27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061" name="Google Shape;1061;p27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1062" name="Google Shape;1062;p27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1063" name="Google Shape;1063;p27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064" name="Google Shape;1064;p27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065" name="Google Shape;1065;p27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066" name="Google Shape;1066;p27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067" name="Google Shape;1067;p27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sp>
        <p:nvSpPr>
          <p:cNvPr id="1068" name="Google Shape;1068;p27"/>
          <p:cNvSpPr txBox="1"/>
          <p:nvPr/>
        </p:nvSpPr>
        <p:spPr>
          <a:xfrm>
            <a:off x="4155258" y="31621"/>
            <a:ext cx="361303" cy="29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1" b="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1069" name="Google Shape;1069;p27"/>
          <p:cNvSpPr txBox="1"/>
          <p:nvPr/>
        </p:nvSpPr>
        <p:spPr>
          <a:xfrm>
            <a:off x="4525098" y="35180"/>
            <a:ext cx="316462" cy="29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1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1070" name="Google Shape;1070;p27"/>
          <p:cNvSpPr/>
          <p:nvPr/>
        </p:nvSpPr>
        <p:spPr>
          <a:xfrm>
            <a:off x="1519673" y="1580833"/>
            <a:ext cx="1219200" cy="2441494"/>
          </a:xfrm>
          <a:custGeom>
            <a:avLst/>
            <a:gdLst/>
            <a:ahLst/>
            <a:cxnLst/>
            <a:rect l="l" t="t" r="r" b="b"/>
            <a:pathLst>
              <a:path w="1219200" h="3255318" extrusionOk="0">
                <a:moveTo>
                  <a:pt x="0" y="0"/>
                </a:moveTo>
                <a:lnTo>
                  <a:pt x="1219200" y="0"/>
                </a:lnTo>
                <a:lnTo>
                  <a:pt x="1219200" y="3255318"/>
                </a:lnTo>
                <a:lnTo>
                  <a:pt x="0" y="32553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4375" tIns="94375" rIns="94375" bIns="943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1" name="Google Shape;1071;p27"/>
          <p:cNvCxnSpPr/>
          <p:nvPr/>
        </p:nvCxnSpPr>
        <p:spPr>
          <a:xfrm>
            <a:off x="210813" y="1189309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2" name="Google Shape;1072;p27"/>
          <p:cNvCxnSpPr/>
          <p:nvPr/>
        </p:nvCxnSpPr>
        <p:spPr>
          <a:xfrm>
            <a:off x="210813" y="1791979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3" name="Google Shape;1073;p27"/>
          <p:cNvCxnSpPr/>
          <p:nvPr/>
        </p:nvCxnSpPr>
        <p:spPr>
          <a:xfrm>
            <a:off x="210813" y="2073252"/>
            <a:ext cx="4028270" cy="0"/>
          </a:xfrm>
          <a:prstGeom prst="straightConnector1">
            <a:avLst/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74" name="Google Shape;1074;p27"/>
          <p:cNvGrpSpPr/>
          <p:nvPr/>
        </p:nvGrpSpPr>
        <p:grpSpPr>
          <a:xfrm>
            <a:off x="239123" y="962040"/>
            <a:ext cx="8285227" cy="479842"/>
            <a:chOff x="258719" y="270744"/>
            <a:chExt cx="8285227" cy="639781"/>
          </a:xfrm>
        </p:grpSpPr>
        <p:sp>
          <p:nvSpPr>
            <p:cNvPr id="1075" name="Google Shape;1075;p27"/>
            <p:cNvSpPr txBox="1"/>
            <p:nvPr/>
          </p:nvSpPr>
          <p:spPr>
            <a:xfrm>
              <a:off x="258719" y="626008"/>
              <a:ext cx="2210525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efficiently execute Key Activities</a:t>
              </a:r>
              <a:endParaRPr/>
            </a:p>
          </p:txBody>
        </p:sp>
        <p:sp>
          <p:nvSpPr>
            <p:cNvPr id="1076" name="Google Shape;1076;p27"/>
            <p:cNvSpPr txBox="1"/>
            <p:nvPr/>
          </p:nvSpPr>
          <p:spPr>
            <a:xfrm>
              <a:off x="6410294" y="270744"/>
              <a:ext cx="2133652" cy="284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Key Activity execution is inefficient</a:t>
              </a:r>
              <a:endParaRPr/>
            </a:p>
          </p:txBody>
        </p:sp>
        <p:grpSp>
          <p:nvGrpSpPr>
            <p:cNvPr id="1077" name="Google Shape;1077;p27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078" name="Google Shape;1078;p27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079" name="Google Shape;1079;p27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080" name="Google Shape;1080;p27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081" name="Google Shape;1081;p27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082" name="Google Shape;1082;p27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1083" name="Google Shape;1083;p27"/>
            <p:cNvGrpSpPr/>
            <p:nvPr/>
          </p:nvGrpSpPr>
          <p:grpSpPr>
            <a:xfrm>
              <a:off x="4670373" y="278502"/>
              <a:ext cx="1691531" cy="238400"/>
              <a:chOff x="5248434" y="277400"/>
              <a:chExt cx="1691531" cy="238400"/>
            </a:xfrm>
          </p:grpSpPr>
          <p:sp>
            <p:nvSpPr>
              <p:cNvPr id="1084" name="Google Shape;1084;p27"/>
              <p:cNvSpPr/>
              <p:nvPr/>
            </p:nvSpPr>
            <p:spPr>
              <a:xfrm>
                <a:off x="5248434" y="277400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085" name="Google Shape;1085;p27"/>
              <p:cNvSpPr/>
              <p:nvPr/>
            </p:nvSpPr>
            <p:spPr>
              <a:xfrm>
                <a:off x="5607001" y="277400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086" name="Google Shape;1086;p27"/>
              <p:cNvSpPr/>
              <p:nvPr/>
            </p:nvSpPr>
            <p:spPr>
              <a:xfrm>
                <a:off x="5965566" y="277400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087" name="Google Shape;1087;p27"/>
              <p:cNvSpPr/>
              <p:nvPr/>
            </p:nvSpPr>
            <p:spPr>
              <a:xfrm>
                <a:off x="6324133" y="277400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088" name="Google Shape;1088;p27"/>
              <p:cNvSpPr/>
              <p:nvPr/>
            </p:nvSpPr>
            <p:spPr>
              <a:xfrm>
                <a:off x="6682697" y="277400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089" name="Google Shape;1089;p27"/>
          <p:cNvGrpSpPr/>
          <p:nvPr/>
        </p:nvGrpSpPr>
        <p:grpSpPr>
          <a:xfrm>
            <a:off x="239123" y="1236699"/>
            <a:ext cx="8293766" cy="527428"/>
            <a:chOff x="258719" y="207299"/>
            <a:chExt cx="8293769" cy="703226"/>
          </a:xfrm>
        </p:grpSpPr>
        <p:sp>
          <p:nvSpPr>
            <p:cNvPr id="1090" name="Google Shape;1090;p27"/>
            <p:cNvSpPr txBox="1"/>
            <p:nvPr/>
          </p:nvSpPr>
          <p:spPr>
            <a:xfrm>
              <a:off x="258719" y="626008"/>
              <a:ext cx="2291669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Key Activities are difficult to copy</a:t>
              </a:r>
              <a:endParaRPr/>
            </a:p>
          </p:txBody>
        </p:sp>
        <p:sp>
          <p:nvSpPr>
            <p:cNvPr id="1091" name="Google Shape;1091;p27"/>
            <p:cNvSpPr txBox="1"/>
            <p:nvPr/>
          </p:nvSpPr>
          <p:spPr>
            <a:xfrm>
              <a:off x="6410293" y="207299"/>
              <a:ext cx="2142195" cy="284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Key Activities are easily copied</a:t>
              </a:r>
              <a:endParaRPr/>
            </a:p>
          </p:txBody>
        </p:sp>
        <p:grpSp>
          <p:nvGrpSpPr>
            <p:cNvPr id="1092" name="Google Shape;1092;p27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093" name="Google Shape;1093;p27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094" name="Google Shape;1094;p27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095" name="Google Shape;1095;p27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096" name="Google Shape;1096;p27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097" name="Google Shape;1097;p27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1098" name="Google Shape;1098;p27"/>
            <p:cNvGrpSpPr/>
            <p:nvPr/>
          </p:nvGrpSpPr>
          <p:grpSpPr>
            <a:xfrm>
              <a:off x="4670373" y="215058"/>
              <a:ext cx="1691531" cy="238407"/>
              <a:chOff x="5248434" y="213956"/>
              <a:chExt cx="1691531" cy="238407"/>
            </a:xfrm>
          </p:grpSpPr>
          <p:sp>
            <p:nvSpPr>
              <p:cNvPr id="1099" name="Google Shape;1099;p27"/>
              <p:cNvSpPr/>
              <p:nvPr/>
            </p:nvSpPr>
            <p:spPr>
              <a:xfrm>
                <a:off x="5248434" y="213959"/>
                <a:ext cx="257269" cy="238398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100" name="Google Shape;1100;p27"/>
              <p:cNvSpPr/>
              <p:nvPr/>
            </p:nvSpPr>
            <p:spPr>
              <a:xfrm>
                <a:off x="5607000" y="213963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101" name="Google Shape;1101;p27"/>
              <p:cNvSpPr/>
              <p:nvPr/>
            </p:nvSpPr>
            <p:spPr>
              <a:xfrm>
                <a:off x="5965567" y="213960"/>
                <a:ext cx="257269" cy="238402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102" name="Google Shape;1102;p27"/>
              <p:cNvSpPr/>
              <p:nvPr/>
            </p:nvSpPr>
            <p:spPr>
              <a:xfrm>
                <a:off x="6324132" y="213956"/>
                <a:ext cx="257269" cy="238402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103" name="Google Shape;1103;p27"/>
              <p:cNvSpPr/>
              <p:nvPr/>
            </p:nvSpPr>
            <p:spPr>
              <a:xfrm>
                <a:off x="6682696" y="213956"/>
                <a:ext cx="257269" cy="238399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104" name="Google Shape;1104;p27"/>
          <p:cNvGrpSpPr/>
          <p:nvPr/>
        </p:nvGrpSpPr>
        <p:grpSpPr>
          <a:xfrm>
            <a:off x="239123" y="1544791"/>
            <a:ext cx="7672377" cy="508391"/>
            <a:chOff x="258719" y="232680"/>
            <a:chExt cx="7672379" cy="677845"/>
          </a:xfrm>
        </p:grpSpPr>
        <p:sp>
          <p:nvSpPr>
            <p:cNvPr id="1105" name="Google Shape;1105;p27"/>
            <p:cNvSpPr txBox="1"/>
            <p:nvPr/>
          </p:nvSpPr>
          <p:spPr>
            <a:xfrm>
              <a:off x="258719" y="626008"/>
              <a:ext cx="1559240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Execution quality is high</a:t>
              </a:r>
              <a:endParaRPr/>
            </a:p>
          </p:txBody>
        </p:sp>
        <p:sp>
          <p:nvSpPr>
            <p:cNvPr id="1106" name="Google Shape;1106;p27"/>
            <p:cNvSpPr txBox="1"/>
            <p:nvPr/>
          </p:nvSpPr>
          <p:spPr>
            <a:xfrm>
              <a:off x="6410294" y="232680"/>
              <a:ext cx="1520804" cy="284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Execution quality is low</a:t>
              </a:r>
              <a:endParaRPr/>
            </a:p>
          </p:txBody>
        </p:sp>
        <p:grpSp>
          <p:nvGrpSpPr>
            <p:cNvPr id="1107" name="Google Shape;1107;p27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110" name="Google Shape;1110;p27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111" name="Google Shape;1111;p27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1113" name="Google Shape;1113;p27"/>
            <p:cNvGrpSpPr/>
            <p:nvPr/>
          </p:nvGrpSpPr>
          <p:grpSpPr>
            <a:xfrm>
              <a:off x="4670373" y="240438"/>
              <a:ext cx="1691531" cy="238400"/>
              <a:chOff x="5248434" y="239336"/>
              <a:chExt cx="1691531" cy="238400"/>
            </a:xfrm>
          </p:grpSpPr>
          <p:sp>
            <p:nvSpPr>
              <p:cNvPr id="1114" name="Google Shape;1114;p27"/>
              <p:cNvSpPr/>
              <p:nvPr/>
            </p:nvSpPr>
            <p:spPr>
              <a:xfrm>
                <a:off x="5248434" y="239336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115" name="Google Shape;1115;p27"/>
              <p:cNvSpPr/>
              <p:nvPr/>
            </p:nvSpPr>
            <p:spPr>
              <a:xfrm>
                <a:off x="5607001" y="239336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116" name="Google Shape;1116;p27"/>
              <p:cNvSpPr/>
              <p:nvPr/>
            </p:nvSpPr>
            <p:spPr>
              <a:xfrm>
                <a:off x="5965566" y="239336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117" name="Google Shape;1117;p27"/>
              <p:cNvSpPr/>
              <p:nvPr/>
            </p:nvSpPr>
            <p:spPr>
              <a:xfrm>
                <a:off x="6324133" y="239336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118" name="Google Shape;1118;p27"/>
              <p:cNvSpPr/>
              <p:nvPr/>
            </p:nvSpPr>
            <p:spPr>
              <a:xfrm>
                <a:off x="6682697" y="239336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119" name="Google Shape;1119;p27"/>
          <p:cNvGrpSpPr/>
          <p:nvPr/>
        </p:nvGrpSpPr>
        <p:grpSpPr>
          <a:xfrm>
            <a:off x="239123" y="2039199"/>
            <a:ext cx="4087333" cy="334526"/>
            <a:chOff x="258719" y="330002"/>
            <a:chExt cx="4087335" cy="446031"/>
          </a:xfrm>
        </p:grpSpPr>
        <p:sp>
          <p:nvSpPr>
            <p:cNvPr id="1120" name="Google Shape;1120;p27"/>
            <p:cNvSpPr txBox="1"/>
            <p:nvPr/>
          </p:nvSpPr>
          <p:spPr>
            <a:xfrm>
              <a:off x="258719" y="330002"/>
              <a:ext cx="2374947" cy="446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Balance of in-house versus  outsourced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Execution is high</a:t>
              </a:r>
              <a:endParaRPr/>
            </a:p>
          </p:txBody>
        </p:sp>
        <p:grpSp>
          <p:nvGrpSpPr>
            <p:cNvPr id="1121" name="Google Shape;1121;p27"/>
            <p:cNvGrpSpPr/>
            <p:nvPr/>
          </p:nvGrpSpPr>
          <p:grpSpPr>
            <a:xfrm>
              <a:off x="2629247" y="418069"/>
              <a:ext cx="1716807" cy="238398"/>
              <a:chOff x="3312414" y="416967"/>
              <a:chExt cx="1716807" cy="238398"/>
            </a:xfrm>
          </p:grpSpPr>
          <p:sp>
            <p:nvSpPr>
              <p:cNvPr id="1122" name="Google Shape;1122;p27"/>
              <p:cNvSpPr/>
              <p:nvPr/>
            </p:nvSpPr>
            <p:spPr>
              <a:xfrm>
                <a:off x="4771952" y="416967"/>
                <a:ext cx="257269" cy="238394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123" name="Google Shape;1123;p27"/>
              <p:cNvSpPr/>
              <p:nvPr/>
            </p:nvSpPr>
            <p:spPr>
              <a:xfrm>
                <a:off x="4407069" y="416967"/>
                <a:ext cx="257269" cy="238395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124" name="Google Shape;1124;p27"/>
              <p:cNvSpPr/>
              <p:nvPr/>
            </p:nvSpPr>
            <p:spPr>
              <a:xfrm>
                <a:off x="4042184" y="416967"/>
                <a:ext cx="257269" cy="238396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125" name="Google Shape;1125;p27"/>
              <p:cNvSpPr/>
              <p:nvPr/>
            </p:nvSpPr>
            <p:spPr>
              <a:xfrm>
                <a:off x="3677299" y="416967"/>
                <a:ext cx="257269" cy="238397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126" name="Google Shape;1126;p27"/>
              <p:cNvSpPr/>
              <p:nvPr/>
            </p:nvSpPr>
            <p:spPr>
              <a:xfrm>
                <a:off x="3312414" y="416968"/>
                <a:ext cx="257269" cy="238397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sp>
        <p:nvSpPr>
          <p:cNvPr id="1127" name="Google Shape;1127;p27"/>
          <p:cNvSpPr/>
          <p:nvPr/>
        </p:nvSpPr>
        <p:spPr>
          <a:xfrm>
            <a:off x="1519673" y="3019200"/>
            <a:ext cx="1219200" cy="2441494"/>
          </a:xfrm>
          <a:custGeom>
            <a:avLst/>
            <a:gdLst/>
            <a:ahLst/>
            <a:cxnLst/>
            <a:rect l="l" t="t" r="r" b="b"/>
            <a:pathLst>
              <a:path w="1219200" h="3255318" extrusionOk="0">
                <a:moveTo>
                  <a:pt x="0" y="0"/>
                </a:moveTo>
                <a:lnTo>
                  <a:pt x="1219200" y="0"/>
                </a:lnTo>
                <a:lnTo>
                  <a:pt x="1219200" y="3255318"/>
                </a:lnTo>
                <a:lnTo>
                  <a:pt x="0" y="32553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4375" tIns="94375" rIns="94375" bIns="943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8" name="Google Shape;1128;p27"/>
          <p:cNvCxnSpPr/>
          <p:nvPr/>
        </p:nvCxnSpPr>
        <p:spPr>
          <a:xfrm>
            <a:off x="210813" y="2331431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9" name="Google Shape;1129;p27"/>
          <p:cNvCxnSpPr/>
          <p:nvPr/>
        </p:nvCxnSpPr>
        <p:spPr>
          <a:xfrm>
            <a:off x="210813" y="1454082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30" name="Google Shape;1130;p27"/>
          <p:cNvGrpSpPr/>
          <p:nvPr/>
        </p:nvGrpSpPr>
        <p:grpSpPr>
          <a:xfrm>
            <a:off x="239123" y="1761603"/>
            <a:ext cx="8187001" cy="962597"/>
            <a:chOff x="258719" y="-211401"/>
            <a:chExt cx="8187002" cy="1283443"/>
          </a:xfrm>
        </p:grpSpPr>
        <p:sp>
          <p:nvSpPr>
            <p:cNvPr id="1131" name="Google Shape;1131;p27"/>
            <p:cNvSpPr txBox="1"/>
            <p:nvPr/>
          </p:nvSpPr>
          <p:spPr>
            <a:xfrm>
              <a:off x="258719" y="626008"/>
              <a:ext cx="2402707" cy="44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are focused and work with partners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When necessary</a:t>
              </a:r>
              <a:endParaRPr/>
            </a:p>
          </p:txBody>
        </p:sp>
        <p:sp>
          <p:nvSpPr>
            <p:cNvPr id="1132" name="Google Shape;1132;p27"/>
            <p:cNvSpPr txBox="1"/>
            <p:nvPr/>
          </p:nvSpPr>
          <p:spPr>
            <a:xfrm>
              <a:off x="6410296" y="-211401"/>
              <a:ext cx="2035425" cy="446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are unfocused &amp; fail to work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Sufficiently with partners</a:t>
              </a:r>
              <a:endParaRPr/>
            </a:p>
          </p:txBody>
        </p:sp>
        <p:grpSp>
          <p:nvGrpSpPr>
            <p:cNvPr id="1133" name="Google Shape;1133;p27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134" name="Google Shape;1134;p27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135" name="Google Shape;1135;p27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136" name="Google Shape;1136;p27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137" name="Google Shape;1137;p27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138" name="Google Shape;1138;p27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1139" name="Google Shape;1139;p27"/>
            <p:cNvGrpSpPr/>
            <p:nvPr/>
          </p:nvGrpSpPr>
          <p:grpSpPr>
            <a:xfrm>
              <a:off x="4670373" y="-114827"/>
              <a:ext cx="1691531" cy="238401"/>
              <a:chOff x="5248434" y="-115929"/>
              <a:chExt cx="1691531" cy="238401"/>
            </a:xfrm>
          </p:grpSpPr>
          <p:sp>
            <p:nvSpPr>
              <p:cNvPr id="1140" name="Google Shape;1140;p27"/>
              <p:cNvSpPr/>
              <p:nvPr/>
            </p:nvSpPr>
            <p:spPr>
              <a:xfrm>
                <a:off x="5248434" y="-115928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141" name="Google Shape;1141;p27"/>
              <p:cNvSpPr/>
              <p:nvPr/>
            </p:nvSpPr>
            <p:spPr>
              <a:xfrm>
                <a:off x="5607001" y="-115929"/>
                <a:ext cx="257268" cy="238398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142" name="Google Shape;1142;p27"/>
              <p:cNvSpPr/>
              <p:nvPr/>
            </p:nvSpPr>
            <p:spPr>
              <a:xfrm>
                <a:off x="5965566" y="-115929"/>
                <a:ext cx="257268" cy="238399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143" name="Google Shape;1143;p27"/>
              <p:cNvSpPr/>
              <p:nvPr/>
            </p:nvSpPr>
            <p:spPr>
              <a:xfrm>
                <a:off x="6324133" y="-115929"/>
                <a:ext cx="257268" cy="238399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144" name="Google Shape;1144;p27"/>
              <p:cNvSpPr/>
              <p:nvPr/>
            </p:nvSpPr>
            <p:spPr>
              <a:xfrm>
                <a:off x="6682697" y="-115929"/>
                <a:ext cx="257268" cy="238399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sp>
        <p:nvSpPr>
          <p:cNvPr id="1145" name="Google Shape;1145;p27"/>
          <p:cNvSpPr txBox="1"/>
          <p:nvPr/>
        </p:nvSpPr>
        <p:spPr>
          <a:xfrm>
            <a:off x="0" y="79936"/>
            <a:ext cx="2364271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Value Proposition Threats</a:t>
            </a:r>
            <a:endParaRPr/>
          </a:p>
        </p:txBody>
      </p:sp>
      <p:cxnSp>
        <p:nvCxnSpPr>
          <p:cNvPr id="1146" name="Google Shape;1146;p27"/>
          <p:cNvCxnSpPr/>
          <p:nvPr/>
        </p:nvCxnSpPr>
        <p:spPr>
          <a:xfrm>
            <a:off x="4657928" y="275978"/>
            <a:ext cx="4076226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7" name="Google Shape;1147;p27"/>
          <p:cNvSpPr txBox="1"/>
          <p:nvPr/>
        </p:nvSpPr>
        <p:spPr>
          <a:xfrm>
            <a:off x="203012" y="983976"/>
            <a:ext cx="2131517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Cost/Revenue Threats</a:t>
            </a:r>
            <a:endParaRPr/>
          </a:p>
        </p:txBody>
      </p:sp>
      <p:cxnSp>
        <p:nvCxnSpPr>
          <p:cNvPr id="1148" name="Google Shape;1148;p27"/>
          <p:cNvCxnSpPr/>
          <p:nvPr/>
        </p:nvCxnSpPr>
        <p:spPr>
          <a:xfrm>
            <a:off x="248878" y="2683531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9" name="Google Shape;1149;p27"/>
          <p:cNvSpPr txBox="1"/>
          <p:nvPr/>
        </p:nvSpPr>
        <p:spPr>
          <a:xfrm>
            <a:off x="4770783" y="79936"/>
            <a:ext cx="2061049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Infrastructure Threats</a:t>
            </a:r>
            <a:endParaRPr/>
          </a:p>
        </p:txBody>
      </p:sp>
      <p:cxnSp>
        <p:nvCxnSpPr>
          <p:cNvPr id="1150" name="Google Shape;1150;p27"/>
          <p:cNvCxnSpPr/>
          <p:nvPr/>
        </p:nvCxnSpPr>
        <p:spPr>
          <a:xfrm>
            <a:off x="4689766" y="1455939"/>
            <a:ext cx="4028270" cy="0"/>
          </a:xfrm>
          <a:prstGeom prst="straightConnector1">
            <a:avLst/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1" name="Google Shape;1151;p27"/>
          <p:cNvCxnSpPr/>
          <p:nvPr/>
        </p:nvCxnSpPr>
        <p:spPr>
          <a:xfrm>
            <a:off x="4639013" y="903999"/>
            <a:ext cx="4028270" cy="0"/>
          </a:xfrm>
          <a:prstGeom prst="straightConnector1">
            <a:avLst/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2" name="Google Shape;1152;p27"/>
          <p:cNvCxnSpPr/>
          <p:nvPr/>
        </p:nvCxnSpPr>
        <p:spPr>
          <a:xfrm>
            <a:off x="4702454" y="1197144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3" name="Google Shape;1153;p27"/>
          <p:cNvCxnSpPr/>
          <p:nvPr/>
        </p:nvCxnSpPr>
        <p:spPr>
          <a:xfrm>
            <a:off x="4677077" y="1789007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4" name="Google Shape;1154;p27"/>
          <p:cNvCxnSpPr/>
          <p:nvPr/>
        </p:nvCxnSpPr>
        <p:spPr>
          <a:xfrm>
            <a:off x="4689766" y="2074493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9" name="Google Shape;1159;p28"/>
          <p:cNvCxnSpPr/>
          <p:nvPr/>
        </p:nvCxnSpPr>
        <p:spPr>
          <a:xfrm>
            <a:off x="153599" y="275978"/>
            <a:ext cx="4124181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0" name="Google Shape;1160;p28"/>
          <p:cNvSpPr/>
          <p:nvPr/>
        </p:nvSpPr>
        <p:spPr>
          <a:xfrm>
            <a:off x="1524000" y="294068"/>
            <a:ext cx="1219200" cy="2441494"/>
          </a:xfrm>
          <a:custGeom>
            <a:avLst/>
            <a:gdLst/>
            <a:ahLst/>
            <a:cxnLst/>
            <a:rect l="l" t="t" r="r" b="b"/>
            <a:pathLst>
              <a:path w="1219200" h="3255318" extrusionOk="0">
                <a:moveTo>
                  <a:pt x="0" y="0"/>
                </a:moveTo>
                <a:lnTo>
                  <a:pt x="1219200" y="0"/>
                </a:lnTo>
                <a:lnTo>
                  <a:pt x="1219200" y="3255318"/>
                </a:lnTo>
                <a:lnTo>
                  <a:pt x="0" y="32553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4375" tIns="94375" rIns="94375" bIns="943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1" name="Google Shape;1161;p28"/>
          <p:cNvCxnSpPr/>
          <p:nvPr/>
        </p:nvCxnSpPr>
        <p:spPr>
          <a:xfrm>
            <a:off x="215139" y="598663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2" name="Google Shape;1162;p28"/>
          <p:cNvCxnSpPr/>
          <p:nvPr/>
        </p:nvCxnSpPr>
        <p:spPr>
          <a:xfrm>
            <a:off x="215139" y="906310"/>
            <a:ext cx="3982682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63" name="Google Shape;1163;p28"/>
          <p:cNvGrpSpPr/>
          <p:nvPr/>
        </p:nvGrpSpPr>
        <p:grpSpPr>
          <a:xfrm>
            <a:off x="192696" y="625197"/>
            <a:ext cx="4087334" cy="334526"/>
            <a:chOff x="258719" y="545698"/>
            <a:chExt cx="4087335" cy="446034"/>
          </a:xfrm>
        </p:grpSpPr>
        <p:sp>
          <p:nvSpPr>
            <p:cNvPr id="1164" name="Google Shape;1164;p28"/>
            <p:cNvSpPr txBox="1"/>
            <p:nvPr/>
          </p:nvSpPr>
          <p:spPr>
            <a:xfrm>
              <a:off x="258719" y="545698"/>
              <a:ext cx="2236150" cy="44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Are competitors threatening to offer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Better price or value?</a:t>
              </a:r>
              <a:endParaRPr/>
            </a:p>
          </p:txBody>
        </p:sp>
        <p:grpSp>
          <p:nvGrpSpPr>
            <p:cNvPr id="1165" name="Google Shape;1165;p28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166" name="Google Shape;1166;p28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sp>
        <p:nvSpPr>
          <p:cNvPr id="1171" name="Google Shape;1171;p28"/>
          <p:cNvSpPr txBox="1"/>
          <p:nvPr/>
        </p:nvSpPr>
        <p:spPr>
          <a:xfrm>
            <a:off x="4155258" y="-65825"/>
            <a:ext cx="361303" cy="46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1172" name="Google Shape;1172;p28"/>
          <p:cNvSpPr txBox="1"/>
          <p:nvPr/>
        </p:nvSpPr>
        <p:spPr>
          <a:xfrm>
            <a:off x="4525098" y="-74447"/>
            <a:ext cx="316462" cy="46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1173" name="Google Shape;1173;p28"/>
          <p:cNvSpPr/>
          <p:nvPr/>
        </p:nvSpPr>
        <p:spPr>
          <a:xfrm>
            <a:off x="1519673" y="1580833"/>
            <a:ext cx="1219200" cy="2441494"/>
          </a:xfrm>
          <a:custGeom>
            <a:avLst/>
            <a:gdLst/>
            <a:ahLst/>
            <a:cxnLst/>
            <a:rect l="l" t="t" r="r" b="b"/>
            <a:pathLst>
              <a:path w="1219200" h="3255318" extrusionOk="0">
                <a:moveTo>
                  <a:pt x="0" y="0"/>
                </a:moveTo>
                <a:lnTo>
                  <a:pt x="1219200" y="0"/>
                </a:lnTo>
                <a:lnTo>
                  <a:pt x="1219200" y="3255318"/>
                </a:lnTo>
                <a:lnTo>
                  <a:pt x="0" y="32553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4375" tIns="94375" rIns="94375" bIns="943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4" name="Google Shape;1174;p28"/>
          <p:cNvCxnSpPr/>
          <p:nvPr/>
        </p:nvCxnSpPr>
        <p:spPr>
          <a:xfrm>
            <a:off x="210813" y="1189309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5" name="Google Shape;1175;p28"/>
          <p:cNvCxnSpPr/>
          <p:nvPr/>
        </p:nvCxnSpPr>
        <p:spPr>
          <a:xfrm>
            <a:off x="210813" y="1791979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6" name="Google Shape;1176;p28"/>
          <p:cNvCxnSpPr/>
          <p:nvPr/>
        </p:nvCxnSpPr>
        <p:spPr>
          <a:xfrm>
            <a:off x="210813" y="2073252"/>
            <a:ext cx="4028270" cy="0"/>
          </a:xfrm>
          <a:prstGeom prst="straightConnector1">
            <a:avLst/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77" name="Google Shape;1177;p28"/>
          <p:cNvGrpSpPr/>
          <p:nvPr/>
        </p:nvGrpSpPr>
        <p:grpSpPr>
          <a:xfrm>
            <a:off x="239123" y="1161876"/>
            <a:ext cx="4087335" cy="334526"/>
            <a:chOff x="258719" y="537191"/>
            <a:chExt cx="4087335" cy="446029"/>
          </a:xfrm>
        </p:grpSpPr>
        <p:sp>
          <p:nvSpPr>
            <p:cNvPr id="1178" name="Google Shape;1178;p28"/>
            <p:cNvSpPr txBox="1"/>
            <p:nvPr/>
          </p:nvSpPr>
          <p:spPr>
            <a:xfrm>
              <a:off x="258719" y="537191"/>
              <a:ext cx="1941469" cy="446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Are our margins threatened by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Competitors? By Technology?</a:t>
              </a:r>
              <a:endParaRPr/>
            </a:p>
          </p:txBody>
        </p:sp>
        <p:grpSp>
          <p:nvGrpSpPr>
            <p:cNvPr id="1179" name="Google Shape;1179;p28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180" name="Google Shape;1180;p28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181" name="Google Shape;1181;p28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182" name="Google Shape;1182;p28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183" name="Google Shape;1183;p28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184" name="Google Shape;1184;p28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185" name="Google Shape;1185;p28"/>
          <p:cNvGrpSpPr/>
          <p:nvPr/>
        </p:nvGrpSpPr>
        <p:grpSpPr>
          <a:xfrm>
            <a:off x="239123" y="1465089"/>
            <a:ext cx="4087333" cy="334526"/>
            <a:chOff x="258719" y="511816"/>
            <a:chExt cx="4087335" cy="446028"/>
          </a:xfrm>
        </p:grpSpPr>
        <p:sp>
          <p:nvSpPr>
            <p:cNvPr id="1186" name="Google Shape;1186;p28"/>
            <p:cNvSpPr txBox="1"/>
            <p:nvPr/>
          </p:nvSpPr>
          <p:spPr>
            <a:xfrm>
              <a:off x="258719" y="511816"/>
              <a:ext cx="2105894" cy="44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 we depend excessively on one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 more Revenue Streams?</a:t>
              </a:r>
              <a:endParaRPr/>
            </a:p>
          </p:txBody>
        </p:sp>
        <p:grpSp>
          <p:nvGrpSpPr>
            <p:cNvPr id="1187" name="Google Shape;1187;p28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188" name="Google Shape;1188;p28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189" name="Google Shape;1189;p28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190" name="Google Shape;1190;p28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191" name="Google Shape;1191;p28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192" name="Google Shape;1192;p28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193" name="Google Shape;1193;p28"/>
          <p:cNvGrpSpPr/>
          <p:nvPr/>
        </p:nvGrpSpPr>
        <p:grpSpPr>
          <a:xfrm>
            <a:off x="239123" y="1754144"/>
            <a:ext cx="4087331" cy="334526"/>
            <a:chOff x="258719" y="511814"/>
            <a:chExt cx="4087335" cy="446030"/>
          </a:xfrm>
        </p:grpSpPr>
        <p:sp>
          <p:nvSpPr>
            <p:cNvPr id="1194" name="Google Shape;1194;p28"/>
            <p:cNvSpPr txBox="1"/>
            <p:nvPr/>
          </p:nvSpPr>
          <p:spPr>
            <a:xfrm>
              <a:off x="258719" y="511814"/>
              <a:ext cx="2086674" cy="4460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Which Revenue Streams are likely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disappear in the future?</a:t>
              </a:r>
              <a:endParaRPr/>
            </a:p>
          </p:txBody>
        </p:sp>
        <p:grpSp>
          <p:nvGrpSpPr>
            <p:cNvPr id="1195" name="Google Shape;1195;p28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196" name="Google Shape;1196;p28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197" name="Google Shape;1197;p28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198" name="Google Shape;1198;p28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199" name="Google Shape;1199;p28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200" name="Google Shape;1200;p28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201" name="Google Shape;1201;p28"/>
          <p:cNvGrpSpPr/>
          <p:nvPr/>
        </p:nvGrpSpPr>
        <p:grpSpPr>
          <a:xfrm>
            <a:off x="239123" y="2039199"/>
            <a:ext cx="4087333" cy="334526"/>
            <a:chOff x="258719" y="330002"/>
            <a:chExt cx="4087335" cy="446031"/>
          </a:xfrm>
        </p:grpSpPr>
        <p:sp>
          <p:nvSpPr>
            <p:cNvPr id="1202" name="Google Shape;1202;p28"/>
            <p:cNvSpPr txBox="1"/>
            <p:nvPr/>
          </p:nvSpPr>
          <p:spPr>
            <a:xfrm>
              <a:off x="258719" y="330002"/>
              <a:ext cx="2020480" cy="446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Which costs threaten to become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Unpredictable?</a:t>
              </a:r>
              <a:endParaRPr/>
            </a:p>
          </p:txBody>
        </p:sp>
        <p:grpSp>
          <p:nvGrpSpPr>
            <p:cNvPr id="1203" name="Google Shape;1203;p28"/>
            <p:cNvGrpSpPr/>
            <p:nvPr/>
          </p:nvGrpSpPr>
          <p:grpSpPr>
            <a:xfrm>
              <a:off x="2629247" y="418069"/>
              <a:ext cx="1716807" cy="238398"/>
              <a:chOff x="3312414" y="416967"/>
              <a:chExt cx="1716807" cy="238398"/>
            </a:xfrm>
          </p:grpSpPr>
          <p:sp>
            <p:nvSpPr>
              <p:cNvPr id="1204" name="Google Shape;1204;p28"/>
              <p:cNvSpPr/>
              <p:nvPr/>
            </p:nvSpPr>
            <p:spPr>
              <a:xfrm>
                <a:off x="4771952" y="416967"/>
                <a:ext cx="257269" cy="238394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205" name="Google Shape;1205;p28"/>
              <p:cNvSpPr/>
              <p:nvPr/>
            </p:nvSpPr>
            <p:spPr>
              <a:xfrm>
                <a:off x="4407069" y="416967"/>
                <a:ext cx="257269" cy="238395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206" name="Google Shape;1206;p28"/>
              <p:cNvSpPr/>
              <p:nvPr/>
            </p:nvSpPr>
            <p:spPr>
              <a:xfrm>
                <a:off x="4042184" y="416967"/>
                <a:ext cx="257269" cy="238396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207" name="Google Shape;1207;p28"/>
              <p:cNvSpPr/>
              <p:nvPr/>
            </p:nvSpPr>
            <p:spPr>
              <a:xfrm>
                <a:off x="3677299" y="416967"/>
                <a:ext cx="257269" cy="238397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208" name="Google Shape;1208;p28"/>
              <p:cNvSpPr/>
              <p:nvPr/>
            </p:nvSpPr>
            <p:spPr>
              <a:xfrm>
                <a:off x="3312414" y="416968"/>
                <a:ext cx="257269" cy="238397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sp>
        <p:nvSpPr>
          <p:cNvPr id="1209" name="Google Shape;1209;p28"/>
          <p:cNvSpPr/>
          <p:nvPr/>
        </p:nvSpPr>
        <p:spPr>
          <a:xfrm>
            <a:off x="1519673" y="3019200"/>
            <a:ext cx="1219200" cy="2441494"/>
          </a:xfrm>
          <a:custGeom>
            <a:avLst/>
            <a:gdLst/>
            <a:ahLst/>
            <a:cxnLst/>
            <a:rect l="l" t="t" r="r" b="b"/>
            <a:pathLst>
              <a:path w="1219200" h="3255318" extrusionOk="0">
                <a:moveTo>
                  <a:pt x="0" y="0"/>
                </a:moveTo>
                <a:lnTo>
                  <a:pt x="1219200" y="0"/>
                </a:lnTo>
                <a:lnTo>
                  <a:pt x="1219200" y="3255318"/>
                </a:lnTo>
                <a:lnTo>
                  <a:pt x="0" y="32553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4375" tIns="94375" rIns="94375" bIns="943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0" name="Google Shape;1210;p28"/>
          <p:cNvCxnSpPr/>
          <p:nvPr/>
        </p:nvCxnSpPr>
        <p:spPr>
          <a:xfrm>
            <a:off x="210813" y="2331431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1" name="Google Shape;1211;p28"/>
          <p:cNvCxnSpPr/>
          <p:nvPr/>
        </p:nvCxnSpPr>
        <p:spPr>
          <a:xfrm>
            <a:off x="210813" y="1454082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12" name="Google Shape;1212;p28"/>
          <p:cNvGrpSpPr/>
          <p:nvPr/>
        </p:nvGrpSpPr>
        <p:grpSpPr>
          <a:xfrm>
            <a:off x="239123" y="2342087"/>
            <a:ext cx="4087334" cy="334526"/>
            <a:chOff x="258719" y="562567"/>
            <a:chExt cx="4087335" cy="446028"/>
          </a:xfrm>
        </p:grpSpPr>
        <p:sp>
          <p:nvSpPr>
            <p:cNvPr id="1213" name="Google Shape;1213;p28"/>
            <p:cNvSpPr txBox="1"/>
            <p:nvPr/>
          </p:nvSpPr>
          <p:spPr>
            <a:xfrm>
              <a:off x="258719" y="562567"/>
              <a:ext cx="2460362" cy="44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Which costs threaten to grow more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Quickly than the revenues they support?</a:t>
              </a:r>
              <a:endParaRPr/>
            </a:p>
          </p:txBody>
        </p:sp>
        <p:grpSp>
          <p:nvGrpSpPr>
            <p:cNvPr id="1214" name="Google Shape;1214;p28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215" name="Google Shape;1215;p28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216" name="Google Shape;1216;p28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217" name="Google Shape;1217;p28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218" name="Google Shape;1218;p28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219" name="Google Shape;1219;p28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sp>
        <p:nvSpPr>
          <p:cNvPr id="1220" name="Google Shape;1220;p28"/>
          <p:cNvSpPr txBox="1"/>
          <p:nvPr/>
        </p:nvSpPr>
        <p:spPr>
          <a:xfrm>
            <a:off x="0" y="79936"/>
            <a:ext cx="2364271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Value Proposition Threats</a:t>
            </a:r>
            <a:endParaRPr/>
          </a:p>
        </p:txBody>
      </p:sp>
      <p:cxnSp>
        <p:nvCxnSpPr>
          <p:cNvPr id="1221" name="Google Shape;1221;p28"/>
          <p:cNvCxnSpPr/>
          <p:nvPr/>
        </p:nvCxnSpPr>
        <p:spPr>
          <a:xfrm>
            <a:off x="4657928" y="275978"/>
            <a:ext cx="4076226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2" name="Google Shape;1222;p28"/>
          <p:cNvSpPr txBox="1"/>
          <p:nvPr/>
        </p:nvSpPr>
        <p:spPr>
          <a:xfrm>
            <a:off x="203012" y="983976"/>
            <a:ext cx="2131517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Cost/Revenue Threats</a:t>
            </a:r>
            <a:endParaRPr/>
          </a:p>
        </p:txBody>
      </p:sp>
      <p:cxnSp>
        <p:nvCxnSpPr>
          <p:cNvPr id="1223" name="Google Shape;1223;p28"/>
          <p:cNvCxnSpPr/>
          <p:nvPr/>
        </p:nvCxnSpPr>
        <p:spPr>
          <a:xfrm>
            <a:off x="248878" y="2626434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4" name="Google Shape;1224;p28"/>
          <p:cNvSpPr txBox="1"/>
          <p:nvPr/>
        </p:nvSpPr>
        <p:spPr>
          <a:xfrm>
            <a:off x="4770783" y="79936"/>
            <a:ext cx="2364271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Infrastructure Threats</a:t>
            </a:r>
            <a:endParaRPr/>
          </a:p>
        </p:txBody>
      </p:sp>
      <p:cxnSp>
        <p:nvCxnSpPr>
          <p:cNvPr id="1225" name="Google Shape;1225;p28"/>
          <p:cNvCxnSpPr/>
          <p:nvPr/>
        </p:nvCxnSpPr>
        <p:spPr>
          <a:xfrm>
            <a:off x="4689766" y="1484488"/>
            <a:ext cx="4002894" cy="0"/>
          </a:xfrm>
          <a:prstGeom prst="straightConnector1">
            <a:avLst/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6" name="Google Shape;1226;p28"/>
          <p:cNvCxnSpPr/>
          <p:nvPr/>
        </p:nvCxnSpPr>
        <p:spPr>
          <a:xfrm>
            <a:off x="4639013" y="903999"/>
            <a:ext cx="4028270" cy="0"/>
          </a:xfrm>
          <a:prstGeom prst="straightConnector1">
            <a:avLst/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7" name="Google Shape;1227;p28"/>
          <p:cNvCxnSpPr/>
          <p:nvPr/>
        </p:nvCxnSpPr>
        <p:spPr>
          <a:xfrm>
            <a:off x="4702454" y="1197144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8" name="Google Shape;1228;p28"/>
          <p:cNvCxnSpPr/>
          <p:nvPr/>
        </p:nvCxnSpPr>
        <p:spPr>
          <a:xfrm>
            <a:off x="4677077" y="1789007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9" name="Google Shape;1229;p28"/>
          <p:cNvCxnSpPr/>
          <p:nvPr/>
        </p:nvCxnSpPr>
        <p:spPr>
          <a:xfrm>
            <a:off x="4689766" y="2074493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30" name="Google Shape;1230;p28"/>
          <p:cNvGrpSpPr/>
          <p:nvPr/>
        </p:nvGrpSpPr>
        <p:grpSpPr>
          <a:xfrm>
            <a:off x="4458652" y="2325762"/>
            <a:ext cx="4308869" cy="5380758"/>
            <a:chOff x="3347085" y="2280285"/>
            <a:chExt cx="3234644" cy="5385727"/>
          </a:xfrm>
        </p:grpSpPr>
        <p:cxnSp>
          <p:nvCxnSpPr>
            <p:cNvPr id="1231" name="Google Shape;1231;p28"/>
            <p:cNvCxnSpPr/>
            <p:nvPr/>
          </p:nvCxnSpPr>
          <p:spPr>
            <a:xfrm>
              <a:off x="3477631" y="2476508"/>
              <a:ext cx="309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32" name="Google Shape;1232;p28"/>
            <p:cNvSpPr/>
            <p:nvPr/>
          </p:nvSpPr>
          <p:spPr>
            <a:xfrm>
              <a:off x="4468283" y="2494615"/>
              <a:ext cx="915247" cy="2443749"/>
            </a:xfrm>
            <a:custGeom>
              <a:avLst/>
              <a:gdLst/>
              <a:ahLst/>
              <a:cxnLst/>
              <a:rect l="l" t="t" r="r" b="b"/>
              <a:pathLst>
                <a:path w="1219200" h="3255318" extrusionOk="0">
                  <a:moveTo>
                    <a:pt x="0" y="0"/>
                  </a:moveTo>
                  <a:lnTo>
                    <a:pt x="1219200" y="0"/>
                  </a:lnTo>
                  <a:lnTo>
                    <a:pt x="1219200" y="3255318"/>
                  </a:lnTo>
                  <a:lnTo>
                    <a:pt x="0" y="32553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4375" tIns="94375" rIns="94375" bIns="94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7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33" name="Google Shape;1233;p28"/>
            <p:cNvCxnSpPr/>
            <p:nvPr/>
          </p:nvCxnSpPr>
          <p:spPr>
            <a:xfrm>
              <a:off x="3485729" y="2799491"/>
              <a:ext cx="3024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0CCE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4" name="Google Shape;1234;p28"/>
            <p:cNvCxnSpPr/>
            <p:nvPr/>
          </p:nvCxnSpPr>
          <p:spPr>
            <a:xfrm>
              <a:off x="3485729" y="3107422"/>
              <a:ext cx="309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0CCE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35" name="Google Shape;1235;p28"/>
            <p:cNvGrpSpPr/>
            <p:nvPr/>
          </p:nvGrpSpPr>
          <p:grpSpPr>
            <a:xfrm>
              <a:off x="3506981" y="2473625"/>
              <a:ext cx="3068340" cy="245078"/>
              <a:chOff x="258719" y="545698"/>
              <a:chExt cx="4087335" cy="326468"/>
            </a:xfrm>
          </p:grpSpPr>
          <p:sp>
            <p:nvSpPr>
              <p:cNvPr id="1236" name="Google Shape;1236;p28"/>
              <p:cNvSpPr txBox="1"/>
              <p:nvPr/>
            </p:nvSpPr>
            <p:spPr>
              <a:xfrm>
                <a:off x="258719" y="545698"/>
                <a:ext cx="2276721" cy="284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Could our market be saturated soon?</a:t>
                </a:r>
                <a:endParaRPr/>
              </a:p>
            </p:txBody>
          </p:sp>
          <p:grpSp>
            <p:nvGrpSpPr>
              <p:cNvPr id="1237" name="Google Shape;1237;p28"/>
              <p:cNvGrpSpPr/>
              <p:nvPr/>
            </p:nvGrpSpPr>
            <p:grpSpPr>
              <a:xfrm>
                <a:off x="2629247" y="633766"/>
                <a:ext cx="1716807" cy="238400"/>
                <a:chOff x="3312414" y="632664"/>
                <a:chExt cx="1716807" cy="238400"/>
              </a:xfrm>
            </p:grpSpPr>
            <p:sp>
              <p:nvSpPr>
                <p:cNvPr id="1238" name="Google Shape;1238;p28"/>
                <p:cNvSpPr/>
                <p:nvPr/>
              </p:nvSpPr>
              <p:spPr>
                <a:xfrm>
                  <a:off x="477195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239" name="Google Shape;1239;p28"/>
                <p:cNvSpPr/>
                <p:nvPr/>
              </p:nvSpPr>
              <p:spPr>
                <a:xfrm>
                  <a:off x="440706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240" name="Google Shape;1240;p28"/>
                <p:cNvSpPr/>
                <p:nvPr/>
              </p:nvSpPr>
              <p:spPr>
                <a:xfrm>
                  <a:off x="404218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1241" name="Google Shape;1241;p28"/>
                <p:cNvSpPr/>
                <p:nvPr/>
              </p:nvSpPr>
              <p:spPr>
                <a:xfrm>
                  <a:off x="367729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1242" name="Google Shape;1242;p28"/>
                <p:cNvSpPr/>
                <p:nvPr/>
              </p:nvSpPr>
              <p:spPr>
                <a:xfrm>
                  <a:off x="331241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</p:grpSp>
        <p:sp>
          <p:nvSpPr>
            <p:cNvPr id="1243" name="Google Shape;1243;p28"/>
            <p:cNvSpPr/>
            <p:nvPr/>
          </p:nvSpPr>
          <p:spPr>
            <a:xfrm>
              <a:off x="4465035" y="3782568"/>
              <a:ext cx="915247" cy="2443749"/>
            </a:xfrm>
            <a:custGeom>
              <a:avLst/>
              <a:gdLst/>
              <a:ahLst/>
              <a:cxnLst/>
              <a:rect l="l" t="t" r="r" b="b"/>
              <a:pathLst>
                <a:path w="1219200" h="3255318" extrusionOk="0">
                  <a:moveTo>
                    <a:pt x="0" y="0"/>
                  </a:moveTo>
                  <a:lnTo>
                    <a:pt x="1219200" y="0"/>
                  </a:lnTo>
                  <a:lnTo>
                    <a:pt x="1219200" y="3255318"/>
                  </a:lnTo>
                  <a:lnTo>
                    <a:pt x="0" y="32553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4375" tIns="94375" rIns="94375" bIns="94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7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4" name="Google Shape;1244;p28"/>
            <p:cNvCxnSpPr/>
            <p:nvPr/>
          </p:nvCxnSpPr>
          <p:spPr>
            <a:xfrm>
              <a:off x="3482481" y="3390682"/>
              <a:ext cx="3024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0CCE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5" name="Google Shape;1245;p28"/>
            <p:cNvCxnSpPr/>
            <p:nvPr/>
          </p:nvCxnSpPr>
          <p:spPr>
            <a:xfrm>
              <a:off x="3482481" y="3993909"/>
              <a:ext cx="3024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0CCE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6" name="Google Shape;1246;p28"/>
            <p:cNvCxnSpPr/>
            <p:nvPr/>
          </p:nvCxnSpPr>
          <p:spPr>
            <a:xfrm>
              <a:off x="3482481" y="4275442"/>
              <a:ext cx="3024000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47" name="Google Shape;1247;p28"/>
            <p:cNvGrpSpPr/>
            <p:nvPr/>
          </p:nvGrpSpPr>
          <p:grpSpPr>
            <a:xfrm>
              <a:off x="3503733" y="3302266"/>
              <a:ext cx="3068340" cy="334835"/>
              <a:chOff x="258719" y="455987"/>
              <a:chExt cx="4087335" cy="446028"/>
            </a:xfrm>
          </p:grpSpPr>
          <p:sp>
            <p:nvSpPr>
              <p:cNvPr id="1248" name="Google Shape;1248;p28"/>
              <p:cNvSpPr txBox="1"/>
              <p:nvPr/>
            </p:nvSpPr>
            <p:spPr>
              <a:xfrm>
                <a:off x="258719" y="455987"/>
                <a:ext cx="2163547" cy="446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How quickly will competition in our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Market intensify?</a:t>
                </a:r>
                <a:endParaRPr/>
              </a:p>
            </p:txBody>
          </p:sp>
          <p:grpSp>
            <p:nvGrpSpPr>
              <p:cNvPr id="1249" name="Google Shape;1249;p28"/>
              <p:cNvGrpSpPr/>
              <p:nvPr/>
            </p:nvGrpSpPr>
            <p:grpSpPr>
              <a:xfrm>
                <a:off x="2629247" y="633766"/>
                <a:ext cx="1716807" cy="238400"/>
                <a:chOff x="3312414" y="632664"/>
                <a:chExt cx="1716807" cy="238400"/>
              </a:xfrm>
            </p:grpSpPr>
            <p:sp>
              <p:nvSpPr>
                <p:cNvPr id="1250" name="Google Shape;1250;p28"/>
                <p:cNvSpPr/>
                <p:nvPr/>
              </p:nvSpPr>
              <p:spPr>
                <a:xfrm>
                  <a:off x="477195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251" name="Google Shape;1251;p28"/>
                <p:cNvSpPr/>
                <p:nvPr/>
              </p:nvSpPr>
              <p:spPr>
                <a:xfrm>
                  <a:off x="440706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252" name="Google Shape;1252;p28"/>
                <p:cNvSpPr/>
                <p:nvPr/>
              </p:nvSpPr>
              <p:spPr>
                <a:xfrm>
                  <a:off x="404218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1253" name="Google Shape;1253;p28"/>
                <p:cNvSpPr/>
                <p:nvPr/>
              </p:nvSpPr>
              <p:spPr>
                <a:xfrm>
                  <a:off x="367729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1254" name="Google Shape;1254;p28"/>
                <p:cNvSpPr/>
                <p:nvPr/>
              </p:nvSpPr>
              <p:spPr>
                <a:xfrm>
                  <a:off x="331241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</p:grpSp>
        <p:grpSp>
          <p:nvGrpSpPr>
            <p:cNvPr id="1255" name="Google Shape;1255;p28"/>
            <p:cNvGrpSpPr/>
            <p:nvPr/>
          </p:nvGrpSpPr>
          <p:grpSpPr>
            <a:xfrm>
              <a:off x="3503733" y="4241357"/>
              <a:ext cx="3068338" cy="334835"/>
              <a:chOff x="258719" y="330002"/>
              <a:chExt cx="4087335" cy="446031"/>
            </a:xfrm>
          </p:grpSpPr>
          <p:sp>
            <p:nvSpPr>
              <p:cNvPr id="1256" name="Google Shape;1256;p28"/>
              <p:cNvSpPr txBox="1"/>
              <p:nvPr/>
            </p:nvSpPr>
            <p:spPr>
              <a:xfrm>
                <a:off x="258719" y="330002"/>
                <a:ext cx="2338648" cy="4460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Are any of our Customer Relationships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 danger of deteriorating?</a:t>
                </a:r>
                <a:endParaRPr/>
              </a:p>
            </p:txBody>
          </p:sp>
          <p:grpSp>
            <p:nvGrpSpPr>
              <p:cNvPr id="1257" name="Google Shape;1257;p28"/>
              <p:cNvGrpSpPr/>
              <p:nvPr/>
            </p:nvGrpSpPr>
            <p:grpSpPr>
              <a:xfrm>
                <a:off x="2629247" y="418069"/>
                <a:ext cx="1716807" cy="238398"/>
                <a:chOff x="3312414" y="416967"/>
                <a:chExt cx="1716807" cy="238398"/>
              </a:xfrm>
            </p:grpSpPr>
            <p:sp>
              <p:nvSpPr>
                <p:cNvPr id="1258" name="Google Shape;1258;p28"/>
                <p:cNvSpPr/>
                <p:nvPr/>
              </p:nvSpPr>
              <p:spPr>
                <a:xfrm>
                  <a:off x="4771952" y="416967"/>
                  <a:ext cx="257269" cy="238394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259" name="Google Shape;1259;p28"/>
                <p:cNvSpPr/>
                <p:nvPr/>
              </p:nvSpPr>
              <p:spPr>
                <a:xfrm>
                  <a:off x="4407069" y="416967"/>
                  <a:ext cx="257269" cy="238395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260" name="Google Shape;1260;p28"/>
                <p:cNvSpPr/>
                <p:nvPr/>
              </p:nvSpPr>
              <p:spPr>
                <a:xfrm>
                  <a:off x="4042184" y="416967"/>
                  <a:ext cx="257269" cy="238396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1261" name="Google Shape;1261;p28"/>
                <p:cNvSpPr/>
                <p:nvPr/>
              </p:nvSpPr>
              <p:spPr>
                <a:xfrm>
                  <a:off x="3677299" y="416967"/>
                  <a:ext cx="257269" cy="238397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1262" name="Google Shape;1262;p28"/>
                <p:cNvSpPr/>
                <p:nvPr/>
              </p:nvSpPr>
              <p:spPr>
                <a:xfrm>
                  <a:off x="3312414" y="416968"/>
                  <a:ext cx="257269" cy="238397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</p:grpSp>
        <p:sp>
          <p:nvSpPr>
            <p:cNvPr id="1263" name="Google Shape;1263;p28"/>
            <p:cNvSpPr/>
            <p:nvPr/>
          </p:nvSpPr>
          <p:spPr>
            <a:xfrm>
              <a:off x="4465035" y="5222263"/>
              <a:ext cx="915247" cy="2443749"/>
            </a:xfrm>
            <a:custGeom>
              <a:avLst/>
              <a:gdLst/>
              <a:ahLst/>
              <a:cxnLst/>
              <a:rect l="l" t="t" r="r" b="b"/>
              <a:pathLst>
                <a:path w="1219200" h="3255318" extrusionOk="0">
                  <a:moveTo>
                    <a:pt x="0" y="0"/>
                  </a:moveTo>
                  <a:lnTo>
                    <a:pt x="1219200" y="0"/>
                  </a:lnTo>
                  <a:lnTo>
                    <a:pt x="1219200" y="3255318"/>
                  </a:lnTo>
                  <a:lnTo>
                    <a:pt x="0" y="32553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4375" tIns="94375" rIns="94375" bIns="94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7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4" name="Google Shape;1264;p28"/>
            <p:cNvCxnSpPr/>
            <p:nvPr/>
          </p:nvCxnSpPr>
          <p:spPr>
            <a:xfrm>
              <a:off x="3482481" y="4533859"/>
              <a:ext cx="3024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0CCE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5" name="Google Shape;1265;p28"/>
            <p:cNvCxnSpPr/>
            <p:nvPr/>
          </p:nvCxnSpPr>
          <p:spPr>
            <a:xfrm>
              <a:off x="3482481" y="3655700"/>
              <a:ext cx="3024000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66" name="Google Shape;1266;p28"/>
            <p:cNvSpPr txBox="1"/>
            <p:nvPr/>
          </p:nvSpPr>
          <p:spPr>
            <a:xfrm>
              <a:off x="3347085" y="2280285"/>
              <a:ext cx="188384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0000"/>
                  </a:solidFill>
                  <a:latin typeface="Raleway"/>
                  <a:ea typeface="Raleway"/>
                  <a:cs typeface="Raleway"/>
                  <a:sym typeface="Raleway"/>
                </a:rPr>
                <a:t>Customer Interface Threats</a:t>
              </a:r>
              <a:endParaRPr/>
            </a:p>
          </p:txBody>
        </p:sp>
        <p:sp>
          <p:nvSpPr>
            <p:cNvPr id="1267" name="Google Shape;1267;p28"/>
            <p:cNvSpPr txBox="1"/>
            <p:nvPr/>
          </p:nvSpPr>
          <p:spPr>
            <a:xfrm>
              <a:off x="3513258" y="2786211"/>
              <a:ext cx="1803699" cy="334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Are competitors threatening our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Market share?</a:t>
              </a:r>
              <a:endParaRPr/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6388467" y="2845375"/>
              <a:ext cx="193130" cy="178968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6114551" y="2845375"/>
              <a:ext cx="193130" cy="178968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5840634" y="2845375"/>
              <a:ext cx="193130" cy="178968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5566717" y="2845375"/>
              <a:ext cx="193130" cy="178968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5292800" y="2845375"/>
              <a:ext cx="193130" cy="178968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grpSp>
          <p:nvGrpSpPr>
            <p:cNvPr id="1273" name="Google Shape;1273;p28"/>
            <p:cNvGrpSpPr/>
            <p:nvPr/>
          </p:nvGrpSpPr>
          <p:grpSpPr>
            <a:xfrm>
              <a:off x="3503733" y="3087000"/>
              <a:ext cx="3068340" cy="241941"/>
              <a:chOff x="258719" y="549880"/>
              <a:chExt cx="4087335" cy="322286"/>
            </a:xfrm>
          </p:grpSpPr>
          <p:sp>
            <p:nvSpPr>
              <p:cNvPr id="1274" name="Google Shape;1274;p28"/>
              <p:cNvSpPr txBox="1"/>
              <p:nvPr/>
            </p:nvSpPr>
            <p:spPr>
              <a:xfrm>
                <a:off x="258719" y="549880"/>
                <a:ext cx="2195577" cy="284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How likely are customers to defect?</a:t>
                </a:r>
                <a:endParaRPr/>
              </a:p>
            </p:txBody>
          </p:sp>
          <p:grpSp>
            <p:nvGrpSpPr>
              <p:cNvPr id="1275" name="Google Shape;1275;p28"/>
              <p:cNvGrpSpPr/>
              <p:nvPr/>
            </p:nvGrpSpPr>
            <p:grpSpPr>
              <a:xfrm>
                <a:off x="2629247" y="633766"/>
                <a:ext cx="1716807" cy="238400"/>
                <a:chOff x="3312414" y="632664"/>
                <a:chExt cx="1716807" cy="238400"/>
              </a:xfrm>
            </p:grpSpPr>
            <p:sp>
              <p:nvSpPr>
                <p:cNvPr id="1276" name="Google Shape;1276;p28"/>
                <p:cNvSpPr/>
                <p:nvPr/>
              </p:nvSpPr>
              <p:spPr>
                <a:xfrm>
                  <a:off x="477195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277" name="Google Shape;1277;p28"/>
                <p:cNvSpPr/>
                <p:nvPr/>
              </p:nvSpPr>
              <p:spPr>
                <a:xfrm>
                  <a:off x="440706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278" name="Google Shape;1278;p28"/>
                <p:cNvSpPr/>
                <p:nvPr/>
              </p:nvSpPr>
              <p:spPr>
                <a:xfrm>
                  <a:off x="404218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1279" name="Google Shape;1279;p28"/>
                <p:cNvSpPr/>
                <p:nvPr/>
              </p:nvSpPr>
              <p:spPr>
                <a:xfrm>
                  <a:off x="367729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1280" name="Google Shape;1280;p28"/>
                <p:cNvSpPr/>
                <p:nvPr/>
              </p:nvSpPr>
              <p:spPr>
                <a:xfrm>
                  <a:off x="331241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</p:grpSp>
        <p:grpSp>
          <p:nvGrpSpPr>
            <p:cNvPr id="1281" name="Google Shape;1281;p28"/>
            <p:cNvGrpSpPr/>
            <p:nvPr/>
          </p:nvGrpSpPr>
          <p:grpSpPr>
            <a:xfrm>
              <a:off x="3503733" y="3687076"/>
              <a:ext cx="3068340" cy="213585"/>
              <a:chOff x="258719" y="626008"/>
              <a:chExt cx="4087335" cy="284513"/>
            </a:xfrm>
          </p:grpSpPr>
          <p:sp>
            <p:nvSpPr>
              <p:cNvPr id="1282" name="Google Shape;1282;p28"/>
              <p:cNvSpPr txBox="1"/>
              <p:nvPr/>
            </p:nvSpPr>
            <p:spPr>
              <a:xfrm>
                <a:off x="258719" y="626008"/>
                <a:ext cx="2402707" cy="284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 competitors threaten our Channels?</a:t>
                </a:r>
                <a:endParaRPr/>
              </a:p>
            </p:txBody>
          </p:sp>
          <p:grpSp>
            <p:nvGrpSpPr>
              <p:cNvPr id="1283" name="Google Shape;1283;p28"/>
              <p:cNvGrpSpPr/>
              <p:nvPr/>
            </p:nvGrpSpPr>
            <p:grpSpPr>
              <a:xfrm>
                <a:off x="2629247" y="633766"/>
                <a:ext cx="1716807" cy="238400"/>
                <a:chOff x="3312414" y="632664"/>
                <a:chExt cx="1716807" cy="238400"/>
              </a:xfrm>
            </p:grpSpPr>
            <p:sp>
              <p:nvSpPr>
                <p:cNvPr id="1284" name="Google Shape;1284;p28"/>
                <p:cNvSpPr/>
                <p:nvPr/>
              </p:nvSpPr>
              <p:spPr>
                <a:xfrm>
                  <a:off x="477195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285" name="Google Shape;1285;p28"/>
                <p:cNvSpPr/>
                <p:nvPr/>
              </p:nvSpPr>
              <p:spPr>
                <a:xfrm>
                  <a:off x="440706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286" name="Google Shape;1286;p28"/>
                <p:cNvSpPr/>
                <p:nvPr/>
              </p:nvSpPr>
              <p:spPr>
                <a:xfrm>
                  <a:off x="404218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1287" name="Google Shape;1287;p28"/>
                <p:cNvSpPr/>
                <p:nvPr/>
              </p:nvSpPr>
              <p:spPr>
                <a:xfrm>
                  <a:off x="367729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1288" name="Google Shape;1288;p28"/>
                <p:cNvSpPr/>
                <p:nvPr/>
              </p:nvSpPr>
              <p:spPr>
                <a:xfrm>
                  <a:off x="331241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</p:grpSp>
        <p:grpSp>
          <p:nvGrpSpPr>
            <p:cNvPr id="1289" name="Google Shape;1289;p28"/>
            <p:cNvGrpSpPr/>
            <p:nvPr/>
          </p:nvGrpSpPr>
          <p:grpSpPr>
            <a:xfrm>
              <a:off x="3503733" y="3944251"/>
              <a:ext cx="3068340" cy="334835"/>
              <a:chOff x="258719" y="524504"/>
              <a:chExt cx="4087335" cy="446028"/>
            </a:xfrm>
          </p:grpSpPr>
          <p:sp>
            <p:nvSpPr>
              <p:cNvPr id="1290" name="Google Shape;1290;p28"/>
              <p:cNvSpPr txBox="1"/>
              <p:nvPr/>
            </p:nvSpPr>
            <p:spPr>
              <a:xfrm>
                <a:off x="258719" y="524504"/>
                <a:ext cx="2430467" cy="446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Are our Channels in danger of becoming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Irrelevant to customers?</a:t>
                </a:r>
                <a:endParaRPr/>
              </a:p>
            </p:txBody>
          </p:sp>
          <p:grpSp>
            <p:nvGrpSpPr>
              <p:cNvPr id="1291" name="Google Shape;1291;p28"/>
              <p:cNvGrpSpPr/>
              <p:nvPr/>
            </p:nvGrpSpPr>
            <p:grpSpPr>
              <a:xfrm>
                <a:off x="2629247" y="633766"/>
                <a:ext cx="1716807" cy="238400"/>
                <a:chOff x="3312414" y="632664"/>
                <a:chExt cx="1716807" cy="238400"/>
              </a:xfrm>
            </p:grpSpPr>
            <p:sp>
              <p:nvSpPr>
                <p:cNvPr id="1292" name="Google Shape;1292;p28"/>
                <p:cNvSpPr/>
                <p:nvPr/>
              </p:nvSpPr>
              <p:spPr>
                <a:xfrm>
                  <a:off x="477195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293" name="Google Shape;1293;p28"/>
                <p:cNvSpPr/>
                <p:nvPr/>
              </p:nvSpPr>
              <p:spPr>
                <a:xfrm>
                  <a:off x="440706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294" name="Google Shape;1294;p28"/>
                <p:cNvSpPr/>
                <p:nvPr/>
              </p:nvSpPr>
              <p:spPr>
                <a:xfrm>
                  <a:off x="404218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1295" name="Google Shape;1295;p28"/>
                <p:cNvSpPr/>
                <p:nvPr/>
              </p:nvSpPr>
              <p:spPr>
                <a:xfrm>
                  <a:off x="367729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1296" name="Google Shape;1296;p28"/>
                <p:cNvSpPr/>
                <p:nvPr/>
              </p:nvSpPr>
              <p:spPr>
                <a:xfrm>
                  <a:off x="331241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</p:grpSp>
      </p:grpSp>
      <p:cxnSp>
        <p:nvCxnSpPr>
          <p:cNvPr id="1297" name="Google Shape;1297;p28"/>
          <p:cNvCxnSpPr/>
          <p:nvPr/>
        </p:nvCxnSpPr>
        <p:spPr>
          <a:xfrm>
            <a:off x="4664389" y="597623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8" name="Google Shape;1298;p28"/>
          <p:cNvCxnSpPr/>
          <p:nvPr/>
        </p:nvCxnSpPr>
        <p:spPr>
          <a:xfrm>
            <a:off x="4702454" y="2348606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9" name="Google Shape;1299;p28"/>
          <p:cNvSpPr txBox="1"/>
          <p:nvPr/>
        </p:nvSpPr>
        <p:spPr>
          <a:xfrm>
            <a:off x="192696" y="263581"/>
            <a:ext cx="2167818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substitutes products &amp; services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Available?</a:t>
            </a:r>
            <a:endParaRPr/>
          </a:p>
        </p:txBody>
      </p:sp>
      <p:sp>
        <p:nvSpPr>
          <p:cNvPr id="1300" name="Google Shape;1300;p28"/>
          <p:cNvSpPr/>
          <p:nvPr/>
        </p:nvSpPr>
        <p:spPr>
          <a:xfrm>
            <a:off x="4022762" y="329632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01" name="Google Shape;1301;p28"/>
          <p:cNvSpPr/>
          <p:nvPr/>
        </p:nvSpPr>
        <p:spPr>
          <a:xfrm>
            <a:off x="3657878" y="329632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02" name="Google Shape;1302;p28"/>
          <p:cNvSpPr/>
          <p:nvPr/>
        </p:nvSpPr>
        <p:spPr>
          <a:xfrm>
            <a:off x="3292994" y="329632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03" name="Google Shape;1303;p28"/>
          <p:cNvSpPr/>
          <p:nvPr/>
        </p:nvSpPr>
        <p:spPr>
          <a:xfrm>
            <a:off x="2928109" y="329632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04" name="Google Shape;1304;p28"/>
          <p:cNvSpPr/>
          <p:nvPr/>
        </p:nvSpPr>
        <p:spPr>
          <a:xfrm>
            <a:off x="2563224" y="329632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305" name="Google Shape;1305;p28"/>
          <p:cNvSpPr/>
          <p:nvPr/>
        </p:nvSpPr>
        <p:spPr>
          <a:xfrm>
            <a:off x="7053181" y="358180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06" name="Google Shape;1306;p28"/>
          <p:cNvSpPr/>
          <p:nvPr/>
        </p:nvSpPr>
        <p:spPr>
          <a:xfrm>
            <a:off x="7411747" y="358180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07" name="Google Shape;1307;p28"/>
          <p:cNvSpPr/>
          <p:nvPr/>
        </p:nvSpPr>
        <p:spPr>
          <a:xfrm>
            <a:off x="7770313" y="358180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08" name="Google Shape;1308;p28"/>
          <p:cNvSpPr/>
          <p:nvPr/>
        </p:nvSpPr>
        <p:spPr>
          <a:xfrm>
            <a:off x="8128879" y="358180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09" name="Google Shape;1309;p28"/>
          <p:cNvSpPr/>
          <p:nvPr/>
        </p:nvSpPr>
        <p:spPr>
          <a:xfrm>
            <a:off x="8487443" y="358180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310" name="Google Shape;1310;p28"/>
          <p:cNvSpPr txBox="1"/>
          <p:nvPr/>
        </p:nvSpPr>
        <p:spPr>
          <a:xfrm>
            <a:off x="4581642" y="286982"/>
            <a:ext cx="244968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we face a disruption in the supply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certain resources?</a:t>
            </a:r>
            <a:endParaRPr/>
          </a:p>
        </p:txBody>
      </p:sp>
      <p:sp>
        <p:nvSpPr>
          <p:cNvPr id="1311" name="Google Shape;1311;p28"/>
          <p:cNvSpPr txBox="1"/>
          <p:nvPr/>
        </p:nvSpPr>
        <p:spPr>
          <a:xfrm>
            <a:off x="4607468" y="534085"/>
            <a:ext cx="2537236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quality of our resources threatened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any way?</a:t>
            </a:r>
            <a:endParaRPr/>
          </a:p>
        </p:txBody>
      </p:sp>
      <p:sp>
        <p:nvSpPr>
          <p:cNvPr id="1312" name="Google Shape;1312;p28"/>
          <p:cNvSpPr txBox="1"/>
          <p:nvPr/>
        </p:nvSpPr>
        <p:spPr>
          <a:xfrm>
            <a:off x="4601641" y="1143924"/>
            <a:ext cx="2456091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quality of our activities threatened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any way?</a:t>
            </a:r>
            <a:endParaRPr/>
          </a:p>
        </p:txBody>
      </p:sp>
      <p:sp>
        <p:nvSpPr>
          <p:cNvPr id="1313" name="Google Shape;1313;p28"/>
          <p:cNvSpPr txBox="1"/>
          <p:nvPr/>
        </p:nvSpPr>
        <p:spPr>
          <a:xfrm>
            <a:off x="4590848" y="871664"/>
            <a:ext cx="2424061" cy="21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Key Activities might be disrupted?</a:t>
            </a:r>
            <a:endParaRPr/>
          </a:p>
        </p:txBody>
      </p:sp>
      <p:sp>
        <p:nvSpPr>
          <p:cNvPr id="1314" name="Google Shape;1314;p28"/>
          <p:cNvSpPr txBox="1"/>
          <p:nvPr/>
        </p:nvSpPr>
        <p:spPr>
          <a:xfrm>
            <a:off x="4643339" y="1746528"/>
            <a:ext cx="2197713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Might our partners collaborate with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competitors?</a:t>
            </a:r>
            <a:endParaRPr/>
          </a:p>
        </p:txBody>
      </p:sp>
      <p:sp>
        <p:nvSpPr>
          <p:cNvPr id="1315" name="Google Shape;1315;p28"/>
          <p:cNvSpPr txBox="1"/>
          <p:nvPr/>
        </p:nvSpPr>
        <p:spPr>
          <a:xfrm>
            <a:off x="1221938" y="5265026"/>
            <a:ext cx="2050374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we too dependent on certain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Partners?</a:t>
            </a:r>
            <a:endParaRPr/>
          </a:p>
        </p:txBody>
      </p:sp>
      <p:sp>
        <p:nvSpPr>
          <p:cNvPr id="1316" name="Google Shape;1316;p28"/>
          <p:cNvSpPr/>
          <p:nvPr/>
        </p:nvSpPr>
        <p:spPr>
          <a:xfrm>
            <a:off x="7053181" y="662699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17" name="Google Shape;1317;p28"/>
          <p:cNvSpPr/>
          <p:nvPr/>
        </p:nvSpPr>
        <p:spPr>
          <a:xfrm>
            <a:off x="7411747" y="662699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18" name="Google Shape;1318;p28"/>
          <p:cNvSpPr/>
          <p:nvPr/>
        </p:nvSpPr>
        <p:spPr>
          <a:xfrm>
            <a:off x="7770313" y="662699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19" name="Google Shape;1319;p28"/>
          <p:cNvSpPr/>
          <p:nvPr/>
        </p:nvSpPr>
        <p:spPr>
          <a:xfrm>
            <a:off x="8128879" y="662699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20" name="Google Shape;1320;p28"/>
          <p:cNvSpPr/>
          <p:nvPr/>
        </p:nvSpPr>
        <p:spPr>
          <a:xfrm>
            <a:off x="8487443" y="662699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321" name="Google Shape;1321;p28"/>
          <p:cNvSpPr/>
          <p:nvPr/>
        </p:nvSpPr>
        <p:spPr>
          <a:xfrm>
            <a:off x="7053181" y="967218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22" name="Google Shape;1322;p28"/>
          <p:cNvSpPr/>
          <p:nvPr/>
        </p:nvSpPr>
        <p:spPr>
          <a:xfrm>
            <a:off x="7411747" y="967218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23" name="Google Shape;1323;p28"/>
          <p:cNvSpPr/>
          <p:nvPr/>
        </p:nvSpPr>
        <p:spPr>
          <a:xfrm>
            <a:off x="7770313" y="967218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24" name="Google Shape;1324;p28"/>
          <p:cNvSpPr/>
          <p:nvPr/>
        </p:nvSpPr>
        <p:spPr>
          <a:xfrm>
            <a:off x="8128879" y="967218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25" name="Google Shape;1325;p28"/>
          <p:cNvSpPr/>
          <p:nvPr/>
        </p:nvSpPr>
        <p:spPr>
          <a:xfrm>
            <a:off x="8487443" y="967218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326" name="Google Shape;1326;p28"/>
          <p:cNvSpPr/>
          <p:nvPr/>
        </p:nvSpPr>
        <p:spPr>
          <a:xfrm>
            <a:off x="7053181" y="1252704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27" name="Google Shape;1327;p28"/>
          <p:cNvSpPr/>
          <p:nvPr/>
        </p:nvSpPr>
        <p:spPr>
          <a:xfrm>
            <a:off x="7411747" y="1252704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28" name="Google Shape;1328;p28"/>
          <p:cNvSpPr/>
          <p:nvPr/>
        </p:nvSpPr>
        <p:spPr>
          <a:xfrm>
            <a:off x="7770313" y="1252704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29" name="Google Shape;1329;p28"/>
          <p:cNvSpPr/>
          <p:nvPr/>
        </p:nvSpPr>
        <p:spPr>
          <a:xfrm>
            <a:off x="8128879" y="1252704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30" name="Google Shape;1330;p28"/>
          <p:cNvSpPr/>
          <p:nvPr/>
        </p:nvSpPr>
        <p:spPr>
          <a:xfrm>
            <a:off x="8487443" y="1252704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331" name="Google Shape;1331;p28"/>
          <p:cNvSpPr/>
          <p:nvPr/>
        </p:nvSpPr>
        <p:spPr>
          <a:xfrm>
            <a:off x="7053181" y="1557223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32" name="Google Shape;1332;p28"/>
          <p:cNvSpPr/>
          <p:nvPr/>
        </p:nvSpPr>
        <p:spPr>
          <a:xfrm>
            <a:off x="7411747" y="1557223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33" name="Google Shape;1333;p28"/>
          <p:cNvSpPr/>
          <p:nvPr/>
        </p:nvSpPr>
        <p:spPr>
          <a:xfrm>
            <a:off x="7770313" y="1557223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34" name="Google Shape;1334;p28"/>
          <p:cNvSpPr/>
          <p:nvPr/>
        </p:nvSpPr>
        <p:spPr>
          <a:xfrm>
            <a:off x="8128879" y="1557223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35" name="Google Shape;1335;p28"/>
          <p:cNvSpPr/>
          <p:nvPr/>
        </p:nvSpPr>
        <p:spPr>
          <a:xfrm>
            <a:off x="8487443" y="1557223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336" name="Google Shape;1336;p28"/>
          <p:cNvSpPr/>
          <p:nvPr/>
        </p:nvSpPr>
        <p:spPr>
          <a:xfrm>
            <a:off x="7053181" y="1833193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37" name="Google Shape;1337;p28"/>
          <p:cNvSpPr/>
          <p:nvPr/>
        </p:nvSpPr>
        <p:spPr>
          <a:xfrm>
            <a:off x="7411747" y="1833193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38" name="Google Shape;1338;p28"/>
          <p:cNvSpPr/>
          <p:nvPr/>
        </p:nvSpPr>
        <p:spPr>
          <a:xfrm>
            <a:off x="7770313" y="1833193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39" name="Google Shape;1339;p28"/>
          <p:cNvSpPr/>
          <p:nvPr/>
        </p:nvSpPr>
        <p:spPr>
          <a:xfrm>
            <a:off x="8128879" y="1833193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40" name="Google Shape;1340;p28"/>
          <p:cNvSpPr/>
          <p:nvPr/>
        </p:nvSpPr>
        <p:spPr>
          <a:xfrm>
            <a:off x="8487443" y="1833193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341" name="Google Shape;1341;p28"/>
          <p:cNvSpPr/>
          <p:nvPr/>
        </p:nvSpPr>
        <p:spPr>
          <a:xfrm>
            <a:off x="7053181" y="2128196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42" name="Google Shape;1342;p28"/>
          <p:cNvSpPr/>
          <p:nvPr/>
        </p:nvSpPr>
        <p:spPr>
          <a:xfrm>
            <a:off x="7411747" y="2128196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43" name="Google Shape;1343;p28"/>
          <p:cNvSpPr/>
          <p:nvPr/>
        </p:nvSpPr>
        <p:spPr>
          <a:xfrm>
            <a:off x="7770313" y="2128196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44" name="Google Shape;1344;p28"/>
          <p:cNvSpPr/>
          <p:nvPr/>
        </p:nvSpPr>
        <p:spPr>
          <a:xfrm>
            <a:off x="8128879" y="2128196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45" name="Google Shape;1345;p28"/>
          <p:cNvSpPr/>
          <p:nvPr/>
        </p:nvSpPr>
        <p:spPr>
          <a:xfrm>
            <a:off x="8487443" y="2128196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346" name="Google Shape;1346;p28"/>
          <p:cNvSpPr txBox="1"/>
          <p:nvPr/>
        </p:nvSpPr>
        <p:spPr>
          <a:xfrm>
            <a:off x="4683755" y="2048323"/>
            <a:ext cx="2050374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we too dependent on certain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partners?</a:t>
            </a:r>
            <a:endParaRPr/>
          </a:p>
        </p:txBody>
      </p:sp>
      <p:sp>
        <p:nvSpPr>
          <p:cNvPr id="1347" name="Google Shape;1347;p28"/>
          <p:cNvSpPr txBox="1"/>
          <p:nvPr/>
        </p:nvSpPr>
        <p:spPr>
          <a:xfrm>
            <a:off x="4643339" y="1480502"/>
            <a:ext cx="2511612" cy="21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we in danger of loosing any partners?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2" name="Google Shape;1352;p29"/>
          <p:cNvGrpSpPr/>
          <p:nvPr/>
        </p:nvGrpSpPr>
        <p:grpSpPr>
          <a:xfrm>
            <a:off x="4604347" y="521040"/>
            <a:ext cx="4480013" cy="334526"/>
            <a:chOff x="4670373" y="508330"/>
            <a:chExt cx="4480014" cy="446035"/>
          </a:xfrm>
        </p:grpSpPr>
        <p:sp>
          <p:nvSpPr>
            <p:cNvPr id="1353" name="Google Shape;1353;p29"/>
            <p:cNvSpPr txBox="1"/>
            <p:nvPr/>
          </p:nvSpPr>
          <p:spPr>
            <a:xfrm>
              <a:off x="6410293" y="508330"/>
              <a:ext cx="2740094" cy="446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Which Key Resources could be better sourced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From partners?</a:t>
              </a:r>
              <a:endParaRPr/>
            </a:p>
          </p:txBody>
        </p:sp>
        <p:grpSp>
          <p:nvGrpSpPr>
            <p:cNvPr id="1354" name="Google Shape;1354;p29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1355" name="Google Shape;1355;p29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356" name="Google Shape;1356;p29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357" name="Google Shape;1357;p29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358" name="Google Shape;1358;p29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359" name="Google Shape;1359;p29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sp>
        <p:nvSpPr>
          <p:cNvPr id="1360" name="Google Shape;1360;p29"/>
          <p:cNvSpPr txBox="1"/>
          <p:nvPr/>
        </p:nvSpPr>
        <p:spPr>
          <a:xfrm>
            <a:off x="4155258" y="31621"/>
            <a:ext cx="361303" cy="29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1" b="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grpSp>
        <p:nvGrpSpPr>
          <p:cNvPr id="1361" name="Google Shape;1361;p29"/>
          <p:cNvGrpSpPr/>
          <p:nvPr/>
        </p:nvGrpSpPr>
        <p:grpSpPr>
          <a:xfrm>
            <a:off x="4650772" y="857361"/>
            <a:ext cx="4319864" cy="251234"/>
            <a:chOff x="4670373" y="181928"/>
            <a:chExt cx="4319867" cy="334974"/>
          </a:xfrm>
        </p:grpSpPr>
        <p:sp>
          <p:nvSpPr>
            <p:cNvPr id="1362" name="Google Shape;1362;p29"/>
            <p:cNvSpPr txBox="1"/>
            <p:nvPr/>
          </p:nvSpPr>
          <p:spPr>
            <a:xfrm>
              <a:off x="6410295" y="181928"/>
              <a:ext cx="2579945" cy="284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Which Key Resources are under-exploited?</a:t>
              </a:r>
              <a:endParaRPr/>
            </a:p>
          </p:txBody>
        </p:sp>
        <p:grpSp>
          <p:nvGrpSpPr>
            <p:cNvPr id="1363" name="Google Shape;1363;p29"/>
            <p:cNvGrpSpPr/>
            <p:nvPr/>
          </p:nvGrpSpPr>
          <p:grpSpPr>
            <a:xfrm>
              <a:off x="4670373" y="278502"/>
              <a:ext cx="1691531" cy="238400"/>
              <a:chOff x="5248434" y="277400"/>
              <a:chExt cx="1691531" cy="238400"/>
            </a:xfrm>
          </p:grpSpPr>
          <p:sp>
            <p:nvSpPr>
              <p:cNvPr id="1364" name="Google Shape;1364;p29"/>
              <p:cNvSpPr/>
              <p:nvPr/>
            </p:nvSpPr>
            <p:spPr>
              <a:xfrm>
                <a:off x="5248434" y="277400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365" name="Google Shape;1365;p29"/>
              <p:cNvSpPr/>
              <p:nvPr/>
            </p:nvSpPr>
            <p:spPr>
              <a:xfrm>
                <a:off x="5607001" y="277400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366" name="Google Shape;1366;p29"/>
              <p:cNvSpPr/>
              <p:nvPr/>
            </p:nvSpPr>
            <p:spPr>
              <a:xfrm>
                <a:off x="5965566" y="277400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367" name="Google Shape;1367;p29"/>
              <p:cNvSpPr/>
              <p:nvPr/>
            </p:nvSpPr>
            <p:spPr>
              <a:xfrm>
                <a:off x="6324133" y="277400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368" name="Google Shape;1368;p29"/>
              <p:cNvSpPr/>
              <p:nvPr/>
            </p:nvSpPr>
            <p:spPr>
              <a:xfrm>
                <a:off x="6682697" y="277400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369" name="Google Shape;1369;p29"/>
          <p:cNvGrpSpPr/>
          <p:nvPr/>
        </p:nvGrpSpPr>
        <p:grpSpPr>
          <a:xfrm>
            <a:off x="4650771" y="1151053"/>
            <a:ext cx="4196007" cy="334526"/>
            <a:chOff x="4670373" y="131171"/>
            <a:chExt cx="4196010" cy="446029"/>
          </a:xfrm>
        </p:grpSpPr>
        <p:sp>
          <p:nvSpPr>
            <p:cNvPr id="1370" name="Google Shape;1370;p29"/>
            <p:cNvSpPr txBox="1"/>
            <p:nvPr/>
          </p:nvSpPr>
          <p:spPr>
            <a:xfrm>
              <a:off x="6410290" y="131171"/>
              <a:ext cx="2456093" cy="446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 we have unused intellectual property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Of value to others?</a:t>
              </a:r>
              <a:endParaRPr/>
            </a:p>
          </p:txBody>
        </p:sp>
        <p:grpSp>
          <p:nvGrpSpPr>
            <p:cNvPr id="1371" name="Google Shape;1371;p29"/>
            <p:cNvGrpSpPr/>
            <p:nvPr/>
          </p:nvGrpSpPr>
          <p:grpSpPr>
            <a:xfrm>
              <a:off x="4670373" y="215058"/>
              <a:ext cx="1691531" cy="238407"/>
              <a:chOff x="5248434" y="213956"/>
              <a:chExt cx="1691531" cy="238407"/>
            </a:xfrm>
          </p:grpSpPr>
          <p:sp>
            <p:nvSpPr>
              <p:cNvPr id="1372" name="Google Shape;1372;p29"/>
              <p:cNvSpPr/>
              <p:nvPr/>
            </p:nvSpPr>
            <p:spPr>
              <a:xfrm>
                <a:off x="5248434" y="213959"/>
                <a:ext cx="257269" cy="238398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373" name="Google Shape;1373;p29"/>
              <p:cNvSpPr/>
              <p:nvPr/>
            </p:nvSpPr>
            <p:spPr>
              <a:xfrm>
                <a:off x="5607000" y="213963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374" name="Google Shape;1374;p29"/>
              <p:cNvSpPr/>
              <p:nvPr/>
            </p:nvSpPr>
            <p:spPr>
              <a:xfrm>
                <a:off x="5965567" y="213960"/>
                <a:ext cx="257269" cy="238402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375" name="Google Shape;1375;p29"/>
              <p:cNvSpPr/>
              <p:nvPr/>
            </p:nvSpPr>
            <p:spPr>
              <a:xfrm>
                <a:off x="6324132" y="213956"/>
                <a:ext cx="257269" cy="238402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376" name="Google Shape;1376;p29"/>
              <p:cNvSpPr/>
              <p:nvPr/>
            </p:nvSpPr>
            <p:spPr>
              <a:xfrm>
                <a:off x="6682696" y="213956"/>
                <a:ext cx="257269" cy="238399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377" name="Google Shape;1377;p29"/>
          <p:cNvGrpSpPr/>
          <p:nvPr/>
        </p:nvGrpSpPr>
        <p:grpSpPr>
          <a:xfrm>
            <a:off x="4650767" y="1468662"/>
            <a:ext cx="4296369" cy="213388"/>
            <a:chOff x="4670373" y="232680"/>
            <a:chExt cx="4296374" cy="284514"/>
          </a:xfrm>
        </p:grpSpPr>
        <p:sp>
          <p:nvSpPr>
            <p:cNvPr id="1378" name="Google Shape;1378;p29"/>
            <p:cNvSpPr txBox="1"/>
            <p:nvPr/>
          </p:nvSpPr>
          <p:spPr>
            <a:xfrm>
              <a:off x="6410291" y="232680"/>
              <a:ext cx="2556456" cy="284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Could we standardize some Key Activities?</a:t>
              </a:r>
              <a:endParaRPr/>
            </a:p>
          </p:txBody>
        </p:sp>
        <p:grpSp>
          <p:nvGrpSpPr>
            <p:cNvPr id="1379" name="Google Shape;1379;p29"/>
            <p:cNvGrpSpPr/>
            <p:nvPr/>
          </p:nvGrpSpPr>
          <p:grpSpPr>
            <a:xfrm>
              <a:off x="4670373" y="240438"/>
              <a:ext cx="1691531" cy="238400"/>
              <a:chOff x="5248434" y="239336"/>
              <a:chExt cx="1691531" cy="238400"/>
            </a:xfrm>
          </p:grpSpPr>
          <p:sp>
            <p:nvSpPr>
              <p:cNvPr id="1380" name="Google Shape;1380;p29"/>
              <p:cNvSpPr/>
              <p:nvPr/>
            </p:nvSpPr>
            <p:spPr>
              <a:xfrm>
                <a:off x="5248434" y="239336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381" name="Google Shape;1381;p29"/>
              <p:cNvSpPr/>
              <p:nvPr/>
            </p:nvSpPr>
            <p:spPr>
              <a:xfrm>
                <a:off x="5607001" y="239336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382" name="Google Shape;1382;p29"/>
              <p:cNvSpPr/>
              <p:nvPr/>
            </p:nvSpPr>
            <p:spPr>
              <a:xfrm>
                <a:off x="5965566" y="239336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383" name="Google Shape;1383;p29"/>
              <p:cNvSpPr/>
              <p:nvPr/>
            </p:nvSpPr>
            <p:spPr>
              <a:xfrm>
                <a:off x="6324133" y="239336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384" name="Google Shape;1384;p29"/>
              <p:cNvSpPr/>
              <p:nvPr/>
            </p:nvSpPr>
            <p:spPr>
              <a:xfrm>
                <a:off x="6682697" y="239336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385" name="Google Shape;1385;p29"/>
          <p:cNvGrpSpPr/>
          <p:nvPr/>
        </p:nvGrpSpPr>
        <p:grpSpPr>
          <a:xfrm>
            <a:off x="4650775" y="1685473"/>
            <a:ext cx="3948316" cy="334526"/>
            <a:chOff x="4670373" y="-211401"/>
            <a:chExt cx="3948320" cy="446028"/>
          </a:xfrm>
        </p:grpSpPr>
        <p:sp>
          <p:nvSpPr>
            <p:cNvPr id="1386" name="Google Shape;1386;p29"/>
            <p:cNvSpPr txBox="1"/>
            <p:nvPr/>
          </p:nvSpPr>
          <p:spPr>
            <a:xfrm>
              <a:off x="6410301" y="-211401"/>
              <a:ext cx="2208392" cy="44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could we improve efficiency in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General?</a:t>
              </a:r>
              <a:endParaRPr/>
            </a:p>
          </p:txBody>
        </p:sp>
        <p:grpSp>
          <p:nvGrpSpPr>
            <p:cNvPr id="1387" name="Google Shape;1387;p29"/>
            <p:cNvGrpSpPr/>
            <p:nvPr/>
          </p:nvGrpSpPr>
          <p:grpSpPr>
            <a:xfrm>
              <a:off x="4670373" y="-114827"/>
              <a:ext cx="1691531" cy="238401"/>
              <a:chOff x="5248434" y="-115929"/>
              <a:chExt cx="1691531" cy="238401"/>
            </a:xfrm>
          </p:grpSpPr>
          <p:sp>
            <p:nvSpPr>
              <p:cNvPr id="1388" name="Google Shape;1388;p29"/>
              <p:cNvSpPr/>
              <p:nvPr/>
            </p:nvSpPr>
            <p:spPr>
              <a:xfrm>
                <a:off x="5248434" y="-115928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389" name="Google Shape;1389;p29"/>
              <p:cNvSpPr/>
              <p:nvPr/>
            </p:nvSpPr>
            <p:spPr>
              <a:xfrm>
                <a:off x="5607001" y="-115929"/>
                <a:ext cx="257268" cy="238398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390" name="Google Shape;1390;p29"/>
              <p:cNvSpPr/>
              <p:nvPr/>
            </p:nvSpPr>
            <p:spPr>
              <a:xfrm>
                <a:off x="5965566" y="-115929"/>
                <a:ext cx="257268" cy="238399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391" name="Google Shape;1391;p29"/>
              <p:cNvSpPr/>
              <p:nvPr/>
            </p:nvSpPr>
            <p:spPr>
              <a:xfrm>
                <a:off x="6324133" y="-115929"/>
                <a:ext cx="257268" cy="238399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392" name="Google Shape;1392;p29"/>
              <p:cNvSpPr/>
              <p:nvPr/>
            </p:nvSpPr>
            <p:spPr>
              <a:xfrm>
                <a:off x="6682697" y="-115929"/>
                <a:ext cx="257268" cy="238399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cxnSp>
        <p:nvCxnSpPr>
          <p:cNvPr id="1393" name="Google Shape;1393;p29"/>
          <p:cNvCxnSpPr/>
          <p:nvPr/>
        </p:nvCxnSpPr>
        <p:spPr>
          <a:xfrm>
            <a:off x="4657928" y="275978"/>
            <a:ext cx="4076226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4" name="Google Shape;1394;p29"/>
          <p:cNvSpPr txBox="1"/>
          <p:nvPr/>
        </p:nvSpPr>
        <p:spPr>
          <a:xfrm>
            <a:off x="4770783" y="79936"/>
            <a:ext cx="2889219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66092"/>
                </a:solidFill>
                <a:latin typeface="Raleway"/>
                <a:ea typeface="Raleway"/>
                <a:cs typeface="Raleway"/>
                <a:sym typeface="Raleway"/>
              </a:rPr>
              <a:t>Infrastructure Opportunities</a:t>
            </a:r>
            <a:endParaRPr/>
          </a:p>
        </p:txBody>
      </p:sp>
      <p:cxnSp>
        <p:nvCxnSpPr>
          <p:cNvPr id="1395" name="Google Shape;1395;p29"/>
          <p:cNvCxnSpPr/>
          <p:nvPr/>
        </p:nvCxnSpPr>
        <p:spPr>
          <a:xfrm>
            <a:off x="4689766" y="1436907"/>
            <a:ext cx="4002894" cy="0"/>
          </a:xfrm>
          <a:prstGeom prst="straightConnector1">
            <a:avLst/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6" name="Google Shape;1396;p29"/>
          <p:cNvCxnSpPr/>
          <p:nvPr/>
        </p:nvCxnSpPr>
        <p:spPr>
          <a:xfrm>
            <a:off x="4702454" y="1168596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7" name="Google Shape;1397;p29"/>
          <p:cNvCxnSpPr/>
          <p:nvPr/>
        </p:nvCxnSpPr>
        <p:spPr>
          <a:xfrm>
            <a:off x="4677077" y="1712877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98" name="Google Shape;1398;p29"/>
          <p:cNvGrpSpPr/>
          <p:nvPr/>
        </p:nvGrpSpPr>
        <p:grpSpPr>
          <a:xfrm>
            <a:off x="4458652" y="2325762"/>
            <a:ext cx="4308869" cy="5380758"/>
            <a:chOff x="3347085" y="2280285"/>
            <a:chExt cx="3234644" cy="5385727"/>
          </a:xfrm>
        </p:grpSpPr>
        <p:sp>
          <p:nvSpPr>
            <p:cNvPr id="1399" name="Google Shape;1399;p29"/>
            <p:cNvSpPr/>
            <p:nvPr/>
          </p:nvSpPr>
          <p:spPr>
            <a:xfrm>
              <a:off x="4468283" y="2494615"/>
              <a:ext cx="915247" cy="2443749"/>
            </a:xfrm>
            <a:custGeom>
              <a:avLst/>
              <a:gdLst/>
              <a:ahLst/>
              <a:cxnLst/>
              <a:rect l="l" t="t" r="r" b="b"/>
              <a:pathLst>
                <a:path w="1219200" h="3255318" extrusionOk="0">
                  <a:moveTo>
                    <a:pt x="0" y="0"/>
                  </a:moveTo>
                  <a:lnTo>
                    <a:pt x="1219200" y="0"/>
                  </a:lnTo>
                  <a:lnTo>
                    <a:pt x="1219200" y="3255318"/>
                  </a:lnTo>
                  <a:lnTo>
                    <a:pt x="0" y="32553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4375" tIns="94375" rIns="94375" bIns="94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7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00" name="Google Shape;1400;p29"/>
            <p:cNvCxnSpPr/>
            <p:nvPr/>
          </p:nvCxnSpPr>
          <p:spPr>
            <a:xfrm>
              <a:off x="3485729" y="2799491"/>
              <a:ext cx="3024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0CCE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1" name="Google Shape;1401;p29"/>
            <p:cNvCxnSpPr/>
            <p:nvPr/>
          </p:nvCxnSpPr>
          <p:spPr>
            <a:xfrm>
              <a:off x="3485729" y="3107422"/>
              <a:ext cx="309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0CCE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402" name="Google Shape;1402;p29"/>
            <p:cNvGrpSpPr/>
            <p:nvPr/>
          </p:nvGrpSpPr>
          <p:grpSpPr>
            <a:xfrm>
              <a:off x="3506981" y="2400473"/>
              <a:ext cx="3068340" cy="456087"/>
              <a:chOff x="258719" y="448252"/>
              <a:chExt cx="4087335" cy="607553"/>
            </a:xfrm>
          </p:grpSpPr>
          <p:sp>
            <p:nvSpPr>
              <p:cNvPr id="1403" name="Google Shape;1403;p29"/>
              <p:cNvSpPr txBox="1"/>
              <p:nvPr/>
            </p:nvSpPr>
            <p:spPr>
              <a:xfrm>
                <a:off x="258719" y="448252"/>
                <a:ext cx="2039695" cy="607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Could greater collaboration with 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partners help us to focus on our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core business?</a:t>
                </a:r>
                <a:endParaRPr/>
              </a:p>
            </p:txBody>
          </p:sp>
          <p:grpSp>
            <p:nvGrpSpPr>
              <p:cNvPr id="1404" name="Google Shape;1404;p29"/>
              <p:cNvGrpSpPr/>
              <p:nvPr/>
            </p:nvGrpSpPr>
            <p:grpSpPr>
              <a:xfrm>
                <a:off x="2629247" y="633766"/>
                <a:ext cx="1716807" cy="238400"/>
                <a:chOff x="3312414" y="632664"/>
                <a:chExt cx="1716807" cy="238400"/>
              </a:xfrm>
            </p:grpSpPr>
            <p:sp>
              <p:nvSpPr>
                <p:cNvPr id="1405" name="Google Shape;1405;p29"/>
                <p:cNvSpPr/>
                <p:nvPr/>
              </p:nvSpPr>
              <p:spPr>
                <a:xfrm>
                  <a:off x="477195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406" name="Google Shape;1406;p29"/>
                <p:cNvSpPr/>
                <p:nvPr/>
              </p:nvSpPr>
              <p:spPr>
                <a:xfrm>
                  <a:off x="440706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407" name="Google Shape;1407;p29"/>
                <p:cNvSpPr/>
                <p:nvPr/>
              </p:nvSpPr>
              <p:spPr>
                <a:xfrm>
                  <a:off x="404218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1408" name="Google Shape;1408;p29"/>
                <p:cNvSpPr/>
                <p:nvPr/>
              </p:nvSpPr>
              <p:spPr>
                <a:xfrm>
                  <a:off x="367729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1409" name="Google Shape;1409;p29"/>
                <p:cNvSpPr/>
                <p:nvPr/>
              </p:nvSpPr>
              <p:spPr>
                <a:xfrm>
                  <a:off x="331241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</p:grpSp>
        <p:sp>
          <p:nvSpPr>
            <p:cNvPr id="1410" name="Google Shape;1410;p29"/>
            <p:cNvSpPr/>
            <p:nvPr/>
          </p:nvSpPr>
          <p:spPr>
            <a:xfrm>
              <a:off x="4465035" y="3782568"/>
              <a:ext cx="915247" cy="2443749"/>
            </a:xfrm>
            <a:custGeom>
              <a:avLst/>
              <a:gdLst/>
              <a:ahLst/>
              <a:cxnLst/>
              <a:rect l="l" t="t" r="r" b="b"/>
              <a:pathLst>
                <a:path w="1219200" h="3255318" extrusionOk="0">
                  <a:moveTo>
                    <a:pt x="0" y="0"/>
                  </a:moveTo>
                  <a:lnTo>
                    <a:pt x="1219200" y="0"/>
                  </a:lnTo>
                  <a:lnTo>
                    <a:pt x="1219200" y="3255318"/>
                  </a:lnTo>
                  <a:lnTo>
                    <a:pt x="0" y="32553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4375" tIns="94375" rIns="94375" bIns="94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7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1" name="Google Shape;1411;p29"/>
            <p:cNvCxnSpPr/>
            <p:nvPr/>
          </p:nvCxnSpPr>
          <p:spPr>
            <a:xfrm>
              <a:off x="3482481" y="3390682"/>
              <a:ext cx="3024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0CCE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412" name="Google Shape;1412;p29"/>
            <p:cNvGrpSpPr/>
            <p:nvPr/>
          </p:nvGrpSpPr>
          <p:grpSpPr>
            <a:xfrm>
              <a:off x="3503733" y="3363225"/>
              <a:ext cx="3068340" cy="334835"/>
              <a:chOff x="258719" y="537192"/>
              <a:chExt cx="4087335" cy="446029"/>
            </a:xfrm>
          </p:grpSpPr>
          <p:sp>
            <p:nvSpPr>
              <p:cNvPr id="1413" name="Google Shape;1413;p29"/>
              <p:cNvSpPr txBox="1"/>
              <p:nvPr/>
            </p:nvSpPr>
            <p:spPr>
              <a:xfrm>
                <a:off x="258719" y="537192"/>
                <a:ext cx="2327970" cy="4460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Could partners complement our Value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Proposition?</a:t>
                </a:r>
                <a:endParaRPr/>
              </a:p>
            </p:txBody>
          </p:sp>
          <p:grpSp>
            <p:nvGrpSpPr>
              <p:cNvPr id="1414" name="Google Shape;1414;p29"/>
              <p:cNvGrpSpPr/>
              <p:nvPr/>
            </p:nvGrpSpPr>
            <p:grpSpPr>
              <a:xfrm>
                <a:off x="2629247" y="633766"/>
                <a:ext cx="1716807" cy="238400"/>
                <a:chOff x="3312414" y="632664"/>
                <a:chExt cx="1716807" cy="238400"/>
              </a:xfrm>
            </p:grpSpPr>
            <p:sp>
              <p:nvSpPr>
                <p:cNvPr id="1415" name="Google Shape;1415;p29"/>
                <p:cNvSpPr/>
                <p:nvPr/>
              </p:nvSpPr>
              <p:spPr>
                <a:xfrm>
                  <a:off x="477195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416" name="Google Shape;1416;p29"/>
                <p:cNvSpPr/>
                <p:nvPr/>
              </p:nvSpPr>
              <p:spPr>
                <a:xfrm>
                  <a:off x="440706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417" name="Google Shape;1417;p29"/>
                <p:cNvSpPr/>
                <p:nvPr/>
              </p:nvSpPr>
              <p:spPr>
                <a:xfrm>
                  <a:off x="404218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1418" name="Google Shape;1418;p29"/>
                <p:cNvSpPr/>
                <p:nvPr/>
              </p:nvSpPr>
              <p:spPr>
                <a:xfrm>
                  <a:off x="367729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1419" name="Google Shape;1419;p29"/>
                <p:cNvSpPr/>
                <p:nvPr/>
              </p:nvSpPr>
              <p:spPr>
                <a:xfrm>
                  <a:off x="331241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</p:grpSp>
        <p:sp>
          <p:nvSpPr>
            <p:cNvPr id="1420" name="Google Shape;1420;p29"/>
            <p:cNvSpPr/>
            <p:nvPr/>
          </p:nvSpPr>
          <p:spPr>
            <a:xfrm>
              <a:off x="4465035" y="5222263"/>
              <a:ext cx="915247" cy="2443749"/>
            </a:xfrm>
            <a:custGeom>
              <a:avLst/>
              <a:gdLst/>
              <a:ahLst/>
              <a:cxnLst/>
              <a:rect l="l" t="t" r="r" b="b"/>
              <a:pathLst>
                <a:path w="1219200" h="3255318" extrusionOk="0">
                  <a:moveTo>
                    <a:pt x="0" y="0"/>
                  </a:moveTo>
                  <a:lnTo>
                    <a:pt x="1219200" y="0"/>
                  </a:lnTo>
                  <a:lnTo>
                    <a:pt x="1219200" y="3255318"/>
                  </a:lnTo>
                  <a:lnTo>
                    <a:pt x="0" y="32553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4375" tIns="94375" rIns="94375" bIns="94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7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29"/>
            <p:cNvSpPr txBox="1"/>
            <p:nvPr/>
          </p:nvSpPr>
          <p:spPr>
            <a:xfrm>
              <a:off x="3347085" y="2280285"/>
              <a:ext cx="188384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36609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22" name="Google Shape;1422;p29"/>
            <p:cNvSpPr txBox="1"/>
            <p:nvPr/>
          </p:nvSpPr>
          <p:spPr>
            <a:xfrm>
              <a:off x="3513258" y="2786211"/>
              <a:ext cx="1803699" cy="334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Are there cross-selling opportunities with the partners?</a:t>
              </a: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6388467" y="2845375"/>
              <a:ext cx="193130" cy="178968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6114551" y="2845375"/>
              <a:ext cx="193130" cy="178968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5840634" y="2845375"/>
              <a:ext cx="193130" cy="178968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5566717" y="2845375"/>
              <a:ext cx="193130" cy="178968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5292800" y="2845375"/>
              <a:ext cx="193130" cy="178968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grpSp>
          <p:nvGrpSpPr>
            <p:cNvPr id="1428" name="Google Shape;1428;p29"/>
            <p:cNvGrpSpPr/>
            <p:nvPr/>
          </p:nvGrpSpPr>
          <p:grpSpPr>
            <a:xfrm>
              <a:off x="3503733" y="3087000"/>
              <a:ext cx="3068340" cy="334835"/>
              <a:chOff x="258719" y="549880"/>
              <a:chExt cx="4087335" cy="446029"/>
            </a:xfrm>
          </p:grpSpPr>
          <p:sp>
            <p:nvSpPr>
              <p:cNvPr id="1429" name="Google Shape;1429;p29"/>
              <p:cNvSpPr txBox="1"/>
              <p:nvPr/>
            </p:nvSpPr>
            <p:spPr>
              <a:xfrm>
                <a:off x="258719" y="549880"/>
                <a:ext cx="2347188" cy="4460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Could partner Channels help us better 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88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reach customers?</a:t>
                </a:r>
                <a:endParaRPr/>
              </a:p>
            </p:txBody>
          </p:sp>
          <p:grpSp>
            <p:nvGrpSpPr>
              <p:cNvPr id="1430" name="Google Shape;1430;p29"/>
              <p:cNvGrpSpPr/>
              <p:nvPr/>
            </p:nvGrpSpPr>
            <p:grpSpPr>
              <a:xfrm>
                <a:off x="2629247" y="633766"/>
                <a:ext cx="1716807" cy="238400"/>
                <a:chOff x="3312414" y="632664"/>
                <a:chExt cx="1716807" cy="238400"/>
              </a:xfrm>
            </p:grpSpPr>
            <p:sp>
              <p:nvSpPr>
                <p:cNvPr id="1431" name="Google Shape;1431;p29"/>
                <p:cNvSpPr/>
                <p:nvPr/>
              </p:nvSpPr>
              <p:spPr>
                <a:xfrm>
                  <a:off x="4771952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432" name="Google Shape;1432;p29"/>
                <p:cNvSpPr/>
                <p:nvPr/>
              </p:nvSpPr>
              <p:spPr>
                <a:xfrm>
                  <a:off x="440706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433" name="Google Shape;1433;p29"/>
                <p:cNvSpPr/>
                <p:nvPr/>
              </p:nvSpPr>
              <p:spPr>
                <a:xfrm>
                  <a:off x="404218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1434" name="Google Shape;1434;p29"/>
                <p:cNvSpPr/>
                <p:nvPr/>
              </p:nvSpPr>
              <p:spPr>
                <a:xfrm>
                  <a:off x="3677299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1435" name="Google Shape;1435;p29"/>
                <p:cNvSpPr/>
                <p:nvPr/>
              </p:nvSpPr>
              <p:spPr>
                <a:xfrm>
                  <a:off x="3312414" y="632664"/>
                  <a:ext cx="257269" cy="2384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1">
                      <a:solidFill>
                        <a:srgbClr val="538CD5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</p:grpSp>
      </p:grpSp>
      <p:cxnSp>
        <p:nvCxnSpPr>
          <p:cNvPr id="1436" name="Google Shape;1436;p29"/>
          <p:cNvCxnSpPr/>
          <p:nvPr/>
        </p:nvCxnSpPr>
        <p:spPr>
          <a:xfrm>
            <a:off x="4664389" y="559558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7" name="Google Shape;1437;p29"/>
          <p:cNvSpPr txBox="1"/>
          <p:nvPr/>
        </p:nvSpPr>
        <p:spPr>
          <a:xfrm>
            <a:off x="6390696" y="1973021"/>
            <a:ext cx="2146465" cy="21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Would IT support boost efficiency?</a:t>
            </a:r>
            <a:endParaRPr/>
          </a:p>
        </p:txBody>
      </p:sp>
      <p:sp>
        <p:nvSpPr>
          <p:cNvPr id="1438" name="Google Shape;1438;p29"/>
          <p:cNvSpPr/>
          <p:nvPr/>
        </p:nvSpPr>
        <p:spPr>
          <a:xfrm>
            <a:off x="4650775" y="2045453"/>
            <a:ext cx="257268" cy="178802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39" name="Google Shape;1439;p29"/>
          <p:cNvSpPr/>
          <p:nvPr/>
        </p:nvSpPr>
        <p:spPr>
          <a:xfrm>
            <a:off x="5009342" y="2045453"/>
            <a:ext cx="257268" cy="178802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40" name="Google Shape;1440;p29"/>
          <p:cNvSpPr/>
          <p:nvPr/>
        </p:nvSpPr>
        <p:spPr>
          <a:xfrm>
            <a:off x="5367907" y="2045453"/>
            <a:ext cx="257268" cy="178802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441" name="Google Shape;1441;p29"/>
          <p:cNvSpPr/>
          <p:nvPr/>
        </p:nvSpPr>
        <p:spPr>
          <a:xfrm>
            <a:off x="5726474" y="2045453"/>
            <a:ext cx="257268" cy="178802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442" name="Google Shape;1442;p29"/>
          <p:cNvSpPr/>
          <p:nvPr/>
        </p:nvSpPr>
        <p:spPr>
          <a:xfrm>
            <a:off x="6085038" y="2045453"/>
            <a:ext cx="257268" cy="178802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443" name="Google Shape;1443;p29"/>
          <p:cNvSpPr txBox="1"/>
          <p:nvPr/>
        </p:nvSpPr>
        <p:spPr>
          <a:xfrm>
            <a:off x="6344267" y="245071"/>
            <a:ext cx="2289533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we use less costly resources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 the same result?</a:t>
            </a:r>
            <a:endParaRPr/>
          </a:p>
        </p:txBody>
      </p:sp>
      <p:sp>
        <p:nvSpPr>
          <p:cNvPr id="1444" name="Google Shape;1444;p29"/>
          <p:cNvSpPr/>
          <p:nvPr/>
        </p:nvSpPr>
        <p:spPr>
          <a:xfrm>
            <a:off x="4604349" y="339148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548DD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rgbClr val="548DD4"/>
              </a:solidFill>
            </a:endParaRPr>
          </a:p>
        </p:txBody>
      </p:sp>
      <p:sp>
        <p:nvSpPr>
          <p:cNvPr id="1445" name="Google Shape;1445;p29"/>
          <p:cNvSpPr/>
          <p:nvPr/>
        </p:nvSpPr>
        <p:spPr>
          <a:xfrm>
            <a:off x="4962914" y="339148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548DD4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rgbClr val="548DD4"/>
              </a:solidFill>
            </a:endParaRPr>
          </a:p>
        </p:txBody>
      </p:sp>
      <p:sp>
        <p:nvSpPr>
          <p:cNvPr id="1446" name="Google Shape;1446;p29"/>
          <p:cNvSpPr/>
          <p:nvPr/>
        </p:nvSpPr>
        <p:spPr>
          <a:xfrm>
            <a:off x="5321481" y="339148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548DD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rgbClr val="548DD4"/>
              </a:solidFill>
            </a:endParaRPr>
          </a:p>
        </p:txBody>
      </p:sp>
      <p:sp>
        <p:nvSpPr>
          <p:cNvPr id="1447" name="Google Shape;1447;p29"/>
          <p:cNvSpPr/>
          <p:nvPr/>
        </p:nvSpPr>
        <p:spPr>
          <a:xfrm>
            <a:off x="5680046" y="339148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548DD4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rgbClr val="548DD4"/>
              </a:solidFill>
            </a:endParaRPr>
          </a:p>
        </p:txBody>
      </p:sp>
      <p:sp>
        <p:nvSpPr>
          <p:cNvPr id="1448" name="Google Shape;1448;p29"/>
          <p:cNvSpPr/>
          <p:nvPr/>
        </p:nvSpPr>
        <p:spPr>
          <a:xfrm>
            <a:off x="6038610" y="339148"/>
            <a:ext cx="257268" cy="178800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548DD4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rgbClr val="548DD4"/>
              </a:solidFill>
            </a:endParaRPr>
          </a:p>
        </p:txBody>
      </p:sp>
      <p:grpSp>
        <p:nvGrpSpPr>
          <p:cNvPr id="1449" name="Google Shape;1449;p29"/>
          <p:cNvGrpSpPr/>
          <p:nvPr/>
        </p:nvGrpSpPr>
        <p:grpSpPr>
          <a:xfrm>
            <a:off x="203011" y="-609972"/>
            <a:ext cx="8515025" cy="5166626"/>
            <a:chOff x="152399" y="-610535"/>
            <a:chExt cx="6392182" cy="5171397"/>
          </a:xfrm>
        </p:grpSpPr>
        <p:grpSp>
          <p:nvGrpSpPr>
            <p:cNvPr id="1450" name="Google Shape;1450;p29"/>
            <p:cNvGrpSpPr/>
            <p:nvPr/>
          </p:nvGrpSpPr>
          <p:grpSpPr>
            <a:xfrm>
              <a:off x="152399" y="-610535"/>
              <a:ext cx="3095447" cy="5171397"/>
              <a:chOff x="152399" y="-801035"/>
              <a:chExt cx="3095447" cy="5171397"/>
            </a:xfrm>
          </p:grpSpPr>
          <p:sp>
            <p:nvSpPr>
              <p:cNvPr id="1451" name="Google Shape;1451;p29"/>
              <p:cNvSpPr/>
              <p:nvPr/>
            </p:nvSpPr>
            <p:spPr>
              <a:xfrm>
                <a:off x="1144058" y="-801035"/>
                <a:ext cx="915247" cy="2443749"/>
              </a:xfrm>
              <a:custGeom>
                <a:avLst/>
                <a:gdLst/>
                <a:ahLst/>
                <a:cxnLst/>
                <a:rect l="l" t="t" r="r" b="b"/>
                <a:pathLst>
                  <a:path w="1219200" h="3255318" extrusionOk="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3255318"/>
                    </a:lnTo>
                    <a:lnTo>
                      <a:pt x="0" y="32553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4375" tIns="94375" rIns="94375" bIns="94375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7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1140810" y="486918"/>
                <a:ext cx="915247" cy="2443749"/>
              </a:xfrm>
              <a:custGeom>
                <a:avLst/>
                <a:gdLst/>
                <a:ahLst/>
                <a:cxnLst/>
                <a:rect l="l" t="t" r="r" b="b"/>
                <a:pathLst>
                  <a:path w="1219200" h="3255318" extrusionOk="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3255318"/>
                    </a:lnTo>
                    <a:lnTo>
                      <a:pt x="0" y="32553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4375" tIns="94375" rIns="94375" bIns="94375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7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53" name="Google Shape;1453;p29"/>
              <p:cNvCxnSpPr/>
              <p:nvPr/>
            </p:nvCxnSpPr>
            <p:spPr>
              <a:xfrm>
                <a:off x="158256" y="95032"/>
                <a:ext cx="30240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54" name="Google Shape;1454;p29"/>
              <p:cNvCxnSpPr/>
              <p:nvPr/>
            </p:nvCxnSpPr>
            <p:spPr>
              <a:xfrm>
                <a:off x="158256" y="698259"/>
                <a:ext cx="30240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C0CCE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55" name="Google Shape;1455;p29"/>
              <p:cNvCxnSpPr/>
              <p:nvPr/>
            </p:nvCxnSpPr>
            <p:spPr>
              <a:xfrm>
                <a:off x="158256" y="979792"/>
                <a:ext cx="3024000" cy="0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1456" name="Google Shape;1456;p29"/>
              <p:cNvGrpSpPr/>
              <p:nvPr/>
            </p:nvGrpSpPr>
            <p:grpSpPr>
              <a:xfrm>
                <a:off x="179508" y="945707"/>
                <a:ext cx="3068338" cy="334835"/>
                <a:chOff x="258719" y="330002"/>
                <a:chExt cx="4087335" cy="446031"/>
              </a:xfrm>
            </p:grpSpPr>
            <p:sp>
              <p:nvSpPr>
                <p:cNvPr id="1457" name="Google Shape;1457;p29"/>
                <p:cNvSpPr txBox="1"/>
                <p:nvPr/>
              </p:nvSpPr>
              <p:spPr>
                <a:xfrm>
                  <a:off x="258719" y="330002"/>
                  <a:ext cx="2394167" cy="4460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88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What complements to or extensions of </a:t>
                  </a:r>
                  <a:endParaRPr/>
                </a:p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88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Our Value Proposition are possible?</a:t>
                  </a:r>
                  <a:endParaRPr/>
                </a:p>
              </p:txBody>
            </p:sp>
            <p:grpSp>
              <p:nvGrpSpPr>
                <p:cNvPr id="1458" name="Google Shape;1458;p29"/>
                <p:cNvGrpSpPr/>
                <p:nvPr/>
              </p:nvGrpSpPr>
              <p:grpSpPr>
                <a:xfrm>
                  <a:off x="2629247" y="418069"/>
                  <a:ext cx="1716807" cy="238398"/>
                  <a:chOff x="3312414" y="416967"/>
                  <a:chExt cx="1716807" cy="238398"/>
                </a:xfrm>
              </p:grpSpPr>
              <p:sp>
                <p:nvSpPr>
                  <p:cNvPr id="1459" name="Google Shape;1459;p29"/>
                  <p:cNvSpPr/>
                  <p:nvPr/>
                </p:nvSpPr>
                <p:spPr>
                  <a:xfrm>
                    <a:off x="4771952" y="416967"/>
                    <a:ext cx="257269" cy="23839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  <a:endParaRPr/>
                  </a:p>
                </p:txBody>
              </p:sp>
              <p:sp>
                <p:nvSpPr>
                  <p:cNvPr id="1460" name="Google Shape;1460;p29"/>
                  <p:cNvSpPr/>
                  <p:nvPr/>
                </p:nvSpPr>
                <p:spPr>
                  <a:xfrm>
                    <a:off x="4407069" y="416967"/>
                    <a:ext cx="257269" cy="23839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1461" name="Google Shape;1461;p29"/>
                  <p:cNvSpPr/>
                  <p:nvPr/>
                </p:nvSpPr>
                <p:spPr>
                  <a:xfrm>
                    <a:off x="4042184" y="416967"/>
                    <a:ext cx="257269" cy="238396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  <a:endParaRPr/>
                  </a:p>
                </p:txBody>
              </p:sp>
              <p:sp>
                <p:nvSpPr>
                  <p:cNvPr id="1462" name="Google Shape;1462;p29"/>
                  <p:cNvSpPr/>
                  <p:nvPr/>
                </p:nvSpPr>
                <p:spPr>
                  <a:xfrm>
                    <a:off x="3677299" y="416967"/>
                    <a:ext cx="257269" cy="238397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  <a:endParaRPr/>
                  </a:p>
                </p:txBody>
              </p:sp>
              <p:sp>
                <p:nvSpPr>
                  <p:cNvPr id="1463" name="Google Shape;1463;p29"/>
                  <p:cNvSpPr/>
                  <p:nvPr/>
                </p:nvSpPr>
                <p:spPr>
                  <a:xfrm>
                    <a:off x="3312414" y="416968"/>
                    <a:ext cx="257269" cy="238397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  <a:endParaRPr/>
                  </a:p>
                </p:txBody>
              </p:sp>
            </p:grpSp>
          </p:grpSp>
          <p:sp>
            <p:nvSpPr>
              <p:cNvPr id="1464" name="Google Shape;1464;p29"/>
              <p:cNvSpPr/>
              <p:nvPr/>
            </p:nvSpPr>
            <p:spPr>
              <a:xfrm>
                <a:off x="1140810" y="1926613"/>
                <a:ext cx="915247" cy="2443749"/>
              </a:xfrm>
              <a:custGeom>
                <a:avLst/>
                <a:gdLst/>
                <a:ahLst/>
                <a:cxnLst/>
                <a:rect l="l" t="t" r="r" b="b"/>
                <a:pathLst>
                  <a:path w="1219200" h="3255318" extrusionOk="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3255318"/>
                    </a:lnTo>
                    <a:lnTo>
                      <a:pt x="0" y="32553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4375" tIns="94375" rIns="94375" bIns="94375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7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65" name="Google Shape;1465;p29"/>
              <p:cNvCxnSpPr/>
              <p:nvPr/>
            </p:nvCxnSpPr>
            <p:spPr>
              <a:xfrm>
                <a:off x="158256" y="1238209"/>
                <a:ext cx="30240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C0CCE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66" name="Google Shape;1466;p29"/>
              <p:cNvCxnSpPr/>
              <p:nvPr/>
            </p:nvCxnSpPr>
            <p:spPr>
              <a:xfrm>
                <a:off x="158256" y="360050"/>
                <a:ext cx="30240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C0CCE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467" name="Google Shape;1467;p29"/>
              <p:cNvSpPr txBox="1"/>
              <p:nvPr/>
            </p:nvSpPr>
            <p:spPr>
              <a:xfrm>
                <a:off x="152399" y="-110490"/>
                <a:ext cx="227287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Value Proposition Opportunities</a:t>
                </a:r>
                <a:endParaRPr/>
              </a:p>
            </p:txBody>
          </p:sp>
          <p:cxnSp>
            <p:nvCxnSpPr>
              <p:cNvPr id="1468" name="Google Shape;1468;p29"/>
              <p:cNvCxnSpPr/>
              <p:nvPr/>
            </p:nvCxnSpPr>
            <p:spPr>
              <a:xfrm>
                <a:off x="186831" y="1533484"/>
                <a:ext cx="30240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C0CCE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469" name="Google Shape;1469;p29"/>
            <p:cNvCxnSpPr/>
            <p:nvPr/>
          </p:nvCxnSpPr>
          <p:spPr>
            <a:xfrm>
              <a:off x="3520581" y="2000209"/>
              <a:ext cx="3024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0CCE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70" name="Google Shape;1470;p29"/>
            <p:cNvSpPr txBox="1"/>
            <p:nvPr/>
          </p:nvSpPr>
          <p:spPr>
            <a:xfrm>
              <a:off x="179508" y="259907"/>
              <a:ext cx="1749197" cy="334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Could we generate recurring revenues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 converting products into services?</a:t>
              </a:r>
              <a:endParaRPr/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3054716" y="326019"/>
              <a:ext cx="193130" cy="178962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2780800" y="326019"/>
              <a:ext cx="193130" cy="178963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2506883" y="326019"/>
              <a:ext cx="193130" cy="178963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474" name="Google Shape;1474;p29"/>
            <p:cNvSpPr/>
            <p:nvPr/>
          </p:nvSpPr>
          <p:spPr>
            <a:xfrm>
              <a:off x="2232966" y="326019"/>
              <a:ext cx="193130" cy="178964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1959049" y="326020"/>
              <a:ext cx="193130" cy="178964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476" name="Google Shape;1476;p29"/>
            <p:cNvSpPr txBox="1"/>
            <p:nvPr/>
          </p:nvSpPr>
          <p:spPr>
            <a:xfrm>
              <a:off x="179508" y="536132"/>
              <a:ext cx="1787669" cy="334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Could we better integrate our products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&amp; services?</a:t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3054716" y="602244"/>
              <a:ext cx="193130" cy="178962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2780800" y="602244"/>
              <a:ext cx="193130" cy="178963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2506883" y="602244"/>
              <a:ext cx="193130" cy="178963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480" name="Google Shape;1480;p29"/>
            <p:cNvSpPr/>
            <p:nvPr/>
          </p:nvSpPr>
          <p:spPr>
            <a:xfrm>
              <a:off x="2232966" y="602244"/>
              <a:ext cx="193130" cy="178964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1959049" y="602245"/>
              <a:ext cx="193130" cy="178964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482" name="Google Shape;1482;p29"/>
            <p:cNvSpPr txBox="1"/>
            <p:nvPr/>
          </p:nvSpPr>
          <p:spPr>
            <a:xfrm>
              <a:off x="179508" y="869507"/>
              <a:ext cx="1802096" cy="334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Which additional customer needs could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satisfy?</a:t>
              </a:r>
              <a:endParaRPr/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3054716" y="935619"/>
              <a:ext cx="193130" cy="178962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484" name="Google Shape;1484;p29"/>
            <p:cNvSpPr/>
            <p:nvPr/>
          </p:nvSpPr>
          <p:spPr>
            <a:xfrm>
              <a:off x="2780800" y="935619"/>
              <a:ext cx="193130" cy="178963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2506883" y="935619"/>
              <a:ext cx="193130" cy="178963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2232966" y="935619"/>
              <a:ext cx="193130" cy="178964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>
              <a:off x="1959049" y="935620"/>
              <a:ext cx="193130" cy="178964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488" name="Google Shape;1488;p29"/>
            <p:cNvSpPr txBox="1"/>
            <p:nvPr/>
          </p:nvSpPr>
          <p:spPr>
            <a:xfrm>
              <a:off x="179508" y="1421957"/>
              <a:ext cx="1797287" cy="334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other jobs could we do on behalf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of customers?</a:t>
              </a:r>
              <a:endParaRPr/>
            </a:p>
          </p:txBody>
        </p:sp>
        <p:sp>
          <p:nvSpPr>
            <p:cNvPr id="1489" name="Google Shape;1489;p29"/>
            <p:cNvSpPr/>
            <p:nvPr/>
          </p:nvSpPr>
          <p:spPr>
            <a:xfrm>
              <a:off x="3054716" y="1488069"/>
              <a:ext cx="193130" cy="178962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2780800" y="1488069"/>
              <a:ext cx="193130" cy="178963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2506883" y="1488069"/>
              <a:ext cx="193130" cy="178963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2232966" y="1488069"/>
              <a:ext cx="193130" cy="178964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1959049" y="1488070"/>
              <a:ext cx="193130" cy="178964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</p:grpSp>
      <p:grpSp>
        <p:nvGrpSpPr>
          <p:cNvPr id="1494" name="Google Shape;1494;p29"/>
          <p:cNvGrpSpPr/>
          <p:nvPr/>
        </p:nvGrpSpPr>
        <p:grpSpPr>
          <a:xfrm>
            <a:off x="203012" y="1093430"/>
            <a:ext cx="4123443" cy="3728259"/>
            <a:chOff x="152400" y="-610535"/>
            <a:chExt cx="3095446" cy="3731702"/>
          </a:xfrm>
        </p:grpSpPr>
        <p:grpSp>
          <p:nvGrpSpPr>
            <p:cNvPr id="1495" name="Google Shape;1495;p29"/>
            <p:cNvGrpSpPr/>
            <p:nvPr/>
          </p:nvGrpSpPr>
          <p:grpSpPr>
            <a:xfrm>
              <a:off x="152400" y="-610535"/>
              <a:ext cx="3095446" cy="3731702"/>
              <a:chOff x="152400" y="-801035"/>
              <a:chExt cx="3095446" cy="3731702"/>
            </a:xfrm>
          </p:grpSpPr>
          <p:sp>
            <p:nvSpPr>
              <p:cNvPr id="1496" name="Google Shape;1496;p29"/>
              <p:cNvSpPr/>
              <p:nvPr/>
            </p:nvSpPr>
            <p:spPr>
              <a:xfrm>
                <a:off x="1144058" y="-801035"/>
                <a:ext cx="915247" cy="2443749"/>
              </a:xfrm>
              <a:custGeom>
                <a:avLst/>
                <a:gdLst/>
                <a:ahLst/>
                <a:cxnLst/>
                <a:rect l="l" t="t" r="r" b="b"/>
                <a:pathLst>
                  <a:path w="1219200" h="3255318" extrusionOk="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3255318"/>
                    </a:lnTo>
                    <a:lnTo>
                      <a:pt x="0" y="32553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4375" tIns="94375" rIns="94375" bIns="94375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7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9"/>
              <p:cNvSpPr/>
              <p:nvPr/>
            </p:nvSpPr>
            <p:spPr>
              <a:xfrm>
                <a:off x="1140810" y="486918"/>
                <a:ext cx="915247" cy="2443749"/>
              </a:xfrm>
              <a:custGeom>
                <a:avLst/>
                <a:gdLst/>
                <a:ahLst/>
                <a:cxnLst/>
                <a:rect l="l" t="t" r="r" b="b"/>
                <a:pathLst>
                  <a:path w="1219200" h="3255318" extrusionOk="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3255318"/>
                    </a:lnTo>
                    <a:lnTo>
                      <a:pt x="0" y="32553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4375" tIns="94375" rIns="94375" bIns="94375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7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98" name="Google Shape;1498;p29"/>
              <p:cNvCxnSpPr/>
              <p:nvPr/>
            </p:nvCxnSpPr>
            <p:spPr>
              <a:xfrm>
                <a:off x="158256" y="95032"/>
                <a:ext cx="30240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99" name="Google Shape;1499;p29"/>
              <p:cNvCxnSpPr/>
              <p:nvPr/>
            </p:nvCxnSpPr>
            <p:spPr>
              <a:xfrm>
                <a:off x="158256" y="660159"/>
                <a:ext cx="30240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C0CCE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00" name="Google Shape;1500;p29"/>
              <p:cNvCxnSpPr/>
              <p:nvPr/>
            </p:nvCxnSpPr>
            <p:spPr>
              <a:xfrm>
                <a:off x="205881" y="1522717"/>
                <a:ext cx="3024000" cy="0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1501" name="Google Shape;1501;p29"/>
              <p:cNvGrpSpPr/>
              <p:nvPr/>
            </p:nvGrpSpPr>
            <p:grpSpPr>
              <a:xfrm>
                <a:off x="179508" y="945707"/>
                <a:ext cx="3068338" cy="334835"/>
                <a:chOff x="258719" y="330002"/>
                <a:chExt cx="4087335" cy="446031"/>
              </a:xfrm>
            </p:grpSpPr>
            <p:sp>
              <p:nvSpPr>
                <p:cNvPr id="1502" name="Google Shape;1502;p29"/>
                <p:cNvSpPr txBox="1"/>
                <p:nvPr/>
              </p:nvSpPr>
              <p:spPr>
                <a:xfrm>
                  <a:off x="258719" y="330002"/>
                  <a:ext cx="2208391" cy="4460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88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What other Revenue Streams could </a:t>
                  </a:r>
                  <a:endParaRPr/>
                </a:p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88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we add or create?</a:t>
                  </a:r>
                  <a:endParaRPr/>
                </a:p>
              </p:txBody>
            </p:sp>
            <p:grpSp>
              <p:nvGrpSpPr>
                <p:cNvPr id="1503" name="Google Shape;1503;p29"/>
                <p:cNvGrpSpPr/>
                <p:nvPr/>
              </p:nvGrpSpPr>
              <p:grpSpPr>
                <a:xfrm>
                  <a:off x="2629247" y="418069"/>
                  <a:ext cx="1716807" cy="238398"/>
                  <a:chOff x="3312414" y="416967"/>
                  <a:chExt cx="1716807" cy="238398"/>
                </a:xfrm>
              </p:grpSpPr>
              <p:sp>
                <p:nvSpPr>
                  <p:cNvPr id="1504" name="Google Shape;1504;p29"/>
                  <p:cNvSpPr/>
                  <p:nvPr/>
                </p:nvSpPr>
                <p:spPr>
                  <a:xfrm>
                    <a:off x="4771952" y="416967"/>
                    <a:ext cx="257269" cy="23839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  <a:endParaRPr/>
                  </a:p>
                </p:txBody>
              </p:sp>
              <p:sp>
                <p:nvSpPr>
                  <p:cNvPr id="1505" name="Google Shape;1505;p29"/>
                  <p:cNvSpPr/>
                  <p:nvPr/>
                </p:nvSpPr>
                <p:spPr>
                  <a:xfrm>
                    <a:off x="4407069" y="416967"/>
                    <a:ext cx="257269" cy="238395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1506" name="Google Shape;1506;p29"/>
                  <p:cNvSpPr/>
                  <p:nvPr/>
                </p:nvSpPr>
                <p:spPr>
                  <a:xfrm>
                    <a:off x="4042184" y="416967"/>
                    <a:ext cx="257269" cy="238396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  <a:endParaRPr/>
                  </a:p>
                </p:txBody>
              </p:sp>
              <p:sp>
                <p:nvSpPr>
                  <p:cNvPr id="1507" name="Google Shape;1507;p29"/>
                  <p:cNvSpPr/>
                  <p:nvPr/>
                </p:nvSpPr>
                <p:spPr>
                  <a:xfrm>
                    <a:off x="3677299" y="416967"/>
                    <a:ext cx="257269" cy="238397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  <a:endParaRPr/>
                  </a:p>
                </p:txBody>
              </p:sp>
              <p:sp>
                <p:nvSpPr>
                  <p:cNvPr id="1508" name="Google Shape;1508;p29"/>
                  <p:cNvSpPr/>
                  <p:nvPr/>
                </p:nvSpPr>
                <p:spPr>
                  <a:xfrm>
                    <a:off x="3312414" y="416968"/>
                    <a:ext cx="257269" cy="238397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601">
                        <a:solidFill>
                          <a:srgbClr val="538CD5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  <a:endParaRPr/>
                  </a:p>
                </p:txBody>
              </p:sp>
            </p:grpSp>
          </p:grpSp>
          <p:cxnSp>
            <p:nvCxnSpPr>
              <p:cNvPr id="1509" name="Google Shape;1509;p29"/>
              <p:cNvCxnSpPr/>
              <p:nvPr/>
            </p:nvCxnSpPr>
            <p:spPr>
              <a:xfrm>
                <a:off x="167781" y="1238209"/>
                <a:ext cx="30240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C0CCE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0" name="Google Shape;1510;p29"/>
              <p:cNvCxnSpPr/>
              <p:nvPr/>
            </p:nvCxnSpPr>
            <p:spPr>
              <a:xfrm>
                <a:off x="158256" y="360050"/>
                <a:ext cx="30240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C0CCE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511" name="Google Shape;1511;p29"/>
              <p:cNvSpPr txBox="1"/>
              <p:nvPr/>
            </p:nvSpPr>
            <p:spPr>
              <a:xfrm>
                <a:off x="152400" y="-110490"/>
                <a:ext cx="199278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Cost/Revenue Opportunities</a:t>
                </a:r>
                <a:endParaRPr/>
              </a:p>
            </p:txBody>
          </p:sp>
        </p:grpSp>
        <p:sp>
          <p:nvSpPr>
            <p:cNvPr id="1512" name="Google Shape;1512;p29"/>
            <p:cNvSpPr txBox="1"/>
            <p:nvPr/>
          </p:nvSpPr>
          <p:spPr>
            <a:xfrm>
              <a:off x="179508" y="259907"/>
              <a:ext cx="1688283" cy="334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Can we replace one-time transaction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Revenues with recurring revenues</a:t>
              </a:r>
              <a:endParaRPr/>
            </a:p>
          </p:txBody>
        </p:sp>
        <p:sp>
          <p:nvSpPr>
            <p:cNvPr id="1513" name="Google Shape;1513;p29"/>
            <p:cNvSpPr/>
            <p:nvPr/>
          </p:nvSpPr>
          <p:spPr>
            <a:xfrm>
              <a:off x="3054716" y="326019"/>
              <a:ext cx="193130" cy="178962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514" name="Google Shape;1514;p29"/>
            <p:cNvSpPr/>
            <p:nvPr/>
          </p:nvSpPr>
          <p:spPr>
            <a:xfrm>
              <a:off x="2780800" y="326019"/>
              <a:ext cx="193130" cy="178963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15" name="Google Shape;1515;p29"/>
            <p:cNvSpPr/>
            <p:nvPr/>
          </p:nvSpPr>
          <p:spPr>
            <a:xfrm>
              <a:off x="2506883" y="326019"/>
              <a:ext cx="193130" cy="178963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516" name="Google Shape;1516;p29"/>
            <p:cNvSpPr/>
            <p:nvPr/>
          </p:nvSpPr>
          <p:spPr>
            <a:xfrm>
              <a:off x="2232966" y="326019"/>
              <a:ext cx="193130" cy="178964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517" name="Google Shape;1517;p29"/>
            <p:cNvSpPr/>
            <p:nvPr/>
          </p:nvSpPr>
          <p:spPr>
            <a:xfrm>
              <a:off x="1959049" y="326020"/>
              <a:ext cx="193130" cy="178964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518" name="Google Shape;1518;p29"/>
            <p:cNvSpPr txBox="1"/>
            <p:nvPr/>
          </p:nvSpPr>
          <p:spPr>
            <a:xfrm>
              <a:off x="179508" y="536132"/>
              <a:ext cx="1805302" cy="334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other elements would customers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 willing to pay for?</a:t>
              </a:r>
              <a:endParaRPr/>
            </a:p>
          </p:txBody>
        </p:sp>
        <p:sp>
          <p:nvSpPr>
            <p:cNvPr id="1519" name="Google Shape;1519;p29"/>
            <p:cNvSpPr/>
            <p:nvPr/>
          </p:nvSpPr>
          <p:spPr>
            <a:xfrm>
              <a:off x="3054716" y="602244"/>
              <a:ext cx="193130" cy="178962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520" name="Google Shape;1520;p29"/>
            <p:cNvSpPr/>
            <p:nvPr/>
          </p:nvSpPr>
          <p:spPr>
            <a:xfrm>
              <a:off x="2780800" y="602244"/>
              <a:ext cx="193130" cy="178963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21" name="Google Shape;1521;p29"/>
            <p:cNvSpPr/>
            <p:nvPr/>
          </p:nvSpPr>
          <p:spPr>
            <a:xfrm>
              <a:off x="2506883" y="602244"/>
              <a:ext cx="193130" cy="178963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522" name="Google Shape;1522;p29"/>
            <p:cNvSpPr/>
            <p:nvPr/>
          </p:nvSpPr>
          <p:spPr>
            <a:xfrm>
              <a:off x="2232966" y="602244"/>
              <a:ext cx="193130" cy="178964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1959049" y="602245"/>
              <a:ext cx="193130" cy="178964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524" name="Google Shape;1524;p29"/>
            <p:cNvSpPr txBox="1"/>
            <p:nvPr/>
          </p:nvSpPr>
          <p:spPr>
            <a:xfrm>
              <a:off x="179508" y="869507"/>
              <a:ext cx="1762021" cy="334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 we have cross-selling opportunities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Either internally or with partners?</a:t>
              </a:r>
              <a:endParaRPr/>
            </a:p>
          </p:txBody>
        </p:sp>
        <p:sp>
          <p:nvSpPr>
            <p:cNvPr id="1525" name="Google Shape;1525;p29"/>
            <p:cNvSpPr/>
            <p:nvPr/>
          </p:nvSpPr>
          <p:spPr>
            <a:xfrm>
              <a:off x="3054716" y="935619"/>
              <a:ext cx="193130" cy="178962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526" name="Google Shape;1526;p29"/>
            <p:cNvSpPr/>
            <p:nvPr/>
          </p:nvSpPr>
          <p:spPr>
            <a:xfrm>
              <a:off x="2780800" y="935619"/>
              <a:ext cx="193130" cy="178963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27" name="Google Shape;1527;p29"/>
            <p:cNvSpPr/>
            <p:nvPr/>
          </p:nvSpPr>
          <p:spPr>
            <a:xfrm>
              <a:off x="2506883" y="935619"/>
              <a:ext cx="193130" cy="178963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2232966" y="935619"/>
              <a:ext cx="193130" cy="178964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529" name="Google Shape;1529;p29"/>
            <p:cNvSpPr/>
            <p:nvPr/>
          </p:nvSpPr>
          <p:spPr>
            <a:xfrm>
              <a:off x="1959049" y="935620"/>
              <a:ext cx="193130" cy="178964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530" name="Google Shape;1530;p29"/>
            <p:cNvSpPr txBox="1"/>
            <p:nvPr/>
          </p:nvSpPr>
          <p:spPr>
            <a:xfrm>
              <a:off x="179508" y="1421957"/>
              <a:ext cx="1160895" cy="213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Can we increase prices?</a:t>
              </a:r>
              <a:endParaRPr/>
            </a:p>
          </p:txBody>
        </p:sp>
        <p:sp>
          <p:nvSpPr>
            <p:cNvPr id="1531" name="Google Shape;1531;p29"/>
            <p:cNvSpPr/>
            <p:nvPr/>
          </p:nvSpPr>
          <p:spPr>
            <a:xfrm>
              <a:off x="3054716" y="1488069"/>
              <a:ext cx="193130" cy="178962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532" name="Google Shape;1532;p29"/>
            <p:cNvSpPr/>
            <p:nvPr/>
          </p:nvSpPr>
          <p:spPr>
            <a:xfrm>
              <a:off x="2780800" y="1488069"/>
              <a:ext cx="193130" cy="178963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33" name="Google Shape;1533;p29"/>
            <p:cNvSpPr/>
            <p:nvPr/>
          </p:nvSpPr>
          <p:spPr>
            <a:xfrm>
              <a:off x="2506883" y="1488069"/>
              <a:ext cx="193130" cy="178963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534" name="Google Shape;1534;p29"/>
            <p:cNvSpPr/>
            <p:nvPr/>
          </p:nvSpPr>
          <p:spPr>
            <a:xfrm>
              <a:off x="2232966" y="1488069"/>
              <a:ext cx="193130" cy="178964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535" name="Google Shape;1535;p29"/>
            <p:cNvSpPr/>
            <p:nvPr/>
          </p:nvSpPr>
          <p:spPr>
            <a:xfrm>
              <a:off x="1959049" y="1488070"/>
              <a:ext cx="193130" cy="178964"/>
            </a:xfrm>
            <a:prstGeom prst="ellipse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1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</p:grpSp>
      <p:cxnSp>
        <p:nvCxnSpPr>
          <p:cNvPr id="1536" name="Google Shape;1536;p29"/>
          <p:cNvCxnSpPr/>
          <p:nvPr/>
        </p:nvCxnSpPr>
        <p:spPr>
          <a:xfrm>
            <a:off x="236189" y="2854823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37" name="Google Shape;1537;p29"/>
          <p:cNvSpPr txBox="1"/>
          <p:nvPr/>
        </p:nvSpPr>
        <p:spPr>
          <a:xfrm>
            <a:off x="239123" y="3428566"/>
            <a:ext cx="1809077" cy="21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can we reduce costs?</a:t>
            </a:r>
            <a:endParaRPr/>
          </a:p>
        </p:txBody>
      </p:sp>
      <p:sp>
        <p:nvSpPr>
          <p:cNvPr id="1538" name="Google Shape;1538;p29"/>
          <p:cNvSpPr/>
          <p:nvPr/>
        </p:nvSpPr>
        <p:spPr>
          <a:xfrm>
            <a:off x="4069187" y="3466068"/>
            <a:ext cx="257268" cy="178797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39" name="Google Shape;1539;p29"/>
          <p:cNvSpPr/>
          <p:nvPr/>
        </p:nvSpPr>
        <p:spPr>
          <a:xfrm>
            <a:off x="3704303" y="3466068"/>
            <a:ext cx="257268" cy="178798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40" name="Google Shape;1540;p29"/>
          <p:cNvSpPr/>
          <p:nvPr/>
        </p:nvSpPr>
        <p:spPr>
          <a:xfrm>
            <a:off x="3339419" y="3466068"/>
            <a:ext cx="257268" cy="178798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541" name="Google Shape;1541;p29"/>
          <p:cNvSpPr/>
          <p:nvPr/>
        </p:nvSpPr>
        <p:spPr>
          <a:xfrm>
            <a:off x="2974534" y="3466068"/>
            <a:ext cx="257268" cy="178799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542" name="Google Shape;1542;p29"/>
          <p:cNvSpPr/>
          <p:nvPr/>
        </p:nvSpPr>
        <p:spPr>
          <a:xfrm>
            <a:off x="2609649" y="3466069"/>
            <a:ext cx="257268" cy="178799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543" name="Google Shape;1543;p29"/>
          <p:cNvCxnSpPr/>
          <p:nvPr/>
        </p:nvCxnSpPr>
        <p:spPr>
          <a:xfrm>
            <a:off x="286942" y="3690392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4" name="Google Shape;1544;p29"/>
          <p:cNvCxnSpPr/>
          <p:nvPr/>
        </p:nvCxnSpPr>
        <p:spPr>
          <a:xfrm>
            <a:off x="4677077" y="883109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5" name="Google Shape;1545;p29"/>
          <p:cNvCxnSpPr/>
          <p:nvPr/>
        </p:nvCxnSpPr>
        <p:spPr>
          <a:xfrm>
            <a:off x="4663882" y="2527130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6" name="Google Shape;1546;p29"/>
          <p:cNvCxnSpPr/>
          <p:nvPr/>
        </p:nvCxnSpPr>
        <p:spPr>
          <a:xfrm>
            <a:off x="4704992" y="2266005"/>
            <a:ext cx="4028270" cy="0"/>
          </a:xfrm>
          <a:prstGeom prst="straightConnector1">
            <a:avLst/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47" name="Google Shape;1547;p29"/>
          <p:cNvSpPr txBox="1"/>
          <p:nvPr/>
        </p:nvSpPr>
        <p:spPr>
          <a:xfrm>
            <a:off x="4614806" y="2269218"/>
            <a:ext cx="2270315" cy="21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there outsourcing opportunities?</a:t>
            </a:r>
            <a:endParaRPr/>
          </a:p>
        </p:txBody>
      </p:sp>
      <p:sp>
        <p:nvSpPr>
          <p:cNvPr id="1548" name="Google Shape;1548;p29"/>
          <p:cNvSpPr/>
          <p:nvPr/>
        </p:nvSpPr>
        <p:spPr>
          <a:xfrm>
            <a:off x="8493596" y="2286546"/>
            <a:ext cx="257268" cy="178801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49" name="Google Shape;1549;p29"/>
          <p:cNvSpPr/>
          <p:nvPr/>
        </p:nvSpPr>
        <p:spPr>
          <a:xfrm>
            <a:off x="8128712" y="2286546"/>
            <a:ext cx="257268" cy="178801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50" name="Google Shape;1550;p29"/>
          <p:cNvSpPr/>
          <p:nvPr/>
        </p:nvSpPr>
        <p:spPr>
          <a:xfrm>
            <a:off x="7763827" y="2286546"/>
            <a:ext cx="257268" cy="178801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551" name="Google Shape;1551;p29"/>
          <p:cNvSpPr/>
          <p:nvPr/>
        </p:nvSpPr>
        <p:spPr>
          <a:xfrm>
            <a:off x="7398941" y="2286546"/>
            <a:ext cx="257268" cy="178801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552" name="Google Shape;1552;p29"/>
          <p:cNvSpPr/>
          <p:nvPr/>
        </p:nvSpPr>
        <p:spPr>
          <a:xfrm>
            <a:off x="7034056" y="2286546"/>
            <a:ext cx="257268" cy="178801"/>
          </a:xfrm>
          <a:prstGeom prst="ellipse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553" name="Google Shape;1553;p29"/>
          <p:cNvSpPr txBox="1"/>
          <p:nvPr/>
        </p:nvSpPr>
        <p:spPr>
          <a:xfrm>
            <a:off x="4406993" y="25530"/>
            <a:ext cx="361303" cy="29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1" b="1">
                <a:solidFill>
                  <a:srgbClr val="548DD4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>
              <a:solidFill>
                <a:srgbClr val="548DD4"/>
              </a:solidFill>
            </a:endParaRPr>
          </a:p>
        </p:txBody>
      </p:sp>
      <p:cxnSp>
        <p:nvCxnSpPr>
          <p:cNvPr id="1554" name="Google Shape;1554;p29"/>
          <p:cNvCxnSpPr/>
          <p:nvPr/>
        </p:nvCxnSpPr>
        <p:spPr>
          <a:xfrm>
            <a:off x="4696364" y="3757386"/>
            <a:ext cx="402827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30"/>
          <p:cNvSpPr/>
          <p:nvPr/>
        </p:nvSpPr>
        <p:spPr>
          <a:xfrm>
            <a:off x="1524000" y="294068"/>
            <a:ext cx="1219200" cy="2441494"/>
          </a:xfrm>
          <a:custGeom>
            <a:avLst/>
            <a:gdLst/>
            <a:ahLst/>
            <a:cxnLst/>
            <a:rect l="l" t="t" r="r" b="b"/>
            <a:pathLst>
              <a:path w="1219200" h="3255318" extrusionOk="0">
                <a:moveTo>
                  <a:pt x="0" y="0"/>
                </a:moveTo>
                <a:lnTo>
                  <a:pt x="1219200" y="0"/>
                </a:lnTo>
                <a:lnTo>
                  <a:pt x="1219200" y="3255318"/>
                </a:lnTo>
                <a:lnTo>
                  <a:pt x="0" y="32553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4375" tIns="94375" rIns="94375" bIns="943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0" name="Google Shape;1560;p30"/>
          <p:cNvCxnSpPr/>
          <p:nvPr/>
        </p:nvCxnSpPr>
        <p:spPr>
          <a:xfrm>
            <a:off x="215139" y="598663"/>
            <a:ext cx="4268048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1" name="Google Shape;1561;p30"/>
          <p:cNvSpPr/>
          <p:nvPr/>
        </p:nvSpPr>
        <p:spPr>
          <a:xfrm>
            <a:off x="2834641" y="883214"/>
            <a:ext cx="4785360" cy="762966"/>
          </a:xfrm>
          <a:custGeom>
            <a:avLst/>
            <a:gdLst/>
            <a:ahLst/>
            <a:cxnLst/>
            <a:rect l="l" t="t" r="r" b="b"/>
            <a:pathLst>
              <a:path w="4785360" h="1017286" extrusionOk="0">
                <a:moveTo>
                  <a:pt x="0" y="0"/>
                </a:moveTo>
                <a:lnTo>
                  <a:pt x="4785360" y="0"/>
                </a:lnTo>
                <a:lnTo>
                  <a:pt x="4785360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34425" tIns="134425" rIns="134425" bIns="134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2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2" name="Google Shape;1562;p30"/>
          <p:cNvCxnSpPr/>
          <p:nvPr/>
        </p:nvCxnSpPr>
        <p:spPr>
          <a:xfrm>
            <a:off x="215139" y="953891"/>
            <a:ext cx="4268048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3" name="Google Shape;1563;p30"/>
          <p:cNvCxnSpPr/>
          <p:nvPr/>
        </p:nvCxnSpPr>
        <p:spPr>
          <a:xfrm>
            <a:off x="215139" y="1292925"/>
            <a:ext cx="4268048" cy="0"/>
          </a:xfrm>
          <a:prstGeom prst="straightConnector1">
            <a:avLst/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64" name="Google Shape;1564;p30"/>
          <p:cNvGrpSpPr/>
          <p:nvPr/>
        </p:nvGrpSpPr>
        <p:grpSpPr>
          <a:xfrm>
            <a:off x="243449" y="312671"/>
            <a:ext cx="4087333" cy="334526"/>
            <a:chOff x="258719" y="598467"/>
            <a:chExt cx="4087335" cy="446037"/>
          </a:xfrm>
        </p:grpSpPr>
        <p:sp>
          <p:nvSpPr>
            <p:cNvPr id="1565" name="Google Shape;1565;p30"/>
            <p:cNvSpPr txBox="1"/>
            <p:nvPr/>
          </p:nvSpPr>
          <p:spPr>
            <a:xfrm>
              <a:off x="258719" y="598467"/>
              <a:ext cx="2189173" cy="446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can we benefit from a growing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Market?</a:t>
              </a:r>
              <a:endParaRPr/>
            </a:p>
          </p:txBody>
        </p:sp>
        <p:grpSp>
          <p:nvGrpSpPr>
            <p:cNvPr id="1566" name="Google Shape;1566;p30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567" name="Google Shape;1567;p30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568" name="Google Shape;1568;p30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569" name="Google Shape;1569;p30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570" name="Google Shape;1570;p30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571" name="Google Shape;1571;p30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572" name="Google Shape;1572;p30"/>
          <p:cNvGrpSpPr/>
          <p:nvPr/>
        </p:nvGrpSpPr>
        <p:grpSpPr>
          <a:xfrm>
            <a:off x="243449" y="627712"/>
            <a:ext cx="4087335" cy="241017"/>
            <a:chOff x="258719" y="550810"/>
            <a:chExt cx="4087335" cy="321356"/>
          </a:xfrm>
        </p:grpSpPr>
        <p:sp>
          <p:nvSpPr>
            <p:cNvPr id="1573" name="Google Shape;1573;p30"/>
            <p:cNvSpPr txBox="1"/>
            <p:nvPr/>
          </p:nvSpPr>
          <p:spPr>
            <a:xfrm>
              <a:off x="258719" y="550810"/>
              <a:ext cx="2524424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Could we serve new Customer Segments?</a:t>
              </a:r>
              <a:endParaRPr/>
            </a:p>
          </p:txBody>
        </p:sp>
        <p:grpSp>
          <p:nvGrpSpPr>
            <p:cNvPr id="1574" name="Google Shape;1574;p30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575" name="Google Shape;1575;p30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576" name="Google Shape;1576;p30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577" name="Google Shape;1577;p30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578" name="Google Shape;1578;p30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579" name="Google Shape;1579;p30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580" name="Google Shape;1580;p30"/>
          <p:cNvGrpSpPr/>
          <p:nvPr/>
        </p:nvGrpSpPr>
        <p:grpSpPr>
          <a:xfrm>
            <a:off x="243449" y="934446"/>
            <a:ext cx="4087333" cy="334526"/>
            <a:chOff x="258719" y="523614"/>
            <a:chExt cx="4087335" cy="446037"/>
          </a:xfrm>
        </p:grpSpPr>
        <p:sp>
          <p:nvSpPr>
            <p:cNvPr id="1581" name="Google Shape;1581;p30"/>
            <p:cNvSpPr txBox="1"/>
            <p:nvPr/>
          </p:nvSpPr>
          <p:spPr>
            <a:xfrm>
              <a:off x="258719" y="523614"/>
              <a:ext cx="2261775" cy="446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Could we better serve our customers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Through finer segmentation?</a:t>
              </a:r>
              <a:endParaRPr/>
            </a:p>
          </p:txBody>
        </p:sp>
        <p:grpSp>
          <p:nvGrpSpPr>
            <p:cNvPr id="1582" name="Google Shape;1582;p30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583" name="Google Shape;1583;p30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584" name="Google Shape;1584;p30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585" name="Google Shape;1585;p30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586" name="Google Shape;1586;p30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587" name="Google Shape;1587;p30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sp>
        <p:nvSpPr>
          <p:cNvPr id="1588" name="Google Shape;1588;p30"/>
          <p:cNvSpPr txBox="1"/>
          <p:nvPr/>
        </p:nvSpPr>
        <p:spPr>
          <a:xfrm>
            <a:off x="4155258" y="31621"/>
            <a:ext cx="361303" cy="29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1" b="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1589" name="Google Shape;1589;p30"/>
          <p:cNvSpPr txBox="1"/>
          <p:nvPr/>
        </p:nvSpPr>
        <p:spPr>
          <a:xfrm>
            <a:off x="0" y="45678"/>
            <a:ext cx="3009150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Customer Interface Opportunities</a:t>
            </a:r>
            <a:endParaRPr/>
          </a:p>
        </p:txBody>
      </p:sp>
      <p:sp>
        <p:nvSpPr>
          <p:cNvPr id="1590" name="Google Shape;1590;p30"/>
          <p:cNvSpPr/>
          <p:nvPr/>
        </p:nvSpPr>
        <p:spPr>
          <a:xfrm>
            <a:off x="1524000" y="1333239"/>
            <a:ext cx="1219200" cy="2441494"/>
          </a:xfrm>
          <a:custGeom>
            <a:avLst/>
            <a:gdLst/>
            <a:ahLst/>
            <a:cxnLst/>
            <a:rect l="l" t="t" r="r" b="b"/>
            <a:pathLst>
              <a:path w="1219200" h="3255318" extrusionOk="0">
                <a:moveTo>
                  <a:pt x="0" y="0"/>
                </a:moveTo>
                <a:lnTo>
                  <a:pt x="1219200" y="0"/>
                </a:lnTo>
                <a:lnTo>
                  <a:pt x="1219200" y="3255318"/>
                </a:lnTo>
                <a:lnTo>
                  <a:pt x="0" y="32553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4375" tIns="94375" rIns="94375" bIns="943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1" name="Google Shape;1591;p30"/>
          <p:cNvCxnSpPr/>
          <p:nvPr/>
        </p:nvCxnSpPr>
        <p:spPr>
          <a:xfrm>
            <a:off x="215139" y="1637833"/>
            <a:ext cx="4268048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2" name="Google Shape;1592;p30"/>
          <p:cNvSpPr/>
          <p:nvPr/>
        </p:nvSpPr>
        <p:spPr>
          <a:xfrm>
            <a:off x="2834641" y="1922385"/>
            <a:ext cx="4785360" cy="762966"/>
          </a:xfrm>
          <a:custGeom>
            <a:avLst/>
            <a:gdLst/>
            <a:ahLst/>
            <a:cxnLst/>
            <a:rect l="l" t="t" r="r" b="b"/>
            <a:pathLst>
              <a:path w="4785360" h="1017286" extrusionOk="0">
                <a:moveTo>
                  <a:pt x="0" y="0"/>
                </a:moveTo>
                <a:lnTo>
                  <a:pt x="4785360" y="0"/>
                </a:lnTo>
                <a:lnTo>
                  <a:pt x="4785360" y="1017286"/>
                </a:lnTo>
                <a:lnTo>
                  <a:pt x="0" y="10172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34425" tIns="134425" rIns="134425" bIns="134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2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3" name="Google Shape;1593;p30"/>
          <p:cNvCxnSpPr/>
          <p:nvPr/>
        </p:nvCxnSpPr>
        <p:spPr>
          <a:xfrm>
            <a:off x="215139" y="1993061"/>
            <a:ext cx="4268048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4" name="Google Shape;1594;p30"/>
          <p:cNvCxnSpPr/>
          <p:nvPr/>
        </p:nvCxnSpPr>
        <p:spPr>
          <a:xfrm>
            <a:off x="215139" y="2297837"/>
            <a:ext cx="4268048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5" name="Google Shape;1595;p30"/>
          <p:cNvCxnSpPr/>
          <p:nvPr/>
        </p:nvCxnSpPr>
        <p:spPr>
          <a:xfrm>
            <a:off x="215139" y="2578331"/>
            <a:ext cx="4268048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6" name="Google Shape;1596;p30"/>
          <p:cNvCxnSpPr/>
          <p:nvPr/>
        </p:nvCxnSpPr>
        <p:spPr>
          <a:xfrm>
            <a:off x="4495800" y="273694"/>
            <a:ext cx="20761" cy="43879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1597" name="Google Shape;1597;p30"/>
          <p:cNvGrpSpPr/>
          <p:nvPr/>
        </p:nvGrpSpPr>
        <p:grpSpPr>
          <a:xfrm>
            <a:off x="243449" y="1299415"/>
            <a:ext cx="4087333" cy="334526"/>
            <a:chOff x="258719" y="528562"/>
            <a:chExt cx="4087335" cy="446035"/>
          </a:xfrm>
        </p:grpSpPr>
        <p:sp>
          <p:nvSpPr>
            <p:cNvPr id="1598" name="Google Shape;1598;p30"/>
            <p:cNvSpPr txBox="1"/>
            <p:nvPr/>
          </p:nvSpPr>
          <p:spPr>
            <a:xfrm>
              <a:off x="258719" y="528562"/>
              <a:ext cx="2507342" cy="446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could we improve channel efficiency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or effectiveness?</a:t>
              </a:r>
              <a:endParaRPr/>
            </a:p>
          </p:txBody>
        </p:sp>
        <p:grpSp>
          <p:nvGrpSpPr>
            <p:cNvPr id="1599" name="Google Shape;1599;p30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600" name="Google Shape;1600;p30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601" name="Google Shape;1601;p30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602" name="Google Shape;1602;p30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603" name="Google Shape;1603;p30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604" name="Google Shape;1604;p30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605" name="Google Shape;1605;p30"/>
          <p:cNvGrpSpPr/>
          <p:nvPr/>
        </p:nvGrpSpPr>
        <p:grpSpPr>
          <a:xfrm>
            <a:off x="243449" y="1650198"/>
            <a:ext cx="4087333" cy="257703"/>
            <a:chOff x="258719" y="528562"/>
            <a:chExt cx="4087335" cy="343604"/>
          </a:xfrm>
        </p:grpSpPr>
        <p:sp>
          <p:nvSpPr>
            <p:cNvPr id="1606" name="Google Shape;1606;p30"/>
            <p:cNvSpPr txBox="1"/>
            <p:nvPr/>
          </p:nvSpPr>
          <p:spPr>
            <a:xfrm>
              <a:off x="258719" y="528562"/>
              <a:ext cx="2522289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Could we integrate our Channels better?</a:t>
              </a:r>
              <a:endParaRPr/>
            </a:p>
          </p:txBody>
        </p:sp>
        <p:grpSp>
          <p:nvGrpSpPr>
            <p:cNvPr id="1607" name="Google Shape;1607;p30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608" name="Google Shape;1608;p30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609" name="Google Shape;1609;p30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610" name="Google Shape;1610;p30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611" name="Google Shape;1611;p30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612" name="Google Shape;1612;p30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613" name="Google Shape;1613;p30"/>
          <p:cNvGrpSpPr/>
          <p:nvPr/>
        </p:nvGrpSpPr>
        <p:grpSpPr>
          <a:xfrm>
            <a:off x="243449" y="1953218"/>
            <a:ext cx="4087330" cy="334526"/>
            <a:chOff x="258719" y="496418"/>
            <a:chExt cx="4087335" cy="446038"/>
          </a:xfrm>
        </p:grpSpPr>
        <p:sp>
          <p:nvSpPr>
            <p:cNvPr id="1614" name="Google Shape;1614;p30"/>
            <p:cNvSpPr txBox="1"/>
            <p:nvPr/>
          </p:nvSpPr>
          <p:spPr>
            <a:xfrm>
              <a:off x="258719" y="496418"/>
              <a:ext cx="2552185" cy="446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Could we find new complimentary partner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Channels?</a:t>
              </a:r>
              <a:endParaRPr/>
            </a:p>
          </p:txBody>
        </p:sp>
        <p:grpSp>
          <p:nvGrpSpPr>
            <p:cNvPr id="1615" name="Google Shape;1615;p30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616" name="Google Shape;1616;p30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617" name="Google Shape;1617;p30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618" name="Google Shape;1618;p30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619" name="Google Shape;1619;p30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620" name="Google Shape;1620;p30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621" name="Google Shape;1621;p30"/>
          <p:cNvGrpSpPr/>
          <p:nvPr/>
        </p:nvGrpSpPr>
        <p:grpSpPr>
          <a:xfrm>
            <a:off x="243449" y="2281502"/>
            <a:ext cx="4087334" cy="334526"/>
            <a:chOff x="258719" y="549880"/>
            <a:chExt cx="4087335" cy="446034"/>
          </a:xfrm>
        </p:grpSpPr>
        <p:sp>
          <p:nvSpPr>
            <p:cNvPr id="1622" name="Google Shape;1622;p30"/>
            <p:cNvSpPr txBox="1"/>
            <p:nvPr/>
          </p:nvSpPr>
          <p:spPr>
            <a:xfrm>
              <a:off x="258719" y="549880"/>
              <a:ext cx="2332241" cy="44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Could we increase margins by directly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Serving customers? </a:t>
              </a:r>
              <a:endParaRPr/>
            </a:p>
          </p:txBody>
        </p:sp>
        <p:grpSp>
          <p:nvGrpSpPr>
            <p:cNvPr id="1623" name="Google Shape;1623;p30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624" name="Google Shape;1624;p30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625" name="Google Shape;1625;p30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626" name="Google Shape;1626;p30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627" name="Google Shape;1627;p30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628" name="Google Shape;1628;p30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629" name="Google Shape;1629;p30"/>
          <p:cNvGrpSpPr/>
          <p:nvPr/>
        </p:nvGrpSpPr>
        <p:grpSpPr>
          <a:xfrm>
            <a:off x="263485" y="2550318"/>
            <a:ext cx="4087334" cy="334526"/>
            <a:chOff x="258719" y="512320"/>
            <a:chExt cx="4087335" cy="446036"/>
          </a:xfrm>
        </p:grpSpPr>
        <p:sp>
          <p:nvSpPr>
            <p:cNvPr id="1630" name="Google Shape;1630;p30"/>
            <p:cNvSpPr txBox="1"/>
            <p:nvPr/>
          </p:nvSpPr>
          <p:spPr>
            <a:xfrm>
              <a:off x="258719" y="512320"/>
              <a:ext cx="2238285" cy="4460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Could we better align  Channels with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Segments?</a:t>
              </a:r>
              <a:endParaRPr/>
            </a:p>
          </p:txBody>
        </p:sp>
        <p:grpSp>
          <p:nvGrpSpPr>
            <p:cNvPr id="1631" name="Google Shape;1631;p30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632" name="Google Shape;1632;p30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633" name="Google Shape;1633;p30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634" name="Google Shape;1634;p30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635" name="Google Shape;1635;p30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636" name="Google Shape;1636;p30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637" name="Google Shape;1637;p30"/>
          <p:cNvGrpSpPr/>
          <p:nvPr/>
        </p:nvGrpSpPr>
        <p:grpSpPr>
          <a:xfrm>
            <a:off x="243449" y="2816300"/>
            <a:ext cx="4087334" cy="334526"/>
            <a:chOff x="258719" y="483459"/>
            <a:chExt cx="4087335" cy="446032"/>
          </a:xfrm>
        </p:grpSpPr>
        <p:sp>
          <p:nvSpPr>
            <p:cNvPr id="1638" name="Google Shape;1638;p30"/>
            <p:cNvSpPr txBox="1"/>
            <p:nvPr/>
          </p:nvSpPr>
          <p:spPr>
            <a:xfrm>
              <a:off x="258719" y="483459"/>
              <a:ext cx="2381354" cy="4460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 there potential to improve customer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Follow-up?</a:t>
              </a:r>
              <a:endParaRPr/>
            </a:p>
          </p:txBody>
        </p:sp>
        <p:grpSp>
          <p:nvGrpSpPr>
            <p:cNvPr id="1639" name="Google Shape;1639;p30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640" name="Google Shape;1640;p30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641" name="Google Shape;1641;p30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642" name="Google Shape;1642;p30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643" name="Google Shape;1643;p30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644" name="Google Shape;1644;p30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645" name="Google Shape;1645;p30"/>
          <p:cNvGrpSpPr/>
          <p:nvPr/>
        </p:nvGrpSpPr>
        <p:grpSpPr>
          <a:xfrm>
            <a:off x="243449" y="3135749"/>
            <a:ext cx="4087333" cy="334526"/>
            <a:chOff x="258719" y="559858"/>
            <a:chExt cx="4087335" cy="446037"/>
          </a:xfrm>
        </p:grpSpPr>
        <p:sp>
          <p:nvSpPr>
            <p:cNvPr id="1646" name="Google Shape;1646;p30"/>
            <p:cNvSpPr txBox="1"/>
            <p:nvPr/>
          </p:nvSpPr>
          <p:spPr>
            <a:xfrm>
              <a:off x="258719" y="559858"/>
              <a:ext cx="2332242" cy="446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could we tighten our relationship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With customers?</a:t>
              </a:r>
              <a:endParaRPr/>
            </a:p>
          </p:txBody>
        </p:sp>
        <p:grpSp>
          <p:nvGrpSpPr>
            <p:cNvPr id="1647" name="Google Shape;1647;p30"/>
            <p:cNvGrpSpPr/>
            <p:nvPr/>
          </p:nvGrpSpPr>
          <p:grpSpPr>
            <a:xfrm>
              <a:off x="2629247" y="697206"/>
              <a:ext cx="1716807" cy="238400"/>
              <a:chOff x="3312414" y="696104"/>
              <a:chExt cx="1716807" cy="238400"/>
            </a:xfrm>
          </p:grpSpPr>
          <p:sp>
            <p:nvSpPr>
              <p:cNvPr id="1648" name="Google Shape;1648;p30"/>
              <p:cNvSpPr/>
              <p:nvPr/>
            </p:nvSpPr>
            <p:spPr>
              <a:xfrm>
                <a:off x="4771952" y="69610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649" name="Google Shape;1649;p30"/>
              <p:cNvSpPr/>
              <p:nvPr/>
            </p:nvSpPr>
            <p:spPr>
              <a:xfrm>
                <a:off x="4407069" y="69610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650" name="Google Shape;1650;p30"/>
              <p:cNvSpPr/>
              <p:nvPr/>
            </p:nvSpPr>
            <p:spPr>
              <a:xfrm>
                <a:off x="4042184" y="69610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651" name="Google Shape;1651;p30"/>
              <p:cNvSpPr/>
              <p:nvPr/>
            </p:nvSpPr>
            <p:spPr>
              <a:xfrm>
                <a:off x="3677299" y="69610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652" name="Google Shape;1652;p30"/>
              <p:cNvSpPr/>
              <p:nvPr/>
            </p:nvSpPr>
            <p:spPr>
              <a:xfrm>
                <a:off x="3312414" y="69610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cxnSp>
        <p:nvCxnSpPr>
          <p:cNvPr id="1653" name="Google Shape;1653;p30"/>
          <p:cNvCxnSpPr/>
          <p:nvPr/>
        </p:nvCxnSpPr>
        <p:spPr>
          <a:xfrm>
            <a:off x="215139" y="3157834"/>
            <a:ext cx="4268048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4" name="Google Shape;1654;p30"/>
          <p:cNvSpPr/>
          <p:nvPr/>
        </p:nvSpPr>
        <p:spPr>
          <a:xfrm>
            <a:off x="1727012" y="6555736"/>
            <a:ext cx="1219200" cy="2441494"/>
          </a:xfrm>
          <a:custGeom>
            <a:avLst/>
            <a:gdLst/>
            <a:ahLst/>
            <a:cxnLst/>
            <a:rect l="l" t="t" r="r" b="b"/>
            <a:pathLst>
              <a:path w="1219200" h="3255318" extrusionOk="0">
                <a:moveTo>
                  <a:pt x="0" y="0"/>
                </a:moveTo>
                <a:lnTo>
                  <a:pt x="1219200" y="0"/>
                </a:lnTo>
                <a:lnTo>
                  <a:pt x="1219200" y="3255318"/>
                </a:lnTo>
                <a:lnTo>
                  <a:pt x="0" y="32553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4375" tIns="94375" rIns="94375" bIns="943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p30"/>
          <p:cNvSpPr/>
          <p:nvPr/>
        </p:nvSpPr>
        <p:spPr>
          <a:xfrm>
            <a:off x="1529075" y="4009198"/>
            <a:ext cx="1219200" cy="2441494"/>
          </a:xfrm>
          <a:custGeom>
            <a:avLst/>
            <a:gdLst/>
            <a:ahLst/>
            <a:cxnLst/>
            <a:rect l="l" t="t" r="r" b="b"/>
            <a:pathLst>
              <a:path w="1219200" h="3255318" extrusionOk="0">
                <a:moveTo>
                  <a:pt x="0" y="0"/>
                </a:moveTo>
                <a:lnTo>
                  <a:pt x="1219200" y="0"/>
                </a:lnTo>
                <a:lnTo>
                  <a:pt x="1219200" y="3255318"/>
                </a:lnTo>
                <a:lnTo>
                  <a:pt x="0" y="32553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4375" tIns="94375" rIns="94375" bIns="943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6" name="Google Shape;1656;p30"/>
          <p:cNvCxnSpPr/>
          <p:nvPr/>
        </p:nvCxnSpPr>
        <p:spPr>
          <a:xfrm>
            <a:off x="220215" y="3773271"/>
            <a:ext cx="4268048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7" name="Google Shape;1657;p30"/>
          <p:cNvCxnSpPr/>
          <p:nvPr/>
        </p:nvCxnSpPr>
        <p:spPr>
          <a:xfrm>
            <a:off x="220215" y="4098047"/>
            <a:ext cx="4268048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8" name="Google Shape;1658;p30"/>
          <p:cNvCxnSpPr/>
          <p:nvPr/>
        </p:nvCxnSpPr>
        <p:spPr>
          <a:xfrm>
            <a:off x="220215" y="4368565"/>
            <a:ext cx="4268048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59" name="Google Shape;1659;p30"/>
          <p:cNvGrpSpPr/>
          <p:nvPr/>
        </p:nvGrpSpPr>
        <p:grpSpPr>
          <a:xfrm>
            <a:off x="248525" y="3509841"/>
            <a:ext cx="4087333" cy="213388"/>
            <a:chOff x="258719" y="-92152"/>
            <a:chExt cx="4087335" cy="284518"/>
          </a:xfrm>
        </p:grpSpPr>
        <p:sp>
          <p:nvSpPr>
            <p:cNvPr id="1660" name="Google Shape;1660;p30"/>
            <p:cNvSpPr txBox="1"/>
            <p:nvPr/>
          </p:nvSpPr>
          <p:spPr>
            <a:xfrm>
              <a:off x="258719" y="-92152"/>
              <a:ext cx="2159278" cy="284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Could we improve personalisation?</a:t>
              </a:r>
              <a:endParaRPr/>
            </a:p>
          </p:txBody>
        </p:sp>
        <p:grpSp>
          <p:nvGrpSpPr>
            <p:cNvPr id="1661" name="Google Shape;1661;p30"/>
            <p:cNvGrpSpPr/>
            <p:nvPr/>
          </p:nvGrpSpPr>
          <p:grpSpPr>
            <a:xfrm>
              <a:off x="2629247" y="-46330"/>
              <a:ext cx="1716807" cy="238400"/>
              <a:chOff x="3312414" y="-47432"/>
              <a:chExt cx="1716807" cy="238400"/>
            </a:xfrm>
          </p:grpSpPr>
          <p:sp>
            <p:nvSpPr>
              <p:cNvPr id="1662" name="Google Shape;1662;p30"/>
              <p:cNvSpPr/>
              <p:nvPr/>
            </p:nvSpPr>
            <p:spPr>
              <a:xfrm>
                <a:off x="4771952" y="-47432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663" name="Google Shape;1663;p30"/>
              <p:cNvSpPr/>
              <p:nvPr/>
            </p:nvSpPr>
            <p:spPr>
              <a:xfrm>
                <a:off x="4407069" y="-47432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664" name="Google Shape;1664;p30"/>
              <p:cNvSpPr/>
              <p:nvPr/>
            </p:nvSpPr>
            <p:spPr>
              <a:xfrm>
                <a:off x="4042184" y="-47432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665" name="Google Shape;1665;p30"/>
              <p:cNvSpPr/>
              <p:nvPr/>
            </p:nvSpPr>
            <p:spPr>
              <a:xfrm>
                <a:off x="3677299" y="-47432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666" name="Google Shape;1666;p30"/>
              <p:cNvSpPr/>
              <p:nvPr/>
            </p:nvSpPr>
            <p:spPr>
              <a:xfrm>
                <a:off x="3312414" y="-47432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667" name="Google Shape;1667;p30"/>
          <p:cNvGrpSpPr/>
          <p:nvPr/>
        </p:nvGrpSpPr>
        <p:grpSpPr>
          <a:xfrm>
            <a:off x="248525" y="3772945"/>
            <a:ext cx="4087331" cy="262779"/>
            <a:chOff x="258719" y="-209054"/>
            <a:chExt cx="4087335" cy="350372"/>
          </a:xfrm>
        </p:grpSpPr>
        <p:sp>
          <p:nvSpPr>
            <p:cNvPr id="1668" name="Google Shape;1668;p30"/>
            <p:cNvSpPr txBox="1"/>
            <p:nvPr/>
          </p:nvSpPr>
          <p:spPr>
            <a:xfrm>
              <a:off x="258719" y="-209054"/>
              <a:ext cx="2366408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could we increase switching cots?</a:t>
              </a:r>
              <a:endParaRPr/>
            </a:p>
          </p:txBody>
        </p:sp>
        <p:grpSp>
          <p:nvGrpSpPr>
            <p:cNvPr id="1669" name="Google Shape;1669;p30"/>
            <p:cNvGrpSpPr/>
            <p:nvPr/>
          </p:nvGrpSpPr>
          <p:grpSpPr>
            <a:xfrm>
              <a:off x="2629247" y="-97082"/>
              <a:ext cx="1716807" cy="238400"/>
              <a:chOff x="3312414" y="-98184"/>
              <a:chExt cx="1716807" cy="238400"/>
            </a:xfrm>
          </p:grpSpPr>
          <p:sp>
            <p:nvSpPr>
              <p:cNvPr id="1670" name="Google Shape;1670;p30"/>
              <p:cNvSpPr/>
              <p:nvPr/>
            </p:nvSpPr>
            <p:spPr>
              <a:xfrm>
                <a:off x="4771952" y="-9818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671" name="Google Shape;1671;p30"/>
              <p:cNvSpPr/>
              <p:nvPr/>
            </p:nvSpPr>
            <p:spPr>
              <a:xfrm>
                <a:off x="4407069" y="-9818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672" name="Google Shape;1672;p30"/>
              <p:cNvSpPr/>
              <p:nvPr/>
            </p:nvSpPr>
            <p:spPr>
              <a:xfrm>
                <a:off x="4042184" y="-9818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673" name="Google Shape;1673;p30"/>
              <p:cNvSpPr/>
              <p:nvPr/>
            </p:nvSpPr>
            <p:spPr>
              <a:xfrm>
                <a:off x="3677299" y="-9818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674" name="Google Shape;1674;p30"/>
              <p:cNvSpPr/>
              <p:nvPr/>
            </p:nvSpPr>
            <p:spPr>
              <a:xfrm>
                <a:off x="3312414" y="-9818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675" name="Google Shape;1675;p30"/>
          <p:cNvGrpSpPr/>
          <p:nvPr/>
        </p:nvGrpSpPr>
        <p:grpSpPr>
          <a:xfrm>
            <a:off x="248525" y="4067969"/>
            <a:ext cx="4087334" cy="334526"/>
            <a:chOff x="258719" y="-251865"/>
            <a:chExt cx="4087335" cy="446035"/>
          </a:xfrm>
        </p:grpSpPr>
        <p:sp>
          <p:nvSpPr>
            <p:cNvPr id="1676" name="Google Shape;1676;p30"/>
            <p:cNvSpPr txBox="1"/>
            <p:nvPr/>
          </p:nvSpPr>
          <p:spPr>
            <a:xfrm>
              <a:off x="258719" y="-251865"/>
              <a:ext cx="2522288" cy="446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Have we identified &amp; “fired” unprofit-able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Customers?If not, why not?</a:t>
              </a:r>
              <a:endParaRPr/>
            </a:p>
          </p:txBody>
        </p:sp>
        <p:grpSp>
          <p:nvGrpSpPr>
            <p:cNvPr id="1677" name="Google Shape;1677;p30"/>
            <p:cNvGrpSpPr/>
            <p:nvPr/>
          </p:nvGrpSpPr>
          <p:grpSpPr>
            <a:xfrm>
              <a:off x="2629247" y="-173212"/>
              <a:ext cx="1716807" cy="238400"/>
              <a:chOff x="3312414" y="-174314"/>
              <a:chExt cx="1716807" cy="238400"/>
            </a:xfrm>
          </p:grpSpPr>
          <p:sp>
            <p:nvSpPr>
              <p:cNvPr id="1678" name="Google Shape;1678;p30"/>
              <p:cNvSpPr/>
              <p:nvPr/>
            </p:nvSpPr>
            <p:spPr>
              <a:xfrm>
                <a:off x="4771953" y="-174314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679" name="Google Shape;1679;p30"/>
              <p:cNvSpPr/>
              <p:nvPr/>
            </p:nvSpPr>
            <p:spPr>
              <a:xfrm>
                <a:off x="4407069" y="-174314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680" name="Google Shape;1680;p30"/>
              <p:cNvSpPr/>
              <p:nvPr/>
            </p:nvSpPr>
            <p:spPr>
              <a:xfrm>
                <a:off x="4042185" y="-174314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681" name="Google Shape;1681;p30"/>
              <p:cNvSpPr/>
              <p:nvPr/>
            </p:nvSpPr>
            <p:spPr>
              <a:xfrm>
                <a:off x="3677299" y="-174314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682" name="Google Shape;1682;p30"/>
              <p:cNvSpPr/>
              <p:nvPr/>
            </p:nvSpPr>
            <p:spPr>
              <a:xfrm>
                <a:off x="3312414" y="-174314"/>
                <a:ext cx="257268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683" name="Google Shape;1683;p30"/>
          <p:cNvGrpSpPr/>
          <p:nvPr/>
        </p:nvGrpSpPr>
        <p:grpSpPr>
          <a:xfrm>
            <a:off x="248525" y="4409327"/>
            <a:ext cx="4087333" cy="334526"/>
            <a:chOff x="258719" y="-180970"/>
            <a:chExt cx="4087335" cy="446034"/>
          </a:xfrm>
        </p:grpSpPr>
        <p:sp>
          <p:nvSpPr>
            <p:cNvPr id="1684" name="Google Shape;1684;p30"/>
            <p:cNvSpPr txBox="1"/>
            <p:nvPr/>
          </p:nvSpPr>
          <p:spPr>
            <a:xfrm>
              <a:off x="258719" y="-180970"/>
              <a:ext cx="1958553" cy="44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 we need to automate some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Relationships?</a:t>
              </a:r>
              <a:endParaRPr/>
            </a:p>
          </p:txBody>
        </p:sp>
        <p:grpSp>
          <p:nvGrpSpPr>
            <p:cNvPr id="1685" name="Google Shape;1685;p30"/>
            <p:cNvGrpSpPr/>
            <p:nvPr/>
          </p:nvGrpSpPr>
          <p:grpSpPr>
            <a:xfrm>
              <a:off x="2629247" y="-173212"/>
              <a:ext cx="1716807" cy="238400"/>
              <a:chOff x="3312414" y="-174314"/>
              <a:chExt cx="1716807" cy="238400"/>
            </a:xfrm>
          </p:grpSpPr>
          <p:sp>
            <p:nvSpPr>
              <p:cNvPr id="1686" name="Google Shape;1686;p30"/>
              <p:cNvSpPr/>
              <p:nvPr/>
            </p:nvSpPr>
            <p:spPr>
              <a:xfrm>
                <a:off x="4771952" y="-17431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687" name="Google Shape;1687;p30"/>
              <p:cNvSpPr/>
              <p:nvPr/>
            </p:nvSpPr>
            <p:spPr>
              <a:xfrm>
                <a:off x="4407069" y="-17431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688" name="Google Shape;1688;p30"/>
              <p:cNvSpPr/>
              <p:nvPr/>
            </p:nvSpPr>
            <p:spPr>
              <a:xfrm>
                <a:off x="4042184" y="-17431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689" name="Google Shape;1689;p30"/>
              <p:cNvSpPr/>
              <p:nvPr/>
            </p:nvSpPr>
            <p:spPr>
              <a:xfrm>
                <a:off x="3677299" y="-17431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690" name="Google Shape;1690;p30"/>
              <p:cNvSpPr/>
              <p:nvPr/>
            </p:nvSpPr>
            <p:spPr>
              <a:xfrm>
                <a:off x="3312414" y="-17431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cxnSp>
        <p:nvCxnSpPr>
          <p:cNvPr id="1691" name="Google Shape;1691;p30"/>
          <p:cNvCxnSpPr/>
          <p:nvPr/>
        </p:nvCxnSpPr>
        <p:spPr>
          <a:xfrm>
            <a:off x="220215" y="280400"/>
            <a:ext cx="4268048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2" name="Google Shape;1692;p30"/>
          <p:cNvCxnSpPr/>
          <p:nvPr/>
        </p:nvCxnSpPr>
        <p:spPr>
          <a:xfrm>
            <a:off x="235441" y="3496880"/>
            <a:ext cx="4268048" cy="0"/>
          </a:xfrm>
          <a:prstGeom prst="straightConnector1">
            <a:avLst/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3" name="Google Shape;1693;p30"/>
          <p:cNvCxnSpPr/>
          <p:nvPr/>
        </p:nvCxnSpPr>
        <p:spPr>
          <a:xfrm>
            <a:off x="227320" y="2869571"/>
            <a:ext cx="4268048" cy="0"/>
          </a:xfrm>
          <a:prstGeom prst="straightConnector1">
            <a:avLst/>
          </a:prstGeom>
          <a:solidFill>
            <a:schemeClr val="accen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8" name="Google Shape;1698;p31"/>
          <p:cNvCxnSpPr/>
          <p:nvPr/>
        </p:nvCxnSpPr>
        <p:spPr>
          <a:xfrm>
            <a:off x="1447801" y="285114"/>
            <a:ext cx="6096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9" name="Google Shape;1699;p31"/>
          <p:cNvSpPr/>
          <p:nvPr/>
        </p:nvSpPr>
        <p:spPr>
          <a:xfrm>
            <a:off x="1524000" y="294068"/>
            <a:ext cx="1219200" cy="2441494"/>
          </a:xfrm>
          <a:custGeom>
            <a:avLst/>
            <a:gdLst/>
            <a:ahLst/>
            <a:cxnLst/>
            <a:rect l="l" t="t" r="r" b="b"/>
            <a:pathLst>
              <a:path w="1219200" h="3255318" extrusionOk="0">
                <a:moveTo>
                  <a:pt x="0" y="0"/>
                </a:moveTo>
                <a:lnTo>
                  <a:pt x="1219200" y="0"/>
                </a:lnTo>
                <a:lnTo>
                  <a:pt x="1219200" y="3255318"/>
                </a:lnTo>
                <a:lnTo>
                  <a:pt x="0" y="32553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4375" tIns="94375" rIns="94375" bIns="943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0" name="Google Shape;1700;p31"/>
          <p:cNvCxnSpPr/>
          <p:nvPr/>
        </p:nvCxnSpPr>
        <p:spPr>
          <a:xfrm>
            <a:off x="215139" y="598663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1" name="Google Shape;1701;p31"/>
          <p:cNvCxnSpPr/>
          <p:nvPr/>
        </p:nvCxnSpPr>
        <p:spPr>
          <a:xfrm>
            <a:off x="215139" y="953891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02" name="Google Shape;1702;p31"/>
          <p:cNvGrpSpPr/>
          <p:nvPr/>
        </p:nvGrpSpPr>
        <p:grpSpPr>
          <a:xfrm>
            <a:off x="243449" y="273097"/>
            <a:ext cx="7962790" cy="344565"/>
            <a:chOff x="258719" y="545698"/>
            <a:chExt cx="7962790" cy="459419"/>
          </a:xfrm>
        </p:grpSpPr>
        <p:sp>
          <p:nvSpPr>
            <p:cNvPr id="1703" name="Google Shape;1703;p31"/>
            <p:cNvSpPr txBox="1"/>
            <p:nvPr/>
          </p:nvSpPr>
          <p:spPr>
            <a:xfrm>
              <a:off x="258719" y="545698"/>
              <a:ext cx="2108027" cy="44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Key Resources are difficult for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Competitors to replicate</a:t>
              </a:r>
              <a:endParaRPr/>
            </a:p>
          </p:txBody>
        </p:sp>
        <p:sp>
          <p:nvSpPr>
            <p:cNvPr id="1704" name="Google Shape;1704;p31"/>
            <p:cNvSpPr txBox="1"/>
            <p:nvPr/>
          </p:nvSpPr>
          <p:spPr>
            <a:xfrm>
              <a:off x="6410295" y="559083"/>
              <a:ext cx="1811214" cy="44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Key Resources are easily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replicated</a:t>
              </a:r>
              <a:endParaRPr/>
            </a:p>
          </p:txBody>
        </p:sp>
        <p:grpSp>
          <p:nvGrpSpPr>
            <p:cNvPr id="1705" name="Google Shape;1705;p31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706" name="Google Shape;1706;p31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707" name="Google Shape;1707;p31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708" name="Google Shape;1708;p31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709" name="Google Shape;1709;p31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710" name="Google Shape;1710;p31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1711" name="Google Shape;1711;p31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1712" name="Google Shape;1712;p31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713" name="Google Shape;1713;p31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714" name="Google Shape;1714;p31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715" name="Google Shape;1715;p31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716" name="Google Shape;1716;p31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717" name="Google Shape;1717;p31"/>
          <p:cNvGrpSpPr/>
          <p:nvPr/>
        </p:nvGrpSpPr>
        <p:grpSpPr>
          <a:xfrm>
            <a:off x="243449" y="684112"/>
            <a:ext cx="8306582" cy="213388"/>
            <a:chOff x="258719" y="626008"/>
            <a:chExt cx="8306583" cy="284517"/>
          </a:xfrm>
        </p:grpSpPr>
        <p:sp>
          <p:nvSpPr>
            <p:cNvPr id="1718" name="Google Shape;1718;p31"/>
            <p:cNvSpPr txBox="1"/>
            <p:nvPr/>
          </p:nvSpPr>
          <p:spPr>
            <a:xfrm>
              <a:off x="258719" y="626008"/>
              <a:ext cx="1960688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 needs are predictable</a:t>
              </a:r>
              <a:endParaRPr/>
            </a:p>
          </p:txBody>
        </p:sp>
        <p:sp>
          <p:nvSpPr>
            <p:cNvPr id="1719" name="Google Shape;1719;p31"/>
            <p:cNvSpPr txBox="1"/>
            <p:nvPr/>
          </p:nvSpPr>
          <p:spPr>
            <a:xfrm>
              <a:off x="6410296" y="626008"/>
              <a:ext cx="2155006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Resources needs are unpredictable</a:t>
              </a:r>
              <a:endParaRPr/>
            </a:p>
          </p:txBody>
        </p:sp>
        <p:grpSp>
          <p:nvGrpSpPr>
            <p:cNvPr id="1720" name="Google Shape;1720;p31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721" name="Google Shape;1721;p31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722" name="Google Shape;1722;p31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723" name="Google Shape;1723;p31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724" name="Google Shape;1724;p31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725" name="Google Shape;1725;p31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1726" name="Google Shape;1726;p31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1727" name="Google Shape;1727;p31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728" name="Google Shape;1728;p31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729" name="Google Shape;1729;p31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730" name="Google Shape;1730;p31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731" name="Google Shape;1731;p31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732" name="Google Shape;1732;p31"/>
          <p:cNvGrpSpPr/>
          <p:nvPr/>
        </p:nvGrpSpPr>
        <p:grpSpPr>
          <a:xfrm>
            <a:off x="243449" y="971088"/>
            <a:ext cx="8925831" cy="374681"/>
            <a:chOff x="258719" y="572468"/>
            <a:chExt cx="8925834" cy="499575"/>
          </a:xfrm>
        </p:grpSpPr>
        <p:sp>
          <p:nvSpPr>
            <p:cNvPr id="1733" name="Google Shape;1733;p31"/>
            <p:cNvSpPr txBox="1"/>
            <p:nvPr/>
          </p:nvSpPr>
          <p:spPr>
            <a:xfrm>
              <a:off x="258719" y="572468"/>
              <a:ext cx="2018342" cy="446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deploy Key Resources in the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right amount at the right time</a:t>
              </a:r>
              <a:endParaRPr/>
            </a:p>
          </p:txBody>
        </p:sp>
        <p:sp>
          <p:nvSpPr>
            <p:cNvPr id="1734" name="Google Shape;1734;p31"/>
            <p:cNvSpPr txBox="1"/>
            <p:nvPr/>
          </p:nvSpPr>
          <p:spPr>
            <a:xfrm>
              <a:off x="6410293" y="626008"/>
              <a:ext cx="2774260" cy="446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have trouble deploying the right resources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 the right time</a:t>
              </a:r>
              <a:endParaRPr/>
            </a:p>
          </p:txBody>
        </p:sp>
        <p:grpSp>
          <p:nvGrpSpPr>
            <p:cNvPr id="1735" name="Google Shape;1735;p31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736" name="Google Shape;1736;p31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737" name="Google Shape;1737;p31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738" name="Google Shape;1738;p31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739" name="Google Shape;1739;p31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740" name="Google Shape;1740;p31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1741" name="Google Shape;1741;p31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1742" name="Google Shape;1742;p31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743" name="Google Shape;1743;p31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744" name="Google Shape;1744;p31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745" name="Google Shape;1745;p31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746" name="Google Shape;1746;p31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sp>
        <p:nvSpPr>
          <p:cNvPr id="1747" name="Google Shape;1747;p31"/>
          <p:cNvSpPr txBox="1"/>
          <p:nvPr/>
        </p:nvSpPr>
        <p:spPr>
          <a:xfrm>
            <a:off x="4155258" y="31621"/>
            <a:ext cx="361303" cy="29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1" b="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1748" name="Google Shape;1748;p31"/>
          <p:cNvSpPr txBox="1"/>
          <p:nvPr/>
        </p:nvSpPr>
        <p:spPr>
          <a:xfrm>
            <a:off x="4525098" y="35180"/>
            <a:ext cx="316462" cy="29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1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cxnSp>
        <p:nvCxnSpPr>
          <p:cNvPr id="1749" name="Google Shape;1749;p31"/>
          <p:cNvCxnSpPr/>
          <p:nvPr/>
        </p:nvCxnSpPr>
        <p:spPr>
          <a:xfrm>
            <a:off x="1443474" y="1360697"/>
            <a:ext cx="6096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0" name="Google Shape;1750;p31"/>
          <p:cNvSpPr/>
          <p:nvPr/>
        </p:nvSpPr>
        <p:spPr>
          <a:xfrm>
            <a:off x="1519673" y="1913901"/>
            <a:ext cx="1219200" cy="2441494"/>
          </a:xfrm>
          <a:custGeom>
            <a:avLst/>
            <a:gdLst/>
            <a:ahLst/>
            <a:cxnLst/>
            <a:rect l="l" t="t" r="r" b="b"/>
            <a:pathLst>
              <a:path w="1219200" h="3255318" extrusionOk="0">
                <a:moveTo>
                  <a:pt x="0" y="0"/>
                </a:moveTo>
                <a:lnTo>
                  <a:pt x="1219200" y="0"/>
                </a:lnTo>
                <a:lnTo>
                  <a:pt x="1219200" y="3255318"/>
                </a:lnTo>
                <a:lnTo>
                  <a:pt x="0" y="32553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4375" tIns="94375" rIns="94375" bIns="943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1" name="Google Shape;1751;p31"/>
          <p:cNvCxnSpPr/>
          <p:nvPr/>
        </p:nvCxnSpPr>
        <p:spPr>
          <a:xfrm>
            <a:off x="210813" y="1693668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2" name="Google Shape;1752;p31"/>
          <p:cNvCxnSpPr/>
          <p:nvPr/>
        </p:nvCxnSpPr>
        <p:spPr>
          <a:xfrm>
            <a:off x="210813" y="2048917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3" name="Google Shape;1753;p31"/>
          <p:cNvCxnSpPr/>
          <p:nvPr/>
        </p:nvCxnSpPr>
        <p:spPr>
          <a:xfrm>
            <a:off x="210813" y="2353692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4" name="Google Shape;1754;p31"/>
          <p:cNvCxnSpPr/>
          <p:nvPr/>
        </p:nvCxnSpPr>
        <p:spPr>
          <a:xfrm>
            <a:off x="210813" y="2644225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55" name="Google Shape;1755;p31"/>
          <p:cNvGrpSpPr/>
          <p:nvPr/>
        </p:nvGrpSpPr>
        <p:grpSpPr>
          <a:xfrm>
            <a:off x="239123" y="1428334"/>
            <a:ext cx="8285227" cy="213388"/>
            <a:chOff x="258719" y="626008"/>
            <a:chExt cx="8285227" cy="284517"/>
          </a:xfrm>
        </p:grpSpPr>
        <p:sp>
          <p:nvSpPr>
            <p:cNvPr id="1756" name="Google Shape;1756;p31"/>
            <p:cNvSpPr txBox="1"/>
            <p:nvPr/>
          </p:nvSpPr>
          <p:spPr>
            <a:xfrm>
              <a:off x="258719" y="626008"/>
              <a:ext cx="2210525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efficiently execute Key Activities</a:t>
              </a:r>
              <a:endParaRPr/>
            </a:p>
          </p:txBody>
        </p:sp>
        <p:sp>
          <p:nvSpPr>
            <p:cNvPr id="1757" name="Google Shape;1757;p31"/>
            <p:cNvSpPr txBox="1"/>
            <p:nvPr/>
          </p:nvSpPr>
          <p:spPr>
            <a:xfrm>
              <a:off x="6410294" y="626008"/>
              <a:ext cx="2133652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Key Activity execution is inefficient</a:t>
              </a:r>
              <a:endParaRPr/>
            </a:p>
          </p:txBody>
        </p:sp>
        <p:grpSp>
          <p:nvGrpSpPr>
            <p:cNvPr id="1758" name="Google Shape;1758;p31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759" name="Google Shape;1759;p31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760" name="Google Shape;1760;p31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761" name="Google Shape;1761;p31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762" name="Google Shape;1762;p31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763" name="Google Shape;1763;p31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1764" name="Google Shape;1764;p31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1765" name="Google Shape;1765;p31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766" name="Google Shape;1766;p31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767" name="Google Shape;1767;p31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768" name="Google Shape;1768;p31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769" name="Google Shape;1769;p31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770" name="Google Shape;1770;p31"/>
          <p:cNvGrpSpPr/>
          <p:nvPr/>
        </p:nvGrpSpPr>
        <p:grpSpPr>
          <a:xfrm>
            <a:off x="239123" y="1779117"/>
            <a:ext cx="8293766" cy="213388"/>
            <a:chOff x="258719" y="626008"/>
            <a:chExt cx="8293769" cy="284517"/>
          </a:xfrm>
        </p:grpSpPr>
        <p:sp>
          <p:nvSpPr>
            <p:cNvPr id="1771" name="Google Shape;1771;p31"/>
            <p:cNvSpPr txBox="1"/>
            <p:nvPr/>
          </p:nvSpPr>
          <p:spPr>
            <a:xfrm>
              <a:off x="258719" y="626008"/>
              <a:ext cx="2291669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Key Activities are difficult to copy</a:t>
              </a:r>
              <a:endParaRPr/>
            </a:p>
          </p:txBody>
        </p:sp>
        <p:sp>
          <p:nvSpPr>
            <p:cNvPr id="1772" name="Google Shape;1772;p31"/>
            <p:cNvSpPr txBox="1"/>
            <p:nvPr/>
          </p:nvSpPr>
          <p:spPr>
            <a:xfrm>
              <a:off x="6410293" y="626008"/>
              <a:ext cx="2142195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Key Activities are easily copied</a:t>
              </a:r>
              <a:endParaRPr/>
            </a:p>
          </p:txBody>
        </p:sp>
        <p:grpSp>
          <p:nvGrpSpPr>
            <p:cNvPr id="1773" name="Google Shape;1773;p31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774" name="Google Shape;1774;p31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775" name="Google Shape;1775;p31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776" name="Google Shape;1776;p31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777" name="Google Shape;1777;p31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778" name="Google Shape;1778;p31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1779" name="Google Shape;1779;p31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1780" name="Google Shape;1780;p31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781" name="Google Shape;1781;p31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782" name="Google Shape;1782;p31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783" name="Google Shape;1783;p31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784" name="Google Shape;1784;p31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785" name="Google Shape;1785;p31"/>
          <p:cNvGrpSpPr/>
          <p:nvPr/>
        </p:nvGrpSpPr>
        <p:grpSpPr>
          <a:xfrm>
            <a:off x="239123" y="2106248"/>
            <a:ext cx="7672377" cy="213388"/>
            <a:chOff x="258719" y="626008"/>
            <a:chExt cx="7672379" cy="284517"/>
          </a:xfrm>
        </p:grpSpPr>
        <p:sp>
          <p:nvSpPr>
            <p:cNvPr id="1786" name="Google Shape;1786;p31"/>
            <p:cNvSpPr txBox="1"/>
            <p:nvPr/>
          </p:nvSpPr>
          <p:spPr>
            <a:xfrm>
              <a:off x="258719" y="626008"/>
              <a:ext cx="1559240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Execution quality is high</a:t>
              </a:r>
              <a:endParaRPr/>
            </a:p>
          </p:txBody>
        </p:sp>
        <p:sp>
          <p:nvSpPr>
            <p:cNvPr id="1787" name="Google Shape;1787;p31"/>
            <p:cNvSpPr txBox="1"/>
            <p:nvPr/>
          </p:nvSpPr>
          <p:spPr>
            <a:xfrm>
              <a:off x="6410294" y="626008"/>
              <a:ext cx="1520804" cy="284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Execution quality is low</a:t>
              </a:r>
              <a:endParaRPr/>
            </a:p>
          </p:txBody>
        </p:sp>
        <p:grpSp>
          <p:nvGrpSpPr>
            <p:cNvPr id="1788" name="Google Shape;1788;p31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789" name="Google Shape;1789;p31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790" name="Google Shape;1790;p31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791" name="Google Shape;1791;p31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792" name="Google Shape;1792;p31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793" name="Google Shape;1793;p31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1794" name="Google Shape;1794;p31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1795" name="Google Shape;1795;p31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796" name="Google Shape;1796;p31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797" name="Google Shape;1797;p31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798" name="Google Shape;1798;p31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799" name="Google Shape;1799;p31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800" name="Google Shape;1800;p31"/>
          <p:cNvGrpSpPr/>
          <p:nvPr/>
        </p:nvGrpSpPr>
        <p:grpSpPr>
          <a:xfrm>
            <a:off x="239123" y="2334201"/>
            <a:ext cx="8186995" cy="344565"/>
            <a:chOff x="258719" y="545698"/>
            <a:chExt cx="8186999" cy="459419"/>
          </a:xfrm>
        </p:grpSpPr>
        <p:sp>
          <p:nvSpPr>
            <p:cNvPr id="1801" name="Google Shape;1801;p31"/>
            <p:cNvSpPr txBox="1"/>
            <p:nvPr/>
          </p:nvSpPr>
          <p:spPr>
            <a:xfrm>
              <a:off x="258719" y="545698"/>
              <a:ext cx="2374948" cy="44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Balance of in-house versus  outsourced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Execution is high</a:t>
              </a:r>
              <a:endParaRPr/>
            </a:p>
          </p:txBody>
        </p:sp>
        <p:sp>
          <p:nvSpPr>
            <p:cNvPr id="1802" name="Google Shape;1802;p31"/>
            <p:cNvSpPr txBox="1"/>
            <p:nvPr/>
          </p:nvSpPr>
          <p:spPr>
            <a:xfrm>
              <a:off x="6410292" y="559083"/>
              <a:ext cx="2035426" cy="44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execute too many or too few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Activities ourselves</a:t>
              </a:r>
              <a:endParaRPr/>
            </a:p>
          </p:txBody>
        </p:sp>
        <p:grpSp>
          <p:nvGrpSpPr>
            <p:cNvPr id="1803" name="Google Shape;1803;p31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804" name="Google Shape;1804;p31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805" name="Google Shape;1805;p31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806" name="Google Shape;1806;p31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807" name="Google Shape;1807;p31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808" name="Google Shape;1808;p31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1809" name="Google Shape;1809;p31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1810" name="Google Shape;1810;p31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811" name="Google Shape;1811;p31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812" name="Google Shape;1812;p31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813" name="Google Shape;1813;p31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814" name="Google Shape;1814;p31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cxnSp>
        <p:nvCxnSpPr>
          <p:cNvPr id="1815" name="Google Shape;1815;p31"/>
          <p:cNvCxnSpPr/>
          <p:nvPr/>
        </p:nvCxnSpPr>
        <p:spPr>
          <a:xfrm>
            <a:off x="1443474" y="2760183"/>
            <a:ext cx="6096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16" name="Google Shape;1816;p31"/>
          <p:cNvSpPr/>
          <p:nvPr/>
        </p:nvSpPr>
        <p:spPr>
          <a:xfrm>
            <a:off x="1519673" y="3352267"/>
            <a:ext cx="1219200" cy="2441494"/>
          </a:xfrm>
          <a:custGeom>
            <a:avLst/>
            <a:gdLst/>
            <a:ahLst/>
            <a:cxnLst/>
            <a:rect l="l" t="t" r="r" b="b"/>
            <a:pathLst>
              <a:path w="1219200" h="3255318" extrusionOk="0">
                <a:moveTo>
                  <a:pt x="0" y="0"/>
                </a:moveTo>
                <a:lnTo>
                  <a:pt x="1219200" y="0"/>
                </a:lnTo>
                <a:lnTo>
                  <a:pt x="1219200" y="3255318"/>
                </a:lnTo>
                <a:lnTo>
                  <a:pt x="0" y="32553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4375" tIns="94375" rIns="94375" bIns="943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7" name="Google Shape;1817;p31"/>
          <p:cNvCxnSpPr/>
          <p:nvPr/>
        </p:nvCxnSpPr>
        <p:spPr>
          <a:xfrm>
            <a:off x="210813" y="3111760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8" name="Google Shape;1818;p31"/>
          <p:cNvCxnSpPr/>
          <p:nvPr/>
        </p:nvCxnSpPr>
        <p:spPr>
          <a:xfrm>
            <a:off x="210813" y="3452487"/>
            <a:ext cx="8388000" cy="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C0CCE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19" name="Google Shape;1819;p31"/>
          <p:cNvGrpSpPr/>
          <p:nvPr/>
        </p:nvGrpSpPr>
        <p:grpSpPr>
          <a:xfrm>
            <a:off x="239123" y="2808386"/>
            <a:ext cx="8187001" cy="334526"/>
            <a:chOff x="258719" y="626008"/>
            <a:chExt cx="8187002" cy="446034"/>
          </a:xfrm>
        </p:grpSpPr>
        <p:sp>
          <p:nvSpPr>
            <p:cNvPr id="1820" name="Google Shape;1820;p31"/>
            <p:cNvSpPr txBox="1"/>
            <p:nvPr/>
          </p:nvSpPr>
          <p:spPr>
            <a:xfrm>
              <a:off x="258719" y="626008"/>
              <a:ext cx="2402707" cy="44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are focused and work with partners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When necessary</a:t>
              </a:r>
              <a:endParaRPr/>
            </a:p>
          </p:txBody>
        </p:sp>
        <p:sp>
          <p:nvSpPr>
            <p:cNvPr id="1821" name="Google Shape;1821;p31"/>
            <p:cNvSpPr txBox="1"/>
            <p:nvPr/>
          </p:nvSpPr>
          <p:spPr>
            <a:xfrm>
              <a:off x="6410296" y="626008"/>
              <a:ext cx="2035425" cy="44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are unfocused &amp; fail to work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Sufficiently with partners</a:t>
              </a:r>
              <a:endParaRPr/>
            </a:p>
          </p:txBody>
        </p:sp>
        <p:grpSp>
          <p:nvGrpSpPr>
            <p:cNvPr id="1822" name="Google Shape;1822;p31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823" name="Google Shape;1823;p31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824" name="Google Shape;1824;p31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825" name="Google Shape;1825;p31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826" name="Google Shape;1826;p31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827" name="Google Shape;1827;p31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1828" name="Google Shape;1828;p31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1829" name="Google Shape;1829;p31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830" name="Google Shape;1830;p31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831" name="Google Shape;1831;p31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832" name="Google Shape;1832;p31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833" name="Google Shape;1833;p31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grpSp>
        <p:nvGrpSpPr>
          <p:cNvPr id="1834" name="Google Shape;1834;p31"/>
          <p:cNvGrpSpPr/>
          <p:nvPr/>
        </p:nvGrpSpPr>
        <p:grpSpPr>
          <a:xfrm>
            <a:off x="239123" y="3159170"/>
            <a:ext cx="8584174" cy="334526"/>
            <a:chOff x="258719" y="626008"/>
            <a:chExt cx="8584177" cy="446034"/>
          </a:xfrm>
        </p:grpSpPr>
        <p:sp>
          <p:nvSpPr>
            <p:cNvPr id="1835" name="Google Shape;1835;p31"/>
            <p:cNvSpPr txBox="1"/>
            <p:nvPr/>
          </p:nvSpPr>
          <p:spPr>
            <a:xfrm>
              <a:off x="258719" y="626008"/>
              <a:ext cx="1964959" cy="44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enjoy good working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Relationships with Key Partners</a:t>
              </a:r>
              <a:endParaRPr/>
            </a:p>
          </p:txBody>
        </p:sp>
        <p:sp>
          <p:nvSpPr>
            <p:cNvPr id="1836" name="Google Shape;1836;p31"/>
            <p:cNvSpPr txBox="1"/>
            <p:nvPr/>
          </p:nvSpPr>
          <p:spPr>
            <a:xfrm>
              <a:off x="6410293" y="626008"/>
              <a:ext cx="2432603" cy="44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Working relationships with Key Partners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88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Are conflict-ridden</a:t>
              </a:r>
              <a:endParaRPr/>
            </a:p>
          </p:txBody>
        </p:sp>
        <p:grpSp>
          <p:nvGrpSpPr>
            <p:cNvPr id="1837" name="Google Shape;1837;p31"/>
            <p:cNvGrpSpPr/>
            <p:nvPr/>
          </p:nvGrpSpPr>
          <p:grpSpPr>
            <a:xfrm>
              <a:off x="2629247" y="633766"/>
              <a:ext cx="1716807" cy="238400"/>
              <a:chOff x="3312414" y="632664"/>
              <a:chExt cx="1716807" cy="238400"/>
            </a:xfrm>
          </p:grpSpPr>
          <p:sp>
            <p:nvSpPr>
              <p:cNvPr id="1838" name="Google Shape;1838;p31"/>
              <p:cNvSpPr/>
              <p:nvPr/>
            </p:nvSpPr>
            <p:spPr>
              <a:xfrm>
                <a:off x="477195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839" name="Google Shape;1839;p31"/>
              <p:cNvSpPr/>
              <p:nvPr/>
            </p:nvSpPr>
            <p:spPr>
              <a:xfrm>
                <a:off x="440706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840" name="Google Shape;1840;p31"/>
              <p:cNvSpPr/>
              <p:nvPr/>
            </p:nvSpPr>
            <p:spPr>
              <a:xfrm>
                <a:off x="404218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841" name="Google Shape;1841;p31"/>
              <p:cNvSpPr/>
              <p:nvPr/>
            </p:nvSpPr>
            <p:spPr>
              <a:xfrm>
                <a:off x="3677299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842" name="Google Shape;1842;p31"/>
              <p:cNvSpPr/>
              <p:nvPr/>
            </p:nvSpPr>
            <p:spPr>
              <a:xfrm>
                <a:off x="331241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538CD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grpSp>
          <p:nvGrpSpPr>
            <p:cNvPr id="1843" name="Google Shape;1843;p31"/>
            <p:cNvGrpSpPr/>
            <p:nvPr/>
          </p:nvGrpSpPr>
          <p:grpSpPr>
            <a:xfrm>
              <a:off x="4670373" y="633766"/>
              <a:ext cx="1691531" cy="238400"/>
              <a:chOff x="5248434" y="632664"/>
              <a:chExt cx="1691531" cy="238400"/>
            </a:xfrm>
          </p:grpSpPr>
          <p:sp>
            <p:nvSpPr>
              <p:cNvPr id="1844" name="Google Shape;1844;p31"/>
              <p:cNvSpPr/>
              <p:nvPr/>
            </p:nvSpPr>
            <p:spPr>
              <a:xfrm>
                <a:off x="5248434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845" name="Google Shape;1845;p31"/>
              <p:cNvSpPr/>
              <p:nvPr/>
            </p:nvSpPr>
            <p:spPr>
              <a:xfrm>
                <a:off x="5607000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846" name="Google Shape;1846;p31"/>
              <p:cNvSpPr/>
              <p:nvPr/>
            </p:nvSpPr>
            <p:spPr>
              <a:xfrm>
                <a:off x="596556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847" name="Google Shape;1847;p31"/>
              <p:cNvSpPr/>
              <p:nvPr/>
            </p:nvSpPr>
            <p:spPr>
              <a:xfrm>
                <a:off x="6324132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848" name="Google Shape;1848;p31"/>
              <p:cNvSpPr/>
              <p:nvPr/>
            </p:nvSpPr>
            <p:spPr>
              <a:xfrm>
                <a:off x="6682696" y="632664"/>
                <a:ext cx="257269" cy="238400"/>
              </a:xfrm>
              <a:prstGeom prst="ellipse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</p:grpSp>
      <p:sp>
        <p:nvSpPr>
          <p:cNvPr id="1849" name="Google Shape;1849;p31"/>
          <p:cNvSpPr txBox="1"/>
          <p:nvPr/>
        </p:nvSpPr>
        <p:spPr>
          <a:xfrm>
            <a:off x="0" y="79936"/>
            <a:ext cx="2428332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Infrastructure Assessment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rthstar Apri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78F7D6E7598A4295D4C43471C3DD9C" ma:contentTypeVersion="10" ma:contentTypeDescription="Create a new document." ma:contentTypeScope="" ma:versionID="fbea376417ef6874cca81f88a51b6ebb">
  <xsd:schema xmlns:xsd="http://www.w3.org/2001/XMLSchema" xmlns:xs="http://www.w3.org/2001/XMLSchema" xmlns:p="http://schemas.microsoft.com/office/2006/metadata/properties" xmlns:ns2="2a12f89a-4652-456c-9c45-df04dddb4f2b" xmlns:ns3="a185d49b-a1c9-4f70-8de9-28bc34729288" targetNamespace="http://schemas.microsoft.com/office/2006/metadata/properties" ma:root="true" ma:fieldsID="c010518c4e627f283a4a0168d805a96e" ns2:_="" ns3:_="">
    <xsd:import namespace="2a12f89a-4652-456c-9c45-df04dddb4f2b"/>
    <xsd:import namespace="a185d49b-a1c9-4f70-8de9-28bc347292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2f89a-4652-456c-9c45-df04dddb4f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995281b-70e8-4f55-8558-04138d82a23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85d49b-a1c9-4f70-8de9-28bc347292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698fbc91-e137-4101-8517-d6033e7b0adc}" ma:internalName="TaxCatchAll" ma:showField="CatchAllData" ma:web="a185d49b-a1c9-4f70-8de9-28bc347292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185d49b-a1c9-4f70-8de9-28bc34729288">
      <UserInfo>
        <DisplayName>Felix Madago</DisplayName>
        <AccountId>19</AccountId>
        <AccountType/>
      </UserInfo>
      <UserInfo>
        <DisplayName>Omolara Akinlabi</DisplayName>
        <AccountId>33</AccountId>
        <AccountType/>
      </UserInfo>
    </SharedWithUsers>
    <TaxCatchAll xmlns="a185d49b-a1c9-4f70-8de9-28bc34729288" xsi:nil="true"/>
    <lcf76f155ced4ddcb4097134ff3c332f xmlns="2a12f89a-4652-456c-9c45-df04dddb4f2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6D62EA7-BA38-4058-BF80-101FB23DF53B}"/>
</file>

<file path=customXml/itemProps2.xml><?xml version="1.0" encoding="utf-8"?>
<ds:datastoreItem xmlns:ds="http://schemas.openxmlformats.org/officeDocument/2006/customXml" ds:itemID="{D1F087EC-A6EB-4854-988E-ADFB5FC44144}"/>
</file>

<file path=customXml/itemProps3.xml><?xml version="1.0" encoding="utf-8"?>
<ds:datastoreItem xmlns:ds="http://schemas.openxmlformats.org/officeDocument/2006/customXml" ds:itemID="{EB9568D6-F102-4E00-A656-FD6941883FE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2466</Words>
  <Application>Microsoft Office PowerPoint</Application>
  <PresentationFormat>On-screen Show (16:9)</PresentationFormat>
  <Paragraphs>1328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Simple Light</vt:lpstr>
      <vt:lpstr>Northstar April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Omolara Akinlabi</cp:lastModifiedBy>
  <cp:revision>51</cp:revision>
  <dcterms:modified xsi:type="dcterms:W3CDTF">2022-04-05T10:44:56Z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0x010100F278F7D6E7598A4295D4C43471C3DD9C</vt:lpwstr>
  </property>
</Properties>
</file>