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9" r:id="rId4"/>
    <p:sldId id="260" r:id="rId5"/>
    <p:sldId id="259" r:id="rId6"/>
    <p:sldId id="296" r:id="rId8"/>
    <p:sldId id="261" r:id="rId9"/>
    <p:sldId id="262" r:id="rId10"/>
    <p:sldId id="268" r:id="rId11"/>
    <p:sldId id="265" r:id="rId12"/>
    <p:sldId id="290" r:id="rId13"/>
    <p:sldId id="319" r:id="rId14"/>
    <p:sldId id="320" r:id="rId15"/>
    <p:sldId id="291" r:id="rId16"/>
    <p:sldId id="293" r:id="rId17"/>
    <p:sldId id="269" r:id="rId18"/>
    <p:sldId id="270" r:id="rId19"/>
    <p:sldId id="271" r:id="rId20"/>
    <p:sldId id="322" r:id="rId21"/>
    <p:sldId id="323" r:id="rId22"/>
    <p:sldId id="324" r:id="rId23"/>
    <p:sldId id="337" r:id="rId24"/>
    <p:sldId id="326" r:id="rId25"/>
    <p:sldId id="327" r:id="rId26"/>
    <p:sldId id="328" r:id="rId27"/>
    <p:sldId id="329" r:id="rId28"/>
    <p:sldId id="330" r:id="rId29"/>
    <p:sldId id="331" r:id="rId30"/>
    <p:sldId id="332" r:id="rId31"/>
    <p:sldId id="333" r:id="rId32"/>
    <p:sldId id="334" r:id="rId33"/>
    <p:sldId id="294" r:id="rId34"/>
    <p:sldId id="338" r:id="rId35"/>
    <p:sldId id="278" r:id="rId36"/>
    <p:sldId id="292" r:id="rId37"/>
    <p:sldId id="315" r:id="rId38"/>
    <p:sldId id="314" r:id="rId39"/>
    <p:sldId id="28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23" autoAdjust="0"/>
    <p:restoredTop sz="79911" autoAdjust="0"/>
  </p:normalViewPr>
  <p:slideViewPr>
    <p:cSldViewPr snapToGrid="0">
      <p:cViewPr varScale="1">
        <p:scale>
          <a:sx n="68" d="100"/>
          <a:sy n="68" d="100"/>
        </p:scale>
        <p:origin x="3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1.xml"/><Relationship Id="rId44" Type="http://schemas.openxmlformats.org/officeDocument/2006/relationships/customXmlProps" Target="../customXml/itemProps1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EE16AF-1EFB-4930-9253-E0318947A0E6}" type="doc">
      <dgm:prSet loTypeId="list" loCatId="list" qsTypeId="urn:microsoft.com/office/officeart/2005/8/quickstyle/simple1#2" qsCatId="simple" csTypeId="urn:microsoft.com/office/officeart/2005/8/colors/accent1_2#2" csCatId="accent1" phldr="1"/>
      <dgm:spPr/>
      <dgm:t>
        <a:bodyPr/>
        <a:lstStyle/>
        <a:p>
          <a:endParaRPr lang="zh-CN" altLang="en-US"/>
        </a:p>
      </dgm:t>
    </dgm:pt>
    <dgm:pt modelId="{D98EF68B-7296-45A6-8FCF-53691973AC70}">
      <dgm:prSet phldrT="[文本]" phldr="0" custT="1"/>
      <dgm:spPr>
        <a:solidFill>
          <a:schemeClr val="accent1"/>
        </a:solidFill>
        <a:ln>
          <a:solidFill>
            <a:schemeClr val="accent1"/>
          </a:solidFill>
        </a:ln>
      </dgm:spPr>
      <dgm:t>
        <a:bodyPr vert="horz" wrap="square"/>
        <a:p>
          <a:pPr algn="l">
            <a:lnSpc>
              <a:spcPct val="100000"/>
            </a:lnSpc>
            <a:spcBef>
              <a:spcPct val="0"/>
            </a:spcBef>
            <a:spcAft>
              <a:spcPct val="35000"/>
            </a:spcAft>
          </a:pPr>
          <a:r>
            <a:rPr lang="zh-CN" altLang="en-US" sz="1800" b="0" dirty="0" smtClean="0">
              <a:latin typeface="黑体" panose="02010609060101010101" pitchFamily="49" charset="-122"/>
              <a:ea typeface="黑体" panose="02010609060101010101" pitchFamily="49" charset="-122"/>
            </a:rPr>
            <a:t>现状分析</a:t>
          </a:r>
          <a:r>
            <a:rPr lang="zh-CN" altLang="en-US" sz="1800" b="0" dirty="0">
              <a:latin typeface="黑体" panose="02010609060101010101" pitchFamily="49" charset="-122"/>
              <a:ea typeface="黑体" panose="02010609060101010101" pitchFamily="49" charset="-122"/>
            </a:rPr>
            <a:t/>
          </a:r>
          <a:endParaRPr lang="zh-CN" altLang="en-US" sz="1800" b="0" dirty="0">
            <a:latin typeface="黑体" panose="02010609060101010101" pitchFamily="49" charset="-122"/>
            <a:ea typeface="黑体" panose="02010609060101010101" pitchFamily="49" charset="-122"/>
          </a:endParaRPr>
        </a:p>
      </dgm:t>
    </dgm:pt>
    <dgm:pt modelId="{DB14E1CA-A8F2-462A-86EF-33F6F2F12EB4}" cxnId="{26DD2A81-6726-47C9-B51B-9B9CBE92F773}" type="parTrans">
      <dgm:prSet/>
      <dgm:spPr/>
      <dgm:t>
        <a:bodyPr/>
        <a:lstStyle/>
        <a:p>
          <a:endParaRPr lang="zh-CN" altLang="en-US"/>
        </a:p>
      </dgm:t>
    </dgm:pt>
    <dgm:pt modelId="{328F3197-79B6-43DB-9E2C-794431F46EF1}" cxnId="{26DD2A81-6726-47C9-B51B-9B9CBE92F773}" type="sibTrans">
      <dgm:prSet/>
      <dgm:spPr/>
      <dgm:t>
        <a:bodyPr/>
        <a:lstStyle/>
        <a:p>
          <a:endParaRPr lang="zh-CN" altLang="en-US"/>
        </a:p>
      </dgm:t>
    </dgm:pt>
    <dgm:pt modelId="{93D72208-2362-4A33-A39A-AB61BD18C600}">
      <dgm:prSet phldrT="[文本]" phldr="0" custT="1"/>
      <dgm:spPr>
        <a:ln>
          <a:solidFill>
            <a:schemeClr val="accent1"/>
          </a:solidFill>
        </a:ln>
      </dgm:spPr>
      <dgm:t>
        <a:bodyPr vert="horz" wrap="square"/>
        <a:p>
          <a:pPr>
            <a:lnSpc>
              <a:spcPct val="120000"/>
            </a:lnSpc>
            <a:spcBef>
              <a:spcPct val="0"/>
            </a:spcBef>
            <a:spcAft>
              <a:spcPct val="15000"/>
            </a:spcAft>
          </a:pPr>
          <a:r>
            <a:rPr lang="en-US" altLang="zh-CN" sz="1600" dirty="0" smtClean="0">
              <a:latin typeface="Times New Roman" panose="02020603050405020304" pitchFamily="18" charset="0"/>
              <a:ea typeface="+mn-ea"/>
              <a:cs typeface="Times New Roman" panose="02020603050405020304" pitchFamily="18" charset="0"/>
            </a:rPr>
            <a:t>1</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smtClean="0">
              <a:latin typeface="Times New Roman" panose="02020603050405020304" pitchFamily="18" charset="0"/>
              <a:ea typeface="+mn-ea"/>
              <a:cs typeface="Times New Roman" panose="02020603050405020304" pitchFamily="18" charset="0"/>
            </a:rPr>
            <a:t>目前大多数家居控制只能支持智能设备，通过手机</a:t>
          </a:r>
          <a:r>
            <a:rPr lang="en-US" altLang="zh-CN" sz="1600" dirty="0" smtClean="0">
              <a:latin typeface="Times New Roman" panose="02020603050405020304" pitchFamily="18" charset="0"/>
              <a:ea typeface="+mn-ea"/>
              <a:cs typeface="Times New Roman" panose="02020603050405020304" pitchFamily="18" charset="0"/>
            </a:rPr>
            <a:t>APP</a:t>
          </a:r>
          <a:r>
            <a:rPr lang="zh-CN" altLang="en-US" sz="1600" dirty="0" smtClean="0">
              <a:latin typeface="Times New Roman" panose="02020603050405020304" pitchFamily="18" charset="0"/>
              <a:ea typeface="+mn-ea"/>
              <a:cs typeface="Times New Roman" panose="02020603050405020304" pitchFamily="18" charset="0"/>
            </a:rPr>
            <a:t>进行管理。</a:t>
          </a:r>
          <a:r>
            <a:rPr lang="zh-CN" altLang="en-US" sz="1600" dirty="0">
              <a:latin typeface="Times New Roman" panose="02020603050405020304" pitchFamily="18" charset="0"/>
              <a:ea typeface="+mn-ea"/>
              <a:cs typeface="Times New Roman" panose="02020603050405020304" pitchFamily="18" charset="0"/>
            </a:rPr>
            <a:t/>
          </a:r>
          <a:endParaRPr lang="zh-CN" altLang="en-US" sz="1600" dirty="0">
            <a:latin typeface="Times New Roman" panose="02020603050405020304" pitchFamily="18" charset="0"/>
            <a:ea typeface="+mn-ea"/>
            <a:cs typeface="Times New Roman" panose="02020603050405020304" pitchFamily="18" charset="0"/>
          </a:endParaRPr>
        </a:p>
      </dgm:t>
    </dgm:pt>
    <dgm:pt modelId="{39D6B4A1-2B51-43F0-82FB-8D3E8F56E930}" cxnId="{0BC945D4-4A8D-426E-83B3-6FFB3B29D87F}" type="parTrans">
      <dgm:prSet/>
      <dgm:spPr/>
      <dgm:t>
        <a:bodyPr/>
        <a:lstStyle/>
        <a:p>
          <a:endParaRPr lang="zh-CN" altLang="en-US"/>
        </a:p>
      </dgm:t>
    </dgm:pt>
    <dgm:pt modelId="{8A58B65B-F261-479F-8542-B822888FB2E9}" cxnId="{0BC945D4-4A8D-426E-83B3-6FFB3B29D87F}" type="sibTrans">
      <dgm:prSet/>
      <dgm:spPr/>
      <dgm:t>
        <a:bodyPr/>
        <a:lstStyle/>
        <a:p>
          <a:endParaRPr lang="zh-CN" altLang="en-US"/>
        </a:p>
      </dgm:t>
    </dgm:pt>
    <dgm:pt modelId="{50A7FFFE-E863-49AA-BEF3-F61BE849A4AF}">
      <dgm:prSet phldr="0" custT="1"/>
      <dgm:spPr/>
      <dgm:t>
        <a:bodyPr vert="horz" wrap="square"/>
        <a:p>
          <a:pPr>
            <a:lnSpc>
              <a:spcPct val="120000"/>
            </a:lnSpc>
            <a:spcBef>
              <a:spcPct val="0"/>
            </a:spcBef>
            <a:spcAft>
              <a:spcPct val="15000"/>
            </a:spcAft>
          </a:pPr>
          <a:r>
            <a:rPr lang="en-US" altLang="zh-CN" sz="1600" dirty="0">
              <a:solidFill>
                <a:schemeClr val="tx1"/>
              </a:solidFill>
              <a:latin typeface="Times New Roman" panose="02020603050405020304" pitchFamily="18" charset="0"/>
              <a:ea typeface="+mn-ea"/>
              <a:cs typeface="Times New Roman" panose="02020603050405020304" pitchFamily="18" charset="0"/>
            </a:rPr>
            <a:t>2</a:t>
          </a:r>
          <a:r>
            <a:rPr lang="zh-CN" altLang="en-US" sz="1600" dirty="0">
              <a:solidFill>
                <a:schemeClr val="tx1"/>
              </a:solidFill>
              <a:latin typeface="Times New Roman" panose="02020603050405020304" pitchFamily="18" charset="0"/>
              <a:ea typeface="+mn-ea"/>
              <a:cs typeface="Times New Roman" panose="02020603050405020304" pitchFamily="18" charset="0"/>
            </a:rPr>
            <a:t>、</a:t>
          </a:r>
          <a:r>
            <a:rPr lang="zh-CN" altLang="en-US" sz="1600" dirty="0">
              <a:solidFill>
                <a:schemeClr val="tx1"/>
              </a:solidFill>
              <a:latin typeface="Times New Roman" panose="02020603050405020304" pitchFamily="18" charset="0"/>
              <a:ea typeface="+mn-ea"/>
              <a:cs typeface="Times New Roman" panose="02020603050405020304" pitchFamily="18" charset="0"/>
            </a:rPr>
            <a:t>无法支持离线控制，强依赖网络</a:t>
          </a:r>
          <a:r>
            <a:rPr lang="zh-CN" altLang="en-US" sz="1600" dirty="0">
              <a:solidFill>
                <a:schemeClr val="tx1"/>
              </a:solidFill>
              <a:latin typeface="Times New Roman" panose="02020603050405020304" pitchFamily="18" charset="0"/>
              <a:ea typeface="+mn-ea"/>
              <a:cs typeface="Times New Roman" panose="02020603050405020304" pitchFamily="18" charset="0"/>
            </a:rPr>
            <a:t>。</a:t>
          </a:r>
          <a:endParaRPr lang="zh-CN" altLang="en-US" sz="1600" dirty="0">
            <a:solidFill>
              <a:schemeClr val="tx1"/>
            </a:solidFill>
            <a:latin typeface="Times New Roman" panose="02020603050405020304" pitchFamily="18" charset="0"/>
            <a:ea typeface="+mn-ea"/>
            <a:cs typeface="Times New Roman" panose="02020603050405020304" pitchFamily="18" charset="0"/>
          </a:endParaRPr>
        </a:p>
      </dgm:t>
    </dgm:pt>
    <dgm:pt modelId="{27B224E9-02A1-41D0-9F1C-C9FC5D24158F}" cxnId="{23A29CE5-DBDC-47C6-9D38-5E3A14953A9F}" type="parTrans">
      <dgm:prSet/>
      <dgm:spPr/>
    </dgm:pt>
    <dgm:pt modelId="{F112EE1F-4ADB-4B4D-816C-F2981A0D8E59}" cxnId="{23A29CE5-DBDC-47C6-9D38-5E3A14953A9F}" type="sibTrans">
      <dgm:prSet/>
      <dgm:spPr/>
    </dgm:pt>
    <dgm:pt modelId="{757591AF-E97B-47A7-AA7B-7894AED23B32}">
      <dgm:prSet phldr="0" custT="1"/>
      <dgm:spPr/>
      <dgm:t>
        <a:bodyPr vert="horz" wrap="square"/>
        <a:p>
          <a:pPr>
            <a:lnSpc>
              <a:spcPct val="120000"/>
            </a:lnSpc>
            <a:spcBef>
              <a:spcPct val="0"/>
            </a:spcBef>
            <a:spcAft>
              <a:spcPct val="15000"/>
            </a:spcAft>
          </a:pPr>
          <a:r>
            <a:rPr lang="en-US" altLang="zh-CN" sz="1600" dirty="0">
              <a:solidFill>
                <a:schemeClr val="tx1"/>
              </a:solidFill>
              <a:latin typeface="Times New Roman" panose="02020603050405020304" pitchFamily="18" charset="0"/>
              <a:ea typeface="+mn-ea"/>
              <a:cs typeface="Times New Roman" panose="02020603050405020304" pitchFamily="18" charset="0"/>
            </a:rPr>
            <a:t>3</a:t>
          </a:r>
          <a:r>
            <a:rPr lang="zh-CN" altLang="en-US" sz="1600" dirty="0">
              <a:solidFill>
                <a:schemeClr val="tx1"/>
              </a:solidFill>
              <a:latin typeface="Times New Roman" panose="02020603050405020304" pitchFamily="18" charset="0"/>
              <a:ea typeface="+mn-ea"/>
              <a:cs typeface="Times New Roman" panose="02020603050405020304" pitchFamily="18" charset="0"/>
            </a:rPr>
            <a:t>、可控制设备少，生态不完善。</a:t>
          </a:r>
          <a:endParaRPr lang="zh-CN" altLang="en-US" sz="1600" dirty="0">
            <a:solidFill>
              <a:schemeClr val="tx1"/>
            </a:solidFill>
            <a:latin typeface="Times New Roman" panose="02020603050405020304" pitchFamily="18" charset="0"/>
            <a:ea typeface="+mn-ea"/>
            <a:cs typeface="Times New Roman" panose="02020603050405020304" pitchFamily="18" charset="0"/>
          </a:endParaRPr>
        </a:p>
      </dgm:t>
    </dgm:pt>
    <dgm:pt modelId="{6EC677A5-FCB1-4D0E-B2CB-688990CB5720}" cxnId="{7480117A-014C-438B-B819-CE0AB5A6A3FF}" type="parTrans">
      <dgm:prSet/>
      <dgm:spPr/>
    </dgm:pt>
    <dgm:pt modelId="{EB9A6C52-5B3C-45E6-A8E1-2882229B271E}" cxnId="{7480117A-014C-438B-B819-CE0AB5A6A3FF}" type="sibTrans">
      <dgm:prSet/>
      <dgm:spPr/>
    </dgm:pt>
    <dgm:pt modelId="{37C6FE3D-A099-4C1A-9DBD-D0A6E0294087}">
      <dgm:prSet phldrT="[文本]" phldr="0" custT="1"/>
      <dgm:spPr>
        <a:solidFill>
          <a:schemeClr val="accent1"/>
        </a:solidFill>
      </dgm:spPr>
      <dgm:t>
        <a:bodyPr vert="horz" wrap="square"/>
        <a:p>
          <a:pPr algn="l">
            <a:lnSpc>
              <a:spcPct val="100000"/>
            </a:lnSpc>
            <a:spcBef>
              <a:spcPct val="0"/>
            </a:spcBef>
            <a:spcAft>
              <a:spcPct val="35000"/>
            </a:spcAft>
          </a:pPr>
          <a:r>
            <a:rPr lang="zh-CN" altLang="en-US" sz="1800" b="0" dirty="0" smtClean="0">
              <a:latin typeface="Times New Roman" panose="02020603050405020304" pitchFamily="18" charset="0"/>
              <a:ea typeface="黑体" panose="02010609060101010101" pitchFamily="49" charset="-122"/>
              <a:cs typeface="Times New Roman" panose="02020603050405020304" pitchFamily="18" charset="0"/>
            </a:rPr>
            <a:t>语音控制系统</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
          </a:r>
          <a:endParaRPr lang="zh-CN" alt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FAAA4EE-5C3C-414E-9B19-1B1413971EE8}" cxnId="{FFFD8895-A15C-4E21-B359-F5A7038107AC}" type="parTrans">
      <dgm:prSet/>
      <dgm:spPr/>
      <dgm:t>
        <a:bodyPr/>
        <a:lstStyle/>
        <a:p>
          <a:endParaRPr lang="zh-CN" altLang="en-US"/>
        </a:p>
      </dgm:t>
    </dgm:pt>
    <dgm:pt modelId="{D44DB541-AF7E-4C8C-B635-77F93F05B654}" cxnId="{FFFD8895-A15C-4E21-B359-F5A7038107AC}" type="sibTrans">
      <dgm:prSet/>
      <dgm:spPr/>
      <dgm:t>
        <a:bodyPr/>
        <a:lstStyle/>
        <a:p>
          <a:endParaRPr lang="zh-CN" altLang="en-US"/>
        </a:p>
      </dgm:t>
    </dgm:pt>
    <dgm:pt modelId="{2C35C53C-8F3B-4DE1-9B81-398085D2271E}">
      <dgm:prSet phldrT="[文本]" phldr="0" custT="1"/>
      <dgm:spPr>
        <a:ln>
          <a:solidFill>
            <a:schemeClr val="accent1"/>
          </a:solidFill>
        </a:ln>
      </dgm:spPr>
      <dgm:t>
        <a:bodyPr vert="horz" wrap="square"/>
        <a:p>
          <a:pPr>
            <a:lnSpc>
              <a:spcPct val="120000"/>
            </a:lnSpc>
            <a:spcBef>
              <a:spcPct val="0"/>
            </a:spcBef>
            <a:spcAft>
              <a:spcPct val="15000"/>
            </a:spcAft>
          </a:pPr>
          <a:r>
            <a:rPr lang="en-US" altLang="zh-CN" sz="1600" dirty="0" smtClean="0">
              <a:solidFill>
                <a:schemeClr val="tx1"/>
              </a:solidFill>
              <a:latin typeface="Times New Roman" panose="02020603050405020304" pitchFamily="18" charset="0"/>
              <a:ea typeface="+mn-ea"/>
              <a:cs typeface="Times New Roman" panose="02020603050405020304" pitchFamily="18" charset="0"/>
            </a:rPr>
            <a:t>1</a:t>
          </a:r>
          <a:r>
            <a:rPr lang="zh-CN" altLang="en-US" sz="16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1600" dirty="0" smtClean="0">
              <a:solidFill>
                <a:schemeClr val="tx1"/>
              </a:solidFill>
              <a:latin typeface="Times New Roman" panose="02020603050405020304" pitchFamily="18" charset="0"/>
              <a:ea typeface="+mn-ea"/>
              <a:cs typeface="Times New Roman" panose="02020603050405020304" pitchFamily="18" charset="0"/>
            </a:rPr>
            <a:t>不仅能支持在线语音识别，还能在网络状况不好的情况下正常执行控制指令</a:t>
          </a:r>
          <a:r>
            <a:rPr lang="zh-CN" altLang="en-US" sz="1600" dirty="0" smtClean="0">
              <a:solidFill>
                <a:schemeClr val="tx1"/>
              </a:solidFill>
              <a:latin typeface="Times New Roman" panose="02020603050405020304" pitchFamily="18" charset="0"/>
              <a:ea typeface="+mn-ea"/>
              <a:cs typeface="Times New Roman" panose="02020603050405020304" pitchFamily="18" charset="0"/>
            </a:rPr>
            <a:t>。</a:t>
          </a:r>
          <a:r>
            <a:rPr lang="zh-CN" altLang="en-US" sz="1600" dirty="0" smtClean="0">
              <a:solidFill>
                <a:schemeClr val="tx1"/>
              </a:solidFill>
              <a:latin typeface="Times New Roman" panose="02020603050405020304" pitchFamily="18" charset="0"/>
              <a:ea typeface="+mn-ea"/>
              <a:cs typeface="Times New Roman" panose="02020603050405020304" pitchFamily="18" charset="0"/>
            </a:rPr>
            <a:t/>
          </a:r>
          <a:endParaRPr lang="zh-CN" altLang="en-US" sz="1600" dirty="0" smtClean="0">
            <a:solidFill>
              <a:schemeClr val="tx1"/>
            </a:solidFill>
            <a:latin typeface="Times New Roman" panose="02020603050405020304" pitchFamily="18" charset="0"/>
            <a:ea typeface="+mn-ea"/>
            <a:cs typeface="Times New Roman" panose="02020603050405020304" pitchFamily="18" charset="0"/>
          </a:endParaRPr>
        </a:p>
      </dgm:t>
    </dgm:pt>
    <dgm:pt modelId="{3C6B6059-52CC-4809-9CEF-CA5A276C6D37}" cxnId="{AE7E1A7A-7360-4BE9-B39D-771962613BE7}" type="parTrans">
      <dgm:prSet/>
      <dgm:spPr/>
      <dgm:t>
        <a:bodyPr/>
        <a:lstStyle/>
        <a:p>
          <a:endParaRPr lang="zh-CN" altLang="en-US"/>
        </a:p>
      </dgm:t>
    </dgm:pt>
    <dgm:pt modelId="{0841329E-4554-4CD2-9CD9-BC683EF373BA}" cxnId="{AE7E1A7A-7360-4BE9-B39D-771962613BE7}" type="sibTrans">
      <dgm:prSet/>
      <dgm:spPr/>
      <dgm:t>
        <a:bodyPr/>
        <a:lstStyle/>
        <a:p>
          <a:endParaRPr lang="zh-CN" altLang="en-US"/>
        </a:p>
      </dgm:t>
    </dgm:pt>
    <dgm:pt modelId="{7F0E2562-FA70-44D7-B1F7-12AAC52B10D9}">
      <dgm:prSet phldr="0" custT="1"/>
      <dgm:spPr/>
      <dgm:t>
        <a:bodyPr vert="horz" wrap="square"/>
        <a:p>
          <a:pPr>
            <a:lnSpc>
              <a:spcPct val="120000"/>
            </a:lnSpc>
            <a:spcBef>
              <a:spcPct val="0"/>
            </a:spcBef>
            <a:spcAft>
              <a:spcPct val="15000"/>
            </a:spcAft>
          </a:pPr>
          <a:r>
            <a:rPr lang="en-US" altLang="zh-CN" sz="1600" dirty="0" smtClean="0">
              <a:solidFill>
                <a:schemeClr val="tx1"/>
              </a:solidFill>
              <a:latin typeface="Times New Roman" panose="02020603050405020304" pitchFamily="18" charset="0"/>
              <a:ea typeface="+mn-ea"/>
              <a:cs typeface="Times New Roman" panose="02020603050405020304" pitchFamily="18" charset="0"/>
            </a:rPr>
            <a:t>2</a:t>
          </a:r>
          <a:r>
            <a:rPr lang="zh-CN" altLang="en-US" sz="1600" dirty="0" smtClean="0">
              <a:solidFill>
                <a:schemeClr val="tx1"/>
              </a:solidFill>
              <a:latin typeface="Times New Roman" panose="02020603050405020304" pitchFamily="18" charset="0"/>
              <a:ea typeface="+mn-ea"/>
              <a:cs typeface="Times New Roman" panose="02020603050405020304" pitchFamily="18" charset="0"/>
            </a:rPr>
            <a:t>、可支持红</a:t>
          </a:r>
          <a:r>
            <a:rPr lang="zh-CN" altLang="en-US" sz="1600" dirty="0" smtClean="0">
              <a:latin typeface="Times New Roman" panose="02020603050405020304" pitchFamily="18" charset="0"/>
              <a:ea typeface="+mn-ea"/>
              <a:cs typeface="Times New Roman" panose="02020603050405020304" pitchFamily="18" charset="0"/>
            </a:rPr>
            <a:t>外，蓝牙，</a:t>
          </a:r>
          <a:r>
            <a:rPr lang="en-US" altLang="zh-CN" sz="1600" dirty="0" smtClean="0">
              <a:latin typeface="Times New Roman" panose="02020603050405020304" pitchFamily="18" charset="0"/>
              <a:ea typeface="+mn-ea"/>
              <a:cs typeface="Times New Roman" panose="02020603050405020304" pitchFamily="18" charset="0"/>
            </a:rPr>
            <a:t>WiFi</a:t>
          </a:r>
          <a:r>
            <a:rPr lang="zh-CN" altLang="en-US" sz="1600" dirty="0" smtClean="0">
              <a:latin typeface="Times New Roman" panose="02020603050405020304" pitchFamily="18" charset="0"/>
              <a:ea typeface="+mn-ea"/>
              <a:cs typeface="Times New Roman" panose="02020603050405020304" pitchFamily="18" charset="0"/>
            </a:rPr>
            <a:t>相关接口的设备，支持标准的控制协议。</a:t>
          </a:r>
          <a:r>
            <a:rPr lang="zh-CN" altLang="en-US" sz="1600" dirty="0">
              <a:latin typeface="Times New Roman" panose="02020603050405020304" pitchFamily="18" charset="0"/>
              <a:ea typeface="+mn-ea"/>
              <a:cs typeface="Times New Roman" panose="02020603050405020304" pitchFamily="18" charset="0"/>
            </a:rPr>
            <a:t/>
          </a:r>
          <a:endParaRPr lang="zh-CN" altLang="en-US" sz="1600" dirty="0">
            <a:latin typeface="Times New Roman" panose="02020603050405020304" pitchFamily="18" charset="0"/>
            <a:ea typeface="+mn-ea"/>
            <a:cs typeface="Times New Roman" panose="02020603050405020304" pitchFamily="18" charset="0"/>
          </a:endParaRPr>
        </a:p>
      </dgm:t>
    </dgm:pt>
    <dgm:pt modelId="{D8F7987F-CCAD-497F-AFD2-D4CDE72C53ED}" cxnId="{9E06331C-6545-4679-BAF5-79CB997A8084}" type="parTrans">
      <dgm:prSet/>
      <dgm:spPr/>
    </dgm:pt>
    <dgm:pt modelId="{089D13C5-D4A8-4727-BDF6-972BA3E2409C}" cxnId="{9E06331C-6545-4679-BAF5-79CB997A8084}" type="sibTrans">
      <dgm:prSet/>
      <dgm:spPr/>
    </dgm:pt>
    <dgm:pt modelId="{D5436051-2205-433B-963E-8463C1357A64}" type="pres">
      <dgm:prSet presAssocID="{D5EE16AF-1EFB-4930-9253-E0318947A0E6}" presName="linear" presStyleCnt="0">
        <dgm:presLayoutVars>
          <dgm:dir/>
          <dgm:animLvl val="lvl"/>
          <dgm:resizeHandles val="exact"/>
        </dgm:presLayoutVars>
      </dgm:prSet>
      <dgm:spPr/>
      <dgm:t>
        <a:bodyPr/>
        <a:lstStyle/>
        <a:p>
          <a:endParaRPr lang="zh-CN" altLang="en-US"/>
        </a:p>
      </dgm:t>
    </dgm:pt>
    <dgm:pt modelId="{638F571F-BB87-4717-82D6-E2D89B8524C4}" type="pres">
      <dgm:prSet presAssocID="{D98EF68B-7296-45A6-8FCF-53691973AC70}" presName="parentLin" presStyleCnt="0"/>
      <dgm:spPr/>
    </dgm:pt>
    <dgm:pt modelId="{7AEFCB23-9393-42B9-8CD9-92F1CC4F1B3D}" type="pres">
      <dgm:prSet presAssocID="{D98EF68B-7296-45A6-8FCF-53691973AC70}" presName="parentLeftMargin" presStyleCnt="0"/>
      <dgm:spPr/>
      <dgm:t>
        <a:bodyPr/>
        <a:lstStyle/>
        <a:p>
          <a:endParaRPr lang="zh-CN" altLang="en-US"/>
        </a:p>
      </dgm:t>
    </dgm:pt>
    <dgm:pt modelId="{F5E4B577-8145-4775-A97F-250A65B1ED39}" type="pres">
      <dgm:prSet presAssocID="{D98EF68B-7296-45A6-8FCF-53691973AC70}" presName="parentText" presStyleLbl="node1" presStyleIdx="0" presStyleCnt="2" custScaleX="52805" custScaleY="128946" custLinFactNeighborY="11913">
        <dgm:presLayoutVars>
          <dgm:chMax val="0"/>
          <dgm:bulletEnabled val="1"/>
        </dgm:presLayoutVars>
      </dgm:prSet>
      <dgm:spPr/>
      <dgm:t>
        <a:bodyPr/>
        <a:lstStyle/>
        <a:p>
          <a:endParaRPr lang="zh-CN" altLang="en-US"/>
        </a:p>
      </dgm:t>
    </dgm:pt>
    <dgm:pt modelId="{BF6BCEB9-461D-4631-A5C0-B6E31D318700}" type="pres">
      <dgm:prSet presAssocID="{D98EF68B-7296-45A6-8FCF-53691973AC70}" presName="negativeSpace" presStyleCnt="0"/>
      <dgm:spPr/>
    </dgm:pt>
    <dgm:pt modelId="{EA17AB9A-AECC-4BAA-97F8-C307B3ED0046}" type="pres">
      <dgm:prSet presAssocID="{D98EF68B-7296-45A6-8FCF-53691973AC70}" presName="childText" presStyleLbl="conFgAcc1" presStyleIdx="0" presStyleCnt="2" custScaleX="100000" custScaleY="101493" custLinFactNeighborY="65068">
        <dgm:presLayoutVars>
          <dgm:bulletEnabled val="1"/>
        </dgm:presLayoutVars>
      </dgm:prSet>
      <dgm:spPr/>
      <dgm:t>
        <a:bodyPr/>
        <a:lstStyle/>
        <a:p>
          <a:endParaRPr lang="zh-CN" altLang="en-US"/>
        </a:p>
      </dgm:t>
    </dgm:pt>
    <dgm:pt modelId="{DBB51266-FD32-4F12-AF1E-44767A71F285}" type="pres">
      <dgm:prSet presAssocID="{328F3197-79B6-43DB-9E2C-794431F46EF1}" presName="spaceBetweenRectangles" presStyleCnt="0"/>
      <dgm:spPr/>
    </dgm:pt>
    <dgm:pt modelId="{B791AFC8-A9F7-4DC3-9D92-E4BDB7AFE63F}" type="pres">
      <dgm:prSet presAssocID="{37C6FE3D-A099-4C1A-9DBD-D0A6E0294087}" presName="parentLin" presStyleCnt="0"/>
      <dgm:spPr/>
    </dgm:pt>
    <dgm:pt modelId="{39428BF5-A838-4EAF-8E00-888A5525BD3B}" type="pres">
      <dgm:prSet presAssocID="{37C6FE3D-A099-4C1A-9DBD-D0A6E0294087}" presName="parentLeftMargin" presStyleCnt="0"/>
      <dgm:spPr/>
      <dgm:t>
        <a:bodyPr/>
        <a:lstStyle/>
        <a:p>
          <a:endParaRPr lang="zh-CN" altLang="en-US"/>
        </a:p>
      </dgm:t>
    </dgm:pt>
    <dgm:pt modelId="{8488119C-A622-415D-98F6-532904144E84}" type="pres">
      <dgm:prSet presAssocID="{37C6FE3D-A099-4C1A-9DBD-D0A6E0294087}" presName="parentText" presStyleLbl="node1" presStyleIdx="1" presStyleCnt="2" custScaleX="52805" custScaleY="126874" custLinFactNeighborY="3379">
        <dgm:presLayoutVars>
          <dgm:chMax val="0"/>
          <dgm:bulletEnabled val="1"/>
        </dgm:presLayoutVars>
      </dgm:prSet>
      <dgm:spPr/>
      <dgm:t>
        <a:bodyPr/>
        <a:lstStyle/>
        <a:p>
          <a:endParaRPr lang="zh-CN" altLang="en-US"/>
        </a:p>
      </dgm:t>
    </dgm:pt>
    <dgm:pt modelId="{729EB682-ED3D-49B7-BAF7-A19B448A12DE}" type="pres">
      <dgm:prSet presAssocID="{37C6FE3D-A099-4C1A-9DBD-D0A6E0294087}" presName="negativeSpace" presStyleCnt="0"/>
      <dgm:spPr/>
    </dgm:pt>
    <dgm:pt modelId="{81C36E1A-81DE-4A4F-AB20-4D45195695CE}" type="pres">
      <dgm:prSet presAssocID="{37C6FE3D-A099-4C1A-9DBD-D0A6E0294087}" presName="childText" presStyleLbl="conFgAcc1" presStyleIdx="1" presStyleCnt="2" custScaleX="100000" custScaleY="95778" custLinFactNeighborY="14796">
        <dgm:presLayoutVars>
          <dgm:bulletEnabled val="1"/>
        </dgm:presLayoutVars>
      </dgm:prSet>
      <dgm:spPr/>
      <dgm:t>
        <a:bodyPr/>
        <a:lstStyle/>
        <a:p>
          <a:endParaRPr lang="zh-CN" altLang="en-US"/>
        </a:p>
      </dgm:t>
    </dgm:pt>
  </dgm:ptLst>
  <dgm:cxnLst>
    <dgm:cxn modelId="{26DD2A81-6726-47C9-B51B-9B9CBE92F773}" srcId="{D5EE16AF-1EFB-4930-9253-E0318947A0E6}" destId="{D98EF68B-7296-45A6-8FCF-53691973AC70}" srcOrd="0" destOrd="0" parTransId="{DB14E1CA-A8F2-462A-86EF-33F6F2F12EB4}" sibTransId="{328F3197-79B6-43DB-9E2C-794431F46EF1}"/>
    <dgm:cxn modelId="{0BC945D4-4A8D-426E-83B3-6FFB3B29D87F}" srcId="{D98EF68B-7296-45A6-8FCF-53691973AC70}" destId="{93D72208-2362-4A33-A39A-AB61BD18C600}" srcOrd="0" destOrd="0" parTransId="{39D6B4A1-2B51-43F0-82FB-8D3E8F56E930}" sibTransId="{8A58B65B-F261-479F-8542-B822888FB2E9}"/>
    <dgm:cxn modelId="{23A29CE5-DBDC-47C6-9D38-5E3A14953A9F}" srcId="{D98EF68B-7296-45A6-8FCF-53691973AC70}" destId="{50A7FFFE-E863-49AA-BEF3-F61BE849A4AF}" srcOrd="1" destOrd="0" parTransId="{27B224E9-02A1-41D0-9F1C-C9FC5D24158F}" sibTransId="{F112EE1F-4ADB-4B4D-816C-F2981A0D8E59}"/>
    <dgm:cxn modelId="{7480117A-014C-438B-B819-CE0AB5A6A3FF}" srcId="{D98EF68B-7296-45A6-8FCF-53691973AC70}" destId="{757591AF-E97B-47A7-AA7B-7894AED23B32}" srcOrd="2" destOrd="0" parTransId="{6EC677A5-FCB1-4D0E-B2CB-688990CB5720}" sibTransId="{EB9A6C52-5B3C-45E6-A8E1-2882229B271E}"/>
    <dgm:cxn modelId="{FFFD8895-A15C-4E21-B359-F5A7038107AC}" srcId="{D5EE16AF-1EFB-4930-9253-E0318947A0E6}" destId="{37C6FE3D-A099-4C1A-9DBD-D0A6E0294087}" srcOrd="1" destOrd="0" parTransId="{5FAAA4EE-5C3C-414E-9B19-1B1413971EE8}" sibTransId="{D44DB541-AF7E-4C8C-B635-77F93F05B654}"/>
    <dgm:cxn modelId="{AE7E1A7A-7360-4BE9-B39D-771962613BE7}" srcId="{37C6FE3D-A099-4C1A-9DBD-D0A6E0294087}" destId="{2C35C53C-8F3B-4DE1-9B81-398085D2271E}" srcOrd="0" destOrd="1" parTransId="{3C6B6059-52CC-4809-9CEF-CA5A276C6D37}" sibTransId="{0841329E-4554-4CD2-9CD9-BC683EF373BA}"/>
    <dgm:cxn modelId="{9E06331C-6545-4679-BAF5-79CB997A8084}" srcId="{37C6FE3D-A099-4C1A-9DBD-D0A6E0294087}" destId="{7F0E2562-FA70-44D7-B1F7-12AAC52B10D9}" srcOrd="1" destOrd="1" parTransId="{D8F7987F-CCAD-497F-AFD2-D4CDE72C53ED}" sibTransId="{089D13C5-D4A8-4727-BDF6-972BA3E2409C}"/>
    <dgm:cxn modelId="{44CD08E9-A223-4BA3-A857-AD55622755D1}" type="presOf" srcId="{D5EE16AF-1EFB-4930-9253-E0318947A0E6}" destId="{D5436051-2205-433B-963E-8463C1357A64}" srcOrd="0" destOrd="0" presId="urn:microsoft.com/office/officeart/2005/8/layout/list1#2"/>
    <dgm:cxn modelId="{F560199E-2A1D-47E5-8572-84B6217F16EE}" type="presParOf" srcId="{D5436051-2205-433B-963E-8463C1357A64}" destId="{638F571F-BB87-4717-82D6-E2D89B8524C4}" srcOrd="0" destOrd="0" presId="urn:microsoft.com/office/officeart/2005/8/layout/list1#2"/>
    <dgm:cxn modelId="{6DF53D39-CEA2-43D3-8CF1-5E5C3547406B}" type="presParOf" srcId="{638F571F-BB87-4717-82D6-E2D89B8524C4}" destId="{7AEFCB23-9393-42B9-8CD9-92F1CC4F1B3D}" srcOrd="0" destOrd="0" presId="urn:microsoft.com/office/officeart/2005/8/layout/list1#2"/>
    <dgm:cxn modelId="{3F290165-F694-4B0E-8612-4150C6E52985}" type="presOf" srcId="{D98EF68B-7296-45A6-8FCF-53691973AC70}" destId="{7AEFCB23-9393-42B9-8CD9-92F1CC4F1B3D}" srcOrd="0" destOrd="0" presId="urn:microsoft.com/office/officeart/2005/8/layout/list1#2"/>
    <dgm:cxn modelId="{25888B61-9A33-45F5-89F9-211A9DA7962F}" type="presParOf" srcId="{638F571F-BB87-4717-82D6-E2D89B8524C4}" destId="{F5E4B577-8145-4775-A97F-250A65B1ED39}" srcOrd="1" destOrd="0" presId="urn:microsoft.com/office/officeart/2005/8/layout/list1#2"/>
    <dgm:cxn modelId="{61A04005-C57C-4EBE-90C4-97319DC81C9D}" type="presOf" srcId="{D98EF68B-7296-45A6-8FCF-53691973AC70}" destId="{F5E4B577-8145-4775-A97F-250A65B1ED39}" srcOrd="0" destOrd="0" presId="urn:microsoft.com/office/officeart/2005/8/layout/list1#2"/>
    <dgm:cxn modelId="{0D39ACB4-066B-4617-ABB9-ADC532AB3475}" type="presParOf" srcId="{D5436051-2205-433B-963E-8463C1357A64}" destId="{BF6BCEB9-461D-4631-A5C0-B6E31D318700}" srcOrd="1" destOrd="0" presId="urn:microsoft.com/office/officeart/2005/8/layout/list1#2"/>
    <dgm:cxn modelId="{6BA234AF-B42B-4407-BCB8-DB6457B278E9}" type="presParOf" srcId="{D5436051-2205-433B-963E-8463C1357A64}" destId="{EA17AB9A-AECC-4BAA-97F8-C307B3ED0046}" srcOrd="2" destOrd="0" presId="urn:microsoft.com/office/officeart/2005/8/layout/list1#2"/>
    <dgm:cxn modelId="{21E381C6-684C-4B45-B4CB-1E1EC9674078}" type="presOf" srcId="{93D72208-2362-4A33-A39A-AB61BD18C600}" destId="{EA17AB9A-AECC-4BAA-97F8-C307B3ED0046}" srcOrd="0" destOrd="0" presId="urn:microsoft.com/office/officeart/2005/8/layout/list1#2"/>
    <dgm:cxn modelId="{95BE080C-DC52-4D67-B270-9907D7178EBC}" type="presOf" srcId="{50A7FFFE-E863-49AA-BEF3-F61BE849A4AF}" destId="{EA17AB9A-AECC-4BAA-97F8-C307B3ED0046}" srcOrd="0" destOrd="1" presId="urn:microsoft.com/office/officeart/2005/8/layout/list1#2"/>
    <dgm:cxn modelId="{F9C8EB14-EFAB-4F68-B3D3-76A850D4A625}" type="presOf" srcId="{757591AF-E97B-47A7-AA7B-7894AED23B32}" destId="{EA17AB9A-AECC-4BAA-97F8-C307B3ED0046}" srcOrd="0" destOrd="2" presId="urn:microsoft.com/office/officeart/2005/8/layout/list1#2"/>
    <dgm:cxn modelId="{D97F4F11-C307-4E35-A66F-7D4F8166319F}" type="presParOf" srcId="{D5436051-2205-433B-963E-8463C1357A64}" destId="{DBB51266-FD32-4F12-AF1E-44767A71F285}" srcOrd="3" destOrd="0" presId="urn:microsoft.com/office/officeart/2005/8/layout/list1#2"/>
    <dgm:cxn modelId="{21305E91-8ECF-42A8-9C33-4B27E2607DAD}" type="presParOf" srcId="{D5436051-2205-433B-963E-8463C1357A64}" destId="{B791AFC8-A9F7-4DC3-9D92-E4BDB7AFE63F}" srcOrd="4" destOrd="0" presId="urn:microsoft.com/office/officeart/2005/8/layout/list1#2"/>
    <dgm:cxn modelId="{CC3845DA-65A5-4D22-B968-F02D0D4B7841}" type="presParOf" srcId="{B791AFC8-A9F7-4DC3-9D92-E4BDB7AFE63F}" destId="{39428BF5-A838-4EAF-8E00-888A5525BD3B}" srcOrd="0" destOrd="4" presId="urn:microsoft.com/office/officeart/2005/8/layout/list1#2"/>
    <dgm:cxn modelId="{3E26C3D9-E1AB-4689-BD0D-2E5D70A2FB20}" type="presOf" srcId="{37C6FE3D-A099-4C1A-9DBD-D0A6E0294087}" destId="{39428BF5-A838-4EAF-8E00-888A5525BD3B}" srcOrd="0" destOrd="0" presId="urn:microsoft.com/office/officeart/2005/8/layout/list1#2"/>
    <dgm:cxn modelId="{EE72BB2A-BBF8-42E1-BA10-8DD3D8F0EA49}" type="presParOf" srcId="{B791AFC8-A9F7-4DC3-9D92-E4BDB7AFE63F}" destId="{8488119C-A622-415D-98F6-532904144E84}" srcOrd="1" destOrd="4" presId="urn:microsoft.com/office/officeart/2005/8/layout/list1#2"/>
    <dgm:cxn modelId="{300974A7-22C9-40D7-8844-F545FC00C977}" type="presOf" srcId="{37C6FE3D-A099-4C1A-9DBD-D0A6E0294087}" destId="{8488119C-A622-415D-98F6-532904144E84}" srcOrd="0" destOrd="0" presId="urn:microsoft.com/office/officeart/2005/8/layout/list1#2"/>
    <dgm:cxn modelId="{E1C7CAC3-3F02-4B02-9C38-F6ACC7B49EF0}" type="presParOf" srcId="{D5436051-2205-433B-963E-8463C1357A64}" destId="{729EB682-ED3D-49B7-BAF7-A19B448A12DE}" srcOrd="5" destOrd="0" presId="urn:microsoft.com/office/officeart/2005/8/layout/list1#2"/>
    <dgm:cxn modelId="{5E02239C-C30C-4B12-9F31-D356073EFC26}" type="presParOf" srcId="{D5436051-2205-433B-963E-8463C1357A64}" destId="{81C36E1A-81DE-4A4F-AB20-4D45195695CE}" srcOrd="6" destOrd="0" presId="urn:microsoft.com/office/officeart/2005/8/layout/list1#2"/>
    <dgm:cxn modelId="{1227C458-7577-4D6A-AEB9-8A8E2C5022FD}" type="presOf" srcId="{2C35C53C-8F3B-4DE1-9B81-398085D2271E}" destId="{81C36E1A-81DE-4A4F-AB20-4D45195695CE}" srcOrd="0" destOrd="0" presId="urn:microsoft.com/office/officeart/2005/8/layout/list1#2"/>
    <dgm:cxn modelId="{B269E19B-7F13-4C0D-8415-C62208D3D8F9}" type="presOf" srcId="{7F0E2562-FA70-44D7-B1F7-12AAC52B10D9}" destId="{81C36E1A-81DE-4A4F-AB20-4D45195695CE}" srcOrd="0" destOrd="1" presId="urn:microsoft.com/office/officeart/2005/8/layout/list1#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7AB9A-AECC-4BAA-97F8-C307B3ED0046}">
      <dsp:nvSpPr>
        <dsp:cNvPr id="0" name=""/>
        <dsp:cNvSpPr/>
      </dsp:nvSpPr>
      <dsp:spPr>
        <a:xfrm>
          <a:off x="0" y="335896"/>
          <a:ext cx="8785751" cy="1093384"/>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872" tIns="187452" rIns="681872" bIns="113792" numCol="1" spcCol="1270" anchor="t" anchorCtr="0">
          <a:noAutofit/>
        </a:bodyPr>
        <a:lstStyle/>
        <a:p>
          <a:pPr marL="171450" lvl="1" indent="-171450" algn="l" defTabSz="711200">
            <a:lnSpc>
              <a:spcPct val="120000"/>
            </a:lnSpc>
            <a:spcBef>
              <a:spcPct val="0"/>
            </a:spcBef>
            <a:spcAft>
              <a:spcPct val="15000"/>
            </a:spcAft>
            <a:buChar char="••"/>
          </a:pPr>
          <a:r>
            <a:rPr lang="zh-CN" altLang="en-US" sz="1600" kern="1200" dirty="0" smtClean="0">
              <a:solidFill>
                <a:schemeClr val="accent1"/>
              </a:solidFill>
              <a:latin typeface="Times New Roman" panose="02020603050405020304" pitchFamily="18" charset="0"/>
              <a:ea typeface="+mn-ea"/>
              <a:cs typeface="Times New Roman" panose="02020603050405020304" pitchFamily="18" charset="0"/>
            </a:rPr>
            <a:t>现状分析</a:t>
          </a:r>
          <a:r>
            <a:rPr lang="zh-CN" altLang="en-US" sz="1600" kern="1200" dirty="0" smtClean="0">
              <a:latin typeface="Times New Roman" panose="02020603050405020304" pitchFamily="18" charset="0"/>
              <a:ea typeface="+mn-ea"/>
              <a:cs typeface="Times New Roman" panose="02020603050405020304" pitchFamily="18" charset="0"/>
            </a:rPr>
            <a:t>：传统路由器对外开放了管理接口，用于上层设备形态管理路由器。</a:t>
          </a:r>
          <a:endParaRPr lang="zh-CN" altLang="en-US" sz="1600" kern="1200" dirty="0">
            <a:latin typeface="Times New Roman" panose="02020603050405020304" pitchFamily="18" charset="0"/>
            <a:ea typeface="+mn-ea"/>
            <a:cs typeface="Times New Roman" panose="02020603050405020304" pitchFamily="18" charset="0"/>
          </a:endParaRPr>
        </a:p>
        <a:p>
          <a:pPr marL="171450" lvl="1" indent="-171450" algn="l" defTabSz="711200">
            <a:lnSpc>
              <a:spcPct val="120000"/>
            </a:lnSpc>
            <a:spcBef>
              <a:spcPct val="0"/>
            </a:spcBef>
            <a:spcAft>
              <a:spcPct val="15000"/>
            </a:spcAft>
            <a:buChar char="••"/>
          </a:pPr>
          <a:r>
            <a:rPr lang="zh-CN" altLang="en-US" sz="1600" kern="1200" dirty="0">
              <a:solidFill>
                <a:schemeClr val="accent1"/>
              </a:solidFill>
              <a:latin typeface="Times New Roman" panose="02020603050405020304" pitchFamily="18" charset="0"/>
              <a:ea typeface="+mn-ea"/>
              <a:cs typeface="Times New Roman" panose="02020603050405020304" pitchFamily="18" charset="0"/>
            </a:rPr>
            <a:t>本课题对比</a:t>
          </a:r>
          <a:r>
            <a:rPr lang="zh-CN" altLang="en-US" sz="1600" kern="1200" dirty="0" smtClean="0">
              <a:latin typeface="Times New Roman" panose="02020603050405020304" pitchFamily="18" charset="0"/>
              <a:ea typeface="+mn-ea"/>
              <a:cs typeface="Times New Roman" panose="02020603050405020304" pitchFamily="18" charset="0"/>
            </a:rPr>
            <a:t>：管理软件使分布式路由器具有</a:t>
          </a:r>
          <a:r>
            <a:rPr lang="zh-CN" altLang="en-US" sz="1600" b="1" kern="1200" dirty="0" smtClean="0">
              <a:solidFill>
                <a:schemeClr val="accent1"/>
              </a:solidFill>
              <a:latin typeface="Times New Roman" panose="02020603050405020304" pitchFamily="18" charset="0"/>
              <a:ea typeface="+mn-ea"/>
              <a:cs typeface="Times New Roman" panose="02020603050405020304" pitchFamily="18" charset="0"/>
            </a:rPr>
            <a:t>管理和被管理</a:t>
          </a:r>
          <a:r>
            <a:rPr lang="zh-CN" altLang="en-US" sz="1600" kern="1200" dirty="0" smtClean="0">
              <a:latin typeface="Times New Roman" panose="02020603050405020304" pitchFamily="18" charset="0"/>
              <a:ea typeface="+mn-ea"/>
              <a:cs typeface="Times New Roman" panose="02020603050405020304" pitchFamily="18" charset="0"/>
            </a:rPr>
            <a:t>的功能。</a:t>
          </a:r>
          <a:endParaRPr lang="zh-CN" altLang="en-US" sz="1600" kern="1200" dirty="0">
            <a:latin typeface="Times New Roman" panose="02020603050405020304" pitchFamily="18" charset="0"/>
            <a:ea typeface="+mn-ea"/>
            <a:cs typeface="Times New Roman" panose="02020603050405020304" pitchFamily="18" charset="0"/>
          </a:endParaRPr>
        </a:p>
      </dsp:txBody>
      <dsp:txXfrm>
        <a:off x="0" y="335896"/>
        <a:ext cx="8785751" cy="1093384"/>
      </dsp:txXfrm>
    </dsp:sp>
    <dsp:sp modelId="{F5E4B577-8145-4775-A97F-250A65B1ED39}">
      <dsp:nvSpPr>
        <dsp:cNvPr id="0" name=""/>
        <dsp:cNvSpPr/>
      </dsp:nvSpPr>
      <dsp:spPr>
        <a:xfrm>
          <a:off x="439287" y="56274"/>
          <a:ext cx="3247521" cy="456778"/>
        </a:xfrm>
        <a:prstGeom prst="round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56" tIns="0" rIns="232456" bIns="0" numCol="1" spcCol="1270" anchor="ctr" anchorCtr="0">
          <a:noAutofit/>
        </a:bodyPr>
        <a:lstStyle/>
        <a:p>
          <a:pPr lvl="0" algn="l" defTabSz="800100">
            <a:lnSpc>
              <a:spcPct val="90000"/>
            </a:lnSpc>
            <a:spcBef>
              <a:spcPct val="0"/>
            </a:spcBef>
            <a:spcAft>
              <a:spcPct val="35000"/>
            </a:spcAft>
          </a:pPr>
          <a:r>
            <a:rPr lang="zh-CN" altLang="en-US" sz="1800" b="0" kern="1200" dirty="0" smtClean="0">
              <a:latin typeface="黑体" panose="02010609060101010101" pitchFamily="49" charset="-122"/>
              <a:ea typeface="黑体" panose="02010609060101010101" pitchFamily="49" charset="-122"/>
            </a:rPr>
            <a:t>传统路由器</a:t>
          </a:r>
          <a:endParaRPr lang="zh-CN" altLang="en-US" sz="1800" b="0" kern="1200" dirty="0">
            <a:latin typeface="黑体" panose="02010609060101010101" pitchFamily="49" charset="-122"/>
            <a:ea typeface="黑体" panose="02010609060101010101" pitchFamily="49" charset="-122"/>
          </a:endParaRPr>
        </a:p>
      </dsp:txBody>
      <dsp:txXfrm>
        <a:off x="461585" y="78572"/>
        <a:ext cx="3202925" cy="412182"/>
      </dsp:txXfrm>
    </dsp:sp>
    <dsp:sp modelId="{81C36E1A-81DE-4A4F-AB20-4D45195695CE}">
      <dsp:nvSpPr>
        <dsp:cNvPr id="0" name=""/>
        <dsp:cNvSpPr/>
      </dsp:nvSpPr>
      <dsp:spPr>
        <a:xfrm>
          <a:off x="0" y="1733823"/>
          <a:ext cx="8785751" cy="1339551"/>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872" tIns="187452" rIns="681872" bIns="113792" numCol="1" spcCol="1270" anchor="t" anchorCtr="0">
          <a:noAutofit/>
        </a:bodyPr>
        <a:lstStyle/>
        <a:p>
          <a:pPr marL="171450" lvl="1" indent="-171450" algn="l" defTabSz="711200">
            <a:lnSpc>
              <a:spcPct val="120000"/>
            </a:lnSpc>
            <a:spcBef>
              <a:spcPct val="0"/>
            </a:spcBef>
            <a:spcAft>
              <a:spcPct val="15000"/>
            </a:spcAft>
            <a:buChar char="••"/>
          </a:pPr>
          <a:r>
            <a:rPr lang="zh-CN" altLang="en-US" sz="1600" kern="1200" dirty="0" smtClean="0">
              <a:solidFill>
                <a:schemeClr val="accent1"/>
              </a:solidFill>
              <a:latin typeface="Times New Roman" panose="02020603050405020304" pitchFamily="18" charset="0"/>
              <a:ea typeface="+mn-ea"/>
              <a:cs typeface="Times New Roman" panose="02020603050405020304" pitchFamily="18" charset="0"/>
            </a:rPr>
            <a:t>现状分析</a:t>
          </a:r>
          <a:r>
            <a:rPr lang="zh-CN" altLang="en-US" sz="1600" kern="1200" dirty="0" smtClean="0">
              <a:latin typeface="Times New Roman" panose="02020603050405020304" pitchFamily="18" charset="0"/>
              <a:ea typeface="+mn-ea"/>
              <a:cs typeface="Times New Roman" panose="02020603050405020304" pitchFamily="18" charset="0"/>
            </a:rPr>
            <a:t>：智能路由器中含有不同功能的插件获取设备信息，便于设备的管理，但是智能路由性价比低，不适用于搭建各种各样的网络布局，且造价高。</a:t>
          </a:r>
          <a:endParaRPr lang="zh-CN" altLang="en-US" sz="1600" kern="1200" dirty="0">
            <a:latin typeface="Times New Roman" panose="02020603050405020304" pitchFamily="18" charset="0"/>
            <a:ea typeface="+mn-ea"/>
            <a:cs typeface="Times New Roman" panose="02020603050405020304" pitchFamily="18" charset="0"/>
          </a:endParaRPr>
        </a:p>
        <a:p>
          <a:pPr marL="171450" lvl="1" indent="-171450" algn="l" defTabSz="711200">
            <a:lnSpc>
              <a:spcPct val="120000"/>
            </a:lnSpc>
            <a:spcBef>
              <a:spcPct val="0"/>
            </a:spcBef>
            <a:spcAft>
              <a:spcPct val="15000"/>
            </a:spcAft>
            <a:buChar char="••"/>
          </a:pPr>
          <a:r>
            <a:rPr lang="zh-CN" altLang="en-US" sz="1600" kern="1200" dirty="0">
              <a:solidFill>
                <a:schemeClr val="accent1"/>
              </a:solidFill>
              <a:latin typeface="Times New Roman" panose="02020603050405020304" pitchFamily="18" charset="0"/>
              <a:ea typeface="+mn-ea"/>
              <a:cs typeface="Times New Roman" panose="02020603050405020304" pitchFamily="18" charset="0"/>
            </a:rPr>
            <a:t>本课题对比</a:t>
          </a:r>
          <a:r>
            <a:rPr lang="zh-CN" altLang="en-US" sz="1600" kern="1200" dirty="0" smtClean="0">
              <a:latin typeface="Times New Roman" panose="02020603050405020304" pitchFamily="18" charset="0"/>
              <a:ea typeface="+mn-ea"/>
              <a:cs typeface="Times New Roman" panose="02020603050405020304" pitchFamily="18" charset="0"/>
            </a:rPr>
            <a:t>：运行管理软件的路由器设备可以搭建分布式网络</a:t>
          </a:r>
          <a:r>
            <a:rPr lang="zh-CN" altLang="en-US" sz="1600" b="1" kern="1200" dirty="0" smtClean="0">
              <a:solidFill>
                <a:schemeClr val="accent1"/>
              </a:solidFill>
              <a:latin typeface="Times New Roman" panose="02020603050405020304" pitchFamily="18" charset="0"/>
              <a:ea typeface="+mn-ea"/>
              <a:cs typeface="Times New Roman" panose="02020603050405020304" pitchFamily="18" charset="0"/>
            </a:rPr>
            <a:t>适应各种应用场景</a:t>
          </a:r>
          <a:r>
            <a:rPr lang="zh-CN" altLang="en-US" sz="1600" kern="1200" dirty="0" smtClean="0">
              <a:latin typeface="Times New Roman" panose="02020603050405020304" pitchFamily="18" charset="0"/>
              <a:ea typeface="+mn-ea"/>
              <a:cs typeface="Times New Roman" panose="02020603050405020304" pitchFamily="18" charset="0"/>
            </a:rPr>
            <a:t>。</a:t>
          </a:r>
          <a:endParaRPr lang="zh-CN" altLang="en-US" sz="1600" kern="1200" dirty="0">
            <a:latin typeface="Times New Roman" panose="02020603050405020304" pitchFamily="18" charset="0"/>
            <a:ea typeface="+mn-ea"/>
            <a:cs typeface="Times New Roman" panose="02020603050405020304" pitchFamily="18" charset="0"/>
          </a:endParaRPr>
        </a:p>
      </dsp:txBody>
      <dsp:txXfrm>
        <a:off x="0" y="1733823"/>
        <a:ext cx="8785751" cy="1339551"/>
      </dsp:txXfrm>
    </dsp:sp>
    <dsp:sp modelId="{8488119C-A622-415D-98F6-532904144E84}">
      <dsp:nvSpPr>
        <dsp:cNvPr id="0" name=""/>
        <dsp:cNvSpPr/>
      </dsp:nvSpPr>
      <dsp:spPr>
        <a:xfrm>
          <a:off x="439287" y="1463886"/>
          <a:ext cx="3247521" cy="449438"/>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56" tIns="0" rIns="232456" bIns="0" numCol="1" spcCol="1270" anchor="ctr" anchorCtr="0">
          <a:noAutofit/>
        </a:bodyPr>
        <a:lstStyle/>
        <a:p>
          <a:pPr lvl="0" algn="l" defTabSz="800100">
            <a:lnSpc>
              <a:spcPct val="90000"/>
            </a:lnSpc>
            <a:spcBef>
              <a:spcPct val="0"/>
            </a:spcBef>
            <a:spcAft>
              <a:spcPct val="35000"/>
            </a:spcAft>
          </a:pPr>
          <a:r>
            <a:rPr lang="zh-CN" altLang="en-US" sz="1800" b="0" kern="1200" dirty="0" smtClean="0">
              <a:latin typeface="Times New Roman" panose="02020603050405020304" pitchFamily="18" charset="0"/>
              <a:ea typeface="黑体" panose="02010609060101010101" pitchFamily="49" charset="-122"/>
              <a:cs typeface="Times New Roman" panose="02020603050405020304" pitchFamily="18" charset="0"/>
            </a:rPr>
            <a:t>智能路由器</a:t>
          </a:r>
          <a:endPar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461227" y="1485826"/>
        <a:ext cx="3203641" cy="405558"/>
      </dsp:txXfrm>
    </dsp:sp>
    <dsp:sp modelId="{9D6314E6-2F7A-4EB4-9A44-87C4A09353A3}">
      <dsp:nvSpPr>
        <dsp:cNvPr id="0" name=""/>
        <dsp:cNvSpPr/>
      </dsp:nvSpPr>
      <dsp:spPr>
        <a:xfrm>
          <a:off x="0" y="3365896"/>
          <a:ext cx="8785751" cy="1380012"/>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872" tIns="187452" rIns="681872" bIns="113792" numCol="1" spcCol="1270" anchor="t" anchorCtr="0">
          <a:noAutofit/>
        </a:bodyPr>
        <a:lstStyle/>
        <a:p>
          <a:pPr marL="171450" lvl="1" indent="-171450" algn="l" defTabSz="711200">
            <a:lnSpc>
              <a:spcPct val="120000"/>
            </a:lnSpc>
            <a:spcBef>
              <a:spcPct val="0"/>
            </a:spcBef>
            <a:spcAft>
              <a:spcPct val="15000"/>
            </a:spcAft>
            <a:buChar char="••"/>
          </a:pPr>
          <a:r>
            <a:rPr lang="zh-CN" altLang="en-US" sz="1600" kern="1200" dirty="0" smtClean="0">
              <a:solidFill>
                <a:schemeClr val="accent1"/>
              </a:solidFill>
              <a:latin typeface="Times New Roman" panose="02020603050405020304" pitchFamily="18" charset="0"/>
              <a:ea typeface="+mn-ea"/>
              <a:cs typeface="Times New Roman" panose="02020603050405020304" pitchFamily="18" charset="0"/>
            </a:rPr>
            <a:t>现状分析</a:t>
          </a:r>
          <a:r>
            <a:rPr lang="zh-CN" altLang="en-US" sz="1600" kern="1200" dirty="0" smtClean="0">
              <a:latin typeface="Times New Roman" panose="02020603050405020304" pitchFamily="18" charset="0"/>
              <a:ea typeface="+mn-ea"/>
              <a:cs typeface="Times New Roman" panose="02020603050405020304" pitchFamily="18" charset="0"/>
            </a:rPr>
            <a:t>：现有的管理协议有</a:t>
          </a:r>
          <a:r>
            <a:rPr lang="en-US" altLang="zh-CN" sz="1600" kern="1200" dirty="0" smtClean="0">
              <a:latin typeface="Times New Roman" panose="02020603050405020304" pitchFamily="18" charset="0"/>
              <a:ea typeface="+mn-ea"/>
              <a:cs typeface="Times New Roman" panose="02020603050405020304" pitchFamily="18" charset="0"/>
            </a:rPr>
            <a:t>TR069</a:t>
          </a:r>
          <a:r>
            <a:rPr lang="zh-CN" altLang="en-US" sz="1600" kern="1200" dirty="0" smtClean="0">
              <a:latin typeface="Times New Roman" panose="02020603050405020304" pitchFamily="18" charset="0"/>
              <a:ea typeface="+mn-ea"/>
              <a:cs typeface="Times New Roman" panose="02020603050405020304" pitchFamily="18" charset="0"/>
            </a:rPr>
            <a:t>，</a:t>
          </a:r>
          <a:r>
            <a:rPr lang="en-US" altLang="zh-CN" sz="1600" kern="1200" dirty="0" smtClean="0">
              <a:latin typeface="Times New Roman" panose="02020603050405020304" pitchFamily="18" charset="0"/>
              <a:ea typeface="+mn-ea"/>
              <a:cs typeface="Times New Roman" panose="02020603050405020304" pitchFamily="18" charset="0"/>
            </a:rPr>
            <a:t>SNMP</a:t>
          </a:r>
          <a:r>
            <a:rPr lang="zh-CN" altLang="en-US" sz="1600" kern="1200" dirty="0" smtClean="0">
              <a:latin typeface="Times New Roman" panose="02020603050405020304" pitchFamily="18" charset="0"/>
              <a:ea typeface="+mn-ea"/>
              <a:cs typeface="Times New Roman" panose="02020603050405020304" pitchFamily="18" charset="0"/>
            </a:rPr>
            <a:t>，</a:t>
          </a:r>
          <a:r>
            <a:rPr lang="en-US" altLang="zh-CN" sz="1600" kern="1200" dirty="0" smtClean="0">
              <a:latin typeface="Times New Roman" panose="02020603050405020304" pitchFamily="18" charset="0"/>
              <a:ea typeface="+mn-ea"/>
              <a:cs typeface="Times New Roman" panose="02020603050405020304" pitchFamily="18" charset="0"/>
            </a:rPr>
            <a:t>CAPWAP</a:t>
          </a:r>
          <a:r>
            <a:rPr lang="zh-CN" altLang="en-US" sz="1600" kern="1200" dirty="0" smtClean="0">
              <a:latin typeface="Times New Roman" panose="02020603050405020304" pitchFamily="18" charset="0"/>
              <a:ea typeface="+mn-ea"/>
              <a:cs typeface="Times New Roman" panose="02020603050405020304" pitchFamily="18" charset="0"/>
            </a:rPr>
            <a:t>等只能用于</a:t>
          </a:r>
          <a:r>
            <a:rPr lang="zh-CN" altLang="en-US" sz="1600" kern="1200" dirty="0" smtClean="0">
              <a:latin typeface="Times New Roman" panose="02020603050405020304" pitchFamily="18" charset="0"/>
              <a:ea typeface="+mn-ea"/>
              <a:cs typeface="Times New Roman" panose="02020603050405020304" pitchFamily="18" charset="0"/>
            </a:rPr>
            <a:t>上层服务平台</a:t>
          </a:r>
          <a:r>
            <a:rPr lang="zh-CN" altLang="en-US" sz="1600" kern="1200" dirty="0" smtClean="0">
              <a:latin typeface="Times New Roman" panose="02020603050405020304" pitchFamily="18" charset="0"/>
              <a:ea typeface="+mn-ea"/>
              <a:cs typeface="Times New Roman" panose="02020603050405020304" pitchFamily="18" charset="0"/>
            </a:rPr>
            <a:t>管理路由器设备。</a:t>
          </a:r>
          <a:endParaRPr lang="zh-CN" altLang="en-US" sz="1600" kern="1200" dirty="0">
            <a:latin typeface="Times New Roman" panose="02020603050405020304" pitchFamily="18" charset="0"/>
            <a:ea typeface="+mn-ea"/>
            <a:cs typeface="Times New Roman" panose="02020603050405020304" pitchFamily="18" charset="0"/>
          </a:endParaRPr>
        </a:p>
        <a:p>
          <a:pPr marL="171450" lvl="1" indent="-171450" algn="l" defTabSz="711200">
            <a:lnSpc>
              <a:spcPct val="120000"/>
            </a:lnSpc>
            <a:spcBef>
              <a:spcPct val="0"/>
            </a:spcBef>
            <a:spcAft>
              <a:spcPct val="15000"/>
            </a:spcAft>
            <a:buChar char="••"/>
          </a:pPr>
          <a:r>
            <a:rPr lang="zh-CN" altLang="en-US" sz="1600" kern="1200" dirty="0">
              <a:solidFill>
                <a:schemeClr val="accent1"/>
              </a:solidFill>
              <a:latin typeface="Times New Roman" panose="02020603050405020304" pitchFamily="18" charset="0"/>
              <a:ea typeface="+mn-ea"/>
              <a:cs typeface="Times New Roman" panose="02020603050405020304" pitchFamily="18" charset="0"/>
            </a:rPr>
            <a:t>本课题对比</a:t>
          </a:r>
          <a:r>
            <a:rPr lang="zh-CN" altLang="en-US" sz="1600" kern="1200" dirty="0" smtClean="0">
              <a:latin typeface="Times New Roman" panose="02020603050405020304" pitchFamily="18" charset="0"/>
              <a:ea typeface="+mn-ea"/>
              <a:cs typeface="Times New Roman" panose="02020603050405020304" pitchFamily="18" charset="0"/>
            </a:rPr>
            <a:t>：管理软件通过物联网协议</a:t>
          </a:r>
          <a:r>
            <a:rPr lang="en-US" altLang="zh-CN" sz="1600" kern="1200" dirty="0" err="1" smtClean="0">
              <a:latin typeface="Times New Roman" panose="02020603050405020304" pitchFamily="18" charset="0"/>
              <a:ea typeface="+mn-ea"/>
              <a:cs typeface="Times New Roman" panose="02020603050405020304" pitchFamily="18" charset="0"/>
            </a:rPr>
            <a:t>Coap</a:t>
          </a:r>
          <a:r>
            <a:rPr lang="zh-CN" altLang="en-US" sz="1600" kern="1200" dirty="0" smtClean="0">
              <a:latin typeface="Times New Roman" panose="02020603050405020304" pitchFamily="18" charset="0"/>
              <a:ea typeface="+mn-ea"/>
              <a:cs typeface="Times New Roman" panose="02020603050405020304" pitchFamily="18" charset="0"/>
            </a:rPr>
            <a:t>协议实现，便于</a:t>
          </a:r>
          <a:r>
            <a:rPr lang="zh-CN" altLang="en-US" sz="1600" b="1" kern="1200" dirty="0" smtClean="0">
              <a:solidFill>
                <a:schemeClr val="accent1"/>
              </a:solidFill>
              <a:latin typeface="Times New Roman" panose="02020603050405020304" pitchFamily="18" charset="0"/>
              <a:ea typeface="+mn-ea"/>
              <a:cs typeface="Times New Roman" panose="02020603050405020304" pitchFamily="18" charset="0"/>
            </a:rPr>
            <a:t>物联网技术的融合</a:t>
          </a:r>
          <a:r>
            <a:rPr lang="zh-CN" altLang="en-US" sz="1580" kern="1200" dirty="0" smtClean="0">
              <a:latin typeface="Times New Roman" panose="02020603050405020304" pitchFamily="18" charset="0"/>
              <a:ea typeface="+mn-ea"/>
              <a:cs typeface="Times New Roman" panose="02020603050405020304" pitchFamily="18" charset="0"/>
            </a:rPr>
            <a:t>。</a:t>
          </a:r>
          <a:endParaRPr lang="zh-CN" altLang="en-US" sz="1580" kern="1200" dirty="0">
            <a:latin typeface="Times New Roman" panose="02020603050405020304" pitchFamily="18" charset="0"/>
            <a:ea typeface="+mn-ea"/>
            <a:cs typeface="Times New Roman" panose="02020603050405020304" pitchFamily="18" charset="0"/>
          </a:endParaRPr>
        </a:p>
      </dsp:txBody>
      <dsp:txXfrm>
        <a:off x="0" y="3365896"/>
        <a:ext cx="8785751" cy="1380012"/>
      </dsp:txXfrm>
    </dsp:sp>
    <dsp:sp modelId="{84AAEA8C-1B7A-484A-875D-0B3EE147D04D}">
      <dsp:nvSpPr>
        <dsp:cNvPr id="0" name=""/>
        <dsp:cNvSpPr/>
      </dsp:nvSpPr>
      <dsp:spPr>
        <a:xfrm>
          <a:off x="439287" y="3117197"/>
          <a:ext cx="3247521" cy="42741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56" tIns="0" rIns="232456" bIns="0" numCol="1" spcCol="1270" anchor="ctr" anchorCtr="0">
          <a:noAutofit/>
        </a:bodyPr>
        <a:lstStyle/>
        <a:p>
          <a:pPr lvl="0" algn="l" defTabSz="800100">
            <a:lnSpc>
              <a:spcPct val="90000"/>
            </a:lnSpc>
            <a:spcBef>
              <a:spcPct val="0"/>
            </a:spcBef>
            <a:spcAft>
              <a:spcPct val="35000"/>
            </a:spcAft>
          </a:pPr>
          <a:r>
            <a:rPr lang="zh-CN" altLang="en-US" sz="1800" b="0" kern="1200" dirty="0" smtClean="0">
              <a:latin typeface="Times New Roman" panose="02020603050405020304" pitchFamily="18" charset="0"/>
              <a:ea typeface="黑体" panose="02010609060101010101" pitchFamily="49" charset="-122"/>
              <a:cs typeface="Times New Roman" panose="02020603050405020304" pitchFamily="18" charset="0"/>
            </a:rPr>
            <a:t>管理协议</a:t>
          </a:r>
          <a:endPar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460151" y="3138061"/>
        <a:ext cx="3205793" cy="385683"/>
      </dsp:txXfrm>
    </dsp:sp>
  </dsp:spTree>
</dsp:drawing>
</file>

<file path=ppt/diagrams/layout1.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99371-313D-45C6-BFB2-D8BC31485B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7970B-D776-4720-A70C-B7F4D2CEFA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defRPr/>
            </a:pPr>
            <a:r>
              <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用户通过“小贾小贾”唤醒系统，语音指令是“打开空调”。系统将识别该语音并分析用户意图，发送红外控制指令给空调。空调打开后，系统会通过扬声器播放“空调已打开”的提示术语。</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百度AI开放平台的语音合成能力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377970B-D776-4720-A70C-B7F4D2CEFA6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377970B-D776-4720-A70C-B7F4D2CEFA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335E8B-6DC3-4CE1-BD9D-2118D5DB7161}" type="slidenum">
              <a:rPr lang="zh-CN" altLang="en-US" smtClean="0"/>
            </a:fld>
            <a:endParaRPr lang="zh-CN" altLang="en-US"/>
          </a:p>
        </p:txBody>
      </p:sp>
      <p:grpSp>
        <p:nvGrpSpPr>
          <p:cNvPr id="5" name="组合 4"/>
          <p:cNvGrpSpPr/>
          <p:nvPr userDrawn="1"/>
        </p:nvGrpSpPr>
        <p:grpSpPr>
          <a:xfrm rot="10800000">
            <a:off x="-2" y="-1"/>
            <a:ext cx="9144001" cy="1209965"/>
            <a:chOff x="1" y="2994858"/>
            <a:chExt cx="9144001" cy="3286615"/>
          </a:xfrm>
        </p:grpSpPr>
        <p:sp>
          <p:nvSpPr>
            <p:cNvPr id="6" name="任意多边形 19"/>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7" name="任意多边形 20"/>
            <p:cNvSpPr/>
            <p:nvPr/>
          </p:nvSpPr>
          <p:spPr>
            <a:xfrm>
              <a:off x="3" y="3598661"/>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8" name="组合 7"/>
          <p:cNvGrpSpPr/>
          <p:nvPr userDrawn="1"/>
        </p:nvGrpSpPr>
        <p:grpSpPr>
          <a:xfrm>
            <a:off x="-8" y="6356351"/>
            <a:ext cx="9143999" cy="501649"/>
            <a:chOff x="1" y="2947547"/>
            <a:chExt cx="9143999" cy="2827685"/>
          </a:xfrm>
        </p:grpSpPr>
        <p:sp>
          <p:nvSpPr>
            <p:cNvPr id="9" name="任意多边形 1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0" name="任意多边形 17"/>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pic>
        <p:nvPicPr>
          <p:cNvPr id="1026" name="Picture 2"/>
          <p:cNvPicPr>
            <a:picLocks noChangeAspect="1" noChangeArrowheads="1"/>
          </p:cNvPicPr>
          <p:nvPr userDrawn="1"/>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370619" y="148899"/>
            <a:ext cx="1659370" cy="40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16E7491-52D4-460F-A04F-5B0E1E3DD3D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35E8B-6DC3-4CE1-BD9D-2118D5DB716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E7491-52D4-460F-A04F-5B0E1E3DD3DE}"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35E8B-6DC3-4CE1-BD9D-2118D5DB7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1">
            <a:extLst>
              <a:ext uri="{28A0092B-C50C-407E-A947-70E740481C1C}">
                <a14:useLocalDpi xmlns:a14="http://schemas.microsoft.com/office/drawing/2010/main" val="0"/>
              </a:ext>
            </a:extLst>
          </a:blip>
          <a:srcRect t="18435" b="216"/>
          <a:stretch>
            <a:fillRect/>
          </a:stretch>
        </p:blipFill>
        <p:spPr>
          <a:xfrm>
            <a:off x="0" y="-1"/>
            <a:ext cx="9144000" cy="4370151"/>
          </a:xfrm>
          <a:prstGeom prst="rect">
            <a:avLst/>
          </a:prstGeom>
        </p:spPr>
      </p:pic>
      <p:sp>
        <p:nvSpPr>
          <p:cNvPr id="10" name="任意多边形 14"/>
          <p:cNvSpPr/>
          <p:nvPr/>
        </p:nvSpPr>
        <p:spPr>
          <a:xfrm>
            <a:off x="0" y="189844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任意多边形 21"/>
          <p:cNvSpPr/>
          <p:nvPr/>
        </p:nvSpPr>
        <p:spPr>
          <a:xfrm>
            <a:off x="0" y="243640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12"/>
          <p:cNvSpPr txBox="1"/>
          <p:nvPr/>
        </p:nvSpPr>
        <p:spPr>
          <a:xfrm>
            <a:off x="1189355" y="3930015"/>
            <a:ext cx="7207250" cy="583565"/>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基于语音的家居控制系统的设计与实现</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文本框 14"/>
          <p:cNvSpPr txBox="1"/>
          <p:nvPr/>
        </p:nvSpPr>
        <p:spPr>
          <a:xfrm>
            <a:off x="1189305" y="4808838"/>
            <a:ext cx="2861310" cy="1640205"/>
          </a:xfrm>
          <a:prstGeom prst="rect">
            <a:avLst/>
          </a:prstGeom>
          <a:noFill/>
        </p:spPr>
        <p:txBody>
          <a:bodyPr wrap="none" rtlCol="0">
            <a:spAutoFit/>
          </a:bodyPr>
          <a:lstStyle/>
          <a:p>
            <a:pPr>
              <a:lnSpc>
                <a:spcPct val="120000"/>
              </a:lnSpc>
            </a:pP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姓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       名： 张加杰</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学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       号</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ZF1821334</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专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       业</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 软件工程</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指导教师</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 王丽华</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CB019B1-382A-4266-B25C-5B523AA43C14-2" descr="C:/Users/Administrator/AppData/Local/Temp/2/wps.SPfnFzwps"/>
          <p:cNvPicPr>
            <a:picLocks noChangeAspect="1"/>
          </p:cNvPicPr>
          <p:nvPr/>
        </p:nvPicPr>
        <p:blipFill>
          <a:blip r:embed="rId1"/>
          <a:stretch>
            <a:fillRect/>
          </a:stretch>
        </p:blipFill>
        <p:spPr>
          <a:xfrm>
            <a:off x="1240155" y="901700"/>
            <a:ext cx="6856095" cy="4632960"/>
          </a:xfrm>
          <a:prstGeom prst="rect">
            <a:avLst/>
          </a:prstGeom>
          <a:noFill/>
          <a:ln>
            <a:noFill/>
          </a:ln>
        </p:spPr>
      </p:pic>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3.2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系统</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功能结构设计</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757731" y="5780830"/>
            <a:ext cx="8021708" cy="922020"/>
          </a:xfrm>
          <a:prstGeom prst="rect">
            <a:avLst/>
          </a:prstGeom>
          <a:noFill/>
        </p:spPr>
        <p:txBody>
          <a:bodyPr wrap="square">
            <a:spAutoFit/>
          </a:bodyPr>
          <a:lstStyle/>
          <a:p>
            <a:pPr algn="just">
              <a:lnSpc>
                <a:spcPct val="150000"/>
              </a:lnSpc>
              <a:defRPr/>
            </a:pPr>
            <a:r>
              <a:rPr lang="zh-CN" altLang="en-US" sz="18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系统又进一步分为语音唤醒子系统，语音识别子系统，家居控制子系统和语音合成子系统。</a:t>
            </a:r>
            <a:endParaRPr lang="zh-CN" altLang="en-US" sz="18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1711883" y="5535196"/>
            <a:ext cx="5421857"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a:t>
            </a:r>
            <a:r>
              <a:rPr kumimoji="1" lang="en-US" alt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  </a:t>
            </a: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系统功能结构图</a:t>
            </a:r>
            <a:endPar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3.3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系统网络拓扑</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903781" y="5857665"/>
            <a:ext cx="8021708" cy="922020"/>
          </a:xfrm>
          <a:prstGeom prst="rect">
            <a:avLst/>
          </a:prstGeom>
          <a:noFill/>
        </p:spPr>
        <p:txBody>
          <a:bodyPr wrap="square">
            <a:spAutoFit/>
          </a:bodyPr>
          <a:lstStyle/>
          <a:p>
            <a:pPr algn="just">
              <a:lnSpc>
                <a:spcPct val="150000"/>
              </a:lnSpc>
              <a:defRPr/>
            </a:pPr>
            <a:r>
              <a:rPr lang="zh-CN" altLang="en-US" sz="18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系统网络拓扑图中主要包含了</a:t>
            </a:r>
            <a:r>
              <a:rPr lang="en-US" altLang="zh-CN" sz="18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WiFi</a:t>
            </a:r>
            <a:r>
              <a:rPr lang="zh-CN" altLang="en-US" sz="18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智能灯，蓝牙开关，红外空调。这些设备通过路由器连接外网，访问外网服务。</a:t>
            </a:r>
            <a:endParaRPr lang="zh-CN" altLang="en-US" sz="18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1711883" y="5535196"/>
            <a:ext cx="5421857"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a:t>
            </a:r>
            <a:r>
              <a:rPr kumimoji="1" lang="en-US" alt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  </a:t>
            </a: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系统网络拓扑图</a:t>
            </a:r>
            <a:endPar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25" name="图片 25" descr="网络拓扑"/>
          <p:cNvPicPr>
            <a:picLocks noChangeAspect="1"/>
          </p:cNvPicPr>
          <p:nvPr/>
        </p:nvPicPr>
        <p:blipFill>
          <a:blip r:embed="rId1"/>
          <a:stretch>
            <a:fillRect/>
          </a:stretch>
        </p:blipFill>
        <p:spPr>
          <a:xfrm>
            <a:off x="1693863" y="1375093"/>
            <a:ext cx="5756275" cy="41078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3.4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开发板选型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835201" y="5540800"/>
            <a:ext cx="8021708" cy="506730"/>
          </a:xfrm>
          <a:prstGeom prst="rect">
            <a:avLst/>
          </a:prstGeom>
          <a:noFill/>
        </p:spPr>
        <p:txBody>
          <a:bodyPr wrap="square">
            <a:spAutoFit/>
          </a:bodyPr>
          <a:lstStyle/>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通过对比分析，选择</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Nvida Jetson NX</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开发板作为目标板，操作系统为</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Linux</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 name="Rectangle 3"/>
          <p:cNvSpPr>
            <a:spLocks noChangeArrowheads="1"/>
          </p:cNvSpPr>
          <p:nvPr/>
        </p:nvSpPr>
        <p:spPr bwMode="auto">
          <a:xfrm>
            <a:off x="1420418" y="1403251"/>
            <a:ext cx="5421857"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1" 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a:t>
            </a:r>
            <a:r>
              <a:rPr kumimoji="1" lang="en-US" alt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a:t>
            </a: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开发板功能对比表</a:t>
            </a:r>
            <a:endPar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表格 1"/>
          <p:cNvGraphicFramePr/>
          <p:nvPr>
            <p:custDataLst>
              <p:tags r:id="rId1"/>
            </p:custDataLst>
          </p:nvPr>
        </p:nvGraphicFramePr>
        <p:xfrm>
          <a:off x="1012190" y="1802765"/>
          <a:ext cx="7004050" cy="3480435"/>
        </p:xfrm>
        <a:graphic>
          <a:graphicData uri="http://schemas.openxmlformats.org/drawingml/2006/table">
            <a:tbl>
              <a:tblPr firstRow="1" bandRow="1">
                <a:tableStyleId>{5940675A-B579-460E-94D1-54222C63F5DA}</a:tableStyleId>
              </a:tblPr>
              <a:tblGrid>
                <a:gridCol w="332105"/>
                <a:gridCol w="1369695"/>
                <a:gridCol w="685165"/>
                <a:gridCol w="579755"/>
                <a:gridCol w="668020"/>
                <a:gridCol w="776605"/>
                <a:gridCol w="1143635"/>
                <a:gridCol w="1449070"/>
              </a:tblGrid>
              <a:tr h="600075">
                <a:tc>
                  <a:txBody>
                    <a:bodyPr/>
                    <a:p>
                      <a:pPr indent="0">
                        <a:buNone/>
                      </a:pPr>
                      <a:r>
                        <a:rPr lang="en-US" sz="1000" b="0">
                          <a:latin typeface="Times New Roman" panose="02020603050405020304" pitchFamily="18" charset="0"/>
                          <a:cs typeface="Times New Roman" panose="02020603050405020304" pitchFamily="18" charset="0"/>
                        </a:rPr>
                        <a:t>序号</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方案</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加速芯片类型</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环境搭建难度</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操作系统</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支持接口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主流深度学习框架支持</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主流框架的模型支持</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indent="0">
                        <a:buNone/>
                      </a:pPr>
                      <a:r>
                        <a:rPr lang="en-US" sz="1000" b="0">
                          <a:latin typeface="Times New Roman" panose="02020603050405020304" pitchFamily="18" charset="0"/>
                          <a:cs typeface="Times New Roman" panose="02020603050405020304" pitchFamily="18" charset="0"/>
                        </a:rPr>
                        <a:t>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瑞芯微RK3399</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GPU</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中等</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Android</a:t>
                      </a:r>
                      <a:endParaRPr lang="en-US" sz="1000" b="0">
                        <a:latin typeface="Times New Roman" panose="02020603050405020304" pitchFamily="18" charset="0"/>
                        <a:cs typeface="Times New Roman" panose="02020603050405020304" pitchFamily="18" charset="0"/>
                      </a:endParaRPr>
                    </a:p>
                    <a:p>
                      <a:pPr indent="0">
                        <a:buNone/>
                      </a:pPr>
                      <a:r>
                        <a:rPr lang="en-US" sz="1000" b="0">
                          <a:latin typeface="Times New Roman" panose="02020603050405020304" pitchFamily="18" charset="0"/>
                          <a:cs typeface="Times New Roman" panose="02020603050405020304" pitchFamily="18" charset="0"/>
                        </a:rPr>
                        <a:t>Linux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WiFi 蓝牙红外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主流框架无加速</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同框架</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9455">
                <a:tc>
                  <a:txBody>
                    <a:bodyPr/>
                    <a:p>
                      <a:pPr indent="0">
                        <a:buNone/>
                      </a:pPr>
                      <a:r>
                        <a:rPr lang="en-US" sz="1000" b="0">
                          <a:latin typeface="Times New Roman" panose="02020603050405020304" pitchFamily="18" charset="0"/>
                          <a:cs typeface="Times New Roman" panose="02020603050405020304" pitchFamily="18" charset="0"/>
                        </a:rPr>
                        <a:t>2</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瑞芯微RK3399PRO</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GPUNPU</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中等</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Android</a:t>
                      </a:r>
                      <a:endParaRPr lang="en-US" sz="1000" b="0">
                        <a:latin typeface="Times New Roman" panose="02020603050405020304" pitchFamily="18" charset="0"/>
                        <a:cs typeface="Times New Roman" panose="02020603050405020304" pitchFamily="18" charset="0"/>
                      </a:endParaRPr>
                    </a:p>
                    <a:p>
                      <a:pPr indent="0">
                        <a:buNone/>
                      </a:pPr>
                      <a:r>
                        <a:rPr lang="en-US" sz="1000" b="0">
                          <a:latin typeface="Times New Roman" panose="02020603050405020304" pitchFamily="18" charset="0"/>
                          <a:cs typeface="Times New Roman" panose="02020603050405020304" pitchFamily="18" charset="0"/>
                        </a:rPr>
                        <a:t>Linux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WiFi 蓝牙红外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主流框架⽆NPU加速，只能官⽅RKNN、Rockx框架</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Caffe、TF、TF-Lite、ONNX、Darknet等模型转换</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indent="0">
                        <a:buNone/>
                      </a:pPr>
                      <a:r>
                        <a:rPr lang="en-US" sz="1000" b="0">
                          <a:latin typeface="Times New Roman" panose="02020603050405020304" pitchFamily="18" charset="0"/>
                          <a:cs typeface="Times New Roman" panose="02020603050405020304" pitchFamily="18" charset="0"/>
                        </a:rPr>
                        <a:t>3</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华为Atlas200DK</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AI芯片</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复杂</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Linux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WiFi 蓝牙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主流框架无AI芯片加速，只能官方框架</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Caffe、TF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indent="0">
                        <a:buNone/>
                      </a:pPr>
                      <a:r>
                        <a:rPr lang="en-US" sz="1000" b="0">
                          <a:latin typeface="Times New Roman" panose="02020603050405020304" pitchFamily="18" charset="0"/>
                          <a:cs typeface="Times New Roman" panose="02020603050405020304" pitchFamily="18" charset="0"/>
                        </a:rPr>
                        <a:t>4</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Nvida JetSon TX2</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GPU</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中等</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Linux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WiFi 蓝牙红外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主流框架都支持但无加速TensorRT可加速</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同框架</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9750">
                <a:tc>
                  <a:txBody>
                    <a:bodyPr/>
                    <a:p>
                      <a:pPr indent="0">
                        <a:buNone/>
                      </a:pPr>
                      <a:r>
                        <a:rPr lang="en-US" sz="1000" b="0">
                          <a:latin typeface="Times New Roman" panose="02020603050405020304" pitchFamily="18" charset="0"/>
                          <a:cs typeface="Times New Roman" panose="02020603050405020304" pitchFamily="18" charset="0"/>
                        </a:rPr>
                        <a:t>5</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Nvida Jetson Xavier NX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GPU</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中等</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Linux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WiFi 蓝牙红外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都支持但无加速TensorRT可加速</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同框架</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关键技术及解决方案</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矩形 9"/>
          <p:cNvSpPr/>
          <p:nvPr/>
        </p:nvSpPr>
        <p:spPr bwMode="auto">
          <a:xfrm>
            <a:off x="755650" y="1472565"/>
            <a:ext cx="7818755" cy="3915361"/>
          </a:xfrm>
          <a:prstGeom prst="rect">
            <a:avLst/>
          </a:prstGeom>
          <a:noFill/>
          <a:ln w="28575">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2" name="矩形 1"/>
          <p:cNvSpPr/>
          <p:nvPr/>
        </p:nvSpPr>
        <p:spPr>
          <a:xfrm>
            <a:off x="755374" y="1472570"/>
            <a:ext cx="7818782" cy="3322955"/>
          </a:xfrm>
          <a:prstGeom prst="rect">
            <a:avLst/>
          </a:prstGeom>
        </p:spPr>
        <p:txBody>
          <a:bodyPr wrap="square">
            <a:spAutoFit/>
          </a:bodyPr>
          <a:lstStyle/>
          <a:p>
            <a:pPr marL="0" lvl="2" algn="just">
              <a:lnSpc>
                <a:spcPct val="150000"/>
              </a:lnSpc>
              <a:defRPr/>
            </a:pP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、离线语音识别从降噪到算法需要很高的技术门槛，通过对比决定采用Kaldi作为离线语音识别的核心解决方案，Kaldi具有可扩展和模块化的特点且包含了丰富的音频降噪算法。</a:t>
            </a:r>
            <a:endParaRPr lang="en-US" altLang="zh-CN" sz="20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0" lvl="2" algn="just">
              <a:lnSpc>
                <a:spcPct val="150000"/>
              </a:lnSpc>
              <a:defRPr/>
            </a:pPr>
            <a:endPar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0" lvl="2" algn="just">
              <a:lnSpc>
                <a:spcPct val="150000"/>
              </a:lnSpc>
              <a:defRPr/>
            </a:pP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多外设控制部分除了选择同时支持WiFi，蓝牙，红外的开发板外，还需要对相关的通信协议和控制协议进行调研开发</a:t>
            </a:r>
            <a:r>
              <a:rPr lang="zh-CN"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，如蓝牙</a:t>
            </a:r>
            <a:r>
              <a:rPr lang="en-US" altLang="zh-CN"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BLE</a:t>
            </a:r>
            <a:r>
              <a:rPr lang="zh-CN" altLang="en-US"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MQTT</a:t>
            </a:r>
            <a:r>
              <a:rPr lang="zh-CN" altLang="en-US"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等控制协议。</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2318691"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60" name="矩形 59"/>
          <p:cNvSpPr/>
          <p:nvPr/>
        </p:nvSpPr>
        <p:spPr>
          <a:xfrm>
            <a:off x="3876530" y="176876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1" name="矩形 60"/>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2" name="矩形 61"/>
          <p:cNvSpPr/>
          <p:nvPr/>
        </p:nvSpPr>
        <p:spPr>
          <a:xfrm>
            <a:off x="3876530" y="3503982"/>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3" name="矩形 62"/>
          <p:cNvSpPr/>
          <p:nvPr/>
        </p:nvSpPr>
        <p:spPr>
          <a:xfrm>
            <a:off x="4340396" y="3523731"/>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a:t>
            </a:r>
            <a:r>
              <a:rPr lang="zh-CN" altLang="en-US" sz="20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设计</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4" name="矩形 63"/>
          <p:cNvSpPr/>
          <p:nvPr/>
        </p:nvSpPr>
        <p:spPr>
          <a:xfrm>
            <a:off x="3876530" y="2387757"/>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5" name="矩形 64"/>
          <p:cNvSpPr/>
          <p:nvPr/>
        </p:nvSpPr>
        <p:spPr>
          <a:xfrm>
            <a:off x="4341319" y="236619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6" name="矩形 65"/>
          <p:cNvSpPr/>
          <p:nvPr/>
        </p:nvSpPr>
        <p:spPr>
          <a:xfrm>
            <a:off x="3876530" y="2948833"/>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7" name="矩形 66"/>
          <p:cNvSpPr/>
          <p:nvPr/>
        </p:nvSpPr>
        <p:spPr>
          <a:xfrm>
            <a:off x="4347982" y="29568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8" name="矩形 67"/>
          <p:cNvSpPr/>
          <p:nvPr/>
        </p:nvSpPr>
        <p:spPr>
          <a:xfrm>
            <a:off x="3876530" y="407896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9" name="矩形 68"/>
          <p:cNvSpPr/>
          <p:nvPr/>
        </p:nvSpPr>
        <p:spPr>
          <a:xfrm>
            <a:off x="4331714" y="4078964"/>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73990" y="468094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29174" y="4681609"/>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音频采集</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398550" y="130418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p:cNvSpPr txBox="1"/>
          <p:nvPr/>
        </p:nvSpPr>
        <p:spPr>
          <a:xfrm>
            <a:off x="5377280" y="2024695"/>
            <a:ext cx="2960875" cy="92202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音频子系统</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ALSA</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框架。</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5377279" y="3122007"/>
            <a:ext cx="2752927" cy="92202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、采用独立线程</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持续录音</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录音。</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p:cNvSpPr txBox="1"/>
          <p:nvPr/>
        </p:nvSpPr>
        <p:spPr>
          <a:xfrm>
            <a:off x="5377280" y="4306741"/>
            <a:ext cx="2752927" cy="92202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mn-ea"/>
              </a:rPr>
              <a:t>数据与回采信号进行交织存储</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画布 273"/>
          <p:cNvGrpSpPr/>
          <p:nvPr/>
        </p:nvGrpSpPr>
        <p:grpSpPr>
          <a:xfrm>
            <a:off x="406718" y="1775778"/>
            <a:ext cx="4493895" cy="3660775"/>
            <a:chOff x="0" y="0"/>
            <a:chExt cx="4493895" cy="3660775"/>
          </a:xfrm>
        </p:grpSpPr>
        <p:sp>
          <p:nvSpPr>
            <p:cNvPr id="5" name="画布 273"/>
            <p:cNvSpPr/>
            <p:nvPr/>
          </p:nvSpPr>
          <p:spPr>
            <a:xfrm>
              <a:off x="0" y="0"/>
              <a:ext cx="4493895" cy="3660775"/>
            </a:xfrm>
            <a:noFill/>
            <a:ln>
              <a:noFill/>
            </a:ln>
          </p:spPr>
        </p:sp>
        <p:sp>
          <p:nvSpPr>
            <p:cNvPr id="274" name="流程图: 过程 274"/>
            <p:cNvSpPr/>
            <p:nvPr/>
          </p:nvSpPr>
          <p:spPr>
            <a:xfrm>
              <a:off x="570865" y="1258570"/>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线程初始化</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75" name="流程图: 可选过程 275"/>
            <p:cNvSpPr/>
            <p:nvPr/>
          </p:nvSpPr>
          <p:spPr>
            <a:xfrm>
              <a:off x="706755" y="62865"/>
              <a:ext cx="728980" cy="354330"/>
            </a:xfrm>
            <a:prstGeom prst="flowChartAlternate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开始</a:t>
              </a:r>
              <a:endParaRPr lang="en-US" altLang="zh-CN" sz="1050" kern="0">
                <a:solidFill>
                  <a:srgbClr val="000000"/>
                </a:solidFill>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76" name="流程图: 过程 276"/>
            <p:cNvSpPr/>
            <p:nvPr/>
          </p:nvSpPr>
          <p:spPr>
            <a:xfrm>
              <a:off x="575310" y="622300"/>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创建录音对象</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77" name="流程图: 过程 277"/>
            <p:cNvSpPr/>
            <p:nvPr/>
          </p:nvSpPr>
          <p:spPr>
            <a:xfrm>
              <a:off x="1901190" y="1247775"/>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录音读取</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78" name="流程图: 过程 278"/>
            <p:cNvSpPr/>
            <p:nvPr/>
          </p:nvSpPr>
          <p:spPr>
            <a:xfrm>
              <a:off x="570230" y="1964690"/>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录音完成等待</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79" name="流程图: 过程 279"/>
            <p:cNvSpPr/>
            <p:nvPr/>
          </p:nvSpPr>
          <p:spPr>
            <a:xfrm>
              <a:off x="3234690" y="1914525"/>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音频交织</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80" name="流程图: 过程 280"/>
            <p:cNvSpPr/>
            <p:nvPr/>
          </p:nvSpPr>
          <p:spPr>
            <a:xfrm>
              <a:off x="3223895" y="1257300"/>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回采信号</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81" name="流程图: 过程 281"/>
            <p:cNvSpPr/>
            <p:nvPr/>
          </p:nvSpPr>
          <p:spPr>
            <a:xfrm>
              <a:off x="3241675" y="2574290"/>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存放缓冲区</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a:p>
              <a:pPr indent="304800" algn="just">
                <a:lnSpc>
                  <a:spcPct val="150000"/>
                </a:lnSpc>
              </a:pPr>
              <a:r>
                <a:rPr lang="en-US" altLang="zh-CN" sz="1200" kern="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20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cxnSp>
          <p:nvCxnSpPr>
            <p:cNvPr id="283" name="直接箭头连接符 283"/>
            <p:cNvCxnSpPr/>
            <p:nvPr/>
          </p:nvCxnSpPr>
          <p:spPr>
            <a:xfrm>
              <a:off x="1071245" y="417195"/>
              <a:ext cx="3810" cy="205105"/>
            </a:xfrm>
            <a:prstGeom prst="straightConnector1">
              <a:avLst/>
            </a:prstGeom>
            <a:noFill/>
            <a:ln w="12700" cap="flat" cmpd="sng" algn="ctr">
              <a:solidFill>
                <a:srgbClr val="000000"/>
              </a:solidFill>
              <a:prstDash val="solid"/>
              <a:tailEnd type="arrow"/>
            </a:ln>
            <a:effectLst/>
          </p:spPr>
        </p:cxnSp>
        <p:cxnSp>
          <p:nvCxnSpPr>
            <p:cNvPr id="284" name="直接箭头连接符 284"/>
            <p:cNvCxnSpPr/>
            <p:nvPr/>
          </p:nvCxnSpPr>
          <p:spPr>
            <a:xfrm flipH="1">
              <a:off x="1070610" y="1016635"/>
              <a:ext cx="4445" cy="241935"/>
            </a:xfrm>
            <a:prstGeom prst="straightConnector1">
              <a:avLst/>
            </a:prstGeom>
            <a:noFill/>
            <a:ln w="12700" cap="flat" cmpd="sng" algn="ctr">
              <a:solidFill>
                <a:srgbClr val="000000"/>
              </a:solidFill>
              <a:prstDash val="solid"/>
              <a:tailEnd type="arrow"/>
            </a:ln>
            <a:effectLst/>
          </p:spPr>
        </p:cxnSp>
        <p:cxnSp>
          <p:nvCxnSpPr>
            <p:cNvPr id="285" name="直接箭头连接符 285"/>
            <p:cNvCxnSpPr/>
            <p:nvPr/>
          </p:nvCxnSpPr>
          <p:spPr>
            <a:xfrm flipH="1">
              <a:off x="1069975" y="1652905"/>
              <a:ext cx="635" cy="311785"/>
            </a:xfrm>
            <a:prstGeom prst="straightConnector1">
              <a:avLst/>
            </a:prstGeom>
            <a:noFill/>
            <a:ln w="12700" cap="flat" cmpd="sng" algn="ctr">
              <a:solidFill>
                <a:srgbClr val="000000"/>
              </a:solidFill>
              <a:prstDash val="solid"/>
              <a:tailEnd type="arrow"/>
            </a:ln>
            <a:effectLst/>
          </p:spPr>
        </p:cxnSp>
        <p:cxnSp>
          <p:nvCxnSpPr>
            <p:cNvPr id="286" name="直接箭头连接符 286"/>
            <p:cNvCxnSpPr/>
            <p:nvPr/>
          </p:nvCxnSpPr>
          <p:spPr>
            <a:xfrm flipV="1">
              <a:off x="1570355" y="1445260"/>
              <a:ext cx="330835" cy="10795"/>
            </a:xfrm>
            <a:prstGeom prst="straightConnector1">
              <a:avLst/>
            </a:prstGeom>
            <a:noFill/>
            <a:ln w="12700" cap="flat" cmpd="sng" algn="ctr">
              <a:solidFill>
                <a:srgbClr val="000000"/>
              </a:solidFill>
              <a:prstDash val="solid"/>
              <a:tailEnd type="arrow"/>
            </a:ln>
            <a:effectLst/>
          </p:spPr>
        </p:cxnSp>
        <p:cxnSp>
          <p:nvCxnSpPr>
            <p:cNvPr id="287" name="直接箭头连接符 287"/>
            <p:cNvCxnSpPr/>
            <p:nvPr/>
          </p:nvCxnSpPr>
          <p:spPr>
            <a:xfrm>
              <a:off x="2900680" y="1445260"/>
              <a:ext cx="323215" cy="9525"/>
            </a:xfrm>
            <a:prstGeom prst="straightConnector1">
              <a:avLst/>
            </a:prstGeom>
            <a:noFill/>
            <a:ln w="12700" cap="flat" cmpd="sng" algn="ctr">
              <a:solidFill>
                <a:srgbClr val="000000"/>
              </a:solidFill>
              <a:prstDash val="solid"/>
              <a:tailEnd type="arrow"/>
            </a:ln>
            <a:effectLst/>
          </p:spPr>
        </p:cxnSp>
        <p:cxnSp>
          <p:nvCxnSpPr>
            <p:cNvPr id="288" name="直接箭头连接符 288"/>
            <p:cNvCxnSpPr/>
            <p:nvPr/>
          </p:nvCxnSpPr>
          <p:spPr>
            <a:xfrm>
              <a:off x="3723640" y="1651635"/>
              <a:ext cx="10795" cy="262890"/>
            </a:xfrm>
            <a:prstGeom prst="straightConnector1">
              <a:avLst/>
            </a:prstGeom>
            <a:noFill/>
            <a:ln w="12700" cap="flat" cmpd="sng" algn="ctr">
              <a:solidFill>
                <a:srgbClr val="000000"/>
              </a:solidFill>
              <a:prstDash val="solid"/>
              <a:tailEnd type="arrow"/>
            </a:ln>
            <a:effectLst/>
          </p:spPr>
        </p:cxnSp>
        <p:cxnSp>
          <p:nvCxnSpPr>
            <p:cNvPr id="289" name="直接箭头连接符 289"/>
            <p:cNvCxnSpPr/>
            <p:nvPr/>
          </p:nvCxnSpPr>
          <p:spPr>
            <a:xfrm>
              <a:off x="3734435" y="2308860"/>
              <a:ext cx="6985" cy="265430"/>
            </a:xfrm>
            <a:prstGeom prst="straightConnector1">
              <a:avLst/>
            </a:prstGeom>
            <a:noFill/>
            <a:ln w="12700" cap="flat" cmpd="sng" algn="ctr">
              <a:solidFill>
                <a:srgbClr val="000000"/>
              </a:solidFill>
              <a:prstDash val="solid"/>
              <a:tailEnd type="arrow"/>
            </a:ln>
            <a:effectLst/>
          </p:spPr>
        </p:cxnSp>
        <p:cxnSp>
          <p:nvCxnSpPr>
            <p:cNvPr id="6" name="肘形连接符 291"/>
            <p:cNvCxnSpPr/>
            <p:nvPr/>
          </p:nvCxnSpPr>
          <p:spPr>
            <a:xfrm rot="10800000">
              <a:off x="2400935" y="1641475"/>
              <a:ext cx="840740" cy="1129665"/>
            </a:xfrm>
            <a:prstGeom prst="bentConnector2">
              <a:avLst/>
            </a:prstGeom>
            <a:ln w="9525" cap="flat" cmpd="sng">
              <a:solidFill>
                <a:srgbClr val="000000"/>
              </a:solidFill>
              <a:prstDash val="solid"/>
              <a:round/>
              <a:headEnd type="none" w="med" len="med"/>
              <a:tailEnd type="arrow" w="med" len="med"/>
            </a:ln>
          </p:spPr>
        </p:cxnSp>
        <p:sp>
          <p:nvSpPr>
            <p:cNvPr id="292" name="流程图: 过程 292"/>
            <p:cNvSpPr/>
            <p:nvPr/>
          </p:nvSpPr>
          <p:spPr>
            <a:xfrm>
              <a:off x="567055" y="2635885"/>
              <a:ext cx="999490" cy="394335"/>
            </a:xfrm>
            <a:prstGeom prst="flowChart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rPr>
                <a:t>资源释放</a:t>
              </a:r>
              <a:endParaRPr lang="en-US" altLang="zh-CN" sz="1050" kern="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sp>
          <p:nvSpPr>
            <p:cNvPr id="293" name="流程图: 可选过程 293"/>
            <p:cNvSpPr/>
            <p:nvPr/>
          </p:nvSpPr>
          <p:spPr>
            <a:xfrm>
              <a:off x="703580" y="3303270"/>
              <a:ext cx="728980" cy="354330"/>
            </a:xfrm>
            <a:prstGeom prst="flowChartAlternateProcess">
              <a:avLst/>
            </a:prstGeom>
            <a:noFill/>
            <a:ln w="127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indent="0" algn="ctr" rtl="0">
                <a:lnSpc>
                  <a:spcPct val="150000"/>
                </a:lnSpc>
              </a:pPr>
              <a:r>
                <a:rPr lang="en-US" altLang="zh-CN" sz="1050" kern="0">
                  <a:solidFill>
                    <a:srgbClr val="000000"/>
                  </a:solidFill>
                  <a:latin typeface="Times New Roman" panose="02020603050405020304"/>
                  <a:ea typeface="宋体" panose="02010600030101010101" pitchFamily="2" charset="-122"/>
                  <a:cs typeface="宋体" panose="02010600030101010101" pitchFamily="2" charset="-122"/>
                  <a:sym typeface="Times New Roman" panose="02020603050405020304"/>
                </a:rPr>
                <a:t>结束</a:t>
              </a:r>
              <a:endParaRPr lang="en-US" altLang="zh-CN" sz="1050" kern="0">
                <a:solidFill>
                  <a:srgbClr val="000000"/>
                </a:solidFill>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p:cxnSp>
          <p:nvCxnSpPr>
            <p:cNvPr id="294" name="直接箭头连接符 294"/>
            <p:cNvCxnSpPr/>
            <p:nvPr/>
          </p:nvCxnSpPr>
          <p:spPr>
            <a:xfrm flipH="1">
              <a:off x="1066800" y="2359025"/>
              <a:ext cx="3175" cy="276860"/>
            </a:xfrm>
            <a:prstGeom prst="straightConnector1">
              <a:avLst/>
            </a:prstGeom>
            <a:noFill/>
            <a:ln w="12700" cap="flat" cmpd="sng" algn="ctr">
              <a:solidFill>
                <a:srgbClr val="000000"/>
              </a:solidFill>
              <a:prstDash val="solid"/>
              <a:tailEnd type="arrow"/>
            </a:ln>
            <a:effectLst/>
          </p:spPr>
        </p:cxnSp>
        <p:cxnSp>
          <p:nvCxnSpPr>
            <p:cNvPr id="295" name="直接箭头连接符 295"/>
            <p:cNvCxnSpPr/>
            <p:nvPr/>
          </p:nvCxnSpPr>
          <p:spPr>
            <a:xfrm>
              <a:off x="1066800" y="3030220"/>
              <a:ext cx="1270" cy="273050"/>
            </a:xfrm>
            <a:prstGeom prst="straightConnector1">
              <a:avLst/>
            </a:prstGeom>
            <a:noFill/>
            <a:ln w="12700" cap="flat" cmpd="sng" algn="ctr">
              <a:solidFill>
                <a:srgbClr val="000000"/>
              </a:solidFill>
              <a:prstDash val="solid"/>
              <a:tailEnd type="arrow"/>
            </a:ln>
            <a:effectLst/>
          </p:spPr>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P spid="9" grpId="1"/>
      <p:bldP spid="14" grpId="1"/>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CB019B1-382A-4266-B25C-5B523AA43C14-4" descr="C:/Users/Administrator/AppData/Local/Temp/2/wps.mqNTZcwps"/>
          <p:cNvPicPr>
            <a:picLocks noChangeAspect="1"/>
          </p:cNvPicPr>
          <p:nvPr/>
        </p:nvPicPr>
        <p:blipFill>
          <a:blip r:embed="rId1"/>
          <a:stretch>
            <a:fillRect/>
          </a:stretch>
        </p:blipFill>
        <p:spPr>
          <a:xfrm>
            <a:off x="195580" y="715645"/>
            <a:ext cx="5069840" cy="6042025"/>
          </a:xfrm>
          <a:prstGeom prst="rect">
            <a:avLst/>
          </a:prstGeom>
          <a:noFill/>
          <a:ln>
            <a:noFill/>
          </a:ln>
        </p:spPr>
      </p:pic>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4.2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音频降噪</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21" name="直接连接符 20"/>
          <p:cNvCxnSpPr/>
          <p:nvPr/>
        </p:nvCxnSpPr>
        <p:spPr>
          <a:xfrm>
            <a:off x="486180" y="90667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24" name="文本框 23"/>
          <p:cNvSpPr txBox="1"/>
          <p:nvPr/>
        </p:nvSpPr>
        <p:spPr>
          <a:xfrm>
            <a:off x="5486400" y="1514790"/>
            <a:ext cx="3288890" cy="1337945"/>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、Speex高性能语音编解码库，该库提供了声学中回声消除AEC算法</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p:cNvSpPr txBox="1"/>
          <p:nvPr/>
        </p:nvSpPr>
        <p:spPr>
          <a:xfrm>
            <a:off x="5486400" y="2793930"/>
            <a:ext cx="3288890" cy="922020"/>
          </a:xfrm>
          <a:prstGeom prst="rect">
            <a:avLst/>
          </a:prstGeom>
          <a:noFill/>
        </p:spPr>
        <p:txBody>
          <a:bodyPr wrap="square">
            <a:spAutoFit/>
          </a:bodyPr>
          <a:lstStyle/>
          <a:p>
            <a:pPr algn="just">
              <a:lnSpc>
                <a:spcPct val="150000"/>
              </a:lnSpc>
              <a:defRPr/>
            </a:pPr>
            <a:r>
              <a:rPr lang="en-US" altLang="zh-CN"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创建Speex回声消除状态器</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预处理状态器</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文本框 27"/>
          <p:cNvSpPr txBox="1"/>
          <p:nvPr/>
        </p:nvSpPr>
        <p:spPr>
          <a:xfrm>
            <a:off x="5486400" y="3830300"/>
            <a:ext cx="3288890" cy="92202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、音频读取后执行</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Speex</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帧预处理和回声消除功能</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p:cNvSpPr txBox="1"/>
          <p:nvPr/>
        </p:nvSpPr>
        <p:spPr>
          <a:xfrm>
            <a:off x="5486400" y="4753630"/>
            <a:ext cx="3288890" cy="506730"/>
          </a:xfrm>
          <a:prstGeom prst="rect">
            <a:avLst/>
          </a:prstGeom>
          <a:noFill/>
        </p:spPr>
        <p:txBody>
          <a:bodyPr wrap="square">
            <a:spAutoFit/>
          </a:bodyPr>
          <a:lstStyle/>
          <a:p>
            <a:pPr algn="just">
              <a:lnSpc>
                <a:spcPct val="150000"/>
              </a:lnSpc>
              <a:defRPr/>
            </a:pPr>
            <a:r>
              <a:rPr lang="en-US" altLang="zh-CN"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、回声消除</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0" grpId="0"/>
      <p:bldP spid="24" grpId="1"/>
      <p:bldP spid="26" grpId="1"/>
      <p:bldP spid="28" grpId="1"/>
      <p:bldP spid="3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唤醒功能设计与实现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366395" y="1721485"/>
            <a:ext cx="8064500" cy="2584450"/>
          </a:xfrm>
          <a:prstGeom prst="rect">
            <a:avLst/>
          </a:prstGeom>
          <a:noFill/>
        </p:spPr>
        <p:txBody>
          <a:bodyPr wrap="square">
            <a:spAutoFit/>
          </a:bodyPr>
          <a:lstStyle/>
          <a:p>
            <a:pPr algn="just">
              <a:lnSpc>
                <a:spcPct val="150000"/>
              </a:lnSpc>
              <a:defRPr/>
            </a:pPr>
            <a:r>
              <a:rPr 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nowboy唤醒</a:t>
            </a:r>
            <a:r>
              <a:rPr 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框架</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的主要特性如下：</a:t>
            </a:r>
            <a:endPar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高度可定制性，可自由创建和训练属于自己的唤醒词。</a:t>
            </a:r>
            <a:endPar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始终倾听，可离线使用，无需联网，保护隐私。精确度高，低延迟。</a:t>
            </a:r>
            <a:endPar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轻量可嵌入，耗费资源非常低（单核 700MHz 树莓派只占用10%CPU）。</a:t>
            </a:r>
            <a:endPar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开源跨平台，开放源代码，支持多种操作系统和硬件平台，可绑定多种编程语言。</a:t>
            </a:r>
            <a:endParaRPr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唤醒功能设计与实现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86180" y="89143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440680" y="1624330"/>
            <a:ext cx="3575685" cy="3415030"/>
          </a:xfrm>
          <a:prstGeom prst="rect">
            <a:avLst/>
          </a:prstGeom>
          <a:noFill/>
        </p:spPr>
        <p:txBody>
          <a:bodyPr wrap="square">
            <a:spAutoFit/>
          </a:bodyPr>
          <a:lstStyle/>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两个任务和一个回调</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、主任务负责创建唤醒任务并检查唤醒标记。</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、唤醒任务线程负责唤醒回调注册，设置唤醒模型和唤醒阈值。</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、回调是唤醒后调用的处理任务入口，主要负责后续的网络健康状况检查和语音识别。</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2" name="ECB019B1-382A-4266-B25C-5B523AA43C14-6" descr="wps"/>
          <p:cNvPicPr>
            <a:picLocks noChangeAspect="1"/>
          </p:cNvPicPr>
          <p:nvPr/>
        </p:nvPicPr>
        <p:blipFill>
          <a:blip r:embed="rId1"/>
          <a:stretch>
            <a:fillRect/>
          </a:stretch>
        </p:blipFill>
        <p:spPr>
          <a:xfrm>
            <a:off x="-86360" y="780415"/>
            <a:ext cx="5658485" cy="5671185"/>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4.3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网络探测功能设计与实现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440680" y="1624330"/>
            <a:ext cx="3575685" cy="258445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、网络探测模块采用守护进程的方式，使用Linux shell脚本即可实现。</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、判断网络畅通是通过curl来访问服务器地址，从而判断服务器网络状态是否畅通。</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descr="图片2"/>
          <p:cNvPicPr>
            <a:picLocks noChangeAspect="1"/>
          </p:cNvPicPr>
          <p:nvPr/>
        </p:nvPicPr>
        <p:blipFill>
          <a:blip r:embed="rId1"/>
          <a:stretch>
            <a:fillRect/>
          </a:stretch>
        </p:blipFill>
        <p:spPr>
          <a:xfrm>
            <a:off x="493395" y="1894840"/>
            <a:ext cx="4895850" cy="3200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2269997"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3876530" y="1768766"/>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7" name="矩形 16"/>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sp>
        <p:nvSpPr>
          <p:cNvPr id="26" name="矩形 25"/>
          <p:cNvSpPr/>
          <p:nvPr/>
        </p:nvSpPr>
        <p:spPr>
          <a:xfrm>
            <a:off x="3876530" y="2336518"/>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27" name="矩形 26"/>
          <p:cNvSpPr/>
          <p:nvPr/>
        </p:nvSpPr>
        <p:spPr>
          <a:xfrm>
            <a:off x="4337800" y="233651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8" name="矩形 37"/>
          <p:cNvSpPr/>
          <p:nvPr/>
        </p:nvSpPr>
        <p:spPr>
          <a:xfrm>
            <a:off x="3876530" y="2909730"/>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9" name="矩形 38"/>
          <p:cNvSpPr/>
          <p:nvPr/>
        </p:nvSpPr>
        <p:spPr>
          <a:xfrm>
            <a:off x="4337800" y="2909730"/>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40" name="矩形 39"/>
          <p:cNvSpPr/>
          <p:nvPr/>
        </p:nvSpPr>
        <p:spPr>
          <a:xfrm>
            <a:off x="3876530" y="348829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41" name="矩形 40"/>
          <p:cNvSpPr/>
          <p:nvPr/>
        </p:nvSpPr>
        <p:spPr>
          <a:xfrm>
            <a:off x="4331714" y="348829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29" name="矩形 28"/>
          <p:cNvSpPr/>
          <p:nvPr/>
        </p:nvSpPr>
        <p:spPr>
          <a:xfrm>
            <a:off x="3876530" y="407134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0" name="矩形 29"/>
          <p:cNvSpPr/>
          <p:nvPr/>
        </p:nvSpPr>
        <p:spPr>
          <a:xfrm>
            <a:off x="4331714" y="4071344"/>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73990" y="468983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29174" y="4690499"/>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离线识别</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610235" y="1564005"/>
            <a:ext cx="7501255" cy="1337945"/>
          </a:xfrm>
          <a:prstGeom prst="rect">
            <a:avLst/>
          </a:prstGeom>
          <a:noFill/>
        </p:spPr>
        <p:txBody>
          <a:bodyPr wrap="square">
            <a:spAutoFit/>
          </a:bodyPr>
          <a:lstStyle/>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通过前期调研对比，选择Kaldi作为离线识别的解决方案。Kaldi是当前最流行的开源语音识别工具，它使用“端到端”识别方式。</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文本框 99"/>
          <p:cNvSpPr txBox="1"/>
          <p:nvPr/>
        </p:nvSpPr>
        <p:spPr>
          <a:xfrm>
            <a:off x="1935480" y="2950210"/>
            <a:ext cx="5080000" cy="337185"/>
          </a:xfrm>
          <a:prstGeom prst="rect">
            <a:avLst/>
          </a:prstGeom>
          <a:noFill/>
          <a:ln w="9525">
            <a:noFill/>
          </a:ln>
        </p:spPr>
        <p:txBody>
          <a:bodyPr>
            <a:spAutoFit/>
          </a:bodyPr>
          <a:p>
            <a:pPr marL="127000" indent="-127000" algn="ctr"/>
            <a:r>
              <a:rPr lang="zh-CN" sz="1600" b="1">
                <a:ea typeface="宋体" panose="02010600030101010101" pitchFamily="2" charset="-122"/>
              </a:rPr>
              <a:t>表</a:t>
            </a:r>
            <a:r>
              <a:rPr lang="en-US" altLang="zh-CN" sz="1600" b="1">
                <a:ea typeface="宋体" panose="02010600030101010101" pitchFamily="2" charset="-122"/>
              </a:rPr>
              <a:t>2</a:t>
            </a:r>
            <a:r>
              <a:rPr lang="en-US" sz="1600" b="1">
                <a:latin typeface="Times New Roman" panose="02020603050405020304" pitchFamily="18" charset="0"/>
                <a:ea typeface="宋体" panose="02010600030101010101" pitchFamily="2" charset="-122"/>
              </a:rPr>
              <a:t> </a:t>
            </a:r>
            <a:r>
              <a:rPr lang="en-US" sz="1600" b="1">
                <a:latin typeface="Times New Roman" panose="02020603050405020304" pitchFamily="18" charset="0"/>
                <a:ea typeface="宋体" panose="02010600030101010101" pitchFamily="2" charset="-122"/>
                <a:cs typeface="Times New Roman" panose="02020603050405020304" pitchFamily="18" charset="0"/>
              </a:rPr>
              <a:t> </a:t>
            </a:r>
            <a:r>
              <a:rPr lang="en-US" sz="1600" b="1">
                <a:latin typeface="Times New Roman" panose="02020603050405020304" pitchFamily="18" charset="0"/>
                <a:ea typeface="宋体" panose="02010600030101010101" pitchFamily="2" charset="-122"/>
              </a:rPr>
              <a:t>thchs30</a:t>
            </a:r>
            <a:r>
              <a:rPr lang="zh-CN" sz="1600" b="1">
                <a:ea typeface="宋体" panose="02010600030101010101" pitchFamily="2" charset="-122"/>
              </a:rPr>
              <a:t>数据表</a:t>
            </a:r>
            <a:endParaRPr lang="zh-CN" altLang="en-US" sz="1600"/>
          </a:p>
        </p:txBody>
      </p:sp>
      <p:graphicFrame>
        <p:nvGraphicFramePr>
          <p:cNvPr id="5" name="表格 4"/>
          <p:cNvGraphicFramePr/>
          <p:nvPr>
            <p:custDataLst>
              <p:tags r:id="rId1"/>
            </p:custDataLst>
          </p:nvPr>
        </p:nvGraphicFramePr>
        <p:xfrm>
          <a:off x="2032000" y="3250565"/>
          <a:ext cx="4887595" cy="1059180"/>
        </p:xfrm>
        <a:graphic>
          <a:graphicData uri="http://schemas.openxmlformats.org/drawingml/2006/table">
            <a:tbl>
              <a:tblPr firstRow="1" bandRow="1">
                <a:tableStyleId>{5940675A-B579-460E-94D1-54222C63F5DA}</a:tableStyleId>
              </a:tblPr>
              <a:tblGrid>
                <a:gridCol w="1427480"/>
                <a:gridCol w="902970"/>
                <a:gridCol w="2557145"/>
              </a:tblGrid>
              <a:tr h="264795">
                <a:tc>
                  <a:txBody>
                    <a:bodyPr/>
                    <a:p>
                      <a:pPr indent="0" algn="ctr">
                        <a:buNone/>
                      </a:pPr>
                      <a:r>
                        <a:rPr lang="en-US" sz="1600" b="0">
                          <a:latin typeface="Times New Roman" panose="02020603050405020304" pitchFamily="18" charset="0"/>
                          <a:cs typeface="Times New Roman" panose="02020603050405020304" pitchFamily="18" charset="0"/>
                        </a:rPr>
                        <a:t>包名</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大小</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内容</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lgn="ctr">
                        <a:buNone/>
                      </a:pPr>
                      <a:r>
                        <a:rPr lang="en-US" sz="1600" b="0">
                          <a:latin typeface="Times New Roman" panose="02020603050405020304" pitchFamily="18" charset="0"/>
                          <a:cs typeface="Times New Roman" panose="02020603050405020304" pitchFamily="18" charset="0"/>
                        </a:rPr>
                        <a:t>data_thchs30</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6.4G</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语音数据和训练脚本</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lgn="ctr">
                        <a:buNone/>
                      </a:pPr>
                      <a:r>
                        <a:rPr lang="en-US" sz="1600" b="0">
                          <a:latin typeface="Times New Roman" panose="02020603050405020304" pitchFamily="18" charset="0"/>
                          <a:cs typeface="Times New Roman" panose="02020603050405020304" pitchFamily="18" charset="0"/>
                        </a:rPr>
                        <a:t>test-noise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1.9G</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标准无噪音测试数据</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lgn="ctr">
                        <a:buNone/>
                      </a:pPr>
                      <a:r>
                        <a:rPr lang="en-US" sz="1600" b="0">
                          <a:latin typeface="Times New Roman" panose="02020603050405020304" pitchFamily="18" charset="0"/>
                          <a:cs typeface="Times New Roman" panose="02020603050405020304" pitchFamily="18" charset="0"/>
                        </a:rPr>
                        <a:t>resource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24M</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补充资源，包括培训数据词典、噪音样本</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1691640" y="5024755"/>
            <a:ext cx="5080000" cy="306705"/>
          </a:xfrm>
          <a:prstGeom prst="rect">
            <a:avLst/>
          </a:prstGeom>
          <a:noFill/>
          <a:ln w="9525">
            <a:noFill/>
          </a:ln>
        </p:spPr>
        <p:txBody>
          <a:bodyPr>
            <a:spAutoFit/>
          </a:bodyPr>
          <a:p>
            <a:pPr marL="127000" indent="-127000" algn="ctr"/>
            <a:r>
              <a:rPr lang="zh-CN" sz="1400" b="1">
                <a:ea typeface="宋体" panose="02010600030101010101" pitchFamily="2" charset="-122"/>
              </a:rPr>
              <a:t>表</a:t>
            </a:r>
            <a:r>
              <a:rPr lang="en-US" altLang="zh-CN" sz="1400" b="1">
                <a:ea typeface="宋体" panose="02010600030101010101" pitchFamily="2" charset="-122"/>
              </a:rPr>
              <a:t>3</a:t>
            </a:r>
            <a:r>
              <a:rPr lang="en-US" sz="1400" b="1">
                <a:latin typeface="Times New Roman" panose="02020603050405020304" pitchFamily="18" charset="0"/>
                <a:ea typeface="宋体" panose="02010600030101010101" pitchFamily="2" charset="-122"/>
              </a:rPr>
              <a:t> </a:t>
            </a:r>
            <a:r>
              <a:rPr lang="en-US" sz="1400" b="1">
                <a:latin typeface="Times New Roman" panose="02020603050405020304" pitchFamily="18" charset="0"/>
                <a:ea typeface="宋体" panose="02010600030101010101" pitchFamily="2" charset="-122"/>
                <a:cs typeface="Times New Roman" panose="02020603050405020304" pitchFamily="18" charset="0"/>
              </a:rPr>
              <a:t> </a:t>
            </a:r>
            <a:r>
              <a:rPr lang="en-US" sz="1400" b="1">
                <a:latin typeface="Times New Roman" panose="02020603050405020304" pitchFamily="18" charset="0"/>
                <a:ea typeface="宋体" panose="02010600030101010101" pitchFamily="2" charset="-122"/>
              </a:rPr>
              <a:t>thchs30</a:t>
            </a:r>
            <a:r>
              <a:rPr lang="zh-CN" sz="1400" b="1">
                <a:ea typeface="宋体" panose="02010600030101010101" pitchFamily="2" charset="-122"/>
              </a:rPr>
              <a:t>数据集内容</a:t>
            </a:r>
            <a:endParaRPr lang="zh-CN" altLang="en-US" sz="1400"/>
          </a:p>
        </p:txBody>
      </p:sp>
      <p:graphicFrame>
        <p:nvGraphicFramePr>
          <p:cNvPr id="7" name="表格 6"/>
          <p:cNvGraphicFramePr/>
          <p:nvPr>
            <p:custDataLst>
              <p:tags r:id="rId2"/>
            </p:custDataLst>
          </p:nvPr>
        </p:nvGraphicFramePr>
        <p:xfrm>
          <a:off x="1691640" y="5277485"/>
          <a:ext cx="0" cy="0"/>
        </p:xfrm>
        <a:graphic>
          <a:graphicData uri="http://schemas.openxmlformats.org/drawingml/2006/table">
            <a:tbl>
              <a:tblPr firstRow="1" bandRow="1">
                <a:tableStyleId>{5940675A-B579-460E-94D1-54222C63F5DA}</a:tableStyleId>
              </a:tblPr>
              <a:tblGrid>
                <a:gridCol w="1401763"/>
                <a:gridCol w="1474787"/>
                <a:gridCol w="1473200"/>
                <a:gridCol w="1219200"/>
              </a:tblGrid>
              <a:tr h="0">
                <a:tc>
                  <a:txBody>
                    <a:bodyPr/>
                    <a:p>
                      <a:pPr indent="0" algn="ctr">
                        <a:buNone/>
                      </a:pPr>
                      <a:r>
                        <a:rPr lang="en-US" sz="1400" b="0">
                          <a:latin typeface="Times New Roman" panose="02020603050405020304" pitchFamily="18" charset="0"/>
                          <a:cs typeface="Times New Roman" panose="02020603050405020304" pitchFamily="18" charset="0"/>
                        </a:rPr>
                        <a:t>数据集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音频时长(h)</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句子数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词数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train(训练)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26</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20000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386504</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dev(开发)</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2:15</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1611</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35486</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test(测试)</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7:16</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4980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98170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离线识别</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46" name="ECB019B1-382A-4266-B25C-5B523AA43C14-23" descr="C:/Users/Administrator/AppData/Local/Temp/2/wps.BZIUxlwps"/>
          <p:cNvPicPr>
            <a:picLocks noChangeAspect="1"/>
          </p:cNvPicPr>
          <p:nvPr/>
        </p:nvPicPr>
        <p:blipFill>
          <a:blip r:embed="rId1"/>
          <a:stretch>
            <a:fillRect/>
          </a:stretch>
        </p:blipFill>
        <p:spPr>
          <a:xfrm>
            <a:off x="56515" y="972185"/>
            <a:ext cx="6129020" cy="5325745"/>
          </a:xfrm>
          <a:prstGeom prst="rect">
            <a:avLst/>
          </a:prstGeom>
          <a:noFill/>
          <a:ln>
            <a:noFill/>
          </a:ln>
        </p:spPr>
      </p:pic>
      <p:cxnSp>
        <p:nvCxnSpPr>
          <p:cNvPr id="9" name="直接连接符 8"/>
          <p:cNvCxnSpPr/>
          <p:nvPr/>
        </p:nvCxnSpPr>
        <p:spPr>
          <a:xfrm>
            <a:off x="486180" y="972080"/>
            <a:ext cx="8171235" cy="0"/>
          </a:xfrm>
          <a:prstGeom prst="line">
            <a:avLst/>
          </a:prstGeom>
        </p:spPr>
        <p:style>
          <a:lnRef idx="3">
            <a:schemeClr val="accent1"/>
          </a:lnRef>
          <a:fillRef idx="0">
            <a:schemeClr val="accent1"/>
          </a:fillRef>
          <a:effectRef idx="2">
            <a:schemeClr val="accent1"/>
          </a:effectRef>
          <a:fontRef idx="minor">
            <a:schemeClr val="tx1"/>
          </a:fontRef>
        </p:style>
      </p:cxnSp>
      <p:pic>
        <p:nvPicPr>
          <p:cNvPr id="2" name="图片 1" descr="图片3"/>
          <p:cNvPicPr>
            <a:picLocks noChangeAspect="1"/>
          </p:cNvPicPr>
          <p:nvPr/>
        </p:nvPicPr>
        <p:blipFill>
          <a:blip r:embed="rId2"/>
          <a:stretch>
            <a:fillRect/>
          </a:stretch>
        </p:blipFill>
        <p:spPr>
          <a:xfrm>
            <a:off x="4969510" y="1367155"/>
            <a:ext cx="3609975" cy="2838450"/>
          </a:xfrm>
          <a:prstGeom prst="rect">
            <a:avLst/>
          </a:prstGeom>
        </p:spPr>
      </p:pic>
      <p:sp>
        <p:nvSpPr>
          <p:cNvPr id="4" name="文本框 3"/>
          <p:cNvSpPr txBox="1"/>
          <p:nvPr/>
        </p:nvSpPr>
        <p:spPr>
          <a:xfrm>
            <a:off x="4969510" y="4600575"/>
            <a:ext cx="4011930" cy="1753235"/>
          </a:xfrm>
          <a:prstGeom prst="rect">
            <a:avLst/>
          </a:prstGeom>
          <a:noFill/>
        </p:spPr>
        <p:txBody>
          <a:bodyPr wrap="square">
            <a:spAutoFit/>
          </a:bodyPr>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得到模型后，语音输入后先经过信号处理，该信号处理与训练数据经过的处理一致，基于声学模型和语言模型进行解码得到文本输出。</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4.4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在线识别</a:t>
            </a: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440680" y="1624330"/>
            <a:ext cx="3575685" cy="1753235"/>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、回调和参数初始化</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SDK</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启动和识别开始</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、获取音频后进行音频上传</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、识别结果下发</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ECB019B1-382A-4266-B25C-5B523AA43C14-11" descr="wps"/>
          <p:cNvPicPr>
            <a:picLocks noChangeAspect="1"/>
          </p:cNvPicPr>
          <p:nvPr/>
        </p:nvPicPr>
        <p:blipFill>
          <a:blip r:embed="rId1"/>
          <a:stretch>
            <a:fillRect/>
          </a:stretch>
        </p:blipFill>
        <p:spPr>
          <a:xfrm>
            <a:off x="-66040" y="1007110"/>
            <a:ext cx="5755640" cy="5781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1612900"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指令识别</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817870" y="2096135"/>
            <a:ext cx="2573020" cy="1337945"/>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、标准指令匹配。</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、泛化指令匹配。</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、不定向指令匹配</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2" name="ECB019B1-382A-4266-B25C-5B523AA43C14-16" descr="C:/Users/Administrator/AppData/Local/Temp/2/wps.MSjRqhwps"/>
          <p:cNvPicPr>
            <a:picLocks noChangeAspect="1"/>
          </p:cNvPicPr>
          <p:nvPr/>
        </p:nvPicPr>
        <p:blipFill>
          <a:blip r:embed="rId1"/>
          <a:stretch>
            <a:fillRect/>
          </a:stretch>
        </p:blipFill>
        <p:spPr>
          <a:xfrm>
            <a:off x="169228" y="988695"/>
            <a:ext cx="5762625" cy="512699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101" y="179756"/>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1612900"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指令识别</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2" name="表格 1"/>
          <p:cNvGraphicFramePr/>
          <p:nvPr>
            <p:custDataLst>
              <p:tags r:id="rId1"/>
            </p:custDataLst>
          </p:nvPr>
        </p:nvGraphicFramePr>
        <p:xfrm>
          <a:off x="467678" y="1701165"/>
          <a:ext cx="3284855" cy="1920240"/>
        </p:xfrm>
        <a:graphic>
          <a:graphicData uri="http://schemas.openxmlformats.org/drawingml/2006/table">
            <a:tbl>
              <a:tblPr firstRow="1" bandRow="1">
                <a:tableStyleId>{5940675A-B579-460E-94D1-54222C63F5DA}</a:tableStyleId>
              </a:tblPr>
              <a:tblGrid>
                <a:gridCol w="1400175"/>
                <a:gridCol w="1884363"/>
              </a:tblGrid>
              <a:tr h="170180">
                <a:tc>
                  <a:txBody>
                    <a:bodyPr/>
                    <a:p>
                      <a:pPr indent="0">
                        <a:buNone/>
                      </a:pPr>
                      <a:r>
                        <a:rPr lang="en-US" sz="1400" b="0">
                          <a:latin typeface="Times New Roman" panose="02020603050405020304" pitchFamily="18" charset="0"/>
                          <a:cs typeface="Times New Roman" panose="02020603050405020304" pitchFamily="18" charset="0"/>
                        </a:rPr>
                        <a:t>设备</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支持指令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2">
                  <a:txBody>
                    <a:bodyPr/>
                    <a:p>
                      <a:pPr indent="0">
                        <a:buNone/>
                      </a:pPr>
                      <a:r>
                        <a:rPr lang="en-US" sz="1400" b="0">
                          <a:latin typeface="Times New Roman" panose="02020603050405020304" pitchFamily="18" charset="0"/>
                          <a:cs typeface="Times New Roman" panose="02020603050405020304" pitchFamily="18" charset="0"/>
                        </a:rPr>
                        <a:t>蓝牙开关</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打开电视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400" b="0">
                          <a:latin typeface="Times New Roman" panose="02020603050405020304" pitchFamily="18" charset="0"/>
                          <a:cs typeface="Times New Roman" panose="02020603050405020304" pitchFamily="18" charset="0"/>
                        </a:rPr>
                        <a:t>关闭电视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2">
                  <a:txBody>
                    <a:bodyPr/>
                    <a:p>
                      <a:pPr indent="0">
                        <a:buNone/>
                      </a:pPr>
                      <a:r>
                        <a:rPr lang="en-US" sz="1400" b="0">
                          <a:latin typeface="Times New Roman" panose="02020603050405020304" pitchFamily="18" charset="0"/>
                          <a:cs typeface="Times New Roman" panose="02020603050405020304" pitchFamily="18" charset="0"/>
                        </a:rPr>
                        <a:t>红外空调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打开空调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400" b="0">
                          <a:latin typeface="Times New Roman" panose="02020603050405020304" pitchFamily="18" charset="0"/>
                          <a:cs typeface="Times New Roman" panose="02020603050405020304" pitchFamily="18" charset="0"/>
                        </a:rPr>
                        <a:t>关闭空调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4">
                  <a:txBody>
                    <a:bodyPr/>
                    <a:p>
                      <a:pPr indent="0">
                        <a:buNone/>
                      </a:pPr>
                      <a:r>
                        <a:rPr lang="en-US" sz="1400" b="0">
                          <a:latin typeface="Times New Roman" panose="02020603050405020304" pitchFamily="18" charset="0"/>
                          <a:cs typeface="Times New Roman" panose="02020603050405020304" pitchFamily="18" charset="0"/>
                        </a:rPr>
                        <a:t>智能电灯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打开电灯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0">
                          <a:latin typeface="Times New Roman" panose="02020603050405020304" pitchFamily="18" charset="0"/>
                          <a:cs typeface="Times New Roman" panose="02020603050405020304" pitchFamily="18" charset="0"/>
                        </a:rPr>
                        <a:t>关闭电灯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0">
                          <a:latin typeface="Times New Roman" panose="02020603050405020304" pitchFamily="18" charset="0"/>
                          <a:cs typeface="Times New Roman" panose="02020603050405020304" pitchFamily="18" charset="0"/>
                        </a:rPr>
                        <a:t>灯光调亮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400" b="0">
                          <a:latin typeface="Times New Roman" panose="02020603050405020304" pitchFamily="18" charset="0"/>
                          <a:cs typeface="Times New Roman" panose="02020603050405020304" pitchFamily="18" charset="0"/>
                        </a:rPr>
                        <a:t>灯光调暗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custDataLst>
              <p:tags r:id="rId2"/>
            </p:custDataLst>
          </p:nvPr>
        </p:nvGraphicFramePr>
        <p:xfrm>
          <a:off x="4532948" y="1701165"/>
          <a:ext cx="3927475" cy="1371600"/>
        </p:xfrm>
        <a:graphic>
          <a:graphicData uri="http://schemas.openxmlformats.org/drawingml/2006/table">
            <a:tbl>
              <a:tblPr firstRow="1" bandRow="1">
                <a:tableStyleId>{5940675A-B579-460E-94D1-54222C63F5DA}</a:tableStyleId>
              </a:tblPr>
              <a:tblGrid>
                <a:gridCol w="1473200"/>
                <a:gridCol w="2454275"/>
              </a:tblGrid>
              <a:tr h="213360">
                <a:tc>
                  <a:txBody>
                    <a:bodyPr/>
                    <a:p>
                      <a:pPr indent="0">
                        <a:buNone/>
                      </a:pPr>
                      <a:r>
                        <a:rPr lang="en-US" sz="1400" b="0">
                          <a:latin typeface="Times New Roman" panose="02020603050405020304" pitchFamily="18" charset="0"/>
                          <a:cs typeface="Times New Roman" panose="02020603050405020304" pitchFamily="18" charset="0"/>
                        </a:rPr>
                        <a:t>标准指令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泛化指令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打开电视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电视打开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关闭电视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电视关闭，电视关掉，关掉电视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打开空调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空调打开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关闭空调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空调关闭，空调关掉，关掉空调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打开电灯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电灯打开，开灯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关闭电灯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电灯关闭，关灯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灯光调亮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调亮灯，灯调亮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灯光调暗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调暗灯，灯调暗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custDataLst>
              <p:tags r:id="rId3"/>
            </p:custDataLst>
          </p:nvPr>
        </p:nvGraphicFramePr>
        <p:xfrm>
          <a:off x="606743" y="4538980"/>
          <a:ext cx="0" cy="0"/>
        </p:xfrm>
        <a:graphic>
          <a:graphicData uri="http://schemas.openxmlformats.org/drawingml/2006/table">
            <a:tbl>
              <a:tblPr firstRow="1" bandRow="1">
                <a:tableStyleId>{5940675A-B579-460E-94D1-54222C63F5DA}</a:tableStyleId>
              </a:tblPr>
              <a:tblGrid>
                <a:gridCol w="1360488"/>
                <a:gridCol w="1179512"/>
                <a:gridCol w="1571625"/>
              </a:tblGrid>
              <a:tr h="213360">
                <a:tc>
                  <a:txBody>
                    <a:bodyPr/>
                    <a:p>
                      <a:pPr indent="0" algn="ctr">
                        <a:buNone/>
                      </a:pPr>
                      <a:r>
                        <a:rPr lang="en-US" sz="1400" b="0">
                          <a:latin typeface="Times New Roman" panose="02020603050405020304" pitchFamily="18" charset="0"/>
                          <a:cs typeface="Times New Roman" panose="02020603050405020304" pitchFamily="18" charset="0"/>
                        </a:rPr>
                        <a:t>标准指令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最小化主体</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最小化动作</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关</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关</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关</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灯光调亮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灯光调暗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66395" y="1304925"/>
            <a:ext cx="3168650" cy="306705"/>
          </a:xfrm>
          <a:prstGeom prst="rect">
            <a:avLst/>
          </a:prstGeom>
          <a:noFill/>
          <a:ln w="9525">
            <a:noFill/>
          </a:ln>
        </p:spPr>
        <p:txBody>
          <a:bodyPr wrap="square">
            <a:spAutoFit/>
          </a:bodyPr>
          <a:p>
            <a:pPr indent="267970"/>
            <a:r>
              <a:rPr lang="zh-CN" sz="1400" b="1">
                <a:ea typeface="宋体" panose="02010600030101010101" pitchFamily="2" charset="-122"/>
              </a:rPr>
              <a:t>表</a:t>
            </a:r>
            <a:r>
              <a:rPr lang="en-US" altLang="zh-CN" sz="1400" b="1">
                <a:ea typeface="宋体" panose="02010600030101010101" pitchFamily="2" charset="-122"/>
              </a:rPr>
              <a:t>4  </a:t>
            </a:r>
            <a:r>
              <a:rPr lang="zh-CN" sz="1400" b="1">
                <a:ea typeface="宋体" panose="02010600030101010101" pitchFamily="2" charset="-122"/>
              </a:rPr>
              <a:t>控制指令表</a:t>
            </a:r>
            <a:endParaRPr lang="zh-CN" altLang="en-US" sz="1400" b="1"/>
          </a:p>
        </p:txBody>
      </p:sp>
      <p:sp>
        <p:nvSpPr>
          <p:cNvPr id="6" name="文本框 5"/>
          <p:cNvSpPr txBox="1"/>
          <p:nvPr/>
        </p:nvSpPr>
        <p:spPr>
          <a:xfrm>
            <a:off x="4912360" y="1299210"/>
            <a:ext cx="3168650" cy="306705"/>
          </a:xfrm>
          <a:prstGeom prst="rect">
            <a:avLst/>
          </a:prstGeom>
          <a:noFill/>
          <a:ln w="9525">
            <a:noFill/>
          </a:ln>
        </p:spPr>
        <p:txBody>
          <a:bodyPr wrap="square">
            <a:spAutoFit/>
          </a:bodyPr>
          <a:p>
            <a:pPr indent="267970"/>
            <a:r>
              <a:rPr lang="zh-CN" sz="1400" b="1">
                <a:ea typeface="宋体" panose="02010600030101010101" pitchFamily="2" charset="-122"/>
              </a:rPr>
              <a:t>表</a:t>
            </a:r>
            <a:r>
              <a:rPr lang="en-US" altLang="zh-CN" sz="1400" b="1">
                <a:ea typeface="宋体" panose="02010600030101010101" pitchFamily="2" charset="-122"/>
              </a:rPr>
              <a:t>5  </a:t>
            </a:r>
            <a:r>
              <a:rPr lang="zh-CN" sz="1400" b="1">
                <a:ea typeface="宋体" panose="02010600030101010101" pitchFamily="2" charset="-122"/>
              </a:rPr>
              <a:t>控制指令泛化支持表</a:t>
            </a:r>
            <a:endParaRPr lang="zh-CN" sz="1400" b="1">
              <a:ea typeface="宋体" panose="02010600030101010101" pitchFamily="2" charset="-122"/>
            </a:endParaRPr>
          </a:p>
        </p:txBody>
      </p:sp>
      <p:sp>
        <p:nvSpPr>
          <p:cNvPr id="7" name="文本框 6"/>
          <p:cNvSpPr txBox="1"/>
          <p:nvPr/>
        </p:nvSpPr>
        <p:spPr>
          <a:xfrm>
            <a:off x="1090930" y="4118610"/>
            <a:ext cx="3168650" cy="306705"/>
          </a:xfrm>
          <a:prstGeom prst="rect">
            <a:avLst/>
          </a:prstGeom>
          <a:noFill/>
          <a:ln w="9525">
            <a:noFill/>
          </a:ln>
        </p:spPr>
        <p:txBody>
          <a:bodyPr wrap="square">
            <a:spAutoFit/>
          </a:bodyPr>
          <a:p>
            <a:pPr indent="267970"/>
            <a:r>
              <a:rPr lang="zh-CN" sz="1400" b="1">
                <a:ea typeface="宋体" panose="02010600030101010101" pitchFamily="2" charset="-122"/>
              </a:rPr>
              <a:t>表</a:t>
            </a:r>
            <a:r>
              <a:rPr lang="en-US" altLang="zh-CN" sz="1400" b="1">
                <a:ea typeface="宋体" panose="02010600030101010101" pitchFamily="2" charset="-122"/>
              </a:rPr>
              <a:t>6  </a:t>
            </a:r>
            <a:r>
              <a:rPr lang="zh-CN" sz="1400" b="1">
                <a:ea typeface="宋体" panose="02010600030101010101" pitchFamily="2" charset="-122"/>
              </a:rPr>
              <a:t>控制指令最小化主体动作表</a:t>
            </a:r>
            <a:endParaRPr lang="zh-CN" sz="1400" b="1">
              <a:ea typeface="宋体"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1612900"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指令执行</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2" name="表格 1"/>
          <p:cNvGraphicFramePr/>
          <p:nvPr>
            <p:custDataLst>
              <p:tags r:id="rId1"/>
            </p:custDataLst>
          </p:nvPr>
        </p:nvGraphicFramePr>
        <p:xfrm>
          <a:off x="588963" y="2363470"/>
          <a:ext cx="4530725" cy="1920240"/>
        </p:xfrm>
        <a:graphic>
          <a:graphicData uri="http://schemas.openxmlformats.org/drawingml/2006/table">
            <a:tbl>
              <a:tblPr firstRow="1" bandRow="1">
                <a:tableStyleId>{5940675A-B579-460E-94D1-54222C63F5DA}</a:tableStyleId>
              </a:tblPr>
              <a:tblGrid>
                <a:gridCol w="946150"/>
                <a:gridCol w="893763"/>
                <a:gridCol w="2690495"/>
              </a:tblGrid>
              <a:tr h="152400">
                <a:tc>
                  <a:txBody>
                    <a:bodyPr/>
                    <a:p>
                      <a:pPr indent="0" algn="ctr">
                        <a:buNone/>
                      </a:pPr>
                      <a:r>
                        <a:rPr lang="en-US" sz="1400" b="0">
                          <a:latin typeface="Times New Roman" panose="02020603050405020304" pitchFamily="18" charset="0"/>
                          <a:cs typeface="Times New Roman" panose="02020603050405020304" pitchFamily="18" charset="0"/>
                        </a:rPr>
                        <a:t>标准指令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外设类型</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	指令动作</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蓝牙</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command_bt_tv_on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关闭电视</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蓝牙</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command_bt_tv_off</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红外</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command_ir_airconditioner_on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红外</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command_ir_airconditioner_off</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打开电灯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WiFi</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command_wifi_led_on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关闭电灯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WiFi</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command_wifi_led_off</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灯光调亮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WiFi</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command_wifi_led_lighten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400" b="0">
                          <a:latin typeface="Times New Roman" panose="02020603050405020304" pitchFamily="18" charset="0"/>
                          <a:cs typeface="Times New Roman" panose="02020603050405020304" pitchFamily="18" charset="0"/>
                        </a:rPr>
                        <a:t>灯光调暗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WiFi</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command_wifi_led_dark</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589280" y="1863725"/>
            <a:ext cx="5080000" cy="306705"/>
          </a:xfrm>
          <a:prstGeom prst="rect">
            <a:avLst/>
          </a:prstGeom>
          <a:noFill/>
          <a:ln w="9525">
            <a:noFill/>
          </a:ln>
        </p:spPr>
        <p:txBody>
          <a:bodyPr>
            <a:spAutoFit/>
          </a:bodyPr>
          <a:p>
            <a:pPr indent="267970"/>
            <a:r>
              <a:rPr lang="zh-CN" sz="1400" b="1">
                <a:ea typeface="宋体" panose="02010600030101010101" pitchFamily="2" charset="-122"/>
              </a:rPr>
              <a:t>表</a:t>
            </a:r>
            <a:r>
              <a:rPr lang="en-US" altLang="zh-CN" sz="1400" b="1">
                <a:ea typeface="宋体" panose="02010600030101010101" pitchFamily="2" charset="-122"/>
              </a:rPr>
              <a:t>7  </a:t>
            </a:r>
            <a:r>
              <a:rPr lang="zh-CN" sz="1400" b="1">
                <a:ea typeface="宋体" panose="02010600030101010101" pitchFamily="2" charset="-122"/>
              </a:rPr>
              <a:t>控制指令最小化主体动作表</a:t>
            </a:r>
            <a:endParaRPr lang="zh-CN" altLang="en-US" sz="1400" b="1"/>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80865"/>
            <a:ext cx="2327910" cy="521970"/>
          </a:xfrm>
          <a:prstGeom prst="rect">
            <a:avLst/>
          </a:prstGeom>
          <a:noFill/>
        </p:spPr>
        <p:txBody>
          <a:bodyPr wrap="none" rtlCol="0">
            <a:spAutoFit/>
          </a:bodyPr>
          <a:lstStyle/>
          <a:p>
            <a:pPr algn="l"/>
            <a:r>
              <a:rPr lang="zh-CN" altLang="en-US" sz="2800" b="1" dirty="0" smtClean="0">
                <a:solidFill>
                  <a:schemeClr val="accent1"/>
                </a:solidFill>
                <a:latin typeface="黑体" panose="02010609060101010101" pitchFamily="49" charset="-122"/>
                <a:ea typeface="黑体" panose="02010609060101010101" pitchFamily="49" charset="-122"/>
              </a:rPr>
              <a:t>蓝牙外设控制</a:t>
            </a:r>
            <a:endParaRPr lang="zh-CN" altLang="en-US" sz="2800" b="1" dirty="0" smtClean="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654675" y="1624330"/>
            <a:ext cx="3361690" cy="258445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、扫描广播，发现插座。</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、建立</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BLE</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连接，发现</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GATT</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特性。</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、开关状态读取</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、发送打开关闭指令并获取执行结果</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ECB019B1-382A-4266-B25C-5B523AA43C14-17" descr="wps"/>
          <p:cNvPicPr>
            <a:picLocks noChangeAspect="1"/>
          </p:cNvPicPr>
          <p:nvPr/>
        </p:nvPicPr>
        <p:blipFill>
          <a:blip r:embed="rId1"/>
          <a:stretch>
            <a:fillRect/>
          </a:stretch>
        </p:blipFill>
        <p:spPr>
          <a:xfrm>
            <a:off x="0" y="961390"/>
            <a:ext cx="6094095" cy="57772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3876" y="12578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2327910"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红外外设控制</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320665" y="3222625"/>
            <a:ext cx="3575685" cy="1337945"/>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、红外功能初始化</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、获取红外编码，硬件适配层执行</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NEC</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编码后经</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PWM</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发送。</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ECB019B1-382A-4266-B25C-5B523AA43C14-18" descr="wps"/>
          <p:cNvPicPr>
            <a:picLocks noChangeAspect="1"/>
          </p:cNvPicPr>
          <p:nvPr/>
        </p:nvPicPr>
        <p:blipFill>
          <a:blip r:embed="rId1"/>
          <a:stretch>
            <a:fillRect/>
          </a:stretch>
        </p:blipFill>
        <p:spPr>
          <a:xfrm>
            <a:off x="133668" y="3043555"/>
            <a:ext cx="4876165" cy="3177540"/>
          </a:xfrm>
          <a:prstGeom prst="rect">
            <a:avLst/>
          </a:prstGeom>
        </p:spPr>
      </p:pic>
      <p:pic>
        <p:nvPicPr>
          <p:cNvPr id="6" name="图片 5" descr="图片4"/>
          <p:cNvPicPr>
            <a:picLocks noChangeAspect="1"/>
          </p:cNvPicPr>
          <p:nvPr/>
        </p:nvPicPr>
        <p:blipFill>
          <a:blip r:embed="rId2"/>
          <a:stretch>
            <a:fillRect/>
          </a:stretch>
        </p:blipFill>
        <p:spPr>
          <a:xfrm>
            <a:off x="366395" y="1612265"/>
            <a:ext cx="5267325" cy="11811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2327910" cy="953135"/>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sym typeface="+mn-ea"/>
              </a:rPr>
              <a:t>红外外设控制</a:t>
            </a:r>
            <a:endParaRPr lang="zh-CN" altLang="en-US" sz="2800" b="1" dirty="0">
              <a:solidFill>
                <a:schemeClr val="accent1"/>
              </a:solidFill>
              <a:latin typeface="黑体" panose="02010609060101010101" pitchFamily="49" charset="-122"/>
              <a:ea typeface="黑体" panose="02010609060101010101" pitchFamily="49" charset="-122"/>
            </a:endParaRPr>
          </a:p>
          <a:p>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4" name="表格 3"/>
          <p:cNvGraphicFramePr/>
          <p:nvPr>
            <p:custDataLst>
              <p:tags r:id="rId1"/>
            </p:custDataLst>
          </p:nvPr>
        </p:nvGraphicFramePr>
        <p:xfrm>
          <a:off x="734060" y="1986280"/>
          <a:ext cx="3945255" cy="4051300"/>
        </p:xfrm>
        <a:graphic>
          <a:graphicData uri="http://schemas.openxmlformats.org/drawingml/2006/table">
            <a:tbl>
              <a:tblPr firstRow="1" bandRow="1">
                <a:tableStyleId>{5940675A-B579-460E-94D1-54222C63F5DA}</a:tableStyleId>
              </a:tblPr>
              <a:tblGrid>
                <a:gridCol w="1031875"/>
                <a:gridCol w="1534795"/>
                <a:gridCol w="1378585"/>
              </a:tblGrid>
              <a:tr h="614045">
                <a:tc>
                  <a:txBody>
                    <a:bodyPr/>
                    <a:p>
                      <a:pPr indent="0" algn="l">
                        <a:buNone/>
                      </a:pPr>
                      <a:r>
                        <a:rPr lang="en-US" sz="1400" b="0">
                          <a:latin typeface="Times New Roman" panose="02020603050405020304" pitchFamily="18" charset="0"/>
                          <a:cs typeface="Times New Roman" panose="02020603050405020304" pitchFamily="18" charset="0"/>
                        </a:rPr>
                        <a:t>命令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主编码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子编码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p>
                      <a:pPr indent="0" algn="l">
                        <a:buNone/>
                      </a:pPr>
                      <a:r>
                        <a:rPr lang="en-US" sz="1400" b="0">
                          <a:latin typeface="Times New Roman" panose="02020603050405020304" pitchFamily="18" charset="0"/>
                          <a:cs typeface="Times New Roman" panose="02020603050405020304" pitchFamily="18" charset="0"/>
                        </a:rPr>
                        <a:t>开机编码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L,A,A',B,B',C,C'</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 </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p>
                      <a:pPr indent="0" algn="l">
                        <a:buNone/>
                      </a:pPr>
                      <a:r>
                        <a:rPr lang="en-US" sz="1400" b="0">
                          <a:latin typeface="Times New Roman" panose="02020603050405020304" pitchFamily="18" charset="0"/>
                          <a:cs typeface="Times New Roman" panose="02020603050405020304" pitchFamily="18" charset="0"/>
                        </a:rPr>
                        <a:t>关机</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S,L,A,A',B,B',C,C'</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 </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650">
                <a:tc>
                  <a:txBody>
                    <a:bodyPr/>
                    <a:p>
                      <a:pPr indent="0" algn="l">
                        <a:buNone/>
                      </a:pPr>
                      <a:r>
                        <a:rPr lang="en-US" sz="1400" b="0">
                          <a:latin typeface="Times New Roman" panose="02020603050405020304" pitchFamily="18" charset="0"/>
                          <a:cs typeface="Times New Roman" panose="02020603050405020304" pitchFamily="18" charset="0"/>
                        </a:rPr>
                        <a:t>风速</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 B7 B6 B5</a:t>
                      </a:r>
                      <a:endParaRPr lang="en-US" sz="1400" b="0">
                        <a:latin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自动 101</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低风 100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中风 010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高风 001</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p>
                      <a:pPr indent="0" algn="l">
                        <a:buNone/>
                      </a:pPr>
                      <a:r>
                        <a:rPr lang="en-US" sz="1400" b="0">
                          <a:latin typeface="Times New Roman" panose="02020603050405020304" pitchFamily="18" charset="0"/>
                          <a:cs typeface="Times New Roman" panose="02020603050405020304" pitchFamily="18" charset="0"/>
                        </a:rPr>
                        <a:t>模式</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C3 C2</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制冷 00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制热 01</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抽湿 10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送风 11</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02360">
                <a:tc>
                  <a:txBody>
                    <a:bodyPr/>
                    <a:p>
                      <a:pPr indent="0" algn="l">
                        <a:buNone/>
                      </a:pPr>
                      <a:r>
                        <a:rPr lang="en-US" sz="1400" b="0">
                          <a:latin typeface="Times New Roman" panose="02020603050405020304" pitchFamily="18" charset="0"/>
                          <a:cs typeface="Times New Roman" panose="02020603050405020304" pitchFamily="18" charset="0"/>
                        </a:rPr>
                        <a:t>温度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C7 C6 C5 C4</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latin typeface="Times New Roman" panose="02020603050405020304" pitchFamily="18" charset="0"/>
                          <a:cs typeface="Times New Roman" panose="02020603050405020304" pitchFamily="18" charset="0"/>
                        </a:rPr>
                        <a:t>17℃ 0000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18℃ 0001</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19℃ 0011</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20℃ 0010</a:t>
                      </a:r>
                      <a:endParaRPr lang="en-US" sz="1400" b="0">
                        <a:latin typeface="Times New Roman" panose="02020603050405020304" pitchFamily="18" charset="0"/>
                        <a:cs typeface="Times New Roman" panose="02020603050405020304" pitchFamily="18" charset="0"/>
                      </a:endParaRPr>
                    </a:p>
                    <a:p>
                      <a:pPr indent="0" algn="l">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925830" y="1662430"/>
            <a:ext cx="5080000" cy="306705"/>
          </a:xfrm>
          <a:prstGeom prst="rect">
            <a:avLst/>
          </a:prstGeom>
          <a:noFill/>
          <a:ln w="9525">
            <a:noFill/>
          </a:ln>
        </p:spPr>
        <p:txBody>
          <a:bodyPr>
            <a:spAutoFit/>
          </a:bodyPr>
          <a:p>
            <a:pPr indent="267970"/>
            <a:r>
              <a:rPr lang="zh-CN" sz="1400" b="1">
                <a:ea typeface="宋体" panose="02010600030101010101" pitchFamily="2" charset="-122"/>
              </a:rPr>
              <a:t>表</a:t>
            </a:r>
            <a:r>
              <a:rPr lang="en-US" altLang="zh-CN" sz="1400" b="1">
                <a:ea typeface="宋体" panose="02010600030101010101" pitchFamily="2" charset="-122"/>
              </a:rPr>
              <a:t>8  </a:t>
            </a:r>
            <a:r>
              <a:rPr lang="zh-CN" sz="1400" b="1">
                <a:ea typeface="宋体" panose="02010600030101010101" pitchFamily="2" charset="-122"/>
              </a:rPr>
              <a:t>美的空调红外指令编码</a:t>
            </a:r>
            <a:endParaRPr lang="zh-CN" altLang="en-US" sz="1400" b="1"/>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ECB019B1-382A-4266-B25C-5B523AA43C14-21" descr="C:/Users/Administrator/AppData/Local/Temp/wps.SnkFmGwps"/>
          <p:cNvPicPr>
            <a:picLocks noChangeAspect="1"/>
          </p:cNvPicPr>
          <p:nvPr/>
        </p:nvPicPr>
        <p:blipFill>
          <a:blip r:embed="rId1"/>
          <a:stretch>
            <a:fillRect/>
          </a:stretch>
        </p:blipFill>
        <p:spPr>
          <a:xfrm>
            <a:off x="116523" y="947103"/>
            <a:ext cx="5371465" cy="1504315"/>
          </a:xfrm>
          <a:prstGeom prst="rect">
            <a:avLst/>
          </a:prstGeom>
          <a:noFill/>
          <a:ln>
            <a:noFill/>
          </a:ln>
        </p:spPr>
      </p:pic>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4.5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控制功能设计与实现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366706" y="661180"/>
            <a:ext cx="2331720" cy="521970"/>
          </a:xfrm>
          <a:prstGeom prst="rect">
            <a:avLst/>
          </a:prstGeom>
          <a:noFill/>
        </p:spPr>
        <p:txBody>
          <a:bodyPr wrap="none" rtlCol="0">
            <a:spAutoFit/>
          </a:bodyPr>
          <a:lstStyle/>
          <a:p>
            <a:r>
              <a:rPr lang="en-US" altLang="zh-CN" sz="2800" b="1" dirty="0" smtClean="0">
                <a:solidFill>
                  <a:schemeClr val="accent1"/>
                </a:solidFill>
                <a:latin typeface="黑体" panose="02010609060101010101" pitchFamily="49" charset="-122"/>
                <a:ea typeface="黑体" panose="02010609060101010101" pitchFamily="49" charset="-122"/>
              </a:rPr>
              <a:t>WiFi</a:t>
            </a:r>
            <a:r>
              <a:rPr lang="zh-CN" altLang="en-US" sz="2800" b="1" dirty="0" smtClean="0">
                <a:solidFill>
                  <a:schemeClr val="accent1"/>
                </a:solidFill>
                <a:latin typeface="黑体" panose="02010609060101010101" pitchFamily="49" charset="-122"/>
                <a:ea typeface="黑体" panose="02010609060101010101" pitchFamily="49" charset="-122"/>
              </a:rPr>
              <a:t>外设控制</a:t>
            </a:r>
            <a:endParaRPr lang="zh-CN" altLang="en-US" sz="2800" b="1" dirty="0" smtClean="0">
              <a:solidFill>
                <a:schemeClr val="accent1"/>
              </a:solidFill>
              <a:latin typeface="黑体" panose="02010609060101010101" pitchFamily="49" charset="-122"/>
              <a:ea typeface="黑体" panose="02010609060101010101" pitchFamily="49" charset="-122"/>
            </a:endParaRPr>
          </a:p>
        </p:txBody>
      </p:sp>
      <p:sp>
        <p:nvSpPr>
          <p:cNvPr id="13" name="文本框 12"/>
          <p:cNvSpPr txBox="1"/>
          <p:nvPr/>
        </p:nvSpPr>
        <p:spPr>
          <a:xfrm>
            <a:off x="5607050" y="1658620"/>
            <a:ext cx="3536950" cy="3415030"/>
          </a:xfrm>
          <a:prstGeom prst="rect">
            <a:avLst/>
          </a:prstGeom>
          <a:noFill/>
        </p:spPr>
        <p:txBody>
          <a:bodyPr wrap="square">
            <a:spAutoFit/>
          </a:bodyPr>
          <a:lstStyle/>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WiFi</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模块初始化</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、订阅</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MQTT</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状态消息</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、执行打开灯或其他命令，通过</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MQTT</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发布消息，经过</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WiFI</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模块将消息发出，推送给代理服务器，代理服务器推送给智能灯，智能灯执行相关指令后按相同模式返回结果。</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pic>
        <p:nvPicPr>
          <p:cNvPr id="23" name="ECB019B1-382A-4266-B25C-5B523AA43C14-19" descr="C:/Users/Administrator/AppData/Local/Temp/wps.KQXzGIwps"/>
          <p:cNvPicPr>
            <a:picLocks noChangeAspect="1"/>
          </p:cNvPicPr>
          <p:nvPr/>
        </p:nvPicPr>
        <p:blipFill>
          <a:blip r:embed="rId2"/>
          <a:stretch>
            <a:fillRect/>
          </a:stretch>
        </p:blipFill>
        <p:spPr>
          <a:xfrm>
            <a:off x="-120332" y="2235518"/>
            <a:ext cx="6082665" cy="46221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课题背景介绍</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4" name="文本框 3"/>
          <p:cNvSpPr txBox="1"/>
          <p:nvPr/>
        </p:nvSpPr>
        <p:spPr>
          <a:xfrm>
            <a:off x="680936" y="1449733"/>
            <a:ext cx="1620957" cy="52322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课题来源</a:t>
            </a:r>
            <a:endParaRPr lang="zh-CN" altLang="en-US" sz="2800" b="1" dirty="0">
              <a:solidFill>
                <a:schemeClr val="accent1"/>
              </a:solidFill>
              <a:latin typeface="黑体" panose="02010609060101010101" pitchFamily="49" charset="-122"/>
              <a:ea typeface="黑体" panose="02010609060101010101" pitchFamily="49" charset="-122"/>
            </a:endParaRPr>
          </a:p>
        </p:txBody>
      </p:sp>
      <p:sp>
        <p:nvSpPr>
          <p:cNvPr id="5" name="文本框 4"/>
          <p:cNvSpPr txBox="1"/>
          <p:nvPr/>
        </p:nvSpPr>
        <p:spPr>
          <a:xfrm>
            <a:off x="992306" y="2198922"/>
            <a:ext cx="7315116" cy="768350"/>
          </a:xfrm>
          <a:prstGeom prst="rect">
            <a:avLst/>
          </a:prstGeom>
          <a:noFill/>
        </p:spPr>
        <p:txBody>
          <a:bodyPr wrap="square">
            <a:spAutoFit/>
          </a:bodyPr>
          <a:lstStyle/>
          <a:p>
            <a:pPr>
              <a:defRPr/>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本课题来源于</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工作单位百度智能生活事业群组小度智能音箱项目。</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 name="直接连接符 6"/>
          <p:cNvCxnSpPr/>
          <p:nvPr/>
        </p:nvCxnSpPr>
        <p:spPr>
          <a:xfrm>
            <a:off x="807395" y="1992408"/>
            <a:ext cx="7500026"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680935" y="2863274"/>
            <a:ext cx="1627369" cy="52322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背景介绍</a:t>
            </a:r>
            <a:endParaRPr lang="zh-CN" altLang="en-US" sz="2800" b="1" dirty="0">
              <a:solidFill>
                <a:schemeClr val="accent1"/>
              </a:solidFill>
              <a:latin typeface="黑体" panose="02010609060101010101" pitchFamily="49" charset="-122"/>
              <a:ea typeface="黑体" panose="02010609060101010101" pitchFamily="49" charset="-122"/>
            </a:endParaRPr>
          </a:p>
        </p:txBody>
      </p:sp>
      <p:sp>
        <p:nvSpPr>
          <p:cNvPr id="9" name="文本框 8"/>
          <p:cNvSpPr txBox="1"/>
          <p:nvPr/>
        </p:nvSpPr>
        <p:spPr>
          <a:xfrm>
            <a:off x="992305" y="3612463"/>
            <a:ext cx="7315116" cy="768350"/>
          </a:xfrm>
          <a:prstGeom prst="rect">
            <a:avLst/>
          </a:prstGeom>
          <a:noFill/>
        </p:spPr>
        <p:txBody>
          <a:bodyPr wrap="square">
            <a:spAutoFit/>
          </a:bodyPr>
          <a:lstStyle/>
          <a:p>
            <a:pPr algn="just">
              <a:defRPr/>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人工智能语音交互的发展和智能家居的成熟，</a:t>
            </a:r>
            <a:r>
              <a:rPr lang="zh-CN" sz="2200" dirty="0">
                <a:latin typeface="Times New Roman" panose="02020603050405020304" pitchFamily="18" charset="0"/>
                <a:ea typeface="宋体" panose="02010600030101010101" pitchFamily="2" charset="-122"/>
                <a:cs typeface="Times New Roman" panose="02020603050405020304" pitchFamily="18" charset="0"/>
              </a:rPr>
              <a:t>通过语音进行集中控制更多的智能产品已日渐成为主流趋势。</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9"/>
          <p:cNvCxnSpPr/>
          <p:nvPr/>
        </p:nvCxnSpPr>
        <p:spPr>
          <a:xfrm>
            <a:off x="807394" y="3405949"/>
            <a:ext cx="7500026"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680935" y="4483159"/>
            <a:ext cx="1607820" cy="52197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选题意义</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6" name="直接连接符 5"/>
          <p:cNvCxnSpPr/>
          <p:nvPr/>
        </p:nvCxnSpPr>
        <p:spPr>
          <a:xfrm>
            <a:off x="807394" y="5025834"/>
            <a:ext cx="7500026"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992305" y="5214568"/>
            <a:ext cx="7315116" cy="768350"/>
          </a:xfrm>
          <a:prstGeom prst="rect">
            <a:avLst/>
          </a:prstGeom>
          <a:noFill/>
        </p:spPr>
        <p:txBody>
          <a:bodyPr wrap="square">
            <a:spAutoFit/>
          </a:bodyPr>
          <a:lstStyle/>
          <a:p>
            <a:pPr algn="just">
              <a:defRPr/>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可以</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满足离在线条件下语音控制家居设备的需求和支持多种家居设备种类的需求。</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4.6 语音合成功能设计与实现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9" name="直接连接符 8"/>
          <p:cNvCxnSpPr/>
          <p:nvPr/>
        </p:nvCxnSpPr>
        <p:spPr>
          <a:xfrm>
            <a:off x="493165" y="1203855"/>
            <a:ext cx="8171235" cy="0"/>
          </a:xfrm>
          <a:prstGeom prst="line">
            <a:avLst/>
          </a:prstGeom>
        </p:spPr>
        <p:style>
          <a:lnRef idx="3">
            <a:schemeClr val="accent1"/>
          </a:lnRef>
          <a:fillRef idx="0">
            <a:schemeClr val="accent1"/>
          </a:fillRef>
          <a:effectRef idx="2">
            <a:schemeClr val="accent1"/>
          </a:effectRef>
          <a:fontRef idx="minor">
            <a:schemeClr val="tx1"/>
          </a:fontRef>
        </p:style>
      </p:cxnSp>
      <p:pic>
        <p:nvPicPr>
          <p:cNvPr id="53" name="ECB019B1-382A-4266-B25C-5B523AA43C14-20" descr="C:/Users/Administrator/AppData/Local/Temp/2/wps.NCnyQewps"/>
          <p:cNvPicPr>
            <a:picLocks noChangeAspect="1"/>
          </p:cNvPicPr>
          <p:nvPr/>
        </p:nvPicPr>
        <p:blipFill>
          <a:blip r:embed="rId1"/>
          <a:stretch>
            <a:fillRect/>
          </a:stretch>
        </p:blipFill>
        <p:spPr>
          <a:xfrm>
            <a:off x="493078" y="995363"/>
            <a:ext cx="4500245" cy="5713095"/>
          </a:xfrm>
          <a:prstGeom prst="rect">
            <a:avLst/>
          </a:prstGeom>
          <a:noFill/>
          <a:ln>
            <a:noFill/>
          </a:ln>
        </p:spPr>
      </p:pic>
      <p:graphicFrame>
        <p:nvGraphicFramePr>
          <p:cNvPr id="5" name="表格 4"/>
          <p:cNvGraphicFramePr/>
          <p:nvPr>
            <p:custDataLst>
              <p:tags r:id="rId2"/>
            </p:custDataLst>
          </p:nvPr>
        </p:nvGraphicFramePr>
        <p:xfrm>
          <a:off x="4823143" y="1491615"/>
          <a:ext cx="0" cy="0"/>
        </p:xfrm>
        <a:graphic>
          <a:graphicData uri="http://schemas.openxmlformats.org/drawingml/2006/table">
            <a:tbl>
              <a:tblPr firstRow="1" bandRow="1">
                <a:tableStyleId>{5940675A-B579-460E-94D1-54222C63F5DA}</a:tableStyleId>
              </a:tblPr>
              <a:tblGrid>
                <a:gridCol w="1666875"/>
                <a:gridCol w="2271713"/>
              </a:tblGrid>
              <a:tr h="213360">
                <a:tc>
                  <a:txBody>
                    <a:bodyPr/>
                    <a:p>
                      <a:pPr indent="0" algn="ctr">
                        <a:buNone/>
                      </a:pPr>
                      <a:r>
                        <a:rPr lang="en-US" sz="1400" b="0">
                          <a:latin typeface="Times New Roman" panose="02020603050405020304" pitchFamily="18" charset="0"/>
                          <a:cs typeface="Times New Roman" panose="02020603050405020304" pitchFamily="18" charset="0"/>
                        </a:rPr>
                        <a:t>设备</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支持指令</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2">
                  <a:txBody>
                    <a:bodyPr/>
                    <a:p>
                      <a:pPr indent="0" algn="ctr">
                        <a:buNone/>
                      </a:pPr>
                      <a:r>
                        <a:rPr lang="en-US" sz="1400" b="0">
                          <a:latin typeface="Times New Roman" panose="02020603050405020304" pitchFamily="18" charset="0"/>
                          <a:cs typeface="Times New Roman" panose="02020603050405020304" pitchFamily="18" charset="0"/>
                        </a:rPr>
                        <a:t>蓝牙开关</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电视已打开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Times New Roman" panose="02020603050405020304" pitchFamily="18" charset="0"/>
                          <a:cs typeface="Times New Roman" panose="02020603050405020304" pitchFamily="18" charset="0"/>
                        </a:rPr>
                        <a:t>电视已关闭</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2">
                  <a:txBody>
                    <a:bodyPr/>
                    <a:p>
                      <a:pPr indent="0" algn="ctr">
                        <a:buNone/>
                      </a:pPr>
                      <a:r>
                        <a:rPr lang="en-US" sz="1400" b="0">
                          <a:latin typeface="Times New Roman" panose="02020603050405020304" pitchFamily="18" charset="0"/>
                          <a:cs typeface="Times New Roman" panose="02020603050405020304" pitchFamily="18" charset="0"/>
                        </a:rPr>
                        <a:t>红外空调</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空调已打开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Times New Roman" panose="02020603050405020304" pitchFamily="18" charset="0"/>
                          <a:cs typeface="Times New Roman" panose="02020603050405020304" pitchFamily="18" charset="0"/>
                        </a:rPr>
                        <a:t>空调已关闭</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4">
                  <a:txBody>
                    <a:bodyPr/>
                    <a:p>
                      <a:pPr indent="0" algn="ctr">
                        <a:buNone/>
                      </a:pPr>
                      <a:r>
                        <a:rPr lang="en-US" sz="1400" b="0">
                          <a:latin typeface="Times New Roman" panose="02020603050405020304" pitchFamily="18" charset="0"/>
                          <a:cs typeface="Times New Roman" panose="02020603050405020304" pitchFamily="18" charset="0"/>
                        </a:rPr>
                        <a:t>智能电灯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电灯已打开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400" b="0">
                          <a:latin typeface="Times New Roman" panose="02020603050405020304" pitchFamily="18" charset="0"/>
                          <a:cs typeface="Times New Roman" panose="02020603050405020304" pitchFamily="18" charset="0"/>
                        </a:rPr>
                        <a:t>电灯已关闭</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400" b="0">
                          <a:latin typeface="Times New Roman" panose="02020603050405020304" pitchFamily="18" charset="0"/>
                          <a:cs typeface="Times New Roman" panose="02020603050405020304" pitchFamily="18" charset="0"/>
                        </a:rPr>
                        <a:t>电灯已调亮</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Times New Roman" panose="02020603050405020304" pitchFamily="18" charset="0"/>
                          <a:cs typeface="Times New Roman" panose="02020603050405020304" pitchFamily="18" charset="0"/>
                        </a:rPr>
                        <a:t>电灯已调暗</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2304721"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60" name="矩形 59"/>
          <p:cNvSpPr/>
          <p:nvPr/>
        </p:nvSpPr>
        <p:spPr>
          <a:xfrm>
            <a:off x="3876530" y="176876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1" name="矩形 60"/>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2" name="矩形 61"/>
          <p:cNvSpPr/>
          <p:nvPr/>
        </p:nvSpPr>
        <p:spPr>
          <a:xfrm>
            <a:off x="3858179" y="4152724"/>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3" name="矩形 62"/>
          <p:cNvSpPr/>
          <p:nvPr/>
        </p:nvSpPr>
        <p:spPr>
          <a:xfrm>
            <a:off x="4350530" y="4152724"/>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4" name="矩形 63"/>
          <p:cNvSpPr/>
          <p:nvPr/>
        </p:nvSpPr>
        <p:spPr>
          <a:xfrm>
            <a:off x="3860684" y="2387757"/>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5" name="矩形 64"/>
          <p:cNvSpPr/>
          <p:nvPr/>
        </p:nvSpPr>
        <p:spPr>
          <a:xfrm>
            <a:off x="4341319" y="236619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6" name="矩形 65"/>
          <p:cNvSpPr/>
          <p:nvPr/>
        </p:nvSpPr>
        <p:spPr>
          <a:xfrm>
            <a:off x="3867848" y="2948833"/>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7" name="矩形 66"/>
          <p:cNvSpPr/>
          <p:nvPr/>
        </p:nvSpPr>
        <p:spPr>
          <a:xfrm>
            <a:off x="4347982" y="29568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8" name="矩形 67"/>
          <p:cNvSpPr/>
          <p:nvPr/>
        </p:nvSpPr>
        <p:spPr>
          <a:xfrm>
            <a:off x="3860684" y="3555292"/>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9" name="矩形 68"/>
          <p:cNvSpPr/>
          <p:nvPr/>
        </p:nvSpPr>
        <p:spPr>
          <a:xfrm>
            <a:off x="4356173" y="3545587"/>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52429" y="4769412"/>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47918" y="4760372"/>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测试结果分析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417499" y="1095762"/>
            <a:ext cx="1255395" cy="52197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唤醒率</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19" name="直接连接符 18"/>
          <p:cNvCxnSpPr/>
          <p:nvPr/>
        </p:nvCxnSpPr>
        <p:spPr>
          <a:xfrm>
            <a:off x="543958" y="1663375"/>
            <a:ext cx="7921935"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文本框 19"/>
          <p:cNvSpPr txBox="1"/>
          <p:nvPr/>
        </p:nvSpPr>
        <p:spPr>
          <a:xfrm>
            <a:off x="417498" y="2930042"/>
            <a:ext cx="1255395"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识别率</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543957" y="3497655"/>
            <a:ext cx="7921935"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6" name="表格 5"/>
          <p:cNvGraphicFramePr/>
          <p:nvPr>
            <p:custDataLst>
              <p:tags r:id="rId1"/>
            </p:custDataLst>
          </p:nvPr>
        </p:nvGraphicFramePr>
        <p:xfrm>
          <a:off x="1179195" y="1847215"/>
          <a:ext cx="4449763" cy="335280"/>
        </p:xfrm>
        <a:graphic>
          <a:graphicData uri="http://schemas.openxmlformats.org/drawingml/2006/table">
            <a:tbl>
              <a:tblPr firstRow="1" bandRow="1">
                <a:tableStyleId>{5940675A-B579-460E-94D1-54222C63F5DA}</a:tableStyleId>
              </a:tblPr>
              <a:tblGrid>
                <a:gridCol w="936625"/>
                <a:gridCol w="912813"/>
                <a:gridCol w="771525"/>
                <a:gridCol w="914400"/>
                <a:gridCol w="914400"/>
              </a:tblGrid>
              <a:tr h="15240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距离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角度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安静</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电视剧</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音乐</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1m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100</a:t>
                      </a:r>
                      <a:r>
                        <a:rPr lang="en-US" sz="1400" b="0">
                          <a:latin typeface="Times New Roman" panose="02020603050405020304" pitchFamily="18" charset="0"/>
                          <a:cs typeface="Times New Roman" panose="02020603050405020304" pitchFamily="18" charset="0"/>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100%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99</a:t>
                      </a:r>
                      <a:r>
                        <a:rPr lang="en-US" sz="1400" b="0">
                          <a:latin typeface="Times New Roman" panose="02020603050405020304" pitchFamily="18" charset="0"/>
                          <a:cs typeface="Times New Roman" panose="02020603050405020304" pitchFamily="18" charset="0"/>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r>
              <a:tr h="182880">
                <a:tc>
                  <a:txBody>
                    <a:bodyPr/>
                    <a:p>
                      <a:pPr indent="0">
                        <a:buNone/>
                      </a:pPr>
                      <a:r>
                        <a:rPr lang="en-US" sz="1400" b="0">
                          <a:latin typeface="Times New Roman" panose="02020603050405020304" pitchFamily="18" charset="0"/>
                          <a:cs typeface="Times New Roman" panose="02020603050405020304" pitchFamily="18" charset="0"/>
                        </a:rPr>
                        <a:t>3m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98%</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98%</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98%</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r>
              <a:tr h="0">
                <a:tc>
                  <a:txBody>
                    <a:bodyPr/>
                    <a:p>
                      <a:pPr indent="0">
                        <a:buNone/>
                      </a:pPr>
                      <a:r>
                        <a:rPr lang="en-US" sz="1400" b="0">
                          <a:latin typeface="Times New Roman" panose="02020603050405020304" pitchFamily="18" charset="0"/>
                          <a:cs typeface="Times New Roman" panose="02020603050405020304" pitchFamily="18" charset="0"/>
                        </a:rPr>
                        <a:t>5m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95%</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93%</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9A9A9A"/>
                      </a:solidFill>
                      <a:prstDash val="solid"/>
                      <a:headEnd type="none" w="med" len="med"/>
                      <a:tailEnd type="none" w="med" len="med"/>
                    </a:lnL>
                    <a:lnR w="12700" cap="flat" cmpd="sng">
                      <a:solidFill>
                        <a:srgbClr val="9A9A9A"/>
                      </a:solidFill>
                      <a:prstDash val="solid"/>
                      <a:headEnd type="none" w="med" len="med"/>
                      <a:tailEnd type="none" w="med" len="med"/>
                    </a:lnR>
                    <a:lnT w="12700" cap="flat" cmpd="sng">
                      <a:solidFill>
                        <a:srgbClr val="9A9A9A"/>
                      </a:solidFill>
                      <a:prstDash val="solid"/>
                      <a:headEnd type="none" w="med" len="med"/>
                      <a:tailEnd type="none" w="med" len="med"/>
                    </a:lnT>
                    <a:lnB w="12700" cap="flat" cmpd="sng">
                      <a:solidFill>
                        <a:srgbClr val="9A9A9A"/>
                      </a:solidFill>
                      <a:prstDash val="solid"/>
                      <a:headEnd type="none" w="med" len="med"/>
                      <a:tailEnd type="none" w="med" len="med"/>
                    </a:lnB>
                    <a:lnTlToBr>
                      <a:noFill/>
                    </a:lnTlToBr>
                    <a:lnBlToTr>
                      <a:noFill/>
                    </a:lnBlToTr>
                    <a:noFill/>
                  </a:tcPr>
                </a:tc>
              </a:tr>
            </a:tbl>
          </a:graphicData>
        </a:graphic>
      </p:graphicFrame>
      <p:pic>
        <p:nvPicPr>
          <p:cNvPr id="10" name="图片 9"/>
          <p:cNvPicPr>
            <a:picLocks noChangeAspect="1"/>
          </p:cNvPicPr>
          <p:nvPr/>
        </p:nvPicPr>
        <p:blipFill>
          <a:blip r:embed="rId2"/>
          <a:stretch>
            <a:fillRect/>
          </a:stretch>
        </p:blipFill>
        <p:spPr>
          <a:xfrm>
            <a:off x="666750" y="3510915"/>
            <a:ext cx="3200400" cy="3124200"/>
          </a:xfrm>
          <a:prstGeom prst="rect">
            <a:avLst/>
          </a:prstGeom>
        </p:spPr>
      </p:pic>
      <p:pic>
        <p:nvPicPr>
          <p:cNvPr id="11" name="图片 10"/>
          <p:cNvPicPr>
            <a:picLocks noChangeAspect="1"/>
          </p:cNvPicPr>
          <p:nvPr/>
        </p:nvPicPr>
        <p:blipFill>
          <a:blip r:embed="rId3"/>
          <a:stretch>
            <a:fillRect/>
          </a:stretch>
        </p:blipFill>
        <p:spPr>
          <a:xfrm>
            <a:off x="4342130" y="3542030"/>
            <a:ext cx="3209925" cy="3152775"/>
          </a:xfrm>
          <a:prstGeom prst="rect">
            <a:avLst/>
          </a:prstGeom>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测试结果分析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425754" y="1173232"/>
            <a:ext cx="2327910" cy="52197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外设控制结果</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19" name="直接连接符 18"/>
          <p:cNvCxnSpPr/>
          <p:nvPr/>
        </p:nvCxnSpPr>
        <p:spPr>
          <a:xfrm>
            <a:off x="552213" y="1740845"/>
            <a:ext cx="7921935" cy="0"/>
          </a:xfrm>
          <a:prstGeom prst="line">
            <a:avLst/>
          </a:prstGeom>
        </p:spPr>
        <p:style>
          <a:lnRef idx="3">
            <a:schemeClr val="accent1"/>
          </a:lnRef>
          <a:fillRef idx="0">
            <a:schemeClr val="accent1"/>
          </a:fillRef>
          <a:effectRef idx="2">
            <a:schemeClr val="accent1"/>
          </a:effectRef>
          <a:fontRef idx="minor">
            <a:schemeClr val="tx1"/>
          </a:fontRef>
        </p:style>
      </p:cxnSp>
      <p:pic>
        <p:nvPicPr>
          <p:cNvPr id="13" name="图片 12"/>
          <p:cNvPicPr>
            <a:picLocks noChangeAspect="1"/>
          </p:cNvPicPr>
          <p:nvPr/>
        </p:nvPicPr>
        <p:blipFill>
          <a:blip r:embed="rId1"/>
          <a:stretch>
            <a:fillRect/>
          </a:stretch>
        </p:blipFill>
        <p:spPr>
          <a:xfrm>
            <a:off x="1132840" y="1785620"/>
            <a:ext cx="5743575" cy="4619625"/>
          </a:xfrm>
          <a:prstGeom prst="rect">
            <a:avLst/>
          </a:prstGeom>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5.2.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软件运行效果展示</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425754" y="1128988"/>
            <a:ext cx="1627369" cy="52322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页面展示</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19" name="直接连接符 18"/>
          <p:cNvCxnSpPr/>
          <p:nvPr/>
        </p:nvCxnSpPr>
        <p:spPr>
          <a:xfrm>
            <a:off x="552213" y="1696601"/>
            <a:ext cx="7921935" cy="0"/>
          </a:xfrm>
          <a:prstGeom prst="line">
            <a:avLst/>
          </a:prstGeom>
        </p:spPr>
        <p:style>
          <a:lnRef idx="3">
            <a:schemeClr val="accent1"/>
          </a:lnRef>
          <a:fillRef idx="0">
            <a:schemeClr val="accent1"/>
          </a:fillRef>
          <a:effectRef idx="2">
            <a:schemeClr val="accent1"/>
          </a:effectRef>
          <a:fontRef idx="minor">
            <a:schemeClr val="tx1"/>
          </a:fontRef>
        </p:style>
      </p:cxnSp>
      <p:pic>
        <p:nvPicPr>
          <p:cNvPr id="208" name="图片 208" descr="C:/Users/Administrator/AppData/Local/Temp/picturecompress_20211202210952/output_1.jpgoutput_1"/>
          <p:cNvPicPr>
            <a:picLocks noChangeAspect="1"/>
          </p:cNvPicPr>
          <p:nvPr/>
        </p:nvPicPr>
        <p:blipFill>
          <a:blip r:embed="rId1">
            <a:grayscl/>
          </a:blip>
          <a:srcRect l="11448" t="13596" r="15379" b="12947"/>
          <a:stretch>
            <a:fillRect/>
          </a:stretch>
        </p:blipFill>
        <p:spPr>
          <a:xfrm rot="5400000">
            <a:off x="683578" y="2406015"/>
            <a:ext cx="3013075" cy="2429510"/>
          </a:xfrm>
          <a:prstGeom prst="rect">
            <a:avLst/>
          </a:prstGeom>
        </p:spPr>
      </p:pic>
      <p:pic>
        <p:nvPicPr>
          <p:cNvPr id="207" name="图片 207" descr="C:/Users/Administrator/AppData/Local/Temp/picturecompress_20211202210741/output_1.jpgoutput_1"/>
          <p:cNvPicPr>
            <a:picLocks noChangeAspect="1"/>
          </p:cNvPicPr>
          <p:nvPr/>
        </p:nvPicPr>
        <p:blipFill>
          <a:blip r:embed="rId2">
            <a:grayscl/>
          </a:blip>
          <a:srcRect l="20793" t="18497" r="18191" b="16711"/>
          <a:stretch>
            <a:fillRect/>
          </a:stretch>
        </p:blipFill>
        <p:spPr>
          <a:xfrm rot="5400000">
            <a:off x="4335463" y="2401253"/>
            <a:ext cx="3248025" cy="2673985"/>
          </a:xfrm>
          <a:prstGeom prst="rect">
            <a:avLst/>
          </a:prstGeom>
        </p:spPr>
      </p:pic>
      <p:pic>
        <p:nvPicPr>
          <p:cNvPr id="31" name="图片 31" descr="WechatIMG170"/>
          <p:cNvPicPr>
            <a:picLocks noChangeAspect="1"/>
          </p:cNvPicPr>
          <p:nvPr/>
        </p:nvPicPr>
        <p:blipFill>
          <a:blip r:embed="rId3"/>
          <a:stretch>
            <a:fillRect/>
          </a:stretch>
        </p:blipFill>
        <p:spPr>
          <a:xfrm>
            <a:off x="1714500" y="2330133"/>
            <a:ext cx="5261610" cy="3032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2304721"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60" name="矩形 59"/>
          <p:cNvSpPr/>
          <p:nvPr/>
        </p:nvSpPr>
        <p:spPr>
          <a:xfrm>
            <a:off x="3876530" y="176876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1" name="矩形 60"/>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2" name="矩形 61"/>
          <p:cNvSpPr/>
          <p:nvPr/>
        </p:nvSpPr>
        <p:spPr>
          <a:xfrm>
            <a:off x="3860719" y="4776294"/>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3" name="矩形 62"/>
          <p:cNvSpPr/>
          <p:nvPr/>
        </p:nvSpPr>
        <p:spPr>
          <a:xfrm>
            <a:off x="4353070" y="4776959"/>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4" name="矩形 63"/>
          <p:cNvSpPr/>
          <p:nvPr/>
        </p:nvSpPr>
        <p:spPr>
          <a:xfrm>
            <a:off x="3860684" y="2387757"/>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5" name="矩形 64"/>
          <p:cNvSpPr/>
          <p:nvPr/>
        </p:nvSpPr>
        <p:spPr>
          <a:xfrm>
            <a:off x="4341319" y="236619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6" name="矩形 65"/>
          <p:cNvSpPr/>
          <p:nvPr/>
        </p:nvSpPr>
        <p:spPr>
          <a:xfrm>
            <a:off x="3867848" y="2948833"/>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7" name="矩形 66"/>
          <p:cNvSpPr/>
          <p:nvPr/>
        </p:nvSpPr>
        <p:spPr>
          <a:xfrm>
            <a:off x="4347982" y="29568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8" name="矩形 67"/>
          <p:cNvSpPr/>
          <p:nvPr/>
        </p:nvSpPr>
        <p:spPr>
          <a:xfrm>
            <a:off x="3860684" y="3555292"/>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9" name="矩形 68"/>
          <p:cNvSpPr/>
          <p:nvPr/>
        </p:nvSpPr>
        <p:spPr>
          <a:xfrm>
            <a:off x="4356173" y="3545587"/>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52429" y="4170607"/>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47918" y="4161567"/>
            <a:ext cx="120142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测试结果分析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8" name="文本框 7"/>
          <p:cNvSpPr txBox="1"/>
          <p:nvPr/>
        </p:nvSpPr>
        <p:spPr>
          <a:xfrm>
            <a:off x="425754" y="1173232"/>
            <a:ext cx="895350" cy="52197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总结</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19" name="直接连接符 18"/>
          <p:cNvCxnSpPr/>
          <p:nvPr/>
        </p:nvCxnSpPr>
        <p:spPr>
          <a:xfrm>
            <a:off x="552213" y="1740845"/>
            <a:ext cx="7921935"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文本框 19"/>
          <p:cNvSpPr txBox="1"/>
          <p:nvPr/>
        </p:nvSpPr>
        <p:spPr>
          <a:xfrm>
            <a:off x="425753" y="3557422"/>
            <a:ext cx="895350" cy="52197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展望</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552212" y="4125035"/>
            <a:ext cx="7921935"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文本框 4"/>
          <p:cNvSpPr txBox="1"/>
          <p:nvPr/>
        </p:nvSpPr>
        <p:spPr>
          <a:xfrm>
            <a:off x="552450" y="2119630"/>
            <a:ext cx="6599555" cy="1322070"/>
          </a:xfrm>
          <a:prstGeom prst="rect">
            <a:avLst/>
          </a:prstGeom>
          <a:noFill/>
        </p:spPr>
        <p:txBody>
          <a:bodyPr wrap="square" rtlCol="0">
            <a:spAutoFit/>
          </a:bodyPr>
          <a:lstStyle/>
          <a:p>
            <a:pPr algn="l">
              <a:buNone/>
            </a:pP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1、实现了基本语音唤醒，语音识别，设备控制等功能</a:t>
            </a:r>
            <a:r>
              <a:rPr lang="zh-CN" altLang="en-US" sz="20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l">
              <a:buNone/>
            </a:pP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2、相关功能表现良好符合需求。</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l">
              <a:buNone/>
            </a:pP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、外设控制部分使用了标准协议，可扩展和安全性得到保障。</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552450" y="4583430"/>
            <a:ext cx="8846820" cy="1014730"/>
          </a:xfrm>
          <a:prstGeom prst="rect">
            <a:avLst/>
          </a:prstGeom>
          <a:noFill/>
        </p:spPr>
        <p:txBody>
          <a:bodyPr wrap="none" rtlCol="0">
            <a:spAutoFit/>
          </a:bodyPr>
          <a:lstStyle/>
          <a:p>
            <a:pPr algn="l"/>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1、非标准设备暂时还无法做到完全控制，需要厂家配合或开放相关API接口；</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2、搭配一个移动端控制软件，这样可以扩大使用范围，</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通过APP随时随地的控制该系统对家居设备进行操控。</a:t>
            </a:r>
            <a:endPar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1">
            <a:extLst>
              <a:ext uri="{28A0092B-C50C-407E-A947-70E740481C1C}">
                <a14:useLocalDpi xmlns:a14="http://schemas.microsoft.com/office/drawing/2010/main" val="0"/>
              </a:ext>
            </a:extLst>
          </a:blip>
          <a:srcRect t="18435" b="216"/>
          <a:stretch>
            <a:fillRect/>
          </a:stretch>
        </p:blipFill>
        <p:spPr>
          <a:xfrm>
            <a:off x="0" y="-1"/>
            <a:ext cx="9144000" cy="4370151"/>
          </a:xfrm>
          <a:prstGeom prst="rect">
            <a:avLst/>
          </a:prstGeom>
        </p:spPr>
      </p:pic>
      <p:sp>
        <p:nvSpPr>
          <p:cNvPr id="10" name="任意多边形 14"/>
          <p:cNvSpPr/>
          <p:nvPr/>
        </p:nvSpPr>
        <p:spPr>
          <a:xfrm>
            <a:off x="0" y="189844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任意多边形 21"/>
          <p:cNvSpPr/>
          <p:nvPr/>
        </p:nvSpPr>
        <p:spPr>
          <a:xfrm>
            <a:off x="0" y="243640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12"/>
          <p:cNvSpPr txBox="1"/>
          <p:nvPr/>
        </p:nvSpPr>
        <p:spPr>
          <a:xfrm>
            <a:off x="1070022" y="4419005"/>
            <a:ext cx="7003953" cy="144655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pPr algn="ctr"/>
            <a:r>
              <a:rPr lang="zh-CN" altLang="en-US" sz="4400"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敬请各位</a:t>
            </a:r>
            <a:r>
              <a:rPr lang="zh-CN" altLang="en-US" sz="4400"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评委老师批评指正</a:t>
            </a:r>
            <a:endParaRPr lang="en-US" altLang="zh-CN" sz="4400"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a:p>
            <a:pPr algn="ctr"/>
            <a:r>
              <a:rPr lang="zh-CN" altLang="en-US" sz="4400"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谢谢！</a:t>
            </a:r>
            <a:endPar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2266" y="133053"/>
            <a:ext cx="4562273" cy="46166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研究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现状对比分析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4" name="文本框 3"/>
          <p:cNvSpPr txBox="1"/>
          <p:nvPr/>
        </p:nvSpPr>
        <p:spPr>
          <a:xfrm>
            <a:off x="272375" y="1079772"/>
            <a:ext cx="3042920" cy="52197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家居控制方式对比</a:t>
            </a:r>
            <a:endParaRPr lang="zh-CN" altLang="en-US" sz="2800" b="1" dirty="0">
              <a:solidFill>
                <a:schemeClr val="accent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398834" y="1622447"/>
            <a:ext cx="8307422"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1" name="图示 10"/>
          <p:cNvGraphicFramePr/>
          <p:nvPr/>
        </p:nvGraphicFramePr>
        <p:xfrm>
          <a:off x="272415" y="1955800"/>
          <a:ext cx="7992745" cy="3978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1665"/>
          </a:xfrm>
          <a:prstGeom prst="rect">
            <a:avLst/>
          </a:prstGeom>
          <a:noFill/>
        </p:spPr>
        <p:txBody>
          <a:bodyPr wrap="square">
            <a:spAutoFit/>
          </a:bodyPr>
          <a:lstStyle/>
          <a:p>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研究目标及研究内容</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4" name="文本框 3"/>
          <p:cNvSpPr txBox="1"/>
          <p:nvPr/>
        </p:nvSpPr>
        <p:spPr>
          <a:xfrm>
            <a:off x="680936" y="1522123"/>
            <a:ext cx="1627369" cy="523220"/>
          </a:xfrm>
          <a:prstGeom prst="rect">
            <a:avLst/>
          </a:prstGeom>
          <a:noFill/>
        </p:spPr>
        <p:txBody>
          <a:bodyPr wrap="none" rtlCol="0">
            <a:spAutoFit/>
          </a:bodyPr>
          <a:lstStyle/>
          <a:p>
            <a:r>
              <a:rPr lang="zh-CN" altLang="en-US" sz="2800" b="1" dirty="0" smtClean="0">
                <a:solidFill>
                  <a:schemeClr val="accent1"/>
                </a:solidFill>
                <a:latin typeface="黑体" panose="02010609060101010101" pitchFamily="49" charset="-122"/>
                <a:ea typeface="黑体" panose="02010609060101010101" pitchFamily="49" charset="-122"/>
              </a:rPr>
              <a:t>研究目标</a:t>
            </a:r>
            <a:endParaRPr lang="zh-CN" altLang="en-US" sz="2800" b="1" dirty="0">
              <a:solidFill>
                <a:schemeClr val="accent1"/>
              </a:solidFill>
              <a:latin typeface="黑体" panose="02010609060101010101" pitchFamily="49" charset="-122"/>
              <a:ea typeface="黑体" panose="02010609060101010101" pitchFamily="49" charset="-122"/>
            </a:endParaRPr>
          </a:p>
        </p:txBody>
      </p:sp>
      <p:sp>
        <p:nvSpPr>
          <p:cNvPr id="5" name="文本框 4"/>
          <p:cNvSpPr txBox="1"/>
          <p:nvPr/>
        </p:nvSpPr>
        <p:spPr>
          <a:xfrm>
            <a:off x="807720" y="2225040"/>
            <a:ext cx="7499985" cy="1106805"/>
          </a:xfrm>
          <a:prstGeom prst="rect">
            <a:avLst/>
          </a:prstGeom>
          <a:noFill/>
        </p:spPr>
        <p:txBody>
          <a:bodyPr wrap="square">
            <a:spAutoFit/>
          </a:bodyPr>
          <a:lstStyle/>
          <a:p>
            <a:pPr>
              <a:defRPr/>
            </a:pPr>
            <a:r>
              <a:rPr lang="en-US" altLang="zh-CN" sz="2200" dirty="0">
                <a:latin typeface="宋体" panose="02010600030101010101" pitchFamily="2" charset="-122"/>
                <a:ea typeface="宋体" panose="02010600030101010101" pitchFamily="2" charset="-122"/>
                <a:cs typeface="Times New Roman" panose="02020603050405020304" pitchFamily="18" charset="0"/>
              </a:rPr>
              <a:t>    </a:t>
            </a:r>
            <a:r>
              <a:rPr lang="zh-CN" altLang="en-US" sz="2200" dirty="0">
                <a:latin typeface="宋体" panose="02010600030101010101" pitchFamily="2" charset="-122"/>
                <a:ea typeface="宋体" panose="02010600030101010101" pitchFamily="2" charset="-122"/>
                <a:cs typeface="Times New Roman" panose="02020603050405020304" pitchFamily="18" charset="0"/>
              </a:rPr>
              <a:t>本论文的研究目标是实现一套</a:t>
            </a:r>
            <a:r>
              <a:rPr lang="zh-CN" altLang="en-US" sz="2200" dirty="0">
                <a:latin typeface="宋体" panose="02010600030101010101" pitchFamily="2" charset="-122"/>
                <a:ea typeface="宋体" panose="02010600030101010101" pitchFamily="2" charset="-122"/>
                <a:cs typeface="Times New Roman" panose="02020603050405020304" pitchFamily="18" charset="0"/>
                <a:sym typeface="+mn-ea"/>
              </a:rPr>
              <a:t>基于语音的</a:t>
            </a:r>
            <a:r>
              <a:rPr lang="zh-CN" altLang="en-US" sz="2200" dirty="0">
                <a:latin typeface="宋体" panose="02010600030101010101" pitchFamily="2" charset="-122"/>
                <a:ea typeface="宋体" panose="02010600030101010101" pitchFamily="2" charset="-122"/>
                <a:cs typeface="Times New Roman" panose="02020603050405020304" pitchFamily="18" charset="0"/>
              </a:rPr>
              <a:t>家居控制的智能控制系统，探索最前沿的技术和解决方案，并加以研究和优化，并增进工程落地能力。</a:t>
            </a:r>
            <a:endParaRPr lang="zh-CN" altLang="en-US" sz="220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7" name="直接连接符 6"/>
          <p:cNvCxnSpPr/>
          <p:nvPr/>
        </p:nvCxnSpPr>
        <p:spPr>
          <a:xfrm>
            <a:off x="807395" y="2064798"/>
            <a:ext cx="7500026"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p:cNvSpPr txBox="1"/>
          <p:nvPr/>
        </p:nvSpPr>
        <p:spPr>
          <a:xfrm>
            <a:off x="680935" y="3405288"/>
            <a:ext cx="1627369" cy="523220"/>
          </a:xfrm>
          <a:prstGeom prst="rect">
            <a:avLst/>
          </a:prstGeom>
          <a:noFill/>
        </p:spPr>
        <p:txBody>
          <a:bodyPr wrap="none" rtlCol="0">
            <a:spAutoFit/>
          </a:bodyPr>
          <a:lstStyle/>
          <a:p>
            <a:r>
              <a:rPr lang="zh-CN" altLang="en-US" sz="2800" b="1" dirty="0">
                <a:solidFill>
                  <a:schemeClr val="accent1"/>
                </a:solidFill>
                <a:latin typeface="黑体" panose="02010609060101010101" pitchFamily="49" charset="-122"/>
                <a:ea typeface="黑体" panose="02010609060101010101" pitchFamily="49" charset="-122"/>
              </a:rPr>
              <a:t>研究内容</a:t>
            </a:r>
            <a:endParaRPr lang="zh-CN" altLang="en-US" sz="2800" b="1" dirty="0">
              <a:solidFill>
                <a:schemeClr val="accent1"/>
              </a:solidFill>
              <a:latin typeface="黑体" panose="02010609060101010101" pitchFamily="49" charset="-122"/>
              <a:ea typeface="黑体" panose="02010609060101010101" pitchFamily="49" charset="-122"/>
            </a:endParaRPr>
          </a:p>
        </p:txBody>
      </p:sp>
      <p:sp>
        <p:nvSpPr>
          <p:cNvPr id="9" name="文本框 8"/>
          <p:cNvSpPr txBox="1"/>
          <p:nvPr/>
        </p:nvSpPr>
        <p:spPr>
          <a:xfrm>
            <a:off x="680720" y="4080510"/>
            <a:ext cx="5822315" cy="1783715"/>
          </a:xfrm>
          <a:prstGeom prst="rect">
            <a:avLst/>
          </a:prstGeom>
          <a:noFill/>
        </p:spPr>
        <p:txBody>
          <a:bodyPr wrap="square">
            <a:spAutoFit/>
          </a:bodyPr>
          <a:lstStyle/>
          <a:p>
            <a:pPr lvl="0" algn="l"/>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、嵌入式开发板和控制系统的选型</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p>
            <a:pPr lvl="0" algn="l"/>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、语音关键词唤醒功能设计实现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p>
            <a:pPr lvl="0" algn="l"/>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、语音识别功能的设计实现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p>
            <a:pPr lvl="0" algn="l"/>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、控制系统的设计实现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a:p>
            <a:pPr lvl="0" algn="l"/>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、语音合成功能设计实现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9"/>
          <p:cNvCxnSpPr/>
          <p:nvPr/>
        </p:nvCxnSpPr>
        <p:spPr>
          <a:xfrm>
            <a:off x="807394" y="3936707"/>
            <a:ext cx="7500026"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1800289" y="-5141"/>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3876530" y="176876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7" name="矩形 16"/>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sp>
        <p:nvSpPr>
          <p:cNvPr id="26" name="矩形 25"/>
          <p:cNvSpPr/>
          <p:nvPr/>
        </p:nvSpPr>
        <p:spPr>
          <a:xfrm>
            <a:off x="3876530" y="2336518"/>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27" name="矩形 26"/>
          <p:cNvSpPr/>
          <p:nvPr/>
        </p:nvSpPr>
        <p:spPr>
          <a:xfrm>
            <a:off x="4337800" y="233651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8" name="矩形 37"/>
          <p:cNvSpPr/>
          <p:nvPr/>
        </p:nvSpPr>
        <p:spPr>
          <a:xfrm>
            <a:off x="3876530" y="2909730"/>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9" name="矩形 38"/>
          <p:cNvSpPr/>
          <p:nvPr/>
        </p:nvSpPr>
        <p:spPr>
          <a:xfrm>
            <a:off x="4337800" y="2909730"/>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29" name="矩形 28"/>
          <p:cNvSpPr/>
          <p:nvPr/>
        </p:nvSpPr>
        <p:spPr>
          <a:xfrm>
            <a:off x="3876530" y="348829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0" name="矩形 29"/>
          <p:cNvSpPr/>
          <p:nvPr/>
        </p:nvSpPr>
        <p:spPr>
          <a:xfrm>
            <a:off x="4331714" y="348829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2" name="矩形 31"/>
          <p:cNvSpPr/>
          <p:nvPr/>
        </p:nvSpPr>
        <p:spPr>
          <a:xfrm>
            <a:off x="3876530" y="407896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34" name="矩形 33"/>
          <p:cNvSpPr/>
          <p:nvPr/>
        </p:nvSpPr>
        <p:spPr>
          <a:xfrm>
            <a:off x="4331714" y="4078964"/>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73990" y="471015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29174" y="4710819"/>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功能分析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177" name="ECB019B1-382A-4266-B25C-5B523AA43C14-1" descr="C:/Users/Administrator/AppData/Local/Temp/wps.qmwEGDwps"/>
          <p:cNvPicPr>
            <a:picLocks noChangeAspect="1"/>
          </p:cNvPicPr>
          <p:nvPr/>
        </p:nvPicPr>
        <p:blipFill>
          <a:blip r:embed="rId1"/>
          <a:stretch>
            <a:fillRect/>
          </a:stretch>
        </p:blipFill>
        <p:spPr>
          <a:xfrm>
            <a:off x="647383" y="1314450"/>
            <a:ext cx="5752465" cy="4159250"/>
          </a:xfrm>
          <a:prstGeom prst="rect">
            <a:avLst/>
          </a:prstGeom>
        </p:spPr>
      </p:pic>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pic>
        <p:nvPicPr>
          <p:cNvPr id="68" name="图片 185" descr="控制系统"/>
          <p:cNvPicPr>
            <a:picLocks noChangeAspect="1"/>
          </p:cNvPicPr>
          <p:nvPr>
            <p:custDataLst>
              <p:tags r:id="rId2"/>
            </p:custDataLst>
          </p:nvPr>
        </p:nvPicPr>
        <p:blipFill>
          <a:blip r:embed="rId3">
            <a:grayscl/>
          </a:blip>
          <a:stretch>
            <a:fillRect/>
          </a:stretch>
        </p:blipFill>
        <p:spPr>
          <a:xfrm>
            <a:off x="879475" y="1314450"/>
            <a:ext cx="5753100" cy="470027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blinds(horizontal)">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linds(horizontal)">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0" y="1070223"/>
            <a:ext cx="2754050" cy="4646991"/>
            <a:chOff x="0" y="1111187"/>
            <a:chExt cx="2754050" cy="4646991"/>
          </a:xfrm>
        </p:grpSpPr>
        <p:sp>
          <p:nvSpPr>
            <p:cNvPr id="6" name="椭圆 5"/>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12"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43"/>
          <p:cNvSpPr/>
          <p:nvPr/>
        </p:nvSpPr>
        <p:spPr>
          <a:xfrm rot="16200000">
            <a:off x="2304721"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3744265" y="886157"/>
            <a:ext cx="1470274" cy="707886"/>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目  录</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25" name="图片 24"/>
          <p:cNvPicPr>
            <a:picLocks noChangeAspect="1"/>
          </p:cNvPicPr>
          <p:nvPr/>
        </p:nvPicPr>
        <p:blipFill>
          <a:blip r:embed="rId2">
            <a:clrChange>
              <a:clrFrom>
                <a:srgbClr val="FFFFFF"/>
              </a:clrFrom>
              <a:clrTo>
                <a:srgbClr val="FFFFFF">
                  <a:alpha val="0"/>
                </a:srgbClr>
              </a:clrTo>
            </a:clrChange>
          </a:blip>
          <a:stretch>
            <a:fillRect/>
          </a:stretch>
        </p:blipFill>
        <p:spPr>
          <a:xfrm>
            <a:off x="6422808" y="161609"/>
            <a:ext cx="2515516" cy="633831"/>
          </a:xfrm>
          <a:prstGeom prst="rect">
            <a:avLst/>
          </a:prstGeom>
        </p:spPr>
      </p:pic>
      <p:cxnSp>
        <p:nvCxnSpPr>
          <p:cNvPr id="45" name="直接连接符 44"/>
          <p:cNvCxnSpPr/>
          <p:nvPr/>
        </p:nvCxnSpPr>
        <p:spPr>
          <a:xfrm>
            <a:off x="3873934" y="1570532"/>
            <a:ext cx="4800388" cy="24221"/>
          </a:xfrm>
          <a:prstGeom prst="line">
            <a:avLst/>
          </a:prstGeom>
        </p:spPr>
        <p:style>
          <a:lnRef idx="3">
            <a:schemeClr val="accent1"/>
          </a:lnRef>
          <a:fillRef idx="0">
            <a:schemeClr val="accent1"/>
          </a:fillRef>
          <a:effectRef idx="2">
            <a:schemeClr val="accent1"/>
          </a:effectRef>
          <a:fontRef idx="minor">
            <a:schemeClr val="tx1"/>
          </a:fontRef>
        </p:style>
      </p:cxnSp>
      <p:sp>
        <p:nvSpPr>
          <p:cNvPr id="60" name="矩形 59"/>
          <p:cNvSpPr/>
          <p:nvPr/>
        </p:nvSpPr>
        <p:spPr>
          <a:xfrm>
            <a:off x="3876530" y="176876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1</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1" name="矩形 60"/>
          <p:cNvSpPr/>
          <p:nvPr/>
        </p:nvSpPr>
        <p:spPr>
          <a:xfrm>
            <a:off x="4340396" y="176876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背景介绍</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2" name="矩形 61"/>
          <p:cNvSpPr/>
          <p:nvPr/>
        </p:nvSpPr>
        <p:spPr>
          <a:xfrm>
            <a:off x="3876530" y="2946748"/>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3" name="矩形 62"/>
          <p:cNvSpPr/>
          <p:nvPr/>
        </p:nvSpPr>
        <p:spPr>
          <a:xfrm>
            <a:off x="4340396" y="2917683"/>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总体设计</a:t>
            </a:r>
            <a:endParaRPr lang="zh-CN" altLang="en-US" sz="20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4" name="矩形 63"/>
          <p:cNvSpPr/>
          <p:nvPr/>
        </p:nvSpPr>
        <p:spPr>
          <a:xfrm>
            <a:off x="3876530" y="2387757"/>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2</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5" name="矩形 64"/>
          <p:cNvSpPr/>
          <p:nvPr/>
        </p:nvSpPr>
        <p:spPr>
          <a:xfrm>
            <a:off x="4341319" y="2366198"/>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需求分析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6" name="矩形 65"/>
          <p:cNvSpPr/>
          <p:nvPr/>
        </p:nvSpPr>
        <p:spPr>
          <a:xfrm>
            <a:off x="3876530" y="3488296"/>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4</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7" name="矩形 66"/>
          <p:cNvSpPr/>
          <p:nvPr/>
        </p:nvSpPr>
        <p:spPr>
          <a:xfrm>
            <a:off x="4331714" y="3488296"/>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详细设计</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8" name="矩形 67"/>
          <p:cNvSpPr/>
          <p:nvPr/>
        </p:nvSpPr>
        <p:spPr>
          <a:xfrm>
            <a:off x="3876530" y="4078964"/>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5</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69" name="矩形 68"/>
          <p:cNvSpPr/>
          <p:nvPr/>
        </p:nvSpPr>
        <p:spPr>
          <a:xfrm>
            <a:off x="4331714" y="4078964"/>
            <a:ext cx="1217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测试分析</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4" name="矩形 13"/>
          <p:cNvSpPr/>
          <p:nvPr/>
        </p:nvSpPr>
        <p:spPr>
          <a:xfrm>
            <a:off x="3873990" y="4699359"/>
            <a:ext cx="400110" cy="400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6</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
        <p:nvSpPr>
          <p:cNvPr id="15" name="矩形 14"/>
          <p:cNvSpPr/>
          <p:nvPr/>
        </p:nvSpPr>
        <p:spPr>
          <a:xfrm>
            <a:off x="4329174" y="4700024"/>
            <a:ext cx="145605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总结与展望</a:t>
            </a:r>
            <a:endParaRPr lang="zh-CN" altLang="en-US" sz="2000" b="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515620" y="1228725"/>
            <a:ext cx="5657850" cy="4876800"/>
          </a:xfrm>
          <a:prstGeom prst="rect">
            <a:avLst/>
          </a:prstGeom>
        </p:spPr>
      </p:pic>
      <p:sp>
        <p:nvSpPr>
          <p:cNvPr id="3" name="文本框 2"/>
          <p:cNvSpPr txBox="1"/>
          <p:nvPr/>
        </p:nvSpPr>
        <p:spPr>
          <a:xfrm>
            <a:off x="116731" y="116891"/>
            <a:ext cx="4562273" cy="460375"/>
          </a:xfrm>
          <a:prstGeom prst="rect">
            <a:avLst/>
          </a:prstGeom>
          <a:noFill/>
        </p:spPr>
        <p:txBody>
          <a:bodyPr wrap="square">
            <a:spAutoFit/>
          </a:bodyPr>
          <a:lstStyle/>
          <a:p>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3.1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系统架构设计</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cxnSp>
        <p:nvCxnSpPr>
          <p:cNvPr id="7" name="直接连接符 6"/>
          <p:cNvCxnSpPr/>
          <p:nvPr/>
        </p:nvCxnSpPr>
        <p:spPr>
          <a:xfrm>
            <a:off x="430448" y="1228899"/>
            <a:ext cx="8283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矩形 7"/>
          <p:cNvSpPr/>
          <p:nvPr/>
        </p:nvSpPr>
        <p:spPr bwMode="auto">
          <a:xfrm>
            <a:off x="564515" y="1372870"/>
            <a:ext cx="5608955" cy="4698365"/>
          </a:xfrm>
          <a:prstGeom prst="rect">
            <a:avLst/>
          </a:prstGeom>
          <a:noFill/>
          <a:ln w="28575">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9" name="文本框 8"/>
          <p:cNvSpPr txBox="1"/>
          <p:nvPr/>
        </p:nvSpPr>
        <p:spPr>
          <a:xfrm>
            <a:off x="6290310" y="2004060"/>
            <a:ext cx="2769235" cy="1753235"/>
          </a:xfrm>
          <a:prstGeom prst="rect">
            <a:avLst/>
          </a:prstGeom>
          <a:noFill/>
        </p:spPr>
        <p:txBody>
          <a:bodyPr wrap="square">
            <a:spAutoFit/>
          </a:bodyPr>
          <a:lstStyle/>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分为硬件系统和软件系统。</a:t>
            </a:r>
            <a:endPar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软件系统又分为硬件接口层、传输层、算法层和应用层。</a:t>
            </a:r>
            <a:endParaRPr lang="zh-CN" altLang="en-US"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7"/>
          <p:cNvSpPr>
            <a:spLocks noChangeArrowheads="1"/>
          </p:cNvSpPr>
          <p:nvPr/>
        </p:nvSpPr>
        <p:spPr bwMode="auto">
          <a:xfrm>
            <a:off x="630218" y="6238751"/>
            <a:ext cx="4595192"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a:t>
            </a:r>
            <a:r>
              <a:rPr kumimoji="1" lang="en-US" alt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kumimoji="1" lang="en-US" altLang="zh-CN"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a:t>
            </a:r>
            <a:r>
              <a:rPr kumimoji="1" lang="zh-CN" altLang="en-US" sz="1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架构图</a:t>
            </a:r>
            <a:endParaRPr kumimoji="1"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tags/tag1.xml><?xml version="1.0" encoding="utf-8"?>
<p:tagLst xmlns:p="http://schemas.openxmlformats.org/presentationml/2006/main">
  <p:tag name="KSO_WM_UNIT_PLACING_PICTURE_USER_VIEWPORT" val="{&quot;height&quot;:7402,&quot;width&quot;:9060}"/>
</p:tagLst>
</file>

<file path=ppt/tags/tag10.xml><?xml version="1.0" encoding="utf-8"?>
<p:tagLst xmlns:p="http://schemas.openxmlformats.org/presentationml/2006/main">
  <p:tag name="KSO_WM_UNIT_TABLE_BEAUTIFY" val="smartTable{46b64828-3b81-48d1-996a-1bcd32b573eb}"/>
</p:tagLst>
</file>

<file path=ppt/tags/tag11.xml><?xml version="1.0" encoding="utf-8"?>
<p:tagLst xmlns:p="http://schemas.openxmlformats.org/presentationml/2006/main">
  <p:tag name="KSO_WM_UNIT_TABLE_BEAUTIFY" val="smartTable{39e70da6-19b2-4ad3-aab7-ac9f40afd96f}"/>
</p:tagLst>
</file>

<file path=ppt/tags/tag2.xml><?xml version="1.0" encoding="utf-8"?>
<p:tagLst xmlns:p="http://schemas.openxmlformats.org/presentationml/2006/main">
  <p:tag name="KSO_WM_UNIT_TABLE_BEAUTIFY" val="smartTable{fad067a1-1ff6-40ac-ae3a-bc65aa553af1}"/>
  <p:tag name="TABLE_ENDDRAG_ORIGIN_RECT" val="525*274"/>
  <p:tag name="TABLE_ENDDRAG_RECT" val="83*124*525*274"/>
</p:tagLst>
</file>

<file path=ppt/tags/tag3.xml><?xml version="1.0" encoding="utf-8"?>
<p:tagLst xmlns:p="http://schemas.openxmlformats.org/presentationml/2006/main">
  <p:tag name="KSO_WM_UNIT_TABLE_BEAUTIFY" val="smartTable{cd5bb1d2-9963-4fda-9440-826a1f660568}"/>
</p:tagLst>
</file>

<file path=ppt/tags/tag4.xml><?xml version="1.0" encoding="utf-8"?>
<p:tagLst xmlns:p="http://schemas.openxmlformats.org/presentationml/2006/main">
  <p:tag name="KSO_WM_UNIT_TABLE_BEAUTIFY" val="smartTable{938603f0-cd74-44ab-a31a-14d79a979d09}"/>
</p:tagLst>
</file>

<file path=ppt/tags/tag5.xml><?xml version="1.0" encoding="utf-8"?>
<p:tagLst xmlns:p="http://schemas.openxmlformats.org/presentationml/2006/main">
  <p:tag name="KSO_WM_UNIT_TABLE_BEAUTIFY" val="smartTable{87f8c76f-0cb3-472e-b562-20c500d61290}"/>
</p:tagLst>
</file>

<file path=ppt/tags/tag6.xml><?xml version="1.0" encoding="utf-8"?>
<p:tagLst xmlns:p="http://schemas.openxmlformats.org/presentationml/2006/main">
  <p:tag name="KSO_WM_UNIT_TABLE_BEAUTIFY" val="smartTable{1658011f-b13b-48de-b20d-cdb04960ea43}"/>
</p:tagLst>
</file>

<file path=ppt/tags/tag7.xml><?xml version="1.0" encoding="utf-8"?>
<p:tagLst xmlns:p="http://schemas.openxmlformats.org/presentationml/2006/main">
  <p:tag name="KSO_WM_UNIT_TABLE_BEAUTIFY" val="smartTable{4bce53af-e4a0-4a77-a97c-f082e115e555}"/>
</p:tagLst>
</file>

<file path=ppt/tags/tag8.xml><?xml version="1.0" encoding="utf-8"?>
<p:tagLst xmlns:p="http://schemas.openxmlformats.org/presentationml/2006/main">
  <p:tag name="KSO_WM_UNIT_TABLE_BEAUTIFY" val="smartTable{2bba296b-271f-4b09-bffa-bf88f3f35d02}"/>
</p:tagLst>
</file>

<file path=ppt/tags/tag9.xml><?xml version="1.0" encoding="utf-8"?>
<p:tagLst xmlns:p="http://schemas.openxmlformats.org/presentationml/2006/main">
  <p:tag name="KSO_WM_UNIT_TABLE_BEAUTIFY" val="smartTable{0b5dcbdf-ad48-4bf2-8888-35a851815206}"/>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Q0NzQzNzkxMTE0IiwKCSJHcm91cElkIiA6ICIxNTM5NjkzOTY2IiwKCSJJbWFnZSIgOiAiaVZCT1J3MEtHZ29BQUFBTlNVaEVVZ0FBQXhnQUFBSkpDQVlBQUFBcDJKR0NBQUFBQ1hCSVdYTUFBQXNUQUFBTEV3RUFtcHdZQUFBZ0FFbEVRVlI0bk96ZGQxZ1VWOXNHOEhzcEM5SkJxb0lOT3hvTGRzVllZay9zVWFOaWxDaHFMRkZqTlBZU2s5aGlvbWhVakNXS1dMREVFa0JSTEloSUVndFdzS0NJaVBSZTNmTDl3Y2U4cktBQ0xneksvYnV1WEZsbVo4NDhPNnpEZWVZMGlWS3BWSUtJaUlpSWlFZ05OTVFPZ0lpSWlJaUlQaHhNTUlpSWlJaUlTRzJZWUJBUkVSRVJrZG93d1NBaUlpSWlJclZoZ2tGRVJFUkVSR3JEQklPSWlJaUlpTlNHQ1FZUkVSRVJFYWtORXd3aUlpSWlJbEliSmhoRVJFUkVSS1EyVERDSWlJaUlpRWh0bUdBUUVSRVJFWkhhTU1FZ0lpSWlJaUsxWVlKQlJFUkVSRVJxd3dTRGlJaUlpSWpVaGdrR0VSRVJFUkdwRFJNTUlpSWlJaUpTR3lZWVJFUkVSRVNrTmt3d2lJaUlpSWhJYlpoZ0VCRVJFUkdSMmpEQklDSWlJaUlpdFdHQ1FVUkVSRVJFYXNNRWc0aUlpSWlJMUlZSkJoRVJFUkVScVEwVERDSWlJaUlpVWhzbUdFUkVSRVJFcERaTU1JaUlpSWlJU0cyWVlCQVJFUkVSa2Rvd3dTQWlJaUlpSXJWaGdrRkVSRVJFUkdyREJJT0lpSWlJaU5TR0NRWVJFUkVSRWFrTkV3d2lJaUlpSWxJYkpoaEVSRVJFUktRMlREQ0lpSWlJaUVodG1HQVFFUkVSRVpIYU1NRWdJaUlpSWlLMVlZSkJSRVJFUkVScXd3U0RpSWlJaUlqVWhna0dFUkVSRVJHcERSTU1JaUlpSWlKU0d5WVlSRVJFUkVTa05rd3dpSWlJaUloSWJaaGdFQkVSRVJHUjJqREJJQ0lpSWlJaXRXR0NRVVJFUkVSRWFzTUVnNGlJaUlpSTFJWUpCcFVwUjBkSE9EbzZjaHUzY1J1M2NSdTNjUnUzY1ZzNWJ4T0xsdGdCVVBsU0twVklUVTFGWW1JaVVsSlNrSmFXaHVqb2FEeDc5Z3lKaVlsSVNrcENVbElTa3BPVGtaT1RnOXpjWE9UbTVrSXVsME5UVXhQYTJ0cVFTcVhRMGRHQnNiRXh6TXpNWUdwcWlxcFZxNko2OWVxd3NiR0JvYUVoakkyTllXcHFLdmJISlNJaUlxSnlKbEVxbFVxeGc2Q3lrWm1aaWVqb2FFUkZSZUhHalJ1NGRlc1dRa05Ea1ptWldhNXhOR3ZXREUyYk5rWHo1czFoYTJzTEd4c2JHQmdZbEdzTVJFUkVSSlZGZmt2RzFhdFhSVGsvRTR3UFNIcDZPcUtqbzNIOStuWDgvZmZmdUgzN2RxRjlKQklKREF3TVlHeHNESDE5ZlJnWUdLQmF0V3FvVWFNR3pNM05ZV3BxQ2pNek01aVltRUJYVnhkU3FSUlNxUlRhMnRxUXlXVEl6YzFGVGs0T2NuSnlrSnljTExSNnhNZkhJekl5RWxGUlVVaFBUMGRHUm9iUVFsTFVWNnhCZ3diNDlOTlA0ZWpvaUdyVnFzSFEwTEE4TGhFUkVSSFJCNDhKQnIyVCtQaDRoSWFHWXYvKy9RZ0tDbEo1ejhEQUFPYm01ckN5c2tLclZxM1F1blZyTkdqUUFGS3B0TnppZS9ueUplN2Z2NCtyVjYvaTMzLy9SWFIwTk9MajQ1R1dscWF5WDZ0V3JUQnk1RWcwYnR3WUZoWVc1UllmRVJFUkVha1hFNHozVUdabUptN2Z2bzJ0VzdmaXhvMGJ3blpEUTBQWTJ0cWliZHUyNk51M0wrenQ3VVdNOHMwaUlpTGc0K09EeTVjdjQ5bXpaMGhKU1JIZWE5eTRNU1pQbm95UFB2cUlYYW1JaUlpSTNqTk1NTjRqY1hGeDhQTHl3cDkvL2dtWlRBWUFzTEN3UU5PbVRmSEZGMStnUllzV2tFZ2tJa2RaY2txbEVyZHYzOGErZmZzUUVoS0NGeTllQUFBME5UVXhmUGh3akJ3NUVqWTJOaUpIU1VSRVJFVEZ3UVRqUFpDWW1JaHQyN2JoNE1HREFBQWRIUjNVcjE4ZlU2Wk1RZXZXcllzOEppMHREZnI2K3REUUtOdVppTXZpUExkdTNjSnZ2LzJHc0xBd1pHVmxBUUQ2OSsrUHI3LyttdDJuaUlpSWlONkNZekRvdGJLeXNuRG8wQ0g4OXR0dkFQSzZRSDN5eVNlWVBYczJkSFYxMzNpc282TWpUcHc0Z1dyVnFwVnBqR1Y1bnB5Y0hMaTV1Y0hiMjF2b1F1WHE2Z3BuWjJmbzZlbXAvWHhFUkVSRUh3SW1HRlNrZS9mdTRldXZ2MFpxYWlwMGRYVXhlUEJnekpvMXE5aGRvTjVVOFQ5Ly9qeldybDJyc2kwbUpnWldWbGFGWHVjN2VmS2thT2RSS3BYWXVuVXJQRDA5a1pHUkFYMTlmV3pZc0FITm16Y3ZNaVlpSWlJaUVnOFRqQXJtNWN1WDJMdDNMOXpjM0NDUlNOQ3VYVHVzV3JVSyt2cjZienhPSnBNaEtTbEo2RUpVc09LZmxKVDAxa1h2dW5YckJuOS8vMEt2eFRwUFViS3lzckI0OFdLY08zY09TcVVTWThlT3hhUkprNkN0clYzc01vaUlpSWlvYkRIQnFFQmtNaG1XTGwwS0h4OGY2T2pvWU83Y3VSZ3dZRUN4amoxLy9qemMzTnh3K1BCaEFQK3IrT2ZtNXNMRnhRWEhqeDh2TkNOVDY5YXRVYnQyYlFEQTQ4ZVBYL3Y2MzMvL0xmZnp2TW01Yytld2NPRkNaR2RubzBPSERsaTNiaDJURENJaUlxSUtvbXhIQUZPeHlXUXlmUHZ0dC9EeDhZR0ppUW4rK3V1dllpY1hBSEQ4K0hIMDc5Ky8wUFphdFdxaGFkT20yTDE3ZDZIM0RBME5jZkRnUVJ3OGVQQ05yOFU0ejV0MDdkb1ZKMCtlaExtNU9TNWZ2b3lKRXljaU56ZTMyTWNURVJFUmZjZ2NIUjJGY1JoaTBCTHR6Q1JRS3BYNDhjY2ZjZW5TSlZoYlcrUEFnUU1sV3YvaHhZc1hDQW9Ld3NLRkM0dDhmL3o0OFpnOGVUSkdqQmdCTXpNellYdGFXaHFHRFJ2MjF0ZmxmWjdpTURVMXhkR2pSekZxMUNpRWhJUmd6cHc1K1BYWFg5L0xhWHFKaUlpSVBpUk1NQ3FBWThlTzRmang0OURWMVlXSGgwZUpGNWZidjM4L09uZnVyRktwTDZocDA2WndjSERBN3QyN01XUEdER0c3azVNVDFxMWI5OGF5WjgyYVZlN25LUzQ5UFQzOCtlZWY2TmV2SHdJQ0FyQno1MDY0dUxpVXVCd2lJaUtpRDRsWXMwZmw0eGdNa1NVbUpxSlhyMTVRS3BYWXNtVUxXclZxVmFMalUxTlQwYTlmUDJ6YnRnME5HellVdHI4NnUxTmdZQ0RtenAyTGt5ZFB3c1RFQkFBd2VQRGdONWFkbnA2TzA2ZFBsK3Q1U3VQZXZYdHdkbllHQUhoN2U4UFMwckxVWlJFUkVSSFJ1K0VZREpGdDI3WU5Db1VDdlhyMUtuRnlBUURidDI5SGl4WXRWQ3I5UmVuWXNTTnNiR3pnNmVrcGJFdElTTUNSSTBlRS94bzFhcVR5YzA1T1RybWZwelFhTldxRVVhTkdRYWxVWXMyYU5lOVVGaEVSRVJHOUczYVJFbEZjWEJ3T0hqd0lUVTFOekprenAxUmxmUHp4eCtqYnQyK3g5bDIrZkRsc2JHeUtmQzhoSVFIWHIxOFgvVHlsTldIQ0JPemZ2eC8rL3Y1NC92eDVtUzh3U0VSRVJGUlJpYjNRSGxzd1JIVHg0a1VBUU51MmJXRnNiRnlxTWxxMmJJa0dEUm9BQURJeU1pQ1h5L0hzMlRNQWdGUXFWZG0zVWFOR1FyY2xBUGowMDA4QjVLMll2VzdkT3FTbHBXSHExS25ZdTNjdm5qeDVvaktMVlhtZHA3UU1EQXpRczJkUEFNQmZmLzMxenVVUkVSRVJVZW13QlVORVFVRkJBSUF1WGJxb3BieWZmdm9KdnI2K0FQTFducWhhdFdxUisyVm1aaUlrSkFTMnRyWllzR0FCZ29LQzRPVGtoRk9uVGlFME5CUVhMMTdFekpreklaZkxBZVFsQ1BYcjF5LzM4NVJVdDI3ZDRPM3RYU1l0SkVSRVJFVHZDdzd5cnNUNjkrK1BxS2dvSERwMFNGaHc3bDFrWm1ZaU16TVRtcHFhYjF4Uld5Nlg0NGNmZm9DV2xoWWNIQnpRb1VNSFdGbFpGZHJ2MGFOSDhQUHpRNHNXTGRDMmJkdHlQMDlKUFgvK0hKOTk5aGtzTEN5RUJJaUlpSWlJeWhjVERCRjE2TkFCT1RrNUNBd01oSzZ1cnRqaHZQZHljbkxRb1VNSGFHdHI0OHFWSzJLSFEwUkVSRlFwc1l2VWF5UWxKZUgwNmRPNGVQRWl3c1BEa1pDUUFDTWpJOWpZMk1ESnlRbGR1blI1cCs0OEFLQlFLQUFBR2hvY0NxTU9NcGtNQUtDcHFTbHlKRVJFUkVUaUVYdVFOeE9NVjd4OCtSSy8vUElMdkx5OENyMlhsSlNFcEtRazNMMTdGMXUzYmtYYnRtMnhjT0hDVXM5WVpHWm1ocGlZR0NRbUpzTGEydnBkUTYvMDhnZWRWNjllWGVSSWlJaUlpQ292SmhnRnhNWEZ3ZG5aR1hGeGNaQktwZmowMDAvaDVPU0V4bzBidzhURUJPbnA2WGo2OUNrdVg3Nk1FeWRPSURnNEdBTUdETUNhTld0S05WRGJ6czRPTVRFeGVQVG8wVHNuR0xkdTNVTFRwazNmcVl5U2V2NzhPYzZjT1lNeFk4YThkcCtFaEFSRVJFU2daY3VXWlI1UGVIZzRBTURXMXJiTXowWGlrc3ZsOFBYMXhkR2pSeEVhR29xc3JDeXhRNnBVTkRVMVlXbHBpYzZkTzhQWjJSa1dGaGJ3OXZiRzBhTkhjZi8rZldSblo0c2RJaEdWRTExZFhkU3BVd2NEQmd6QWdBRURvSzJ0TFhaSUJBN3lyakRTMHRMUXQyOWZaR1ptb2x1M2J2anh4eDhMVGIvNktuZDNkL3p4eHgrUXkrVndkM2NYbXFPS2E4ZU9IZGkwYVJOR2pScUZXYk5tdlV2NGNIUjB4RC8vL0FOTlRVMjBiOS8rdGZ2OTlOTlBTRWxKd1E4Ly9GRHNzbC8zSlUxUFQ4ZWdRWU93WWNNR05HclVxTWg5N3QyN2grblRwMlBCZ2dYbzBxVUxXcmR1TGJUNEtCUUtsZTVoYVdscDhQZjNMM1pjci9ydXUrL2c3KytQT1hQbVlQanc0YVV1aHlvMnVWeU9oUXNYdnRQcTc2UStCZ1lHYU5pd0lmNzc3eit4UXlFaWtiVnUzUnB1Ym01TU1vZ0pCZ0FvbFVxTUhqMGFvYUdoNk5PbkQxYXNXRkhzWTArZVBJbGx5NVpCSXBIZ3dvVUxxRktsU3JHUERRa0pnWXVMQzJ4dGJYSHMyTEhTaEM0b21HQVU5ZDc1OCtkaGFHZ0lJTy96NW8vL2FOT21UYUc0WDkyV1g2YWpvK05iazY1OHVibTVRbUp5NDhZTjdOdTNENnRXclVLM2J0MkVKS0pIang3dzgvTVRqaW40WGtsbFptYWlhOWV1a01sa09IUG16QnRudDZMM201K2ZINzcvL252WTJkbGgwYUpGcUZldkhveU1qTVFPcTFKNStmSWxZbUppY1Bqd1llemV2UnRLcFJLMWE5Zkd3b1VMVWJkdVhlRmVRMFFmdnZUMGREeCsvQmlyVjYvRzNidDNNWFhxVkl3Yk4wN3NzRWhrN0NLRnZLNDFvYUdoTURRMExGRnlBZVN0M2VEbjU0ZExseTVoeTVZdG1EbHpackdQL2VpamoyQnZiNDlIang3aHdvVUwrUGpqajBzYU9qcDE2aVNzSTlHcFV5Y0EvMXRmNDNVa0VvbEtJcUtob1ZFb01TbHFHd0NjUFhzV2VucDZpSXFLZ3JtNU9YUjBkQ0NUeVJBUkVRRjdlM3NBZVpWOUp5Y240Wmptelp1amVmUG13cy9lM3Q3WXRXc1hVbEpTTUd6WU1BREF3WU1IUy9LeEN6bDgrREJrTWhrNmRPakE1T0lEZCtqUUlRREF2SG56U3R4cVNPcWhyYTBOVzF0YmZQUE5Od2dPRGtaWVdCaEdqeDZORmkxYWlCMGFFWlV6QXdNRE5HM2FGQXNYTHNUSWtTTng2dFFwSmhnVmdOaUR2RGw5RWZLNkRRSEE0c1dMUzNYODZ0V3JvYVdsaGIxNzk1YW83N0ZFSXNIWXNXTUJBR3ZYcmtWcEdwTXVYYm9rSkJRRlg1ZUZhZE9tUVNxVklqQXdFR1BIamhXbWduM3k1QWxtenB5SkZTdFdJRGs1R1ZLcEZOT21UWU92cnkvNjlPbFRxTHRTMzc1OWNmRGdRUmdiRytQZ3dZUHZuRnlrcDZmRDNkMGRBREJod29SM0tvc3F2cnQzN3dMQWE3dmxVZm5LSC9QRTJmQ0lLcmY4ZThIVHAwOUZqb1FxZ2tyL0Z5RXJLd3MzYnR5QXBxWW11blhyVnFveWRIUjBZR3hzREtWU2llam82QklkMjZ0WEx6UnAwZ1RQbnovSGhnMGJTblgrZ3BLU2tzcHNnT1VYWDN5QkRSczI0TWNmZjhTcVZhdUVGcGU2ZGV2aTBLRkRxRmF0R2thT0hJbVRKMDlpN05peDZOMjdOM3g4ZkJBWEY2ZFN6ckJod3pCczJEQ2hCV1BZc0dHSWlJZ29kVnlyVjY5R1ptWW1PblhxaEk4Kyt1aWRQaU5WZkptWm1RREFibEVWaEw2K3Z0Z2hFRkVGa0g4dnlNbkpFVGtTQXZKYUxzUWM2RjNwdTBqbFY4YmZkVUNTcGFVbEVoSVM4T1RKa3hLdHlxMnBxWW1sUzVmaTg4OC9oNGVIQnhvMWFvU2VQWHVXNk56NTA3Tk9tREFCeWNuSjJMcDE2eHNYN251MVcwbkI3a3hGYlhOMWRjVW5uM3lDbVRObm9tSERodkQwOUlTSmlZbksvbEtwRkM0dUx1amJ0eTlXclZxRjA2ZFBZOU9tVFpCSUpJWEtmdGNXaTRLT0hqMkt2Ly8rR3dZR0JsaStmTG5heWlVaUlpS2kwcW4wQ1ViKzRtenYycnh2WjJlSGUvZnVJVDQrdnNUSDFxNWRHOHVYTDhlaVJZdXdaTWtTNk9ucENlTXAzaVF0TFEydXJxN0NFOTNaczJlamNlUEdiejB1UDZQTnpjMUYrL2J0Q3cwT2QzUjBSRUJBQVBUMDlJUnRjcmtjOCtmUHg4eVpNOUduVHg5aGUyNXVicUdCM3hjdVhNQ3RXN2NLSlJjS2hVSTR6NUFoUTRUWEppWW1RaGVua2poMzdoeCsvdmxuU0NRU3JGbXpCc2JHeGlVdWc0aUlpSWpVcTlJbkdQbVY0UHhabFVvckpTVUZRRjUzcWRMbzI3Y3ZvcUtpc0dYTEZzeWVQUnNyVnF6QUo1OTg4c1pqREEwTnNYRGhRamc0T01EUjBSRU5HalFvMFRuajR1SmdaR1JVckpXdk5UVTEwYTVkdTBKalBCd2RIZUhqNDFPb1JTTy9sVVNoVUVDaFVHREhqaDJvVXFXS01MdE1UazRPVHA0OENRQXFDVXR4ZVhsNVllM2F0WkRMNVZpMmJCbmF0R2xUNGpLSWlJaUlQa1JpRC9LdTlBbEdma0x3cmdsR1pHUWtBS0JPblRxbEx1T3JyNzVDZG5ZMmR1M2FoUVVMRmlBOFBCeXVycTV2UE1iQndhSFU1N3R5NWNvN0hWOGMxNjlmRjlhM0dEaHdvTkI5TEM0dVRwaEJxaVRrY2psV3JseUpvMGVQQWdDV0wxK09mdjM2cVRWbUlpSWlJaXE5U2ovSVcwOVBEd1lHQnNqTnpTMDBHTGtra3BPVEFRQTJOamFsTGtORFF3TlRwa3pCbkRseklKUEpzSFhyVmt5YU5BbnA2ZWtsTGlzL1lVcE1UQVFBYUdtcDVwTGg0ZUhZdkhrenZ2amlpMUxIV3h4MTY5YkZrQ0ZEc0dQSERseS9maDBkT25RQUFGaFlXQWd6U1BuNCtCU3JySnMzYjZKLy8vNDRjdVFJOVBUMHNHUEhEaVlYUkVSRVJLL2dJRytSYVdwcVl2cjA2ZmpwcDUrd2FORWliTm15cGNSbCtQajRJRE16RTdWcjEwYlZxbFhmS1I0TkRRME1IejRjOXZiMm1ENTlPdjc5OTE5ODl0bG5tRGR2WHBHRHY4UEN3bUJoWVFFTkRRMlZNUS9qeDQ5SFdGZ1k1SEk1V3JWcXBiS1EzckZqeDdCdTNUcTR1cnFpWThlT3hZN3RkU3VFRjlYRnFVZVBIbGkrZkRtTWpZMHhmLzU4QkFjSDQ3Ly8vc09DQlFzQVFPZ2VKWlBKb0tXbGhlVGs1RUpKVUw0blQ1NWcrZkxsdUhuekpwUktKYnAwNllKRml4WVY2cFpGUkVSRVJPS3I5QWtHQVBUdjN4K3JWNi9HZi8vOWg1czNiNVpvcXRQMDlIVDgvUFBQQVBLbVMxV1hWcTFhWWUzYXRaZzJiUnBTVTFPeGN1WEtJaE9NVFpzMklUZzRHRDE2OUZBWnFMNXUzVHBrWkdSQVcxc2JGaFlXS3NkWVdWbmh0OTkrZSsyaVdLNnVya1hPcXZVdWEyenMyYk1IUzVjdVZSazREZ0JqeDQ3RjA2ZFBJWkZJTUdUSUVKWDNBZ0lDc0hYclZ0eS9meDl5dVJ4V1ZsWll1blFwV3JkdVhlVHNWRlF5U1VsSkNBb0t3c1dMRnhFY0hJekl5RWhrWldWQlYxY1h0cmEyYU4yNk5UcDM3b3oyN2RzWCtnNFJFUkVSdlE0VERPUk5VYnQyN1ZyTW1ERURFeVpNd0pZdFc0cTFJbTFjWEJ4Y1hGeVFrWkdCdm4zN3Z0UDRpNEpTVWxMdzg4OC80OXk1Y3dEeTVwYWVQMzgrNUhJNWdvS0M0T1hsaGJTME5MUnYzeDd6NTgrSHRiVjFvVEpNVEV4ZSs0Uy9YYnQyYnp6L3hJa1QzLzFEdkdMRGhnMUZ6dFRsNGVHaDh2UGp4NCt4Yjk4K1hMbHlCVkZSVVFBQVUxTlRmUFBOTitqWnMyZXBCOUhUL3p4NzlnemJ0bTNEcmwyN2lweXZQQ01qQTJGaFlRZ0xDNE9IaHdlMHRiVXhhdFFvVEp3NHNVUlRNQk1SRVpFNE9NaTdnbkJ5Y3NLMGFkUGc1dWFHQ1JNbTRQUFBQOGV3WWNPS3JGQWxKU1hoeElrVDJMeDVNM0p6YzlHdVhUc3NXYkxrbldPUXkrVndkM2ZIZ1FNSGtKYVdCb2xFZ3Q2OWU4UEl5QWdlSGg1WXRteVpNQ1V0QUlTRWhHRExsaTJ3c3JKQ3JWcTEwTHAxYTNUdDJoVzFhdFY2NTFqVTdYWFRBS2VucCtQY3VYTTRkKzRjSGp4NGdPZlBud3Z2TlcvZUhCTW5Ua1NMRmkzZWVaMFNBcFJLSlR3OVBURnYzanprNXVaQ1YxY1hmZnIwUWNlT0hkR3VYVHRZV1ZuQjJOZ1lxYW1waUkyTlJYQndNQUlEQStIdjc0OWR1M1poNzk2OVdMUm9FU1pNbU1BV0pDSWlJbm90aVZLcFZJb2RSRVhpNStlSEpVdVdDRTkyTFMwdDBhaFJJNWlZbUNBakl3TVJFUkY0OE9DQnNQK1lNV013ZGVyVVlrMzEraVpuejU3RnI3LytxcklTdUlhR1JxSFpyZXJYcjQvKy9mdWphdFdxQ0FvS3d0bXpaNUdSa2FHeWo1R1JFV3hzYkdCblo0ZFdyVnFoUllzV3FGT256anV2OWZHdTB0TFNjT3ZXTFFRSEJ5TTBOQlRSMGRHSWpvNVcrWXoxNnRYRHlKRWowYVpObXlKYlpxaDBzck96OGMwMzMrRFlzV09RU3FYNDZxdXZNR1hLRkppYm03LzEyUHpGR3pkdjNvenM3R3gwNzk0ZDI3WnRLOVRkcmJ5SS9WU0dWQzFidGd6SGp4L0g0c1dMTVdEQUFMSERJU0lSOGY1TStaaGdGQ0VyS3d0Ly92a25mSDE5aGVsbkN6SXhNVUduVHAwd2Z2eDQyTm5admRPNXdzUERzWGp4WXR5N2Q2L0k5L1gxOWRHclZ5OTA2OVlOOWV2WEx6U0lYQ2FUNGRtelozajgrREVDQXdOeDhlSkZKQ1FrRkNwSFMwc0w1dWJtTURjM2g0bUpDV3JVcUFGN2UzdlVxRkVEMXRiV3NMUzBmTzBnNjdkUktwWEl6TXhFWW1JaVhyeDRnY2pJU0VSR1JpSXFLZ3BKU1VsSVNFaEFZbUlpMHRMU0NoMXJhbXFLSGoxNjRPT1BQNGE5dlQzNytwY0JtVXlHOGVQSHc5ZlhGelZyMXNUV3JWdlJ2SG56RXBjVEZoWUdWMWRYaElXRm9XUEhqdGkvZjc4b0xVdjhBMWF4TU1FZ29ueThQMU0rZHBFcVFwVXFWVEJwMGlSTW1qUUowZEhSOFBUMGhLZW5KeXd0TGJGdTNUbzBhdFJJTGVkWnUzWXQ5dTNiVjJoNzQ4YU4wYk5uVHpnNk9xSisvZnB2clBocmFXbWhWcTFhcUZXckZycDI3UXFsVW9tWW1CZzhmZm9Vang4L3hvMGJOM0RuemgxRVJVWGh4WXNYZVBIaVJaSGxTQ1FTNk92clExZFhGMVdxVklHdXJpNmtVaWswTkRTZ3Fha0ppVVFDbVV5R2x5OWZJamMzVi9oL1ptWW1Nak16SVpmTDMvcDVMU3dzMExCaFE3Um8wUUwxNjlkSHJWcTFZRzF0emU0MlpleTMzMzZEcjY4dnFsZXZqdVBIajhQS3lxcFU1VFJvMEFCSGp4N0ZaNTk5aHNEQVFDeFpzZ1EvL2ZTVG1xTVYzNE1IRHhBWEZ5ZE1xVnhjLy8zM0h4d2RIZC80ZmM3SnlZRzJ0cmJvcllsRVJFUmxpUW5HVzlqWTJLQlRwMDd3OVBTRXJhMnQycElMQU1MNkQzcDZldWpkdXplY25KelFwRWtUbUptWmxicE1pVVFDYTJ0cldGdGJvMDJiTmhnK2ZEaUF2QzR5K1FsR2ZIdzhuajE3aGlkUG51REZpeGVJaVlsQmZIdzgwdFBUUzdYbWhrUWlnYUdoSWN6TXpHQnViZzViVzF2WTJ0cGkwNlpOVUNxVk9IVG9FS3lzcktDdnIxL3F6MFdsRXhvYWlsOSsrUVZWcWxUQi92MzdTNTFjNURNek04UCsvZnZScFVzWDdOeTVFME9HREJHZVdIMG81SEk1NXN5Wmc1WXRXMkw5K3ZWQ3doQWJHd3RMUzh2WEhqZDM3bHpZMk5qZ2wxOSt3VC8vL0ZQa1BvY09IWUtUa3hQR2p4K3ZzdjJmZi81QlRFd01ldlhxQmFsVUttei84Y2NmTVdUSUVEUnMyTERZOFVkR1JoYlpzcHFTa2dKRFEwTW1OK1hnMGFOSDhQZjN4NWRmZnFueSszeVRQWHYyWU1DQUFUQXlNbnJ0UG1GaFlXalFvRUdKWW5uNDhDSGk0dUplTzgzNHMyZlBZR3RyaTh6TVRFaWwwbEszWkpkV2VWMnI5UFIwR0JnWUFBQlNVMU9GWTQ4ZlB3NUxTOHUzVG43eXFwY3ZYNnEwNEdablowTlhWN2RFWlJDVkpiRmJrNWhnaU1qRHd3TUpDUWxvMUtqUk80L2hlQnRkWFYyaHBhTW9Db1VDbVptWnlNcktRbFpXRnJLenM1R2Jtd3VGUWdHNVhBNkZRZ0Z0Ylcxb2FXbEJLcFVLLytucjYwTlBUNi9JK0RkdDJnU0pSS0syMmJXbzVGYXZYZzJsVWdrWEZ4ZlVxMWRQTFdYYTJkbGg5dXpaV0xac0dYNzg4VWNjT1hKRUxlV0tKVEF3VUZpUU1sL1RwazBSR0JpSTNidDN3OHpNREFrSkNkaTJiUnZjM2QzaDRPQ2dzdS9EaHc5aGIyOFBIUjBkZE9uU0JSWVdGamgyN0JpdVg3OWU1UGxDUTBQUnNXTkhsWWNWMTY5Zmg3dTdPNktqbytIcTZpcHN2M2J0R2dJREErSHA2VmxvVnJnWEwxN2czMy8vRlg2V3krVklUazdHdVhQbllHRmhVU2lodjNQbkRobzJiSWpseTVjenlTaGo5dmIyMkxsekozeDlmZEcvZjM4QWVXUFFJaUlpMEtSSmt5S1BPWHYyTEVhTkdnVUFXTDU4T1o0OWU2Ynl2a3dtdzgyYk4rSG01cWFTTEdSa1pDQTVPUm1KaVltSWk0dERkSFEwbmo5L2pzZVBIeU1xS2dxR2hvYW9WYXNXbWpWclZtamNWRXBLQ2laTW1JRHQyN2ZEeE1RRTA2ZFB4NHdaTTFDL2Z2MWlmYzdNekV5Y1BuMGFmbjUrV0x0MnJjcDZTOFZWWHRkcTZOQ2hxRkdqQm9DOHRaVU9IRGdBVTFOVEhENThHSFBuemhXTzlmRHd3T2pSbzRzOHIxd3VGLzdXRFJreVJHV2NZRlpXRnZiczJWUGl6MC8wb1dLQ0lTSWJHNXQzV3ZsYm5UUTBOR0JnWUNBODRWRUg5c0VVVjFSVUZIeDhmR0JzYkl4dnYvMVdyV1dQR3pjT0d6ZHVSRkJRRU1MRHc5L3JKRElwS1FsTGx5NHQ4cjBOR3phby9MeGd3UUo0ZW5xcVZOUVdMMTZNbkp3Y0pDVWxJU3dzREZPblRzV2dRWVB3MjIrL0lUTXpFMzM2OU1HZmYvNzUyc29Ta0plazZPdnJ3OW5aR1FDUW01c0xxVlFLYlcxdE5HblNwTWdwcDAxTlRiRmx5NVlpdXoyYW1abWhkdTNhQ0EwTmhZNk9EbXJYcm8zWTJGaGhsakF1VXFsZTU4NmRLOVRkTlM0dURrK2ZQaFVXRlgzKy9EbHljM09GaW0wK2IyOXZ0R3ZYRGxXcVZJR0doZ2FTa3BJd2MrWk1WS2xTQlptWm1aZ3padzQyYjk1Y3FPdGRSRVFFMXF4WkF5Q3ZGZHpRMEJDbXBxYXdzcktDazVNVG5KMmRZV1ZsaGZUMGRCZ2FHaFlaOXg5Ly9BRVhGeGRVcTFZTkFEQnMyRERFeDhjTENVWmtaQ1NlUFh1bWt0RGN2bjBiejU0OVEweE1EUGJ1M1lzSkV5YkExZFVWRW9rRS8vNzdMMXEzYmkzc2UvSGlSVGc1T2FuRUxzYTFBb0NxVmF2QzNkMGRkKzdjd2U3ZHUyRnFhb3J3OEhDRWg0Zmp0OTkrQTVDWFFOeTlleGVkT25VU0hzWk5uejRkMmRuWkFQSmFRVHc5UFFIa3JTZmw3dTR1bE8vaTRsTGtOU1lTaTloMU1DWVk5TUZKU0VqQXVISGpzSGJ0MnRjK2lVdE5UY1g0OGVQeHd3OC9GTHZMUVdtT0VkTzVjK2VnVkNyUnZYdDN0Yy80cEt1cmkySERobUh6NXMwNGZQZ3d2dnZ1TzdXV1g1NzY5ZXVIbGkxYlFsOWZId01IRHNTWFgzNkpzV1BIQXNpYkN0ckZ4UVgyOXZiWXNXTkhrUW00cnE0dTZ0V3JoNXljSFBqNyt3UEk2NTdoNStjSEF3TURHQm9hd3MvUEQzNStmb2lOalVYLy92MExkVmU1ZmZzMmJHMXRjZWJNR1NRa0pPRDA2ZFBZdFd2WEc4ZHo2T2pvd01QREExV3FWTUhJa1NQUnRtMWJ6SjA3RjY2dXJwREpaUGpzczg4UUZ4Y0hVMU5UNGJXdHJTMlRpekxRcVZNbk9EbzZRa3RMQ3hjdlhrVHYzcjJGOTJKalkvSExMNzlnelpvMU1EWTJMblRzb1VPSDBLTkhEOFRHeG1MOCtQRjQ4T0FCUER3OFlHaG9pT2pvYUV5YU5FbjRIdVFubmdCUXMyWk5mUGZkZDdDd3NCRCtmUjgvZmh5MWF0VVNGb3VWeStVWU1XSUVmdnp4eDBJVE85eTVjd2Y3OSs5SGl4WXQ0T2ZuQndDNGQrOGVHalZxaEYyN2RnbjdtWnFhb2xXclZrSjNvQ1pObWdqSjh0OS8vNDNQUC85YzJQZUhIMzVRZWFwLzU4NGRiTnEwU2VYY1lsd3I0SDlUcFFjRUJBaHJQZTNjdVJPREJ3L0dsMTkrQ1RNek0vejY2NjhZUG55NFNrdC9ZbUtpc0Y1VHdaYU54NDhmcTdRMnZuejVzbEM4UkpVWkV3ejY0RlN0V2hVVEowN0V3b1VMc1gvLy9pSzdneGdaR2VIYmI3L0Zva1dMWHJ1UE9vNFJVMEJBQUFDZ1M1Y3VaVkorcDA2ZHNIbnpacFZ1T3U4amlVUWlQTUh0MjdjdjNOemM0T1RrQkh0N2UzaDdlNk42OWVyWXRHa1REQXdNRUJZV2h2cjE2NysyNGo5NThtU01HemNPMmRuWjZOS2xDMHhOVFdGa1pJU2dvQ0FBZWYzTmMzTnpWUktNcUtnb3hNYkdJalkyVnFVbFpkdTJiUUR5bmlKSFIwY1gyZHBaOE9rdWtOZlZVVk5URTFldlhrVklTQWdBNExYbUNTVUFBQ0FBU1VSQlZPblRwOExyL0lvbnFaZTJ0clpRQVE4SUNJQmNMa2UvZnYwQUFQNysvcWhkdTNhUkZlYUN4MXRhV21MejVzM0N0aDQ5ZXNET3prNWxUTVRqeDQ5eDlPaFJJZEcxc3JMQ3JGbXpzR0RCQWxTdlhoMDllL2JFNE1HRHNYbnpadFNzV1JQSGpoMURyMTY5Q2lVWFNVbEoyTGR2M3h1N1RTcVZTbVJsWldIbHlwVnZuUzN1K2ZQbndreUVCWi9xRHhzMnJOQzV4YnBXK2Y5bWRYUjBVS2RPSFFRSEI4UFIwUkg5Ky9mSCt2WHJvYXVyQ3pzN08vVHMyVlBsZksvZTV4VUtCVFEwTkRCNzlteDA3OTVkK0N6QndjR0Z4bVVRVldaTU1Lak1pRG5BcUUrZlB0aThlVE5Pbno2dDhvU3NvTFp0MjhMQXdBRCsvdjc0NUpOUGlsVnVhWTRSeTkyN2R3R1VYYVd5YnQyNkFQTCtrTCtQRWhJU2hDUXNYMXhjSEFEZzh1WEx1SFhyRm54OGZOQ2pSdzhFQmdZSzY0RzR1cnBpM0xoeHVIcjFLbzRmUDQ3SXlFZ2tKQ1FnT1RrWi92Nys4UGYzaDVtWkdiUzB0T0RzN0l3elo4NmdUWnMyY0haMlJ0ZXVYZEdtVFJ1VmN3WUdCa0lpa2VEdnYvK0dsWlVWcGs2ZGlvY1BIOExGeFFXWExsMUNSRVFFQmd3WWdINzkrbUhhdEduQ0pCQkpTVW00ZE9rU2dMeXVHN2R2M3hhZXpINzY2YWRZdG13WlhGeGNZR2RuSjd5bXN0ZXRXemVWZnhPUmtaR1lQWHMyZ0x3eEMyZlBuc1ZubjMzMjJ1T3ZYTG1DMXExYnc4YkdCanQyN0JBR1lRTjVUOUFMdHFMcDZ1cWlhOWV1MkwxN04rYk5td2RkWFYzMDdkc1hCZ1lHU0V4TXhJTUhEekJuemh5VjhsTlNVckJ2M3o3TW56OGZVNmRPVlVrSVJvOGVyZkp6VkZTVXlxUWpDb1VDczJiTlFtWm1Kbkp6YzRXbitObloyUmc4ZUhDSkg3cVU1N1VDOGxvMThoZlB0YlcxUmR1MmJaR2JtNHZzN0d3OGVQQUFmZnYyTGRUeThhb1pNMllJWGFZMmI5NE1MeTh2akJ3NUVtWm1abGk2ZENrMmJ0d0llM3Y3RWwwSG9yTEFRZDVFWlVCRFF3UGR1blhEcVZPblhwdGdBRURQbmozaDUrZFhvbVNoTk1lSUlYL1J4dncvdU9xV3YyWkpmSHg4bVpSZjFreE5UZUhsNVlYUTBGQmhVY3Y4Q2xMQnNSZkhqeC9IWDMvOUpiem43dTZPMXExYnc4SEJBYXRXclVLMWF0V2dvNk9EK1BoNEdCa1p3YzdPRHFtcHFjak56UVdRTjd2TTZkT25NWFRvMENMak9IWHFGTFMwdEdCc2JBeWxVb2w3OSs2aGUvZnV3b0RaVHAwNm9VMmJObGkyYkJtdVhyMEtMeTh2Nk9qb3dOallHRWVPSE1ITm16Y0JRR1g5RzdsY2poTW5UaUFwS1FrQWhOZGw5VjJvckJRS0JlYlBuNC80K1BoQ2xldC8vdmtITXBrTWFXbHBRdUlYRXhPREZ5OWV3TUxDQXZiMjlwZ3laUXFNakl6ZzZ1cUt4TVJFb2N0TmFtcXFVTjYzMzM2THFWT253c25KcWNnWSt2WHJwN0pBNjE5Ly9ZV1JJMGZpL3YzN21EMTd0akRGK01PSEQ5R3dZVU1rSmlaaTBxUkp3bmUrWURlZmlJZ0k0ZWVzckN5aHBTTi9ESWVHaG9Zd1h1R3Z2LzdDclZ1M1ZCS1N2WHYzVnVockpaVktrWjZlanNlUEg2TjI3ZG9JREF6RXRXdlhNR3JVS0Z5N2RnM1oyZGtZTTJZTXJLeXNNR2ZPSEZTdlhyMVFhMlY2ZWpwMjdOZ0JJRy9jaFZRcWhibTVPYlpzMllKeDQ4WXh1U0Q2ZjB3d3FNeUlQY0RJd2NFQjN0N2ViOTJucEROL2xPWVlNV1JsWlFGQXFXWjJLUTRkSFIwQUVDclM3eHNORFExczI3WU4ydHJhME5UVVJLOWV2ZEN1WGJzaW44SmV2bndaZ3dZTnd0ZGZmNjJ5L2VEQmc5aTllemVxVnEySzY5ZXZvMmJObXBnNGNTSk1URXlFYmxFS2hRS3RXclVxY29yZ1I0OGU0Y2FORzlEVDAwTlFVQkRzN095UW5KeU1UcDA2cWV6WHIxOC9aR1ptWXVYS2xYajI3Qm5zN2UyaG9hR0JMVnUyUUNLUllNU0lFY0lZakhIanhpRWtKS1RJTGxJbG1lNlczazVEUXdOTGxpeUJycTR1SkJLSlVIRjlsVUtoUUVoSUNGcTBhS0d5L2VEQmc4TE1SSU1HRGNMR2pSdUZwK2Y3OSs4SEFHaHFhaGFxTU10a01zeWRPN2ZJeFV2VDA5UHgvZmZmQTRCUUVVNUlTRUJDUWdJOFBUMVY0bE1vRkc5c3dYank1QW1TazVNTERSSlhLcFh3OWZXRmxaVVZ0bTdkQ2cwTkRZd1pNNmJJcm9OS3BSSVNpVVMwYTVVdlA3WmV2WHBoeG93WkdETm1ER3JVcUlHT0hUc0NBTDc3N2p0NGVIaWdidDI2TURjM1IvWHExWVg0WDVXZjNNaGtNZ0I1QythNnVyb1dtczJLU0V4aTE4R1lZTkFIeThMQ0FrbEpTWkRKWksrZDI5M1MwckxFVCtCTGM0d1lkSFYxa1pHUmdheXNMTFhPRHBZdlA3RW83dHoxRlZIQndlL3A2ZW00ZnYyNk1CNmpvTVRFUk1URXhCVGFybEFvY09EQUFXUm5aME9oVUtCT25Ucll0R2tURWhNVGtabVpDU0F2MFNzNFAzN0JDc3ZPblR2UnNXTkgxS3RYRDRjUEgwYlRwazJocDZkWDVKejhuMy8rT1dKaVlvU3BOb0gvSlhrRjFhcFZDeU5IamtTUEhqMVV1a2h0MmJJRmJkdTJMZWFWb2VJcW1NQ1BIVHYydFJOQTNMbHpCeWRPbkNpMHp0R3NXYlBnNnVvS0l5TWpTS1ZTaElXRnFZeU55Sy9FRnFTbHBZVkZpeGJCME5CUW1EWTFJeU1EenM3TzBOZlh4K0RCZzlHclY2KzNMbUlxazhtRXlySlNxWVJTcVZScDBRRHlwcEV0T0kwckFLRmxlTy9ldlpnNGNTTFdyRm1EUFh2MlFLRlFGRHBIZm9JQmlIT3RDc1lCNUkzaFVDcVZNRGMzeC9mZmZ3OWRYVjFvYW1vaU9qb2FVNlpNUVZaV0ZnWVBIbHhrYTU5Q29VQ3RXcld3ZVBGaUFNRDU4K2NSRWhLQzhlUEhZOWl3WVlXNlhCSlZaa3d3NklPVi8wZXRxQ2RRbFlHVmxSWEN3OE1SSFIydHRqVXdDc29mci9BdUMwTldKRnBhV21qUW9FR1JnK0t2WHIwcWpEa3B5TS9QRHdrSkNmanp6ejh4ZXZSb1JFWkc0dVRKazJqV3JKbFFZVXRNVEZRWmpKMWZDWXFJaU1DMWE5Zmc0ZUdCbHk5ZllzQ0FBUWdKQ1VIMzd0MWZtN1JOblRyMXRmRm5aMmRqdzRZTjhQWDFoWU9EQXc0ZE9vU0VoQVFvRkFvY09uUUlseTlmaHJtNWVhRW53NlErMXRiV0tpMEFCUTBiTnF6UXY1WEl5RWhVcVZKRldGdEZKcE5oM3J4NW1EOS92bEJaTDlpaVZyQUMvK3BzWUpzMmJjTHc0Y094YytkT05HL2VISC8vL1RjKy9mVFROOFk3ZlBod0RCZ3dBRURlZlhMZ3dJSFl2WHUzeXJwR01URXhDQWtKUWJObXpRRGtqZjI1ZWZNbTVzeVpJM1NKbWpWckZxS2pvNFhGWXd0NjNmMjNQSzhWa1Bmdkl5RWhBWWFHaG9pUGo0ZVZsUlVjSEJ3d2UvWnNTS1ZTdUxpNEZCbFB3VzVrUmtaR2lJdUxVMG5Dcmw2OWlrYU5HdUhNbVRNQThtYVFHemx5cE5wbjdpTjYzekRCb0RJajlnQ2ovRDd4YjVyVkl5NHVEdWJtNWlVcXR6VEhpTUhCd1FIaDRlRzRkZXRXbVNRWTRlSGhBUERheFJ2Zk54S0pCT2ZQbjhmNTgrZUx0WDlPVGc0MmJkcUVxVk9ub2tHREJ0RFQwOE8rZmZ0Z1lXR0IxYXRYbzJmUG5uank1QWx5Y25LUW1wb0tJSzhDbEo5czFLeFpFM3YyN0JFcVVoOS8vREhPbkRtak1vdU5UQ1o3NDFQWm5Kd2MzTDU5RytucDZRZ0lDTURvMGFOUnUzWnQvUHp6ejVCS3BYajU4aVdlUDMrT3NMQXdBSUNibXh1YU4yOWVaTEpFNzY3ZzJJRGlPSExrQ09iTm13Y0FxRjY5T25idjNvMCtmZnFnVmF0V2tNdmxTRXhNVkZtdCtuWDNNbDlmWDZTa3BHRDQ4T0hZc1dNSHJLMnRFUmtaaWFkUG42cTBlQUY1OStPZmZ2b0pabVptd3VRQ01wa010Mi9maG82T0RrYU1HRkZvZGpJek16TTBidHdZR2hvYU9ITGtDR2JNbUFIZ2Y4bURwcVltYkcxdEM0M3BpSXFLVWxtY1RzeHJwYU9qZ3l0WHJtRGx5cFVZUDM0OExsNjhDQXNMaXlLVCtZQ0FBS0dyVmFOR2piQmd3UUlBZVZQUjVxOGpFeEFRZ0tDZ0lHUm1abUxvMEtFWU9IQmdzVDhMVVhrUXV3N0dCSU0rV0hmdjNpMjA2dktyN3R5NWc4YU5HNWVvM05JY0k0YU9IVHZpeElrVE9ILytQQVlQSHF6MjhpOWZ2Z3dBYU5XcWxkckxGb05TcVVTWExsMktiTUVvYWlHK00yZk9vR3ZYcmhnOWVqUVVDZ1dhTld1R2E5ZXU0WmRmZm9HeHNURVdMVnFFQ3hjdUFNaWJmak1zTEF6TGx5OUhuejU5aERLcVZxMEtJSy9MaWIrL1A4ek56YkZnd1FLTUdqVUtmZnYyaFZ3dWYyMXllUC8rZlh6NTVaZlExdGFHczdNelJvMGFCVDA5UFF3ZE9oUlNxVlI0S3B2ZlJRckk2MU5mczJiTmQ3eFM5RHBtWm1admZDcGYwTU9IRDlHM2IxOWhTdFlCQXdiZzhPSERXTGx5SlFEZ3h4OS9oTGUzTjlxMmJRc2ZIeDkwNzk2OXlMS0RnNE1SRUJBZ2ZFZnpuOXgvK2VXWG1EMTdOcjcvL251VkpNUFIwUkdIRHg4V2ZzN056Y1h5NWNzeGV2Um9iTisrSFJNbVRJQ2xwV1dSOTdoNzkrN0IyZGxacUpRckZBcVZ5UkZrTXBsS2pDTkdqSUJjTHE4UTEwcXBWS0pmdjM3bzJMRWpURXhNTUd2V0xLU21wZ3JUYkQ5OCtGQWw0YWxXclJyczdlMkY1QUxJUzFxcVZxMksyTmhZSEQxNkZELy8vRE5jWFYxaFptYUdIVHQyY0tZMm9nS1lZRkNaRVhPQWtWS3BoTCsvUDc3NjZxczM3dWZuNTZleVVGUnhsT1lZTVhUdDJoVVNpUVJuejU1RmRuYTJ5amlBZDVXVGs0T0RCdzlDSXBGZzBLQkJhaXRYVEhLNS9JMHRHSzlXbFByMDZZTisvZm9oTGk0T2l4Y3ZSbGhZR0RaczJBQUhCd2U4ZlBrU3QyL2Z4cVZMbCtEbTVvYW1UWnRpNnRTcFdMSmtDY3pNeklTeEVBcUZBanQyN01EMjdkdng3YmZmNHJQUFBzTzZkZXV3ZGV0V2JONjhHWnFhbWpoMTZoUXVYYm9rOUIxdjBLQUJaczZjaWZyMTYyUDI3Tm5vMkxFanJLMnRjZWJNbVVKOXdQT24wRjJ5WkFrVUNnWE9uRG1EcjcvK1dsZ3huTlRyMWU0ekJiM2FWYWhnSzlLbFM1Zmc0K09ERlN0V0NKWDE3T3hzL1BQUFAvamxsMS93L1BselRKZ3dBWk1tVFZKWlErWFVxVk40OHVRSmZ2amhCNVZLUHBBM3Ztak9uRG1ZTVdPRzhJVDkxVzQ3VVZGUmNITnp3eGRmZklGbXpacmhqei8rUUpjdVhiQmp4dzVjdm55NVVGZWZSbzBhcVJ5dlVDaFVQdGVyVThxNnU3dS9kcEtKOHI1VytkY2x2MnZaNnRXclZjYm12YTZMMUt2aTQrT3hhZE1tTEZteVJMZzJuVHQzeHFWTGx6Qmx5aFJNbXphTmt5bFFoY0JCM2tSbHdNL1BENXFhbWlwUGkxOTE3ZG8xSkNZbWxtaTYyZEljSTVhYU5XdWlXN2R1T0h2MkxOemMzTlM2MnJhbnB5ZGV2SGlCVnExYWZUQi9URisrZklsNTgrWVZPWjFzNjlhdEN5MytwVlFxY2VEQUFiaTd1Nk5UcDA3NDRZY2ZZRzV1am9DQUFQejY2Njh3TWpMQ2poMDdoQ2ZCK2FzRTM3bHpCMjNidHNYOSsvZXhaTWtTR0JrWlllZk9uY0oxWExSb0VjYVBINDh6Wjg3Zzl1M2JlUHIwS2NMRHc1R2Ftb29hTldvSXJSRUFNR1RJRU9GMXZYcjFzRzdkT2xoYld3c1ZwL3haZXZLbk1XM2F0Q21DZ29MUXAwK2Y5NktiMy92RzB0THl0WlhVRVNOR0ZOcVduWjJOQXdjT3dNaklDQ3RXckJER2pmbjYrdUxSbzBkWXZYbzF0TFcxVWJObVRjeWZQeDl6NTg3RlgzLzloWXlNREp3NGNRS05HalZDcjE2OVZNb3MyS1d1VnExYTJMaHhJK2JObTRmZzRHQXNXTEFBbHBhV3lNM054YkZqeDVDV2xvYkZpeGREVDA4UENvVkNTS0pkWEZ4dzRjSUZqQjgvSHRXcVZVT3paczB3Y09EQVFyTkphV2hvcUhTQmVqVmhLTmhsU2F4cmxlL1YyZTVlbmZpak9DdHgzN3g1RS9mdjM4ZUNCUXNnbFVvaGw4dUY2LzM5OTk5anc0WU5PSG55SkV4TlRZdWNOWTZvTXBFbzMvTVJzT1dSb1FVSEIyUDc5dTJ3czdQRG9rV0x5dng4alJzM0xyT3BSU3VEcEtRa2pCczNEai8vL0hPaEoyNzVNak16TVhic1dDeGN1TERZQzlHVjVoaXhoWVNFb0hmdjN0RFgxOGU1YytkZ1oyZjN6bVhHeE1TZ2MrZk9TRTFOaFplWFY2RXBWY3RhV2ZRclZTcVZDQThQZiswYzlzK2ZQeTgwdTFSVVZCU09IRG1DSVVPR0NPOHBGQXFzWHIwYXZYdjNMclNDTVFCY3ZIZ1JkbloycUYyN05wS1RreEVURS9QYW1YUmVwVkFvSUpQSkt0eXNYY3VXTGNQeDQ4ZXhlUEZpWWNCd1paV1ptZm5hd2IwNU9Ua3FzMzVsWldYaCt2WHJjSFIwVk5sKzVjb1YxSzVkdThnSzZvTUhEMUN2WGoxa1ptYWlTcFVxUmM0UzlmdnZ2eGVhVGptL0s1T1dsaFlpSXlNUkZoYUd0bTNicWlRTU1wa01LMWFzVU9rT0tKZkxFUmdZQ0hOejh5SzdUQ1VtSnBaNmtvZnl1bGI1bGk1ZFdtUlh4M3dyVnF6QXdvVUwzeGp6cXkzQmNya2NMMTY4RUthMEpmSDcvVlBGOGQ0bkdQbGY1Zy9KZ1FNSFBvaEJtQlg1UmlPVHlaQ2JtMXVpbVQ1S2MweEZzSHo1Y3Z6KysrK3d0N2N2Y3VySGtraE5UY1dRSVVOdzY5WXRqQmd4UWxoMHF6eFY1TzlWWmNRRWc0ank4ZjVjY1lqOXUzanZ1MGkxYk5teXpNL3g0c1VMUEgvK3ZOek9wODYrOGxRMExTMnQxNjZOb2M1aktvSjU4K2JoNXMyYnVIVHBFZ1lQSGd4M2QzZlVyMSsveE9WRVJFUmc4dVRKdUhYckZscTBhSUhWcTFlWFFiUkVSRVQwdm52L2FrdXYyTFp0VzVtZkl6ZzRHRjkvL1RWYXRteFpMdWY3VVBBSlJzV2dyYTJOM2J0M1k5eTRjYmh3NFFKNjl1eUp1WFBuNG9zdnZpZzBsMzVSMHRMUzRPWGxoUlVyVmlBek14TnQyclNCcDZkbmhldXFRMFJFUkhuRXJvTzk5d2tHRWIyZG5wNGU5dS9mRHpjM042eFpzd2JMbGkzRG1qVnJNR1RJRUhUcTFBbE5talNCbVprWkRBME5rWjZlanFTa0pOeTlleGVCZ1lIdzh2SkNXbG9hdExTMDhNMDMzK0Q3Nzc5LzZ3ckJSRVJFVkhreHdTQ3FKQ1FTQ2FaUG40NSsvZnJobDE5K3dZa1RKN0Jueng3czJiUG5qY2RwYVduaHM4OCt3OHlaTTkrTDlUK0lpSWhJWEV3d3FNeUlQY0NJaW1admI0L2ZmLzhkeTVZdGc3ZTNOeTVldklnN2QrNGdOallXT1RrNWtFcWxzTEN3UU9QR2pkR3BVeWYwNmRPSHM2UVFFUkc5UjhTdWd6SEJJS3FrTEN3czhPV1hYK0xMTDc4RUFGaGJXd01BSGo5K0xHWllSRVJFOUo1amdrRmxoaTBYUkVSRVJPVlA3RHFZaHFobkp5SWlJaUtpRHdvVERDSWlJaUlpVWhzbUdGUm1IQjBkUDhpVjFvbUlpSWdxTXJIcllFd3dpSWlJaUloSWJUakltOHFNMkFPTWlJaUlpQ29qc2V0Z2JNRWdJaUlpSWlLMVlZSkJSTzhWWFYxZEFFQmFXcHJJa1JBQVpHWm1paDBDRVZVQStmY0NxVlFxY2lSVUVUREJvRElqOWdBaitqQTFhTkFBQVBEZ3dRT1JJeUVBZVA3OHVkZ2hFRkVGRUIwZERRQ29YcjI2eUpFUUlINGRqQWtHRWIxWGhnNGRDZ0JZdlhvMVFrTkRrWkdSSVhKRWxZOU1Ka05zYkN4Mjc5Nk51M2Z2QWdDOHZMd1FGaGJHM3dkUkpaT1ptWWxIang1aDdkcTFBSUJQUHZsRTVJaW9JcEFvbFVxbDJFRlVkT3ZYcjhmdTNidGhhbW9LUHo4L1NDUVNzVU1pVWp0cmEyc0F3SXNYTDBTTzVNMWtNaGxtenB5Snk1Y3ZpeDBLQWFoU3BRcHExYXFGZS9mdWlSMEtFWW1zU1pNbStPT1BQNkN0clMxMktDUXlKaGh2c1hQblRtemN1Rkg0K2VPUFA4YlBQLzhNSFIwZEVhTWlVci8zSmNFQThwSU1UMDlQK1BqNDRPblRwOGpPemhZN3BFcEZRME1EWm1abWFOR2lCU1pQbm94cTFhckJ3OE1EcDA2ZHd0T25UNUdUa3lOMmlFUlVUcVJTS2FwWHI0NVBQdmtFWDMzMUZaTUxBc0FFNDdWa01obSsrKzQ3WEx4NEVRQXdhTkFnK1BqNElEczdHK2JtNXRpK2ZUdHNiVzFGanBKSWZkNm5CSU9JaUlncUxvN0JLTUxqeDQvUnQyOWZYTHg0RWRyYTJ0aTBhUk1XTGx5SWt5ZFBvbmJ0Mm9pUGo4ZWdRWVBnNitzcmRxZ1ZtdGdEaklpSWlJZ3FJN0hyWUV3d1huSHExQ2tNSFRvVUNRa0pxRldyRm54OWZkR3VYVHNBZ0ttcEtieTh2TkN6WjA4b0ZBb3NXTEFBNjlhdGcwd21FemxxSWlJaUlxS0tnVjJrL3A5Q29jRDY5ZXZoNGVFQklHOFdoRldyVnIxMmZ3OFBEN2k1dVVFbWs2RkZpeFpZdDI0ZGpJeU15aXRjSXJWakZ5a2lJaUpTQnlZWUFESXlNakJ0MmpTRWhJUkFRME1EMzM3N0xVYU1HUEhXNCs3Y3VZTnAwNlloSlNVRlJrWkcyTFJwRXhvM2Jsd09FUk9wSHhNTUlpSWlVb2RLMzBYcTVzMmI2Tk9uRDBKQ1FtQmtaSVEvLy95eldNa0ZBRGc0T09ERWlSUDQ2S09Qa0pxYUNtZG5aeHc4ZUJETTJZaUlpSWlvc3FxMENZWlNxWVNYbHhmR2pSdUhqSXdNTkczYUZON2UzaVZ1Z2REWDE4Zk9uVHN4Yk5nd1NDUVNyRnExQ3N1V0xlTTBqUkIvZ0JFUkVSRlJaU1IySGF4U0poZ3ZYNzdFc21YTHNITGxTa2drRW56KytlZll0V3NYcWxTcFV1b3k1ODZkaThXTEYwTlhWeGNuVHB6QW1ERmpFQk1Ubzhhb2lZaUlpSWdxdmtvM0JpTTZPaHJUcDA5SGVIZzRwRklwbGl4Wmd0NjllNnV0L0lpSUNFeVpNZ1hSMGRIUTFkWEZ5cFVyNGVUa3BMYnlpY29LeDJBUUVSR1JPbFNxRm94TGx5NWgwS0JCQ0E4UGg1V1ZGUTRlUEtqVzVBSUFhdGFzaVNOSGpzREp5UWs1T1RtWU1XTUczTjNkT1pVdEVSRVJFVlVLbGFJRlF5NlhZOGVPSGRpeVpRc0FvRk9uVGxpN2RtMlpMMmUvWmNzVzdOeTVFektaREU1T1RsaXhZZ1VNREF6SzlKeEVwY1VXRENJaUlsS0hEejdCeU1qSXdJSUZDeEFRRUFBdExTMjR1cnJpcTYrK0tyZnpYNzU4R2ZQbnowZGFXaHBzYkd6ZzV1YUcyclZybDl2NXhaUS91T2pxMWFzaVIwTEZ3UVNEaUlqb3d5QjJIZXlEN2lMMTRNRURmUDc1NXdnSUNJQ0JnUUYrL2ZYWGNrMHVBS0JEaHc0NGVQQWc2dGF0aStqb2FJd1lNUUxlM3Q3bEdnTVJFUkVSVVhuNVlGc3d2TDI5c1dUSkVpZ1VDdFN0V3hlLy8vNDdxbGF0S2xvOENvVUNTNVlzRVpLTEVTTkc0SnR2dm9GVUtoVXRKcUtDMklKQlJFUkU2dkRCSlJpNXVibFl2MzQ5OXUvZkQ0bEVnajU5K21ENTh1V1FTQ1JpaHdZQTJMZHZIOXpjM0pDVGs0TVdMVnBnMWFwVm9pWStSUG1ZWUJBUkVaRTZmRkFKUm01dUxpWlBub3diTjI1QVIwY0hzMmJOd3RDaFE4VU9xNURidDIvajIyKy9SWHg4UEV4TVRQRG5uMy9DMXRaVzdMQ29rbU9DUVVSRVJPcndRWTNCa0VxbDZONjlPOHpOemVIdTdsNGhrd3NBYU5La0NieTh2TkM4ZVhNMGF0UUlOalkyWW9kVUpzUmVSWktJaUlpb01oSzdEdlpCdFdBQWVXTWRNakl5WUdob0tIWW94WktkblExZFhWMnh3eWdUWXM5Z1FDWERGZ3dpSXFJUGc5aDFzQTh1d1NDaTBtR0NRVVJFUk9yd1FYV1JJaUlpSWlJaWNUSEJJQ0lpSWlJaXRXR0NRV1ZHN0FGR1JFUkVSSldSMkhVd0poaEVSRVJFUktRMkhPUk5SQUE0eUp1SWlJalVneTBZUkVSRVJFU2tOa3d3aUlpSWlJaEliWmhnVUprUmU0QVJFUkVSVVdVa2RoMk1DUVlSRVJFUkVha05CM2tURVFBTzhpWWlJaUwxWUFzR0VSRVJFUkdwRFJNTUlpSWlJaUpTR3kyeEE2QVBWLzdnb3F0WHI0b2NDWDFvWkRJWnZMMjljZlRvVWR5L2Z4L1oyZGxpaDFTcDZPcnFvazZkT2hnd1lBQUdEQmdBaVVUQzN3ZFJKZlhxL1VCYlcxdnNrQWppMThHWVlCRFJlMFVtaytINzc3L0h1WFBueEE2bDBzck96c2JkdTNkeDkrNWQrUG41UVY5Zkh4Y3VYQkE3TENJU1FjSDd3Wmt6WitEbTVzWWtnNWhnVU5saHl3V1ZCVzl2YjV3N2R3NjFhOWZHZ2dVTFVMZHVYUmdhR29vZFZxV1NucDZPeDQ4ZlkvWHExZmp2di8rZ1ZDcFJwMDRkL2o2SUtxR0M5NE4vLy8wWEhoNGVHRGR1bk5oaFZYcGkxOEU0aXhRUkFYaC9acEVhTjI0Y2J0NjhpVC8rK0FNdFdyUVFPNXhLTFN3c0RDTkhqZ1FBL2o2SUtybjgrMEc5ZXZXd2YvOStzY01oa1hHUU54RzlWKzdmdnc4QXFGdTNyc2lSa0sydHJmQ2F2dytpeWkzL2Z2RDA2Vk9SSTZHS2dBa0dsUm14VjVHa045dXpadytzcmEyRi8vSVYzTFpxMVNvUkl5eGEvZ0JpZHNNUm43Nit2dkNhdncraXlpMy9mcENUa3lOeUpBU0lYd2RqZ2tGVVNYMzg4Y2R2M1dmUW9FSGxFQWtSRVJGOVNEakltOHFNMkFPTTZNMXExS2lCWnMyYUlTUWtwTWozNjlXcmgvcjE2NWR6VkVSRVJQU3V4SzZEc1FXRHFCSjdVd3RGMTY1ZHl6RVNJaUlpK2xBd3dTQ3F4RDc1NUpQWHZqZDA2TkJ5aklTSWlJZytGRXd3cU15SVBjQ0kzcTV1M2JwRmRvT3FVYU1HUHZyb0l4RWlJaUlpb25jbGRoMk1DUVpSSlZkVU42a3VYYnFVZnlCRVJFVDBRV0NDUVdYbTZ0V3JvZzh5b3JmcjJiTm5vVzJEQnc4V0lSSWlJaUpTQjdIcllFd3dpQ3E1eG8wYnF5eVlabVZsaFRadDJvZ1lFUkVSRWIzUG1HQVFWWElTaVFSRGhnd1JmdTdTcFFzME5IaHJJQ0lpb3RKaExZTEtqTmdEaktqNGV2WHFKYndlT0hDZ2lKRVFFUkhSdXhLN0RzYUY5b2dJelpvMWc1R1JFUlFLQlp5Y25NUU9oNGlJaU41alREQ296SENBOS90RFUxTVR3NGNQUjF4Y0hMUzBlRnRRbHl0WHJxQnQyN2FRU0NSaWgwSkVSSldJMkhVd2RwRWlJZ0I1M2FUNjllc25kaGdmaktTa0pFeWZQaDBUSjA1RVltSWlGQXBGc1k2VHlXUzRmLzgrRkFvRkVoTVRWZDZMaVlrcGRqbFVPVnk0Y0FILy9mZmZPNVdSbVpsWnF1TmtNaG0yYjkrTzNOemNkenIvMjV3L2Z4N1oyZG1GdG9lSGg1ZXFQTGxjWHVqZkZoR3BGeDlWRWxWU1NVbEpDQW9Ld3NXTEZ4RWNISXpJeUVoa1pXVmh4b3dac0xXMVJldldyZEc1YzJlMGI5OGVGaFlXWW9kYllZV0VoS0JaczJZQWdPRGdZTFJwMHdZU2lRVGUzdDZReStXd3NyTEMrZlBuY2VEQUFXemV2QmxtWm1iQ3NiNit2Z2dLQ2xJcEx6SXlFaEVSRWRpN2R5K0dEeCtPenAwN0M0UHVRMEpDWUdOakF6YzNON1kwRVFDZ2ZmdjIrT3FycnpCeDRrUjA2dFJKMkI0VkZRVXRMUzFZV1ZtcDdMOWl4UW9NR2pRSURnNE93cll2dnZnQ3YvLytPNUtTa3VEZzRGRHNGcmVnb0NEY3VIRUR3NFlOZzVhV0ZwS1RrMVcrMzBVSkRBeUVuWjBkYXRTb2dRY1BIcUJldlhyQ2V3RUJBV2pmdnIzS2R6c2xKUVhyMTY5SC9mcjFVYTFhTlR4OCtCQjE2dFJCV2xvYTFxOWZqOTkrK3cwU2lRU3hzYkd3dExSVU9kZlJvMGZoNU9RRWMzTnpsZTF5dVJ4RGhnekJ3WU1IZVc4aktpTVNwVktwRkRzSStqRGxEeTRTdTVtT1ZEMTc5Z3pidG0zRHJsMjdrSk9UODliOXRiVzFNV3JVS0V5Y09CRzFhOWN1aHdqZnJLSjlyMGFNR0FFN096c1lHUm5CMzk4ZjMzenpEZnIzNzQ5Qmd3YmgyYk5uS3Z1MmI5OGVHemR1Rkg2T2lZbkI1TW1UWVd4c2pKczNid0lBcWxldkRtdHJhelJyMWd4NzkrNkZwYVdsVUhFS0RRMUZreVpOOFB2dnY1ZmZCM3lMaXZiNytGQzlmUGtTYytiTVFVWkdScUgzWHJ4NEFWTlRVK2pvNkFqYjhpdmk3dTd1UW9LYWxaV0ZFU05HWU4rK2ZkRFQweFAySFR4NE1JNGNPUUp2YjIvczJiTUhlL2JzVWFua1g3dDJEUzFidGdRQW5EMTdGdDI3ZHdjQVRKOCtIZkh4OFRBd01FQktTZ3AwZEhTd2ZmdDJhR3RyQXdEdTNMbURaY3VXd2NqSUNQZnYzNGVHaGdicTE2K1BldlhxNGJ2dnZrT1BIajFVN2ltaG9hSDQ0NDgvVUw5K2ZXSGJ6cDA3Y2VUSUVkalkyQUFBYnQrK0RXZG5aOFRIeCtQYXRXdENnbkRuemgyc1g3OGVyVnExRW82TmpJekVsQ2xUNE9YbHBYSnRGQW9GeG93WkF3OFBqNUwrR3VndGVEK29PTVQrWGZBUkdGRWxvVlFxNGVucGlYbno1aUUzTnhlNnVycm8wNmNQT25ic2lIYnQyc0hLeWdyR3hzWklUVTFGYkd3c2dvT0RFUmdZQ0g5L2YremF0UXQ3OSs3Rm9rV0xNR0hDQkk0cEtFQmJXeHMzYnR5QW5aMGRVbE5URVJnWUNDRHZldnY1K1VGSFJ3Y0RCdzVFeTVZdE1XL2VQSlZqcmF5czBMNTllK2pyNndzSmhxNnVManAzN296Qmd3Zmp3SUVETURZMkZpcFhqeDgvNWhQWFNrcGJXeHRMbGl5Qm9hRWhMbDY4Q0VkSFI4VEd4cUpPblRyUTBOQkFSRVFFN3QyN2g5NjllNnUwcWhYazQrTURaMmRuNk9ucHdkZlh1aHpCdVFBQUlBQkpSRUZVRjcxNzl3WUFJWm5vMjdjdkVoTVRrWnljclBMVS85ZGZmMFdWS2xVQTVGWGsyN1ZyaCtqb2FEZzRPR0RpeElrQWdObXpaNk5YcjE0cWlZbURnd1AyN2RzSFRVMU51TGk0UUVkSEJ4czNib1NtcGlZQXdON2VIbHUyYkJIMmQzRnhVVWt1a3BPVEVSd2NqSU1IRDhMWDF4ZFNxUlR1N3U0SURBeEVlSGc0Rml4WWdOT25UK1BSbzBkd2QzY3Y5SG50N093d2RPaFFTQ1FTaElhR29tSERoZ0JRYUJydXMyZlBva3VYTGtKY1JQVHVtR0JRbWVFVGpJb2pPenNiMzN6ekRZNGRPd2FwVklySmt5ZGp5cFFwaGJvT0FJQzV1VG5NemMzUnVIRmpqQnMzRHNuSnlkaTZkU3MyYjk2TXhZc1g0OEtGQzlpMmJadktFOURLVEVOREF4MDZkTUN5WmN2ZzZPaUlCZzBhWU5PbVRlamR1emNDQXdOeDVjb1ZLSlZLdEcvZkhxdFhyOGFZTVdPRWlnNEEzTDE3Rnc4ZVBCQitmdlRvRVk0ZVBZcisvZnREcVZRaUpTVUYwZEhSQUlDY25CeXcwYm55TWpFeEFRQnMzNzRkelpvMWc3VzFOWTRkTzRiSGp4L2o0Y09IY0hWMUJRQXNYcndZZi8zMWw4cURBS1ZTaVN0WHJ1Q25uMzdDclZ1M3NHdlhMblR1M0JseXVSd3ltUXkzYjk5R2ZIdzhVbEpTTUdYS0ZHemN1RkZJWmpVMU5ZVUsvT2pSbzZHdnI0K0hEeDhLeVVWQVFBQUdEUnFFamgwN0lqYzNGMUtwVkRqdjVNbVRBZVI5cnlVU0NYcjI3SW0xYTllaVJZc1dpSWlJRUdJRzhscGRsRW9sSkJJSmxFb2xkdTNhaGVYTGwyUEtsQ25JeU1qQXc0Y1BjZXpZTVdSbFphRktsU29JQ0FqQTA2ZFAwYmx6WjVYcmxGOEdBSXdaTXdheHNiSEl5TWlBaTRzTEpCSUpORFUxQzUxYlcxdTdVRGxFN3pPeDYyQk1NSWcrY0RLWkRKTW1UWUt2cnk5cTFxeUpyVnUzb25uejVzVSszc1RFQkhQbnpzWEFnUVBoNnVxS3MyZlB3dG5aR2Z2Mzd4ZTZRbFJtcno3MTNMeDVNNlJTS1R3OVBWVzIvL0RERHdEeVdpSDI3dDByUEVYVjB0SkNseTVkNE9QakkremJwRWtUR0JrWlFTNlhGMnJCa012L2o3MDdENHV5ZWhzNC9wMkJZUk1VMFVSRWNsOXlTMFZOd3pWTlViRXdWMXh6WDFKejdaZTVaV2FhUzFtV1cyWmxhcExtVmltNGtTbWFDNG9MS2lydWlDZ0NzaS9EelBzSEYvTTZEcmd5UEN6MzU3cTRpbWVlT1hQUHduanU1NXo3bkF4elBoMVJBRmhhV3VMazVFUjhmRHpKeWNtNHVibHg1ODRkOXV6WlEvMzY5YkczdHpjWlpkeStmVHZkdTNmSDB0S1NyVnUzTW5Ub1VQcjE2MGZwMHFXNWYvOCtVVkZSdUxtNTBheFpNejc0NEFPait6NSt4VDhzTEl3dFc3YXdaY3NXQUtLaW9paGR1alEvLy93ejRlSGgvUHJycjVRcVZRckluSTcwL2ZmZk0zbnlaTFJhTGFtcHFUUm8wQURJSEdGNGRPUmg4T0RCNkhRNkxDd3NpSW1KWWZqdzRkaloyWkdVbElTdnIyKzJyMFhQbmozNTVKTlBqSTRsSmlheVlzVUsrdmZ2ajdPek04ZVBINmR6NTg2c1diUEdjRTYvZnYyeUhmVVFRdVFPU1RDRUtPU1dMRm1DbjU4ZnJxNnU3Tml4dzZUbzgxblZxRkdEclZ1MzBxVkxGd0lEQTVrMWF4WmZmUEZGTGtkYjhMMy8vdnNjUFhxVUtsV3FNSDM2ZEpvMmJjcmt5WlB4OGZIQjNkMGRiMjl2b3c2YldxMG1KaVltMjdaU1UxT0ppWW5oM0xsekFOamEya3BTSjFDcFZFUkZSWEh6NWsxNjllcUZoWVVGM2J0M1ovSGl4ZWgwT3BOUnJvaUlDRmF0V2tYMzd0MjVjdVVLTGk0dXRHdlhqbmJ0MmdHWm5lMW16Wm9aNmhUQ3c4TnhkWFhOOGZIZDNOeElTa3BpM2JwMXBLZW5NM0RnUUVObnZYZnYzb2JrQWpJLzMvZnUzYU44K2ZKY3YzN2RxSjNMbHk4YmpTSmN1M1lOclZhTGhZV0ZVYkc0cGFXbDBYbVBDZzhQTnpsbWIyOVB1M2J0bURCaEFtdlhyczEyQmFySFpTVkpRb2pjSVFtR01CdWxDNHhFWnRIazRzV0xzYlcxWmVQR2pTK2NYR1J4Y25KaTQ4YU50RzdkbXA5KytvbHUzYm9WK2QzYUgrL01QYnFTemNPSER3RW9WcXlZNFZoYVdobzZuYzZRWktoVUtzNmRPMGZkdW5XNWQrOGVrWkdSaHZNZS9XK05HaldvVnEzYVM3K0hvdUFyVWFLRTBWWDd5NWN2NCtycWlwMmRIU05IampRNTM4WEZ4VENGYi9IaXhZd2ZQOTV3bTA2bnc5cmFtdi8rK3c4TEN3dTBXaTNidDIvSDI5dWJWcTFhWmZ2NGowNkJTa3hNTk5SbkFDYXJtNm5WYWs2ZlBrM3IxcTM1OGNjZmpXN3IzYnMzdzRZTlkvanc0YXhjdVpMNCtIaWpZdXdzTDFMelZiOStmUVlNR01EKy9mdXBXTEVpSTBhTU1QcGJmWHlLMUxsejUxaStmSG0ydFN0Q0ZFUks5OEVrd1JDaUVGdXdZQUY2dlo3Qmd3Y2JMUWY1TXR6YzNKZzhlVEt6Wjg5bTd0eTVobWtTUlpWT3B5TTRPSmhaczJZQm1hOTV5WklsU1U1T1p2SGl4VUJtRWVtRkN4Y0ErT2FiYjNqdzRJR2hrNmRTcWNqSXlPQ1RUejdCejgrUDMzLy9IWURkdTNjRGNQLytmUUJDUTBNSkRRMEZNdDhETHkrdnZIdVNJdDhZTUdBQU5qWTJodCtUa3BMUWFyVkdIWE43ZTN2NjlPbkQ0c1dMRGRQckdqZHV6TnExYStuY3VUTVdGaFpzMjdZTk96czdyS3lzS0ZHaUJMYTJ0alJwMG9RYk4yN3d4UmRmR0NVTmozbzhvYjU3OTY3SjhyQm56cHloWHIxNlFPYm5PeTR1RGk4dkwzYnUzRWxBUUFDUStYbmV2SGt6UVVGQlhMcDBpVkdqUm5IdDJqVkdqQmhCOSs3ZFRSNDNwK2xNUFh2Mk5LcTVlSlNucHljTEZ5NWt5cFFwekpzM0QwZEhSOVJxTmV2WHI2ZGN1WEo4K3VtbjJiWXBoSGg1a21BSXM1R1JDMldGaDRlemE5Y3VTcFFvd2FSSmszSzE3VUdEQnZIZGQ5OXg1TWdScmw2OVN1WEtsWE8xL1lKRXI5ZVRsSlJrS01RR3NMT3p3OWJXbHRPblR3Tnc3Tmd4cWxTcHdtdXZ2UVprL20xY3VIQ0IxMTU3RGIxZVQ1a3laZGk2ZFN1UU9kcVJuSnpNdkhuektGMjZOR1BHakdIT25EbDA2TkFCS3lzck9uVG9RSk1tVGZMK2lZcDhJNnV6SFJzYnk4S0ZDMW05ZWpVUEh6NDBHdDNxMDZlUElia0ErUFhYWHdrTkRhVk1tVEpjdTNhTmloVXJHbXF4YnR5NHdiMTc5MGhLU21MS2xDbDA2OWFOWHIxNkdlNmJrWkZodU5xdjFXcVpOR21TNFZoTVRBeFJVVkdHMjlWcU5Rc1hMbVRTcEVuVXIxOGZ2VjV2U0JobXo1N05yVnUzQU5pOGVUUHIxcTNEMmRtWndZTUhzMnJWS3RMVDA3T2RBcWpWYWhrK2ZEaG56NTZsYnQyNmh1TWhJU0dvMVdyUzB0S3lIZms0ZHV3WVpjdVdCVEJNdVVwT1R1YVBQLzdncTYrK2V0NlhYWWdDUmVrK21DUVlRaFJTQVFFQjZQVjYyclp0bStzclB0blkyTkN6WjArV0wxL09IMy84d1pRcFUzSzEvWUlrUFQzZHNJcFV2Mzc5K1Bqamo2bFRwdzRBa3laTlFxUFJFQmNYeDR3Wk02aFJvNGJKL2ZWNlBiR3hzWnc5ZXhiSXZDSzliOTgrdW5mdlRtaG9xT0VxNjg2ZE80SE0wWkNmZnZvcFgreEpJdkplMWhTazY5ZXZzM1hyVnFaT25ZcU5qUTBKQ1FsODlkVlg5T25UaDdKbHk1b1VacDg5ZXhZSEJ3ZXFWYXRHbFNwVmpHNnJVNmNPVzdac3djL1B6eVM1Z013RUl5dXArZnJycjVrd1lZTGh0a1dMRmxHelprMktGU3RHbXpadHNvMTV6Smd4aHYrL2N1VUtwMDZkNHAxMzNtSFpzbVZFUkVSdzVjb1ZoZzBieHZYcjExbTFhcFhKWjN2Ky9QbVVMVnNXSHg4Zm81R01uajE3OHZQUFAyTnRiVTFBUUFETm16ZEhvOUdRbEpURWpoMDcrTzY3NzB6MnVsaXhZZ1dqUjQrbVlzV0t4TVhGY2VIQ0JkNTQ0NDBudnVaQ2lPY25DWVlRaGRUQmd3Y0JhTjI2dFZuYWI5NjhPY3VYTCtmNDhlTm1hYitnY0hSME5Jd29QTnFaT1hqd0lQLzg4dzlmZnZrbFlXRmhqQjgvbm0rLy9kWmtxcHBlcjZkaXhZcDA3ZG9WZ0RWcjFsQ3JWaTJtVHAxS1FrSUMxdGJXdEd6Wmt2SGp4OU9yVnkvOC9Qd2t1UkJNbXphTnlNaEkvUHo4S0Y2OE9BNE9EbGhaV2ZIaGh4OW11K0xTL1BuempaS09pSWdJOUhvOTVjcVZvMEtGQ3V6ZXZadkpreWNia290SDk4bklHbmtEakpLTDZPaG9Ra05EbVRScEVrdVhMcVZtelpwR295YVFPWVh3OFpXaXNsYVJxbEtsQ25aMmRnd2VQSmdmZnZqQjZINysvdjc4OU5OUEZDOWVITWhNdkdOalk0M3FKc0xEdzQzcVNlTGo0M25ublhld3M3T2pkKy9lYk42OG1mTGx5eHR1UDN6NE1LKzg4b3FodUwxNDhlSkVSMGV6Wk1rU3hvMGJaNUtVQ1NGZW5DUVl3bXlVTGpBcTZzNmZQdzlnbUF1ZDI2cFdyUXBrcnZ4U2xDMWJ0c3hrL3JlL3Z6OXo1c3loVjY5ZXRHdlhqdGF0VzNQczJESDY5KytQdDdjM25UdDNwbGF0V29haTJ0T25UeHVtVXdFOGVQREFhSVV1clZiTDd0MjdPWG55Skh2MzdzWEJ3UUVQRDQ4OGU0NGkvOUJxdFVEbXhuWldWbFpVcjE3ZGFGclI1czJiQWVQQzZBY1BIdkR2di85eS9mcDE5SG85TGk0dTFLdFhqMXExYW5INDhHSFdyRmxEbno1OU9IRGdBTjdlM3FTbXBocjlYVStiTnMwa2p0VFVWT2JQbjgvSEgzK01TcVZpd0lBQlRKdzRrUkVqUmhpTkNPaDBPcE85THJJOFBySjYrL1p0Z29PRDhmTHlva09IRG5UbzBNRncyNkpGaS9EeDhhRno1ODVBWm1MZXExZXZIR3N6MHRMU3VIWHJsaUZwMkx0M0w0R0JnWFR0MnBYQXdFRGk0dUpJU2tyQzF0YVdNMmZPc0hqeDRpSTlFaXNLSDZYN1lKSmdDRkZJWmRVRVBIb0ZMemRsYmNJVkZSVmxsdllMaXF5T1hFcEtDdi84OHcrK3ZyNUVSa2J5MFVjZjhjNDc3d0NaMDFxV0xsM0tqQmt6MkxScEU3dDI3V0xKa2lVMGFOQUFyVmFMdDdjM00yYk1BREt2OEpZdlg1N2c0R0FzTFMzUmFEVFVxbFVMclZiTDNidDNxVk9uRHJ0Mzc1WUVvNGpLV2xVc2F4VGdjWTZPanN5YU5ZdlUxRlRETVd0cmEwSkNRdWpaczZkaHAreVFrQkNXTFZ1R3M3TXp5NWN2UjZQUjhPdXZ2ekpvMENDYU5HbVNZNUUzd0tsVHB6aDQ4Q0JqeG96aDFWZGZOVHp1bkRsekdEOStQTGEydG93Yk40NUdqUnFSa1pIQjZ0V3JEZmNkUG53NEVSRVJUSmd3QVFjSEI4T21lc09IRDBlcjFXSnZiMCtIRGgwTVNWTmNYQnhyMTY3RjFkWFZrRnhBWnFMMXRFMG5hOWFzU1VaR0JtcTFtai8vL0pQNzkrOXo0TUFCNnRTcFE1MDZkU2hYcmh3V0ZoWTBhdFNJLy8zdmYwOXNTd2p4ZkZSNjJSWldpRUxKMWRXVmpJd013c1BEVFRhRHl3MFpHUm00dXJwaVlXR1I3VnIwNXFMMFZabWM3TnUzajJQSGp0R3laVXVhTm0yYTQydStmLzkrM04zZEtWR2lCQUI3OXV5aGVmUG1oZzVkYUdnbzFhdFhmNkdsT1pXUVg5K1B3c3JYMTlla1J1SnhWNjllSlRFeDBhZ2crbEVSRVJHa3BLUmtPOVV1S0NpSVpjdVc4Y29ycnpCLy9ueWoyNktpb3JoNDhTTGx5cFhMY1dHSHRMUTBMbCsrVE8zYXRZSE1UZmtlcmZtSWk0c3pUSHQ2bWxPblRuSHYzajFhdEdoaE10cVJtcHJLMXExYjZkMjc5ek8xbGJYN2QwNVNVMU96TFJRWHowZStEMFFXU1RDRUtLU3FWS2xDWW1JaVY2NWN3ZDdlUHRmYlQwNU9wbEtsU3RqYTJ1YnBOQ241Qnl4L2tmZWpjTXJJeURETGhRbFJ1TW4zZ2NnaUZVMUNGRkpaUzFZK3VueHFic3JhbitIUkhYZUZFSVdESkJkQ2lKY2hDWVl3RzNkMzl5Sy95N09Tc3FZb1pDMS9tdHV1WHIwS1FNV0tGYzNTdmhCQ0NDRmVqTko5TUVrd2hDaWtzb3FBLy9ubkg3TzBmL2p3WVFBYU5XcGtsdmFGRUVJSVVUREpLbExDYkdRT3ByTGF0R21EU3FWaTM3NTlwS1NrWUdOamsydHRwNmFtOHZ2dnY2TlNxUXo3TndnaGhCQWlmMUM2RHlZakdFSVVVaFVxVk9DdHQ5N2l3WU1ITEYyNk5GZmIzckJoQTNmdjNzWGQzWjJhTld2bWF0dENDQ0dFS05na3dSQ2lFUHZvbzQ5UXFWU3NYTG1TVzdkdTVVcWJrWkdSeko4L0g1Vkt4Y2NmZjV3cmJRb2hoQkNpOEpBRVE1aU4wZ1ZHQWw1Ly9YVkdqUnBGUWtJQ3ZYdjNKam82K3FYYWk0dUxvMSsvZmp4OCtKQmV2WHJSdkhuelhJcFVDQ0dFRUxsRjZUNllKQmhDRkhKVHAwNmxlZlBtaElXRjhkNTc3M0hwMHFVWGF1ZkdqUnYwN3QyYnMyZlAwcUJCQXhZc1dKRExrUW9oaEJDaU1KQUVRNWhOVUZDUTRrVkdBalFhRFd2WHJxVlZxMVpjdkhpUjl1M2JzM3o1Y21Kalk1L3Avdkh4OGF4WnM0WTJiZHB3OHVSSm1qUnB3cVpObTdDeXNqSno1RUlJSVlSNEVVcjN3V1FuYnlHS0NMMWV6OUtsUzFtNGNDSHA2ZW5ZMmRuUnJWczNtamR2VHAwNmRYQnljc0xCd1lHRWhBUmlZbUk0Zi80OGdZR0JiTnEwaWZqNGVBQ0tGeStPbjU4ZmxTdFhWdXg1eUU2eCtZdThIMEtJTFBKOUlMSklnaUZFRVJNV0ZzYml4WXY1ODg4L1NVOVBmK3I1bHBhV2RPellrWm8xYTlLcVZTdkY5NzJRZjhEeUYzay9oQkJaNVB0QVpKRjlNSVRaeUJkTi9sU2xTaFdXTFZ2RzdObXoyYkZqQi9QbXpTTTVPUmtyS3l2UzB0S3dzckxpbFZkZW9WYXRXalJ2M3B5T0hUdmk2dXFxZE5oQ0NDR0VlRVpLOThFa3dSQ2lpTXBLSWtxVUtFR2pSbzNZdUhIamM5MC9KaWFHa2lWTG1pazZJWVFRUWhSVVV1UXR6RWJwQWlQeGRBRUJBUUMwYU5IaXVlNTM1c3daM252dlBUNzk5Rk16UlBWa1dUdVNKeVFrNVBsakMyTkpTVW1HLzVmM1E0aWlMZXY3UUJZQXlSK1U3b05KZ2lGRUVmYm1tMi9TcGswYk9uWHE5RnozczdHeElURXhrZWpvYUhRNm5abWl5MTVXZ2ZtMWE5Znk5SEdGcVlpSUNDQnpBUUY1UDRRbzJySytEMlJLclFDdytGU0pTNUJDaUh5aFlzV0t0Ry9mL3Jtbk9wVXFWUXBQVDArNmRldUdwV1hlenJUVTZYUWNPblNJUzVjdVVidDJiV3h0YmVXS1dSNUxTa3JpNXMyYkxGcTBpUER3Y0ZRcWxid2ZRaFJSajM4ZjlPalJRL0hGUUlUeVpCVXBZVFpLRnhpSndpazlQWjJ4WThkeS9QaHhwVU1SWUVncVRwdzRvWFFvUWdpRjFhbFRoOVdyVjZQUmFKUU9wY2hUdWc4bVU2U0VFQzlOcjljemUvWnNidDY4YWZiSDBtZzBMRjI2bERGanhsQ3RXaldzcmEzTi9wakNtSldWRlpVcVZXTFlzR0g4K09PUGZQZmRkL0orQ0ZGRVBmcDlJTW1GeUNJakdFSVVRY0hCd1h6MTFWZjA3dDM3dWVzdnN2UE5OOSt3ZHUxYUhCMGQyYkJoQTg3T3pya1FwUkJDQ0NFS0lobkJFS0lJT25EZ0FDRWhJVnk4ZURGWDJoczVjaVNOR2pVaU5qYVd2bjM3OHVEQmcxeHBWd2doaEJBRmo0eGdDRkVFcGFXbDhlKy8vMUtsU2hVcVZhcVVLMjJtcEtUd3dRY2ZFQndjVEtsU3BmRDE5WlY5TW9RUVFvZ2lTQklNWVRaS0Z4aUp2SmVXbHNiSWtTTTVmZm8wSlV1V1pQUG16VGc2T2lvZGxoQkNDRkdrS04wSGt5bFNRb2hjWTJWbHhmTGx5NmxWcXhZeE1USDA2dFdMK1BoNHBjTVNRZ2doUkI2U0VRd2hpaENkVGtkNGVEaHVibTVtZlp5VWxCUUdEUnJFcFV1WEtGT21ESnMzYjZaWXNXSm1mVXdoaEJCQzVBOHlnaUZFRVhMbXpCbTh2YjJaTW1XS1dSL0h4c2FHbjM3NmljcVZLM1B2M2ozOC9mM04rbmhDQ0NHRXlEL3lkZ3RlSVlTaWR1L2VEVURac21YTi9sZzJOamI4OHNzdi9QZmZmN3oxMWx0bWZ6d2hoQkJDNUE4eVJVcVlqZElGUnNKWVdsb2E3ZHUzSnlFaGdZMGJOMUsxYWxXbFF4SkNDQ0dFR1NqZEI1TXBVa0lVRWNlUEh5YytQcDRxVmFvb2xsd2tKQ1F3YU5BZ01qSXlGSGw4SVlRUVFwaWZUSkVTWmlNakYvbkxybDI3QUdqWHJwMWlNUXdiTm94TGx5NHhac3dZbGk5ZnJsZ2NRZ2doUkdHbWRCOU1SakNFS0FJU0VoTFl0MjhmYXJXYUxsMjZLQmJIcWxXcmFOaXdJZDkrKzYxaU1RZ2hoQkRDdkdRRVE0Z2k0UERodzZTbHBmSDY2Ni9uU1lGM1Rod2NIUGpoaHg4VWUzd2hoQkJDbUorTVlBaXpjWGQzTnhRWkNXWDk5ZGRmQUxSdjMxN2hTRXhkdW5SSjZSQ0VFRUtJUWtYcFBwZ2tHRUlVY2c4ZVBPRHc0Y05ZV1ZuUnVYTm5wY014OHVXWFgrTGo0OE1YWDN5aGRDaENDQ0dFeUNXeVRLMFFoVnhTVWhMYnQyL24zcjE3ZlBqaGgwcUhZK1Q4K2ZQMDc5OGZnUC85NzMvMDdObFQ0WWlFRUVJSThiSWt3UkJDS0dyWHJsMU1uejRkZ0I5Ly9KSDY5ZXNySEpFUVFnZ2hYb1pNa1JKQ0tLcGp4NDRNR2pRSWdGR2pSaEVkSGExd1JFSUlJWVI0R1pKZ0NMTlJ1c0JJUUhwNnV0SWhQSk14WThiUXRtMWIwdExTNk51M0wybHBhVXFISklRUVFoUllTdmZCSk1FUW9oRHIwNmNQRXlaTTRPSERoMHFIOGxUejVzMmpRb1VLM0x0M2ozSGp4aWtkamhCQ0NDRmVrTlJnQ0ZGSTNicDFpeDQ5ZWxDOGVISDgvZjFScVZSS2gvUlVzYkd4ZUhwNmtwNmV6clJwMDNqdnZmZVVEa2tJSVlRUXowbEdNSVFvcE56YzNQRDM5MmZ1M0xrRklya0FjSFIwWk02Y09haFVLZzRmUHF4ME9FSUlJWVI0QVRLQ0lZVElkeUlqSTNGMmRsWTZEQ0dFRUVLOEFFa3doTmxrRlJjRkJRVXBISWtRUWdnaFJOR2hkQjlNcGtnSlVRZ2RQMzZjMk5oWXBjUElGVnF0VnVrUWhCQkNDUEVjWkFSRGlFSW1JU0dCZHUzYW9WYXI4ZlB6bzNqeDRrcUg5TUlPSHo3TXh4OS96TXFWSzNudHRkZVVEa2NJSVlRUXowQkdNSVFvWkE0Y09FQjZlanExYTljdTBNa0Z3TW1USjBsTVRHVDkrdlZLaHlLRUVFS0laMlNwZEFCQ2lOeTFiZHMyQURwMTZxUndKQyt2VDU4K3RHL2ZudXJWcXlzZGloQkNDQ0dla1NRWXdteVVMakFxaW03ZnZzM0preWV4czdQRDA5TlQ2WEJlbXBPVEUwNU9Ua3FISVlRUVFoUW9TdmZCWklxVUVJWEluajE3QVBEdzhNRFcxbGJoYUlRUVFnaFJGTWtJaGpBYkdibklXenFkanExYnR3TGc3ZTJ0Y0RRdkp5VWxCWjFPaDVXVkZaYVdscVNrcEpDY25FekpraVdWRGkzUGFiVmFObTNheFByMTZ3a0pDU0U1T1ZucGtJb1VHeHNiYXRhc2lZK1BEMzM2OUVHbFVzbjdJVVFSOWZqM2dVYWpVVHFrSENuZEI1TlZwSVFvSk02Y09jT2dRWU53ZG5abTU4NmRTb2Z6VWpadjNzeThlZk1Bc0xhMkpqVTFGYlZhelh2dnZZZUxpd3N1TGk3VXFsVUxOemMzaFNNMUw2MVd5N0JodzlpMWE1ZlNvUWd5UndidDdlM3g5L2RYT2hRaGhNS2FOMi9PYjcvOWxxK1REQ1hKQ0lZUWhVUldVdEd1WFR1RkkzbDV0V3ZYTnZ4L2Ftb3FrRGxDczNuelpzUHhoUXNYRnZvRVk5T21UWkpjNUNPQmdZSG85WHBxMUtqQmdnVUxlTzIxMXloUm9vVFNZUWtoOGtoOGZEeVhMbDFpMnJScEhEcDBpT1hMbHpOdTNEaWx3OHFYcEFaRG1JMjd1N3VoeUVpWVYzcDZ1cUVqMnJWclY0V2plWGsxYXRUQXhzWW14OXRkWEZ4NDY2MjM4akFpWmNqeXZQblRnZ1VMYU5xMHFTUVhRaFF4RGc0T3VMdTdzM2p4WWdERHRPVDhTT2srbUNRWVFoUUNHbzJHOWV2WE0zbnlaQ3BWcXFSME9DOU5yVmJUcEVtVEhHOS81NTEzOGpBYTVZU0VoQ2dkZ25pTVNxV1NUUitGS09JcVZLZ0F3TFZyMXhTT0pQK1NHZ3doUkw3MDIyKy9zV2pSSXBQakdvMEdmMy8vSW5IMXVHelpza3FISUxKeDkrNWRwVU1RUWlnczYvdFp2Zyt5SnlNWVFvaDhxVzdkdXRrZWI5V3FWWkZJTG9RUVFvaUNTaElNSVFxNDI3ZHZrNUtTb25RWXVhNW16WnBZVzFzYkhWT3BWUFR0MjFlaGlJUVFRZ2p4TENUQkVHYWpkSUZSVVRGcDBpVGF0MjlQYUdpbzBxSGtLa3RMUzVQUFQ3VnExYWhYcjU1Q0VRa2hoQkFGZzlKOU1Fa3doQ2pBWW1OajBXZzBXRmxaVWFWS0ZhWER5WFdQRjNvWGhoV3loQkJDaU1KT2lyeUZLQVJpWTJOeGRIUlVPb3hjZC9yMGFRWVBIZ3hBc1dMRjJMTm5qOG0wcWNKTWlyenpKeW5xRkVKSWtmZVR5UWlHRUlWQVlVd3VJSE0vakN4dDJyUXBVc21GRUVJSVVWQkpnaUdFeUxkc2JHeG8zTGd4YXJYYU1KSWhoQkJDaVB6TlV1a0FST0dWVlZ3VUZCU2tjQ1NGMDhhTkczRjFkYVZaczJaWVdoYmVQK1UzM25nRG5VNW4yTmhJQ0NHRUVFK21kQitzOFBaS2hDakU0dUxpK1BycnI5SHI5ZnoxMTErVUtWTkc2WkJ5bFY2djUvTGx5MXk1Y29YSXlFaWNuWjM1KysrL3FWeTVNalZyMWtTbFVpa2RvaEJDQ0NGeUlBbUdNQnNadVRDZkF3Y09vTlZxYWRTb1VhRktMdTdmdjg4dnYvekMrdlhyaVlpSU1McnRoeDkrQUtCMDZkTDQrUGd3ZVBCZ1hGeGNsQWhUQ0NHRXlOZVU3b05KRFlZUUJkQzJiZHNBNk5TcGs4S1I1QTZkVHNmcTFhdHAxS2dSaXhZdE1ra3VIaFVWRmNYU3BVdHAwcVFKMzN6ekRSa1pHWGtZcVJCQ0NDR2VSaElNSVFxWVc3ZHVFUndjVExGaXhlalFvWVBTNGJ5MHBLUWszbi8vZmFaUG4wNXFhdW96M3k4OVBaMTU4K2JSbzBjUEVoTVR6UmloRUVJSUlaNkhKQmpDYkpUZVJiS3cyck5uRHdBdFdyVEF4c1pHNFdoZVRucDZPcU5IajJiMzd0MHYzTWJodzRjWk1HREFjeVVuNHY5VnExWU5XMXRicGNONEtka3RjbEMvZm4wRkloRkNpUHhCNlQ2WUpCaENGQ0E2blk0dFc3WUE0TzN0clhBMEwrKzc3NzdEejgvdnBkc0pEQXprczg4K3k0V0lpcDRoUTRady92eDVwaytmYmxJODcrVGtsTzE5Zkh4OHFGMjd0dEd4SFR0MjRPWGw5ZFFWemJwMjdXcXk2N3lEZzRQSmVScU5KdHY3Yjlpd2dhRkRoOUtyVnkvRHoxOS8vY1ViYjd4aGRONnlaY3ZZdTNkdnRtMkw1M2ZzMkxFOGYweC9mMzhDQXdOZnFvMjhIdDI4ZVBFaWl4Y3ZKaTB0emF5UGs5M3ppb3lNTkRtMmNlTkdIajU4YUhMY3o4K1A1T1JraytPWExsMTZvWGkwV2kzMzc5OS9vZnVLd2trU0RHRTJRVUZCaWhjWkZUWm56cHdoSWlLQ3NtWEwwcmh4WTZYRGVTazNiOTdrNjYrL3pyWDJmdm5sbHhmK3g3RW9jSEZ4TWVxVVovMmNPbldLaUlnSXhvd1p3NWd4WXd6SFAvMzBVL2J0MjBmSmtpVk4yaG95WkFoK2ZuN1VxMWZQY0t4YXRXcE1tVEtGa0pBUXZ2cnFLOHFWSzVkdEhFNU9UaHc0Y0lBSkV5WVlqdjN6enorTUhEbVN3WU1IRzM1Mjd0eEp0MjdkVE83LzZxdXY4dm5ubi9QTk45OFlmdXJYcjgrd1ljT016a3ROVGVYbXpadkV4OGUvNkVzbUh0Ry9mMy9PbmozNzFQTlNVMU5aczJZTktTa3BKcmU5Ly83N25EdDM3cGtmczAyYk5uejIyV2ZzM2J2WDZQaU5HemV5cmRPYVBIa3l3Y0hCUnNmYXRtM0xqUnMzT0hueUpIcTlQdHZIOGZmM1I2ZlRQVEdXakl3TVZxOWUvZFR6YXRhc3lkV3JWdzBYZ2dBZVBuekl5Wk1uVGM3ZHVuVXIrL2J0TXpxVzNmTzZmZnUyeWJGMzMzMlhybDI3R243ZWZmZGRXcmR1YlpJMExGKytuTmpZV0tOak1URXhmUGJaWjBSRlJRRnc0Y0lGTWpJeURNZXpYcWZzWWxtM2JsMjJpWXhPcDZONTgrYXlxM1Urb25RZlRGYVJFcUlBMmJsekp3QnZ2LzIyd3BHOHZPKy8vejVYci9KcHRWcm16NS9QbWpWcmNxM053aVE2T3BvcFU2WlF2bno1SE0rWk5tMmF5YkVsUzVZd2NPQkF3KzhWSzFha1RwMDZ6SnMzejZqQVBqVTFsWU1IRDdKanh3NDJiZHFFdmIwOXc0Y1BOMm52eHg5L3hNdkxpNDgrK29oVnExYVJtSmlJczdNejA2Wk5JejA5M1hDZW5aMGQ0OGFOWS92MjdXaTFXc1B4OVBSMGZ2LzlkOGFORzJjNGR2ZnVYUTRmUHN6TW1UUFp0R2tURnk1Y1FLZlRrWkNROE93dmtIZ2lPenM3NnRhdCs5VHpMQ3dzK1A3NzcrblRwdytRMmZGTVQwL0gydHFheU1oSTZ0U3BZM0tmOVBSMGhnd1prbTB5R0JzYnkxZGZmY1gzMzM5dk9IYng0a1dxVjYvT2xpMWJzTEN3QURKcnVRNGRPc1NubjM1cUVrK0ZDaFU0ZnZ3NFU2Wk13Yy9QejJSMExDTWpnekZqeHJCczJUSm16cHpKcVZPblNFMU41ZHExYXlieFZxNWNtYmZlZXN2dys4NmRPdzByM0dXSmpJd2tMQ3dNWDE5ZklMTnVMaTB0allDQUFFcVZLbVU0cjB1WExyUnAwNGFrcENTNmRPa0N3RnR2dlVYTm1qV04yanQxNmhUNzkrK25jdVhLaG1OYXJaYXRXN2NhbmRlMmJWdVQ2WTZXbHBZbWV3ajkrdXV2cEtlbkcvNkdUcDA2eGVoenFhaFlBQUFnQUVsRVFWVFJvN2w3OXk1WHIxN2x2ZmZlQXlBNE9KaDE2OWJoNGVGaHVLK0hod2Z2dlBNT0J3NGNNSnFpbS9VNFpjdVdSUWlRQkVPSUFrT3YxM1BtekJsVUtoWHZ2dnV1MHVHOGxMUzBORFp2M3B6cjdRWUVCSkNTa2xMZ2ExUE1JVFUxbGM2ZE81T1FrTUJmZi8yRlZxdkYyZG1aWThlTzhkZGZmL0g2NjY4emF0UW9waytmemllZmZNSVhYM3pCNnRXclRkcnAzNzgvRVJFUi9QTExMNXc4ZVpJdFc3YncwVWNma1phV2hrYWo0ZGl4WXl4ZHVwVEpreWV6ZXZYcWJLZldMRml3Z0U2ZE9obW1lV1JrWkxCMDZWSVdMVnBrT09mQ2hRdnMyYlBIS0xrQWNyd0tEZEM1YzJjNmRlcEV1M2J0WHZSbEVqbFFxMDBuUEh6MTFWZjA2ZFBIcUZOcGFXbUp2YjI5NFc4d0l5T0RqaDA3c21mUG5oejNyOUZvTkN4WnNvVGl4WXV6ZS9kdVBEdzh1SFBuRGpWcTFFQ3RWaE1XRnNicDA2ZDU3NzMzT0g3OGVMYWp0My84OFFjalI0N0UzdDZlclZ1MzByVnJWME04QU4yN2R5Y3FLb3JvNkdpY25aMk43dXZwNmNuNjllc0JERk10ZCs3Y3lkNjllL25xcTY4QXVITGxDaFVyVmpTWkF2ajIyMi9qNGVHQnBhVWwvdjcraHM0NVpJNEF6Snc1a3pWcjFtUTdFbWhwYWNuMDZkT05rdjVTcFVxWkpBNHRXN1kwU2k0QVEyS1YzYkVCQXdidytlZWY4K3FycjVxY0V4MGR6Yi8vL3N1QkF3ZllzbVVMMXRiV2hwR1UwTkJRRmkxYXhMWnQyd2dORFRXSkE2QlNwVW9NSERnUXRWck4yYk5uRFVubjQ1K1B2Lzc2QzA5UHowSzlDYXg0TW5ubmhka292WXRrWWFOU3FkaTRjU09ob2FGVXFsUko2WEJlU2toSWlGbm1SaWNuSjNQczJERmF0bXlaNjIwWEJsbFRHOUxTMHJoMjdSb2RPM1preUpBaHJGaXhBb0N6WjgreWJkczJaczZjU2JGaXhVenVYNlpNR1FZT0hNZ25uM3pDMjIrL2paMmRIZjM2OWNQUjBaSFNwVXZUdFd0WHZMeThjSEp5SWlFaGdaa3paekppeEFqQ3c4T04ycmwrL1RxelpzMHkvUDZrcE9GeEZoWVdOR25TaEcrLy9kYm91RXFsUXF2VkVoUVVKQ01YTDJIUm9rWHMzYnZYNkVyNDdkdTN1WFBuRHExYXRUS3B5OG5JeUdES2xDazV0bWRwYVltbHBhVlJoemdzTEl5RkN4ZnkxVmRmWVdkbkIveC92YytTSlV0bzNMZ3hycTZ1Yk5pd2djdVhMM1B4NGtVbVRwd0l3Tml4WXpseTVJaFJzcUxYNnpsdzRBRExseThuS0NpSXBVdVgwcjU5ZTdSYUxWcXRscE1uVDNMdjNqMWlZbUxvM2JzM3YvMzJtMUZTcEZhckRRbkd5Wk1ubVRGakJ2ZnYzOGZTMHRLUXFBUUhCN041ODJhVG9sbU5Sa09KRWlVQTJMdDNMeGtaR2ZUbzBRT0F2Ly8rbStyVnEyZWJYR1I1ZkNYQTdKS3c3STQ5YWFwV1dGaFl0c21GWHEvbnUrKytZK25TcGZUdTNadjQrSGd1WExqQWhnMGJTRXBLd3M3T2pqMTc5bkR0MmpYYXQyOXZjdCtzT0VhUEhrMUVSQVFKQ1FsMDZkSUZ0VnB0U0FTelhpOEFLeXNyazNaRTNsRzZEeVlKaGhBRlRJMGFOWlFPNGFWZHYzN2RiRzJmUDM5ZUVveW4wR3ExMk5qWU1IYnNXSVlNR1lLdnJ5L3g4ZkVNSFRxVTBhTkhHMDFWeXVMaTRzS3FWYXQ0K1BBaE9wMk9zV1BIY3Zqd1lhcFhyNDZ6c3pNNm5ZNXo1ODd4eFJkZmNQMzZkV0ppWW95bVVIbDRlTkNyVnk4QW1qVnJSbWhvS0NOR2pDQXhNVEhIemxKMkhTc3JLeXNxVnF4SXhZb1ZnZi8veDlQYTJ2cTVFaFdSdmNtVEp6TjU4bVNqWTUwNmRTSTJOcGF4WThmU3BVc1hySzJ0bjlyT3JWdTN1SDc5T2kxYXREQWNTMDFOWmRPbVRiaTZ1bkw1OG1WRGN2RW9qVWJESzYrOHdzT0hEMGxLU3FKU3BVcmN1bldMUC8vOGt6ZmVlQU1IQndlVHo4V0dEUnNZT0hBZ0dvMkdkZXZXTVdIQ0JOcTNiNCt6c3pPUmtaSGN1M2VQU3BVcTBicDFhNlpPbldyeW1IcTludjM3OTlPMmJWc2FObXpJMzMvL3piaHg0K2pXclJ1dFdyVUNvRldyVms5ZGthZFRwMDVjdm56WjhQdjE2OWVaTTJjT0FBa0pDZno5OTkrR3Y0RXMvdjcrdEd2WHpwQ0FaVGRTbE4zbk9pMHREVzl2YjZQWEltdTBMN3ZSRFlBSER4NHdjZUpFN08zdFNVaElJQ0FnSU52eldyVnF4WUlGQzR5T3hjZkhzM0RoUWthTkdrVzVjdVU0ZE9nUVBYcjA0TTgvL3pTYzA3NTkrMnhIUFVUUkpBbUdNQnNadVJBNWViem9NRGM5ZVBEQWJHMFhGbzZPanJpN3UrUHA2Y24rL2Z0UnFWUVVMMTRjd0pCZ1BENVAzZDdlbmdZTkdwQ1ltTWpFaVJNcFVhSUUzdDdlSkNjbms1S1N3cTVkdTRpT2p1YkVpUlBZMk5pd2NPRkMxR28xVTZaTUlUMDluUk1uVGpCbXpCaHNiVzBwWGJvMGQrL2VOUlFDVzFoWVVLZE9IYVBPbDVXVlZiYWRyV1hMbGhFZkg4K0tGU3ZZdjM4L0gzendBUTBhTkNBa0pNU2s4eVplM3M2ZE82bGV2VHIzN3QyamRldldyRml4Z2c4Ly9ORGt2UFQwZExwMzc0NWVyK2Ztelp1TUd6ZU9FaVZLMExCaFF4SVRFMW0vZmozSnljbUdxL3M1ZFlKVktoV1JrWkZjdTNhTndZTUhZMmxweWNDQkE1azVjeVk2bmM2a3MzMzc5bTBXTFZyRSsrKy96NFVMRnloZnZqeGR1blF4MURTMGI5K2UxcTFiRzZaczNieDUwM0IxUDZ2Mkl5NHVqa3VYTGhFVUZHUVl1VGw5K25TMks5UGR1WE9IY3VYS29kUHBHRGx5SkpHUmtTYWYwMy8vL1JldFZzdkRodzhOVTZZaUlpSUlEdy9IMmRtWjJyVnJNM1RvVU5ScXRjbklTSGJKZG5iSFpzNmNTZG15WlprOGVUS2JOMittUklrU2hJYUdadnVhWmlsZHVyVGgveDhkblhuY3paczNUWTRWTDE0Y0x5OHZCZ3dZd0s1ZHU3SmRnZXB4a1pHUkp0UFJSTjVSdWc4bUNZWVFCY0NWSzFkSVRrNm1UcDA2T2M1akZwbmtLdmFUelpvMXkyZytkMWJCNnZYcjF3a0tDdUsxMTE3RHpzNk9RWU1Hc1d2WExrSkNRZ0M0ZlBreUV5ZE81Tnk1YzJ6YXRJbGZmdm1GamgwN1VyWnNXY3FXTGN1cnI3NUt6Wm8xT1hmdW5LSEErdkxseTNoNWViRjE2MVpTVTFQeDhmRUI0TUNCQTF5N2RzMHd3cUZXcS9IMDlNVFQwOU1vMWtlVG5HclZxakYyN0ZnQXc1UVVKeWNuWnMrZVRiRml4YWhldmJyVTN1U3l4TVJFdnZubUd6WnMyRUNIRGgwb1hibzAwZEhSSERwMGlPYk5teHVkcTlGbzJMNTlPNUI1QmZ6bm4zL20zMy8vNWZEaHc5alkyTkMzYjEvV3JWdjMxTWNzV2JJa0kwZU9OUHgrL3Z4NUtsU29RTEZpeGVqV3Jadko5MS81OHVWWnVuUXBiNzc1SmpObnpqU2FlcWZUNmJDMXRlWEFnUU5ZV0ZpZzFXclpzR0VEZmZ2MnBVT0hEbWcwR3RhdVhRdGtKaUkzYnR4Z3pKZ3hPRGc0NE9Ua3hLQkJnd3h0T1RrNTBiVnJWMVFxRmRPblQ2ZGh3NFlzV2JJRVcxdGJWQ29WbHk5ZnBscTFhaWJQUjZmVGNlellNWm8yYldwMC9OSFg2dEdSa1h2MzdwbDAvR05pWWt6YTdkQ2hBMmZPbkNFakk4UHc5MkJyYTh2RGh3K2Y2ZCtJRi9sMzVJMDMzdUNERHo1ZzU4NmRWS3RXalc3ZHVoa2xQNDlQa1RwMTZoUy8vLzQ3VFpvMGVlN0hFZ1dmSkJoQ0ZBQXJWcXdnSUNDQWp6NzZxRkJjcGMyNldtNE9PZTNkSURMMTZkTW4yODdGbzlPT0lMUFlkTldxVmJSdTNkb3daV3JQbmozNCt2b1NHQmpJNXMyYjJiQmhBMWV2WG1YYnRtMDRPenRUcjE0OTNOM2RHVEZpQkYyN2RtWGN1SEhacnNIL3FGS2xTcUZXcTVrL2Z6NUxseTQxWEtVK2V2U28wYkxEWVdGaGxDdFhEa3RMUzhQbng4N09EamMzTjl6YzNFaFBUODkyeW8xNGNkT25UMmZxMUtsR0t4OU5tRENCamgwN01uLytmTVAwb2V5VUtGSENNSXF3Y09GQ0lEUDUxK2wwMlk1TUFYVHMyTkVvU1V4TVRFU3IxUnJWZzlqYjI5T3VYVHQrL3ZsblEzRjA4K2JOV2Jac0dUMTY5RUN0VnJOaHd3YUtGU3VHdGJVMWpvNk8yTm5aMGFKRkM4TEN3bGl4WWtXT241T2FOV3V5ZCs5ZW8xR09SNFdGaFJudDRmSm9PNTA3ZHpiWkd5WkxjSEF3eDQ0ZDQ1VlhYc24yOWtlNXVibVpURE42OURzL0tTa0pIeDhmMUdvMThmSHhoSWVIR3pyMTRlSGhocEdlWjVIVGRLWldyVm9aMVZ3OHFtdlhya3liTm8yNWMrZXljdVZLbkp5Y1VLdlZyRnk1a2xkZmZaVnZ2dm5tbVI1YkZINlNZQWl6VWJyQXFEQXBYNzQ4Ym01dWhXSjVXc0NvSTV2YlhudnROYk8xWFJpa3A2ZXphTkVpRmkxYVJKY3VYVmkyYkJsRGh3NDExSzBzV0xDQWh3OGZjdXJVS1hidDJtVklMdXpzN05pL2Z6OHVMaTVVcjE2ZEZpMWFFQkFRd0k4Ly9raFFVQkRGaXhmbjdiZmZwblhyMW56eXlTZGN2MzZkdDk1NjY0bHpzbXZWcXNXNmRlc1lPSEFnL2ZyMVkvWHExZXphdFF0dmIyKzZkZXRtdFA2L1RxZWplL2Z1UU9aR2YxOS8vVFVUSjA3a3hJa1R6SjA3bDVJbFMvTDY2Ni9MQ0Y4dVdiWnNHWTBiTjZaMTY5Wkd4eDBkSFJrOWVqVDkrL2VuZi8vK2pCczM3cG1ud2VoME9zNmZQOC9aczJlem5XS2oxK3NObjVmbzZHaW1UWnZHOXUzYmlZbUpNZHBYNWUyMzN6WmFlV25ac21XY08zY09GeGNYTGwyNlJKVXFWUXdiTDRhRmhSRVJFVUZpWWlLREJ3OW00TUNCREI0OCtJbHg5dXJWSzl2bFZzK2VQY3ZKa3llenZVRGk2dXI2eEE3NzA1SUxuVTdIbFN0WDJMWnRHMEZCUVRSbzBJREl5RWhlZWVVVnczSzNrUGwzbURYNnNXUEhEdmJzMmNQU3BVc0JtRE5uRHUzYXRXUCsvUGs1SmdoWnRGb3RYYnQySlNnb3lHZ0VKVGc0R0xWYVRXcHFhcllqZ2djUEhzVFYxUlg0L3lsWFNVbEpyRjI3bGw5KytlV0p6MUhrTGFYN1lKSmdDRkVBakI4L252SGp4eXNkUnE2cFhiczJOalkyMlc3RzlUS3NyYTFOZG5RV3hySUt2SC8vL1hkYXRHakIrZlBuYWRxMEtSWVdGdmo0K05DcFU2ZHNON2hMU2twaTI3WnR0R3JWaWtXTEZyRjc5MjZqSldRUEh6Nk1XcTFtM2JwMW5EbHpodDY5ZStQdDdVMkZDaFc0Y2VPR1NYdlZxbFhqanovK1lQYnMyZWgwT2p3OVBRa09EdWJPblR1a3A2Zmo1K2ZIMEtGRCtlKy8vMHp1NitucFNYUjB0R0ZUdFhMbHluSGp4ZzAwR28zSlBnRGkrZjMwMDAvbzlYbzJiOTdNcGsyYmdQK2Z1cE9XbGtab2FDamp4NC9uNjYrL3h0L2ZudzBiTmxDOWVuV2pOcEtTa2poNDhDQlZxMVkxSE5QcGRGU3VYSm5JeUVobXpKakJxRkdqK1BiYmJ3MVQ0YkwrZStYS0ZkYXZYOCtYWDM2SnJhMHRjWEZ4ekpvMWkrSERoK1BxNm1yU2NjN3E5TmVxVmN0a0VZeUdEUnV5ZHUxYXRtN2QrdFRrNHRxMWE2U21wbUpoWVpGdHN0Q3FWYXNjUjEram9xSnlyR2w0bW95TURMNysrbXRHakJoQlJrWUc3Ny8vUGw5KytTVXRXN1prNnRTcGpCa3p4bVF2QzhqOG0zdDBxbHBNVEF3Mk5qWm90VnJTMHRLZVdJeS9hdFVxWEYxZGFkdTJyZEZ6YmRXcUZYLy8vVGMyTmpiczNMbVR0OTkrRzQxR1EwSkNBcjYrdnN5ZE81ZmR1M2NidGJWZ3dRSSsvdmhqcWxhdFNteHNMS2RQbjM3aTZKWW9HaVRCRUdZakl4Y2lKelkyTm5UdDJwWGZmdnN0Vjl0dDFhcVZUSk41QnFtcHFhU2xwYUZTcWFoZHV6Ymx5NWNuS2lyS3NLNTl6NTQ5czczZm9rV0xXTGR1SFpVclYrYkREei9rOWRkZnAzYnQybmg1ZWZIbW0yOENtWjJsZ1FNSEVoc2J5K2pSb3pseDRvUkpPM1oyZHRTb1VZUGZmLytkZi83NUIzOS9mMDZjT0VHUEhqMUlUazdtekprejdOKy9uOTkvLzUwdVhicHcrdlJwdzMzcjFLbkQyMisvemNLRkN3MEpUcVZLbFRoeTVBanIxNjkvcG5uK0ludEpTVW44OGNjZmVIaDRVTDE2ZFlZTUdXSzRpdTN1N203UzZjNGFTY2hhaGpVbUpvWmR1M2J4OE9GRFZxMWFoWStQajlIb3h1ZWZmNDZ0clMxdDI3WUZNcGVrdlgvL3ZzbXU3Nk5HamVMT25UdHMyYktGRWlWSzRPam9pSldWRmYzNjljdDI1YU5WcTFZWlRidTZmZnMyZXIwZU56YzNLbGV1elBidDIvbjg4ODhOeWNXV0xWdE05cXU0Y2VNR0sxZXVaUDc4K1RrV29EOUo2ZEtsbnppQzhTUVRKa3hneElnUk9EZzRNR2JNR0taUG4wNm5UcDJBekl0TDNicDE0L3Z2dnpjYWFVaE1UT1Rnd1lQTW1ESERjQ3pyZ3MyOGVmT3dzckl5ZVp4dDI3Yng3YmZmR21vMkVoTVRpWTZPTmtxTWJ0NjhTZi8rL1EyL3g4WEYwYnQzYit6dDdSa3laQWcvLy95elViS3pmLzkreXBZdGE1Z081K2pvU0ZSVUZKOTk5aG5UcDAvUGNUcWNNRCtsKzJDU1lBZ2hGUEhCQngrd2FkTW1rNDNVWHBTRmhZWEo4cHJDbElXRkJXcTFtdSsvLzU0ZE8zYmc3Kzl2VkNkeC92eDVTcFVxaFkyTmpkRmNiazlQVDFhdFdvV1ZsUlVQSHo3RTM5OGZYMTlmWW1KaVdMNThPWTBhTmNMWDE1ZjMzbnVQWmN1V3NYanhZbDU5OVZYaTR1S01Icjk0OGVKb3RWcnUzNy9QL1BueitmWFhYd2tMQzJQQWdBR0dhVE54Y1hGOCt1bW5yRjY5bXQ2OWV4c1NERWRIUjFhc1dNSHg0OGM1ZVBBZ3c0WU40OEdEQjFTcFVvVXJWNjV3L2ZwMU9uZnV6TzNidDdHM3Q1ZUMvK2VrMCttTU9wZVBUcEhKYnVuaVIzZjJUazVPcG1QSGp2VG8wWVBBd0VDamZWU1NrNVBSYXJWR2hjNXBhV25jdm4yYm4zNzZ5YkNEZk5aM3dadzVjN0N4c2FGMjdkcEdoZjVaVTNBZUhjRzRkKzhldTNmdkppd3NESjFPUi9ueTVXblVxQkgxNjlkbi8vNzlmUFBOTjR3WU1RSS9Qei82OU9sRGFtb3FWNjVjTVhvZURnNE92UEhHRzRaZHdIVTZYYmFqRVUvNnJycDc5MjZPSXhnNWZRNHpNaktJam82bWF0V3ExSzVkbXpWcjF0Q3NXVE9qbWd0WFYxZEdqaHpKOE9IRGpUcU1DeGN1Wk9yVXFZYlhPV3ZVQXFCTm16YlpQcDYzdHpmZTN0NkczMmZNbU1Hd1ljTU1LM3ZwOVhwYXQyNmRZNktVbHBiRzlldlhEUW5ZbjMvK3liNTkrK2pYcngvNzl1MGpOamFXeE1SRTdPenNPSDc4T0RObXpHRHUzTG5adGlVS1Awa3doTWpIZHUvZXpibHo1L0QyOWpiWnliV2dxMXExS3FOR2pUTE1IMzVadlhyMW9sNjllcm5TVm1GbVpXV0ZScVBoeUpFakhEbHl4T1QydFd2WE1uRGdRRXFXTE1tRkN4Y014L2Z1M1V0UVVCQy8vdm9yZi83NUo3VnExV0xxMUtuVXIxK2ZMVnUyOE9HSEgzTGp4ZzMrL3Z0dlZxNWN5Wll0V3dCTXBpekZ4Y1hSczJkUEdqZHV6QTgvL0VCUVVCQXpac3d3NmNEdTNMbVRzTEF3d3hTcENoVXFzSGJ0V2tKQ1FwZ3dZUUxseTVmSHc4TURUMDlQSWlNak9YcjBLRTVPVG5oNGVQRE9PKytnVXFsWXMyWk5icjk4aFpxOXZYMk90eVVuSno5eFhuL1dhazNaVGN2cDBxV0wwWWdCWkhabUsxZXViTEpQQm1DeTRsS1dVcVZLTVc3Y09NTjVrSmtFQlFjSE0yalFJRU9SZFhCd01QUG56NmRjdVhKczNyd1pqVWJEc21YTDhQTHlvbVhMbGlham5QYjI5b2JWcENCemhDMjdUdmJ3NGNPempRc3k5NG5KcVdPZXRWTGI0eXdzTEZpN2RpMjFhOWRtNTg2ZFZLNWMyYVRtQlRJWFp0aTNiNS9oZDE5Zlh4bzBhSUNYbHhlM2I5OW00OGFON04rLzM1QTgzTDkvSDE5Zlg4NmNPWlB0a3VBUEh6N2srKysvNTlWWFh6VWtGNUNacER3dEthOWJ0eTRaR1JtbzFXcDhmWDJKakl6RXo4K1BoZzBiMHJCaFE5emMzTEMwdE1URHc0Tmh3NFk5c1MxUnVLbjBjb2xIbUluU0JVYUZ3ZURCZ3czcnNYZnUzRm5wY0hKZGFtb3FmZnIwSVRBdzhLWGFhZENnQVZ1MmJDbDA4Kyt6S3pSOVdZc1dMZUxISDM4MFNoNGVWN2R1WFJvMmJQakVvczFhdFdwUnBrd1pBZ01EVFpLRFNwVXFNWEhpUkRwMTZzVGl4WXRadG14WnRtMlVLMWVPTzNmdTVQZ1lwVXVYSmlvcUNvQkdqUnJoNU9Sa012OTcxS2hSN05peHcyaTM4QjQ5ZXVEbTVzYVNKVXVlZVVXZDUzSDM3dDFjYnpPL1c3ZHVIWDM3OWpWckVmMmFOV3VlV29COTZkSWw0dVBqYzl6MDd2YnQyeVFuSjJlN1pPemh3NGY1OHNzdmNYWjJadFdxVlRrK2hsYXJ4ZEx5K2E2L0ppUWs1SmlncGFTa1BIVUo1Zmo0ZUJ3Y0hKNzZPTGR2MzBhdFZodE5LOVByOWV6WXNjT3dxM2FXbjMvK21SbzFhdENzV1RQRHNmLysrNCs3ZCsvU3JsMDdrM2hUVWxKWXYzNDlRNFlNZVdvY2dHSDM3NXc4eS9NdXlMSytuL1ByOTRIU2ZUQkpNSVRaS1AzaEx1Z2lJaUx3OHZMQzF0YVd2WHYzRnRvdjZvU0VCUHIyN2N2Um8wZGY2UDcxNnRWajA2Wk5obm5GaFlrNUVveThaR2xwaVlXRmhkRVY1OElndjNZb3hMTjVrUVJDaU1kSmd2RmtVbjBqekNZb0tFaVNpNWZ3enovL0FOQ3NXYk5DbTF4QTV2U0VMVnUyTUdIQ0JKUGRvNS9FMHRLUzRjT0hzM1BuemtLWlhCUUdXcTIyMENVWG91Q1Q1RUlVQlVyM3dTVEJFQ0tmOHZmM0J6SjNtQzNzTEN3cytOLy8vc2ZSbzBjWk1HQ0FZWDMxN0RnNk90SzdkMjhDQXdQNTdMUFBwTE1naEJCQzVETXlSVXFJZkNncUtvb09IVHBnWTJORFFFQkF0a3NPRm1aNnZaN1RwMDl6NXN3Wjd0NjlpMWFycFZ5NWN0U3BVd2QzZC9jaXM1bGFRWjhpVlZqbDF5a1JRb2k4azkrblNDbE5MdjBKczFGNi9sOUJsclZ5anJ1N2U1RkxMaUJ6R2NyNjlldFRwMDRkV3JkdVRVcEtDb2NPSFNyVVU4V0VFRUtJM0tKMEgwd1NEQ0h5b2F3bENWdTJiS2x3Sk1wU3FWU0d2UkhNc1JxUUVFSUlJWEtmSkJqQ2JHVGs0c1VrSlNWeCtQQmhMQ3dzRER2ZUZsV1BMcmtvQ1lZUVFnanhiSlR1ZzBtUnR4RDV6TFZyMTdDMXRhVldyVnFVTEZsUzZYQVVwVktwRE91c0p5WW1LaHlORUVJSUlaNkZqR0FJa2MvVXJsMmJQWHYyY08vZVBhVkR5UmRjWEZ3SUN3c2pJaUlDWjJkbnBjTVJRZ2doeEZQSUNJWXdHM2QzOXh4M1d4VlBwdEZvY0hWMVZUcU1mQ0ZyeDFwWnFVTUlJWVI0TmtyM3dTVEJFRUxrYXk0dUxvQWtHRUlJSVVSQklWT2toTmtvWFdCVUVKMCtmWnJpeFl0VHFWSWxwVVBKTjJRRVF3Z2hoSGcrU3ZmQlpBUkRpSHhrMXF4WmRPL2VuZE9uVHlzZFNyNlJOWUloTlNsQ0NDRkV3U0FqR0VMa0U4bkp5YnoyMm10WVdscFNyMTQ5cGNQSk4xeGNYRkNwVk1UR3hpb2RTcDZ6c2JFaEpTVkY2VERFWStMajQzRndjRkE2RENHRVFySldOYlMydGxZNGt2eExwZGZyOVVvSElRb25wWGVSRklXRFRxZERwVktoVXFtVURpWFBlWHA2RWh3Y3JIUVk0akYvLy8yM0xHQWhSQkYyOGVKRldyZHVUZlhxMWZuMzMzK1ZEaWRiU3ZmQlpJcVVFQ0pmVTZ2VlJUSzVBUER4OFZFNkJQRVl2VjdQdEduVENBa0pJU0VoUWVsd2hCQjVLREV4a1lzWEx6Smp4Z3dBdkx5OEZJNG8vNUlSRENHRXlLZlMwOVB4OGZIaDBLRkRTb2NpZ1ByMTYyTm5aOGZodzRlVkRrVUlvYkFHRFJxd2ZmdDJyS3lzbEE0bFg3TDQ5Tk5QUDFVNkNDR0t1dURnWUhidjNvMjl2VDFPVGs1S2g1UHZaR1Jrb05mclVhdUwxcUNyaFlVRlhidDJ4ZGJXbHFpb0tCSVNFdEJxdFVxSFZhUllXMXRUcFVvVkJnNGN5RGZmZkVPUEhqM2svUkNpaUhyOCswQ1NpNXpKQ0lZUStjRDgrZlBadEdrVG8wYU5ZdWpRb1VxSGs2K2twNmZUdEdsVE5Cb04vLzMzbjlMaENDR0VFT0lwaXRibFFKR25sTjVGc2lBSkRBd0V3TVBEUStGSThoOExDd3ZVYWpWeUxVUUlJWVI0TmtyM3dXU1pXaUVVRmhFUndaMDdkeWhldkRnMWE5WlVPcHg4UjYxV2MvejRjYVhERUVJSUljUXprZ1JEbUkwc1QvdHNzamJWcTFldlhwRmRMVWtJSVlRUXVVZnBQcGhNa1JKQ1lWbFg1eHMyYktod0pFSUlJWVFRTDA4U0RDRVVsbFYvOGVhYmJ5b2NTZjZWa1pGQlJrYUcwbUVJSVlRUTRobklGQ2xoTmtydklsa1EzTHAxaS92MzcrUGs1RVMxYXRXVURpZmZhdEtrQ1FBblRweVFhV1JDQ0NIRVV5amRCNU1SRENFVWxGVi9VYmR1WFlVanliK1NrNU1Cc0xHeGtlUkNDQ0dFS0FCa0JFT1lqWXhjUE4zUm8wY0JhTlNva2NLUjVGLzM3OThIb0ZTcFVncEhJb1FRUWhRTVN2ZkJKTUVRUWtGVHBreWhSWXNXMUt0WFQrbFE4aTFKTUlRUVFvaUNSUklNSVJSVXZIaHgycmR2cjNRWStWcFdnbEc2ZEdtRkl4RkNDQ0hFczVBYURHRTJTdThpS1FvSEdjRVFRZ2dobm8vU2ZUQkpNSVJRU0ZieHNuZ3lTVENFRUVLSWdrV21TQW16VWJyQUtEL0x5TWlnVTZkT3VMcTZzbXJWS3V6czdKUU9LZCtTS1ZKQ0NDSEU4MUc2RHlZakdFSW80TTZkTzZTbXBoSWJHeXZKeFZQSUNJWVFRZ2hSc01nSWhoQUtjSE56NDU5Ly91SDI3ZHRLaDVMdnhjZkhvMUtwY0hKeVVqb1VJWVFRUWp3RGxWNnYxeXNkaENpY2xONUZVaFF1R1JrWldGaFlLQjJHRUVJSWtlOHAzUWVUS1ZKQ2lBSkJrZ3NoaEJDaVlKQVJEQ0h5V0VwS0NyR3hzWlF0VzFicFVJUVFRZ2doY3AyTVlBaVJ4MDZkT2tYbnpwMFpOMjZjMHFFVUNDa3BLVXFISUlRUVFvam5JQW1HRUhuc3dvVUxBTGk2dWlvY1NmNlhrSkNBaDRjSFRaczJSUVpiaFJCQ2lJSkJFZ3hoTmtydklwbGZoSWVIYytyVUtlTGk0b0RNRVF5QSt2WHJLeGxXZ2ZEdzRVT3NyS3l3dGJWRnBWSXBIWTRRUWdoUklDamRCNU5sYW9Vd3M2dFhyekorL0hnQXlwVXJSMVJVRkpDNUtsSlVWSlJzSVBjRXJxNnVIRGx5aFBUMGRLVkRFVUlJSWNRemtpSnZJY3dzTkRTVVBuMzY1SGg3cVZLbEdETm1ETys4ODA0ZVJpV0VFRUlJWVI0eVJVb0lNM04yZG43aTdXbHBhYlJxMVNxUG9oRkNDQ0dFTUM5Sk1JUXdNMGRIUjJ4c2JISzhmY0NBQVpRb1VTSVBJeW80WW1OajBXcTFTb2NoaEJCQ2lPY2dDWVl3RzZVTGpQS1Q4dVhMWjN2Y3hjV0YvdjM3NTNFMEJZTldxNlZ0MjdhODhjWWJzbFN0RUVJSThSeVU3b05KZ2lGRUhzZ3B3Umc1Y2lRYWpTYVBveWtZSGgyNWtGMjhoUkJDaUlKRFZwRVNaaE1VRktSMENQbUdtNXVieWJHYU5Xdmk1ZVdsUURRRlExSlNFZ0JxdFJwTFMvbXFFa0lJSVo2VjBuMHdHY0VRSWcrVUsxZk81TmlFQ1JNVWlLVGcrTysvLzRETVlWN1pBME1JSVlRb09DVEJFQ0lQUEw2U2xJZUhCNDBhTlZJb21vTGh3SUVEQUxScjEwN2hTSVFRUWdqeFBHVGVnVENick9JaXBZZnA4b015WmNvWS9sK2owY2pveFRNNGRPZ1FBSzFidDM3bSsyaTFXbmJ1M01uV3JWdTVkT21TRklmbk1Sc2JHeXBYcnN5Nzc3N0x1KysraTBxbGt2ZERpQ0xxOGU4RHFUZk1XMHIzd1NUQkVDSVBQRHFDMGFsVEp5cFZxcVJnTlBsZlNrb0tLU2twV0ZoWVBQTk81MXF0bG84Ly9waUFnQUF6UnlkeWtwS1N3dm56NXpsLy9qeDc5dXloV0xGaWhwRW9JVVRSOHVqM3dkNjllMW02ZEtra0dVV0lKQmpDYkdUazR2K1ZMRmtTalVhRGxaVVZvMGVQVmpxY2ZDODVPUm5ndVlxN2QrN2NTVUJBQUpVcVZXTGF0R2xVclZvVkJ3Y0hjNFVvc3BHUWtNQzFhOWRZc0dBQkowNmNRSy9YVTdseVpYay9oQ2lDSHYwK09INzhPT3ZXcldQUW9FRktoMVZrS04wSGt4b01JZktBU3FYQzFkV1Z2bjM3UHZNVithTHMvdjM3QU5qYTJqN3pmYlp1M1FyQXRHblRhTkNnZ1hSbUZXQnZiMC9kdW5XWlBuMDZrUG01bC9kRGlLTHA4ZThEZjM5L2hTTVNlVWtTRENIeWlMdTd1MXk5ZVVhSERoM0MzdDZlamgwN1B2TjlMbDI2QkVEVnFsWE5GWlo0Um8vdSt5THZoeEJGVzliM3djMmJOeFdPUk9RbGxWNnYxeXNkaENpY2xDNHdVbEpNVEF4SGpoemgzMy8vNWVqUm85eTZkWXVVbEJTc3JhMHBYNzQ4alJzM3BtWExsalJyMW94WFhubEY2WEFMaGFMOGVjdVA1UDBRUW1TUjc0TzhwL1JyTGpVWVF1U2kyN2R2ODhNUFAvRHp6eitUbXBwcWNydFdxeVUwTkpUUTBGRFdyVnVIUnFPaGI5KytqQmd4UWdxL2hSQkNDRkVvU0lJaHpLWW9YYW5RNi9WczJMQ0JxVk9ua3BhV2hvMk5EUjA3ZHNURHc0T21UWnZpN094TWlSSWxpSXVMNDk2OWV4dzllcFRBd0VEMjc5L1B6ei8velByMTY1a3hZd2JEaGcyVFRlV0VFRUlJOFZLVTdvTkpnaUhFUzBwSlNlSEREMUZ6SUI0QUFDQUFTVVJCVkQ5aysvYnRXRmxaTVdyVUtENzQ0SU5zaTdsTGx5NU42ZEtscVZXckZvTUdEU0kyTnBhVksxZXlmUGx5WnM2Y3lZRURCL2poaHgrd3M3TlQ0Sm5rRDFrclNGbFpXV0ZoWWFGd05FSUlJWVI0WGxMa0xjUkwwR3ExakJ3NWt1M2J0MU9oUWdWMjdOakJyRm16bm5tbEtFZEhSLzczdi8vaDcrOVBqUm8xMkxkdkgvMzc5eWM5UGQzTWtlZGZuMzMyR2MyYk4rZTMzMzVUT2hRaGhCQkN2QUJKTUlUWnVMdTdHNHFNQ3FzbFM1Ymc1K2VIcTZzck8zYnNvSDc5K2kvVVRvMGFOZGk2ZFN0VnFsUWhNRENRV2JObTVYS2tCWU5lcitmczJiUFkyTmpnN2UydGREaENDQ0ZFZ2FSMEgwd1NEQ0ZlME1XTEYxbThlREcydHJaczNMalJhTGZ1RitIazVNVEdqUnNwVnF3WVAvMzBrK0x6SjVXZ1VxbjQ2NisvQ0F3TXhON2VYdWx3aEJCQ0NQRUNKTUVRWmhNVUZGU29POGtMRml4QXI5Y3plUEJncWxXcmxpdHR1cm01TVhueVpQUjZQWFBuenMyVk5vVVFRZ2hSdENqZEI1TUVRNGdYRUI0ZXpxNWR1eWhSb2dTVEprM0sxYllIRFJwRXFWS2xPSExrQ0ZldlhzM1Z0b1VRUWdnaHpFMFNEQ0ZlUUVCQUFIcTluclp0MitiNmlrODJOamIwN05rVHZWN1BIMy84a2F0dDUyZGFyWllkTzNhUWxKU2tkQ2hDQ0NHRWVBbVNZQWl6VWJyQXlKd09IandJUU92V3JjM1NmdlBtelFFNGZ2eTRXZHJQajZLaW9wZzllemFkT25WU09oUWhoQkNpUUZPNkR5WUpoaEF2NFB6NTh3RFVxMWZQTE8xWHJWb1ZnR3ZYcnBtbC9md29ORFFVeUN4MkYwSUlJVVRCSlJ2dENiTXB6QVhlRVJFUkFKUXZYOTRzN2IveXlpdEE1bFg5b2lKck9saVBIajBVamlSbjBkSFJCVDRCeXNqSU1ObkFNQ1FraE5xMWF5c1VrUkJDaU55bWRCOU1SakNFZUFGWnUwM2IydHFhcFgxcmEyc0EwdExTek5KK2ZwT1Nra0pnWUNCcXRacnUzYnNySFU2T1B2NzRZeVpObWtSNGVQZ3ozMmY3OXUxY3VuVEo2Tmpnd1lQWnUzY3ZHUmtaVDd5dm41OGZOMjdjTURxV21KaG9jbDVPR3pPT0hUdVdqUnMzOHVlZmZ4cCtCZzBhUkhCd3NORjUwNmRQcDArZlB0bTJMUXFHMDZkUFAvWHo5RFI1WGY4VUZoYkdEei84WVBidnVleWVWM1lYYjNiczJFRmNYSnhaWXhHaXFKQUVRNGdYWUdOakEveC9vcEhic3Y3QnRiS3lNa3Y3K2MydFc3Y0FLRldxRkJxTlJ1Rm9zcGVTa2tKSVNBanA2ZWttTzdXZlBuMDZ4L3Y1K3ZveVlNQUFMbHk0WURoMi9mcDFWcTFhUmJ0MjdaZ3padzZSa1pIWjNqYzJOcFllUFhxd2V2VnF3N0dlUFh1eWJ0MDZmSDE5RFQvdnYvOCt1M2J0TXJuL25UdDNXTGh3SVo5KytxbmhKeVFraEEwYk5oaWRaMlZsUmJseTVTaFdyTmd6dlJZaS81a3hZd1lYTDE1ODV2TS8vL3h6UWtKQ2pJNzUrUGdRSGg3T3VYUG4wT3YxMmQ3dndJRUQ2SFM2SjdhdDArbll1SEhqVTgrclVxVUtOMjdjd00vUHozQXNQajZlYytmT21aenI1K2RIWUdDZzBiRjc5KzZabkpjMXV2eW9vVU9ITW56NGNNUFAwS0ZENmRtekp5a3BLVWJuclZ1M2p2ajQrQ2ZHTElSNE5qSkZTcGhOVm5HUjBzTjA1dURzN016VnExZUppSWpJdFQwd0huWC8vbjJnNk5RakJBUUVBRkN6WmsyRkk4bVVucDdPdW5YcmpLNElSMFJFa0pLU2dvT0RBNy8rK3F2aGVIeDhQQnMyYkdEOCtQSDA3ZHZYcUozYnQyOFRHaHJLQng5OFlEUXR5Y3JLaXNhTkc5TytmWHRHamh4SlltSWk4K2ZQTjRtamQrL2U3TisvbnhVclZ0Q25UeC9zN095NGYvOCtTNWN1TlVyRWtwT1QrZW1ubjJqZnZyM1I0MWhhV3VMbDVjWHMyYk1OeDdJSy81WXNXWUtYbHhkVnExWkZyVlpMY2xHQWhZYUdVcVZLRlpOcGJqRXhNUnc0Y0FCdmIyK2o0OG5KeVJ3L2ZweUpFeWNhSGJld3NNRFYxWlhUcDA4emQrNWNmdjMxVnl3dGpic0pPcDJPR1RObU1IZnVYQll2WGt4SVNBaHBhV25jdkhuVDVPL1h6YzBORHc4UHcrOEJBUUg4OXR0dlJ1ZmN2MytmbXpkdjh0ZGZmd0daU1hGYVdocSt2cjZVTEZuU2NON2JiNzlOcjE2OVNFNU9wbDI3ZGtEbTMwZFd2VnFXYytmT3NYSGpSbDU5OVZYRE1hMVd5NnBWcTR6TzgvSHhNVndvZXZ6NUMxRVlLTjBIa3dSRGlCZFF1M1p0cmw2OXl0bXpaODJTWUdUdGYxR3hZc1ZjYnpzL3lycWlQbXpZTUlVanlhVFJhTGg5K3piKy92NDRPRGdBbWZVWEdvMkdreWRQNHVmblI4bVNKUTJkL05LbFMrUHI2OHViYjc1SnBVcVZETzFzMmJLRk1tWEswTDE3ZHpwMTZvU25weWVmZlBJSlZsWldhTFZhWG4vOWRRWU5Hc1RLbFN2eDhmSGg5ZGRmTjRsbHhJZ1JCQVFFR0paRHRyQ3c0UDMzMzJmRWlCR0djOTU2NnkxYXRHaGhVbHVoVXFseWZJNzc5Ky9QdHNNbjhyOTU4K1lSR2hwcUdPRzhlL2N1R28yRzRjT0hHNTBYRnhkSGZIdzgxYXRYcDFhdFdvYmp1M2J0b24vLy90aloyZUhuNTRlbnB5ZUFJWm5vMUtrVDBkSFJ4TWJHbW96V3RXclZpcTFidHdJWTlnQUtDQWpnMEtGRHpKZ3hBOGdjb1hOemN6UDVQRFp2M2h4M2QzY3NMUzM1OTk5L0RZOExtYU1SaXhjdlp1SENoWlFvVWNMa09WdFlXREIyN0ZoY1hGd014MHFXTEdtU09QVG8wY01vdWNpNmIzYnRBVXlZTUlISmt5ZExZaUZFTHBNRVE1aE5ZUnk1eU9MaDRjR2ZmLzdKUC8vOHczdnZ2WmZyN1I4K2ZCaUFSbzBhNVhyYitVMTRlRGp4OGZFNE9EamtxMExqcVZPbk1uMzZkRlFxRlZldlhzWEh4NGZ4NDhmVHUzZHYzbjMzWFhRNkhULysrQ05seXBUSjl2NFBIanhnMDZaTi9POS8vK1Bnd1lNa0p5ZXpkZXRXNHVMaWlJNk94cy9QajMzNzloRWJHNHVkblIxTGxpeGgzcng1bEMxYjFxZ2ROemMzb3l2Ti84ZmVmY2ZYZUw0UEhQK2NiQmtTS1FsRmc5aXJpTnFsTmpXcnFsR2pSWTJhMVZxdFdrMVJJV2lSRkJWcXBHWlRXeFN4bGFJMVlrUWpSaU5EUkxhTWMzSitmK1NYNSt2SXNKSThrVnp2MTh2ckpjOTVudnRjeVRrNXVhL252cS83emlscGVGSmFXaHIvL1BNUE0yYk1NRGl1MStzeE1UR2hUcDA2dWI2UGk4aDdVNlpNVWQ0SEtTa3BqQjQ5bWg5KytJRml4WXF4ZHUxYU9uZnVyQ3dVOFNTOVhzK2ZmLzdKbkRsenVIVHBFbXZXcktGbHk1Ym9kRHEwV2kyWEwxOG1NaktTbUpnWVJvMGF4ZEtsU3czYU1qSXk0c2NmZndUU1J3c1dMRmhBVkZRVXhzYkdTb0lURUJEQVR6LzlSSjA2ZFF5ZTI5VFVWRW5LangwN2hrNm5vMHVYTGtCNndsdXhZc1VzazRzTXJWcTFNdmc2cTkrRnJJN2xORlhyOXUzYmtseUlRa250UHBna0dFSzhnTmF0VzZQUmFEaDQ4Q0JKU1VtWmh0cGZSbkp5TXBzM2IwYWowZkRlZSsvbFdyc0ZWY2FTdjA5MnJOV1djVGYzOU9uVExGcTBpRnExYXRHblR4OGd2UWkvUm8wYVNuS1JrcEppVUM4VEhoN09WMTk5UmZIaXhURXlNbUxObWpXNHVMZ1FIQnhNWkdRa0dvMkdhdFdxTVhyMGFNcVZLNGVkblIxR1J2OHJpVHQ3OWl3N2QrNEU0UHo1ODFTcVZJbTVjK2RpYVdscGNON2pzcG96bjVLU3duLy8vY2QvLy8wSG9IVDRVbEpTbml0UkVRWEw0Ni9kc21YTEdEaHdvTExneE02ZE96Tk4xWHZjOXUzYjZkMjdOeVltSnZqNit2THBwNS9TdjM5L1NwWXN5ZjM3OTRtTWpLUjgrZkkwYmRxVVVhTkdaYnBlcjlkejh1UkptamR2VHUzYXRWbXpaZzB6WnN6ZzNYZmZwWEhqeGtCNm5kQ1R5Y1dUMnJScFk3QU05OTI3ZDVrd1lRS1FYcFI5OE9CQnVuWHJabkROa1NOSGVQdnR0NVhmZ2F4K0Y3TDZQVWhOVFdYbzBLRUdQemV0Vmd0a1Bib2hoSGg1a21BSThRS2NuSnhvMDZZTkJ3OGVaTW1TSlV5Y09ESFgydmJ4OFNFc0xJeUdEUnNXbUpxRXZOU3VYVHNXTEZpUWJjZFpUV2xwYVV5YU5BbTlYcy9ISDMvTTd0MjdnZlM2aTd0Mzc3Sno1MDd1M0xuRDhlUEg4ZmIyVmpwNWlZbUpYTDU4R1V0TFMxYXVYRWxjWEJ3clY2N0V3c0lDYzNOekJnNGNTSWtTSmFoYnR5N0p5Y25NbmoyYnRMUTB2djc2YTB4TlRhbGJ0eTVyMXF3aE9UbVpxS2dvU3BVcXBTU3hPcDJPd01CQUpRR0I5QTVVVmlzSURSdzRFQ3NySzc3KyttdWFOMitPbTVzYkFRRUJWSzFhVlpuekxsNWRDeFlzd05MU1V0bVlFOUtUajR4TzgvMzc5N0cwdEZUcWEwSkRRMW14WWdXOWUvZm0zMy8vcFV5Wk1yUnIxMDZwYWVqZnZ6OU5telpWVnJFTENRbFI3dTVydFZvbVRweElmSHc4TjIvZVpQZnUzY3A3OHVyVnE4cDBxY2VGaDRmajZPaW92TGNqSXlNei9aNmZPWE1HclZaTFhGeWNNdTB2UER5Y3NMQXdTcFVxUmRXcVZaazBhUkpHUmthWlJrYXlHcG5JNnRpNGNlTW9WYW9VMzMzM0hjdVhMOGZHeG9hZ29LRG4rRWtMSVo2WEpCZ2l6NmhkWUpUWEprMmF4S0ZEaDFpK2ZEbXVycTZVTDEvK3Bkc01Edy9uKysrL1I2UFJNR1hLbEZ5SXN1RFRhRFMwYnQxYTdUQ3lOSC8rZk9MajQrblpzeWNuVDU0MFdONDFJaUxDWVBVb056YzM1c3laQTBERmloV1pQbjA2MWFwVjQ3UFBQdVA5OTkvSDM5K2Z5TWhJSWlJaXVIZnZIa0ZCUWJSdjN4Nk5Sb09WbFJVVksxYms0TUdEZE9yVUNUTXpNNVl1WFFxazN3MHVYNzY4MGpIVDYvVWNQbnlZdzRjUEc4U2FjVWNXMGpkb1hMTm1EWUN5S2s1MGREUUxGeTRrTVRHUjRPQmdrcE9UYy8zbkpmTFBQLy84dzdadDJ6aDE2aFN6WnMxU2xrNE9DUWxScGlvRkJ3ZFRwMDRkUER3ODBHZzBsQ2xUaGxtelp1SGk0b0tIaHdlZmYvNjUwbDVhV2hybTV1YjgrZWVmR0JzYm85VnEyYjU5T3oxNzlxUlZxMWFZbUppd2FORWlJRDBSQ1FrSllkcTBhVmhiVzJOblo2ZU1QZ0RZMmRrcE1Zd2RPNWJhdFdzelk4WU1MQ3dzMEdnMEJBY0hHOVFxUFI3RGhRc1hxRisvdnNIeGpGWFVuaHdaaVl5TXpGUjNFaE1UazZuZFZxMWFjZlhxVmRMUzBwU2FLZ3NMQzJKalkyVWtUeFJhYXZmQkpNRVE0Z1c5K2VhYmZQYlpaM2g2ZXVMcTZzck9uVHRmYXRXbjJOaFkrdmZ2VDB4TURLNnVyZ1ozSlVYK1c3SmtDVHQzN2xUdS9pNWN1QkFURXhPc3JLem8wNmNQTldyVU1GaWQ2VWx2di8wMm8wYU5vbUhEaG5UcDBvVXhZOGJ3eGh0djBMRmpSeUlqSTdsMjdScTdkdTNDeDhlSGZmdjJNWFBtVElvWEw1NWpUQThmUGtTbjB6Rnk1RWdHRFJxRVJxTkJvOUhRdlh0M0tsV3FwSnpuNU9SRWVIZzRPcDFPU1RBZVBYcEVhR2dvOSs3ZHc4VEVKTStXV0JaNUx5Z29pSFhyMWltMUVWOTg4UVdXbHBZWUd4dlRwMCtmVElYUGozdnJyYmRZdTNZdFhicDB3ZGpZbU45Ly94MUxTMHZNek15d3RiV2xXTEZpTkdyVWlOdTNiek5uenB4czkvcHhkbmJHeDhmSFlKVGpjYmR2MzhiSnlVbjUrdkYyUHZua0U2cFZxNVpsdXdFQkFjLzhXZnI2NjY5bitsNUhqaHlwL1AvUm8wZU1IajBhWTJOajR1UGpDUXNMVXhLU3NMQXd4bzBiOTlTbGRJVVFMMFlTREpGbkN1dkl4ZU8rK3VvckxsNjh5UEhqeCtuVnF4Y3JWcXlnYXRXcXo5M083ZHUzK2V5eno3aDA2UkwxNjlmSDNkMDlENklWejhyUHowL1pMeUxqem14T3hhZFBldlRvRWE2dXJrUkVSSER6NWszT25EbEQwNlpOY1hWMXBVNmRPc1RIeDNQczJERk9uVHJGMHFWTEtWZXVIQ2RQbmpSWVZlZEpOMjdjWU55NGNTeGF0QWhmWDE4bVRweEk2OWF0OGZQelkvbnk1UWFyNnhnWkdmSFRUejhCNlhQdXYvMzJXNlpObTBiZHVuV1pQMzgrMGRIUlhMMTZOZHU5RGtUQkZSSVN3cVZMbDVnL2Y3NVNhNUZ4Vi81WnJGdTNqdXZYcitQZzRFQndjREFWS2xTZ1hyMTZRUHJuVUVSRUJJbUppVXljT0pIMzMzK2ZEei84TU1mMlJvMGFsZVZDQjFldlhtWHYzcjFZVzF0bmVxeDA2ZExaSmtGOSt2UjVhbktSbHBiR3JWdTMrUG5ubjdsMDZSSzFhdFVpTWpLUzExNTdEVTlQVCtXOFlzV0tzV3JWS2dEKytPTVBqaDA3eHJmZmZndkFqei8rU0lzV0xmRDA5RVN2MTh0SWhpaDAxTzZEU1lJaHhFc3dOVFZsN2RxMURCbzBpQ05IanRDaFF3Y21UNTVNMzc1OXNiT3plK3IxY1hGeGJObXloZSsrKzQ3RXhFUWFOV3FFajQ5UGtkaGdMem82bXM2ZE8rUGs1TVRHalJ2VkRzZEErL2J0NmRpeDR6T2ZyOVBwU0U1T1ZsWmtLbGFzR0IwNmRPRDA2ZE1NSHo2Y2xpMWJHaFNUdXJpNGtKYVd4dWVmZjA2TkdqVll1blFwKy9mdnovWnVjSEJ3TU1PSEQrZnp6ejlIbzlGdytQQmhhdFdxaGFPakk2YW1wZ3djT0pCNTgrYlJvRUdEVE5jZU9YSUVPenM3WllXdXNMQXd5cFVyaDFhcnpiVFJtQ2o0eXBZdCsxS3JIbDI2ZEFrYkd4dXFWS21DczdPendXTzFhOWZtdDk5K1k5KytmVTlOTHU3ZXZVdEtTZ3JHeHNaWkpndDkrdlRKTXJtQTlDV2ZuNXphOUt6UzB0Sll1WElsL2Z2M1I2dlY4c1VYWC9EMTExL1R1SEZqdnYvK2V6NzU1Sk1zZno3bnpwM2pyYmZlVXI2T2lZbkIzTndjclZaTGFtcHFrZmpNRlNJL1NZSWh4RXV5dExSazQ4YU5MRm15aFBuejV6TnIxaXptejUvUCsrKy9UNHNXTGFoZHV6YjI5dmJZMk5nUUh4L1B3NGNQdVhMbENpZE9uR0RMbGkzRXhjVmhZbUxDdUhIakRKYWZMT3orK3VzdlVsSlNER29IQ29vbkMxRVBIejZzM09VRnd5SnZnUDM3OTJObVpzYUNCUXVVMTIvNDhPSDA2dFdMTzNmdTRPM3R6WlVyVndnTURHVDE2dFhLblNWalkyTVdMbHhJOGVMRldidDJiWllyN3p4NjlJaWdvQ0M2ZHUxSzA2Wk42ZCsvUDNYcjFzWEx5d3NMQ3d0cTFLaUJxNnNybzBhTll0V3FWUWI3SFZ5L2ZwMWp4NDR4ZlBod0pjRzVlL2N1TGk0dTlPelpzMGlzVWxiVVhieDRrZHExYXl2djZlKy8vOTdnL1IwYUdvcGVyK2YxMTEvSHljbUovZnYzTTJIQ0JDVzVlSHlmREVpdkV3c0pDV0hEaGcxTW1UTGxoVlpoc3JlM3ozRUVJeWV6WnMyaVg3OStXRmxaTVczYU5NYU9IYXZVY0EwWk1vVGh3NGZ6M1hmZkdmd3VKU1ltY3ViTUdjYU9IYXNjeTBpdXAweVpZckJwcFJBaWQwaUNJZktNMmdWRytVbWowVEIyN0ZpNmRPbUNoNGNITzNmdVpOMjZkUVk3UG1mRnhNU0VidDI2TVg3OGVJT09ZVkhRcmwwN2poOC9Ubmg0dU5xaFBGVjBkRFF6Wjg0ME9QWmtrVGVBdDdjM1E0WU00ZkRodzN6MTFWZWtwS1JRdkhoeFdyWnNTYmR1M2JDMXRXWHExS2xjdUhDQmJ0MjZzVy9mUHFaT25jcXdZY01JQ1FuSmRNYzNQajRlWTJOajdPM3RHVGx5Sko5Ly9qbE9UazRzWHJ4WVdjSEgydHFhOGVQSE0yblNKSGJ1M0ttOGoySmpZL242NjYrcFc3Y3VqUm8xNHRkZmY2VkVpUkxjdm4yYkNoVXFVSzVjT1E0ZE9rU1pNbVZJU0Vnb01vbHRZYk50MnpiOC9QeVVyeDh2OG9iMFl2QUJBd1l3WnN3WUhqeDR3TkdqUjdsMTZ4WjZ2WjR5WmNwUXQyNWRhdGFzeWNtVEovSDI5dWFqano1U2R2OU9UazQyV0VvVzBxZGoxYXRYai9Ianh3UHBJd3BaalVia2RPUGcvdjM3Mlk1Z1pEZHRMeTB0alljUEgxS2hRZ1dxVnEzS3BrMmJjSEZ4TVZqS3RuVHAwZ3dZTUlBcFU2WW9LNzRCTEYrK25KRWpSeW9qakRxZGp0VFVWQUNhTm0yYWJaeEN2TXJVN29OSmdpRkVMbkoyZHNiVDA1TlpzMmF4Wjg4ZWpoNDlTa0JBQUJFUkVTUW5KMk5tWmthcFVxV29XYk1tTFZxMG9IUG56a1Yya3llTlJrT3hZc1VLL0c3bHljbko5T2pSZzJIRGh1SGc0UEJNeSttKy9mYmIxS2xUaDE2OWV0R3VYVHNDQXdOWnRtd1pWNjVjb1hQbnpzeWNPWk95WmN2U3BrMGJ2dnJxSzZXejllU1VKV3RyYXp3OVBibDQ4U0tUSjArbWR1M2FUSnc0VWRtakkwUHIxcTF4Y25KU1Z0OEpDUWxoL1BqeFZLMWFsZW5UcHhNYUdzclpzMmM1ZlBnd0pVdVdwRjY5ZWtSSFIzUDI3Rm4rK09NUDlIcjlVK2ZhaTRKSHA5UFJ1WE5uT25YcXBDeEdrQk56YzNNQ0FnTG8wNmVQVWlzV0VCQ0FwNmNuam82T2VIbDVZV3BxeXJwMTZ4ZzBhQkNOR2pYS1ZPUnRhV21wckNZRjZkTUJzeHFOeUdrVlBBY0hoMnhITUZ4ZFhiTThibVJreE9MRmk2bFNwUXIrL3Y0NE9UblJwRW1UVE9kMTc5NmQ0OGVQSzEvdjNMbVRXclZxMGE1ZE8wSkRROW01Y3ljblRweFFwa0JHUlVXeFk4Y09ybDI3Um14c2JMWXhDeUdlajBZdlZYNUM1TGtQUHZpQW16ZHZzbWZQSGh3ZEhkVU9wMURLcTdzMSsvZnZwMjNidGkrMUlkZU5HemQ0OE9BQkRSczJ6SlFjM0wxN2w1VXJWK0x2Nzgrd1ljTVlNR0JBbG0xazdDbVFuYWlvS0tVNDl1TEZpMFJIUjlPeVpVdURjOWF2WDArN2R1ME1OalhjdlhzM29hR2hEQjQ4T0ZmM0lsSDc3bGxSOE9SS1RjOHJORFNVcEtTa0xKZU1QWGZ1SEo2ZW5wUXFWWXJ2di84KzJ6WjBPdDF6LzI0a0ppWm11NE44Y25LeXNnOUhkaElTRXA0cG9Rb05EY1hJeU1qZzkwYXYxL1BISDMvUXJsMDdnL2Y3MXExYnFWaXhvdksrRmJsTFBnK0tIa2t3aE1nSEkwZU81UFRwMDN6Ly9mZTBiOTllN1hCVWQrZk9IZDU0NDQxY2JmTlYvd09tMCtuUTZYU0ZwdGowVlg4OVJMb1hTU0NFZUpKOEhoUTlCVy9yWENFS29Zd2R1WitjczE4VWhZV0Y4ZDU3NzlHcVZTdFpnLzR4eHNiR2hTYTVFSVdISkJkQ2lCY2hDWWJJTXk0dUxqTGMvUDhrd2ZpZm8wZVBBbENyVnExY25aSWpoQkJDaUhScTk4SGtyN3NRK1NDamtQbk9uVHZxQmxJQTdOcTFDeURIVGVXRUVFSUk4ZXFTVmFSRW5wRzVsditUVVpCWUVQZDh5RS8zN3QwaklDQUFjM056T25mdXJIWTRRZ2doUktHa2RoOU1SakNFeUFjMk5qYUFKQmpIamgwRG9INzkrcks1bFJCQ0NGRklTWUloUkQ2d3NiSEIwdElTclZaTFJFU0UydUdvSm1QbmF4bTlFRUlJSVFvdlNUQkVubEc3d0tnZzBXZzB5dkswMjdkdlZ6a2FkZHk2ZFl1clY2OWlhV2twOVJkQ0NDRkVIbEs3RHlZSmhoRDVwR1BIamxoWVdCVFpsYVQ4L1B3QWFOYXNXYWJONW9RUVFnaFJlTWhmZVpGbjFDNHdLbWdhTldyRWlSTW4xQTVETlgvODhRY2dxMGNKSVlRUWVVM3RQcGdrR0VMa0U0MUdvM1lJcWxxNGNDR2JObTJpWmN1V2FvY2loQkJDaUR3a0NZWVFJbCs4OGNZYlRKdzRVZTB3aEJCQ0NKSEhwQVpENUJtMUM0d0txdGpZV0c3Y3VLRjJHRUlJSVlRb3BOVHVnOGtJaGhENUtDa3BpZGF0V3dQcXo0OFVRZ2doaE1nTE1vSWg4c3k1Yytla0UvMEVjM056cksydEtWKytQRWxKU1dxSGt5K21UNTlPMTY1ZE9YTGtTSjQrajRXRkJRRHg4ZkY1K2p6aTZSSVRFNVgveStzaFJOR1c4WGxnWm1hbWNpUkZpOXA5TUVrd2hNaEhHbzJHSTBlTzhQdnZ2eXNkNHNKTXI5ZHo5T2hSUWtOREtWZXVYSjQrVjZWS2xRQUlEZzdPMCtjUlR4Y2FHZ3Frdi83eWVnaFJ0R1Y4SHBRdFcxYmxTRVIra2dSRENKRm5OQm9OZS9mdVpmUG16VGc3TytmcGMvWG8wUU1BZDNkM3JsKy9Ua0pDUXA0K244Z3NNVEdSb0tBZ0ZpeFlBS1MvL3ZKNkNGRTBQZmw1MEs1ZE81VWpFdmxKbzlmcjlXb0hJUXFuak9JaW1TWWw4a05xYWlwanhvemhyNy8rVWpzVUFkU3FWWXRpeFlweDl1eFp0VU1SUXFpc2R1M2EvUHp6ejVpYW1xb2RTcEdoZGg5TVJqQ0VVTW10VzdjWVBudzRhV2xwYW9kU0tKaWFtckpreVJKR2p4NU5sU3BWTURjM1Z6dWtJc2ZNekl5S0ZTc3lkT2hRVnExYXhkS2xTK1gxRUtLSWV2enpRSktMb2tkR01JUlFTY2JkaFYyN2RsR21UQm1WbzhsOTU4NmRvM0xseXRqYTJxb2RpaEJDQ0NIeWtZeGdDS0dTd1lNSEF6QjgrSEFLWTU0L2YvNThPblRvd01tVEo5VU9SUWdoaEJENVNCSU1JVlF5YXRRb1RFMU5DUWtKVVZiWktDeUNnNFA1OTk5L01USXlva0dEQm1xSEk0UVFRb2g4SkFtR3lETnE3eUw1S3NoWVZXUEdqQmtxUjVLN3ZMMjkwZXYxZE83Y3VVZ3N4eXVFRUVJVUpHcjN3U1RCRUVKRjMzMzNIY2JHeHB3L2Y1NklpQWkxdzhrMUdTczVkZXJVU2VWSWhCQkNDSkhmSk1FUWVVYnRYU1JmRlUyYk5nVmc1TWlSaGFJVzQvVHAwMFJHUmxLeVpFa1p3UkpDQ0NGVW9IWWZUQklNSVZUMnd3OC9VS3hZTVlLRGd3a0lDRkE3bkplMmFkTW05SG85dlh2M3h0allXTzF3aEJCQ0NKSFBKTUVRb2dENDlOTlBBUmcyYkJpcHFha3FSL1BpOUhvOTU4K2ZCNkIxNjlZcVJ5T0VFRUlJTlVpQ0lmS00yZ1ZHcjVKUFB2bUVraVZMTW1MRWlGZDZNNkxkdTNjVEZ4ZEg1Y3FWY1haMlZqc2NJWVFRb2toU3V3OW1vdG96Q3lFTStQbjVxUjNDUzl1NmRTc0FBd1lNUUtQUnFCeU5FRUlJSWRRZ08za0xJWEpOZUhnNDU4NmRvMG1USnRqYjI2c2RqaEJDQ0NGVUlBbUdFQVhVOGVQSGFkR2loZHBoQ0NHRUVFSThGNWtpSlVRQms1Q1FRT3ZXcmRIcGRQajQrRkN0V2pXMVF4SkNDQ0dFZUdhU1lJZzhrMUZjSkh0aFBCOHJLeXZhdDIvUHpaczNlZU9OTjlRTzU1bm9kRG8wR2cxR1JySnVoQkJDQ0tFMnRmdGcwaHNRb2dCeWMzUER4OGVIWXNXS3FSM0tNL0gyOXFaTm16WjRlbnFxSFlvUVFnZ2hWQ1lqR0NMUHlNakZpM3ZWUmdMT25EbERYRndjRFJzMlZEc1VJWVFRb3NoVHV3OG1SZDVDdkFLOHZiM3AzYnMzeFlzWFZ6dVViTjI1Y3dkSFIwZk16YzNWRGtVSUlZUVFLcElFUTRnQzdzc3Z2K1R3NGNOVXIxNmQ5ZXZYeS80U1FnZ2hoQ2pRWHExNUdPS1Zvdll1a29YRjdObXpLVkdpQk5ldVhXUDI3TmxxaHlPRUVFS0lBazd0UHBna0dFSVVjQllXRnF4Y3VSSWpJeU44ZlgzeDlmVlZPeVJGWEZ3Y3g0NGRRd1pDaFJCQ0NKRkJwa2dKOFlyWXZIa3o4K2JOdzlUVWxCVXJWbEMzYmwyMVEyTHUzTGxzM2JvVlYxZFhKazZjcUhZNFFnZ2hoQ2dBWkFSRGlGZEVuejU5Nk5XckY2bXBxWXdkTzVibzZHaTFRK0xBZ1FNQTlPalJRK1ZJaEJCQ0NGRlFTSUloeEN0azh1VEoxSzFibDdpNE9FYU1HS0ZxTEZGUlVjVEV4R0JrWlBUS2JBZ29oQkJDaUx3bkNZYklNMm9YR0JWR0ppWW1MRm15Qkh0N2UyN2N1TUhYWDMrdFdpdy8vUEFEZXIyZW5qMTdZbUZob1ZvY1FnZ2hoRENrZGg5TUVnd2hYakhXMXRaNGVYbWgwV2d3TmpaV3JjRDYyTEZqQVBUdDIxZVY1eGRDQ0NGRXdTUkYza0s4b2g0K2ZJaWRuWjBxKzJMY3UzZVA3dDI3WTJSa3hQSGp4ekV6TTh2M0dJUVFRZ2hSTUptb0hZQVE0c1dVS0ZGQ3RlZWVQMzgrZXIyZWZ2MzZTWEloaEJCQ0NBTXlSVXFJUWtDdjErUHU3azVVVkZTK1BOK1pNMmNBK1BEREQvUGwrWVFRUWdqeDZwQUVRK1FadFF1TWloSVBEdzgyYmRyRXA1OSttdWZQRlIwZFRYSnlNa1pHUnJ6MjJtdDUvbnhDQ0NHRWVENXE5OEZraXBRUWhjQm5uMzNHK2ZQbmNYTnp5L1Buc3JhMnh0UFRrOURRVUV4TlRmUDgrWVFRUWdqeGFwRWlieUVLaWJTME5JeU1aRkJTQ0NHRUVPcVNCRU9JUWtxdjE2dXl3cFNhdEZvdGUvYnN3ZGZYbDhEQVFKS1NrdFFPcVVpeHNMQ2dVcVZLOU9qUmd4NDllcURSYU5peVpRc2JObXdnSUNDQVI0OGVxUjJpRUNLZldGaFlVTDE2ZGZyMjdjdEhIMzBrSTk1RmpDUVlRaFJDVjY5ZVpkeTRjVXlmUHAwV0xWcmtXcnVQSGoyaVdMRml1ZFplYnRKcXRVeVpNZ1YvZjMrMVF4RkF3NFlOU1VwS3dzL1BUKzFRaEJBcWE5R2lCYi8rK3Fza0dVV0kxR0NJUEpOUlhIVHUzRG1WSXlsNnpwNDl5NE1IRDVnOGVUTGJ0bTJqZE9uU0w5MW1XbG9hYmRxMG9YejU4bmg3ZTJOdGJaMExrZWFlUFh2MjRPL3ZUOFdLRlprNmRTcVZLMWZHeHNaRzdiQ0tsUGo0ZUlLRGczRjNkK2ZzMmJQRXhNUlF0V3BWM04zZHFWR2pCcmEydG1xSEtJVElKM0Z4Y1FRR0JqSjE2bFNPSHorT2w1Y1hZOGVPVlR1c0lrUHRQcGhNMkJhaUVPcmJ0eStkTzNjbUtTbUovdjM3bzlQcFhyck5sSlFVdEZvdGhpSEpxQUFBSUFCSlJFRlVRVUZCQlhMdkMxOWZYd0NtVHAxSy9mcjFKYmxRZ2JXMU5YWHExT0diYjc0QndOTFNFbmQzZDVvMGFTTEpoUkJGakkyTkRTNHVMbmg0ZUFELys0d1dSWU5Na1JLaWtFcE9Uc2JWMVpVN2QrNVF1WEpsTm0zYTlGelhQM3o0a0pNblQ5S3VYVHZNemMwQlNFMU41ZkxseTlTdlh6OHZRbjRwelpzM0p5a3BpY09IRDB0eW9iS0VoQVJhdG15SlhxL0gzOTlma2dzaGlyRDQrSGdxVjY2TWhZVUZ0MjdkVWpzY2tVOWtCRU9JUXNyYzNKelZxMWRqWm1iR3YvLyt5K2pSbzUvcit2ajRlS1pQbjg3YmI3L05wNTkreW9vVks3aDE2MWFCVEM0QXBhQmJrZ3YxV1ZsWkFhRFJhQ1M1RUtLSXk1aE9LNHR1RkMyU1lBaFJpTm5aMmJGaHd3WUFUcDA2eGVyVnF6T2RrNUtTa3VXMUdVdmU2blE2L3Y3N2I1WXZYNDZycXl1ZE9uVmk2dFNwN042OW04VEV4THdMWGdnaGhCQ3ZKRWt3Uko1UmV4ZEprYTVTcFVvc1hMZ1FBRTlQVDg2ZVBRdEFhR2dvWGJ0MlplM2F0VmxlWjJ4c25PWHgrL2Z2czIvZlBxWlBuODZ1WGJ2eUptZ2hoQkJDdkRDMSsyQ1NZQWhSQkxSczJaSng0OGFSbHBiR2lCRWorUFhYWCtuWnN5ZWhvYUdzWHIwYXJWYWI2WnJzRW93TUZTdFdwRmV2WG5rVnNoQkNDQ0ZlVWJKTXJjZ3pzanh0d2FIUmFCZ3dZQURYcmwzajVzMmJMRml3UUhrc0tTbUpxS2dvSEJ3Y0RLNTUycTdnWGw1ZW1KaklSNGdRUWdoUjBLamRCNU1SRENHS2lORFFVQzVjdU1DTkd6Y3lQWmJWTkttY1JqRGMzTndvVmFwVXJzWW5oQkJDaU1KQkVnd2hpb0N0VzdmU3MyZFB3c0xDc24zOHlSVStza3N3cWxldlRxZE9uWEk5UmlHRUVFSVVEaksvUWVRWnRYZVJGT21TazVQWnQyOWZwczMyZERvZEtTa3BKQ2NuazV5Y1RNMmFOVWxPVHNiQ3dvSnk1Y3BSdjM1OUVoTVRNVGMzTjBnMmxpOWYvdFRwVTBJSUlZUlFqOXA5TUVrd2hDamt6TTNOV2I1OE9kdTNiMmYyN05sb3RWcmk0K05KVEV6azhYMDJNd3E5RXhJU3VINzlPdGV2WDFjZXM3S3l3c2JHaG1YTGxpbHJtZ3NoaEJCQ1pFVVNESkZuWk9TaTREQTJOdWE5OTk3anYvLytZKzdjdWVqMWVpd3NMR2pkdWpYTm16ZW5TWk1tT0RvNlltdHJTMnhzTEJFUkVadytmWm9USjA1dzZOQWhFaElTZVBUb0VRRUJBVFJyMWd5TlJxUDJ0eVNFRUVLSWJLamRCOVBvSDcrRktZUW9sSktTa2hnM2JoemJ0Mi9Iek15TUlVT0dNR3JVS0VxV0xQblVhNk9qbzFtK2ZEbGVYbDRrSlNYUnRtMWJWcTVjaWFXbFpUNUUvdXpVSGc0V2h1VDFFRUprS0YyNk5FQzJkWUNpOEpHSjFFSVVjbHF0bGhFalJyQjkrM2Fjbkp6WXNXTUhNMmJNZUtia0F0SjNBNTg4ZVRKK2ZuNVVxMWFOZ3djUE1tREFBRkpUVS9NNGNpR0VFRUs4aWlUQkVIbEc3VjBrUmJyRml4ZXpiOTgreXBZdHk0NGRPNmhYcjk0THRWT3RXalY4ZlgxeGRuYm14SWtUekpneEk1Y2pMYmpTMHRJeUhYdXlhRDYzMmhWQ0NDRmVsdHA5TUVrd2hDakVybDI3aG9lSEI4V0tGV1BqeG8wNE9qcStWSHYyOXZaczNMZ1JLeXNyVnE5ZVhTU212OFRHeHZMQkJ4OXc2TkFoZytNZmYvd3hQLzMwRTFGUlVkbGV1M1RwVXViUG42OFUwTWZGeFRGczJEQisvLzEzZHU3Y3laZ3hZL2o5OTkrenZUNDVPWmtKRXlaaytqbGZ1SENCQnc4ZVBQUDNFQjBkalllSFI3YWpUbWxwYVV5Y09KR0FnSUJuYmxQa2p0eElWRi9rT2JSYWJaYnYzZERRMEtlMkZ4TVRreXNqbUxHeHNjOTFma3hNekZQUGlZdUx5M1RzM3IxN0JsL3JkRHFEWmJraklpS2U2ZmtEQWdLVTMyVWhSTTRrd1JCNTV0eTVjMFdpQTFxUXVidTdvOWZyR1R4NE1GV3FWTW1WTnN1WEw4K0VDUlBRNi9YTW5qMDdWOW9zeUs1ZXZjcXRXN2ZZdFdzWGlZbUp5dkdrcENTT0hqMmE0NGFFM2JwMVk5T21UY3laTXdjQVMwdEx6cDA3aDV1Ykd6Tm56dVRQUC8vRTA5UFRvTjNIbVptWjRlL3Z6L3o1OHcwNmd4Y3ZYcVJyMTY1NGVucm1HSHRBUUFEWHIxL0gwdElTSHg4ZkRoNDhtT1Y1UmtaR25EaHhncFVyVjhxb1NqN1M2L1UwYWRLRTI3ZHZHeHcvY09BQXg0OGZmNlkya3BPVCtlNjc3M0k4NTkxMzM4MzBIcnR4NHdidnZQTk9wa1RWMWRXVjgrZlA1OWllaFlVRmd3WU55cFNnaElTRUdIeDkvLzc5SE5zNWVmSWsvZnIxeS9iOS82VG16WnZ6M252djVmaXZaY3VXL1BmZmZ3YlgzYmx6aDNIanhpbXI1dWwwT3Q1NjZ5M2xtbWJObWozVDM2b0pFeWJnNStkbmNPenUzYnZ5T3lNS0pMWDdZTEtLbEJDRlZFaElDSHYzN3NYVzFwWXZ2L3d5VjlzZU5HZ1FTNWN1NWRTcFU5eThlWk5LbFNybGF2c0Z5ZG16WnpFeU1tTGl4SWxZV2xvU0hoNk9vNk1qSmlZbVZLbFNCVnRiMjJ5dmRYSnlvazZkT2tSSFJ4c2NIenAwS0NOR2pLQno1ODQwYXRRbzI0SjVqVWFEc2JFeGpSczM1dXJWcTVpWm1YSDI3Rm5LbFN0SFNrb0txMWF0NHZYWFg4ZlkySmlRa0JBKy92aGppaFVycGx4LzZOQWgxcXhad3pmZmZBT2tKMFVCQVFIVXFsVUxTTjlnc1UyYk50amIyMk5xYW9xTGk0dnNjWktQTWxaamMzSnlNamoremp2djBLdFhMMkpqWTNuMzNYZXp2SGJuenAyWW01dlR2bjE3enB3NWsrUHptSm1aWlhxUG5UNTltczZkTy9QYWE2OFpIRGMyTnFaQmd3WTV0bWR1Yms3NTh1VzVlZk1tVmxaV25ENTltcFl0V3pKaXhBaE1UUDdYcmJoNjlTckhqaDJqVktsU0FKdzZkWXFtVFpzcWozZnExSW1USjArU25KeHNFTi9WcTFjeE5UV2xjdVhLQnM5YnZIaHhmSDE5YzR5dGVmUG1tVVpxbXpScHdxUkprN2g3OXk1dnZQRUdKaVltRkN0V1RHbXJmdjM2VDUwNmV1Yk1HUzVmdnN6UFAvL016ei8vckJ5L2N1VUtRNGNPWmNLRUNUbGVMMFJSSXdtR0VJV1V2NzgvZXIyZXRtM2I1dnFLVHhZV0Z2VHAwd2N2THkrMmJkdkd4SWtUYzdYOWd1VElrU01VTDE2Y2pSczM4dkRoUTg2ZVBjdmF0V3VmZWFuZUw3NzRnamZlZUFQNDMxU01FaVZLNUhqTm1UTm4yTDE3TjVCK2wzdmJ0bTNzMnJXTGloVXI4dmZmZnh1YzYrYm1wdnovd29VTC9QRERENWlabVFIdzU1OS9ZbXRyeXovLy9BUEF4bzBiQ1FvS1l0R2lSYlJvMFFJZkh4L1dyRm5EK3ZYcm4rbDdFYm5QMk5pWVE0Y080ZVRreE83ZHUvSDM5d2ZTNzR6UG16ZFBHVlVxVmFvVVhsNWVtSnFhQXJCanh3NG1UNTZzdkE5RFFrSUlDQWlnUTRjT0FIejExVmVNSERtUzh1WExaL2xlUFhEZ0FKTW5Ud1lnT0RnWUN3c0x5cFFwaytQNzJ0M2RuY09IRDJOdWJxNk1ZT3IxZW95TmphbFNwUXA2dlY3cHRGKytmSmxseTVZcHlRWEFUei85aEx1N2U2WjJCdzhlYlBEMTdkdTNxVnk1TXBzM2I4NzBzM29hRXhNVDVXZjBPQjhmSDhxVkt3ZWtUODBxWHJ6NGM3VTliOTQ4WEYxZGNYTnp3OExDQW9BTkd6YncyMisvTVhMa3lLZkdKVVJSSXdtR3lET3lUS1c2amgwN0JxVGZEYzBMTFZxMHdNdkxpNy8rK2l0UDJpOElnb0tDQ0FvS3d0SFJrVk9uVGhFWkdVbE1UQXhmZnZsbGpuT3hRME5ET1h2MkxBRHg4ZkhZMk5nWWRQUXo3cFpxTkJvdVhicUVoNGNIRHg0OFlQTGt5ZGphMmxLN2RtMmxNNm5YNjdHMXRTVXNMSXkvLy82YlNaTW1vZFBwY0hGeHdkTFNrakpseXJCeTVVcjgvZjBaTzNhczBybTZkdTBhMTY1ZDQ4MDMzMVRtMWFla3BGQy9mbjNXcmwxTGd3WU5NRFUxcFZtelp0aloyZVhsajFFODRlN2R1d3dmUGh4emMzTkNRME5ac21RSmRlclU0ZUxGaTFuVzVHemV2Qm05WHErTURzVEV4UERQUC84b2lmM1ZxMWNaUFhvMFZsWldORzdjR0Z0Yld3SUNBaWhmdm55V3p4OFRFOE9aTTJlWVBuMDZrSjZjbEN4WmtsMjdkdVVZOTZSSmsyalpzaVdWSzFlbVpNbVNwS1NrTUdUSUVINzQ0UWZzN2UwTlJyOTI3ZHJGRjE5OG9YeTljK2RPZERwZGppTVFSNDRjb1hIanhtemJ0bzArZmZwa2V2emh3NGU4OTk1N0JzZlMwdElNbmplN2VvcU01QUxTcHc3V3JGblQ0UEdVbEJSTVRFeVVoT2x4YTlhczRjMDMzMlRDaEFsNGVucnl4UmRmc0dYTEZyWnUzY3E2ZGVzSzNKTGRRb0Q2ZlRCSk1JUW9wSzVjdVFKQTNicDE4NlQ5ak9rTHdjSEJlZEorUWZEYmI3OWhabWJHK3ZYcnNiZTNaOHlZTVp3N2Q0NnBVNmN5WThZTVltTmowV3ExQnROQ0FHeHRiZm5oaHg5NCtQQWhrTDRUK3FwVnExaTFhaFV1TGk1VXExWU5TSy9SK1Bubm4wbE5UY1hNekV6WnlORFMwcExWcTFjRDBMUnBVN3AwNllLcnF5dG56NTRsTGk2TytmUG5VNjFhTmNxVks4Yy8vL3lEaVlrSnk1Y3ZWenBSMGRIUjlPdlhEOENnazJsblo0ZWxwU1VYTDE0a0pDUkVwa09wcEh6NTh1elpzd2RJbjc3ajYrdExlSGc0b2FHaFJFVkZNWFRvVUpZdFc4YXRXN2NvVmFvVXRXclZVcWExQVp3NGNZS3RXN2NxVTZ1NmQrK09yNjh2TjI3Y0lESXlFbHRiMjB6dnljZjUrdm95WU1BQXBrMmJCc0NZTVdPb1diUG1NNzBmYXRTb1FlL2V2ZG03ZHk5SGp4NmxldlhxMk52Ylp6b3ZKU1hGb082clVhTkd0R3paa3BFalJ5b0o3NVVyVnloVnFwVEJLTWRISDMya3ZIZWZWS3BVcVV3SlNvY09IZmpsbDE4b1U2WU1rRDV5a2lFeE1aRWhRNGFRbEpSRVdsb2FjK2ZPcFdiTm1temR1aFZYVjFmbHZGYXRXdEdsU3hlU2s1UHAyTEVqVTZkT1ZSNzc4ODgvMGVsMFNqTG01T1RFZ0FFRHNMYTI1dGRmZjFWR000UVFoaVRCRUhsR1JpN1VsZkZIL1BFN2Q3a3BvMU1RR1JtWkorMnJMUzR1amgwN2RtQnRiYzJKRXlkbzA2WU41ODZkbzNmdjNsU3RXaFZJTDFMdDJMRWpQWHIwWU1DQUFjclVKMHRMUzM3NTVSZEtsaXpKZ0FFRHFGaXhJblBuemlVNE9KalNwVXNiTFBGclptYkc4T0hENmRxMWE2WVlNb3BIRHgwNnhLNWR1M0J3Y0NBd01KQ3hZOGN5WU1BQU5Cb05hOWFzWWNtU0pVeWJOazFKU3V6czdPalpzeWNYTDE0MFdCVW9Pam9hclZaTDVjcVZXYlZxbGNGS09rSTlNVEV4aElXRjhmcnJyek4xNmxSbXpweEo2ZEtsY1hCdzRPdXZ2MWFTeW93NzVWdTJiTUhMeTB0SklxNWV2YXJjMlgvOTlkZng4UERJTVZsWXQyNmRVa2VRbHBiRytmUG5tVGR2bnZMNEw3LzhRdVBHamFsZXZYcW1hMjF0YlduYXRDbDZ2WjVMbHk0eGFkSWtMbDY4YUxDcTFLVkxsK2pldmJ2QmRSbDFFUmtMRS9qNitySml4UXAyN05paGpMcWxwS1RrV0dDZTFmU3Q1T1JrSmJrQUtGYXNHTC8rK2l0OSsvYkYwdEtTeFlzWFU2cFVLVnEzYmszWnNtWHg4L09qVEpreU5HdldUTGxtL3Z6NStQbjVaZms3V0xkdVhabzBhUUtrcjd6MTk5OS9ZMjl2VDFwYUd2ZnUzU3ZVOVdmaTFhWjJIMHdTRENFS3FVZVBIZ0VZRlAzbUpuTnpjeUM5VTFBWXJWbXpobEtsU3RHMGFWTm16cHpKaGcwYlNFNU9wbWZQbnNvNW5UcDF3dG5abVI5Ly9KRzllL2Z5MjIrL0tUL3ZzbVhMS3VjZE9IQ0E5OTU3RHdjSEIwNmZQbzJEZ3dPMnRyYkV4OGVUa3BMQ3I3Lyt5cnZ2dnF0MEN2LysrMjkrLy8xM2poOC9Ua3BLQ2c0T0RwUXVYWnJ0MjdjemFOQWdTcFFva1drNnk1VXJWd3ltaTB5ZE9wV09IVHRTbzBZTnBXTm1aMmRIZkh3ODV1Ym1USmt5aGRHalIrZnB6MUJrNytIRGgvajUrUkVkSFkyL3Z6OVZxbFRCMzkrZnhZc1hLNzliUmtaR2ZQMzExN2k2dXJKMzcxN2VmLzk5QUZhdlhzMi8vLzZyakNKbWpHQ2NPblVLRnhjWHpNek1zcTJsOFBQejQvMzMzMmYrL1BuVXFGRkRXU3YvOFdrK0gzendBWk1uVHlZOFBKekZpeGZ6K3V1dmMrdldMWVlNR2FMVUxtUk1ZVHA2OUNpUWZtYy9JeUd1VUtFQ3YvLytlNWFGMDRtSmlTeGR1aFFiR3h2bXpwM0xUei85eEpneFl3Z0xDMlBxMUtsVXFGQUJGeGVYVEhVVWFXbHBhTFZhUHZqZ0ExSlNVcFQzK1owN2R6Sk5tekkyTnFaWnMyWTRPVGtaRkh5SGhZV1JtcHJLdFd2WGVPZWRkNVFiQWhtTEh6Um8wSURYWDMvZG9LMk1uMHRRVUJCYnQyNWw0TUNCVksxYWxmLysrNDhmZi95UjBOQlFtalZyUnYzNjlhbFVxUktsU3BWNjV2b3NJUW96U1RDRUtLUXNMQ3hJU0VqZzBhTkhXRnRiNTNyN0dZbEZSa0Z4WVhMejVrMTI3TmpCVHovOVJNV0tGYmw0OFNKWHJseWhYcjE2bWU1WURodzRFQk1URXp3OFBBZ05EYzN5am1iWHJsMlZsWnc4UER5d3M3Tmp5SkFockYyN2xoczNibVM2NDJ4a1pNU3VYYnR3Y1hIaHdvVUwxSzVkbXhFalJtQmhZYUdNVWp6SndjRWhVeHNKQ1FsY3ZIZ1JCd2NISUgwRUl6SXlFbXRyYTJ4dGJXVjVUWlVjUDM2Y2Z2MzZNV1BHREdXMENkSkhxaDZmdWdQcEhlaHk1Y3JSc1dOSGcrUGR1M2RYcHRwbGpHQmN2bnladFd2WEtpTU1UMHBKU2VIQ2hRdE1talNKeE1SRUJnOGVURUJBQUo5ODhvbkJlWmFXbGl4WnNvVEpreWZ6MDA4LzhlMjMzMUtoUWdVT0hqekk1Y3VYcVYyN3RuTHVtVE5ucUYrL1BxYW1wc3FvaFkyTkRZNk9qdXpmdjE4cE9vK0ppZUh3NGNQRXhzYnk2YWVmWW1scHliaHg0ekEzTjJmSmtpWGN2WHVYWmN1V1pUdmw2TUdEQjVRclZ3NGZIeCtENDYxYXRWS21UYVdtcG1aWjRKMmhXclZxVkt0V2phNWR1N0o1ODJZbFNkcTZkU3RuejU3TmxGd0EvUGZmZit6ZXZadkZpeGRUdlhwMS92enpUNFBIWTJOam1UVnJGcWFtcGxoWldiRjI3Vm9hTldxVWJReENGQldTWUlnOG8zYUJVVkhuNk9qSXpaczNDUTBOemJVOU1CNlhzY1o5VnZPdlgzVldWbFlzV3JRSVoyZG5JSDBmZ1N0WHJqQnMyTEFzei8vb280OTQ5T2hSanRQUmtwT1Q4ZmIycG5IanhuaDRlREJnd0FDMmJ0MUtxMWF0S0YyNnRNRzViNzc1SmoxNzl1VExMNytrYmR1MlFIckNNSGJzV01hT0hZdUZoUVZObXpabHlKQWhmUHJwcDlrK3A0bUpDWDM3OXVYRER6L0V4Y1dGZ1FNSHNtUEhEbVZsSVVrdzFOR3NXVFBXcjEvUDIyKy96WW9WSzVUalE0Y09aZFNvVVJnWkdkR3FWU3VPSERtU2JSczFhdFJnMjdadHdQOUdNTHAzNzY0c0E1dlZhL3Znd1FNKy8veHpJRDJKbUQxN05oTW5UbFNtQUQxcDl1elptZmJvR0Q5K3ZNRU5pNHNYTDdKczJUSTZkZXBrY0Y3YnRtM3AxNitma21CRVJrYlN2WHQzTkJvTjE2OWZaK0hDaFl3Wk00YUlpQWlXTFZ2R045OTh3N2x6NTJqZXZIbVdzWVNHaGxLeFlrVWdmU25haktUNThSR013TUJBNXN5WlE0OGVQYkw5dVdXd3RMVGt6cDA3dlBIR0cyemN1Skc1YytkbU91ZkFnUU9ZbXBveWRPaFFObS9lckNReUhUcDBZUC8rL2NwNUxWcTBZUHYyN1lTRWhPUlp6WnNRejB2dFBwZ2tHRUlVVXJWcTFlTG16WnRjdW5RcFR4S01temR2QXVuVElRb2JSMGRIWldwRlZGUVUzdDdlZE83Y21jYU5HMmQ3elpBaFE3SjlMRG82bXVIRGgxT3JWaTJhTld1R3U3czdJMGFNSURRMEZBOFBqeXl2K2VhYmJ6Sk50Y2p0Z3RLVWxCU3B3MUNCa1pFUmI3LzlkcWJqei9QNlBxMGdPeUVoSWRPeHgyc1ZJRDJCK1BiYmI3TnR3OFRFUkVteU01aVptUmtVV25mbzBDRlRjZ0hwMDVRQ0F3T1ZyNTJkblltT2ptYjkrdlVZR3h2ejQ0OC9FaGdZeUtKRmk0aUtpcUpPblRwODhjVVhOR3JVS010UmlJc1hML0xtbTI4Q1lHcHFtdVZxVksxYXRjcXlqdUp4Ky9idG8xYXRXclJyMXc0UER3L2F0bTJMbzZOamxwK1I3ZHExeTdHdHg3L1gxMTU3TGRPZUlrSVVaWkpnaUR3akl4ZnFhdDY4T1R0Mzd1VHc0Y1AwNnRVcjE5cy9lZklrQUEwYk5zejF0Z3VLK1BoNHhvNGRpNE9EZzhIS01zOURyOWR6L1BoeDNucnJMYjc4OGt1TWpJeG8zNzQ5YTlhc29WV3JWdGttZjg4N2ovdmt5Wk1HaGF0QXBxVjAzZHpjc0xPelUrNEU5K25USjFNeHJuZzE2SFE2NWY4cEtTbm85WHFTazVPVlk3Tm56ODd4K3BVclY5SzZkV3VENlU3UDRtbUpUWGg0T092WHIrZnk1Y3NHcTBPZFAzK2VpSWdJaGcwYmhwbVpHWHYyN01IWDE1ZGZmdm1GWWNPR2NmLytmWHIyN01sbm4zM0d3b1VMTSsxVGNmNzhlYjcrK21zZzV6MHJjbnBzNmRLbDFLeFpVMWxaemNiR2hpbFRwckJwMDZhbmZ0OFJFUkhLU0VsUVVGQ211ZzhoQ2hxMSsyQ1NZQWhSU0xWdTNScU5Sc1BCZ3dkSlNrcksxYnZmeWNuSmJONjhHWTFHVTJqLzBJYUVoREIrL0hqczdPeFlzR0JCcG1KNW5VNzMxQ2xHOGZIeGhJV0ZVYUpFQ2ViTW1VTnFhaXFyVnExaTdkcTFOR3pZa0NOSGpqQjQ4R0RlZmZkZDZ0V3JSL255NVRFM055Y2xKWVdqUjQ5U3VuUnB0Rm90aVltSnVMbTVHU1FNV3EyV1E0Y09jZmZ1WFJJVEV6bDA2QkRUcGswektFSlBUVTJsV0xGaUJuR21wcVlxU1VXdlhyMklpWWtoT1RrWm5VNG54YWtxZUpacGFuZnYzdVhvMGFNR3k3YysvbDZJam83bTg4OC9OeWpVemlueDkvSHh3ZFRVbEFFREJtUjZUSy9YbzlmcnMzMHZwS1dsR2Z6T0J3VUZvZFBwbEk2OW82TWpuMzc2S2VQSGoxZFdqQUtVM2NFaklpSll2bnc1VmFwVVllWEtsVUQ2NTRtUmtSRnQyclRoM3IxN05HdldqRTgrK1lSeDQ4WmhhbXBLVWxJU1ptWm1sQ3haVW9uaGVlaDBPdTdmdjA5OGZEeHQyclFCNE42OWUvejU1NTlVckZpUmRldldNWHo0Y0d4c2JMSnR3OEhCd1dDSzFPTWpLSzFhdFhxdWVJUW9DaVRCRUtLUWNuSnlvazJiTmh3OGVKQWxTNWJrNm03YlBqNCtoSVdGMGJCaHd5eVhzbnpWL2ZYWFgweWJObzBQUC95UWdRTUhabmxYVkt2VlBuVUZMV3RyYTM3ODhVZXVYcjNLdG0zYjJMeDVNL2IyOXZ6d3d3ODBhOWFNUTRjT01XL2VQT2JPbll1eHNUR1RKazJpZCsvZWFMVmFQRHc4bEUzRHFsYXRTbUJnSUgvOTlSZTJ0cllBMUs5ZkgvamZjc1F1TGk0Y09uU0lkdTNhWVcxdFRWcGFHa3VXTEtGSmt5WktuSjkvL2puZHVuVlROdGE3ZS9jdVk4YU1JVHc4SENCVExZaklHNDhlUFdMbXpKa2tKU1VwMDRGR2pCakIzYnQzbFVVVDdPM3REVHJ5Wm1abXRHL2ZYcWs5eUtqZFNFMU54ZEhSa2ZuejV4dU1Mc1RHeHJKbnp4N0N3OE9WRG5sU1VoSWJOMjZrUm8wYTJVNzMwMnExYUxYYWJJdWxVMUpTbEYzbUliMytLQzB0emVCM3hOYldGbTl2YjRQci92MzNYMDZmUG8yUmtSRVRKa3dnT0RpWVBYdjJvTlZxdVgvL3Z2Sjk5ZS9mbjdmZWVvdHk1Y29wTWZ6MjIyK01HalZLYWV2ZXZYdFozdGk0YytkT2xvWGV4c2JHTEZ5NGtMWnQyNUtjbkl5UGp3OTM3dHhoeVpJbDJOdmJzMnpaTWhvM2JreWpSbzNvMHFVTEgzendRYWEyUTBKQ2xPZTBzckl5ZVA3SGwrZ1ZRdncvdlJCNXBFR0RCdm9HRFJxb0hVYVI5czgvLytoTGx5NnRkM1oyMXQrNWN5ZFgyZ3dMQzlOWHJWcFZYN3AwYWYyeFk4ZHlwYzNja0p2dnQram9hSDFVVkZTTzU4eWJOMDkvNmRLbHA3WjE2TkFoZmYvKy9mWHU3dTc2czJmUDZ0UFMwZ3dlVDBwSzBtL1pza1YvOU9oUmcrTXBLU242YWRPbTZTZE5tcVRYYXJYUC8wMDhKaTR1VHQralJ3Lzk5ZXZYTXoybTArbjBibTV1K3VuVHArdDFPdDFMUGMvajVQYy9aNG1KaWZySmt5ZnJmWDE5WDZxZGhJUUUvZlRwMDdOOExEVTFWZi9OTjkvb2QrL2VyZGZyOWZxb3FLaW52c2FyVjYvTzhmMTI2OVl0ZzY4ZlAzZlpzbVZaWGhNZEhhMy85OTkvTXgwL2RlcVV2a1dMRnZyang0L25HTk9mZi81cDhQWGt5Wk96UE0vUHp5L2I3Ky9CZ3dmNkF3Y082TmV2WDYvLzc3Ly9NajErNzk2OUhMLzN1WFBuWmh2Zm1qVnJzbjFNcEhOMGROUTdPanFxSFVhUm92Wm5zRWF2ejJJdE95RnlnZG9yR0loMDMzNzdMWjZlbmpnN083Tno1ODZYV3ZVcE5qYVc5OTkvbjB1WEx1SHE2c3JpeFl0ek1kS1hJKyszZ2tWZUR5RkVob3pSMGJDd01KVWpLVHJVL2d6T3VWcExpSmR3N3R3NTZWd1VBRjk5OVJVdFdyUWdLQ2lJWHIxNkdhenM4anh1Mzc2TnE2c3JseTVkb243OStyaTd1K2R5cEVJSUlZVElEV3Izd1NUQkVLS1FNelUxWmUzYXRiUnExWXByMTY3Um9VTUh2THk4aUk2T2ZxYnI0K0xpOFBiMnBuWHIxcHcvZjU1R2pScXhaY3VXUXJuQm5oQkNDQ0Zlbmt5UkVxS0kwT3YxTEZteWhQbno1NU9hbW9xbHBTWHZ2LzgrTFZxMG9IYnQydGpiMjJOalkwTjhmRHdQSHo3a3lwVXJuRGh4Z2kxYnRoQVhGNGVKaVFtalJvMWl5cFFwQlhLMUliV0hnNFVoZVQyRUVCbGtpbFRSSXdtR3lEUFN3U2lZZ29LQzhQRHdZT2ZPbmMrMCtvbUppUW1kTzNkbS9QangxS3haTXg4aWZESHlmaXRZNVBVUVFtU1FCQ1AvcWYwWkxNdlVDbEhFT0RzNzQrbnB5YXhaczlpelp3OUhqeDRsSUNDQWlJZ0lrcE9UTVRNem8xU3BVdFNzV1pNV0xWclF1WE5ueXBZdHEzYllRZ2doaEhoRnlBaUdFQUo0OWU4d3FYMjNSaGlTMTBNSWtlRlYvL3NpbnA4VWVRc2hoQkJDQ0NGeWpTUVlRZ2doaEJCQ2lGd2pDWWJJTXk0dUxzbzBDU0dFRUVJSWtUL1U3b05KZ2lHRUVFSUlJWVRJTmJLS2xNZ3pVdHdwaEJCQ0NKSC8xTzZEeVFpR0VFSUlJWVFRSXRkSWdpR0VFRUlJSVlUSU5aSmdpRHlqZG9HUktGb3NMQ3dBaUkrUFZ6a1NrWmlZQ0lCZXJ5Y3VMazdsYUlRUWFrcElTQURBM054YzVVaUtGclg3WUpKZ0NDRUtoVXFWS2dFUUhCeXNjaVFpTkRRVUFLMVdTMkJnb01yUkNDSFVkUGZ1WFFDY25KeFVqa1RrSjBrd1JKNDVkKzZjNmtWR291am8wYU1IQU83dTdseS9mbDI1YXlieVQySmlJa0ZCUVN4WXNBQ0FSNDhlTVhYcVZBSUNBbVJrU1lnaUppRWhnV3ZYcmpGdDJqUUF1bmJ0cW5KRVJZdmFmVENOWHEvWHEvYnNRb2dDbzNUcDBnQ0VoWVdwSE1tTFNVMU5aY3lZTWZ6MTExOXFoeUtBV3JWcWtaQ1F3SWtUSjlRT1JRaWhzdnIxNjdOOSszYk16TXpVRGtYa0Uwa3doQkRBcTU5Z1FIcVNzWDc5ZXZ6OC9MaHo1dzdKeWNscWgxU2ttSm1aVWJac1dkcTFhOGVRSVVNQThQTHl3dGZYbCtEZ1lKS1NrbFNPVUFpUlg4ek56WEZ5Y3FKcjE2NTgvdm5ua2x3VU1aSmdpRHlUVVZ3azA2UmVEWVVod1JCQ0NDR0UrbjB3cWNFUVFnZ2hoQkJDNUJvWndSQkNBREtDSVlRUVFvamNJU01ZUWdnaGhCQkNpRndqQ1lZUVFnZ2hoQkFpMTBpQ0lmS00ycnRJQ2lHRUVFSVVSV3Izd1NUQkVFSUlJWVFRUXVRYUtmSVdRZ0JTNUMyRUVFS0kzQ0VqR0VJSUlZUVFRb2hjSXdtR0VFSUlJWVFRSXRkSWdpSHlqTm9GUmtJSUlZUVFSWkhhZlRCSk1JUVFRZ2doaEJDNVJvcThoUkNBRkhrTElZUVFJbmZJQ0lZUVFnZ2hoQkFpMTBpQ0lZUVFRZ2doaE1nMWttQ0lQS04yZ1pFUVFnZ2hSRkdrZGg5TUVnd2hoQkJDQ0NGRXJwRWlieUVFSUVYZVFnZ2hoTWdkTW9JaGhCQkNDQ0dFeURXU1lBZ2hoQkJDQ0NGeWpTUVlJcytvWFdBa2hCQkNDRkVVcWQwSE0xSHRtWVVRcXRMcGRPaDB1a3pIVTFKU2xQOGJHUmxoWWlJZkUwSUlJWVI0ZGxMa0xVUVI1ZVhseGF4WnMzSThaK2pRb2JpNXVlVlRSRUlJSVlRb0RDVEJFS0tJdW5IakJpMWJ0aVM3andDTlJzUGV2WHVwVjY5ZVBrZjI0clJhTFh2MjdNSFgxNWZBd0VDU2twTFVEcWxJc2JDd29GS2xTdlRvMFlNZVBYcWcwV2pZc21VTEd6WnNJQ0FnZ0VlUEhxa2RvaEFpbjFoWVdGQzllblg2OXUzTFJ4OTloS21wcWRvaGlYd2tDWVlRUlZpelpzMjRlZk5tbG8rVkxWdVdjK2ZPNVhORUwwNnIxVEpseWhUOC9mM1ZEa1VBRFJzMkpDa3BDVDgvUDdWREVVS29yRVdMRnZ6NjY2K1NaQlFoTXJsYTVKbU00cUpYcVpOYTFIend3UWZNbXpjdnk4ZGF0MjZkejlHOG5EMTc5dUR2NzAvRmloV1pPblVxbFN0WHhzYkdSdTJ3aXBUNCtIaUNnNE54ZDNmbjdObXp4TVRFVUxWcVZkemQzYWtncVRNSUFBQWdBRWxFUVZSUm93YTJ0clpxaHlpRXlDZHhjWEVFQmdZeWRlcFVqaDgvanBlWEYyUEhqbFU3ckNKRDdUNllyQ0lsUkJIV3RtM2JiQjk3NzczMzhqR1NsK2ZyNnd2QTFLbFRxVisvdmlRWEtyQzJ0cVpPblRwODg4MDNBRmhhV3VMdTdrNlRKazBrdVJDaWlMR3hzY0hGeFFVUER3L2dmNS9Sb21pUUVReVJaMlRrb3VDclc3Y3VyNy8rT3ZmdTNUTTRYckprU1pvM2I2NVNWQzhtTURBUWdNcVZLNnNjaVNoWHJod0FKaVltMUtoUlErVm9oQkJxY25KeUFpQTRPRmpsU0lvV3RmdGdNb0loUkJIWHUzZnZUTWZhdEdtalFpUXZKNk9nVzBZdTFHZGxaUVdrTHhRZ0l4ZENGRzNXMXRZQXN1aEdFU01KaGhCRlhQdjI3VE1kNjlhdG13cVJDQ0dFRUtJd2tBUkQ1Qm0xZDVFVXo4YkZ4WVhYWG50TitkclcxamJIMmd3aGhCQkNGR3hxOThFa3dSQ2lpRE15TXFKbno1N0sxeTFidHNUSVNENGFoQkJDQ1BGaXBNaGI1Qm0xQzR6RXMrdlVxUk9yVnEwQ1pIcVVFRUlJOGFwVHV3OG1DWVlRZ3NhTkcyTnNiSXhlcjZkang0NXFoeU9FRUVLSVY1Z2tHRUlJek16TStQRERENG1Nak1UYzNGenRjSVFRUWdqeENwTUVJNCtrcGFVUkV4TkRURXdNY1hGeHhNZkhFeHNiUzNoNE9PSGg0Y1RHeGhyOGk0K1BSNmZUa1pLU2drNm5JelUxRloxT3AvYTM4Y3hjWEZ4WXNXSkZwbU9nL2pDZHlOckRodzg1ZGVvVVI0OGU1ZlRwMHdRSEI1T2NuSXl6c3pQbHlwWGpyYmZlb21YTGxqUnQycFJTcFVxcEhhNFFRZ2dobnBIYWZUQkpNRjZTVnF2bC92MzdoSVdGY2Z2MmJmNysrMit1WDc5T2NIQXdXcTFXN2ZEeWpTUVJyNDcvL3Z1UGxTdFhzbWJOR3BLVGs1WGplcjBlalVaRFFrSUMxNjlmNS9yMTY2eGZ2eDVUVTFQNjlldkg4T0hEcVZpeG9vcVJDeUdFRU9KVklBbkdjOUpxdFlTR2huTHo1azMrK09NUC9QMzlzOXc4eHNURUJEczdPMnhzYkxDeXNzTEN3b0xYWG51Tk1tWEs0T2pvcUR4bVkyTkQ4ZUxGc2JLeXd0VFVGRk5UVTB4TVRKUi9HbzFHaGUveStXUzNESm9rSFFXTFhxL0h4OGVIcjc3NmlwU1VGQ3dzTE9qY3VUUE5temVuU1pNbU9EbzZZbXRyUzJ4c0xCRVJFWncrZlpvVEowNXc2TkFoMXF4Wnc0WU5HNWcyYlJwRGh3NTlKZDZYUWdnaFJGR2xkaDlNRW94bmtKeWNUSEJ3TVB2MzcyZmJ0bTNFeDhjcmo1bVptVkd1WERuczdlMnBWcTBhTGk0dTFLMWJGd2NIQittRWlRSWpLU21KY2VQR3NYMzdkc3pNelBqc3M4OFlOV29VSlV1V3pIUnV5WklsS1ZteUpEVnIxbVRRb0VGRVIwZXpmUGx5dkx5OG1ENTlPa2VPSEdIbHlwVllXbHFxOEowSUlZUVFvcUNUQkNNSDRlSGhIRGh3Z09YTGw1T1FrQUNrSnhUT3pzNDBhTkNBOXUzYlU3OStmZGt6b0lENjk5OS9tVFJwRXQ3ZTN0aloyV1Y1VHNiZCtWV3JWbUZxYXZwQ2JSUjBXcTJXRVNOR3NHL2ZQcHljbkZpK2ZEbjE2dFY3NXV2dDdPeVlQSGt5UFh2MlpOaXdZUnc4ZUpBQkF3YXdjZVBHTEg5bVFnZ2hoQ2phSk1ISVFtUmtKSjZlbm16ZnZoMEFVMU5UcWxTcGdxdXJLMTI2ZEpGTzFUTlNzOEFvTFMyTjZkT25NMzc4K0d3VGcram9hTDc3N2p1OHZMeXlmRTJmcFkxWHdlTEZpOW0zYng5bHk1Wmx4NDRkT0RvNnZsQTcxYXBWdzlmWGwyN2R1bkhpeEFsbXpKakJuRGx6Y2puYXd1M0dqUnZjdjMrZlpzMmF2WEFiQVFFQjFLcFZLeGVqRWtJSVVkaW9YZVF0dDk0Zms1aVl5TUtGQytuWXNTUGJ0Mi9IenM2T2dRTUg0dS92ejhhTkcrblpzNmNrRjYrSW8wZVBvdEZvZVB2dHQ3TTlaOE9HRGRTdVhadHExYXE5Y0JzRjNiVnIxL0R3OEtCWXNXSnMzTGp4aFpPTERQYjI5bXpjdUJFckt5dFdyMTZ0K2h6UHZIYnIxcTFuT2k4a0pJU29xS2lubnFmVDZaZzBhUkpqeDQ1RnI5Y3J4eU1pSXA3cGVSSVRFeGt4WWdSZmZQR0ZNcXI2dkU2Y09JR2JteHNYTGx4Z3hZb1ZoSWVIdjFBN0ltc1p2M01wS1NrdmRQMzY5ZXRmZUFYQnh4ZHRlRmxwYVdta3BxYSswTFV4TVRFdmROM1RQazhpSXlOZnFOMnNQRStNc2JHeFdWNlgzZkhIQlFVRjVkaDJXRmdZSVNFaHp4d0xZREJOVzRpQ1NrWXcvdCtGQ3hjWU4yNGNjWEZ4RkM5ZW5FR0RCakZnd0FDcG8zZ0phblkrL2Z6OG5ycGhuSitmSDBPSERuMnBOZ282ZDNkMzlIbzlnd2NQcGtxVktyblNadm55NVprd1lRS3paczFpOXV6Wi9QYmJiN25TYmtHajErdVpPWE1tSlV1V3hNM05qV1hMbGhFWEY1Zmx1U2RQbnFSdTNicDRlSGdZSEQ5eDRrU214S05PblRxY09IR0N0V3ZYWW05dno0TUhEMWk1Y2lVclZxeDQ2c2pFcGsyYlNFeE01TjkvLzMzaC9Vb3NMUzM1L2ZmZlNVMU54Y0xDZ3Q2OWV6Tm56cHhYT3BGK1dYNStmclJ2M3o3SDZhNDZuWTdWcTFjemVQRGdITStyWHIwNlM1WXM0YmZmZnNQVjFSVkk3M3dHQlFYUm9FR0RIT1BJR0JsczFxd1psU3BWZXU3djQvVHAwN2k1dWJGcjF5NldMRmxDeDQ0ZHFWT25UcGJuWnF3YTk3anc4SEQrL3Z0dlRwNDh5YjU5KytqWXNTTnVibTdLNDFGUlVadzhlWkt1WGJzQ3NHYk5HbVdrLzNHM2J0MWk5T2pSREJreVJEbVdtcHJLeXBVckdUUm9FTVdLRmNzeXBqRmp4dkRMTDc5aysxblZvMGNQdkwyOXM3d3BsSmFXeG80ZE8ralpzMmVXMXo2cGUvZnVlSGw1VWJObXphZWUyNlpORzhxWEx3K2tUNXZkdVhNbkZTcFVNRGgrOCtaTlRwOCtqWVdGaGNHMW4zNzZLV3ZYcnFWOCtmSm90VnJ1M0xuRDlldlh1WFRwa2pLaTJhcFZLOGFQSDUvcGVmZnQyNGRHbzhuMGQyajY5T2xVcVZLRnp6Nzc3Sm0rVjFFMHFYMERzTWduR0dscGFmajQrTEJvMFNLTWpZMXAyN1l0czJmUGxwR0tWOXpseTVmcDA2ZFB0bzlIUlVVUkVoS1M0eCtYcDdWUjBJV0VoTEIzNzE1c2JXMzU4c3N2YzdYdFFZTUdzWFRwVWs2ZE9zWE5temRmcUROVTBHazBHc2FQSDgvZ3dZUFp1SEVqSlV1VzVKOS8va0duMHhFWUdJaXpzN015ZGE1aXhZckV4Y1Z4K2ZKbGF0ZXVyYlR4OE9GRFpzNmNtV1g3UC83NG84SFhVNmRPeGNmSEo5dmkrY2pJU0g3NTVSZGF0bXhKU0VnSTMzNzdMVE5uenN5eHN4c1NFa0xac21VTmp0bmIyd05RdFdwVmV2WHF4UjkvL01IS2xTc3hOalorcWFsYnJ6S2RUc2ZvMGFQeDlQUmsrdlRwL1AzMzM4cmlIbysvbmdDVktsV2lUWnMyeXRkNzl1eGg1Y3FWQnVlRWg0Y1RGQlRFcGsyYkFMaDc5eTRwS1NuNCsvdnoybXV2WlJtRFhxL0gzZDJkRFJzMktDdTJQUzhIQndmUzB0SXdOemVuWDc5K3ZQUE9PeHcvZmp6TGZXejY5dTFMbno1OVNFbEpJU0VoZ2NURVJLeXNyQ2hmdmp6OSsvZG44dVRKV0ZsWkdWeGpiMi9Qd1lNSHVYSGpCdVBIaitmRER6K2tkKy9lSkNZbWN2WHFWWm8xYThiKy9mczVkKzVjcHArYnFha3BqbzZPOU92WEw5dWJFc2JHeGpuZUNORm9ORXB5TVdYS0ZDNWZ2cXo4clg3dzRBR0JnWUdVTGwyYUprMmFQTlBQNjhuUC8zLysrWWRyMTY0cGlXR0cwcVZMNCt2ckMwQzdkdTE0NDQwM01oMS85OTEzTXlVWGtMNmlaUG55NVltTGkyUGR1blZVcjE2ZHFsV3JzbURCQWc0ZVBNaldyVnNOUmpNZjE3RmpSM3IzN28ycHFhbkJlKzdTcFV0TW1ERGhtYjVISWRSU3BCTU12VjdQb2tXTDhQSHh3Y3pNak8rKys0NjJiZHVxSFpiSUJSRVJFVGc0T09UNE9KRGpCbkpQYTZPZzgvZjNSNi9YMDdadDIxeGY4Y25Dd29JK2Zmcmc1ZVhGdG0zYm1EaHhZcTYyWDFDOCtlYWJsQ3RYam9vVksySmlZc0xEaHcrNWMrY09nWUdCVktsU2haSWxTM0wxNmxWc2JHeVlQWHQycGc1R2x5NWRhTkNnQVZaV1Z2VHMyWk9QUC82WVR6NzVCRWdmTlIwOGVERE96czU0ZTN0amJXMmRiUndaOVVBV0ZoWk1temFOcUtnb0JnNGN5S05IajVnNWMyYW1qbUNHTDcvOEVudDdlNFAzZWNhMGw5MjdkM1BqeGcxaVkyTzVldlVxRXlkT1pPM2F0VGc3Tzcva1QrM1YwNmxUSnpaczJBREF0OTkrQzZRbkRnY09IR0Rod29WQStwM3JDaFVxWUdKaStHZXpmZnYyTkcvZUhCTVRFL3o4L09qVnE1ZnlXR2hvS05PblQ4ZmIyNXNTSlVya0dJTzN0emN0Vzdha1NaTW1KQ1ltOHMwMzMrRG01cGJ0S1ByUm8wZHAxcXlaUVR3T0RnNUVSMGNEVUtaTUdSWXRXc1NCQXdlb1ZxMWFwdEdUTzNmdUdNVDZyQVlQSHN5MmJkdUE5SkdLR2pWcVlHMXRUV0JnSUEwYU5PRGd3WU4wNmRLRlM1Y3VaUm9sNmQ2OU8zLzk5VmUyYldja3l5ZFBuc1RJeUNoVG9xRFJhTkJxdFZ5K2ZKbnZ2LzllT1g3ejVrMG1USmpBZ2dVTC9xKzlPNDlxNmxyL0J2NE5vNkNBT0ZSUlc3UlFLcnJVQ29KMUJBZXdkYmd1dEtoMXRRNm9WRzZkcjFSRmE0dTFEbFdyMHFyWG9kWVdsMWZCV2hHVjJsSUZGUWVxREVWeEJnVWhBakxQSk9HOGYvRG0vQktTSUxYUldQbCsxbkl0UE1rNTJRa2gyYzkrOXJNMzNOM2QxYzc1N3J2dkVCNGVycEUxeWNqSWdJK1BqMFlibWpWckJtOXZiekVRVno2dWFodVY3VlE5Ym14c3JQTjVGUmNYUXlxVnd0ZlhGMU9tVEVGVVZKUjQvMlBIam9udnVmb2tFZ21DZzROaFkyT0Q0dUppWEw1OEdYMzc5b1dWbFJVNmRPZ0FvRzdhNUsrLy90cm96QTNSODlLa0E0d2ZmdmdCQnc0Y1FQUG16UkVhR2dwN2UzdEROK21sWXNnQ0kyM3AvL3EzQTNqaWZmN0pVK1RPblRzSEFQRDA5SHdtMXg4NGNDQjI3TmpSWUlmaFpSQVNFZ0o3ZTN0a1pHUmczYnAxS0M4dmg1R1JFZTdjdVlNN2QrNGdNek1UUFhyMDBEcDZLWkZJeEk3QXlKRWo4YzAzMzJEUW9FRndjSERBeVpNbjBiRmpSMnpidGcwdFdyVEFyVnUzNE9Ua3BQR2VVeWdVK095enozRHQyalhzM0xrVHJWcTFRcXRXcmJCcTFTb3NXYklFS1NrcDhQUHp3NmhSb3pRQ0RUTXpNNlNrcE1EWjJWbnR1TEd4TVFvTEN5R1ZTdUhxNmdxRlFnRmpZMk9FaDRkajZkS2xlbjRGWDN4R1JrWmlnSkdRa0lCUFAvMFVlWGw1TURFeEVUdWhTVWxKT0h6NHNNYStQNmFtcHJDeHNRRUFSRWRIUTZGUXdOZlhGMEJkRU9mazVQVEU0T0xzMmJPNGV2VXF2djMyV3dCMVUzSVNFaEx3NFljZllzT0dEYkN6czlNNForM2F0UkFFUWFQam5KZVhwOUZ4ZnUyMTEvRFdXMitwWmJzYTZoQXJYYmx5QlgzNjlGRTcxcU5IRDNIYTFmejU4MkZoWVNGZXQ2cXFDaDk5OUJHQXVnRDY2TkdqNk5tenAzaXVxYWtwMXExYmg0eU1ETXlZTVVNanFGYnQ5TC82NnF0d2QzZkhwVXVYOE9XWFg4TE16QXdQSHo2RXI2OHZURXhNOE8yMzM2SmR1M2I0NDQ4L3NIMzdkdXpldlZ0cmRtakdqQmxxVTdXVVBEdzh4T3dEVUxlaW9MT3pzOWJYT2kwdFRXeVhhcjNFdlh2M3hPT3FOVGNGQlFYdzgvT0RSQ0pCV2xvYXBrNmRpbDY5ZWlFNE9GaHRNT2JQUC8vRUJ4OThBR3RyYS96ODg4L2l0ZWJObTRmTXpFd2tKU1dwcmZobmFXbUovUHg4NU9Ua2lQZE5TRWlBbTVzYmV2ZnV6VDRNcVRGMGtYZVREVERPblR1SGI3NzVCcWFtcHRpelp3Ly9NRjh5YmRxMFFYNSt2dGk1MDNZN1VKZFd0N0t5ZXFwcnZPaFNVMU1CUU8wTFhwOGNIUjBCQU9ucDZjL2srb2FrM08wY3FPdjhqUnMzRG5QbnpzWHg0OGV4WU1FQ1BIejRFR0ZoWVFDQUNSTW1hSFJLOHZQenhRQlBLUzh2RDBEZDZHeEtTZ3Fpb3FMZzVlV0Z1TGc0Y2E4UmYzOS9USjgrWFR6bjhlUEhtREZqQmg0K2ZJaEpreWJoN3QyN3VIdjNydmdZeXV1dVg3OGVtemR2aHFlbko5YXVYU3VlYjJSa0JFZEhSK3phdFF0QVhTZkl6TXdNNDhhTlE5ZXVYYkZtelJxVWxKVEF6ODhQaXhjdmJ2VFVrcGVOSUFnNGZmbzBoZzBiQmhjWEY1dzRjUUx6NXMzRCtQSGo0ZUhoQWFDdVE2cHJVMUdsa1NOSDRzNmRPK0wvNzkrL0w5WXdsSldWNGNTSkU1ZzRjYUxhT1ZGUlVZaUppY0hXclZ2VkFvQVpNMllnS0NnSS9mcjFnNCtQRDN4OGZOQ3ZYejl4U3BDSmlRbTJiTm1pa1hGeWQzZkg0Y09IWVd4c0RJVkNnWUtDQXEyWjJwS1NFcTBqK0VxMXRiV0lqNC9IL3YzN05UTDdGeTllRk51aVdvUGg3ZTB0ZHRxOXZiMDFQbnNFUWNDbFM1ZlFyMTgvUkVaR0lpa3BTZTA5VjcvVER3RDkrL2ZIaVJNbk5HNnZyYTNGbmoxN2tKS1NncDA3ZDhMTXpFdzhMcFBKMUdxVVNrcEtNR1hLRkFEL042alVxbFVyamVmZnMyZFBCQWNIYTd3V2dZR0JZdVpST1kwdU9EZ1lJU0VocUtxcWdvbUpDVnExYW9XQ2dnSnhBT0RvMGFQaTYzRDA2RkZzMkxCQmZMelpzMmVqdExRVUFRRUJZcGJjd3NJQ3c0WU5nN1cxdFRoOWN0Q2dRZUx6VlE0Q3FHWWFDd3NMTVhueVpCdytmRmlqelVTRzFpUURqS3FxS25GZTlNcVZLK0hrNUdUWUJyMmtERmxnNU96c2pPdlhyK3NzY0d6YnRpMWVlZVVWcEthbW9uUG56azkxalJlZFZDb0ZBSFRxMU9tWlhGL1phZEhueWk0dmlrNmRPc0hZMkJqMzc5OUhTVWtKNHVQajhkbG5ud0VBRWhNVDBieDVjL0gvdWJtNXFLNnV4c2NmZjR6ZXZYdGo1c3lac0xXMVJYaDRPRzdldkFrakl5UFUxdGFLblVmVjJvdGp4NDdoNk5HajRtMjdkdTJDbTVzYnVuZnZqbVBIamlFa0pBUjkrL1pGUVVFQkRoNDhxTFd0elpzM1IvdjI3WkdkbmEzUllSSUVBVGs1T2RpNGNhUFlkazlQVDNUbzBBSFoyZGtBNmtiZDA5UFRjZTdjT2JpNXVUVnFaUHRsSVpQSk1HUEdESlNVbE9EMjdkdTRldldxbUJGSVRrN1dPblVsT3pzYkhUcDBRRzF0TFdiUG5vMmNuQnlOT3Bpelo4OUNMcGVqdUxoWW5JWWtsVXFSbFpXRmR1M2F3ZFBURXpVMU5kaTllemZhdG0wTHFWU3FVZStWbFpXRjVzMmJZK3ZXclZpK2ZEbGtNaGxjWEZ6RUFFTVFCTFZPZEdwcUtycDE2NFlPSFRyZzRjT0hzTGUzeC9uejUvSDU1NThqS2lwS0k4T21IRFZ2clBMeWNtemF0QW5YcmwzRHZYdjNjUEhpUlJnWkdhbTk1MVJIOUZWWFQ1SktwWmc0Y1NKc2JXMlJrSkNBQ3hjdTROVlhYOFdGQ3hlUWxKU0UyYk5uTjdvZEZSVVZPSC8rUE83ZHU0ZlZxMWZEemMxTkxXZ3JLU2xCeDQ0ZDhlT1BQNm85MTRLQ0FwMzFMMHF4c2JFb0xTMFZCNTJpb3FMRTRGd1pTTjI2ZFF0dDI3WlZtMTZXa1pFQlcxdGJWRlpXNHRTcFV4cVptYXFxS3J6MzNuc0lEQXhFVEV3TTR1UGo4Y3N2dnlBNE9CZ1pHUm53OWZVVkF5UlZxdG1vKy9mdlk4K2VQWEJ5Y3NLTkd6Zmc0T0NBbEpRVUxsbE5PckhJMndBT0hEaUFvcUlpdUx1N1krVElrWVp1RGowRFhsNWVDQXNMMHlqV1UrWHQ3WTNvNkdpZDc0SEdYT05GVmxsWkNRQTZWMno1dTVTZG02ZGRqdk5GdDNMbFNnQjFhZVlCQXdiZzlPblRhTmFzbVZoa3FnemduSnljSUpmTElaUEpFQjhmajk2OWU4UFYxUlc3ZCsrR3Fha3BqSTJOTVdMRUNMejk5dHRhQzdJdlhMZ0FIeDhmL1B2Zi94YVBWVlJVSUNFaEFUdDM3b1Nqb3lQUzA5UFJvVU1IalpXalNrdExZV3BxQ2xOVFU5eThlVk9qc3lHVHlWQldWaVorMGR5NWN3ZVZsWlhpQ0xJZ0NJaUlpRURyMXEyeGNPSENKaFZjQUhWVGRwUWRVVzl2Ynp4NDhBQno1c3lCbFpVVldyVnFwWlpOVW81NFN5UVNyRml4QWk0dUx0aXlaUXNzTEN3Z2tVaHc1ODRkclFYS3lreUE2a2k5VENaRGRIUTBwaytmRGt0TFMzaDVlY0hhMmxybjYrL2g0UUZ6YzNPMXYyWGxCcHJLZ0NNK1BoNG5UNTVFdDI3ZGNQUG1UZGpiMitQdzRjUHc4L1BUT24xUE9VMzA3dDI3WWpaU2xUSmdVV3JldkxuNE56RnMyRENZbVpsQklwR29CU24xTXhoS2RuWjJPSHYyclBoY2xDc3Z6Wm8xQzcxNjljTDc3Nzh2VGpQVFJTcVZvclMwRkQvKytDTm16SmdCVDA5UGpCNDlHaXRYcnNUaXhZdHg5dXhabUptWm9WT25UbUwyVmxWRlJZWFlCbVU3WW1OajFlN2o0ZUdobHRFZVBudzRCZzRjS0I3YnQyOGZLaXNyeGRXYmJ0NjhpZGF0Vyt1czVaUEpaQ2d2TDhleFk4ZnczbnZ2UVNxVnd0cmFHcDk4OGdsaVkyUFJyMTgvMk5uWlljNmNPYkMzdDhlY09YUFVYb2UyYmR1S3IrZlFvVVBSdW5WclRKMDZGU0VoSVJnOWVqVGk0K09iN01JTTlPSnJjZ0dHUXFGQWFHZ29BR0RPbkRsLytmenM3R3hFUjBlTDZWWnQ4dlB6OGVEQmd5Y3VTYWdQS1NrcC85Z1I5bWRwK1BEaDJMVnJGNjVldmFweldzT1VLVk13ZnZ4NDNMdDNUMnRoYTJPdThTSnIxcXdaeXN2TFVWbFoyV0FCOGROU0JoYmFSdDVlTnJhMnRtS3crY1liYjJnODU4dVhMOFBmM3gvdnZQT09lRXkxc0w2c3JBeUppWWxhcDlzVkZCUm83RVZoYVdtcE5sWER6ODhQQXdZTTBPaUFwcWFtb212WHJ2amlpeSswam1SV1YxZWpmLy8rV0w5K1BRQ2dUNTgrZU9lZGQ5QzFhMWNjUEhnUVI0NGN3YlZyMXhBUUVLQlJ2TndVZGUzYUZkSFIwY2pJeUJCWENsSlYvN05DOVhjOGF0UW9uYVBKU1VsSmlJK1BGenVpcHFhbWFnTWJXVmxaV3VzMHpwdzVneUZEaG1qZDZMTzZ1aHBoWVdHd3RyWUdBUFR1M1J1OWV2WEN2WHYzY1BueVpiaTd1eU11TGc1ZmZmV1Z4cmx5dVZ4OEQwK1pNa1hyL2ppSmlZazRkT2dRK3ZidHEvVTVBWFZCU21NeUdMcFlXVmxoNzk2OURRWVhzYkd4K1BiYmIyRnBhU2xtalpTS2lvcGdZbUlDWjJkbnpKOC9IK0hoNFlpS2lsSXIwRlo2bXVCWkdiekw1WEljT25RSVRrNU80bmRCYlcydCtINUpUazZHczdNejNuampEYlJ2M3g1V1ZsWklUMC9IMXExYm9WQW9NSGJzV0tTbnAyUEZpaFdvcXFvQ1VEZkZ6ZGZYRjRJZ0lDc3JDeHMyYkZCN0hTb3JLOVdlaDdHeHNaaHRMeTR1Um1WbEpjNmNPWU9aTTJmKzVlZEY5RHcwdVcrVXVMZzRsSlNVb0Z1M2JrK1ZXclMydGtab2FDamMzTncwQ2llVmNuTnpzV1RKRWl4ZnZoeWVucDV3YzNNVE94YXFVeVdBdWhISTA2ZFA0L3IxNjJKeDNKT2NQMzllL0huYXRHbUlqNCtIc2JFeCt2WHJwL09jTld2V29MaTRXRzFOOHlmNXUrazFReFlZbVppWUlEZzRHS3RYcjhiMzMzK3ZkUldsMXExYlkvbnk1ZmppaXkrd1o4OGVqUTVXWTY3eEltdlhyaDNTMHRJZ2xVcjF0Z2VHS21WTmdiWXY4NWZSdFd2WFVGRlJnVE5uem1nRUNnOGVQTUNaTTJmVUFneFZKaVltZVBQTk43VVczRis5ZWxYckNMS3E2dXBxSkNVbGFUeHVkblkyRkFvRktpc3J0V2FxQ2dvS3hEbmVsWldWRUFRQjF0YldjSGQzaDZXbEpkYXZYdzlyYTJzeFMvZm8wU08wYjkrK3diWTBCUk1uVHRUNk9xU2twQ0FoSVVIczFLdnEyTEdqemlsSEhoNGVEYTVZTjI3Y09LM2ZSMGxKU1RodzRJRFd6L2JxNm1xeEhkWFYxZUlvKzlDaFE3RnAweVlZR1JsaDZ0U3BXdDhYT1RrNTR2TEZ4c2JHV3R2dDRlSFJZSEFCMUFVWWpjbGdOT1JKaTFCMDZkSUZIM3p3QWNhT0hTdld3d0IxR1ltMWE5Y2lKQ1FFaHc4Znh1REJnMkZyYTR1OHZEeXRBMGIxaTkrMTFXRFUzNmhRb1ZBZ05qWVdtemR2RmxlUFNrOVB4MDgvL1lSbHk1YUpLN0pWVkZSZ3c0WU5lTzIxMTNEMDZGR3hpUDNubjMvRzFLbFRVVk5UQXdjSEJ4UVZGU0VxS2twOGZYNzk5VmZ4TmFnZlpHVm5aNnN0LzExYld5ditQR1RJRUN4WnNrUnRxV3lpK2xqay9aeGR1M1lOQU9EbTV0YW8rN3U2dW1vZG9mWHo4OU00VmxOVGc2dFhyOExaMlJrYk5tekEvLzczUDNoNmVzTEt5a3FjditubDVZWGZmdnROUEVlNXRuWDM3dDNWQWdkdFNrdExHL3d3dm5qeG9rYmJZMkppeEM4ZVFSQXdac3dZQUhXRmdMR3hzV3BmUHRxTy9aUDE2TkVEMzMvL2ZZTWo3RjVlWHZEeTh2cGIxM2hSZGUvZUhXbHBhVWhKU1hrbUFVWmFXaG9BNkt4aGVabUVoNGZqMEtGRHFLbXB3YUJCZ3pRS1FWMWRYVFhXL1ZjbGtVZ1FFeE9EbUppWXAzcDhFeE1UakJrelJtTVFZc0tFQ1hCMmR0YjZOMXRVVklTU2toSzg5dHByS0MwdEZUY0piTldxRlpvMWE0YkJnd2ZqbDE5K3daZ3hZOUNpUlF2Y3YzOGZ3Y0hCK1A3Nzc1K3FqUytEOVBSMFZGZFhOOWpwMWhaY0FIVzFTQTBWVFRkRVYzRGk0ZUdoTmJpUXlXUnFnWDFSVVpGWVg5Q3laVXYwN05rVFI0NGNRVnhjSElDNkVXK0ZRaUdlazVxYUttYllHOXBINVVua2Nybk8yMVE3eEUraVhMRlAydzdtcjczMm1rWTJxYnE2R3F0V3JjTHExYXVoVUNqd3d3OC9pSXN1UEhyMFNDTXdLaXdzUk9mT25aOVljNUtSa2FIV3BzVEVSTGk1dVVFaWtZamY0ZDdlM3VqU3BRdkt5OHZGNG5NQUdEeDRNTUxEdzlHdVhUdDA2TkFCWVdGaDR1SVB1aFlTVWRMMi9YTDkrbld4ZzFoZVhxNDJ3RFZvMENENCsvdUx6NW5vUmRUa0FvejQrSGdBMEZncnV5Ry8vLzQ3TEMwdGtaV1ZoVFp0MnNEYzNCeHl1UndQSGp3UVIwb3FLaXJVZHNKOTY2MjMxSmFYTzNueUpQYnQyNGZpNG1LeG1FLzF3Nkdpb2dJN2QrN1V1cHVuTmdNSERoUS9qQWNPSEFoQU04Q29UeUtScUtXSmpZeU1OTkxHMm80OUxVTVhHQUhRUzliaG41YTVVQm93WUFBaUl5TVJFeFB6Vk92ZFA4bUZDeGNBUUdNWnk1ZUo4dk1pSnljSG9hR2hDQXdNUkdabUppSWpJelh1MjFDSFNoQUVlSHA2YWgwZzBMVVJYMzIzYjkvV2VOelMwbEtkajV1WW1BZ2pJeU8wYjk4ZUkwZU9GTy8zK3V1djQvejU4NGlPam9hbHBTWEN3OFBSbzBjUDVPWGxOZG5zaFZRcXhZTUhEN0J6NTA2c1c3ZnVxVDREMjdScDAyQUdveUYvZGJuczFOUlV1THU3SXo4L0h6RXhNY2pKeVJFRC9iS3lNbVJuWjBNUUJDUWtKR0RBZ0FHSWlZbFJlKytkUG4xYW5GcWphNU0zYldwcWFyQi8vMzUwNnRRSkNRa0pHdGxMZDNkM3BLU2tZTmV1WFNndUx0WTQvOWF0VzZpdHJSVUw1WUc2TE1HUkkwZXdkKzllbEpXVlBiRU5lWGw1T0hIaUJKWXVYWXBtelpwaHhvd1oyTGh4bzdoRWMxWldsc2FxYmdrSkNSZzhlUEFUcjYwYXlFZ2tFcDJmYmFwN1lhamVYM1dxbWJZcGRxcFR5bFNuazJuN0hWeThlQkdMRmkwQ1VMZXFuVElESmdnQ1ZxNWNpZG16WitQVFR6L0ZnUU1IbmxpL1FrMlRvZnRnVFM3QVVFN3IwUGJIcjgzY3VYTmhabWFHdUxnNGZQNzU1MWl4WWdVOFBEeHcvLzU5TEZxMENPN3U3cGd6Wnc1YXRHaUJ1WFBuNHBkZmZzSFdyVnRoYlcwdDd1SUsxQzFmT0hMa1NMRnd1TDdLeWtyczM3Ky8wUUdHTXR2aDZ1cUs4K2ZQTjduaVRIcXlJVU9HUUNLUjRQZmZmMGRWVlpYV1FzK25wWnovTFpGSW5uclU5cCtnVDU4K2NIRnh3Zmp4NDlHNWMyY29GQW9rSnljak9UbFo0NzROamVZcUZJb0dNeGphUm03clgxdlgrYm9lOThTSkUvRDI5c2FnUVlNUUZoYUdhZE9td2NmSEI4bkp5ZGk0Y1NPbVQ1K09NV1BHSUNBZ0FFdVhMb1dscFNWR2pCalJZRHRlVmxaV1Z1amJ0NjhZN05YVzFtcDlYemYwTzM3MDZKSE92NFVuZGVLbFVxbldjek15TWlDWHk4VkNicVZUcDA1aHdvUUphTjI2TmJwMzc0NU5telpoKy9idEtDb3F3cElsUzdCMjdWcFVWRlJnMnJScCtQampqM0hyMWkyTUhUc1dBTVNOK0pTRFl3cUZRdWRqcTA3cHpjM054YVJKazdCMDZWTDg4TU1QMkwxN054d2RIUkVYRjRmWFgzOWQzSnVsdHJZV2l4Y3Z4cU5IajVDY25JeFhYbmtGZG5aMjJMZHZIMjdjdUlFelo4NWcyN1p0a0Vna0dENThPQndjSE9EcjZ3dFhWMWV4UHFHbXBnYjUrZm13c2JGUkcrQ1J5K1d3c2JIQnRHblRVRlJVaE1EQVFBUUZCWWtyUWNybGN0eTRjVU5qS21GRVJBUSsrZVNUQm44SERWRjlQOXk3ZHc4S2hVTGpQVkwvYjFnWkdLb09BS2hPS1ZPZFRqWjgrSEMxY3g4L2ZveVdMVnRDTHBjakpDUUVDUWtKNk51M0wycHFhckIyN1ZxTUdERUNucDZlZVBYVlZ6RjY5R2g4L2ZYWGpaNlZRZlM4TkxrQVEvbmgydGg1NCsrLy8rMkszUHNBQUEvNlNVUkJWRDVDUWtJUUhSMk45ZXZYaTJsbFIwZEhIRDU4R1B2Mzc4Zmt5WlBoNys4dnJwUDl6anZ2aUZPZmxKUlpDOVVNeG9ZTkd6UWVyNkdScm9hK3BBb0xDMkZoWWFIWFRpVDlzOW5iMjJQbzBLSDQvZmZmOGMwMzMraDF0KzBEQnc3ZzBhTkg2Tk9uRDdwMjdhcTM2NzVvakl5TXNHblRKbkZhVEUxTkRRSUNBalFLSzBlT0hObGdIWVZNSnNPeVpjdnczbnZ2YWR6bTV1YldxQkhJNE9CZ2pCNDlXdTNZMUtsVHhWV3RWTjIrZlJ1SmlZbmk1bkYyZG5ZSUN3dkRtalZyY09IQ0JZU0VoSWdka3YzNzkyUHIxcTA0ZnZ3NGtwT1QvL0ViVEQ2TkZpMWFxQzFyYW1scHFUVWI0ZS92ci9NYWRuWjJPak1ZOWI4UDZ1dlNwWXZXYzZkUG42NlJvYXFvcUFBQThlK3VhOWV1aUl1TFEwcEtDbmJ2M28xMTY5YUpCZU5Iang3RjRzV0xjZm55WlhGSDZORFFVQ3hac2tTOFhtMXRyZGJIbmpWckZoUUtoUmhndEduVEJzdVdMUk9ubE02YU5RdnA2ZWs0ZVBBZ3RtN2Rpc3pNVEJRV0ZxS3FxZ295bVF3S2hRSno1c3hCVUZBUXlzdkw4Y2NmZjJEejVzMHdNVEhCL1BuemNlM2FOUnc2ZEFpcHFha29LaXBDVFUwTktpc3JVVnhjak5MU1VxeGN1UkorZm41UUtCUUlEdy9IanovK0NBc0xDNWlabWVIS2xTdTRldlVxdnZ6eVMxaGJXK1B4NDhmWXQyOGZmdnJwSjdXbGZJRzZiSTJIaDhmZldxNjdlZlBtNG9CaFlHQWdhbXRyTlY2Myt1K05iZHUyNGNTSkUycjdCS2tHSmMyYk54ZC9WdFp5S0VWRVJHREJnZ1V3TnpmSGtDRkRrSk9UQTNkM2QremV2UnYrL3Y1aWhtYml4SWt3TnpmSDRzV0w4Y1VYWHpRcVMwUDAzQWhOakx1N3UrRGk0aUpVVlZVOThiNTM3OTRWeG93Wkl3UUdCZ3FGaFlVNjd5ZVZTb1VGQ3hZSUFRRUJRbTF0clNBSWdqQmt5QkR4ZHRXZjYxUGU5dmp4WThIRnhhWEI5cFNXbGdwdnYvMjIrUC9NekV6QnhjVkZtRDU5dXVEajR5UGs1dWFxM2QvRnhVVW9LU2xSKy85ZitmZmYvLzYzd2ZZSWdpQlVWMWNMTGk0dWdydTd1OFp0eXV1UTRTUWxKUW50MjdjWEhCd2NoSXlNREwxYzg5R2pSNEtUazVQUXZuMTc0ZHk1YzNxNXBqNDhqL2RiL2I4eEpZVkNvZk9jMnRwYTRlN2R1enB2ejhyS2V1TGo2dnI4a2Nsa1dvOWZ1WEpGU0V4TTFHaEhWRlNVSUpmTHRaN3orUEZqSVRJeVVxaXNySHhpZXhyam4vejNyK3QxYlVocGFhbk8yNTcwbXVyNm5XaHorL1p0amVzcEZBcmh4bzBiT3MrNWUvZXVVRlJVSk9UbTVncHBhV2xxdHhVVUZEVDZzUTNweG8wYndxTkhqd1JCRUlTaW9pS3Q5NG1NakJTcXE2dkYvOHZsY2lFMk52WnZQN2J5ZTExVmVYbjVFODhMRHc4WDl1L2ZMLzQvT0RoWTYvM0N3c0xFbjZ1cXFvVGk0bUsxMi9Qejg0Vjc5KzdwZkp5R1BuOWVGTzNhdFJQYXRXdG42R1kwS1liK0RHNXlHWXpXclZzakp5Y0h1Ym01NGxyY3VuVHUzQmxCUVVGWXVIQWgzbjMzWGZHNGNqZGNWYkd4c1VoSlNkRVkrYXV0clJXbkw0MGZQMTc4dVdYTGx1SUdQbzNWb2tVTFhMeDRFYVdscGZEMzl4ZEhzaFl2WHF5Mlhya3V5dmw0TlRVMTZOZXZuN2o2bEpLcnF5dk9uVHYzbDJvT0Nnc0xBVUJuNFNNWlZxOWV2UkFRRUlEdDI3ZGowcVJKaUl5TS9GdXJQcFdVbE9DRER6NUFjWEV4SmsyYUpOYi9OQlc2VmdKcXFGQldJcEZvWGRWR3FURTd4ZXRhS1ViWDByTGFsbFdXU0NRNlY3a0M2ajRiNjJkSW1xcW5XYkszb2FXZ241UlovaXRUWExVdDJHQmtaTlJnSmxIMS9WZi9QYXh0ZWR3WGtlcnowNVh4cS8vK05UWTIxc3VvdnJhTVhtTytKK3RuTEpYN2lOVG42K3NyL214dWJxNngzNDF5ZDNCZC9rNmhQdEd6MHVRQ2pEZmZmQk01T1RtNGN1WEtFd01NWTJOanZQMzIyMXBYWjRxS2l0TDQwbGRkSDd1MnRoWjc5KzZGaFlXRnVJSkVkWFUxamg4L0RnQnFBY3RmZGZqd1lVeWVQQmxqeG95QnE2dXIxaWtTRGNuTHkydHdVNmUvNHNhTkd3RHFwdVBVWitnQ0k2cXpiTmt5L1Bubm56aC8vanpHalJ1SFhidDJQZFh1OVE4ZVBFQkFRQUJTVWxMUXUzZHZyZXZyRXhFUmtlRVp1Zy9XNU1KZTVVcFAwZEhSeit3eEVoTVR4ZjB0VEUxTjBhVkxGd0IxSGZzSkV5YUlOUmhQNjlTcFUzOHJZM0RwMHFXbjJnTkVHK1U2M3YvRWplaWFDdVZ1eFI0ZUhyaDU4eWE4dmIyeFk4Y09zUjdwU1VwTFM3RjM3MTRNR1RJRUNRa0pjSGQzUjNoNCtEOXk2VjRpSWlKNjlwcGNnS0ZjV1NjK1BoNVpXVm5QNURFY0hSMHhmdng0N04yN0Y0bUppZWpmdnorQXV0UjBXRmdZd3NMQ3hNMTJsQ3dzTENDUlNCcU1PSVgvdnk1M2VucTZ6algzbFFXQkJRVUZBRFJUL1dscGFkaXhZd2ZlZi8vOXAzNStTcm01dVlpT2pvWkVJdEZhdkVvdkRrdExTeHc4ZUJCQlFVRlFLQlFJRGc2R2k0c0xBZ01ERVJFUmdYdjM3cUd3c0JCeXVSeEZSVVZJVDAvSGlSTW5FQlFVQkJjWEZ3UUZCYUdtcGdiejU4OUhSRVRFTTlrWm5JaUlpRjRPVFc2S2xLMnRMZno4L1BEZGQ5OWh6Wm8xMkxadFc0UDMxN1U3dHJZcFRsNWVYbGkxYWhWc2JHd1FGQlNFeTVjdjQ4cVZLMWkrZkRrQWlOT2o1SEk1VEV4TVVGUlVKQVlBbHBhV21EUnBFbWJQbnQzZ2V2cG1abWFZTldzV0hqOStESWxFQWlNakk3WDVvVE5uenNTdFc3ZWdVQ2pRcDA4ZnRRMjRJaUlpOFBYWFg4UGYzeDhEQmd4bzhIazN4dWJObTZGUUtEQjI3Rml0YzlNTnZZc2txWk5JSkpnM2J4NUdqUnFGVFpzMklUSXlFcUdob1FnTkRXM3dQT1VtYndzWExteFVyUThSRVJFWmxxSDdZRTB1d0FEcWR1RStkT2dRTGwyNmhORFFVSHo0NFljNjcvdWt6ZXNhRWhvYWlzOC8vMXlqR0d6YXRHbkl5TWlBUkNMQitQSGp4ZU9MRnkvR3ZIbnpVRjFkcmZWNkVva0VscGFXTURJeXdyeDU4M0Q1OG1WNGVYbXBGWGg5L2ZYWEtDOHZoNm1wcVVhbnYxMjdkdGl5WlF0NjkrNnQ5ZnIrL3Y0YTY2M3Jjdno0Y2Z6NjY2K3dzTERBZi83em4wYWRReThHQndjSGJOKytIY0hCd1RoNThpVE9uajJMNjlldkl6YzNGOVhWMVRBek0wUGJ0bTNSclZzM0RCdzRFTysrK3k0NmR1eG82R1lURVJIUlA0UkVFUDdDTnA0dmtjVEVSTXljT1JNbUppYll0R25UTTFrTlIzV1RvcGRKY25JeVB2cm9JOGhrTW16WnNrVnRCM01pUXpIMGFBMnA0KytEaUpUYXQyOFBvRzVEU21vYVhyN2VieVAxN3QwYksxYXNnRnd1UjJCZ0lDSWpJL1grR0M5amNCRWJHNHVBZ0FESVpETE1tVE9Id1FVUkVSRVJxWG41ZXNCL2dZK1BEMWF2WG8yYW1ocXNXclVLWDMzMVZZTzdaVGRsZ2lCZysvYnRDQXdNUkhWMU5aWXNXWUxwMDZjYnVsbEVSRVJFOUlKcDBnRUdVRmVzdlhQblRoZ2JHK1BRb1VQNDE3LytoYlMwTkVNMzY0V1NsWldGY2VQRzRidnZ2Z01BYk5teXBWRkw3YnE2dW5MNVdpSWlJcUxuek5COXNDWWZZQUJBbno1OUVCa1pDVmRYVjJSbloyUHk1TWtJREF4RWNYR3hvWnRtVUdWbFpWaXhZZ1Y4ZlgyUmtaR0JybDI3SWlJaWd0T2lpSWlJaUVpbkpsdmtyWTFjTGtkc2JDeFdyVnFGc3JJeU5HdldEUDM3OThmQ2hRdlJvVU1IUXpmdnVjbkx5OE9XTFZ0dzl1eFpWRlJVd01MQ0FzdVdMY09JRVNNMDl0VWdlbEd3cVBqRnd0OEhFU214eUx2cFlXOVJoWW1KQ1lZTkc0WisvZnJoNk5HakNBa0p3ZW5UcHhFYkd3dEhSMGRNbWpRSm8wYU5nckd4c2FHYnFuZTF0Ylg0N2JmZnNILy9mbkVmRFZOVFUzejg4Y2VZTUdFQ04xWWpJaUlpb2taaEJxTUJKU1VsT0gzNk5MWnYzNDc4L0h3QWdKV1ZGWHIyN0ltUkkwZGk2TkNoTURNek0zQXJuNTVNSnNQWnMyZHg0c1FKSkNVbGlWUENiR3hzTUh2MmJIaDVlY0hXMXRiQXJTUnFISTZZdjFqNCt5QWlKV1l3bWg0R0dJMGdrOG1RbXBxS2lJZ0lIRDkrSEFxRkFrRGRydHBkdW5SQjkrN2Q0ZUhoQVhkMzl4YzY0SkRKWkxoNjlTcGlZMk9Sa3BLQ3RMUTBjVk0vWTJOamVIdDdZOXk0Y2VqZXZUdk16YzMvOXVPeGcwSFAwNEFCQTFCVlZZWFkyRmhtM0F5c29xSUNnd1lOZ2lBSWlJMk5oWldWbGFHYlJFUUdVbDVlRGdjSEI1aWJtK1BCZ3dlR2JrNlRZZWcrR0tkSU5ZS3BxU2w2OWVxRlhyMTZZZEdpUmJoeDR3Wk9uejZOa3lkUDR0YXRXN2gxNnhhT0hEa0NFeE1UMk5uWm9YMzc5bkIwZElTTGl3dDY5T2lCTm0zYVFDS1JQTGYyQ29LQWdvSUNYTHQyRFFrSkNiaDkrelp5Y25LUW5aME5tVXdtM3MvQ3dnSStQajd3OHZLQ3M3TXpySzJ0bjFzYmlmVHQ5ZGRmUjJwcUt0TFQwOUdqUnc5RE42ZEprMHFsQU9ycTJtN2Z2czNWNUlpYXNNek1UQUNBdmIyOWdWdEN6eE16R0grRFhDNUhSa1lHN3Q2OWk5allXSncvZng1bFpXVWE5ek0zTjRldHJTMWF0bXdKYTJ0cjJOall3TTdPRG5aMmRtalZxaFZhdG13Skd4c2JXRnRidzl6Y0hLYW1wakExTllXSmlRbmtjamxrTWhsa01obHFhbXBRVWxLQ29xSWlGQmNYbzZDZ0FGS3BGRktwRk1YRnhlSnRoWVdGcUtxcTBtaUhoWVVGQmd3WUFBOFBEN3p4eGh2bzNMa3pURTFObjhkTFJmVE1IVDU4R0d2WHJrVzNidDJ3WXNVS2RPclVDYzJiTnpkMHM1cVVpb29LU0tWU2JOeTRFZkh4OFNncEtZR0Rnd00yYmRvRWUzdDdacGFJbXBEeThuSmtabWJpMDA4L3hibHo1N0JvMFNKODhza25obTRXUFNjTU1QUklvVkJBS3BVaU16TVRhV2xwK1BQUFAzSDc5bTFrWm1ZKzF3MzhKQklKT25ic0NDY25KL1RvMFFPT2pvN28xS2tUT25icytGSVdxQk1CZFZNQTU4NmRpei8rK01QUVRTRUEzYnQzUjNsNU9lTGk0Z3pkRkNJeXNONjlleU1pSXVLRm5rWk8rc1VBNHptUXkrWEl5OHREWGw0ZWlvcUtVRlJVaEVlUEhpRW5Kd2RGUlVVb0tTa1JNeEExTlRXb3FhbUJYQzZIWEM2SGlZa0pURXhNWUdwcUNuTnpjN1JvMFVJdEU5S3VYVHZZMmRtaFpjdVdhTm15SmRxMmJZczJiZHJ3ajVpYUpKbE1odjM3OStQVXFWUEl5TWdRYTR6bytUQXpNMFBIamgweGZQaHd6Smd4QXdDd1k4Y08vUHp6ejBoUFQ5ZWFXU1dpbDVPNXVUbnM3ZTB4ZXZSb0xGaXdnUDJTSm9ZQkJqMHpoaTR3SWlJaUltcUtETjBINDA3ZVJFUkVSRVNrTjh4Z0VCRVJFUkdSM2pDRFFVUkVSRVJFZXNNQWc0aUlpSWlJOUlZQkJqMHpycTZ1M0dDTGlJaUk2RGt6ZEIrTUFRWVJFUkVSRWVrTmk3eUppSWlJaUVodm1NRWdJaUlpSWlLOVlZQkJSRVJFUkVSNnd3Q0RuaGxERnhnUkVSRVJOVVdHN29NeHdDQWlJaUlpSXIxaGtUY1JFUkVSRWVrTk14aEVSRVJFUktRM0REQ0lpSWlJaUVodkdHRFFNMlBvQWlNaUlpS2lwc2pRZlRBR0dFUkVSRVJFcERjczhpWWlJaUlpSXIxaEJvT0lpSWlJaVBTR0FRWVJFUkVSRWVrTkF3eDZaZ3hkWUVSRVJFVFVGQm02RDhZQWc0aUlpSWlJOUlaRjNrUkVSRVJFcERmTVlOQXpweTFOeDJNOHhtTTh4bU04eG1NOHhtUFAvcGdoTU1BZ0lpSWlJaUs5NFJRcElpSWlJaUxTRzJZd2lJaUlpSWhJYnhoZ0VCRVJFUkdSM2pEQUlDSWlJaUlpdldHQVFVUkVSRVJFZXNNQWc0aUlpSWlJOUlZQkJoRVJFUkVSNlEwRERDSWlJaUlpMGhzR0dFUkVSRVJFcERjTU1JaUlpSWlJU0c4WVlCQVJFUkVSa2Q0d3dDQWlJaUlpSXIxaGdFRkVSRVJFUkhyREFJT0lpSWlJaVBTR0FRWVJFUkVSRWVrTkF3d2lJaUlpSXRJYkJoaEVSRVJFUktRM0REQ0lpSWlJaUVodkdHQVFFUkVSRVpIZU1NQWdJaUlpSWlLOVlZQkJSRVJFUkVSNnd3Q0RpSWlJaUlqMGhnRUdFUkVSRVJIcERRTU1JaUlpSWlMU0d3WVlSRVJFUkVTa053d3dpSWlJaUloSWJ4aGdFQkVSRVJHUjNqREFJQ0lpSWlJaXZXR0FRVVJFUkVSRWVzTUFnNGlJaUlpSTlJWUJCaEVSRVJFUjZjMy9BMU5jcnpaZzdLN1FBQUFBQUVsRlRrU3VRbUNDIiwKCSJUaGVtZSIgOiAiIiwKCSJUeXBlIiA6ICJmbG93IiwKCSJWZXJzaW9uIiA6ICIiCn0K"/>
    </extobj>
    <extobj name="ECB019B1-382A-4266-B25C-5B523AA43C14-2">
      <extobjdata type="ECB019B1-382A-4266-B25C-5B523AA43C14" data="ewoJIkZpbGVJZCIgOiAiMTQzNzM4ODkwNDEwIiwKCSJHcm91cElkIiA6ICIxNTM5NjkzOTY2IiwKCSJJbWFnZSIgOiAiaVZCT1J3MEtHZ29BQUFBTlNVaEVVZ0FBQTZBQUFBSkVDQVlBQUFBSVowbVJBQUFBQ1hCSVdYTUFBQXNUQUFBTEV3RUFtcHdZQUFBZ0FFbEVRVlI0bk96ZGVYd001eDhIOE04czJZZ2p6b29yV3NSVmRld1FHcUdVaEtxVzZ2RnJ0YUp4WHo5SGl6cmp2c1ZSTkk2U0V1cHVxRkp0SGEwaUVTUWJEVnFxamtUY1I4NU5zc251OC9zajNmbGw1U0JrZDdQeWViOWVYblpuWitaNVp2UE16bnlmYXd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cXVRYkoyQlp5SEw4aUVBSFd5ZEQzcXVISXVJaUdocjYwdzhEWjRQWkcxQ2lKTmFyYmFWcmZOUjJQSGN0RitGdFl5elROa3ZXNVFwV1piM0EzakRtbW5TVXprY0VSSFIwZGFac0FhVnJUUHdqUGpqU3dXdGphMHo4QXg0UHBCVlNaTFUwdFo1c0JNOE4rMVVJUzdqTEZOMnlrWmxpc0duZlNneTUzVnhXMmVnSUlTSGg5czZDL1FjYU42OHVhMnpVQ0I0UHBBMVBDL25pelh4M0xRdjlsREdXYWJzaTYzTEZNdEw0V1hyc21GdDl0NENTa1JFUkVSRVJIYUNBU2dSRVJFUkVSRlpCUU5RSWlJaUlpSWlzZ29Hb0VSRVJFUkVSR1FWREVDSmlJaUlpSWpJS2hpQUVoRVJFUkVSa1ZVd0FDVWlzcUswdERSYlo0R0l5TzZscDZmRGFEVGFPaHVVVC95YkVjQUFGREV4TWREcjljKzBqNVNVRkJ3NGNPQ3g2K1cwem9VTEYzRHQyclVjMTA5SVNFQkNRZ0lBWU1lT0hUbXVJNFRBdG0zYmNrM1RhRFFpS1NrSnNiR3hPSC8rUEVKQ1FyQjM3MTZFaFlXWnJiZHAweVk4ZVBEQWJObFBQLzJFbFN0WDVubE1XWVdIaDJQWnNtVlB2RDZSUFduVHBrMjJaWjZlbnNqSXlNaHgvZFdyVitQVXFWTUFnUHYzNytQQ2hRc3dHQXpvMmJNbnJsKy9ycXgzOU9oUlhwREpydjN6enorSWk0dkw5M1pHb3hFTEZpeEFlbnE2c2l3cUtncjc5Kzh2eU96UlV4SkNZUExreWJoeDR3WUFJQ2twQ1VPR0RJSFJhRVJzYkN4ME90MHpwNUdjbkl6RXhFUWtKaVlpT1RrNVg5dXVXTEVDUzVZc2VlWThrUFZFUmtaaTRzU0orZDV1Ky9idFdMdDJyZG15d1lNSG0vMTJQSG9QMjdWclYxYjRGbUxGYlowQlcxdS9majF1M2JxRkpVdVdvSHYzN2dBQXZWNlBwS1FrVktoUXdXemRwVXVYb243OSt0bjJZVFFhc1hEaFF0U3BVd2UxYTlmT05hMkpFeWZDMjl2YmJObk5temV4Wk1rU2JOcTBDV1hLbERIN2JOV3FWYWhjdVRKOGZYMnhZTUVDZlBEQkI4cG52WHIxd3FaTm01UUwrSWNmZm9pSER4OWkyTEJoU0VsSlFVcEtDcEtUazVHYW1vb3laY3FnUW9VS0tGdTJMTXFYTDQrS0ZTdENvOUVvKzdwNjlTcSsvZlpiL09jLy96Rkx2MkhEaGxpd1lBRmF0bXo1UkEvSXJWdTNMaVpQbm95dVhidWlUcDA2MlQ3WDYvWHc4UEJBNmRLbHpaWW5KU1daTFV0S1NzTEpreWRSckZneEFKa1A1NjFjdVhLZWFkKzVjNGNQV0xaVFVWRlI4UFgxUlpNbVRmRE5OOS9rdU03SEgzK01DeGN1SURRMEZHcTFHa0JtVUxkbXpSb2NQWG9VRHg0OFFJVUtGZURsNVlXQkF3Y3E1U212Y21zcUwwK3lEZ0FZRElac254dU5ScVdjUHNyZDNSMmpSNC9HaWhVcmNQUG1UZXpkdXhkTGx5N0ZSeDk5Qkg5L2Z5eGR1aFQzNzkvSHhJa1Q4ZnZ2ditlYUI2S25OWHIwYUtTbnA1dFZET3AwT3J6Kyt1dm8zNzgvQmd3WW9DemZ1blVyMXE1ZGkyKy8vUmFEQmcxQ2NIQXd6cDA3QjE5Zlg3TjkxcWxUQjh1WEwxZldVYWxVK1BYWFgzSDgrSEdzWHIwYWE5ZXV4VysvL1pZdEw5ZXVYWU1rU1RoeDRvU3k3TXlaTTRpS2lvS0RnNE95ckhMbHl2RHo4NE8zdHplS0Z5L3l0eWcyZGVyVUtadytmVnE1L3FwVUtwdzhlUklaR1JuNDVaZGZzSC8vZml4WnNnVFZxMWZId1lNSHNXalJJclB0ZFRvZHlwVXJCd0NJalkxRjllclZBUUEzYnR4UUt1ZTZkZXVHRjE5OEVVQm1nOENCQXdmUXZIbHpWSzFhMVd4ZjkrL2ZSMmhvcVBMKytQSGoyTHg1TTF4Y1hMSlZxSnVzVzdkT3VhOHlHQXhvM2JxMWNvOTI5ZXBWaElhR29sT25UcWhZc2FLeXpiVnIxeEFTRXZKMFh4ZzkxcG8xYTNEbHloWDA3TmxUV2RhaVJRc2NQSGhRS1N0QVpua3hYUmRqWTJNUkZCU0V3TUJBN051M0QrN3U3cWhjdVRMT25Ea0RJUVFpSXlPeGV2VnFwS1NrNEp0dnZvRWtTUUNBdUxnNDViV0hoMGV1ZWZyNDQ0OHhmUGh3U3h3dTVhSEkvN3BQbWpRSjQ4ZVB4K3JWcTVWYTErKy8veDZIRHgvR2wxOSttVzM5bUpnWTlPM2JOOGQ5RFJvMENFSUlwY0FET2JkNmVudDdtOTNNcHFXbEtjRXZBQncrZkJoNnZSNEhEaHlBMFdqRXRtM2JZRFFhMGFWTEZ3REEvdjM3Y2VIQ2hXejdMVisrUEtaUG53NG5KeWVVS2xVS2h3NGRRbEJRRVB6OC9PRHU3ZzRnTTFETHlNaEF0V3JWbE8wMmJ0eUlUei85RkdxMVdnbVFNekl5WURRYW9WYXJNWDc4ZUdYZEtWT21vRzNidGtoTVRFVDc5dTJWWUNDclhyMTZtYjFYcTlVNGN1UUlnTXdMbU9rMWtIbFJhTm15cGRteVJ3TUN0VnI5MkJyeHZINWN5RDc4L2ZmZitQUFBQOUd3WVVPejVlSGg0WWlKaVRGYmR2ZnVYWHo2NmFkbzJyUXBWcTVjaVdyVnFpRW1KZ1lyVnF6QWdBRURFQmdZQ0Njbkp5V0FOQVc1V1FQWXJQdC8zRHA1eVhxK1p5WExNa2FPSEltSER4K2lWcTFhaUk2T0JnQzgrKzY3T0h6NE1CSVNFbkRwMGlYVXJWczMxMzBRUFl2V3JWdGo2ZEtseU1qSVVJSzVzTEF3R0kxR2hJV0ZtUVdncDArZlJxdFdyZURpNG9MZHUzZWI3ZWZvMGFNb1diS2syYktzNi9UdjN4K1hMMS9HamgwN01IVG9VQXdkT2hTYk5tM0M3ZHUzNGVMaWdzaklTSFRyMWcxdnZmV1cyVDYrLy81N3ZQMzIyOHExTGF1MzMzNWJlVjI2ZE9sY2V3R1I1V3pldkJtOWV2VlN5azZKRWlVZ1NSTDBlajM2OU9rREJ3Y0hqQmd4QWp0MjdJQ1hseGU4dkx6UXJsMDc1WHJlcmwwN2ZQLzk5d0F5ZTVDWVhyZHIxMDVKUTZWU0lUQXdFQUNVK3crMVdvMjllL2NxNitqMWVuVHQybFY1SHhFUmdWbXpacUZObXphb1VhTUdQdnZzTTZoVW1SMzZZbU5qTVdIQ0JEUnUzRGhiWmZjTEw3eUFMVnUyQUlCUzVvb1ZLNllzQTVDdGpGTEJDUXNMUTcxNjlSQVFFSUF6Wjg1ZzlPalJPSGp3SUFCZ3o1NDladmQ1cGpLU25KeU04ZVBIWThLRUNhaGN1VEtFRUpnMWE1WlNxZWJyNndzaEJIeDhmT0RwNlFsSmt2REZGMTlnM3J4NU1CcU5VS2xVV0xKa0NZS0RnNVZLRFoxT2g3WnQyN0xSd3NhS2ZBQ3FVcWt3YTlZczVRYnd3dzgveE8zYnQyRXdHTXgraUp5Y25MQmp4dzY0dXJvcVFXVm9hQ2gyN3R3SmYzOS9aZnZwMDZlamZ2MzYrT2lqajVSdE8zVG9BQ0N6dGFSRGh3NklqNC9QdGVDYkFzV2RPM2VpYmR1Mm1ESmxpckw4U2JvbDFhMWJGNWN2WDhhOGVmTlF0V3BWYk55NEVXWExsZ1VBN04yN0Y4dVhMOGVBQVFQdy92dnZBOGo4c1E0UEQ4ZTRjZVB3elRmZllNZU9IU2hYcmh4bXpKaUJQLy84RTVzMmJVS3hZc1ZnTUJoeWJPbkpXaU5wT2tiVGhhQ2c2UFg2SEc5UUhsMkg3RnZ6NXMyeGRldFdUSjgrM1d6NWxpMWJvTkZvY1B6NGNXWFpva1dMVUt0V0xjeVpNMGM1OTJyWHJnMS9mMy8wNnRVTGdZR0JHRFpzbUVYeWVmLytmWFRxMU1rczN5YkJ3Y0ZLYlQ0QXZQUE9Pd0F5ejR2NzkrOHJMYldyVnEwQ2tIbEJ6dG9iZ2FnZ2VYcDZZczZjT1lpS2lsTEtXVWhJQ0pvMWE0WS8vdmdES1NrcGNISnlnaEFDNGVIaEdEMTY5Rk9uTlhQbVRPVWFZZXBORXg4ZmozdjM3cUY2OWVxSWpvN0duajE3c0gzN2RnQ1ozZVYrL2ZWWGpCMDdObHZ2RzdLOUN4Y3U0Tml4WTVneFk0YXlUS1ZTb1dUSmtraElTRURwMHFYeDl0dHZvMTY5ZWpoejVreXV2Mk9tdjIxYVdwcnkra203N2o1NDhBQ2xTNWZHOGVQSFVhTkdEUURBaVJNbk1IUG1UUGo3KzZOaHc0Ync5L2RILy83OU1XalFJSVNIaDJQdjNyMFlPblJvam9IazNidDNsWlkzVTVkeDA3Q0lyR21TWlNRbEplSFlzV01JQ1FsUmVrUTg3dHhmczJZTnJsMjdoblhyMW1ISmtpWFE2L1dJaTR0VEF0ZVJJMGVpVmF0V0FESjdmTHozM250SVNFakE1Y3VYWVRBWW9OZnI4Y3N2djJERWlCRVdQejdLbnlJZmdBSXdhKzNZdG0wYlJvMGFoZmJ0MnlzM2o4RC94Mzg5Mm9VMk9UbFp1UmsxR28ySWk0dERoUW9Wc0c3ZE9nREE4T0hEY2Zqd1lRQ1pRZVRodzRmeDAwOC9JU01qQTE5KytTV2NuWjB4WU1BQXJGeTVFclZxMWNMTW1UTUJaSFovOWZUMHpQZXh6SjgvSHp0MzdvUkdvMEZxYWlxbVRKbUN4TVJFM0x0M0Q2NnVybGl6Wm8zWkRmS1NKVXN3Y09CQS9QMzMzL2p4eHgvaDQrT0Q4UEJ3SERod0FJR0JnU2hXckJqaTR1SXdmUGh3ZlBQTk45bTZSRDE0OEFBWExseUFoNGNITGwyNmhFbVRKaWxqVW1OaVlyQm8wU0lzWHJ4WUNVcE5RZmlqY2xwbXdoYlFvdUdERHo3QTJMRmpNV3JVS0pRdlh4NUFabGV0NDhlUFkrYk1tVW9BbXBxYWlsOS8vUlhMbGkzTDFuS29VcW5RbzBjUGJOcTBxY0FDMEI5Ly9CSCsvdjdRNi9YbzBLRURWcTFhaGZEd2NPaDBPblRyMWsyNUVIYnYzbDM1TFZtNWNpVzJidDBLdFZxTkF3Y09RS1ZTb1VXTEZnZ0pDVEc3TVRweTVBZ21UNTVjSVBra2VsU1ZLbFZRdTNadHM0cU8wTkJRakIwN0ZwTW5UMFpFUkFROFBUMXg4ZUpGSkNRazROVlhYMVY2QWh3OWVqVFgvV1pkeDlReW1yV0NNakV4VWZuTjl2YjJ4cDQ5ZTVUWEp1dlhyd2NBbENwVkNscXRGdE9tVGNzMXZjV0xGK2M0cklNc1ovSGl4UkJDUUsvWFkvUG16Ymg3OXk3dTNidUg5UFIwOU92WEQwbEpTWEIyZG9hTGl3dnExS21UYXdCcXFuQm8wNmFOOGpwckM2alJhRFFMQUxOYXYzNDlEaHc0Z0pJbFN5bzlzWm8xYTRiQXdFQzR1TGhBcDlPaFJZc1dDQXNMd3hkZmZBR2RUZ2NmSHgrNHVyb3FsU3Nta2lSQm85RW9sWDkrZm43WXRXc1hXclZxaGE1ZHUyTEhqaDBZT1hJa3Z2cnFxMmYvOGloSEhUdDJSTWVPSGJGaHd3WXNXN1pNNmM3djR1SmlWaWF5NnQyN056cDM3b3lLRlN1aWZQbnlVS3ZWaUltSndkbXpaK0hnNEtEY3orcjFlbHkrZkJrdnZQQUNHalJvZ0tpb0tBZ2hFQklTZ3JadDIrWTZWSVpzcDBnSG9OOTk5eDIrK3VvcnBLU2ttTFhrUlVkSEs3VnRqM3FTeVlieW90ZnJVYmR1WGZUcDB3YzFhdFRBMEtGREFXUjJJNWc4ZVRJY0hCelF0bTFiekpzM3oyeEF2dEZvZktLdUlaMDZkVUxMbGkxUnZueDVHQXdHYk4rK0hiZHYzOGFZTVdOUXBrd1ozTHQzVHpsaGpVWWp6cDgvajMvKytRZlhyMS9IMnJWcmtaQ1FnR25UcG1IMjdObW9XN2N1aEJCd2NuSkN4WW9Wc1huelp2VHUzZHNzdmJ0MzcyTEtsQ240K2VlZlViTm1UVnk3ZGszcGRuWGl4QWtrSmlhYXRZaXFWQ29sSUFmKzN3VTM2N0tzTFVwQ2lDZHFVWDIwSlpic2p5ekxlT21sbDdCcjF5NmxtL3UyYmR2UXJsMDd1TGk0S090ZHYzNGRHUmtacUZldlhvNzdxVldyRm03Y3VGRmdyZkZ2dnZrbTNuenpUWGg0ZU9EdzRjTXdHbzJZTkdrU1Jvd1lZZFl0VWEvWFk5T21UZkQyOXNhUUlVTXdaTWdRczRxUk45NTRBNXMzYjFiTzQxT25UaUV0TFEzTm1qVjc1andTNWFaMTY5WTRlZklrQmc4ZWpDdFhydUQrL2Z0bzFhb1ZXclpzaWJDd01IaDZldUxVcVZPb1U2Y09LbFdxaEpzM2IrWnIvK3ZXclVOUVVCRDBldjBUL3c1ZnUzWU52L3p5aS9KZW85RW8zVFBKOW5idjNvMzQrSGdBZ0lPREErTGo0MUd0V2pVMGJkb1UwZEhSNk5hdEczcjA2R0gyKy9ySEgzOWczTGh4U0U1T1JwY3VYVkNwVXFVblNrdWxVaWxkWUUwVkZPbnA2VXJMbUdrTTU4S0ZDN0Z4NDBZY1BYb1VaODZjd2RtelozSHIxaTIwYk5rU3JWdTN4dkRodzNIbHloWHMzNzhmczJmUHhwVXJWMUN4WWtWNGVYbGh6Smd4U3ErdmQ5OTlWMG43MEtGRHFGS2xDczZkTzRkNzkrNmhkKy9lcUZDaEFnWU9ISWcxYTlZODQ3ZElPWW1LaXNMWFgzOE50VnFObWpWcm9tZlBucGc3ZHk0QW1MV0dtbHJKSzFhc2lPN2R1OFBWMVZYNTdQcjE2emg2OUNoaVkyTXhZTUFBQ0NFQVpONDd1cm01NFpWWFhrRjBkRFJLbENpQm16ZHZQcllISGRsR2tRNUEzM3Z2UGJ6MzNudktUV0xXUXVybjUyZTJicGt5WmRDbFN4ZnMzTGtUcFVxVnl0WVMraWhIUjBmczNic1hRZ2o4OWRkZmlJcUtndEZvUk5ldVhkRzVjMmU4L2ZiYlppZWJrNU1URmk1Y2lEbHo1dURxMWF2WlpyWjFkM2MzR3hOaDZxcjdLSTFHZ3p0MzdpQW9LQWlSa1pINCtPT1A4Y1liYjBDbFV1SFNwVXNZTTJZTWZIeDg4TjU3NzBHbFV1SEhIMy9FdG0zYmNQUG1UVFJ0MmhSVHBreEJtVEpsTUgzNmRPajFlaFF2WGh3SkNRbHdjM1BEK3ZYcjBhMWJONVFyVjA2NXVhOWZ2ejZLRnkrdWRNRnAyTEFodEZvdDNuampEWnc0Y1FLdnZmYWFramVEd1dBMjJjU1RTRWxKVVc3eTh3ckFUVjJreWI3MTdOa1RxMWF0d3FlZmZncTlYby92di84KzIxaHMwL2pwM01aTm1wWmJhbHpsaVJNblVLeFlNVHg0OEVCcHFRVXl1NWk1dWJsaDkrN2RPUWFWN2R1M3g1SWxTeEFXRm9aV3JWcmg2NisvUnMrZVBUbitreXlxZGV2VzJMSmxDM1E2SFVKQ1FxRFJhRkNpUkFtOCt1cXIyTGx6SjRETThaOTU5U0pwMjdhdDhycG56NTdvM0xtejhyNWZ2MzdvMTYrZjJmYjM3OTgzNjRhYjlUVUE3TnUzRC8vOTczK3hjT0ZDQUdBTGFDR3paODhlVEpreUJUNCtQbkJ3Y01DUUlVT1V6MDZkT29VN2QrNWtxOXhyMHFRSjl1L2ZqM2J0MmltdDMrM2F0VlBtdDBoTlRWVmVQNjRMcm9PREEzcjM3bzJIRHgvQ3g4Y0g5Kzdkd3llZmZBSkhSMGNVTDE0Y2RlclV3VHZ2dklNNmRlb2dOVFVWSFRwMHdPZWZmNDc2OWV1amZ2MzZHRFZxbERMRzNqVHhVWEJ3TUFBbzNUYzNiOTZNNWN1WEl5QWdBRjI2ZEVHWExsMVFxbFNwZ3ZrQ0tVZjc5dTNEckZtelVMMTZkVXlkT2hXTkd6ZUdWcXZGYjcvOWhpKy8vTkxzdWhrWkdhbThUa2xKTVJ1bmE3ci8zYng1czFualJWUlVGQ1JKZ3BlWEYySmpZeEVjSEF3Zkh4OHJIQms5alNJZGdENHFQMU8vSnlVbDVWbmJhN29ZQ3lFd1pzd1lOR3ZXRENxVkN0OTk5eDF1M3J5SlVhTkc1VHJqcDZsTFh2ZnUzWldiN2F3dG9LYnVURGtaUDM0OERoMDZoSklsUzZKSmt5Yll0V3NYTm0vZURKMU9oOVRVVktTbHBXSHg0c1dJalkzRjhPSERFUklTZ3ExYnQyTDgrUEg0NFljZk1INzhlSlFzV1JLdnZ2b3FRa0pDb0ZLcDRPN3VqbTNidGlFcUtnck96czRBTWk4Z3BoOXJUMDlQSEQxNkZCcU5CdlhyMTBkVVZCUTZkT2lBc0xBd3MzNzNhV2xwME92MU9RYnZ1UVgwaVltSlNwcFpBM0I2UHIzeHhodFl2bnc1ZnYzMVZ6eDgrQkN1cnE1bzJyUXBvcUtpbEhWcTFLaWhWS2kwYU5FaTJ6NnVYTG1DbDE1NnlXS0IzZnIxNnpGeTVFajg4ODgvWmowbDB0TFM0TzN0allDQUFLU2xwY0hSMGRGc093Y0hCd3dkT2hTelpzM0NCeDk4Z0Z1M2JpbTE4a1NXb3RGb29GYXJFUjRlanBDUUVPWGE1T0hoZ1huejV1SE9uVHVJaUlnd203ZmdVWTlPUXBUMWZNeEp4WW9WbGU2VzN0N2VacStCeklucW5KMmRsUUNVTGFDRnk0SUZDM0p0d1h6NTVaZXhiOSsrSjlyUFJ4OTlwQVN2V1NjaHl2cDR0OXk2NERacDBnVHo1czJEajQ4UGpodzVvZ3lEZXYzMTF6Rmt5QkFFQkFRQXlMekh5c2pJTUJ1WER3REZpeGRYN3VuKyt1c3ZiTml3QVgvLy9UY1NFaExnN2UydFBHVWdJQ0FBdTNidHd2RGh3NUdTa29KS2xTcWhiTm15bURKbFNyNG1vNlBIZS9ubGx6RjM3bHo0K2ZrcHc4MU1zdDVQWDdseVJaa2wyU1RyNUphbXg1WWxKaVlDQUM1ZXZJZ1ZLMWJnOU9uVDJMWnRHMXhkWGZIMzMzOURyVlpqenB3NVQvWFlGN0k4QnFDUGFOZXVYYmJaL29ETWdET3ZNVEc1VWFsVXlvLzFMNy84QW1kblp6ZzdPNXNGdSs3dTd0bE9OaUN6cHM0MG01eXBCYlJEaHc1S2Q0T2N2UG5tbStqUW9ZT1NUcWxTcGZEKysrL2p5SkVqVUt2VktGNjhPTzdldllzdnZ2Z0NEeDgreE8rLy93NVhWMWY4L3Z2dnFGcTFLdFJxTlc3ZHVvVnk1Y3BscStGczNMaXg4dnIyN2R2SzFPenU3dTc0NXB0dk1HTEVDTGk1dVdILy92MDRkZW9VcWxXclpqYmVOQ0VoQWZYcjE4ZTMzMzZyTEROMXdjM2F0VGxyRjl5clY2K2lWcTFhOFBYMXhlM2J0d0ZrMXE0N096dm4ySnE2ZWZObXMxWXBzaTlxdFJydnZ2c3VkdTNhaGZ2MzcyZnI4ZzFramhscjE2NGRObS9lbkMwQU5SZ00rTzY3Nzh4YWFBcFNhbW9xbWpadGlrYU5HaUV3TUJDdnZ2b3FnTXdMb3RGb1JPblNwVEZ4NGtSa1pHUW9BV2h5Y2pKMjc5Nk5Uejc1QkcrOTlSYjI3OStQTDcvOEVnRUJBZG1DVktLQ3BsYXI0ZTd1am1QSGppRWlJZ0tmZmZZWmdNeUtuT3JWcXlNb0tBZ1pHUm1RWmJuQTBueGNDNmlwVWpHclRwMDZtWTNaTTBsSlNUSHJya3VXbDFmM1dYZDNkOHlhTlFzNm5TN0hlNldzc3JhYzVyWmNyVlpuNjRJTEFEVnIxa1JjWEJ5aW82T3hmZnQyczE1cFdRUFkxYXRYSXo0K0hsOTg4WVd5VEtmVG1jMmErOUpMTDZGang0N0svVTVFUkFRaUlpS3daY3NXZlA3NTU4ckVRMmxwYVRoNThpUUNBd01aZkZwQXJWcTFVS3RXTGFoVUtxVlNLaWM1alFmZHRHbVQ4anByRDhEaHc0Zmo3Tm16ZVBmZGR6RnQyalRsOFltblQ1K0dsNWNYenB3NWd5MWJ0dVE2enBoc2h3Rm9GdEhSMFRBWUREbTJoRDU2UXVqMWVwdE8xNTFUd0FvQXI3MzJHbzRjT1lKVnExWWhNREJRQ1NKTGxpeUpnSUFBM0w1OUc1TW1UVkphWHlkTW1BQ2RUb2UvLy80YkZ5NWN3TjI3ZDNIZ3dBRTBhZElrMjc1Ly8vMTNKQ1FrNEsyMzNzTDU4K2VWTVhqdTd1NElEQXlFWHErSGw1Y1gycmR2ajVVclYyWnIxY3o2SExBbmRlYk1HYno4OHN2S21NQWZmdmdCMjdkdng3cDE2NUNSa1lHZ29DRDA2OWN2MzExN3FmRDY0SU1QRUJRVWhESmx5dVRhTWo1MjdGaDgrdW1ubUQ1OU92cjM3dzhYRnhkY3VYSUZ5NWN2aHlSSjJSNEZWRkJLbENpQlljT0c0ZEtsU3poMTZwUnlVNVNhbW9vU0pVb0F5S3loQnpKL0l6SXlNdURqNDROdTNib0J5T3hsOGNjZmY2QnUzYnBZdVhJbFhGMWR6UjZKUkdRSm5wNmUrT3FycjFDMmJGbTR1YmtweXowOFBMQm56eDZsbGJTZ1BOb0N1bW5USmdnaHpJS0NSejE4K0RESFFKTVR6QlV1bFN0WFJxTkdqYkIzNzE2bFlxRmZ2Mzd3OS9kWEtuK05SaU51Mzc1dDlzaTYxTlJVczJGT1E0Y09OWHZVVGs1Njl1eUp3WU1IbzBHREJuamxsVmV5ZmY3bm4zOWkrL2J0MkxCaGc5bnlCdzhlbUQxVHNrU0pFdkR5OHNLaVJZdXdkZXRXQVA4ZmNuWDU4bVd6ZTc0dVhicWdVYU5HVC9SZDBOUExLeURNcVl0MlRpMmdRR2JGbGIrL1B4d2RIUkVVRklSV3JWcWhWcTFhK1BISEg3Rnk1VXAwNzk0ZHZYcjFRb3NXTFZDM2J0MkNQUWg2SmtVK0FEVVlEREFhalJnL2Zyenl1SkluOGVoenFoNWxpWXVtMFdpRXdXQXdhNW04ZXZXcTJZM0Q3Ny8vam1uVHBtSCsvUG5aV2pCOWZId3dac3dZREI0OEdJc1hMNGF6c3pNKytlUVRGQzllSEkwYU5VS2pSbzBRR1JtSnRXdlhtdFV3U3BJRWc4R0FxMWV2S3JQZ0hqeDRVTG40VktoUVFSbXpxbGFyb2RmcmNlalFJV3pjdU5Fcy9jakl5SHo5c0FzaDhQUFBQeXNQdHo1OStqUUNBd094ZXZWcXFOVnFPRGc0NE1HREJ4ZzZkQ2dXTDE2c1RGWkE5cTFTcFVybzJMRWphdGFzbVd2RmdvdUxDelpzMklDQWdBRDA3dDBiY1hGeGNISnl3b2NmZm9pNWMrY3F3YUFsSkNjblkrTEVpZkQxOVlXam95TU1CZ1BPblR0bmRzTURaRDdYdEZTcFVoZ3paZ3pxMUttRENSTW1JQ3dzRFA3Ky90Qm9ORml3WUFIKzg1Ly93TWZIQng5OTlGRytmbitJOHFOMTY5YVlPM2R1dGh0K0R3OFA3Tnk1ODVtdVZ6cWREbDkrK1NVTUJnUDI3dDBMTHk4dnN4WTBMeTh2TEZ5NEVMLzk5aHM2ZHV6NDFPbFE0ZEduVHg5TW5Ub1Y3ZHUzQjVEWnhmWEdqUnRZdFdvVjlIbzkrdmJ0aTdwMTY1b0ZkbTNhdE1sV3VYL3IxaTI4OE1JTHVhYmo2dXFLMjdkdlo2dUlOQmdNMkxWckYxYXVYQWsvUHovVXFGSERiTmhEYUdnb2F0YXNXVUJIUzVhUWRVem5vL0pxQVJWQ29HWExsZ0F5dTFsMzZ0UkorYnNmT25RSURSbzBRRkJRRU56YzNGQy9mbjBBd0dlZmZZYTR1RGdrSnlmRHlja0pzYkd4Mlo3b1FOWlg1UDhDV3EwV1FHYmY5RjY5ZW1IZnZuMDV6cGoxNkhNbWN4dkxtSk9iTjI4cWcrZUI3Q2VYMFdnMFc5YXhZMGRNbVRJbDIwUW1vMGVQaG9lSEJ5Ukp3Z2NmZklETGx5L0R3Y0VCSDM3NElZRE1tZXRXckZpQkpVdVdvR0hEaHREcGRORHBkTXBOZkpreVpmRFZWMTloeXBRcDZOT25EMWF1WEltTkd6Y3ErWm82ZFNwT25qeUpoUXNYbWdXS3JWdTNSdWZPblNGSkVsYXZYbzNmZnZzTk4yN2NRSWNPSFhLOWNURVlER2FUTEgzMzNYZll0MjhmVnF4WWtlUDZRZ2dZREFZOGZQZ1FLcFVLa2lUaDU1OS9Sdm55NWZIU1N5L2grUEhqR0RWcUZFcVdMSWsrZmZxZ1dMRmlVS2xVTUJxTlNFeE14TUNCQTdGeTVjcHNRUUFWZm8wYk44NzJYTnhaczJZOWRoMFhGeGZsbWFHUmtaRVlNMllNa3BLU0VCOGZEMGRIUndnaGxMS2YwL1pQa28rY3JGbXpCcTZ1cnZEMTljV0dEUnV3WXNVS2xDeFpFcU5HalRKYnIxR2pSZ2dPRHNhOWUvZlF2WHQzdlBiYWE5aTJiWnR5d3pWNThtUjA2TkFCL3Y3K2lJcUt5dlhjSUhwVzFhcFZ5N0ZzdDIvZlB0dnlyT2RCYnVkRTF1VmJ0MjVGVWxJU2R1N2NxVlJlWm1Sa29IUG56bENwVk1wenBJMUdJMzc4OFVmY3ZIbFRlWWg4VmthalVabWtKcXYwOVBTbk9tYXlIRTlQVDNUdTNCbDkrdlJCL2ZyMTBieDVjMVNzV0JHZE9uWENxRkdqNE9Ua2hCa3pacGoxRWt0TlRjM1dhOHpYMXhkTm16WkZjbkp5dGtrS0R4OCtqSVVMRjJMaHdvVll1M1l0eG80ZGk5R2pSK1BxMWF1WU1XTUdhdFNvZ1ZXclZpbXRXcE1tVGNMdnYvOE9SMGRIbEM5ZlhwbFpOYXNIRHg0b0xXOVpuL2ZKNTRCYVgxN1AvOHh0a3FxcFU2Zml6Smt6U3VQS0cyKzhnYTVkdThMQndRRUdnd0V1TGk1bzBxUUpnb09ETVdiTUdHVzdidDI2UVFpQmR1M2FJVGs1R1NxVnl1d3hpMFQ1SnN1eWtHVlpQSXYwOUhSeC92eDU1ZjNreVpOelhHL0tsQ2xtNy9mczJaUG5mdmZ1M2F1OC91U1RUMFNMRmkzRXBFbVRuanFmTFZxMHlMYk1ZREFJbzlHb3ZGK3hZb1g0NTU5L2hCQkNuRDE3VnJScDAwYTBiOTllTEYyNk5OdDJRVUZCSWprNTJXeDVURXlNU0V0TGUyeGVidHk0SVk0ZE81YXYvSjg1YzBZTUdqUW94MlB3OVBRVUdSa1pvbFdyVnFKNTgrWmk1TWlSUWdnaGJ0MjZKYzZlUFN1RUVDSWxKVVZjdlhwVkpDWW1Db1BCa0cwZkd6WnNFRmV2WGpNWFIrVUFBQ0FBU1VSQlZNMVhuaDVsS2srMkx0ZFBxeURPQjN0MisvWnQ0ZWZuSjE1Ly9YWFJzbVZMY2ZyMDZRTGQvNEVEQjRRUVF1aDBPcEdlbnE0c2Y3UTg1aVN2c21rd0dFUmlZdUt6WjlESzdQMThzYWJuK2R6VTYvVm0xNkZIUDlQcGRFS24wNG1VbEJTUm1wb3FNakl5bE04Ly8veHo1ZlhRb1VOejNNZnc0Y01MTnNQNVVKakx1RFhLMUlnUkkvSzhKOWl6WjQrWU5XdldVMTk3MTZ4Wkl5NWV2Q2ltVFpzbVB2amdBeEVZR0NpRUVNTFQwMVBNblR0WFhMcDBTUWdoUkhKeXNwZ3paNDd3OS9jWE9wMU8vUFhYWHpudXoyQXdtUDAyUHlvbUprWjVIUnNiYS9aL1R1dFlncTNLVkdINkRSb3laRWkrUGpmbGUrN2N1YUpyMTY1aXdZSUZUNVZ1V2xxYVNFMU5mYUpydGkwVTV0OGJTN0RyK2Y5TmY2Z25hYlVnMjB0S1NrTHAwcVZ6L1Z6OE81dWRyY1p6bWlZL2lvaUlzTXZ6Z3VjRFdaTzlueS9XeEhQVFBoWG1NczR5Wlo5c1ZhWllYZ3Evd3Z4N1l3blAvcFIyb2llVVYvQUpaSTQxNVdSQ1JFUkVSRVRQTHdhZ1JFUkVSRVJFWkJVTVFJbUlpSWlJaU1ncUdJQVNFUkVSRVJHUlZUQUFKU0lpSWlJaUlxdGdBRXBFUkVSRVJFUldVZHpXR1NnSXBxbUxpWWpuQTFGaHhYT1RDaHJMRk9VSHl3c1ZGbmJkQWlxRWlMUjFIdWk1YzliV0dYaGFQQi9JQnY2eWRRYnNBYzlOdTFZb3l6akxsRjJ6ZXBrU1FweXlkcHFVZjBYcHZDNFNEenN0Nmt3UElFNUlTQ2h4NmRLbE5Gdm5oNmd3TVowZlJlWGh6MFFGaWVjUEZUU1dLWG9jV1phbkFwZ21oSmluMVdvbjJEby9SRVJFUkVSRVJFUkVSRVJFUkVSRVJFUkVSRVJFUkJiRy92VkZBTWVBRXVXTzQ0MkluaDdQSHlwb0xGUDBPQndEYXYvc2VoWmNJaUlpSWlJaUlpSWlJaUlpSWlJaUlpSWlJaUlpSWlJaUlpSWlvdWNVQjNnWEFaeUVpQ2gzblBDQzZPbngvS0dDeGpKRmo4TkppT3dmSnlFaUlpSWlJaUlpcTJEdEVoRVJFVGxvTkpyUmtpUjlETUFOZ0pPRjBra1ZRbHdHc0ZPdjE4OCtkKzZjM2tMcGtPMFZsMlhaUndqUkgwQlRTWkpLV1NnZG5SRGlISUJBclZhN0RrQzZoZElob2dMQ0FKU0lpS2dJYTk2OHVZTVE0akNBTmxaT1dwdVFrT0RCb1NIUHBlS3lMRzhIME1PYWlRb2hEbW0xMmk1Z0VHb3ZWTTJhTlh0RHBWS05BT0FCd05rU2lRZ2hraVJKT21VMEdwZEZSa2IrQU1CZ2lYVG95VEVBSlNJaUtzSmtXZjR2Z09WTm16YUZuNThmcWxTcEFpY255elNBcHFhbTRzNmRPL0QzOThmeDQ4Y0JZRTVFUk1Ra2l5UkdOaVBMY2g4QWdiVnExY0trU1pQZzV1YUdNbVhLV0NTdHBLUWtYTGx5QlFzV0xNRDU4K2NoaEppZzFXcm5XU1F4S2tncVdaYlhBZkMxWnFKQ2lPKzFXdTE3WUJCS1pGbXlMQXRabG9XYm01dWpyZk5DVk5pWXpnOWI1NFBJVmpRYXpXbFpsc1haczJlRnRmenp6ei9pMzNQdlQxc2ZQeFU4alVaelhKWmxFUkVSWWJVeTlkZGZmNW5LMUJsYkh6ODlua2FqNlNuTHN1amF0YXM0ZXZTb2VQandvY1hLUm54OHZEaHg0b1RvMGFPSHFZeU1zdlh4RjNXY2hJaUlpS2dJa3lUcFpRQjQ2YVdYckpabTFhcFZUUyt0bHloWlUxTUFjSE56czFxQ05XclVNTDJzYTdWRTZWa01Bb0NwVTZlaVRaczJLRmV1bk1VU2NuWjJScXRXclRCcjFpelRJaCtMSlVaUHBMaXRNMENXeDZuTWlYTEg4NE1vYzhLaFVxVXNOVWRNRGduK3Y0dHZDYXNsU2xaam1uRElVdDF1YzVLbC9GcHFBaTBxUUpJa3lRQlFyMTQ5cTZWWnMyWk5BSUFRb29IVkVxVWNNUUMxTHh5c1RVUkVSRVQycmd3QWxDMWIxbW9KbGk1ZEdnQWdTVkpKcXlWS09XSVhYUHVoa21WNW5VcWwyZ2VnTXl3VWZBS0FKRW1sQWJ5dVVxbDJhVFNhN3dBVXMxUmFSRVJFUkVSVWRMQUYxRTVvTkpvUEFmaFdyVm9WNDhlUHh5dXZ2R0t4L3ZJSkNRbjQ4ODgvTVgvK2ZGeTdkcTI3TE12REl5SWlsbG9rTVNJYk0wMUF4SzY0UkVSRVJKYkhGbEE3SVVsU2Z3RHc4L096Mm1EdG1UTm5taGIxc2xoaVJFUkVSRVJVWkxBRjFINjRBMENEQnRZYk44M0IybFFVc09XVGlJaUl5SHJZQW1vL3JENVkyelI3bldrMk95SWlJaUlpb21mQkFKU0lpSWlJaUlpc2dnRW9FUlZwc2l3TDAwUkVSRVJFUkdSWkRFQ0ppSWlJaUlqSUtqZ0pFUkVWYVp5RWlJaUlpTWg2MkFKS1JFUkVSRVJFVnNFQWxJaUlpSWlJaUt5Q0FTZ1JGV21jaElpSWlJakllamdHbElnS0RTR0VCRUFOd0JHQUE2eFFTZWJsNVdWSyt3VkxwNVVQUmdEcEFOSUE2Q1ZKWW9CTVJHVEhiSEI5NDNXRUNpMEdvRVJVbURnQWVBRkFqWC8vVjFzNndZTUhENzcvNzh2WExKMVdQdWdCM0FWd0hjQ2RmOThURVpIOXN2YjFqZGNSS3JRWWdCSlJZZUtJekl0enFLMHpVa2g0QUlnSGJ4eUlpT3lkcmE1dnZJNVFvY014b0VSVW1LaVJXVE5NbWF6U0NreEVSQlpucStzYnJ5TlU2REFBSmFMQ1JBVWJYQ2pUMDlPdG5lU1RjZ1IvcDRtSW5nYzJ1YjZCMXhFcWhGZ2dpYWhJMjd0M0wwYVBIcDJ2YlF3R0E2Wk9uUXFqMFdpMlhLZlRZZHEwYVVoTFM4dHhPeUVFZXZmdWpUTm56Z0FBRWhJUzhPbW5uejVkeG9rZW9kRm9lamR1M0xpeHJmTkJaRTllZWVVVlYxbVdCMWs3M2RXclYrUHExYXY1MnViaHc0ZVlNV01HN3QyN1o1bE1FVmtKeDRBU1VhRTBldlJvcEtlblk5bXlaY295blU2SDExOS9IZjM3OThlQUFRT1U1VnUzYnNYYXRXdng3YmZmWXRDZ1FRZ09Ec2E1YytmZzYrdHJ0czg2ZGVwZytmTGx5am9xbFFvZE8zWkVRRUFBN3R5NWc4cVZLK1BkZDkvRnpaczNjOHpUMXExYjhlS0xMK0xXclZzSUN3dURTbVZlaDdkcDB5YWtwYVhCMGRFeHgrMVBuejZOR3pkdW9HSERoZ0F5VzE3UG5qMXJ0czQvLy95RE9uWHFQUEgzUkpURkZ3NE9EbzFrV2I0RTRGdEprdmFFaDRkckFYRDJTNklzbWpkdlhzZG9OSGFWSk9sakFLMytYYnphbW5sUXE5WG8xNjhmQWdJQ1VLRkNCZlRvMFNQUDlZOGRPNGF5WmN2Q1lEREF4OGNIM3Q3ZTJMdDNiNDdyeHNmSEl6dzgzQkxaSmlvUURFQ0pxRkJxM2JvMWxpNWRpb3lNREJRdm52bFRGUllXQnFQUmlMQ3dNTE1BOVBUcDAyalZxaFZjWEZ5d2UvZHVzLzBjUFhvVUpVdVdORnVXZFIwbkp5ZnMzTGxUV1NjNE9CaHBhV2xvM2JvMVFrSkNsR0N5WThlT2NIQndBQURFeE1TZ2R1M2FadnU4Y2VNR3RtN2RpazJiTnNGb05LSi8vLzVZc0dBQktsV3FwS3l6Y2VORzlPclZDMnAxenIyd2Z2dnROMHljT0JIYnQyOUhqUm8xOHZWOUVXWGhCbUNxRUdLcUxNdlJRb2h2RFFiRG5qLysrT01rTWgvTlFGVGt5TExjMEdnMHZpVkowc2RDaUdhU0pOazBQMzM2OU1IMTY5Zmg1K2VIYmR1MjRkaXhZOHBuY1hGeDZOaXhZN1lnVXFWU1llclVxVmk4ZURFOFBUMHhiTmd3NVJwMStQQmh0Ry9mSGlxVkN1N3U3bFk5RnFMOFloZGNJaXFVUEQwOW9kUHBFQlVWcFN3TENRbEJzMmJORUJVVmhaU1VGQUNaM1ZyRHc4UGg0ZUdSN3pTOHZiM2g3ZTJON3QyN28xV3JWcmg0OGFMWjUxbGJPUFY2UGRScU5mcjA2WU9SSTBjaUlpSUNiZHEwUWZQbXpXRTBHakZqeGd6MDZ0VUwxYXBWZzBxbFF2ZnUzZUh2NzY5c2YrN2NPUncvZmh6ZHVuWExNUzluejU2Rm41OGZKazZjeU9DVENsSk5TWkltRkM5ZVBGU1c1VmlOUnJOSWx1VzJZQVUwRlFHeUxEZVJaWG1TTE12bkFaeFhxVlFMSkVscVp1dDhtWXdmUHg2TEZpM0Nrd2JEN3U3dVVLbFVHRE5tRE1xVks0ZlJvMGZEYURRcWxaOUpTVWtXempGUndlQUZpSjZJTE12c3drVVc1K1hsQlZtV3NXREJBbFNwVWdXMWE5ZEdXRmdZTkJvTkFDQTBOQlJqeDQ3RjVNbVRFUkVSQVU5UFQxeThlQkVKQ1FsNDlkVlhFUlVWQlY5Zlh4dzllalRYTkxLdWMrREFBUURBbjMvK2lXblRwaWxkWDAwdHJsbkhlS2FucDBPdFZ1T2JiNzdCMUtsVDBhcFZLM2g3ZTZOVHAwNVlzR0FCVHAwNkJZUEJnRjkvL1JXSmlZbElUazVHUWtJQ3pwdzVneVpObW1EaHdvVUFvTFNpWmhVV0ZvWXhZOFpnMkxCaGVPdXR0NVRsNDhhTjJ4RWVIZzVabHAveG15VUNBRlNSSk9sekFKL0xzbndmd0ZZaHhDNWJaNHFvb0drMG11bVNKSDBDNEluSE0xajZQaWZyOWMzRXdjRUJycTZ1VDdXL0NSTW1JQ0VoQWUrLy96NWlZbUpRdFdwVmpCZ3hBdXZYcnpkYmo5Y1JLb3dZZ0JKUm9kVzZkV3VjUEhrU2d3Y1B4cFVyVjNELy9uMjBhdFVLTFZ1MlJGaFlHRHc5UFhIcTFDblVxVk1IbFNwVnluWHNabDV1Mzc2TjBhTkhZOHFVS1FnSUNJQkdvMEdiTm0yZ1VxbVU4WnhDQ0tTbnB5dGRuUzVjdUlDK2Zmdmk5dTNicUZhdEdyeTh2RkMzYmwzVXFGRURsU3BWUW9VS0ZWQzJiRm5zMmJNSDY5YXRROHVXTFpHUmtaRnJIc2FNR1lOeDQ4YVpCWjlFRmxaY0NPRWloS2hnNjY2SVJBVkpDQUVBMVlRUUpRcHIyZTdkdXpjdVg3Nk1sSlFVbkR4NUVzV0tGY3YzUGhJVEUzSHc0RUd6WlIwNmRDaW9MQkpaRkFOUWVpSVJFUkdGODFlY25pdENpQmNBdkFaZ0o1QVpnRzdac2dVNm5RNGhJU0hRYURRb1VhSUVYbjMxVmV6Y3VSTkE1dmpQdkxyZnRtM2JWbm5kczJkUGRPN2NXWGtmSFIyTi8vNzN2N2g3OXk1T256Nk55TWhJOU92WEQwQm1LMmhLU2dxY25aMmgxMmMrdjl2QndRRTZuUTczNzk5SHpabzFjZWpRSWRTclZ3OHRXclJBaXhZdHNxWGRwVXNYZE96WUVZTUdEY0tNR1RQdzRZY2ZLcC9GeE1Rb3JhS3JWcTFDbzBhTnNtMC9mLzc4RHdBY2tTVHA3aE4raFZTRWFUU2FzNUlrWlM5SS8zZGZDUEd6RUdKN1pHVGtqd0RTQWJCbGhKNHJraVFoSWlKaUFBQ3BXYk5tclZVcTFjZENpRGNsU1hvcHIrMHNmWitUOWZvV0ZCUUVBR2pldkxrbGt3UlFlSzhqN0ZsWHRERUFKYUpDUzZQUlFLMVdJenc4SENFaElVcWc2ZUhoZ1huejV1SE9uVHVJaUlqQVJ4OTlsT3MrSHAyRXlEU21ORGs1R1o5KytpbjY5dTJMRlN0VzRQejU4M0J6YzBONmVqcXVYYnNHQU1vRVFtbHBhVkNyMVZDcFZQajc3NzlScGt3WkpDVWxJVFEwVkxtQmFONjhPU3BYcm15V2RseGNIRUpEUS9IVlYxK2hmUG55QUlBSER4N2d5eSsveEU4Ly9RUXZMeThBeURINEpDb0lRb2piQUg2U0pHbExSRVRFUVFBR1crZUp5RXBFWkdUa2NRREhBVUNqMGJTUUpPbVRmNFBSZWpiTzJ6T0xqNCtIdDdjM3lwY3ZqNGNQSDZKOCtmS29XTEdpcmJORjlFUVlnQkpSb2FWV3ErSHU3bzVqeDQ0aElpSUNuMzMyR1FDZ1JvMGFxRjY5T29LQ2dwQ1JrZkZVTFRpbFNwWEN1blhyVUx0MmJRUUVCR0RGaWhWWXYzNDlMbHk0Z0pNblQ2SlpzMlpLdDZpVWxCU2wrMjNUcGszeDVwdHY0dE5QUDBWU1VoSkdqUnFsNUhYLy92MW1hWmdDWmxQd0NXVE91dXZzN0l4dDI3YWhSSWtTK09HSEg4eTJPWGZ1SE1MQ3d0QzNiOTk4SHhNUkFBZ2hya3VTOUtQUmFOd1NHUmw1Qkh3TUN4RzBXdTFwQUtjQmZOYThlZlBHUnFQeEV3QnZQYWJYZ0ZVa0pDVGcwcVZMK2JxV3JWeTVFdVBIajhlMmJkdnc1cHR2WXZ2MjdRQ0FuMzc2eVZMWkpDb3duQVdYaUFvMVQwOVAvUExMTHloYnRpemMzTnlVNVI0ZUh0aXpaNC9TU3ZvMHNqNUtSYVZTb1cvZnZxaFVxUkkyYjk2TWQ5NTVSL2tzS1NrSkpVcVVVTjczNzk4ZlZhcFVnVjZ2eDVVclYvS1ZwcE9URTBhTUdJSHExYXZuK1BuVnExZHgvUGp4ZkI0SkVTQ0UyQ0NFYUszVmFsMGpJaUlHUlVaRy9nWUduMFRaaEllSFIybTEydkZhcmZZVmc4RlFYd2d4dzFaNUNRNE94a2NmZllUTGx5L25hN3ViTjIraWR1M2FrQ1FKa2lUQmFEUWlJU0VCZ1lHQkZzb3BVY0ZoQUVwRWhWcnIxcTJWV1c2ejh2RHdRSEp5OGxNOWZpVTMwZEhSR0Q1OE9PclZxNGNPSFRvZ1BqNGVlcjBlb2FHaHFGS2xpckxlN3QyN0VSY1hoOEdEQjJQSWtDSDV2bkV3TWJXcTNycDFDMERtNUJrblQ1NVVadU1seW8vSXlNaUZXcTAyMU5iNUlMSW5aODZjdWFqVmFxZGFPOTJ6Wjg4Q0FINzk5VmVzV2JNRzc3NzdMcEtUazJFMEduSDU4dVZjSzFZZlBueUlCUXNXWU42OGVSZzZkQ2lBek9FcTc3enpEajcrK0dPOCtlYWJWanNHb3FmRkxyaEVWS2hWcTFZdDI4TzRBYUI5Ky9iWmxqZHUzRmhabHZWMWJ1dGtkZUhDQlF3ZVBCZ09EZzZZTzNjdTlIcTlNcU5ncVZLbE1IdjJiQURBbGkxYnNIMzdkcXhldlJxVksxZEdreVpOVUx0MmJhU25wNk43OSs3NU9yYlNwVXZqblhmZVFZOGVQUUJrUHZhbGF0V3FXTFJvVWI3MlEwUkU5cVZtelpydzgvTlRldHZvOVhxMGI5OGVScU1Sa2lUaC9mZmZ6M0c3a2lWTElpNHVEbXZYcmtXREJnMEFBTE5uejBacWFpcUtGU3VHTzNmdTRPdXZ2N2JhY1JBOURRYWdSRVFBWEYxZDRlcnFpcGt6WjZKcTFhb0FNcDg3YWpBWTRPam9DSlVxczhQSVN5KzloTFZyMXlxVFBiejg4c3NBTW1mYlhiSmtpZGsrVFdOV1RTWk1tR0RXbFJjQS9Qejg0T2ZuWjVGaklpS2l3c25aMmRsc3FJZGFyY1p2di8wR285RUlSMGZISEZ0QVM1WXNDVWRIUjh5Wk15ZmJaNy8vL2pzV0xseUlZc1dLY1E0Qkt2UVlnQkpSWVdJRW9MZDJva2VPSElGYXJjYUdEUnVROWJseE9kMEE1TmJsOTlIZ002ZGx1ZFZvNXlFTm1kOEpFUkhadDhkZTMwcVZLcFhuRG80Y09aTHJaNTA2ZFVLblRwMXkrb2pYRVNwME9BYVVpQW9UUFFDclA2dk1GR2dXd29lVzM0VU5BbklpSWlwd05ybStnZGNSS29UWUFrcEVoVWthZ09zQVBBQzhBTURSMGdtT0d6ZHVCNkE4ckx1d1NFUG1UY1AxZjE4VEVaRjlzL2IxamRjUktyUVlnQkpSWVpLT3pBdG1BZ0FIV0tHWHh2ejU4eXRiT28ybllFVG1kNUgyNy85RVJHVGZySDE5NDNXRUNpMEdvRVJVYUVpU0pKQjVzV1J0TFJFUlBUZDRmU1A2UDQ0QkpTSWlJaUlpSXF0Z0FFcEVSWm9zeTBLV1pXSHJmQkFSRVJFVkJReEFpWWlJaUlpSXlDbzRCcFNJaXJTSWlJaEM5K3dWSWlJaW91Y1ZXMENKaUlpSWlJaklLaGlBRWhFUkVSRVJrVlV3QUxVZmlRQVFIeDl2dFFTVGtwSUFBRUlJbmRVU0piSXlUa0pFUkVSRVpEME1RTzJFRUNJQ0FDNWV2R2kxTktPam93RUFraVQ5WmJWRWlZaUlpSWpvdWNVQTFINnNBNERaczJjakxDek1vaTJoaVltSmlJaUl3SXdaTXdBQVJxTnhpOFVTSTdLeGlJZ0lpUk1SRVJFUkVWa0haOEcxRTFxdGRyTkdvK2tTRXhQVGMralFvVlpMVndpeFB6SXljcW5WRWlRaUlpSWlvdWNXVzBEdGgwR3IxZm9ZamNiL0FQZ1YvNDRKdFFRaFJCS0FZd0I4dEZwdE53QVpsa3FMaUlpSWlJb1dJVVE2QU9qMWVxdWxtWjZlYm5ySisxb2JZd3VvZlRGRVJrYnVBTEFqUHh1WkpsaEpTRWdvY2VuU3BUU0w1SXpJVHBuT0QzYkRKU0lpc2c1SmtxNEJjTHQ1OHlaZWZQRkZxNlI1Ly81OUFJQVE0cFpWRXFSY3NRV1VpSWlvYUVzQkFKM09laE9lcDZhbUFnQ0VFS3dVSlNxQ2hCRGZBVUJRVUJDRXNQeEU5RUlJN05paHROOGNzbmlDbENlMmdCWUJiTmtoeWgzUER5TDhCVUJ6N2RvMU5HelkwQ29KM3JxbE5FQmNzMHFDUkZUWUxCSkMrTzdldmRzbExDd01MaTR1Y0hKeXNraENxYW1wdUhQbkRtSmpZeUdFZUdBMEdpZFpKQ0Y2WWd4QWlZaUlpcllnQUpvbFM1Wmd5cFFwcUZTcEVrcVVLR0dSaE5MUzB2RGd3UU9zV0xFQ0FDQkowbTZMSkVSRWhacFdxNzNicEVrVGorTEZpNis3ZWZQbTZ6ZHYzclJHc21IcDZlbDl6cDQ5RzJ1TnhDaDNERUNKaUlpS3NMUzB0QUMxV3YxeGVIaTRlL2Z1M2EyWjlObUVoSVFwMWt5UWlBcVBQLzc0NHdxQURrMmJOcTBuU1pLYkpFa2xMWkdPRUNKRmtxUXJXcTMydkNYMlQvbkhBTFFJNENSRVJMbmpKRVJVMUowN2QwN2Z2SGx6VHlIRVZBRHZBM2dSZ0VXYVFQOGQ4eGtEWUU5aVl1SkVYcE9JNk15Wk14Y0JYSHpTOVdWWm5ncGdtaEJpbmxhcm5XQzVuSkdsTUFBbElpSXE0c0xEdzlNQlRQNzMzeE5qQlE0UkVlVVhMeGhFUkVSRVZHQk1GUlBoNGVGV1RiZDU4K1lBV0NGQ1ZOanhNU3hFUkVSRVJFUmtGUXhBaVlpSWlJaUl5Q280QnJRSTRDUkVSTG5qR0RhaXA4ZnpoNGlzalpNUTJUKzJnQklSRVJFUkVaRlZzTWFTaUlpSWlBb01KeUVpb3J5d0JaU0lpSWlJaUlpc2dnRW9FUkVSRVJFUldRVW5JU29DT0FrUlVlNDRpUXJSMCtQNVEwVFd4a21JN0I5YlFJbUlpSWlJaU1ncVdHTkpSRVJFUkFXR2t4QVJVVjdZQWtwRVJFUkVSRVJXd1FDVWlJaUlpSWlJcklLVEVCVUJuSVNJS0hlY1JJWG82Zkg4SVNKcjR5UkU5bzh0b0VSRVJFUkVSR1FWckxFa0lpSWlvZ0xEU1lpSUtDOXNBU1VpSWlJaUlpS3JZQUJLUkVSRVJFUkVWc0ZKaUlvQVRrSkVsRHRPb2tMMDlIaitFSkcxY1JJaSs4Y1dVQ0lpSWlJaUlySUsxbGdTRVJFUlVZSGhKRVJFbEJkMndiVXZxbWJObXIyaFVxbEdBUEFBNEd5SlJJUVFTWklrblRJYWpjc2lJeU4vQUdDd1JEcEVCWXpuQnhFUkVWRWh4eTY0OWtNbHkvSTZsVXExRDBCbldPam1HZ0FrU1NvTjRIV1ZTclZMbzlGOEI2Q1lwZElpS2lBOFA0aUlpSWlJQ29wR28ra3B5N0xvMnJXck9IcjBxSGo0OEtHd2xQajRlSEhpeEFuUm8wY1BJY3V5a0dWNWxLMlBueWd2UEQrSWJPUGZjMERZT2g5VXVKaktoYld4UEJZTnNpeFBsV1ZaYURTYXViYk9DejBkdG9EYUNVbVMrZ09BbjU4ZjJyUnBnM0xseWxrc0xXZG5aN1JxMVFvelo4NDBMZXBsc2NTSUNnRFBEeUlpSWlMN3dER2c5c01kQUJvMGFHQzFCR3ZXckFrQUVFSllMMUdpcDhQemc4Z0dPTmtMRVZsYlJFVEVkQURUYlowUGVucHNBYlVmWlFDZ2JObXkxa3V3VEJrQWdDUkpwYXlXS05IVDRmbEJSRVJFWkFjWWdCSVJFUkVSRVpGVnNBc3VFUkVSRlpkbDJVY0kwUjlBVXd1MjdPdUVFT2NBQkdxMTJuVUEwaTJVRGhFOXAyUlpuZ3BnbWhCaW5sYXJuV0RyL0ZEK3NRV1VpSWlvYUNzdXkvSjJBSUdTSkxXMmNMZnlrcElrdVV1U3RGS2owZXdINEdEQnRJaUlxQkJpQ3lnUkVWRVJKc3V5RDRBZXRXclZ3cVJKaytEbTVxYU1jUzVvU1VsSnVITGxDaFlzV0lEejU4OTMxR2cwbzdWYTdUeUxKRVpFenlWT1FtVC8yQUpLUkVSVWhQM2I3UmFUSmsyQ1JxT3hXUEFKQUtWTGwwYmp4bzB4ZWZKa0FJQWtTVDB0bGhnUkVSVktERUNKaUlpS3RxWUE0T2JtWnJVRWE5U29ZWHBaMTJxSkVoRlJvY0FBbElpSXFBZ3pqZm0wWk12bm8wcVZVb2FaT2xrdFVTSjZMc2l5UEZXV1phSFJhT2JhT2kvMGREZ0dsT3lTRUVJQ29BYmdpTXhKTEZpWllubEdaTTVZbVFaQUwwbVNzSEYreUVxSzZQbkc4azVFUkdRQkRFREpYamtBZUFGQWpYLy9WOXMyTzBXQ0hzQmRBTmNCM1BuM1BSVU5SZkY4WTNrbklpcUVPQW1SL1dNQVN2YktFWmszdzZHMnprZ1I1QUVnSHJ3aEwwcUs4dm5HOHY0Y1lXcytXL09KeVBZWWdKSzlVaU96Sllhc3I2aTBnTkgvRmVYemplWDkrY0xXZkZhbUVKR05NUUFsZTZXQ25kMDQ2UFY2cU5WUG4rWDQrSGlVTFZ1MkFIT1VYVkpTRWtxWEx2MjQxUnhSTkZvTjZQL3M3bng3RWl6dlJSSmI4eG1Ba3AyVFpYa3FnR2xDaUhsYXJYYUNyZk5EK2NlTEtqMFhWcTllamF0WHIrWnJtNGNQSDJMR2pCbTRkKzlldnJicjJyVXIwdExTOHJVTkFIaDRlTUJnTUpndGMzZDNoMDZuUTB4TXpCT2xteHVqMFlocjE2NHA3NU9Ta3BUWGFXbHBtRDkvdnRuNk9wMHUyejRNQmdONjlPaUJXN2R1UFRZdmxxTFJhSG8zYnR5NHNjMHlRSGJoZVNudkJVMmowWFRVYURUdHdNcmx2TEExbjRqSXhuaVJvdWVDV3ExR3YzNzlFQkFRZ0FvVktxQkhqeDU1cm4vczJER1VMVnNXQm9NQlBqNCs4UGIyeHQ2OWUzTmNOejQrSHVIaDRjcjd1TGc0U0pJRUlET296TTNISDMrTTRjT0g1NWtQbzlHSTZPaG9qQjA3Rm12WHJvV0xpMHVPNjJWa1pNREpLZmVuRlZ5NmRBbkRoZzNEK1BIajhkcHJyNkYzNzk3bzNiczMzbm5uSGVqMWVtemZ2aDNqeG8wREFQejAwMDlZdG13WnZ2dnVPemc1T2FGNzkrNUtHdkh4OFJnMGFGQzIvWC8vL2ZkNUhrY0Irc0xCd2FHUkxNdVhBSHdyU2RLZThQQndMUUNPV1NvQ2J0KytqVUdEQmlFNE9CZ3FWZTcxbzg5UmVTOW9YU1JKR3EzUmFCNEEyQVlnT0RFeDhlaWxTNWZ5WDJQMi9HSnJQcEdkNHlSRTlvOEJLRDBYK3ZUcGcrdlhyOFBQencvYnRtM0RzV1BIbE0vaTR1TFFzV05Ic3lBU0FGUXFGYVpPbllyRml4ZkQwOU1UdzRZTmc2T2pJd0RnOE9IRGFOKytQVlFxRmR6ZDNRRUFYM3p4QmViTm13ZWowUWlWU29VbFM1WWdPRGdZVmF0V0JaRFp5dEsyYlZ1emRJNGZQNDU3OSs0cE43MVpHWTFHQUVEOSt2WGg2K3VMZmZ2Mm9XL2Z2Z0NBTGwyNm1LMnIxK3NSRnhjSEx5OHZPRGc0bUgzV3VuVnIrUG41WWVuU3BSZzFhaFRxMWFzSGYzOS85T3ZYRDBhakVkN2Uzc3E2UC8zMEUrYk1tUU4vZjM4bG9MMXo1dzVDUTNQdmpaWlhrRzFCYmdDbUNpR215ckljTFlUNDFtQXc3UG5qano5T0luTkNEYktoNk9ob2pCdzVFdHUyYlh1bWJ1V1BjbkZ4d2U3ZHV4KzdYcjE2OVo2MzhsNmdKRW1xQUdBSWdDSE96czRKR28xbXB4RGl1enQzN3Z4MjQ4YU43TTNCWkROR294RXhNVEY0OGNVWEFaZ0hrbWxwYVZpNmRLbFNtUUprWG1kS2xpeHB0ZzlUYS83R2pSdFJwVXFWQXMyZlJxUHBDQ0JEcTlVZUI1QlJvRHNub2lLTEFTZzlOOGFQSDQ5YnQyNHByWk9QNCs3dWpsT25UbUhNbURHNGNPRUNSbzhlaldYTGxtSDc5dTM0NVpkZjBLSkZDemc3T3l2ckp5UWs0UExseXpBWURORHI5ZmpsbDE4d1lzU0lQTk9vV0xFaVpzNmNtV1AzMmZUMGRCUXJWZ3lTSk9HOTk5NURSc2IvciszNzkrODNXM2ZxMUttSWk0c0RBUGo3KzJjTFFvMUdJeG8xYW9UZHUzY3JEM2hmc1dKRnRwdVJ1blhyWXZueTVXamF0S2xaUHY3em4vL2tlZ3pwNmVsNUhxTVYxSlFrYVVMeDRzVW55TEo4U3dpeFdaS2szUkVSRWFIZ0RaRk54TWZISXpvNjJtYnBQK2ZsdmFBNVM1TFVWNUtrdmxXcVZFbXVVcVhLYnFQUnVETWxKZVhRaFFzWEVtMmR1ZWZWYzlTYXoxWjFJaXB3REVEcGljaXlYS2k2UUhwNWVVR1daU3hZc0VCWjV1RGdBRmRYMTZmYTM0UUpFNUNRa0lEMzMzOGZNVEV4cUZxMUtrYU1HSUgxNjljcjZ6Um8wQUJSVVZFUVFpQWtKQVJ0MjdaRnNXTEY4dHh2Z3dZTlVMbHlaUnc1Y2dRQTBLWk5HMlViSVFRTUJnUGF0R21qckgvZ3dBR3pycmJwNmVsWXVuUXBybHk1Z3ZYcjF5TWdJQUNEQmczQ3pKa3pVYjE2ZFdXOWFkT213Y25KQ2FOR2pRSUFORy9lM0d3L1RrNU9TanBDQ0pRdlgxN3BjdXpnNElEdDI3Zm5lZ3lQdGdpTkd6ZHVSM2g0T0dSWnp2UFlMYVNLSkVtZkEvaGNsdVg3QUxZS0lYYlpJaU5aeWJKc0JBQWhoQUNBUng1ellIcHQramluejdKdVkvYTVhYU9zbitXMi8wZVhQWkxlbzl2bXVvK3MyMG1TSkx5OXZWWHU3dTdxT1hQbUFBQjhmWDBCL0w5c21GcjkwOVBUOGZYWFgrUEhIMy9FM2J0M1ViRmlSZlRvMFFQOSt2V0RTcVZDVkZRVWZIMTlzV3paTWl4WnNnU3hzYkZ3ZDNmSGpCa3pVSzVjT2VYem8wZVBvbVRKa2pBYWpRZ0tDa0p3Y0RCdTM3Nk5paFVyWXRHaVJkaXlaWXZWeXZ2MDZkUG5oNGFHSnNteW5KN0gzeS9QdjJPV3Y2SFp0cm44SGJOdWt0ZmZQcWUvdDF1dUI1YXBGSUJQVkNyVko2VktsVXJWYURSN2hSQzVmeGxGQUZ2em53eGIxYWt3NFNSRTlvOEJLTm05M3IxNzQvTGx5MGhKU2NISmt5Y2ZHeFRtSkRFeEVRY1BIalJiMXFGREI3UDNVYml0REFBQUlBQkpSRUZVcjd6eUNxS2pvMUdpUkFuY3ZIa3pXemZaM0F3WU1BQmx5cFFCa0RuMjFKUy9peGN2b21mUG50aXhZNGZTamRja0l5TURCdzhleEpvMWExQ21UQm1vMVdvY1BIZ1EvLzN2ZjdGMzcxNzA2ZE1IWGw1ZWVPKzk5MUNuVGgxTW5qd1pxMWF0Z3IrL1AvejgvQUFBUjQ0Y3lmRzd1SEhqQmdZT0hLaTh0K01Xb2VKQ0NCY2hSSVVuYmZXMmxLeEJvcFNaR1ZPR3pETDJOUGw4bG1ONzJtMGYzVTRJWWRaQ3YzNzlldmo2K2lJME5OVHNwbjMyN05rNGYvNDhGaTllak5xMWErUDgrZk1ZUDM0OE1qSXlNR1RJRUdXOVBYdjJZTTJhTmNqSXlNQ29VYU93Y09GQ3pKNDlPMXMrbGl4WmdpTkhqbURtekpsbzFLZ1JvcU9qNGVUa1pOWHlydFBwYXB1T3ZhQyt6OEt3alJCQzlXOVFVYkI5TnUwTVcvT2ZDbHZWaWVpWk1BQ2xKeElSRVdIYk8veEhDQ0ZlQVBBYWdKMUJRVUVBTWx0QkxNbkx5d3V4c2JFSURnNkdqNC9QRTIvWHRtMWJ4TWJHWmx2KzExOS9vVml4WWpoNThxVFpHTkVyVjY1ZzRNQ0JxRnExS29ZT0hZcU9IVHNpT1RrWk0yYk13R3V2dllhMzNub0xucDZlMkxScEV3WU9IQWdQRHcvTW1qVXJXM2ZnckxYbldRa2hsQnNkSVA4dFF2UG56LzhBd0JGSmt1NCt5ZkhuaDBhak9TdEpVcU04VnJrdmhQaFpDTEU5TWpMeVIyUStYTjFXcmJFS3JWYjd1Rm9QS1lmWFpzdmF0MitQeE1SRVpWbHFhcW9FQUdscGFjcXlqSXdNS2V2L0xpNHV5bWZwNmVrU0FCZ01obXpyWjExbU5Cb2xBSEIyZGxhV0dRd0d5YlE4cC9XSERSdFdzY1AvMkx2ejhDaXFkSC9nMzlPZEhZZ3NRaEJoMk1LaUFaTHFJSmhSVUlmZ1QwUWdMQTZMaXFpc01veFJVY01FcndFTW00aklJcHN3S1BlS2lDQWdJaU9JUkpoQkhFa0hrc0JGQWx3MlFWQUkyZE5KOS9uOTBlbWFkTkpaNlNYVitYNmVoNGZ1NnFvNnB6dDlxdXM5NTlSYmYvclRId0dzcitnTlptWm1ZdGV1WFZpM2JoMDZkKzRNQU9qUm93Y21UNTZNWmN1VzJRV2dVNlpNUWRPbVRRRllSMVBuekpsVGJuL1oyZG5ZdkhrelB2amdBL1drdTBPSER1cnI3dnErRHhzMmJMckZZam42N2JmZjNpelpuM0QwdjYrdnIvcTRzdlZLUC9ieDhhbHdmWlQ2ZnBUZDFzZkh4K0Y2UW9nWEFWUWNrUUQ1QUpJc0ZzdkI0dUxpTDlMUzBrNENnTUZnV0ZySk5pN256aGsyWldmUDFLZlJmQmZOWHVHb09ya2RreEJwSHdOUUlsaDd3ZnYzNzQ4bVRacmc1czJiYU5La0NabzFhMVp1dmRPblQ4UFB6dzl6NTg3RjMvNzJ0MnJ0ZS8vKy9YWlRoVzIrKys0N1BQMzAwL2oyMjIvdEF0RDI3ZHZqd3c4L1JOT21UZEdvVVNQczJMRURiZHEwUWZmdTNSRVFFQUFBYU5La0NZWU9IWXBubjMxV0hmWFpzMmNQL1AzOThjZ2pqd0N3VHVldDdvaVFveVJKcFYvM0pDbmxyd0QyQ0NFMkpTY243d05ncm1xYk9xaWlxWmFxQXdjTzFIaW5seTVkcW1WMWF1YjU1NThYQUxJcVcrZktsU3VRVXRvRmlRRHdoei84QVRkdTNGQ1RiZ0ZBaXhZdDFNZk5temRIWGw2ZTNlc0FjUG55WlpqTlpuVHAwc1ZoZWU3NnZ2ZnUzZnQ4Nzk2OTAxM1I0ZUpzaXFJTWNqQjZuU3VFMkcreFdMWVdGUlZ0VFU5UHo2bGc4M3FwUG8zbXV4cEgxWW1vdWhpQWt0Zkp5c3BDUmtaR2pYcDVWNjVjaWJpNE9HemV2Qm1QUC82NDJxdThaODhldS9WKyt1a25SRWRINDlpeFk5aTBhUk5Hang1ZDZYNVhyRmlCZi96akgxaTJiQmxHalJxbExqOTc5aXorOTMvL0YvUG56OGZZc1dOeDhlSkZ1K3RYOC9Qek1YTGtTSHoxMVZkNCsrMjNjZmp3WVd6WXNBRTNidHpBU3krOWhIUG56bUhIamgzNCtlZWZzWFNwZGZBaUtTbXB3cFAxaW16YnRnMmZmUElKZHUvZWpkallXT3pjdVJOcGFXbDQvZlhYNGVOalBUenMyN2NQTzNmdXhPREJnMnUwNzlzaHBid2toTmh0c1ZnMnBhU2tKSUczWWFuem1qZTMzbHJ4L1BuejZOYXRtN3I4MHFWTENBa0pzVXZFa3BPVG8yYnlQSC8rUEZxMGFGRXVVVXVUSmswQVdLL1JDd3NyUHlqdVRkOTNGOGdDc0U5S3VlWDY5ZXM3TGwyNmxPL3BDbFhHblROc1NzK2VxV2dkYngzTnI4M3NGVVZSRmdraFhxMWtsWHdBU1FDMkZ4Y1hmNWFhbW5vVDhQeW9PaEhWYlF4QXlhdHMyN1lOZi8vNzMvSDg4OC9YS0FDOWN1VUtPblRvQUNFRWhCQ3dXQ3pJeWNuQit2WC9tWEZvTXBtd2UvZHVyRnk1RWtPR0RNSFRUeitObmoxN29sT25UaFh1TnpvNkdzODg4NHhkTnQyaW9pTE1uajBiTDczMEV2ejkvVEY2OUdnc1diSUU3Nzc3cnJyT2wxOStpY2NlZTB5OXBzdkh4d2Z6NTgvSDlldlhrWmVYaDVFalIrTFFvVU40OWRWWDhmYmJieU1oSVFIcDZla1lNV0tFdW8vSEhudk1ZWjBzRmdzQ0F3T1JtNXVMbFN0WFl2djI3ZGk4ZVROaVkyTXhlUEJncEtlblkrdldyUmc1Y2lRbVQ1Nk1sMTkrR2ErOTlocWFOV3VHQng1NG9OcWZhVzFJS1Q4Q2NNaG9ORmFjV1lNOHp2WjlUa2xKUWRldVhSRWNISXc3Nzd3VC9mcjFRMkppSW1iUG5vME9IVHJnNU1tVFdMVnFGY2FPSFd1My9mTGx5L0hHRzIvZ3Q5OSt3L3IxNnpGbzBLQnlaWVNFaEtCdjM3NUlURXhFUWtJQ09uYnNpSXlNRERSczJCQjMzMzIzVjN6ZlhlQ3d4V0laV2xSVXREczlQZDNrNmNwb2xiZU81anNMUjlYSjA1aUVTUHNZZ0pKWFNFdExBMkNkMXJwbXpScTBhdFVLdWJtNUNBd014Tm16Wnl2TWJuano1azJzWGJzV08zZnV4SW9WS3dBQWlxSWdKaVlHRm9zRkkwYU1VSmQvL1BISENBME5WVThpWG43NVpXUm1acXJsWEw1OFdSMUZzU2w3d2xGY1hJeTMzbm9MNGVIaDZnbnpvRUdEOFBubm4rT2pqejdDczg4K2kxdTNibUhYcmwzNDlOTlBBVmlEei96OGZBUUZCYUZ0MjdZNGN1UUkyclp0Q3o4L1B5UW1KdUtqano3Q3I3LytpcXRYcitMZWUrOVZ5OXF6WjArbEp6RmJ0bXpCSTQ4OGdnWU5Hc0RYMXhkWldWa0lEZzVHWEZ3Y2hCQTRmLzQ4MHRQVDBiRmpSOHliTnc5ZmZmV1Z5MC9JVTFKUzNuRnBBZVFVYmR1MnhiQmh3L0RTU3kraFljT0cyTHQzTHdCZzl1elpXTDU4T2FaT25Zck16RXkwYnQwYTQ4YU5zd3NVQWV0b1VreE1EQW9MQ3pGZ3dBQk1tRERCWVRtSmlZbDQvLzMzOGVLTEx5STNOeGZ0MnJWRFltSWlmdi85ZDYvNHZqdWIwV2pjNnVrNmVBT081anVrcVZGMUlxcmJHSUNTVi9qREgvNkFOOTk4RXpFeE1RQ3NvNVVQUC93d0xCWUxoQkRsVG9CdGdvS0NrSm1aaVE4Ly9CQmR1M1lGWUQzcExTZ29nRjZ2eDdWcjE3QjI3Vm9BMXZ1MVRaOCtYZDEyOE9EQmtGTGlvWWNlUW01dUxuUTZuVnArUldKalkzSHZ2ZmRpMnJScDZqSzlYbzk1OCtaaDZ0U3BHREJnQU82ODgwNnNYNzllell6N3hCTlA0UEhISDFkUEtvcUxpL0hxcTlZWlVjSEJ3WmcyYlJyKzhZOS9vR1BIam5iSkswckx6ODlIWVdFaC9QejhjT2JNR2ZqNStTRTZPbG9Oeko5ODhrbkV4TVRZbmNCTEtURjE2bFQ0K1BnZ0xDek00WWtUMVYveDhmR0lqNCszV3hZUUVJRHAwNmZidFJOSEhuLzhjWWR0c252Mzdtb1NHTURhUG1mTW1JRVpNK3c3dVBsOUoyZmhhSDZWT0twT2RRNlRFR2tmQTFEeUNzSEJ3WGJCbjUrZkh3NGNPQUNMeFFKL2YzK0hJNkJCUVVIdzkvZUg3ZDZHcFgzLy9mZDQ1NTEzb05mcjhmenp6d01BNXMrZlgyNDlJUVQyN2RzSEtTVjhmWDBydmVGNGJHd3MrdmJ0aTdadDI1WjdyVTJiTnZqODg4L1ZlbmJzMkZGOXpkR0pmbG5aMmRubzFhdFhoYStucEtSZ3hvd1pNSnZOOFBmM3gvUFBQNC9XclZ1cnIwK2JOczB1S0NhcXkvaDlKMmZoYUg3bE9LcE9SSzdBQUpTMHlnS2cwdDdZMHNrYUhFbEtTcXJ3dFVjZmZSU1BQdnBvdFNwUzNadVhWM1hybHR1NUNYclprNkxTbzBpQU5SbEZiYktzVnFBUTFzK2Y2bzhxMjVzNzhmdE96c1RSZkNJaTkySUFTbHBsQWxEbmI0dmdwYTZqRGdVajVCWk9hVzlsVDhvMWd0OTNjaG1PNWhQVkhKTVFhUjhEVU5LcVFnQ1hBRVFCYUE3QTM3UFZxUmNLWVQwWnYxVHltT3FQK3RqZStIMzNUaHpOSnlMeU1BYWdwRlZGc0o0Y1pnSHdCVkR4eFpma0xCWllQL2ZDa3YrcC9xaVA3WTNmZCsvRTBYd2lqV01TSXUxakFFcWFKSVNRc0o0WWNtU0N5TVhZM3NpTGNEU2ZpTWpER0lBU0VSRlJmY0hSZkNJaUQyTUFTa1JFUlBVQ1IvT0p0STlKaUxTdlB2VDhFUkVSRVJFUlVSM0FFVkFpSWlJaUl0SUVKaUhTUG82QUVoRVJFUkVSa1Zzd0FDVWlJaUlpSWlLM1lBQ3FIZGtBY092V0xiY1ZtSk9UQXdDUVV1YTVyVkNpMm1IN0lDSWlxZ2NNQnNOYkJvTkJLb295ejlOMW9kcGhBS29SVXNwa0FQajU1NS9kVnVhRkN4Y0FBRUtJLzNWYm9VUzF3UFpCUkVSRXBBME1RTFZqSFFBa0ppYml5SkVqTGgzcHljN09Sbkp5TW1iUG5nMEFzRmdzbTF4V0dKRnpzSDBRRVJIVkE4bkp5Yk9TazVNRmI4R2lYY0xURmFCcTB5dUtzbEVJTWRxZGhVb3B2ellhallNQkZMdXpYS0lhWXZzZ3FpV0R3U0FCNE9qUm8yNHROekl5RWdDUW5Kek1jeEV2dys4VUVWV0dJNkRhWVRZYWpjOVlMSlkvQS9nT0pkZTh1WUtVTWdmQUlRRFA4T1NhTklMdGc0aUlpRWdEZUI5UWJUR25wS1JzQWJDbEpodlplaUt6c3JJQ01qSXlDbDFTTXlMUHU2MzJ3UjV6SWlLaXVzOWdNTHdGSUVGS09aL1RjTFdKSTZCRVJFUkVSRVRrRmh3QnJRYzRza05VTWJZUElpSWk3VWhPVHA0RllKYW42MEcxeHhGUUlpSWlJbkttUE9BLzkwdDJTNEY1NmkyWkM5eFdLQkhWQ2dOUUlpSWlJbklhS1dVNkFKdzdkODV0WlY2NWNzVlc5bG0zRlVwRXRjSUF0QjR3R0F6U1lEREkwTkJRZjAvWGhhaXVzYlVQVDllRGlNaUxyQWVBaFFzWDR0U3BVOGpOelhWWlFYbDVlVGh6NWd3V0xWcGtXL1M1eXdxak9zRmdNTHhsTUJpa29panpQRjBYcWgxZUEwcEVSRVJFVG1NMEd0Y3BpakxpeElrVC9jYU1HZVBPb28rWVRLWkVkeFpJUkRYSDVCdEVSRVQxbUcwR3dOR2pSOTFhYm1Sa0pBQW1Bdk5pdm9xaXZDcUVHQTJnRTRCQUY1VlRVREx0OW5PVHlaU1lucDV1Y2xFNVJPUWtIQUVsSWlJaUltY3JNaHFOOHdITTkzUkZpS2h1NFRXZ1JFUkVSRVJFNUJZY0FhMEhiTk9yc3JLeUFqSXlNZ285WFIraXVzVFdQamdOa0lqSTgzaE1wcW9ZRElhM0FDUklLZWNiamNZWm5xNFAxUnhIUUltSWlJaUlpTWd0Mkx0RVJFUlVqekVKRVJFUnVSTkhRSW1JaUlpSWlNZ3RHSUFTRVJFUkVSR1JXekFKVVQzQUpFUkVGV1BDQ3lLaXVvUEhaS29La3hCcEgwZEFpWWlJaUlpSXlDM1l1MFJFUkZTUE1Ra1JFUkc1RTBkQWlZaUlpSWlJeUMwWWdCSVJFUkVSRVpGYk1BbFJQY0FrUkVRVlk4SUxJcUs2Zzhka3FncVRFR2tmUjBDSmlJaUlpSWpJTGRpN1JFUkVWSTh4Q1JFUkVia1RSMENKaUlpSWlJaklMUmlBRWhFUkVSRVJrVnN3Q1ZFOXdDUkVSQlZqd2dzaW9ycUR4MlNxQ3BNUWFSOUhRSW1JaUlpSWlNZ3QyTHRFUkVSVWp6RUpFUkVSdVJPbjRHcUxQaUlpWXBoT3A1c0NvQ2VBUnE0b1JFcVpDeUJGQ0xFcU9UbjVVd0RGcmlpSGlJaUlpSWpxRjA3QjFRNjlvaWovcmRQcFBnUHdDRndVZkFLQUVLS0JFT0lCQUJzVlJka0pkbFFRRVJFUkVaRVRNTERRQ0VWUnhnZ2hSclZwMHdZelpzekFQZmZjZytEZ1lKZVVsWjJkamRPblQyUGh3b1U0ZmZyMGdJaUlpTmlVbEpSRkxpbU15TU9ZOElLSXFPN2dNWm1xd2lSRTJzY0FWQ09FRUJNQTRNMDMzMVN2bTNHVlJvMGF3V0F3SUNFaEFVODk5UlNFRUU4QllBQktkZDF0VFZHM25mUlVoVlBVaVlpcXhjZGdNRHdqcFJ3UElGd0kwYUFtRzFmM21Bd2dUMHFaRG1DOTBXaGNCNkNvcGhVbEl2ZGlBS29SVWtwRkNJRk9uVHE1cmN3MmJkb0FBSVFRbmQxV0tGSHQ2QlZGK1c4aHhDaFhGMVJ5RXZVQWdBY1VSUmxqTkJvSGcwRW9FVkZwUGdhRDRUTUFRNFZ3K1VCbWtCRGlQZ0QzS1lveXdtZzBEZ0NEVUsrV25KdzhDOEFzVDllRGFvOEJxRVlJSVJvQ2NObTBXMGNhTkZBN0s0UGNWaWhSTFhDS09oRlIzV0V3R0o0Qk1MUjkrL2FJajQ5SGFHZ29HalZ5VGVxS25Kd2NuRHQzRGdzWExzU0pFeWY2S1lyeXF0Rm9uTytTd29qSUtaaUVpSWcwci9RVTlkNjllN3UwbzZiMEZQV1NzcDl5V1dGRVJCcFVNdTBXOGZIeFVCVEZaY0VuQURSczJCRGR1M2ZIekprekFRQkNpTkV1SzR5SW5JSUJLQkZwbnBSU0FjQXA2a1JFZFVNNEFJU0docnF0d05hdFc5c2V1dStIZ0R6Q1lEQzhaVEFZcEtJbzh6eGRGNm9kQnFCRXBIbWNvazVFVkhmWUVnNjVjdVN6ckZMSDVFQzNGVXBFdGNKclFJbUlpSWlJU0JPWWhFajdPQUpLUkVSRVJFUkVic0VBbElpSWlJaUlpTnlDQVNnUkVSRVJFV2tDa3hCcEh3TlFJaUlpSWlJaWNnc21JU0lpSWlJaUlrMWdFaUx0NHdnb0VSRVJFUkVSdVFWSFFJa3FJYVVVQVB3QStBUHdSZDNzdExFQUtBSlFDTUFraEpBZXJnOTVNWTIwaWRwZ095S2lhdU94MENsOERBYkRNMUxLOFFEQ2JmZVBkWUU4S1dVNmdQVkdvM0Vkck8rUFBJZ0JLRkhsZkFFMEI5QzY1SDgvejFiSElST0E2d0F1QWJoVzhweklWYlRRSm1xRDdhZ2U4T0tnb1RMc1hIRU5IZ3R2ajQvQllQZ013RkFoaEl1S1VBVUpJZTREY0oraUtDT01SdU1BTUFqMUtBYWdSSlh6aC9YSDViQ25LMUlOVVFCdWdTZk81RnBhYWhPMXdYYmszYncxYUtnTU8xZGNnOGZDMjJBd0dKNEJNTFI5Ky9hSWo0OUhhR2dvR2pWcTVJcWlrSk9UZzNQbnptSGh3b1U0Y2VKRVAwVlJYalVhamZOZFVoaFZDd05Rb3NyNXdYcVNvZ1gxNVdTS1BFdExiYUkyMkk2OG03Y0hEWlZoNTRwejhWaDRHNlNVNDRVUWlJK1BoNklvcmlvR0FOQ3dZVU4wNzk0ZE0yZk94Smd4WXlDRUdBMkFBYWdIMVllcEowUzNRd2Z0bkl6NmcyMmFYRTlMYmNKT1RrNU9kVlpqTy9KdTNoNDBWSWFkSzg3RlkrSHRDUWVBME5CUUZ4WmhyM1hyMXJhSG5keFdLRG5FSDFtaUdrcE5UWFZMT1FNSERrUmhZYUZieXFvckZFWHBweWpLUStEc0RNM0l6OCszYXhOejVzekJzV1BIQUFCSGp4N0ZrU05IcXR6SGh4OStpSDM3OWxYNHVzVml3Zm56NTlYbnBVK2VDZ3NMc1dEQkFydjE4L0x5eXUzRGJEWmo2TkNodUhyMWFwWDEwU3EybjJyUmJOQlFtVG9TVU5SN1gzLzl0ZDN6bzBlUG9xaW9DR2xwYVE3WFQwOVBoNVQvdVNUM3lKRWp5TWpJc0Z2bisrKy9oOGxrSGJTdXE4ZkMyaHg3YkFtSFhEWHQxcEVHRGRRY1I0RnVLNVFjNG84VVVRMk5HemNPUC83NEkvUjZQYUtpb2lwY2IrN2N1YmgxNnhibXpKbFQ3WDBmUFhwVWZaeVptUW5iaGZtVmxUTm16QmhNbXphdDJtWFVjUU9FRUs4cWluSUR3R1lBMjdLenN3OW1aR1RVcjBoY1EvYnQyNGRkdTNaaDllclZBSUFEQnc1Z3pKZ3hBS3cvOW5GeGNlamR1emRlZWVVVitQdjdsOXMrT3pzYkgzLzhNZGFzV1ZOaEdSa1pHWmc2ZFNyaTR1TFF0MjlmakIwN0ZtUEhqa1ZNVEF4TUpoTSsrK3d6dlBIR0d3Q0FQWHYyWU9uU3BkaTZkU3NDQXdNeFpNZ1FBRUJ4Y1RGdTNicUZTWk1tbGR2L2poMDdidnR6cUNQWWZqVEdZckhnNHNXTGFOdTJMUUJyUU5Hd1lVTUExb0JpeVpJbDZuY2JzQVlVUVVGQmR2dXdCUlFiTjI1RXk1WXRuVm8vUlZINkFTZzJHbzMvQkZEczFKMTdvY1RFUkF3WU1BQ0E5YmoxMldlZklTSWlBbXZYcmtXL2Z2MHdlUEJndS9XWExsMktidDI2cWIvaEZ5OWVSRnhjSEZhdFdvVXVYYnJnMTE5L3hZSUZDN0J4NDBZMGJkcTBMaDhMZWV5aEdtRUFTblFiRGgrMnY0d29NaklTQnc0Y1VIdjBwSlFZTkdnUUFLQlhyMTVJU2twQ1lPQi9PdDRjTFh2OTlkY3hmLzU4V0N3VzZIUTZ2UGZlZTlpMmJSdnV1dXN1QU5ZVGtENTkrdGdGcTk1R0NORVV3QlFBVTRLRGc3TVVSZmxjU3JuMTJyVnJCMzc1NVpmeVhicmtNVnUzYnNYWXNXTUJBRmV2WG9YSlpFTDc5dTBCQUYyN2RzWEdqUnV4ZHUxYXRaZi95SkVqbURsenBycDlWbFlXL1B6OEt1MUUyYnQzTDVZc1dZTFkyRmgwN3R3Wml4WXR3Z3N2dkFDTHhZTCsvZnVyNiszWnN3ZHo1ODdGb2tXTDFEWjE3ZHExY3UyMHRNbzZkN1NLN2NmemZ2MzFWMHlhTkFuYnRtMkRUbGZ4b0dNZERpaHNHRmpVZ3BRUzgrYk53OFdMRnpGczJEQklLYkZ1M1Rxc1c3Y09BR0F3R1BEV1cyOWg3dHk1R0RseUpPNjU1eDVFUjBkanhJZ1JNSmxNdUhIakJnQmcwYUpGaUl1TFE5T21UUUVBblR0M3J0UEhRaDU3cUxvWWdCSlYwNE1QUGdpejJhdytCc29Ib0dVSklhRFg2OVhuT3AzTzdybWpaVmxaV1RoNzlpek1aak5NSmhPKytlWWIvUFd2ZjNYVzI5Q2lZQ0hFODBLSTUxdTJiSm5ic21YTDdSYUw1ZlA4L1B4dlQ1MDZsZTNweXRWM3FhbXBTRWhJd0t4WnMyQ3hXRkJRVUlCSEhubWszSG83ZHV6QTNYZmZqVTgrK1FSNzkrNEZBRnk0Y0FIang0L0h4bzBiRVJJU2dvc1hMNkpObXpibHRyVllMQWdMQzhQMjdkdlZLVlRMbHk4dk45clRxVk1uTEZ1MkRPSGg0ZXF5b3FJaS9QblBmNjZ3L2tWRlhwK0puKzJuRWhjdVhNQkxMNzJFelpzM3c4L1BlVE56UTBKQ3NIMzc5aXJYcStzQmhRMERpOG9OR1RJRUpwTUpCUVVGR0RCZ0FFYVBIbzBUSjA2b2Y1K29xQ2lIZjZ0bXpacmg3YmZmUm5Cd3NEcHlhblB0MmpXMGFORkNuYjY3WWNNR05HL2VYRXZIUWg1N3FFSU1RS2xhREFhREJRQmt5VEJHcWZ1SXFSY3Z5UDljeUZEdU5VZnJsMnhpOTd6TXVyWmw1ZFlwMlV4V3NGMjU5VXRWejJFWmp2WUhBUDM3OXhlOWV2WHlUMHhNeEtGRGh3QllSemtQSFRwVUxwQjBscTVkdXlJMU5SVlNTdnpyWC85Q256NTlxbFZXUWtMQ096Lzg4RU91d1dBb0ZrSklpOFZTNFdkWjV2MldmbHpqdjYrRE1zcXNYcjMxU3phcUtodEJBd0JQNlhTNnB4bzBhRkNnS01vdUtlVm5WV3pqY2lYdFEwb3BxL284SEwxVzZYZlhtVzJrcXJMZzRPOVdkdjNvNkdoZDc5NjlmUk1URXdIWVR4dWZOV3NXV3JWcWhRa1RKcUFxWnJNWkNRa0ppSXVMUTBoSUNNeG1NMkppWWh5TzdDY2tKQ0F3TUJDeHNiRUFyRzJ3OUt5QndNQkF0Vk5JU29rbVRacGcxNjVkQUFCZlgxOTg5bG5GWDVHeUora0pDUW52SEQ1OE9OdGdNTmltRzFiNW5TNzl1SnB0eDlINlZaVUZBTkliMjQ4bjNicDFDeGN1WFBCWStScnRYS256Z1lYQllIRDV2VTZqbzZOaE1CaXdjT0ZDZGFUNXdRY2Z4Snc1Y3pCanhveHE3K2YrKys4SFlILzlxSlFTUFh2MkxIZE42WC85MTMrNTdWajR4aHR2YkRsNjlDZ01Ca08xMzBzbEhCMTcxTXVNUENVME5OVC9qanZ1YUZwY1hOeFVyOWMzTlp2TmdVSUlINTFPcHplYnpUNDZuVTR2cFJSQ2lCd2hSSTdaYk00UlF1UllMSlpieDQ4ZnZ3Nzc0elBWQUFOUXFwYlNaMFBDZXNTd0hUVkVxZVUxM205dER6N09McXVpMTZTVUZmNkkzN3g1RTRHQmdRZ0lDS2h4WFNyVHJWczNYTGh3QVFFQkFiaHk1VXE1WHRHSzVPZm50eXN1dHA0elYzVmdkOGZmeXRWbFNDbDFKYjN5enIzb3FSWktkY3c0YkJzbHI5VnEzM1Z4TzBkdHdtdzI0K0RCZzFpNGNHRzF5bm4vL2ZlUm1wcUtlZlBtWWQ2OGVlcnkwcU0rZ0hYNjdjeVpNN0ZxMVNvc1dyUUliNzc1SmdBZ0tTbkpZY2ZNTDcvOGdva1RKOXJWdFNZbjZmbjUrZTFzTXgzS3FpdkhLMmRzVTVmYWo0TU9uTktCdUtNT3JMS0J0NnpzOWRMNzZkKy9QM3IyN09scis4Nk5HemNPd0g5T3ZtMGRJRVZGUlZpN2RpMTI3OTZONjlldm8xbXpaaGc2ZENoZWVPRUY2SFE2cEthbVl0eTRjVmk2ZENuZWUrODlYTDU4R2ZmZGR4OW16NTZOeG8wYnE2OGZQSGdRUVVGQnNGZ3MrUGpqajdGdDJ6YjgrdXV2YU5hc0dkNTk5MTFzMnJUSmJRSEZyRm16RWc4ZlBueExVUlJUcWMvSzlqbVY3aVJUUDBzcFpjY0tDN0JpcDBZWmQ5NTVKelp1M0lpQkF3ZmlpU2VlQUFDWVRDYjFNUUFNR3pZTWQ5eHhCMWFzV0lGYnQyNlY2M2lUVWpxY3V1M09ZNkdybERyMmVKVEJZTWdDMEVoS3FYNStwVDlIMitQU3gxWGJNcDFPQjRQQmtDZWxQQzJFK0ZsS2VVb0lrV2F4V0pKVFVsSXl3TUMwU2d4QXFWcU1SbU5WUTNEQ3dXUDEvNGNmZmhqWjJkbnFPZ1VGQlFJQUNnc0xCUUFVRnhmYi9ROEFJU0VoQWdDS2lvb0VBSmpOWnZVMTIzcTJaUmFMUlgwdE9EaTR3dGZLTHJQOTM2aFJvM0t2U1NuRjBLRkRtejMrK09QM0EvZ1FBQzVkdWdRQW1EQmhBakl6TTdGNjllcEtBOURJeUVpNzUzMzY5Q20zVHVsbEV5ZE94S1JKazNENThtVnMyN1lOenp6elRJWDdMbXY0OE9HdkNDSCsvZlhYWDJjQ2dLK3ZyL3ErcFpTaTlQK09sa2twaGErdmI0V3ZWYlM5ajQ5UGhhK2g1RHRROWpVZkh4K0g2K2gwdWlrQUt2NkZCUElCSkZrc2xvUEZ4Y1ZmcEtXbG5RUUFnOEd3dERxZmthdFUwVDRxYXh0QUplMERxRmtiQWY3ekhTL2JSb0QvZkxlYk5HbWlMcTlPTzdFOWJ0U29FVWFOR25Wbi8vNzlvd0NzSy8wbS8vblBmeUl6TXhOLytjdGYxT3VWYkg3Ly9YZE1uejRkdzRjUEJ3QnMyYklGeWNuSnNGZ3M2blJjczltTVhyMTZsWHNPQUg1K2Z1V21vWmNOVkcya2xLVXpIZGI0SkgzNDhPR3ZDaUYrMnJkdjM4M0sya3ZaWmI2K3ZsVzJyN0t2QWRWclAyWDM0K1BqVTNwWjZVN0FGNkhCOXVPZ0E2ZEdIWnMxV1VkS2lkSWREQnMyYk1DNGNlTncrUEJodXltNGlZbUpPSEhpQkJZdlhvd09IVHJneElrVGlJdUxRM0Z4TWFaTW1hS3V0M1BuVHF4WnN3YkZ4Y1dJalkzRk8rKzhBOXZzZ05MZWUrODlKQ1VsWWM2Y09RZ0xDOE9GQ3hjUUdCam8xb0FpTHkrdmMzRnhjWVdmbDZQbFd1M1VTRTVPZHZuUW1wU3lPWUMrQUQ0L2Rlb1VUcHc0Z2NMQ1FqejMzSFA0OHNzdjRlZm5wM1lXUkVWRnFZOUxHejU4dUhxZVVMcXoyZGFaWEhxWkxiQjExN0Z3d1lJRlR3SklFa0pjcjNDakVvcWlMQkpDdkZySkt2a0FrZ0JzTHk0dS9pdzFOZldtTzBhcHE5QUlRSUdVOG9ZUTRvYVU4bmNBZVFDS1N2OFRRa0JLR1FnZ3FOUy9Ka0tJdTRVUTRRRENiZTFFcDlPaDVIcnBnd0QrQVdDMzBXZzhYNjVrWWdCS1R1TndhcUhOZ1FNSGFyeERXN0RuU1ZPblRqVUR5QVNBMGFOSHF5bk5wMCtmam52dnZiZks3VzI5bWlhVENWRlJVV3IyWEp2SXlFaTFoN3kwMDZkUHc4L1BEM1BuenNYZi92YTNhdFcxVjY5ZUYzdjE2blZxd1lJRlZmNVkxRldLb2p4UjlvUkhTcGtyaE5odnNWaTJGaFVWYlUxUFQ2L1cvUWJxa0VyYkJsQzc5Z0Y0cG8yTUh6OGVzTjdNM3M2bVRadnc3TFBQWXYvKy9majAwMC9WakxjM2I5N0VzR0hEOE1jLy9oRUE4TzkvL3h0cjFxekJSeDk5cENib3FvNDllL2JBMzk5ZnZiNTA3OTY5MVQ1SnR5VnJjYVRzU1hxdlhyMHU5T3JWNjJSMVRycnFHa1ZSQm1teC9WVFNnVk51UnNIRER6OHNiSjAxcFRzeWk0dUxoYTNUcFhUSFRPa09HYlBaTE9MajQrK01pb3A2QU1ESEZkVW5Nek1UdTNidHdycDE2OUM1YzJjQVFJOGVQVEI1OG1Rc1c3Yk1MZ0NkTW1XSzJ1RXlidHc0aDFuUHM3T3pzWG56Wm56d3dRZnFGTm9PSFRxb3I3c3JvQmc0Y09DTXZMdzg0L2ZmZjU4SldEcy95blNRMkhXRzZQVjZBV0FxZ0pFVkZsSkhPelhjYmRLa1NlamV2VHQ4Zkh6dzZhZWZxcG1NYTZMMGROdHZ2dmtHQ3hjdXhJWU5HeEFTRW1LM25ydU9oYmVyTGg5N3BKVEl5OHNMdnQwcDR6MTY5R2loMStzN0NpRzZTQ2w3QWVnaGhPZ09ZRWpKUHlpSzhxT1U4cE9pb3FMTjZlbnAzbnNmc0JwaUFFcFVUVE5uemtUYjFrVGtBQUFnQUVsRVFWUllXQmdpSXlQUnBVdVhHbTE3L2ZwMUJBY0hWL3U2MFo5KytnblIwZEU0ZHV3WU5tM2FoTkdqUjllbXlscVdCV0NmbEhMTDlldlhkMXk2ZENuZjB4V2lpaVVuSnlNdExRM3o1ODlIdzRZTnNXTEZDcnp5eWl1UVVpSXhNUkhEaHc5WHN6Z3Jpb0lQUHZnQXJWcTFxbEVaU1VsSk5XNTMyN1p0d3llZmZJTGR1M2NqTmpZV08zZnVSRnBhR2w1Ly9YWFlSaEgzN2R1SG5UdDNscnM5Z3NaNVMvc3BlMzF6dFRwckt1dVlHVFpzbUQrc294d1Z1bkxsQ3FTVWRrRWlBUHpoRDMvQWpSczNZTEZZMUdVdFdyUlFIemR2M2h4NWVYbDJyd1BBNWN1WFlUYWJLL3ordWl1ZzZOdTNiMGJmdm4yVGE5SzVvaWpLRUMxMmFyamIvdjM3b2RQcDhPQ0RENm9CWSttL1Q5bS8xZENoUTlYcDMyV2RPblVLUzVZc3dkTlBQNDBwVTZaZzBxUkorSC8vNy8rcHI5ZnhZNkVtamoxQ0NEampldVhqeDQ5ZkEzQU53R0VBRzJ5N2o0aUlDQWN3UXFmVFBRYWdwMDZuNitYbjU3ZlFZREI4VkZSVXRDelZYVGVVcjhNWWdCSlZVMWhZV0syMy9lR0hINnE5dmNsa3d1N2R1N0Z5NVVvTUdUSUVUei85TkhyMjdJbE9uVHJWdW53Tk9XeXhXSVlXRlJYdFRrOVBOM202TWxTMW9xSWlMRml3QUJNblRzUWRkOXlCc1dQSFl2TGt5Vmk3ZGkxKysrMDM1T2JtMm8wWStmajRWUHBkdGwyLy9QdnZ2OXRkQTVXZW5vNFJJMGFveng5NzdER0gyMXNzRmdRR0JpSTNOeGNyVjY3RTl1M2JzWG56WnNUR3htTHc0TUZJVDAvSDFxMWJNWExrU0V5ZVBCa3Z2L3d5WG52dE5UUnIxZ3dQUFBDQUV6NFJqMkw3Y1lMbXpac0RBTTZmUDQ5dTNicXB5eTlkdW9TUWtCQzc3MlZPVG80NmcrWDgrZk5vMGFKRnVXdjNtalJwQXNDYWNkZlI3MEFkRHloc05CRlllSXFqNnpWOWZYM1Y1RVJSVVZFT2I0bFR1clBpekprejZ1VUpiNy85Tmd3R0F3WU5Hb1FaTTJiZ3A1OStRbng4UElBNmV5emtzZWMvWkVwS1NncUFGQUF6dzhMQ1d2cjcrMDhTUWp3SFlJS3ZyKzhFUlZHMm1zM20xNDRmUDM3T3czWDFHQWFnUkxmSmRyOU8yMzI3YkQvK05tZlBuc1hLbFNzeGE5YXNhdTN2NDQ4L1JtaG9xSHBDOHZMTEx5TXpNeE81dWJrSURBekU1Y3VYeTVYaExZeEc0MVpQMTRGcTVyMzMza05RVUpBNlNxL1g2ekZseWhSTW5qd1plcjBlNjlldnIxSEc2RysvL1JieDhmR1FVdUpQZi9vVEFPczFwRmV2WHJXYjlyNW56NTVLUjRtMmJObUNSeDU1QkEwYU5JQ3ZyeSt5c3JJUUhCeU11TGc0Q0NGdy92eDVwS2VubzJQSGpwZzNieDYrK3VvcnpRZWdiRDgxRnh3Y0RBQklTVWxCMTY1ZEVSd2NqRHZ2dkJQOSt2VkRZbUlpWnMrZWpRNGRPdURreVpOWXRXcVZlczlibStYTGwrT05OOTdBYjcvOWh2WHIxenVjVmg0U0VvSytmZnNpTVRFUkNRa0o2Tml4SXpJeU10Q3dZVVBjZmZmZGRUV2dzR0ZnNFNJM2J0eEFmSHc4MnJadGkzZmVlUWRTU3R4MzMzMTQvZlhYMVlDMldiTm1XTGx5Slg3NDRRY0FkZmRZeUdOUHhVcW0zYzRDTUVkUmxHRkNpQmxDaU9FK1BqNERGVVdaZS9QbXpYZis3Ly8rcjhEVDlYUTM3enlMSlhLQlU2ZE9vWG56NXREcGRIYUpHY2FQSDQ5VHAwN0JiRGFqWjgrZWRoa01kK3pZZ2NXTEYyUGl4SW5WUHFCblpHUmcrdlRwNnZQQmd3ZERTb21ISG5vSXVibTUwT2wwaUltSmNkNGJJNnFsTDc3NEF0OTk5eDAyYk5pQXJLd3NmUC85OTlpOWV6ZXVYcjJLMmJObm82Q2dBTEd4c2VqU3BRc2VmZlJSM0hmZmZYYlhNeTFac3FUY1BxT2pvOVhBMDNZUzl0TlBQNkZqeDQ1MmJhdTAvUHg4RkJZV3dzL1BEMmZPbklHZm54K2lvNlBWcERKUFB2a2tZbUppN0U3U3BKU1lPblVxZkh4OEVCWVdkbHN6SEVpNzJyWnRpMkhEaHVHbGwxNUN3NFlOMVNSWXMyZlB4dkxseXpGMTZsUmtabWFpZGV2V0dEZHVuRjJnQ0ZpdkRZMkppVUZoWVNFR0RCaFE0UzJJRWhNVDhmNzc3K1BGRjE5RWJtNHUyclZyaDhURXhEb2JVTmd3c0tpZXdzSkNGQllXMnYzZGlvcUtNR3pZTUFEQVhYZmRwVDRHckIwZm8wYU5RcnQyN2JCOCtYSnMyTEFCWDMzMUZiNzU1aHU4ODg0NzVaSm1tYzFtaElhR1l1alFvVHdXYXBmRmFEUitEbUNyb2lqUEFaZ2xoSmpkdEduVG1PRGc0QkgxYlRTVUFTaFJOYTFZc1FKSGpoeEIvLzc5N2FiYkxGNjhHTG01dWZEMTlWV25idG1FaElSZ3laSWxVQlRGNFQ0blRwd0lXK1pabS9uejU1ZGJUd2lCZmZ2MlFVb0pYMTlmaDlOOWlOeXRaOCtlVUJRRnQyN2R3blBQUFlmSXlFaU1IRGtTRHovOHNIcUM4OWhqajJINzl1M1lzR0VETGwrK2pFbVRKcW5iTzhvS0RaU2Z6cGFkbmExbXhIVWtKU1VGTTJiTWdObHNocisvUDU1Ly9ubTBidDFhZlgzYXRHbVlObTNhN2J4VjhtTHg4ZkhxOUVhYmdJQUFUSjgrM2E0ejBKSEhIMys4WEZBS0FOMjdkN2U3dFVaUVVCQm16SmhSN3Y2US8vakhQeGhRZUlFSkV5Ymc1TW1UZHRPZGZYMTlzVzNidGdxM3NWZ3NlUFRSUjZIVDZmRENDeS9naFJkZUFHRE5nR3V4V0NDbFZHL0hJb1NBWHEvSHRtM2JlQ3pVUG1rMEd0ZjM2TkZqczE2dlh5dUVHSzNYNjQrR2g0ZVBPbmJzMkRlZXJweTdNQUFscXB3RmdBa0FsaTUxbk5TdmNlUEdhTnk0c2NQWGJEZVlya2pway9HcWxMNUZRQVVLWWEwdmtTdXBiYUpObXpicXd2Mzc5NnVaYjBzTENBakFxRkdqTUdyVXFFcDNxdGZyeTkwTHo2YnNDWDdaOWFLaW9tcWRTZGdCdGlOeUczYXVhSnA2TFB6NDQvSkpsZi9uZi82bjBvMHI2a2l1N0JJYkhndTl4L0hqeDNNQmpGRVU1VnNoeERLOVh2OWxSRVRFbjFOU1VzcGZMT3lGR0lBU1ZjNEVRQ3UzWTdpT2toOURJaGR5MkNZY0JaOGF4WGJrM2RTZ29TNWdRS0ZwbFo0ZmxNMmlyRUU4RnJxQjBXaGNweWpLZVNIRURwMU90eVVpSXVMSitoQ0VNZ0FscWx3aGdFc0FvZ0EwQjFBWHo3SUxZZjJodUZUeW1NaVZ0TkFtYW9QdHFINXdTcWRpMlNtMkdzR0F3cmw0TENTbk1CcU4reUlpSWdicWRMcXZoUkQvYlRBWWVpVW5KNS8wZEwxY2lRRW9VZVdLWUQwUVp3SHdCVkFYTDc2MHdGclB3cEwvaVZ4SkMyMmlOdGlPNmdkdkRSb3F3NERDTlhnc0pLZEpTVWs1b0NqS1g0UVFIMG9wUDIvVnF0Vjl2L3p5UzZYM0xOWXlCcUJFbFJCQ1NGZ1B3dnpSSmdMYkJHbWV0d1lObFdGQTRRSThGcEt6bFV6SDdTdUVHQnNTRWpMbmwxOStlZFhUZFhJVkJxQkVSRVJVTHpCb0lLSzZ6R3cyditiajR6TlVDREdsVzdkdVM5TFMwaTU2dWs2dXdBQ1VpSWlJaUlqb05rZ3BCUUEvV0tmMjEzYUdoUncrZlBpN3QyN2RTdkQzOTM4bk5UWFYyV211UzgrSU1KVjB5cmtkQTFBaUlpSWlJcUxiNHd2cnRlV3RTLzZ2OHY1NWpxeFlzZUxjNHNXTGkzUTYzZUNzckt3ZHdjSEJ6a3dlWmt2RWRnbkFOWGdvTVJrRFVDSWlJaUlpb3R2akQydndlZmgyZHRLeVpVc3NYTGdRc0FhMG56aWhYbzVFQWJnRkR3V2c5ZUhpZXlJaUlpSWlJbGZ5ZzNYa1V3dHFQVUxyREF4QWlZaUlpSWlJYm84T0hnenFhc2dmSG93REdZQVNFUkVSRVJFNTJjQ0JBMUZZV0xPazI2bXBxUzZxVGQzQmEwQ0ppSWlJaUlpY0xETXpFMElJQUVCVVZGU0Y2NDBaTXdiVHBsa1QzbzRiTnc0Ly92Z2o5SHA5cGR2TW5Uc1h0Mjdkd3B3NWM2cGRuNk5IajFaN1hWZGlBRXBFUkVSRVJPUWtyNy8rT3ViUG53K0x4UUtkVG9mMzNuc1AyN1p0dzExMzNRVUF5TXZMUTU4K2Zhb01DQThmdHM5bkZCa1ppUU1IRHFCUm8wWUFBQ2tsQmcwYUJBRG8xYXNYa3BLU0VCZ1lxSzd2YUZsZHdDbTRSRVJFUkVSRVRwS1ZsWVd6WjgvQ2JEYkRaRExobTIrK1FZc1dMU3JkNXNFSEgxUkhQRXMvcm93UUFucTlIbnE5SGdDZzArblU1NDZXMVJVY0FTVWlJaUlpSW5LU3JsMjdJalUxRlZKSy9PdGYvMEtmUG4ycURBQVBIVG9Fd0RyS2VlalFvVG9WTURvYlIwQ0ppSWlJaUlpY3BGdTNicmg1OHlZQ0FnSnc1Y29WREJnd29NYjd1SG56SmdvS0NseFFPOC9qQ0NnUkVSRVJFWkdUUkVkSDQvTGx5OWkyYlJ1ZWVlYVphbTkzNmRJbEFNQ0VDUk9RbVptSjFhdFhJeUFnb01MMUl5TWo3WjczNmRPbjNEcWxsMDJjT0JHVEprMnFkbjFjaFFFb0VSRVJFUkdSRTUwK2ZScCtmbjZZTzNjdS92YTN2MVc2Ym5aMk5pWk9uSWk4dkR3QXdQVHAwM0h2dmZkV1dZWXRpWkhKWkVKVVZKU2FQZGNtTWpJU0J3OGVSRkJRMEcyOEUrZmpGRndpSWlJaUlpSW4rdW1ubnhBZEhZM3o1ODlqMDZaTmxhN2JxRkVqekp3NUV6dDI3QUFBZE9uU3BVWmxYYjkrSGNIQndacTVicFFqb0VSRVJFUkVOU0NsRkFEOEFQZ0Q4SVgzRE9wWUFCUUJLQVJnRWtKSUQ5ZEhrMHdtRTNidjNvMlZLMWRpeUpBaGVQcnBwOUd6WjA5MDZ0U3B3bTNDd3NKcVhkNFBQL3h3Vzl1N0d3TlFJaUlpSXFLYThRWFFIRURya3YvOVBGc2RwekVCdUE3Z0VvQnJKYytwaGo3KytHT0Vob2FxSTVrdnYvd3lNak16a1p1Ymk4REFRRnkrZkJrK1B0VUx3MnozRXIxeDR3WUFsTnZ1N05teldMbHlKV2JObXVYY04rRkNERUNKaUlpSWlHckdIOWJnODdDbksrSWlVUUJ1Z1FGb3JXUmtaR0Q2OU9ucTg4R0RCME5LaVljZWVnaTV1Ym5RNlhTSWlZbXgyK2JVcVZObzNydzVkRG9kaEJEcTh2SGp4K1BVcVZNd204M28yYk1uQWdNRDFkZDI3TmlCeFlzWFkrTEVpWGpnZ1FkYy84YWNoQUVvRVJFUkVWSE4rTUU2OHVtdHZHbFUxKzNtejU5ZmJwa1FBdnYyN1lPVUVyNit2dERwN0dkdHIxaXhBa2VPSEVILy92M3RYbHU4ZURGeWMzUGg2K3VMNXMzdHYzSWhJU0ZZc21RSkZFVnhXSStKRXlmQzE5ZlhDZS9JdVJpQUVoRVJFUkhWakE0YURkQnljbkxRc0dIRHFsYnpoL2RjMStvdUZsUXhZdXpuVi9GWFp1blNwUTZYTjI3Y0dJMGJOM2I0MnYzMzMxOXBoU3E1NVVvaHJQWDFDSDZ4aUlpSWlJaHVRMzUrUGxKVFU5WG5jK2JNd2JGanh3QlliNVZ4NU1pUkt2Zng0WWNmWXQrK2ZSVytickZZY1A3OGVmVjVUazZPK3Jpd3NCQUxGaXl3Vzk5MlM0L1N6R1l6aGc0ZGlxdFhyMVpaSDZveDIvV3pXbkFkSHB4ZXpSRlFJaUtxTm1aK0pDSXFiOSsrZmRpMWF4ZFdyMTROQURodzRBREdqQmtEQUdqUW9BSGk0dUxRdTNkdnZQTEtLL0QzOXkrM2ZYWjJOajcrK0dPc1diT213akl5TWpJd2RlcFV4TVhGb1cvZnZoZzdkaXpHamgyTG1KZ1ltRXdtZlBiWlozampqVGNBQUh2MjdNSFNwVXV4ZGV0V0JBWUdZc2lRSVFDQTR1SmkzTHAxeStISW1PMFdJRlJyaGJBbWI0cUNkUXB6K1Q5MEJmYnQyOWYxbTIrK21hM1Q2VXdqUm95STY5bXo1eVVYMXRHV1pLclFSV1ZVaVFFb0VSSFZCRE0va2xkZ1p3bzUwOWF0V3pGMjdGZ0F3TldyVjJFeW1kQytmWHNBUU5ldVhiRng0MGFzWGJzV1Vsci9IRWVPSE1ITW1UUFY3Yk95c3VEbjU0ZHAwNlpWV01iZXZYdXhaTWtTeE1iR29uUG56bGkwYUJGZWVPRUZXQ3dXOU8vZlgxMXZ6NTQ5bUR0M0xoWXRXcVFtckxsMjdSb09INjQ0WDFKVVZGVHQzenpaRk1INk81S0ZHaHhUbGk1ZEd2TGxsMTh1bDFMaXpqdnZqT3ZacytmL3VMQ09wWThQUlM0c3AxSU1RSW1JcUNhWStaRzhCVHRUeUdsU1UxT1JrSkNBV2JObXdXS3hvS0NnQUk4ODhraTU5WGJzMklHNzc3NGJuM3p5Q2ZidTNRc0F1SERoQXNhUEg0K05HemNpSkNRRUZ5OWVSSnMyYmNwdGE3RllFQllXaHUzYnQ2TkJnd1lBZ09YTGw2Tmx5NVoyNjNYcTFBbkxsaTFEZUhpNHVxeW9xQWgvL3ZPZks2eC9VWkhIWWhHdlVkTFpVNGdhakN4MjdkcTFXVkJRMENjQVFxU1U2Ny85OXRzbG16ZHZkbGtkNndvR29FUmdUemhSRFREekkza0xkcWFRMHh3OWVsUjlQR3ZXTExScTFRb1RKa3lvY2p1ejJZeUVoQVRFeGNVaEpDUUVack1aTVRFeGR2dXpTVWhJUUdCZ0lHSmpZd0VBa1pHUmRyZmtDQXdNeElNUFBnZ0FrRktpU1pNbTJMVnJGd0RBMTljWG4zMzJXWVgxNEFpbyszWHYzcjJKajQvUDF3QzZBOWhsTkJxci9zSjRDUWFnUkZic0NTZXFIbVorSkcvQnpoUnlPclBaaklNSEQyTGh3b1hWV3YvOTk5OUhhbW9xNXMyYmgzbno1cW5MUzArcEJhelRiMmZPbklsVnExWmgwYUpGZVBQTk53RUFTVWxKME92MTVmYjd5eSsvWU9MRWllcHpqb0RXTFJFUkVlMTBPdDFYQU80RjhKMFFZaGc4bUpYVzNSaUFFbG14SjV4Y3JsdTNibTM4L1B3ZVQwNU9YdTNwdWpoTGZuNCtNakl5MEwxN2R3RFd6SStEQnc5R2VIZzRqaDQ5aXVMaVl2VHUzYnZTZlh6NDRZZG8xNjRkb3FPakhiNXVzVmh3OGVKRnRHM2JGb0I5SUZsWVdJZ2xTNWFvaVRjQWErYkhvS0FndTMzWU1qOXUzTGl4M0hRMXFyZlltVUpPOTg5Ly9oT1ptWm40eTEvK2dxWk5tOXE5OXZ2dnYyUDY5T2tZUG53NEFHRExsaTFJVGs2R3hXSlJwK09heldiMDZ0V3IzSFBBZWd1UHYvNzFyM2I3TEJ1bzJrZ3AxV202QUVkQTZ4S0R3ZEJIU3JrVjFrNmlMWVdGaFUrbnA2ZlhxeDRBQnFCRVZ1d0pKNWVJakl6c2FMRllCZ29oeGdDd1JXSmVFNEF5OHlPNWt5czdjZGlaUXM2d2FkTW1QUHZzczlpL2Z6OCsvZlJUOWJoMzgrWk5EQnMyREgvODR4OEJBUC8rOTcreFpzMGFmUFRSUnhnMGFGQzE5Nzlueng3NCsvdXIxNWZ1M2J1MzJpT2d0dU9oSXh3QkxTOHNMTXpQejgvdkdTSEVJOG5KeVUvZjd2N2F0V3NYMEtSSmsvOENFQWRBV2l5V2hTa3BLVzlVdFowM1lnQktaRlduZXNMTlpqTXlNelBSckZrekZCVVZ3ZGZYOTNaM3laNXdOeklZRFBkWUxKWW5oQkJqcEpRUlFnaFBWOGxsbVBtUlhNMWRuVGpzVEttZm5ObXBrWnljakxTME5NeWZQeDhOR3piRWloVXI4TW9ycjBCS2ljVEVSQXdmUGh4MzNYVVhBRUJSRkh6d3dRZG8xYXBWamNwSVNrcENseTVkYXJUTnRtM2I4TWtubjJEMzd0MklqWTNGenAwN2taYVdodGRmZngwK1B0WlFZTisrZmRpNWN5Y0dEeDVjbzMxN0tYMUVSTVF3blU0M0YwQ29sUEsyYjRtaUtFby9JY1I3QUxwTEthOUpLU2VtcEtUVTJ3YkxBSlNjemx1bUdhYW1wcW85NGU1MjhlSkZUSjA2RlY5ODhRWEdqaDJMVWFOR0lTWW1wdEp0WnM2Y2lWbXpaam5zQ1NYWE14Z01QUUFNQXZBVWdIdDB1dm9SN3pQekk3bUNKenB4MkpsU2Y3aWlVNk9vcUFnTEZpekF4SWtUY2NjZGQyRHMyTEdZUEhreTFxNWRpOTkrK3cyNXVibVlNbVdLdXI2UGp3ODZkZXBVNGY2a2xCQkM0UGZmZjBmcDM1UDA5SFNNR0RGQ2ZmN1lZNDg1M041aXNTQXdNQkM1dWJsWXVYSWx0bS9manMyYk55TTJOaGFEQnc5R2VubzZ0bTdkaXBFalIyTHk1TWw0K2VXWDhkcHJyNkZaczJaNDRJRUhidWVqMERLaEtNcGpRb2g1QU5RZkVpSEUzYjE3OXc0K2N1UklWazEzMktOSEQ0TmVyMzliQ0RFQWdKUlM3Z1F3UGlVbDVib1Q2NjA1REVESktieHhtdUc0Y2VQdzQ0OC9RcS9YVi9yRFBuZnVYTnk2ZFF0ejVzeXA5cjRkWmJjckxTQWdBQmFMQlg1K2Z2amdndy93N3J2dklqbzZ1c0pyZml3V0M3NysrbXZNbmoyNzJuV2cyMk03Q1FVQWc4R1FBYUJqZGJjMUdBeWF6VVljSFIwTmc4R2dKdGp3dHN5UGI3enh4cGFqUjQvQ1lEQlUrUjY4Z1pUeVZVL1h3Y2JUblRqc1RQRnVydTdVZU8rOTl4QVVGSVRSbzBjREFQUjZQYVpNbVlMSmt5ZERyOWRqL2ZyMU5lb2cvdmJiYnhFZkh3OHBKZjcwcHo4QnNGNURldlhxVmR4Nzc3M3FlbnYyN0tsMEN1NldMVnZ3eUNPUG9FR0RCdkQxOVVWV1ZoYUNnNE1SRnhjSElRVE9ueitQOVBSMGRPellFZlBtemNOWFgzMVZMd1BRa3VzeTV3a2hITDE1WVRLWkZBQkoxZGxYWkdTa3I5bHNIcWpUNlY0QjBLZGtjYXJGWW5rMUpTVmxyN1BxckdVTVFLblc2dE0wdzdLOXpwR1JrVGh3NEFBYU5Xb0V3SHJTYTd1R28xZXZYa2hLU3JJN1FYYTBETENlakRnNndaRlNJaTh2RHc4OTlKQzZiT0RBZ2NqSnlTbTM3amZmZklQZzRHQUlJVkJmUnQzcUFpbWwya010cFF6dzV1OS9kVER6STlXV29paXpoQkJQd2MyZE9PeE1jWTM2MktueHhSZGY0THZ2dnNPR0RSdVFsWldGNzcvL0hydDM3OGJWcTFjeGUvWnNGQlFVSURZMkZsMjZkTUdqano2SysrNjdEeUVoSWVyMlM1WXNLYmZQNk9ob05mQzAxZnVubjM1Q3g0NGR5NTFMMk9UbjU2T3dzQkIrZm40NGMrWU0vUHo4RUIwZERUOC82eFZHVHo3NUpHSmlZdXlPblZKS1RKMDZGVDQrUGdnTEMwTllXSmpUUGhjdENBOFBWM1E2M2RzQUhxL3NkMXhLV1drQTJycDE2OEFXTFZyMGxWTEdXQ3lXUCt0MHVxWWwyNlVJSVpZbUp5ZHZBS0Raem1kbll3QktOZUxwSG1wM2VQREJCMkUybTlYSFFQa0F0Q3doaE4wQlhhZlRsVHM1ZHJSTVNvbWNuSnh5SnlyNStmbm8xNjhma3BMS0grdE1KaE9pb3FMVWJaNTg4a2xjdW1TOVBPSCsrKytIN1FCYVZGU0V6WnMzbzJQSGFwL1RVUTNvZERyMXN6WWFqVzBpSWlMK3FOUHB4a2dwSHhkQ3RLdHMyK1RrWk0xR3ExTEs1Z0Q2QXZpODlISnZ5Znk0WU1HQ0p3RWtDU0hxemZRb2c4SHdycWZLTHBsSjBLb3VkZUt3TTBYNzNOR3BVYm9EbzJmUG5sQVVCYmR1M2NKenp6Mkh5TWhJakJ3NUVnOC8vTEQ2dDMzc3NjZXdmZnQyYk5pd0FaY3ZYN2E3aHJkUG56NE95eWg3anBXZG5hMGVGeDFKU1VuQmpCa3pZRGFiNGUvdmorZWZmeDZ0VzdkV1g1ODJiVnFsVThSTDgvYlpJT0hoNFozMWV2MThBRU9yczc0UXduWk5sdWpSbzBkem5VN1hTa3JaWHFmVDNRZWdyeERpUGdCK0pjZXhQQ25sbDBLSUpVYWpjYjlyM29HMk1RQ2xhdkZVRDdXN2xQNGhPWFRvRUFCcnovU2hRNGM4Y2sxbFFFQUFpb3FLWUxGWW9OUHBjT0RBQWR4enp6MTJQYVkyVzdac0FRQTg4Y1FUV0xWcWxmcGo4OFFUVDZpOW50NzhRMUpIZXR0bFNrcktQd0g4RXdBVVJla3BoSGlxSkJqdDdPRzZ1UVV6UDFKdENDR1FuSnc4QVlCd2R5Y09PMU5jeDVPZEdpWGMycWxSZXJyMS92MzdIU2FwQ2dnSXdLaFJvekJxMUtoSzk2WFg2eXU4VEtmMHRaOUErY3Q1b3FLaWNPREFnV3JXdW43VDZYUW5VWVBrakVLSWtRYUQ0V0VBclFBRU9Gamxkd0Qva2xKK2JqYWJ0eDQvZmp6WE9UWDFUZ3hBcVVwMXNZZmFuVzdldkluQXdFQUVCRGc2M2poSDZhbTJnUFhrK280NzdzRE5temZSc0dGRHpKbzFDNnRXclhJWWdOcGtaMmZibmF5WVRDWTFBQ1gzTWhxTlB3SDRDY0RMa1pHUjNTMFd5MU1BbmhCQ2VPWGNKbVorSkNlb001MDQ3RXpSUHFQUjZQSk9qWW82TUJ3Rm4xcms2ZzRNVHc5U1dDeVdBWHE5dmllQVRsTEtDQUR0QUFRTElTb0tTaHNBNkNDbE5Ba2h6a29wTHdDNElJVDRFY0QrNU9Ua2srNnB1WGRnQUVwVjhtUVB0YnVVL1NHeFRXbWRNR0VDTWpNenNYcjE2a29EME1qSVNMdm5qcWJUbEY0MmNlSkVUSm8wU1owbVk1dHFhN0ZZMEx0M2IvajUrU0VrSkFSWHIxN0Z5Wk1uY2M4OTkxUjY4cDJWbFFXVHlZVEdqUnVyeTRxS2l0UUExTnVuRmRhQjN2WUtIVDE2TkJYV2UzN0ZoWWVIZDlicGRFOTV1azdPeE15UDVBcWU2c1JoWjRwWHFUT2RHdTdnZ3R1M2ViVmp4NDU5QStDYk1vdEZlSGg0SjUxTzEwTksyVm1uMDdVRjBFNUsyUTVBV3dBR285RjRFcnlXODdZeEFLV2FxQmNIODlHalJ5TXZMdzhBTUgzNmRMdHNjeFd4VFlPeFhaOXB5NTVyRXhrWmlZTUhENWE3b1hodWJxNmF5QWdBQ2dvSzFPUUNiZHUyUldwcUt0YXRXK2N3UVFGZ1BmbjM4ZkhCa1NOSEVCWVdodElqMUFVRkJTNGR0YVdhTzNiczJNOEEzdkowUFp5Sm1SL0oxZHpWaWNQT0ZPL21qazROM3I1TjgyVEo3L1RQRGw3VEFSQmc4T2tVREVDcDFyeDFtdUhNbVRNUkZoYUd5TWpJR3ZkU1g3OStIY0hCd2RVK21GKy9maDNObXpkWG4yZGxaYWtCYVk4ZVBiQnMyVElNR0RBQVlXRmhLQ29xUW41K1BvNGZQdzRBZVBIRkYzSHk1RW0xWjN6Z3dJSHFmc3htTTB3bWs5ZE1CYUs2aVprZnlkMWMyWW5EenBUNncxV2RHcng5bTFlemVMb0Mzb1FCS0RtRk4wMHp2SjBUMFI5KytLRkcyNTg1Y3dZZE9uUlFyOWM4ZnZ5NE9yMHJJQ0FBSnBOSnpWZzNaODRjZlB2dHQramV2VHVtVEptQ3lNaEloSVdGNFpOUFBzSHZ2Lzl1TiswcVB6OGYvdjcrdkMwTHVaUTNabjZrK29tZEtmV1hxem8xZVBzMm9vb3hBQ1duODhacGhnRFVqTFEzYnR3QUFQVzZHNXV6Wjg5aTVjcVZtRFZyVnJYMytlT1BQeUk4UEJ3elo4N0V3WU1IRVJBUWdEbHo1dUQ4K2ZOWXNXSUZ3c0xDOFAzMzMyUFFvRUg0N2JmZnNIcjFhblRyMWsydHorclZxN0ZwMHlhc1diTkdUVURoNStlSG8wZVAybzJzRWptUkJZQUo4TnJNajRWZ1QzZTl3ODRVdWgyOGZSdFJ6VEFBSlNyajFLbFRhTjY4dWQxOUhnRmcvUGp4T0hYcUZNeG1NM3IyN0duWEs3bGp4dzRzWHJ3WUV5ZE9yUGJVcDZ5c0xCdzRjQURUcGszRDhPSERVVnhjREI4ZkgxeTVjZ1VUSmt6QVN5KzloTEN3TUV5Yk5nMXQyN2JGbVRObkVCb2FDc0FhZkw3NDRvdTRjdVVLMXE1ZGl5NWR1dURUVHovRk8rKzhBeUVFZkgxOUVSY1g1OXdQaHNqS0JLQmNNaXN2bXU1OUhTVUJObms5ZHFhUVUzamo3ZHVJWElrQktGRVpLMWFzd0pFalI5Qy9mMys3M3V2Rml4Y2pOemNYdnI2KzVVWVhRMEpDc0dUSkVpaUs0bkNmRXlkT0xKZVI3dXpacytqZnY3OTZuem5iaU9xMWE5Y3dhdFFvUFBIRUV3Q0ExMTU3RFcrODhRWWVmUEJCTmFtUVRxZERRa0lDbWpadHF2NVlqQnc1RWtPR0RFRnhjVEdDZ29LWVZJQmNwUkRBSlFCUkFKb0Q4SmJJc3hEVzRQTlN5V1B5ZnV4TUlaZmc3ZHVJS3NjQWxNaEs3UWxmdW5TcHd4VWFOMjVzZDV1VDB1Ni8vLzVLZDE1NnFwWk5SRVNFdzJ4NTRlSGhDQThQVjU4LzlOQkQ1WDVvQUtCbHk1WjJ6NFVRRlY1WEJQYUVrL01Vd1hwaW13WEFGelc0a1hjZFo0SDF2UldXL0UvZWo1MHA1RFRlZHZzMklsZGlBRXBrNWJBbjNOWGNPRXJKbm5CeUNpR0VoUFdrbGllMnBIWHNUQ0duNE8zYmlHcUdBU2lSRlh2Q2lZanFFWGFta0xQdzltMUVOY01BbE1pS1BlRkVSRVJVWTd4OVc2MFVBZkF0TEN4MFc5QnJNcWtUd1lyZFVpQlZpQUVvRWRnVFRrUkVSTTdGMjdkVlRFcjVmMEtJVHIvODhndmF0Mi92bGpKLysrMDMyOE5mM0ZJZ1ZZZ0JLQkVSRVJGUkxmSDJiVFVuaE5nQzRHOGJObXpBbTIrK1dTNDRkN2JpNG1KOCt1bW5BQUFwNVY2WEZrWlZZZ0JLUkVSRVJGUkx2SDFielVrcGx3QVl1MnZYcnRaSlNVbG8yN2F0WFhJbFo4ckp5Y0hGaXhlUm1aa0pLZVUxaThYeWxrc0tvbXBqQUVwRVJFUkVWRE84ZmR0dE1CcU4xN3QxNi9aSFB6Ky9OZG5aMmYzVDB0SmNIZjJhQVNSSktTY2ZPM2Jzc292TG9pb3dBQ1VpSWlJaXFobmV2dTAycGFXbFhRUXdvSHYzN2sxME9sMllYcTl2V0ozdHBKUU5BRFFBa0N1RXlLMXEvZUxpNGx5OVh2Ky9ScVBSN1g4dmNvd0JLQkVSRVJGUnpmRDJiVTZTbXBwNkU4QWhkNVJGZFFNRFVDSWlJaUtpbXVIdDI0aHFpUUVvRVJFUkVWRU44UFp0bmhNUkVmR1NFQ0pXQ0xFeU9UbDVvYWZyUXpYSEFKU0lpSWlJaURSQnA5TTFCdEJPU3RuRTAzV2gybUVBU2tSRVJFUkVtaUNFV0dLeFdEWklLVzk1dWk1VU93eEFpWWlJaUloSUU0NGVQWG9MQUlOUERmT1dDNmFKaUlpSWlJaW9qbU1BcWhGU1NoTUFGQlFVdUszTXdrTDF1bnBtUWFNNlRVcVpDd0RaMmRsdUt6TTNWNzMxV0w3YkNpVWlJcXJuSWlJaVhsSVU1WnpCWUhqZDAzV2gydjZ6VndrQUFDQUFTVVJCVkdFQXFoRkNpRE1BY1BueVpiZVYrZHR2dndFQXBKU1gzRllvVWUwY0E0Q01qQXkzRlhqcGt0b3NUcnV0VUNJaW9ucE9wOU0xRmtJd0NaR0dNUURWQ0NubEpnQll0V29WVENhVHk4c3JMaTdHK3ZYcmJVLzN1THhBb3RzZ2hQZ1FBQklURTJFMEdwR1ZsZVd5c25KeWNwQ2Ftb3EzMzM0YndIL2FKaEVSRWJtZUVHS0psTEtkbEhLQnArdEN0Y01rUkJvaHBWd21oQmk3Zi8vKzBINzkrcUZseTVZSUNncHlTVm41K2ZuNDlkZGZrWk9UWXh2OWZNc2xCUkU1U1hKeThrYUR3ZkRFdVhQbmhvMGZQOTV0NVVvcHZ6VWFqWXZjVmlBUkVWRTl4eVJFMnNjQVZDTlNVbEl5ZS9UbzhZQ1BqOCs3ZVhsNW84NmVQZXZxdjUxWlN2bUYyV3grK2ZqeDQ5ZGRYQmJSN1NwT1RrNGVhVEFZbnBGU3ZnQWdYQWpSMEJVRlNTbnpBS1FCK0x2UmFGd0hvTmdWNVJBUkVSRjVJd2FnR25MOCtQRnJBSjdwMHFYTGl3MGFOR2hmWEZ4Y3JTRlF2VjYvRFFETVp2TklWQ09oa0Y2dno1ZFNuazlKU2NtOHZSb1R1VlZ4Y25MeTN3SDh2U1liS1lweURnQ01SbU43bDlTS2lJaUluQ1lpSXVJbElVU3NFR0psY25MeVFrL1hoMnFPQWFnR25UcDFLaHZBOGVxdWJ6QVk3Z0tBdkx5OEh6TXlNZ3FyV3Arb1BoRkN0UE4wSFlpSWlLaDZkRHBkWXdCTVFxUmhERURyQVNsbE93Qmc4RWxVbnExOUVCRVJVZDBuaEZoaXNWZzJTQ2w1SGFoR01RQ3RCNHhHNDNsUDE0R29ybUw3SUNJaTBnNG1JZEkrM29hRmlJaUlpSWlJM0lJam9QV0FMY21LeVdUcWtwNmU3dnFiaUJKcENKTVFFUkVSYVFlVEVHa2ZBOUI2d0paa3BiQ3dVSGkySmtSMUQ1TVFFUkVSYVFlVEVHa2ZBOUI2Z0VtSWlDckdKRVJFUkVUYXdTUkUyc2NBdEI1Z2toV2lpckY5RUJFUmFRZVRFR2tma3hBUkVSRVJFUkdSVzNBRXRCNWdFaUtpaWpFSkVSRVJrWFl3Q1pIMk1RQ3RCNWlFaUtoaVRFSkVSRVNrSFV4Q3BIME1RT3NCSmlFaXFoaVRFQkVSRVdrSGt4QnBId1BRZW9CSlZvZ3F4dlpCUkVTa0hVeENwSDFNUWtSRVJFUkVSRVJ1d1JIUWVvQkppSWdxeGlSRVJFUkUyc0VrUk5ySEFMUWVZQklpb29veENSRVJFWkYyTUFtUjlqRUFyUWVrbEJFQWtKR1J3ZEZQb2pKczdZT0lpSWpxUHBQSnRNclgxM2Q3UVVIQk5VL1hoV3FIQVdnOVlEUWFqM202RGtSMUZkc0hFUkdSZHFTbHBmMEs0RmRQMTROcWowbUlpSWlJaUlpSXlDMDRBbG9QS0lwaUJBQ1R5ZFNiU1lpSTdObmFoOUZvVkR4ZEZ5SWlJcXFjd1dDWUpLV2NER0M5MFdoYzV1bjZVTTB4QUswSGhCQVJBSk1RRVRsaWF4OUVSRVNrQ1MyRkVCRlN5bGFlcmdqVkRnTlFiZEZIUkVRTTArbDBVd0QwQk5Db0poc0hCd2NYR0F5R0t0ZVRVdVlDU0JGQ3JFcE9UdjRVUUhHdGFrdWtBVXhDUkVSRXBCMU1RcVI5REVDMVE2OG95bjhMSVVhNXVpQWhSQU1BRHdCNFFGR1VNVWFqY1RBWWhKS1hZaElpSWlJaTdXQVNJdTFqQUtvUmlxS01FVUtNYXRPbURXYk1tSUY3N3JrSHdjSEJMaWtyT3pzYnAwK2Z4c0tGQzNINjlPa0JFUkVSc1NrcEtZdGNVaGdSRVJFUkVkVWJERUExUWdneEFRRGVmUE5OUkVaR3VyU3NSbzBhd1dBd0lDRWhBVTg5OVJTRUVFOEJZQUJLZGQxdFRWR3ZMazVSSnlLcW1wUVNPM2Z1eEJkZmZJR2ZmLzRaQlFVRkxpa25JQ0FBSFRwMHdKQWhReUNsaEJCTWQrSHRtSVJJK3hpQWFvU1VVaEZDb0ZPblRtNHJzMDJiTmdBQUlVUm50eFZLVkR1Y29rNUVWRWZZQXNGWnMyYTV2S3lDZ2dLY09IRUNKMDZjVU1zbXI4Y2tSQnJIQUZRamhCQU5BYmhzMnEwakRSbzBzRDBNY2x1aFJMWEFLZXBFUkhXSGJSU3lmZnYyaUkrUFIyaG9LQm8xY3Nta0ZPVGs1T0RjdVhOWXVIQWhUcHc0d1FDMEhtQVNJdTNUZWJvQ1JFUzNxL1FVOWQ2OWU3dTBvNmIwRlBXU3NwOXlXV0ZFUkJwa0N3TGo0K09oS0lyTGdrOEFhTml3SWJwMzc0NlpNMmNDQUtmZzFnTnBhV20vR28zR1l5ZFBucnppNmJwUTdUQUFKU0xOazFJcUFEaEZuWWlvRGdrTkRYVmJXYTFidDNaYldVUjBleGlBRXBIbWNZbzZFVkhkWVJ1RmRPWElaMW1sanNuazVRd0d3eVJGVVl5S29renpkRjJvZGhpQUVoRVJFUkdSVnJRVVFrUUFZQklpaldJU0lpSWlJaUlpMGdRbUlkSStCcUJFUkVSRVJLUUphV2xwdndMNDFkUDFvTnJqRkZ3aUlpSWlJaUp5Q3dhZ1JFUkVSRVNrQ1V4Q3BIME1RSW1JaUlpSVNDdVloRWpqZUEwb0VSRVJFUkZwQXBNUWFSOERVS0pLU0NrRkFEOEEvZ0I4VVRkbkRWZ0FGQUVvQkdBU1FrZ1AxNGU4bUViYVJHMndIUkZSdGZGWTZCUStCb1BoR1NubGVBRGhRb2dhM2N3MU1EQVFCb09oT3F2bVNTblRBYXczR28zcllIMS81RUVNUUlrcTV3dWdPWURXSmYvN2ViWTZEcGtBWEFkd0NjQzFrdWRFcnFLRk5sRWJiRWYxZ0JjSERaVmg1NHByOEZoNGUzd01Cc05uQUlZS0lWeFVoQ3BJQ0hFZmdQc1VSUmxoTkJvSGdFR29SekVBSmFxY1A2dy9Mb2M5WFpGcWlBSndDenh4SnRmU1VwdW9EYllqNythdFFVTmwyTG5pR2p3VzNnYUR3ZkFNZ0tIdDI3ZEhmSHc4UWtORDBhaFJJMWNVaFp5Y0hKdzdkdzRMRnk3RWlSTW4raW1LOHFyUmFKenZrc0tvV2hpQUVsWE9EOWFURkMyb0x5ZFQ1RmxhYWhPMXdYYmszYnc5YUtnTU8xZWNpOGZDMnlDbEhDK0VRSHg4UEJSRmNWVXhBSUNHRFJ2aS83ZDM1K0ZSVlhjZndMOW5zaEdXQUNJR2diNVFpU0lOSVptQmdGZ0ZWTEFzU2dLQmdsYlR1Q0FnVXFORlFjRzNBOGhtc0NDZ0lnaEdzU0FnWVNsYldWS1F0NlcwWkNZUTR0SUdMZnNTa0pCOWtzdzk3eC9KWENmSlREWm1uKy9uZVhpWW1Ydm4zak9UT2ZmZTMxbCtOeW9xQ3JObXpjS1RUejRKSWNRVEFCaUF1cEUvREQwaHVoVWFPUEVBZk9QR0RVZHVMZ1NzMCtSOFRxMFR6bFJZV05pUTFWaVBmSnV2QncxMVllT0tZL0ZZZUd1aUFTQWlJc0tKdTZpdWMrZk9sb2QzdTJ5blpCTlBza1NOY1AzNmRSZ01Cb2R0YitIQ2hkaThlYlBOWlNOR2pJREpaSExZdnJ5QlZxdDlSS3ZWRGdSSFozaU5rcElTWkdWbHFjL256cDJMRXlkT0FBQXlNakp3N05peGVyZng4Y2NmNDhDQkEzYVhLNHFDTTJmT3FNK3RMNTVNSmhNV0xWcFViZjNpNHVKYTJ6Q2J6UmcxYWhRdVg3NWNiM2w4aFU2bmV5a3FLdW91ZDVmRHczaHQwRkFYRHdrby9ONmVQWHVxUGMvSXlFQjVlVGxPblRwbGMvM3M3R3hJK2RPVTNHUEhqaUVuSjZmYU9sOTk5UlhLeWlvN3JUMzFXTmlVYzdjbDRaQ3podDNhMHFLRm11TW8xR1U3Slp0NElDSnFoS3RYcjJMNjlPazRkT2dRQUNBMk5oWnhjWEdJaTR2RDQ0OC9yajZPaTR2RHd3OC9EQUFZTm15WSttL3MyTEhWdGhjWEY0Zm16WnZiM0ZkZVhoNHNFL1A3OSs5djk5L3k1Y3VkOTRGZGI1Z1E0cEJXcTcyaTFXby8wR3ExZ3lNaUlrTGNYU2l5NzhDQkExaXhZb1g2L05DaFEyalpzaVdBeXBQOWdnVUxzR0RCQXJ1TktRVUZCZmpzczgrc1c2WnJ5Y25Kd2ZQUFA0K0RCdytpdkx3Y2lZbUoyTFp0R3dDZ3JLd01telp0VXRmZHUzY3Z4b3daZzVLU0VnQlE2K1BJa1NOeDgrWk5USnc0c1ZvOWpZdUx1K1h2d0lNdER3b0tPcTNUNlF4YXJmYjNVVkZSOTdxN1FGU2Rwd1lVRm13VWJKeDU4K2FwajNOeWNyQnAweVpvTkJxc1hyMGFPM2JzcUxYK3NtWExxaDAvejUwN2h3a1RKdUM3Nzc0REFGeTVjZ1dMRmkxU2Z4Y2VmQ3prdVpzYWhRY1Vva2JvMGFNSFVsSlNzR0hEQmd3YU5BaXRXclhDOXUzYkFRQkRoZ3pCL3YzNzFYVXRBYWpKWkVKNmVqb0FZT0RBZ1JnOWVuU3Q3YTVac3dZQXNIYnRXc3lmUHg4TEZ5NkVvaWpRYURSWXNtUUowdExTY09lZGR3S292QUI1OE1FSGtaR1I0ZFRQNms1Q2lOc0FUQVl3T1N3c0xGK3IxWDRwcGR4eTllclZReGN2WHF4OUJVWnVzMlhMRmlRbUpnSUFMbCsrakxLeU12ejg1ejhIQU54Nzc3MVl0MjRkVnE5ZXJiYnlIenQyRExObXpWTGZuNStmaitEZ1lFeWRPdFh1UHZidjM0K2xTNWNpT1RrWjk5eHpEeFl2WG96bm5uc09pcUpneUpBaDZucDc5KzdGL1BuenNYanhZb1NHVmpad1g3MTZGVWVQMnAvdTE3OS8vNlovZU8raEZVSm9nNEtDRm11MTJxK2xsSitiemVhZFdkWmQxK1JRVjY1Y3djU0pFNUdXbGdhTnhuNWJmMDVPRHFaTW1ZSVpNMlpnd0lBQlNFeE1SR0ppSXVMajQ5V0FZdnIwNlFBcWY5L0xsaTNEbGkxYkVCb2FxZ1lNRlJVVmFrQlJrK1g4ZEF1R0NTRityOVZxZndTd0VVQmFRVUhCa1p5Y0hQOGFudE5JVWtvc1dMQUE1ODZkdytqUm95R2x4Sm8xYTlSenZVNm53eC8rOEFmTW56OGY0OGFOUTQ4ZVBUQjQ4R0NNR1RNR1pXVmwrUEhISHdFQWl4Y3Z4b3daTTNEYmJiY0JBTzY1NXg2UFBoYnkzRTBOeFFDVXFKRmlZbUlRRXhPalB0KzllemRTVTFOeDgrWk4vUHJYdndhQWFxMlFOYVdscGVISWtTUDQ5dHR2TVdIQ0JBREFwNTkraXJDd01MUnAwd2I1K2ZuNC92dnZZVGFiVVZaV2huMzc5dUYzdi91ZGN6K1Vad3NUUWp3cmhIaTJRNGNPUlIwNmROaW1LTXFYSlNVbEI3Lzc3cnNDZHhmTzMyVmxaVUd2MTJQMjdObFFGQVdscGFWNDZLR0hhcTIzZmZ0MmRPclVDZXZYcjFjYmFzNmVQWXZubjM4ZTY5YXRRM2g0T002ZE80ZWYvZXhudGQ2cktBb2lJeU94YmRzMmRRalZpaFVyMEtGRGgycnIzWDMzM1ZpK2ZEbWlvNlBWMThyTHk5VjZhVXQ1dVg5bDRoZEMvRUlJTVYrajBjelg2WFNuQVh6dTdqSzUwOW16Wi9IeXl5OWo0OGFOQ0E1MjNNamM4UEJ3dFdlcUxwNGVVRmd3c0toYlhGd2N5c3JLVUZwYWltSERodUdKSjU3QTExOS9yZjU5K3ZmdmIvTnYxYTVkTzd6OTl0c0lDd3ZEc0dIRHFpMjdldlVxN3JqakRuWDRibXBxS3RxM2IrOU54MEtldThrdUJxRFVJRHFkVGdFQVdkV05ZWFVmTVhYeWd2eHBJa090WmJiV3IzcEx0ZWMxMXJXOFZtdWRxcmRKTysrcnRiNVY4V3p1dzliMkFHRElrQ0dpYjkrK0lmUG16Y1Bldlh2eDNudnZJU3dzREJzM2JsVGZQSHo0Y0F3ZlBoeERoZ3lwTS9DMDFxOWZQM3p5eVNkNCt1bW5jZVhLRmV6YXRRdXJWNjhHVU5scmxKV1ZCU2tsL3Y3M3YrUEJCeDlFUUVCQXZkdlU2L1VwLy9qSFA0cDBPbDJGRUVJcWltTDN1Nnp4ZVd0OTlzYjhmVzNzbzhicURWdS82azMxWlNOb0FlQTNHbzNtTnkxYXRDalZhclU3cFpRTis5S2RxS3ArU0NtbHZjOW4rVUpzTHF2cnQ5dkFPdEtVOTliMWQ3QzdyOEdEQjJ2Njl1MGJQSC8rZkFDbzFoTS9lL1pzZE96WVVXMVlxWXZaYklaZXI4ZU1HVE1RSGg0T3M5bU0rUGg0bXozN2VyMGVvYUdoU0U1T0JnRDA3dDFidlFnSEttOUcvc0FERDhCUzlyWnQyMkxuenAwQWdLQ2dvRHJyWmMyTGRMMWVuM0wwNk5GQ25VNW5mVFZtOS91eHRSeG9jQjFTSDlkeGpLeHZmWnY3ci9HM3Q2Y2JnRDlZbnF4WXNRSURCZ3hBejU0OTYreTE4eVUzYjk3RTJiTm4zYlovTDIxYzhmakFRcWZUT2YxZXA0TUhENFpPcDhNNzc3eWo5alEvOE1BRG1EdDNMdDU0NDQwR2IrZSsrKzREVUgzK3FKUVNmZnIwcVRXbjlILy85MzlkZGl5Y1BuMzY1b3lNRE9oMHVnWi9sanJZT25lcjA0emNKU0lpSXFSMTY5YTNWVlJVM0JZUUVIQ2IyV3dPRlVJRWFqU2FBTFBaSEtqUmFBS2tsRUlJVVNpRUtEU2J6WVZDaUVKRlVXNmVQSGt5RjlXUHpkUUlERUNwUWF3dlprVGxFY055MUJCV3J6ZDZ1MDA5K0RoNlgvYVdTU25Way9qUW9VTXhkT2hRZFdpdGhlVUN3TG9ITkNVbFJWMmVuNSt2dG1RWEZ4ZFhtMmN4YnR3NDliRmxHT1BVcVZOeDl1eFpOR3ZXREpjdVhhclZLbXBQU1VsSjE0cUtDclhjVGZtOGRXbnNlNXk5RHltbHBxcFZ2a085S3p1WlZjT016YnBSdGF4SjI3NlZFN1N6OW1uNW5Wa3ptODA0Y3VRSTNubm5uUWJ0NDczMzNrTldWcFk2UjlUQ3V0Y0hxQngrTzJ2V0xLeGN1UktMRnkvR1cyKzlCUUE0ZlBpd3pZYVppeGN2NG9VWFhsQ2ZOL1lpdmFTa3BLdlpiSzZ6N0o1eTNITDArM0p6YzFGVVZJU0d4YTZPbzlQcHpGYU5ON1lhRFcwRjZUVWJXYVN0NVRXM00yVElFTkduVDU5QXkyOHVLU2tKd0U4WDM1WUdrUEx5Y3F4ZXZScTdkKzlHYm00dTJyVnJoMUdqUnVHNTU1NkRScU5CVmxZV2twS1NzR3paTWl4WnNnUVhMbHhBYkd3czVzeVpnelp0MnFqTGp4dzVndWJObTBOUkZIejIyV2RJUzB2RGxTdFgwSzVkTzd6NzdydllzR0dEeXdLSzJiTm56enQ2OU9oTnJWWmJidVA3cXRsSUpvVVFVa3JaemU0T0tubGtvNkE3M1g3NzdWaTNiaDFHakJpQnh4NTdERURsL0V6TFl3QVlQWG8wV3JkdWpmZmZmeDgzYjk2czFmQW1wYlRaQ09US1k2R3pXSjI3M1VxbjArVURhQ1dsVkw4LzYrL1I4dGo2V0dwNVRhUFJRS2ZURlVzcC95T0UrTGVVOGpzaHhDbEZVUXlabVprNVlHQmFMd2FnMUNCR283RytMamhoNDdINi82QkJnMUJRVUtDdVUxcGFLZ0RBWkRJSkFLaW9xS2oyUHdDRWg0Y0xBQ2d2THhjQVlEYWIxV1dXOVN5dktZcWlMZ3NMQzdPN3JPWnJsdjlidFdwVmE1bVVVb3dhTmFyZDhPSEQ3d1B3c2IwUFhsK3ZaMWhZbURya2NPREFnUTJhazNQaHdnV2twYVhoNmFlZnJuZGRpNFNFaEZlRkVQL2FzMmRQSGdBRUJRV3BuMXRLS2F6L3QvV2FsRklFQlFYWlhXYnYvWUdCZ1hhWG9lbzNVSE5aWUdDZ3pYVTBHczFrQVBiUGtFQUpnTU9Lb2h5cHFLallldXJVcVc4QVFLZlRMV3ZJZCtRc2phZ2ZOdXVKdmZvQk5LeU9BQTJySjhCUHYyOUxQYkZlYmxsbWEzM0wvMU9uVG0zMzBFTVAzUTlnamZVSC9OdmYvb2E4dkR5ODlOSkw2bndsaSt2WHIyUGF0R2xJU0VnQUFHemV2QmtHZ3dHS29xaDF3MncybzIvZnZyV2VBMEJ3Y0hDdFllZzFBMVVMS2FWMXBzTkdYNlNQR2pYcTkxTEtmNlducCtkVmJhOVI5U2dvS0tqZWVsWnptYVVPMlZsdWQ1bXRlbVM5bmthaithdmREMTY1M25rQWZ4RkNQQWRVOW1DN21pVit0R3E4YVZTalptUFhrVkxDdW9FaE5UVVZTVWxKT0hyMGFMVWh1UFBtemNQWFgzK05QLzd4ajdqcnJydnc5ZGRmWThhTUdhaW9xTURreVpQVjlYYnMySUZWcTFhaG9xSUN5Y25KU0VsSnFaYUl4bUxKa2lVNGZQZ3c1czZkaThqSVNKdzlleGFob2FFdURTaUtpNHZ2cWFpb3NQdWQyWHJkV3hzRkRRYUQwN3ZXcEpUdEFRd0E4T1YzMzMySHI3LytHaWFUQ2M4ODh3eisvT2MvSXpnNFdHMHM2Tisvdi9yWVdrSkNBbnIzN2cwQTFScWJMWTE4MXE5WkFsdFhIUXNYTFZvMEZzQmhJVVN1M1RkVjBXcTFpNFVRdjY5amxSSUFod0ZzcTZpbzJKU1ZsWFhERmIzVTlXZ0ZvRlJLK2FNUTRrY3A1WFVBeFFES3JmOEpJU0NsREFYUTNPcGZXeUZFSnlGRU5JQm9TejNSYURTb21pOTlCTUJmQU93MkdvMW5hdTJaR0lDU3c5Z2NXbWhoeVJyYkdPZlBuNytGNGpqR2xDbFR6QUR5YkMxVEZFVzlTRWhJU0ZBZnQyblRCcXRXcmFwenU3R3hzYlhtdXVYbTV1TElrU01BZ1AvODV6OElEZzdHL1BuejhlYWJiemFvckgzNzlqM1h0Mi9mN3hZdFdsVHZ5Y0pUYWJYYXgycGU4RWdwaTRRUTZZcWliQ2t2TDkrU25aM2RvUHNOZUJoYnd5dFZUYWtmZ0h2cVNGV1AwYzJhcjIvWXNBRy8vZTF2a1o2ZWppKysrQUloSVpVSkVHL2N1SUhSbzBmai92dnZCd0Q4NjEvL3dxcFZxL0RwcDUvaThjY2ZiL0IrOSs3ZGk1Q1FFSFYrNmY3OSt4dDhrVjVYZHNlYUYrbjMzWGZmMmZ2dXUrL2JobHgwZVRwYlErZWtsRDhJSVhZcmlySStNelB6NzFYclBlZnl3bFVSUXNCZ01OaHF3S2sxbW1EUW9FSEMwbEJqM1loWlVWRWhMSTB0MWcyWGxvWVU2NGFZMTE5L3ZmMkFBUVB1Qi9DWnZUTGw1ZVZoNTg2ZFdMTm1EZTY1NXg0QVFLOWV2VEJwMGlRc1g3NjhXZ0E2ZWZKa3RjRWxLU2tKYytmT3JiVzlnb0lDYk55NEVSOTg4SUU2aFBhdXUzNjZPNDZyQW9vUkkwYThVVnhjYlB6cXE2L3lnTXFHRHhzTkk5VmVDd3dNbkFKZ0hPenp5RVpCVjVzNGNTS2lvcUlRR0JpSUw3NzRRczBFM2hqV3cyMzM3ZHVIZDk1NUI2bXBxUWdQRDYrMm5xdU9oYmZLazgvZFVrb1VGeGVIM2VxUThWNjlldDBSRUJEUVRRalJYVXJaRjBBdklVUVVnTGlxZjlCcXRmK1VVcTR2THkvZm1KMmQ3VC8zQWFzSEExQ2lSbEFVQllxaVlPM2F0UWdORFZYdlgyVXltZFRXellZTW1XM1RwZzNTMHRLcXZXWTl0UGY0OGVNWVBIZ3dUcHc0Z1EwYk51Q0pKNTV3NEtmd0N2a0FEa2dwTitmbTVtNC9mLzU4aWJzTFJQWVpEQWFjT25VS0N4Y3VSTXVXTGZIKysrL2oxVmRmaFpRUzgrYk5RMEpDZ3ByRldhdlY0b01QUGtESGpoMGJ0WS9EaHcramUvZnVqWHBQV2xvYTFxOWZqOTI3ZHlNNU9SazdkdXpBcVZPbjhQcnJyeU13c1BMMGQrREFBZXpZc1FNalI0NXMxTGE5ekhkU3lsMUNpUFZHbzlGYjBtZlhuRFBkb0lhYStocGx4bzBiRjRMS1hnNjdMbDI2QkNsbHRTQVJBUDduZi80SFAvNzRJeFJGVVYrNzQ0NDcxTWZ0MjdkSGNYRnh0ZVZBNVlnV3M5bHM5L2ZycW9CaXdJQUJPUU1HRERBMHBuRkZxOVhHK1dpam9FT2xwNmREbzlIZ2dRY2VVQU5HNjc5UHpiL1ZxRkdqMU9IZk5YMzMzWGRZdW5RcG5ucnFLVXllUEJrVEowN0VyMzcxSzNXNWh4OEx2ZUxjTFlTQUkrWXJueng1OGlxQXF3Q09Ba2kxYkQ0bUppWWF3QmlOUmpNVVFCK05SdE0zT0RqNEhaMU85Mmw1ZWZseVppQm5BRXJVS0VhakVRVUZCVWhQVDBkOGZMeDZ1NG5jM053NmgwTFZaRDFmMU1KeXNWQldWb2JkdTNmand3OC9SRnhjSEo1NjZpbjA2ZE1IZDk5OXQrTStpT2M2cWlqS3FQTHk4dDNaMmRsbDdpNE0xYSs4dkJ5TEZpM0NDeSs4Z05hdFd5TXhNUkdUSmszQzZ0V3JjZTNhTlJRVkZWWHJNUW9NREt6enQyeVp2M3o5K3ZWcWM2Q3lzN014WnN3WTlmblFvVU50dmw5UkZJU0docUtvcUFnZmZ2Z2h0bTNiaG8wYk55STVPUmtqUjQ1RWRuWTJ0bXpaZ25IanhtSFNwRWw0NVpWWDhOcHJyNkZkdTNiNDVTOS82WUJ2eEhOSUtSY29pdktuRXlkT1pMdTdMTjZrZmZ2MkFJQXpaODZnWjgrZTZ1dm56NTlIZUhoNHRkOWxZV0doZWkvbk0yZk80STQ3N3FnMWQ2OXQyN1lBS2pQdVJrWkcxdHFmaHdjVUZsNFJXTGlMcmZtYVFVRkI2cFNiL3YzNzI1eCtZOTFZY2ZyMGFYVjZ3dHR2dncyZFRvZkhIMzhjYjd6eEJvNGZQNDZaTTJjQzhOaGpJYy9kUDVHWm1abVpBRElCeklxTWpPd1FFaEl5VVFqeERJQUpRVUZCRTdSYTdSYXoyZnpheVpNbmYzQnpXZDJHQVNoUkkwUkVSQ0FoSVFIVHBrM0Q3Tm16MVdHRjdkdTN0enNVeWpvSlVhZE9uUUFBclZ1M3JyVytwUWYwczg4K1EwUkVoSHBCOHNvcnJ5QXZMdzlGUlVVSURRM0ZoUXNYMUFzTVgyTTBHcmU0dXd6VU9FdVdMRUh6NXMzVlh2cUFnQUJNbmp3Wmt5Wk5Ra0JBQU5hdVhkdWdMTTRXQnc4ZXhNeVpNeUdsVk92RTlldlhjZm55WmZ6aUY3OVExOXU3ZDIrZHZVU2JOMi9HUXc4OWhCWXRXaUFvS0FqNStma0lDd3ZEakJreklJVEFtVE5ua0oyZGpXN2R1bUhCZ2dYWXRXdVh6d1dnUnFPeFllUDMvVmhZV0JnQUlETXpFL2ZlZXkvQ3dzSncrKzIzNDVGSEhzRzhlZk13Wjg0YzNIWFhYZmptbTIrd2N1VktOVm1jeFlvVkt6QjkrblJjdTNZTmE5ZXV0VG1zUER3OEhBTUdETUM4ZWZPZzErdlJyVnMzNU9Ua29HWExsdWpVcVpPbkJoUVdEQ3ljNU1jZmY4VE1tVFBScFVzWHBLU2tRRXFKMk5oWXZQNzY2MnBBMjY1ZE8zejQ0WWY0eHovK0FjQnpqNFU4ZDl0WE5leDJOb0M1V3ExMnRCRGlEU0ZFUW1CZzRBaXRWanYveG8wYktmLzk3MzlMM1YxT1YvUE5xMWdpSjJuZHVqWGVmUE5OSER0MnJGcUxwR1g0YlVWRkJRSURBNUdYbDZjR2lWdTNicTAxMzdPdUh0Q2NuQnhNbXpaTmZYM2t5SkdRVW1MZ3dJRW9LaXFDUnFOQmZIeTgwejRqVVVOdDNib1ZmLzNyWDVHYW1vcjgvSHg4OWRWWDJMMTdOeTVmdm93NWMrYWd0TFFVeWNuSjZONjlPeDU5OUZIRXhzWldtOCswZE9uU1d0c2NQSGl3R25oYUxzS09IeitPYnQyNlZjc09hcTJrcEFRbWt3bkJ3Y0U0ZmZvMGdvT0RNWGp3WURXcHpOaXhZeEVmSDEvdElrMUtpU2xUcGlBd01CQ1JrWkUyZTZiSTkzWHAwZ1dqUjQvR3l5Ky9qSll0VzZwSnNPYk1tWU1WSzFaZ3lwUXB5TXZMUStmT25aR1VsRlF0VUFRcTU0Ykd4OGZEWkRKaDJMQmhkbTlCTkcvZVBMejMzbnQ0OGNVWFVWUlVoSzVkdTJMZXZIa2VHMUJZTUxCb0dKUEpCSlBKVk8zdlZsNWVqdEdqUndNQTdyenpUdlV4VU5ud01YNzhlSFR0MmhVclZxeEFhbW9xZHUzYWhYMzc5aUVsSlVWTi9tUkptbVUybXhFUkVZRlJvMGJ4V09pOUZLUFIrQ1dBTFZxdDloa0FzNFVRYzI2NzdiYjRzTEN3TWY3V0c4b0FsS2dKMXExYkI3MWVydzY5c2toS1NzTFpzMmNoaEZBemZ0WU1Qb0hLVnMyYVBhQ1dYdEtGQ3hmV1dsOElnUU1IRGtCS2lhQ2dJTCs1Ung5NXRqNTkra0NyMWVMbXpadDQ1cGxuMEx0M2I0d2JOdzZEQmcxU0wzQ0dEaDJLYmR1MklUVTFGUmN1WE1ERWlSUFY5ei80NElNMnQxdno5MTFRVUtCbXhMVWxNek1UYjd6eEJzeG1NMEpDUXZEc3M4K2ljK2ZPNnZLcFU2ZGk2dFNwdC9KUnlZZk5uRGxUYlV5MGFOYXNHYVpObTFhdE1kQ1c0Y09IMXdwS0FTQXFLcXJhclRXYU4yK09OOTU0bzliOUlmL3lsNzh3b1BBQkV5Wk13RGZmZkZOdHVITlFVRkN0WEEvV0ZFWEJvNDgrQ28xR2crZWVldzdQUFZlWkM2eWlvZ0tLb2tCS3FkNk9SUWlCZ0lBQXBLV2w4VmpvL2FUUmFGemJxMWV2alFFQkFhdUZFRThFQkFSa1JFZEhqejl4NHNRK2R4Zk9WUmlBRXRWTkFWQnIyTkd5WmN0c0JvR2ZmLzU1Z3paYTgrYlNBTlNXZDN1c2J4Rmdod21WNVNWeUpyVk9XRGV1cEtlbnE1bHZyVFZyMWd6ang0L0grUEhqNjl4b1FFQkFyWHZoV2RTOHdLKzVYdi8rL1p1Y1NkZ0cxaU55R1RhdWVEWDFXUGpaWjdXVEt2L3BUMytxODgzMkdwTHJtbUxEWTZIdk9IbnlaQkdBSjdWYTdVRWh4UEtBZ0lBL3g4VEUvRG96TTdQK2UvWDVBQWFnUkhVckExQXJZNkNIOWtEbXdrYXdUT1JnTnV1RXJlRFRTN0VlK1RhYmpZcnV3b0RDcTlrOEZsclV6S0xzaFhnc2RBR2owYmhHcTlXZUVVSnMxMmcwbTJOaVlzYjZReERLQUpTb2JpWUE1d0gwQjlBZWdDZGVaWnRRZWFJNFgvV1l5Sm04b1U0MEJldVJmNmd6YUdpb21rTnN2UVFEQ3NmaXNaQWN3bWcwSG9pSmlSbWgwV2oyQ0NFKzErbDBmUTBHd3pmdUxwY3pNUUFscWxzNUtnL0UrUUNDQUhoaTE2ZUN5bkthcXY0bmNpWnZxQk5Od1hya0gzdzFhS2dMQXdybjRMR1FIQ1l6TS9PUVZxdDlTUWp4c1pUeXk0NGRPOFpldkhpeHpuc1dlek1Hb0VSMUVFSklWQjZFZWRJbUF1c0VlVDFmRFJycXdvRENDWGdzSkVlckdvNDdRQWlSR0I0ZVB2Zml4WXUvZDNlWm5JVUJLQkVSRWZrRkJnMUU1TW5NWnZOcmdZR0JvNFFRazN2MjdMbjAxS2xUNTl4ZEptZGdBRXBFUkVSRVJPUUVVa29CSUJpVlEvN3JHM2toRXhJUzNyMTU4NlkrSkNRa0pTc3JxeWxwcnExSFBaUlZOYng1RkFhZ1JFUkVSRVJFemhHRXlqbm5uYXYrci9PK2V1Ky8vLzRQZi96akg4czFHczNJL1B6ODdXRmhZWTFOSG1aSnRuWWV3RlY0WVBJeEJxQkVSRVJFUkVUT0VZTEs0UE5vUTFidTBLRUQzbm5uSGFBeWNGMS9DL3Z0RCtBbVBEQUE5WWZKOTBSRVJFUkVSTzRRak1xZXFEakt1UUFBSUFCSlJFRlVUMWVydDdmVlhSaUFFaEVSRVJFUk9ZY0dUZ3dFYjl5NFlXOVJDRHcwMXZQSVFoRVJFUkVSRWZtYTY5ZXZ3MkF3T0d4N0N4Y3V4T2JObXgyMlBWZmdIRkFpSWlJaUlpSVh1SHIxS3FaUG40NlpNMmRpMEtCQmlJMk5SY2VPSFFFQWlxSkFvL21wZjdDZ29BRHA2ZWtZTm15WStsckxsaTJyQlp4eGNYRjE5WUo2SkFhZ1JFUkVSRVJFTHRDalJ3K2twS1JndzRZTkdEUm9FRnExYW9YdDI3Y0RBSVlNR1lMOSsvZXI2ejc4OE1NQUFKUEpoUFQwZEFEQXdJRURNWHIwNkZyYlhiTm1EUUJnN2RxMWFOT21qYk0veGkxaEFFcEVSRVJFUk9RaU1URXhpSW1KVVovdjNyMGJxYW1wdUhuekpuNzk2MThEQURadDJtVDMvV2xwYVRoeTVBaSsvZlpiVEpnd0FRRHc2YWVmSWl3c3pPT0RUNEJ6UUltSWlJaUlpSnh1Nzk2OUdEWnNHTWFORzFmdDllSERoMlBUcGsxbzNibzFObTNhVkdmd2FkR3ZYejhjUFhvVXBhV2xPSFBtREhidDJxWDJtSG82OW9BU0VSRVJFUkU1MmRDaFF6RjA2TkJhZ2FLbDE5TzZCelFsSlVWZG5wK2ZqeUZEaGdBQWlvdUxFUmNYcHk2ekRtWVRFeE1CUUIzUzY2a1lnQklSRVJFUkVibEpmVDJlWVdGaDZ0elFnUU1IZW55QVdSOEdvRVJFUkVSRVJDNm1LQW9DQWdJQUFBa0pDZXJqTm0zYVlOV3FWWFcrTnpZMkZqLzcyYytxdlphYm00c2pSNDQ0cDdBT3hBQ1VpSWlJaUlqSUJSUkZnYUlvV0x0MkxVSkRROUdxVlNzQWxabHVkKzdjQ1FEVmJydGlUNXMyYlpDV2xsYnROYzRCSlNJaUlpTHlRVkpLQVNBWVFBaUFJUGhPWWs4RlFEa0FFNEF5SVlSMGMzbDhqdEZvVk8vdkdSOGZqNS8vL09jQUtuc3ZMZk0vRzhKNnZxaEZlWG01UTh2cUxBeEFpWWlJaUlnYUp3aEFld0NkcS80UGRtOXhIS1lNUUM2QTh3Q3VWajBuQjRxSWlFQkNRZ0ttVFp1RzJiTm40Lzc3N3djQXRHL2YzdTVjVU9za1JKMDZkUUlBTldPdU5mYUFFaEVSRVJINXBoQlVCcDlIM1YwUUora1A0Q1lZZ0RwYzY5YXQ4ZWFiYitMWXNXTTRmdnc0WnM2Y0NRRHE4TnVLaWdvRUJnWWlMeThQZ1lHVm9kcldyVnRyemZka0R5Z1JFUkVSa2Y4SVJtWFBwNi95cFY1ZGo3UnUzVHJvOVhvMGI5NjgydXRKU1VrNGUvWXNoQkJJU0VnQWdGckJKd0MwYTlldVZnK29wWmZVMHpFQUpTSWlJaUpxSEEyOE5FQXJMQ3hFeTVZdDYxc3RCTDR6cjlYZEZOam9TVjYyYkJrMG10cGY4ZWVmZjk2Z2plN1pzNmZXYTVaYnRWUXhWZTNiNC9DSFJVUkVSRVIwQzBwS1NwQ1ZsYVUrbnp0M0xrNmNPQUVBeU1qSXdMRmp4K3JkeHNjZmY0d0RCdzdZWGE0b0NzNmNPYU0rTHl3c1ZCK2JUQ1lzV3JTbzJ2ckZ4Y1cxdG1FMm16RnExQ2hjdm55NTN2S1F3MWptMVZaaksvaDBzRng0NkJCcTlvQVNFVkdETWZNakVWRnRCdzRjd002ZE8vSFJSeDhCQUE0ZE9vUW5uM3dTQU5DaVJRdk1tREVEL2ZyMXc2dXZ2b3FRa0pCYTd5OG9LTUJubjMxVzU3MGZjM0p5TUdYS0ZNeVlNUU1EQmd4QVltSWlFaE1URVI4Zmo3S3lNbXphdEFuVHAwOEhBT3pkdXhmTGxpM0RsaTFiRUJvYWlyaTRPQUNWOHd0djNyeUppUk1uMXRyKzl1M2JiL2w3SUp0TXFFenExQitWUTV0ci9RQU9IRGh3Nzc1OSsrWm9OSnF5TVdQR3pPalRwOC81Vzl5ZkpaR1U2UmEyNHpRTVFJbUlxREdZK1pGOEFodFR5SkcyYk5tQ3hNUkVBTURseTVkUlZsYW0zbDdqM252dnhicDE2N0I2OVdwSVdmbm5PSGJzR0diTm1xVytQejgvSDhIQndaZzZkYXJkZmV6ZnZ4OUxseTVGY25JeTdybm5IaXhldkJqUFBmY2NGRVdwTnZkdjc5NjltRDkvUGhZdlhvelEwRkFBd05XclYzSDBxUDE4U2YzNzkyLzZoNmY2bEtQeS9KSVBHOGVhWmN1V2hmLzV6MzllSWFYRTdiZmZQcU5Qbno1L3VzWDlXUjhEUERJckVRTlFJaUpxREdaK0pGL0J4aFJ5bUt5c0xPajFlc3llUFJ1S29xQzB0QlFQUGZSUXJmVzJiOStPVHAwNllmMzY5ZXA4dmJObnorTDU1NS9IdW5YckVCNGVqblBuenRsTU9xTW9DaUlqSTdGdDJ6YTBhTkVDQUxCaXhRcDA2TkNoMm5wMzMzMDNsaTlmanVqb2FQVzE4dkx5T3U4eDZTM1pVNzFSVlNPUUNUWjZJKys5OTk1MnpaczNYdzhnWEVxNTl1REJnMHMzYnR6bzhqSzZHZ05RSXJBbG5LZ1JtUG1SZkFVYlU4aGhNakl5MU1lelo4OUd4NDRkTVdIQ2hIcmZaemFib2Rmck1XUEdESVNIaDhOc05pTStQcjdhOWl6MGVqMUNRME9Sbkp3TUFPamR1N2Zhd3drQW9hR2hlT0NCQndBQVVrcTBiZHRXdmJWSFVGQ1EzWHRNQXV3QmRZZW9xS2kyZ1lHQmV3QkVBZGhwTkJyci84SDRDQWFnUkpYWUVrN1VNTXo4U0w2Q2pTbmtjR2F6R1VlT0hNRTc3N3pUb1BYZmUrODlaR1ZsWWNHQ0JWaXdZSUg2ZXMzYmFlemZ2eCt6WnMzQ3lwVXJzWGp4WXJ6MTFsc0FnTU9IRHlNZ0lLRFdkaTlldklnWFhuaEJmYzRlVU04U0V4UFRWYVBSN0FMd0N3Qi9GVUtNaG9kbXJIVUdCcUJFbGRnU1RrN1hzMmZQbndVSEJ3ODNHQXdmdWJzc2psSlNVb0tjbkJ4RVJVVUJxTXo4T0hMa1NFUkhSeU1qSXdNVkZSWG8xNjlmbmR2NCtPT1AwYlZyVnd3ZVBOam1ja1ZSY083Y09YVHAwZ1ZBOVVEU1pESmg2ZEtsYXVJTm9ETHpZODM3cWxreVA2NWJ0NjdXY0RYeVcyeE1JWWY3MjkvK2hyeThQTHowMGt1NDdiYmJxaTI3ZnYwNnBrMmJwdDdiY2ZQbXpUQVlERkFVUlIyT2F6YWIwYmR2MzFyUEFTQTRPQmkvKzkzdnFtM1QzbjBmcFpUcU1GMkFQYUNlUktmVFBTaWwzSUxLUnFMTkpwUHBxZXpzYkw5cUFXQUFTbFNKTGVIa0ZMMTc5KzZtS01vSUljU1RBQ3lSbU04RW9NejhTTTdtcW9ZYk5xYVFJMnpZc0FHLy9lMXZrWjZlamkrKytFSTk3dDI0Y1FPalI0L0cvZmZmRHdENDE3LytoVldyVnVIVFR6L0Y0NDgvM3VEdDc5MjdGeUVoSWVyODB2Mzc5emU0QjlSeVBMU0ZQYUMxUlVaR0JnY0hCejh0aEhqSVlEQThkYXZiNjlxMWE3TzJiZHYrTDRBWkFLU2lLTzlrWm1aT3IrOTl2b2dCS0ZFbHA3YUUzN2h4QTIzYnRtM3crbWF6R1hsNWVXalhyaDNLeThzUkZCUjBxMFZnUzdnTDZYUzZIb3FpUENhRWVGSktHU09FY0hlUm5JYVpIOGtaM05Gd3c4WVUvK1RJQmc2RHdZQlRwMDVoNGNLRmFObXlKZDUvLzMyOCt1cXJrRkppM3J4NVNFaEl3SjEzM2drQTBHcTErT0NERDlDeFk4ZEc3ZVB3NGNQbzNyMTdvOTZUbHBhRzlldlhZL2Z1M1VoT1RzYU9IVHR3NnRRcHZQNzY2d2dNckF3RkRodzRnQjA3ZG1Ea3lKR04ycmFQQ29pSmlSbXQwV2ptQTRpUVV0N0tMVkVBQUZxdDloRWh4QklBVVZMS3ExTEtGekl6TS8yMndqSUFKWWZ6aFdHRzE2OWZ4NWt6WjZEVDZSeXl2WVVMRjZKUG56NFlPM1pzZzlZL2QrNGNwa3laZ3ExYnR5SXhNUkhqeDQ5SGZIeDhuZStaTldzV1pzK2ViYk1sbEp4UHA5UDFBdkE0Z044QTZPR0NHMHg3QkdaK0pFZHhkOE1ORzFQOGh6TWFPTXJMeTdGbzBTSzg4TUlMYU4yNk5SSVRFekZwMGlTc1hyMGExNjVkUTFGUkVTWlBucXl1SHhnWWlMdnZ2dHZ1OXFTVUVFTGcrdlhyc0Q2ZlpHZG5ZOHlZTWVyem9VT0gybnkvb2lnSURRMUZVVkVSUHZ6d1EyemJ0ZzBiTjI1RWNuSXlSbzRjaWV6c2JHelpzZ1hqeG8zRHBFbVQ4TW9ycitDMTExNUR1M2J0OE10Zi92Sld2Z3B2SnJSYTdWQWh4QUlBNm9sRUNOR3BYNzkrWWNlT0hjdHY3QVo3OWVxbEN3Z0llRnNJTVF5QWxGTHVBUEI4Wm1abXJnUEw3WFVZZ0pKRCtOb3d3NnRYcjJMNjlPbVlPWE1tQmcwYWhOallXTFdWVWxHVWFpZURnb0lDcEtlblk5aXdZZXByTFZ1MnhPYk5tOVhuY1hGeHVISGpSb1AzMzZ4Wk15aUtndURnWUh6d3dRZDQ5OTEzTVhqd1lMdHpmaFJGd1o0OWV6Qm56cHpHZmxScUlzdEZLQURvZExvY0FOMGErbDZkVHVlMTJZZ0hEeDRNblU2bkp0and0Y3lQMDZkUDM1eVJrZUd3eGllcW4wNm5td2tQYUxoaFk0cHZjM1lEeDVJbFM5QzhlWE04OGNRVEFJQ0FnQUJNbmp3Wmt5Wk5Ra0JBQU5hdVhkdW9CdUtEQnc5aTVzeVprRkxpNFljZkJsRFpPSDc1OG1YODRoZS9VTmZidTNkdm5VTndOMi9lakljZWVnZ3RXclJBVUZBUTh2UHpFUllXaGhrelprQUlnVE5uemlBN094dmR1blhEZ2dVTHNHdlhMcjhNUUt2bVpTNFFRdGo2OEtLc3JFd0w0SEJEdHRXN2QrOGdzOWs4UXFQUnZBcmd3YXFYc3hSRitYMW1adVorUjVYWm16RUFwU1p6ZDJ1MU0vWG8wUU1wS1NuWXNHRURCZzBhaEZhdFdxbERtNFlNR2FKZWRBQlFUd3dta3ducDZla0FnSUVEQjJMMDZORzF0cnRtelJvQXdOcTFhOUdtVFJzb2ltTHpBa2RLaWVMaVlnd2NPRkI5YmNTSUVTZ3NMS3kxN3I1OSt4QVdGZ1loQlB5bDE4MFRTQ25WRm1vcFpUTmYrdjAzQlRNL1VrTklLZkh0dDkvaThPRnExM0Z2TitTOWptNjRZV09LNzNQVnlKU3RXN2ZpcjMvOUsxSlRVNUdmbjQrdnZ2b0t1M2Z2eHVYTGx6Rm56aHlVbHBZaU9Ua1ozYnQzeDZPUFBvclkyRmlFaDRlcjcxKzZkR210YlE0ZVBGaTl2ckNVKy9qeDQraldyVnUxMzR5MWtwSVNtRXdtQkFjSDQvVHAwd2dPRHNiZ3dZTVJIRnc1dzJqczJMR0lqNCt2ZHV5VVVtTEtsQ2tJREF4RVpHUWtJaU1qSGZhOWVJUG82R2l0UnFONUc4RHd1czdqVXNvNkE5RE9uVHVIM25ISEhRT2tsUEdLb3Z4YW85SGNWdlcrVENIRU1vUEJrQXJBYXh1ZkhZMEJLRFdLUHcwempJbUpRVXhNalBwODkrN2RTRTFOeGMyYk45VUwycm91QnRMUzBuRGt5QkY4KysyMzZrWE1wNTkraXJDd01MUnAwd1pBNVlHL3NMQ3cxb1ZLU1VrSkhubmtrWm9YYVFDQXNySXk5Ty9mWDMzUDJMRmpjZjU4NWZTRSsrNjdENVlEYUhsNU9UWnUzSWh1M1JyY01VZU5vTkZvMU8vYWFEVCtMQ1ltNW42TlJ2T2tsSEs0RUtKclhlODFHQXhlRzYxS0tkc0RHQURnUyt2WGZTWHo0NkpGaThZQ09DeUU4SnZoVWE3c2tiY2M4M0p6YzlVR0hFL0R4aFR2cDlWcVp3c2hmZ01uamt5eGJzRG8wNmNQdEZvdGJ0NjhpV2VlZVFhOWUvZkd1SEhqTUdqUUlQVnZPM1RvVUd6YnRnMnBxYW00Y09GQ3RUbThEejc0b00xOTFMekdLaWdvVUkrTHRtUm1adUtOTjk2QTJXeEdTRWdJbm4zMldYVHUzRmxkUG5YcTFEcUhpRnZ6OVFhTTZPam9ld0lDQWhZQ0dOV1E5WVVRVVphSHZYcjFhcS9SYURwS0tYK3UwV2hpQVF3UVFzUUNDSzQ2cGhWTEtmOHNoRmhxTkJyVG5mTUp2QnNEVUdvUVZ4ek0zY242UkxKMzcxNjg5OTU3Q0FzTHc4YU5HOVYxaGc4Zmp1SERoMlBJa0NGMVh0QmE2OWV2SHo3NTVCTTgvZlRUdUhMbENuYnQyb1hWcTFmWCs3NW16WnFodkx4Y0hlNTc2TkFoOU9qUm8xcUxxWVZscU85amp6MkdsU3RYcWllYnh4NTdURzMxOU9VVGlaVHk5KzR1QXdDWm1abjVOd0IvQXdDdFZ0dEhDUEdicW1EMEhqZVh6U1dZK1pFYVFxUFJJRFkyRnJHeHNkaTJiWnNsQ1AzQUhRMDNiRXh4SGc4NC8zZDA1Y2dVNitIVzZlbnBOcE5VTld2V0RPUEhqOGY0OGVQcjNGWkFRSUROM25NQTFlWitBcWkxWHYvKy9YSG8wS0VHbHRxL2FUU2FiOUNJNUl4Q2lIRTZuVzRRZ0k0QW10bFk1VHFBdjBzcHZ6U2J6VnRPbmp4WjVKaVMraVlHb0ZTdnFybHVMajJZdTlQUW9VTXhkT2hRZGVpTGhhWGwyYm9ITkNVbFJWMmVuNSt2WGtnVUZ4ZFh1K2dkTjI2Yyt0aVM1TUk2VzZIMVVGdWc4dUs2ZGV2V3VISGpCbHEyYkluWnMyZGo1Y3FWTmdOUWk0S0NnbW9YSzJWbFpXb0FTcTVsTkJxUEF6Z080Slhldlh0SEtZcnlHd0NQQ1NGOGNtd1RNejlTVXdraFlEQVlwZ0NlMDNERHhoVHZaelFhSndBUXpoeVpZcThCdzFidzZZMmMzWURoN2tZS1JWR0dCUVFFOUFGd3Q1UXlCa0JYQUdGQ0NIdEJhUXNBZDBrcHk0UVEzMHNwendJNEs0VDRKNEIwZzhId2pXdEs3aHNZZ0ZLOXFpNFFuSDR3ZHlkN0p4SnI5ZlY2aG9XRnFTM2VBd2NPYkZBNmZNc3dHY3RRVzBWUjBLOWZQd1FIQnlNOFBCeVhMMS9HTjk5OGd4NDlldFI1OFoyZm40K3lzakoxYUM5UWVURmlDVUI5ZlZpaFRxZDcxOTFsc0Njakl5TUxsZmY4bWhFZEhYMlBScVA1amJ2TDVFak0vRWlPNGdrTk4yeE04U2xlUFRMRkEyN2Y1dE5PbkRpeEQ4QytHaStMNk9qb3V6VWFUUzhwNVQwYWphWUxnSzVTeXE0QXVnRFFHWTNHYjhDNW5MZU1BU2cxaGxjZnpKdEtVUlMxZFRvaElVRjkzS1pObXpydjl3WUFzYkd4dFRJaDV1Ym00c2lSSXdDQW9xSWl0R3JWU2wxV1dscXFKaGZvMHFVTHNyS3lzR2JOR3BzSkNvREtpLy9Bd0VBY08zWU1rWkdSMWVaVGxaYVdvbGt6VzZORXlGMU9uRGp4YndCL2NIYzVISW1aSDhrWjNORnd3OFlVMytic0JnN2V2czBueUtyejlMOXRMTk1BRUdEdzZSQU1RS25KUEtHMTJsa1VSWUdpS0ZpN2RpMUNRMFBWSU5Ga01xa1pDYTF2dTJKUG16WnRrSmFXVnUwMTY2Rzl1Ym01YU4rK3ZmbzhQejlmM1ZldlhyMndmUGx5REJzMkRKR1JrU2d2TDBkSlNRbE9uandKQUhqeHhSZnh6VGZmcUMzakkwYU1VTGRqTnB0UlZsYm1NME9CeURNeDh5TzVncXNhYnRpWTRqK2MwY0RCMjdmNVBNWGRCZkFsREVESklYeHRtS0hSYUZSUEVQSHg4ZXJOeUhOemMrdk1RbGlUOVh4UkMrdDVPcWRQbjhaZGQ5Mmx6dGM4ZWZLa09yeXJXYk5tS0NzclV6UFd6WjA3RndjUEhrUlVWQlFtVDU2TTNyMTdJekl5RXV2WHI4ZjE2OWVyRGJzcUtTbEJTRWdJYjh0Q1R1V0xtUi9KUDdFeHhYODVxb0dEdDI4amFqZ0dvT1J3dmpETU1DSWlBZ2tKQ1pnMmJScG16NTZ0SnAxbzM3NjkzYm1nMWttSU9uWHFCQUJvM2JwMXJmV3RlMEQvK2M5L0lqbzZHck5temNLUkkwZlFyRmt6ekowN0YyZk9uTUg3NzcrUHlNaElmUFhWVjNqODhjZHg3ZG8xZlBUUlIralpzeWVBeXRiTGp6NzZDQnMyYk1DcVZhdlV3RFk0T0JnWkdSblZlbGFKSEVnQlVBYjRiT1pIRTlqUzdYZlltRUtPd051M0VUVU1BMUFpRzFxM2JvMDMzM3dUeDQ0ZHcvSGp4ekZ6NWt3QVVJZmZWbFJVSURBd0VIbDVlV29DaUsxYnQ5YWE3MWxYRDJoK2ZqNE9IVHFFcVZPbklpRWhRZDNtcFV1WE1HSENCTHo4OHN1SWpJekUxS2xUMGFWTEY1dytmUm9SRVJFQUtvUFBGMTk4RVpjdVhjTHExYXZSdlh0M2ZQSEZGMGhKU1lFUUFrRkJRWmd4WTRaVHZ5UHlXMlVBYWlXejhxSGgzcm1vQ3JESjU3RXhoUnpDRjIvZlJ1Uk1ERUNKNnJCdTNUcm85WG8wYjk2ODJ1dEpTVWs0ZS9Zc2hCRHEvZUJxQnA4QTBLNWR1MW9uSFVzdjZmZmZmNDhoUTRhbzk1bXpCTEpYcjE3RitQSGo4ZGhqandFQVhudnROVXlmUGgwUFBQQ0FtbFJJbzlGQXI5Zmp0dHR1VTA4VzQ4YU5RMXhjSENvcUt0QzhlWE1tRlNCbk1RRTRENkEvZ1BZQWZDWHlOS0V5K0R4ZjlaaDhIeHRUeUNGNCt6YWl4bUVBU2xSSmJRbTN0bXpaTXB2ekl6Ny8vUE1HYlhUUG5qMjFYclBNQTRtSmlVRlVWRlN0NWRIUjBZaU9qbGFmRHh3NHNOYUpCZ0E2ZE9oUTdia1F3dTY4SXJBbG5CeW5ISlVYdHZrQWd0Q0lHM2w3T0FXVm44MVU5VC81UGphbWtGTjU4KzNiaUp5SkFTaFJKWnN0NGM2ZW5PL0NYa3EyaEpORENDRWtLaTlxZVdGTDNvNk5LZVFVdkgwYlVkMFlnQkpWWWtzNEVaRWZZV01LT1JKdjMwYlVjQXhBaVNxeEpaeUlpSWlhaExkdmE3UnlBRUVtazhsbFFXOVptVG9Rck1JbE95UzdHSUFTZ1MzaFJFUkUxSFM4ZlZ2alNDbi9LNFM0KytMRmkycXc3bXpYcmwyelBMem9raDJTWFF4QWlZaUlpSWh1QVcvZjFqaENpTTBBM2t4TlRjVmJiNzJsZmlmT1VsRlJnUysrK0FJQUlLWGM3OVNkVWIwWWdCSVJFUkVST1FCdjM5WXdVc3FsQUJKMzd0elorZkRodytqU3BVdTE1RXFPVkZoWWlIUG56aUV2THc5U3lxdUtvdnpCS1R1aUJtTUFTa1JFUkVUVU9MeDkyeTB3R28yNVBYdjJ2RDg0T0hoVlFVSEJrRk9uVGprNytqVURPQ3lsbkhUaXhJa0xUdDRYMVlNQktCRVJFUkZSNC9EMmJiZm8xS2xUNXdBTWk0cUthcXZSYUNJREFnSmFOdkN0dndId0ZJQk5BRDZwYitXS2lvcWlnSUNBYjQxR1k2Mi9GN2tIQTFBaUlpSWlvc2JoN2RzY0pDc3I2d2FBLzJ2bytyMTY5ZnBCbzlGOEtZVDRqOUZvL05xSlJTTW5ZUUJLUkVSRVJOUTR2SDJibTV3OGVmSTdBTis1dXh6VWRBeEFpWWlJaUlnYWdiZHZJMm82QnFCRVJFUkVST1FWWW1KaTRqUWFUYnlVY3BmUmFQelMzZVdoeHZPVjRRSkVSRVJFUk9Uak5CcE5ESUFrQUwzZFhCUnFJdmFBRWhFUkVSR1JWNUJTYnBOUy9sZFJsQ3gzbDRXYWhnRW9FUkVSRVJGNUJhUFJlQUxBQ1hlWGc1cU9RM0M5aEpTeURBQktTMHRkdGsrVFNaMVg3NUZaMElnc3BKUkZBRkJRVU9DeWZSWVZGVmtlbHJoc3AwUkVSRVJlamdHb2x4QkNuQWFBQ3hjdXVHeWYxNjVkQXdCSUtjKzdiS2RFVFhNQ0FISnljbHkydy9QbjFXcnhINWZ0bElpSXlNL0Z4TVRFNlhTNlQ3UmE3UmgzbDRXYWhnR29sNUJTYmdDQWxTdFhvcXlzek9uN3E2aW93TnExYXkxUDl6cDloMFMzUUFqeE1RRE1temNQUnFNUitmbjVUdHRYWVdFaHNyS3k4UGJiYndQNHFXNFNFUkdSOHpFSmtmZmpIRkF2SWFWY0xvUklURTlQajNqa2tVZlFvVU1ITkcvZTNDbjdLaWtwd1pVclYxQllXR2pwL2Z5RFUzWkU1Q0FHZzJHZFRxZDc3SWNmZmhqOS9QUFB1MnkvVXNxRFJxTnhzY3QyU09RY1JRQmFGQllXb21YTGxpN1pZWEZ4c2VVaGg3QVRVYU13Q1pIM1l3RHFKVEl6TS9ONjllcjF5OERBd0hlTGk0dkhmLy85OTg3KzI1bWxsRnZOWnZNckowK2V6SFh5dm9odVZZWEJZQmluMCttZWxsSStCeUJhQ09HVUsya3BaVEdBVXdBK01ScU5hd0JVT0dNL1JDNlVCZUMrMDZkUEl6bzYyaVU3dEpwT2N0b2xPeVFpbjhFa1JONlBBYWdYT1hueTVGVUFUM2Z2M3YzRkZpMWEvTHlpb3NJcFhhQUJBUUVsVXNvem1abVplYzdZUHBHVFZCZ01oazhBZk9MdWdoQjVFMFZSMW1vMG12c1dMbHlJbVRObm9tdlhyazdyQ1MwcUtzSzVjK2VRa3BJQ0FKQlNiblRLam9pSXlHTUpkeGVBbkUrbjAzMENBQWFEWVFMWVcwTlVqVlg5ZU1iZFpTRnlrMENkVHJjTndBZ1g3L2VJRU9LUmpJd01abHIzTVRxZFRnSkFSa2FHUy9mYnUzZmxsRUNEd2NEcld4OFdFeE1UcDlGbzRxV1V1NHhHNDVmdUxnODFIcE1RK1lja0FFa1JFUkVCN2k0SWtRZEtxdnBINUs4cURBWkR2SlR5ZDFMSzQ1YmJHamxKaVpReVV3anhHb05QSW1vS0ppSHlmaHlDNndjVVJVa0NnSnljSEo3b2lXcXcxQThpUDFkaE5CcVhBMWplbURmRnhNVDhGZ0F5TXpNL2RVcXBpSWhxWUJJaTc4Y2hDa1JFUkVUa01CeUNTMFIxNFJCY0lpSWlJaUlpY2drT3dmVURURUpFWkIrVEVCRTFIZXNQRWJrYWt4QjVQL2FBK29ja01Ba1JrVDFKWUJJaW9xWktBdXNQRWJrUWt4QjVQL2FBK2dFbUlTS3lqMG1JaUpxTzlZZUlYSTFKaUx3Zkoya1RFUkVSa2NNd0NSRVIxWVZEY0ltSWlJaUlpTWdsT0FUWER6QUpFWkY5VEtKQzFIU3NQMFRrYWt4QzVQM1lBK29ma3NBa1JFVDJKSUZKVklpYUtnbXNQMFRrUWt4QzVQM1lBK29IbUlTSXlENG1VU0ZxT3RZZkluSTFKaUh5ZnB5a1RVUkVSRVFPd3lSRVJGUVhEc0VsSWlJaUlpSWlsK0FRWEQvQUpFUkU5akdKQ2xIVHNmNFFrYXN4Q1pIM1l3K29mMGdDa3hBUjJaTUVKbEVoYXFva3NQNFFrUXN4Q1pIM1l3K29IMkFTSWlMN21FU0ZxT2xZZjRqSTFaaUV5UHR4a2pZUkVSRVJPUXlURUJGUlhUZ0VsNGlJaUlpSWlGeUNRM0Q5QUpNUUVkbkhKQ3BFVGNmNlEwU3V4aVJFM284OW9QNGhDVXhDUkdSUEVwaEVoYWlwa3NENlEwUXV4Q1JFM284OW9INUFVWlJrQU1qSnlXSHZKMUVObHZwQlJJM0gra05FcmxaUlViRlhvOUhrQVRqdTdySlEwM0NTTmhFUkVSRTVESk1RRVZGZE9BU1hpSWlJaUlpSVhJSkRjUDJBVHFkYkFnQUdnK0UxTUFrUlVUVlc5ZU1WZDVlRnlOdXcvaENScStsMHVsOEJHS29veW9ITXpNeGQ3aTRQTlI1N1FQMURNb0JrSmlFaXNpbTU2aDhSTlI3ckR4RzUybjBBa29VUUQ3aTdJTlEwN0FIMUEweENSR1FmazZnUU5SM3JEeEc1R3BNUWVUOU8waVlpSWlJaWgyRVNJaUtxQzRmZ0VoRVJFUkVSa1V0d0NLNGZZQklpSXZ1WVJJV282VmgvaU1qVm1JVEkrN0VIMUQ4d0NSR1JmVXlpUXRSMHJEOWtTekVBRkJZV3VtNkh4Y1dXaDZVdTJ5bTVDNU1RZVRuMmdQb0JKaUVpc285SlZJaWFqdldIYkpGU1pnc2hZbi80NFFkRVJVVzVaSitYTGwyeTdQdDdsK3lRM0laSmlJaUlpSWlJU0tYVmFpZnBkRHI1MUZOUHlXKy8vVllXRmhaS1p5a3FLcEk1T1RseTBxUkpVcWZUU2ExV085dmRuNStJNnNZc1lVUkVSRVRrU0VGYXJYYVBFT0lSRisvM21NbGtHcENkblYzbTR2MFNVU053VHFBZjBPbDBTKzY4ODg2aGx5NWRPZ2hBY1hkNWlEeUpWZjM0aTd2TFF1UnRXSC9JRHVYeTVjc2JPblRvVUN5RXVBTkFHSUFnSisyclZFcjVid0FmbHBXVlBjdmcwL2ZwZExwZjNYbm5uUytGaDRjSFhyNTgrVC91TGc4MUh1ZUErb2RrQUlpSWlKakJlYUJFdFZqbXNER0xKMUhqc2Y2UVBlVkdvM0VoZ0lXTmVaUGxIcUs4bHlmVndaS0VxQlFBcytCNklRYWdmb0JKaUlqc1l4SVZvcVpqL1NGSDQyK0s2c01rUkVSRVJFUkVSRVJFUkVSRVJFUkU1RGs0dnQ0UDZIUzZKUUJnTUJoZUE4Qmh1RVJXck9vSDU3QVJOUkxyRHprYWYxTlVINTFPOXlzQVF4VkZPWkNabWNrNW9GNUk0KzRDa0Vza0EwaU9pSWhnMW1PaTJwTHhVeUlWSW1vYzFoOXlOUDZtcUQ2V0pFUVB1THNnMURSTVF1UUhtSVNJeUQ0bXZDQnFPdFlmY2pUK3BxZytURUpFUkVSRVJFUkVSRVJFUkVSRVJFU2VnMG1JL0FDVEVCSFp4NFFYUkUzSCtrT094dDhVMVlkSmlMd2ZreEQ1QnlZaElyS1BDUytJbW83MWh4eU52eW1xRDVNUWVUa21JZklEVEVKRVpCOFRYaEExSGVzUE9ScC9VMVFmSmlFaUlpSWlJaUlpSWlJaUlpSWlJaUxQd1NSRWZvQkppSWpzWThJTG9xWmovU0ZINDIrSzZzTWtSTjZQU1lqOEE1TVFFZG5IaEJkRVRjZjZRNDdHM3hUVmgwbUl2QnlURVBrQkppRWlzbzhKTDRpYWp2V0hISTIvS2FvUGt4QVJFUkVSRVJFUkVSRVJFUkVSRVpIbllCSWlQNkRUNmY0QUFBYUQ0VzBBWmpjWGg4aWpXTldQMmU0dUM1RzNZZjBoUitOdml1cWoxV29IQ2lFR1NTbi96MmcwSG5SM2VhanhtSVRJUCtnQjZDTWlJampubDZnMmZkVS9JbW84UFZoL3lMSDA0RytLNmlDRUdJVEszOGhnOTVhRW1vb0JpWC9RQTB4Q1JHU0gzdDBGSVBKaWVuY1hnSHlPM3QwRklNOG1wVHdraE5BRCtEOTNsNFdJaUlpSWlJaUlpSWlJaUlpSWlQd2RreEQ1QVNZaElyS1BDUytJbW83MWh4eU52eW1xRDVNUWVUOG1JZklQZWpBSkVaRTllbkRPRVZGVDZjSDZRNDZsQjM5VFZBY21JZkorREVqOGd4NWdFaUlpTy9UdUxnQ1JGOU83dXdEa2MvVHVMZ0I1TmlZaElpSWlJaUlpSWlJaUlpSWlJaUlpejhFa1JINkFTWWlJN0dQQ0M2S21ZLzBoUitOdml1ckRKRVRlajBtSS9JTWVURUpFWkk4ZW5ITkUxRlI2c1A2UVkrbkIzeFRWZ1VtSXZCOERFditnQjVpRWlNZ092YnNMUU9URjlPNHVBUGtjdmJzTFFKNk5TWWlJaUlpSWlJaUlpSWlJaUlpSWlNaHpNQW1SSDJBU0lpTDdtUENDcU9sWWY4alIrSnVpK2pBSmtmZGpFaUwvb0FlVEVCSFpvd2ZuSEJFMWxSNnNQK1JZZXZBM1JYVmdFaUxJR3c1U0FBQUJMMGxFUVZUdng0REVQK2dCSmlFaXNrUHY3Z0lRZVRHOXV3dEFQa2Z2N2dLUVoyTVNJaUlpSWlJaUlpSWlJaUlpSWlJaThoeE1RdVFIbUlTSXlENG12Q0JxT3RZZmNqVCtwcWcrVEVK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NUJmK0g0WlpvMmYycFkveEFBQUFBRWxGVGtTdVFtQ0MiLAoJIlRoZW1lIiA6ICIiLAoJIlR5cGUiIDogImZsb3ciLAoJIlZlcnNpb24iIDogIjUyIgp9Cg=="/>
    </extobj>
    <extobj name="ECB019B1-382A-4266-B25C-5B523AA43C14-4">
      <extobjdata type="ECB019B1-382A-4266-B25C-5B523AA43C14" data="ewoJIkZpbGVJZCIgOiAiMTQ0ODYyNjQ2MDQ0IiwKCSJHcm91cElkIiA6ICIxNTM5NjkzOTY2IiwKCSJJbWFnZSIgOiAiaVZCT1J3MEtHZ29BQUFBTlNVaEVVZ0FBQWtBQUFBRWZDQVlBQUFDcHFubUpBQUFBQ1hCSVdYTUFBQXNUQUFBTEV3RUFtcHdZQUFBZ0FFbEVRVlI0bk96ZGVWeFU5Zm9IOE04end5S280QUlLYWxmRkpRMlJPV2RFMHpLM3JNemN0VkxMYTZuZGUvdGxabVpkdTVsMWJiSE1YTHFXV2FaZHRiVE1zdlJxbHZ0VlUyUE9BT0tPZXdJaXlDTGJ3SnpuOXdjd1Z4UVVkSVpoZWQ2dkZ5OW56dm1lNy9lWkVaaUg3L2t1Z0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tLR0lIY0hJSVFRUXRSZ0ZCNGUzc1JvTklZd2N3c2lDZ0xRQkVCdzRiK05BUGd3c3c4UjFRTGdBd0RNbkVORTJRQnltRGtiUUJJUlhRQndnWm5qbVRtQmlFN2w1ZVdkT25qdzRIa0E3SjZYVjNsSkFpU0VFRUpVREkrT0hUdTJNeHFOQ29DdUFDS0lxRDJBMmk1dU54dkFZUUNSdXE3dklTSk4wN1JEQVBKYzNHNmxKZ21RRUVJSTRScWtLRXA3SXVvTllBQXozME5FeFpJZElrSmdZQ0NhTm0yS0prMmFJQ0FnQUlHQmdRZ0lDRUJBUUFBYU5HZ0FiMjl2ZUh0N3c4dkxDOTdlM2dBQW04MkczTnhjeDlmbHk1ZHg2ZElsWExwMENVbEpTVWhPVHNhRkN4Znd4eDkvNE9MRmk5QjEvZHJZc3BsNUx4R3RCN0RGWXJIRW9JYjFFa2tDSklRUVFqaVBVVkdVZTRsb0NJQ2hBTzRvT3VIaDRZR1FrQkMwYmRzV0hUcDBRRmhZR0ZxMmJPbElhbHpGWnJQaHpKa3ppSW1KUVV4TURJNGZQNDY0dURqWWJMYXJpOFVEK0Y3WDlSK3NWdXMyQVBrdURhb1NrQVJJQ0NHRXVFMnFxcmJYZGYweElocEhSTTJBZ3Q2ZGtKQVFkT3JVQ1QxNjlJQ2lLUER5OG5KM3FBQ0F2THc4UkVkSFkvdjI3Zmo5OTk5eC9QaHhNQmQwQURGeklvQXZpR2lWeFdLSmRtK2tyaU1Ka0JCQ0NIRnJqQ2FUNlNFaWVvV0l1Z01GU1U5WVdCajY5dTJMdm4zN0lqQXcwTjB4bGtsS1NncTJiTm1DelpzM1E5TzBxNU9oQTdxdXZ4c1ZGZlVqQUx0N28zUXVTWUNFRUVLSWNtalJva1d0ZXZYcVBXWXdHUDRPb0IwQU5HdldEQTgrK0NBR0R4Nk1KazJhdURuQzIzUHg0a1dzVzdjT216WnR3dW5UcHdFQXpIeUtpTjRsb3BXUmtaRlo3bzNRT1NRQkVrSUlJY3FHVkZVZHdzeHppS2dGQUhUczJCRlBQUEVFZXZmdURhTHE5WkhLelBqdmYvK0w1Y3VYSXpJeXN1aHd2SzdyTDFtdDFsVUFyaHRaWFpWVXIvOHRJWVFRd2dWTUpsT0V3V0Q0RU1DOUFOQ3RXemM4ODh3ekNBc0xjM05rRmVQbzBhTll2SGd4dG0vZlhuVElZcmZiSjBWRlJmM1hqV0hkRmttQWhCQkNpRktZeldaZnU5Mytsc0ZnbUF3QWJkcTB3ZVRKazlHbFN4ZDNoK1lXVnFzVkgzNzRJV0pqWTRzT2ZaYVptVG5sNk5HakdlNk02MVpJQWlTRUVFS1VJRHc4WERFWURDdUk2QzUvZjM5TW5EZ1Jnd2NQcm5hM3VzcUxtYkZwMHliTW5Uc1h5Y25KWU9aVHpQeUUxV3JkNCs3WXlzUG83Z0NFRUVLSXlzWmtNcjFnTkJyWEVGSGp1KysrR3g5Ly9ESE1abk9OVDM2QWdwbHViZHEwd1lBQkEzRDI3Rm1jT1hPbVBoR05EUW9LNG9TRWhGM3VqcStzNUg5U0NDR0VLR1EybXoxMVhWOUFSSCt0VmFzV1huamhCUXdmUGx3U24xSXdNelpzMklEMzMzOGZtWm1aWU9hdk1qSXluajV4NGtTdXUyTzdHZmtmRlVJSUlRQ1l6V1ovWGRkWEVkRkREUnMyeEljZmZvZ09IVHE0TzZ3cUlTNHVEcE1tVFVKOGZEd0EvRGNySzJ2d2tTTkhrdDBkMTQxSUFpU0VFS0xHYTkyNnRWL2R1blYvSmFLSVZxMWE0YU9QUGtManhvM2RIVmFWa3BLU2doZGVlQUd4c2JGZzVrTTJtNjE3Ykd4c2lydmpLbzJNQVJKQ0NGR2pOV3ZXektkKy9mcnJpT2plc0xBd2ZQNzU1NmhYcjU2N3c2cHlmSHg4OFBEREQrUGd3WVA0NDQ4L0FvMUdZKytHRFJ0K25aU1VaTHY1MVJWUEVpQWhoQkExbVdlclZxMitJcUwrclZxMXdxZWZmb3JhdFd2Zi9DcFJJZzhQRC9UcTFRc0hEaHhBVWxKU1V3OFBqeTROR2pSWWxaU1VWT20yMFRDNE93QWhoQkRDWFJSRmVaT0loalp0MmhTTEZpMUNuVHAxM0IxU2xlZnI2NHNGQ3hhZ1ZhdFdBTkRIeTh0cm9idGpLb21NQVJKQ0NGRWpoWWVIOXpJYWpWdDlmWDJ4WXNVS05HL2UzTjBoVlN2eDhmRjQvUEhIY2VYS0ZkanQ5cUZSVVZIZnV6dW1xOGt0TUNHRUVEV08yV3dPSUtKZkFkUjkrZVdYMGJWclYzZUhWTzNVclZzWGYvclRuL0RMTDcvQVlERDBDUW9LV3BtUWtGQnBWb3lXVzJCQ0NDRnFIR2IrRjREZ1BuMzZZT2pRb2U0T3A5cnEwNmNQaGd3WkFnQUJSTFRVM2ZGY1RXNkJDU0dFcUZFVVJlbEJSTnY5L2YyeGJ0MDYxSzFiMTkwaFZXdVptWmtZT25Rb0xsMjZCRjNYQjF1dDFuWHVqZ21RSGlBaGhCQTFDd0Y0SHdBbVRKZ2d5VThGcUYyN05pWlBuZ3dBSUtLM1VVazZYeVFCRWtJSVVXTW9pdEtIaURvSEJRWGgwVWNmZFhjNE5VYmZ2bjNSdkhsekVGR29xcXFWNG8yWEJFZ0lJVVNOUVVTVEFHRFVxRkV3R21VZVVFVXhHbzJZTUdGQzBkUG4zQmxMa1VyUkRTV0VFRUs0bXFJb3pZbm9sSyt2TC8zODg4L3c5ZlYxZDBnMVNrNU9EaDU2NkNGa1pHUXdFZDBWR1JsNXhKM3hTQStRRUVLSW1tSVFBT3JldmJza1AyNVFxMVl0REJ3NEVBQkkxL1d4Ymc1SEVpQWhoQkExQXhHTkJJQUhIM3pRM2FIVVdMMTY5UUlBRUZGL040Y2lDWkFRUW9qcXoyUXkxV1BtTHQ3ZTN1aldyWnU3dzZteHdzTEM0T1BqQTJZT1ZSUWwwSjJ4U0FJa2hCQ2kybVBtemtSRTdkdTNoNmVucDd2RHFWVHNkanVTazVNQkFIbDVlUzV0eThQREF4RVJFU0FpQW5DL1N4dTdDVW1BaEJCQ1ZIdEdvekVVQU5xMmJldlNkczZkT3dlYnpYWmJkV1JuWitPWFgzNHAxelc2cmlNcUtncEpTVW5sYnUvY3VYTVlNMllNYkRZYm5uenlTZnp3d3cvbHJxTTh3c1BEQVFETUhPSFNobTdDdzUyTkN5R0VFQldCbWNPSkNHM2F0SEZwTzh1V0xVTkNRZ0xtenAyTFFZTUdBUUJzTmh1dVhMbUNCZzBhRkNzN2I5NDgzSG5ubmRmVm9lczZacytlalZhdFdpRWtKS1JNN1M1WXNBQXJWNjdFeUpFajhlS0xMNVlyNWxxMWFrSFhkWGg1ZWVIamp6L0duRGx6Y1AvOTk2Tk9uVHJscXFlc1dyUm9BUUFnb3V0ZmZBV1NhZkJDQ0NHcVBWVlZkd0xvdm5qeFlwak5acGUxbytzNi92NzN2K09PTys3QXhJa1RBUURyMXEzRDFxMWJNWC8rL092S256dDNEazgvL1hTcDlURXpDdTRXRlNpcForanp6ei9IRHovOGdBVUxGbUQ2OU9ubzFhc1h4bzhmWDJKc1JZT1FyMjBqS3lzTHRXdlhMblo4OWVyVkNBb0tLdjNGM3FJalI0NWc5T2pSWUdhcnBtbUsweHNRUWdnaFJBRkZVVTZwcXNybno1OW5WOHZOeldXYnpjYk16STgrK2lqMzZOR0Q3NzMzWHU3ZnY3L2phL2p3NGRkZHQyZlBIbjd4eFJkWjEzWEhzVGZlZUlPLy92cnJFdHZKeXNyaUdUTm04SkFoUS9qQ2hRdk16SnlhbXNwUFB2a2t2L2JhYTN6bHlwVmk1ZlB6ODFsVjFSTHI2ZHExNnkyLzN2SktURXhrVlZWWlZkVUw3dnlla0Z0Z1FnZ2hxajBpcWc4QS92NytMbS9MeTh2TDhYajE2dFY0NFlVWDBMTm5Ud3dlUE5oeC9ONTc3d1ZRc0VYRTFUSXpNL0hBQXc4QUtPaXhTVTFOUllNR0RiQmt5UklBd01TSkV6Rnc0RURzMjdjUDc3NzdMbHEzYm8wdnYvelNzYWVadjc4L1B2LzhjN3ozM25zWU5td1lubnZ1T2ZUcjErK0dxMTdYcWxVTGVYbDUwSFVkQm9NQjI3ZHZSL3YyN2RHNGNXUG52Q0hYS0xxMXhzeHUzWWhORWlBaGhCQTFnUzlROEdIdkt0OTk5eDBXTGx5STdPeHM3TjI3MTNIODdObXphTmFzV1luWGxIZXdNd0RNbmowYjI3WnRRL2Z1M2JGMTYxWU1IVHEweEhLalI0L0draVZMb0drYXBrK2Y3amplbzBlUDYyTHc5L2ZINWN1WFVhZE9IYno1NXB0WXRHaVJ5eEtnb2dTUmlGejNuMUVHTWdaSUNDRkV0UlVlSHQ0VXdMMUdvM0VsQU9PK2Zmdmc0ZUhhdi8yN2R1Mkt2WHYzb2wrL2ZqY3R1MmJOR3RTdVhmdTZucUJyZVh0N1kvMzY5UUNBcEtRaytQdjdGK3RwS28ydTY3RFpiS2hWcXhac05odDY5dXlKUFh2Mk9NNTE2ZElGQnc0Y3dPalJvL0hxcTYvaThPSEQyTHAxS3o3KytPTXl2TkpiazUrZmp5NWR1Z0JBdnNWaWNkdWFCTklESklRUW90cG8zYnExbjUrZlh6Y0F2Wmw1SkJFMUEzQVVRQ1lBdjV5Y0hKZk5icnJXeG8wYnkxejJ5cFVyeFhxTnJ0VzFhMWZINDhEQWd2VURlL2Z1ZmRONnQyN2Q2dWoxeXN6TWROd3FBd3IyNXZMeDhRRUFORy9lSERFeE1WaXlaQW5telp0WDVyaHZSZEV5QWN5YzQ5S0dia0lTSUNHRUVGV1cyV3oyWkdZek0vY28zRjZoR3dBamdLTFpVMm02cmc4d0dBeS9BdkJMVDArdnNBUUlLTGpkVk5LK1kxZXVYTUd1WGJ0dXErNjB0RFRzMzcrL3hQRTlkcnNkblR0M0xuWXNLU25Ka1R3QlFIcDZ1aU1oNnRpeEl6NzY2Q1AwNjljUG9hR2h5TXZMYzltQ2tWbFpXUUFBSXJyaWtnYktTQklnSVlRUVZRbUZoWVhkYVRRYXV4c01objY2cnZjbG9qcFhUeFcvU3I3ZGJuOHFLaXJxdUtJbzU0am9Ud2tKQ1dqU3BFbUZCSHIyN0ZuWTdmWVNlNEt1SFlkanM5bnd5Q09QdURTZXVMZzRoSVNFd0dhendjdkxDOUhSMFFnT0RnWUF4eTJ5b3FuNzc3NzdMaDU0NEFIY2ZmZmRUbytqYU5WcFprNTBldVhsSUFtUUVFS0lLa05WMVVjQS9GajB2SlRFQndEQXpOT2pvcUsrTDN4OGlvanVPWGZ1SEZSVmRWbDhkcnZkc1JaUWVXYWNlWGw1T2NiNGxPVHFXMkMzYXYvKy9RZ1BEOGRycjcyR1hidDJvVmF0V3BnNWN5Yk9uRG1EaFFzWElqUTBGRHQzN3NTQUFRT1FrSkRnc2hsemlZbU92Q2ZlSlEyVWtTUkFRZ2docWd5THhmS1RxcW8vQUJoOG8zTE12RXJUdEZsWEhZb0M4TVN4WThkY0dwK21hUUNBdSs2NkMwODg4UVEyYk5oUTRtRG9hN2ZMc05sc054MElYWktISG5xb1RPWFMwOU94ZmZ0MlRKdzRFY09HRFVOK2ZqNDhQRHdRSHgrUENSTW1ZTktrU1FnTkRjWEVpUlBSdkhsenhNWEZvV1hMbHVXT3B5eE9uejROQUNDaW95NXBvSXdrQVJKQ0NGR2wyTzMyNTR4R1l5OEFKWFpSTUxNMUl5Tmo3TlhIaUNnV0FJNGZQKzdTMkV3bUU1WXRXNGIyN2RzREFIcjE2b1daTTJkZVYyN0dqQm5GbnIveHhoc1lNR0JBcWZWdTJMRGh1bU9kTzNmR3dvVUxZVEJjdjYybnJ1dDQvdm5uSGM5UG5qeUp2bjM3T3JiaktKb0pkL0hpUlR6KytPT08yMjlUcDA3Rks2KzhnbnZ2dmRkbFN3WkVSMGNEQUpnNTBpVU5sSkZNZ3hkQ0NGR2xoSWVIZHpZYWpWOEJhSFh0T1daT3ROdnRuYUtqbzg5ZmZieGR1M1lOZlh4OGtueDlmV243OXUwdW53cGZHZG50OWhzdWlGaFJNZlRxMVF0WHJsemhuSnljcG9jUEgzYmJiVERaRFY0SUlVU1ZFQm9hV2tkVjFka0dnMkV2Q3BLZnZHdUs1QUI0OU5ya0J3Q09IRG1TVEVTVzdPeHM3TisvdnlMQ3JYVGNuZndBd0tGRGg1Q1ptUWtpT3VyTzVBZVFCRWdJSVVRVllEYWJlM2w3ZTBjQmVBbEFIak8vQnlBY1FIWmhFV2JtRnpWTjIxbGFIY3o4TlFCczJyVEo1ZkdLa20zYnRnMEF3TXovY1hNb01nYm9WblhvME9FT1QwL1B2a1RVbjVuTkFJSlFjRXZ4SWdDTmlOYm41ZVg5R2hNVGM5SzlrUW9oUk5VVkZoWlczOVBUY3hZelQwREI3MWhOMS9WeFVWRlJHZ0NvcXZvcWdMa0FQdE0wN1pNYjFVVkU2d0RNM3JsekorWGs1TGgwV3d4eFBadk5oblhyMWdFQUEvaTNtOE9CKy92RHFwZ09IVHEwYXRxMDZRZEdvM0VaRVEwRzBKNkk2aEdSQnhFWmljaVBpTzRFTU1CZ01Fd01EZzV1Rnh3Y2ZEZ2hJU0hKM2JFTElVUlZvaWpLUUtQUnVBbEFEeFQwOUx4cHNWakdKQ1ltT202ZHhNZkhId2dLQ3FxdmFkcnpLUGhnTFZWOGZIeEtVRkRRUFRhYnJWV2pSbzBRR2hycTJoY2dpdG0yYlJ2V3IxOFBaajZnYWRwYjdvNUhCa0dYZzhsa0dtOHdHRDRHNE9ubjU0Zjc3cnNQM2JwMVEvdjI3ZEd3WVVNUUVaS1RrM0hzMkRIczNyMGJ1M2J0UWtwS0NnRGtBNWhxc1ZoY3U3NjRFRUpVQXgwNmRHanM2ZWs1bjRnZUt6ejBYN3ZkUGk0cUt1cTI1N0NiVEtiK0JvTmgvUjEzM0lIdnZ2dXVVb3lMcVFsMFhjZm8wYU54N05neEVOSFl5TWpJTDkwZGt5Z2JnNklvbjZpcXluZmZmVGQvOHNrbm5KbVp5VGVUblozTlgzenhCWGZyMW8xVlZXVkZVYjZDakxzU1FvalNrTWxrR3Ewb1NvcXFxcXlxYXFxcXFzODV1dzFWVmFOVVZlVzFhOWZlOVBlNGNJNnRXN2NXZlE0ZVJ5WHBmS2tVUVZSMkpwTnBoc0ZnZUtOUm8wYVlQWHMyT25Ub1VLN3JUNXc0Z1pkZWVnbm56cDBEZ1BrV2krVUZsd1FxaEJCVmxObHMvcE91NjU4UTBjTW91SlgxYzM1Ky9vU1NablRkcnZEdzhBZU5SdU9tZ0lBQWZQLzk5eVh1MVNXY0p5Y25COE9IRDBkOGZEeDBYUjl0dFZxL2NuZE1nSXdCdWltVHlUVElZREFzcWx1M0xqNy8vSE8wYmR1MjNIVTBhTkFBUFhyMHdNYU5HNUdUazNOM2NIRHcyZmo0ZUtzTHdoVkNpS3JHcUNqS1h3Q3NJNkpRQUVuTS9EZE4wMTVPVEV4TWQwV0RpWW1KY2NIQndlYXNyS3c3azVLUzBLdFhMMWMwSXdvdFdMQUFlL2JzQVlCZG1xYTk2TzU0aXNqdG1Cdm8yTEZqYllQQjhBa0EvUE9mLzBTTEZpMXV1YTdnNEdETW5qMjc2T25zMXExYis5MStoRUlJVVhWMTdOanhUbFZWdHhIUko4enNDK0Rickt5czlwcW1MWGQxMjh6OFZ3REo2OWV2bDJueExyUm56eDZzWExrU0FOTHk4L1AvN081NHJpWUowQTBZamNZeEFJTE5aalB1dSsrKzI2NVBVUlQwN05rVEFCcldyVnQzeW0xWEtJUVFWVkJvYUtpWHFxb3ZlM2g0UkFQb3pzeC9NUE1RaThYeTZKRWpSNUlySWdaTjB5N291djVuQUpnMWF4Ymk0OTI2SmwrMWRPblNKVXlmUGgwb1dLUHArZWpvNkZQdWp1bHFrZ0RkQUJIOURRQ2VlZVlacDlVNWZ2ejRvcnBITzYxU0lZU29Ja3dtazhuYjIvczNBTzhCTURMekVwdk4xczVxdGE2cjZGaXNWdXNHWnY0b0l5TUR6ei8vUE5MVFhYTEhyVWJLek16RWxDbFRrSnFhQ21iK1d0TTB0Ni83Y3kxSmdFclJzV1BIbGdEQ0FnTURZVGFiblZadnUzYnQwTFJwVXdCb3BTaktYVTZyV0FnaEtyRW1UWnI0cXFyNmxzRmcrQjJBQWlBdVB6Ly9BVTNUeHNmR3hsNXhWMXcybSswbFp0NXk4dVJKVEp3NEVWbFpXZTRLcGRySXljbkIxS2xUY2ZEZ1FRRFlkL255NVhIdWpxa2trZ0NWd21Bd2RBS0FEaDA2Z01oNWsrV0lDRjI3ZGkxNjJzZHBGUXNoUkNWbE1wbnVhZHk0c1FiZ0h3QjBBUFBTMDlORG82T2p0N281Tk1UR3h0cHNOdHRnWnQ1LzhPQkJUSmt5QmJtNXVlNE9xOHF5Mld5WVBuMDY5dTNiQjJhT0phSUhUNTgrbmVQdXVFb2lXMkdVcmpVQU5HL2UzT2tWdDJybDJNQzR2ZE1yRjBKVUtjeE1BTHdBZUFQd1JEWDZ3M1R0MnJWMWx5MWI5bXBXVnRiVEFNaG9OQjVwMjdidEN4OTk5SkVGUUVWTUJORlJzR0ZxTGdBYkVaVzRVblJzYk95VjBORFFmbDVlWHJ2Mjc5OS8xelBQUElPNWMrZWlRWU1HRlJCaTlaR2VubzVYWG5rRisvZnZCek9mc3Rsczk4Zkd4cWE1TzY3U1NBSlVDaUlLQm9CR2pSbzV2ZTZpSHlvaUNuQjY1VUtJcXNZVFFDQ0Fab1gvZXJrM0hPZjQ2YWVmRkl2RjhwZDI3ZG9GRUpHdFJZc1c2OGFORy9ldGw1ZFhIUUMzUDZ1a2JHd0FrZ0NjUjhFK2piYlNDc2JHeHFhMGE5ZnVQaDhmbng4UEhqelliY3lZTVZpd1lBRkNRa0lxS05TcTdmejU4NWcwYVJKT256NE5acmJhYkxaK3NiR3hDZTZPNjBZa0FTcWRMd0I0ZTNzN3ZXSlBUMDhBQURNN3YzSWhSRlhqallMa1o2KzdBM0dtQVFNR1lNQ0FBVVZQdlFDTUtQeHloNjRBMG5DREJBZ0FqaHc1a3R5NmRldmVkZXZXL1RJK1B2NnhzV1BINHJYWFhrUGZ2bjJkT2hTaU9tRm03TnExQ3pObXpDZ2FSTDRoS1NscHhQbno1N1BkSGR2TlNBSlV1bXdBTHJrWG5KZVhCd0FnSXJuUkxJVHdRa0hQajNDZE12ZXNuVGh4SWhmQVNFVlJqbWRtWms2Yk5tMmFjZHUyYlhqbGxWZFFyMTQ5MTBaWnhXUmtaR0R1M0xsWXQyNGRtRmtub2dVV2krVkYzR1JUMnNwQ0VxQlNFRkVDVUxDT2diT2xwcVlDQUpnNXhlbVZDMUYxVUhoNGVCT2owUmpDekMySUtBaEFFd0RCaGY4MkF1RER6RDVFVkF1QUR3QXdjdzRSWlFQSVllWnNBRWxFZEFIQUJXYU9aK1lFSWpxVmw1ZDM2dURCZytkUitYOFpHMUJOYm50Vll0NG8zOWdxMWpSdHVxSW92d0JZdG5uejVwYVJrWkdZTm0wYWV2YnNXZU43ZzVnWmUvYnN3VHZ2dklPRWhBUXc4d1VBNHkwV3kwWjN4MVlla2dDVjdnUUFuRDE3MXVrVm56eDVFZ0RBekVlY1hya1FsWk5IeDQ0ZDJ4bU5SZ1VGdHlNaWlLZzlnTm9BYnZpQmN1MDVJcW9Eb001VjU5cGVYYmFvdkplWEYxUlZ6UVp3R0VDa3J1dDdpRWpUTk8wUUNnYkdDbkZEbXFidHZQUE9POE45ZlgwWEppY25QL25TU3kvQlpETGh4UmRmUkdob3FMdkRjNHZqeDQ5ajNyeDUrTzIzM3dBQXpQd2RNNCszV3EycGJnNnQzR3AyR25zRHFxcTJCbkE4T0RnWVAvMzBrOU15Zm1iR3NHSERjT2JNR1FBSXQxZ3MwVTZwV0lqS2hSUkZhVTlFdlFFTVlPWjdpS2gyc1FKRUNBd01STk9tVGRHa1NSTUVCQVFnTURBUUFRRUJDQWdJUUlNR0RlRHQ3UTF2YjI5NGVYazV4dVBaYkRiazV1WTZ2aTVmdm94TGx5N2gwcVZMU0VwS1FuSnlNaTVjdUlBLy92Z0RGeTllaEs3cjE4YVd6Y3g3aVdnOWdDMFdpeVVHYnV3bFl1WkFGQXdLWHVQc3VoTVRFL0dYdi93RmE5ZXVoY0Z3NjVQTFltSmlNSGJzV096YXRldVdOZzR0dW43djNyM3c4bkpMWjljSUFEdUlLT2xXSzFBVTVYNEFIeEJST0FEMDY5Y1BUejMxMU5XemVxdTFNMmZPWVBueTVmaisrKytMRGgwQjhMTEZZdm5KaldIZEZ1a0JLb1hGWWptaEtNcXgrUGo0dGpFeE1lallzYU5UNm8yTGl5dEtmczVLOGlPcUdhT2lLUGNTMFJBQVF3SGNVWFRDMDlNVElTRWhhTnUyTFRwMDZJQ3dzREMwYk5ueWxpWVplSGg0RlBzUXZ0RlNGVGFiRFdmT25FRk1UQXhpWW1Kdy9QaHh4TVhGK2Roc3R0NEFlZ09BcXFyeEFMN1hkZjBIcTlXNkRVQit1WU9xcEJvM2Jvd2ZmdmpCM1dGVUM1cW0vUXBBVlZWMVBJQTNObTdjR0x4eDQwYmNjODg5R0RObURNeG1jN1c3TmNiTWlJcUt3b29WSzdCdDI3YWl3NWNBdkcyeFdCYWdZSm1CS2tzU29Cc2dvazhBelAzMDAwK3hjT0ZDcDlTNWRPbFNBQUF6ZisyVUNvVndNMVZWMit1Ni9oZ1JqU09pWmtCQjcwNUlTQWc2ZGVxRUhqMTZRRkVVdC96bDcrWGxoVFp0MnFCTm16WVlPblFvZ0lKSkNOSFIwZGkrZlR0Ky8vMTNIRDkrUEppWm56VVlETThxaXBJSTRBc2lXbFhaL2tCSlRFeEU0OGFOblZhdXNxdWtyMWUzV0N5THpXYnpDbVoranBtZjNiMTdkL1BkdTNlamRldldHRDU4T0hyMjdJbkF3S285cGowbEpRVTdkdXpBMnJWcmNlalFJUUFvR3VlektDc3JhOTdSbzBjejNCdWhjTG5XclZ2N3FhcDZTVlZWM3I5L1A5K3UyTmhZVmxXVlZWVk5EUTBObFJXMlJGVm1OSmxNL1JWRjJWbjRQYzFtczVuSGpoM0xLMWV1NUlzWEw5NzJ6MHRGU1U1TzVtKysrWWJIangvUFpyTzU2R2VVRlVYWkh4NGVQZ1NBMFpWdkpETUhNdk93MHVKTFMwdmplZlBtY2I5Ky9XNzRPa29xRngwZHphcXFjbVptcHVQeGI3Lzl4aU5IanVRdVhicndpQkVqK05DaFE0N3lkcnVkbHk1ZHlnTUdET0RPblR0enYzNzkrTkNoUXlYV2s1bVplVjA3dWJtNWpsaGVldWtsN3RxMUsvZnYzNTgvKyt5ell1ZHpjM1A1dmZmZTQ1NDllL0k5OTl6RDA2Wk40NHlNakdLdnAxKy9mangzN2x4T1MwdTc0ZXN1WTduaFhIQ3IwZG1NaXFLTVVSUkZ1L3JuWU9MRWlmenp6ejl6U2tyS0RXT3ZUTkxTMG5qTGxpMzg0b3N2Y3FkT25hNytPWWhWVmZVWlZNTU9rMnIzZ3B6cHhJa1Q2WXFpUEVkRVgwK2JOZzNMbHk5SGNIRHdMZFYxNmRJbFRKbFNzQUU4TTArUGpZMlZHV0NpeW1uUm9rV3RldlhxUFdZd0dQNE9vQjBBTkd2V0RBOCsrQ0FHRHg2TUprMmF1RG5DOG12UW9BRkdqQmlCRVNORzRPTEZpMWkzYmgwMmJkcUUwNmRQUnhpTnhyV0tvcHdpb25lSmFHVmtaR1NGYlJTVms1T0RyNy8rR212V3JNR2dRWU93WmszSlE0VEtXcTdJMnJWcnNXREJBbmg1ZWVHMTExN0R6Smt6OGRWWFh3RUE1czZkaXgwN2RtRG16SmtJRFEzRjJiTm40ZVBqVSs3WnNETm16RUJtWmlaKy9QRkhBTUFycjd4UzdQeGJiNzJGOCtmUFk5V3FWZkQyOXNhMGFkTXdaODRjekpneHcxRm16Wm8xV0xseUpVYU5Hb1VoUTRaZzFLaFI4UEh4dWE2dHNwWnpFWHZoSnAvL1ZoU2xFek5QSUtMQnUzZnZiclI3OTI0UUVUcDA2SUFlUFhxZ2MrZk9hTnUycldNZE9IZkx6OC9IaVJNbmNPREFBZXpZc1FOV3F4WE1CVVBobURtRmlOYnB1djY1MVdyZDQrWlFoVHNwaWpKSFZWVWVOR2dRbnpoeG90eVo5Ymx6NS9peHh4NWpWVlhaWkRKOTRlN1hJOFF0SUZWVmh5cUtjcXJvTDhPeFk4ZnlyNy8reXJxdU8vbHZVZmZUZFoxMzd0ekpFeVpNY1B3bHJLcnFCWlBKTkFwTzNxcUNTK2dCK3ZiYmIzblFvRUc4WU1HQ0cvWnMzS3hjU1QwM1o4K2VkWnpmdlhzM204MW10dHZ0bko2ZXpoRVJFWHpnd0lFeTFWTmFEMUJ5Y2pLcnFzcXhzYkdPODN2MjdIR2NUMGxKWWJQWnpFZVBIbldjLys5Ly84dmR1M2N2OFRXbXBhWHh2LzcxTHg0MGFCQ3ZYcjI2MVBmaUp1VmMxUU5VRW8vdzhQQWhKcE5wdGFJb0NWZDkvL0RkZDkvTjQ4YU40NDgrK29pM2JObkNwMCtmZHZTS3VaTE5adU96WjgveXRtM2IrT09QUCtabm5ubUd1M2J0ZXZYM05xdXFla2xSbERXS29qeHVOcHNyUjVibVl0SURWQWFhcGsxVlZiWHB1WFBuSGhzelpneGVlT0VGREJnd0FMVnExYnJoZFRhYkRSczNic1NjT1hPUW1aa0pBQnVzVnV1RUNnbGFDQ2N4bVV3UkJvUGhRd0QzRWhHNmRldUdaNTU1Qm1GaFllNE96V1dJQ04yN2QwZjM3dDF4OU9oUkxGNjhHTnUzYnc4MkdBd3JWVldkWXJmYkowVkZSZjNYVmUyZk9uVUt1cTdEejg4UFJtUHBkK0RLV3U1cURSczJkRHl1VzdjdW1CbjUrZm40NDQ4L1lMZmJjZWVkZDk1VzdJbUppUUNBUC8zcFQ0NWpkZXJVY1R3dVhEY0dJMGVPdk83YXZMeTg2M3BJaUFpMWF4ZE1JUHpqano5S2JiZXM1U3BBZmxSVTFQY0F2a2ZCV2xjUkJvTmhDQkgxc3Rsc0hUVk44OUUwelZIWVlEQ2dhZE9tQ0FrSlFjdVdMZEc0Y1dQVXExY1A5ZXJWZzcrL1AvejgvT0RsNVFWUFQwL0hGeEVoTHk4UGVYbDVzTmxzc05sc3lNaklRRnBhR2xKVFU1R2Ftb3FMRnkvaTFLbFRpSXVMdy9uejU2K2JEY25NdVFCaWlHaDc0UVNBUGFqOGEyWTVsU1JBWmFOYkxKYkhGVVhSY25KeTNwbzFhNWJINHNXTE1XalFJSFRxMUFrdFdyU0F2NzgvaUFocGFXazRlL1lzSWlNajhlT1BQeGI5TXNobjVsbWFwazEzOXdzUm9xek1ack92M1c1L3kyQXdUQWFBTm0zYVlQTGt5ZWpTcFl1N1E2dFFkOTU1SitiTW1RT3IxWW9QUC93UXNiR3hxdEZvM1BjQWNqSUFBQ0FBU1VSQlZLV3E2bWVabVpsVFhERWdkT3JVcVJnM2JoeFdybHlKRVNORzRJRUhIc0RJa1NPdkcreGIxbkpsVWI5K2ZRQUZhNS9kYUkyYm9zSHNPVGs1anRsNFY2NWNjWnd2U25ZdVhyem9lRnlVRkFILzJ3dHh3NFlOQ0FvS0tyV2RoSVFFZlBYVlYvajExMTh4WU1BQWZQbmxsL0QzOTcvbGNtN0NVVkZSK3dIc0wzenVxYXFxbVpsN0FPZ01vTDJ1NnkzT25Udm5jKzdjT2V6WXNjTTFRVERuRXRGcFpqNUNSQWZzZHZ1Ty9QejgvYkd4c1RmY0dxUzZxMTV6OWlwQVdGaFltS2VuNTl2TTNKK0lidGdWenN4TVJML1k3ZmJwaFQ4RVFsUUo0ZUhoaXNGZ1dFRkVkL243KzJQaXhJa1lQSGh3dFp2bVcxN01qRTJiTm1IdTNMbElUazRHTTU5aTVpZHVaNXdFMzJRZG9JeU1ES3hldlJyZmZ2c3Rmdjc1NTFMckthbmMxZXYzeE1YRlhiZVd6N1hyODB5ZVBCbUppWWw0NDQwMzBLcFZLNXc0Y1FKMTZ0UkJTa3FLNDFxajBZajc3NzhmRXlaTXdKZ3hZNUNibTR2Smt5ZGozNzU5am5wR2pCaUJaczJhNGMwMzMwUkdSZ2FtVFp1RzJOaFl4L2tKRXliQTM5OGZVNmRPUlVCQUFPTGk0cENhbW9yT25UczdYczlERHoyRXh4OS9IQ05HakhEMDdKU2tqT1Z1ZXgwZ0Y2S3dzTENXbnA2ZW9jd2NTa1JObVRrQVFBQ0FBQ0txRDhDYm1iMkp5QnNGcTRZVGdOekNYaHdiRWVVeWN5b0tWa1cvQk9DU3J1c1hBQndDRUd1MVd1TlF4YWVzdTBMTi9tMTJHOExEdzlzYWpjWVJ6SHcvRWJVREVBUUF6SnhJUk1jQWJNM1B6MThUSFIxOTBMMlJDbEUrSnBQcEJZUEI4QUVBNDkxMzM0MDMzM3dUQVFFQjdnNnJVa2xOVGNYTW1UT3hmZnQyQUxBejg1dWFwcjJGVzdpRmNMTUVxRWgyZG5hWkJ2ZGVYYTY4Q1ZCV1ZoYm16NStQTFZ1MklETXpFeTFhdE1EYmI3K056TXpNWXRmdTNMa1RIM3p3QVFBZ01EQVF2WHIxd3R5NWN4MzF4TVhGNFkwMzNzQ3hZOGZRcGswYkRCOCtIRE5uem5TY1QwbEp3YXhaczdCMzcxN2s1ZVVoSkNRRWt5Wk5LdGE3bUp1Ylc2WjFvc3BZcmpJblFNSk5KQUZ5RWxWVkdRQXNGb3U4cDZKS01wdk5ucnF1THlDaXY5YXFWUXN2dlBBQ2hnOGZYdU43ZlVyRHpOaXdZUVBlZi85OVpHWm1ncG0veXNqSWVMcHdNODN5MU9PeWxhQ0ZneVJBNGpwT25jMGdoS2lhekdhenY2N3JQeExSWHhzMmJJaFBQLzBVSTBhTWtPVG5Cb2dJanp6eUNKWXVYWXJnNEdBUTBTZy9QNzlmMjdWcjEvRG1Wd3NoM0UwU0lDRnF1TmF0Vy92cHV2NExFVDNVcWxVckxGKytIQjA2ZEhCM1dGVkdxMWF0OE85Ly83dG80UEM5UGo0K084dTUwS2tPb0VZUFJxMEF1WkF4TU9JYWtnQUpVWU0xYTliTXAyN2R1bXVKS0NJc0xBeGZmdmxsdGRoR29hSTFhTkFBbjMzMkdicDA2UUlpdXN2THkydFRhR2hvblp0ZkNhQWcrWkZiTTY2VkJFa3l4VFdrZjl0SlpBeVFxSUk4RlVWWlJVUkRXN1ZxaFMrKytLTFllaTJpL0xLeXN2QzN2LzBOQnc4ZUJJQXR1Ym01RDk5c3FqRXpld0ZvQktBWmdFQUE1ZDhoOWdheXM3TTlWcXhZOFVoY1hOeGp6T3poNmVtWkhCRVI4Zm1nUVlOK2QyWTdsVlF1Q3BLZjh3QXVFcEVrUWNKQjFnRVNvb1pTRk9WTklocmF0R2xUTEZxMFNKSWZKL0QxOWNXQ0JRc3dZY0lFeE1YRjlmSHk4bG9JNEdhTG4rYWg0RU02SFlBbm5OZ3pQM255NUxCRGh3N050OXZ0SFFEWWZYMTlsei83N0xPdlAvVFFRNW5PYXFPUzAxSHcvdVlXL2l1RWcvUldPSW4wQUltcUpEdzh2SmZSYU56cTYrdUxGU3RXb0huejV1NE9xVnFKajQvSDQ0OC9qaXRYcnNCdXR3OHRYQm00d3BqTlpsOW0vZ2VBVndBWW1ma0VNMCt3V3EzYkt6SU9JU296R1FNa1JBMWpOcHNEakVialNnQ1lQSG15SkQ4dUVCd2NqTmRmZngwQVlEUWFGeXVLVW1HN3hJYUhoOStyNjdvVndLc29XS1BvUTV2TkZpckpqeERGU1FJa1JBM0R6UDhDRU55blR4OE1IVHJVM2VGVVczMzY5TUdRSVVPQWd0VjhsN3E2dlpDUUVIOUZVVDR5R28wN2lhZ05nR2htdmtmVHRDazFmY3NESVVvaXQydWNSRzZCaWFwQVVaUWVSTFRkMzk4ZjY5YXRROTI2ZGQwZFVyV1dtWm1Kb1VPSDR0S2xTOUIxZmJEVmFsM25pbllVUmVrSFlERVJOUU9RRGVBOWk4WHlGZ0M3SzlvVG9qcVFIaUFoYWc0QzhENEFUSmd3UVpLZkNsQzdkbTFNbmp3WkFFQkViOFBKZjNTYXplWUFSVkgrVFVUL0tVeCtmZ05ndGxnc2IwS1NIeUZ1U0JJZ0lXb0lSVkg2RUZIbm9LQWdQUHJvbys0T3A4Ym8yN2N2bWpkdkRpSUtWVlhWYVcrOHFxcVBNdk5oSW5vU1FBYUFGeTBXUzFlTHhYTFlXVzBJVVoxSkFpUkVEVUZFa3dCZzFLaFJNQnFON2c2bnhqQWFqWmd3d1RFVC9ybmJyUzg4UEx5cG9pZy9BRmdOSUlDWmYyWG1NSXZGTXZkMjZ4YWlKcEVFU0lnYVFGR1U1Z0Q2Ky9yNkZnM01GUldvVjY5ZVJiY2M3ekdiemUxdXNScURvaWpqakViallTSWFCQ0NabWNkcG10WlgwN1F6em90V2lKcEJGa0lVVHNYTUJNQUxCYXZaT25WUnR5cnU2Z1haYkVURUZkeitJQURVdlh0MytQcjZWbkRUb2xhdFdoZzRjQ0JXcmx4SnVxNlBCZkQzOGx4dk5wdGJNZk5pQUwwQk1JRHY4L1B6L3hvZEhYM1JCZUVLVVNOSUFpU2N6Uk1GeS9rWExldnY1ZDV3S28yaS9aN09BN2lJQ3Q2WGlJaEdBc0NERHo1WWtjMktxL1RxMVFzclY2NEVFZlZIMlJNZ0QxVlZKekx6T3dCcUFZaG41dWMxVFZ2anVraUZxQmtrQVJMTzVvMkM1R2V2dXdPcHBMb0NTRU1GSmtBbWs2a2VNM2VwVmFzV3VuWHJWbEhOaW11RWhZWEJ4OGNIV1ZsWm9ZcWlCR3FhZHNNTlVEdDI3TmpCYURSK0FTQ0NtWFVBWDZhbHBVMDZlZkprV3NWRUxFVDFKcmNuaExONW9hRG5SNVNzd252Rm1Ma3pFVkg3OXUzaDZlbFprVTJMcTNoNGVDQWlJZ0pFUkFEdUw2MWNpeFl0YXBsTXBoa2VIaDRhRVVVdzh5bGQxL3RwbWpaV2toOGhuRWNTSU9Gc0JzaHRyeHZ4UmdYLzNCbU54bEFBYU51MnJjdmIrdVdYWDY0N2R2VG9VWnc1VS9JWTNmVDBkS1NucHdNQXZ2MzIyeExMTUROV3IxNWQ3TmlXTFZ1d2NPSEM2OG9PSFRvVXVxNlhOK3dLRXg0ZURnQmc1b2lTem5mczJMRkwvZnIxSXcwR3d4dUY1ZjZWbEpRVUdoVVZ0Ym5pb2hTaVpwQmJZRUpVRVlxaTlBR1FyMm5hYmdENVpiMk9tY09KQ0czYXRIRmRjSVZlZmZWVjlPM2J0OWl4K1BoNHpKMDdGeXRXckxodThjVkZpeGFoVWFOR0dEdDJMTjUvLzMyTUdESENjZTZKSjU3QWloVXJvT3M2M24vL2ZUejIyR05GcndlZmYvNDVwazZkZWwzN1o4NmNBWFBKNDh1N2R1MktSbzBhT1o3LzhjY2ZhTnEwYWJFeUZ5OWV4TjY5cnJ0NzI2SkZDd0FBRWQxNTlmSFEwTkE2WGw1ZWJ3S1lYTmhEZEVqWDlRbFdxM1dQeTRJUm9vYVRCRWlJcXFNZkVVMVJGQ1VGQld2QXJNM0l5TmgxNHNTSjNCdGRSRVFoQUNwMDA5TytmZnZDYnYvZlFzUzV1YmtZTkdpUTQvbldyVnRoczlud3l5Ky9RTmQxckY2OUdycXVvMSsvZmdDQWpSczM0dWpSb3lYV3ZXSERCb1NFaE1Ca011SDA2ZE40K3VtbnIydjdhbHUzYm5VOFhyZnVmenRSZE8zYXRkanpvbU91RkJRVVZQVFFzVGxxWVdMN09SRzFZT1pjQUhNc0Zzc01sQ1BKRlVLVW55UkFRbFF4Uk5RQXdOOEEvTTNQenk5ZFVaUTF6UHpkeFlzWHQxKzRjQ0hyMnZMTWZBY1JYZjNoNjNTOWUvY0dBT2k2anQ2OWV5TXRMUTJSa1pFbGxvMklLTGo3czJiTkduVHYzdDJ4YTNwRVJBUTJidHg0dzNaU1UxT3hkT2xTTEY2OEdNdVhMOGVoUTRlS0pUaG1zeG0vL1BKTHFRczlYcjBDZGw1ZVhvV3ZpTjJnUVFNQUFCRTFEZ3NMcSsvaDRmRStFWTBEUU13Y1NVUlBXeXlXNkFvTlNvZ2FTaElnNFJhSmlZbG8zTGl4MDhxNVVpV1AxWStJbmlhaXA0T0NnaktEZ29KKzBIVjlUWFoyOXBhalI0OW1BQUFSMVFjQWYzOS9sd1ZSbElSRVJFUmc2OWF0MkxScEUvTHo4ekYvL256NCtmbGh3b1FKK09TVFQ5Q3laVXZNbkRrVEFOQytmWHZjYzg4OTVXcG4vZnIxdUhqeElzYU5HNGUwdERTc1dyV3FYTmQvODgwM2pzZGR1M1l0OXJ6b21DdlZxVk1IQU1ETS9oNGVIb2VKcURFelp3S1lxV25hK3loWTQwY0lVUUdxL003bFJidXdpK0lzRmd1NTQ3MnBYNzgrVkZYRisrKy9YK0w1OVBSMExGMjZGRC8vL0RQKzg1Ly9sRnBQU2VWaVltSXdkdXhZN05xMXk3R1lYOUd4dlh2M3dzdkxDNnRXcmNJWFgzeUJqSXdNREJzMkRDKzk5QklBd0dhellkNjhlZGk0Y1NQeTh2SnczMzMzNGRWWFgzVjhJSlYySFFBOC9QRERlT0NCQi9EMDAwL0R6OCt2MUpqTFV1NlZWMTVCWkdRa0xsKytmSU4zMFNseW1IazlNMzlqTUJoV0F2RGN0MjhmUER4Yyt6ZFBSRVFFZHUvZWpYUG56dUdOTjk1QXMyYk44UHJycjhQSHh3ZloyZGw0N2JYWDRPbnBpZW5UcCtQcHA1OUdabWFtNDlyNCtIZ0VCd2M3bmljbUp1TEFnUU93MiszbzNMa3pJaU1qa1oyZGpmejhmUHo5NzM5SDc5NjlNV3pZTUVmdkV3Q2twYVVWUy9RV0xseUk5dTNiQTZnY1k0RHk4L1BScFVzWE1ITStFVjFtNWtONWVYbmpEaDQ4R09leVJvVVFKWkllSUZFaGNuSnk4UFhYWDJQTm1qVVlOR2dRMXF3cGVSMjNzcFlyeWZuejV6Rjc5bXg4OHNrbjZOQ2hBMDZkT3VVNDk5WmJiK0g4K2ZOWXRXb1Z2TDI5TVczYU5NeVpNd2N6WnN5NDRYVkF3YTJhbFN0WFl0U29VUmd5WkFoR2pSb0ZIeCtmNjlvdmE3bUt3TXlHd2x0bFFYRHhIenJNakNOSGppQW1KZ2E2cnFOLy8vNTQ4TUVITVdEQWdHSzNtSHg4ZkRCNzlteTg4ODQ3T0gzNjlIVXp1eUlpSXJCKy9mcGl6Ni9sNCtPRGI3LzlGcDZlbmhnMmJCaUE0bU44YnFSNTgrYkZlb3hLR2dQMCtPT1BsNm11MjBWRXNOdnRDM1JkLytyZ3dZTW5LNlJSSVVReFZiNEhxTElvNm0yeFdDdzErajFsNWtBQTl3RndaQzVyMXF6QmloVXIwS2RQSC96NXozOHV0WGZrWnVWdTFnTjArZkpsOU8vZkg2Ky8vam9HRGh6b3VPN3k1Y3ZvMjdjdnZ2cnFLOGRVOE4yN2QyUGF0R25ZdVhNbkVoTVRTN3p1V3VucDZWaStmRGwrK2VVWGpCbzFxdFR4SXpjcE53TEFEaUs2NFNKNEpWRVU1UU1pbW5LREl0a0FkZ0Q0SVM4djc1dVltSmpMQUtDcWFpb0EveDA3ZGpoNnZKeEoxM1VNR0RBQUpwTUptemR2eHBZdFd4QWZINDhYWG5paDFHdUt4dm9NR2pUSU1WajY2aDZnSDMvOEVWMjZkTG11Qitqa3laTVlOV29VRkVWQlptWW1mSDE5c1dqUklzZmc2WkxhT1hmdTNIVURwUUVnSlNYRk1TYm5XaVZONTNlR3JLd3NkTy9lSFFCeUFOUmk1aFFBajJxYXRzVWxEUW9oU2lVOVFNTGxUcDA2QlYzWDRlZm5kOE5keU10YXJqU05HemZHekprek1YLytmS3hZc1FMVHBrMkRvaWhJU0VnQU0yUGt5SkhYWFpPWGwxZnFkZGNpSXRTdVhSdEF3ZTJUMHBTMW5ETXdjeVlSYmRWMS9idTh2THp2WW1OanI1UlFMQTJBZjNwNnVrc1NJSVBCZ0EwYk5nQUFObS9lREQ4L1AvajUrUlViMEJ3UkVZRURCdzVjZDIxcWFpcDI3TmpoS0xOKy9YcjA3dDI3MUtuc2RlclV3Uk5QUElHUWtCQ0VoSVE0WnJaZHZIanh1a0hYUlQxSWQ5eHhSN0dFWnZQbXpmanV1KytRa1pHQnUrNjZDMjNidHNYLy9kLy8zY1k3VUhaWldRVmoxSms1RGNCbUlob0lZSk9pS0ZNMFRWdFFJVUVJSVFESVFvaWlBa3lkT2hYTGxpMURlbm82Um93WWdYbno1aUV4TWJIYzVieThDdFpYek1uSmNSeTdjcVg0NTMyL2Z2M3cwMDgvb1V1WExuajU1WmNCL0cvbXpZWU5HeEFaR1Zuc3EyaGw1Skt1SzVLUWtJQVBQL3dRanozMkdMS3pzL0hsbDE5aTh1VEoxOFZmMW5KT2tBNWdMVE9QVEVwS0NyUllMQU90VnV1WHBTUS9ZT1p6UmZGVkpTVWxUSTBhTmNKenp6MkhoeDkrR0NFaElUaDI3Rmk1NnZ6bW0yK3daTWtTekpvMUMwU0VXYk5tSVNvcUNxKzg4Z3JTMGx5L3lISnljbkxSd3dSTjB3WXo4MXVGdHl2bnE2cTZ0RVdMRnJWY0hvUVFBb0FrUUtLQ05HalFBQk1uVHNUcTFhdFJwMDRkakJrenB0emxXclJvQVY5Zlg4YzRrZHpjWEN4ZnZ0eHhQajQrSGxhckZVU0VPKzY0QXphYkRjeU14bzBiUTFWVmZQREJCMGhNVElUZGJzZXhZOGV3Zi8vK0cxNVhaT3pZc1dqUW9BRysvZlpiL08xdmZ5dDFObFZaeTkyR3ZicXVEOG5OelEyMFdDekRORTFiZGY3OCtleWJYY1RNcHdEZzNMbHp6bzdINlhSZGg5MXVoOEh3djE5TnAwK2ZkaVMvSjArZXhKSWxTL0RzczgraWQrL2VtRGR2WHBucVRVeE14SlFwVTdCaHd3Wjg4c2tucUYrL1BvQ0NNVVVmZi93eEFnSUNNR2pRSUN4WXNBREhqeDkzL2d1N0tvNUM4UUJZMDdUcFJEUUNRQWFBc2ZYcjE5OFJIaDdldE5RS2hCQk9JN2ZBUklXcVc3Y3V4bzhmajlHalI1ZTduTGUzTjk1KysyMTg4TUVIV0xObURRSURBOUdyVnkvczI3Y1BBR0MzMi9IUGYvN1RNYnZucmJmZVFzR2l1c0I3NzcySFdiTm1ZZmp3NGNqTHkwTklTQWdtVFpwMDArdUFnc1h6dkwyOWIvcmF5bHJ1Vm1tYTl0MHRYaG9GNElueTlwYVVSM3g4UEx5OXZSMnp6SHIwNkZIc3ZLN3J4WTcxNmRNSHI3LytPa3dtVTdGeVU2Wk1RZGV1WFVGRUdERmlCRTZlUEFsUFQwL0hLdEJuenB4QlNrb0tIbnZzTWN5YU5hdllPTEZyeHdFVmJZbHg4dVJKUFBua2t4Z3laQWplZmZkZFJ6SlZ4TVBEQTFPblRzWEREeitNeno3N0RCTW5Uc1EzMzN4end4bC90K3IwNmRNQUFDSnlyUEpvc1ZqV2R1elk4WmlIaDhjNkl1cHNOQnAvNzlpeDQrRG82T2g5VGc5QUNDR2NUVlZWbGluNUJZT2dtWGtZaTlJTTU0S0I0aFZHVVpSK3FxcnloQWtUWFBhaVJvOGV6WjA2ZGVKLy9PTWZ0MXhIcDA2ZHJqdG10OXRaMS9XYlh2dmJiNzlkZDJ6Ly92Mk94K2ZQbjcvdS9NQ0JBMHVzS3pjMzk2YnQzYW9wVTZhd3FxcXNLTXFUMS80L2hZYUdObEJWZFV2aCtSeVR5VFMySXI5UGhLaHBhdlNNSldlU1dXQUZ1SVJaWUtLWVc1NEZkcXZhdFd2WDBNZkhKOG5YMTVlMmI5L3U4cldBUk1uc2RqdDY5ZXFGSzFldWNFNU9UdFBEaHcvSGwxRE1xQ2pLaDBRMHNmRDVBb3ZGOGhKa1d3d2huRTdHQUFsbjB3SFkzQjFFSlphTGd2ZW93aHc1Y2lTWmlDeloyZG1PY1UraTRoMDZkQWlabVprZ29xT2xKRDhBWU5jMGJaS3U2MCtqNEh0bGtxcXFtOXUyYlJ0UWdhRUtVU05JQWlTY3pRYWd3bm8zcXFBa3VDRkJaT2F2QVdEVHBrMFYzYlFvdEczYk5nQUFNNWUrQkhvaHE5VzZ6RzYzOTJEbVB3RDBxbDI3OW9Hd3NMQXdWOGNvUkUwaWZlSEMyWElCbkFmUUZVQWdBTmVOQ3E1YWNsR1EvSnd2ZkZ5aGlHZ2RnTms3ZCs2a25Kd2MxS29sczYwcmtzMW1LMXAxbWdIOHV5elhSRVZGN1E4TkRlM2s3ZTM5UFJIZDdlbnB1VmRWMVRFV2kyV3RTNE1Wb29hUUJFZzRXeDRLUHVqVEFYaENlaG1MNkNoNGIzSUwvNjFRRm92bGhLSW92MlprWlBUOTZhZWZNR0xFaUlvT29VYmJ1WE1uVWxOVHdjd0hORTJMS3V0MXNiR3hDYUdob1QyOHZiMC9CVENXbWRjb2lqSlQwN1EzSUJ1bkNuRmJKQUVTVGtWRWpJSVArUXJ2NVJBM3hzenppYWp2eXBVck1YVG8wRnRhYlZ1VW42N3JXTEprQ1FEQVlEQjhYTjdyWTJOamJRQ2VNcHZOVmdDekFieXVLSW9wSXlQanlSTW5UcVE3TjFvaGFnNzU2MXlJR3NKcXRmNEhRUFM1YytmdzQ0OC91anVjR21QSGpoMDRkdXdZbVBsRVpHUmttVzUvbFNReU1uSStnSWNBWENLaWdYNStmcitaVEtZMnpvdFVpSnBGRWlBaGFnNjIyKzB2QThDaVJZc2MrMUlKMThuSnljR2NPWE1BQU13OEE3ZDUyOHBpc1d6VmRUMENRRFNBOWtTMFB6dzgvSUhiajFTSW1rY1NJQ0Zxa0tpb3FKOEIvSFRwMGlXODk5NTc3ZzZuMnZ2NDQ0OFJIeDhQQUx1c1Z1dFh6cWpUYXJXZXpzL1A3OGJNYTRtb250Rm8vSStpS0ZPY1ViY1FOWWtrUUVMVU1NejhWd0RKNjlldmwybnhMclJueng2c1hMa1NBTkx5OC9QLzdNeTZvNk9qTXpWTkc4Yk1NNWlaaU9nRFZWV1hOMnZXek1lWjdRaFJuVWtDSkVRTm8ybmFCVjNYL3d3QXMyYk5LdXFoRUU1MDZkSWxUSjgrSFFDWW1aK1BqbzQrNVlwMk5FMzdKNEFoS0poMStVU2pSbzEyZGVqUTRRNVh0Q1ZFZFNNSmtCQTFrTlZxM2NETUgyVmtaT0Q1NTU5SGVycE1KbktXek14TVRKa3lwV2phKzllYXB0M3l3T2V5MERUdFI1dk5kamN6SHdkZzl2VDAvTjFrTXQzanlqYUZxQTRrQVJLaWhyTFpiQzh4ODVhVEowOWk0c1NKTWlqYUNYSnljakIxNmxRY1BIZ1FBUFpkdm54NVhFVzBlL0Rnd2NQTTNCbkFaaUpxUkVSYlRTYlQrSXBvVzRpcVNoSWdJV3FvMk5oWW04MW1HOHpNK3c4ZVBJZ3BVNllnTjFlV2I3cFZOcHNOMDZkUHg3NTkrOERNc1VUMDRPblRwM01xcW4ycjFacHFzVmo2TWZPSFJPUnBNQmcrVTFWMUlRb1dKQlZDWEVNU0lDRnFzTmpZMkNzMm02MGZNeC9hdjM4L25ubm1HYVNrcExnN3JDb25QVDBka3laTnd0YXRXOEhNcDJ3MjIvMlJrWkZwYmdoRjF6UnRpdDF1SHdNZ0M4Q3ppcUw4MnJGangwWnVpRVdJU2swU0lDRnF1TmpZMkpUczdPejdtSG5Qd1lNSE1XYk1HSnc4ZWRMZFlWVVo1OCtmeDFOUFBZWDkrL2VEbWEwMm02MWJiR3hzZ2p0amlvcUtXZ0hnUGdEbmlPZytEdytQQXlhVHllVE9tSVNvYkNRQkVrTGd5SkVqeVJrWkdiMlplWFY4ZkR6R2poMkx6WnMzZzFtMm15b05NMlBuenAxNDhza25jZnIwYVFEWWtKU1U1UGJrcDRqRllvbk16OC92eE15N0FmekpZRERzRGc4UGY5VGRjUWxSV2NobVFFNFFHaG9hNU9IaDhSSUFOR2pRWUdsU1VwSTd1cjZGdUMwcEtTbjJoSVNFNzRLQ2dveDVlWG4zYk5teXhYRDY5R2wwNnRSSmRvKy9Sa1pHQnQ1Nzd6M01uejhmT1RrNU9oSE50MWdzWTlQVDB5dDhvOXNiU1V4TXpHemF0T2x5Wmc0bW9pNEdnMkY0Y0hDd1YzeDgvSGJJWnFxaWhpTjNCMURWaFllSGh4cU54djhBK0ZQaG9RUm1IcUJwMnUvdWpFdUkyNkVveW4wQWxoRlJ5NFlORzJMYXRHbm8yYk1uaUdyMnJ3eG14cDQ5ZS9ET08rOGdJU0VCekh3QndIaE4wemE2TzdhYlVWWDEvd0I4Q01DTG1mOWpNQmhHdVdtY2toQ1ZRczMrYlhhYkZFVzVuNGpXQXFqTHpMOFRVUllLN3J0bjZibysybXExL3VEbUVJVzRaWGZlZVdkZFgxL2ZoVVQwSkFDWVRDYTgrT0tMQ0EwTmRYZG9ibkg4K0hITW16Y1B2LzMyR3dDQW1iOWo1dkZXcXpYVnphR1ZXV0ZpK3kwUk5XTG1ZM2E3ZldCMGRQUlJkOGNsaER0SUFuU0xWRldkd015TGlNakF6S3NOQnNPVGtaR1JyQ2pLSjBRMG5wbDFBRk0xVGZ2UTNiRUtjVHNVUmJrZndBZEVGQTRBL2ZyMXcxTlBQWVZXclZxNU9iS0tjZWJNR1N4ZnZoemZmLzk5MGFFakFGNjJXQ3cvdVRHc1c5YWhRNGM3dkx5ODFnRlFBS1F4ODhpcTBJTWxoTE5KQWxSK1JsVlYzd1V3bFpsMVpuN1hhclcrZG5VQlJWRmVBZkJPWVhLMFNOTzBpUUR5M1JLdEVNNWhVRlYxUElBM0FBUUR3RDMzM0lNeFk4YkFiRFpYdTF0anpJeW9xQ2lzV0xFQzI3WnRLenA4Q2NEYkZvdGxBUURkaVcwUkFDOEEzaWhZczhmbGsxTjI3dHhaNjczMzN2c29OemQzRUFCN3ZYcjEzbDZ6WnMyL1hOMnVHK2dBOGdEa0FyQVJrWXg3RWc3VjY3ZVdpM1hzMkxHMjBXaGNSa1REQWVRQWVOWmlzU3d0cWF5aUtNT0k2TjhBZkFGc1RrOVBIM0hpeEFuWmIwQlVhV2F6MlplWm4yUG1aNG1vT1FDMGJ0MGF3NGNQUjgrZVBSRVlHT2p1RUc5TFNrb0tkdXpZZ2JWcjErTFFvVU1BVURUT1oxRldWdGE4bzBlUFpqaTdUV2IyQXRBSVFETUFnU2hJaGlyRTRzV0xoNTQ0Y2VKeEFJYUFnSURkRXlaTStMaCsvZnJWYVRWTUc0QWtBT2NCWENRaW01dmpFWldJSkVCbEZCb2FHdVRsNWJXT2lEb0RTTTdQejM4ME9qcDY2NDJ1Q1E4UDcydzBHdGNCQ0dMbVdJUEI4SEJrWk9UWmlvbFlDSmN5S29veUdzQmtJaklCQUJHaFc3ZHVlT1NSUnhBUkVZSDY5ZXU3T2NTeVNVOVB4KysvLzQ0Tkd6Wmc1ODZkMFBXQ3poMW1QbFE0dStzTHVMQUhsNW5yQWdnRnNOZFZiUWgwQlJCTFJFNVBZRVhWSlFsUUdWd3owK3RrZm43K3cyVWRPQmdhR3Zvbkx5K3ZqVVIwRjJTR21LaUdGRVhweE13VGlHZ3dFVFVDQ3BLaERoMDZvRWVQSHVqY3VUUGF0bTBMVDgvS3NTTkRmbjQrVHB3NGdRTUhEbURIamgyd1dxMk85WTZZT1lXSTF1bTYvcm5WYXQxVEVmRXdjME1BM1FEOFdCSHQxVkFEQWV3aG9tUjNCeUlxRDBtQWJxSndBT2ozUkZRSHdHKzV1Ym45WTJOank3VlhRT3ZXcmYzcTFxMzdIUkhkRDVraEpxb3ZqL0R3OEFGRTlEZ1I5U0NpeGtVbnZMeThFQm9hQ3BQSmhMdnV1Z3V0V3JWQ2NIQXd2THhjZTdjbkx5OFBDUWtKaUl1THcrSERoMkcxV2hFVEUzUHRubWZKekx3ZHdCcUR3ZkJkWkdSa2hhN2x3OHlCS0pnOXVxWWkyNjFoUmdEWVFVUko3ZzVFVkI2U0FOMUFLVE85YnZXWG80Zk1FQk0xQ0lXSGgwY1lESVloUk5RTFFFY0FQbGNYTUJnTWFOcTBLVUpDUXRDeVpVczBidHdZOWVyVlE3MTY5ZUR2N3c4L1B6OTRlWG5CMDlQVDhVVkV5TXZMUTE1ZUhtdzJHMncyR3pJeU1wQ1dsb2JVMUZTa3BxYmk0c1dMT0hYcUZPTGk0bkQrL0huSExhMGl6SndMSUlhSXR1dTYva05oVDQvYkJzZEtBbFFoSkFFUzE1RUVxR1RYenZTYVpiVmEvK0dNaXErWklmYXBwbW5QUVdhSWllclBVMVZWTXpQM0FOQVpRSHNpYW9GcmtpSm5ZK1pjSWpyTnpFZUk2SURkYnQrUm41Ky9QelkydHRJTWhuVmxBcFNZbUlpLy9PVXZXTHQyTFF5R1c1OWNGaE1UZzdGangyTFhybDN3OWZXOTVldjM3dDNyOGw2L1VrZ0NKSzdqNGU0QUtwdWltVjRBaW1aNi9aL1ZhdjNDV2ZWcm12YWVvaWduQVB5YmlQNmlxbXBMbVNFbWFvQThpOFh5RzREZnJqcEdZV0ZoTFQwOVBVT1pPWlNJbWpKekFJQUFBQUZFVkIrQU56TjdFNUUzQ21aSEVZRGN3bDRjR3hIbE1uTXFnQ1FpdWdUZ2txN3JGd0FjQWhCcnRWcmo0TVFwNjFWTjQ4YU44Y01QY3JkZGlKSklBblNWME5EUUlLUFJXSzZaWHJkQzA3VHZ3c1BEenhYT0VIdWdidDI2ZXhSRjZhOXAyaGxudHlWRUpjWXhNVEVuQVp3RVVDVVhGYXhJaVltSmFOeTRzZFBLVlhZMTdmV0tpaWU3d1JjS0R3OFA5ZmIyM2xlWS9Kek16OCsveHhYSlQ1R29xS2o5ekh4MzRWVGJVQUQ3VENaVGhLdmFFMEpVVGVucDZaZy9mejZlZXVxcGNwZUxpWW1CMld4R1ZsYVc0L0crZmZzd2F0UW8zSDMzM1hqMDBVZHgrUEJoUjNsZDE3RnMyVElNSERnUVhicDB3Y01QUDF6cy9MVjFYbnZNWnJNNVlwazZkYXBqV1lSOSsvWVZxOE5tcytIOTk5OUhyMTY5Y08rOTkrTFZWMS9GbFN0WGlwVjU2cW1uTUcvZVBLU24zN2h6dkt6bGhMaVdKRUFBVENaVFg0UEI4QnNLcHJuL2xwdWJHMUVSKytOb21uWW1JeU9qS3pQL1NrU05EUWJEZHBQSk5OalY3UW9oS3IrY25Cd3NYYm9VSTBlT2hJK1BEOWFzS1htSVVGbkxGVm03ZGkwV0xGaUF6WnMzSXlnb0NETm56blNjbXp0M0x0YXVYWXVaTTJkaTkrN2QrTmUvL29WNjllcVZPL1laTTJZZ0xTME5QLzc0STVZdFc0YTllNHN2Y2ZUV1cyL2h5SkVqV0xWcUZkYXZYNC9MbHk5anpwdzV4Y3FzV2JNR3RXdlh4cWhSbzdCa3lSSmtaMmVYMkZaWnl3a2hycUdxNmpPS290aFZWV1ZWVlZlWnpXWjNMRmJpb1NqSzU2cXFzcUlvZGtWUnByZ2hCaUdFR3pCeklETVA0NnQ4KysyM1BHalFJRjZ3WUFHbnBhVnhhVzVXTGpvNm1sVlY1Y3pNVE1manMyZlBzOVE2aGdBQUhoQkpSRUZVT3M3djNyMmJ6V1l6MisxMlRrOVA1NGlJQ0Q1dzRFQ1o2c25Nekx6dWZHNXVMaWNuSi9QL3QzZnZVVkhYK2YvQW42OFpHQndVUVM0SjNzVmJwc0I4aHRTeXpMeVZ0WlhtYW1tbFdhMjcxV1p1dFZxbk9tZjFsTC9OMXRKc3YrVmEyMjRacGJXcnE2SGRkRE16dEpTWkFjUTdtaHFDM0VLQkFRYm04Lzc5Z2N5Q0FxSXdETUx6Y2M2Y0E1L1BlejZmSnpPZDQ2djM1MzJ4V3EwcVBUM2RjejRwS2NsenZxQ2dRTVhIeDZ1REJ3OTZ6dS9Zc1VPTkdqV3F6ci94ekprejZxOS8vYXVhTkdtU1dydDJiYjJmeFVYYVRWVlZnODJKUE5yekdDRFBUQzhBdXE3ci82KzVabnBkaGtxNzNmNGJUZE1PbzJxRzJGSk4wd1p3aGhoUiszVHMyREhvdW83T25UdkRhRFEydVYxTllXRmhucCtEZ29LZ2xFSmxaU1V5TXpQaGRyc3hhTkNnSm1VL2ZmbzBBS0JYcjE2ZVk1MDZkZkw4bkoyZERhVVVac3lZY2NGN0t5b3FMbGd3VTBUUXNXTkhBRUJtWm1hOTkyMXN1MVpJNHVMaXVobU54bWlsVkI4UmlRVFFEVlY3N25WRDFUWXBacVdVV1VRNjROek1TYVZVbVlpVUFpaFRTcFdpYWlMQUtRQ25sRkpaU3Fsc0VUbFdVVkZ4Yk8vZXZUL0RoMHM5dEZidHNnQTZOOVByZlFDL2hoZG1lbDB1emhBaklnQ1lQMzgrSG5ua0VTUWtKR0RhdEdtNDVaWmJNR1BHakFzRyt6YTJYV05VYjExeTRzUUpEQmt5cE41MjFkUFl5OHJLUEZQaWE0N2ZxUzUyY25KeVBEOVhGMFVBRUJvYUNnRFl0R2tUSWlNajY3MVBkblkyUHZyb0kyelpzZ1YzM25rbjNuLy9mUVFIQjE5MnUxYkNMelkyOW1xajBhaWhhbnVPWVNJeUdFQkhBQTF1S256K3VYT0w4M2FxY1c1Z3piYlY3VTBtRTZ4V2F5bUEvUUNTZFYxUEVoRzczVzdmaDZxTll0dXRkbGNBMVp6cHBhcVd2WjltdDl1OU50ajVVbFhQRURNWURCdEZoRFBFaU5xcDBOQlF6SjA3RjdObno4YmF0V3N4YTlZc2ZQbmxsNWZkN21LNmR1MkttMjY2Q1lzWEw4YkNoUXZScjE4L0hEbHlwRmJ2RFFEMDZkTUhnWUdCU0V4TXhLeFpzMUJlWG83VnExZDd6dmZzMlJQUjBkRjQ4ODAzc1dqUkloUVZGZUdERHo2b2RSK3IxWXFsUzVkaS92ejVDQThQUjBaR0Jnb0xDekY4K0hCUHU5bXpaMlA2OU9uNDlOTlBQVDA3ZFdsc094OFJUZE1HaThoWUFIY3FwVzRRa1ZvaFJRUVJFUkhvM3IwN3VuWHJodkR3Y0VSRVJDQThQQnpoNGVFSURRMUZRRUFBQWdJQ1lES1pFQkFRQUtCcUlIbDVlYm5uOWNzdnZ5QXZMdzk1ZVhuSXpjMUZmbjQrVHAwNmhjek1UT1RrNUpoMVhiY0NzQm9NaGprQVlMVmFTNVZTTzBVa0VjQldtODJXaG5iV1M5U3VGa0pzeXA1ZUxVM1R0TjRBTm92SU5VcXAwMHFwT3gwT3gyNWY1eUtpNXFVYXVSQmlhV2twek9hTHJ4dFpzMTNOQlF3ek1qSXVXTXp3L0FVS25VNG4zbmpqRFd6ZHVoVWxKU1hvMDZjUEZpOWVqSktTa2xydjNiNTlPNVl1WFFvQWlJaUl3Smd4WTdCczJUTFBkVEl5TXJCdzRVSWNPblFJQXdZTXdOU3BVL0hTU3k5NXpoY1VGT0NWVjE3QnpwMDdVVkZSZ2Vqb2FNeWJOdzhqUm96dy9CM2w1ZVdlZit3YjBzaDJMYmtRb2xIVHRCdEY1RzRBVXdEMHJEN2g1K2VINk9ob0RCdzRFRU9IRGtWTVRBejY5dTNicUwrektWd3VGNDRmUDQ2MHREU2twYVhoOE9IRHlNakk4TXphT3ljTHdQcHpxNk4vZzNZdy9LTGRGRUFXaTJXQ2lLeHJ5cDVlTGUzY0htTHJSR1FjdUljWVVadlUyQUtJbXNUckJaRFZhaDJzNi9xOUl2S0lpUFFBcW5wM29xT2pjZTIxMTJMMDZOSFFOTTFYSzJGZm9LS2lBcW1wcWRpMmJSdjI3Tm1EdzRjUDE5d1UrRFNBOTBSa2pjMW1TL1Z0VXU5cEZ3V1ExV3I5clZMcWJSRXhBRmdySWszWjA2dWwrV21hdGxKRUhsRlZlNGd0c052dHIxMzBYVVIwUldBQjFDSzhWUUFaTFJiTFJCRjVWa1JHQVZWRlQweE1EQ1pNbUlBSkV5WWdJdUxLbUh4V1VGQ0FyVnUzNHF1dnZvTGRicTlaRE8zV2RmM1BLU2twR3dHNGZadXllYlgxQXNocmUzcTFOTzRoUnRRMkthWENBSXdFc05IWFdkcXd1d0FraVVoK2MxeXNUNTgrSFVKQ1F1NDFHQXpQQWJnYUFIcjA2SUZiYjcwVmt5ZFBScmR1M1pyak5qNlRrNU9ERFJzMjRJc3Z2c0JQUC8wRUFGQktIUk9SUDR0SVFuSnlzclBoSzF3WjJtd0JWRDNUUzBSK2phcHBnciszMiswK24rblZGSnFtL1ZwRVBnQVFxSlQ2K3N5Wk05T09IajE2eHRlNWlPanlLYVdDQUF3QnNQTmliZW15WFE4Z1hVU0ttbmdkc1ZxdGR5dWxYanUzbVM5aVkyUHh3QU1QWU96WXNRM080cm9TS2FXd1k4Y09yRjY5R3NuSnlkV0hzM1JkLzZQRDRWaURLM3lmdmJiMWJaMHpaTWlRU0pQSlZHdW1sODFtYXpVenZab2lMaTV1K0xrWllsMlZVdWtBT0VPTTZBcW1sREtoYXEyWEhnQWlBSGgzUkd3TDJiVnJWNjlObXpZdGNMbGNYZjM4L0g2NTlkWmJYNzNwcHB1T3RIQ01jZ0M1QUg0R2tDTWlyb3UwcjVmRllobG1NQmhlQjNBakFJd2NPUksvL2UxdkVSTVQwenhKVzdtREJ3OWkxYXBWMkxadFcvVWhtOXZ0bnBlU2tyTERoN0dhcEUwV1FCYUw1V1dEd2ZBQ1d2bE1yOHRWYzRZWWdGVTJtKzEzdnM1RVJKZEhLU1dvMnVrK0FJQS8ydEFXUlI5ODhFR1hqei8rK04yS2lvcFJBTW9qSXlPZitmREREejlwd1FnNnF0YTZLUWZnRXBGTG51WWRIeDhmNkhhN1h6WVlERThCd0lBQkEvRFVVMC9WbXJIV25qZ2NEcnorK3V0SVQwK3ZQdlJPU1VuSk13Y1BIbXhxNzFxTGE1TUZFS29HRGk5eHVWeUxXL3RNcjh2VnYzLy96cDA2ZFZyb2NEaWVSVHRmeklxSVdqV2pwbW5MUk9RSkFOQjFmYm5ENFZpQUsyQU1ZMXhjbkdZd0dENFVrV3VDZzRNeGQrNWNUSjQ4dWMwOTZycFVTaWw4OGNVWFdMWnNHZkx6ODZHVU9xYVVlc0RoY0NUNU90dWxhTi9mSWhFUnRRaXIxZm9RZ0xjQWRGQktiUzB0TGIzM3dJRUR6VElvMlJzc0Zzc2ZEQWJEVWdERzY2NjdEb3NXTFVKNGVMaXZZN1VxaFlXRmVPbWxsNm9maTdtVlVvdnNkdnZMdUVJV1ZHUUJSRVJFTFNJMk5uYUUwV2hjSnlMZGxGTEgzRzczWGFtcHFYdDluYXVtK1BoNGYxM1hWNGpJb3gwNmRNQWYvdkFIVEowNnRkMzMrdFJIS1lWTm16YmgxVmRmUlVsSkNaUlNIeFVWRlQxODVNaVJjbDludXhoK28wUkUxR0lHRHg0Y1pUYWIxd01Zb1pRcVZrck5iQzBMdk1iSHh3ZnJ1cjVHUkNhR2hZWGg5ZGRmeDlDaFEzMGQ2NHFRa1pHQmVmUG1JU3NyQ3dCMk9KM095YTI1aHc4QUdyZDlNQkVSVVRQSXk4c3I3dGl4NDJxVHlkUlRSSVlEdUtkYnQyNlNsWlcxM1plNSt2ZnYzOWxrTW0wUmtkSDkrdlhETysrOGcram9hRjlHdXFLRWhvWmk0c1NKc05sc3lNM043ZVhuNTNkSFdGalltdHpjM0ZKZlo2c1BDeUFpSW1wUkJRVUY3dXpzN1A5RVJVV2RFWkh4QU1aRlJVWEZkZTdjZVhOK2Z2NWxUMVcvWEQxNjlEQjM2ZEpsZzRqY0dCTVRnM2ZmZlJjaElTRXRIZU9LWnphYmNmdnR0MlB2M3IzSXpNeU1NQnFOWThQQ3dqN096YzF0OGUrME1mZ0lqSWlJZk1acXRZNEY4QW1BTUtWVXVzRmdtSlNjbkp6UmdoSDhOVTFiSXlKVCt2WHJoL2ZlZXcrZE9uVnF3ZHUzUFU2bkU0ODk5aGoyN3QwTEFGdkx5OHR2VDA5UGIzVkZVSnRaYjRLSWlLNDhOcHZ0djdxdVh3c2dUVVNHNkxxK1c5TzA4UzExZjAzVEZvbklsTzdkdTJQbHlwVXNmcHBCWUdBZ1ZxeFlnWDc5K2dIQU9KUEo5SCsremxRWDlnQVJFWkhQeGNiR2R2VHo4MXNONEc1VWJicjVSNXZOdHR5Yjk0eUxpeHRqTkJyL0d4Z1lpQTgvL0JDOWUvZjI1dTNhbmF5c0xFeWZQaDNGeGNWd3U5MVRVbEpTMXZzNlUwMGNBK1I5Z2YzNzk5L2tkRHEvcTZ5c0xQUjFHQ0tpMXVqMDZkTVZXVmxaYTZPaW9xQ1V1bGxFYm91TWpJenUwS0hERjRXRmhjMithR0o4Zkh5NGlHd0JFTFJnd1FKY2YvMzF6WDJMZGk4b0tBaTlldlhDMTE5L0RZUEJNQzR5TWpJaE96dTcxYXdZelI2Z2huV3dXcTJsYnJlNzFvYWpScU14dU9ZeG85RVliTFBaL0ZIUHlxWTlldlJZWWpLWmVoMDllblNHbC9NU0VWM3hMQmJMSklQQjhBR0F6a3FwM1c2M2UwcHFhdXJQelhrUHE5VzZCc0M5NDhhTnc2dXZ2dHFjbDZienZQenl5MWkvZmowQWZHV3oyVzcxZFo1cUxJQWExa0hUdEdLNzNlNVg0NWlmMVdxdHNObHNucy9PYXJXcW1nV1FwbWxsTlh0N3BHb0ZMVkZLZVhiTzlmUHpDN0hiN1IxUjFkVkxSRVExREIwNmRMQy92LzlHRWVtdmxEb040RzY3M2I2ek9hNnRhZHBvRWRrV0hCeU1EUnMySUNnb3FEa3VTL1VvS1NuQmxDbFRrSmVYQjEzWEp6c2NqZzIremdRQWZoZHZRcGRLUkFMUzB0SjZvSUc5YnF4V3F3SUxVQ0tpT3UzZHUzZS94V0laQnVBVEVabWdsUHBHMDdUSDdYYjdlMDI4dEFCNEZRRG16Sm5ENHFjRmRPellFVTg5OVJSZWVPRUZpTWhpQUJ2UkNyYkw0Q3l3aXhBUlkyeHNiRjZOVnpZQTFEem02NHhFUkcyUncrRW90TnZ0RTNWZFh5WWlKaEY1VjlPMEZhampmOTZIRGgzYXRUSFgxRFJ0bklnTWo0eU14RDMzM05Qc21hbHVFeVpNUU8vZXZTRWlRNnhXYTZ2NDRGa0FYWVJTeXAyYW1ocGU0eFVKQURXUCtUb2pFVkVicGpzY2pxZVZVZzhDS0JPUnVacW1mYTFwV2tSMWcvajQrR0NUeWJSTjA3U0hMM1l4RVprSEFQZmRkeCtNUnM0RGFpbEdveEZ6NXN5cC92VUpYMmFweGtkZ0RUTXFwUzUxOFNZVEFGVDNGQkVSVWRQWjdmYlZtcWJ0RjVGMUluSXpnTjJhcGsyeTIrMTdkVjMvUUVTdUJ2Q1gyTmpZeE5UVTFKeTZycUZwV204QXZ3b01ETVRkZDkvZGt2RUp3Smd4WXhBVUZJU2lvcUliNHVQanIwNU9UajdneXp3c2dCcG1OaGdNSFdKaVlpNG9adW82ZGs1bnQ5dGRkTEdlb2I1OSs2NEJvRGZVaG9pSS9zZHV0KzhaT25Ub01IOS8vM1VpTWxKRXZ0YzBMVkZFN2dJQUVRbjE4L1A3RzZyV0VxckxKQUF5YXRRb0JBWUd0bGh1cXRLaFF3ZmNkZGRkU0VoSUVGM1had040enBkNStBaXNBUUVCQVYyY1RxYzlMUzB0c3NhckJ3RFVQRmJ6UFdhek9icWlvdUxreGE1OTdOaXg2V0FCUkVSMFNmYnUzWHZhWUREY3JKVDZPNENPSW5MdmVVMG1hNW8ydGE3M2lzZ01BTGoxMWxZekU3dmRHVE5tREFCQVJIN2w0eWdzZ0JvU0VCQVE3WEs1amwzS2V6cDE2alRjNlhUdThWWW1JcUwyTGprNXVjTHRkaThIVU9jUUJSRlpZYkZZYXUxbWFyRllRcFJTSXdJQ0FqQnk1TWdXeVVrWGlvbUpnZGxzaGxKcVNNMXhYTDdBQXFnQkhUdDJ2TkhwZFA1NEtlOEpEUTJkY2ZiczJjM2V5a1JFMU41ZGZmWFZZVWFqY1NQT2pibXNRNVRCWUhpejVnR2wxSEFSa2NHREI4UGYzOS83SWM4cEx5OXZWTHVDZ2dMbyt2OGVDdWk2anVQSGp3TUEzTzYyczF5Y241OGZoZzBiVnIwK1hvdnQrVllYRmtEMTh3OExDNXRaVUZDd3NaN3pBc0EvTURDd0c2b2VaZWtoSVNGM21VeW1QZ1VGQmExcXZ4TWlvcllrTURCd2xZajB2VWl6KzYxVzY4VHFYNHhHNHhBQUdEaHdvRmV6MWFUck91Njc3ejVzM2JyMW9tMmZmLzU1ZlBubGw1N2ZTMHRMTVczYU5BREFjODg5aDNmZWVhZFdnWFMrMHRKU2ZQMzExNDNLdFhMbHlrYTE4NWE0dURnQWdGSnFtQzl6Y0JCMFBjeG04N1ZsWldVWkxwZnIvRkhxU3RmMUVnQkdUZE9LUmNULzdObXptd0RvNWVYbDJTZFBubndNOVhUTEVoRlIwMVZXVnM0eUdvMWZBNWdsSXRlaDdrVmxSU24xZG14czdORFUxTlFTcFZTY2lHREFnQUZleXpWcDBxUUxqaFVVRk9CUGYvb1RWcXhZY2NHNTVjdVhvMi9mdmtoUFQwZHVibTZ0c1VsbXN4bHV0eHRLS2J6ODhzdDQ2YVdYWUxmYkVSOGZYK2U5ZFYzSFgvN3lGL1RyMXcvUjBkRjF0dG15WlF2R2p4K1BUejc1Qkk4KyttaXR6SldWbGNqTHkwTmtaTld3MXVqb2FDeGJ0dXpTUG9CRzZ0T25Ed0JBUkFaNTVRYU54SldJR3hZTTRFd0Q1d1dBUDFqd0VCSDVSRnhjM0VDajBmaTRVbXFhaUhRNy83eFM2bTI3M2Y2NDFXcmREbURVcWxXcjZpMGlta05tWmlaQ1FrS3dkdTFhVEo0OEdhR2hvUUNxQ3FHUFB2b0lUenp4QkRJek05RzllM2ZQZXg1Ly9ISGNjODg5Nk5xMUs0eEdJd1lPSElpaW9pSk1tREFCcjd6eUNuNzU1UmRrWjJjak96c2JreWRQUm5oNE9CNSt1UDRsajVSU3FIckNWS1c2WitpMjIyN0Q1NTkvanJGanh5SWtwR3FJMUxwMTZ3QUF1M2Z2eHBvMWEvRGFhNjgxKzJkeXZnTUhEdUQrKysrSFVzcGh0OXMxcjkrd0h1d0JhbGhEeFE5UXRaUTNpeDhpSWg5SlNVazVCT0FQQUo2eFdDeDNHZ3lHUndEY2duUGpnMFRrTVl2RmtxQ1U2aWtpbmg0T2I3bnZ2dnV3ZnYxNkZCVVY0YUdISG9MRllrRmtaQ1ErKyt3elRKbzBDVzYzR3pObnpzUi8vL3RmQU1BMzMzd0RBQmc5ZWpSbXpacUZhNjY1Qmw5OTlSV0Nnb0tnbE1MbXpadlJzMmRQUkVWRklTWW1CbjM2OUVHWExsMDhSYzNPblR2eHIzLzlDMHVYTHZVVVBZc1dMY0tnUVlNd2ZmcjBlbk5XRno1QVZTK1EwK2xFWldXbHAwZG93d2J2YmRkVlhSU0tTS05XNy9ZV0ZrQkVSTlFXdUIwT3gzOEEvQ2MrUGo1Y0tmVTdwZFE4RVlrd0dBenZBdWdDQU1IQndWNFBZamFiRVJNVGc4ek1US1NrcEtDNHVCaEJRVUVJQ1FtNVlGRDB1blhyY1BUb1VVeWFOQW1Sa1pGNDl0bG44ZHh6ejBGRU1HWEtGRHo1NUpQbzBhT0hwNzJ1NjVnd1lVS3RhNVNVbE9DV1cyN3huQzhzTEVSb2FDaisvdmUvQXdEbXpwMkx1KzY2cTk2OCtmbjUyTEZqaCtmMzBhTkhOL2t6YUVpblRwMEFBRW9wbjI3RXhnS0lpSWphbE9UazVEd0Fpd0c4R2hzYkcyODBHaDhWa1FlQXFzWDR2TzNRb1VQNC92dnZjYzg5OXlBK1BoNGlndno4Zkt4YnR3NlZsYlgzeUY2eVpBbkt5c293YTlZc3ZQRENDekFZRERoejVneE9uandKRWNFLy92RVBWRlpXNHVUSms4akt5c0tvVWFNYVBkaTVwaGRlZUFFbWt3bVRKazFDVUZDUXA2Zm56VGYvTjFudTJXZWZ4WklsUzVyMnh6ZUN5VlExZVU5RXZQOWxOSUFGRUJFUnRWVVZxYW1wdXdEczBqVHQvcHJqWXJ3bE9qb2FpeGN2QmdDa3BhWGgxS2xUNk5peG82Zm42ZnppSlRBd0VJc1hMOGJVcVZQUnUzZHZKQ1ltWXRXcVZlalpzeWRFQkdWbFpiajk5dHR4MVZWWHdlbDBlbVpRQWJpZ0oraDhBUUVCU0V4TUJBQXNYcndZQlFVRkNBNE94aDEzM0lIUFAvLzhndmJmZi85OWsvNzJLdzBMSUNJaWF2TkVwQVJBY0ZsWm1lY1JqRGVjT1ZONzZHaFpXUm5Dd3NKcTlmeFVEMEFHZ01URVJNODArWmt6WjJMNjlPbll1TEZxOVpXMWE5Zml4SWtUdU82NjYvRDg4OC9EMzkrL1ZnRlVYRnlNblR0MzFwdmwrdXV2ci9YNzczNzNPN3oxMWxzQXFnWkt2L0xLSzdqOTl0c0JBQzZYcThYV1IzSzVYTlVaeWxya2h2VmdBVVJFUk8zQkdRREJaOCtlOVdvQmxKT1RneDA3ZHNEdGRtUGF0R2xZczJZTmV2WHFoZSsrK3c3anhvMERBTng0NDQyZTloRVJFWmd6Wnc3Njl1Mkx2bjM3b21mUG5wNXp3NFlOUTBKQ0FrNmNPSUhBd0VBc1dMQUFlWGw1Q0E5dmNLdkpPdjN3d3crSWpvNzJERUIrLy8zMzhlV1hYMkwyN05rQWdPUEhqMS9XZFMrSDAra0VBSWhJY1l2Y3NCNHNnSWlJcU0xVFNwMFVrVjdaMmRubzF1MkMyZkxOYnVYS2xkQTBEZjM3OTBkaFlTR1dMMStPeXNyS0MvWWhHekZpQkVhTUdJR2NuQnpZYkRha3BhVjVCaXlmT0hFQzJkblowRFFOQ3hjdWhOMXV4MXR2dllWMzMzMFhRRlZQeWgxMzNOR29QTnUzYjhmRER6OE1FWUcvdnovZWVlY2RMRjI2RkZGUlVSZ3hZZ1RXckZtRG9LQWdsSmFXWXNTSUVjMzdZWnduUHo4ZkFLQ1VPdTNWRzEwRUN5QWlJbXJ6bEZMSFJPU0dreWRQd21xMWV2VmVwYVdsU0VoSVFGQlFFS1pNbVFLejJZeW9xQ2k4L3ZycnNGZ3N0ZHF1WExrU24zMzJHUUlDQXFCcEdzYU9IWXZ0Mjdmam4vLzhKeW9ySy9IWVk0L2gwMDgvUlZaV0Z2YnYzNC9CZ3dkNzNtc3ltVHhqZk9wUzh4SFkvUG56NFhLNThQYmJiOFBwZEdMWnNtVVlQbnc0U2twS0VCRVJnWDM3OXVIKysrL0hndzgraUpreloxNndsbEJ6T24zYVUvZGtlZVVHamNRQ2lJaUkyb01VQUE4Y09uVEk2emN5bTgzWXVuVXJ6R1p6cmVNSER4NUU1ODZkYXgwYk4yNGNwa3laZ3F1dXVnb0E4UHZmL3g3RnhjVjQ0SUVITUg3OGVFK1B6WXdaTTZEcmVxMXRMRnd1MTBVSFFsZjc2cXV2c0dMRkNnd2FOQWhyMXF4QldGZ1lWcXhZZ1EwYk5tRDgrUEg0MjkvK0JyUFpESXZGZ3FlZmZocEpTVW40ODUvLzNNUlBvbTQvL2ZRVEFFQkVEbnJsQmtSRVJGUkYwN1RickZhcm1qTm5qdkttRzI2NG9kNXpTVWxKNnVhYmIxWXZ2dmhpdlcyY1RtZWR4d3NMQzFWT1RrNnRZeHMzYm13d1MySmlvdWZuUTRjT3FYMzc5dFU2djJmUEhwV1ptWG5CKzhyS3l0U3BVNmNhdkhaVFBQUE1NOHBxdFNwTjAyYjY4cjhKYm9WQlJFUnQzdFZYWHgxbU5wdHpBd01EWmR1MmJmRHo0d01RWDNDNzNSZ3paZ3lLaTR0VldWbFo5LzM3OS92c01SaDNneWNpb2pidndJRUQrU0ppS3kwdHhZOC8vdWpyT08zV3ZuMzdVRkpTQWhFNTZNdmlCMkFCUkVSRTdZUlM2bU1BK09LTEwzd2RwZDJxM3Z0TUtiWFp4MUZZQUJFUlVmc2dJaHNBcU8zYnQ2T3N6S2RyOExWTExwZXJlcE5WQmVBREg4ZGhBVVJFUk8yRHpXWTdvcFRhVWxSVWhNOCsrOHpYY2RxZDdkdTNvN0N3RUVxcDNYYTdQY1hYZVZnQUVSRlJ1NkdVZWdNQUVoSVM0SGE3ZlIybjNkQjEzYk03dmNGZ2VNdkhjUUN3QUNJaW9uYkU0WEJzQnBCNjh1Ukp6NTViNUgzZmZ2c3REaDA2QktYVWtlVGtaSjgvL2dKWUFCRVJVZnVpM0c3M0FxQnFGZWJxZmFuSWU4ckt5dkRhYTY4QkFKUlNmMExWR0NDZk0vbzZBQkVSVVVzNmZmcDBSbFJVVkx6VDZSeVVtNXVMTVdQRytEcFNtN1ppeFFva0pTVUJ3SGQydS8xcFgrZXB4aDRnSWlKcWQ1UlNqd0xJVDB4TTVMUjRMMHBLU2tKQ1FnSUFuS21zckh6UTEzbHE0a3JRUkVUVUxsa3NsbDhaREliRW9LQWdmUHp4eDRpS2l2SjFwRFlsTHk4UDk5NTdMd29MQzVWU2FyYmRibThWWTMrcThSRVlFUkcxUzluWjJZY2pJeVBEWEM3WGlGMjdkbUhpeElrSUNBandkYXcyb2FTa0JQUG16Y09KRXllZ2xQcllicmYveWRlWnpzZEhZRVJFMUc2NVhLNC9LcVcySGoxNkZIUG56dVdnNkdaUVZsYUcrZlBuWSsvZXZRRHd3eSsvL1BLSXJ6UFZoVDFBUkVUVWJ1WG01cnJEd3NMV0dZM0c4Ym01dWQzVDA5TXhZY0lFYnBaNm1Wd3VGMTU4OFVYczJMRURTcWwwZzhFd1p2LysvU1cremxVWEZrQkVSTlN1NWVibXVzNFZRWGVlT25VcTRvY2Zmc0RvMGFOaE5wdDlIZTJLY3Zic1dUenp6RFBWeGM4eGw4czFPaVVsSmQvWHVlckRBb2lJaU5xOTNOemMwcENRa0xWK2ZuNDM1dWJtOXR5eVpRdXV1KzQ2ZE9uU3hkZlJyZ2cvLy93ekhuMzBVYVNucDBNcDVYQzVYR1BUMDlPemZaMnJJU3lBaUlpSUFPVGw1WlYyNnRRcHdXUXlEU2d1TGg2NmVmTm1kTy9lSGRIUjBSRGhwT202S0tYdzNYZmY0Y2tubjhUcDA2Y0JZRk51YnU3RWpJeU1RbDludXhnV1FFUkVST2NVRkJTNHM3T3oveDBaR1dtc3FLaTRZZXZXcllhZmZ2b0oxMTU3TFRwMDZPRHJlSzFLVVZFUmxpeFpnamZlZUFObFpXVzZpTHhoczlsbW56MTd0c0xYMlJxREJSQVJFZEY1c3JPenY0bU1qTndHNE9halI0OTIyYlJwRTNyMDZJRStmZnEwKzk0Z3BSU1NrcEl3Yjk0OEpDY25ReWwxQ3NCMHU5MytWMTludXhUdCsxc2tJaUpxd0tCQmc0SUNBd1AvVDBSbUFvREZZc0hUVHorTklVT0crRHFhVHh3K2ZCakxseS9IcmwyN0FBQktxWDhycFg3amNEaGEvU092ODdFQUlpSWl1Z2hOMDhZRFdDb2ljUUJ3MjIyMzRhR0hIa0svZnYxOG5LeGxIRDkrSEt0WHI4YjY5ZXVyRHgwQXNNQm1zMzNtdzFoTndnS0lpSWlvY1F4V3EvVTNBQllDaUFLQUcyNjRBYk5telVKOGZIeWJlelNtbEVKS1NnbysvUEJEZlBQTk45V0g4d0FzdHRsc0t3RG92a3ZYZEczcjJ5SWlJdkt5K1BqNFFLWFVFMHFweDBXa053RDA3OThmVTZkT3hjMDMzNHlJaUFoZlIyeVNnb0lDZlB2dHQxaTNiaDMyN2RzSEFOWGpmRlk2bmM3bEJ3OGVMUEp0d3ViQkFvaUlpT2p5R0RWTnV4L0FVeUppQVFBUndjaVJJM0hISFhkZzJMQmhWOHc2UW1mUG5zV2VQWHV3YWRNbWJOKytIYnBlMWJtamxOcDNibmJYZXdBcWZadXllYkVBSWlJaWFpSk4wNjVWU3MwUmtja2ljaFZRVlF3TkhUb1VvMGVQeHZEaHd6Rnc0RUQ0Ky92N09pb0FvTEt5RWtlT0hNSHUzYnZ4N2JmZnd1RndRQ2tGQUZCS0ZZaklCbDNYMzNVNEhFaytqdW8xTElDSWlJaWFqMTljWE55ZElqSmRSRWFMU05mcUV5YVRDVU9HRElIRllzRTExMXlEZnYzNklTb3FDaWFUeWF1Qktpb3FrSjJkall5TURPemZ2eDhPaHdOcGFXa29MeSt2MlN4ZktiVU53TDhNQnNPL2s1T1RyNGkxZkpxQ0JSQVJFWkYzU0Z4YzNEQ0R3WEMzaUl3QkVBdWcxZ1pqQm9QQnM5cDAzNzU5MGJWclY0U0VoQ0FrSkFUQndjSG8zTGt6VENZVC9QMzlQUzhSUVVWRkJTb3FLdUJ5dWVCeXVWQlVWSVF6Wjg2Z3NMQVFoWVdGeU1uSndiRmp4NUNSa1lHZmYvN1o4MGlybWxLcUhFQ2FpR3pUZGYwLzUzcDZWSXQ5TXEwQUN5QWlJcUtXNFcrMVd1T1ZVcU1CREFjd1dFVDY0THlpcUxrcHBjcEY1Q2VsMUFFUjJlMTJ1Nyt0ckt6OE1UMDkzZVhOKzdaMkxJQ0lpSWg4UjJKaVl2cjYrL3NQVVVvTkVaSHVTcWx3QU9FQXdrV2tDNEFBcFZTQWlBUUFNS0hxMys3eWM3MDRMaEVwVjBvVkFzZ1ZrVHdBZWJxdW53S3dEMEM2dytISXdCVStaWjJJaUlpSWlJaUlpSWlJaUlpSWlJaUlpSWlJaUlpSWlJaUlpSWlJaUlpSWlJaUlpSWlJaUlpSWlJaUlpSWlJaUlpSWlJaUlpSWlJaUlpSWlJaUlpSWlJaUlpSWlJaUlpSWlJaUlpSWlJaUlpSWlJaUlpSWlJaUlpSWlJaUlpSWlJaUlpSWlJaUlpSWlJaUlpSWlJaUlpSWlJaUlpSWlJaUlpSWlJaUlpSWlJaUlpSWlJaUlpSWlJaUlpYXpmOEhxRXB2c0gzMGZySUFBQUFBU1VWT1JLNUNZSUk9IiwKCSJUaGVtZSIgOiAiIiwKCSJUeXBlIiA6ICJmbG93IiwKCSJWZXJzaW9uIiA6ICIxMyIKfQo="/>
    </extobj>
    <extobj name="ECB019B1-382A-4266-B25C-5B523AA43C14-6">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10">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11">
      <extobjdata type="ECB019B1-382A-4266-B25C-5B523AA43C14" data="ewoJIkZpbGVJZCIgOiAiMTM1ODYzMzE0NDAzIiwKCSJHcm91cElkIiA6ICIxNTM5NjkzOTY2IiwKCSJJbWFnZSIgOiAiaVZCT1J3MEtHZ29BQUFBTlNVaEVVZ0FBQXJVQUFBSzRDQVlBQUFCcVBnV2ZBQUFBQ1hCSVdYTUFBQXNUQUFBTEV3RUFtcHdZQUFBZ0FFbEVRVlI0bk96ZGVYZ1VWZnIvL1U5MU5nSWtDc2dPS29xSXlOWWRZTUFCaEJoRUZrY0JSVFlOMnlpT0l6T0lJeWdpSVBoVkVSNUZBWUZ4WVZFWU5JaUlHSCtpREloTVJFdzZDbEVaUlJRUUNBZ0VDSUZzZlo0L2t2U2trdzVKSUVtbncvdDFYYm5TVlhWTzFWMVpxdTQrZmM0cEN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VmsrVHFBaStGd09HSWwzZWJyT0NxaFExbFpXZTIvL2ZiYkk3NE9CQUFBb0NMWWZCM0FSU0toOWE1aFFFQkFOMThIQVFBQVVGRUNmUjFBV1lpUGovZDFDSlZHZEhTMGR1M2FwZXpzN045OEhRc0FBUDdNNFhCOEppblMxM0g0bWQ4ek1qSWN1M2J0MmwvUkI2NFNTUzBBbERXNzNiN2RzcXhPdm83RDN4aGpUaGhqSEltSmliLzRPaGFnREpEUWx0NFZ3Y0hCZjVLMG9LSVBURklMQUY2UTBGNFl5N0pxU2JwSDB2TytqZ1VvSzN3aVhESi8vZXRmRlJjWEowbDdmSEY4a2xvQU9BOXVaaVgzeUNPUGFNdVdMVExHN1BaMUxBQXVQZjQrVUF3QUFBQWdxUVVBQUlEL0k2a0ZBQUNBM3lPcEJRQUFnTjhqcVFVQUFJRGZJNmt0eHRhdFd4VVJFYUdWSzFkNnJOKzVjNmNpSWlJVUVSR2hEaDA2S0NvcVNrOC8vYlJPbno1ZG91MEFBQUFvT3lTMXhWaS9mcjJhTkdtaTlldlhlOTIrZGV0V2ZmWFZWL3JuUC8rcG4zLytXZE9tVFN2VmRnQUFnSXJ5NXB0dktpVWx4ZXUyWWNPR1ZYQTBaWXVrOWp4T25UcWx6ei8vWEpNblQ5WlBQLzJrM2J1OVQ3MW9zOW5VckZrelBmREFBL3JpaXkva2NybEt0UjFBMWJGLy8zNWxaR1JjMUQ3T25qMnJqUnMzbGxGRUFDcGFjbkt5cGs2ZHFxaW9LSFhzMkZFMzMzeXpGaTFhSktud0o3azllL2JVWC83eUYyM2F0TWxqSDNubDB0TFMzT3NXTFZxa1hyMTY2ZURCZzVLa2pJd00zWHp6elNYNnluUG16Qm05K09LTDd1WHg0OGU3WHg4K2ZOajkrcUdISGlyYkgwb0Y0T0VMNXhFYkc2dG16WnFwUzVjdTZ0aXhvOWF2WDYvcnI3Kyt5UExwNmVrS0RRMlZ6ZWI5dlVKeDJ3SDR2NlZMbCtydzRjTjY4Y1VYZGNjZGQwakt1ZkdrcHFhcWR1M2FIbVZmZXVrbHI5Y1VsOHVsRjE1NFFkZGVlNjJ1dWVZYXI4ZEpUazdXL1BuekZSY1hwNU1uVDZwNjllb2FPblNveG8wYnA1MDdkMnJreUpHU0pNdXlGQllXcGh0dXVFRjMzWFdYSWlQLzk5VFB2SEpidDI1VjllclZKZVhjTk5lc1dhTmx5NWFwVWFOR1pmRWpBUzRwV1ZsWit2T2YvNnllUFh0cTllclZ1dXl5eTdSLy8zNTNJcHBuNjlhdENnME5WVXBLaW5iczJLRlhYbmxGbjMvK3VaNTY2aW12ZWNLbm4zNnFGU3RXYVBIaXhlNy96ZURnWUczWnNxVlU4WTBaTTBZelo4NlV5K1dTeldiVHp6Ly83TFZjVWVzck01TGE4MWkvZnIzNjllc25TZXJYcjU5ZWZQRkYvZjN2ZjFkZ29PZVB6ZVZ5NlljZmZ0RENoUXQxenozM0ZOcFBjZHNCVkIxVHBrelI1TW1UdFhqeFlzWEd4a3FTMXExYnAwMmJObW5ldkhtRnl1L2Z2MStqUjQvMnVxOEhIbmhBeGhoWmx1VmV0M0hqeGdxOWFRSW9uVDE3OXVpMzMzNVRkSFMwKzQxc3MyYk4xS3haczBKbExjdFNyVnExZE91dHQ2cHo1ODRhUG55NDNubm5IUTBaTXNTajNPN2R1elZqeGd6Tm1ERkRyVnUzdnVEWUJnOGU3SDQ5Wk1nUVBmend3d29MQzlQUW9VTWxTZlhyMTNlLzlrY2t0VVhZczJlUGR1L2VyWmRlZWttU0ZCa1pxV2VmZlZaZmZQR0ZldlRvNFM3WHJWczMyV3cyTlczYVZIZmZmWGVoUDhUaXRnT29XbXcybTJiTm11Vk9STys1NXg0bEp5Y3JPenRiL2Z2M2Q1Y0xEUTNWdSsrK3E2Wk5tN3E3R3NURnhTa21Ka1p6NXN4eDE1OHhZNGF1di81NmoydEhaYjVwQXBlNmhnMGJxbHExYW5yNTVaZjEyR09QdVQ4RktVNTRlTGlHRHgrdU5XdldlUHgvSGo5K1hCTW1UTkNZTVdNVUZSVjFVYkhObURGRDExMTNuUUlEQTdWNTgyWjE2OVpOM2JwMTgxcDJ6Wm8xRjNVc1h5Q3BMY0lISDN3Z1k0d0dEUnJrWHBlZW5xNzE2OWQ3SkxYNVA3Ynpwcmp0QUtxZTRPQmc5K3ZWcTFmcjczLy91M3IwNktFNzc3elR2YjVyMTY2U3BGNjllbm5VUFhQbWpHNjk5VlpKT1oveXBLU2txSGJ0Mm5yOTlkY2xTUTgvL0xCNjlPaFJhVythd0tVdVBEeGN6ei8vdko1NjZpbDk4Y1VYR2pac21JWU1HVktpLzlQcnJydE92L3p5aThmWW04bVRKeXNpSXNMZHBTalAyclZyM1ExdmVjNmRPeWRqakVKRFE3M3V2MU9uVGhvNWNxUWFObXlvSlV1V2FPSENoZTV0MmRuWk9uRGdnSzY2NmlyM3VyWnQyK3E2NjY0cnlXbFhDaVMxWG1Sblp5czJObFlUSjA3MDZGejk3YmZmYXRxMGFUcHg0b1FQb3dOUVdhMVpzMFlMRml6UTJiTm5GUmNYNTE2L2I5OCtOV25TeEd1ZEN4MFFWaEUzVFFBWHBtdlhybHEzYnAzZWZ2dHRMVisrWERFeE1YcnBwWmZVb2tXTDg5Ykx5c3BTUUVDQVIvZWd4bzBiYTlldVhUcDE2cFRDdzhQZDZ3Y01HS0FCQXdhNGw0OGNPYUo3N3JsSFU2ZE85ZWc3bjkrYmI3NnA3Ny8vWGxsWldicnFxcXYwN0xQUHVyZjk4TU1QbWpkdm5sNTk5ZFVMUFcyZkk2bjE0ai8vK1k5T25qeXAvdjM3S3l3c3pMMitmdjM2bWpObmptSmpZOVdtVFJzZlJnaWdNaG8wYUpBR0RScWtMbDI2U0pMNjlPbmozaloxNmxTUHNtRmhZZXJUcDQ5aVltSlVvMGFOUWkyMkJZV0VoT2pERHo5MEwxZkVUUlBBaFFzTEM5TzRjZU0wYk5nd1RaNDhXVTg4OFlSaVltTE9XMmZuenAxcTJiS2x4N3JISDM5YzQ4ZVAxOFNKRTdWdzRVSUZCUVVWcXVkeXVUUnQyalRkZXV1dDdvVDJsVmRlVWJ0MjdkUzllM2QzdWViTm0rdnp6ejlYY0hDd3JyMzJXa2x5OTZFOWMrYU1VbE5UM2N1WFgzNjUzeVc0RE1QM1l2MzY5ZnJESC83Z2tkQktVa0JBZ0tLaW9vcWNzeFlBOG91TmpTMzJxMGFOR3BLazFOUlViZHk0c2Npdlk4ZU9GZHAvM2szemd3OCswTlZYWDYwbm5uaWkySmlLdW1tR2hZVnA0c1NKeXN6TUxKdVRCeUFwcHp2Q3FGR2pDbjFDVXREUm8wZTFldlhxUWdPMWdvT0ROWGZ1WE8zYnQwK3paczN5V25mZXZIazZjK2FNSms2YzZGNTMyMjIzYWRhc1dVcEtTbkt2dS9ycXE3Vm56eDc5K3V1dmF0Njh1U1FwSlNWRnExYXRVbUJnb0RadDJxVDA5SFN0V3JWS3Yvenl5MFdjdFcvUVV1dkY3Tm16aTl3MmVmSms5K3Y0K1BnaXk3VnAwK2E4MndGY0dtNisrV2F2M1FKU1UxTzFkZXZXTWpsRzNrM3p3UWNmTE5GTjg5RkhIL1ZZbjNmVEhERmloR2JObXFVWk0yYVVTVnpBcGVqSEgzL1U1czJiMWJ0M2J6VnUzRmdwS1NsYXUzYXRPblhxVkdqV0VXT01UcHc0b1MrLy9GSUxGaXhRdjM3OTFMdDM3MEw3ckZ1M3J1Yk1tYVA3Nzc5ZlRaczIxZGl4WTkzMTMzcnJMWDN5eVNkYXRteVpSMy8rNXMyYjYvSEhIOWVFQ1JPMGZQbHlOV2pRUUkwYk45WmpqejJtSlV1V3FIdjM3a3BOVFMzZkgwWUZJNmtGZ0hLeWI5OCtkeC85Z3ZMMzE1ZHk1ckxOUHp2QytWVGtUUk5BNllTSGh5cytQbDRyVjY1VWFtcXE2dFNwbzI3ZHVtblNwRWtlNWJwMTZ5YkxzaFFlSHE3V3JWdHJ5cFFwdXVtbW00cmNiNXMyYmZURUUwOW94b3dadXZMS0szWHJyYmRxeTVZdGV1bWxseFFXRnFhUkkwY3FNek5UbVptWnNpeExnWUdCQ2c0T1ZyVnExVFJod2dRdFhMaFFHelpzMEU4Ly9hU3Z2LzVhdTNidDhydnVCY1VocVFXQU1wU2RuUzJYeTZYSmt5ZnJzc3N1SzNHOTRPQmdqejZ6QmVYMTA1VXE5cVlKb0hUcTE2L3ZmbnFZTnlYOUpOZGJ1ZHR2djEyMzMzNjdlN2w3OSs1NitlV1gxYkJoUTlXc1dWTTFhOVpVYUdpb3g5eldrdlRZWTQ5cDkrN2QycnQzcjlxM2I2OVJvMFo1ekhJZ1NiVnExWktVMDlYeTNMbHp4Y1pYR1pIVUFrQVpjanFka3FSV3JWcHB4SWdSMnJCaGc4ZUFzVHdGSDZXYmtaRlI3R0N4UEJWNTB3UlFlZGxzTnYzeGozOHN0bHhldDhyT25Uc1hXU1p2MnNDOGZyMGRPM1lzbXlBckVFa3RBSlNoOXUzYmErblNwYnJoaGhza1NUMTc5dFRNbVRNTGxaczJiWnJIOHZUcDA4K2JURzdZc0tGc0F3VUFGYjYyMkd3MnJWNjkya2ZSWEJ4bVB3Q0FNaFFZR09oT2FDVjVUV2dsRlJxTVZWenJhTjRqdXdHZ0xIbDdaTGEvcWpwbkFnQUFnRXNXU1MwQUFBRDhIa2t0QUFBQS9GNlZHQ2dXRVJIaDZ4QUFBQURnUTM3ZFVtdU0yZWJyR0NxcDN5M0wydS9ySUFBQUFDcUtYN2ZVT3AzT3JyNk9RWkxzZHZ2TmxtVnRkcmxjWHlRbUpuYnpkVHdBQUtEczhJbXdmL0RycExheWNEcWRXeVJaeFJZRTRIZTRtUUdYTG1QTVY1WmxkZkoxSEg0bXhiS3NIMzF4WUpKYUFQQnVsNlRXdmc3Q0Q1MXl1VnpmK3pvSW9DdzRuYzQvK0RvR2IreDIrNCtXWlRYUHlNaG92bXZYcmoyK2pxZXlvSFVSQVB4SSsvYnQvMml6MmI0d3hteDJPcDA5ZlIwUEFGUVdKTFZsZ0Q2MUFBQUF2dVhYc3g4QUFBQUFFaTIxQUFBQWZvVSt0ZDR4VUF3QS9BaDlhZ0hBTzVKYUFBQUFQK0owT3EvemRReVZFZDBQeWdBRHhRQUFBSHlMZ1dJQUFBRHdlN1RVQWdBQStCRUdpbmxIbjFvQThDTU1GQU1BNzBocUFRQUEvQWdEeGJ5aiswRVpZS0FZQUFDQWJ6RlFEQUFBQUg2UGxsb0FBQUEvd2tBeDcraFRDd0IraElGaUFPQWRTUzBBQUlBZllhQ1lkM1EvS0FNTUZBTUFBUEF0Qm9vQkFBREE3OUZTQ3dBQTRFY1lLT1lkZldvQndJOHdVQXdBdkNPcEJRQUE4Q01NRlBPTzdnZGxnSUZpQUFBQXZzVkFNUUFBQVBnOVdtb0JBQUQ4Q0FQRnZLTlBMUUQ0RVFhS0FZQjNKTFVBQUFCK2hJRmkzdEg5b0F3d1VBd0FBTUMzR0NnR0FBQUF2MGRMTFFBQWdCOWhvSmgzOUtrRkFEL0NRREVBOEk2a0ZnQUF3STh3VU13N3VoK1VBUWFLQVFBQStCWUR4UUFBQU9EM2FLa0ZBQUR3SXd3VTg0NCt0UURnUnhnb0JnRGUwVkpiV0tERDRialhHRE5XVWp2THNtcVUwM0hTakRGSmt0NXdPcDJ2Uzhvc3ArTUFxTHk0M2dCQUdTR3A5UlRvY0RqZWtUU2dJZzlxalBuTTZYVDJFVGNhNEZMQzlRWUFVRDRjRHNjb2g4TmhCZzBhWkJJU0VzeXBVNmRNZVRsOStyVDU5dHR2ellnUkk0ekQ0VEIydTMyeXI4OGZRTVhoZWdNQUtEZDJ1MzJidytFd0NRa0o1WFp6S2VpSEgzNHdEb2ZET0J5T2IzeDkvZ0FxRHRjYkFCZkticmYvNkhBNFRPdldyYS8xZFN5VkNWTjZlV29uU2MyYk42K3dBelpwMGlUdkpSTXBBNWNXcmpjQVVJYVkvU0NmdkVFYVlXRmhGWGJNR2pYYzQwSkNLK3lnQUh5TzZ3MkFDOFVUeGJ3anFRVkt3UmhqU1FxV0ZDSXBTSlh6MHc2WGNnWUJwVXZLc0N6TCtEZ2VBQURLSFVrdFVEcEJrdXBLYXBMN1BkaTM0WGlWSWVtb3BBT1NqdVF1QXdCUXBaSFVBcVVUb3B5RU5zN1hnWlJBRjBrblJWSUxBRlVLVHhUenJqSitkQXBVWnNIS2FhSDFCNVcxSlJrQWdESkhTeTFRT2pZVlNCUXpNek1WRkJUa28zRE9LMFM4Y1FXQUtvZUJZdDV4d3dNdXdvY2ZmcWlKRXllV3FrNTJkcmFtVFpzbWw4dmxzVDR0TFUzVHAwOVhlbnE2MTNyR0dOMTMzMzM2NXB1Y0tVWlBuVHFsNk9qb0N3c2NaU1lpSXFKU3ZxTUJnRXNOTGJYQVJiamxsbHUwY09GQ0hUbHlSUFhxMWRQQWdRTjE2TkFocjJYLzlhOS82YXFycnRMaHc0ZTFmZnQyMld5ZTd5bmZldXN0cGFlbkt5UWt4R3Y5cjcvK1dnY1BIdFFOTjl3Z0thZUZlTmV1WFI1bDl1elpvMnV2WlM3dWltU00rVCtId3pIY0dMUE41WEpOLythYmI1SjhIUk1BWElwb3FRVXVRbWhvcUdKaVlsU3ZYajFKMG52dnZhZk5temNySXlORG16ZHZWbHhjbk9MaTRsUzllblYzRjRYOSsvZnJtbXV1OGRqUHdZTUg5YTkvL1VzUFAveXdYQzZYUm84ZXJkOS8vOTJqeklvVkt6Uml4QWdGQjN2dkpydDU4MmJkZSsrOU9uRGdRRG1jS1lxU084MWJROHV5N3JMWmJEc2REa2VLdytIWTByWnQyODYramcxQTFjUVR4YnlqcGJZU2NUZ2NlZk9KdXVjVk5hYndGS05PcDlQanpZamRibmNWS3ZRLzdoMDRuYzZBQXZXeVN4Slh3WG9PaHlPckpQVVNFaEk4L3I3eTFUdnZ2S2tKQ1FrZUgrYzZISTdNOHhSMzd5c2hJY0VqMjNNNEhDVWE5ZStsWHJyay9XY2ZGUlVsaDhOaG16MTd0bnIxNnVWZWYrclVLYTFZc1VJdFdyUndyOHZmRXB1UmthSGc0R0NOR2pWSzMzMzNuU3pMVXRldVhYWDI3Rm50MkxGRFR6Lzl0RWFNR0tGR2pScEprdTY0NHc3Tm1UTkh6ejMzbkNRcEtTbEoyN1p0MC9UcDA3MmV3NjVkdXpSMTZsUTk4Y1FUK1o4YWhRcG1XWllsNlRKSjNRTUNBdjVqdDlzekxNdmFLMmxDUWtMQ3h6NE9Ed0NxTkpMYXlzbHl2N0NzODVYTEszTytRa1Z1c3l6clFsdnFBNG92VXFiMUx2VHY5RUw3T2daTHhmL3NOMjdjS0VuNi92dnZOWDM2ZFBmSC9vR0JPZUhtN3pPYm1abXA0T0JndmZubW01bzJiWnIrOEljL3FGZXZYcnIxMWxzMWUvWnM3ZGl4UTluWjJmcjN2Lyt0MDZkUDY4eVpNenAxNnBTKytlWWJ0VzNiVmkrODhFTE9DWGtaa0xaOSszWTkrdWlqZXVpaGg5Uy9mMy8zK2ttVEpxMTgvdm5uRytjdmE3ZmJ6NVhrQitCME9xdFJyMlQxTE12eSt2ZVorMzhaSXFtbHBOamNCUGVBTVdhUzArbU1LY254QU1BYkJvcDVSMUpiaVNRa0pCU2Z3VkxQcC9XTU1YVWxkWmNVSTBuSnljbWFPSEdpbm5ycUtTMWN1RkIydTExZHUzYVZ6V1p6OTQ4MXhpZ3pNOVBkVjNiMzd0MGFQWHEwa3BPVDFhaFJJMFZGUmVtNjY2NVRreVpOZE1VVlY2aDI3ZHE2N0xMTDlNRUhIK2oxMTE5WHAwNmRsSlZWZE9QNG80OCtxa21USm5ra3RMa0taY0NXWlhudnNGc002bDE4UGN1eWdpVmRZMW5XdXc2SHcza2h4d01BRkkya0ZyaEErL2J0MDEvLytsY2RQWHBVWDMvOXRSSVRFelZtekJoSk9hMjFaOCtlVlhoNHVESXljbnBCQkFVRktTMHRUY2VPSGRPVlYxNnB6ejc3VEMxYXRGQ0hEaDNVb1VPSFF2dnYwNmVQYnJubEZqM3d3QU42K3VtbmRjODk5N2kzN2QrLzM5MTZ1MmpSSXQxNDQ0MkY2ai8vL1BOM0YxeFhtZDRnVkpWNmRydDlqbVZaUlU2QllZd3hsbVdkbGZTRnkrWDZhMkppNG8rU1IzY2pBRUFaSUtrRkxsQjBkTFJHang2dCtmUG42N3Z2dmxQejVzMlZtWm1wWDMvOVZaSjB4UlZYU0pMUzA5TVZIQndzbTgybUgzLzhVV0ZoWVVwTlRWVmNYSndpSWlJa1NSRVJFZTdCWm5sU1VsSVVGeGVuQlFzV3FGYXRXcEtrNDhlUGE5NjhlZnI0NDQ4VkZSVWxTVjRUV3ZoY3RxUVR4cGpZN096c0o3Nzk5bHRHN3dFb016eFJ6RHVTV3VBQ3ZmNzY2N3JtbW11MGNPRkN6WjgvWDB1WEx0WHUzYnYxMVZkZnFYMzc5Z29JeU9sQ2ZQYnNXWGZYZzNidDJxbHYzNzZLam81V2FtcXEvdjczdjB1U2dvT0RGUnNiNjdIL0xsMjZTSkk3b1pWeVpsc0lEdy9YNnRXclZhMWFOYTFmdjk2alRsSlNrclp2MzY3Um8wZVgyM21qU0puR21BT1MzanR6NXN4ei8vM3ZmMzh2dGdZQW9Nd3dwUmR3Z2ZKUHkyV3oyVFI2OUdoZGNjVVZXcmx5cGU2ODgwNzN0dFRVVkZXcjlyL3hSV1BIamxXREJnMlVrWkdodlh2M2x1cVlvYUdoR2o5K3ZCbzNidXgxK3krLy9LSnQyN2FWOGt4d01TekxTamJHUEgzcTFLa3JuRTduTlU2bjgxRVNXZ0RseWVsMFhwZVFrR0RSU3V1SmxscWdqT3pidDA4UFAveXdXclJvb2NqSVNKMDhlVktob2FHS2k0dFRnd1lOM09YZWYvOTlwYVNrYU55NGNYcnd3UWUxWXNXS0N6cGVYdXZ2NGNPSDFhQkJBeGxqOU5WWFgvSHdoUXFXa0pEd2dxOWpBQUNRMUFKbFl2ZnUzUm8zYnB5Q2dvTDA3TFBQS2lNalE1R1JrWktrR2pWcTZKbG5ucEVrclZxMVN1Kzg4NDRXTDE2c2V2WHFxVzNidHJybW1tdVVtWm1wTys2NG8xVEhyRm16cHU2ODgwNE5HREJBVXM0VVlnMGJOdFRjdVhQTDl1UUFBUEFESkxWQUdXamF0S21hTm0ycW1UTm5xbUhEaHBLa3VMZzRaV2RuS3lRa3hQMGdocXV2dmxxdnZmYWE2dFNwSTBscTFhcVZKS2xidDI1NjhjVVhQZlk1WWNJRWorWEhIMy9jb3h1REpFMmRPbFZUcDA0dGwzTUNBRlJPREJUempxUVdLQjJYSkk4bmxXM1pza1hCd2NGYXRteVp4d01idkQzT05tL3dWMEVGRTFwdjYrNjY2NjdTeHBxZUd5OEFBRlVlU1MxUU9obVNqdVpma1plOGx1VHBieFhzcUFvazRBQUEvOGNUeGJ3anFRVktKMTNTQVVsZEpOVlZ6bU5RSzV0MDVTUzBCM0pmQXdCUTVaSFVBcVdUcVp5RThaUnlIa05iR2FmRmN5a256dlRjN3dBQVZIa2t0VUFwV0pabGxKTXMwZ0lLQVBBSkJvcDVWeGxibVFBQUFJQlNvYVVXQUFEQWp6QlF6RHRhYWdFQUFPRDNTR29CQUFEZzkraCtBQUFBNEVjWUtPWWRMYlVBQUFEd2U3VFVBZ0FBK0JFR2lubEhTeTBBQUFEOEhra3RBQUFBL0I3ZER3QUFBUHdJQThXOG82VVdBQUFBZm8rV1dnQUFBRC9DUURIdmFLa0ZBQUNBM3lPcEJRQUFnTitqK3dFQUFJQWZZYUNZZDdUVUFnQUF3Ty9SVWdzQUFPQkhHQ2ptSFMyMUFBQUE4SHNrdFFBQUFQQjdkRDhBQUFEd0l3d1U4NDZXV2dBQUFQZzlXbXFCQW93eGxxUmdTU0dTZ2xSMTN2eTVKR1ZLU3BlVVlWbVc4WEU4QUlBTHdFQXg3MGhxZ2NLQ0pOV1YxQ1QzZTdCdnd5a3pHWktPU2pvZzZVanVNZ0FBVlFKSkxWQllpSElTMmpoZkIxSk91a2c2S1pKYUFFQVZRbElMRkJhc25CYmFxcW9xdFQ0RHdDV0hnV0xlVlpXK2drQlpzcWxxSjMwaDRuOGZBRkRGMEZJTEZNUGxjdW5jdVhPcVhyMjZyME1wNU5peFkvcjExMS9sY0RoOEhjb2x5MjYzM3lJcHkrbDBicE9VNWV0NEFGUjlEQlR6anFRV0tNYUhIMzZvdDk5K1c2Kzg4b3JxMWFzblNZcUlpRkRObWpYZFpWSlRVeFVmSCs5ZTd0dTNyNW8wYVNKSlNrcEswbzAzM2loSjJyVnJsMXEzYnUwdWw1eWNySFhyMWlrakkwTmR1blR4MkdkUlVsTlR0WG56Wm9XRmhlbklrU09hTkdtU3BreVpvaDQ5ZXFoang0NXExS2lScEp4azNHYjdYNFBzNmRPbnRXblRwb3Y0U2FBSWZTekxtbWkzMjQ5TFdpM3B2ZE9uVDIvOTZhZWYwbjBkR0FCY1NraHFnV0xjZnZ2dFNraEkwSU1QUHFoVnExWXBPenRiSVNFaDJySmxpN3RNUkVSRW9YcFpXVm5Gdmk1bzQ4YU5DZzQrZjgrSC9NZTY0WVliOU1JTEwyalZxbFhxMGFPSHdzTEN0RzdkT2tsU3IxNjl0SEhqUm5mWnlNakk4KzRYRjhleXJOcVNIcFQwWUhoNCtDbTczUjVqakZsejVNaVJ6UWNQSGt6emRYd0FVTldSMUFMRnNDeExUejc1cEE0ZlBxemc0R0M5OTk1N2F0V3FWYUV5cDArZlZsaFltQ1NwVHAwNmV1T05OenpLL1BEREQyclpzcVhIdXBFalIxNTBmTzNidDFmNzl1M2R5eDk5OUpHV0xsMnFreWRQYXZEZ3daS2tkOTU1NTZLUGcxSUp0eXhydEdWWm94czBhSENtUVlNRzc3dGNycGl6Wjg5K3RudjM3dE8rRGc2QWYyT2dtSGNrdFpXSXcrRW8wV1Q0Q1FrSkZ2WEtyMTVVVk5RUmg4T2gyYk5uYSs3Y3VkcXdZWU5DUWtJVUd4dXJtSmdZTFZpd1FQUG56L2ZZUjU4K2ZmU25QLzFKTHBkTDllclZVL1hxMVJVZEhlMVJ4bHRTVzVTSWlBaDNWd2RKT25Ma2lFZjNCa242K09PUE5XL2VQSVdIaDJ2MTZ0WHU5WDM3OWxYZnZuM1ZxMWN2cjhuc3BFbVQzbzJQankrMkg2NnZmdy8rVXMreXJJbkZWS2toYWJqTlpodGVvMGFOYzNhNy9VTmpETzh5QUtDTWtkUUM1ekZ4NGtSTm5EaFJYYnAwa1NTMWFkTkdTNWN1MVZWWFhlVlJidWJNbWNYdXExZXZYbHEyYkZtSmptdXoyUlFiRyt0ZTd0aXhZNkV5dDkxMm0yNjc3YlpDM1FyeVdtZnp0OVMrOE1JTEpUb3V5cGN4eHBiYlRhR0JyMk1CNEw4WUtPWWRTVzBsVXJBRmlIcStxZmZwcDUvV2s5UmRVa3pCYmRkZmY3MjZkZXVtZ0lBQWowRmRKMCtlVkVoSWlENzk5RlAzdXM2ZE8zdDBVMmphdEtsR2p4N3RYajUwNkpCSDRscFdpdXRxOFB6eno5OHRhWXRsV1VkTHMxOS8rZjFWZEQxanpOeGlXbXZQU3RvaTZmMnNyS3gzZHU3Y2VVS1NIQTdIeXhkeVBBQ0FkeVMxUUNsTm5UcFZhOWV1MWF1dnZpb3BaNWFCZSs2NVIzLzR3eDhLbFEwTXJMaC9NWmZMcFlDQUFFblNvRUdEM0s4dnYveHlMVm15cE1MaWdHU01PV05aMWlhWHk3VW1Nek56VFZKU1VxcXZZd0tBcW82a0ZpaWxxS2dvdmY3NjYvcjAwMDhWRlJXbDVjdVhLeU1qUTMvNXkxL0s3Qmd1bDB0OSt2VHhXQzZxbk12bDBodHZ2S0hRMEZEM1FMWDA5SFI5K09HSGt1U3hINVNyVTVJK05jYThlL1RvMFhVSERodzQ2K3VBQUZSTkRCVHpqcVFXS0tGOSsvYnBrMDgrMGRpeFl6VnIxaXo5OWE5LzFmZmZmNjhOR3pabzhlTEZoUjdPVUt0V3JmTzJrSjR2Mll5T2p0YjQ4ZVBkeXkrLzdQMlRhcWZUNlo1LzlzNDc3MVN6WnMwa1NVZVBIblgzcDBXNWkzTzVYQU15TXpNL1NrcEt5dkIxTUFCd3FTS3BCWXB4K1BCaFpXWm1hdXpZc1pvd1lZSWtLVFEwVkkwYk45YXlaY3MwYU5BZzFhMWJ0MUM5RXlkTzZQNzc3NytnWStaUGFMMHQ1Mm5ldkxrR0RScWtSeDk5VkRObXpOQk5OOTBrU2FwYnR5N1RlRlVRcDlPNXh0Y3hBTGkwTUZETU81SmFvQmpIangrWHcrSFFwRW1UdEhmdlhqM3l5Q05LVEV6VWZmZmRwMmVmZlZhdnZ2cXErdmJ0cTI3ZHVxbHo1ODVhdFdxVnV6OXJlbnJSRDVVNmNlS0VvcU9qRlJrWnFhRkRoMHFTK3ZYclY2cllMcnZzTWozeHhCUGF2bjI3dnY3NmEwMlpNa1dTM0YwUHNyS3lGQmdZcUpTVWxBcnQzd3NBUUVYakxnY1VvMVdyVmxxeVpJbTJidDJxNWN1WHEyL2Z2cG81YzZacTFLZ2hTWm8rZmJvT0hqeW9Eejc0UUo5Ly9ybmVmUE5OQlFVRmxlb1lXVmxaNnQrL3Y2Wk9uVnBzOGpsdDJyUkMrMSt4WW9XbVQ1OWVxQXZFeUpFanRXL2ZQbG1XcFVHREJwVXFKZ0FBL01rRlRXRlRWZVZOdmw1d2t2dnlsdmZZMHd1ZFVnaGx5eGhUUjlKTmtqN3dkU3dsNVhLNVpMUFpTbHI4VDVMK1kxbldzWElNQ2NYZ2VnUGdRakZRekxzUzN3V0JTMGlHcEZMTjRlcHJwVWhvcFp4elkwQVRBS0JLb2ZzQlVGaTZwQU9TdWtpcUt5bkV0K0dVbVhUbEpMUUhjbDhEQVB3UUE4VzhJNmtGQ3N0VVR2SjNTbEtRcXM0bkdpN2xuRnQ2N25jQUFLb01rbHFnQU11eWpISVNQMW96QVFEd0V5UzFBQUFBZm9TQll0NVZsWTlWQVFBQWNBbWpwUllBQU1DUE1GRE1PMXBxQVFBQTRQZElhZ0VBQU9EMzZINEFBQURnUnhnbzVoMHR0UUFBQVBCN3ROUUNBQUQ0RVFhS2VVZExMUUFBQVB3ZVNTMEFBQUQ4SHQwUEFBQUEvQWdEeGJ5anBSWUFBQUIrajVaYUFBQUFQOEpBTWU5b3FRVUFBSURmSTZrRkFBQ0EzNlA3QVFBQWdCOWhvSmgzdE5RQ0FBREE3OUZTQ3dBQTRFY1lLT1lkTGJVQUFBRHdleVMxQUFBQThIdDBQd0FBQVBBakRCVHpqcFphQUFBQStEMWFhZ0VBQVB3SUE4VzhvNlVXQUFBQWZvK1dXcUFBWTR3bEtWaFNpS1FnVlowM2Z5NUptWkxTSldWWWxtVjhIQThBQUdXR3BCWW9MRWhTWFVsTmNyOEgremFjTXBNaDZhaWtBNUtPNUM0REFQd01BOFc4STZrRkNndFJUa0liNSt0QXlra1hTU2RGVWdzQXFFSklhb0hDZ3BYVFFsdFZWYVhXWndDNDVEQlF6THVxMGdzT2tROEFBQ0FBU1VSQlZGY1FLRXMyVllHazc5eTVjMFZ0Q2hILyt3Q0FLb1liRzNDQjB0TFNkT3pZTWZmWDhlUEh5M1QvbXpadDBqZmZmRlBrOXVUa1pQMzIyMitTcEp0dnZsbVN0R2ZQSHYzKysrOUtTMHRUang0OWxKRkJENFB5WnJmYjI5bnQ5a2EramdNQUxuVjBQd0RPWThhTUdmcm1tMjkwOE9CQk5XclV5UDFka2dZT0hLaVBQLzdZWGZiQWdRUGF2SG16SktsdjM3NXEwcVNKSkNrcEtVazMzbmlqSkduWHJsMXEzYnExdTA1eWNyTFdyVnRYNkxneE1URmF2bnk1NXM2ZEswbGFzV0tGN0hhN1I5MnRXN2RxNDhhTldyeDRzU1RKR0tObm5ubEdEejMwa0xLeXNuVGxsVmNxT05qdkc1ejl3V2hKRHpzY2ppK01NYXNrZmVSME9uLzFkVkFBcWk0R2lubEhVbHY1V01XOHpzNWZPQ0lpSXVqY3VYUHVjdW5wNmU3WFdWbFo3dGUvL1BMTHVRTDFxbWRtWmxxU2xKMmQ3YlZPZG5hMjlkTlBQNTNLWDY5OSsvYVg1OStlOTlybGNubnM2NGNmZmppV3Y1N2RicTliVkIzSlBZMldrcEtTRGhlbzE4aGJ1WUwxZCszYXRiOUF2YXZ5eWhaVlB6ZzQySXFQai9lNEdFUkVSRnc3WThhTU9nTUhEbXpRcGswYlRaczJUWkkwZVBCZ3ZmUE9PKzd2ZVVhTUdPRitIUmtabVg5WHlzcktLdloxUVdmUG50WExMNytzL2Z2M2Evbnk1YnI4OHN1VmxaV2xGaTFhYU1LRUNZcU9qbllmYytEQWdkcThlYk1PSFRva1NmcnV1Ky9VckZrelJVUkVhTzdjdVdyYnRtMlJ4MEhac2l6TGt0VE5zcXh1a21TMzI3OHl4cXkwMld3YkVoSVNmdkp4ZUFCd1NTQ3ByVVFjRGtleDg0WW1KQ1RrVDNSbGpNa0lDUWx4TCtkL25kOHZ2L3hTc042WndNQ2NYMy9lOXlMcWU5U3oyV3duOHIwK1g2Z2U5U3pMT2xMd1dDV3M5MXRBUUVCeGRielYreVVuenlnNlRtTk1vWHJHbUorMmJ0MnFNMmZPYVBiczJaSnlFdHI5Ky9kN2ZHL1FvSUZlZnZubElvT3BVNmVPM25qakRZOTFQL3p3ZzFxMmJPbXhidVRJa1I3TGp6Lyt1TFp1M2FwYXRXcnA3cnZ2Vm5Cd3NFSkRRMVc5ZW5WZGM4MDFXck5talE0ZE9xUi8vT01mdXV1dXV5UkpEejMwa05MUzBqUjE2bFJKMG4vKzh4OTk5TkZIQ2c0T1Z2LysvWFhtekJsbFptWnE0c1NKR2pCZ2dMNzg4c3NyWTJKaWJtalRwazBEYjdIdjNMbHpaLzdsTm0zYXRDbnlSS2tuU1ZjVUxHdFpWaWZMc2pwSmVzbmhjSHdyNlcxanpJZE9wL083a2h3TEFNNkhnV0xla2RSV0x1NmsxdVJtWEpLVWI1SjhiMGx2UnI2aTN1cDRyV2VNT1ZOd2UzRjFjdXVsRk5qdVVlNDhFL29melg5T1JjVHFMYzdmaXFsVFZMMWZDbTR2eWZsSjJtT3oyV3doSVNHaGtocElVbnA2dXBvMmJlclJVbnZISFhjVVVWMktqbzZXeldaVGRIUzB4M3B2U1cxQjA2ZFBWM0J3c0twWHI2N3AwNmZyNnF1djlraDgwOUxTZE9USUVVblNlKys5cDE5Ly9WWFBQUE9NRGg0OHFOdHV1MDBqUm96UTJyVnJsWktTb284Ly9saDE2OWJWUC8vNVQ2V21wbXJBZ0FHU3BMVnIxODVOVEV4VVVGQlFVV0Y0SlBwQlFVSGZuamRvNmhXbnJhUzJsbVU5NzNBNDlodGpsa2hhWDhLNkFJQVNJcW10UkJJU0VrbzljQzhoSWNGNzAyd3huRTVuelF1c1YrdEM2aVVrSk5TN3dPTTF1Y0I2elM2a1hrSkNRbk5qVEYxSjNTWEY1SzNQYTJIMnpNdWxXMjY1eGQxdjFlVnlTWktXTFZ2bWRkKzlldlVxY3Bza2owVDUwS0ZEQ2c4UGw5UHAxTnExYTNYczJERlZxMVpOTldyVWtDUUZCUVhwNXB0dlZtSmlvcVpObTZaNzc3MVgxMTEzbmNhTkc2ZDI3ZHFwUTRjTzJyTm5qK3JXcmFzOWUvYm9wcHR1Y3UrN1dyVnF2d1lHQnA2UlZIUS9DRThsVGQ0dTFYcU41S1cxdGdoTkpZMlIxTWdZbzd4UEV3QUFGNDhyYWo1NUgvL0h4OGRYNkhFaklpSWtGZTVhQU44b21OVDI2OWRQRFJzMjFHdXZ2YVp4NDhicCtQSGpTazlQMTdwMTZ4UVpHYWxObXpaSmt0NTY2eTJQUHJhZE8zZFdxMWF0aWp6T29VT0hGQnNiVy9EWVdyUm9rWGJzMktINTgrY3JLQ2hJSDMvOHNabzJiYXIvKzcvLzA2eFpzOVNpUlFzWlkvVFpaNThwTWpKU2MrZk9sZDF1VjFSVWxFNmZQcTJ3c0RDdFhyMWErL2J0MHlPUFBLTGV2WHRyMmJKbGF0eTRjZDVoN3BhMHhiS3NvMlg0WTd0azJlMzJlWlpsalQ5ZkdXUE1meVY5bkoyZHZmTGJiNy9kTG5HOUFYRGhHQ2ptSFMyMVFERlNVMVBWdFd0WFNkS2lSWXNreVd2M2cvd0piWjRTOUNGMjI3ZHZuNTU1NWhuVnJsMWJMN3p3Z3Rhdlg2OVZxMWJwajMvOG95SWpJL1gwMDAvcnNjY2VVOCtlUFRWOCtIQXRYTGhROCtmUDEvNzkreFVYRjZlRkN4ZEtrdDU0NHczMTdObFRRNGNPVmRPbVRkV29VYVA4Q1MwcWhqSEdmR2VNMlJBUUVQQldRa0xDenVLckFBQXVCdlBVQXNXNC9QTExOV3pZc0dMTEZleWFVQm9IRGh6UUF3ODhvRjY5ZXNubGNtbjQ4T0hhdjMrL1huMzFWZDE2NjYzNnh6LytvUjkvL0ZGdnYvMjIwdFBUTlhqd1lMMzQ0b3ZLeXNyU2UrKzlwL2ZlZTAvUFBQT01BZ01ERlI0ZXJucjE2cWxyMTY1NjRZVVhOSGJzMkF1T0N5V1gyMmZjYVl5Wm1aMmQzZExwZExaT1RFeWNGQjhmVDBJTG9FdzVuYzdyRWhJU0xGcHBQZEZTQ3hRak9UbTUwS0F2Yno3OTlGUHQzYnRYOTk5L3Z5U3BWcTFhV3JKa1NaSGwrL1RwNDM3ZHBFa1RyVnUzVHNIQndXclpzcVgrOXJlL2FkdTJiWHIwMFVjVkdocXFNV1BHNlBycnIxZE1USXorOXJlLzZXOS8rNXVPSFR1bTFxMWJhOXEwYWJyenpqdTFiTmt5VFpzMlRUYWJUUzZYUzZtcHFaTEVBeGpLbVRGbXQ2U3AyZG5aYjMvNzdiZDdmUjBQQUZ5cVNHcUJZdFN2WDErclZxM3lXSmZYL2NEbGNpa3RMVTNWcTFmWER6Lzg0UEd3Z3hNblRyZ1QzSklJRGc3V0o1OThvamZmZkZPcHFhbUtqSXpVdEduVFZLdFdMYTFaczBZelo4N1VQZmZjSTV2TnBxQ2dJRFZxMUVoUFAvMjA1czJicDdsejU2cGF0V3Jhdlh1M1dyZHVyWmt6WnlvbEpVVno1ODdWazA4K3FWT25UbW5nd0lGbDh3T0JoOFRFeElXK2pnRUFRRklMRkNzNU9WbURCdy8ydXExMzc5N3EzYnUzZ29LQ1ZLMWFOYzJmUDkralZUYzlQYjNJL1o0NGNVTFIwZEdLakl4MDEzRTRIR3Jac3FWQ1FrSzBiZHMyTFZpd1FQLzk3MzkxeHgxMzZLMjMzbEx0MnJVbDVmVHpmZUdGRnhRZkg2K2JiNzVaNjlhdDA0a1RKN1J0MnpiOTVTOS9VV2hvcUY1NTVSVlZyMTVkYytiTTBhUkprMlN6MlhUbm5YZVc0VThHQU9BTERCVHpqcVFXS01iaXhZdlZybDA3ajNYZmZQT05wSnlISlR6KytPTWUyODQzYlZkeDNucnJMZjIvLy9mL0ZCb2FxbzRkTzJySWtDSHEwS0ZEb1RsbGE5YXNxVnR1dVVXUFAvNjRxbFdySmttcVhidTJycjMyV3JWdTNWcDJ1OTA5WFZUbnpwMzF6anZ2cUZhdEM1cU5EUUFBdjBCUzZ5bE5VdlhVMUZUVnJIbEIwN2lXL29CcGFYa3Z6NTJ2SENxVVM1SzdJMnJCaExhb2RXVmh4SWdSdXYvKysxVzlldlZpeTNidjN0M3Jlb2ZEVVdoZC9mcjE4eSttSytjYzRWdGNid0JjRUo0bzVoMnpIK1JqakVtU3BMMTdLMjZzeDZGRGgvS08vWE9GSFJURnlaRGtremxjcjdqaWloSWx0QmZwcVBJbDdmQU5yamNBVUxab3FmWDBocVNPczJmUDFwTlBQcWttVFpxNG4rQlUxdExTMG5UbzBDSE5tVE1uYjFYTStjcWpRcVZMT2lDcGk2UzZraTdvcVcyVlVMcHlFdG9EdWEvaFcxeHZBS0FNOFVRWlQwRjJ1ejNXc3F4Ykt2aTQyOVBUMDdzbkpTWFJlbFlKR0dNc1NjSEtTV2FEVkhVKzBYQkp5bFJPUXB0aFdkYUZUNnlMc3NEMUJzQUZZYUNZZHlTMWhRWFo3ZmFKbG1VTmxYU2RwTkJ5T3M2NTNJOEFZekl5TXA3aEJnTmNrcmplQUNnMWtscnZTR29Cd0krMGI5LytqemFiN1F0anpHYW4wOW5UMS9FQVFHVkJVbHNHN0hiN3paWmxiWGE1WEY4a0ppWjI4M1U4QUFBQWw1cXEwbGNRQUFBQWx6QmFhZ0VBQVB3SWZXcTlZMG92QVBBajlLa0ZBTzlJYWdFQUFQd0lUeFR6anU0SFpZQ0JZZ0FBQUw3RlFERUFBQUQ0UFZwcUFRQUEvQWdEeGJ5alR5MEErQkVHaWdHQWR5UzFBQUFBZm9TQll0N1IvYUFNTUZBTUFBREF0eGdvQmdBQUFMOUhTeTBBQUlBZllhQ1lkL1NwQlFBL3drQXhBUENPcEJZQUFNQ1BNRkRNTzdvZmxBRUdpZ0VBQVBnV0E4VUFBQURnOTJpcEJRQUE4Q01NRlBPT1ByV2VBaDBPeDczR21MR1MybG1XVmFPY2pwTm1qRW1TOUliVDZYeGRVbVk1SFFkQTVjWDFCZ0RLRUMyMS94UG9jRGpla1RTZ0lnOXFqUG5NNlhUMkVUY2E0RkxDOVFZQXloaEpiUzZId3pGSzBodk5talhUbENsVDFMeDVjNFdGaFpYTHNWSlRVN1YzNzE3Tm5qMWIzMzMzbll3eGp6dWR6dWZLNVdBQUtoMnVOd0J5OFlsTkdTS3B6V1czMjdkWmxuWFRhNis5SnJ2ZFhpSEgzTDE3dDRZTkd5WkozeVlrSkxTcmtJTUM4RG11TndERUp6WmxqajYxLzlOT2twbzNiMTVoQjJ6U3BFbmVTK2FiQXk0dFhHK0FTNXpENGJoWDBnQWZmR0p6aTkxdW4xZ1ZQN0ZoU3E5Y2VVMys1ZlVINVUyTkd1NVBHVUlyN0tBQWZJN3JEWURjTGdlYU1tV0s3SFo3dVY0UGF0YXNxVFp0MnVqSko1K1VKRm1XTmJUY0R1WkRKTFVBQUFBVmowOXN5aGhKTFFBQVFBWGpFNXV5UjFJTEFBQUF2MGRTQ3dBQUFMOUhVZ3NBQUFDL1IxSUxBQUFBdjBkU0N3QUFBTDlIVWdzQUFBQy9SMUlMQUFBQXYwZFNDd0FBQUw5SFVnc0FBQUMvUjFJTEFBQUF2MGRTQ3dBQUFMOUhVZ3NBQUFDL0YranJBSURLeEJoalNRcVdGQ0lwU0ZYbmpaOUxVcWFrZEVrWmxtVVpIOGNEQUVDWklxa0ZQQVZKcWl1cFNlNzNZTitHVTJZeUpCMlZkRURTa2R4bEFBQ3FESkphd0ZPSWNoTGFPRjhIVWs2NlNEb3BrbG9BUUJWVFZUNWFCY3BLc0hKYWFLdXFxdFQ2REFDQUcwa3Q0TW1tcXAzMGhZai9ld0JBRmNUTkRhaWsxcTlmcjR5TTB2Y1NjTGxjbWpsenBsd3VWemxFaFlMc2R2dGRiZHUyN1N3cHdOZXhBTUNsakQ2MXdIa2tKeWRyL3Z6NWlvdUwwOG1USjFXOWVuVU5IVHBVNDhhTjA4NmRPelZ5NUVoSmttVlpDZ3NMMHcwMzNLQzc3cnBMa1pHUjduM2tsZHU2ZGF1cVY2OHVTVnEwYUpIV3JGbWpaY3VXcVZHalJsNlBuWmlZcU9QSGp5czZPcnJRdHVQSGoydkFnQUdGMW0vWnNrVXVsMHZ2di8rK3BreVpVZ1kvQVJUSHNxejdBZ01EYjNjNEhJY3N5MXFWbloyOVBpQWdZRnQ4Zkh5bXIyTkR4V0htRk1EM1NHcUJJbVJsWmVuUGYvNnpldmJzcWRXclYrdXl5eTdUL3YzN2RmRGdRWTl5VzdkdVZXaG9xRkpTVXJSanh3Njk4c29yK3Z6enovWFVVMC9KWml0OFgvdjAwMCsxWXNVS0xWNjgySjNRWm1kbnExT25UbXJZc0tGSDJlM2J0K3ZkZDk5MUx4ODZkRWp4OGZHcVhidTJ0bXpaNGpWdWw4c2x5N0s4SGh2bHFxRXg1aEdiemZhSXkrVTZicmZiMzNHNVhHdlBuRG16NWFlZmZrcjNkWEFvZDh5Y0F2Z1lTUzFRaEQxNzl1aTMzMzVUZEhTMGF0ZXVMVWxxMXF5Wm1qVnJWcWlzWlZtcVZhdVdicjMxVm5YdTNGbkRody9YTysrOG95RkRobmlVMjcxN3QyYk1tS0VaTTJhb2RldldoZmJ6NFljZm5qZW1qaDA3RnJudGh4OSswS2hSb3lSSnhoaDE2ZEpGa3BTUmthR1BQdnBJOWV2WFAvOEpvOHhZbGxWYjByaUFnSUJ4NGVIaHA5cTNiNy9HR1BOZVlHRGdwdmo0K0RSZng0ZHl3Y3dwZ0krUjFGWVNEb2VqMkk5MEVoSVNyTkxXOGFkNnhwaXJuVTducjNuTGRydDlyMlZaVjVlZ1hudW4wL2xOdm5yL3RpeXJSM0gxWEM3WG5ZbUppZXZ5eGJrMktpcnFUb2ZEb2Rtelo2dGh3NGFxVnEyYVhuNzVaVDMyMkdQdXJnUEZDUThQMS9EaHc3Vm16UnFQcFBiNDhlT2FNR0dDeG93Wm82aW9LSzkxKy9UcFUxek1SVzVyMmJLbDR1TGlkUHIwYWZYdDIxZGJ0MjZWSkVWR1Jpb29LRWlTTkduU3BIZmo0K1BsY0RpSzNJOHhKdEhwZE5yemx1MTIrMVdXWmYxeTNzQnk2cVU0bmM1YWVjc1JFUkdYR1dOU2lxc24rYy9mNkFYV0M3ZlpiS01ralRMR3BEa2NqdlVsT1JiOERqT25BRDVHVWdzVUlUdzhYTTgvLzd5ZWV1b3BmZkhGRnhvMmJKaUdEQmxTb3VUMnV1dXUweSsvL09LUmhFNmVQRmtSRVJIdWZyZ0YyV3cyeGNiR25uZS9DeFlza0NUZGZQUE5rbkphWVkweENna0prU1N0WHIxYWxtV3BXclZxN2pwWldWa0tET1JmdlpLd0dXUHErRG9JbEF0bVRnRjhqRHRkSlZHd0JhaTg2dmhUUGFmVFdmaHovcExWNjNraDlSSVNFZ1lZWStwSzZpNHBScEs2ZHUycWRldlc2ZTIzMzlieTVjc1ZFeE9qbDE1NlNTMWF0RGp2dnJLeXNoUVFFT0RScjdWeDQ4YmF0V3VYVHAwNnBmRHc4RUxsOHllaVJYbm9vWWNreWQyZjl2Nzc3OWZkZDkrdFhyMTZ1Y3ZzMnJYTDNWMUNrakl6TTkxSjcvUFBQMyszcEMyV1pSMHQ5bUM1Y2x2UFMvMDdqSStQUDNraDlTVC8rUnROU0Vpd0hBN0hCNUp1UDAreE01TCtMZW05TTJmT3hPemV2ZnQwU1Z1R1ViV3NYNzlldlh2M1ZuQnc2WEpmbDh1bFo1NTVSbE9tVENtMnIzeEtTb3BXcjE2dEJ4NTQ0THpsa3BLU2RPT05ONVlxRG5obnQ5dHZrWlRsZERxM1NjcnlkVHlYTXBKYW9CaGhZV0VhTjI2Y2hnMGJwc21USit1Sko1NVFURXpNZWV2czNMbFRMVnUyOUZqMytPT1BhL3o0OFpvNGNhSVdMbHpvN2hJZ1NhbXBxYnJzc3Nza25iOExRcU5HamZUNjY2OUxrcHhPcDVLVGt4VVpHYW5aczJkcjRzU0pDZ2dJME83ZHUzWE5OZGRJeXVsYm01V1Y1WEVzVkloVGtqNHp4cng3OU9qUjl3OGNPSERXMXdIQjl5cGlScE9VbEJRdFdiS2syS1IyN05peGlvdkw2ZjRiRVJHaGV2WHFGU3J6KysrL2E4ZU9IY1VlRStwaldkWkV1OTErWE5KcVNlK2RQbjE2S3dORUt4NUpMVkJDNGVIaEdqVnFsQjU4OE1IejltMDlldlNvVnE5ZXJVY2ZmZFJqZlhCd3NPYk9uYXNSSTBabzFxeFptakZqaG52YjRjT0gzVE1oRkhVak9YandvQjU4OEVGSk9TMDNMNzc0b2thUEhxMkFnQUNscDZkcjI3WnQ2dDY5dXo3Ly9IUDE2TkZEa25UMjdGa0ZCUVV4RTBMRitOMFlzOUd5ckpoVHAwNXQ0SVoyYWZPbkdVMjhkWDA2ZnZ5NEJnNGNXQzdIcTZweUI0ZytLT25COFBEd1UzYTdQY1lZcytiSWtTT2JEeDQ4eUFEUkNrQlNDeFRoeHg5LzFPYk5tOVc3ZDI4MWJ0eFlLU2twV3J0MnJUcDE2bFRvNW1LTTBZa1RKL1RsbDE5cXdZSUY2dGV2bjNyMzdsMW9uM1hyMXRXY09YTjAvLzMzcTJuVHBobzdkcXdrNmZ2dnZ5KzJTME4rTTJmTzFJRURCMVM3ZG0xdDJMQkJnWUdCaW8yTlZkT21UZVYwT2pWejVreEpVbHBhV29rSHVPSENHR00rc2l4cllVSkN3cWZpbzBjVVVObG1OT25mdjc5N0gvMzc5M2YzMDVkeVpud1pOMjZjZTN1L2Z2MUt2WCs0aFZ1V05kcXlyTkVOR2pRNDA2QkJnL2RkTGxmTTJiTm5QOXU5ZS9kcFh3ZFhWWkhVQWtVSUR3OVhmSHk4VnE1Y3FkVFVWTldwVTBmZHVuWFRwRW1UUE1wMTY5Wk5sbVVwUER4Y3JWdTMxcFFwVTNUVFRUY1Z1ZDgyYmRyb2lTZWUwSXdaTTNUbGxWZnExbHR2MVpZdFd6UjA2TkFTeDlhaVJRdGxaV1hKNlhTcWR1M2FhdCsrdlpLVGt6Vno1a3dOR3paTUlTRWh5c3pNMVBmZmYrL1J2eFpseitsMEx2SjFES1hGYkN0bFh5OHFLa3A1TTZma1Y5NHptaFFsSWlLaTBMcWxTNWU2ayt3dVhib1VTcml2dmZaYWJkeTRVUzZYcTlBYjkrSm1UcWtzdjRmS1ZpOVhEVW5EYlRiYjhCbzFhcHl6MiswZkdtUGVLVVY5bEJCSkxWQ0UrdlhyYTlHaW92T1ZObTNhS0Q0K3Z0ajllQ3QzKysyMzYvYmJjOFlXSlNVbGFkKytmZXJjdWJPa25KdGNYbXRLZnRuWjJlNEJKdDRTNEZkZWVVVXVsMHRqeG96UnRtM2JOSEhpUkFVR0JoYnFCZ0dnWXZoeVJwT3Z2dnFxMExxQWdQODl5ZGtZby9mZmYxL2R1M2VYeStVcU12bGV1WEtsYXRXcTVYVWJTczhZWTh2dHB0REExN0dnQ25NNEhNYmhjSmlLbG5kY1g1OC9jaGhqNmhwakJsWGszOENKRXlkTVltS2llM24rL1BsZXk1MDhlZElzWDc2OHlQMGNPM2JNbkR4NTByMmNtWmxwc3JPekN4YTd5K1RNOEFBZjRucFQ5WmdDMTQ1ejU4NlpybDI3bHZwMzlPYy8vOWw4OHNrbkh1dDI3dHhwQmc4ZTdGN3UzTG16T1hmdW5OZjZlL2Z1TGZKdkt5MHR6YXhjdWRJOC9QRER4dUZ3bVBIang1dVRKMCthRGgwNm1OOSsrODNjZDk5OTdyTEhqaDB6UFh2MnpIOE40ZHBSQkx2ZFBpZnZmNnVJcnpTSHd4SHJjRGdlYU5PbWpmc2RBdGVCc2tkTExlREpwUXArWXM3bGwxK3V5eSsvM0wyY04yMVhRZUhoNGJyMzNudUwzRS9CYmdaRnRPU2tLK2NjQVpTanlqaWpTVnBhbWo3NjZDTkZSa1pxeDQ0ZG1qZHZua2NjYVdscFNrNU9WdjM2OWJWeDQwWjE3OTZkUWFZWHlCaHp4cktzVFM2WGEwMW1adWFhcEtTa1ZGL0hkQ2tncVFVODVUM252S282S2g1ekNaUzd5amlqU1owNmRiUml4UXBKMHBJbFN3cHQ3OWV2bjFhc1dLR0hIMzVZSzFhc0tOUS9HTVU2SmVsVGt6T1YzenFtOHF0NEpMV0FwM1JKQjVUem5QTzZ5bm1LVGxXUXJweUU5a0R1YXdEbHlCOW5OTG43N3J0MTExMTM2ZWVmZjViZGJsZXJWcTNLNVRoVlVKekw1UnFRbVpuNVVWSlNFbzBHUGtSU0MzaktWRTd5ZDBwU2tLck9ZeUZkeWptMzlOenZBTXBSUmN4b1lvd3BOSHRDZG5hMngvZUM4ZzhXS3lnME5GU3RXclhTNXMyYjlkeHp6NVU0OWt1ZDArbGM0K3NZa0lPa0ZzakhzaXlqbk1TUDFrd0FGNlNpWmpTSmpZM1YxS2xUdmNiUXFWTW5yK3UzYnQycWMrZk9GZXB6bjV5Y3JPblRweXN3TUZDelpzM1NjODg5cDhURVJJMGFOVXBYWEhGRnlVOGU4Q0dTV2dBQXlsRGp4bzMxOU5OUHUvdTlqaDQ5MnVzQTBGT25UbW5kdW5WRjdtZjQ4T0dLam81V1VGQ1FldlRvb2UzYnQ4dG1zN24zMjdkdlgvWHQyN2RVc2ZYdDIxZEhqeDcxZUNSdm8wYU50R2pSSXZYcjEwLzkrdldUWlZtS2lJalF2SG56OU1FSEgyajA2TkdsT2diZ0t5UzFBQUJjUFBmTUtSVThvMG1wZlBUUlI0WFdlVXVzNjlXcnAyZWVlU2IvS21aT1FhVlhWZm9MQWdEZ1M4eWNBdmdZTGJVQUFGdzhaazRCZkl5a0ZnQ0FpOGZNS1lDUGtkUUNBSENSbURrRjhMMnE4azRTQUFBQWx6Q1NXZ0FBQVBnOWtsb0FBQUQ0UFpKYUFBQUErRDBHaWdFQWNKR01NWmFrWU9WTTVWVlZaei9JeUIwUUIxUktKTFVBQUZ5OElPWE1UOXNrOTN1d2I4TXBNM2tQbFRnZzZZaDRBQU1xTVpKYUFBQXVYb2h5RXRvNFh3ZFNUcnBJT2ltU1dsUmlWZVhqRVFBQWZDbFlPUzIwVlZWVmFuMUdGVVZTQ3dEQXhiT3BhaWQ5SVNKblFDWEhIeWdBNEx4YXQyN2QxT0Z3UE9Eck9QeFpTa3FLRmk5ZVhHeTVwS1NrVXUzMzY2Ky8xdEdqUnd1dGQ3bGNTazFOMWY3OSs1V1ltS2dOR3pibzU1OS9MdFcrQVg5RG4xb0FRQ0VSRVJIWHVseXVmcFpsRFpQMGg5elZ4V2RsOENvbEpVVkxsaXpSQXcrYy83M0IyTEZqRlJlWDB5MDNJaUpDOWVyVksxVG05OTkvMTQ0ZE95UkpYMzMxbFY1NzdUVzkrdXFyc2l4TFBYdjJWRkJRa0FJREExV3RXalhWckZsVHRXclZVdTNhdFJVZUhxNG1UWnFvUzVjdXFsbXpackV4cDZhbWF2UG16UW9MQzd1QU13WXFIa2t0QUVDUzVIQTRibkM1WFAwdHl4cG1qR2x2V1phdlE3cWsyV3cyeGNiR2Vxdzdmdnk0Qmc0YzZGNGVPM2FzaGd3Wm90V3JWMnZJa0NIS3pNelV2Ly85N3lMM21aR1JNODVyNDhhTkNnNCtmMitKaUlpSWk0Z2VxSGdrdFFCd0NYTTRIRzBsM1M1cHVLUWJiRFo2cGZsQy8vNzlKZVVrbmYzNzk5ZUNCUXZjMi9iczJhTng0OGE1dC9mcjE4KzlMVGc0V0ZPblRpMVJ5eXRRMVpIVUF2a3dnVG91QlE2SEk4SVk4eWZMc29aTHVyWVU5WXdrR1dNbU9wM08veTl2dmQxdW4yTloxc1RpNmxmbGVsRlJVUm82ZE9peU1XUEduSGZmM2xvL2x5NWRxZzgvL0ZDUzFLVkxGL2ZyUE5kZWU2MDJidHdvbDhzbGIyODY3SFo3WHR3NmQrNmMrdlRwVTZqTWtTTkhGQnNicThzdnY3eFFQUG03T0J3NWNrVHg4ZkdGNmsrYU5PbmRQWHYyVEpQMGRMN2pWcnJmZ3ovVlE5a2pxUVU4TVlFNnFyenM3T3h3bTgzV3lCaFRqUzRHRmV1cnI3NHF0QzRnSU1EOTJoaWo5OTkvWDkyN2Q1Zkw1Zkthb0VyU3lwVXI5ZDU3NzJuNTh1WEt5TWhRWEZ5Y1VsTlRWYXRXTGIzMjJtdXFWYXVXcWxldkxrbHlPcDJhT1hPbTZ0YXRxOHpNVEkvOUZPemkwTEZqeDdJNFRRQys1SEE0ak1QaE1CVXQ3N2krUG4va01NYUVHV002Vi9nZlFzWHBiSXhoMUllUFZhTHJqZFcrZmZzL09oeU9CWGE3ZlcvZTlxSytmUFlEOHdQR21MckdtRUZGL2V6Mzd0MWI1Tzg4TFMzTnJGeTUwano4OE1QRzRYQ1k4ZVBIbTVNblQ1b09IVHFZMzM3N3pkeDMzMzN1c3NlT0hUTTllL1kwMmRuWjduV2RPK2Rjc3I3Ly9udHp6ejMzbUxWcjE1cUJBd2VhaElRRWMrN2NPWFAzM1hlYmYvLzczOFlZWTlMVDA0M0Q0VERwNmVuR0dHTTZkT2pnRVV2K1pZZkRZVTZkT3BXM2VKY3hwaXJQdzF2aEt0RjFvTXFncFJid3hBVHF1SlNZeE1URWJaSzJTWkxkYnU5Z1dkWndZMHhmeTdKYStEaTJTMFphV3BvKyt1Z2pSVVpHYXNlT0habzNiNTU3VzZOR2paU1dscWJrNUdUVnIxOWZHemR1VlBmdTNiMTJRL2o2NjYvVnBrMGIzWG5ubmJyaGhoczBaY29VV1phbERoMDZxRWVQSGhWNFJvQnZWSlgrZ3BlY2R1M2FOVzdmdnYyZmZSMUhGVlFoRTZnYlk1U2NuRnplaC9HR0NkUlJKS2ZUK1hWQ1FzSUVwOU41dldWWmJZMHh6eHRqU2pkeEtrcXRUcDA2V3JGaWhVYU5HdVYxZTc5Ky9iUml4UXFscDZkcnhZb1ZHang0Y0tFeUdSa1ppb21KOFJod1pyUFpGQm9hcWwyN2Rtbi8vdjFlOTUzWHhTSHZ5K1Z5bGQySkFSV01tNXNmYWR1MmJUT0h3L0ZYdTkyK0xTQWc0SUROWmx2aTY1aXF1dFRVVlAzblAvOHBsLzMyN2R2M292YVJuWjJ0YWRPbUZib0pwYVdsYWZyMDZVcFBUNytvL2VQU0ZoOGZ2OVBwZEU1Mk9wMnRzN096cnpmR1BGMThMWlNIdSsrK1c1OTk5cGttVEpnZ3U5MnVWcTFhdWJmbFRkRzFZOGNPWFgvOTlRb01ETlJqanoybW1UTm42aC8vK0llV0wxK3UyMisvWFNOSGp0VDI3ZHNMN1RzNk9scXhzYkh1citqbzZBbzdMNkNzMGYyZ2ttdmJ0dTMxQVFFQi9YTW5RSGRJRWdNN0tzN0preWMxYTlZc1BmTElJNHFLaWxLdlhyMFVHRmo0M3lZakkwT2ZmZmFacEp5QkZnVW5Lejk1OHFUaTQrT1ZrcEpTYVBUeCsrKy9yNWt6WjVZNHByeVJ5WWNQSDliMjdkc0xmUXo1MWx0dktUMDlYU0VoSVNYZUozQSszM3p6elg4bFRmTjFIUDdDR0ZQb3pXWjJkcmJIOTRMeUR4WXJLRFEwVksxYXRkTG16WnYxM0hQUHVkZWZPSEZDanp6eWlKbzBhYUl2di94U2p6NzZxSktTa2hRVkZhV29xQ2ozdFdIdzRNRnEyYktscnJ6eXlrTDdIajkrL0htWEFYOUNVbHNKNWM0YjJkOFlNOXl5ckZiRlZrQzVhZHk0c1Y1NjZTVk5uejVkM2J0M1YwcEtpdnRKUHZrVkhERzhhZE1taitXOGFYeHV1ZVVXOTlPQzh0eHh4eDI2L2ZiYkpVbWRPblhTbGkxYkZCb2E2dDd1YlowazdkKy9YOWRjYzQzSHVvTUhEK3BmLy9xWDNucnJMYmxjTG8wZE8xYXpaOC9XRlZkY1Vjb3pCM0NoWW1Oak5YWHFWSy9iT25YcTVIWDkxcTFiZGU3Y3VVSnZtcE9Ua3pWOStuUUZCZ1pxMXF4WmV1NjU1NVNZbUtoUm8wYnBrMDgrVVVSRWhPNi8vMzR0WHJ4WVk4YU0wYmx6NTJTejJmVFNTeS9KWnJQSjVYSXBLeXRMV1ZsWmF0Q2dnWll1WFNwSkhuUGQ0UFZ2RFFBQUlBQkpSRUZVQWxVRlNXMGw0VzNleUpLMHlEb2NqcjhuSkNTOGxHLzVHV1BNM3lTWmZIT1JtdHd2U1RMR0dHTloxbE1KQ1Fuejg5V2JMdW1odkxMRzVFeEhtYmVQM0JWRzBreW4wN2tvWDcwcGtoN0kyMi9CNCtYV055Nlg2N25FeE1UWDh0Vjd6Qmd6Sm05N0VjYzFMcGRyYm1KaTRySzhlbmE3ZmJ4bFdVTnpDN29zeTNJWlkxeVdaYmx5NitldCs2ZlQ2WXpKcTllK2ZmdVJOcHZ0anZ4bDhsN25IczhseVl3ZVBmcWpOOTU0dzJPNnF4WXRXdWp0dDk4dXR4Wnl5N0k4V21sc05sdWhWcHVDNjBhTkdxWHZ2dnRPbG1XcGE5ZXVPbnYyckhiczJLR25uMzVhSTBhTVVLTkdqU1RsSk14ejVzeHh0KzdzM0xtemZwczJiZHo3YWRldVhRdWJ6WGFsSkpPZG5XMXNOcHZMc2l4aldaWXJPenZiNUwyMjJXeS94TWZISDhwWHI3R2tlcm5ialdWWkppc3J5MlZabHJIWmJNYXlMSk9abVdra0plL2N1Zk5FWHIyV0xWdldDUW9LdWl6M3ZFM3V1Wm1DeTZtcHFTZDI3OTU5T3E5ZTgrYk53OFArZi9idVBTN0thdDhmK0djTnpDQW9XT2I5c2pOU09lYU41NWxqUk8zU25lanJnQ2FWbHFaUy9jalVMc2p1b3JiTlRycXpVdFJNUzhYSzNCMS9kY2hMcjJ4NzIrS3ROQ2x0R05Ed3BLWHBUOUlEYk4yZ01NQU1QT3YzeHpBVHd3d0lPakF3Zk42dmw2OTVualZyUFdzOU16aDhXYk11b2FIdGREcWRMQ3NyYzhzUEFBRUJBYktnb0tBNE56ZTMxRkhPYURTR2xKU1VCQWNFQk1qcSthby9CZ1lHeXVMaTRyS2NuQnpuK3o1Z3dBQURBRU5BUUlEVTYvVVNBUEx5OHB6NUhZKy8vUEpMQllEcVhXOEJzQS9yY3ZrL1Y4c2orYW00dUxnR0R5K0tpNHREUVVFQkhucm9JV2RhOSs3ZGtacWFpdEdqUjJQMDZORVFRc0JvTkdMRmloWDQ2cXV2TUdYS0ZPZXVZRWxKU1VoS1NuS1dyYXlzUkdWbEphU1V6bjhCQVFIUTZYUVlNMllNWG52dE5ZL2ZPbFgzK3V1dlE2L1hOK2craUh5SlFXMHpjYjNyUmtvcEEycWNCd2toMnRaVlJnZ0JLYVhMZDlOU3luWkNpSTdWODlRc1U1V3ZiWTF5TndzaGVua3FVNk44K3hybE9udWFYZTJoM3BwZGpIOEFjRmYxZkxVYzc2NXhuWUVBSHF3alB3Q2dxS2pvRndBL0FrQktTZ3AyN2RxRm9LQWd0NjBxcjJYa3lKRU55dDlRNjlldngrdXZ2NDZvcUNpTUhEa1NvMGFOUWtwS0NvNGVQWXJLeWtyczM3OGZWNjllUlVsSkNhNWN1WUxzN0d3TUdUSUVSNDRjaVJvMGFOQkd4M1VDQWdLZUJ2QXlBTGRmY05XRDZNckt5bGtBbGpyT2RUcmRDelVYRjY5WlhxL1hRMHI1TW9CbGpyU1FrSkJYSFBYVlJrcUo0T0JnbC9yQ3dzSmVBL0N5bExMT1lSVWRPM2FjbFp1YjZ5d25wVndRRWhMaXNUN0gzMkEybXcxNnZkNmx2cUNnb0RjZDdYVGtxNzVBdllPaUtEVVhYVi9NUmRkYkxRMDNzUDd6amgwNzNOSzJidDNxbHRhNWMyZTgrZWFiMTd4ZVFFQkFyVU1hRml4WVVLODIxY2hYRHZzOUVqVmJER3FiaWV6czdQMEE5c08rYnVUZE9wMXVVdFd5T3IzckttYzJtMWRVUDdkYXJYTURBZ0plcjZ5c0ZCVVZGUUlBS2lzcmhhWnA0dWFiYjBabFphV29yS3dVVjY5ZUxhMWVyckt5OHZXeXNySkZiZHUyRlpXVmxRSUFORTBUVWtvUkVoSUNUZE9FcG1uQ2FyVmVxVjVPU3JuUVpyT3RDQW9LRXBxbWlhbzBsMk1wcFFnTURMeFVvK21MS3lvcVBuVGswZXYxTG1Xcnl1Z0FYS3hleUdxMXJnd0lDTmdVRUJDZ2sxTHFkRHFkcnFvT25hWnB1b0NBQUoybWFUb2h4S25xNVRSTld5K0VPQ1NsRkZWbGRJNWpBRUlJb1pOUzZ2cjI3ZnNyZ0M0QU1IdjJiTXllUFJ2UjBkRjF2UVZ1a3BPVE1XWEtGS1NscFdIQ2hBa1FRbUREaGcwTnVrWjluRHg1RW9tSmljakx5MFAzN3QwUkV4T0R2bjM3b21mUG51allzU002ZE9pQTl1M2I0NnV2dnNLNmRldXdjdVZLZE9qUTRYOXJYT1puS1dVNkFKMFFRa2dwZFFBRWZuOU5STlZ6djlVb2R3RkFwaU8vc1A5MUlHcWVDeUZjM25kTjB5N3JkTHJUVlhVNGRuQnovR1VoVUZVSVFGSDFjbExLcTBLSUN6WHpWcFd2WHJha1JybFNJY1NsbXZscTFBV2RUbGRXbzV3TlFISE5mQjdxZHhrZ1dkWGpiNnV0blI2dVEvN0RzY0dKdnlvQU4yMmhabzRmckZVY0N4RjcyaDZ3TVRuR1dtWm1abnA4TDY2MWJtUnQ1ZWo2U1B2aTR2Y0JjQTVkaUk2T2RvNkRIVHAwcU1meHFaNjJscnp6emp2ZGRnOHlHbzNJeU1oQWVYazVoZzhmRHBQSjVISGJ6THBNbXpZTkNRa0ppSStQeCs3ZHU3RjM3MTU4KysyM2VQMTF6L040eXN2TFliVmFIWlBYSGdId3RSRENuMy81Tm52TjlmT0dycCtVMGdDZ00zN2ZqZEJmWm1xV285cHVoRUlJQnJaZXdzOEI3Mk5QYlRObk5wdC9BUEFEZ0JlTVJ1TWdUZE1tQXhnamhCamc0NmExU2thakVhbXBxVzdwTTJiTUFBQmtaMmZqNVpkZmRvNWhjd3hES0N3c3hLNWR1enhlMC9HQlpyVmFFUjBkalNOSGpyaDhiV2cwR25IdzRFSG5scGVPZWtKRFExRmNYSXlNakF6bmgxVE5mZHdkZGRlY25FWkVYbWVEUGZpN0F2dDIyLzZ5WktiajI0Znlxa2VpWm90QmJRdGlNcG1PQTNnRndDdFZFM3ltK0xwTnJjbmh3NGVSbXBxSy9mdjNvM3YzN29pSWlNREJnd2ZSbzBjUFo2QTdaTWdRcEtlbjQvVHAwNWc3ZHk0Ky8veHpBUFl4dHRlYWNGRlFVSUN3c0xBNmwvWnhHREprQ09MaTR2REVFMCtndUxnWWYvN3pud0VBQm9QQmJmeHZRNGRQRUZIRFZVMWNMSy82UjBRKzRDOS9TYlk2MmRuWnA4eG04My82dWgzK1R0TTBTQ214ZVBGaWJObXlCVGs1T1ZpNGNLSHorYnk4UENRbEpTRS9QOStsM1BidDIxMkN5ZExTVXJjbHVXcjY3cnZ2TUdCQS9UdmdwMDZkaXE1ZHU4SnF0ZUxYWDMrdGR6a2lJaUoveEtDV3FBNG5UNTZFeldhRHdXQkFVbElTWnMyYWhmbno1eU1pSWdJQU1INzhlTVRFeEdEbXpKbXdXQ3dBZ0QxNzltREhqaDE0N0xISEFOalhqZzBNRElSZXI0ZkpaSUxCWUVCQlFZRkxqK3laTTJld1pzMGFaNW42K1BMTEwxRllXSWdaTTJiZ21XZWV3Wmt6Wjd4NDUwUkVSQzBMaHg4UTFhRjM3OTU0NDQwM0VCa1ppYWVmZmhyUFBmY2M3cjMzWHBjOHljbkptRGx6SnViT25Zdmh3NGRqN2RxMVdMRmlCVDc3N0ROczJyUUplcjBlaVltSnFLaW93UERodzZIWDYyR3hXSnpqYmJkdTNZcDMzbmtIMDZaTnd6MzMzRk92ZHYzM2YvODNObTdjaUxWcjE2Sno1ODRZUEhnd3dzUERZYlBaRUI4ZjcvWFhnWWlJcUxsalVFdFVoK0RnWU1URnhhRzB0QlN6WjgvR3NHSEQzUExvZERxODlkWmIrUG5ubjlHblR4L2NmLy85Q0FzTFEwUkVCRjU0NFFXWHZGOTg4UVVxS3lzUkZCU0VEaDA2QUFDNmRPbUNkOTk5RjRxaWVHekR0R25UM01iajl1N2RHeDk5OUJGdXVlVVdBSER1QlgvdnZmZGkrZkxsTG5scnRvR0lpTWdmTWFnbGN1VnhBZlhnNEdDUEFhMURXRmhZdlpibThyU0EvMTEzM1ZWbm1lblRwN3VsMVRiNXEyWkE2eUdOQzZnVEVaRmY0cGphMzFrQW9MaTR1T2txckJxRENhQ3NybnpVcExpQU9oRVJVUXZFbnRvcVVzb2NJY1RRWDMvOUZZTUdEV3FTT2k5ZXZPaW9tek44bW85eTJCY1pqNGIvTHFET0pZZUlpTWp2TUtqOTNjY0FocWFrcEdEZXZIbm8yYk1uMnJadDJ5Z1ZXU3dXWEx4NEVVdVhPcmVhMzF4WGZtcFNYRUNkaUlpb0JXSlFXOFZzTnE5VEZHWDhpUk1uUmt5YU5La3BxLzdlYXJXKzJaUVZVdTI0Z0RvUkVWSEw1Qys5VU41Z001dk5zVkxLdndBNEJxQzBFZXNxazFLZWtGTCt0Ynk4L0w2Y25CeU9jU1FpSWlLNkFleXBkV1V6bTgyTEFDenlkVU9JaUlpSXFQNFkxSHFCb2lqRGhCQUhORTA3bEpXVmRlKzFTeEFSRVJHUk4zSDRBUkVSRVJHMWVPeXA5UUt6MmZ3MUFPSHJkaEFSRVJHMVZ1eXBKU0lpSXFJV2owRXRFUkVSRWJWNEhIN2dCWndvUmtSRVJPUmI3S2tsSWlJaWFub1dBQ2d1TG02NkNpMFd4MkZaazFYYWhOaFQ2d1djS0VaRVJFUU5JYVhNRVVJTS9mWFhYekZvMEtBbXFmUGl4WXVPdXM4MFNZVk5qRDIxUkVSRVJFM3ZZd0JJU1VuQnlaTW5VVkpTMG1nVldTd1duRDU5R2t1WExuVWtiVzYweW55SVBiVkVSRVJFVGN4c05xOVRGR1g4aVJNblJreWFOS2twcS83ZWFyVysyWlFWTmhYMjFIcUJvaWpEVkZXVmtaR1JCMzNkRmlKcUVUaVdqb2hzWnJNNVZrcjVGd0RIQUpRMllsMWxVc29UVXNxL2xwZVgzNWVUazJOdHhMcDhoajIxUkVSTmpHUHBpS2lLeld3Mkx3S3d5TmNOOFFjTWFyMkFFOFdJcUlFK0JqQTBKU1VGOCtiTlE4K2VQZEcyYmR0R3FjaGlzZURpeFl0K1A1YU9xRFZSRk9WbklVUWZxOVhhNThjZmZ6enQ2L1kwRnd6RWlJaWFubDVSbEoxQ2lCRk5YTy8zL3Z6VkkxRnJ3YURXTXdhMVJFUytvVmNVNVNVaHhHTUErZ0lJYnFSNnlxcUdIR3kyV3Exdk1xQWxJbi9Gb05ZTHVLTVlFUkVSa1c5eDlRTWlJaUlpYXZIWVUwdEVSRVRVZ25CTXJXZGMvY0JWb0txcUNWTEtxUUNHQ0NFYVp6b3lZSkZTNWdENDJHdzJyd05nYTZSNmlNalBSRVpHM3FQVDZRNUpLUStZemVZLytibzlSRVROQllQYTN3V3Fxcm9Sd0VOQ05Ib0hkb2dRWWlpQW9ZcWlqRGViemJGZ1lFdEVSRVQxWURhYisvcTZEZFNNcWFyNmYxUlZsZVBHalpPWm1abnl5cFVyc3JGY3ZYcFZIanQyVEU2Wk1rV3FxaW9WUlhuRjEvZFBSRVJFUkg1QVVaUnZWVldWbVptWmpSYk0xdlRUVHo5SlZWV2xxcXJadnI1L0lpSWlvcGFNd3c5K053UUErdlRwMDJRVjl1elowM0hJcnhHSWlJaW9YamhSekRNR3RWVWNrOEpDUTBPYnJNNXEyMkkyMXFMclJPUm5PRkdNaU1nekJyVkVSRVJFTFFnbmlubkdvSmFJcUFYSnlzcjZGbHhqbklqSURZUGFsa1AzYi8vMmJ6Zi85Tk5QbHh3SkF3Y083QklZR0RoUnA5T2QxalN0V0tmVGxXbWFWbWF6MlM3bjVPUmNCSmNKSXlJaW9sYUNRVzB6MDd0Mzd6WTMzM3p6UU5nbnJ0MGhoT2dMb0srVThqWUEvdzlBUDBkZXZWNC9UUWp4VndEUTZldzdIdXQwT2dRRkJVRlYxVW9BdVFCT0E4ak96TXg4c1lsdmhZaUlpQm9CSjRwNXhxQzJHWkJTUWxHVVpRRCtLSVJRNGZsOWtUVVRORTA3cE5QcGpnQzRES0NORUtLTmxESVV3RTFDaUs0QWJxMzYxN0Y2dVlpSWlOQ1FrSkFwVXNvOVdWbFpQM3Y5aG9pbzBYQ2lHQkdSWnd4cW13RWhCS1NVendzaERBQXFwSDBMM1dOQ2lGTUFqdGxzdHAvYnRXdjNTMFpHUm1uMWN0bloyZnNCUk5WeTJVQ2owWGdyZ0grcnFLaHdHWC9YdG0zYjRRQldDeUdncXVwSlRkTStxYWlvK0w4Ly92amplZS9mSFJFUkVYa1RKNHA1eHNrR1ZWUlZsUUJnTXBtYXRGNmowUWdBMERUdGFTbmw2WUtDZ3U4dlhMaGdhY3c2VlZXOVMwcjVraERpVHdCdXFVcXVCUENWcG1scnNyS3k5c0JEenpBUkVSRlJjOFdndG9xdmc5ck16RXhmdkJlNnlNaklXSjFPOTVTVU1rNElFUVFBVWtxVGxQSXZXVmxaNlQ1b0V4RVJFVkdENlh6ZEFQSXBMU3NyYTN0bVp1YkRPcDJ1cDVUeWRTbmxCU0dFVWFmVDdWWVU1VDVmTjVDSWlJaGNLWXJ5czZxcWN1REFnYmY3dWkzTkNjZlVFZ0RBWkRMOUU4QmZlL2Z1blhMenpUZi9HY0JkWnJQNUcxKzNpNGhjY2FJWUVaRm5ER3JKeGRtelo4dk9uajI3cUdiNjRNR0RieE5DZE1yT3pqN2lpM1lSRVJHUkhTZUtlY2FnbHE3SmFEU0dhSnIyQllEK2taR1JTVmxaV1IvNnVrMUVyUlYzRkNNaThveGphdW1hVENhVEZjQWhJVVNRVHFmN1FGWFZEd0FFK0xwZFJFUkVSQTRNYXFrK0tzeG1jNUttYVZNQVZBQjRXbFhWL3dhZzkzRzdpSWlJV2gxT0ZQT01RUzNWVzFaVzFxZFN5dnNBRkFKNFJGWFZ6V0JnUzlTa0lpTWo3MUZWVlNxS3N0L1hiU0VpYWs0NHByWVZrRklLQUFZQVFiQUhvVGZ5eDh3dnljbko0MCtjT0xGSlNqbDJ6Smd4Zi92NzMvLytaNjgwdE9FMEFEWUE1UUNzUWdodUdFRkVSSDZQRThVODQyU0RLdjY4K1lLVTBnQ2dNNENlQURyQkh1RGVrQU1IRHZUZHVYUG5mQ2xsVUw5Ky9mNXI2dFNwWDkzb05hK0RGVUFCZ0Z3QStVSUlxdy9hUUVSRVJNMEFlMnBiaHlEWUE5b01iMTF3K1BEaEdENTh1T1AwOGFwL3ZoSU5vQWoySUplSWlJaGFJUWExcllNQjloNWFmK1dWM21jaUlxS1dRRkdVbjRVUWZheFdhNThmZi96eHRLL2IwMXd3cUcwZGRQRHZvQzhJblBSSXJRUjNGQ01pOG95QlFDdFVVbEtDaW9vS2o4Kzk5ZFpialZadmFXa3AwdFBUNjVVM05UVzEwZHBCUkVUVWtwbk41cjZabVptQ3ZiU3UyRlBiQ3IzLy92dTRldlVxRmk1YzZQYmNqaDA3TUhmdVhKZTAyTmhZRkJRVW9GTW4rd2dHeDNGbFpTVU1CdGNPNEdIRGhtSFdyRmtlNjlVMERVdVdMTUh0dDkrTzhQQndqM24yN05tRG1KZ1liTnk0RVRObXpBQUF4TWZIQXdBcUtpcnd6My8rRTEyN2RnVUFoSWVIWS9ueTVRMjRjNktXanp1S0VSRjV4cUMyRlVwS1NzTFVxVlB4d1FjZllOcTBhWWlOalhVK1YxWlc1bklPQUR0MzdzU3dZY093YytkT0FNQWYvL2hIN055NUUrbnA2Y2pLeW5JR3NidDI3Y0x4NDhjQkFPZlBuMGRpWXFMSCtxZFBudzRwSllUNC9mZXlvd2QzMmJKbGlJbUpBUUE4L1BEREFJQ3RXN2NDQUk0ZVBZcTB0RFFzVzdic2hsOERJaUlpOGk4TWFsdWhrSkFRTEYrK0hGZXZYZ1VBWjdBSy9CNncxa2UzYnQyd2E5Y3U1L25QUC8rTWZ2MzZBUUI2OWVybERGUXpNakt3ZWZObUxGMjYxQm5JTGxpd0FCRVJFWmc0Y1dLdDEvL2lpeStjeC9IeDhiQllMS2lvcUhEMjNEcUNYU0lpb3RhRUU4VThZMURiU25YcDBnVmR1blJ4OXNwV1ZGUWdNREFRN2RxMWc5Rm9ST2ZPblFFQWx5OWZ4a2NmZlFTTHhZSkhIMzBVQUZCZVhnNEE2TjI3TjA2Zi92My8wdkhqeHhFWEZ3Y0FHRGx5cEV0OUpTVWxHRFZxRkFEN01JVEN3a0owNk5BQjY5YXRBMkR2UFI0N2RteXQ3YjEwNlJJT0hUcmtQQjgyYk5nTjNUOVJTOFdKWWtSRW5qR29iV1UrK3VnamZQYlpaN0JhclRoMDZCQjI3dHlKSzFldTRQSEhIOGZjdVhNUkdSbUprU05IT250cng0NGRpOURRVUlTRWhHRGp4bzBBN0wyNUFOQ3VYVHNFQmdiaTh1WExDQWtKUVc1dXJuT3NiSDBuaEZYMzZxdXZ3bUF3SUQ0K0hxR2hvYzRlMmZmZWU4K1paODZjT1ZpOGVQRU52UVpFUkVRdEdYY1U4NHhCYlNzemRlcFVUSjA2MVJtWVdxMVc3TjI3Rjg4Kyt5dzJiTmlBbmoxN0lpQWd3SmwvL1BqeDZOU3BrOGVlV2dDSWlvckMxMTkvamREUVVOeDExMTB1NDJRQjl4N2Jtb0tDZ3JCdDJ6WUF3SnR2dm9uTGx5K2pmZnYyR0RObWpNZGhFTjkrKyszMTNUaVJuK0JFTVNJaXp4alV0bktCZ1lGbzM3NDlObTNhaE5telo4Tm1zK0dtbTI1eVB2LzQ0L2FOd2p6MTFBTEFmL3pIZitEdHQ5OUcyN1p0OGR4eno3bGR2N2k0R0JrWnRXOWtGaDBkN1hJK2ZmcDByRjY5R2dBZ3BjU2lSWXVjUXhxc1ZpdjBldjExM2lrUkVSSDVNd2ExcmRpbFM1Y3daY29VNS9tenp6NExxOVdLa3BJUzUxamJMbDI2NEc5Lys1dGIyY3pNVEZnc0Z2enhqMzlFY0hBd0tpc3JFUmtaZVVQdCtmNzc3eEVlSG80T0hUb0FBRDc1NUJQODR4Ly93Sk5QUGdrQU9IZnVIRHAyN0hoRGRSQVJFYlYwbkNqbUdZUGFWaXdnSUFCTGx5N0ZnQUVEQUFCRlJVVklURXhFVEV3TVpzK2VqWUNBQUJRWEYyUGp4bzBvS3l2RHM4OCtpek5uenFDc3JBeWZmdm9wRkVYQkgvN3dCK1RtNWpySDFqb0NVZ2VyMVlveFk4YlVxejNmZlBNTkVoTVRJWVNBWHEvSGh4OStpS1ZMbDZKYnQyNklpb3BDV2xvYVFrTkRVVnBhaXFpb0tLKy9Ia1F0QVNlS0VSRjV4cUMyRmJKWUxMQmFyWmc4ZVRKbXo1Nk55c3BLcEtlblkrWEtsYmo3N3JzUkdCaUlTWk1tWWViTW1SZzRjQ0RPblR1SGVmUG1vVisvZmdnUEQ4ZWYvdlFuTEZ1MkRHZlBuc1dNR1RQdy9QUFBvNmlvQ01uSnlWaTFhaFhDd3NLY2RSa01CdWVZV1UrcUR6K1lOV3NXckZZcjFxeFpBNHZGZ3VYTGwrUE9PKzlFU1VrSk9uWHFoQk1uVG1EeTVNbDQ0b2tua0pDUTRMYldMUkVSVVd2QWlXS2VNYWh0aFg3KytXZmNldXV0bUQ5L1B2Nys5NzlqNGNLRnVQbm1tL0hTU3k5aHhJZ1JBSURjM0Z3c1g3NGN1M2Z2eG9JRkM5eXVzVzNiTml4WnNnVFRwazNEQXc4OEFBQTRkZW9Vbm5qaUNhU21wcUpMbHk0QTdEMjExNW9zNXJCNzkyNnNYTGtTRVJFUlNFdEx3eTIzM0lLVksxZGk2OWF0aUltSndkcTFheEVjSEl6SXlFaTgrT0tMT0h6NE1ONSsrMjB2dlNwRUxRTW5paEVSVVoxVVZaV3Fxc3FtNXFpM01lOU5TdGxKU2ptdWVyMDJtMDFLS2VYKy9mdGxWbGFXMURUTlkvdk9uVHZubGpaaHdnU1ptcG9xZCszYTVaSmVVVkVoUC92c00xbFpXZWxNKytxcnIrcTgvMjNidGptUFQ1MDZKVStjT09IeS9BOC8vQ0IvKyswM3QzSmxaV1h5d29VTGp0UHhVc3BPamZrYUVoRVJVZlBHdi9hck9BSkxrOG5VcFBVYWpVWUFRR1ptWnFPOUYxTEtXd0RjRGVDcnhxckR4OFlDT0N5RXVPVHJoaEFSRVRVMlRoVHpqTU1QV2djcmdBSmZONklSRmNCK2owUitqeFBGaUlnOFkxRGJPcFFEeUFVUURhQVRnS0RHcUdUdDJyWGpjM056N3g4NGNHRGFoQWtUdm1tTU9tb29oejJnemEwNkppSWk4bnVjS09ZWmc5cld3UVo3OEhjRmdCNkF6dHNWN051M0wyVFRwazJwQUc3Snk4djd1b21DV2czMmV5dXZlaVR5ZTV3b1JrVGtHWVBhVmtBSUlXRVAvQnF0TjlOb05DWkxLVytSVWg3WnUzZnZsZzgvL0xDeHFpSWlJaUp5dzZDV2J0akFnUU43U1NuZkFBQXA1VnUrYmc4UkVaRS80MFF4enhqVTBvMEtNQmdNNndHRVNpbS95c3JLMnVyckJoSDVNMDRVSXlMeWpFRXQzUkJGVVpZREdDR2x6Q3N0TFUzMGRYdUlpSWo4SFNlS2VjYWdscTZib2lqemhCQkpBTW9xS3l1Zi9PbW5uN2hPTEZFajQwUXhJaUxQdkQ0TG5sb0hSVkhHQ1NIZWdIM1ZnU2VQSFR1Mnk5ZHRJaUlpb3RhTFBiVjBYWFE2M1ZkU3l2MVN5ay9OWnZQbnZtNFBFUkZSYThHSllwNHhxS1Y2NjkyN2Q1dXpaOCtXQVlESlpMSUJHQUZBK3JaVlJLMExKNG9SRVhuR29KYXV5V2cwZHRRMGJSR0EyOCtlUFZ2OWx5Z0RXaUlpb2liR2lXS2VNYWh0Z1FZTUdHRFE2WFE5ang4L2ZxYVI2K2xnTUJpZWxsSytJWVRRQXlnZFBIand3R1BIanYzWW1QVVNVZTA0VVl5SXlETUd0UzJNb2lpeFFvaDNwSlJIQUR6UkdIVkVSa2IyMXVsMFQwc3BrNFVRYmF1Uzl3S1ljZXpZc1Y4YW8wNGlJaUtpRzhHZ3RvVVlOR2pRSUwxZXZ4VEFLQUFRUWxpOGVmMCtmZnFFaFlXRlBTQ2xmRklJTVFMMm5pQk5TcmtId0VLejJmeTFOK3NqSWlLaTY4T0pZcDR4cUczbUJnd1kwTlZnTUx3T1lEcGN2M0s4QS9iM3I4SWI5YlJ0Mi9ZK0FQOVhDQUVBRmdBN0t5c3IzenAyN0ZpbU42NVBSTjdCaVdKRVJKNHhxRzJtakVaamlLWnBTVUtJMXdDMDlaQ2xqYXFxUXpJek0wMzF2RjU3bTgzV1B5QWdZQUNBYUFDM1YvK0ZXRlJVdEtkRGh3Ny9rRkorYWJGWVBqMTU4dVJWNzl3SkVSRVJlUk1uaW5uR29MYjUwU21LOHFpVU1rVUkwYXV1akZMS3V3RzRCYldxcXY2SGxMSTdnSjRBQmdINGR5bGw3OEJBbDdkYkdvM0diaWFUNlNJQW5EMTd0dXpzMmJQLzRiM2JJS0xHd0lsaVJFU2VNYWh0UmlJakkrL1c2WFR2QTFEcVdXUytxcXJKVXNvUlpyUDVuQ05SU3ZtaEVLSm5qYndXQUNlbGxEOEpJYklxS2lwMkhEdDI3S0szMms1RVJFVGtTd3hxbXdsVlZkTUFUR2hJR1NGRUJ3QWRBTndFNEZ5MTlFMEFiZ1p3UVVyNWs4MW0rK0hISDM4OENVRHpZcE9KaUlqSUJ6aFJ6RE1HdGMyRXBta3pwSlNMZFRyZDdRRDZDeUc2QU9oZTdWOVhBUG9heFd3QWhsaXRWcGNmNk16TXpCZWJvczFFMVBRNFVZeUl5RE1HdGMxRVZsWldJUUJ6MVQ5UGRBTUhEdXloMSt2RHBaUzNDU0hDaFJDOXlzdkxTM0p5Y3F4TjJGUWlJaUx5SVU0VTg0eEJiY3VoL2ZqamorY0JuQWZBTldPSldpbE9GQ01pOGt6bjZ3WVFFUkVSRWQwbzl0UVNFUkVSdFNDY0tPWVpnMW9pb2hhRUU4V0lpRHhqVUV0RVJFVFVnbkNpbUdjTWFvbUlXaEJPRkNNaThvd1R4WWlJaUlpb3hXTlBMUkVSRVZFTHdvbGluakdvSlNKcVFUaFJqSWpJTXdhMVJFUkVSQzBJSjRwNXhxQ1dpS2dGNFVReElpTFBPRkdNaUlpSWlGbzg5dFFTRVJFUitVYWdvaWpQQUhoY0NIRUhnSkJHcXFkVVNubFNwOU45Q21DRnlXU3lOVkk5UHNXZ2xvaklOd0pWVlUyUVVrNEZNRVFJMGJhUjZyRklLWE1BZkd3Mm05Y0I4TXRmWmtRdFVLQ2lLRnVGRUhGTlVGZXdFQ0pTU2hrSllLelJhQnpoajRFdGcxb2lvcVlYcUtycVJnQVBDZEhvdzJORGhCQkRBUXhWRkdXODJXeU9CUU5iSXA5VEZHV3FFQ0x1amp2dXdMeDU4OUNyVnkrRWhEUk9SMjFwYVNrdVhMaUFwVXVYNHNpUkkvZHFtallQd091TlVobjVucXFxVWxWVjJkUWM5ZnI2L29tbzZTaUtrcUNxcW95UGo1ZmZmZmVkTENvcWFyVFBtQ3RYcmtpVHlTUW5USmdnVlZXVmtaR1JML3Y2L29rSVVCVGxpS3FxOHRpeFk0MzIvNyttWDM3NVJhcXFLaFZGeWZIMS9UY0dUaFFqSW1waVFvaW5BZUMxMTE1RFZGUVV3c0xDR3EydTBOQlFxS3FLK2ZQbk8rcWUzR2lWRVZHOUNTRUdBTUJ0dDkzV1pIVjI2OWJOVVhkNGsxWGFoQmpVRWhFMU1TbWxBZ0I5K3piZFVwTzlldlVDQUFnaCtqVlpwVVJVbHhBQWFOZXVYZE5WK1B2d2hqWk5WbWtUWWxCTFJOVEVoQkR0QURScUQyMU5iZHM2NTZFMTF1eHFJaUtmWWxCTFJFUkVSQzBlVno4Z3FrRktLUUFZQUFRQjBNTi8vdmpUWUovMVhnN0FLb1RnQkVVaUl2SWJER3FKM09rQmRBTFFzK3JSNE52bWVJMFZRQUdBWEFENVZlZEVSRVIrZ1VFdGtic2cyQVBhREY4M3BKRkVBeWdDZzFvaUl2SWovdksxS3BFM0dXRHZvZlZYL3RUN1RFUkVCSUJCTFpFbk92aDMwQmNFL3Q4bklpSS93MTlzUlBXUW41K1B0OTkrMnlWdHdZSUZ5TXZMODVqL3YvN3J2MUJjWE93ODM3bHpKOWFzV1FNcDdYT3pyRllyWG4vOWRWaXR0WThBS0MwdFJYcDZlcjNhbDVxYVdxOTg1SDJLb294UUZHVVlPSnlMaU1pbkdOUVMxY09CQXdkdzhlSkY1L25GaXhleGQrOWVkT3pZMFdQKy9QeDh6SjA3RjVxbUFRRHV1ZWNlWkdSa1lPL2V2UUNBVmF0V29XUEhqakFZYXU4UTFqUU5TNVlzd1preloyck5zMmZQSGdEQXhvMGJuV254OGZHSWo0L0g2TkdqRVJVVjVUeC80WVVYNm4vRDFCQ3hRb2dEaXFMa0tZcXlXbEdVbUQ1OStnVDV1bEZFUkswTmV4YUk2bUhYcmwyWU9IRWlubnp5U2VUbDVhR3NyQXcybXcxanhveHh5YmR6NTA0QVFISnlNcVpQbjQ2Y25CeHMyTEFCdi96eUN5b3FLckI2OVdxOC8vNzdzRmdzYU5ldUhmYnUzWXN2di93UzU4K2ZSMkppb3NlNnAwK2ZEaWtsaEJET05FY1A3ckpseXhBVEV3TUFlUGpoaHdFQVc3ZHVCUUFjUFhvVWFXbHBXTFpzbVhkZkRQSklDTkVCd0RNQW5na0xDN3VpS01wbUtlV1cvUHo4QXhjdVhMRDR1bjFFUlA2T1FTM1JOZnp5eXkvSXpzN0cyclZyTVdyVUtBREF3b1VMMGJOblR6ejU1Sk1leStqMWVxeGJ0dzVDQ0tTa3BMZzhOMnpZTUh6OTlkZk9ZOEMraGFralVNM0l5TURtelp1eGRPbFNaeUM3WU1FQ1JFUkVZT0xFaWJXMjg0c3Z2bkFleDhmSHcyS3hvS0tpQXZIeDhRQitEM2FwU1lRSklSS0ZFSWxkdTNZdDZkcTE2NWVhcG0wdUxTM2RlL0xreWF1K2Jod1JrVDlpVU50TXFLcGFyNFh3TXpNelJmVnpsdk4rdVppWUdLaXE2Z3hHMTY5Z3hLd1hBQUFnQUVsRVFWUmZEOEFlcURwa1oyZGo5T2pSZFY3YkVaQisvLzMzTHIybEZvc0Zqejc2cVBNWUFFYU9IT2xTdHFTa3hCbEFhNXFHd3NKQ2RPalFBZXZXclFNQUpDVWxZZXpZc2JYV2ZlblNKUnc2ZE1oNTdnaWVBV0RPbkRtYlRDWVRWRld0dFh4emVCLzhxRnhiQUpOMU90M2t0bTNibGltS3NxMW16enNSRWQwNEJyVkVkVGgxNmhUMjdkdm5QSStOallYTlpzT1ZLMWN3ZCs1Y2oyV2VldW9wdlBmZWV5Z3VMb2JKWk1LT0hUdnd5Q09QNEpGSEhnRmdEekFkWTJBZGFmV2RFRmJkcTYrK0NvUEJnUGo0ZUlTR2hqcDdaTjk3N3oxbm5qbHo1bUR4NHNVTnZqWTFEaW1scm1xWUFoRVJlUm03Q3FvNGVseE1KbE9UMW1zMEdnRzQ5d0NSNzBncE93RzREOERtbDE5K0dZTUhEOGFLRlN1Y1B4dWZmUElKenB3NWd3VUxGdFI1SGFQUkNKUEpoUEhqeDZPMHRCUkJRZmE1UStmUG4wZXZYcjJjK1FJQ0FyQnAweVlBN2oyMk5RVUZCV0hidG0zTzg4dVhMNk45Ky9ZWU0yYU1jend2QVB6eGozL0VvVU9IbkkvVmh6d0FlQVRBMTBLSWducTlJRlFuUlZHV0NpRmVxaU5MS1lDdkFYeHBzOWsySGo5Ky9GLzh2Q0VpZmc1NEgzdHFpZW93YmRvMDlPdlhEeXRXckhDbW1jMW1aR1ZsSVRZMjFpMS85Y0RTWWZQbXpRQ0FiZHUyWWZQbXpRZ0pDWEdPZjlVMERTTkdqSERtTFM0dVJrWkc3UnVaUlVkSHU1eFBuejRkcTFldkJnQklLYkZvMFNMRXhjVUJzQzhiVm4zSUJEVWRLV1dKRUdLZnBtbGJiRGJibHB5Y25PSnJseUlpb2h2Qm9KYW9EdjM2OVhOTFMwbEpjVm1LeTJLeElEazVHWU1IRC9aNERVM1RzRzdkT2h3OGVCQXJWcXpBZ3c4KzZIenV3b1VMdFM0TGRpM2ZmLzg5d3NQRDBhR0QvZHZzVHo3NUJQLzR4eitjazlmT25UdDMzZGVtNjNJRndCNHA1YWFDZ29LdHVibTVwYjV1RUJGUmE4S2dscWdCU2t0TE1YSGlSRVJIUjJQR2pCa3dHQXg0L3ZubkVSa1ppYVNrSkxmODJkblpTRWxKUVdSa0pENzQ0QU8wYWRNR0FMQjkrM1lzV3JRSU9wME96ejc3ckRPLzFXcDFXeWFzTnQ5ODh3MFNFeE1oaElCZXI4ZUhIMzZJcFV1WG9sdTNib2lLaWtKYVdocENRME5SV2xxS3FLZ283N3dBNUVtR3Bta1AyV3kySFRrNU9iWHZwa0ZFUkkyS1FTMVJBd1FIQjJQRGhnMVlzMllOeG8wYmg0NGRPK0t1dSs3Q3pKa3puWG4rOWE5L1ljR0NCZmpESC82QVRaczI0YzkvL2pPR0RoM3FmRDR5TWhLalI0OUdiR3dzZERyWC9VOE1Cb1BMbU5tYXFnOC9tRFZyRnF4V0s5YXNXUU9MeFlMbHk1Zmp6anZ2UkVsSkNUcDE2b1FUSjA1Zzh1VEplT0tKSjVDUWtPQzIxaTE1aDlsczN1THJOaEFSRVlOYW9nWUxDd3ZEbkRsejhPQ0REK0t0dDk3QzBhTkhjZkxrU1VSRVJBQUFqaHc1Z203ZHV1R2RkOTdCcDU5K2lpVkxsdUR5NWNzUVFrQUlnWUNBQUl3YU5Rb1ZGUldvcUtoQVpXVWwzbm5uSFVSRlJjRnF0VjV6c3BqRDd0MjdzWExsU2tSRVJDQXRMUTIzM0hJTFZxNWNpYTFidHlJbUpnWnIxNjVGY0hBd0lpTWo4ZUtMTCtMdzRjTnVXLzBTa1hkSUtRVUFBNEFnQUhyNHo0NmRHZ0FiZ0hJQVZpRkV2WmEvSS9JRkJyVkU5VkI5SEt4RFJFUUUxcTlmajdTME5PZDJ1QUF3YXRRb2pCbzFDa0lJSkNRa0lDRWh3Zm1jcG1tb3JLd0VZRi8xb0daUDdmejU4L0hBQXcvVTJvN3QyN2M3ajIrNzdUWXNXYklFL2Z2M2Q2YmRjODg5R0Q5K1BMcDM3KzVNNjlLbEN6NysrR05jdm55NUFYZE1SQTJrQjlBSlFNK3F4OXIzd0c1WnJBQUtBT1FDeUs4NkoycVdHTlFTdWROUTQ0UDd0ZGRlODVoUnA5TmgwcVJKTG1sMWZjV3YwK25jQXRucTZncG9BYmhzK05DM2IxKzM1eDFMdGRRVUZCU0VidDI2T1U3TFliOUhJdktlSU5nRDJ0cVhMMm5ab2dFVWdVRXROV1ArOHZVSWtUYzVlaWI4VlFINGk0bkkyd3l3OTlENkszL3FmU1kveFo1YUluZmxzSC9WRmczN0IzbVFiNXZqTmVYNC9XdkVjaCszaGNqZjZPRGZRVjhRMkJGR3pSeURXaUozTnRpRHZ5dnczd2tmTmgrM2hhaFZLUzB0eGFGRGgrbzFFVFExTlJVelpzeTRybm9LQ3d2eCtlZWZZL3IwNlhYbXk4L1B4N3AxNi9DWHYvekZtYlpnd1FMTW1ERURYYnAwdWE2Nld5dEZVVVlBcURDYnpkOENxUEIxZTFvekJyVkVOVlRON2kwSGV6T0p5RXMwVGNPU0pVdHcrKzIzSXp3ODNHT2VQWHYySUNZbUJoczNiblFHdGZIeDhRQ0Fpb29LL1BPZi8wVFhybDBCQU9IaDRWaStmTG5iTlFvTEMvSEJCeDljTTZnOWNPQUFMbDY4NkR5L2VQRWk5dTdkaTNuejVsM1gvYlZ5c1VLSWx4UkZ1UXpnY3dCZlhMMTY5ZUF2di96QzN5Rk5qRUV0RVJHUkY1MC9meDZKaVlrZW41cytmYnJibXRIcDZla0FnR1hMbGlFbUpnWUE4UERERHdNQXRtN2RDZ0E0ZXZRbzB0TFNzR3paTXErMGNkZXVYWmc0Y1NLZWZQSko1T1hsb2F5c0REYWJ6VzN6RjA5YmY1Tm5Rb2dPQUo0QjhFeFlXTmdWUlZFMlN5bTM1T2ZuSDdodzRZTEYxKzFyRFJqVUVoRVJlVkd2WHIyY2dXcEdSZ1kyYjk2TXBVdVhPZ1BaQlFzV0lDSWlBaE1uVHF6MUdsOTg4WVh6T0Q0K0hoYUxCUlVWRmM2ZVcwZXdlejErK2VVWFpHZG5ZKzNhdFJnMWFoUUFZT0hDaGVqWnM2ZHptMjI2WVdGQ2lFUWhSR0xYcmwxTHVuYnQrcVdtYVp0TFMwdjNuang1OHFxdkcrZXZHTlFTRWJVeXFxcldhd0g5ek14TWwvWHBXSzcyY2pFeE1WQlZGU2twS1c3alprdEtTcHpCbzZacEtDd3NSSWNPSGJCdTNUb0FRRkpTRXNhT0hWdHJmWmN1WGNLaFE0ZWM1OE9HRGJ0bUd6MHQ3L2Uzdi8wTmd3WU53dnIxNndFQWVyM2UrVngyZHJiTGtvRTF6Wmt6WjVQSlpJS3FxclhtYVE3dlEzTXNCNkF0Z01rNm5XNXkyN1p0eXhSRjJTYWwzRmpQc3RRQURHcUppSWk4eU5GTDJ4Q3Z2dm9xREFZRDR1UGpFUm9hNnV5UmZlKzk5NXg1NXN5Wmc4V0xGOWZyZWtlT0hIRkxDd2dJd0tsVHA3QnYzejVuV214c0xHdzJHNjVjdVlLNWMrZDZ2QmFISUhpUGxGSlhOVXlocTYvYjRvOFkxQklSdFRJMWU1eFk3c2JMU1NrN0FiZ1B3R1pIK3JWV09nZ0tDc0syYmRzQUFHKysrU1l1WDc2TTl1M2JZOHlZTVI0RHlXKy8vYmJlYlFvSUNQQ1kvc0VISCtDWlo1N0JpaFVyQU5nRDFrOCsrUVJuenB6QmdnVUxhcjNlNHNXTEh3SHd0UkNpM210NHQ2VDM3MGJLS1lxeVZBanhVaDFaU3dGOERlRExpb3FLamNlUEgvOFhBS2lxdXZKNjZxWGFNYWdsSWlKcUJNWEZ4Y2pJcUgyRHNlam9hSmZ6NmRPblkvWHExUUFBS1NVV0xWcUV1TGc0QUlEVmFuVVpMbkM5cGsyYmhuNzkram1EV2dBd204M0l5c3BDYkd5c1czNzIwbDRmS1dXSkVHS2ZwbWxiYkRiYmxweWNuR0pmdDZrMVlGQkxSRVRrWTk5Ly96M0N3OFBSb1VNSEFNQW5uM3lDZi96akg4NkpXK2ZPblVQSGpoMXZ1SjUrL2ZxNXBhV2twTUJnK0gzZkNJdkZndVRrWkF3ZVBQaUc2MnRscmdEWUk2WGNWRkJRc0RVM043ZlUxdzFxYlJqVUVoRVJOUUtyMWVxMlJGWnR2dm5tR3lRbUprSUlBYjFlanc4Ly9CQkxseTVGdDI3ZEVCVVZoYlMwTklTR2hxSzB0QlJSVVZGZWEyTnBhU2ttVHB5STZPaG96Smd4QXdhREFjOC8vendpSXlPUmxKVGt0WHI4WElhbWFRL1piTFlkT1RrNTNJTGNoeGpVRWhFUk5RS0R3ZUFjTSt0SjllRUhzMmJOZ3RWcXhabzFhMkN4V0xCOCtYTGNlZWVkS0NrcFFhZE9uWERpeEFsTW5qd1pUenp4QkJJU0VpQ2xmZUs5cG1rdTE2eXNySFI1cktubVdOdmc0R0JzMkxBQmE5YXN3Ymh4NDlDeFkwZmNkZGRkbURsejVuWGRjMnRrTnB1MytMb05aTWVnbG9pSXFCRllyZFo2YllzTEFMdDM3OGJLbFNzUkVSR0J0TFEwM0hMTExWaTVjaVcyYnQyS21KZ1lyRjI3RnNIQndZaU1qTVNMTDc2SXc0Y1A0OTU3NzhWcnI3M204WHAzM25tbngzU1R5ZVNXRmhZV2hqbHo1dURCQngvRVcyKzloYU5IaitMa3laT0lpSWlvLzgwU05RTU1hbjluQVJCU1hGeU1kdTNhTlUyRkZ1Y0dJMlZOVWlFUkVUV1orZlBuNDRFSEhxajErZTNidHp1UGI3dnROaXhac2dUOSsvZDNwdDF6enowWVAzNDh1bmZ2N2t6cjBxVUxQdjc0WTF5K2ZCbmR1blZ6VGlScnFBY2ZmTkF0TFNJaUF1dlhyMGRhV3BwYkR6QlJTOENndG9xVU1rY0lNZlRYWDMvRm9FR0RtcVJPeDc3YlVzb3pUVkloRVJFMUZnMkF5M2pLdWdKYUFDNmJIZlR0MjlmdGVVOGJLQUQycGNDNmRldDJIVTM4WFcwOXZEcWREcE1tVGZMMFZEbnM5MGpVYk9sODNZQm01R1BBUGd2MDVNbVRLQ2twYWJTS0xCWUxUcDgramFWTGx6cVNOdGVWbjRpSW1qMHJnSHF2NGRvQ0ZhQkcwRTdVM0xDbnRvclpiRjZuS01yNEV5ZE9qS2pscjlURzhyM1ZhbjJ6S1Nza0lpS3ZLd2VRQ3lBYVFDY0FRYjV0anRlVXd4N1E1bFlkRXpWYkRHcC9aek9iemJHS29yd2toSGdNUUY4QXdZMVVWMW5Wa0lQTlZxdjFUUzRCUWtUVTR0bGdELzZ1QU5ERGY3NEoxV0MvdC9LcVI2Sm1pMEd0SzV2WmJGNEVZSkd2RzBKRVJDMkhFRUxDSHZpeE41UElSL3psTDBraUlpSWlhc1hZVStzRmlxSU1FMEljMERUdFVGWlcxcjIrYmc4UkVSRlJhOE9lV2lJaUlpSnE4ZGhUNndWbXMvbHJBTUxYN1NBaUlpSnFyUmpVRWhFUjNTQXBwUUJnZ0gwcEwzOWQvY0JhTlNHT3FGbGlVRXRFUkhUajlMQ3ZUOXV6NnRIZzIrWjRqV05UaVZ3QStlQUdETlNNTWFqMUFrNFVJeUpxOVlKZ0QyZ3pmTjJRUmhJTm9BZ01hcWtaODVldlI0aUlpSHpKQUhzUHJiL3lwOTVuOGxQc3FmVUNUaFFqSW1yMWRHaUNvRTlLaWZ6OGZIVHAwcVd4cTZvcENPd0lvMmFPUDZCRVJGU25nUU1IOWxKVmRicXYyOUdTRkJjWDQvRGh3NDF5M2JpNE9KZTB2WHYzWXRXcVZXNTVIMzc0WVdpYTV2VTJFRFZYN0trbElpSTNScVB4ZGszVFJnc2hKZ0dJcWtwZTY4czJ0U1JGUlVWWXVIQWhYbnp4UmNURXhHRGt5SkVJREhUL2xXdTFXckYzNzE0QXdOQ2hReEVhR3VwMkhaUEpoTUxDUXR4MDAwMXU1YVdVK09pamp6QnIxaXkzNTg2ZE93Y3BQUzlXRUIwZGpjNmRPenZQZi92dE4vVG8wY01sVDM1K1BqSXkvSFdJTVBrakJyVmV3SWxpUk9RUFZGWHRyMm5hR0NIRUpDbGxwQkFjVlhXOWV2VG9nWGZmZlJmejU4L0hmZmZkaDhMQ1FodzlldFF0MzlDaFExM085KzNiNTNKdU5Cb0JBQ05HalBBWVlHN2Z2aDNoNGVHSWpJekUyYk5ua1ppWTZQTDh5SkVqYTczKzFxMWJuY2ZSMGRFdTU0NDBvcGFFUVMwUlVTdW1xdXBnQUE4QW1BeWd2MDdIVVduZTBxOWZQM3o2NmFkb3JEOE9DZ3NMc1g3OWVuend3UWZZc0dFRFRwdzQ0UkswR28xR3BLZW5JeUFnd0dQNVJ4OTkxSGxzczlsY3pvbGFJZ2ExWHNDSllrVFVrcWlxYXBSU2poVkNUQVp3ZXdQS1NRQ1FVcjVrTnB2ZmNhUXJpckpVQ1BIU3RjcjdjN21ZbUJnODl0aGpuenoxMUZOSVNVbkJybDI3RUJRVWhKMDdkMTZyT2hjMWUxYnJzbTNiTnVUbjUrT3BwNTVDVVZFUjB0TFNHbFRYeG8wYm5jZlIwZEV1NTQ0MGh6bHo1bXc2ZmZyMDZ3RCs2a2hyanU5RFN5cEgzc2VnbG9pb2xhbXNyQXpUNlhUZHBaUnRPTVRBKzJiUG5vM1pzMmMzK092NzVPUmtUSmt5QldscGFaZ3dZUUtFRU5pd1lVT3QrY2VORzRmNCtIaTg4c29yU0VoSVFKY3VYWEQvL2ZlNzVLa2VKSzlhdFFyOSsvZDNuc2ZIeHp1UGJUYWJ5emxSUzhSUE15S2lKdWJvOFRTWlRFMWFyMk44Wm1abXB1T3pYMFJHUnQ2dDAra21TU25qaEJDOTZ5cGZyUnpWSUtYc0JPQStBSnNkYWRIUjBjNXhzRU9IRGtYSGpoM2R5dVhuNTd2OUhOeDU1NTA0Y3VTSVM1clJhRVJHUmdiS3k4c3hmUGh3WjVsTm16YmgyMisveGJ2dnZ0dWc5azZjT05HbFo3ZDZXMnZKOHdpQXI0VVFCUTJxaUdyVmpENEgvQVo3YXIyQUU4V0lxSVdTV1ZsWjN3TDRGZ0FVUmZsM0ljVGtxZ0MzbjQvYjVsZU1SaU5TVTFQZDBtZk1tQUVBeU03T3hzc3Z2d3dwSmFTVXpoN1d3c0pDN05xMXkrTTF6NXc1ZzJYTGxrRlJGRHorK09NSUNRbEJhbW9xWW1OalBlYmZ1WE1uenA4Lzc1eE1WcjBYMTJxMWVoejZNSExrU0tTbnB6ZnNab2w4aEVFdEVSRUJBTXhtOHc4QWZnRHdndEZvSEtScDJtUUFZNFFRQTN6Y3RCYnQ4T0hEU0UxTnhmNzkrOUc5ZTNkRVJFVGc0TUdENk5Hamh6UFFIVEprQ05MVDAzSDY5R25NblRzWG4zLytPUUI3VUtuWDZ6MWV0MTI3ZHBneVpRckN3OE1SSGg2T1cyKzlGWURuM2wvSEtndTlldlZ5Q1ZKMzc5Nk5MVnUyNE9yVnE3ampqanZRcjE4L1BQZmNjMTUvRFlpYUFxZTVlb0haYlA0Nk16TlRzSmVXaVB5RnlXUTZiamFiWHpHYnpRTXJLeXNqcEpSL3ZYWXBjdEEwRFZKS0xGNjhHRnUyYkVGT1RnNFdMbHpvZkQ0dkx3OUpTVW5Jejg5M0tiZDkrM2FYc2JpbHBhVUlEZzcyV0VmbnpwM3gvUFBQSXk0dUR1SGg0VGgxNmxTRDJyaHg0MGFzVzdjT2l4WXRnaEFDaXhZdFFuWjJOdWJNbVlPaW9xSUdYWXVvT1dCUVMwUkVkY3JPemo1bE5wdGY5M1U3V3BLVEowL0NaclBCWURBZ0tTa0pzMmJOd3Z6NTh4RVJFUUVBR0Q5K1BHSmlZakJ6NWt4WUxCWUF3SjQ5ZTdCanh3NDg5dGhqQUlBTEZ5NGdNREFRZXIwZUpwTUpCb01CQlFVRnppVzZ6cHc1ZzNYcjF1SFpaNS9GL2ZmZlgrOXh0WGw1ZVhqcHBaZXdmZnQyckZtekJqZmZmRE1BSURnNEdLdFhyMGJIamgwUkh4K1BsU3RYNHVlZmYvYjJTMFBVYURqOGdJaUl5TXQ2OSs2Tk45NTRBNUdSa1hqNjZhZngzSFBQNGQ1N1hiL01TMDVPeHN5Wk16RjM3bHdNSHo0Y2E5ZXV4WW9WSy9EWlo1OWgwNlpOME92MVNFeE1SRVZGQllZUEh3NjlYZytMeGVJYyszcnUzRGxjdm53WkV5Wk13S0pGaXhBV0Z1YThkczF4dFk3dGNzK2NPWU9FaEFRODlOQkRlUHZ0dDJFd0dGenlCUVlHWXRhc1dZaUxpOE9ISDM2SXBLU2tXc2YwRXBFZlVoUmxtS3FxTWpJeThxQ3YyMEpFelorcXFsSlZWZG5VSFBYNit2NzlrWlN5azVSeVhNM1gzR0t4eUFNSER0VDZuaFFWRmNrZmZ2aEJGaFlXeXFLaW9scno1ZVhseVFzWExzaExseTVkODMzKzdydnYzTktPSERuaVBNN056WFY3ZnV6WXNSNnZWVjVlN2pnY0wrMHJQSkNYOEhQQSs5aFQ2eXBRVmRVRUtlVlVBRU9FRUcwYlVsaW4wLzJ4bmo4b0ZpbGxEb0NQeldiek9nQzI2MmtzRVJFMUd4b0FhODNFNE9CZ0RCczJyTlpDWVdGaHppV1c2dEs1YytkNk55UXFLc290cmZwMnZEMTY5SEI3dnVZV3VRN1ZlbkxMWWI5SG9tYUxZMnAvRjZpcTZrWUFId3NoN201b1FOdEFJVUtJb1VLSU5ZcWk3QVRnZVdvckVSRzFGRllBL3J5R2F3RThCTzFFelFsN2FxdW9xcG9BNEtIYmJyc05yNzc2S3ZyMDZZUFEwTkJHcWF1NHVCaS8vdm9yVWxKU2NPTEVpUkdLb3J4a05wc1hOVXBsUkVUVUZNb0I1QUtJQnRBSlFKQnZtK00xNWJBSHRMbFZ4MFRORm9QYUtsTEtxVUlJdlBycXExQVVwVkhyYXRldUhRWU5Hb1I1OCtaaDBxUkpFRUk4Qm9CQmJUTWhwUlFBRExEL1V0TERmNzdSMEdBZjZsSU93Q3FFOE1zeFZVUStZb005K0xzQy8vM2M0RkE1YXRZWTFQNXVDQUQwNmRPbnlTcnMyYk9uNDdCdmsxVks5YUdIdmFlbFo5V2pvZTdzTFliajY5RmNBUG5nVjRsRVhsUDFSMkk1Mkp0SjVETU1hcXM0eHRBMjFwQURUOXEyZFE3YjlieXlOdmxLRU93QmJjYTFNclpRMFFDS3dLQ1dpSWo4aUw5OFBVTGtUUWJZZTJqOWxULzFQaE1SRVFGZ1VFdmtpUTVORVBSSktaR1hsOWZZMVhnU0JQN2ZKeUlpUDhOZmJDM1V3SUVEZTZtcU90M1g3V2dOaW91TGNmanc0VWE1Ymx4Y25FdmEzcjE3c1dyVktyZThEei84c0hOSElDSWlJbkxITWJVdGlORm92RjNUdE5GQ2lFa0FIS3Ryci9WbG0xcURvcUlpTEZ5NEVDKysrQ0ppWW1Jd2N1UklCQWE2LzlleFdxM1l1M2N2QVB0QzV6WEhaeGNWRmNGa01xR3dzQkEzM1hTVFcza3BKVDc2NkNQTW1qWEw3Ymx6NTg1QlNzK0xGVVJIUjdzc3pQN2JiNys1TGE2ZW41K1BqQXgvSFNKTVJFVEVvTGJaVTFXMXY2WnBZNFFRazZTVWtVSUlYemVwMWVuUm93ZmVmZmRkeko4L0gvZmRkeDhLQ3d0eDlPaFJ0M3pWZCt3QmdIMzc5cm1jTzNZTkdqRmloTWNBYy92MjdRZ1BEMGRrWkNUT25qMkx4TVJFbCtjZCs3MTd1bjcxM1lDaW82UGRkZ2VLam82dTZ4YUppSWhhUEFhMXpaQ3Fxb01CUEFCZ01vRCtPaDFIaWZoYXYzNzk4T21ubjZLeC9xZ29MQ3pFK3ZYcjhjRUhIMkREaGcwNGNlS0VTOUJxTkJxUm5wNk9nSUFBaitVZmZmUlI1N0hOWm5NNUp5SWlhZzBZMURZVHFxb2FwWlJqaFJDVEFkemVnSEt5dkx3OEtDY254N2s4azZJb1pVS0lhKzVtdzNLZVpXZG45eHd5WkFnQUlDVWxCYnQyN1VKUVVCQjI3dHg1cmFJdWF2YXMxbVhidG0zSXo4L0hVMDg5aGFLaUlxU2xwVFdvcm8wYk56cVBvNk9qWGM0ZGFRNmxwYVdCd2NHL3J5TFhYTjhIZnk5SFJFVGV4YUMybWFpc3JBelQ2WFRkcFpSdE9NU2crWmc5ZXpabXo1N2Q0Sy92azVPVE1XWEtGS1NscFdIQ2hBa1FRbUREaGcyMTVoODNiaHppNCtQeHlpdXZJQ0VoQVYyNmRNSDk5OS92a3FkNmtMeHExU3IwNzkvZmVSNGZIKzg4dHRsc0x1ZEVSRVN0QVlQYVppSTdPM3MvZ1AwQVJHUms1TjA2blc2U2xESk9DTkc3cm5LWm1abHVFYkRaYkc1elBXMWdPYnNoUTRaY2M0M2EyTmhZdDdUcXF4Tk1tVElGQVBET08rOWc0c1NKQUlDRWhJUmFyeGNjSEl4Tm16WkJyOWRqM0xoeEFOekg1TmJtMWx0dmRlblo5VFNtMXRHR3Fyb3Fxai9YWE44SGZ5Nm5xaXEzS0NZaThqSUd0YzJQek1ySytoYkF0d0NnS01xL0N5RW1Wd1c0L1h6Y05vSjlmR3RxYXFwYitvd1pNd0FBMmRuWmVQbmxseUdsaEpUUzJjTmFXRmlJWGJ0MmViem1tVE5uc0d6Wk1paUtnc2NmZnh3aElTRklUVTMxR0R3RHdNNmRPM0grL0hublpMTHF2YmhXcTlYajBJZVJJMGNpUFQyOVlUZExSRVRVUWpDb2JlYk1adk1QQUg0QThJTFJhQnlrYWRwa0FHT0VFQU44M0xSVzZmRGh3MGhOVGNYKy9mdlJ2WHQzUkVSRTRPREJnK2pSbzRjejBCMHlaQWpTMDlOeCt2UnB6SjA3RjU5Ly9qa0FlMUNwMStzOVhyZGR1M2FZTW1VS3dzUERFUjRlamx0dnZSV0FmU2t1azhua2t0ZXh5a0t2WHIxY2d0VGR1M2RqeTVZdHVIcjFLdTY0NHc3MDY5Y1B6ejMzbk5kZkF5SWlvdWFJMCtwYkVKUEpkTnhzTnI5aU5wc0hWbFpXUmtncC8rcnJOclVHbXFaQlNvbkZpeGRqeTVZdHlNbkp3Y0tGQzUzUDUrWGxJU2twQ2ZuNStTN2x0bS9mWG5PQ0ZxcFAwS3F1YytmT2VQNzU1eEVYRjRmdzhIQ2NPbldxUVczY3VIRWoxcTFiaDBXTEZrRUlnVVdMRmlFN094dHo1c3hCVVZGUmc2NUZSRVRVRWpHb2JhR3lzN05QbWMzbTEzM2RqdGJnNU1tVHNObHNNQmdNU0VwS3dxeFpzekIvL254RVJFUUFBTWFQSDQrWW1Cak1uRGtURm9zRkFMQm56eDdzMkxFRGp6MzJHQURnd29VTENBd01oRjZ2aDhsa2dzRmdRRUZCZ1hPSnJqTm56bURkdW5WNDl0bG5jZi85OStQZGQ5K3RWOXZ5OHZMdzBrc3ZZZnYyN1ZpelpnMXV2dmxtQVBZeHVxdFhyMGJIamgwUkh4K1BsU3RYNHVlZmYvYjJTME5FUk5Sc2NQZ0IwVFgwN3QwYmI3enhCaUlqSS9IMDAwL2p1ZWVldzczMzN1dVNKems1R1RObnpzVGN1WE14ZlBod3JGMjdGaXRXck1Cbm4zM21uQUNXbUppSWlvb0tEQjgrSEhxOUhoYUx4VG4yOWR5NWM3aDgrVEltVEppQVJZc1dJU3dzekhudG11TnFIUlBTenB3NWc0U0VCRHowMEVONCsrMjNZVEFZWFBJRkJnWmkxcXhaaUl1THc0Y2Zmb2lrcEtSYXgvUVNFUkdSbjFCVlZhcXFLcHVhbzE1ZjN6LzlUa3JaU1VvNXJ1WjdaYkZZNUlFREIycDlMNHVLaXVRUFAvd2dDd3NMWlZGUlVhMzU4dkx5NUlVTEYrU2xTNWV1K2ZQeDNYZmZ1YVVkT1hMRWVaeWJtK3YyL05peFl6MWVxN3k4M0hFNFhrcDV6UlVlcVBIdzg0YUkrRG5nZmV5cEpYS25BYkRXVEF3T0RzYXdZY05xTFJRV0Z1YmNDcmN1blR0M3JuZERvcUtpM05LcWI4ZmJvMGNQdCtkckx1ZmxVSzBudHh6MmV5UWlJdkliSEZOTDVNNEtvTURYaldoRUJmQVF0Qk1SRWJWazdLa2xjbGNPSUJkQU5JQk9BUHhseTlOeTJBUGEzS3BqSWlJaXY4R2dsc2lkRGZiZzd3b0FQZnpuR3cwTjluc3JyM29rSWlMeUd3eHFpV29RUWtqWUF6LzJaaElSRWJVUS90SURSVVJFUkVTdEdJTmFJaUlpSW1yeEdOUVNFUkVSVVl2SG9KYUlpSWlJV2p3R3RVUkVSRVRVNGpHb0pTSWlJcUlXajBFdEVSRVJFYlY0REdxSmlJaUlxTVZqVUV0RVJFUkVMUjZEV2lJaUlpSnE4YmhOTGhFUjBRMlNVZ29BQmdCQkFQVHduMDRqRFlBTjltM0RyVlhiaUJNMVN3eHFpWWlJYnB3ZVFDY0FQYXNlRGI1dGp0ZFlBUlFBeUFXUVgzVk8xQ3d4cUNVaUlycHhRYkFIdEJtK2JrZ2ppUVpRQkFhMTFJejV5OWNqUkVSRXZtU0F2WWZXWC9sVDd6UDVLUWExUkVSRU4wNkhKZ2o2cEpUSXk4dHJsR3RYVmxiaTBxVkxBQUNielZiejZTQXdacUJtamorZ1JFUlVwNEVEQi9aU1ZYVzZyOXZSa2hRWEYrUHc0Y09OY3QyNHVMaGFuLy90dDkvdy92dnZvNnlzck1IWFBuLytQQjUvL0hGWXJWWWtKQ1RneXkrL3ZKR21FalU1anFrbElpSTNScVB4ZGszVFJnc2hKZ0dJcWtwZTY4czJ0U1JGUlVWWXVIQWhYbnp4UmNURXhHRGt5SkVJREhUL2xXdTFXckYzNzE0QXdOQ2hReEVhR3VwMkhaUEpoTUxDUXR4MDAwM1hyTGR0MjdiWXVuVXJLaXNya1p5YzNLQTJ0Mm5UQnBxbXdXQXdZUFhxMVZpMmJCbGlZbUxRcmwyN0JsMkh5RmNZMUJJUkVRQkFWZFgrbXFhTkVVSk1rbEpHQ2lGODNhUVdxMGVQSG5qMzNYY3hmLzU4M0hmZmZTZ3NMTVRSbzBmZDhnMGRPdFRsZk4rK2ZTN25ScU1SQURCaXhBaGtaTGpQUVRNYWplalVxUk9xdjFlQmdZSFl0V3NYZHUzYTVVeVRVcUtnb0FBbWt3bWFwdUZQZi9xVDI3V2tsTEJZTEJnMmJKZ3piZlRvMGZqNjY2L3JlZGRFdnNXZ2xvaW9GVk5WZFRDQUJ3Qk1CdEJmcCtPb05HL3AxNjhmUHYzMFV6VDJId2RmZlBFRlFrSkM2c3hqc1Zodzc3MzNBckFIcjhYRnhUQ1pUQzU1U2t0TE1XTEVDQWF4MUdJeHFDVWlhbVZVVlRWS0tjY0tJU1lEdUwwQjVTUUFTQ2xmTXB2Tjd6alNGVVZaS29SNDZWcmwvYmxjVEV3TUhudnNzVStlZXVvcHBLU2tZTmV1WFFnS0NzTE9uVHV2VloyTGtTTkhOaWovNHNXTDBhWk5HOFRHeHRhWkx6ZzRHSXNYTDY0elQ1czJiV0N6MmFCcEduUTZIUTRjT0lEKy9mdWpTNWN1bURObnpxYlRwMCsvRHVDdmp2ek44WDFvU2VYSSt4alVFaEcxTXBXVmxXRTZuYTY3bExJTmh4aDQzK3pac3pGNzlteEVSMGMzcUZ4eWNqS21USm1DdExRMFRKZ3dBVUlJYk5pd29jNHlNVEV4QU5EZzRCbUF5ekFEQUVoUFQwZjc5dTN4cjMvOUMrM2F0Y09DQlF1UW1wcUtMbDI2TlBqYVJMN0FUN01xamg2SW1sL0hORGJIZUtuTXpFeStGMFN0UkRQNnZCR1JrWkYzNjNTNlNWTEtPQ0ZFNzdySzgzT3FkbExLVGdEdUE3RFprUllkSGUwY0J6dDA2RkIwN05qUnJWeCtmcjdiejhHZGQ5NkpJMGVPdUtRWmpVWmtaR1Nndkx3Y3c0Y1B2NkdmSGF2Vml1SERoenRYWjlBMERWRlJVVGg2OUNnbVQ1Nk11WFBuNG4vKzUzK3diOTgrckY2OTJsSHNFUUJmQ3lFS3JydGljdEdNUGdmOEJudHFpWWhhTDVtVmxmVXRnRzhCUUZHVWZ4ZENUR2RBRi93QUFDQUFTVVJCVks0S2NQdjV1RzEreFdnMElqVTExUzE5eG93WkFJRHM3R3k4L1BMTGtGSkNTdWtjaGxCWVdPZ3k0YXVtNnNNVmlvcUswTDU5ZStkNXpSVVRRa05EOGNVWFg2Q2twTVJsbFlXeXNqSUVCd2NEQUc2OTlWWWNQMzRjNjlhdHc3dnZ2bnVkZDB2a0d3eHFpV3FRVWdyWUYxRVBnbjAvZDMrWk9hTUJzQUVvQjJBVlFrZ2Z0NGVhR2JQWi9BT0FId0M4WURRYUIybWFOaG5BR0NIRUFCODNyVVU3ZlBnd1VsTlRzWC8vZm5UdjNoMFJFUkU0ZVBBZ2V2VG80UXgwaHd3Wmd2VDBkSncrZlJwejU4N0Y1NTkvRHNBZXRPcjErbHF2blo2ZURzQStFV3pFaUJIT2M2dlZpdWpvYU9kNWRRVUZCZWpVNmZmTno2NWN1ZUlNY2djUEhvejMzbnNQc2JHeEdEQmdBR3cyVzUzMUV6VW5ER3FKM09saDN4S3lKL3hyYTBncmdBSUF1UUR5d1QzY3FRNG1rK2s0Z0ZjQXZESmt5SkIrT3AxdXNxL2IxSkpvbWdZcEpSWXZYb3o4L0h5MGI5OGVDeGN1ZEg2ZG41ZVhoMFdMRm1IOSt2WG8zTG16czl6MjdkdGR4dUtXbHBZNmUxSHJzbVBIRGlpS1VtZWVKVXVXSUNFaEFhZFBuMFo0ZURpc1Zpc01CZ09PSFR1R2J0MjZBYkJQRnJOYXJVaEtTZ0lBdlAzMjIvalAvL3pQQnQ4L2tTOHdxQ1Z5RndSN1FPdStLS1IvaUFaUUJBYTFWRS9aMmRtbkFMenU2M2EwSkNkUG5vVE5ab1BCWUVCU1VoS2VmZlpaeko4L0h4RVJFUUNBOGVQSDQvejU4NWc1Y3lZKy92aGpoSVNFWU0rZVBkaXhZd2MrK2VRVEFNQ0ZDeGNRR0JnSXZWN3ZISGVabTV1TGdJQUFaejJhcHVIdmYvODdWcTFhaFZXclZqblRkVG9kaEJDNGN1VUt3c0xDb0drYU1qSXlNSFhxVkJ3NWNnUkRoZ3pCdkhuemNQRGdRYlJwMHdadnZQRUd6cDA3aDFXclZtSEFnQUg0NXB0djhNQUREK0IvLy9kL20vQlZJN294REdxSjNCbGc3NkgxVi83VSswelVMUFh1M1J0dnZQRUdJaU1qOGZUVFQrTzU1NTV6cmhQcmtKeWNqSmt6WjJMdTNMa1lQbnc0MXE1ZGl4VXJWdUN6eno3RHBrMmJvTmZya1ppWWlJcUtDZ3dmUGh4NnZSNFdpOFU1anZiU3BVdDQ4c2tuMGE1ZE83ei8vdnU0NDQ0N25OY09EQXhFYkd3c1JvOGVEYjFlajRxS0N0eDExMTBJQ0FqQWdRTUhrSlNVaEhIanhxR2lvZ0tCZ1lHNGVQRWlubjc2YVNRbkoyUEFnQUZJK3YvdDNYOWMxRlcrUC9EWEdlWUhnNGhyWm1qNlRTUERxMlF3dzVxNWE2S0pqL3padGpmYjdLYlcxYlZyR0dKdG9yRmF0SnFtWW1scUYvZjI0N3U1dW9ycDExb1RicFRpZXJOYWd4bEZidGNFVjY5a0Nsbjhodm4xT2Q4L2h2azRBOE1QRFJqQTEvUHg4TUY4UG5QTzU1d0IvUENlTSs5elRtSWlCZzBhaEtLaW9nNzl2aEg5RkF4cWlSclRvQU9DUGlrbFNrcEsybVc1SEpmTGhiS3lNdlRwMDhkZlRwd0IzU2RQbUtoVE1ocU5tREpsQ21wcmE1R2NuTnhvK1N6QVBacTZldlZxbkRsekJrT0dETUg5OTkrUHNMQXdEQjA2Rk04Kys2eFAyWDM3OXNIbGNzRmdNT0NtbTI0Q0FQVHAwd2ViTm0xQ1JFU0UzejZzWExteTBUbXIxWXFKRXllcTEvQnMzVnRTVW9LWk0yZGkyclJwQUlBbFM1Wmc2ZEtsR0RObXpQVi9FNGc2R1Ard0ViV2dxcXBLWGZxbXJhODdaY3FVSnAvLzl0dHZzV1hMRnRUVjFWM3p0UzljdUlBNWMrYkFicmRqOXV6WjJMOS8vMC9wS2hHMVRJR2ZsQjZqMGVnM29QVUlDd3REYkd3c2V2WHFoYkN3c0NiTDNYTExMZWpmdjc4YWpIbzBGZEEySlNZbUJrdVhMbTEwUGpvNkdyTm16VktQNCtMaWtKbVppUlVyVm5oTzJlQitqVVNkRmtkcWlWcFFYbDZPVmF0VzRibm5ua044ZkR3bVRweW9qbTU0czl2dCtQVFRUd0c0MTZUMFhqTEhjNTNjM054R3krdzBwVWVQSHZqZ2d3L2djcm1RbEpSMFRYME9EZzZHb2lqUTYvVjQ4ODAzc1dIREJzVEh4eU0wTlBTYXJrTkVyZWFaaU5ucGVlZmtYb05TTUErZk9qa0d0VjNRMEtGRGV4cU54aEZDaU5VV2kyVmNvUHZUM1EwWU1BQWJOMjVFYW1vcXhvNGRpN0t5TWh3L2ZyeFJ1WkVqUi9vY0h6cDB5T2ZZcytEMWhBa1QxQVhaR3o3ZnQyOWZuMzNpdFZvdHNyS3lmTmFwbEZLaXRMUVV1Ym01VUJRRjQ4ZVBiM1F0S1NWcWFtcDhSb2ltVHAzS1BkMkoybzhON3BWRlJzT2R0MjRJYkhmYWpBMVhWMDJ4QmJndlJNMWlVTnRGREJreXhCQVdGbllYZ0MwQTdnMTBmMjQwa1pHUjJMRmpCOXA3UzlGOSsvWWhKQ1NrMlRJMU5UWHFoQk1wSmFxcXFocnRTRk5iVzRzSkV5YTBLb2lOaW9yU0E0RE5aaE1BNEhRNmZiNkdoNGNMQU1qTnphMXBVQy9VNlhRS2w4c2xBRUJSRk5HN2QyL1UxZFVGaFlTRTZKMU9wOEhsY2dXZlBIbnl0SGU5bUppWWlYRG5MR3VGRURxNDcwTTZBRG9oaEZaUkZCMEFyZFZxM1F5dmp6dk5abk9xbE5JZ2hQQ1VWK3RKS2RWekZvdGxKZ0NYcDU3SlpEb3NoQWl1ZjE1SUtUVUFoQkJDNHprV2J0RzV1YmtPci9iK0c0QkJTdG13ckFidTNSaUZsRkpqdDl2L1QwRkJnZDJyM3ZjQWdqMWw0RTd6YXZpVnVoOEgzTUZmQmJydit0YU9Gc29TQlJTRDJrNHVOaloyaEpUeUhRQS9EM1JmYmtUcjFxMURWbFlXREFiRE5lK3Q3cjNUVDJ1c1hic1d3Y0hCbUR4NWNyUGxqRVlqMXE1ZDIyeVo0T0JnT0J3T0tJb0NqVWFEbkp3Y0RCczJET0hoNGFpdHJkVjZyM3VwMStzcmhSQjZnOEgvd0pLVTdqMGFvcUtpRE43Qm0xNnYvOTdRb0pLVUVnYURBUzZYQzBJSWFMVmF4TWJHNnIyRFJTSEVYNFVRVFk1aWFUVHVXR0RJa0NIcGhZV0Y2c2lRbFBJRklZVGZDWHplYnphaW9xS0NDZ29LWEY1UGo0YlhxRm5ETnlhZTQvTHljcDhnUkVvWklZUXdlSmYzVjlmelpzQ3JYbWh6cjgrclhFdEZxQXVwMzh6RUJvNW1FZ1VNZzlwT2FNU0lFYkU2blc0ekFKT2lLQWJSM3NPRC9ta0FhSVlNR1JJVUVoS2kxZWwwMnFDZ0lHMTFkYld1b0tEZ01nRDFML0pkZDkxMXQwNm4wM3RHMER4ZlhTNlh6N0hGWXRrRDN4RzBCVkxLWU5TUHVIbVB3QWtoZFBXamNvYXdzTENGT1RrNVRrODlzOW44bjFMS25rS0k0UG95M2wrRDZyOWRvcUtpSXR3N0tES1pUS1Z3ajZBQjdoRXplSDF2MWE5ZmZ2bmxuYU5HalFJQUpDY25Jems1MldjeDlOWklTa3JDckZtenNHdlhMano2NktNUVFtRDc5dTNOMW9tUGp3ZUFhdzZlQVRTYWlKS2RuWTFldlhyaHh4OS9SR2hvS0Y1KytXV2twNmNqUER3Y2RYVjFRUTBXYzNlaUZhczlCQVVGNmVDYlUrZUEvNDlZSlFDYmxOSUd3RlpTVXFLRjd3alBsMUxLb1BwMkhRQWNRZ2luNTFoSzZRVGdNQmdNRGFPKzE2V1VxQy9ycVAvbjlKU3ZmK3hvRU5CQ1N2blBRZ2hGVVJTWFJxTnh1Vnd1cWRGb0ZBQlNVUlJGQ0NHRkVFcGhZYUhQS0pUVDZmd2xBR2cwR2tVSUlaMU9weUtFa0JxTlJuRTZuVktqMFNnYWpVWXBMQ3oweVROME9CeDNhalFhS1lTUVdxMVcwV3ExU25WMU5YUTZuYUxUNlpUcTZtcHBNQml1Qk9hL05SRlI5OFdndHBPSWlZbjVoVWFqMlFKZ0dLNEdYaTErM0cwMm01MU9wN1BYeVpNbnE3M09WVWdwZS9ncDduTXhsOHZWMDd1ZXlXU3FFa0w0cXdjcEpaeE9Kd3dHQSs2KysrNVE3M282bmU2WWR6M1BDSlJueE0wak5qYjJ3d1lmWWFkcE5CcS83UUZYWC9zUFAvendITndCaitmNnZ4QkNoSHFYYWZnVkFBd0dndzYrb3liQm5uck5LU2twYVhGUFNIK2pxWXB5ZFdLd1p4YnhhNis5aHBrelp3SUFacytlM2RKbHI1bG5pUjlQbW9HaUtCZzFhaFQwZWozQ3c4Tng2ZElsZlAzMTF4ZzJiSmk2Nkh2djNyMTlScEpLUzB0dkJnQ3RWaXU5djNxQ3l1RGdZQWtBSjArZTlBbjZMQmFMWjVONTJlQnJzeXdXUzlOVHdadXZ0K3g2NmxtdDFvUFhVeTgvUHorMzVWS05uVHAxNmtKTFpjeG04L1ZjbW9pSW1zR2d0cE1RUXB3QnNFMUsrWEo5L2w5ckJYbHlHajI4Y2dDYjFiQWVmSU1TQ1VDUlVybzhvMmoxSTJKT204M1c4Tm9GVWtvOUFHZkRFVGV2WStlVksxZDhsb09SVXY1ZkFFRitSdW1jQUp3YWpjWWhwYXh6dVZ3Tjg3aCs0M0s1WEJxTnhpYUVzTGxjTHB0R283RTVIQTZiVHFkejJ1MTJLWVNRQlFVRjFkNlZIQTdIRUFEUWFEUXlLQ2hJYWpRYVdWMWRyVDRPQ2dxU0FEQjkrdlJtZzlyWTJGaDF2M1p2Q3hZc0FBQ2NPSEVDenovL1BLU1VrRktxYVFobFpXVStFNzRhOGs1WEtDOHZSNjlldmRUamhpc205T3paRS92MjdVTjFkYlhQS2d0MWRYWHFscHFEQmcxQ2ZuNCszbjc3Yld6Y3VMSEpkb3VMaTJ1YmU3M040UEkrUkVUVWFUQ283U1FzRmtzcGdHMEEzcnJycnJ0dTFXcTFrNFVRSzRRUUE1dXJaN1BaZlBJYzY2L1Z1MEd4aGlOb25tT2ZvTVJpc2ZURWRiQllMS091cDU3VmFuM21PdHU3OXMvbkFadzZkZXB5SzRzMnVadllzV1BIa0o2ZWpzT0hEK1BXVzIvRjBLRkRjZlRvVVF3WU1FQU5kS09qbzVHZG5ZMmlvaUtrcEtSZzkrN2RBTnhCYTROTkVIeGtaMmNEY0U4RW16QmhnbnBzdDlzeGV2Um85ZGhiYVdrcCt2YTkydDJLaWdvMXlMMzc3cnV4ZWZObVRKNDhHVkZSVWY0MllTQWlJdW8ydXN2c3pPN0VkZXJVcVF0V3EvV1BGb3Rsa0pSeWdLSW9zd0FVK2l2Y01LQ3Q1Mnp3ejlYZ253S09zcldhb2lpUVVtTHQyclhZdTNjdkNnb0tzR3JWS3ZYNXk1Y3ZJekV4RVNVbEpUNzFQdnJvSTU5YzNOcmFXalRJWmZYcjRNR0RNSmxNelpaWnYzNDlMbDI2aEtLaUlrUkVSTUJ1ZC84YW5EeDVFdjM3OXdmZ25peG10OXVSbUpnSUFGaXpaazNyWGpBUkVWRVh4S0MyYzFNc0ZzdEZxOVc2SXk4dkwxSlJsTnNWUlhrU3dOZUI3dGlONVBUcDAzQTRITkRyOVVoTVRNU1NKVXVRbXBxcTVxak9tREVEOGZIeFdMUm9FV3BxM0NuRG4zenlDUTRlUElqSEhuc01BSER4NGtWb3RWcm9kRHJrNXVaQ3I5ZWp0TFRVWnhGMFJWSHd3UWNmWU92V3JYam1tYXVEMkJxTkJrSUlWRlJVcU9VKy8veHpHQXdHL1AzdmYwZDBkRFNXTDErTzBhTkhZODJhTlhqeXlTZHgvdng1Yk4yNkZWRlJVZmpiMy80R0FMaDA2VktIZkwrSWlJZ0NnZWtIWFllMFdxM25BSndEOEY1c2JHeUVvaWpqNEo3OHhiV0IydEhnd1lPeGN1Vkt4TVRFWVA3OCtWaTRjS0c2VHF4SFVsSVNGaTFhaEpTVUZJd2JOdzdidG0zRHBrMmJzSFBuVHV6WnN3YzZuUTV6NTg2RjArbkV1SEhqb05QcFVGTlRvK2JSWHJseUJVOCsrU1JDUTBPeFpjc1dEQjgrWEwyMlZxdkY1TW1UTVhYcVZPaDBPamlkVHR4Nzc3MElDZ3BDVGs0T0VoTVQ4ZkRERDhQcGRFS3IxZUs3Nzc3RC9QbnprWlNVaEtpb0tDUW1KbUxRb0VFb0tpcnEwTzhiRVJFUkJZRFpiSlptczFsMk5FKzdnWDc5ZEpXVXNxK1U4dUdHUDZ1YW1ocVprNVBUNU0reXZMeGNmdlhWVjdLc3JFeVdsNWMzV2U3eTVjdnk0c1dMOHNxVkt6N25pNHFLcnVsM3gyS3h5RmRlZWFYUmVhdlZLcmR2MzY0ZTUrVGt5RW1USnNrLy9PRVBubE16cEpSTjVnMVQrK1A5aG9oNEgyaDdIS2tsYWt5Qm56M09qVVpqby9WZ3ZZV0ZoYWxiNFRibmxsdHU4WHMrSWlLaTlUMEVFQk1UZ3hFalJqUTZIeDBkamVqb2FQVTRMaTZ1WWI5dFlFNDFFUkYxTTh5cEpXck1EdmQybDUyZWQwN3VOU2lGbjZDZGlJaW9LK05JTFZGak5nREZjRyt2MmhmK2Q4M3FpbXh3QjdURjRGYWVSRVRVelRDb0pXck1BWGZ3VndIM3RyM2Q1Uk1OQmU3WFpvUHZ0clZFUkVSZEhvTmFvZ2FFRUJMdXdJK2ptVVJFUkYxRWR4bUJJaUlpSXFJYkdJTmFJaUlpSXVyeUdOUVNFUkVSVVpmSG9KYUlpSWlJdWp3R3RVUkVSRVRVNVRHb0pTSWlJcUl1ajBFdEVSRVJFWFY1REdxdnFnR0FxcXFxam11d3BzYnpzSzdER2lXaWdKTlNWZ05BWldWbGg3VlpYVjN0ZVZqYllZMFNFWFVnQnJYMXBKUUZBUENQZi95anc5cjg3cnZ2UEcyZjdiQkdpYWd6T0FFQWhZV0ZIZFpnY1hHeDUrR1pEbXVVaUpwVEMvaTg0V3ovQm12Vjk3VGRjakNOUWUxVjd3REF1blhyY1ByMDZYYjlKYXVwcVVGUlVSSFMwdEk4cDk1dnQ4YUlxTk1SUXJ3RkFLKzg4Z29zRmdzcUtpcmFyYTJxcWlyazUrZGoxYXBWQUFBcDVWL2FyVEVpYWpVcDVYOER3TGx6NXpxc1RjOWdHb0NPYTdRRGlVQjNvQlBSbVV5bVRDSEVoQTV1OTB1YnpUYTJvS0RBM3NIdEVsSGdhTTFtODM0QVV6dTQzYU5DaUFtNXVibU9EbTZYaUJvd204M1BBTmdjSFIyTkZTdFdvRisvZmpBYWplM1NWbDFkSFVwS1NwQ1dsb2JQUHZzTUFGYm41ZVg5dmwwYUN5QUd0YjUwSnBQcGQwS0l4d0RjQ2FCOWZydUF1dnFVZy9mdGR2c3JER2lKYmtoYWs4bjBOSUE1QUlZSklYcTBVenUxVXNyVEdvMW1CNEJOREdpSk9nME9wclV4QnJWdHdHUXl4UWtoY2hSRitTK3IxWHBmb1B0RFJFUkVYUUlIMDlxUU50QWRJQ0lpSXJwQk9Td1d5NnNBWGcxMFI3b0RqdFFTRVJFUmRTRW1rK21NRUdLSTNXNGZjdXJVcWFKQTk2ZXo0RWd0RVZFWEVoTVQ4MHVOUnZOZlVzb2NpOFV5UHREOUlTTHFMQmpVRWhFUkVYVWhGb3ZsemtEM29UTmkra0ViNEVReElpSWlvc0RpNWd0RVJFUkUxT1Z4cEphSWlJaW9DK0ZFTWYrWVUwdEUxSVZ3b2hnUmtYOE1hb21JaUlpNkVFNFU4NC9wQjIyQUU4V0lpSWlJQW9zVHhZaUlpSWlveStOSUxSRVJFVkVYd29saS9qR25sb2lvQytGRU1TSWkveGpVRWhFUkVYVWhuQ2ptSDlNUDJnQW5paEVSRVJFRkZpZUtFUkVSRVZHWHg1RmFJaUlpb2k2RUU4WDhZMDR0RVZFWHdvbGlSRVQrTWFnbElpSWk2a0k0VWN3L3BoKzBBVTRVSXlJaUlnb3NUaFFqSWlJaW9pNlBJN1ZFUkVSRVhRZ25pdm5Ia1ZvaUlpSWk2dkk0VXVzbE5qWldKNlY4Q2NBTUFJTUFCTGRITzFKS0c0QUxBRDZzckt4TUtTd3N0TFZITzBUVWVmRitRMFM4RDdRdEJyWDE2bit4RGdFWTA4Rk5XeW9xS2taMzExOHdJbXFNOXhzaTRuMmc3WEZKcjNwU3luOERNQ1k2T2hvclZxeEF2Mzc5WURRYTI2V3R1cm82bEpTVUlDMHREWjk5OXBrcExDenNSUUMvYjVmR2lLalQ0ZjJHaUhnZmFIc2NxYTFuTXBtK0VrTEV2dmZlZTRpS2l1cVFOcytlUFl0SEhua0VBUDRuTHk5dldJYzBTaTJTVWdvQWVnQUdBRHAwbjl4ekJZQURnQTJBWFFnaEE5eWZHeGJ2TjBURSswRGI0MGh0UFNIRWNBQVlQSGh3aDdYWnYzOS96OE9PYTVSYVF3ZWdMNENCOVYvMWdlMU9tN0VES0FWUURLQ2svcGdDZ1BjYkl1SjlvTzB4cUwzS0NBQTlldlRvdUFhdmZzelFMb25oZE4wTWNBZTBud2U2SSsxa05JQnlNS2dOSk41dmlJajNnVGJXWFQ1V0pXcExlcmhIYUx1cjdqVDZURVJFQklCQkxaRS9HblNqb0U5S2ljdVhMM3VmTW9ELzk0bUlxSnZoSHphaU5xWW9DczZmUDY4ZVYxVlZxWTl0Tmh2V3JsM3JVNzZtcGtZdGQrellzVGJ2VDFWVkZhWk1tZExtMXlVM2s4azB3V1F5eFlIcFhFUkVBY1diTUZFekprK2VqTkxTVXZUdDY4NUc4RHgydVZ6UTYzMEhjK1BpNHJCa3lSSVVGaFppNGNLRldMWnNHY2FPSFlzNWMrWmd6cHc1ZU9paGgyQzMyNUdSa1lHbFM1Y0NBTEt5c3ZER0cyOWc3OTY5S0M4dng2cFZxL0RjYzg4aFBqNGVFeWRPaEZiYitMK28zVzdIcDU5K0NnQVlPWElrZXZiczZmTjhlWGs1Y25OelVWWldocC85N0dmdDhXMGhYNU9GRUw4em1Vdy9BTmdOWUY5bFplWFI3cmdHSkJGUlo4YWdscWdabVptWmlJdUxRMlptSmdCZ3pKZ3h5TXpNUkhaMk5xeFdLNVlzV1FMQUhaem01K2NEQUNJakk3Rng0MFlzWHJ3WWtaR1JTRXRMdzd4NTg2QW9DaVpPbktoZU95c3JDNnRYcjBaYVdocU1SaU1HREJpQWpSczNJalUxRldQSGprVlpXUm1PSHovZXFFOGpSNDcwT1Q1MDZKRFBjV3hzTEFCZ3dvUUorUHp6N2pyWHJmTVJRdHdFNEdrQVQ0ZUZoVldZVEtiM3BaUjdTMHBLY2k1ZXZGZ1Q2UDRSRVhWM0RHcUpya1AvL3YyUmxaV2xIcDg1Y3dhUmtaRUEzT2tIVVZGUjJMOS92enFyZGN1V0xlalhyNS9QTmU2ODgwNXMzcndaMGRIUjZybkl5RWpzMkxFRFFuQUo2UzR1VEFneFZ3Z3h0MSsvZnRYOSt2WGJyeWpLKzdXMXRaK2VQbjI2TXRDZEl5THFqaGpVZGhKbXM3bFZDK0huNWVYNVJEdXMxL2IxNHVQallUYWJzVzdkT2dEdW5OZmYvT1kzQU53NXNZQjdYY0dpb2lLMVhuNSt2cHEzbXBxYUNxUFJpTVdMRndOd2o1eDY3eEpqTkJveFpveDdWMFFwSlhyMzdvMnhZOGNpS3lzTEJvTkJIUlZ1TGUvUjM5Wll1blRwbnR6Y1hKak41aWJMZElhZlF6ZXExd1BBNHhxTjV2RWVQWHJVbVV5bUExSkt2bkVoSW1wakRHcUpXaEFTRW9LTWpBd0FVSVBSME5CUWFMVmEvUERERHdnSkNVRnhjVEVpSWlJQUFNdVhMMGQ2ZWpyUzB0S3dZc1VLQU1DUkkwY1FGQlRVNk5vWEwxN0VVMDg5aGVUa1pDUW5KMlAwNk5IWDFMZWtwQ1RNbWpVTHUzYnR3cU9QUGdvaEJMWnYzLzVUWGk2MUl5bWxwajVOZ1lpSTJoaUQyazZpNFFnUTZ3V3VucFN5TDRDeEFONEgvSS9VQXNDb1VhTnc1TWdSOU96WkUvZmVlNjg2OHFiWDY3Rm8wU0tmNnpZMW1pcWxiSGJoN2NtVEp6YzZweWlLK25qV3JGa0FnTmRlZXcwelo4NEVBTXllUGJ2WjE3aDI3ZHBIQUJ3UlFwUTJXOUJMVi9yNWRYUTlrOG1VSm9UNFhUUEZhZ0VjQWJEZjZYUm01T2ZuLzlqYWtXRWlJbW85QnJWRUxmQTNVZ3NBa3laTndwbzFhOUNqUnc4c1hMalFwNDRubFdEOCtQRUFnT3pzN0daSGF2MkpqWTFGZW5wNm8vTUxGaXdBQUp3NGNRTFBQLzg4cEpTUVVxcUJjMWxabVUrK0wzVThLV1cxRU9LUW9paDdIUTdIM29LQ2dxcVdheEVSMFUvQm9KYm9HdVhsNWFHbXBnWmp4b3lCMFdpRXkrVkNURXlNVDVralI0NWc2TkNoMTkzR3NXUEhrSjZlanNPSEQrUFdXMi9GMEtGRGNmVG9VUXdZTUVBTmRLT2pvNUdkblkyaW9pS2twS1JnOSs3ZEFOeWp3anFkN3ZwZklGMnZDZ0NmU0NuM2xKYVdmbEJjWEZ3YjZBNFJFZDFJR05RU05TTWpJd04xZFhWSVNFakEyYk5uVVZkWGh4MDdkc0JrTXVHMjIyNURjWEd4bWx0NzAwMVhVeVVMQ2dvd1k4WU05WGpTcEVsK3I2OG9panFKVEZFVVNDbXhkdTFhbEpTVW9GZXZYbGkxYWhYZWZQTk5BTURseTVmeDZxdXY0dDEzMzhVdHQ5eWlYdU9qano3eXljV3RyYTMxbVpoRzdlNXpSVkYrN1hBNERoWVVGTmdEM1JuNjZhU1VBdTVkQlEwQWRPQkdSZGRLQWVBQVlBTmdGMEl3M1lZNkJJTmFvbWFjUDM4ZXk1Y3ZSMlJrSkNJaUlqQisvSGhzMkxBQjU4NmR3NElGQy9ETU04K2d2THdjU1VsSjJMcDFLOExDd25EbHloVmN1blFKdzRjUFY2K1RsWlhWWXZyQjZkT240WEE0b05mcmtaaVlpSVNFQktTbXBxb2p2ak5tek1DRkN4ZXdhTkVpdlBQT093Z0pDY0VubjN5Q2d3Y1A0azkvK3BONlBhMVdDNTFPaDl6Y1hBQkFjWEd4MzdhcGJWZ3NscjJCN2dPMU9SMkF2Z0FHMW4vdE50dG1keEE3Z0ZJQXhRQks2bytKMmgyRFdxSm1lRFpYOEhiZ3dBR3NYNzhlVHozMUZLWlBudzRBK09hYmIvREVFMDhnUFQwZFZxc1ZkOXh4UjVPanBiVzF0YkRaYk5EcjlTZ3FLbEozSmhzOGVEQldybHlKbUpnWXpKOC9Id3NYTHNSOTk5M25VemNwS1FtTEZpMUNTa29LeG8wYmgyM2J0bUhUcGszWXVYTW45dXpaQTUxT2g3bHo1OExwZEdMY3VISFE2WFNvcWFtNTVtVy9pRzV3QnJnRFd1NWU4dE9NQmxBT0JyWFVRUmpVRWwyRGdRTUg0dHR2djBWS1Nnb2VlT0FCOWZ4TEw3MkVqSXdNOU8zYkY1V1ZsYmpubm51YXZJYlZhc1VMTDd3QWw4c0ZnOEdBdVhQbkFuQ3ZYenRseWhUVTF0WWlPVGtaY1hGeGplcHFOQnFzWHIwYVo4NmN3WkFoUTNELy9mY2pMQ3dNUTRjT3hiUFBQdXRUZHQrK2ZXb2IzcWtSUk5RaVBkd2p0UFRUY0pTYk9oU0RXcUxHRkRReHNyQnIxeTYvRllLQ2d2RFlZNDhCZ0U4dUxRQTFEY0JqOU9qUnlNbkphYkp4bzlIb042RDFDQXNMVTdmQ2JZNTMzbTBETnJoZkl4SDVwMEUzQ3Nha2xDZ3BLVUY0ZUhoSE4yMEE4NUdwQS9HWGphZ3hUejVZZDFVS2ZoeEkxRzRVUmNINTgrZlY0NnFxcXl1NjJXdzJyRjI3MXFkOFRVMk5XdTdZc1dOdDNwK3FxaXAxeDBNQUtDb3FRbGxaMlRWZG83Q3dFS2RQbjI3cnJuVUxNVEV4VDR3WU1lS2ZBdDBQNGtndGtUODJ1Q2M0akliNzR6TkRZTHZUWm15NE9ubkQxa0paSW9KN0E1VFMwbEwwN2V2T1J2QThkcmxjYWo2OFIxeGNISllzV1lMQ3drSXNYTGdReTVZdHc5aXhZekZuemh6TW1UTUhEejMwRU94Mk96SXlNckIwNlZJQTdrbWtiN3p4QnZidTNZdnk4bktzV3JVS3p6MzNIT0xqNHpGeDRrUm90WTMvVE52dGRuejY2YWNBZ0pFalI2Sm56NTQrejVlWGx5TTNOeGRsWldYNDJjOSsxcWorNGNPSDhkbG5uMkhidG0xNDY2MjMvSDV5ZFA3OGVRZ2g4TVVYWHdBQXRtN2RpbC8rOHBjL2FhbkM3a29JOFpKT3A3dmRiRGIvTjRBZEFBN2s1ZVdkREhTL2JrUU1hb2thYzhBZC9GV2dleTNuNDczTWppUEFmU0hxRWpJek14RVhGNGZNekV3QTdnMVlNak16a1oyZERhdlZxazRtemNyS1FuNStQZ0FnTWpJU0d6ZHV4T0xGaXhFWkdZbTB0RFRNbXpjUGlxTDRUTnJNeXNyQzZ0V3JrWmFXQnFQUmlBRURCbURqeG8xSVRVM0YyTEZqVVZaV2h1UEhqemZxMDhpUkkzMk9EeDA2NUhQc1NVK2FNR0VDUHYrODhWeTMzLzcydHpoNzlpejI3Tm1EaElRRUpDUWs0TTkvL2pNdVg3Nk04UEJ3V0sxV1BQamdnNWcyYlJvQWR5RC94UmRmNE1TSkUxaXpaZzE2OWVxRjIyKy9IVysvL1RaaVkyTVJHaHFxWHJ1cXFxcFJ5dFVOWkRpQVZ3QzhZamFiaXhSRjJTV2wvUERFaVJOZmdTbGZIWUpCTFZFRDlXc3Eyc0RSVENKcVF2LysvWDEyN2p0ejVnd2lJeU1CdU5NUG9xS2lzSC8vZm5VYjdDMWJ0cUJmdjM0KzE3anp6anV4ZWZObVJFZEhxK2NpSXlPeFk4Y09kZHZ0OXJKeTVVcDFxVC9QTnVEbDVlWDQvdnZ2TVdEQUFQenYvLzR2UHZ6d1EyUmtaR0Q3OXUzNDlhOS9qZVRrWlB6ODV6L0h4eDkvN0RPQ2ZPVElFZlZ4YS9MOWJ4QjNhRFNhM3dQNHZjbGsrbFlJOFJkRlVmWmJyZFl2QUxnQzNibnVpa0V0RWRFTnhtdzJlNDhhU2NBOW1jakRzMWgrWGw2ZXo5OElrOG5rNzQyZXo4TDZRZ2labDVmbnM1NmQyV3l1Vmd0N045VGdHaGFMeGVkemRMUFozRlRpcC9jMVpGNWVucy95SG1heitmdW0rdWQ5TGk4dnoyYzJwY2xrdWlTRWtCTW5UdFNNSERsU3YzcjFhZ0R1bkZkUDRHZXp1YjhGZ3djUFJsRlJrVm8zUHo5ZnpWdE5UVTJGMFdqRTRzV0xBYmdEUGU4bC9veEdvN3JsdHBRU3ZYdjN4dGl4WTlYdHRUMmp3cTExUFV2MmVhOWRYVmxacWJZNWNlSkVmUGpoaCtwanA5T0owNmRQWS9ueTVlb0dNYTFkOTNyZHVuV0xEeDA2dE1Kc05qc0FuOTh4bjUrSnkrWDZ0NU1uVCtaNWprMG0wNXRDQ0xOWGtVWS9ReW1sRkVJc3pjdkxPK3BWYncyQSs1clk3TUg3M09xOHZEejFIWW5KWkZvR1FGM09wcG42Vy9QeTh2WjUxWHNhd0Q4TElmcjVLYThTUWd3QThMeEdvM25lWkRLVkFOZ2xwZngvemRXaDY4T2dsb2pvQnVNZFdJcjZJVUhSWUdoUVN0bm80MUloUklzckF2aXJCeURFNnhvdDlzbExyMWEwNTY5ZW4rdXBKNFFJcjM4T1RxZFRQUjhTRW9LTWpBd0FVSVBSME5CUWRUZkJrSkFRRkJjWEl5SWlBZ0N3ZlBseXBLZW5JeTB0RFN0V3JBRGdIczFzYmdPVzVPUmtKQ2NuKyt3TzJCcEpTVW1ZTldzV2R1M2FoVWNmZlJSQ0NHemZ2cjNKOG0rLy9UYmVlKzg5Mk8xMnY2a0pEV20xV216YnRnMkFPN2pYNlhTdG1lWUF5UUFBRDg5SlJFRlVIa1d1cWFrWjRIUTZCM3VPbTZvWEZCUVUydURVTUFDam1ydTJFQUpTeXQ0TjZ3a2hmdGxTdjZTVURaZUcrU2NoeExoVzFQdWdRUitHQW9odnFWNERPaUZFUHlFRTExbHNCd3hxaVlodU1CYUxwYVdoTnIvUlIxaFltTTd6dUxLeXNsR1p1cm82di9WS1NrcENHcDRMRHcvM0tlc3Y0S211cmc3elBIYTVYSTBLS0lyaXR6Mkh3M0dUditmOFhjT2IwK2tNQjRDWk0yZjJtVEJod2k4QXZBWDRINmtGZ0ZHalJ1SElrU1BvMmJNbjdyMzNYdlUxNlBWNkxGcTB5T2ZhVFkybVNpblZGQVYvSmsrZTNPaWNvbHg5M3pCcjFpd0F3R3V2dllhWk0yY0NBR2JQbnQzazllYk5tNGQ1OCtiNUJNOVhybHp4U1VId2Znd0E5OTkvdjlxdXkrVlNqei82NktNbTJ3R0FYLzNxVjYrWGw1ZWZPbno0OEkvMXIxWDkvdXQwN2w4bEthV3cyKzAreXlwb05KcW5YUzVYVCsveUh0N25wSlRmZUQvbmREcVhCUVVGcmZNNjViZCt3M291bDJ0TlVGRFFPMDJWOTNwOHh2czVSVkcyQ2lIK0tvVFlEcUIvdzdwZVNnSDhwOHZsMm4zaXhJa3NBRTRBTUp2TnpWU2g2OEdnbG9pSUd2STMrb21jbkJ5bnYvTXRLUzR1cnZWenJzVjZwMCtmcnJ5ZTl2THo4Mys4bm5vblQ1NHNBWURmL3ZhM0VvQ2ErdUJ2cEJZQUprMmFoRFZyMXFCSGp4NVl1SENoejdVOHFRVGp4NDhIQUdSblo3ZTRWWFpEc2JHeFNFOVBiM1Ird1lJRkFJQVRKMDdnK2VlZmg1UVNVa28xY0M0cksvUEo5MjFKbno1OTFOYzNjZUpFbjhmQTFZbG9uMy8rT1Y1ODhVVWNPSEFBQmtQTGk4S1lUS2FMSnBNcFh3aHhUVXNrNXVibS9zKzFsUGZJejgrL3Jub25UNTQ4RGVDYTF5dXpXcTFuQUp3eG1VeDFEZCtVU1NtTEFYd000QzhXaStVUU9GR3NRekNvSlNJaXVnWjVlWG1vcWFuQm1ERmpZRFFhNFhLNUVCTVQ0MVBteUpFalAybjVxMlBIamlFOVBSMkhEeC9HcmJmZWlxRkRoK0xvMGFNWU1HQ0FHdWhHUjBjak96c2JSVVZGU0VsSndlN2R1d0c0ZzFIUFNHaHJ0RFJTNitGSlYzanh4UmZ4NnF1dnR2dGt0cTVHU3ZrUElVU21vaWc3ckZicjUyaml6U0cxSHdhMVJBM1VmOXlraDN0OTJ1NjZwSmU5aWNrUVJPUWxJeU1EZFhWMVNFaEl3Tm16WjFGWFY0Y2RPM2JBWkRMaHR0dHVRM0Z4c1pwYjY3MGRkVUZCZ2MvdWdwTW1UZko3ZlVWUjFFbGtub2xZYTlldVJVbEpDWHIxNm9WVnExYmh6VGZmQkFCY3Zud1pyNzc2S3Q1OTkxMmZIUU0vK3Vnam4zU0MydHBhbjRscExXazRVdnZuUC84WlVrcE1uVHBWTFZOWldZbS8vdld2MkxwMUs5YXNXWVAwOUhROC9mVFRyVzZqbTlzRzRCT0x4WExEcm1YV1dUQ29KV3BNQi9lbUN3UFJ2Zll1OSt5VVZneWdCTnhWaktoRjU4K2Z4L0xseXhFWkdZbUlpQWlNSHo4ZUd6WnN3TGx6NTdCZ3dRSTg4OHd6S0M4dlIxSlNFclp1M1lxd3NEQmN1WElGbHk1ZHd2RGh3OVhyWkdWbHRaaCtjUHIwYVRnY0R1ajFlaVFtSmlJaElRR3BxYW5xaU8rTUdUTnc0Y0lGTEZxMENPKzg4dzVDUWtMd3lTZWY0T0RCZy9qVG4vNmtYaytyMVVLbjA2bnJ4UllYRjZ0dDE5VFVZTk9tVFhDNVhEaHc0QURpNCtOeDg4MDNxLzJKajQvSCt2WHJrWk9UZ3drVEpxam5WNjllalppWUdBd2ZQaHlyVnEzQ3JGbXoxSFZzUFRtMk55cUx4YksyNVZMVUVSalVFalZtZ0R1Z2JYbHFjTmMwR2tBNUdOUVN0Y2l6dVlLM0F3Y09ZUDM2OVhqcXFhY3dmZnAwQU1BMzMzeURKNTU0QXVucDZiQmFyYmpqamp1YUhDMnRyYTJGeldhRFhxOUhVVkdSdWpQWjRNR0RzWExsU3NURXhHRCsvUGxZdUhBaDdydnZQcCs2U1VsSldMUm9FVkpTVWpCdTNEaHMyN1lObXpadHdzNmRPN0Zueng3b2REck1uVHNYVHFjVDQ4YU5nMDZuUTAxTmpab2YrK0dISDZLcXFncnZ2LzgrM25yckxmejd2Lzg3bkU0bkhuamdBV2cwR2dRRkJjSGxja0ZSRkJ3OGVCQVhMMTVFZUhnNHZ2amlDK3pjdVJNQU1HalFJT3pidDAvZFpjMTc4d2V1VTB1QnhLQ1dxREU5M0NPMDNWVjNHbjBtNmxBREJ3N0V0OTkraTVTVUZEendnTHEwS1Y1NjZTVmtaR1NnYjkrK3FLeXN4RDMzM05Qa05heFdLMTU0NFFXNFhDNFlEQWJNblRzWGdIdjkyaWxUcHFDMnRoYkp5Y21JaTR0clZGZWowV0QxNnRVNGMrWU1oZ3daZ3Z2dnZ4OWhZV0VZT25Rb25uMzJXWit5Ky9idFU5dndwRVk4L1BERDZ0SmZmL2pESDN6S094d09kU2t6SVFTRUVGQVVCUWtKQ1hqOTlkZlJ2Ly9WQ2Y2ZWdOYXo0WVJIdzJPaWpzUXM3M3BtczFrQzZQRHQvVHp2YXZQeTh2aXo2Q1NrbEgwQmpBWHdmcUQ3QWdBdWx3dGxaV1hvMDZjUEhBN0hOVTBBYWNJakFJNWM2NHhrYWp1ODMzUnVVc28rQUg0QjRNTkE5NlV6VUJRRkdzMTFUUzE0RU1BeEljU1ZOdTVTdDhEN1FOdnJMaE5nYmpoMzNYWFgvekdiemY4VzZINVFZNHFpNFB6NTgrcHhWVldWK3RobXMySHRXdC8wcTVxYW1tYXZkK0hDQmN5Wk13ZDJ1eDJ6WjgvRy92MzdXK3pEOHVYTDRYSnhKMGFpNitUSlB5ZmdlZ05hd1AwOVpKb1RkUmltSDNRaHNiR3hkeWlLTWxVSThTKzR1dHZLdGtEMnFidWJQSGt5U2t0TDFZL2FQSTlkTHBlYUIrY1JGeGVISlV1V29MQ3dFQXNYTHNTeVpjc3dkdXhZekprekIzUG16TUZERHowRXU5Mk9qSXdNTEYyNkZJQjc4c2diYjd5QnZYdjNOcGwvRnh3Y0RFVlJvTmZyOGVhYmIyTERoZzJJajQ5SGFHakRUWGpjRkVWQlptWm1vNDhXaWFqVmJIQlBxQndOZDdwT3k0dXlramNicms1SzliZTFNbEc3WUZEYnlabk41bUdLb2t3VFF2eUxsREtHNndKMnJNek1UTVRGeGFuN29vOFpNd2FabVpuSXpzNkcxV3BWSjVGa1pXVWhQejhmZ0R1bmJPUEdqVmk4ZURFaUl5T1JscGFHZWZQbVFWRVVuMTJGc3JLeXNIcjFhcVNscGNGb05FSlJGSFdoZG05U1N0VFUxUGprMTAyZE90Vm5CTmpqNDQ4L1JsaFlHSVFRUDJWMGhlaEc1NEE3S0t0QTkxcldyNk40THgvb0NIQmY2QWJDb0xZVE1wdk5kd09ZRHVCeEFNTVluSFErL2Z2Mzk5bXg1OHlaTStvRUNVVlJFQlVWaGYzNzk2dmJYMjdac2dYOSt2WHp1Y2FkZDk2SnpaczNJem82R29BN2VLMnFxbXFVWDFWYlc0c0pFeWJneUpFampmcGh0OXN4ZXZSb3RjNGpqenlpN3RUa3ZXMm53K0hBN3QyN2NjY2RkN1RGeXlmcTF1clhjTGFCbzR4RVhRcUQyazdDYkRiSFNpa2ZGRUk4RHFEVmtZZlpiSlpTeXQ5WkxKYlhQT2RNSmxPYUVPSjNMZFZsUGY5bXpKangwdnZ2djEvZ09mYTM3L3Znd1lOUlZGU2sxc25QejhlVUtWTUFBS21wcVRBYWpWaThlREVBZDFLK2QycUIwV2hVdDlxVVVxSjM3OTQ0Y09CQWsvMEpEZzZHdytGUUoydms1T1JnMkxCaENBOFBiMVIyejU0OUFJQnAwNlloUFQwZEF3Y09WSTg5NlJMdnZ2dnV0SC85MTM5VkkrVE8rblBvN3ZXSWlLaHRNYWp0SkZ3dVY1aEdvN2xWU2huTUZJUE94ZCsrNzZHaG9lb3VRaUVoSVNndUxrWkVSQVFBOXlTdDlQUjBwS1dsWWNXS0ZRRGNXMmEyZHQvM2hzdjRaR2RubzFldlh2anh4eDhSR2hxS2wxOStHZW5wNlg2RFdvL0t5a3AxbEJod2orZzJ6QUVtSWlMcVRoZzkxZXRFUzJ1SW1KaVlYMmcwbW4rUlVrNFJRZ3h1cm41M1hKSWowQm91NlRWeTVFamNmdnZ0QUlCLy9PTWZPSDc4T0FCZy9mcjFHREprQ0hyMjdJbGp4NDdoeFJkZjlIdTkyTmhZOU9yVnE2bTIwS05IRHh3NGNBQjJ1eDNqeG8zRHNXUEhBTGpUR0VhTkdvWGp4NC9qOGNjZlIwcEtDcjcrK21zY09uUkkzVGF6WWZvQkFGUlVWT0NCQng3QXNXUEgxUFNEOGVQSFk5KytmZWpkdXpmQUpiMENyaFBkYjRnb1FIZ2ZhSHNjcWUxOHBOVnEvUXpBWndCZ01wbCtMb1I0dkQ3QTVhcldBZUJ2cEJadzcrVytaczBhOU9qUkF3c1hMdlNwazVXVkJZUEJvRTc4eXM3T2JuR2t0cnE2R2oxNzlsU2ZxNnVyVTlNV0JnMGFoUHo4Zkx6OTl0dll1SEdqMzM0NkhBNW90VnA4K2VXWGlJcUtndmVJZjExZEhZS0RnNi9uNVJNUkVYVUpER283T1l2RjhoV0Fyd0E4R3hzYk8wSlJsTWNCVEJOQ1JBVzRhemVzdkx3ODFOVFVZTXlZTVRBYWpYQzVYSWlKaWZFcGMrVElFWFcvOXRieVhqb01jSSs0ZW9MY3UrKytHNXMzYjhia3laTVJGUlVGaDhPQjJ0cGFuRHg1RWdDUWtKQ0FyNy8rR3Z2MjdjUE9uVHN4ZGVwVTlUb3Vsd3QydXgwR0ExY2xJaUtpN290QmJSZVNtNXViRDJBWmdHWFIwZEdSR28zbThVRDNxYnZMeU1oQVhWMGRFaElTY1Bic1dkVFYxV0hIamgwd21VeTQ3YmJiVUZ4Y3JPYldlcmFoQklDQ2dnTE1tREZEUFo0MGFaTGY2eXVLb283R0ZoVVZJU0lpUXMxL1BYbnlwTG90WlhCd01PeDJPeElURXdFQUsxZXV4S2VmZm9vUkkwYmc2YWVmUm14c0xLS2lvckJ6NTA1Y3VYSUZEejc0b05wR2JXMHREQVlEbC9naUlxSnVqVUZ0RjNYaXhJbHZBTHdVNkg1MGQrZlBuOGZ5NWNzUkdSbUppSWdJakI4L0hoczJiTUM1Yytld1lNRUNQUFBNTXlndkwwZFNVaEsyYnQyS3NMQXdYTGx5QlpjdVhjTHc0Y1BWNjJSbFpiV1lmdkQzdi84ZDBkSFJXTDU4T1k0ZVBZcmc0R0NzWExrUzU4K2Z4OWF0V3hFVkZZVy8vZTF2bUQ1OU9yNy8vbnRzMjdZTmQ5MTFGd0IzY0x4dDJ6Yjg1Uzkvd1IvLytFYzRITzZsSWZWNlBYSnpjMzFHZ0ltSWlMb2pCclZFemZCc3J1RHR3SUVEV0w5K1BaNTY2aWxNbno0ZEFQRE5OOS9naVNlZVFIcDZPcXhXSys2NDQ0NG1kd2lycmEyRnpXYURYcTlIVVZFUjlIbzlLaW9xa0pPVGc4VEVSRHo4OE1Od09wM1Fhclg0N3J2dk1ILytmQ1FsSlNFcUtncUppWWtZTkdnUWlvcUtNR1RJRUFEdWdEWWhJUUhmZmZjZC91TS8vZ05EaHc3RnJsMjdzSDc5ZWdnaG9OUHBzR3pac3ZiN0poRVJFWFVDREdxSnJzSEFnUVB4N2JmZklpVWxCUTg4OElCNi9xV1hYa0pHUmdiNjl1Mkx5c3BLM0hQUFBVMWV3MnExNG9VWFhvREw1WUxCWU1EY3VYTng5dXhaVEp3NFVVMWgwR3JkL3pWTFNrb3djK1pNVEpzMkRZQTd5RjY2ZENuR2pCbWpUdnpTYURSSVRVM0ZUVGZkcEM3YjllaWpqK0pYdi9vVm5FNG5Ra0pDL0k0U0V4RVJkU2NNYXErcUF4QmNXMXZiNUFoYm16ZFlWd2NBa0ZKeTE1ck9SUUZnOS9mRXJsMjcvRllJQ2dyQ1k0ODlCZ0ErdWJSQTQrVmFSbzhlalp5Y25FYlhHREZpUktOejBkSFI2bzVqZ0hzTjI0YnIyQUpvdEZ1WkVLSzUzMk1iM0srUkFvZjNHeUxpZmFDTmNlYklWVjhEd0xsejV6cXN3VXVYTG5rZW51K3dScWsxN0hEdis5NmhPbkEwdFJSTkJPM1VZWGkvSVNMZUI5b1lSMnF2ZWcrQTZmWFhYOGVMTDc2SW0yKyt1ZDNXOWJUWmJQamhoeCt3WmNzV0FJQVFZbis3TkVUWHl3YWdHTUJvQUgwQmRKZTFzR3h3QjdURjRKNzJnY2I3RFJIeFB0REd1dDF1RXRjcktpcEtyOWZyLzBzSU1iS0RtejVWVVZIeDg4TENRZ1labllTVVVnRFF3eDNNNnRCOVB0RlFBRGpnRG1qdFFnZ1o0UDdjc0hpL0lTTGVCOW9lZzFvdlVWRlJlb1BCc0U1SytTQ0FXNFVRN1RKQ0o2VzBDeUV1QWNqNjRZY2ZrczZkTzFmWEh1MFFVZWZGK3cwUjhUN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OVFYvWC9HWE10QlFhTmhyQUFBQUFCSlJVNUVya0pnZ2c9PSIsCgkiVGhlbWUiIDogIiIsCgkiVHlwZSIgOiAiZmxvdyIsCgkiVmVyc2lvbiIgOiAiNzgiCn0K"/>
    </extobj>
    <extobj name="ECB019B1-382A-4266-B25C-5B523AA43C14-16">
      <extobjdata type="ECB019B1-382A-4266-B25C-5B523AA43C14" data="ewoJIkZpbGVJZCIgOiAiMTM1OTk5MTUxMzYxIiwKCSJHcm91cElkIiA6ICIxNTM5NjkzOTY2IiwKCSJJbWFnZSIgOiAiaVZCT1J3MEtHZ29BQUFBTlNVaEVVZ0FBQWljQUFBRm5DQVlBQUFCOTRPa3NBQUFBQ1hCSVdYTUFBQXNUQUFBTEV3RUFtcHdZQUFBZ0FFbEVRVlI0bk96ZGVYUVVWZHJIOFc5MVNDQXNZZDlCRmxsRUZPZ09XeFRGWVhOd1FNUU5WQlNNaUtDQ09LQU1JQVBDT0VwRVVHUVJSeERGVnlBQ2dxQzRzZ3hnWkEwSVFhSWdzb2hBSmdHU2tLV1RkTDEvTkNuVEpDd0JrdTVPZnA5ek9PbXVycXA3cTduVi9mUzlUOTBD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IeE00YTNLM0ExSEE3SGQwQW5iOWVqT0ROTmMwdDBkSFE3YjllaktGTTdMeHFLeTdtaTlsbzBlTHU5MnJ4VjhEV2lFOERMRE1ObzYrMDZGQU5xNTBWQU1UcFgxRjZMQUcrMzF4TGVMUHhhMmI1OXU3ZXJVQ3lGaG9aNnV3ckZpdHE1L3lxTzU0cmFxLy95aGZicTd6MG5JaUlpVXNRb09CRVJFUkdmb3VCRVJFUkVmSXFDRXhFUkVmRXBDazVFUkVURXB5ZzRFUkVSRVoraTRPU2NNMmZPZUxzS0l0ZWMyclVVVjJyNy9rM0JDYkI3OTI3Njl1Mkx5K1c2N0cyT0hqM0sxMTkvbld2NWdnVUxTRTlQdjZ4OWJOKytuZW5UcDE5Mm1TTDU0YTEyZlRsKy92bG53c1BEQVR6cUZ4b2FTbFpXVnE3MXQyM2J4b2tUSi9MY1YycHFLc2VQSDJmZnZuMXMyclNKeE1URWk1YWRrcEpDZkh5ODlTOGhJZUVxamtSOGtTKzMvYnk0WEM0bVRacVVyL29XZFVWaUVyYXJ0WGp4WWg1ODhFRnNOaHR0MnJTNTRIb2ZmdmdoelpvMUEyRGx5cFVFQmdibVd1Zk5OOStrWjgrZWxDeFo4cExsTm03Y21KZGVlb20vL2UxdlhILzk5YmxlZHpxZGhJV0ZVYlpzV1kvbHljbkpIc3VTazVQWnNtVUxBUUVCZ1BzRHZscTFhaGN0KytUSms1b2txWWdyNkhhOWN1VkszbnZ2UFkvMXVuWHJ4dXJWcXdFNGZ2dzROV3JVOEhoOTFhcFZBS3haczhaNmJlN2N1WlFyVjQ2K2ZmdGVzSTRIRGh4ZzZ0U3B6SnMzajdWcjF6SnIxaXdyaURseDRnUTMzM3d6NWN1WEp5UWtoSm8xYXpKdDJqUjI3ZHJGc1dQSHFGV3JsdlVYNE41NzcrWExMNyswOW4zMDZGSFdyVnRuUGRmNTQvOEt1dTEvOHNrbnpKczNENEMwdERSNjlPakJpQkVqNk42OWU1N2xkTzNhbFFFREJ0QzdkKzljcjYxZnZ4Nlh5OFh5NWNzWk8zWnN2bzVUZkpURDRUQWREb2Q1Tlg3Ly9YZXpTNWN1NXRtelo4MzQrSGlQMXh3T2gzbnExS2xjMjdoY0xyTlhyMTVtdTNidHpQYnQyNXZ0MjdjM24zcnFxWXR1azVpWWFEb2NEbXY5aS8yNy9mYmJUZE0wemZUMGRMTjE2OVllKzhuTXpNeDF6QTZIdzh6TXpMU2V0Mi9mL3BMSGZUbnJYRXIyKysvdGRsRFVYVWs3TDZ4MnZYUG5Uck4xNjlabVhGeGNydGV5MjNGZTVmVG8wY1BjdUhHamFacW0rZVNUVDVwYnRteXh5c25abG5PYU5HbVN1WGp4WWpNek05TmpuWXU5Tnc4ODhJREgzN3o4NVM5LzhYaGVFT2RQY1RwWHJzWG44dFVvckxhL2ZQbHlNeWtweVZ5NGNLSDV3UWNmbUtacG1xMWJ0emJqNCtQTnMyZlBtcG1abVdaNmVycTVjZU5HTXlzcjY2SjFUazlQTjBORFE2LzBrSzg1WDJpdnhiN25aTTZjT1R6eXlDT2NQWHVXMGFOSDUvb2xtSmNmZnZpQkcyNjRnZVhMbHdQdVg0TnIxNjYxWGs5SVNLQkNoUXA1YmhzVkZlWHgzT1Z5WWJOZDI5RTFwOU41d1FnKzV6cFNkQlZXdTk2OWV6ZHQyclNoU3BVcUFIVHExTWw2bkpLU3dvTVBQZ2pBd1lNSDJicDFLd0RmZi84OXg0NGRJeXdzakRObnpyQno1MDdHang5dm5RZTlldld5OWo5czJEQzZkZXNHd0VzdnZRUzRmNFdlTCtleUNoVXE4TWtubi9EZ2d3OXk1TWdSajc4MWF0UzQ1RkNxemgvL1ZsaHRmOGFNR2R4NTU1M0V4OGZUc0dGRGEzbGtaQ1JaV1ZrODg4d3piTml3Z1U4KytZUmJiNzAxejNMMzdkdkg0NDgvRG9CcG1vU0ZoUUh1OXZYRkYxOVF2WHIxL0IxOEVWS3NnNU9ZbUJpMmJkdkc2TkdqbVRObkRnTUhEcnlzN2Q1OTkxMkdEaDFxUFQ5NDhDRDE2OWUzbmovNzdMUDA3Tm1Ud1lNSFl4aWVOMzVPU0VnZ05qYVdzTEF3OXUvZno5aXhZMW04ZURFQVI0NGM0WTAzM21EcTFLbldCN1hMNWFKVHA5ejMwY3ByV2JhZ29DQ3JhLzFDc2s4Q0tYb0tzMTEvLy8zM1BQVFFReDc3aVl5TUJLQmp4NDdXNDV6dGRlN2N1UURZYkRZKy8veHo3cjc3Yml2d0NBME5aY1dLRmRZUVpWNisrZVliaitlaG9hRzVsZ0drcDZkVHQyNWRJaU1qZWZEQkI0bU1qUFFJZkM1RTU0Ly9LcXkyNzNRNk1VMlRVcVZLa1pDUVFMdDJmOTY4dDMvLy92VHAwNGNlUFhxd2FORWkrdlhyZDhGeWI3amhCcUtpb2toS1N1S3V1KzVpdzRZTmdQdDh5V3VJcVRncDFzSEpuajE3Y0xsYzlPclZpNVl0VzlLK2ZmdExidlB0dDk5aW1pWlZxMVlsTVRHUmtKQVFkdXpZUWYvKy9hMTFYbi85ZGNhTUdjUFJvMGNaUDM0OFFVRkIxbXR4Y1hIODg1Ly81S3V2dnVLNjY2N2owS0ZEbkRoeGd1clZxL1BERHorUWxKVGswWk5pczlsWXMyYU45VHdySzR1MmJkdDZMTXQ1a3liVE5DK3JKK2I4SGh3cE9ncXJYWjg5ZTVadDI3WngvUGh4cGsyYlJxbFNwUUNzWUNVbEpjVjZuSlNVQk1EYXRXczlFbEJYcmx6SmhBa1RMbHEzdVhQbjh1R0hIK0owT3ZQZGJrdVVjSC9FbWFabkQzWG56cDJ0OHpKbkVxTE9ILzlXV0czL3hJa1RWbDVTUWtJQ1ZhdFd0ZFlORGc1bThPREJqQnc1RXNNd3JGNlRqaDA3QWxpQlRYWU95K0xGaXpFTXd6cC9BREl6TTYyMlcxd1Y2NlB2MDZjUFBYdjJaT2pRb2J6d3dndVh0YzNiYjcvTjJMRmpXYmx5SlY5KytTV2pSbzNpbDE5KzhVaTZxbDI3TnZQbXpXUHc0TUZNbXphTlVhTkdXY00zVFpzMnBVU0pFdXphdFF1NzNVNnpaczJJam83bXIzLzlLei84OEFPMzMzNjd0Witzckt4OFI4K3BxYW1VTGwwYWdCNDllbHh3dmVEZ1lENzU1Sk44N1Z2OFEyRzE2NW8xYTVLVmxjV3laY3VBUDRkakZpNWNDTGcvakxNZlovZWNmUHJwcDR3ZVBacW5uMzRhZ09uVHAzdDhzT2ZsaVNlZTRJa25udkRvcmVqVXFSUGx5cFVEb0ZLbFNsYlpLU2twVmk5S1ptYW1kUzVVcmx6WkdtSUNkeENTM1R2eTBVY2ZXY3QxL3ZpM3dtcjduVHQzNXVEQmczVHYzcDNUcDA4emFOQWdWcTVjYWEzZnZYdDNwaytmVHA4K2ZheGV4dlhyMXdNd2FOQWdIbmpnQVkraHlEMTc5bENwVWlYcmVVWkd4bVZkVkZHVUZldmd4T2wwOHVLTEw5SzFhMWYrOTcvL0VSTVR3eDEzM0hIUmJVYU5Ha1hidG0xcDI3WXRGU3RXWlBqdzRYVHIxbzB5WmNwNHJGZTVjbVgrODUvL2tKS1NBcmcvTkxQWHVmWFdXOW13WVFOMnU1Mm1UWnV5ZS9kdU9uWHF4T2JObXhrMmJKaTFqL1QwZEp4TzV5WEgySE5LU2tvaUpDUUUrUFBLQ0NsZUNxdGRMMXEweUxvQ0pxZnNJQ0JuemtsMno4bllzV005eHRFZmUreXhYTnZuREFwcTFhcGxEUVBsbEpxYTZ0RjdtSzFEaHc3VzQrVGtaT3Y1TysrOEE1RG5zRTdPYm5lZFAvNnRzTnArclZxMXJONHowelRwMEtHRHh3L0pOV3ZXRUJnWXlLZWZmc29qanp4aTlkSkZSMGR6NHNRSk9uWHFSRVJFQkNOR2pDQWdJSURZMkZncmI4VTBUVEl6TXpXczQrMEtlTk9tVFp2WXVYTW5DUWtKN05xMWkrYk5tMTl5bTF0dXVjWGo4ZHR2djgyQUFRUHlYTGRDaFFwV0VsWE9ic0EyYmRydy92dnZNMnpZTUJvMWFzVHExYXZadW5VcnRXclZvbDY5ZXRiMmlZbUpORzNhbFAvN3YvK3psbVVQNitRY1k4ODVyUFBiYjcvUm9FRURCZ3dZWU0wTEVSOGZUMGhJU0o2Ti9lT1BQNlppeFlxWFBHN3hINFhWcnYvKzk3OWJ2d2F6elpneGc5VFVWQ3BVcU1EWXNXTlp0R2dSOEdjUWNuNkMzL201SGFHaG9heGF0ZXFpT1NlWHEwS0ZDano4OE1PWFhNODBUZXZYcmM0Zi8xWlliWC8vL3YxRVJVWHh3dzgvVUxwMGFRekRzTnBRWW1JaVU2ZE9aY3FVS1h6d3dRZDgvUEhIREJnd0FKZkx4YlJwMHdnUER5Y2dJSUQwOUhRMmJkckU3YmZmem4vLysxOHJpRXBOVFNVd01QQ2FYeWpoYjRwMWNOS3hZMGMyYnR3SXVIOHh4Y2JHWHZhMmFXbHBqQmt6aHQ2OWU5TzRjZU5McnI5MzcxNmFOR2tDdUlPVGVmUG00WFE2NmRLbEMzZmNjUWV6WjgvTzFSdnkrKysvVTd0MjdYd2NFZXphdFlzYmI3elJtdUJxNWNxVlJFWkdNbmZ1WERJek0vbnd3dzk1NG9rbmluMVVYcFFWWnJzKzM1a3paNGlJaUtCbno1N2NjTU1OMXZJUFAvd3czL3ZLNmZ5Y0ViajRzQXU0ZnhEa3pCdTRrRysvL1phREJ3OHlhTkFnblQ5K3JyRGEvc2FORzBsTlRXWElrQ0hjZU9PTkhnbmZFUkVSOU9qUmcyYk5takYwNkZBR0RCaEFuejU5aUlpSTRPalJvMVNxVkluUFAvK2NFaVZLc0hyMWF1cldyVXQwZERTVEprMEMzRDJPMlVPTHhWbXhEazZpbzZOWnVYSWx1M2Z2SmlVbGhYYnQydEc2ZGV0TGJwZWFtc3JJa1NNSkNBandHSWE1bUcrLy9kYnE0cTVVcVpKMWhVNVFVQkJPcDVQdnZ2dU9CUXNXZUd5emMrZk95NHI4czVtbXlWZGZmY1ViYjd3QnVHZlZuRGR2SG5QbXpDRW9LSWpBd0VBU0VoSjQrdW1ubVRwMXFqVm1MMFZMWWJacmNFOXFCbENuVGgzQ3dzTG8yTEVqTTJmT1pNQ0FBWncrZmZxQ2w5VmZybE9uVGpGdTNEaktsaTNMb2tXTHVQdnV1K25UcHcvRGh3L1B0VzdPeTRTclY2OXU1YnhreXg3V2NibGMxcGZBdm4zN0NBb0swdmxUQkJSVzI4L1pzM0xzMkRHUC9KRGh3NGRiK1NPMWE5Y21NaktTNE9CZ21qUnBRbVptSnRIUjBWU3FWSWxXclZweDRzUUpKazJheE1NUFAwekpraVhKeU1qZ3A1OSs4c2cvS2E2S2RYQVNHQmpJVFRmZFJIaDRPTmRkZHgxcjFxenhTSUt5Mld5NWVqT1dMRm5DNk5HakNRZ0lZUHIwNlplVnRMUnUzVHFPSFR0R3AwNmRMbmdKWWxaV2xrZkMzdEtsUy9uODg4K1pNV05HbnV1YnBrbFdWaGFuVHAzQ1pyTmhHQVpmZmZVVkZTdFdwSDc5K216YXRJbmh3NGRUdW5ScEhuLzhjUUlDQXJEWmJMaGNMcEtTa2hnMGFCQ3paOCsrNmk4TzhUMkYxYTRCeG8wYlozMzRmLzc1NTR3WU1ZSzR1RGhtenB6SnZuMzdlT2FaWnpoNThpVFZxMWZuNXB0djVvVVhYc2gzZC9XS0ZTdTQvdnJybVR4NU1yTm16YUp2Mzc2a3BxYXlldlZxQWdJQ0NBZ0lzQzd2ZERxZC9QampqN3ozM251Y09ISEM0NXpLNmM0NzcrVE9PKzhrTURDUVVxVktNV1BHREowL1JVQmh0djNYWG52TlNvSWROR2dRNEE1Nno3KzBIcUJSbzBiTW5qMDcxL0szMzM0Ymw4dkZFMDg4d2FaTm14Z3hZZ1FsU3BSZzVNaVJsMzNNNG9POE1SUGhybDI3eklrVEo1b3BLU2w1dnA3WGJJTEhqaDJ6WnNQTVR6blpNeFRtbEpXVlpkNTY2NjFtWm1hbTJhNWRPek0wTk5SODdybm5UTk0wemVQSGo1dDc5dXd4VGRNMFUxTlR6ZDkrKzgxTVNrcktOVHRoVmxhVytjRUhINWkvL2ZaYnZ1cDBQbCtZUmJBNEtJeDJmaVh0K256YnQyODNvNk9qY3kxUFNrb3lkK3pZWVo0NGNjSmE5dW1ubithNWo4OCsrOHgwdVZ3ZXk5TFQweTlZWmxaV2x1bDBPczMwOUhUclgwWkdobW1hN3Rscno1ZlhzbXdGZWY0VXAzUEYyelBFNXRmVnRQMnNyS3hjN1RVLzR1UGp6VE5uemxqUE16SXlMam1iYkdId2hmWnFYSG9WMzVYOTVoWFZlMXljZncrZDg1bGV6dXJPVHNUZHNXT0hYN2NqWDFmVTIzbHhVSnpPRmJWWC8rY0w3YlY0cHdQN3VJc0ZKZ0NHWVNneFQwUkVpaHdGSnlJaUl1SlRGSnlJaUlpSVQxRndJaUlpSWo1RndZbUlpSWo0RkFVbklpSWk0bE9LeENSc09lOHRJMUpVcVoyTFAxRjdsYXZoMXowbnBtbHU4WFlkaEQzZXJrQlJwM1plWkJTTGMwWHR0Y2dvRnUxVjh1QUxzL0NKZUZ1clZxMmVPM2N1VFBOMlhVUXVSZTFWUkVSRVJFUkVSRVJFUkVSRVJIeUJjazVFTklZdi9rWHR0WEQ0OWRVNklpSWlJaUlpSWlJaUlpSWlJaUlpSWlMRmpSSmlSWlJnS1A1RjdiVndLQ0ZXUkVSRVJFUkVSRVJFUkVSRVJFUkVSTVNQS0NGV1JBbUc0bC9VWGd1SEVtSkZSRVJFUkVSRVJDN0U4SFlGaW9nU0RvZmpVZE0wQndJdERjTW9VMERscEppbUdRUE1pNDZPbmd0a0ZGQTVJbGRLNTRMNEU3VlhINlhnNU9xVmNEZ2NrVUR2d2l6VU5NM3ZvcU9qdTFPTUdybHBtZ1lRQkpRRUF2SE5ZVWtYN3YrVGRNQnBHRVp4eWluU3VTRCtSTzNWaHlrNHVVb09oK054WUY2REJnMFlPM1lzalJvMW9seTVjZ1ZTVm5KeU1nY1BIaVFpSW9LOWUvZGltdWJvNk9qbzF3cWtNQjlrbW1ZUVVBMm9BMVRGSGFqNEdpY1FCeHdGVGhxRzRmUnlmUXFOemdYeEoycXZVcVRaN2ZaTkRvZkQzTEZqaDFsWTl1M2JaNTdMRnQvbDdlTXZUS1pwbGpOTnMzMmh2ZEZYcDcxcG1nWHpTZWVqZEM2SVAxRjc5VzIrMkMzdWIxb0NOR3JVcU5BS3JGT25UdmJEeG9WV3FHOEl3dDFqNGc5OHRXZW5JT2xjRUgraTl1ckRGSnhjcGV3RXFvTHFEc3hMbVRKV3psWndvUlhxRzJ5Yzk0V2ZrZUd6dzdZbEtXYm5sODRGOFNkcXI3NnRXSDE0U3RHeWF0VXFSb3dZa2E5dHNyS3lHRDkrUEM2WHkyTjVTa29LRXlaTUlEMDlQYy90VE5Qa3NjY2VZOWN1ZDI5c1ltSWkvZnYzdjdLSyt6aTczZDdaYnJkM0JFcDR1eTdGaVdtYWhtbWFKVTNURERGTnM3SnBtbFY5OEYvbGMvVXJhYm9UMUVVS2hENTh4RzkxN3R5WldiTm1jZkxrU2FwVnE4YTk5OTdMSDMvOGtlZTZpeFl0b2w2OWVody9mcHpObXpkanMzbkc1Ujk5OUJIcDZlbVVMRmt5eisyM2JkdkdzV1BIYU5hc0dlRHVzZG16WjQvSE9nY09IT0Q2NjYrL0JrZm1kZDBOd3hoaHQ5c1RnTVhBc3FTa3BBMzc5Ky9QTzNLVGF5VVE5M0NnM3lSOG4zc3VjczBwT0JHL0ZSd2N6SklsU3loZHVqUUF5NVl0SXowOW5WdHV1WVh2di8vZUNqUTZkKzVNWUdBZ0FFZU9IS0ZodzRZZSt6bDI3QmlMRmkzaW80OCt3dVZ5TVhEZ1FDSWlJcWhTcFlxMXpvSUZDK2pYcng5QlFYbC9YNnhidDQ0eFk4WVFHUm1aYzF6WnJ4bUdVUWtZQWd3SkNRbEp0TnZ0UzB6VFhIcnk1TWwxeDQ0ZFMvRjIvWXFna3JnRGt5aHZWK1F5aEFGblVIQWlCVVRCaWZpbHJsMjdXbzhURXhOWnNHQUJUWm8wc1pibDdCbHhPcDBFQlFYeCtPT1BzM2Z2WGd6RG9FT0hEcVNtcHJKMTYxWW1UcHhJdjM3OXFGV3JGZ0M5ZXZWaXlwUXB2UGFhKzBxL21KZ1lObTNheElRSkUvS3N5NTQ5ZXhnM2JoeGp4b3dwTW9GSkhrSU13d2czRENPOFJvMGFaMnZVcUxIYzVYSXRTVTFOL1M0Mk5qYkoyNVVySXBUd0xYS09naE0vVjV4dUhOaWxTeGNjRGdjUkVSRjg4ODAzQVB6MDAwOU1tRERCR2s0cFVjTGRwSFBtbEdSa1pCQVVGTVQ3NzcvUCtQSGphZGV1SFYyN2RxVmJ0MjVFUkVTd2RldFdzckt5V0x0MkxVbEpTWnc5ZTViRXhFUjI3ZHBGaXhZdGVQMzExd0dzM3BlY05tL2V6TWlSSTNubW1XZm8wYU9IdFh6VXFGR2ZiTisrSFlmRFVXRHZoeGVWQVI2eDJXeVBsQ2xUSnMxdXQ2OHlUVFBTMjVVcUFuSWxmUHV3WXBmd0xZVkx3WW40clJNblRqQml4QWorK2M5L01tdldMT3gyT3gwNmRNQm1zMW41STZacGtwR1JZUTN4eE1iR0VoNGV6b2tUSjZoVnF4WmR1blNoY2VQRzFLbFRoeXBWcWxDcFVpWEtseS9QWjU5OXh0eTVjMm5idGkyWm1aa1hyTVBJa1NNWk5XcVVSMkJTbkppbWFUczMvRlBEMjNXUjNPTGo0K25XclJ2YnQyKy80RHBIang2MWV2eCsvZlhYWE1PZTJVelRKQ0VoZ2NxVkt4ZElYYStVM1c3dkRHUkdSMGR2QWk1OHNvcGZVWERpNTNiczJGRnNNdVpOMDZ3SzNBNHNPWHo0TU04Kyt5eHhjWEZzMjdhTm5UdDM4c1FUVHdEdTNwUFUxRlJDUWtKd090MUQ0b0dCZ2FTa3BCQWZIODkxMTEzSGQ5OTlSNU1tVFdqZHVqV3RXN2ZPVlZiMzd0M3AzTGt6VHozMUZCTW5UcVJQbno3V2EwZU9ITEY2VTk1NTV4MmFOMitlYS92Smt5Yy9BS3czRENQdW1yOFJCY3h1dDA4eERPTmlsMEdsQXV1QjVabVptWkc3ZCs4K0JlQndPS1lYU2dXTGdlWExsek5wMHFUTFh2OWl3Y2VsUFBua2t6enh4QlBjZi8vOVBQUE1NNnhldlpwVnExWnh3dzAzTUhYcVZKS1Nra2hNVENROVBaMUtsU3J4OGNjZlgzRlpCVVFKM0VXUWdoUHhTLzM3OXljOFBKd1pNMmF3ZCs5ZUdqVnFSRVpHQm9jT0hRS3drbG5UMDlNSkNnckNaclB4eXkrL1VLNWNPWktUazRtS2lpSTBOQlNBME5CUXFsV3I1ckgvMDZkUEV4VVZ4Y3laTTZsWXNTSUFDUWtKdlBYV1czejU1WmQwNmRJRklNL0FwQ2d5VGZPc1lSaHJYQzdYMG95TWpLVXhNVEhKM3E1VFVkYXJWeTk2OXV3SlFOdTJiVm0vZmozQndYOU9qWkhYc3F1eGRldFdtalp0Q3JoenVLWk9uY3I4K2ZQWnUzY3YvL2QvLzBmVnFsVXZtQXp1SzVUQVhiUW9PQkcvTkhmdVhCbzJiTWlzV2JPWU1XTUc4K2ZQSnpZMmxpMWJ0dENxVlNzQ0FnSUFTRTFOdFlaMFdyWnN5VjEzM1VYLy92MUpUazVtK1BEaEFBUUZCYkY2OVdxUC9ZZUZoUUZZZ1FtNHJ3NEtDUWxoOGVMRmxDcFZpcFVyVjNwc0V4TVR3K2JObXdrUER5K3c0eTVraWNDM3BtbCtFaGNYdCtMbzBhT3AzcTVRY1dFWWh0V0d3WjNnbmZQNWhaYUZob1pTdG14WjY3bHB1bFBTT25ic2FDMXp1VnhVcWxTSkZTdFdXTXQ2OWVwbFBaOC9mejdkdTNmbnV1dXV3MmF6VWJ0MjdXdDNZSVZIQ2R4K1RzR0orS1djNCtJMm00M3c4SEIrL2ZWWFB2NzRZOGFQSDIrOWxweWNUS2xTcGF6bkF3Y09aTWVPSGV6ZHU1ZURCdy9Tb2tXTHl5NHpPRGlZWWNPR0FlNngvUFA5OXR0dmJOcTBxU2dFSjFFdWw2dDNSa2JHRnpFeE1YNXpxYWkvSjRmblRQaStHcXRYcjdZdXI4L09PVm0vZnIzMWVteHNMQysrK0tMSE51M2J0eWMwTkpSTm16WXhhTkNnWEpNVW5zL1BFcjZWd08ySEZKeElrWEQ0OEdHR0RoMUtreVpONk5TcEUyZk9uQ0U0T0ppb3FDaHExUGd6VjNQNTh1V2NQbjJhd1lNSE0yVElFQllzV0hCRjVXWDN4aHcvZnB3YU5XcGdtaVpidG13cEVwT3dSVWRITC9WMkhhUnczWC8vL2FTa3BCQVhGMmZsVjYxWXNZS2twQ1FyMmZ2RWlSTlVyMTZkVmF0V2ViT3FWMFVKM1A1RHdZbjR2ZGpZV0FZUEhreGdZQ0N2dnZvcVRxZVRUcDA2QWU1N1dienl5aXNBTEZ5NGtNaklTT2JNbVVPMWF0Vm8wYUlGRFJzMkpDTWpnMTY5ZXVXcnpMSmx5M0xQUGZmUXUzZHZ3TjFWWHJObVRkNTQ0NDFyZTNCeTJmdzlPVHhud25kMlBsUzIyMjY3TGRmNk9aY05HalNJcDU1NjZvckxYclpzR1crLy9UWUxGaXpneFJkZjVOWmJid1hjOTUzSkRrWTZkZXBrUGZhbGhHOGxjQmROQ2s3RTc5V3RXNWU2ZGVzeWFkSWthdGFzQ1VCVVZCUlpXVm1VTEZuU21wQ3RmdjM2dlBmZWU5YWxrRGZlZUNQZy9wQ2ZObTJheHo2ZmYvNTVqK2VqUjQvMkdCNENHRGR1SE9QR2pTdVFZNUxpTGZ2cUc2ZlRTVmhZR0Z1MmJQSElMd2tORFdYRGhnM1c4RTFPM2J0M3R4NWZMT2NrcDZTa0pINysrV2NxVjY3TW5EbHppSStQNTY5Ly9hczFiNUMvVVFLMy8vUFBsaWZGbFl2enBzdGV2MzQ5UVVGQmZQREJCeGpHbnorYzg3cXlJRHZKOVh6bkJ5WjVMYnYvL3Z2elc5ZjBjL1VWdVdKeGNYR0VoSVRrU255OWtKdHV1b2wzMzMzWEduYk1LK2ZrOE9IRHpKdzUwMk83S1ZPbTBMZHZYLzcxcjM4eGZmcDB4b3daZzhQaG9FS0ZDdGZ1WUFxZUVyaUxFQVVuNGsreWJ6cG15UTVDY2dZbVBpSU8zWGRFcnRJUFAveVFyOHZWUC9qZ2cwdXVjOTExMXpGNThtVHJlV1ptSms2bjB4cktxVkNoQXJObXplTGJiNytsY2VQRythOTA0ZlBMQkc2NU9BVW40ay9TY2Q4Tk5RejN2VDN5dm9Xd2Q2WHo1MTFiTlFtVVhMRmZmLzJWMmJObjgvTExMeGRvT1NWS2xNaXpqTTgvLzl4amlNaFhLWUc3YUZKd0l2NGtBL2NYZnlMdTI4djc0cjA5WExqcm1YN3VyMGkrclZpeGdxbFRwekpvMENDclI2T2dCQVVGOGNBREQxaVBlL1hxeFIxMzNNR2hRNGVzeEhLUndxYmdSUHlHWVJnbTdpOTk5VWhJa1ZhOWVuWGVmUE5ON0haN25xOFBHalFvenh0Um5xOVVxVkxjZDk5OUYxMG41MlJzMlQ3NDRBTW1UcHpva1JCN29ad3RrWUtnNEVSRXhEZFlDZC90MjdlLzZJcVhlOWx3bVRKbEdETm1UTDRyMHI5Ly8xekxzaS9KUDBjSjMxS2dmTEZiWEVTa09NcVY4TzNEbFBBdEJVbzlKeUlpdmtFSjN5TG5LRGdSRWZFTlN2Z1dPVWZCaVloSUFURk4wd0NDY1BlQytHckFrUjgyM01kU0V2NmNnZllDY2dZeXpuTUo3U0tYUmNHSmlFakJDY1E5UkZQbjNOL2NVeGNYWGRrNU5FZUJreWhIUmZKQndZbUlTTUVwaVRzd2lmSjJSYndvRERpRGdoUEpCMy92WWhRUjhXVkJ1SHRNaXJQaTFtTWsxNENDRXhHUmdtT2prTDZZTXpKOE5qKzFKUHF1a1h4U2d4RVI4WE9yVnExaXhJZ1IrZG9tS3l1TDhlUEg0M0o1enFXV2twTENoQWtUU0UvUCswcGgwelI1N0xISDJMVnJGd0NKaVlsNVR0cFdXT3gyZTJlNzNkNFJwU2tVS2ZyUEZCRXBKS0dob2RiajdkdTM1M3A5Nk5DaHRHblRoc2NlZXd5QStQaDQzbjMzWFRaczJFQjhmRHlWSzFlbWMrZk9QUFhVVTVRdFc5YmFyblBuenN5YU5ZdVRKMDlTclZvMTdyMzNYdjc0NDQ4ODY3Qm8wU0xxMWF2SDhlUEgyYng1TXphYjUyL1Vqejc2aVBUMGRFcVd6SHVhbFczYnRuSHMyREdhTldzR3VIdHM5dXpaNDdIT2dRTUh1UDc2Nnkvakhia211aHVHTWNKdXR5Y0FpNEZsU1VsSkcvYnYzNjk1V1B5WWVrNUVSQXJKL1BuekFZaUt5cDBmZS9qd1lhS2pvN25ubm5zQWlJdUw0OUZISHlVeE1aSFpzMmV6Y2VOR1pzeVl3ZSsvLzg2VFR6NUphbXFxdFcxd2NEQkxsaXloV3JWcUFDeGJ0b3gxNjliaGREcFp0MjRkVVZGUlJFVkZVYnAwYWV1ZVBFZU9IS0ZodzRZZWRUaDI3QmlMRmkxaTZOQ2h1Rnd1d3NQRCtkLy8vdWV4em9JRkMralhyeDlCUVhtUFZxMWJ0NDVISDMyVW8wZVBYdG1iZElVTXc2aGtHTVlRd3pDK0NRa0pPV20zMitlMmF0WHFybHExYXBVdTFJcklOYUhnUkVURUJ5eGV2Smp1M2JzVEVoSUN3TlNwVTJuUW9BSC8vdmUvcVZldkhvR0JnVFJzMkpBcFU2WmdHQWJ6NXMwRG9HdlhyblR0MnBWZXZYclJybDA3ZnY3NVo0Lzk1dXdaY1RxZEJBVUY4Zmpqai9QY2M4K3hZOGNPT25Ub1FHaG9LQzZYaTRrVEo5S3ZYejlxMWFxRnpXYWpWNjllVEpreXhkbytKaWFHVFpzMmNmZmRkK2Q1REh2MjdHSGN1SEdNR1RPR09uWHFYT3UzS0Q5Q0RNTUl0OWxzbjllb1VlT2t3K0g0cUZXclZ2YzBiZHEwbkRjckpaZFB3em9pVWlRNEhBNmZtK1NyUzVjdU9Cd09JaUlpTHJwZVNrb0tLMWV1NVAzMzN3Y2dMUzJOTld2V01IMzZkQXpEOEZqWFpyUFJ1M2R2UHZyb0k1NTU1aG0rK2VZYkFINzY2U2NtVEpoZ0RhZGszMUU0WjA1SlJrWUdRVUZCdlAvKys0d2ZQNTUyN2RyUnRXdFh1blhyUmtSRUJGdTNiaVVySzR1MWE5ZVNsSlRFMmJOblNVeE1aTmV1WGJSbzBZTFhYMzhkSU04N0ltL2V2Sm1SSTBmeXpEUFAwS05IRDJ2NXFGR2pQdG0rZlRzT2h5Ty9iOSsxVWdaNHhHYXpQVkttVEprMHU5Mit5alROU0c5VlJpNlBnaE1SRVMvNzdMUFB1UEhHRzYzQTR2ZmZmeWN6TTVNbVRacmt1WDZEQmcwNGR1d1lMcGNMbTgzR2lSTW5HREZpQklFTTBmd0FBQ0FBU1VSQlZQLzg1eitaTldzV2RydWREaDA2WUxQWnJQd1IwelRKeU1pd2NrbGlZMk1KRHcvbnhJa1QxS3BWaXk1ZHV0QzRjV1BxMUtsRGxTcFZxRlNwRXVYTGwrZXp6ejVqN3R5NXRHM2Jsc3pNekFzZXc4aVJJeGsxYXBSSFlPSnJUTk8wR1laUkNhamg3YnJJeFNrNEVaRWlZY2VPSGNhbDF5cGNwbWxXQlc0SGxseGtIU0lqSXhrMmJKaTFMRHNJT0wvWEpKdGhHQmlHZ2MxbTQvRGh3eno3N0xQRXhjV3hiZHMyZHU3Y3lSTlBQQUc0ZTA5U1UxTUpDUW5CNlhUUGdSWVlHRWhLU2dyeDhmRmNkOTExZlBmZGR6UnAwb1RXclZ2VHVuWHJYR1YxNzk3ZFNzS2RPSEVpZmZyMHNWNDdjdVNJMVp2eXpqdnYwTHg1ODF6YlQ1NDgrUUZndldFWUJYTEhaYnZkUHNVd2pJdGRxcFFLckFlV1oyWm1SdTdldmZzVWdNUGhtRjRROVpGclE4R0ppSWdYUlVWRmtaR1J3ZTIzMzI0dHk4NzUyTDkvZjU0Qnc4R0RCNmxmdno3SnljbjA3OStmOFBCd1pzeVl3ZDY5ZTJuVXFCRVpHUmtjT25RSWdDcFZxZ0NRbnA1T1VGQVFOcHVOWDM3NWhYTGx5cEdjbkV4VVZKUjFGVkZvYUtpVlZKdnQ5T25UUkVWRk1YUG1UQ3BXckFoQVFrSUNiNzMxRmw5KytTVmR1blFCeURNdzhSYlROTThhaHJIRzVYSXR6Y2pJV0JvVEU1UHM3VHBKL2lnNEVSSHhva1dMRnZIZ2d3OTZKSzZXSzFlT3NMQXdQdjc0NDF6QlNWWldGa3VYTHFWNzkrNlVMVnVXdVhQbjByQmhRMmJObXNXTUdUT1lQMzgrc2JHeGJObXloVmF0V2hFUUVBQkFhbXFxTmFUVHNtVkw3cnJyTHZyMzcwOXljakxEaHc4SElDZ29pTldyVjN1VUZ4WVdCbUFGSnVDK09pZ2tKSVRGaXhkVHFsUXBWcTVjNmJGTlRFd01temR2Smp3OC9CcTlTNWNsRWZqV05NMVA0dUxpVmh3OWVqVDFrbHVJejlMVk9pSWlYbkxreUJHUHk0ZHpldUdGRjlpMWF4Y3Z2L3l5bFlQeXl5Ky84UHp6enhNVUZNUWpqendDNEhFNXNNMW1Jenc4bkNwVnF2RHh4eDk3N0RjNU9abFNwVXBaendjT0hFaU5HalZ3T3AwY1BIZ3dYL1VPRGc1bTJMQmgxSzVkTzgvWGYvdnROelp0MnBTdmZWNkZLSmZMMVRzOVBiM3FqaDA3N291T2psNmt3TVQvS1RnUkVTa2tBd1lNQVA3c2pjaStmTGhjdWR4WHVOYXRXNWNQUC95UXpNeE0rdmZ2ejYyMzNzcUlFU05vMnJRcDc3enp6Z1huR1RsOCtEQkRodzZsU1pNbWRPclVpVE5uenVCME9vbUtpcUpHalQvelFKY3ZYODdwMDZjWlBIZ3dRNFlNNGRkZmY3MmlZOHJ1alRsKy9Eamd6cUhac21WTG9VM0NGaDBkdlhUbnpwM0xZMkppZEdQQklrVERPaUlpaFNUbnJMRFpsdzluejFlU2w5cTFhek5wMHFUTDNuOXNiQ3lEQnc4bU1EQ1FWMTk5RmFmVFNhZE9uUUFvVTZZTXI3enlDZ0FMRnk0a01qS1NPWFBtVUsxYU5WcTBhRUhEaGczSnlNaWdWNjllK1RxbXNtWExjczg5OTlDN2QyL0FmZWx5elpvMWVlT05OL0sxSDVHY0ZKeUlpSGhCNmRLbFdiOSsvVFhkWjkyNmRhbGJ0eTZUSmsyaVpzMmFnRHZoTmlzcmk1SWxTMXA1TGZYcjErZTk5OTZqY3VYS0FOeDQ0NDBBM0hiYmJVeWJOczFqbjg4Ly83ekg4OUdqUjNzTUR3R01HemVPY2VQR1hkTmprZUpOd1ltSVNNRnhBWVV5M0xCKy9YcUNnb0w0NElNUFBDNUJ6bXY0SjN0WTZYem5CeVo1TGJ2Ly92dnpXN1YwM08rRHlHVlR6b21JU01GeEFnVXl2OGY1c29PUUM4Mk40a1Z4RkZLQUprV0hlazVFUkFwT09uQVVDQU9xQW5uZjZyZG9Tc2NkbUJ3OTkxamtzaWs0RVJFcE9CbTR2NkFUZ1VDS1YyKzFDL2Z4cDUvN0szTFpGSnlJVjVpbWFRQkJ1SDlKRnJjUDdmUGwvQkIzR29iaGN6ZXdreXR6N3Y4eUhmVWNpT1NMZ2hQeGxrRGMzZHgxenYzTmU5S0c0aUU3TCtFb2NCS056NHRJTWFmZ1JMeWxKTzdBSk1yYkZmRWhZY0FaRkp5SVNERlhuTHZTeGJ1Q2NQZVl5SitLZXcrU2lBaWc0RVM4eDhaNVg4UVpHVVUvWnk0cks0djQrSGdneitNdGljNUpFUkY5RUJZWE45MTBVMTJIdy9HVXQrdHhJYXRXcldMRWlCSDUyaVlySzR2eDQ4Zmpjbm5PNzVTU2tzS0VDUk5JVDg4N0I5RTBUUjU3N0RGMjdkb0ZRR0ppSXYzNzk3L3Njbi8vL1hkbXpKaEJXbHBhdnVvTDdodTlQZmJZWXppZFRoNTk5RkdXTDErZTczMklpQlIxeWprcHdrSkRRNjkzdVZ4L013empZYURkdWNWenZGbW5DK25jdVRPelpzM2k1TW1UVkt0V2pYdnZ2WmMvL3ZnanozVVhMVnBFdlhyMU9INzhPSnMzYi9hNDFUekFSeDk5UkhwNnVuVkRzdk50MjdhTlk4ZU8wYXhaTThEZGc3Rm56eDZQZFE0Y09IREJHNWVWS1ZPR0ZTdFdrSldWeFhQUFBaZXY0eXhWcWhRdWw0dWdvQ0JtelpyRkcyKzhRWmN1WFNoYnRteSs5aU1pVXBRcE9DbGlIQTVITTVmTDFjTXdqSWROMDJ6bGc3TkY1aWs0T0pnbFM1WlF1blJwQUpZdFcwWjZlanEzM0hJTDMzLy92UlZvZE83Y21jREFRTURkQzVIemR2RUF4NDRkWTlHaVJYejAwVWU0WEM0R0RoeElSRVFFVmFwVXNkWlpzR0FCL2ZyMXUrQmRYZGV0VzhlWU1XT0lqSXlrVHAwNmhJYUdVclZxVlkrWk4wdVVLTUdYWDM3SmwxOSthUzB6VFpPNHVEaTJiOStPeStYaUwzLzVTNjU5bTZaSlNrb0tIVHQydEpiOTdXOS91K2IzV0JFUjhXY0tUb29BaDhQUkF1Z0pQQUkwTzc4bndkZDE3ZHJWZXB5WW1NaUNCUXRvMHFTSnRTem44VGlkVG9LQ2duajg4Y2ZadTNjdmhtSFFvVU1IVWxOVDJicDFLeE1uVHFSZnYzN1VxbFVMZ0Y2OWVqRmx5aFJlZSswMUFHSmlZdGkwYVJNVEpreklzeTU3OXV4aDNMaHhqQmt6aGpwMTZsakxseTFiWmdWT0Y1S1Nrc0p0dDkwR3VJT1E1T1Jrajd2UUFxU21wdEs1YzJjRkl5SWlGNkhneEErWjVwOXpkRGtjanYxQTN1TVBlWEE0SEQ0eHdWZVhMbDF3T0J4RVJFVHd6VGZmQVBEVFR6OHhZY0lFYXppbFJBbDM4OHlaVTVLUmtVRlFVQkR2di84KzQ4ZVBwMTI3ZG5UdDJwVnUzYm9SRVJIQjFxMWJ5Y3JLWXUzYXRTUWxKWEgyN0ZrU0V4UFp0V3NYTFZxMDRQWFhYd2V3ZWw5eTJyeDVNeU5IanVTWlo1NmhSNDhlMXZMSmt5ZFRxbFFwdW5mdmZ0RmpDZzRPWnZMa3lSZGRwMVNwVW1Sa1pPQnl1YkRaYkt4YnQ0NW16WnBSdlhwMVJvMGE5Y24yN2R0eE9CeVg4UTZLaUJSZENrNzhrR21hbUthSllSaVlwbG5LWDRadUx1YkVpUk9NR0RHQ2YvN3puOHlhTlF1NzNVNkhEaDJ3Mld4Vy9vaHBtbVJrWkZoRFBMR3hzWVNIaDNQaXhBbHExYXBGbHk1ZGFOeTRNWFhxMUtGS2xTcFVxbFNKOHVYTDg5bG5uekYzN2x6YXRtMUxabWJtQmVzd2N1UklSbzBhNVJHWWdEdVFBbGk5ZW5XK2p5dm44QTNBTjk5OFEvbnk1VGwxNmhSbHk1Ymw1WmRmNXAxMzNxRjY5ZXI1M3JlSVNGR2w0TVFQMld3MksvOGhPanE2YnF0V3JXNngyV3dQbTZaNWwyRVk5UysyN1k0ZE8zd2lrakZOc3lwd083RGs4T0hEUFB2c3M4VEZ4YkZ0MnpaMjd0ekpFMDg4QWJoN1QxSlRVd2tKQ2NIcGRNOU5GaGdZU0VwS0N2SHg4VngzM1hWODk5MTNOR25TaE5hdFc5TzZkZXRjWlhYdjNwM09uVHZ6MUZOUE1YSGlSUHIwNldPOWR1VElFYXMzNVoxMzNxRjU4K2JYNVBpeXNySW9XYktrTlh6amNybG8xNjRkUVVGQlZLOWVuZVBIai9QVFR6L1JyRmt6bWpadENzRGt5Wk1mQU5ZYmhsRW9kN0c5MW55bFYwNUUvSitDRS85bjd0eTVjeE93Q2NCdXQ3YzJET09SYzRGS2swdHM2eFA2OSs5UGVIZzRNMmJNWU8vZXZUUnExSWlNakF3T0hUb0VZQ1d6cHFlbkV4UVVoTTFtNDVkZmZxRmN1WElrSnljVEZSVkZhR2dvQUtHaG9WU3JWczFqLzZkUG55WXFLb3FaTTJkU3NXSkZBQklTRW5qcnJiZjQ4c3N2clo2UkN3VW1PWE5penB3NVEvbnk1VDMyWGFGQ0JldDV1WExsV0xac0dXZlBucVZjdVhMVzhyUzBOSUtEZ3dHb1Y2OGV1M2Z2WnU3Y3ViejU1cHRYOXFhSmlCUmhDazZLbU9qbzZHM0FOdUQ1ME5EUW0xMHUxeU5BRDhNd3JrMlhRQUdZTzNjdURSczJaTmFzV2N5WU1ZUDU4K2NUR3h2TGxpMWJhTldxRlFFQkFZQTdtVFI3U0tkbHk1YmNkZGRkOU8vZm4rVGtaSVlQSHc1QVVGQlFydUdYc0xBd0FDc3dBWGQrU0VoSUNJc1hMNlpVcVZLc1hMblNZNXVZbUJnMmI5NU1lSGk0bFJPVGtwSkM1ODZkcmVkT3A1T3dzRERyZVU1eGNYRlVyZnJuQkxpSmlZbFdzTktpUlF2ZWZ2dHR1bmZ2VHZQbXpjbkl5TWd6QjBaRXBManlyOHM2SkYrMmI5KytPem82K2gvUjBkRTNaV1ZsTlRWTmM2SzM2NVNYbkpjRDIydzJ3c1BEcVZLbENoOS8vREgzM0hPUDlWcHljaktsU3BXeW5nOGNPSkFhTldyZ2REbzVlUEJndnNvTURnNW0yTEJoMUs1ZE84L1hmL3Z0TnpadDJ1U3g3SXN2dnNCdXQxOTB2NisvL2pySGp4L253SUVETkd6WTBCcUsrdkhISDZsWnN5YmdUb3AxT3AwTUhUb1VnRmRmZlRWZmRSY1JLZW9VbkJRVHUzYnQrams2T25xOHQrdHhPUTRmUHN6UW9VTnAwcVFKblRwMTRzeVpNemlkVHFLaW9xaFJvNGExM3ZMbHl6bDkralNEQnc5bXlKQWgvUHJycjFkVVhuWnZ6UEhqeHdGM3d2R1dMVnVzcTRaY0xoY3JWcXhnNXN5WlBQdnNzOVoyMmJrL2lZbUoxbnBSVVZHVUxGbVNMVnUyMExKbFMxNTY2U1hDd3NKNDlkVlhHVEJnQUljT0hXTG16SmswYjk2Yy8vNzN2eDdsaW9pSW00WjF4S2ZFeHNZeWVQQmdBZ01EZWZYVlYzRTZuWFRxMUFsd3o4ejZ5aXV2QUxCdzRVSWlJeU9aTTJjTzFhcFZvMFdMRmpSczJKQ01qQXg2OWVxVnJ6TExsaTNMUGZmY1ErL2V2UUYza0ZHelprM2VlT01ONHVQakdUQmdBR1hMbG1YR2pCbmNlT09OMW5ZbFNwU2dlL2Z1L08xdmZ5TXdNSkRNekV6YXQyOVBRRUFBNjlhdFkralFvZHgzMzMxa1ptWlNva1FKL3ZqakQ1NTg4a21lZSs0NW1qZHZ6dENoUTZsWHJ4NEhEaHk0UnUrZWlFalJvT0JFZkVyZHVuV3BXN2N1a3laTnNvWkJvcUtpckt0ZnNpZGtxMSsvUHUrOTl4NlZLMWNHc0lLRzIyNjdqV25UcG5uczgvbm5uL2Q0UG5yMGFJL2hJWUJ4NDhZeGJ0eTRQT3YwMWx0djVacUpOdHVrU1pOeUxkdTVjeWRkdTNhbFVxVkt3Si96dFp3OGVaSytmZnRhbHlxLzhNSUxqQm8xaWc0ZE9semczUkFSS1o1ODRySlNmNVo5K2VUNU00RVd0T3lyVTN6bDB1RDhNazJ6TW5BTDhGbjJzdXpaWDdQbmNQRm5XVmxaVmlKdlB0d05mRzhZUm53QlZLbkE2VndRZjZMMjZ0dVVjeUxlNGdRODV2UEl2dGVOdndjbXdKVUVKdUIrUDV6WHVDb2lJbjVId3pyaUxlbkFVU0FNcUFya2ZRdmg0aUVkZDJCeTlOeGpFWkZpVGNISjFVc0JTaWNuSnhmYWJlOVRVbEt5SDZZVlNvRUZJd1AzRjNJaUVFang3c1Z6NFg0LzBzLzk5VmM2RjhTZnFMMzZNQVVuVjhrMHpSakRNTm9jUEhpUW0yKyt1VkRLL09PUFA3TEx2ckpyWjMyQVlSZ203aTlqOVJRVUVUb1h4SitvdmZxMjR2eHI5VnFaQnhBUkVVRnNiQ3huejU0dHNJSlNVbEk0Y09BQVU2Wk15VjYwcE1BS0U4ay9uUXZpVDlSZWZaai9aeDU2WDZEZGJsOXRHRWJuUWk1M2MzcDYrdTB4TVRGS29CUmZvWE5CL0luYXF3Kzdva3NLeElQcitQSGpDMnZVcUpGaUdFWTFJQVIzRGtWQlNETk44MmRndHRQcERGZmpGaCtqYzBIOGlkcXJpSWlJaUlqUGN6Z2NadlpFUUNMRlZhdFdyWjQ3ZHk1TXUvVGFJdDZsOWxvNGxCQXJJaUlpSWlJaUlpSWlJaUlpSWlJaUl1SkhsQkFyb2dSRDhTOXFyNFZEQ2JFaUlpSWlJaUlpSWlJaUlpSWlJaUlpSW41RUNiRWlTakFVLzZMMldqaVVFQ3NpSWlJaUlpSWlJaUlpSWlJaUlpSWk0a2VVRUN1aUJFUHhMMnF2aFVNSnNTSWlJaUlpSWlJaUlpSWlJaUlpSWlJaWZrUUpzU0pLTUJUL292WmFPSlFRS3lJaUlpSWlJaUlpSWlJaUlpSWlJaUxpUjVRUUs2SUVRL0V2YXErRlF3bXhJaUlpSWlJaUlpSWlJaUlpSWlJaUlpSitSQW14SWtvd0ZQK2k5bG80U25pN0FpSlNwQVRhN2ZZUmhtRThERFFDZ3ZPeDdYQ0h3ekg4TXRkTk0wM3pWMkNKMCtsOEpTWW14cG52bW9xSXp6SzhYUUVSS1RJQzdYYjdhc013T2hkeXVadlQwOU52VjRBaUlpSWlIdXgyKzJDSHcySDI2OWZQM0xkdm4zbjI3Rm16b0tTa3BKajc5KzgzQnc4ZWJEb2NEdE51dDcvczdlTVhFUkVSSDJPMzI3YzRIQTd6eHg5L0xMQ2c1SHo3OSsvUERrNWl2SDM4SW5MdGFCSTJMMUpDckJRbGhtRTBCMmpRb0VHaGxWbXpaczNzc2hzV1dxRlNyQ2todG5Bb09CR1JhNlUwUU5teVpRdXZ3Tktsc3grV0tyUkNSYVRBNldvZEw5cXhZNGNTa2tWRS9Nak9uVHZmQXQ3eWRqMktPdldjaUlpSWlFOVJjQ0lpSWlJK1JjR0pGeWtoVmtURXZ5Z2h0bkFvT0JFUkVSR2Zvb1RZYTZPRXcrRjQxRFROZ1VCTHd6REs1R2ZqZlBTZXBKaW1HUVBNaTQ2T25ndGs1TGVpSWlKeTVaUVFXempVYzNMMVNqZ2Nqa2hnbm1FWXQrUTNNTW1uMG9aaHRERU1ZN2JkYmw4TkJCWmdXU0lpSWw2aG5wT3I1SEE0SGdWNk4yalFnTEZqeDlLb1VTUEtsU3RYSUdVbEp5ZHo4T0JCSWlJaTJMdDNiMmU3M1Q0aU9qcjZ0UUlwVEVSRXhFdlVjM0tWemczbE1IYnNXT3gyZTRFRkp1Q2UzT3JtbTIvbXBaZGVBc0F3akljS3JEQVJFY2xGQ2JHRlE4SEoxV3NKMEtoUm8wSXJzRTZkT3RrUEd4ZGFvU0lpSW9WRXd6cFhLVHZIcENCN1RNNVhwb3lWMWhKY2FJV0tpSWdTWWd1SmVrNUVSRVRFcHlnNEVSRVJFWitpWVIzeEd0TTBEU0FJS0luN3N1amlIQ3k3Y005Ymt3NDREY1BRek1FaVBxaFZxMWJQMld5Mk40RTNkK3pZOGJ5MzYxTlVLVGdSYndvRXFnSjF6djBOOG01MXZNb0p4QUZIZ1pQbm5vdUlGRXNLVHNTYlN1SU9US0s4WFJFZkVnYWNRY0dKaUU5U1FtemhLTTdkNk9KOVFiaDdUT1JQeGIwSFNVUkV3WWw0bFEwdmZoR2ZPWFBHVzBWZlRFbDBYb3BJTWFjUFFmRVpxYW1wN042OTIzbythZElrZHUzYUJjRDI3ZHZadkhsenJtMWlZbUl3elQ5elJ6ZHYzc3orL2ZzOTF2bnZmLytMMCtrNVNySjc5Mjc2OXUyTHkrVzY3UG9kUFhxVXI3LytPdGZ5QlFzV2tKNmVmdG43OFhWMnU3MnozVzd2aUlaOVJYTFJETEdGUXg4KzRqTysvZlpiVnExYXhadzVjd0JZdDI0ZER6LzhNT0NlZU80Zi8vZ0g3ZHExNCs5Ly96c2xTNVlFWVByMDZkeDAwMDBNSFRvVWdDTkhqdkNQZi95RGQ5NTVoNlpObTNMaXhBa21UNTdNZ2dVTHFGU3BrbFhXNHNXTGVmREJCN0haYkxScDArYUNkZnJ3d3c5cDFxd1pBQ3RYcmlRd01QZTlGdDk4ODAxNjl1eHAxUW5ndWVlZVkrZk9uUjdyOWUzYmwyWExsbmtzTzMzNk5HKysrU2EzM25yclpiOVBoYUM3WVJnajdIWjdBckFZV0phVWxMUmgvLzc5UlNjQ0V4R2ZwdUJFZk1iU3BVdDU3TEhIQURoKy9EaE9wNU1HRFJvQWNNTU5ON0Jnd1FMKzg1Ly9lUFNVL1B2Zi82WlBuejQwYTlhTUxsMjZjUC85OStOME9rbElTQUJneXBRcC9PTWYvL0FJVEk0ZE84Ym16WnNaTTJZTUNRa0piTjI2MVhvdE5EU1U3Nzc3amdvVktualV6VFJOdnZycUs0NGZQODdjdVhNQmFObXlKZSs4ODA2ZXgvTFdXMitSbkp4TXAwNmRXTFpzbVhYTGdXUEhqdkh5eXk5anM3azdMVHQyN0VpTkdqV3U2bjByS0laaFZBS0dBRU5DUWtJUzdYYjdFdE0wbDU0OGVYTGRzV1BIVXJ4ZFB4RnZVRUpzNFZCdzR1Y2NEb2Zmem9mUnBVc1hIQTRIRVJFUmdIdW9aY0tFQ2J6ODhzdTRYQzdTMHRMNHkxLytrbXU3RlN0V1VMdDJiVDcrK0dNcVY2N012LzcxTDBKQ1F1amV2YnZIZWlkUG5xUmF0V3JzMmJNSGdQbno1MU85ZW5YbXpKbkRJNDg4d3Rtelp4azllalR2dmZmZUpldjZ3dzgvY01NTk43QjgrWElBVnExYXhkcTFhNjNYRXhJU2NnVTBtemR2NXNZYmI3UUNFNmZUeVlZTkc2ekFKQzB0amVUa1pKOE5UczRUWWhoR3VHRVk0VFZxMURoYm8wYU41UzZYYTBscWF1cDNzYkd4U2Q2dW5JZ1VMUXBPeEdkczM3N2Rldnp5eXk5VHExWXRubnp5eVV0dTE3NTlld0JXcjE1dExUTk5rOWF0VzNzc0EzZU95clp0MnhnOWVqUno1c3hoNE1DQmwxVzNkOTk5MXhvNkFqaDQ4Q0QxNjllM25qLzc3TFAwN05tVHdZTUhZeGlHVlovc1lTbUFVNmRPZWZUZ3hNWEZVYVpNbVp6M1NtTFVxRkdmYk4rK0hZZkRjVm4xOHBJeXdDTTJtKzJSTW1YS3BObnQ5bFdtYVVaNnUxSWlVblFvT1BGek8zYnNNTHhkaHl0bG1tWlY0SFpnU2M3bFdWbFpiTml3d2VwUnVaQ2xTNWN5YytaTXpwdzU0eEhZbk51MzFVT1IwNTQ5ZTNDNVhQVHExWXVXTFZ0YWdjM0ZmUHZ0dDVpbVNkV3FWVWxNVENRa0pJUWRPM2JRdjM5L2E1M1hYMytkTVdQR2NQVG9VY2FQSDA5Y1hCenIxNi9uNTU5L1p1Yk1tVlNzV0pGUm8wWlJ1WEpsYTV1NHVEaC82VFc1SU5NMGJlZUdmL3o3UUVRdWsyYUlMUndLVHNUbmJOcTBpZE9uVC9Qc3M4OTY5RFFBeE1mSE0zTGtTTzY3N3o3clgyaG9LSURIc0U1bVptYXVaVldxVkdIQmdnWDA3Tm1Ub1VPSDhzSUxMMXhXZmQ1KysyM0dqaDNMeXBVcitmTExMeGsxYWhTLy9QS0xSeUp0N2RxMW1UZHZIb01IRDJiYXRHa2tKaWJpY3JuNDdMUFBBT2phdFN1blQ1OW0zNzU5ZE8zYUZYQUhZVTZua3p2dXVJT0ZDeGRTczJaTkprK2UvQUN3M2pDTXVQeS9jOWVHM1c2ZlloakdpSXVza2dxc0I1Wm5abVpHN3Q2OSt4U0F3K0dZWGlnVkZKRWlUOEdKK0p5RkN4ZlN2MzkvMXF4Wnc2SkZpNnlyWUU2ZE9zVzk5OTdMTGJmY2t1ZDJPWWR3dnY3NmF5SWlJcXc4azJ4T3A1TVhYM3lScmwyNzhyLy8vWStZbUJqdXVPT09pOVpuMUtoUnRHM2Jsclp0MjFLeFlrV0dEeDlPdDI3ZFBJWmpBQ3BYcnN4Ly92TWZFaE1UR1RkdUhPWExsL2Q0UFN3c2pBMGJOdVRhZi9mdTNUMnU5UEZGcG1tZU5ReGpqY3ZsV3BxUmtiRTBKaVltMmR0MXlxODZkZW9FVjYxYXRScFExVFROYXJnbnZLdGdHRVk1d3pES21hWVpnanUzSnNRMHpWS0dZYmhNMDNRQkxzTXdUTk0wczRCa204MFdiNXBtdkdtYUNiaG44NDF6dVZ5SDA5TFNEaXYvcHVoVFFtemhVSEFpUG1YSGpoM3MyYk9IMTE1N2piSmx5ekp6NWt6Ky92ZS9ZNW9tcjd6eUN2ZmRkeDgxYTlhODZENWlZMk41ODgwMzZkZXZIME9HRE9HcHA1N2l6anZ2Qk55OU1qdDM3aVFoSVlGZHUzYlJ2SG56UzlZcFp6QjB5eTIzOFBiYmJ6Tmd3SUE4MTYxUW9RSVZLbFJnOXV6WjlPclY2N0tPT1MwdGpkS2xTMS9XdW9Vc0VmaldOTTFQNHVMaVZodzllalRWMnhXNmhCSXRXclNvYXhoRy9ZQ0FnUHFtYVRZR2JnUWFHNFpSQndqSlhqRTdMeWlubk11eUgrZTFMUHRxc1p5dkJRUUVVTHAwYWRQaGNNU2Jwdm16WVJoYlhTN1hGdE0wZCszYXRXc3Y0TGVKNnlMZW9PQkVmRVpHUmdhVEowOW0wS0JCbEM5Zm5zY2VlNHpCZ3dmem4vLzhoLy85NzMrY1BYdVdJVU9HZUd5VGN4SzFBd2NPOE1rbm43Qmp4dzcrOWE5LzRYQTQ2Tm16SjZOSGoyYmJ0bTJNSFR1V2poMDdzbkhqUmdDU2twS0lqWTI5N1BxbHBhVXhac3dZZXZmdVRlUEdqUys2Ymw3QlJ2WndUazZqUm8waUxTMk5VcVZLWFhZOUNrR1V5K1hxblpHUjhVVk1USXpmM09QSDRYQ2trdU16TFk4QUpCVTRhWnJtU2NNd1RnSW5YUzdYYVp2TmxtaWFaaUp3eGpUTlJOTTBFMjAyVzVwcG1vYk5ack9acG1rNzl6Z0FDREZOczVKaEdKVmRMbGRsd3pES0F6VU13N2pPTUl6cmdDcUdZVlFCYnNuT2ViTGI3VTVnaldtYXkxd3UxN2MvL3ZqandZSi9OMFQ4bTRJVDhSblRwazJqZE9uU1BQVFFRNEQ3MStpUUlVTVlQSGd3QVFFQnpKczNqNENBQUd2OWhJUUV4bzRkUzcxNjlYajk5ZGN4VFpNMmJkcnc0b3N2V3Ntd2xTdFhadmJzMmZ6d3d3OEFSRWRIczNMbFNuYnYzazFLU2dydDJyV2pkZXZXbDZ4YmFtb3FJMGVPSkNBZ2dHSERobDMyTWQxNzc3M1c0MisrK1NiWDY3R3hzYm1HZjd3dE9qcDZxYmZyY0lVTTRBandtMm1hdndIN2diMlptWm14UVVGQmg3ZHYzMTdnOXl1NDRZWWJLcGNzV2JLWnpXYTdGV2h0R0VaTHd6QWFBMzgxRE9Pdk5wc051OTBlWXhqR095Nlg2Nk9kTzNlZUx1ZzZ5YldsaE5qQ29lQkVmTUtubjM3SzJyVnJtVDkvUG9tSmlmejN2Ly9saXkrKzRQang0MHljT0pHMHREU0dEeDlPMDZaTjZkYXRHMjNhdENFNk9wcjY5ZXN6WThZTTVzK2Z6K2VmZjg3WFgzL042NisvN3RFRm41V1ZSVlpXRm8wYU5lTHBwNS9tcHB0dUlqdzhuT3V1dTQ0MWE5WjRKTGJhYkxaY1BSeExsaXhoOU9qUkJBUUVNSDM2OUh6bGgyVFBDSnR6bjFsWldkeHh4eDI0WEM0TXc4aFhzQ041TTAyVHBLU2tNdDZleFhiZnZuM3h3TVp6L3dCbzFLaFJTRWhJeUwzQTNVQm53ekNhQTIvYmJMYnBkcnQ5QVRBMU9qcDZsM2RxTE9LYi9QWXlWRitSUFFuYStaZXlGclRzSzFTS3lxWEVSNDRjc2E1ZWVmenh4d2tORGFWWHIxN2NjY2NkVm05Sldsb2F5NWN2WjhtU0pYVHQydFdhQStYOFM0WXpNek54dVZ5WXBtbGRVbXdZQmdFQkFYbGVYbndwUC83NEl5dFdyR0RreUpFRUJ3Zm5ldjFDczhvZU9IQ0E2NisvSG5BUFA1MWZka1pHQmlWS2xEaC8rTUhyVit0Y0taMExsOGR1dDk4TkRBYnVOQXdqdTFITVMwMU5mZW1ubjM3Nnc0dFZFL0VaZm5FeSt6SjlJRjg1MHpRckE3Y0FuK1ZjbnA2ZTd2TlhyeFNndTRIdkRjT0k5M1pGOGt2blF2NDBiOTY4UmxCUTBBdUdZVHdObE1LZE5EdDB4NDRkczRITHZ5T2xTQkdrdXhLTE56bUJYRDBFeFRnd0FmZjc0VGRKcUhMbFltSmlqa2RIUjQvSXlNaW9aWnJtZTBBV01NUGhjQ3k5K2VhYkszcTdmaUxlcEp3VDhhWjA0Q2dRaG52T2llSWNsYVRqRGt5T25uc3NQc3cwVFFNSXd0MW1BN242SDNwamhnd1pzbUwvL3Yzdm1xWjVqMkVZYlljTkc5Wmw0TUNCLzd2cXl1YVBDOGpBM1FhZGhtSG9FdWp6S0NHMmNDZzRFVy9Ld1AyRm5NaTErWUQzWnptL0ZESzhYQmU1dEVEY0FYV2RjMytEcm5hSHMyZlBKalUxZGZnYmI3d3hMakV4OGFhREJ3OXVQSExreU1pNmRlc21YdTIrOHlHN04vTW9jQkwxNG9tWEtEZ1Jyem4zcXl3ZDlSU0kveW1KT3pDSnVwWTdEUTRPNXFXWFhzcCtXZ21ZZHkzM253OWh1R2UvVlhCeUhzMFFXemlLOHk5VkVaRXJGWVM3eDZTb3VpYTlRU0pYU3NHSmlFaisyZkRTbDNmT1daR3puVDE3TnMvbFY2RWsrbjRRTDFMakV4SHhFL0h4OGR4enp6MWtaV1Y1TEI4NmRLZzE0WjhVckZhdFdqM25jRGhNaDhNeHpkdDFLY3FVY3lJaWNoVjI3OTdOZ0FFRHVQWFdXNWsrZlhxZXIwVkZSUkViRzV2cmhwSFhYMzg5a1pHUjF2T01qQXdXTFZyRUYxOTh3YUZEaDNDNVhOU3NXWk5YWDMyVkcyNjRnUysrK0lLd3NEQUNBZ0o0NXBsbmlJdHpYNGwvNnRRcHBrMmJadTJyUW9VS3ZQdnV1enozM0hQczNMblRvOHkrZmZ2bUNtUk9uejdObTIrK3lhMjMzbnF0M2hhUnE2TGdSRVRrR29pT2ptYlZxbFgwNk5Iam91dHQyTEFoenh0RHBxV2w4ZlRUVDJPYUppTkhqdVRtbTI4bU16T1QzYnQzRXh3Y2pNdmw0dE5QUDJYcTFLa0FIRHAwaUZXclZ1VlpSdllkc2Q5NjZ5MlNrNVBwMUtrVHk1WXRvMDZkT2dBY08zYU1sMTkrMlpxMXVHUEhqdFNvVWVPS2o3MDRVVUpzNFZCd0lpSnlEVHorK09PODhjWWIzSExMTFZTcVZDbmYyOCtZTVlQMDlIVGVmLzk5Z29MYzZTeEJRVUcwYTljT2dEVnIxdENnUVFNeU1qS1lOdTN5UnhRMmI5N01qVGZlYUFVbVRxZVREUnMyV0lGSldsb2F5Y25KQ2s3RXB5ZzQ1QzZmckFBQUd3dEpSRUZVRVJHNUJ2cjA2Y1BHalJ0NTdiWFhpSWlJeU5lMm1abVpyRml4Z2ttVEpsbUJ5Zm5lZmZkZGV2ZnV6Zno1ODJuWHJoM2ZmZmNkRHo3NFlKN3JwcWYvZVhYKzZ0V3JlZmpoaDYzbnAwNmQ4Z2llNHVMaUtGT21ER1hLbE1sWG5ZdUlFZzZINDFIVE5BY0NMUTNES0tnM0ljVTB6UmhnWG5SMDlGdzBsOUVsS1RnUkVia0dETU5nL1BqeDlPM2JsKysrKzQ3T25UdGY5cmFIRHg4bUpTV0ZtMisrK1lMcmRPN2NtWmlZR0k0ZlAwN1BuajJaTTJlT1I3NUtUZ2NPSEFEZzk5OS9aLzM2OWZ6ODg4L01uRG1UaWhVck1tclVLQ3BYcm15dEd4Y1hWMXg3VFVvNEhJNUlvUGQ1Tjk4c0NLVU53MmdEdExIYjdmZEhSMGQzUndIS1JTazRFUkc1UnVyVnE4ZlRUei9OYTYrOVJwczJiZkpjNTdiYmJyTWVQL1RRUTR3Y09aS01EUGYzVklrU0YvNUlEZzhQNTZtbm5tTE1tREVZaG9ITDViSjZUbzRjT1VMZHVuV3R2NGNQSCthSEgzNWcxcXhadUZ3dVB2dk1mVy9OcmwyN2N2cjBhZmJ0MjBmWHJsMEJyTHVCMzNISEhTeGN1SkNhTld0ZWsvZkMxemtjamtlQjNnMGFOR0RzMkxFMGF0U0ljdVhLRlVoWnljbkpIRHg0a0lpSUNQYnUzZHZaYnJlUGlJNk9mcTFBQ2lzaWRDbXhpTWcxOU1namoxQzdkbTJtVEptUzUrc2JObXhnKy9idGJOKytuWkVqUndKUXMyWk5ETU5nLy83OUY5enZXMis5eGRtelovbjY2Ni81NnF1dnJJQW1NakxTdXVxbmZ2MzZSRVpHVXIxNmRUSXpNemw2OUNqbHk1ZjMyRTlZV0JnYk5temdtMisrNFp0dnZtSE5talZzM0xpUjRPRGdZblhUelhORE9Zd2RPeGE3M1Y1Z2dRbEEyYkpsdWZubW02M1pmdzNEZUtqQUNpc2kxSE1pSW5JTjJXdzJKa3lZd0VNUFBXUWxvVjVLU0VnSTdkcTE0NE1QUGlBME5EVFBkZnIwNmNOOTk5MUh1WExsU0VwS3N2SkdIbnJvSVE0ZE9zUkREejNFYjcvOXhrTVBQY1NKRXljb1VhSUVzMmZQdHE3Y3VaUzB0TFE4cnlJcXdsb0NOR3JVcU5BS3pORWVHaGRhb1g1S1BTY2lVdHlVY0RnY2Z5M0lBdXJYcjg5VFR6M0YvUG56TDN1YlVhTkdFUk1UdzRzdnZzaisvZnZKeXNvaU1UR1J0V3ZYY3VEQUFXclhyazJGQ2hVNGV2UW9TNWN1NWZycnJ3ZGc0Y0tGTkd6WWtJVUxGMUsvZm4zK3Y3MTdENDZxdnY4Ly9qeTd1VUtBYW9CNEFibVVyNElneVc2Z0pJQ0tKVkN0eFdtNUROQ3hzUlNqVUVHZGV1MklMUkV3Sk9oWFVDSUlVeWNqVTBOSFE4VCt4QnRmUkZMVUlMc0Jra2l4WEt5Z1JKQkxWZ2k1N3VmM3g1STFNUXNZUXBKTjhuck1aRGo3MlhQTzUzTVcyUFBPKzN3dTJkblp4TVRFQUFRTU5zYU5HOWZnWitQR2paU1hseE1SRVhGSnJyOHRxTzM4MnB3Wmt4K3EwK2s0c3NVcWJhT1VPUkdSamlMRTZYUk9Nc1lzQUdLQWJoYzZvQ21TazVQWnRHa1R4Y1hGOWNycjlqa0IyTHg1TTEyNmRPR2FhNjdoNzMvL082dFdyV0xPbkRrY08zYU15TWhJcnIzMldwNTg4a2wrK2N0ZmN2ejRjVzY0NFFiMjdkdkgzTGx6L1IxZkwyVGl4SW4rN2ZmZmY3L0IrM3YyN0dudytFZWtOU2s0RVpIMnJqWW8rU3N3cUhaa1JueDhmSGVYeS9WdFUwOSt3dzAzNEhLNUdwVGJiRFplZWVXVkMrNVgxeFZYWE1GZi92S1hnTzlsWkdRd1lNQUF2djc2YS83d2h6K1FsSlJFZG5aMmcvMnFxNnZyRFNVRy9EUEMxbmFDQlY5SDJERmp4dUQxZXJFc2kvdnZ2Lys4YlJOcFNRcE9SS1M5c2pzY2p0OVlsdlVVZFlLU1dqVTFOYU9CTjFxbFpSZGh5SkFoZ0c4U3RmdnV1NDh1WGJyNGh3QS8rK3l6QUtTbHBmRzczLzJPMGFOSCs0OWJ1WEtsZi92ZGQ5LzFiOXZ0ZHZMeThxaXFxaUlrSklRV0dFNHI4cU1wT0JHUjlzWWVGeGMzd1dhekxRQ0duR3NueTdLYUVweDRnY3FMUExaSkJnNGN5TUNCQXdIOGEvblU5akdwN1hOU1YyM2ZGTUEvSzJ4ZG9hR2hnYXFwd0hlTklxMUN3WW1JdEJjMmg4UHhLeURWc3F5NEg3SC9zQ2JVVlFrY2JjTHh3ZTRvclJSOGlZQ0NFeEZwSnh3T2g5dXlyTmdmdTc5bFdUMmJVRjBGY0FoSUJIb0FQM3FDa01MQ3dwaHQyN2FOMkxkdjMyOXFhbXFpQURwMTZuVGdsbHR1V1hYVFRUZWRlNktUbGxHQkx6QTVkSFpicEZVb09CR1JOczBZZzJWWldKYjFMMlBNR2NCcFdWYmdCV3JxSDllOUNkVlc0YnVKZTRCUXpqTXR3eGRmZkdGZnRtelo5UWNQSGt6ODdydnZKbGRYVjhkYVp6dDRoSVNFN0lxT2psNzUzSFBQcmV2WnMyY3dQRWJ4NHJ1MkNqUzl1clFpQlNjaTBxYlZkdVIwdTkxenpoYlo0dUxpNG0wMjIrM0dtSjhCSXl6TENyUk1jSGVuMDVscmpObGpXZForNE12cTZ1cERrWkdSWCtibjUzc3VVS2ZCZHdPdmwxMjQ5dHBydTNmcTFLbWZ6V2JyRC96VUdEUEdzcXhicVA5ZDZ6SEd2QTJzS0NnbytCRGcxVmRmdllnckYybS9GSnlJU0h2ajNiRmp4NmZBcDJkZjIrTGk0b2JhYkxZUnhwaGh3Q0RnZXN1eUxnTitYWGVVU2toSUNGVlZWVGdjamdyZ21HVlozd0xIZ0cveEJTSUcvTmthQzRnMnh2VEE5MmluK3c5WHRhMXo3ajNBOXBxYW1weWRPM2V1UjUxTlJjNUx3WW1JdEhmZUhUdDI3QUIyQUMvVkZnNGRPclNmM1c2UE44YjhqODFtNndmME5zYjB0aXlydDJWWlhZR3J6djQwVURlZ3FkMDJQaWVBL2NDQnM5bVkvSk1uVC83Zi92MzdTNXZyNGtUYUl3VW5JdEloN2RxMTZ3Qnc0Qnh2aHc0Wk11VHkwTkRRYU11eW9yMWViN1ROWm12UTZkWHI5UjQzeG54cmpEbnE4WGkrL2VLTEw4cWJ0OVVpSFlPQ0V4R1JocXFLaW9xK0FiNXA3WWFJZEVSYStFOUVSRVNDaW9JVEVSRVJDU29LVGtSRVJDU29LRGdSRVJHUm9LTGdSRVJFUklLS2doTVJFUkVKS2dwT1JFUkVKS2dvT0JFUkVaR2dvdUJFUkVSRWdvcUNFeEVSRVFrcW1yNWVSS1FaR1dNc0lBd0lCMExwR0w4VWVvRXFmQ3M1VjFxV1pWcTVQZExHS0RnUkVXbGVvVUFQb05mWlA4TmF0emt0b2hJNENod0NqcHg5TGZLaktUZ1JFV2xlNGZnQ2s0OWJ1eUd0SUJFb1JjR0pORkpIU0MrS2lMU21NSHdaazQ2b28yU0s1QkpUY0NJaTByeHNkTndiZERpNno4aEYwRDhhRVpFTzVzeVpNeFFXRnZwZkwxaXdnSjA3ZHdMZ2Nybkl6ODl2Y0V4eGNUSEdmTit2TlQ4L243MTc5OWJiWjh1V0xWUld0dXdUSElmRE1Ua3VMbTRrWUcvUmlxVlpLVGdSRVdraGhZV0Z4TWZIRXg4Zno3Qmh3MGhLU3VLcHA1N2l1KysrQStDaGh4N2kvdnZ2cjNkTVdWa1pJMGFNWVBYcTFmWEsxNjVkUzFKU0VydDI3U0krUHA0Wk0yYWNzOTdmL3ZhM3hNZkgrd09IalJzM3NuejVjdi83bXpkdkppb3FDb0RPblR1VGxwWkdXbG9hRlJVVi9uMmVmLzc1ZXNjY1BIaVFsSlFVOXV6WkE4QTMzM3hEZW5vNnAwNmR1cGlQNXFKWmxwVnNzOW0yT2h5T3I1MU81OUs0dUxneDhmSHhvUzNhQ0xua0ZKeUlpTFN3dkx3OHRtM2J4dXJWcTltL2Z6OS8vZXRmQVJnNWNpUUZCUVZVVjFmNzk4M1B6OGZyOVRiSVptemZ2cDBSSTBaZ1dSWUEvL25QZjlpOWUzZUR1bHd1RndjUEhxeFhscE9UdzlTcFV3RW9LU21oc3JLU2Z2MzZBVEJ3NEVEV3JGbERlSGg0dlV6SjAwOC96ZnIxNjltNGNTTUFreWRQSmlVbGhlUEhqd1B3ekRQUDhQampqM1A1NVpjMzZiTzVXSlpsOVFRZXNObHNIM2k5M2hLSHc3RWlOaloyL0lBQkE4SmJwVUhTSkJxdEl5TFNDbXcyRy8zNjllUGVlKy9sZ1FjZXdPdjFNbXJVS0o1Kytta0tDd3R4T0J3QWZQVFJSOFRGeGJGcjF5N09uRGxEWkdRa3hoaGNMaGNQUGZTUS8zeng4ZkdzWGJ1VzFOVFVldlZrWjJmamNEall1bldydjZ5d3NKRDU4K2VUbXBxSzErdWx2THljVzI2NXBVRWIxNjlmejlWWFg4MnJyNzVLZEhRMEN4Y3VwR3ZYcnR4MjIyMzE5anR5NUFnOWUvYWtxS2dJZ0t5c0xHSmlZaTdaWjlWWWxtVmREc3l5MisyenVuYnQ2b21MaThzeHhxeXJycTdlWEZ4YzNMS3BIYmtvQ2s1RXBGMXdPcDFCT2RGWFVsSVNUcWVUakl5TWdPOVhWRlFRR1JtSnpXYmppaXV1b0gvLy91VG41L3VEazQ4Ly9waEhIbm1FZWZQbTRYYTdHVFZxRko5Ly9qa2VqNGVFaEFRT0h6NE13SlFwVTNqa2tVZDQ4TUVIdWV5eXl3RDQrdXV2MmJwMUt3c1dMS2dYbkxoY0x2OTJhbW9xVjExMUZTa3BLUmU4bG9TRUJBRGVmdnR0ZjVreGhtSERodFVycS9YWVk0Kzk1bks1Y0RxZEZ6eDNNK3BxczlsbUFEUHNkdnNacDlQNXBqSG10ZFpza0Z5WUh1dUlpTFFDcjlmTFo1OTl4b3N2dnVoL3hBSytSenZidG0wRDRNQ0JBeHc3ZG93UkkwYndzNS85elA5bzU5TlBQK1duUC8wcDNidDM5eC9uZERycDI3Y3Z1Ym01L3JKLy9PTWYzSHp6emVmTVl0VFUxSkNYbDBkOGZQeDUyNXFUazhQUGYvN3pnUHNaWTdEWjJzYXR4QmhqTThaRUcyTmk2ajZ5a3VDanpJbUl0QXR1dDl0cTdUWUVZb3pwQWR3RXZGNWJkdU9OTjJLejJlamR1emRUcGt4aDJyUnAvdjFIamh4SmRuWTJaV1ZsZlBUUlJ6Z2NEaUlpSWtoSVNPRDExMzJuMkw1OU80bUppUTNxbWo1OU9pdFhydVN1dSs2aXNyS1M5ZXZYczJ6WnNuTzJiZXZXclp3OGVaSTVjK1kwNkN0eTdOZ3hIbjc0WVNaTm11VC9xUTFPNmo3V3FlMGZVN2VzZS9mdXJGbXpodlQwOUNuQWg1WmxIZjN4bjFqak9KM09ONEVKNTlubE5QQUJzSzYwdEhUZC92MzdTODhlbDlsY2JaS21VM0FpSXRMQzh2THk2TlNwVThEM0hBNEhZV0ZodUZ3dVB2cm9JMzhRa3BpWXlPTEZpemx5NUFodXQ3dGVRRlByMWx0djVZVVhYdUNERHo3Z3hJa1Q5TzdkbTlqWTJIckRodXZLenM3bXJydnVZdE9tVGF4ZHU1YndjRi9mMFJNblRqQng0a1JHamh3WjhMaTZqM0RlZSs4OU1qSXlXcjJmeVE5NGdQOHp4cngyOU9qUk53NGRPblNtdFJza2pkTTJjbkVpSWgxRVdGZ1l3NGNQNTEvLytoZHV0OXNmblBUcTFZdXJyNzZhVjE1NWhlcnE2b0Q5T01MQ3dwZzRjU0s1dWJuazVPUXdmZnIwYzliamRyc3BLaW9pT1RtWk8rNjRnOHhNWHlMQkdNT2lSWXVZTkdrU1YxNTU1WG5idW1mUEhwWXVYY3FkZDk3SjdObXplZmZkZDV0dzVVMWpqRGtPL0FPWTVQRjRlcnJkN29rRkJRWFpDa3phSm1WT1JFU0N6S2hSbzhqTXpLUmJ0MjRNR0REQVg1NlltTWliYjc3cHo2NEVNbVhLRkY1NTVSVzZkT25DdUhIakF1NVRWVlZGZW5vNjk5eHpEOTI2ZFNNNU9abFpzMmF4ZXZWcXZ2MzJXMDZmUHMzczJiUHJIZVAxZXYzYisvYnQ0N1hYWHNQdGRyTnc0VUtjVGljVEpremd6My8rTTl1M2IrZUpKNTY0QkovQ2oyT00yV0NNZVduSGpoM3ZBdFVYUEVEYUJBVW5JaUpCWnVUSWthU2xwVEZoUXYydUZJbUppYnorK3VzQis1dlU2dDY5TzJQSGp1V2FhNjRoTkRUd1hHVFBQZmNjblRwMThtZFc3SFk3czJmUFp0YXNXZGp0ZGw1KytXWHM5dThuWEQxKy9EaFBQUEVFZmZyMFljbVNKUmhqR0Q1OE9JOCsrcWkvTTJ4MGREUXJWcXpnazA4K2FlcmxOMHBCUWNIS0ZxMVFXa1JRZGlCclMycUhMOVlkbXRjU2FqdW1CV3Nud0tZd3hsajQxaUlKeDdmY2ZIdDUvT2dGcW9BS29OS3lySFkxWEVEL0Z3SUwxQ0cyTmVYbTVySnExU3F5c3JJSURRMWx5NVl0Yk5pd2daS1NFdjc0eHo5U1hsN09paFVydU82NjZ4Zy9manpEaHcrbm9LQ0FuVHQzOHZEREQ1T1ZsY1ZiYjcyRngrTWhKQ1RFUHdtY01ZYWFtaHBxYW1vWU1HQUFxMWF0QW1qMkRyRVhTLzllZzVzeUp4S01Rdkd0WnRxTDlyV3FhU1Z3RkRnRUhFSEx5RXNyR0Rac0dBNkhnOUxTVW1iTW1FRjhmRHhUcDA1bHpKZ3gvbXpKcmJmZXlodHZ2RUZXVmhaZmZmVVZLU2twakI4L0hwdk54c3laTTVrNWN5YmdHNm5qOVhveHh2aUhGRnVXVlMvckluSXhGSnhJTUFySEY1aDgzTm9OYVNhSlFDa0tUam9LTDBIMGQ5MjdkMi8vOXFaTm0vd2pkT3FLaUloZzJyUnBBVWNFMVJVU2NzRmJTQVcrNnhkcGxQYVNMcGYySlF4ZnhxUzlhay9aSUxtdzJveFowQWtVbUZ4aVJ3bWl3RXphRG1WT0pCalphT00zNzVxYUdrNmVQRWwwZERSVlZWVS83SmdZam40eDZFZ3E4RDNLUzhRWG1IYUVoZWdxK1A0UlpzVUY5aFZwUU1GSkJ6RjA2TkNlZHJzOXdiS3MrVzYzdTFVWHVtaXNNMmZPc0hmdlhtNjQ0UVlBRml4WXdCMTMzRUZzYkN3dWw0dnE2bXBHakJoUjc1amk0bUt1di81NmYyZTkvUHg4b3FPajZ3M0wzTEpsQ3drSkNlY2Nrdm5WVjErUm01dkwzWGZmVFVSRVJLUGFmUERnUWU2Nzd6NXljM05KVGs1bTJyUnAvUHJYdjI3VU9hVGRxTUozby9iUXZqcDRuMC9kenQ5VnJkd1dhWU02d24rU2pzcUtpNHY3U1Z4YzNDOGREa2RSU0VqSU41WmxyUWNjcmQyd3h0cTRjU1BMbHkvM3Y5NjhlVE5SVVZFQWRPN2NtYlMwTk5MUzBxaW8rUDRYdE9lZmY3N2VNUWNQSGlRbEpZVTllL1lBOE0wMzM1Q2VuczZwVStkZW9MUno1ODZzWDcrZWwxNTZxZEZ0am9pSXdPdjFFaFlXeG9zdnZzaW5uMzU2M3Jxay9iSXN5MWlXVldGWmxzZXlyR09XWlIzdEFEL0h6bDV2UlhzYmxTWXRRNW1UZHFaWHIxNlJQWHYydk1rWTg0SmxXZi9UMnUyNUZISnlja2hPVGdhZ3BLU0V5c3BLK3ZYckI4REFnUU5aczJZTnExZXZwdTVDWGs4Ly9UUlRwMDVsMEtCQkpDVWxNWG55WkNvckt6bCsvRGdBenp6ekRJOC8vbmk5OVVUaTQrUHAwYU9IUDlzQ3ZnNS83N3p6RHUrODg0Ni96QmpEMGFOSGNibGNlTDNlZ0V2TkcyTW9LeXZqNXB0djlwZmRmdnZ0ZlBqaGgzZzhuckRkdTNlSDkrM2J0MEU2SmlRa0pPQVhlWGg0ZU1EeWlJaUlnT1V1bCt0Y040VG1MaGNSYVRJRkorMkUwK244aFRIbUpjdXkrZ0QxYnJCdFhXRmhJZlBuenljMU5SV3YxMHQ1ZVhuQWdHRDkrdlZjZmZYVnZQcnFxMFJIUjdOdzRVSzZkdTFhYjBFeWdDTkhqdEN6WjArS2lvb0E2cTBKc203ZHVuT3VlVktyckt5TUcyKzhFZkFGSWFkT25Xb3dWOEtaTTJjWU8zWXNIMzc0WVlQakZ5MWE5SGVYeTlWZ29iV0xjYTZWVlZ0NWlYb1JrU1pSY05MR09SeU96NEUrUU5pUERVaWNUbWRRVC9HY2xKU0UwK20wTWpJeWdQcVRKS1dtcG5MVlZWZVJrcEp5d2ZNa0pDUUE5UmNwTThZd2JOaXdlbVcxMHRQVGlZaUlhQkRNL0ZCa1pDVHA2ZW5uM1NjaUlvS3FxaXE4WGk4Mm00M05temN6YU5DZ1lGb1k3Wkl6eHJTcm9GaEVXbytDa3piczdNM2dUOGFZNTRGK2pUaTBUYzZRVkZOVFExNWVIclZCeTduazVPU1FtWmxKYVdscGc0eEc3VVJSZ1NRbEpRRUVERnd1cE83akc0RDMzMytmYnQyNmNlTEVDYUtpb2toTlRXWGx5cFhFeE1Rd2YvNzg2WjkvL25uZTVNbVR2LzNoZWFxcnF3UGUzYzlWSGhNVEU3QzhxcW9xWUhsTlRVMmp6bit1L2IxZXIzWFpaWmY5c1Boa29IMUZSQnBMd1VrYlpsa1dicmY3L3dGdkRSdzQ4UEtJaUlqUmxtVmxXSloxN2ZtT2M3dmRnUmZjQ0JLZmZmWlpqNzU5Kzk2SWI0VlJ2NjFidDNMeTVFbm16Sm5UNEpISXNXUEhlUGpoaDVrMGFaTC9wM2FhNkxxWmtPcnE2Z1psM2J0M1o4MmFOUmZWMXBxYUdzTER3LzJQYjd4ZUx5TkdqQ0FzTEl5WW1CaEtTa3JZdlhzM2d3WU40cnJycmdNZ01qS3lPalkydG5MdjNyMU5IbUo1Nk5DaHBwN2lrdEdqSkJHNVZCU2N0QS9tMy8vKzl6RmdQZkRtNE1HRFk4TEN3a1lCcVpabERRNndmMUEvMWhrMGFGQTFVUFBEOHV6c2JPNjY2eTQyYmRyRTJyVnIvUk5JblRoeGdva1RKekp5NU1pQTU2dWJDWG52dmZmSXlNaW8xOCtrVnQwVlhFdExTK25Xclp2LzljbVRKL25KVDM3aWY5MmxTeGZXclZ2SDZkT242ZEtsaTcrOHZMeWN5TWhJQVByMDZVTmhZU0YvKzl2ZldMcDBhV00rQWhHUkRrM0JTZnRqaW91TFM0QWNJR2ZJa0NHOVEwTkRSd09QV3BZVjE4cHR1Mmh1dDV1aW9pSVdMMTVNVkZRVW1abVovT2xQZjhJWXc2SkZpNWcwYVJKWFhubmxlYyt4Wjg4ZWxpNWR5cDEzM3NuczJiTzU5OTU3K2NVdmZ1Ri8vLzMzM3dkOEhWN0hqaDNyZjExWldVbGlZcUwvZFYxSGp4NmxSNC92SjdQMWVEeitZR1hvMEtHODhNSUwzSGJiYlF3ZVBEalFaR3dpSWhLQTVqbHA1NHFLaWc0V0ZCUmtGeFFVT0N6THVzcnI5ZjZtdGR2VVdGVlZWYVNucDNQUFBmZlFyVnMza3BPVDJiMTdONnRYcjJieDRzV2NQbjJhMmJObjF6dkc2LzErT1k5OSsvYXhlUEZpbm56eVNSWXVYTWp2Zi85N1ZxOWVUVTVPRG9zV0xXcFEzNFlORzNBNHpqOGR6SklsU3lncEtXSGZ2bjMwNzkrZnlrcmZETjI3ZHUzeUIwa1JFUkZVVmxZeWQrNWNBTkxTMHByME9ZaUlkQlRLbkhRZ0xwZnJNUEJHYTdlanNaNTc3ams2ZGVyRTlPblRBYkRiN2N5ZVBadFpzMlpodDl0NStlV1g2NjJDZXZ6NGNaNTQ0Z242OU9uRGtpVkxNTVl3ZlBod0huMzBVWDluMk9qb2FGYXNXTUVubjN6aVA4N3I5ZkxQZi82VHpNeE1Nak16L2VXMUs2MTZQQjY2ZHUySzErdmw0NDgvNXU2NzcyYmJ0bTNFeHNZeWI5NDg4dkx5aUlpSVlNR0NCZnozdi84bE16T1R3WU1IczJYTEZpWk1tRUJKU1VrTGZXSWlJbTJiZ2hNSmFybTV1WHp3d1Fka1pXWGg4WGpZc21VTEd6WnNvS1NraEtlZWVvcnk4bkllZlBCQnJydnVPc2FQSDgvdzRjTXBLQ2lnYjkrK0xGKytuS3lzTE41NjZ5M2VlKzg5bGl4WjRoL3Fhb3locHFhR21wb2FCZ3dZd01LRkM1azVjeVpSVVZFc1g3NmM2NisvM3QrR2tKQVFicnZ0Tm02Ly9YWkNRME9wcnE0bUlTRUJ1OTNPNXMyYm1UdDNMcE1tVGFLNnVwcVFrQkFPSHo1TVNrb0tEenp3QUlNSEQyYnUzTG4wNmRPSGZmdjJ0ZGJIS0NMU3BpZzRrYUEyYk5nd0hBNEhwYVdsekpneGcvajRlS1pPbmNxWU1XUDgyWkpiYjcyVk45NTRnNnlzTEw3NjZpdFNVbElZUDM0OE5wdU5tVE5uTW5QbVRNQTNVc2ZyOVdLTThROHB0aXdMdTkyT3pXWmoyYkpsOU8vZlAyQTdGaXhZMEtCc3g0NGRqQnMzemo5eXFIYjUrQ05IampCdDJqUis5YXRmQWZESUk0L3cyR09QTVhyMDZFdisrWWlJdEVjS1RpUVllVG03ekhydjNyMzloWnMyYlFxNHhIdEVSQVRUcGsxajJyUnA1ejFwYmZCd0x1Y0tUTTRsTGk3T3Z4aGhYYkd4c2NUR3h2cGYzM3p6elQrY0I2VUMzeldLaUVnQTZoQXJ3YWdTM3lxdTlRUUtURnBiM2I0dWpYQ1VzOEdYaUlnMHBNeUpCS01LNEJDUUNQUUFnaThxdVRnVitBS1RRMmUzUlVRa0FBVW5Fb3lxOE4zRVBVQW83U2ZENThWM2JSVm4veFFSa1FBVW5FalFzU3pMNEx1Qks3c2dJdElCdFpmZlNFVkVSS1NkVUhBaUlwZktHWURUcDArM1hJVm56dFJ1bHJkWXBTTFM3QlNjaU1nbFlZejVET0NMTDc1b3NUb1BIejVjdTlseWxZcElzMU53SWlLWGhHVlpXUURQUHZzc0J3NGNxSnZWdU9US3k4djU4c3N2NjY3MnZLN1pLaE9SRnFjT3NVMVhCblE2ZGVvVVVWRlJMVk5oV1ZudHBsTFpFalFzeTNySkdETjE1ODZkb3lkUG50eVNWUmQ0UEo2bldySkNhUmYwM1IzRWxEbHBJbU5NTWNDQkF3ZGFyTTdhVkxZeFpuK0xWU3B5QVM2WHE4cXlySjhEaTRBOU5PTVhzREdtd2hpejF4anp2eDZQSjNIdjNyMGEyU1dOb3UvdTRLYk1TZE85REF6UHlNaGczcng1OU9yVmk4NmRPemRMUldWbFpSdytmSmhubm5tbXR1ajFacWxJNUNLNVhLNHFZTjdaSDVGZ3B1L3VJR2ExZGdQYWdWQ0h3L0cyWlZsalc3amUvSXFLaXB1S2k0czFEYnFJU09QcHV6dUlYZFRDSUZLUHQ2U2tKUHVLSzY0b3N5eXJKOUFWMzZ5bXphSGNHUE01c0tLeXN2SVArc2N0SW5MUjlOMHRJaUlpSWlJaUlpSWlJaUlpSWlJaUlpSWlJaUlpSWlJaUlpSWlJaUlpSWlJaUlpSWlJaUlpSWlJaUlpSWlJaUlpSWlJaUlpSWlJaUlpSWlJaUlpSWlJaUlpSWlJaUlpSWlJaUlpSWlJaUlpSWlJaUlpSWlJaUlpSWlJaUlpSWlJaUlpSWlJaUlpSWlJaUlpSWlJaUlpSWlJaUlpSWlJaUlpSWlJaUlpSWlJaUlpSWlJaXdlVC9BOTQ1WTJQb3FRZzhBQUFBQUVsRlRrU3VRbUNDIiwKCSJUaGVtZSIgOiAiIiwKCSJUeXBlIiA6ICJmbG93IiwKCSJWZXJzaW9uIiA6ICIzOSIKfQo="/>
    </extobj>
    <extobj name="ECB019B1-382A-4266-B25C-5B523AA43C14-17">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18">
      <extobjdata type="ECB019B1-382A-4266-B25C-5B523AA43C14" data="ewoJIkZpbGVJZCIgOiAiMTQzNzM4ODkwNDEwIiwKCSJHcm91cElkIiA6ICIxNTM5NjkzOTY2IiwKCSJJbWFnZSIgOiAiaVZCT1J3MEtHZ29BQUFBTlNVaEVVZ0FBQTZBQUFBSkVDQVlBQUFBSVowbVJBQUFBQ1hCSVdYTUFBQXNUQUFBTEV3RUFtcHdZQUFBZ0FFbEVRVlI0bk96ZGVWd1U5ZjhIOE5lc3NJZ0hub2tYbG9wWDVyR2pTSWptQlI1Wm1oMWZzOFFqTmMyK21xV1ZGMnBxbnVTUmhzZFhTY2s4OERhdlBETVZRMlVYUXkyUHZGRHhsbk9CaGQzUDd3L2ErYkVDQ3NydXN2SjZQaDQ5MnAyZG1jOW5jV1puM3ZQK0h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a1UxSTlxN0FzNUJsZVQrQTl2YXVCejFYam1pMTJ0YjJyc1RUNFBsQXRpYUVPSzdUNmJ6dFhZL0NqdWVtNHlxc3h6aVBLY2RsajJOS2x1VmRBRHJic2t4NktnZTBXbTBIZTFmQ0ZsVDJyc0F6NG84dkZiUlc5cTdBTStENVFEWWxTVklMZTlmQlFmRGNkRkNGK0Jqbk1lV2c3SFJNTWZoMERFWG12SGF5ZHdVS1FtUmtwTDJyUU0rQlpzMmEyYnNLQllMbkE5bkM4M0srMkJMUFRjZmlDTWM0anluSFl1OWppc2RMNFdYdlk4UFdIRDBEU2tSRVJFUkVSQTZDQVNnUkVSRVJFUkhaQkFOUUlpSWlJaUlpc2drR29FUkVSRVJFUkdRVERFQ0ppSWlJaUlqSUpoaUFFaEVSRVJFUmtVMHdBQ1Vpc3FHMHREUjdWNEdJeU9HbHA2ZkRaRExadXhxVVQvdzNJNEFCS0dKaVltQXdHSjVwSHlrcEtkaTdkKzhUMTh0cG5YUG56dUhxMWFzNXJwK1FrSUNFaEFRQXdQcjE2M05jUndpQmRldlc1VnFteVdSQ1VsSVNidHk0Z2JObnp5SThQQnpidDI5SFJFU0V4WHFyVnEzQ2d3Y1BMSmJ0M3IwYml4WXRldXgzeWlveU1oTGZmLzk5bnRjbmNpU3RXclhLdHN6WDF4Y1pHUms1cnI5a3lSS2NPSEVDQUhELy9uMmNPM2NPUnFNUnZYcjF3dlhyMTVYMURoOCt6QXN5T2JSLy92a0hjWEZ4K2Q3T1pESmgxcXhaU0U5UFY1WkZSMGRqMTY1ZEJWazlla3BDQ0l3ZlB4NDNiOTRFQUNRbEplR1RUejZCeVdUQ2pSczNvTmZybjdtTTVPUmtKQ1ltSWpFeEVjbkp5Zm5hZHVIQ2haZzdkKzR6MTRGc0p5b3FDbVBIanMzM2RtRmhZVmkyYkpuRnNpRkRobGo4ZGp4NkQ5dTFhMWMrOEMzRW5PeGRBWHRic1dJRmJ0MjZoYmx6NTZKNzkrNEFBSVBCZ0tTa0pKUXZYOTVpM1huejVxRmV2WHJaOW1FeW1UQjc5bXpVcmwwYnRXclZ5cldzc1dQSHd0L2YzMkpaYkd3czVzNmRpMVdyVnFGMDZkSVdueTFldkJpVktsVkN2Mzc5TUd2V0xMejMzbnZLWjcxNzk4YXFWYXVVQzNqUG5qM3g4T0ZEZlBycHAwaEpTVUZLU2dxU2s1T1JtcHFLMHFWTG8zejU4aWhUcGd6S2xTdUhDaFVxUUtQUktQdTZjdVVLZnY3NVovem5QLyt4S0w5Qmd3YVlOV3NXV3JSb2thY0pjdXZVcVlQeDQ4ZWphOWV1cUYyN2RyYlBEUVlEZkh4OFVLcFVLWXZsU1VsSkZzdVNrcEp3L1BoeEZDdFdERURtNUx5VktsVjZiTmwzN3R6aEJNc09Lam82R3YzNjlVUGp4bzN4NDQ4LzVyak9CeDk4Z0hQbnp1SFlzV05RcTlVQU1vTzZwVXVYNHZEaHczanc0QUhLbHk4UFB6OC9mUHp4eDhyeDlMamoxbnk4NUdVZEFEQWFqZGsrTjVsTXluSDZLQzh2TDR3Y09SSUxGeTVFYkd3c3RtL2Zqbm56NXVIOTk5OUhVRkFRNXMyYmgvdjM3MlBzMkxINC9mZmZjNjBEMGRNYU9YSWswdFBUTFI0TTZ2VjZ0R3ZYRGdNSERzU2dRWU9VNVd2WHJzV3laY3Z3ODg4L1kvRGd3ZGkwYVJQT25EbURmdjM2V2V5emR1M2FXTEJnZ2JLT1NxWEN3WU1IY2ZUb1VTeFpzZ1RMbGkzRGI3LzlscTB1VjY5ZWhTUkorT09QUDVSbHAwNmRRblIwTkp5ZG5aVmxsU3BWUW1CZ0lQejkvZUhrVk9SdlVlenF4SWtUT0hueXBITDlWYWxVT0g3OE9ESXlNckJueng3czJyVUxjK2ZPUmJWcTFiQnYzejU4OTkxM0Z0dnI5WHFVTFZzV0FIRGp4ZzFVcTFZTkFIRHo1azNsNFZ5M2J0M3c0b3N2QXNoTUNPemR1eGZObWpWRGxTcFZMUFoxLy81OUhEdDJUSGwvOU9oUnJGNjlHdTd1N3RrZXFKc3RYNzVjdWE4eUdvMW8yYktsY285MjVjb1ZIRHQyREIwN2RrU0ZDaFdVYmE1ZXZZcnc4UENuKzRQUkV5MWR1aFNYTDE5R3IxNjlsR1hObXpmSHZuMzdsR01GeUR4ZXpOZkZHemR1SURRMEZDRWhJZGl4WXdlOHZMeFFxVklsbkRwMUNrSUlSRVZGWWNtU0pVaEpTY0dQUC80SVNaSUFBSEZ4Y2Nwckh4K2ZYT3Ywd1FjZllOaXdZZGI0dXZRWVJmN1hmZHk0Y1JnOWVqU1dMRm1pUEhYZHVuVXJEaHc0Z1BuejUyZGJQeVltQmg5OTlGR08reG84ZURDRUVNb0JEK1NjOWZUMzk3ZTRtVTFMUzFPQ1h3QTRjT0FBREFZRDl1N2RDNVBKaEhYcjFzRmtNcUZMbHk0QWdGMjdkdUhjdVhQWjlsdXVYRGw4ODgwM2NIVjFSY21TSmJGLy8zNkVob1lpTURBUVhsNWVBRElEdFl5TURGU3RXbFhaN3FlZmZrTGZ2bjJoVnF1VkFEa2pJd01ta3dscXRScWpSNDlXMXAwd1lRSmF0MjZOeE1SRXRHM2JWZ2tHc3VyZHU3ZkZlN1ZhalVPSERnSEl2SUNaWHdPWkY0VVdMVnBZTEhzMElGQ3IxVTk4SXY2NEh4ZHlEQmN1WE1CZmYvMkZCZzBhV0N5UGpJeEVURXlNeGJLN2QrK2liOSsrYU5La0NSWXRXb1NxVmFzaUppWUdDeGN1eEtCQmd4QVNFZ0pYVjFjbGdEUUh1VmtEMkt6N2Y5STZqNVAxZk05S2xtVjg5dGxuZVBqd0lXcldySWxyMTY0QkFONSsrMjBjT0hBQUNRa0p1SGp4SXVyVXFaUHJQb2llUmN1V0xURnYzanhrWkdRb3dWeEVSQVJNSmhNaUlpSXNBdENUSjAvQzI5c2I3dTd1MkxKbGk4VitEaDgrakJJbFNsZ3N5N3JPd0lFRGNlblNKYXhmdng1RGh3N0YwS0ZEc1dyVkt0eStmUnZ1N3U2SWlvcEN0MjdkOE1ZYmIxanNZK3ZXclhqenpUZVZhMXRXYjc3NXB2SzZWS2xTdWJZQ0l1dFp2WG8xZXZmdXJSdzd4WXNYaHlSSk1CZ002TisvUDV5ZG5URjgrSENzWDc4ZWZuNSs4UFB6UTVzMmJaVHJlWnMyYmJCMTYxWUFtUzFJeksvYnRHbWpsS0ZTcVJBU0VnSUF5djJIV3EzRzl1M2JsWFVNQmdPNmR1MnF2TmRxdFpnNmRTcGF0V3FGNnRXcjQvUFBQNGRLbGRtZzc4YU5HeGd6Wmd3YU5XcVU3V0gzQ3krOGdEVnIxZ0NBY3N3VksxWk1XUVlnMnpGS0JTY2lJZ0oxNjlaRmNIQXdUcDA2aFpFalIyTGZ2bjBBZ0czYnRsbmM1NW1Qa2VUa1pJd2VQUnBqeG94QnBVcVZJSVRBMUtsVGxZZHEvZnIxZ3hBQ0FRRUI4UFgxaFNSSitPcXJyekJqeGd5WVRDYW9WQ3JNblRzWG16WnRVaDVxNlBWNnRHN2Rta2tMT3l2eUFhaEtwY0xVcVZPVkc4Q2VQWHZpOXUzYk1CcU5GajlFcnE2dVdMOStQVHc4UEpTZzh0aXhZOWl3WVFPQ2dvS1U3Yi81NWh2VXExY1A3Ny8vdnJKdCsvYnRBV1JtUzlxM2I0LzQrUGhjRDN4em9MaGh3d2EwYnQwYUV5Wk1VSmJucFZsU25UcDFjT25TSmN5WU1RTlZxbFRCVHovOWhESmx5Z0FBdG0vZmpnVUxGbURRb0VGNDk5MTNBV1QrV0VkR1J1THJyNy9HanovK2lQWHIxNk5zMmJLWVBIa3kvdnJyTDZ4YXRRckZpaFdEMFdqTU1kT1Q5WW1rK1R1YUx3UUZ4V0F3NUhpRDh1ZzY1TmlhTld1R3RXdlg0cHR2dnJGWXZtYk5HbWcwR2h3OWVsUlo5dDEzMzZGbXpacVlObTJhY3U3VnFsVUxRVUZCNk4yN04wSkNRdkRwcDU5YXBaNzM3OTlIeDQ0ZExlcHR0bW5USnVWcFBnQzg5ZFpiQURMUGkvdjM3eXVaMnNXTEZ3UEl2Q0JuYlkxQVZKQjhmWDB4YmRvMFJFZEhLOGRaZUhnNG1qWnRpai8vL0JNcEtTbHdkWFdGRUFLUmtaRVlPWExrVTVjMVpjb1U1UnBoYmswVEh4K1BlL2Z1b1ZxMWFyaDI3UnEyYmR1R3NMQXdBSm5ONVE0ZVBJZ3Z2L3d5VytzYnNyOXo1ODdoeUpFam1EeDVzckpNcFZLaFJJa1NTRWhJUUtsU3BmRG1tMitpYnQyNk9IWHFWSzYvWStaLzI3UzBOT1YxWHB2dVBuandBS1ZLbGNMUm8wZFJ2WHAxQU1BZmYveUJLVk9tSUNnb0NBMGFORUJRVUJBR0RoeUl3WU1ISXpJeUV0dTNiOGZRb1VOekRDVHYzcjJyWk43TVRjYk4zU0t5bGtuV2taU1VoQ05IamlBOFBGeHBFZkdrYzMvcDBxVzRldlVxbGk5ZmpybHo1OEpnTUNBdUxrNEpYRC83N0RONGUzc0R5R3p4OGM0Nzd5QWhJUUdYTGwyQzBXaUV3V0RBbmoxN01IejRjS3QvUDhxZkloK0FBckRJZHF4YnR3NGpSb3hBMjdadGxadEg0UC83ZnozYWhEWTVPVm01R1RXWlRJaUxpMFA1OHVXeGZQbHlBTUN3WWNOdzRNQUJBSmxCNUlFREI3Qjc5MjVrWkdSZy92ejVjSE56dzZCQmc3Qm8wU0xVckZrVFU2Wk1BWkRaL05YWDF6ZmYzMlhtekpuWXNHRUROQm9OVWxOVE1XSENCQ1FtSnVMZXZYdnc4UERBMHFWTExXNlE1ODZkaTQ4Ly9oZ1hMbHpBenAwN0VSQVFnTWpJU096ZHV4Y2hJU0VvVnF3WTR1TGlNR3pZTVB6NDQ0L1pta1E5ZVBBQTU4NmRnNCtQRHk1ZXZJaHg0OFlwZlZKalltTHczWGZmWWM2Y09VcFFhZzdDSDVYVE1qTm1RSXVHOTk1N0QxOSsrU1ZHakJpQmN1WEtBY2hzcW5YMDZGRk1tVEpGQ1VCVFUxTng4T0JCZlAvOTk5a3loeXFWQ2oxNjlNQ3FWYXNLTEFEZHVYTW5nb0tDWURBWTBMNTlleXhldkJpUmtaSFE2L1hvMXEyYmNpSHMzcjI3OGx1eWFORWlyRjI3Rm1xMUdudjM3b1ZLcFVMejVzMFJIaDV1Y1dOMDZOQWhqQjgvdmtEcVNmU295cFVybzFhdFdoWVBPbzRkTzRZdnYvd1M0OGVQaDFhcmhhK3ZMODZmUDQrRWhBUzgrdXFyU2t1QXc0Y1A1N3Jmck91WU02TlpIMUFtSmlZcXY5bisvdjdZdG0yYjh0cHN4WW9WQUlDU0pVdENwOU5oMHFSSnVaWTNaODZjSEx0MWtQWE1tVE1IUWdnWURBYXNYcjBhZCsvZXhiMTc5NUNlbm80QkF3WWdLU2tKYm01dWNIZDNSKzNhdFhNTlFNMFBIRnExYXFXOHpwb0JOWmxNRmdGZ1ZpdFdyTURldlh0Um9rUUpwU1ZXMDZaTkVSSVNBbmQzZCtqMWVqUnYzaHdSRVJINDZxdXZvTmZyRVJBUUFBOFBEK1hoaXBra1NkQm9OTXJEdjhEQVFHemV2Qm5lM3Q3bzJyVXIxcTlmajg4Kyt3dy8vUEREcy8veEtFY2RPblJBaHc0ZHNITGxTbnovL2ZkS2MzNTNkM2VMWXlLclBuMzZvRk9uVHFoUW9RTEtsU3NIdFZxTm1KZ1luRDU5R3M3T3pzcjlyTUZnd0tWTGwvRENDeStnZnYzNmlJNk9oaEFDNGVIaGFOMjZkYTVkWmNoK2luUUF1bkhqUnZ6d3d3OUlTVW14eU9SZHUzWk5lZHIycUx3TU52UTRCb01CZGVyVVFmLysvVkc5ZW5VTUhUb1VRR1l6Z3ZIang4UFoyUm10VzdmR2pCa3pMRHJrbTB5bVBEVU42ZGl4STFxMGFJRnk1Y3JCYURRaUxDd010Mi9meHFoUm8xQzZkR25jdTNkUE9XRk5KaFBPbmoyTGYvNzVCOWV2WDhleVpjdVFrSkNBU1pNbTRkdHZ2MFdkT25VZ2hJQ3JxeXNxVktpQTFhdFhvMCtmUGhibDNiMTdGeE1tVE1DdnYvNktHalZxNE9yVnEwcXpxei8rK0FPSmlZa1dHVkdWU3FVRTVNRC9OOEhOdWl4clJra0lrYWVNNnFPWldISThzaXpqcFpkZXd1Yk5tNVZtN3V2V3JVT2JObTNnN3U2dXJIZjkrblZrWkdTZ2J0MjZPZTZuWnMyYXVIbnpab0ZsNDE5Ly9YVzgvdnJyOFBIeHdZRURCMkF5bVRCdTNEZ01Iejdjb2xtaXdXREFxbFdyNE8vdmowOCsrUVNmZlBLSnhZT1J6cDA3WS9YcTFjcDVmT0xFQ2FTbHBhRnAwNmJQWEVlaTNMUnMyUkxIangvSGtDRkRjUG55WmR5L2Z4L2UzdDVvMGFJRklpSWk0T3ZyaXhNblRxQjI3ZHFvV0xFaVltTmo4N1gvNWN1WEl6UTBGQWFESWMrL3cxZXZYc1dlUFh1VTl4cU5SbW1lU2ZhM1pjc1d4TWZIQXdDY25aMFJIeCtQcWxXcm9rbVRKcmgyN1JxNmRldUdIajE2V1B5Ky92bm5uL2o2NjYrUm5KeU1MbDI2b0dMRmlua3FTNlZTS1UxZ3pROG8wdFBUbGN5WXVRL243Tm16OGROUFArSHc0Y000ZGVvVVRwOCtqVnUzYnFGRml4Wm8yYklsaGcwYmhzdVhMMlBYcmwzNDl0dHZjZm55WlZTb1VBRitmbjRZTldxVTB1cnI3YmZmVnNyZXYzOC9LbGV1akRObnp1RGV2WHZvMDZjUHlwY3ZqNDgvL2hoTGx5NTl4cjhpNVNRNk9oci8rOS8vb0ZhclVhTkdEZlRxMVF2VHAwOEhBSXRzcURsTFhxRkNCWFR2M2gwZUhoN0taOWV2WDhmaHc0ZHg0OFlOREJvMENFSUlBSm4zanA2ZW5uamxsVmR3N2RvMUZDOWVITEd4c1U5c1FVZjJVYVFEMEhmZWVRZnZ2UE9PY3BPWTlTQU5EQXkwV0xkMDZkTG8wcVVMTm16WWdKSWxTMmJMaEQ3S3hjVUYyN2R2aHhBQ2YvLzlONktqbzJFeW1kQzFhMWQwNnRRSmI3NzVwc1hKNXVycWl0bXpaMlBhdEdtNGN1Vkt0cEZ0dmJ5OExQcEVtSnZxUGtxajBlRE9uVHNJRFExRlZGUVVQdmpnQTNUdTNCa3FsUW9YTDE3RXFGR2pFQkFRZ0hmZWVRY3FsUW83ZCs3RXVuWHJFQnNiaXlaTm1tRENoQWtvWGJvMHZ2bm1HeGdNQmpnNU9TRWhJUUdlbnA1WXNXSUZ1blhyaHJKbHl5bzM5L1hxMVlPVGs1UFNCS2RCZ3diUTZYVG8zTGt6L3ZqakQ3ejIybXRLM1l4R284VmdFM21Sa3BLaTNPUS9MZ0EzTjVFbXg5YXJWeThzWHJ3WWZmdjJoY0Znd05hdFc3UDF4VGIzbjg2dDM2UjV1Ylg2VmY3eHh4OG9WcXdZSGp4NG9HUnFnY3dtWnA2ZW50aXlaVXVPUVdYYnRtMHhkKzVjUkVSRXdOdmJHLy83My8vUXExY3Y5djhrcTJyWnNpWFdyRmtEdlY2UDhQQndhRFFhRkM5ZUhLKysraW8yYk5nQUlMUC81K05ha2JSdTNWcDUzYXRYTDNUcTFFbDVQMkRBQUF3WU1NQmkrL3YzNzFzMHc4MzZHZ0IyN05pQi8vNzN2NWc5ZXpZQU1BTmF5R3pidGcwVEpreEFRRUFBbkoyZDhja25ueWlmblRoeEFuZnUzTW4yY0s5eDQ4Yll0V3NYMnJScG8yUy8yN1JwbzR4dmtacWFxcngrVWhOY1oyZG45T25UQnc4ZlBrUkFRQUR1M2J1SER6LzhFQzR1TG5CeWNrTHQyclh4MWx0dm9YYnQya2hOVFVYNzl1M3h4UmRmb0Y2OWVxaFhyeDVHakJpaDlMRTNEM3kwYWRNbUFGQ2FiNjVldlJvTEZpeEFjSEF3dW5UcGdpNWR1cUJreVpJRjh3ZWtITzNZc1FOVHAwNUZ0V3JWTUhIaVJEUnExQWc2blE2Ly9mWWI1cytmYjNIZGpJcUtVbDZucEtSWTlOTTEzLyt1WHIzYUlua1JIUjBOU1pMZzUrZUhHemR1WU5PbVRRZ0lDTERCTjZPblVhUUQwRWZsWitqM3BLU2t4ejd0TlYrTWhSQVlOV29VbWpadENwVktoWTBiTnlJMk5oWWpSb3pJZGNSUGM1Tzg3dDI3S3pmYldUT2c1dVpNT1JrOWVqVDI3OStQRWlWS29ISGp4dGk4ZVROV3IxNE52VjZQMU5SVXBLV2xZYzZjT2JoeDR3YUdEUnVHOFBCd3JGMjdGcU5IajhZdnYveUMwYU5IbzBTSkVuajExVmNSSGg0T2xVb0ZMeTh2ckZ1M0R0SFIwWEJ6Y3dPUWVRRXgvMWo3K3ZyaThPSEQwR2cwcUZldkhxS2pvOUcrZlh0RVJFUll0THRQUzB1RHdXRElNWGpQTGFCUFRFeFV5c3dhZ05QenFYUG56bGl3WUFFT0hqeUlodzhmd3NQREEwMmFORUYwZExTeVR2WHExWlVIS3MyYk44KzJqOHVYTCtPbGwxNnlXbUMzWXNVS2ZQYlpaL2pubjM4c1drcWtwYVhCMzk4ZndjSEJTRXRMZzR1TGk4VjJ6czdPR0RwMEtLWk9uWXIzM25zUHQyN2RVcDdLRTFtTFJxT0JXcTFHWkdRa3dzUERsV3VUajQ4UFpzeVlnVHQzN2tDcjFWcU1XL0NvUndjaHlubys1cVJDaFFwS2MwdC9mMytMMTBEbVFIVnVibTVLQU1vTWFPRXlhOWFzWERPWUw3LzhNbmJzMkpHbi9iei8vdnRLOEpwMUVLS3MwN3ZsMWdTM2NlUEdtREZqQmdJQ0FuRG8wQ0dsRzFTN2R1M3d5U2VmSURnNEdFRG1QVlpHUm9aRnYzd0FjSEp5VXU3cC92NzdiNnhjdVJJWExseEFRa0lDL1AzOWxWa0dnb09Ec1huelpnd2JOZ3dwS1Ntb1dMRWl5cFFwZ3drVEp1UnJNRHA2c3BkZmZoblRwMDlIWUdDZzB0M01MT3Y5OU9YTGw1VlJrczJ5RG01cG5yWXNNVEVSQUhEKy9Ia3NYTGdRSjArZXhMcDE2K0RoNFlFTEZ5NUFyVlpqMnJScFR6WHRDMWtmQTlCSHRHblRKdHRvZjBCbXdQbTRQakc1VWFsVXlvLzFuajE3NE9ibUJqYzNONHRnMTh2TEs5dkpCbVErcVRPUEptZk9nTFp2MzE1cGJwQ1QxMTkvSGUzYnQxZktLVm15Sk41OTkxMGNPblFJYXJVYVRrNU91SHYzTHI3NjZpczhmUGdRdi8vK096dzhQUEQ3NzcralNwVXFVS3ZWdUhYckZzcVdMWnZ0Q1dlalJvMlUxN2R2MzFhR1p2Znk4c0tQUC82STRjT0h3OVBURTd0MjdjS0pFeWRRdFdwVmkvNm1DUWtKcUZldkhuNysrV2RsbWJrSmJ0YW16Vm1iNEY2NWNnVTFhOVpFdjM3OWNQdjJiUUNaVDlmZDNOeHl6S2F1WHIzYUlpdEZqa1d0VnVQdHQ5L0c1czJiY2YvKy9XeE52b0hNUG1OdDJyVEI2dFdyc3dXZ1JxTVJHemR1dE1qUUZLVFUxRlEwYWRJRURSczJSRWhJQ0Y1OTlWVUFtUmRFazhtRVVxVktZZXpZc2NqSXlGQUMwT1RrWkd6WnNnVWZmdmdoM25qakRlemF0UXZ6NTg5SGNIQnd0aUNWcUtDcDFXcDRlWG5oeUpFajBHcTErUHp6endGa1BzaXBWcTBhUWtORGtaR1JBVm1XQzZ6TUoyVkF6UThWcytyWXNhTkZuejJ6bEpRVWkrYTZaSDJQYXo3cjVlV0ZxVk9uUXEvWDUzaXZsRlhXekdsdXk5VnFkYlltdUFCUW8wWU54TVhGNGRxMWF3Z0xDN05vbFpZMWdGMnlaQW5pNCtQeDFWZGZLY3YwZXIzRnFMa3Z2ZlFTT25Ub29OenZhTFZhYUxWYXJGbXpCbDk4OFlVeThGQmFXaHFPSHorT2tKQVFCcDlXVUxObVRkU3NXUk1xbFVwNUtKV1RuUHFEcmxxMVNubWR0UVhnc0dIRGNQcjBhYno5OXR1WU5HbVNNbjNpeVpNbjRlZm5oMU9uVG1ITm1qVzU5ak1tKzJFQW1zVzFhOWRnTkJwenpJUStla0lZREFhN0R0ZWRVOEFLQUsrOTlob09IVHFFeFlzWEl5UWtSQWtpUzVRb2dlRGdZTnkrZlJ2anhvMVRzcTlqeG95QlhxL0hoUXNYY083Y09keTlleGQ3OSs1RjQ4YU5zKzM3OTk5L1IwSkNBdDU0NHcyY1BYdFc2WVBuNWVXRmtKQVFHQXdHK1BuNW9XM2J0bGkwYUZHMnJHYldlY0R5NnRTcFUzajU1WmVWUG9HLy9QSUx3c0xDc0h6NWNtUmtaQ0EwTkJRREJneklkOU5lS3J6ZWUrODloSWFHb25UcDBybG14ci84OGt2MDdkc1gzM3p6RFFZT0hBaDNkM2Rjdm53WkN4WXNnQ1JKMmFZQ0tpakZpeGZIcDU5K2lvc1hMK0xFaVJQS1RWRnFhaXFLRnk4T0lQTUpQWkQ1RzVHUmtZR0FnQUIwNjlZTlFHWXJpei8vL0JOMTZ0VEJva1dMNE9IaFlURWxFcEUxK1ByNjRvY2Zma0NaTW1YZzZlbXBMUGZ4OGNHMmJkdVVMR2xCZVRRRHVtclZLZ2doTElLQ1J6MTgrRERIUUpNRHpCVXVsU3BWUXNPR0RiRjkrM2Jsd2NLQUFRTVFGQlNrUFB3MW1VeTRmZnUyeFpSMXFhbXBGdDJjaGc0ZGFqSFZUazU2OWVxRklVT0dvSDc5K25qbGxWZXlmZjdYWDM4aExDd01LMWV1dEZqKzRNRURpemtsaXhjdkRqOC9QM3ozM1hkWXUzWXRnUC92Y25YcDBpV0xlNzR1WGJxZ1ljT0dlZnBiME5ON1hFQ1lVeFB0bkRLZ1FPYURxNkNnSUxpNHVDQTBOQlRlM3Q2b1diTW1kdTdjaVVXTEZxRjc5KzdvM2JzM21qZHZqanAxNmhUc2w2Qm5VdVFEVUtQUkNKUEpoTkdqUnl2VGxlVEZvL05VUGNvYUYwMlR5UVNqMFdpUm1ieHk1WXJGamNQdnYvK09TWk1tWWViTW1ka3ltQUVCQVJnMWFoU0dEQm1DT1hQbXdNM05EUjkrK0NHY25KelFzR0ZETkd6WUVGRlJVVmkyYkpuRkUwWkprbUEwR25IbHloVmxGTng5Ky9ZcEY1L3k1Y3NyZlZiVmFqVU1CZ1AyNzkrUG4zNzZ5YUw4cUtpb2ZQMndDeUh3NjYrL0twTmJueng1RWlFaElWaXlaQW5VYWpXY25aM3g0TUVEREIwNkZIUG16RkVHS3lESFZyRmlSWFRvMEFFMWF0VEk5Y0dDdTdzN1ZxNWNpZURnWVBUcDB3ZHhjWEZ3ZFhWRno1NDlNWDM2ZENVWXRJYms1R1NNSFRzVy9mcjFnNHVMQzR4R0k4NmNPV054d3dOa3ptdGFzbVJKakJvMUNyVnIxOGFZTVdNUUVSR0JvS0FnYURRYXpKbzFDLy81ejM4UUVCQ0E5OTkvUDErL1AwVDUwYkpsUzB5ZlBqM2JEYitQanc4MmJOandUTmNydlY2UCtmUG53MmcwWXZ2MjdmRHo4N1BJb1BuNStXSDI3Tm40N2JmZjBLRkRoNmN1aHdxUC92MzdZK0xFaVdqYnRpMkF6Q2F1TjIvZXhPTEZpMkV3R1BEUlJ4K2hUcDA2Rm9GZHExYXRzajNjdjNYckZsNTQ0WVZjeS9IdzhNRHQyN2V6UFlnMEdvM1l2SGt6RmkxYWhNREFRRlN2WHQyaTI4T3hZOGRRbzBhTkF2cTJaQTFaKzNRKzZuRVpVQ0VFV3JSb0FTQ3ptWFhIamgyVmYvZjkrL2VqZnYzNkNBME5oYWVuSityVnF3Y0ErUHp6enhFWEY0Zms1R1M0dXJyaXhvMGIyV1owSU5zcjh2OENPcDBPUUdiYjlONjllMlBIamgwNWpwajE2RHlUdWZWbHpFbHNiS3pTZVI3SWZuS1pUQ2FMWlIwNmRNQ0VDUk95RFdReWN1UkkrUGo0UUpJa3ZQZmVlN2gwNlJLY25aM1JzMmRQQUprajF5MWN1QkJ6NTg1Rmd3WU5vTmZyb2RmcmxadjQwcVZMNDRjZmZzQ0VDUlBRdjM5L0xGcTBDRC85OUpOU3I0a1RKK0w0OGVPWVBYdTJSYURZc21WTGRPclVDWklrWWNtU0pmanR0OTl3OCtaTnRHL2ZQdGNiRjZQUmFESEkwc2FORzdGanh3NHNYTGd3eC9XRkVEQWFqWGo0OENGVUtoVWtTY0t2di82S2N1WEs0YVdYWHNMUm8wY3hZc1FJbENoUkF2Mzc5MGV4WXNXZ1VxbGdNcG1RbUppSWp6LytHSXNXTGNvV0JGRGgxNmhSbzJ6ejRrNmRPdldKNjdpN3V5dHpoa1pGUldIVXFGRklTa3BDZkh3OFhGeGNJSVJRanYyY3RzOUxQWEt5ZE9sU2VIaDRvRisvZmxpNWNpVVdMbHlJRWlWS1lNU0lFUmJyTld6WUVKczJiY0s5ZS9mUXZYdDN2UGJhYTFpM2JwMXl3elYrL0hpMGI5OGVRVUZCaUk2T3p2WGNJSHBXVmF0V3pmSFlidHUyYmJibFdjK0QzTTZKck12WHJsMkxwS1FrYk5pd1FYbDRtWkdSZ1U2ZE9rR2xVaW56U0p0TUp1emN1Uk94c2JIS0pQSlptVXdtWlpDYXJOTFQwNS9xTzVQMStQcjZvbE9uVHVqZnZ6L3ExYXVIWnMyYW9VS0ZDdWpZc1NOR2pCZ0JWMWRYVEo0ODJhS1ZXR3BxYXJaV1kvMzY5VU9USmsyUW5KeWNiWkRDQXdjT1lQYnMyWmc5ZXphV0xWdUdMNy84RWlOSGpzU1ZLMWN3ZWZKa1ZLOWVIWXNYTDFheVd1UEdqY1B2di84T0Z4Y1hsQ3RYVGhsWk5hc0hEeDRvbWJlczgzMXlIbERiZTl6OG43a05ValZ4NGtTY09uVktTYTUwN3R3WlhidDJoYk96TTR4R0k5emQzZEc0Y1dOczJyUUpvMGFOVXJicjFxMGJoQkJvMDZZTmtwT1RvVktwTEtaWkpNbzNXWmFGTE12aVdhU25wNHV6Wjg4cTc4ZVBINS9qZWhNbVRMQjR2MjNidHNmdWQvdjI3Y3JyRHovOFVEUnYzbHlNR3pmdXFldlp2SG56Yk11TVJxTXdtVXpLKzRVTEY0cC8vdmxIQ0NIRTZkT25SYXRXclVUYnRtM0Z2SG56c20wWEdob3FrcE9UTFpiSHhNU0l0TFMwSjlibDVzMmI0c2lSSS9tcS82bFRwOFRnd1lOei9BNit2cjRpSXlORGVIdDdpMmJObW9uUFB2dE1DQ0hFclZ1M3hPblRwNFVRUXFTa3BJZ3JWNjZJeE1SRVlUUWFzKzFqNWErMktrUUFBQ0FBU1VSQlZNcVY0c3FWSy9tcTA2UE14NU85ait1blZSRG5neU83ZmZ1MkNBd01GTzNhdFJNdFdyUVFKMCtlTE5EOTc5MjdWd2doaEY2dkYrbnA2Y3J5UjQvSG5EenUyRFFhalNJeE1mSFpLMmhqam42KzJOTHpmRzRhREFhTDY5Q2puK24xZXFIWDYwVktTb3BJVFUwVkdSa1p5dWRmZlBHRjhucm8wS0U1N21QWXNHRUZXK0Y4S016SHVDMk9xZUhEaHovMm5tRGJ0bTFpNnRTcFQzM3RYYnAwcVRoLy9yeVlOR21TZU8rOTkwUklTSWdRUWdoZlgxOHhmZnAwY2ZIaVJTR0VFTW5KeVdMYXRHa2lLQ2hJNlBWNjhmZmZmK2U0UDZQUmFQSGIvS2lZbUJqbDlZMGJOeXorbjlNNjFtQ3ZZNm93L1FaOThza24rZnJjWE8vcDA2ZUxybDI3aWxtelpqMVZ1V2xwYVNJMU5UVlAxMng3S015L045YmcwT1AvbS8raDhwSzFJUHRMU2twQ3FWS2xjdjFjL0R1YW5iMzZjNW9IUDlKcXRRNTVYdkI4SUZ0eTlQUEZsbmh1T3FiQ2ZJenptSEpNOWpxbWVMd1Vmb1g1OThZYW5uMldkcUk4ZWx6d0NXVDJOZVZnUWtSRVJFUkV6eThHb0VSRVJFUkVSR1FUREVDSmlJaUlpSWpJSmhpQUVoRVJFUkVSa1Uwd0FDVWlJaUlpSWlLYllBQktSRVJFUkVSRU51Rms3d29VQlBQUXhVVEU4NEdvc09LNVNRV054eFRsQjQ4WEtpd2NPZ01xaElpeWR4M291WFBhM2hWNFdqd2Z5QTcrdG5jRkhBSFBUWWRXS0k5eEhsTU96ZWJIbEJEaWhLM0xwUHdyU3VkMWtaanN0S2d6VDBDY2tKQlEvT0xGaTJuMnJnOVJZV0krUDRySzVNOUVCWW5uRHhVMEhsUDBKTElzVHdRd1NRZ3hRNmZUamJGM2ZZaUlpSWlJaUlpSWlJaUlpSWlJaUlpSWlJaUlpSWlzak8zcml3RDJBU1hLSGZzYkVUMDluajlVMEhoTTBaT3dENmpqYytoUmNJbUlpSWlJaUlpSWlJaUlpSWlJaUlpSWlJaUlpSWlJaUlpSWlJaWVVK3pnWFFSd0VDS2kzSEhBQzZLbngvT0hDaHFQS1hvU0RrTGsrRGdJRVJFUkVSRVJFZGtFbnk0UkVSR1JzMGFqR1NsSjBnY0FQQUc0V3FtY1ZDSEVKUUFiREFiRHQyZk9uREZZcVJ5eVB5ZFpsZ09FRUFNQk5KRWtxYVNWeXRFTEljNEFDTkhwZE1zQnBGdXBIQ0lxSUF4QWlZaUlpckJtelpvNUN5RU9BR2hsNDZKMUNRa0pQdXdhOGx4eWttVTVERUFQV3hZcWhOaXYwK202Z0VHb28xQTFiZHEwczBxbEdnN0FCNENiTlFvUlFpUkprblRDWkRKOUh4VVY5UXNBb3pYS29ieGpBRXBFUkZTRXliTDhYd0FMbWpScGdzREFRRlN1WEJtdXJ0WkpnS2FtcHVMT25Uc0lDZ3JDMGFOSEFXQ2FWcXNkWjVYQ3lHNWtXZTRQSUtSbXpab1lOMjRjUEQwOVVicDBhYXVVbFpTVWhNdVhMMlBXckZrNGUvWXNoQkJqZERyZERLc1VSZ1ZKSmN2eWNnRDliRm1vRUdLclRxZDdCd3hDaWF4TGxtVWh5N0x3OVBSMHNYZGRpQW9iOC9saDczb1EyWXRHb3prcHk3STRmZnEwc0pWLy92bEgvSHZ1L1dYdjcwOEZUNlBSSEpWbFdXaTFXcHNkVTMvLy9iZjVtRHBsNys5UFQ2YlJhSHJKc2l5NmR1MHFEaDgrTEI0K2ZHaTFZeU0rUGw3ODhjY2Zva2VQSHVaalpJUzl2MzlSeDBHSWlJaUlpakJKa2w0R2dKZGVlc2xtWlZhcFVzWDgwbmFGa2kwMUFRQlBUMCtiRlZpOWVuWHp5em8ySzVTZXhXQUFtRGh4SWxxMWFvV3laY3RhclNBM056ZDRlM3RqNnRTcDVrVUJWaXVNOHNUSjNoVWc2K05RNWtTNTQvbEJsRG5nVU1tUzFob2pKb2NDLzcrSmIzR2JGVW8yWXg1d3lGck5ibk9TNWZpMTFnQmFWSUFrU1pJQm9HN2R1allyczBhTkdnQUFJVVI5bXhWS09XSUE2bGpZV1p1SWlJaUlIRjFwQUNoVHBvek5DaXhWcWhRQVFKS2tFallybEhMRUpyaU9ReVhMOG5LVlNyVURRQ2RZS2ZnRUFFbVNTZ0ZvcDFLcE5tczBtbzBBaWxtckxDSWlJaUlpS2pxWUFYVVFHbzJtSjRCK1ZhcFV3ZWpSby9IS0s2OVlyYjE4UWtJQy92cnJMOHljT1JOWHIxN3RMc3Z5TUsxV084OHFoUkhabVhrQUlqYkZKU0lpSXJJK1prQWRoQ1JKQXdFZ01ERFFacDIxcDB5WllsN1UyMnFGRVJFUkVSRlJrY0VNcU9Qd0FvRDY5VzNYYjVxZHRha29ZT2FUaUlpSXlIYVlBWFVjTnUrc2JSNjl6anlhSFJFUkVSRVIwYk5nQUVwRVJFUkVSRVEyd1FDVWlJbzBXWmFGZVNBaUlpSWlJckl1QnFCRVJFUkVSRVJrRXh5RWlJaUtOQTVDUkVSRVJHUTd6SUFTRVJFUkVSR1JUVEFBSlNJaUlpSWlJcHRnQUVwRVJSb0hJU0lpSWlLeUhmWUJKYUpDUXdnaEFWQURjQUhnREJzOEpQUHo4ek9YL1lLMXk4b0hFNEIwQUdrQURKSWtNVUFtSW5KZ2RyaSs4VHBDaFJZRFVDSXFUSndCdkFDZytyLy9WMXU3d0gzNzlyMzc3OHZYckYxV1BoZ0EzQVZ3SGNDZGY5OFRFWkhqc3ZYMWpkY1JLclFZZ0JKUlllS0N6SXZ6TVh0WHBKRHdBUkFQM2pnUUVUazZlMTNmZUIyaFFvZDlRSW1vTUZFajg4a3daYkpKRnBpSWlLek9YdGMzWGtlbzBHRUFTa1NGaVFwMnVGQ21wNmZidXNpOGNnRi9wNG1JbmdkMnViNkIxeEVxaEhoQUVsR1J0bjM3ZG93Y09USmYyeGlOUmt5Y09CRW1rOGxpdVY2dng2UkprNUNXbHBiamRrSUk5T25UQjZkT25RSUFKQ1Frb0cvZnZrOVhjYUpIYURTYVBvMGFOV3BrNzNvUU9aSlhYbm5GUTVibHdiWXVkOG1TSmJoeTVVcSt0bm40OENFbVQ1Nk1lL2Z1V2FkU1JEYkNQcUJFVkNpTkhEa1M2ZW5wK1A3Nzc1VmxlcjBlN2RxMXc4Q0JBekZvMENCbCtkcTFhN0ZzMlRMOC9QUFBHRHg0TURadDJvUXpaODZnWDc5K0Z2dXNYYnMyRml4WW9LeWpVcW5Rb1VNSEJBY0g0ODZkTzZoVXFSTGVmdnR0eE1iRzVsaW50V3ZYNHNVWFg4U3RXN2NRRVJFQmxjcnlHZDZxVmF1UWxwWUdGeGVYSExjL2VmSWtidDY4aVFZTkdnREl6THllUG4zYVlwMS8vdmtIdFd2WHp2UGZpU2lMcjV5ZG5SdktzbndSd00rU0pHMkxqSXpVQWVEb2wwUlpOR3ZXckxiSlpPb3FTZElIQUx6L1hiekVsblZRcTlVWU1HQUFnb09EVWI1OGVmVG8wZU94Nng4NWNnUmx5cFNCMFdoRVFFQUEvUDM5c1gzNzloelhqWStQUjJSa3BEV3FUVlFnR0lBU1VhSFVzbVZMekpzM0R4a1pHWEJ5eXZ5cGlvaUlnTWxrUWtSRWhFVUFldkxrU1hoN2U4UGQzUjFidG15eDJNL2h3NGRSb2tRSmkyVloxM0YxZGNXR0RSdVVkVFp0Mm9TMHREUzBiTmtTNGVIaFNqRFpvVU1IT0RzN0F3QmlZbUpRcTFZdGkzM2V2SGtUYTlldXhhcFZxMkF5bVRCdzRFRE1talVMRlN0V1ZOYjU2YWVmMEx0M2I2alZPYmZDK3UyMzN6QjI3RmlFaFlXaGV2WHErZnA3RVdYaENXQ2lFR0tpTE12WGhCQS9HNDNHYlgvKytlZHhaRTdOUUZUa3lMTGN3R1F5dlNGSjBnZENpS2FTSk5tMVB2Mzc5OGYxNjljUkdCaUlkZXZXNGNpUkk4cG5jWEZ4Nk5DaFE3WWdVcVZTWWVMRWlaZ3padzU4ZlgzeDZhZWZLdGVvQXdjT29HM2J0bENwVlBEeThyTHBkeUhLTHpiQkphSkN5ZGZYRjNxOUh0SFIwY3F5OFBCd05HM2FGTkhSMFVoSlNRR1EyYXcxTWpJU1BqNCsrUzdEMzk4Zi92Nys2TjY5Tzd5OXZYSCsvSG1MejdObU9BMEdBOVJxTmZyMzc0L1BQdnNNV3EwV3JWcTFRck5teldBeW1UQjU4bVQwN3QwYlZhdFdoVXFsUXZmdTNSRVVGS1JzZitiTUdSdzllaFRkdW5YTHNTNm5UNTlHWUdBZ3hvNGR5K0NUQ2xJTlNaTEdPRGs1SFpObCtZWkdvL2xPbHVYVzRBTm9LZ0prV1c0c3kvSTRXWmJQQWppclVxbG1TWkxVMU43MU1oczllalMrKys0NzVEVVk5dkx5Z2txbHdxaFJvMUMyYkZtTUhEa1NKcE5KZWZpWmxKUms1Um9URlF4ZWdDaFBaRmxtRXk2eU9qOC9QOGl5akZtelpxRnk1Y3FvVmFzV0lpSWlvTkZvQUFESGpoM0RsMTkraWZIangwT3IxY0xYMXhmbno1OUhRa0lDWG4zMVZVUkhSNk5mdjM0NGZQaHdybVZrWFdmdjNyMEFnTC8rK2d1VEprMVNtcjZhTTY1WiszaW1wNmREclZianh4OS94TVNKRStIdDdRMS9mMzkwN05nUnMyYk53b2tUSjJBMEduSHc0RUVrSmlZaU9Ua1pDUWtKT0hYcUZCbzNib3paczJjRGdKSkZ6U29pSWdLalJvM0NwNTkraWpmZWVFTlovdlhYWDYrUGpJeUVMTXZQK0pjbEFnQlVsaVRwQ3dCZnlMSjhIOEJhSWNSbWUxZUtxS0JwTkpwdkpFbjZFRUNlK3pOWSt6NG42L1hOek5uWkdSNGVIaysxdnpGanhpQWhJUUh2dnZzdVltSmlVS1ZLRlF3ZlBod3JWcXl3V0kvWEVTcU1HSUFTVWFIVnNtVkxIRDkrSEVPR0RNSGx5NWR4Ly81OWVIdDdvMFdMRm9pSWlJQ3ZyeTlPbkRpQjJyVnJvMkxGaXJuMjNYeWMyN2R2WStUSWtaZ3dZUUtDZzRPaDBXalFxbFVycUZRcXBUK25FQUxwNmVsS1U2ZHo1ODdobzQ4K3d1M2J0MUcxYWxYNCtmbWhUcDA2cUY2OU9pcFdySWp5NWN1alRKa3kyTFp0RzVZdlg0NFdMVm9nSXlNajF6cU1HalVLWDMvOXRVWHdTV1JsVGtJSWR5RkVlWHMzUlNRcVNFSUlBS2dxaENoZVdJL3RQbjM2NE5LbFMwaEpTY0h4NDhkUnJGaXhmTzhqTVRFUisvYnRzMWpXdm4zN2dxb2lrVlV4QUtVODBXcTFoZk5Ybko0clFvZ1hBTHdHWUFPUUdZQ3VXYk1HZXIwZTRlSGgwR2cwS0Y2OE9GNTk5VlZzMkxBQlFHYi96OGMxdjIzZHVyWHl1bGV2WHVqVXFaUHkvdHExYS9qdmYvK0x1M2Z2NHVUSms0aUtpc0tBQVFNQVpHWkJVMUpTNE9ibUJvTWhjLzV1WjJkbjZQVjYzTDkvSHpWcTFNRCsvZnRSdDI1ZE5HL2VITTJiTjg5V2RwY3VYZENoUXdjTUhqd1lreWRQUnMrZVBaWFBZbUppbEt6bzRzV0wwYkJodzJ6Yno1dzU4ejBBaHlSSnVwdkhQeUVWWVJxTjVyUWtTZGtQcFA5M1h3anhxeEFpTENvcWFpZUFkQURNak5CelJaSWthTFhhUVFDa3BrMmJ0bFNwVkI4SUlWNlhKT21seDIxbjdmdWNyTmUzME5CUUFFQ3paczJzV1NTQXduc2RZY3U2b28wQktCRVZXaHFOQm1xMUdwR1JrUWdQRDFjQ1RSOGZIOHlZTVFOMzd0eUJWcXZGKysrL24rcytIaDJFeU55bk5EazVHWDM3OXNWSEgzMkVoUXNYNHV6WnMvRDA5RVI2ZWpxdVhyMEtBTW9BUW1scGFWQ3IxVkNwVkxodzRRSktseTZOcEtRa0hEdDJUTG1CYU5hc0dTcFZxbVJSZGx4Y0hJNGRPNFlmZnZnQjVjcVZBd0E4ZVBBQTgrZlB4KzdkdStIbjV3Y0FPUWFmUkFWQkNIRWJ3RzVKa3Rab3RkcDlBSXoycmhPUmpZaW9xS2lqQUk0Q2dFYWphUzVKMG9mL0JxTjE3VnkzWnhZZkh3OS9mMytVSzFjT0R4OCtSTGx5NVZDaFFnVjdWNHNvVHhpQUVsR2hwVmFyNGVYbGhTTkhqa0NyMWVMenp6OEhBRlN2WGgzVnFsVkRhR2dvTWpJeW5pcURVN0prU1N4ZnZoeTFhdFZDY0hBd0ZpNWNpQlVyVnVEY3VYTTRmdnc0bWpadHFqU0xTa2xKVVpyZk5tblNCSysvL2pyNjl1MkxwS1FrakJneFFxbnJybDI3TE1vd0I4em00QlBJSEhYWHpjME42OWF0US9IaXhmSExMNzlZYkhQbXpCbEVSRVRnbzQ4K3l2ZDNJZ0lBSWNSMVNaSjJta3ltTlZGUlVZZkFhVmlJb05QcFRnSTRDZUR6WnMyYU5US1pUQjhDZU9NSnJRWnNJaUVoQVJjdlhzelh0V3pSb2tVWVBYbzAxcTFiaDlkZmZ4MWhZV0VBZ04yN2QxdXJta1FGaHFQZ0VsR2g1dXZyaXoxNzlxQk1tVEx3OVBSVWx2djQrR0RidG0xS2x2UnBaSjFLUmFWUzRhT1BQa0xGaWhXeGV2VnF2UFhXVzhwblNVbEpLRjY4dVBKKzRNQ0JxRnk1TWd3R0F5NWZ2cHl2TWwxZFhURjgrSEJVcTFZdHg4K3ZYTG1DbzBlUDV2T2JFQUZDaUpWQ2lKWTZuYzVEcTlVT2pvcUsrZzBNUG9teWlZeU1qTmJwZEtOMU90MHJScU94bmhCaXNyM3FzbW5USnJ6Ly92dTRkT2xTdnJhTGpZMUZyVnExSUVrU0pFbUN5V1JDUWtJQ1FrSkNyRlJUb29MREFKU0lDcldXTFZzcW85eG01ZVBqZytUazVLZWFmaVUzMTY1ZHc3Qmh3MUMzYmwyMGI5OGU4Zkh4TUJnTU9IYnNHQ3BYcnF5c3QyWExGc1RGeFdISWtDSDQ1Sk5QOG4zallHYk9xdDY2ZFF0QTV1QVp4NDhmVjBiakpjcVBxS2lvMlRxZDdwaTk2MEhrU0U2ZE9uVmVwOU5OdEhXNXAwK2ZCZ0FjUEhnUVM1Y3V4ZHR2djQzazVHU1lUQ1pjdW5RcDF3ZXJEeDgreEt4WnN6Qmp4Z3dNSFRvVVFHWjNsYmZlZWdzZmZQQUJYbi85ZFp0OUI2S254U2E0UkZTb1ZhMWFOZHRrM0FEUXRtM2JiTXNiTldxa0xNdjZPcmQxc2pwMzdoeUdEQmtDWjJkblRKOCtIUWFEUVJsUnNHVEprdmoyMjI4QkFHdldyRUZZV0JpV0xGbUNTcFVxb1hIanhxaFZxeGJTMDlQUnZYdjNmSDIzVXFWSzRhMjMza0tQSGowQVpFNzdVcVZLRlh6MzNYZjUyZzhSRVRtV0dqVnFJREF3VUdsdFl6QVkwTFp0VzVoTUpraVNoSGZmZlRmSDdVcVVLSUc0dURnc1c3WU05ZXZYQndCOCsrMjNTRTFOUmJGaXhYRG56aDM4NzMvL3M5bjNJSG9hREVDSmlBQjRlSGpBdzhNRFU2Wk1RWlVxVlFCa3pqdHFOQnJoNHVJQ2xTcXp3Y2hMTDcyRVpjdVdLWU05dlB6eXl3QXlSOXVkTzNldXhUN05mVmJOeG93Wlk5R1VGd0FDQXdNUkdCaG9sZTlFUkVTRms1dWJtMFZYRDdWYWpkOSsrdzBta3drdUxpNDVaa0JMbENnQkZ4Y1hUSnMyTGR0bnYvLytPMmJQbm8xaXhZcHhEQUVxOUJpQUVsRmhZZ0pnc0hXaGh3NGRnbHF0eHNxVks1RjEzcmljYmdCeWEvTDdhUENaMDdMY25tZy9SaG95L3laRVJPVFlubmg5SzFteTVHTjNjT2pRb1Z3LzY5aXhJenAyN0pqVFI3eU9VS0hEUHFCRVZKZ1lBTmg4cmpKem9Ga0lKeTIvQ3pzRTVFUkVWT0RzY24wRHJ5TlVDREVEU2tTRlNScUE2d0I4QUx3QXdNWGFCWDc5OWRmckFXV3k3c0lpRFprM0RkZi9mVTFFUkk3TjF0YzNYa2VvMEdJQVNrU0ZTVG95TDVnSkFKeGhnMVlhTTJmT3JHVHRNcDZDQ1psL2k3Ui8vMDlFUkk3TjF0YzNYa2VvMEdJQVNrU0ZoaVJKQXBrWFN6NnRKU0tpNXdhdmIwVC9qMzFBaVlpSWlJaUl5Q1lZZ0JKUmtTYkxzcEJsV2RpN0hrUkVSRVJGQVFOUUlpSWlJaUlpc2duMkFTV2lJazJyMVJhNnVWZUlpSWlJbmxmTWdCSVJFUkVSRVpGTk1BQWxJaUlpSWlJaW0yQUE2amdTQVNBK1B0NW1CU1lsSlFFQWhCQjZteFZLWkdNY2hJaUlpSWpJZGhpQU9nZ2hoQllBenA4L2I3TXlyMTI3QmdDUUpPbHZteFZLUkVSRVJFVFBMUWFnam1NNUFIejc3YmVJaUlpd2FpWTBNVEVSV3EwV2t5ZFBCZ0NZVEtZMVZpdU15TTYwV3EzRWdZaUlpSWlJYklPajREb0luVTYzV3FQUmRJbUppZWsxZE9oUW01VXJoTmdWRlJVMXoyWUZFaEVSRVJIUmM0c1pVTWRoMU9sMEFTYVQ2VDhBRHVMZlBxSFdJSVJJQW5BRVFJQk9wK3NHSU1OYVpSRVJFUkZSMFNLRVNBY0FnOEZnc3pMVDA5UE5MM2xmYTJmTWdEb1dZMVJVMUhvQTYvT3prWG1BbFlTRWhPSVhMMTVNczByTmlCeVUrZnhnTTF3aUlpTGJrQ1RwS2dEUDJOaFl2UGppaXpZcDgvNzkrd0FBSWNRdG14Ukl1V0lHbElpSXFHaExBUUM5M25ZRG5xZW1wZ0lBaEJCOEtFcFVCQWtoTmdKQWFHZ29oTEQrUVBSQ0NLeGZyK1J2OWx1OVFIb3Naa0NMQUdaMmlITEg4NE1JZndQUVhMMTZGUTBhTkxCSmdiZHVLUW1JcXpZcGtJZ0ttKytFRVAyMmJObmlIaEVSQVhkM2Q3aTZ1bHFsb05UVVZOeTVjd2MzYnR5QUVPS0J5V1FhWjVXQ0tNOFlnQklSRVJWdG9RQTBjK2ZPeFlRSkUxQ3hZa1VVTDE3Y0tnV2xwYVhod1lNSFdMaHdJUUJBa3FRdFZpbUlpQW8xblU1M3QzSGp4ajVPVGs3TFkyTmoyOFhHeHRxaTJJajA5UFQrcDArZnZtR0x3aWgzREVDSmlJaUtzTFMwdEdDMVd2MUJaR1NrVi9mdTNXMVo5T21FaElRSnRpeVFpQXFQUC8vODh6S0E5azJhTktrclNaS25KRWtsckZHT0VDSkZrcVRMT3AzdXJEWDJUL25IQUxRSTRDQkVSTG5qSUVSVTFKMDVjOGJRckZrelh5SEVSQUR2QW5nUmdGVlNvUC8yK1l3QnNDMHhNWEVzcjBsRWRPclVxZk1BenVkMWZWbVdKd0tZSklTWW9kUHB4bGl2Wm1RdERFQ0ppSWlLdU1qSXlIUUE0Ly85TDgvNEFJZUlpUEtMRnd3aUlpSWlLakRtQnhPUmtaRTJMYmRaczJZQStFQ0VxTERqTkN4RVJFUkVSRVJrRXd4QWlZaUlpSWlJeUNiWUI3UUk0Q0JFUkxsakh6YWlwOGZ6aDRoc2pZTVFPVDVtUUltSWlJaUlpTWdtK01TU2lJaUlpQW9NQnlFaW9zZGhCcFNJaUlpSWlJaHNnZ0VvRVJFUkVSRVIyUVFISVNvQ09BZ1JVZTQ0aUFyUjArUDVRMFMyeGtHSUhCOHpvRVJFUkVSRVJHUVRmR0pKUkVSRVJBV0dneEFSMGVNd0EwcEVSRVJFUkVRMndRQ1VpSWlJaUlpSWJJS0RFQlVCSElTSUtIY2NSSVhvNmZIOElTSmI0eUJFam84WlVDSWlJaUlpSXJJSlByRWtJaUlpb2dMRFFZaUk2SEdZQVNVaUlpSWlJaUtiWUFCS1JFUkVSRVJFTnNGQmlJb0FEa0pFbERzT29rTDA5SGorRUpHdGNSQWl4OGNNS0JFUkVSRVJFZGtFbjFnU0VSRVJVWUhoSUVSRTlEaHNndXRZVkUyYk51MnNVcW1HQS9BQjRHYU5Rb1FRU1pJa25UQ1pUTjlIUlVYOUFzQm9qWEtJQ2hqUER5SWlJcUpDamsxd0hZZEtsdVhsS3BWcUI0Qk9zTkxOTlFCSWtsUUtRRHVWU3JWWm85RnNCRkRNV21VUkZSQ2VIMFJFUkVSRUJVV2owZlNTWlZsMDdkcFZIRDU4V0R4OCtGQllTM3g4dlBqamp6OUVqeDQ5aEN6TFFwYmxFZmIrL2tTUHcvT0R5RDcrUFFlRXZldEJoWXY1dUxBMUhvOUZneXpMRTJWWkZocU5acnE5NjBKUGh4bFFCeUZKMGtBQUNBd01SS3RXclZDMmJGbXJsZVhtNWdadmIyOU1tVExGdktpMzFRb2pLZ0E4UDRpSWlJZ2NBL3VBT2c0dkFLaGZ2NzdOQ3F4Um93WUFRQWhodTBLSm5nN1BEeUk3NEdBdlJHUnJXcTMyR3dEZjJMc2U5UFNZQVhVY3BRR2dUSmt5dGl1d2RHa0FnQ1JKSlcxV0tOSFQ0ZmxCUkVSRTVBQVlnQklSRVJFUkVaRk5zQWt1RVJFUk9jbXlIQ0NFR0FpZ2lSVXorM29oeEJrQUlUcWRiam1BZEN1VlEwVFBLVm1XSndLWUpJU1lvZFBweHRpN1BwUi96SUFTRVJFVmJVNnlMSWNCQ0pFa3FhV1ZtNVdYa0NUSlM1S2tSUnFOWmhjQVp5dVdSVVJFaFJBem9FUkVSRVdZTE1zQkFIclVyRmtUNDhhTmc2ZW5wOUxIdWFBbEpTWGg4dVhMbURWckZzNmVQZHRCbzlHTTFPbDBNNnhTR0JFOWx6Z0lrZU5qQnBTSWlLZ0krN2ZaTGNhTkd3ZU5SbU8xNEJNQVNwVXFoVWFOR21IOCtQRUFBRW1TZWxtdE1DSWlLcFFZZ0JJUkVSVnRUUURBMDlQVFpnVldyMTdkL0xLT3pRb2xJcUpDZ1FFb0VSRlJFV2J1ODJuTnpPZWpTcFpVdXBtNjJxeFFJbm91eUxJOFVaWmxvZEZvcHR1N0x2UjAyQWVVSEpJUVFnS2dCdUNDekVFcytEREYra3pJSExFeURZQkJraVJoNS9vUUVSRVJrWU5oQUVxT3lobkFDd0NxLy90L3RYMnJVeVFZQU53RmNCM0FuWC9mRXhFUkVka01CeUZ5ZkF4QXlWRzVJRFA0UEdidmloUkJQZ0Rpd1FDVWlJaUlpUEtKelJiSlVhbVJtZmtrMjJQR21ZaUlpSWllQ2dOUWNsUXFPRmdRWkRBOFc4SXdQajYrZ0dxU3U2U2twTHlzNWdMK2RoQVJFWkVkY0JBaXg4ZWJTSG91TEZteUJGZXVYTW5YTmc4ZlBzVGt5Wk54Nzk2OWZHM1h0V3RYcEtXbDVXc2JBUER4OFlIUmFMUlk1dVhsQmIxZWo1aVltRHlWbXh1VHlZU3JWNjhxNzdNR2ttbHBhWmc1YzZiRitucTlQdHMrakVZamV2VG9nVnUzYmoyeEx0YWkwV2o2TkdyVXFKSGRLa0JFUkVSRVZzVStvUFJjVUt2VkdEQmdBSUtEZzFHK2ZIbjA2Tkhqc2VzZk9YSUVaY3FVZ2RGb1JFQkFBUHo5L2JGOSsvWWMxNDJQajBka1pLVHlQaTR1RHBJa0FjZ01LblB6d1FjZllOaXdZWSt0aDhsa3dyVnIxL0RsbDE5aTJiSmxjSGQzejNHOWpJd011THJtUGx2QnhZc1g4ZW1ubjJMMDZORjQ3YlhYMEtkUEgvVHAwd2R2dmZVV0RBWUR3c0xDOFBYWFh3TUFkdS9lamUrLy94NGJOMjZFcTZzcnVuZnZycFFSSHgrUHdZTUhaOXYvMXExYkgvczlDdEJYenM3T0RXVlp2Z2pnWjBtU3RrVkdSdW9BY01SZElpSWk0aUJFendFR29QUmM2TisvUDY1ZnY0N0F3RUNzVzdjT1I0NGNVVDZMaTR0RGh3NGRMSUpJQUZDcFZKZzRjU0xtekprRFgxOWZmUHJwcDNCeGNRRUFIRGh3QUczYnRvVktwWUtYbHhjQTRLdXZ2c0tNR1ROZ01wbWdVcWt3ZCs1Y2JOcTBDVldxVkFHUW1WVnMzYnExUlRsSGp4N0Z2WHYzbENBdks1UEpCQUNvVjY4ZSt2WHJoeDA3ZHVDamp6NENBSFRwMHNWaVhZUEJnTGk0T1BqNStjSFoyZG5pczVZdFd5SXdNQkR6NXMzRGlCRWpVTGR1WFFRRkJXSEFnQUV3bVV6dzkvZFgxdDI5ZXplbVRadUdvS0FnSmFDOWMrY09qaDNMZlN5bnh3WFpWdVFKWUtJUVlxSXN5OWVFRUQ4YmpjWnRmLzc1NTNGa1RnZERSRVJFUkE2SUFTZzlOMGFQSG8xYnQyNHAyY2tuOGZMeXdva1RKekJxMUNpY08zY09JMGVPeFBmZmY0K3dzRERzMmJNSHpaczNoNXVibTdKK1FrSUNMbDI2QktQUkNJUEJnRDE3OW1ENDhPR1BMYU5DaFFxWU1tVktqczFuMDlQVFVheFlNVWlTaEhmZWVRY1pHUm5LWjd0MjdiSllkK0xFaVlpTGl3TUFCQVVGWlF0Q1RTWVRHalpzaUMxYnRpZ1R2QzljdUJDVksxZTJXSzlPblRwWXNHQUJtalJwWWxHUC8vem5QN2wraC9UMDlNZCtSeHVvSVVuU0dDY25wekd5TE44U1FxeVdKR21MVnFzOUJpRGppVnZUTXl1aTgrNXkzbHNpSWlJcllBQktlU0xMY3FHNitmTHo4NE1zeTVnMWE1YXl6Tm5aR1I0ZUhrKzF2ekZqeGlBaElRSHZ2dnN1WW1KaVVLVktGUXdmUGh3clZxeFExcWxmdno2aW82TWhoRUI0ZURoYXQyNk5Zc1dLUFhhLzlldlhSNlZLbFhEbzBDRUFRS3RXclpSdGhCQXdHbzFvMWFxVnN2N2V2WHN0bXRxbXA2ZGozcng1dUh6NU1sYXNXSUhnNEdBTUhqd1lVNlpNUWJWcTFaVDFKazJhQkZkWFY0d1lNUUlBMEt4Wk00djl1THE2S3VVSUlWQ3VYRG1seWJHenN6UEN3c0p5L1E2UFprQy8vdnJyOVpHUmtaQmwrYkhmM1VvcVM1TDBCWUF2WkZtK0QyQ3RFR0t6UFNwU3hCVEZlWGM1N3kwUlVTRWt5L0pFQUpPRUVETjBPdDBZZTllSDhvOEJLRG04UG4zNjROS2xTMGhKU2NIeDQ4ZWZHQlRtSkRFeEVmdjI3Yk5ZMXI1OWU0djNyN3p5Q3E1ZHU0Yml4WXNqTmpZMld6UFozQXdhTkFpbFM1Y0drTm4zMUZ5LzgrZlBvMWV2WGxpL2ZyM1NqTmNzSXlNRCsvYnR3OUtsUzFHNmRHbW8xV3JzMjdjUC8vM3ZmN0Y5KzNiMDc5OGZmbjUrZU9lZGQxQzdkbTJNSHo4ZWl4Y3ZSbEJRRUFJREF3RUFodzRkeXZGdmNmUG1UWHo4OGNmS2V3ZklnT2JHU1FqaExvUW9uOWVzTnoyMW9qenZMdWU5ZlU0d2s4OU1QaEVWRGd4QUtVKzBXbTJodXNNWFFyd0E0RFVBRzBKRFF3RmtadjJzeWMvUER6ZHUzTUNtVFpzUUVCQ1E1KzFhdDI2Tkd6ZHVaRnYrOTk5L28xaXhZamgrL0xoRkg5SExseS9qNDQ4L1JwVXFWVEIwNkZCMDZOQUJ5Y25KbUR4NU1sNTc3VFc4OGNZYjhQWDF4YXBWcS9EeHh4L0R4OGNIVTZkT3pkWWNPR3ZmejZ5RUVFb3pYU0QvR2RDWk0yZStCK0NRSkVsMzgvTDk4ME9qMFp5V0pLbmhZMWE1TDRUNFZRZ1JGaFVWdFJPWk4xYjJ5c1lXSlVWNTN0MmlrdkV0Q3BqSjU0TVVlZzV3RUNMSHh3Q1VDSmtqM2ZyNys2TmN1WEo0K1BBaHlwVXJod29WS21SYjc4S0ZDMUNyMVpnMmJSckdqaDJicDMwZk9IREFvcW13MmNHREI5RzdkMi9zMzcvZklnQ3RXYk1tbGkxYmh2TGx5Nk4wNmRMWXVuVXJQRHc4MEtoUkl4UXZYaHdBVUs1Y09mVG8wUU45Ky9aVnNweTdkKytHaTRzTDJyVnJCeUN6T1c5ZU02QTVEWktVOVhON0VrTGNCckJia3FRMVdxMTJId0RqazdhaEF1ZHdKdFg2cWdBQUlBQkpSRUZVOCs3bVJWSlNFa3FWS3ZXazFUanY3Zk9EbVh3R29FUlVDUENpU3MrZGhJUUVhTFhhZkcyemFORWlBTUM2ZGV2ZzVPU0VzTEF3ckYrL0hydDM3N1pZNytUSmsvRHo4OFBWcTFleFpzMmFKKzczaHg5K3dMeDU4N0Jnd1FLTDVaY3VYY0xmZi8rTndZTUg0L2J0MjlubUFVMUpTVUhQbmowaGhNRFVxVlBSdUhGam5EaHhBdlBuendlUW1TWGRzR0VEUm84ZXJZemNlK2pRSVl1NVFQTmkwNlpOV0wxNk5kcTFhNGV0VzdkaXdJQUI4UGIyeHNhTkc3RjE2MVpzM2JvVk0yYk13TFp0Mi9LMTMyY2xoTGdPWUtuSlpHcW4wK21xNkhTNmZscXQ5bGN3K0NROFAvUGVGalNOUnROQm85RzBBUjh1NTRhWmZDS2lRb0FCS0QxWE5tM2FoUGZmZngrWExsM0sxM2F4c2JHb1Zhc1dKRW1DSkVrd21VeElTRWhBU0VpSXNvN0JZTURPblR2Um9VTUhUSmd3QVV1WExzV0ZDeGNldTE4L1B6K3NXclVLZGVyVVVaYWxwNmRqOHVUSitPeXp6K0RpNG9KZXZYcGgzcng1RnR2OThzc3Y2Tnk1c3pLaXI1T1RFMmJNbUlHMzNub0xlcjBlUFh2MnhOQ2hRMUdzV0RGTW5Ub1ZBSERtekJrMGF0UkkyVWZuenAzaDcrK2Y3VDl6OCtIazVHUXNXclFJMWFwVnc3cDE2d0FBM2JwMWd5UkoyTGh4SXdCZ3lKQWg4UER3K0QvMjdqMHV5anA5L1AvckhtQVFOQ3pOTU5QVlBDY3F6dUFoS2kwM2FqVVQ4VkFlMnNqeW5GbFlscmpTTjlSRjFFek5QS1hsdy9UejBkUXdkTTNZUEN4a2JWbkpVSWo5M0tqOWVDclRUQTRDY3BoNS8vNFl1V05rUUVBR0dMaWVqNGVQWnU2NTcvdjlIazdOOVQ1Y0YrKzg4dzZmZi81NXBiNm1WYUdVZWs4cGRZL0ZZbW1Ubkp3OEpTVWxKUkdwQWRwZy9QcnJyNFNGaGVrbGlzcVNucDdPeElrVE9YandJSVdGaFlTSGh4TWZIdytnMTcwdGxwQ1F3S2hSbzhqTHl3TmcyTEJoREJzMmpORFFVTDN1YmZHeDRuOXViTENtYVlrbWsrbFhrOG0weG1ReWhYVHMyTkc3dGp0Vmg5VGJtZndLa0psOFVXK1l6ZWJYekdhek1wbE1zYlhkRjFFMU1rb3E2b1ZqeDQ0QjltV3Q2OWV2cDFXclZ1VGs1T0RqNDhOUFAvMkUwZWo4TThlbFM1ZllzR0VEZS9ic1lmWHExUUNZVENiOVEvQ29VYVAwNDVzM2I2Wmp4NDUwNmRJRmdKa3paNUtSa2FHM2MvYnNXVHc5SFgrbGlzOHRWbFJVeEd1dnZVWmdZQ0NEQmcwQ1lPalFvWHp3d1FlODk5NTdQUFhVVTJSbVpySjM3MTdlZi85OXdCNTg1dVhsNGV2clM5dTJiVGx5NUFodDI3YkZhRFFTRXhQRGUrKzl4NisvL3NxNWMrZm8xcTJiM2xaQ1FrSzVTM0IzN3R6SndJRURhZHk0TVY1ZVhtUmxaZUhuNTBka1pDU2Fwbkh5NUVuUzB0TG8wS0VEc2JHeGZQVFJSOXg3NzcyVi90NVVSa3BLeXVzdWJVQlVpMU9uVHZIQ0N5K3dmZnYyTW4rM3FzTGYzMThQSk12VHVYUG4rbGIzdGxwcG10WU1tQVpNOC9Qenl6S1pUQjhvcGVMT256K2YrUFBQUDVlZURoYTF3bWF6Y2ZyMGFkcTJiUXM0TGduUHo4OW54WW9Weko0OVd6OC9OemNYWDE5Zmgzc1V6K1J2MmJLbFZObXQ2bUF5bVI0RWlpd1d5K2RJMlNzaFJEV1JBRlRVQzMvNjA1OTQ5ZFZYQ1FzTEEreXpJQTg4OEFBMm13MU4weGcxYXBUVDYzeDlmY25JeU9DZGQ5NmhhOWV1QU1URXhIRGx5aFU4UER3NGYvNDhHelpzQU95ekxyTm16ZEt2RFEwTlJTbkYvZmZmVDA1T0RnYURRVysvTEJFUkVYVHIxbzBaTTJib3h6dzhQSWlOaldYNjlPa01IanlZVzIrOWxZMGJOK3FaY1I5OTlGRWVlZVFSUGJndEtpcmlwWmRlQXNEUHo0OFpNMmJ3ejMvK2t3NGRPamlVWGlrcEx5K1AvUHg4akVZalAvNzRJMGFqa1pDUUVEMTRlT3l4eHdnTEMzTUlXSlZTVEo4K0hVOVBUd0lDQWdnSUtDODNrR2hJTWpNek9YWHFWSzIxWDgvcjNsWTNQMDNUbnRFMDdabVdMVnZtdEd6Wk10NW1zMzJRbDVkMzhNU0pFOW0xM2JuNjZOZGZmMlhLbENuczJyVUxnNkhzU2NmMDlIU21UNTlPWkdRa0F3WU1JRHc4blBEd2NNTEN3dlNaL09JQU5DRWhnWlVyVnhJWEY0ZVBqNDgrVTE5VVZLVFA1RjlyOSs3ZDFmRjJCbXVhOXBMSlpQb2QyQTdzeXM3T1BweWVucDVmSFRjWG9pb2tDWkg3a3dCVTFBdCtmbjRPd1ovUmFDUXhNUkdiellhM3Q3ZlRXUnBmWDErOHZiMVp1SEJocWRjKy9mUlRYbi85ZFR3OFBIam1tV2NBV0xSb1VhbnpORTNqd0lFREtLWHc4dklxOThOR1JFUUVBd1lNMEVlN1MyclRwZzBmZlBDQjNzOE9IVHJvcjgyZE81ZTVjK2VXOCs3dFpXVDY5dTFiNXVzcEtTbk1tVE1IcTlXS3Q3YzN6enp6REsxYnQ5WmZuekZqaGtOUUxDcW5ydFhKclc3WDF0MGRQMzQ4OE1kczRkR2pSd0Y3OExaaHd3YjI3ZHZIaFFzWGFONjhPY09IRDJmQ2hBa1lEQVpTVTFNWlAzNDhLMWV1WlBueTVadzllNVkrZmZvd2YvNThicjc1WnYzMXc0Y1A0K3ZyaTgxbVkvUG16ZXphdFl0ZmYvMlY1czJiODhZYmI3QnQyN2FHVXZlMnVqVUduakFZREU4MGJ0ejRpc2xrMnF1VUt2dUxVYy9KVEg3RnlheTZFS0k2U1FBcTNKV042MlR6SzFscXhKbWtwS1F5WDN2NDRZZDUrT0dISzlTUmluNXd1VjdwbGh2NUFIVHRERzl4UUZBc09EaVl4TVRFS3QvL0d2bll2LzZpZ2RxMGFSUGp4NC9uaXkrK2NQaTVqWW1KNGZqeDR5eGJ0b3oyN2R0ei9QaHhJaU1qS1NvcVl0cTBhZnA1ZS9ic1lmMzY5UlFWRlJFUkVjSHJyNzlPVEV4TXFYYVdMMTlPVWxJU0N4WXNJQ0FnZ0ZPblR1SGo0OU5RNjk1V0s2V1U0V3BRVWYzck50MkV6T1JYbWN5cUN5RnVpQVNnd2wwVjF6WVROZThDa3NyZlFWMnJrMXZkU3RiZExldWNqSXdNOXU3ZHk3dnZ2a3ZuenAwQjZObXpKMU9uVHVXdHQ5NXlDRUNuVFp0R3MyYk5BUHRzNm9JRkMwcmRMenM3bSszYnQ3Tm16UnI5ZzNmNzl1MzExK3REM2R2cVpqS1psbXFhOWxJNXArUUJTVUI4VVZIUmp0VFUxRXNBWnJONVpZMTBzQXcxdFlKQVp2SmRNcE12cytxaXhwbk41dGVBYUtYVUlvdkZNcWUyK3lNcVR3SlE0YTd5c1JmV0RzYWVYbDR5UGJwZVBuOFVOSmY5UDhMQkw3LzhnbExLSVVnRSsvN3MzMy8vM1NHejdXMjMzYVkvYnRHaUJibTV1YVV5MzU0OWV4YXIxVm9xa1ZleCtscjN0cm9wcFhJMFRUdGtzOW5pQ2dzTDQ5TFMwaXFVTXJVaGtKbjg2aVd6NmtLSWlwSUFWTGlyUXV6QlVCYmdoYVNYcndrMjdGLzMvS3YvRlVMWG9vVzl2T0xKa3lmcDNyMjdmdnpNbVRQNCsvczc3SSsrZlBteW5zM3o1TW1UM0hiYmJhWDJUOTl5eXkyQWZaK2Vzd1JZU1VsSlpRYW5aU211ZTd0djN6NGlJaUxZczJjUHg0NGQ0NVZYWHRHVGZCMDRjSUE5ZS9ZUUdocGFxWHZYTVZuQUFhWFV6Z3NYTHV3K2MrWk1YbTEzcUR3MXRZSkFadklyUDVQdnJyUHFvbjZUSkVUdVR3SlE0WlkwVFZQWUF5R1ppUk9paHZuNStRSDI1RlpkdTNiRno4K1BXMis5bFFjZmZKQ1ltQmptejU5UCsvYnQrZjc3NzFtM2JoM2g0ZUVPMTY5YXRZclpzMmZ6MjIrL3NYSGpSb1lPSFZxcURYOS9md1lNR0VCTVRBelIwZEYwNk5DQjlQUjBtalJwd2gxMzNFRmFXcHJEM3VmaXNrYlhzdGxzK1BqNDZIVnY0K1BqMmI1OU94RVJFWVNHaHBLV2xrWmNYQnlqUjQ5bTZ0U3B6Snc1azVkZmZwbm16WnU3dk95UUMzeGhzOW1HRnhZVzdrdExTNU5sOGxVZ00vblhKN1BxUW9nYkpRR29FRUtJU21uYnRpMGpSb3pnaFJkZW9FbVRKdXpmdngrQStmUG5zMnJWS3FaUG4wNUdSZ2F0VzdkbS9QanhwWkprOWV6Wms3Q3dNUEx6OHhrOGVEQ1RKazF5Mms1TVRBeHZ2dmtteno3N0xEazVPYlJyMTQ2WW1CZ3VYcnhZTCtyZVZqZUx4UkpYMjMxd2R6S1RYeWEzbWxVWFF0UnRFb0FLSVlTb05HZmxnUm8xYXNTc1diTWM2dVU2ODhnamp6aXR6ZHVqUncrSERNNit2cjdNbVRPSE9YTWNjMHhJM1Z0UkhXUW12MEprVmwzVU9aS0V5UDFKQUNxRUVNS3RTTjFiVVIxa0p2LzZaRlpkQ09FS0VvQUtJWVM0bnV2VzNhMUpVdmRXVkJlWnlSZkMvVWdTSXZjbkFhZ1FRb2pycVphNnU5ZCtNSGNUVXZkV3VJVE01QXNoR2lvSlFJVVFRbHhQUTZ5N0szVnY2eCtaeVJkQ2lEcEFBbEQza1EzY2xKbVpTZE9tVFd1a3djdVg3Wm5WbFZLNU5kS2dFRlVudngrdTFSRHI3a3JkMi9wSFp2S0ZxQWNrQ1pIN2t3RFVUU2lsa2pWTnUvOC8vL2tQZmZyMHFaRTJUNTA2QllDbWFmOWZqVFFvUkJYSjc0ZHJTZDFkVVUvSVRMNFFRdFFCRW9DNmozZUIrMk5pWXBnelp3NWR1M1oxMlV4UGRuWTJQL3p3QTB1V0xBSEFack50YzBsRFFsUWYrZjBRUWx5UHpPUUxVUTlJRWlMM3A5VjJCMFNGZVpoTXBpMmFwbzJ0eVVhVlVoOWJMSlpRb0tnbTJ4V2lrdVQzUTRncU1wdk5Da3J2UVhTMW9LQWdBSktUaytXelNEMGpQMU5DaVBJMGhORy8rc0pxc1ZpZXRObHNqd1Avd3I3bnpTV1VVcGVCejRBbjVjTzFjQlB5K3lHRUVFSUk0UVprQ2E1N3NhYWtwT3dFZGxibW91S1J5S3lzckVicDZlbXlCMFRVVnpmMCt5RWo1a0lJSVVUZEowbUkzSi9NZ0FvaGhCQkNDQ0dFcUJFeUE5b0F5TXlPRUdXVDN3OGhoQkRDZlVnU0l2Y25NNkJDQ0NHRUVLSTY1Y0lmOVpKcnBNRmN2U1R6bFJwclZBaFJKUktBQ2lHRUVFS0lhcU9VU2dQNDczLy9XMk50L3ZMTEw4VnQvMVJqalFvaHFrUUMwQWJBYkRZcnM5bXNPbmJzMkJDS2JndFJLY1cvSDdYZER5R0VxRWMyQWl4WnNvUVRKMDZRazVQanNvWnljM1A1OGNjZldicDBhZkdoRDF6V21LZ1R6R2J6YTJheldabE1wdGphN291b0d0a0RLb1FRUWdnaHFvM0ZZbm5YWkRLTk9uNzgrSVBqeG8ycnlhYVBGQlFVeE5Sa2cwS0l5cFBrRzBJSUlVUURWcndDNE9qUm96WGFibEJRRUNDSndPb3hMNVBKOUpLbWFXT0JUb0NQaTlxNWNuWFo3UWNGQlFVeGFXbHBCUzVxUndoUlRXUUdWQWdoaEJCQ1ZMZENpOFd5Q0ZoVTJ4MFJRdFF0c2dkVUNDR0VFRUlJSVVTTmtCblFCcUI0ZVZWV1ZsYWo5UFQwL05ydWp4QjFTZkh2aHl3REZFS0kyaWQvazhYMW1NM20xNEJvcGRRaWk4VXlwN2I3SXlwUFprQ0ZFRUlJSVlRUVF0UUlHVjBTUWdnaEdqQkpRaVNFRUtJbXlReW9FRUlJSVlRUVFvZ2FJUUdvRUVJSUlZUVFRb2dhSVVtSUdnQkpRaVJFMlNUaGhSQkMxQjN5TjFsY2p5UWhjbjh5QXlxRUVFSUlJWVFRb2tiSTZKSVFRZ2pSZ0VrU0lpR0VFRFZKWmtDRkVFSUlJWVFRUXRRSUNVQ0ZFRUlJSVlRUVF0UUlTVUxVQUVnU0lpSEtKZ2t2aEJDaTdwQy95ZUo2SkFtUis1TVpVQ0dFRUVJSUlZUVFOVUpHbDRRUVFvZ0dUSklRQ1NHRXFFa3lBeXFFRUVJSUlZUVFva1pJQUNxRUVFSUlJWVFRb2taSUVxSUdRSklRQ1ZFMlNYZ2hoQkIxaC94TkZ0Y2pTWWpjbjh5QUNpR0VFRUlJSVlTb0VUSzZKSVFRUWpSZ2tvUklDQ0ZFVFpJbHVPN0ZvMWV2WGlNTUJzTTBvRGR3a3lzYVVVcmxBQ21hcHExTFRrNStIeWh5UlR0Q0NDR0VFRUtJaGtXVzRMb1BENVBKOUQ4R2cyRUhNQkFYQlo4QW1xWTExalR0WG1DTHlXVGFnd3hVQ0NHRUVFSUlJYXFCQkJadXdtUXlqZE0wYlV5Yk5tMllNMmNPZDkxMUYzNStmaTVwS3pzN214OSsrSUVsUzVid3d3OC9ETzdWcTFkRVNrcktVcGMwSmtRdGs0UVhRZ2hSZDhqZlpIRTlrb1RJL1VrQTZpWTBUWnNFOE9xcnIrcjdabHpscHB0dXdtdzJFeDBkelJOUFBJR21hVThBRW9DS3V1NkdscWdYZitpNUhsbWlMb1FRRmVKcE5wdWZWRXBOQkFJMVRXdGNtWXNyK2pjWnlGVktwUUViTFJiTHUwQmhaVHNxaEtoWkVvQzZDYVdVU2RNME9uWHFWR050dG1uVEJnQk4wenJYV0tOQ1ZJMkh5V1Q2SDAzVHhyaTZvYXNmb3U0RjdqV1pUT01zRmtzb0VvUUtJVVJKbm1hemVRY3dYTk5jUHBIcHEybGFINkNQeVdRYVpiRllCaU5CYUwyV25KdzhENWhYMi8wUVZTY0JxSnZRTkswSjRMSmx0ODQwYnF3UFZ2cldXS05DVklFc1VSZENpTHJEYkRZL0NReS84ODQ3bVR0M0xoMDdkdVNtbTF5VHV1THk1Y3Y4OTcvL1pjbVNKUncvZnZ4Qms4bjBrc1ZpV2VTU3hvUVExVUtTRUFraDNGN0pKZXI5K3ZWejZVQk55U1hxVjl0K3dtV05DU0dFRzdxNjdKYTVjK2RpTXBsY0Zud0NOR25TaEI0OWVoQVZGUVdBcG1salhkYVlFS0phU0FBcWhIQjdTaWtUSUV2VWhSQ2liZ2dFNk5peFk0MDEyTHAxNitLSE5mYy9BbEVyekdiemEyYXpXWmxNcHRqYTdvdW9HbG1DSzBRNWxGSWFZQVM4QVMvcTVxQ05EZnQrbDN5Z1FOTzBpaVp1cURka2lib1FRdFFkeFFtSFhEbnplYTBTZjVOOWFxeFJJVVNWU0FBcVJQbThnQlpBNjZ2L05kWnVkNXdxQUM0QVo0RHpWNThMSVlRUVF0UTdrb1RJL1VrQUtrVDV2TEVIbjEvVWRrY3FJQmpJUkFKUUlZUVFRZ2hSUjlYRjVZUkMxQ1ZHN0RPZjdxQ3V6dEFLSVlRUVFnZ0J5QXlvRU5kandIMkNPbTlrVUVuVUFEZlpHMTBWRFg0L3RSQkMxSFZtcy9rMUlGb3B0Y2hpc2N5cDdmNkl5cE1BVkloS1NrMU5wVWVQSGk1dlo4aVFJZXphdFF0dmIyK1h0MVZYbUV5bUI0RWlpOFh5T1ZCVTIvMFJaWEtIdmRGVklmdXBoUkJDQ0JlVEFGU0lTaG8vZmp4ZmZmVVZIaDRlQkFjSGwzbmV3b1VMeWN6TVpNR0NCUlcrOTlHalIvWEhHUmtaYUpvR1VHNDc0OGFOWThhTUdSVnVvNDRickduYVN5YVQ2WGRnTzdBck96djdjSHA2ZW41dGQwdzRjS2U5MFZVaCs2bUZFS0tPa2lSRTdrOENVQ0Z1d0JkZk9INytEZ29LSWpFeFVVODlyNVJpNk5DaEFQVHQyNWVrcENSOGZQN0lFTy9zMkN1dnZNS2lSWXV3Mld3WURBYVdMMS9PcmwyN3VQMzIyd0hJemMybGYvLytEc0ZxZmFOcFdqTmdHakROejg4dnkyUXlmYUNVaWp0Ly9ueml6ei8vbkZ2Yi9STnV0VGU2S3VyVHJLNFFRZ2hScDBnQUtrUUYzWGZmZlZpdFZ2MHhsQTVBcjZWcEdoNGVIdnB6ZzhIZzhOelpzYXlzTEg3NjZTZXNWaXNGQlFWODhza25QUC84ODlYMU50eVJuNlpwejJpYTlrekxsaTF6V3Jac0dXK3oyVDdJeThzN2VPTEVpZXphN2x3RDVVNTdveDFjdm55WkprMmFYTzgwMlU4dGhCQ3U1MmsybTU5VVNrMEVBb3ZyeDdwQXJsSXFEZGhvc1ZqZXhiN1hYOVFpQ1VCRmhaak41Z2FaakNNa0pBU3oyY3lTSlV2NDdMUFBBUHNzNTJlZmZWWXFrS3d1WGJ0MkpUVTFGYVVVLy83M3YrbmZ2MytGMnBvOWUvYk9vMGVQWWphYlhkS3ZPcUl4OElUQllIaWljZVBHVjB3bTAxNmwxSTdhN2xSRGw1ZVhSM3A2dXI0M2VzR0NCWVNHaGhJWUdNalJvMGNwS2lxaVg3OSs1ZDdqblhmZW9WMjdkb1NFaERoOTNXYXpjZnIwYWRxMmJRczRCcEw1K2Ztc1dMR0MyYk5uNitmbjV1Ymk2K3ZyY0ErcjFjcnc0Y1Bac21VTExWdTJyUEw3cmF0a0QvWDExZU1FV3VXUjVGcWlMdkkwbTgwN2dPSEYyNDFjeUZmVHRENUFINVBKTk1waXNReEdndEJhSlFHb0VGVjA2ZElsZkh4OGFOU29VYlhldDN2MzdwdzZkWXBHalJyeHl5Ky9NSGp3NEdxOWYzMmhsREpjWGFwYi95SUpOM1Bnd0FIMjd0M0wyMisvRFVCaVlpTGp4bzBEb0hIanhrUkdSdEt2WHo5ZWZQRkZwMG0xc3JPejJieDVNK3ZYcnkrempmVDBkS1pQbjA1a1pDUURCZ3dnUER5YzhQQnd3c0xDS0Nnb1lNZU9IWG9BbXBDUXdNcVZLNG1MaThQSHg0ZGh3NFlCVUZSVVJHWm1KbE9tVENsMS85MjdkOS93MTZFT2tEM1UxMWRmRTJpVlI1SnJpVHJIYkRZL0NReS84ODQ3bVR0M0xoMDdkdFMzTDFXM3k1Y3Y4OS8vL3BjbFM1WncvUGp4QjAwbTAwc1dpMldSU3hvVEZTSUJxS2lRNU9Sa2x3OVAxVVZLcVJiQUFPQURnRE5uemdBd2FkSWtNakl5ZVB2dHQ4c05RSU9DZ2h5ZTkrL2Z2OVE1Slk5Tm5qeVpLVk9tY1Bic1dYYnQyc1dUVHo1WjRiNHVYcno0TVNCSjA3UUxGYjZvampHWlRFczFUWHVwbkZQeWdDUWd2cWlvYUVkcWF1b2xBTFBadkxKR09paWNpb3VMSXp3OEhJQno1ODVSVUZEQW5YZmVDZGhuOUxkczJjS0dEUnRReWo3eGN1VElFYUtpb3ZUcnM3S3lNQnFONVNiVDJyOS9QeXRXckNBaUlvTE9uVHV6ZE9sU0preVlnTTFtNDZHSEh0TFBTMGhJWU9IQ2hTeGR1bFRmVzMzKy9QbHlsOHVYbCtUTEhja2U2bkxWOXdSYTVaSGtXcUxPVUVwTjFEU051WFBuWWpLWlhOcFdreVpONk5HakIxRlJVWXdiTnc1TjA4WUNFb0RXSWdsQWhhaWdzV1BIa3B0ci8rdzJhOVlzdW5YcmR0MXJpaE1GRlJRVUVCd2NyR2ZQTFJZVUZNVGh3NGRMTFJYODRZY2ZNQnFOTEZ5NGtMLzk3Vy9WK0M3Y2oxSXFSOU8wUXphYkxhNndzREF1TFMzdGNtMzNTVGhLVFUwbE9qcWFlZlBtWWJQWnVITGxDZ01IRGl4MTN1N2R1N25qamp2WXVuVXIrL2Z2QitEVXFWTk1uRGlSTFZ1MjRPL3Z6K25UcDJuVHBrMnBhMjAyR3dFQkFjVEh4OU80c1gyYjBLcFZxMG90cGUzVXFSTnZ2ZlVXZ1lHQitySEN3a0llZi96eE12dGZXRml2VjJMSkhtcEg5VDJCVm5rYXlveXZjQStCQUIwN2RxeXhCbHUzYmwzOHNGT05OU3Fja2dCVWlBcUtpb29pSUNDQW9LQWd1blRwVXFsckwxeTRnSitmWDRYM2pYN3p6VGVFaElUdzdiZmZzbTNiTnNhT0hWdVZMcnV6TE9DQVVtcm5oUXNYZHA4NWN5YXZ0anRVbm9hMlI3cmszbWh3TEI4MGI5NDhXclZxeGFSSms2NTdINnZWU25SME5KR1JrZmo3KzJPMVdna0xDM09hNFRrNk9ob2ZIeDhpSWlJQSsrQk55ZXpSUGo0K2VuSXdwUlMzM0hJTGUvZnVCY0RMeTRzZE84cmVLbnp0REdnOTNrOHRlNmpkT0lGV2VTUzVsbkEzeFFtSFhMWHMxcG5pd1V2QXA3enpoT3RKQUNwRUJRVUVCRlQ1MmkrLy9MTEMxeGNVRkxCdjN6N1dybDNMc0dIRCtPdGYvMHJ2M3IzcDFLbEJETmg5WWJQWmhoY1dGdTVMUzB1VFpXSnV4bXExY3Zqd1lUMHd2WjQzMzN5VDFOUlVZbU5qaVkyTjFZK1hYRklMOXVXM1VWRlJyRnUzanFWTGwvTHFxNjhDa0pTVTVIUlE1K2VmZjJieTVNbjY4d1krQStxVTdLR3VHK3A2Y2kxSmJGVzJlcHpRU3BKV0NaZVRBRlNJRzFSY3IvUDMzMzhId05QVDhkZnFwNTkrWXUzYXRjeWJWN0dheVpzM2I2Wmp4NDc2TE92TW1UUEp5TWdnSnljSEh4OGZ6cDQ5VzZxTitzSmlzY1RWZGgrcW9xSHRrYjUyYjNTeHp6Ly9uSXlNREo1NzdqbWFOV3ZtY00zRml4ZVpOV3NXSTBlT0JHRG56cDBrSnlkanM5bjA1YmhXcTVXK2ZmdVdlZzVnTkJwTGxTTzZObEF0MGIrU0k5MlZuZ0YxMS8zVXNvZTY3dmoxMTErWk1tVUt1M2J0d21Bb095NXhnK1Jha3RpcWJQVTFvWlVrclJJdVZ6OC94UXJoQWlkT25LQkZpeFlZREFaS3BneWZPSEVpSjA2Y3dHcTEwcnQzYjRkbGdidDM3MmJac21WTW5qeVplKys5dDBMdHBLZW5NMnZXTFAxNWFHZ29TaW51di85K2NuSnlNQmdNaElXRlZkOGJFNkthYk51MmphZWVlb3BEaHc3eC92dnY2eGx2TDEyNnhJZ1JJN2pubm5zQStQcnJyMW0vZmozdnZmY2VRNGNPcmZEOUV4SVM4UGIyMXZlWDd0Ky92OEl6b01VZjFwMnB6ek9nc29lNmZLZE9uZUtGRjE1ZysvYnRHSTNWRnovNCsvc1RIeDkvM2ZNNmQrN3NGc20xSkxHVlUvVTlvWlVrclJJdUl3R29FQlcwZXZWcWpodzV3a01QUGVRd29yMXMyVEp5Y25Mdzh2S2lSUXZIM0JiKy92NnNXTEdpekF4dmt5ZFB4c3ZMeStIWW9rV2xFN05wbXNhQkF3ZFFTdUhsNVZYdWlMb1F0U0U1T1psang0NnhhTkVpbWpScHd1clZxM254eFJkUlNoRVRFOFBJa1NPNS9mYmJBVENaVEt4WnM0WldyVnBWcW8ya3BLUks3Ny9ldFdzWFc3ZHVaZCsrZlVSRVJMQm56eDZPSFR2R0s2KzhvcThrT0hEZ0FIdjI3Q0UwTkxSUzk2N0QzR29QZFczS3pNemsxS2xUdGRhK215Ylhrc1JXZHZVOW9WVjltdFYxcW1QSGp0NU5telp0VmxSVTFNekR3Nk9aMVdyMTBUVE4wMkF3ZUZpdFZrK0R3ZUNobE5JMFRidXNhZHBscTlWNldkTzB5emFiTGZPNzc3NjdBTWp5NUNxU0FGU0k4dG00T3ZxM2NxWHpWV28zMzN3ek45OThzOVBYN3I3NzduSnY3bXpKVkZrcU1EcWZqNzIvUXRTb3dzSkNGaTllek9USmsybmF0Q25oNGVGTW5UcVZEUnMyOE50dnY1R1RrOE8wYWRQMDh6MDlQY3ZkMDZ5VVF0TTBMbDY4NkREWWtwYVd4cWhSby9Ubmd3WU5jbnE5eldiRHg4ZUhuSndjMXE1ZFMzeDhQTnUzYnljaUlvTFEwRkRTMHRLSWk0dGo5T2pSVEowNmxaa3paL0x5eXkvVHZIbnpDcTlVcUtQY2NnKzEyV3kyQWVycTkxM3h4NGM2cFlwcjkxdzlkdTNyeFNlVjkzckorenowMEVQMDd0M2JxM2pQOGZqeDQ0RS9aZ3VMRTJBVkZoYXlZY01HOXUzYng0VUxGMmpldkRuRGh3OW53b1FKR0F3R1VsTlRHVDkrUEN0WHJtVDU4dVdjUFh1V1BuMzZNSC8rZkc2KytXYjk5ZUlzNXphYmpjMmJON05yMXk1Ky9mVlhtamR2emh0dnZNRzJiZHRxTExuV3ZIbnpZcjc0NG90TWs4bFVVT0pyVmZ4MUt2NFNPWHd0bFZJZHltekFyaUVudG5MYmhGYVN0QXJNWm5NV2NKTlNTbDlKVTNKRlRmSGpraXZlaW84WkRBYk1abk91VXVvSFRkUCtvNVE2b1duYU1adk5scHlTa3BLT0JLYlhKUUdvRU9VcjNndmhEaTRnUzJWRUxWaStmRG0rdnI1NnRtWVBEdyttVFp2RzFLbFQ4ZkR3WU9QR2pSWE9BQTF3OE9CQjVzNmRpMUtLUC8vNXo0QjlEK201YytjY3loOGxKQ1NVdXdSMzU4NmREQnc0a01hTkcrUGw1VVZXVmhaK2ZuNUVSa2FpYVJvblQ1NGtMUzJORGgwNkVCc2J5MGNmZmVUV0FhaTc3cUV1am53MCt5ZTk0bjljUFhiZDZ5dHpqbElLcTlXcUg5KzBhUlBqeDQvbml5KytjQmpraTRtSjRmang0eXhidG96MjdkdHovUGh4SWlNaktTb3FjaGhNMmJObkQrdlhyNmVvcUlpSWlBaGVmLzExWW1KaVNyVy9mUGx5a3BLU1dMQmdBUUVCQVp3NmRRb2ZINThhVGE2Vm01dmJ1YWlvcU15dmw3UGpGZm5hRnBQRVZ2RHh4eDh6ZVBCZy9mblJvMGZwMmJNbkowNmNvSHYzN3FYT1QwdExvMXUzYnZyWCtjaVJJelJ2M3R5aE5NbW5uMzdLM1hmZmpkRm9yTE5KcTl3MFdkVk53QldsMU8rYXB2MnVsTG9JNUdKUHdLVC8welFOcFpRUDRGdmkzeTJhcHQyaGFWb2dFRmo4L1RNWURGemRMMzBZK0Nld3oyS3huS3p4ZCtZR0pBQVZvbno1MkRmaUIyTmZqdUpkdTkxeEtwOC9FZ1pJWWdoUm96Nzg4RVArOWE5L3NXblRKckt5c3ZqMDAwL1p0MjhmNTg2ZFkvNzgrVnk1Y29XSWlBaTZkT25Dd3c4L1RKOCtmZkQzOTlldlg3RmlSYWw3aG9TRTZJRm44UXpvTjk5OFE0Y09IUnhtaDByS3k4c2pQejhmbzlISWp6LytpTkZvSkNRa1JBOHFIbnZzTWNMQ3dodysyQ3VsbUQ1OU9wNmVuZ1FFQk54UXBtdFJkUmFMcGF6UmlaTEJxQWJ3d0FNUGFObloyUnJBbFN0WE5JRDgvSHl0cUtoSUt5b3EwZ0Q4L2YwMWdNTENRczFxdFdvQVJVVkZtdFZxMWViT25YdHJjSER3dmNEbXN2cVRrWkhCM3IxN2VmZmRkK25jdVRNQVBYdjJaT3JVcWJ6MTFsc09BZWkwYWRQMGhGdmp4NDlud1lJRnBlNlhuWjNOOXUzYldiTm1qYjZFdG4zNzl2cnJOWlZjYThpUUlYTnljM010bjM3NmFRYUFwNmVuZGpXVGEzRkcxNUtQOGZEdzBJRHB3T2d5RzdtYTJNcG1zeDB1S2lyNjhOaXhZOTlEdzAxc0ZSTVRvd2VnNmVucDdOaXhnMTY5ZXJGaHd3WWVmUERCVXN2OFY2NWNTZmZ1M1preFl3WUFwMCtmSmpJeWtuWHIxdEdsU3hkKy9mVlhGaTllekpZdFcyaldyRmxkVGxybFZzbXFsRkxrNXViNjNlaVM4WjQ5ZTk3bTRlSFJRZE8wTGtxcHZrQlBUZE42QU1PdS9zTmtNbjJsbE5wd3VybFFBQUFnQUVsRVFWUmFXRmk0UFMwdDdWdzFkTDlla0FCVWlQSVZZZy91c3FpN2FkWkxwa3l2djlsVVJKM1V1M2R2VENZVG1abVpQUDMwMHdRRkJURjY5R2dlZU9BQlBkZ2JOR2dROGZIeGJOcTBpYk5uenpwODhPbmZ2Ny9UKzE2N3p6azdPMXZQaU90TVNrb0tjK2JNd1dxMTR1M3R6VFBQUEZPeTZEZ3pac3pRUCtRSnQxRnlPUzBBaVltSjE3M296Smt6WmI0MllzUUliK3l6SEdYNjVaZGZVRW81QklrQWYvclRuL2o5OTkreDJmN1k2WERiYmJmcGoxdTBhRUZ1YnE3RDZ3Qm56NTdGYXJXV3VYKzVwcEpyRFJnd0lIM0FnQUhKbGNudWJES1pobDA3Q3lxSnJhNVBLVVZzYkN5blQ1OW14SWdSS0tWNDk5MTNlZmZkZHdFd204Mjg5dHByTEZ5NGtOR2pSM1BYWFhjUkVoTENxRkdqS0NnbzBMUHFMMTI2bE1qSVNIMlFvNjRuclhLWFpGV2FwbEVkKzVXLysrNjc4OWd6Qlg4QmJDcStmYTlldlFLQlVRYURZUkRRMjJBdzlEVWFqVXZNWnZON2hZV0ZiNldtcHFiZWFOdnVUZ0pRSWNweGRZOU1Qakt6S0VSSit0N29ObTNhNkFjUEhUcWtaNzR0cVZHalJvd1pNNFl4WThhVWUxTVBEdzk5RDk2MVN1NzlCRXFkRnh3Y1hLSGdwSUprUDNVRFZweE03dVRKa3c3TEpzK2NPWU8vdjcvRDRNamx5NWYxSlk0blQ1N2t0dHR1S3pWNGNzc3R0d0Qyakx2T1p0bmRKTG1XSkxZcXg3Qmh3eWdvS09ES2xTc01IanlZc1dQSGN2ejRjVDNnQ3c0T2RocjhOVy9lbkwvLy9lLzQrZms1TE4wRmU4QjQyMjIzY2V6WU1jQytYTHhGaXhidWxMU3FvU2FyVWlrcEtTbEFDaEFWRUJEUTB0dmJlNHFtYVU4RGs3eTh2Q2FaVEtZNHE5WDY4bmZmZmZmZld1NXJyWkVBVkFnaFJHVTUzUnZ0TFBoMFU3S2Z1b0h3OC9NRDdEUG9YYnQyeGMvUGoxdHZ2WlVISDN5UW1KZ1k1cytmVC92MjdmbisrKzladDI0ZDRlSGhEdGV2V3JXSzJiTm44OXR2djdGeDQwYW5aWVg4L2YwWk1HQUFNVEV4UkVkSDA2RkRCOUxUMDJuU3BBbDMzSEZIWFUrdTVhNkpyVnllQkNZa0pBU3oyY3lTSlV2MHBhdjMzWGNmQ3hZc1lNNmNPUlcrVDNHeXdvOC8vbGcvcHBTaWQrL2VEc2NBL3QvLyszODFsclJxOXV6Wk80OGVQWXJaYks3d2V5bUhzMlJWbGRwajdLNnVMcnVkQnl3d21Vd2pORTJibzJuYVNFOVB6eUVtazJuaHBVdVhYdisvLy91L0s3WGR6NW9tQWFnUVFvaktjb2U5MFZVaCs2a2JtTFp0MnpKaXhBaGVlT0VGbWpScHd2Nzkrd0dZUDM4K3ExYXRZdnIwNldSa1pOQzZkV3ZHang5ZmFpYStaOCtlaElXRmtaK2Z6K0RCZzVrMGFaTFRkbUppWW5qenpUZDU5dGxueWNuSm9WMjdkc1RFeE5UNTVGcnVtdGlxTnQxNjY2MXMyYktGSVVPRzhPaWpqd0pRVUZDZ1B3WVlNV0lFVFpzMlpmWHExV1JtWnBaYTBhR1VjbHB1clNhVFZybEtpV1JWRFkzTllyRjhBTVNaVEthbmdYbWFwczF2MXF4Wm1KK2YzNmlHTmhzcUFhZ1FRb2pLY29lOTBWVWgrNmtib0xsejV6SjM3bHlIWTQwYU5XTFdyRm5NbWpXcjNHc2ZlZVNSVWtFcFFJOGVQUnlDQ2w5ZlgrYk1tVk5xWnV5Zi8veW5KTmR5Z2VUa1pKZFByU21sV2dBRGdBOU9uRGpCOGVQSHljL1A1K21ubitZZi8vZ0hScU5SbjMwTURnN1dINWMwY3VSSWdvS0NBQnlXNEJZVkZaVTZWaHpZMWxUU3FzV0xGejhHSkZWa3o3REpaRnFxYWRwTDVaeVNCeVFCOFVWRlJUdFNVMU12MWNRc2RSMmxMQmJMeHA0OWUyNzM4UERZb0duYVdBOFBqNk9CZ1lGanZ2MzIyMDlxdTNNMVJRSlFJWVFRbFNKN280V29IcEpjcTM2WU1tVUtQWHIwd05QVGsvZmZmNzhpTlRaTEtibmM5cE5QUG1ISmtpVnMyclRKSVdzNDFGelNxaHNseWFySzk5MTMzK1VBNDB3bTAwRk4wOTd5OFBENFI2OWV2UjVQU1VtcGNpcGlkeUlCcUJCQ0NDRWFDajJCVmwwZ3liWHFoME9IRG1Fd0dManZ2dnYwZ0xGa3dIZHQ4RGQ4K0hER2p4L3Y5RjRuVHB4Z3hZb1YvUFd2ZjJYYXRHbE1tVEtGdi96bEwvcnJkVHhwbFNTcnFpU0x4Zkt1eVdRNnFXbmFib1BCc0xOWHIxNlBOWVFnVkFKUUlZUVFRalFVVGhOb1ZkYTFTMnpkaENUWGNoRm4relc5dkx6MDVFVEJ3Y0ZPYTJ5V0xObno0NDgvc25QblRwS1RrL243My8rTzJXeG02TkNoekpremgyKysrVVpmSmw1SGsxYTVaYktxdXNKaXNSem8xYXZYRUlQQjhMR21hZjlqTnB2N0ppY25mMS9iL1hJbENVQ0ZFRUlJMFZEVTF3UmE1WkhrV25YUTc3Ly96dHk1YzJuYnRpMnZ2LzQ2U2luNjlPbkRLNis4b2dlMHpaczNaKzNhdFh6NTVaY0FkVFpwbFNTcnVuRXBLU21KSnBQcE9VM1QzbEZLZmRDcVZhcytkYWwyYW5XVEFGUUlJWVFRRFVWOVRhQlZIa211NVdMNStmbms1K2M3QklLRmhZV01HREVDZ050dnYxMS9EUGJ5UDJQR2pLRmR1M2FzV3JXS1RaczI4ZEZISC9ISko1L3crdXV2NitWSmxGSllyVmFzVmlzZE8zWmsrUERoa3JTcUhydTZISGVBcG1uaC92NytDMzcrK2VmeUVqdTVOUWxBaFJCQ0NORWdTQUl0NFFxVEprM2krKysvZDlnLzZlWGx4YTVkdThxOHhtYXo4ZkRERDJNd0dKZ3dZUUlUSmt3QTdCbHdiVFliU2ltOUhJdW1hWGg0ZUxCcjF5NUpXbFhQV2EzV2x6MDlQWWRybWphdGUvZnVLNDRkTzNhNnR2dmtDaEtBQ2lHRUVFSUlVVGw2UXF2Tm16ZVhldkYvLy9kL3k3M1kyYjVSUUU4SzVJd2tyYXJibEZJYVlNUyt0TCtxS3l6VXlKRWozOGpNekl6Mjl2WitQVFUxdGJwSERFcXVpQ2k0T2loWDR5UUFGVUlJSVlRUW9uTEtUV2pWdm4zN0d1eUtTMGpTcXNyendyNjN2UFhWL3hxcmNwUFZxMWYvZDlteVpZVUdneUUwS3l0cnQ1K2ZYM1YrSDRwL2JzOEE1Nm1sNzdFRW9FSUlJWVFRUWxST2ZVMW9KVW1ycXM0YmUvRDV4WTNjcEdYTGxpeFpzZ1RzQWUzV2F1aVhNOEZBSmhLQUNpR0VFRUlJNFJicWEwSXJTVnBWZFVic2d4SHVvTW96dE5WQkFsQWhoQkJDQ0NFcVFSSmFDU2NNMUdKUVYwbmUxT0tnU1gwWnJSRkNDQ0dFRUVLSU9tUElrQ0hrNTFkdWpDSTFOZFZGdmFrN1pBWlVDQ0dFRUVLSVNxaW1qS2QxVVozSWtscGZaR1JrNkhWZGc0T0R5enh2M0xoeGVvbWM4ZVBIODlWWFgrSGg0Vkh1TlFzWExpUXpNNU1GQ3haVXVEL1haazZ1TFJLQUNpR0VFRUlJVVRuVmt2RzBEcW9UV1ZMZDNTdXZ2TUtpUll1dzJXd1lEQWFXTDEvT3JsMjd1UDMyMndISXpjMmxmLy8rMXcwSXYvakNNWjlSVUZBUWlZbUozSFRUVFFBb3BSZzZkQ2dBZmZ2MkpTa3BDUjhmSC8xOFo4ZnFBZ2xBaFJCQ0NDR0VxSnhxeVhoYWg5VnFsbFIzbDVXVnhVOC8vWVRWYXFXZ29JQlBQdm1FNTU5L3Z0eHI3cnZ2UHF4V3EvNFlTZ2VnMTlJMERROFBELzI1d1dCd2VGN1dzZG9tQWFnUVFnZ2hoQkNWNDA0WlQ2dWlQczNxMXJpdVhidVNtcHFLVW9wLy8vdmY5Ty9mLzdwQjRHZWZmUWJZWnprLysreXpPaGMwVnFmNnNsNWRDQ0dFRUVLSW11Sk9HVThkWEw1OHVTS24xV3FXVkhmWHZYdDNMbDI2UktOR2pmamxsMThZUEhod3BlOXg2ZElscmx5NTRvTGUxVDc1d1JKQ0NDR0VFT0lHNU9YbE9XUXZYYkJnQWQ5Kyt5MWdUL3h5NU1pUjY5N2puWGZlNGNDQkEyVyticlBaT0hueXBQNjhaQ0NabjUvUDRzV0xIYzdQemMwdGRRK3IxY3J3NGNNNWQrN2NkZnNqcWk0a0pJUy8vT1V2TkczYWxDZWZmQktUeVZTaDY4NmNPUVBBcEVtVG1EQmhBdG5aMmVXZUh4UVVwUDhENk4rL2Y3bkgzbjc3N1J0NFY5VkhsdUFLSVlRUVFnaHhBdzRjT01EZXZYdjFEL2lKaVltTUd6Y09nTWFOR3hNWkdVbS9mdjE0OGNVWDhmYjJMblY5ZG5ZMm16ZHZadjM2OVdXMmtaNmV6dlRwMDRtTWpHVEFnQUdFaDRjVEhoNU9XRmdZQlFVRjdOaXhnOW16WndPUWtKREF5cFVyaVl1THc4ZkhoMkhEaGdGUVZGUkVabVltVTZaTUtYWC8zYnQzMy9EWFFmemhoeDkrd0dnMHNuRGhRdjcydDcrVmUyNTJkamFUSjAvV0J3MW16WnBGdDI3ZHJ0dEdjUktqZ29JQ2dvT0Q5ZXk1eFlLQ2dqaDgrREMrdnI0MzhFNnFud1NnUWdnaGhCQkMzSUM0dURqQ3c4TUJPSGZ1SEFVRkJkeDU1NTJBZlQvZ2xpMWIyTEJoQTByWnE1b2NPWEtFcUtnby9mcXNyQ3lNUnFOZWlzT1ovZnYzczJMRkNpSWlJdWpjdVROTGx5NWx3b1FKMkd3Mkhucm9JZjI4aElRRUZpNWN5TktsUy9Yc3ArZlBueTgzb1UxNTVUNUUxWHp6elRlRWhJVHc3YmZmc20zYk5zYU9IVnZtdVRmZGRCTlJVVkVFQkFRUUZCUkVseTVkS3RYV2hRc1g4UFB6YzV0OW94S0FDaUdFRUVJSWNRTlNVMU9Kam81bTNyeDUyR3cycmx5NXdzQ0JBMHVkdDN2M2J1NjQ0dzYyYnQzSy92MzdBVGgxNmhRVEowNWt5NVl0K1B2N2MvcjBhZHEwYVZQcVdwdk5Sa0JBQVBIeDhUUnUzQmlBVmF0VzBiSmxTNGZ6T25YcXhGdHZ2VVZnWUtCK3JMQ3drTWNmZjd6TS9oY1dGbGJwZlF2bkNnb0syTGR2SDJ2WHJtWFlzR0g4OWE5L3BYZnYzblRxMUtuTWF3SUNBcXJjM3BkZmZubEQxOWMwQ1VDRkVFSUlJWVM0QVNYck9jNmJONDlXclZveGFkS2s2MTVudFZxSmpvNG1NaklTZjM5L3JGWXJZV0ZoVHV0RFJrZEg0K1BqUTBSRUJHQmZYbG15dnFPUGo0OWV2a01weFMyMzNNTGV2WHNCOFBMeVlzZU9IV1gyUTJaQXE5Zm16WnZwMkxHalBwTTVjK1pNTWpJeXlNbkp3Y2ZIaDdObnorTHBXYkV3ckxpVzZPKy8vdzVRNnJxZmZ2cUp0V3ZYTW0vZXZPcDlFeTRrQWFnUVFnZ2hoQkRWd0dxMWN2andZWllzV1ZLaDg5OTg4MDFTVTFPSmpZMGxOalpXUDE1eVNTM1lsOTlHUlVXeGJ0MDZsaTVkeXF1dnZncEFVbEtTMDJXWFAvLzhNNU1uVDlhZnl3eG96VXBQVDJmV3JGbjY4OURRVUpSUzNILy8vZVRrNUdBd0dBZ0xDM080NXNTSkU3Um8wUUtEd1lDbWFmcnhpUk1uY3VMRUNheFdLNzE3OTNZWWROaTllemZMbGkxajh1VEozSHZ2dmE1L1k5VkVBbEFoaEJCQ0NDR3F3ZWVmZjA1R1JnYlBQZmNjelpvMWMzanQ0c1dMekpvMWk1RWpSd0t3YytkT2twT1RzZGxzK25KY3E5VkszNzU5U3owSE1CcU5QUC84OHc3M3ZEWlFMYWFVMHBmcGdzeUExclJGaXhhVk9xWnBHZ2NPSEVBcGhaZVhGd2FEWXpHUzFhdFhjK1RJRVI1NjZDR0gxNVl0VzBaT1RnNWVYbDYwYU9GWWV0YmYzNThWSzFhVW1XVjM4dVRKZUhsNVZjTTdxbDRTZ0FvaGhCQkNDRkVOdG0zYnhsTlBQY1doUTRkNC8vMzM5WXkzbHk1ZFlzU0lFZHh6enowQWZQMzExNnhmdjU3MzNudVBvVU9IVnZqK0NRa0plSHQ3Ni90TDkrL2ZYK0VaME9KTXVNN0lER2kxc0FFRjVaMWdOSlpkT25ibHlwVk9qOTk4ODgzY2ZQUE5UbCs3Kys2N3krMlFzMnpIVitWajcyK3RrRHFnUWdnaGhCQ2lRZXJldlhzYnM5bGM1cWYweWtoT1R1YllzV09FaDRjVEdocks2dFdyQWZ0c1pFeE1EQ05IanVUMjIyOEh3R1F5c1diTkdscTFhbFdwTnBLU2toeHFnVmJFcmwyNzJMcDFLd01IRG1UMzd0MU1tRENCZnYzNkVSY1h4KzdkdTltOWV6ZUxGaTFpejU0OWxicXZLS1VBdUZEYm5haWdDMXduV0hZbG1RRVZRZ2doaEJBTlJsQlFVQWVielRaRTA3UnhRTCtyaDkrK2tYc1dGaGF5ZVBGaUprK2VUTk9tVFFrUEQyZnExS2xzMkxDQjMzNzdqWnljSEtaTm02YWY3K25wV1c1R1ZLVVVtcVp4OGVKRmgrV1lhV2xwakJvMVNuOCthTkFncDlmYmJEWjhmSHpJeWNsaDdkcTF4TWZIczMzN2RpSWlJZ2dORFNVdExZMjR1RGhHang3TjFLbFRtVGx6SmkrLy9ETE5temQzcTcyRWRVdytjQVlJQmxvQXBRdStsdUhBZ1FOZFAvbmtrL2tHZzZGZzFLaFJrYjE3OXo3andqNWV1TnJQZkJlMWNWMFNnQW9oaEJDaXdWRkthWUFSKzRkRUwrclBxakFiVUlqOXcyV0JwbW1xbHZ0VEo1ak41cnRzTnR1am1xYU5VMHIxS3Bua3BUb3NYNzRjWDE5ZnZkYWpoNGNIMDZaTlkrclVxWGg0ZUxCeDQ4WksxV2c4ZVBBZ2MrZk9SU25Gbi8vOFo4QytoL1RjdVhOMDY5Wk5QeThoSWFIY0piZzdkKzVrNE1DQk5HN2NHQzh2TDdLeXN2RHo4eU15TWhKTjB6aDU4aVJwYVdsMDZOQ0IyTmhZUHZyb0l3bEFxNjRRZTNDWFJTWCtwcXhjdWRML0gvLzR4eXFsRkxmZWVtdGs3OTY5LzllRmZTejU5NkhXMWwxTEFDcUVFRUtJaHNnTCt5eEY2NnYvTFh0emxuc3BYZ1o0QmpoUExTNnpxMjFtczdrbk1CUjRBcmpyMnFRdjFlWEREei9rWC8vNkY1czJiU0lySzR0UFAvMlVmZnYyY2U3Y09lYlBuOCtWSzFlSWlJaWdTNWN1UFB6d3cvVHAwd2QvZjMvOStoVXJWcFM2WjBoSWlCNTRGdmY3bTIrK29VT0hEZzVaVUV2S3k4c2pQejhmbzlISWp6LytpTkZvSkNRa1JOOTMrTmhqanhFV0Z1WVFzQ3FsbUQ1OU9wNmVuZ1FFQkxoVkxjbTY1dXBnVHo2Vm1GbnMyclZyYzE5ZjM2MkF2MUpxNDhHREIxZHMzNzdkWlgyc0t5UUFGVUlJSVVSRDVJMDkrUHlpdGp2aUlzRkFKZzB3QURXWlRQTTBUWHNDNkZEUmE4eG1jNlZtaWtOQ1FqQ2J6U3hac29UZXZYdGpNcG5Jek16azZhZWZKaWdvaU5HalIvUEFBdy9vd2Q2Z1FZT0lqNDluMDZaTm5EMTcxaUU1VFAvKy9aMjJjVzNBbkoyZHJXZkVkU1lsSllVNWMrWmd0VnJ4OXZibW1XZWVvWFhyMXZyck0yYk1ZTWFNR1JWNmY3Tm56OTU1OU9oUnpHWnpoYzRYbGRlalI0OWJQRDA5UHdaNkFIc3RGc3YxQzhmV0V4S0FDaUdFRUtJaE1tS2YrYXl2NnRPc2JtVzFVa28xcXU1bHRtVnAwNmFOL3ZqUW9VTjY1dHVTR2pWcXhKZ3hZeGd6Wmt5NTkvTHc4T0RvMGFOT1h5dTU5eE1vZFY1d2NEQ0ppWWtWN0xXb1RiMTY5V3BuTUJnK0Fyb0IvOUkwYlFTMW1KVzJwa2tBS29RUVFvaUd5SUNiQm1pWEwxK21TWk1tMXp2Tm0vcXpyN1ZTcnM0a2FiMTY5YnJIWURDTVUwbzlvbWxhdS9LdVNVNU9ybFMwcXBScUFRd0FQaWg1M0ZudzZZNFdMMTc4R0pDa2FacExzcnBXZHNhNVBqR2J6ZjJWVW5IWUI0bDI1dWZuL3pVdExhMUIxY0Zwa0grWWhCQkNDT0YrcXJOa3hyWHk4dkpJVFUzVm55OVlzSUJ2di8wV3NNODBIVGx5NUxyM2VPZWRkemh3NEVDWnI5dHNOb2NTR3Bjdlg5WWY1K2ZuczNqeFlvZnpjM056UzkzRGFyVXlmUGh3enAwN2Q5MytOSEFxSlNYbDgrVGs1T2tXaStWT3BWUWZZSVZTNmorMTNURlhzRnF0WEx4NEVaQ2FudFVsSUNEQWFES1pKcGpONXYrcGp2dTFhOWV1a2Nsa1dnZ2tBYzF0TnR1UzVPVGt4OVBTMGhyY01ua0pRSVVRUWdoUlp3VUZCWFV3bVV6UG04M21MNDFHNHlsZ25TdmFPWERnQUt0V3JkS2ZKeVltNnJPTWpSczNKalkybHRqWVdQTHpuZWNYeWM3T1p2UG16UTU3N3E2Vm5wN094SWtUT1hqd0lJV0ZoWVNIaHhNZkh3OUFRVUVCTzNiczBNOU5TRWhnMUtoUjVPWGxBVEJzMkRDR0RSdEdhR2dvbVptWlRKa3lSVDlXL0UrVXpXS3hmSk9jbkR6VFlyRjAwVFN0cDFKcXNWSXFyVHJiS0RtQVVkTk9uejVOZUhnNEJRVUZQUG5ray9yUFZYbWlvcUt3V3EwMTBEdTM0OUdyVjYvSHZMMjkwelJOZTBjcGRmK04zdEJrTWozWXJGbXpyelJObTZPVXVxQ1VHcEdTa2pLN09qcnJqbVFKcmhCQ0NDSHFGRmVYekhBbUxpNk84UEJ3QU02ZE8wZEJRUUYzM25rbkFGMjdkbVhMbGkxczJMQUJwZXdyQjQ4Y09VSlVWSlIrZlZaV0ZrYWpzZHdrTC92MzcyZkZpaFZFUkVUUXVYTm5saTVkeW9RSkU3RFpiRHowMEVQNmVRa0pDU3hjdUpDbFM1ZnFHVS9QbnovUEYxK1VuUzhwT0RpNDZtKytnVGw2OUdncUVBbEVCZ1lHZGpZWURFOVV4MzNIangvUFYxOTloWWVIUjduZmo0VUxGNUtabWNtQ0JRc3FmTyt5OW9VV2E5U29FVGFiRGFQUnlKbzFhM2pqalRjSUNRa3BjNm0yeldiajQ0OC9adjc4K1JYdVF3T2dtVXltUVpxbXhRS0Ira0ZOdTZOZnYzNStSNDRjeWFyc0RYdjI3R24yOFBENHU2WnBnd0dsbE5vRFRFeEpTWEhKMG1aM0lRR29FRUlJSVdwZFRaWE1LRXRxYWlyUjBkSE1temNQbTgzR2xTdFhHRGh3WUtuemR1L2V6UjEzM01IV3JWdlp2MzgvQUtkT25XTGl4SWxzMmJJRmYzOS9UcDgrN1pDWXBwak5aaU1nSUlENCtIZ2FOMjRNd0twVnEyalpzcVhEZVowNmRlS3R0OTRpTUZEL0RFeGhZU0dQUC81NG1mMlhaWmRWOCsyMzMvNEhlSzI2NzN2dFlFRlFVQkNKaVluY2ROTk5nTDM4eWRDaFF3SG8yN2N2U1VsSkR1VlZuQjBEKzgrUXM1OUxwUlM1dWJuY2YvOGZrM1ZEaGd4eFdPWmQ3Sk5QUHNIUHp3OU4wMHBsMm0yb3J1N0xqTlUwelZrUlZLMmdvTUNFZmVuc2RRVUZCWGxacmRZaEJvUGhSYUE0eFhHcXpXWjdLU1VsWlg5MTlkbWRTUUFxaEJDaVVwUlNHdmJrTGQ1VW90aTJHeWhab0x2Z2FrMDM0V0kxVVRMRG1aSmxOTUJ4aG1uZXZIbTBhdFdLU1pPdVh4WEJhclVTSFIxTlpHUWsvdjcrV0sxV3dzTENuTTVZUlVkSDQrUGpRMFJFQkdBUFNrb0dHRDQrUHR4MzMzMkFQYUM0NVpaYjJMdDNMd0JlWGw0T1MzU3ZkZTJNVzIyVjBWQkt2VlNqRGRZQjk5MTNuNzZVdGZqN1Y5NXNOWUNtYVE3MU9BMEdnOFB6c280cHBiaDgrWEtwbjYrOHZEd2VmUEJCa3BKS3gwZ0ZCUVVFQndmcjF6ejIyR09jT1hNR2dMdnZ2cHZpRlFhRmhZVnMzNzZkRGgwcS9Ldm85Z0lEQTAwR2crSHZ3Q1BscmJSUVNwVWJnTFp1M2RybnR0dHVHNkNVQ3JQWmJJOGJESVptVjY5TDBUUnRaWEp5OGlaQS9wOXlsUVNnUWdnaEtzc0xlL2ErMXRTdlVnOEZ3QVhnREhDZUJsZy9zYVpkWGM1YW95VXpyc2RxdFhMNDhHRTlNTDJlTjk5OGs5VFVWSDJQYUxHU1MyckJ2dncyS2lxS2RldldzWFRwVWw1OTlWVUFrcEtTU2dVWkFELy8vRE9USjAvV244c01hTjMxMldlZkFmWUJoYzgrKzh6cDk5UFZHalZxUkdGaElUYWJEWVBCUUdKaUluZmRkUmYrL3Y2bHp0MjVjeWNBano3NktPdldyZFAzTFQvNjZLTVlqZlhsejNuNUFnTURPM3Q0ZUN3Q2hsZmtmRTNUZWhRLzdObXpad3VEd2RCS0tYV253V0RvQXd6UU5LMFBZTHo2ZHl4WEtmVVBUZE5XV0N5V1E2NTVCKzVOQWxBaGhCQ1Y1WTA5K0N4L2lOOTlCUU9aU0FEcWNwcW1rWnljN1BLU0djNlVWVWJqODg4L0p5TWpnK2VlZTQ1bXpabzVYSFB4NGtWbXpackZ5SkVqQWZzSCtlVGtaR3cybTc0YzEycTEwcmR2MzFMUEFZeEdJODgvLzd6RFBhOE5WRXYwVDErbUM1V2ZBWFYxR1kzeW1NM21OMnE2emJyazBxVkwrUGo0MEtoUkk1ZTFVWEtwTGRnSE9KbzJiY3FsUzVkbzBxUUo4K2JOWTkyNmRVNEQwR0xaMmRrT1AyTUZCUVVOSmdBMUdBemZVNG5WTzVxbWpUYWJ6UThBclFCbjM5aUx3TCtWVWg5WXJkYTQ3Nzc3THFkNmVsby9TUUFxaEJDaXNvellaejdycS9vMHErc3VWRXBLeXVmQTV3QW1rNm0zcG1sUFhBMUdPOWRrUjdadDI4WlRUejNGb1VPSGVQLzk5L1c2anBjdVhXTEVpQkhjYzg4OUFIejk5ZGVzWDcrZTk5NTdUOS9MVnhFSkNRbDRlM3ZyKy9qMjc5OWY0Um5ROGpMZHlneG83U3BlMGpwcDBpUXlNako0KysyM3l3MUFnNEtDSEo3Mzc5Ky8xRGtsajAyZVBKa3BVNlpndFZyeDl2YldsOXJhYkRiNjlldUgwV2pFMzkrZmMrZk84ZjMzMzNQWFhYZlJwVXVYTXR2UHlzcWlvS0NBbTIrK1dUOVdXRmpZWUFKUW04MDIyTVBEb3pmUVNTblZDMmdIK0dtYVZsWlEyaGhvcjVRcTBEVHRKNlhVS2VDVXBtbGZBWWVTazVPL3I1bWUxdzhTZ0FvaGhLZ3NBMjRhb0YyK2ZMbk1ySkFsZUZOLzlyVzZKWXZGOGczd0RUQXpLQ2lvaDgxbWV3SjRWTk8wQUZlMm01eWN6TEZqeDFpMGFCRk5talJoOWVyVnZQamlpeWlsaUltSlllVElrZHgrKyswQW1Fd20xcXhaUTZ0V3JTclZSbEpTVXJtQmdUTzdkdTFpNjlhdDdOdTNqNGlJQ1BiczJjT3hZOGQ0NVpWWDhQUzBmNVE3Y09BQWUvYnNJVFEwdEZMM0ZqZHU3Tml4ZXMzV1diTm0wYTFidCt0ZVU3d2ZzM2gvWm5IMjNHSkJRVUVjUG53WVgxOWZoK3R5Y25MMFJFWUFWNjVjMGZjUnQyM2JsdFRVVk41OTkxMVdyRmpodE4zQ3drSThQVDA1Y3VRSUFRRUJsRno2ZnVYS0ZaZk8ydFlsMzM3NzdTZkFKOWNjMWdJREF6c1pESWFlU3FuT0JvT2hMZEJPS2RVT2FBdVlMUmJMOThoZXpoc21BYWdRUXRTZzd0Mjd0ekVhalk4a0p5ZS9YZHQ5cVM1NWVYbWtwNmZUbzRkOWk4eUNCUXNJRFEwbE1EQ1FvMGVQVWxSVVJMOSsvY3E5eHp2dnZFTzdkdTBJQ1FseCtyck5adVAwNmRPMGJkc1djQXdrOC9QeldiRmlCYk5uLzFGU0xUYzN0OVFITjZ2Vnl2RGh3OW15WlV1cHJLT2k3bkpWeVl4ckZSWVdzbmp4WWlaUG5relRwazBKRHc5bjZ0U3BiTml3Z2Q5Kys0MmNuQnltVFp1bW4rL3A2VW1uVHAzS3ZKOVNDazNUdUhqeG9rT20wYlMwTkVhTkdxVS9IelJva05QcmJUWWJQajQrNU9Ua3NIYnRXdUxqNDltK2ZUc1JFUkdFaG9hU2xwWkdYRndjbzBlUFp1clVxY3ljT1pPWFgzNlo1czJiYysrOXpoSjVDbGVKaW9vaUlDQ0FvS0NnU2c4dVhMaHdBVDgvdndydkc3MXc0UUl0V3Z5eEFDVXJLMHNQU0h2MjdNbGJiNzNGNE1HRENRZ0lvTEN3a0x5OFBMNzc3anNBbm4zMldiNy8vbnQ5UUdQSWtDSDZmYXhXS3dVRkJmcU1md09scm1aRi9vK1Qxd3lBaGdTZjFVSUNVQ0dFY0xHZ29LQU9OcHR0aUtacDQ0RGlTS3plQktBSERoeGc3OTY5dlAyMi9TMGxKaVl5YnR3NEFCbzNia3hrWkNUOSt2WGp4UmRmZFByaEpqczdtODJiTjdOKy9mb3kyMGhQVDJmNjlPbEVSa1l5WU1BQXdzUERDUThQSnl3c2pJS0NBbmJzMktFSG9Ba0pDYXhjdVpLNHVEaDhmSHowWll0RlJVVmtabVl5WmNxVVV2ZmZ2WHYzRFg4ZGhPdTVxbVFHd1BMbHkvSDE5V1hzMkxFQWVIaDRNRzNhTktaT25ZcUhod2NiTjI2c1ZIS1pnd2NQTW5mdVhKUlMvUG5QZndic2UwalBuVHZuTUVPV2tKQlE3aExjblR0M01uRGdRQm8zYm95WGx4ZFpXVm40K2ZrUkdSbUpwbW1jUEhtU3RMUTBPblRvUUd4c0xCOTk5SkVFb0RVc0lLRHFFL05mZnZsbHBhNy84Y2NmYWQrK3ZiNWY4N3Z2dnRObjVSczFha1JCUVlGZWkzYkJnZ1VjUEhpUUhqMTZNRzNhTklLQ2dnZ0lDR0RyMXExY3ZIalJZYlk4THk4UGIyOXZLY3RTTmx0dGQ2QStrUUJVQ0tTc2hLaCtaclA1THB2TjlxaW1hZU9VVXIzcVNvWlBWNGlMaXlNOFBCeUFjK2ZPVVZCUXdKMTMzZ2xBMTY1ZDJiSmxDeHMyYkNqT2VNcVJJMGVJaW9yU3I4L0t5c0pvTk9vZm1welp2MzgvSzFhc0lDSWlnczZkTzdOMDZWSW1USmlBeldaelNPS1NrSkRBd29VTFdicDBxYjRzN2Z6NTgrV1dSQ2l2WUx4b0dENzg4RVArOWE5L3NXblRKckt5c3ZqMDAwL1p0MjhmNTg2ZFkvNzgrVnk1Y29XSWlBaTZkT25Dd3c4L1RKOCtmUnlTdXpoYjdoZ1NFcUlIbnNVZjZyLzU1aHM2ZE9oUXFyWmpzYnk4UFBMejh6RWFqZno0NDQ4WWpVWkNRa0wwZlhtUFBmWVlZV0ZoRGdHclVvcnAwNmZqNmVsSlFFREFEUVZEb25vVlo2VDkvZmZmQWZUbDBzVisrdWtuMXE1ZHk3eDU4eXA4ejYrKytvckF3RUNpb3FJNGZQZ3dqUm8xWXNHQ0JadzhlWkxWcTFjVEVCREFwNTkreXRDaFEvbnR0OTk0KysyMzZkNjl1OTZmdDk5K20yM2J0ckYrL1hwOTM3RFJhT1RvMGFNT002dEN1SklFb0VMWVNWa0pjY1BNWm5OUFlDandCSEJYUXhsSlRrMU5KVG82bW5uejVtR3oyYmh5NVlyVFF1bTdkKy9tamp2dVlPdldyWHFHMEZPblRqRng0a1MyYk5tQ3Y3OC9wMCtmcGsyYk5xV3V0ZGxzQkFRRUVCOGZyOXhWaEZJQUFDQUFTVVJCVkdkdFhMVnFWYW1sdEowNmRlS3R0OTRpTURCUVB5YmxLOFQxOU83ZEc1UEpSR1ptSms4Ly9UUkJRVUdNSGoyYUJ4NTRRQS8yQmcwYVJIeDhQSnMyYmVMczJiTU9NK25PRXNnQXBXYVRzck96OVl5NHpxU2twREJuemh3OTBjd3p6enlqbDhnQW1ERmpScmtETmFKMm5EaHhnaFl0V21Bd0dCejJWRTZjT0pFVEowNWd0VnJwM2J1M3c4REQ3dDI3V2Jac0daTW5UNjd3akhWV1ZoYUppWW5NbURHRGtTTkhVbFJVaEtlbko3Lzg4Z3VUSmszaWhSZGVJQ0FnZ0Jrelp0QzJiVnQrL1BGSE9uYnNDTmovaGo3NzdMUDg4c3N2Yk5pd2dTNWR1dkQrKysveit1dXZvMmthWGw1ZVJFWkdWdThYUm9neVNBQXFoSjJVbFJCVlpqS1o1bW1hOWdSUTRlcmRaclBaYldlalEwSkNNSnZOZXAzRWtnWFI1ODJiUjZ0V3JaZzBhZEoxNzJPMVdvbU9qaVl5TWhKL2YzK3NWaXRoWVdHbENxd0RSRWRINCtQalEwUkVCR0JQMEZIeXc1eVBqNDllQUY0cHhTMjMzTUxldlh1QnlwZXZtRDE3OXM2alI0OWlOcHV2K3g3Y25WTHFwZHJ1UXkyeWNmVnZZc2xCajBPSERqbGRLdDZvVVNQR2pCbkRtREZqeXIycGg0ZUgwNTlod0dIdkoxRHF2T0RnWUJJVEV5dlM5NHJJUjVZTjFvalZxMWR6NU1nUkhucm9JWWRCaDJYTGxwR1RrNE9YbDFlcDJVVi9mMzlXckZpQnlXUnllcy9Ka3lmajVlWGxjT3lubjM3aW9ZY2Uwc3NERmMrb25qOS9uakZqeHZEb280OEM4UExMTHpONzltenV1KzgrUGFtUXdXQWdPanFhWnMyYTZUUHFvMGVQWnRpd1lSUVZGZUhyNjFzcjlVdEZ3eVFCcUJCMlVsWkNWTW5WWmFXdGxGS042dk15MjRxd1dxMGNQbnhZRDB5djU4MDMzeVExTlpYWTJGaGlZMlAxNDlmV1JkeS9mejlSVVZHc1c3ZU9wVXVYOHVxcnJ3TDJiS0lWTFY4aE02RENpZUlWSWc3cVVSS1dDOGlnb3l2cEF4Z3JWNjUwZXNMTk45L3NVT2FrcEx2dnZydmNtenZicTk2clZ5ODkyVnRKZ1lHQkRxcys3ci8vL2xKMVFvRlNLMFkwVFN0ek9UZ3lnQ0ZjU0FKUUllenFWRmtKcTlWS1JrWUd6WnMzcDdDd3NOUW9hQlZJV1FrWDBUU041T1RrU1lEV3ExZXZld3dHdzdpcnRRdmJsWGRkY25LeTIwYXJTcWtXd0FEZ2c1TEhQLy84Y3pJeU1uanV1ZWYwRWZwaUZ5OWVaTmFzV1l3Y09SS0FuVHQza3B5Y2pNMW0wNWZqV3ExVyt2YnRXK281MlBjb1BmLzg4dzczdkRaUUxkRS9oK0xxbFowQlhieDQ4V05Ba3FacHBZS1Qrc2hzTnI5UjIzMm9KZm5ZdHljRVl4K2txeStSWno1L2JMM0lyK1crMUdkT0J6QmNyUVpuS1dVQVE3aU1CS0NpMnRXWE1oT3BxYWxPUnhwcnd1blRwNWsrZlRvZmZ2Z2g0ZUhoakJremhyQ3dzSEt2aVlxS1l0NjhlYktFcHZhb2xKU1V6NEhQQVV3bVUyOU4wNTY0R294MnJ1VysxWWh0MjdieDFGTlBjZWpRSWQ1Ly8zMTlKdW5TcFV1TUdER0NlKzY1QjRDdnYvNmE5ZXZYODk1Nzd6RjA2TkFLM3o4aElRRnZiMjk5ZituKy9mc3JQQU5hbkFuWEdaa0JiYkFLc1gvSXpxTCtKcCtUSDI3WGtRRU1JYXBJQWxCUkxlcGptWW54NDhmcmhhSEx5NUs1Y09GQ01qTXpXYkJnUVlYdlhkYitvR0tOR2pYQ1pyTmhOQnBaczJZTmI3enhCaUVoSVhyZHcydlpiRFkrL3ZoajVzK2ZYK0UrQ05leVdDemZBTjhBTTRPQ2duclliTFluZ0VjMVRhdVhLU3FUazVNNWR1d1lpeFl0b2ttVEpxeGV2Wm9YWDN3UnBSUXhNVEdNSERsU0x4VmdNcGxZczJZTnJWcTFxbFFiU1VsSmxhNnhWMXp2YnQrK2ZVUkVSTEJueng2T0hUdkdLNis4b3UrZk9uRGdBSHYyN0hFb1NTRHF2NnRad2ZPUkQ5bWlhbVFBUTRncWtnQlVWRmxES2pOeGJRbUhvS0FnRWhNVDllTFBTaWw5SnFkdjM3NGtKU1U1N0t0d2RnenNnYU96YktGS0tYSnpjeDMyY0F3Wk1vVExseStYT3ZlVFR6N0J6ODhQVGRPa2ZsY2RkZlRvMFZRZ0VvZ01EQXpzYkRBWW5xanRQbFdud3NKQ0ZpOWV6T1RKazJuYXRDbmg0ZUZNblRxVkRSczI4TnR2djVHVGs4TzBhZFAwOHowOVBlblVxVk9aOTFOS29Xa2FGeTllZFBpWlRrdExjMGppTW1qUUlLZlgyMncyZkh4OHlNbkpZZTNhdGNUSHg3TjkrM1lpSWlJSURRMGxMUzJOdUxnNFJvOGV6ZFNwVTVrNWN5WXZ2L3d5elpzM2wvcUpRb2dLa1FHTUcxWUllT1huNTlmWXZ1dUNBbjFGY1ZHTk5DaktKQUdvcUpTR1VHYml2dnZ1dzJxMTZvK2hkQUI2TFUzVEhKWUNHZ3lHVWtzRG5SMVRTbkg1OHVWU002SjVlWGs4K09DREpDVWxsV3Fyb0tDQTRPQmcvWnJISG51TU0yZk9BUGFrQnNVREFZV0ZoV3pmdnAwT0hTcWNtRlhVZ0crLy9mWS93R3UxM1kvcXRIejVjbng5ZlJrN2RpeGczNk0wYmRvMHBrNmRpb2VIQnhzM2JxelUwdkNEQnc4eWQrNWNsRko2SGNXTEZ5OXk3dHc1dW5YcnBwK1hrSkJRN2hMY25UdDNNbkRnUUJvM2JveVhseGRaV1ZuNCtma1JHUm1KcG1tY1BIbVN0TFEwT25Ub1FHeHNMQjk5OUpFRW9FSUlVUU9VVXYrbmFWcW5uMy8rV2E4YjdXcS8vZlpiOGNPZmE2UkJVU1lKUUVXRjFQY3lFeVhMU256MjJmL1AzcjNIVlZYbWl4Ly9yQTFzUUJGdlk1ald6MUxMREJYMlJzWnNTdTBFL2J4TGttSTJNWGJ4bG1OUlk0bGh2eU02NXJYSk5NdExHdVVjcnlOZXh0dEpJNVhUNlRnamJCVEptdEU2YXBhSmhJSnkyYkRYOC9zRFdjT1dpNkJzWU1QMy9YcjVrcjMyV3M5Nk51d042N3VlNS9sKy93c29HZVg4ci8vNnIzcFpVK25qNDBOUlVaRlJ4UHJnd1lOMDc5N2RxZkI1cVMxYnRnQXdkT2hRVnF4WVlkU01HenAwcUpGcXZUR1hsV2ppWlNUcTNiWnQyL2ppaXk5SVNFZ2dKeWVIdzRjUHMyZlBIaTVjdU1EczJiTXBLQ2dnSmlhR2J0MjY4Y1FUVHhBYUd1cjBQbDZ5WkVtNU5zUEN3b3pBcy9RbTE5R2pSK25TcFV1bEdSdno4L01wTEN6RWJEWnordlJwekdZellXRmh4bWRnMUtoUlJFUkVPSDJlbFZKTW1USUZUMDlQQWdNRENReHNsTE9qaFJDaXdkRTBiUXZ3WmtKQ0FtKzk5WmF4Sk1KVmlvdUwyYmh4SXdCS3FmMHVQWm00S1FsQXhVMDE5VElUMmRuWitQcjZHclcwWE9IR2RPbjc5KytuWmN1V1pHZG40K2ZuUjN4OFBDdFdyS2d3QUMyVm01dnJsUG5UYnJjYkY5OUN1RXJ2M3IyeFdDeGN1WEtGNTU1N2pwQ1FFS0tpb2hnd1lJQVI3QTBjT0pEdDI3ZVRrSkRBK2ZQbm5jb0xQUHJvb3hXMmUrUHNpdHpjWENNamJrWFMwdEtZTVdNR0RvY0RiMjl2bm4vK2VlTm1ETURVcVZPWk9uWHE3YnhVSVlRUXRVUXB0UVNJM3JWcjExMkhEaDJpVTZkT3hyS20ybmIxNmxYT25Udkg1Y3VYVVVwZDFIVzlVYzFDY2tjU2dJcWJhZ3BsSm00c0sxRTZwWFg4K1BGY3ZueVpsU3RYVmhtQWhvU0VPRDJ1NktLNjdMWUpFeVl3Y2VKRTQySzVkS3F0cnV2MDZkTUhzOWxNUUVBQUZ5NWM0T1RKazNUdjNyM0s1Q3M1T1RuWTdYYW5lbU5GUlVWR0FOcll5MG8wNFRJUzljV29mM2YzM1hjYkc1T1NraXBjeStQajQ4T1lNV01ZTTJaTWxZMTZlSGhVbXFDcjdOcFBLSi9JcTIvZnZodzhlTEE2ZmE4T3FYOG5oQkF1WkxQWk1udjA2UEd3Mld4ZWxadWJHMzdpeEFsWFR6ZHpBSWVVVXBPT0hUdDIzc1huRWpjaEFhaW9pU1pSWnVMcHA1OG1MeThQZ0duVHBqbXRPYXRNNmNWdzZmck0wdXk1cFVKQ1FraE9UcVpaczJaT3gxMjdkczNwamw5QlFZRXh4YkJUcDA2a3A2ZXpaczJhQ3FjcFFrbVE2ZW5weVpFalJ3Z01ES1RzQ0hWQlFZRkxSMjFGazFaaC9idTZTaVJSQjZUK25SQkN1TmlKRXlmT0FZTjY5dXpaMm1ReUJYcDRlRlNjNnY4R1Nxbm1RSFBnbXFacDEyNjJmM0Z4OFRVUEQ0OXZiRFpibzd3Sjc0NGtBQlczckxHV21aZzVjeWFCZ1lHRWhJVFV1T1JEWm1ZbS92NysxVjQzbXBtWlNidDI3WXpIT1RrNVJrRGFxMWN2bGkxYnhxQkJnd2dNREtTb3FJajgvSHlPSHo4T3dFc3Z2Y1RKa3llTk1oTkRoZ3d4Mm5FNEhOanQ5c1lVRUlpR1JlcmZDU0dFcUJYcDZlblp3SC9WZHo5RTNaRUFWTlNLeGxSbTRuWVNrZnpQLy94UGpZNC9mZm8wblR0M050WnJIajkrM0tpVjZPUGpnOTF1TjlhdHpaa3poODgvLzV5ZVBYc3llZkprUWtKQ0NBd01aUDM2OVdSbFpUblZNTXpQejhmYjIxdktzZ2hYa2ZwM1FnZ2hoTGdsRW9DS1d0Y1l5MHdBUmtiYVgzNzVCYUJjeHJidnZ2dU9Eei84a1BqNCtHcTMrYmUvL1kyZ29DQm16cHhKY25JeVBqNCt6Smt6aHpObnpyQjgrWElDQXdNNWZQZ3d3NFlONDlLbFM2eGN1WkllUFhvWS9WbTVjaVViTm14ZzFhcFZGQldWWEMrYnpXWlNVbEtjUmxhRnFFMVMvMDRJSVVSOUNRNE9ma1hUdEJoTjB6NU1UVTFkV04vOUVUVW5BYWdRTi9qMjIyOXAxNjRkSnBQSmFVM2xpeSsreUxmZmZvdkQ0YUIzNzk1TzVTQjI3TmpCbi83MEp5Wk1tRkR0T29JNU9Ua2NQSGlRcVZPbkVoa1pTWEZ4TVo2ZW52ejAwMCtNSHorZVYxNTVoY0RBUUtaT25VcW5UcDA0ZmZvMFhidDJCVXFDejVkZWVvbWZmdnFKMWF0WDA2MWJOelp1M01paVJZdlFOQTB2THk5aVkyTnI5eHNqaEJCQ0NGSFBUQ1pUSytBZXBWVHIrdTZMdURVU2dBcHhnK1hMbDNQa3lCSEN3OE9kcHJEKzZVOS80dHExYTNoNWVaVWJYUXdJQ0dESmtpVllMSllLMjV3d1lRSmVYbDVPMjc3NzdqdkN3OE5wMDZZTjhLOFIxWXNYTHpKbXpCaUdEaDBLd091dnY4NzA2ZE41NUpGSGpLUkNKcE9KV2JObTBhWk5HeVBUYlZSVUZDTkdqS0M0dUpobXpaclZTLzFTSVlRUVFnaFgwalJ0aWE3ckNVcXBLL1hkRjNGckpBQVZvb1JSVm1McDBxVVY3dENxVlN1bk1pZGxQZlRRUTFVMlhyYnVZYW5nNEdCNjl1eFpibnRRVUJCQlFVSEc0Lzc5KzVlckV3clF2bjE3cDhlYXBqbU55dDVBeWtvSUlZUVF3dTJscEtSY0FTVDRkR09OSlhHRUVMZXJ3cklTcmxhSG81UlNWa0lJSVlRUVF0UTdHUUYxRTBvcHU2WnA1cnFzN1ZoWWFPUVhhUXJaSUtXc2hCdFRTbDNUTksxNWJtNnVVMTFWVjdwMnpTZzlsbDhuSnhSQ0NDR0VKQ0ZxQkNRQWRST2FwcDBHdXA4L2Y1NHVYYnJVeVRrdlhib0VnRkxxaHpvNVlmMlNzaEx1N1JqdzhLbFRweXBkaDF2YmZ2akIrRmo4czA1T0tJUVFRZ2hKUXRRSVNBRHFKcFJTR3pSTm03MWl4UXJtenAxckpKNXhsZUxpWXRhdVhWdjZjSjlMVDlZQVNGa0o5NlpwMmtmQXczUG56aVV1TG80dVhicmc3Ky92a25OZHZYcVY3Ny8vbm9VTFMyNjZLcVUydU9SRVFnZ2hoQ2hIa2hDNVB3bEEzWVJTYXBtbWFkRkpTVWxkSDMvOGNkcTNiMCt6WnMxY2NxNzgvSHgrL3ZsbnJsNjlXanI2MmVocWVvckdKVFUxZFozVmFoMzYvZmZmajN6eHhSZnI3THhLcWM5dE50dmlPanVoRUVJSTBjUkpFaUwzSndHb20waExTN3ZjcTFldjMzaDZlcjZUbDVjMzVydnZ2blAxejg2aGxOcm1jRGhlUFg3OGVKMG41eEdpaG9wVFUxT2pyRmJyczBxcEY0QWdUZFA4WEhFaXBWUWVjQUw0MkdhenJRR0tYWEVlSVlRUVFvakdTQUpRTjNMOCtQR0x3TFBkdW5WN3FYbno1dmNXRnhkWGF3alV3OE1qRWNEaGNFUlJqWFdBSGg0ZStVcXBNMmxwYVpkdnI4ZEMxS25pMU5UVWo0R1BhM0tReFdMNUhzQm1zOTNya2w0SklZUVFvdFpJRWlMM0p3R29HL3IyMjI5emdlUFYzZDlxdGQ0SmtKZVg5N2RUcDA3SkdrY2h5dEEwN1o3NjdvTVFRZ2docWtlU0VMay9DVUNiQUtYVVBRQVNmQXBSWHVublF3Z2hoQkFObnlRaGNuOFNnRFlCTnB2dFRIMzNRWWlHU2o0ZlFnZ2hoUHVRSkVUdXI3SFVPaFJDQ0NHRUVFSUkwY0RKQ0dnVFVKcGt4VzYzZDh2SXlMRFhkMytFYUVna0NaRVFRZ2poUGlRSmtmdVRBTFFKS0UyeVVsaFlxTlZ2VDRSb2VDUUprUkJDQ09FK0pBbVIrNU1BdEFtUUpFUkNWRTZTRUFraGhCRHVRNUlRdVQ4SlFKc0FTYklpUk9Yazh5R0VFRUs0RDBsQzVQNGtDWkVRUWdnaGhCQkNpRG9oSTZCTmdDUWhFcUp5a29SSUNDR0VjQitTaE1qOVNRRGFCRWdTSWlFcUowbUloQkJDQ1BjaFNZamNud1NnVFlBa0lSS2ljcEtFU0FnaGhIQWZrb1RJL1VrQTJnUklraFVoS2llZkR5R0VFTUo5U0JJaTl5ZEppSVFRUWdnaGhCQkMxQWtaQVcwQ0pBbVJFSldUSkVSQ0NDR0UrNUFrUk81UEF0QW1RSklRQ1ZFNVNVSWtoQkJDdUE5SlF1VCtKQUJ0QXBSU3dRQ25UcDJTMFU4aGJsRDYrUkJDQ0NGRXcyZTMyMWQ0ZVhsdEx5Z291RmpmZlJHM1JnTFFKc0Jtc3gycjd6NEkwVkRKNTBNSUlZUndIeWRPblBnWitMbSsreUZ1blNRaEVrSUlJWVFRUWdoUkoyUUV0QW13V0N3MkFMdmQza2VTRUFuaHJQVHpZYlBaTFBYZEZ5R0VFRUpVeldxMVRsUktUUUxXMm15MlpmWGRIMUZ6RW9BMkFacW1CWU1rSVJLaUlxV2ZEeUdFRUVLNGhmYWFwZ1VycFRyVWQwZkVyWkVBMUwxNEJBY0hqelNaVEpPQjNrQ0xtaHpzNys5ZllMVmFiN3FmVXVvYWtLWnAyb3JVMU5TTlFQRXQ5VllJTnlCSmlJUVFRZ2ozSVVtSTNKOEVvTzdEdzJLeC9GblR0REd1UHBHbWFjMkIzd0Mvc1Znc1kyMDIyM0FrQ0JXTmxDUWhFa0lJSWR5SEpDRnlmeEtBdWdtTHhUSlcwN1F4ZDk5OU56Tm16S0I3OSs3NCsvdTc1Rnk1dWJuODg1Ly9aT0hDaGZ6em4vOGNGQndjSEpPV2xyYllKU2NUUWdnaGhCQkNOQmtTZ0xvSlRkUEdBN3oxMWx1RWhJUzQ5Rnd0V3JUQWFyVXlhOVlzbm5ubUdUUk5ld2FRQUZRMGRMYzFSYjI2WklxNkVFTGNuRktLblR0M3NtM2JOdjd4ajM5UVVGRGdrdlA0K1BqUXVYTm5Sb3dZZ1ZJS1RaTjBGNDJkSkNGeWZ4S0F1Z21sbEVYVE5PNjc3NzQ2TytmZGQ5OE5nS1pwOTlmWlNZVzROVEpGWFFnaEdvalNRREErUHQ3bDV5b29LT0RycjcvbTY2Ky9OczR0R2oxSlF1VG1KQUIxRTVxbStRRXVtM1pia2ViTm01ZCsyYXpPVHRxQUtLVTB3QXg0QTE0MHpMcTVPbEFFRkFKMlRkT2E1RjllbWFJdWhCQU5SK2tvNUwzMzNrdGNYQnhkdTNhbFJRdVhURXJoNnRXcmZQLzk5eXhjdUpDdnYvNWFBdEFtUUpJUXVUOEpRSVdvbkJmUURyanIrdi9tK3UxT2hleEFKdkFEY1BINjR5WkhwcWdMSVVURFVUb0NHaGNYaDhYaTJoTExmbjUrOU96Wms1a3paekoyN0ZpWmd0c0VTQklpOXljQnFCQ1Y4NllrK1B5cXZqdFNEWDJCS3pUUkFGU21xQXNoUk1QVHRXdlhPanZYWFhmZFZXZm5Fa0xjbm9ZNHBWQ0loc0pNeWNpbk8yaW9JN1IxUXFhb0N5RkV3MUU2Q3VtcWFiY1ZLZk03V1RSeVZxdDFvc1Zpc1Zrc2xxbjEzUmR4YXlRQUZhSnlKbHdZMUdWblo5ZG1jOTdJNTFrSUlZUVFqVjk3VGRPQ0FVbEM1S1prQ3E0UTFaU1ZsY1daTTJld1dxMjEwdDc4K2ZQcDNiczNvMGFOS3ZmY2tDRkRTRXhNeE52YnUxYk81UzRzRnN2alFMSE5adnNTeVN6YllMbEpncTViSVVtOWhCQ2lnWk1rUk81UEFsQWhxdW5peFl0TW56NmR1TGc0Qmd3WVFHaG9LQjA2bE54ODAzVWRrK2xmMStDNXVia2tKU1V4YU5BZ1k1dWZueDlidG13eEhvOFlNYUxTVWRETGx5OGJVNWo2OXUxYmFaL0dqaDNMMUttTmFnYktJRTNUL21DeFdINEJOZ0dKdWJtNXlhZE9uU3FzNzQ0SkorNlFvT3RXU0ZJdklZUm80Q1FKa2Z1VEFGU0lhdXJldlR1TEZpMWl3NFlOREJnd2dCWXRXckJqeHc0QXdzUEQyYjkvdjdIdnYvM2J2d0ZRV0ZoSVVsSVNBUDM3OTJma3lKSGwybDJ6WmcwQWE5ZXU1ZTIzMzJiKy9QbEdRUHZ1dSsrU21KakluWGZlQ1VCZVhoNlBQdm9vS1NrcExuMnQ5VTNUdERiQVpHQ3l2NzkvanNWaStZdFNhdXZGaXhjUC92ampqM24xM1QvaFZnbTZia1dUVHVvbGhCQkN1SklFb0VMVVFIQndNTUhCd2NialBYdjJrSkNRd0pVclZ4ZzllalFBbXpkdnJ2VDR4TVJFa3BPVCtlYWJieGcvZmp3QW4zenlDZjcrL3JScTFZcWNuQnkrKys0N0hBNEhkcnVkeno3N2pKZGZmdG0xTDZyaDg5YzA3WGxOMDU1djM3Nzl0ZmJ0MjIvWGRmMHYrZm41bjMvNzdiZTU5ZDI1SnNxZEVuVGRpc1kwcWl1RUVJMksxV3FkcUpTYUJLeTEyV3pMNnJzL291WWtBQlhWWXJWYW05eGFxTEN3TUt4V0t3c1hMbVRmdm4yODk5NTcrUHY3czJuVEptT2Z3WU1ITTNqd1lNTER3NnNNUE12cTA2Y1BIMy84TWM4Kyt5dy8vL3d6dTNmdlp2WHExUUE4OE1BRHBLZW5vNVRpdi8vN3YzbjAwVWZ4OFBDNGFadlRwMC9ma3BLU1VtdnJVeHV3NXNBekpwUHBtZWJObXhkWUxKWmRTcW5xZmVORmJYSnBnaTVYdW5yMUtuNStmamZiVFpKNkNTRkV3OVZlMDdSZ3BaUWtJWEpUOGdkV2lHb1lPSEFnZS9mdUpUTXowMm43Nk5HakdUMTZ0REVDT25yMGFNNmNPV004bjVPVFEzaDRPT0hoNGVUbDVURml4QWhHalJwRlZsWVdVVkZSdlB6eXl4UVdGaElkSGMySUVTUG8wYU1IMmRuWitQajQ4Tk5QUHptdElSWE9sRkltVGRQYWFKcld2cjc3MHRUbDUrZVRucDV1UEo0elp3N0hqaDBESUNVbGhTTkhqdHkwalk4KytvZ0RCdzVVK3J5dTYwNmZyYXRYcnhwZkZ4WVdzbURCQXFmOTgvTEt6OVIyT0J3OCtlU1RYTGh3NGFiOWNVY1dpK1Z4aThYU0g3bTVMSVJveE94Mit3cWxWSEJCUWNIUyt1Nkx1RFh5UjBwVVMycHFxbGJmZmFoclNxbDJRRC9nTDVYdGM3TlJUMzkvZjJOdGFQLysvWTAxbzFVNWYvNDhpWW1KUFB2c3M5WHU2NElGQzBZQmh6Uk55N3pwemcyWXhXSlpyR25hSDZyWUpSODRCR3d2TGk3ZW5KNmVuZzFndFZybGoxQTlPbkRnQUx0MjdXTGx5cFVBSER4NGtMRmp4d0lsdGZsaVkyUHAwNmNQcjczMldvV1puWE56Yy9uMDAwOVp0V3BWcGVjNGRlb1VVNlpNSVRZMmxuNzkraEVkSFUxMGREUVJFUkhZN1hZMmI5N005T25UQWRpM2J4OUxseTVsNjlhdCtQcjZNbUxFQ0FDS2k0dTVjdVVLRXlkT0xOZCtkVDZiYmtDU2VBa2gzSW1uMVdwOVZpbjFJaENrYVZxTmlybjYrdnBXZCtaWG5sSXFnNUlwdTJzb3lYWXU2cEVFb0VMY0FsM1hqYW14a1pHUnh0ZXRXcldxOGlJYUlEUTBsTHZ2dnR0cFcyWm1Kc25KeVFEODg1Ly94R3cyOC9iYmIvUG1tMis2b1BmdVJTbDFUZE8wSkYzWHR4WVZGVzNOeU1pNGV2T2pSRjNhdW5VcjBkSFJBRnk0Y0FHNzNjNjk5OTRMbEV3clg3ZHVIYXRYcjBhcGtwbjhSNDRjWWViTW1jYnhPVGs1bU0zbUtqTTY3OSsvbnlWTGxoQVRFOFA5OTkvUDRzV0xlZUdGRjlCMW5mRHdjR08vZmZ2MjhmYmJiN040OFdKOGZYMkJrZ3pXWDMxVmViNmtxakpOdXlOSjRsVzVSbHhDcUNwU1hrZzBSSjVXcTNVejhHUnAxbjhYYXFacFdpZ1FhckZZbnJMWmJJT1FJTFJlU1FBcVJEWHB1bzZ1NjZ4ZHV4WmZYMTlhdEdnQmxFei8yN1ZyRjBDMXBzeTJhdFdLeE1SRXAyMmxXWE1Camg0OVNsaFlHTWVPSFdQRGhnMDgvZlRUdGZncTNFWU9jRUFwdFNVek0zUEhEei84a0YvZkhSS1ZTMDlQWjlhc1djVEh4NlByT2dVRkJUejIyR1BsOXR1eFl3Y2RPM1prL2ZyMXhzeUFzMmZQOHVLTEw3SnUzVG9DQWdJNGQrNWN1UnMwVVBMNUN3d01aUHYyN1RSdlhuS1QvUDMzMzZkOWUrY1oyUGZkZHgvTGxpMGpLQ2pJMkZaVVZHUWtDYXRJVVZHanZnNlJKRjdPR21zSm9hcEllU0hSNEZpdDFtZUJKKys5OTE3aTR1TG8ycldyY1YxVjI2NWV2Y3IzMzMvUHdvVUwrZnJycngrM1dDeC9zTmxzODExeU1sRXRFb0FLVVUwMm04Mm83eGtSRVdHTThHUm1abFo1Y1h1anNobHpTNVZlQU52dGR2YnMyY09ISDM3SWlCRWorTzF2ZjB2djNyMjU3Nzc3YXUrRk5HeGY2YnIrWkZGUjBaNk1qQXkzdVVocWFrbTZ5aWJvQXB6S0FzWEh4OU9oUXdjankzTlZIQTRIczJiTklqWTJsb0NBQUJ3T0J4RVJFUldXR1pvMWF4YSt2cjdFeE1RQUVCSVNZb3h3UXNsVXJFY2VlUVFBcFJTdFc3YzJiZ3g1ZVhsVk9WMyt4aEhRUnB6VVM1SjROZjRTUWxXUjhrS2l3VkJLdmFocEduRnhjVmdzRnBlZXk4L1BqNTQ5ZXpKejVrekdqaDJMcG1sUEF4S0ExaU1KUUlXb3BxNWR1eElaR2NtMGFkT0lqNC9uNFljZkJxQmR1M2FWWHR5V0ppRUM2Tml4SXdBdFc3WXN0My9wQ09pbm4zNUsxNjVkNmRhdEd3Q3Z2dm9xbHk5ZjV0cTFhL2o2K25MKy9IazhQUnZ2eDlabXMyMnQ3ejZJVytkd09FaE9UallDMDV0NTc3MzNTRTlQWjk2OGVjeWJOOC9ZWG5aS0xaUk12NTA1Y3lZclZxeGc4ZUxGdlBYV1d3QWNPblNvd2l6UlAvNzRJeE1tVERBZU4vRVIwQXFWSnZFQ21sb1NyOFplUXFncVRXWEVWN2lISUNpNXRxb3JkOTExVittWFRlYXVma1BWZUs5a2hhaGxMVnUyNU0wMzMrVElrU01jUFhxVXVMZzRBR09VcGJpNEdFOVBUeTVmdm13RWlkdTJiU3MzbmJDcUVkQlRwMDR4YmRvMFkvdnc0Y05SU3RHL2YzK3VYYnVHeVdRaUlpTENaYTlSM0pxbWxxU3JzZ1JkWDM3NUpaY3ZYK2Izdi84OWJkcTBjVG9tS3l1TGFkT21FUmtaQ2NDV0xWdElUVTFGMTNWak9xN0Q0ZURYdi81MXVjY0Fack81WEUzY0d3UFZNdjB6cHVsQ3pVZEEzVFdwbHlUeHFoYTNMU0ZVRlNrdkpOeE5hY0loVjAyN3JVaVp2d3UrVmUwblhFOENVQ0ZxYU4yNmRjeWFOWXRtelpvNWJSODNiaHhuejU1RjB6VGpJcnVpdFd4dDI3WXRkekZjZWlFOWYzNzVHU0dhcG5IZ3dBR1VVbmg1ZVdFeXlmV0RhSmcyYk5qQTczNzNPNUtTa3RpNGNhT1I4VFk3TzV1UkkwY2Fzd2IrL3ZlL3MyclZLajc1NUJPR0RSdFc3ZmIzN2R1SHQ3ZTNzYjUwLy83OTFSNEJMYzJFVzVIR1BBSXFTYndhTmwzWE9YZnVISjA2ZFFLY0E4bkN3a0tXTEZsaVpIZUdrdkpDTi83dEtTMHZ0RzdkdW5Kcm9tK1h4V0o1SENpMjJXeGZBc1cxMnJnUW9zbVNBRlNJeXVsVXNGWm02ZEtsRlFhQmYvN3puNnZWNk42OWU4dHRLeDN4cVl6WmZOTWI5b1dVOUZlSWVwR2Ftc3FKRXllWVAzOCtmbjUrTEYrK25OZGVldzJsRkhQbnppVXlNcEk3Nzd3VEFJdkZ3Z2NmZkVDSERqV3JJWDdvMENGamVucDFKU1ltc243OWV2YnMyVU5NVEF3N2QrN2t4SWtUdlBIR0c4Wk1oUU1IRHJCejUwNkdEeDllbzdZYk1FbmlWYzkrL3ZsbkprNmNTR0ppWXBVM0RkMmd2SkNVOXFsRUk4Nm9MRm1UaGN0SkFDcEU1VW96QnpwcG9DT1FtVWhpQ1ZGUGlvcUtXTEJnQVJNbVRLQmx5NVpFUjBjemFkSWtWcTllemFWTGw3aDI3UnFUSjA4Mjl2ZjA5S3d5c1paU0NrM1R5TXJLY3ZxOFpXUms4TlJUVHhtUEJ3NGNXT0h4dXE3ajYrdkx0V3ZYK1BEREQ5bStmVHViTm0waUppYUc0Y09IazVHUndkYXRXNG1LaW1MU3BFbTgrdXFydlA3NjY3UnQyNWJmL09ZM3RmQWRxVGR1bWNTclBwMDllNVpYWG5tRlRaczJWZWRHWDdVRkJBU3dmZnYybSs1My8vMzN1MFY1SVNudFU2SEdtbEZac2lZTGw1TUFWSWpLRlZMeUM3Z3ZKWDljdk91M094VXE1RjkvS0pyOEhXbFJQOTU5OTEyYU5XdG1sQXp5OFBCZzh1VEpUSm8wQ1E4UEQ5YXVYVnZoVk5uS2ZQNzU1OFRGeGFHVU1oSjBaV1ZsY2VIQ0JSNTg4RUZqdjMzNzlsVTVCWGZMbGkwODl0aGpORy9lSEM4dkwzSnljdkQzOXljMk5oWk4wemh6NWd3WkdSbDA2ZEtGZWZQbXNYdjNicmNPUUNXSlY4MWR1WEtGczJmUDF0djUzYlM4a0pUMktkSFlNeW8zK3F6SlhidDI5Vzdac21XYjR1TGlOaDRlSG0wY0RvZXZwbW1lSnBQSncrRndlSnBNSmcrbGxLWnAybFZOMDY0NkhJNnJtcVpkMVhYOXl2SGp4ek1CR1IyK1JSS0FDbEc1SWtxQ3V4d2E3dlNhc2xObEd1OUNOdEZnYmR1MmpTKysrSUtFaEFSeWNuSTRmUGd3ZS9ic1N2SGt2d0FBSUFCSlJFRlU0Y0tGQzh5ZVBadUNnZ0ppWW1MbzFxMGJUenp4QktHaG9RUUVCQmpITDFteXBGeWJZV0ZoUnVCWk9nSjY5T2hSdW5UcDRsUjZwYXo4L0h3S0N3c3htODJjUG4wYXM5bE1XRmlZTWFvMWF0UW9JaUlpbkFKV3BSUlRwa3pCMDlPVHdNQkFBZ01EYSszN0lxclBhclU2cm85NksvNTFRYWVVVWx4L3JBREtUQVUwdHBYdUJLaUtucit4bmZEd2NLMTM3OTZlcFZtWHg0MGJCL3hydExDMEJGQlJVUkdyVjY5bXo1NDlaR1ptMHJadFc1NTg4a2xlZU9FRlRDWVQ2ZW5wakJzM2pxVkxsL0x1dSs5eS92eDVRa05EbVQxN05xMWF0VEtlVDA1T3BsbXpadWk2enFlZmZrcGlZaUkvLy93emJkdTI1WjEzM21IRGhnMTFWbDRvUGo1KzdsZGZmWFhGWXJFVVZmRDlLdjFHT1gwL2xWSmRLajFCaWFaYzJxZXhaMVJ1VEtPNjVWaXQxaHlnaFZMSytMdFE5dTlENmRlYXBwWGJaaktac0ZxdGVVcXBmMnFhOWcrbDFMZWFwcDNRZFQwMUxTM3RGQktZM3BRRW9FSlU0dm9mNTBKa1pGR0lTdlh1M1J1THhjS1ZLMWQ0N3JubkNBa0pJU29xaWdFREJoaC9yQWNPSE1qMjdkdEpTRWpnL1BuelRtdlZIbjMwMFFyYnZYR3FlMjV1cnBFUnR5SnBhV25NbURFRGg4T0J0N2MzenovL2ZObVUrMHlkT3BXcFU2ZmV6a3NWTGxBYVAyb2xWM21sLzBxMzNmVDRtdTZqbE1MaGNCaVBFeElTR0RkdUhGOTk5WlhURk55NWMrZnk5ZGRmODZjLy9Zbk9uVHZ6OWRkZkV4c2JTM0Z4c2ROMDhwMDdkN0pxMVNxS2k0dUppWWxoMGFKRnpKMDd0MXdmM24zM1hRNGRPc1NjT1hNSURBems3Tm16K1ByNjFtbDVvYnk4dlB1TGk0c3IvWjVWdEwwNjM5OVNUYkMwajl0bVZKYXN5UUMwQUFxVVVyOW9tdmFMVWlvTHlLUGtacjd4VDlNMGxGSytRTE15LzFwcm10WlIwN1FnSUtqMGMySXltYmkrWGpvWitFOWdqODFtTzFQbnI4d05TQUFxaEJDaXBvd0VYV1V6UFNjbEpSbVpiOHZ5OGZGaHpKZ3hqQmt6cHNwR1BUdzhqQkdvRzVWZCt3bVUyNjl2Mzc0Y1BIaXdPbjJ2RGtucVZVYzBUU00xTmJXaStkbGxnMUVOWU1DQUFWcHVicTRHVUZCUW9BRVVGaFpxeGNYRlduRnhzUVlRRUJDZ0FSUVZGV2tPaDBNREtIM080WEJvYjd6eFJydCsvZm85REh4YVdaOHVYNzdNcmwyN1dMTm1EZmZmZno4QXZYcjFZdEtrU1N4YnRzd3BBSjA4ZWJKUmNtamN1SEhNbVRPblhIdTV1YmxzMnJTSkR6NzR3SmhDMjdselorUDV1aW92TkdUSWtCbDVlWG0ydzRjUFh3Ync5UFRVcmlmU0tVMm9BK0MwemRQVGN3b1FWZWxKcnBmMjBYVTl1Ymk0ZU51SkV5ZE9RcE1yN1dQWXUzY3Znd1lOTWg2bnBLVFFxMWN2dnYzMlczcjA2RkZ1LzR5TURCNTg4RUVqMEQ5eTVBaHQyN1oxcW8xNStQQmhIbnJvSWN4bWM0UE5tdXh1MlpLVlV1VGw1Zm5mN3BUeFhyMTYzZUhoNGRGRjA3UnVTcWxmQTcwMFRlc0pqTGorRDR2RjhqZWwxUHFpb3FKTkdSa1pGMnFoKzQyQ0JLQkNDQ0ZxcXNJRVhSVUZuMjVLa25yVnY3TFRRUUdxZFlQaGh4OStxUEw1cUtnb2IwcEdPU3IxMDA4L29aUnlDaElCL3MvLytULzg4c3N2NlBxLzdrM2NjY2NkeHRmdDJyVWpMeS9QNlhtQTgrZlA0M0E0S3MzZ1hGZmxoZnIxNjNlcVg3OStxVFdwYjJ1eFdFYmNPQW9xcFgwcU4zZnVYQ01BUFhYcUZKczNieVk0T0pqVnExZnorT09QbDh1MHZYVHBVbnIwNkdITXpqaDM3aHl4c2JHc1dMR0NidDI2OGZQUFA3Tmd3UUxXclZ0SG16WnRHbkxXWkxmS2xxeHBHcld4WHZuNDhlTVhLVW5VOUJXUVVOcDhjSEJ3RVBDVXlXUWFDUFEybVV5L05wdk5DNjFXNnlkRlJVWEwwdFBUMDIvMzNPNU9BbEFoaEJBMTVRNEp1bTZGSlBVU3RHdFhzcXp2ekprelRxTldQL3p3QXdFQkFVN1R3NjlldldxTU1KMDVjNFk3N3JpajNQVHgxcTFiQXlVWmR5dGFaK3dtNVlXa3RFOE5LS1dZTjI4ZTU4NmRZK1RJa1NpbFdMTm1EV3ZXckFIQWFyWHk3Ly8rNzd6OTl0dEVSVVhSdlh0M3dzTENlT3FwcDdEYjdmenl5eThBTEY2OG1OallXR09VdmFGblRaWnN5UUNvdExTME5DQU5tQmtZR05qZTI5dDdvcVpwendIanZieTh4bHNzbHEwT2grUDE0OGVQZjEvUGZhMDNFb0FLSVlTb0tYZEkwSFVySktsWEUrUHY3dytVckNGKzRJRUg4UGYzNTFlLytoV1BQLzQ0YytmT1pmYnMyWFR1M0ptVEowK3lZc1VLb3FPam5ZNS8vLzMzbVQ1OU9wY3VYV0x0MnJVTUd6YXMzRGtDQWdMbzE2OGZjK2ZPWmRhc1dYVHAwb1ZUcDA3aDUrZEh4NDRkRzNwNUlTbnRVdzBqUm96QWJyZFRVRkRBb0VHRGVQcnBwL242NjYrTmdLOXYzNzRWQm45dDI3YmxqMy84SS83Ky9rNVRkNkVrWUx6ampqczRjZUlFVUxKZXVWMjdkdTZVTlZteUpRUFhwOTNHQTNNc0ZzdElUZE5tYUpvVzZlbnBPY1Jpc2J5ZG5aMjk2SC8vOTM4TDZydWZkVTBDVUNHRUVEVWlDYnBFWTlHcFV5ZEdqaHpKSzYrOGdwK2ZIL3YzN3dkZzl1elp2UC8rKzB5Wk1vWExseTl6MTExM01XN2N1SEpya1h2MTZrVkVSQVNGaFlVTUdqU0k4ZVBIVjNpZXVYUG44dDU3Ny9IU1N5OXg3ZG8xN3Jubkh1Yk9uZHZneXd1NWEya2ZxOVhxOGl5a1lXRmhXSzFXRmk1Y2FFeGRmZVNSUjVnelp3NHpac3lvZGpzUFBmUVFVTEordEpSU2l0NjllenR0QS9oLy8rLy8xVm5XNU9uVHAyOUpTVW5CYXJWVys3VlVvYUpzeVRWS2N0VUk2RGFiN1MvQVZvdkY4aHdRcjJuYTdEWnQya1Q0Ky9zLzFkUkdReVVBRlVJSUlVU1RGUmNYUjF4Y25OTTJIeDhmcGsyYnhyUnAwNm84ZHZEZ3dlV0NVb0NlUFhzNkpjcHExcXdaTTJiTUtCZVkvT2QvL3FlVUYycGtmdldyWDdGdTNUcUdEQm5DMEtGREFiRGI3Y2JYQUNOSGpxUmx5NVlzWDc2Y0sxZXVsRXVxcHBRcU41VWJxTk9zeWE1U0psdHlVNlZzTnR2YVhyMTZiZkx3OEZpdGFkclRIaDRlS1VGQlFXT09IVHYyV1gxM3JxNUlBQ3FFRUVJSVVRK2t2SkJycEthbXVueG9UU25WRHVnSC9PWGJiNy9sNjYrL3ByQ3drT2VlZTQ2Ly92V3ZtTTFtWS9TeGI5Kyt4dGRsUlVaR0VoSVNBdUEwQmJlNHVMamN0dExBdHE2eUppOVlzR0FVY0tnNlNhc3NGc3RpVGRQK1VNVXUrY0FoWUh0eGNmSG05UFQwN0xvWXBXN0lqaDgvZmcwWWE3RllQdGMwYlptSGg4ZGZnNE9EUjZlbHBkMXlKaWgzSWdHb0VFSUlJWm9LbzRSUVF5RGxoUnFIaVJNbjByTm5Uenc5UGRtNGNXTjFhbXlXVTNhNjdXZWZmY2JDaFF0SlNFZ2dJQ0RBYWIrNnlwcDh1eVJiY3ZYWWJMWTFGb3ZsaktacE8wd20wNWJnNE9CUlRTRUlsUUJVQ0NHRUVFMUZoU1dFYXVyR0tiWnVRc29MdVVoU1VoSW1rNGxISG5uRUNCakxCbnczQm45UFB2a2s0OGFOcTdDdGI3LzlsaVZMbHZEYjMvNld5Wk1uTTNIaVJQN3YvLzIveHZNTlBHdXlaRXUrQlRhYjdVQndjUEFRazhtMFY5TzBQMXV0MWwrbnBxYWVyTzkrdVpJRW9FSUlJWVJvS2hwckNhR3FTSGtoRjZ0b3ZhYVhsNWVSbktodjM3NFYxdGdzV3pQMjlPblRiTm15aGRUVVZQNzR4ejlpdFZvWk5td1lNMmJNNE9qUm84WTY1UWFhTlZteUpkK210TFMwZ3hhTDVmZWFwbjJrbFBwTGh3NGRRaHR6NlJvSlFJVVFRZ2pSVkRUV0VrSlZrZkpDRGRBdnYveENYRndjblRwMVl0R2lSU2lsQ0EwTjVZMDMzakFDMnJadDIvTGhoeC95UC8velB3QU5ObXV5dTJaTGJtaXVUOGZ0cDJsYWRFQkF3SndmZi95eHFuVzFiazBDVUNHRUVFSTBDVkpDU0xoQ1lXRWhoWVdGVG9GZ1VWRVJJMGVPQk9ET08rODB2b2FTK3JOanhvemhubnZ1NGYzMzN5Y2hJWUhkdTNmejJXZWZzV2pSSXFNOGlWSUtoOE9CdytHZ2E5ZXVQUG5razVJMXVaRnpPQnl2ZTNwNlBxbHAydVFlUFhvc09YSGl4TG42N3BNclNBQXFoQkJDQ0NIRUxSby9manduVDU1MFdqL3A1ZVZGWW1KaXBjZm91czRUVHp5QnlXVGloUmRlNElVWFhnQktNdURxdW81U3lpakhvbWthSGg0ZUpDWW1TdFprTjZTVTBnQXpKVlArYnpielFrVkdScjV6NWNxVldkN2Uzb3ZTMDlOdjVRZFdkdGFEL2ZxTnR3WkZBbEFoaEJCQ0NDRnF4c2lvL09tbm41Wjc4ai8rNHorcVBMaWlkYU9Ba1JTb0lwSTEyVzE1VWJMbS9LN3IvNXVyMm5uNTh1WGYvK2xQZnlveW1VekRjM0p5ZHZqNys5ZDBYVzFwc3JVZmdJczB3T1JqRW9BS0lZUVFRZ2hSTTFWbVZPN2N1WE1kZHNVbEpHdHk3ZkdtSlBqOHFqbzd0Mi9mbm9VTEYwSko0THIrTnM3YkY3aENBL3c1U2dBcWhCQkNDQ0ZFelRUV2pNcVNOYm4ybVNsNWo5UzFtNDYyMWhjSlFJVVFRZ2doaEtpWnhwcFJXYkltMXo0VExnd0VzN096YWQyNmRVVlBlZE5BMzVjTnNsTkNDQ0dFRUVJSTBkaGtaV1dSbXBwYWErM05ueitmTFZ1MjFGcDdkVUZHUUlVUVFnZ2hoS2laR2lXV2NTTU5Qb0dOdTd0NDhTTFRwMDhuTGk2T0FRTUdFQm9hU29jT0hZQ1M3TWhsRTFUbDV1YVNsSlRFb0VHRGpHMStmbjVPQWVlSUVTUEl6czZ1dXhkUUN5UUFGVUlJSVlRUW9tWnFsRmpHRFRYWUJEYnVybnYzN2l4YXRJZ05Hell3WU1BQVdyUm93WTRkT3dBSUR3OW4vLzc5eHI3LzltLy9CcFRVbWsxS1NnS2dmLy8rVG5WbFM2MVpzd2FBdFd2WDBxcFZLMWUvak5zaUFhZ1FRZ2doaEJBMVUxK0paZXBLWXhyVmJYQ0NnNE1KRGc0Mkh1L1pzNGVFaEFTdVhMbkM2TkdqQWRpOGVYT2x4eWNtSnBLY25NdzMzM3pEK1BIakFmamtrMC93OS9kdjhNRW55QnBRSVlRUVFnZ2hhc3FsaVdWYzZlclZxOVhacmNFbXNIRm4rL2J0WTlDZ1FVUkZSVGx0SHp4NE1KczNiNlpseTVaczNyeTV5dUN6Vko4K2ZmanFxNjhvS0NqZ3pKa3o3TjY5MnhneGJlamtqU1dFRUVJSUljUnR5TS9QSnowOTNYZzhaODRjamgwN0JrQktTZ3BIamh5NWFSc2ZmZlFSQnc0Y3FQUjVYZGM1YythTThiaHNJRmxZV01pQ0JRdWM5cy9MeXl2WGhzUGg0TWtubitUQ2hRczM3WStvZlFNSERtVHYzcjFrWmpxWGtCMDllalNqUjQ4MlJrQkhqeDd0OUxQT3lja2hQRHljOFBCdzh2THlHREZpQktOR2pTSXJLNHVvcUNoZWZ2bGxDZ3NMaVk2T1pzU0lFWFg5c21wTXB1QUtJWVFRUWdoeEd3NGNPTUN1WGJ0WXVYSWxBQWNQSG1UczJMRUFORy9lbk5qWVdQcjA2Y05ycjcyR3QzZjVrcUc1dWJsOCt1bW5yRnExcXRKem5EcDFpaWxUcGhBYkcwdS9mdjJJam80bU9qcWFpSWdJN0hZN216ZHZadnIwNlVESlNOdlNwVXZadW5VcnZyNitSbEJTWEZ6TWxTdFhtRGh4WXJuMlM5Y2hpcnAzc3hGUGYzOS9ZMjFvLy83OTNmNW5KUUdvRUVJSUlZUVF0MkhyMXExRVIwY0RjT0hDQmV4Mk8vZmVleThBRHp6d0FPdldyV1AxNnRVb3BRQTRjdVFJTTJmT05JN1B5Y25CYkRZemRlclVTcyt4Zi85K2xpeFpRa3hNRFBmZmZ6K0xGeS9taFJkZVFOZDF3c1BEamYzMjdkdkgyMisvemVMRmkvSDE5UVZLTXE5KzlWWGwrWkw2OXUxNzZ5OWUzREpkMS9IdzhBQWdNakxTK0xwVnExWlYzb3dBQ0EwTjVlNjc3M2JhbHBtWlNYSnlzbXM2VzRza0FCVkNDQ0dFRU9JMnBLZW5NMnZXTE9MajQ5RjFuWUtDQWg1NzdMRnkrKzNZc1lPT0hUdXlmdjE2WTBUcjdObXp2UGppaTZ4YnQ0NkFnQURPblR0WExyQ0FrbUFsTURDUTdkdTMwN3g1Y3dEZWYvOTkycmR2NzdUZmZmZmR4N0pseXdnS0NqSzJGUlVWR2NsdEtsSlVWSFJMcjF2VW5LN3I2THJPMnJWcjhmWDFwVVdMRmtESk5PcGR1M1lCT0pWZHFVeXJWcTFJVEV4MDJ1WXVhMEFsQUJWQ0NDR0VFT0kycEtTa0dGL0h4OGZUb1VNSEl6dHBWUndPQjdObXpTSTJOcGFBZ0FBY0RnY1JFUkZPN1pXYU5Xc1d2cjYreE1URUFCQVNFbUtNY0FMNCt2cnl5Q09QQUtDVW9uWHIxa1pBNCtYbFZlVTBUeGtCclRzMm04Mm83eGtSRVdHTWxHZG1abFo1aytCR1pUUG1sbktYR3drU2dBb2hoQkJDQ0ZFTEhBNEh5Y25KTEZ5NHNGcjd2L2ZlZTZTbnB6TnYzanptelp0bmJDODdwUlpLcHQvT25EbVRGU3RXc0hqeFl0NTY2eTBBRGgwNlpFemJMT3ZISDM5a3dvUUp4bU1aQVcwNHVuYnRTbVJrSk5PbVRTTStQcDZISDM0WWdIYnQybFY2azZBMENSRkF4NDRkQVl5TXVXWEpDS2dRUWdnaGhCQk55SmRmZnNubHk1ZjUvZTkvVDVzMmJaeWV5OHJLWXRxMGFVUkdSZ0t3WmNzV1VsTlQwWFhkbUk3cmNEajQ5YTkvWGU0eGdObHM1dVdYWDNacTg4WkF0WlJTeXBpbUN6SUMycEMwYk5tU045OThreU5Iam5EMDZGSGk0dUlBak5IcTR1SmlQRDA5dVh6NU1wNmVKYUhhdG0zYnlrM0xsaEZRSVlRUVFnZ2htcmdOR3pid3U5LzlqcVNrSkRadTNHaGt2TTNPem1ia3lKSEdhTmZmLy81M1ZxMWF4U2VmZk1Ld1ljT3EzZjYrZmZ2dzl2WTIxcGZ1MzcrLzJpT2dWWlhuY0pmQXBURlp0MjRkczJiTm9sbXpaazdieDQwYng5bXpaOUUwemJoWlVkR2E0TFp0MjVhN3FWRFpEWW1HUmdKUUlZUVFRZ2pSSlBYbzBlTnVzOWs4T0RVMWRlWHR0cFdhbXNxSkV5ZVlQMzgrZm41K0xGKytuTmRlZXcybEZIUG56aVV5TXBJNzc3d1RBSXZGd2djZmZFQ0hEaDFxZEk1RGh3N1JyVnUzR2gyVG1KakkrdlhyMmJObkR6RXhNZXpjdVpNVEowN3d4aHR2R0NOc0J3NGNZT2ZPblF3ZlByeEdiWXRxMFFIN2pSdVhMbDJLeVdRcXQvT2YvL3puYWpXNmQrL2VjdHRLUjg2dks3eCs3Z1pIQWxBaGhCQkNDTkZraElTRWRORjFmWWltYVdPQlB0YzMzMVlBV2xSVXhJSUZDNWd3WVFJdFc3WWtPanFhU1pNbXNYcjFhaTVkdXNTMWE5ZVlQSG15c2IrbnB5ZjMzWGRmcGUwcHBkQTBqYXlzTEtjZ0pTTWpnNmVlZXNwNFBIRGd3QXFQMTNVZFgxOWZybDI3eG9jZmZzajI3ZHZadEdrVE1URXhEQjgrbkl5TURMWnUzVXBVVkJTVEprM2kxVmRmNWZYWFg2ZHQyN2I4NWplL3VaMXZoU2pQRG1UZXVMR2k0TE9XWlZKQjROc1FTQUFxaEJCQ0NDRWFOYXZWMmwzWDlhR2FwbzFWU2dWcm1sYXI3Yi83N3JzMGE5YU1wNTkrR2dBUER3OG1UNTdNcEVtVDhQRHdZTzNhdFJWT2xhM001NTkvVGx4Y0hFb3BJN0ZNVmxZV0Z5NWM0TUVISHpUMjI3ZHZYNVZUY0xkczJjSmpqejFHOCtiTjhmTHlJaWNuQjM5L2YySmpZOUUwalRObnpwQ1JrVUdYTGwyWU4yOGV1M2Z2bGdDMDloVUNQd0I5Z1hhQTk0MDdIRGh3NElIUFB2dHN0c2xrc2ovMTFGT3h2WHYzL3VFMno1ZDUvWnlGdDlHT3kwZ0FLb1FRUW9nbVJ5bWxBV1pLTGdhOUFKY1BSOVFSSFNpaTVNTFRybW1hcXVmKzFCdXIxZG9MR0FZOEEzUjMxWWpUdG0zYitPS0xMMGhJU0NBbko0ZkRodyt6Wjg4ZUxseTR3T3pac3lrb0tDQW1Kb1p1M2JyeHhCTlBFQm9hU2tCQWdISDhraVZMeXJVWkZoWm1CSjZsL1Q1NjlDaGR1blJ4S3IxU1ZuNStQb1dGaFpqTlprNmZQbzNaYkNZc0xBeXoyUXpBcUZHamlJaUljQXBZbFZKTW1USUZUMDlQQWdNRENRd01yTFh2aXpBVVVSSVE1bERCNzVxbFM1Y0cvUFd2ZjMxZktjV3ZmdldyMk42OWUvL0hiWjZ2N08rQUJybTRWd0pRSVlRUVFqUkZYcFNNUnR4MS9YOXovWGFuMXBSTzkvc0J1RWdEbllMblNoYUxKVjdUdEdlQUx0VTl4bXExMWloUUR3c0x3MnExc25EaFFucjM3bzNGWXVIS2xTczg5OXh6aElTRUVCVVZ4WUFCQTR4Z2IrREFnV3pmdnAyRWhBVE9uei9QeElrVGpiWWVmZlRSQ3M5eFk4Q2NtNXRyWk1TdFNGcGFHak5tek1EaGNPRHQ3YzN6enovUFhYZmRaVHcvZGVwVXBrNmRXcTNYTjMzNjlDMHBLU2xZcmRacTdTOHFkLzBtVUNFVmpFWSs4TUFEYlpzMWE3WWVDRkJLcmYzODg4K1hiTnEwcWM3N1dOY2tBQlZDQ0NGRVUrUk5TZkQ1VlgxM3hFWDZBbGRvZ2dFbzBFRXA1VlBiMDJ3clV6WkRhVkpTa3BINXRpd2ZIeC9HakJuRG1ERmpxbXpMdzhPRGxKU1VDcDhydS9ZVEtMZGYzNzU5T1hqd1lEVjdMZXBiejU0OVczdDZldTRGZWdLN2JEYmIrUHJ1VTEyUkFGUUlJWVFRVFpHWmtwSFB4cW94amVyV3lQVUxlUzA0T1BoaGs4azBWaWsxV05PMGU2bzZKalUxdFViUnFsS3FIZEFQK0V2WjdSVUZuKzVvd1lJRm80QkRtcWFWUzU1VEcybzY0dHpZQkFjSDMyTXltWFlERHdKZmFKbzJrZ2Fhc2RZVkpBQVZRZ2doUkZOa3drMER0S3RYcitMbjUzZXozYnhwUE90YWI0VktTMHY3RXZnU3dHS3g5TlkwN1pucndlajk5ZHkzbThyT3pxWjE2OWJWM3QvaGNIRDU4bVhhdG0xTFVWRVJYbDVlTHV5ZHVCMVdxL1ZScGRSV1NtNFNiU2tzTFB4dFJrWkdnMXlyNlNwTitSZVRFRUtJVzZDVTBwUlMza29wZjZWVVc2VlV1MGJ5ciszMTErUjlQVUdOYUFCNjlPaHh0OVZxblhqelBXOVBmbjQrNmVucHh1TTVjK1p3N05neG9HU3E0NUVqUjI3YXhrY2ZmY1NCQXdjcWZWN1hkYzZjT1dNOHZucjFxdkYxWVdFaEN4WXNjTm8vTHkrdlhCc09oNE1ubjN5U0N4Y3UzTFEvNGw5c050dlIxTlRVVjIwMld6ZE4wM29wcFJZb3BUSnFxLzJzckN4U1UxTnJxem5tejUvUGxpMWJxcjMvdVhQbmlJNk94bTYzOCt5eno3SjkrL2FiSGpOejVrd2NEc2Z0ZExOUkN3d01ORnNzbGhlc1ZtdjFDblBleEQzMzNPTmpzVmplQmc0QmJYVmRYNWlhbWpvNkl5T2p5VTJUbHhGUUlZUVFOU1hKVzRSTHVhSk80ODBjT0hDQVhidDJzWEpseVdrT0hqekkyTEZqQVdqZXZEbXhzYkgwNmRPSDExNTdyY0pwbHJtNXVYejY2YWVzV3JXcTBuT2NPbldLS1ZPbUVCc2JTNzkrL1lpT2ppWTZPcHFJaUFqc2RqdWJOMjltK3ZUcFFFbDVqYVZMbDdKMTYxWjhmWDBaTVdJRUFNWEZ4Vnk1Y3NVcGlVMnBIVHQyM1BiM29TbElTVWxKQjJLQjJLQ2dvUHROSnRNenQ5dm14WXNYbVQ1OU9uRnhjUXdZTUlEUTBGQTZkT2dBbE54NEtKdFFLRGMzbDZTa0pBWU5HbVJzOC9QemN3bzRSNHdZUVhaMmRyWFA3K1BqZzY3cm1NMW1QdmpnQTk1NTV4M0N3c0lxSFNuWGRaMjllL2N5ZS9ic21yN1Vwc0FqT0RoNHBNbGtlaHZvcXBTNm5aSW9BRmdzbHNjMVRYc1g2S21VdXFpVW1wQ1dsdFprUDdBU2dBb2hoS2dwU2Q0aWFwMnI2elRlek5hdFc0bU9qZ2Jnd29VTDJPMTI3cjMzWGdBZWVPQUIxcTFieCtyVnExR3FaT25ha1NOSG1EbHpwbkY4VGs0T1pyTzV5aXlqKy9mdlo4bVNKY1RFeEhELy9mZXplUEZpWG5qaEJYUmRKenc4M05odjM3NTl2UDMyMnl4ZXZOZ291WEh4NGtXKytxcnlqMXpmdm4xdi9jVTNZY2VPSGZzSDhPKzMyMDczN3QxWnRHZ1JHelpzWU1DQUFiUm8wY0s0SVJBZUhzNysvZnVOZlV2THF4UVdGcEtVbEFSQS8vNzlHVGx5WkxsMjE2eFpBOERhdFd0cDFhb1Z1cTd6MkdPUGxkdFBLVVZlWGg3OSsvYzN0ZzBaTXNScGxMM1VaNTk5aHIrL1A1cW1sY3UwMjhScEZvdGxvS1pwODRBZ1k2T21kZXpUcDQvL2tTTkhjbXJhWUs5ZXZhd2VIaDUvMURSdEVLQ1VVanVCRjlQUzBseXl0dFpkU0FBcWhCQ2lwaVI1aTZnMVZxczFEaGZYYWF5TzlQUjBaczJhUlh4OFBMcXVVMUJRVU9HRi9vNGRPK2pZc1NQcjE2ODNnb3F6WjgveTRvc3ZzbTdkT2dJQ0FqaDM3cHhUWnRSU3VxNFRHQmpJOXUzYmFkNjhPUUR2di84KzdkdTNkOXJ2dnZ2dVk5bXlaUVFGR2RmQUZCVVZNWHIwNkVyN1gxVFVwSmFRTlVqQndjRUVCd2Niai9mczJVTkNRZ0pYcmx3eGZuYWJOMit1OVBqRXhFU1NrNVA1NXB0dkdEKytKQ0hxSjU5OGdyKy9QNjFhdFFKS0FzMnJWNitXeTRDYm41L1A0NDgvenFGRGg4cTFhN2ZiNmR1M3IzSE1xRkdqK09HSGtrRzloeDU2aU5LYlBVVkZSV3phdElrdVhhcGR2YWJSdUw0dWM1Nm1hYitwNEduTmJyZGJLSms2ZTFNaElTRmVEb2RqaU1sa2VnMG9yYkdUcnV2Nkg5TFMwdlpYZFd4VElRR29FRUtJbXBMa0xlS1dLS1g0NXB0dmJyeEkvbU4xanEzdHJKbGw2emlDYzBtTCtQaDRPblRvWUFRQlZYRTRITXlhTll2WTJGZ0NBZ0p3T0J4RVJFUlVXRXBqMXF4WitQcjZFaE1UQTBCSVNJZ3h3Z25nNit2TEk0ODhBcFI4cjFxM2JzMnVYYnNBOFBMeXFqSjR1WEVFVk9vNDFwMTkrL2J4M252djRlL3ZUOWtham9NSEQyYnc0TUdFaDRkWCtiTXJxMCtmUG56ODhjYzgrK3l6L1B6enoremV2WnZWcTFmZjlEZ2ZIeCtLaW9xTTZiNEhEeDZrZS9mdUJBUUVsTnUzZEtydjBLRkRXYkZpaFZFcmRPalFvWmpOYnZtci9aWUZCUVZaVENiVEg0SEJWYzI2VUVwVkdZRGVkZGRkdm5mY2NVYy9wVlNFcnV1alRTWlRtK3ZIcFdtYXRqUTFOVFVCYU5LWmY4dVNBRlFJSWVwUWp4NDk3amFiellOVFUxTmR1cDZ0THVYbjUzUHExQ2w2OXV3SmxDUnZHVDU4T0VGQlFhU2twRkJjWEV5ZlBuMnFiT09qano3aW5udnVJU3dzck1MbmRWM24zTGx6ZE9yVUNYQU9KQXNMQzFteVpJbXhkZzVLa3JjMGE5Yk1xWTNTNUMzcjFxMHJOK0lrNmticDZFMW1aaVpLS2VwNm1tMTFPQndPa3BPVGpjRDBadDU3N3ozUzA5T1pOMjhlOCtiTk03YVhuVklMSmROdlo4NmN5WW9WSzFpOGVERnZ2ZlVXQUljT0hjTER3Nk5jdXovKytDTVRKa3d3SHNzSWFNTTFjT0JBQmc0Y2FFeXRMVlg2OHlvN0FycG8wU0xqK1p5Y0hPTjlrcGVYWjZ6ekJZaUtpaksrTHAwYVhuYU5iOW1wdGxEeS9tclpzaVhaMmRuNCtma1JIeC9QaWhVcktneEFTK1htNWhvajhWQXlVdHBVQXRDZ29LRDdQVHc4NWdOUFZtZC9UZE42bG43WnExZXZkaWFUcVlOUzZsNlR5UlFLOU5NMExSUXdYLytkbHFlVStxdW1hVXRzTmx1U2ExNkJlNU1BVkFnaFhLdytFcXJVSlVuZUlxckxaRElSR2hwS2FHZ28yN2R2THcxQ1AzQkZuY2FicWF5TzQ1ZGZmc25seTVmNS9lOS9UNXMyYlp5T3ljcktZdHEwYVVSR1JnSWxJMG1wcWFub3VtNU14M1U0SFB6NjE3OHU5eGpBYkRiejhzc3ZPN1Y1WTZCYXBuOU93VUZOUjBCZFhjZXhLazI5eG1PcG00MTYrdnY3RysrVC92MzdWK3Yza01QaHdOdmIyNWhGb09zNmZmcjB3V3cyRXhBUXdJVUxGemg1OGlUZHUzZW5XN2R1bGJhVGs1T0QzVzQzcHZaQ3lVMk1waEtBbWt5bWs5Umdwb3VtYVZGV3EzVUEwQUh3cVdDWExPQy9sVkovY1RnY1c0OGZQMzZ0ZG5yYU9Fa0FLb1FRTGxEZkNWWHFraVJ2RWJkSzB6UlNVMU9uUU1PcDA3aGh3d1orOTd2ZmtaU1V4TWFORzQyYkp0bloyWXdjT1pLSEgzNFlnTC8vL2Urc1dyV0tUejc1aEdIRGhsVzcvWDM3OXVIdDdXMnNMOTIvZjMrMVIwRExqcERkU0VaQUd3NWQxNDJmYVdSa3BQRjFxMWF0cXJ6UkJoQWFHbHB1L1hCbVppYkp5Y2tBWEx0MmpSWXRXaGpQRlJRVUdML3JPblhxUkhwNk9tdldyR0hKa2lVVnRsOVVWSVNucHlkSGpod2hNRERRYVJaQ1FVRUJQajRWeFZhTmo2N3Jnenc4UEhvRDl5bWxnb0Y3QUg5TjB5b0xTcHNEblpWU2RrM1R2bE5LblFYT2FwcjJOeUFwTlRYMVpOMzB2SEdRQUZRSUlXcUoxV3J0QlF5akFTUlVxVXVTdkVYVUJwdk5kaFE0Q3J3YUVoTFNVOWYxWjRDaG1xWUYxbFVmVWxOVE9YSGlCUFBuejhmUHo0L2x5NWZ6Mm11dm9aUmk3dHk1UkVaR2N1ZWRkd0pnc1ZqNDRJTVBqRkliMVhYbzBLRXFSNllxa3BpWXlQcjE2OW16Wnc4eE1USHMzTG1URXlkTzhNWWJiK0RwV1hJcGQrREFBWGJ1M01udzRjTnIxTGFvSGJxdW8rczZhOWV1eGRmWDF3Z1NDd3NMalhXOFpjdXVWS1pWcTFZa0ppWTZiU3M3dFRjek01TjI3ZjZWQXk0bko4YzRWNjlldlZpMmJCbURCZzBpTURDUW9xSWk4dlB6T1g3OE9BQXZ2ZlFTSjArZU5ONVBRNFk3K0wvUUFBQVgrMGxFUVZRTU1kcHhPQnpZN2ZZS1o2azBSc2VPSGZzTStPeUd6VnBRVU5COUpwT3BsMUxxZnBQSjFBbTRSeWwxRDlBSnNOcHN0cFBJV3M3YkpnR29FTUQxb3ZObVNwS1BlTkY0RXBEb1FCRlFDTmcxVFpOZm1pNWdzVmppTlUxN0JxaDI2a0IzbnFJbXlWc2FENlhVSCtxN0R4VnhSWjNHbXlrcUttTEJnZ1ZNbURDQmxpMWJFaDBkemFSSmsxaTllaldYTGwzaTJyVnJUSjQ4MmRqZjA5T1QrKzY3cjlMMlN0ZTRabVZsT1pXNnlNakk0S21ubmpJZUR4dzRzTUxqZFYzSDE5ZVhhOWV1OGVHSEg3SjkrM1kyYmRwRVRFd013NGNQSnlNamc2MWJ0eElWRmNXa1NaTjQ5ZFZYZWYzMTEybmJ0aTIvK1UxRmlUeUZLOWxzTnFPK1owUkVoREVMSkRNenM4b2JZRGNxdTE2MFZObWJaS2RQbjZaejU4N0dlczNqeDQ4Yk4wVjhmSHl3MiszR2JKSTVjK2J3K2VlZjA3Tm5UeVpQbmt4SVNBaUJnWUdzWDcrZXJLd3NwNXNWK2ZuNWVIdDdOL1d5TE9wNldaNS9WUENjQ2RDUTRMTldTQUFxUkFrdlNrb3YzRVhqS3NGZ0J6S0JINENMU0YzRFduZDlXbWtIcFpSUFk1NW1XeDJTdkVXNFFtM1ZhYnlaZDk5OWwyYk5tdkgwMDA4RDRPSGh3ZVRKazVrMGFSSWVIaDZzWGJ1Mnd2ZGJaVDcvL0hQaTR1SlFTaGtqV0ZsWldWeTRjSUVISDN6UTJHL2Z2bjFWdm8rM2JObkNZNDg5UnZQbXpmSHk4aUluSndkL2YzOWlZMlBSTkkwelo4NlFrWkZCbHk1ZG1EZHZIcnQzNzVZQXRCNTA3ZHFWeU1oSXBrMmJSbng4dkRGVnUxMjdkcFhlQUN1YmhLaGp4NDRBdEd6WnN0eitaVWRBLy9hM3Z4RVVGTVRNbVROSlRrN0d4OGVIT1hQbWNPYk1HWll2WDA1Z1lDQ0hEeDltMkxCaFhMcDBpWlVyVjlLalJ3K2c1S2JHeXBVcjJiQmhBNnRXclRKKzk1bk5abEpTVXB4R1ZrVTVlbjEzb0RHUkFGU0lFdDZVQkorVkx4UnpiMzJCSzBnQVd1dXVyMkViRDJqQndjRVBtMHltc2ZXUlVLVXVTZktXeHNWcXRiNVQzMzJvYjl1MmJlT0xMNzRnSVNHQm5Kd2NEaDgreko0OWU3aHc0UUt6WjgrbW9LQ0FtSmdZdW5YcnhoTlBQRUZvYUtoVGR0R0sxdHVGaFlVWmdVUHBxTkxSbzBmcDBxV0wwK2g5V2ZuNStSUVdGbUkybXpsOStqUm1zNW13c0RBak1jeW9VYU9JaUlod0NsaVZVa3laTWdWUFQwOENBd01KREt5ekdjdWlqSll0Vy9MbW0yOXk1TWdSamg0OVNseGNISUF4RTZPNHVCaFBUMDh1WDc1c1RKdmV0bTFidVNVSFZZMkE1dVRrY1BEZ1FhWk9uVXBrWktUUjVrOC8vY1Q0OGVONTVaVlhDQXdNWk9yVXFYVHExSW5UcDAvVHRXdFhvQ1Q0Zk9tbGwvanBwNTlZdlhvMTNicDFZK1BHalN4YXRBaE4wL0R5OGlJMk50YWwzeU1oU2trQUtrUUpNeVVqbjQxVll4clZiYWhVV2xyYWw4Q1gwSEFTcXRRbFNkNGkzRlh2M3IyeFdDeGN1WEtGNTU1N2pwQ1FFS0tpb2hnd1lJRHhIaHM0Y0NEYnQyOG5JU0dCOCtmUE8yVlRmdlRSUnl0czk4YnBqTG01dWNaTmxZcWtwYVV4WThZTUk5UHA4ODgvYjlSb0JKZzZkV3FWeWJwRS9WdTNiaDJ6WnMwcVZ3WnEzTGh4bkQxN0ZrM1RqQnR4RmExM2I5dTJiYmtiWnFVMzI3Nzc3anZDdzhPTkczeWxnZXpGaXhjWk0yWU1RNGNPQmVEMTExOW4rdlRwUFBMSUkwWlNJWlBKeEt4WnMyalRwbzF4UXlNcUtvb1JJMFpRWEZ4TXMyYk5halRDTDhUdGtBQlVpQkltWEJpZ1pXZG4wN3AxNjJydjczQTR1SHo1TW0zYnRxV29xQWd2TDYvYjdZSTNqV2RkcTF0b0NBbFY2cElrYnhGdVNPZjZySkN5Z1VCU1VsS0ZpVmg4Zkh3WU0yWU1ZOGFNcWJKUkR3K1BDdGN4QTA1clA0RnkrL1h0MjVlREJ3OVdwKy9WVVloTUczUWw0LzFUMXRLbFN5dGNSL25uUC8rNVdvM3UzYnUzM0xiU1dTSEJ3Y0ZHdmVXeWdvS0NuQkt2OWUvZnYxeWRVS0JjMGpaTjB5b2RqVWZlUDhLRjVJSlUxTG9lUFhyY2JiVmF5eGZhY3lOWldWbWtwcWJXV252ejU4OW55NVl0MWQ3LzNMbHpSRWRIWTdmYmVmYlpaOW0rZmZ0Tmo1azVjeVlPaCtOMnVpbGNKQ1VsSmQxbXM4WGFiTFllRG9lam0xSnFkbjMzcVRaVmxMemw1TW1UckY2OW12bno1OTlTOGhhZ3d1UXRaUysrQmc0Y1NIaDRlTGwveno3N0xJQ1J2S1ZqeDQ1czJyUUpnT0hEaDZOcEdsdTNiZ1ZnMHFSSjNIMzMzWHowMFVkOCtlV1h0ZmRORWU2Z2RJMjhrMGFVQlRRVFdYYmhTaFcrZjF5ZHhLY09SeW5sL1NOY1JrWkFSYTBJQ1FucG91djZFRTNUeGdKOXJtOWVXWjk5dWgwWEwxNWsrdlRweE1YRk1XREFBRUpEUTQzUkdsM1huZjdBbEdhOUs1dGUzYy9QenluZ0hERmlCTm5aMmRVK3Y0K1BEN3F1WXphYitlQ0REM2publhjSUN3dkR6OCt2d3YxMVhXZnYzcjNNbnQybzRwcEdxYTRTcXRRbFNkNGkzRlFoSlFuYStsS3lUS0d4Uko2Ri9DdjVYR0U5OTZVeGsvZVBFTGRJQWxCeHk2eFdhM2RkMTRkcW1qWldLUlhjbURLQWR1L2VuVVdMRnJGaHd3WUdEQmhBaXhZdDJMRmpCMUN5RnFOME9nejhLenRkWVdFaFNVbEpRTW4wbDVFalI1WnJkODJhTlFDc1hidVdWcTFhb2V0NmhmVVNsVkxrNWVVNVRhRVpNbVFJVjY5ZUxiZnZaNTk5aHIrL1A1cW1OZlgwNmFJZVNQSVc0Y2FLS0xuUXpxSHhsdCtTQmM2dUkrOGZJVzZSQktDaVJxeFdheTlnR1BBTTBMMHhCenpCd2NFRUJ3Y2JqL2ZzMlVOQ1FvSlRocnFxTW1zbUppYVNuSnpNTjk5OFk5UkUvT1NUVC9EMzk2ZFZxMVpBeVFYdzFhdFh5NjBEeXMvUDUvSEhIK2ZRb1VQbDJyWGI3ZlR0MjljNFp0U29VZnp3d3c4QVBQVFFRNVRlQ0NncUttTFRwazEwNlZMdDBwUkMxSmdrYnhIdTZucGQ1RUprbEVmY0Fubi9DSEhySkFBVjFXS3hXT0kxVFhzR3FIWTBZN1ZhM2FaWWIxaFlHRmFybFlVTEY3SnYzejdlZSs4OS9QMzlqWFZqQUlNSEQyYnc0TUdFaDRkWEdYaVcxYWRQSHo3KytHT2VmZlpaZnY3NVozYnYzczNxMWF0dmVweVBqdzlGUlVYR2ROK0RCdy9Tdlh0M3A1R2pVcVZUZlljT0hjcUtGU3VNaSs2aFE0Y2Fvei9UcDAvZmtwS1NndFZxclZhLzNZbFM2Zy8xM1ljbVNKSzNDQ0dFdUIxRmdGZGhZV0dkcmJ1MjI0MGxyY1YxY2tKUktRbEF4VTFkVHdqU1FTbmwwNWltMlZabTRNQ0JEQnc0MEtud00yQ01lcFlkQVYyMGFKSHhmTm1DMG5sNWVVNWxINktpb295dm82T2pBWXdwdlVDNWJIWDc5KytuWmN1V1pHZG40K2ZuUjN4OFBDdFdyS2d3QUMyVm01dnJWUHZRYnJjYkFhZ1F0VXlTdHdnaGhMaGxTcW4vMVRUdHZoOS8vSkY3NzcyM1RzNTU2ZEtsMGk5L3JKTVRpa3BKQUNwdVN0TTBVbE5UeHdOYWNIRHd3eWFUYWV6MTJvYjNWSFZjYW1xcTIwU3JTcWwyUUQvZ0w1WHRjN05SVDM5L2YyTnRhUC8rL1owQ3pNcVVUaGNzbldxcjZ6cDkrdlRCYkRZVEVCREFoUXNYT0hueUpOMjdkNit5L0VST1RnNTJ1OTJZMmdzbFUzQkxBOUFGQ3hhTUFnNXBtbFl1YUdnTXJGYnJPL1hkaHlaR2ttOElJWVM0WlpxbWJRSGVURWhJNEsyMzNqTEtZcmxLY1hFeEd6ZHVCRUFwdGY4bXV3c1hrd0JVMUlSS1MwdjdFdmdTd0dLeDlOWTA3Wm5yd2VqOTlkdzNsOUYxM1ZqTEZoa1phWHpkcWxVclZxMWFWZVd4b2FHaDVRcE5aMlpta3B5Y0RKU1VpV2pSb29YeFhFRkJnWkZrcFZPblRxU25wN05telpvS0U3VkFTWkRwNmVuSmtTTkhDQXdNcE93SWRVRkJnVkdBV29oYUpzazNoQkJDM0RLbDFCSWdldGV1WFhjZE9uU0lUcDA2T1YwUDFhYXJWNjl5N3R3NUxsKytqRkxxb3E3cmpTb1R2VHVTQUZUY01wdk5kaFE0Q3J3YUVoTFNVOWYxWjRDaG1xYTVmU3BKWGRmUmRaMjFhOWZpNit0ci9GSXNMQ3hrMTY1ZEFFNWxWeXJUcWxVckVoTVRuYmFWbmRxYm1abEp1M2J0ak1jNU9Ubkd1WHIxNnNXeVpjc1lOR2dRZ1lHQkZCVVZrWitmei9Ianh3RjQ2YVdYT0hueUpJbUppYXhmdjU0aFE0WVk3VGdjRHV4MmUyT2FFaWthRUVtK0lZUVE0bmJZYkxiTUhqMTZQR3cybTFmbDV1YUduemh4d3RVRlRoM0FJYVhVcEdQSGpwMTM4Ym5FVFVnQUttcEZTa3BLT2hBTHhBWUZCZDF2TXBtZXFlOCszUTZieldiVTk0eUlpRERXSjJSbVpocnJQNnVqN0hyUlVrVkYveHBZT1gzNk5KMDdkemJXYXg0L2Zwdzc3N3dUS0VuY1lyZmJqY3lkYytiTTRmUFBQNmRuejU1TW5qeVprSkFRQWdNRFdiOStQVmxaV1F3ZlB0eG9OejgvSDI5dmJ5bkxJb1FRUW9nRzZjU0pFK2VBUVQxNzlteHRNcGtDUFR3OEtpNTJYdDR6d0crQnpjREhOOXU1dUxqNG1vZUh4emMybTYxUkxrTnlSeEtBaWxwMzdOaXhmd0J1UGIyaGE5ZXVSRVpHTW0zYU5PTGo0M240NFljQmFOZXVYYVZyUWNzbUllcllzU01BTFZ1MkxMZC8yUkhRdi8zdGJ3UUZCVEZ6NWt5U2s1UHg4ZkZoenB3NW5EbHpodVhMbHhNWUdNamh3NGNaTm13WWx5NWRZdVhLbGZUbzBRTW9HYVZkdVhJbEd6WnNZTldxVlVaZ2F6YWJTVWxKY1JwWkZVSUlJWVJvaU5MVDA3T0IvNnJ1L3IxNjlmcmVaREw5Ly9idUw4VE9NcjhEK084ZGsxNGtXaUhTbWx4cFlTQVhFalB6eW9LbG9TNmtvbEFoMGhUMHdtMVBXd1dSWnMxZUJNVmM3THVnRUVpTG9CY1ZiQTFGWVMwc3VEZmlGbFlSdWpkQ2NzNlkxT0xXU2RMNmg0bldpeEJuSm4vMjVEeTlHR2MyY1hKbU9tL1BlYys4ODM0K01HUm13cG5uTjhuelkrYmhlWjd2KzdNc3l6N3BkRHIvTWNUU0dCSUxVTGlCVzIrOU5aNTc3cm40NElNUDR2ang0M0g0OE9HSWlLWGp0OTF1TnpadDJoVG56NTlmdWpqLzFsdHZMYnZ2dWRJTzZJVUxGK0w5OTkrUEF3Y094UDc5KzVlKzVzek1URHp4eEJQeDlOTlB4MTEzM1JVSERoeUlPKzY0STA2ZlBoM2o0K01Sc2JENGZPcXBwMkptWmlaZWZmWFYyTGx6Wjd6NTVwdHg5T2pSeUxJc05tL2VITTgrKyt4US80MEFBS3AyOHVUSlgwZkVyMGRkQitWWmdNSUtYbi85OVNpS0lyWnMyWExkNTF1dFZuejY2YWVSWlZuczM3OC9JbUxaNGpNaTRyYmJibHUyQTdxNFMzcm16Sm00Ly83N1k5dTJiUkVSU3d2WnI3NzZLaDU5OU5GNDZLR0hJaUxpMEtGRDhjd3p6OFNlUFh1V1FvWEd4c2FpS0lyWXRtM2JVdEx0STQ4OEV2djI3WXR1dHh0YnRteFpDa3NDQUlEMXdnSVVGdlRpQnMvOWUrbWxsMjU0ai9LTk45NzRQMzNSZDk1NVo5bm5GaC9WTWpFeEVidDI3VnIyOTd0Mzc0N2R1M2N2Zlh6ZmZmY3RlMDVvUk1UMjdkdXYrempMc3FVRTNSdTRIQXZmSXdCQWJVMU1UT3diR3h0N09LWDBkcWZUNmZ2NFBOWXZDU1d3NEVvc1BGYmlPc01POGFsd2wvSi80Z1lMYkFDQU9oa2JHNXVJaUZaRTNEUGlVaWpKRGlnc3VCd0xENS8vdzRqNHZZallLTTh2dVJ3TGk4L1B3eU16QUlDYVN5bjlQS1gwWDcxZTc5U29hNkVjQzFCWThKdFlXS2hkaUlqTnNYRk9CL1JpNFh1Ny9PMmZBQUMxMWVsMFBveUlEMGRkQitWWmdOWkVTdWxLbG1XL2MrblNwYVVnbW1HN2ZIbHB3MnpETDF5eUxFdXhzRWl6UzFoREthVzVMTXUyZnZQTk4zSExMYmRVTXViYzNOeml1eGNyR1JBQVlBUFlLTHM4RzE2V1phY2pJcjc0NG92S3h2ejY2NjhqSWlLbDlIbGxnMEk1SDBaRVRFOVBWemJnNTU4dnRjVW5sUTBLQUEwM01UR3hMOC96WTVPVGszOCs2bG9veHdLMEpsSktQNDJJZU9XVlYrTEtsZUZueVhTNzNYanR0ZGNXUC96RjBBZUUvNGNzeS80eEl1S0ZGMTZJVHFjVEZ5NWNHTnBZczdPemNlclVxWGorK2VjajRyZTlDUUFNbnhDaStuTUV0eVpTU2k5bldmWVg3NzMzM3ZqZXZYdGorL2J0eTU1Tk9TZ1hMMTZNTDcvOE1tWm5aeGQzUDM4OGxJRmdRTnJ0OXV0NW5qOTA5dXpaUDN2ODhjY3JHemVsOUc2bjAvbTd5Z2FFNFppTGlLMnpzN054ODgwM1Z6TGcvUHo4NHJ1T3NBTnJJb1NvL2l4QWEySnFhdXI4M1hmZi9VZWJObTM2Ky9uNStVZlBuRGt6N1ArN3F5bWx0NjVldmZxamt5ZFBMbnM4Q2F3ejNYYTcvVWllNXo5SUtmMU5ST3pPc213b3YwbW5sT1lqNHQ4ajRsaW4wL21uaU9nT1l4eW8wS21JdVBmMDZkUFhQWU40bUs2NVRuSzZrZ0dCRFVNSVVmMVpnTmJJeVpNbnY0cUlIK3pjdWZPcHJWdTMva0czMngzS0Z1aE5OOTEwTWFYMDMxTlRVK2VIOGZWaFNMcnRkdnRZUkJ3YmRTRlFKNzFlNzdXeHNiRjdqeHc1RW9jUEg0NDc3N3h6YUR1aGMzTno4ZGxubjhYUm8wY2pJaUtsOUM5REdRaUFkU3NiZFFFTVg1N254eUlpMnUzMkUyRzNCcTV6VFgvODFhaHJnUkhabE9mNXp5UGlUeXNlOTkreUxOdDc0c1NKRForMDNqUjVucWVJaUJNblRsUTY3ajMzTEZ3SmJMZmJmci9kd0NZbUp2YU5qWTA5bkZKNnU5UHAvR3pVOWJCMlFvaWFvUlVScmZIeDhadEdYUWlzUTYxdjM2Q3B1dTEyKytHVTBnOVRTc2RUU25PcnY2UzBpeW1scVN6TERsbDhBbVVJSWFvL1IzQWJvTmZydFNJaXBxZW4vYUNINzFqc0QyaTRicWZUZVRraVhsN0xpeVltSnY0eUltSnFhdXFmaDFJVndIY0lJYW8vUnhRQUFCZ1lSM0NCbFRpQ0N3QUFRQ1Vjd1cwQUlVVFFueEFpS0UvL0FGVVRRbFIvZGtDYm9SVkNpS0NmVmdnaGdySmFvWCtBQ2draHFqODdvQTBnaEFqNkUwSUU1ZWtmb0dwQ2lPclBKVzBBQUFaR0NCR3dFa2R3QVFBQXFJUWp1QTBnaEFqNkU2SUM1ZWtmb0dwQ2lPclBEbWd6dEVJSUVmVFRDaUVxVUZZcjlBOVFJU0ZFOVdjSHRBR0VFRUYvUWxTZ1BQMERWRTBJVWYyNXBBMEF3TUFJSVFKVzRnZ3VBQUFBbFhBRXR3R0VFRUYvUWxTZ1BQMERWRTBJVWYzWkFXMkdWZ2doZ241YUlVUUZ5bXFGL2dFcUpJU28vdXlBTm9BUUl1aFBpQXFVcDMrQXFna2hxaitYdEFFQUdCZ2hSTUJLSE1FRkFBQ2dFbzdnTm9BUUl1aFBpQXFVcDMrQXFna2hxajg3b00zUUNpRkUwRThyaEtoQVdhM1FQMENGaEJEVm54M1FCdWoxZWdjaklxYW5wKzErd25jczlnZXdkdm9IcUZxMzIvM0YyTmpZK1lnNFB1cGFLTWNsYlFBQUJrWUlFYkFTUjNBQkFBQ29oQ080RFpEbitZc1JFZTEyKzFBSUlZTHJYTk1mUHhwMUxWQTMrZ2VvV3A3bkQwVEVnNzFlNzVkVFUxTnZqN29lMXM0T2FETWNqSWlEUW9qZ2hnNSsrd2FzbmY0QnFuWnZSQnpNc216UHFBdWhIRHVnRFNDRUNQb1RvZ0xsNlIrZ2FrS0k2czhsYlFBQUJrWUlFYkFTUjNBQkFBQ29oQ080RFNDRUNQb1RvZ0xsNlIrZ2FrS0k2czhPYURNSUlZTCtoS2hBZWZxSEc1bVBpSmlkbmExdXdQbjV4WGN2VlRZb295S0VxT2JzZ0RhQUVDTG9UNGdLbEtkL3VKR1Uwa2RabG4zdjdObXpzV3ZYcmtyR25KbVpXUno3VENVRE1qSkNpQUFBZ0NXVGs1TlA1bm1lSG52c3NmVHh4eCtuMmRuWk5DeHpjM05wZW5vNlBmbmtreW5QOHpRNU9mbVRVWC8vd01xa2hBRUFNRWliSnljbjM4bXliRy9GNDM1dytmTGxQLzdvbzQrdVZEd3VzQWJ1QkRaQW51Y3Y3dGl4NDhHWm1abDNJNkkzNm5wZ1BibW1QLzUxMUxWQTNlZ2YrdWlkTzNmdXA5dTNiNS9Qc3V6M0krSjNJMkx6a01hNmxGTDZ6NGo0aHl0WHJ2eTF4ZWZHbCtmNUF6dDI3UGpiMjIrL2ZkTzVjK2MrR1hVOXJKMDdvTTF3TUNKaWZIejhXZmRBWVpuRk8yeFNQR0h0OUEvOS9LYlQ2UnlKaUNOcmVkSGlNMFE5eTVNVkxJWVFYWW9JS2JnMVpBSGFBRUtJb0Q4aEtsQ2UvbUhRekNsV0k0UUlBQUFBQUFBQWdQWEQrZm9HeVBQOHhZaUlkcnQ5S0NJY3c0VnJYTk1mN3JEQkd1a2ZCczJjWWpWNW5qOFFFUS8yZXIxZlRrMU51UU5hUTJPakxvQktISXlJZytQajQxS1BZYm1EOGRzZ0ZXQnQ5QStEWms2eG1zVVFvajJqTG9SeWhCQTFnQkFpNkUvZ0JaU25meGcwYzRyVkNDRUNBQUFBQUFBQVlQMFFRdFFBUW9pZ1A0RVhVSjcrWWRETUtWWWpoS2oraEJBMWd4QWk2RS9nQlpTbmZ4ZzBjNHJWQ0NHcU9TRkVEU0NFQ1BvVGVBSGw2UjhHelp4aU5VS0lBQUFBQUFBQUFGZy9oQkExZ0JBaTZFL2dCWlNuZnhnMGM0clZDQ0dxUHlGRXpTQ0VDUG9UZUFIbDZSOEd6WnhpTlVLSWFrNElVUU1JSVlMK0JGNUFlZnFIUVRPbldJMFFJZ0FBQUFBQUFBRFdEeUZFRFpEbitZOGpJdHJ0OXZNUmNYWEU1Y0M2Y2sxLy9HVFV0VURkNkI4R3paeGlOWk9Uay9kbFdmYjlsTkt2T3AzT3U2T3VoN1VUUXRRTVJVUVU0K1BqN3Z6Q2NzVzNiOERhRmFGL0dLd2l6Q2xXa0dYWjkyTmhqdnpKYUN1aExBdVNaaWdpaEJCQkg4V29DNEFhSzBaZEFCdE9NZW9DV045U1N1OW5XVlpFeEs5R1hRc0FBQUFBQUFBQVRTZUVxQUdFRUVGL0FpK2dQUDNEb0psVHJFWUlVZjBKSVdxR0lvUVFRVDlGdUhNRVpSV2hmeGlzSXN3cFZpQ0VxUDRzU0pxaGlCQkNCSDBVb3k0QWFxd1lkUUZzT01Xb0MyQjlFMElFQUFBQUFBQUF3UG9oaEtnQmhCQkJmd0l2b0R6OXc2Q1pVNnhHQ0ZIOUNTRnFoaUtFRUVFL1JiaHpCR1VWb1g4WXJDTE1LVllnaEtqK0xFaWFvWWdRUWdSOUZLTXVBR3FzR0hVQmJEakZxQXRnZlJOQ0JBQUFBQUFBQU1ENklZU29BWVFRUVg4Q0w2QTgvY09nbVZPc1JnaFIvUWtoYW9ZaWhCQkJQMFc0Y3dSbEZhRi9HS3dpekNsV0lJU28vaXhJbXFHSUVFSUVmUlNqTGdCcXJCaDFBV3c0eGFnTFlIMFRRZ1FBQUFBQUFBREEraUdFcUFHRUVFRi9BaStnUFAzRG9KbFRyRVlJRVFBQUFBQUFBQUFBQUFBQUFBQUFBQUFBQUFBQUFBQUFBQUFBQUFBQUFBQUFBQUFBQUFBQUFBQUFBQUFBQUFBQUFBQUFBQUFBQUFBQUFBQUFBQUFBQUFBQUFBQUFBQUFBQUFBQUFBQUFBQUFBQUFBQUFBQUFBQUFBQUFBQUFBQUFBQUFBQUFBQUFBQUFBQUFBQUFBQUFEVEMvd0phTEtxVGpEUVg1UUFBQUFCSlJVNUVya0pnZ2c9PSIsCgkiVGhlbWUiIDogIiIsCgkiVHlwZSIgOiAiZmxvdyIsCgkiVmVyc2lvbiIgOiAiIgp9Cg=="/>
    </extobj>
    <extobj name="ECB019B1-382A-4266-B25C-5B523AA43C14-19">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20">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21">
      <extobjdata type="ECB019B1-382A-4266-B25C-5B523AA43C14" data="ewoJIkZpbGVJZCIgOiAiMTQzNzMyNzIzODY5IiwKCSJHcm91cElkIiA6ICIxNTM5NjkzOTY2IiwKCSJJbWFnZSIgOiAiaVZCT1J3MEtHZ29BQUFBTlNVaEVVZ0FBQWkwQUFBQ3dDQVlBQUFERGpsN0dBQUFBQ1hCSVdYTUFBQXNUQUFBTEV3RUFtcHdZQUFBZ0FFbEVRVlI0bk8zZGVWZ1VSK0krOEJjWURpRkdONmg0WkVWTk5CNklDcDVCbzBHTlJ4YlJxUEdJaXNxcThUNWpOT2JyRVNXZVpKVmtKV2E5VVRlZTRKRVlOY1lEeFEwS2lBWWppNkFnS2dweURKZk1ERk8vUC9qUlN6dUFvTUJNNi90NW5ubUVudTZlWXB5aVg2cXFxOHlFRUFKRVJFUkVKczdjMkFVZ0lpSWlLZ3V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WlJaVVnU0dGaUlpSWxJRWhoWWlJaUpTQklZV0lpSWlVZ1NHRmlJaUlsSUVoaFlpSWlKU0JJWVdJaUlpVWdTR0ZpSWlJbElFaGhZaUlpSlNCSVlXSXFJcWR2WHFWZWgwT3RtMkJ3OGVRS3ZWQWdEVWFuV1Zsa2VyMWVMcTFhdlE2L1ZsUHViU3BVdUlqWTJ0eEZJUkdXSm9JU0txWXQ3ZTNzakl5SkMrejhuSndiaHg0M0R4NGtWRVIwZkQwOU1UdDIvZmxoM3o1TWtUckZpeFFoWm85SG85cGt5Wmd2UG56OHYyUFh2MkxPYk5teWVGRUoxT2g0a1RKK0xpeFlzQWdNZVBIMlBGaWhYSXlja0JBS1NtcHNMYjJ4dFBuandCQUdnMEdxeGN1UklwS1NuRmxsOElnWlVyVnhxVWthaXlNYlFRRVJuWnQ5OStDMGRIUi9UbzBRUHZ2UE1PUm80Y2liQ3dNTmsrTmpZMnlNakl3SmRmZmlsdE16YzNSKy9ldmJGZ3dRSmN2MzRkUUVFQVdyZHVIZHEwYVFOejg0SmY4U3FWQ2g0ZUhwZzdkeTcyN2R1SDExOS9IUWtKQ1pnMWF4WTBHbzNzZFlRUVdMWnNHYzZmUHk5ckRYSjFkVVdIRGgzUW9VTUhkT3pZRVE4ZVBNRENoUXVsYllVUFYxZlh5bnFiaUdBbWhCREdMZ1FSMGF0ZzllclYyTGR2bjJ5Ym41OGZaczZjQ1RNenN4S1BhOW15SlhiczJJSHM3R3dNR3pZTW8wYU53ckJodzZUdXBEMTc5cUI3OSs1bzBLQUJWcXhZQVkxR2c2KysrZ29BWUdscEtaMzd0OTkrUTFCUUVOYXZYNCtzckN5TUdqVUtBd2NPeEljZmZvaisvZnNqT0RnWUJ3NGNRRUJBQURadDJvUW1UWnBJWlhCMWRjWFJvMGRSdjM3OUVzdDUvLzU5ZUhoNEdBUXVvb3JDMEVKRVZFWDBlajJFRU9qWXNTT09IeitPN094c2pCOC9IbXExV3JyUVAzejRFUDM3OTBkb2FDZ3NMQ3dNemhFZUhnNmRUZ2NyS3l0NGUzcy84eldEZ29MUW9FRURhRFFhMk5qWVNPVklTMHREY25JeTdPM3RrWnFhaXBFalIrTElrU01RUWlBNU9Sa05HemJFWC83eUY2bTF4dFhWRmJhMnR0TDNKZjE4T1RrNURDMVVhVlRHTGdBUjBhdWk2QVhmd3NJQ3k1Y3ZSNU1tVFhEMTZ0Vm5IcHVUa3dPTlJvTW1UWnJnOWRkZmg3bTV1U3djM0wxN0Z3TUhEaXcyTVB6NzMvOUdZR0FnMXE1ZEMwZEhSeVFrSkdEdzRNRUcrdzBZTUVEMi9jbVRKMkZ2Ynk5OXYzZnYzaksxdEJCVkZvWVdJaUlqbVQ5L1B1enM3REJ3NEVDRHNTQWRPM2FVdmg0OGVEQXlNek54OHVSSkFNREJnd2ZScUZFajJmNTZ2YjdFVnBBaFE0YmcyclZyR0RObURIeDlmVkdyVmkwQUtMRkZKRE16RXoxNjlERFlQbXpZc0dlMnRCQlZKb1lXSWdYUTZYUUlDQWpBNXMyYkVSa1ppZXpzYkdNWDZhVmphMnVMVnExYVlmejQ4ZkQyOW9hbHBXV2x2RTVTVWhJQVlPclVxWWlOamNYKy9mc0JvRXpkUXl0WHJwVENUVWtEWHAvZXZuSGpSblRxMUFrK1BqN3c4L09EZzRNRDh2UHpBVUM2ZStocHVibTV4VzVYUWtzTDYwckZxcXA2VVZZTUxVUW1UcWZUNGVPUFAwWmdZS0N4aS9KU3k4bkp3ZVhMbDNINThtVWNPSEFBeDQ4ZnIvQmYwSDUrZnRpNWN5Y0FvSHIxNnZqODg4K2YrelV1WGJvaysvN0lrU1BZczJjUGZ2enhSOWwybGFyZzE3eTV1VGxtelpvRkFMaHo1dzRBb0Z1M2JzLzEycWFLZGFYaVZVVzlLQS9GaHhhdFZvdGx5NWJod0lFRGlJK1BsK1lab0xLenRyYkdYLy82Vnd3WU1BQmZmLzAxcksydGpWMGtLaUlnSUFDQmdZRm8yYklsL1AzOTBicDFhOVNzV2RQWXhYcnBxTlZxM0xoeEF6Tm56c1RwMDZmaDYrdUxCUXNXVk9ocldGcGFZdno0OGRpeVpRdFdyVm9GZTN0N1BIejQ4TG5PWldWbEpYMHRoTUJQUC8yRStQaDRyRml4QWdzWExrUzFhdFZrKzJzMEduaDVlV0hObWpYU3R2SjBENW1ibThQVDAvT1o1U3F0KzZpeXNhNVV2S3FvRitXaDZMdUh0Rm90M04zZGNlSENCV01YNWFYUnJsMDdYTHAwaWNIRmhMaTV1U0VrSkFUbnpwMTc2ZjR5TmtXUmtaRm8xNjRkbkoyZEVSa1pXU212NGVycUtnMXlMZXdPS3MzZ3dZUHh4UmRmU01jK1BhWmwvZnIxT0hqd0lMNzc3anY0K3ZwS2M3VVUzU2NzTEF6VHBrM0R1WFBuY1AvKy9XSUg0ajZ0c0l6eDhmRm8yTENoZEdlUmc0TUR3c0xDc0czYk5xeGJ0MDY2S3drQTd0MjdoNlNrSktQTTE4SzZVbm1xb2w2VWhhSW5sOXUwYVJNdVhMZ0FOemMzUkVWRklUTXpFM3E5bm85eVByS3lzaEFkSFkzKy9mc2pJaUpDbXQrQlRFUGhMNGpXclZzYnVTU3Zoc0s1U1dKaVlxcjBkY1BDd2hBV0ZvYWZmLzRaQUJBYUdpcHRLd3dzVDB0TVRNVE1tVE94ZCs5ZXJGcTFDbTNhdE1IbXpadlJ2SGx6akI0OUdtZlBucFgyallpSWdKT1RrNnlGSmpnNHVOakg4ZVBIcFgyMFdpM0dqUnVIOFBCd0pDVWxTUUdyYmR1MkFJQTVjK1pBbzlFZ056Y1hFUkVST0hQbURPYk5tNGZFeE1TS2ZvdWVpWFdsOGhpclhqeE4wYUZsNjlhdEFBcit5bWpSb2dYczdPeU1YQ0psc3JXMVJkT21UYkZ1M1RvQXdJRURCNHhjSWlxcWNDQWhtN21yUnZYcTFRR1VQQmpWbU02Y09RT2dZSjJpczJmUDRxT1BQa0phV2hwMjdOZ0JOemMzQUFYZFJpdFdySUNYbDVjMGZnWW9DRUh0MnJXVG5jL1cxcmJZUjlHdXBkT25UOFBPemc0dUxpNnlZeTBzTExCNjlXcTBhTkVDQUhEcjFpMU1tVElGdzRjUFIrZk9uVEYvL255RDJYWXJHK3RLNVRHVmVxSG9NUzAzYjk0RUFEUnIxc3pJSlhrNU5HellFQUFRSHg5djVKSVF2WnpTMHRLUW1wb0s0SDhEWkF0MTZkSkYrdHJLeWdwZHUzYVZQYjlnd1FLc1dyVUtZOGVPeGNLRkN6RjI3RmdzV3JRSXZYdjNoa3Fsa2dLQ0VBTDUrZmtZTm13WS92YTN2eUU3T3h0bVptYUlqSXpFdUhIalNpeWJXcTFHV2xvYWJHeHNFQkVSQWFCZzZZRGR1M2RqMkxCaE1ETXprLzR3aklxS1F1UEdqV0ZtWmdadmIyL2s1T1FnS0NnSXpzN09VS2xVV0x4NE1YYnMyUEhpYnhqUlV4UWRXZ29UWDJFQ3BCZGphMnNMQU1qTHl6TnlTWWhlVHIvODhndldyVnNIWjJkbjFLaFJRL2JjMDNjRFBlMjc3NzdEL1Buek1XalFJSFRyMWcxYnQyN0Y5ZXZYbjltZHUyelpNclJvMFFLT2pvNXdkbll1Y2IrWW1Cak1temNQT3AwT0twVUt3NGNQaDUyZEhYeDlmZkhhYTY4QkFHclVxSUVSSTBaZzRzU0pzcHNlek0zTjBiQmhReXhkdWhRQVVLMWFOWHo2NmFlbGxvdm9lU2g2SUc3aGVocWMwS2ppRkk3OFYvREg0cVZUR1ovenZYdjNZdENnUWJDeXNvSmVyNWROOFc2cUhqNThpRnUzYmtuZElKV3BzdXBCZm40K2REcWRiS0M3VnF0RlZGU1VORWFrSkZxdHR0aGJUWVVRME9sMEVFSklEek16TStsaDdIazFxaEt2Q1pYTEZLNFBpaDdUUXNxZzBXand5eSsvU0JOWkNTSEtOZUZUU1JOZ2xZZFdxOFhWcTFmTDljdnMwcVZMaUkyTmZlSFhOalhwNmVrWU8zWXNRa0pDQUJUOGZ6UnYzaHlQSGoxQ1NFaEltUWZhWGI1OHVkanRoZU11aWpwLy9yejA5YWxUcHdBQXYvNzZxOEV2djE5KythWEUxOXV6Wnc5OGZYMmxpZEdBZ202SzlQVDBNcFhYRkZoWVdCamNtV2RwYWZuTXdGSzRYM0VLZzRtVmxSV3NyYTFoWTJNRGEydHJXRmxadlZLQmhWNE5iR2tobVlwSTBoa1pHWmc5ZXpaV3IxNk4yclZyNCtiTm0vamtrMC93MjIrL29VYU5HZ2dPRHBibWtpaHVxdkNuelo4L0gyM2J0c1hJa1NOTDNFZW4wMkhLbENudzh2S0NtNXNiSGo5K0RIOS9mOHlaTXdlMnRyYlNiYVhCd2NHd3RiV0ZScU9CcjY4dkpreVlJRTFwWHBRUUFwNmVucGd4WXdaNjllcjEzTzlGUmFqb3ovbk9uVHR4L3Z4NWJONjhXZHJXdEdsVHhNVEVJQzh2RHlOR2pFQzlldlh3ejMvK0UwQkJkK0hISDM4TXRWb05vT0QvZCtqUW9UaDI3SmgwSjBwRVJJUTB5RE1pSWdMaDRlR3lGWUxidDI4dmRlT0doWVhoekprem1EaHhJbDUvL1hWWjJhNWN1WUs3ZCs4YURLVFVhRFJvMmJJbDZ0YXRLN3NRUjBkSG8wZVBIdGl6WjArRnZEZUZUT0V2U2lvL1hoTXFseW5VQzBXUGFTSFRkUHo0Y1dSa1pLQjI3ZG9BZ05qWVdOU3FWVXZxdysvV3JSdW1UNStPTDc3NEFxTkhqOGJreVpNQkZQeWllWHB5d0l5TURKdy9mMTRhN0ZjU1cxdGJlSGg0WU83Y3VaZ3padzRHRFJxRWhJUUV6Sm8xQzk5OTk1MXNYeUVFbGkxYmh2RHdjTm5BUkZkWFY0T0pzUll1WElpRkN4Zkt0dW4xZWtXdllydDc5MjVzMnJSSnRxMndhOGphMmhxN2R1M0NvRUdEcE9lc3JhMnhZOGNPVks5ZUhaMDdkMFo0ZURpQWdqazhDbHRWdW5Yckp2dTZhR0FCQ2xvWUNwL3YwS0VEWEYxZFpkdUFnditYdG0zYkZudm5oNStmSHpwMTZvVEpreWRMQTFSVFVsTFF2WHQzL09NZi8zaWg5NE9VWWZIaXhXalhyaDE2OSs0dGpiR2hWdzlEQzFXNGd3Y1BvbCsvZmxLemZXUmtKSm8xYXlacnh1L2F0U3UrK2VZYm1KbVpJVDA5SFZaV1ZyaDc5MjZKclNtbHRiSUFCWCs5ZTNoNHdNN09Ea0ZCUVJneVpBaldyVnVIVWFOR1lkZXVYZmp3d3crbGZRTUNBaEFhR29wTm16YWhidDI2c3ZNY1Buelk1TmRXZVJGWHIxNUZTa3FLUWV1U3RiVzFOQmJDMXRZVzQ4ZVBoMGFqa1ZwU2lnc1M1dWJtZVAvOTl3RUExNjlmbDMxZDNMNVBLN3g3SmlzckM3YTJ0cmh4NDRZVWRJdTZkZXNXZnYvOWQvejczLy9HOTk5L0R3c0xDN1J2M3g1ang0N0ZoZzBiNE9EZ1VNNTNnWlJvMzc1OVdMNThPYXl0cmVIaDRZR2hRNGZpZ3c4KzRPM05yeGlHRnFwd2NYRng4UGYzaDcrL3YyeDd6NTQ5U3p5bVI0OGU4UFgxbGJWZ0pDVWw0ZU9QUDRhL3Z6K2FOMitPalJzM3dzdkx5NkJMQVlBMG1OVGQzUjN1N3U3UTYvWFFhclZZczJZTjdPM3RwZHRNMDlMUzRPN3VqdGF0VzZOR2pSb0dLK08rN0t2WSt2djdJems1R2FtcHFSZzZkQ2hTVTFPUm01dUx1TGc0OU9yVkM5bloyY2pKeWNHalI0K1FrSkNBeno3N3pPQWN1Ym01MHZ0Mit2UnBBSVl0TFU4ckduQ2lvNk1CL0s4cFg2MVdZOG1TSmZqKysrL3g5ZGRmeTQ3THpNekVuajE3RUJBUUFKVktoV25UcG1IMjdObFlzbVFKSmsrZWJQU3VPNnA2ZVhsNU9IRGdBQTRjT0FCTFMwdjA3ZHNYdzRZTlE1OCtmWXhkTktvQ0RDMVU0WW9HajVTVUZQVHQyeGQ3OSs3RlcyKzlWZVp6NlBWNkxGMjZGSjA3ZDBhclZxMmcwV2l3ZmZ0MkRCNDh1TmpRc25mdlhnUUdCbUx0MnJWd2RIUkVRa0pDc2RPVUR4Z3dRUFo5NFRUbFJjL3pzcmEwaEllSG8yM2J0Z2dORFVYRGhnMnhlZk5tdlBIR0c2aFdyUnE4dkx3d1pzd1lkT25TUmJyMXZaQVFBdDdlM3JoOSt6YWlvNlBSdG0xYmZQREJCN0lCc2M5aVptWW02eDRxM0FZQTlldlhoNit2TDhhT0hTdWJyUlVvYUlWWnZIaXg5SDF3Y0RBU0V4UFJxbFVySER4NEVFMmFORUdiTm0yZTYvMG9TZEg1UlFyTFNLWkpxOVhpNk5Hak9IcjBxTEdMUWxXRW9ZVXExWmt6WjFDblRoMDBhdFNveEl1Y2hZV0Z3YmJ2di84ZVY2OWV4ZTdkdTVHVGt3T3RWZ3NBZVBMa2ljSFlGbHRiV3d3Wk1nVFhybDNEbURGajRPdnJLM1YvbEdkQk9PRGxiV25SNi9VNGN1UUlsaXhaZ2g5KytBRUEwS0JCQStuNXQ5OStHMnExMmlDd0FBVVg3bzBiTjhMS3lncWRPbldTN2hycTFxMWJpZDFESmQyZSt6UTNOemRrWm1aS3dmSFBQLy9FTDcvOEl0MU5VNjllUFFEQWpSczM0Ty92ajhhTkc2Tng0OGFZTVdNR1VsSlNzSFRwVXZ6M3YvL0ZlKys5QjJkblo5U3ZYNzlNaS9xVnhzdkxTeHJyeElHNHBxTjU4K1pTSzEwaGxVcUZ6cDA3dzlQVEU1OTg4a21wZjNEUXk0R2hoU3JWc1dQSDhQRGhRM1RzMkxIRWZaNE9Gc2VPSGNPV0xWc0FBQjkvL0xIc3VhRkRoeFo3dktXbEpYeDhmT0RuNXdjSEJ3Y3BJSlUwZUxla3FhaGYxcGFXRXlkT1lQcjA2U1cySExScDB3YS8vLzY3YkFCdVVjWE40ZUx1N281bHk1WUJrSGNQQlFRRUdBUS9Nek96WXJ1SGdvT0RzV0hEQnN5YU5Rc0FNR3JVS0Ntd3BLV2w0ZkRodzRpS2lrS1RKazJ3Y3VWS3ZQYmFhMmpXckJsV3JWcUZOOTk4RTRHQmdRZ0tDa0pjWEJ3dVhMaUFWYXRXbGZldElZVXBuQzE0NE1DQkdERmlSTEYzLzlITGk2R0ZLazFVVkJSdTNMaUJvVU9IUXFQUnlKcjVBV0REaGcwR2d6YlBuVHVINWN1WG8xT25Udmo5OTkrbFFLUFJhTkNsU3hjY1BYcFVDaFYzN3R5UmRRR1ptNXRMRjc4N2QrNEFLSDU4eGF1b1g3OStwVDd2NXVhR3BVdVh3c2ZIcDB6bnk4akl3SklsUzRwOXJuMzc5Z2F0WjhWMUR4VU8vTlZxdFVoS1NrSjBkTFQwSEFBa0pDU2dXN2R1Y0hKeWdwZVhGL2J1M1F1dFZvdlUxRlRaK0tqUTBGQkVSRVJnenB3NVpTbzdLVlBQbmoweGE5WXNEQjgrbklOdlgyRU1MV1cwY2VOR2pCczNEdGJXMW9pUGowZmp4bzNMZk95NWMrZlFxbFdyY3Y5RmtKK2ZqL1QwZE5tWUN5WDU0WWNmMEtOSEQweWRPaFZEaGd4QmJHeXNOSzRsTGk0T2UvZnVsUTNXdlhYckZ1YlBuNDhoUTRaSWovTFFhRFR3OHZMQ21qVnJwRzNsNlI0eU56Y3ZVOWRDYWQxSFNtVnZiNDg2ZGVyZ3pKa3pVb3RJWEZ5Y3dhM0xlcjBlb2FHaHNMUzBoSyt2TCtMajQ2RlNxYVR1SVoxT2g4aklTSnc4ZVJLZE8zZVdqaXZ0UGZQMjlzYk1tVFB4K1BGajdONjlXOXBlZEt4S1ZGUVVBQ0F3TUJDUmtaSFNkUEVBNE9Ua3hQWEhYZ0dGOHdZWjA1MDdkOUNvVWFQblBqNDNOMWUyR09YelVQcDE0WVVKQlFNZ0FBaTlYbC9oajN2Mzdva1pNMllJalVZalVsSlNSTE5tellSV3F4VjZ2VjVzMnJSSmpCa3pSang4K0xCTTUzSnhjUkhqeDQ4WCtmbjU1U3BEWGw2ZXFGMjd0dXgxb3FLaXhQNzkreXZsWjlicjlkSjcrcUpDUWtKRWh3NGRSR3hzckJCQ2lLTkhqNHFCQXdlS3g0OGZpOGVQSHd0UFQwL2g1K2RuY0Z4b2FLZ1FRb2pidDI4TEZ4Y1hhWHRlWHA1d2NYRVI5KzdkazdZOXZjK1ZLMWRFNTg2ZFJWNWVudlRjc3g0cEtTbENDQ0h1M0xrajlIcTl5TS9QRjBsSlNkTDVwazZkS25KemMyVmxURXhNRkZldVhIbmg5NmlzS3ZwejNxWk5tMkszaDRhR2ltYk5tb25rNUdTaDErdUZuNStmME92MUlqTXpVNnhkdTFZc1hyeFkvUHJycjlMK2FyVmErdHJOemEzRTEwdEtTaEpqeG95UnZuZDFkUlY2dlY1MDd0eFoyalpwMGlUUnAwK2ZVc3V0MCttRXU3dTdTRXhNbExZOWVQQkFkTy9lM1dUckFWV3R5cndtNlBWNnNYLy9makZod2dTUmw1ZFg2bjRoSVNIRmJsK3pabzNZdm4xN3FjY2VQbnhZdXRZVTl6REdkY0dVNmdWYldrcHc3Tmd4cUZRcXFGUXF4TVhGeVpxOEoweVlnUHYzNzJQS2xDbll2MzkvcWVjSkNRbkI0OGVQNGVmbkp4dFBrSitmajhEQXdGSmJFMVFxRmVyVXFRTXJLeXY0K1BoZzNyeDVHRDE2ZEluakRreUZXcTNHOHVYTE1XTEVDT2t2OWIvOTdXK0lpWW1CbDVjWExDd3M0T3pzaktsVHB4b2NXN1I3b0RoQ0NPbDIyd2NQSHNqK2dvK0lpSUNUazVQc0RwVGc0T0JpejVPVmxTVjFtV2kxV293Yk53NXIxNjVGdlhyMTRPSGhnYkN3TUdsc3hadzVjN0IrL1hyazUrZmo1czJiaUlxS3dwWXRXeEFRRUlBMzMzeXpmRytPQ1NqNkhoYlZ2bjE3VEowNkZlN3U3dGl6Wnc5Q1EwTUJBSFoyZG1qY3VERUdEUm9rK3d5WE5NRlhSa1lHamg4L2p1SERod01Bamg0OWlsR2pSa25QNi8vL1lPYkNjVWNiTjI2RWs1TVRtamR2amttVEptSE5talVHaXdrS0liQm8wU0o0ZTN2THhoeUZoWVdoVmF0V3ovdFdFSlhMNE1HRDRlL3ZqNk5IaitMdTNic0lDZ29xZHIrTEZ5L2kyMisveGFSSmsyVGJaOHlZZ2FaTm02SmZ2MzRJQ1FtQmo0K1B0SEoyb2JDd01Cdy9mcnpFTmJhVWVsMm9LQXd0SmRpMWE1YzBHRFE2T2hwT1RrNnk1Ny84OGt0Y3ZIZ1JOMi9laEkyTkRSbzFhb1RZMkZoTW1EQkJkc2RCWEZ3Y0FNZ21Od09BMU5SVVhMOStIWWNPSGNMQWdRT2w3U3RXck1CUFAvMGtEWHk4ZmZzMlBEMDlrWitmajMzNzltSDQ4T0VHTTdTYUVwMU9od1VMRnFCbXpacXlVUExvMFNQcFh6TXpNM1RxMUFuSnljbmxuaGdzTXpNVG5wNmVzTEN3Z0U2bmsxWHMwTkJRYVNyNVFzWGREUU5BZGlmVDZkT25ZV2RuQnhjWEZ6eDQ4RURhYm1GaGdkV3JWMlByMXEwQUNycXZwa3laZ3VEZ1lFUkZSV0grL1BuWXZuMjd3VzI2cGs2ajBTQXZMNi9ZWnVycDA2ZkR3Y0VCN3U3dXNrRDIwVWNmU1YrZlBYc1cwNmRQaDcyOXZSUmlWQ3FWMUswRUZMeDNIVHQyaEtPakl4NCtmQWh2YjIvOCt1dXYrT0dISDVDV2xnYWc0TE95ZGV0V3ZQZmVlMUw5MnJ4NU15Wk5tb1NkTzNkSzcrdXRXN2V3YmRzMmVIaDQ0TjEzM3dWUWNGdHlTRWdJTGw2OGlIWHIxbFh3TzBSVXN1Ky8veDROR2pTQVhxL0hwNTkrS3EwbDFiaHhZOXkrZmJ2RTQ2Wk1tWUkxYTlZZ01EQVE5dmIyOFBUMGhLZW5KelFhRGN6TnphWEpGanQwNkdBUVdKUitYYWhRUm0zbmVVR29wS2JBNE9CZ1lXTmpJN3AzN3k2NmQrOHVtalJwSWxxMGFDRjlYL1JoYjI4dnVuYnRLblE2bmREcjlTSTNOMWM2VDJwcXFtalRwbzFJU1VrUmVyMWVuRGh4b3R4bGFkV3FsZERyOVdMT25EbGl5WklsMHZZYk4yNlV1N3VwS3ByL3Z2bm1HOUduVHgrUm1KZ29VbE5UeGRHalI4V01HVE5FeDQ0ZHhlelpzMFZNVEl4SVNFZ1FjK2JNRVIwNmRCRFRwMDhYKy9mdkYzZnUzSkdkNTNZcDNVT0ppWW5penAwN0lqRXhVZVRuNXdzaGhNak96aFlkTzNZVUlTRWh4UjR2aEJBWkdSbml6cDA3SWlrcFNSdy9mbHk0dUxpSXJLd3NNV3JVS0JFUUVDQ0VFQ0k5UFYyNHVMaUlQLzc0UTJSblowdVB0TFEwOGRWWFg0bUpFeWNLSVlUSXlja1IvdjcrSWk4djc3bmZxeFVyVm9qZHUzZUx0TFMwVXZlcjZNOTVTVTNYUlI5cGFXbGkxNjVkTC94YWNYRnhJaXNyUy9vK09qcGF4TVRFQ0wxZUx6WnYzdnpNNDArZE9pVk9uRGhSN0dmOXlKRWpZdmZ1M1JWZUJ5cWlIcEJ4Vk5ZMW9lamovdjM3eFc1M2RIUXM5YmoyN2R0TFh6OTgrRkJNbVRKRlpHZG5pNE1IRDhxNmRncTdUMHQ3VlBWMXdaVHFCUmRNTEVIUkJlQkdqQmlCTDc3NEFxMWJ0eTdYT2I3NDRnc01HalJJNnZKNDU1MTNwTnM5MVdxMWJKSzBVNmRPR2N3R0NoU3NwTnVxVlN0Y3YzNGRuVHAxQWxEUVZCNFNFaUl0U2xpUlhuUkJyTVRFUk9oME90U3VYUnZEaHcrSFJxTkIzNzU5TVdqUUlJTUJiRGR2M3NUdTNidHg5dXhackYyN1ZqWndNejgvSHlrcEtWSkxUSEYzRHhVVkd4dUxoUXNYWXR1MmJiQ3pzNVB1TENvNkVEY3NMQXp6NXMyRFRxZURTcVZDLy83OThkbG5uK0hSbzBkNDdiWFhwRmFaZGV2V0lUQXdVTFlPa3JtNU9SbzJiSWlsUzVlVyszTlFFamMzTjRTRWhNREt5a3FhMWZPRER6NHdHTEROUmVDcW5pa3NERWZsVjFsMTVmNzkreGc5ZWpUMGVqM0N3OE1SRkJRa2Exa0VudDNTOHU2Nzcwb3JxMGRIUjJQdjNyMTQ3NzMzRUIwZGpmYnQyOFBWMVJWQVFVdEw0VnhJcG5KZEtHUUs5WUtocFF6YXRXdUhzTEF3MlJnQW5VNkhjK2ZPbFRnMWZYaDRPTjUvLzMyNHVMaEkyNjVjdVlMMjdkc0RLRmlQNS9EaHc5SXR1VHFkRGhrWkdYampqVGRrNHdiT256K1BiNy85RmovODhBUCs4cGUvVk1hUEoxT1JIOHIwOUhTOC92cnJ6N3picGpCRXZHb0tRMHRSS3BVS1BYdjJ4UERodzlHM2IxL1VyVnVYb2NVSVRPR1hNNVZmWmRhVlI0OGVvVmF0V21qVHBnM0N3OE1OSms5OFZtanAyclVyTGx5NEFBQ29VNmNPbWpWckpwMGpNaklTY1hGeHFGbXpwaXkwbU1wMW9aQXAxSXRYNzBwUlR0SFIwVWhNVEVUYnRtMWx0NWlwMVdyY3ZYc1hNVEV4Qm9NRzFXbzF2dm5tRzlTdFcxZTJpbTI3ZHUyazcxdTNiaTMxendNRkY2dWk1ejkzN2h3aUlpSncvLzU5N05tekI1YVdsaEJDWVB2MjdSZzllblNsWCtTTFR2aEZWVWVuMCtIRWlSTTRjZUlFQUdEMjdObEdMaEVSQVFWQm8xQlpabnN1VGN1V0xYSDI3Rm5wKzk2OWV4dGNSd0RUdXk2WUFyYTBQTVBYWDM4TlcxdGJOR3pZRUwxNjlaSzZkT2JObXdjbkp5ZU1IVHRXdG45ZVhoNFdMRmlBQlFzV29FK2ZQcmg2OWFyMFhMdDI3UkFSRVFHZ0lMUVV0eHB1b2ViTm04UE96czVnblozTGx5OGpJaUlDVFpzMnJhQ2ZVTTRVa3ZTcm9yaVdGZ3NMQzNUbzBBRWVIaDc0NUpOUDRPam95SllXSTJBOVVLYXFxQ3NsL2U1K1ZrdEx0MjdkcExzWkhSd2MwS0pGQ3dBRm43SHIxNjhqS1NrSlZsWldzcGFXcHhucnVsRElGT3JGeXgvTFhrQitmajcyNzkrUE0yZk93TWJHQnF0WHI4YVNKVXZ3NTU5LzRzcVZLMWk3ZHExcy83eThQUGo1K1dIUm9rV29WYXZXYy8zSDNydDNEN3QzNzRaYXJjYk5temNObm0vZHVuV2xmekNwYWxsYVdrcnJwNHdjT1ZKYWIwZUpNakl5cEw4WTA5UFRwWmxMaTI1UFMwdXIwaVp0b3NvUUdSa0p2VjV2Y01kaVNZcGVEMWF1WEluYnQyOWo4T0RCK095enozRG8wQ0drcDZlamR1M2F4UjdMNjhML01MU1VZcytlUFJnMmJKajBpN2RaczJiWXVIRWpEaHc0Z00yYk54dXM0eElWRllYWnMyZExUWFRsU2Z1Wm1aazRlZklrcWxXcmhzOCsrd3dCQVFFR0E3MkFnZ0dwOUhKNDk5MTM4ZEZISDhITHkrdWxXVCtsYmR1MjBvRHJtemR2NHNLRkMzanJyYmRrMi8vNzMvL2kxcTFiTHp3ektKR3gzTDE3RjhlUEg4ZUNCUXVlNi9qeDQ4ZGo0TUNCMGxJWVBYcjBRSjgrZmZEamp6L0s5dU4xd1JCRFN3blVhalYyN3R5Slk4ZU9TZHVHREJtQ2Q5NTVCeDk4OEFIZWZ2dHRnMk9LRHJvRllMQ3FzVjZ2UjJSa0pGUXFGVEl5TW1UUFpXZG55OWJSQVNBYkQxT29vdTVjSWVON3VxWHVaVkMvZm4zcGMrdmk0aUl0ZDFGMGU1Y3VYUmhZU0xGME9oMW16cHdwVzNLaUxJcitFWHZwMGlVNE96dERwVkloS3lzTGFyVWFDUWtKQnQxT3ZDNFlldmtXVWFrZ2l4WXR3b1lORzZTSmd4NDhlSUNSSTBmaXE2Kytna2Fqd1ljZmZsaGl2Mk9ocDV2QTgvUHpVYjkrZlh6KytlZm8wcVdMN0xtNmRldFc3QTlBWkFSRld4OHRMQ3lrUHZDbnR4TXBrUkFDT3AwT2t5ZFBSclZxMWZEbzBTT2NPWE1HRVJFUnlNN09MdlhZd3RCeTdkbzFIRDU4R1AvM2YvOEhvR0NzaTZlbkp4bzFhb1M2ZGV2S3VwRjRYVERFZ2JqRjJMcDFLMXhkWGRHbVRSdGtaMmRqK3c0VlVTRUFBQXovU1VSQlZQYnRlUERnQWFaTm15WjlpUGJ2MzQvUFAvOGMxYXRYeDRjZmZvZ1pNMllZZk1EMFQwMlY3dWpvaVBqNGVEeDU4a1NhMmJBa1RrNU94Zlp2SmlRa0lEWTJ0Z0oreXVLWndrQXJrbFBTUUZ3SEJ3ZTBiTmtTQUhEanhnMDhmUGdRUU1HZEY0WFQ3V2RuWjB0TEJKZ3ExZ05scW9xNmtwS1NJdXZPdlhidEdxWk5td1l6TXpPY08zZXV4T1BhdDIrUFBYdjJJRGs1MldER1c0MUdneDA3ZHVESWtTTzRldlVxN3Q2OVcrdzVqSFZkS0dRSzlZS2g1U201dWJuSXljbUJ2YjA5enA4L2orVGtaUFRzMmJQWXBkQTFHZzMyNzkrUDZ0V3JZOENBQWM4ODkvYnQydzN1TmlySm1ERmpzSFBuVG9QdHk1WXRrL3BCSzRNcGZDaEpUa21oeGQvZkg1TW5Ud1pRTUVuZi9mdjM0ZXZyaTU5Ly9obFBuanlCU3FWQ3JWcTE4TTQ3NzVqME9CN1dBMlV5VmwzSnlNaUFqWTJOMURKZm5COS8vRkZhajZza3g0NGRnNDJORFhyMTZsWHM4OGE2TGhReWhYckIwRUl5cHZDaEpEa2xmTTZEZ29Ld1ljTUcyYmFvcUNnNE9Eakl3c250MjdmeHhodHZJQ2NuQjVjdlgwYjE2dFdydXFobHducWdURXFvSzBwbUN2V0NvWVZrVE9GRFNYSksrSnhydFZyazV1Wks4MGRzM0xnUnVibTVtRHQzTGdEZ2p6LytRTzNhdGN1OVFLYXhzQjRva3hMcWlwS1pRcjFnYUNFWlUvaFFrcHlTUHVjNm5RN2J0Mi9IMjIrL2pjNmRPOFBHeGtZYTIvWFRUejhoTEN3TXJWdTNSdlBtemRHZ1FRT0RTYkpNUlZucWdVYWp3WVVMRnhBVUZBUS9QNytxS2hxVlFrbDFSWWxNNGZyQTBFSXlwdkNoSkRrbGZNN3o4L054OHVSSitQajR3TnpjSEJZV0ZvaUppY0Z2di8yR2FkT21RYXZWQWlnWWhIdmx5aFUwYnR3WVo4K2V4Vi8vK2xjamw3eDRKZFdESjArZTROeTVjemgwNkJEMjc5K1B0TFMwWXZjajQxQkNYVkV5VTdnK2NKNFdJbm9oUWdpRWhvYkN6YzBOWm1abU9ILytQSUNDMVdyZmZ2dHRaR1ZseVpZcmNISnl3cWxUcHhRejgyOTJkalorKyswM0hEeDRFSWNPSFVKbVpxYXhpMFQweW1Kb0lhSVhZbVptWmpEdlVDRnpjM09EVmI3TnpNd1VFMWkyYnQyS3VYUG5JajA5dmRUOUprNmNXRVVscWhoQ0NBZ2hvTmZyRFI3bDNmNnM1MTdrK1BLZWwxNStEQzFFVkdIMGVyMDB6WGgwZERUeTgvTmwyd0REbWFKTjJmang0K0hpNG9KRGh3NGhQRHdjWjg2Y1FVNU9qc0YrSFRwME1FTHBYa3hob0N6dVlXWm05bHpQdmNpeHp6cHZhZnNVYnVmRWhTOC9oaFlpcWpDdnZmWWFUcHc0QVFENDlOTlBwYitBaTA0OS9xeTVLa3hOMjdadDBiWnRXd0JBVGs0T0FnTURjZURBQVp3K2ZWcnFLcG93WVlJeGkwajB5dUJBWEpJeGhZRldKS2VrejdrUXdtQWgwZXpzYk5qWjJSbXBSTStuTFBVZ0x5OFBSNDhleGI1OSs3QnYzNzZxS2hxVlFrbDFSWWxNNGZyQTBFSXlwdkNoSkRsK3pxc2U2NEV5c2E1VUxsT29GNHBlTUxGdy9aNnNyQ3dqbCtUbFVOaFhYOXBVMUVSRVJNYWk2TkRTckZrekFFQk1USXlSUy9KeVNFeE1CQUNUblR1RGlJaGViWW9PTGVQR2pRTUF6SjA3RjNGeGNjV082cWRueTgzTlJYeDhQQll1WEFnQStPaWpqNHhjSWlJaUlrT0tIdE9pMFdqUXRXdFhYTDU4MmRoRmVXazRPVG5oeXBVcjdDSXlJWFoyZHNqSnlVRjZlcnJKVG52L01zbkt5c0xycjc4T0d4c2I1T2JtR3JzNFZBNnNLNVhIVk9xRm9sdGFyS3lzY09IQ0JjeWNPUk9OR3pmbWhmWTVXVmxab1dIRGhwZzRjU0l1WDc3TTk5SEV0R3JWQ2dCdzQ4WU5JNWZrMVhEbnpoMEFRSk1tVFl4YkVDbzMxcFhLWXlyMVF0R2hCU2k0NEs1ZnZ4NXhjWEY0OHVTSk5OTWpIMlYvNU9YbElUNCtIcHMyYlpJR041UHBHRDkrUEFCZzVzeVppSXlNNURUeWxTUXJLd3QvL1BFSFpzK2VEUUFZTW1TSWtVdEU1Y1c2VXZGTXJWNG91bnVJNkZXZzFXclJyMTgvbkQ1OTJ0aEZlV1YwNnRRSjU4K2ZoNVdWVllXZnU3aTViTW9xTXpNVGl4WXR3cng1ODlDd1ljTUtLNU5XcTBWVVZCU2NuWjBObGwwb3lhVkxsMUNuVGgyODlkWmJGVmFPRjhXNlVya3FzMTZVbGVKYldvaGVkcGFXbGpoKy9EaFdybHdKWjJkblZLdFd6ZGhGZWluWjJOaWdaY3VXV0x4NGNhWDlZdFpxdFJnN2Rpd3VYTGdnYlh2OCtQRXpIeHFOQmtEQmpNTm1abWFZTUdFQ0VoSVNzSG56WnJpNnVwYjZTRTlQaDA2bnc4U0pFM0h4NGtYcE5WZXNXQ0hkdkpDYW1ncHZiMjg4ZWZJRVFNRjR3WlVyVnlJbEphWFluME1JZ1pVclYrTDI3ZHNWL2g2OUNOYVZpbGNWOWFJODJOSkNSRlNGOXU3ZGkyKysrUWFyVjY5R2p4NDk0T3JxK3N4amxpOWZqdjc5K3dNQTFHbzFSbzRjQ1I4Zkh6ZzZPc291SWsrZVBKRzZlSjg4ZVlMZXZYdmo5T25UcUZtekpvNGVQUW9mSHgvTW1UTUhnd1lOd3RTcFV3RUEzMzMzSGRMUzB0Qy9mMzhFQndlaldyVnErUExMTHhFZUhvNXQyN2FoYnQyNkFBQlhWOWN5dGNMbzlYcUVoWVdWKzMwaEtoTkJSRVJWNmwvLytwZm8yYk9ueU0zTk5YaE9wOU1KRnhjWGtaQ1FJTnV1MSt2RnYvNzFMNUdkblMzUzA5UEZyVnUzUks5ZXZVUk1USXdRUW9pa3BDVFJwMDhmRVI4Zkw0UVFJanM3VzdpNHVJaTB0RFRwSEtkUG54YlRwMDhYK2ZuNUlpTWpRM2g0ZUlndFc3YUlwS1FrNGVMaUlyS3pzOFdPSFR0RXIxNjlSR3hzck96MVhWeGN4TDE3OTByOXVlN2R1eWRjWEZ5ZTZ6MGhLZ3N1bUVoRVZNWCsvdmUvbzIvZnZ1VWErSzdYNitIdjd3OFBEdzg0T0RpZ1JvMGFHRDE2TkJZdlhveGR1M2JCeDhjSDc3Ly9mckZqWGZSNlBUUWFEZHpkM2VIdTdnNjlYZyt0Vm9zMWE5YkEzdDRlcWFtcEFJQzB0RFM0dTd1amRldldxRkdqQnZSNnZheDFaZGl3WWFXMnRuRDZmS3BzREMxRVJGVkFyOWNqT1RsWityNWV2WHJQZmE2c3JDejA3dDFiT3ErYm14czBHZzJzckt3UUZCU0VVNmRPeWNMRjNyMTdFUmdZaUxWcjE4TFIwUkVKQ1FrWVBIaXd3WGtIREJnZysvN2t5Wk93dDdlWG5hZCsvZm9sbHV2Ky9mdnc4UEI0N3ArTDZGa1lXb2lJcWtCeWNySTBMZ1VBRGg0OGlFYU5HajNYdVlRUTBHZzB4WTRkY1hWMU5WalFic2lRSWJoMjdSckdqQmtEWDE5ZjFLcFZDd0JLSEh1U21abUpIajE2R0d4blN3c1pHME1MRVZFVmNIQndrRUpDV1FiZlZpUkxTMHY0K1BqQXo4OFBEZzRPeU0vUEI0QVNsejRwYWNaVHRyU1FzVEcwRUJFcFZKY3VYY3E4cjdtNU9XYk5tZ1hnZjdPYmR1dldyVEtLUlZScEdGcUlpQlRHMnRvYWt5ZFB4c2lSSTlHOWUzZjg1ei8vUWNlT0hSRWFHZ29MQ3dza0p5ZkR6czVPZG94R280R1hseGZXckZramJTdFA5NUM1dVRrOFBUMmZXYmF5VGs1SDlEd1lXb2lJakVRSWdYUG56aFU3ZnFRMFZsWlcrUHZmLzQ1ejU4NmhhZE9tc0xDd2tKN1Q2WFFZTUdDQXdheXcxNjlmeDUwN2QrRGc0SUQ3OSs4REtIczNWWHg4UEVKRFF5R0VRSEp5c3RUVnRXM2JOcXhidDA1MkY5UzllL2NRRmhaVzVWMWc5R3BnYUNFaU1nSzFXbzE1OCtiaHhvMGI1UTR0QUpDUWtBQmZYMTk0ZVhrQktHamh5TTdPUmxwYUdtclVxR0d3ZjBSRUJKeWNuR1NUMFFVSEJ4ZDc3cXlzTFBUcjF3OUF3U3krNDhhTnc5cTFhMUd2WGoxNGVIZ2dMQ3dNYmR1MkJRRE1tVE1INjlldlIzNStQbTdldkltb3FDaHMyYklGQVFFQmVQUE5OOHY5Y3hHVmh1MTRSRVJWcUhDcS9Ca3paaUFuSndjN2QrNlVQVjk0NTA5SjZ4T3AxV3I4NHgvL3dJZ1JJOUN0V3pmcDF1VWVQWHFnWDc5K0dEVnFWTEdMMm9XR2hxSmR1M2F5YmJhMnRzVStpazUvZi9yMGFkaloyY0hGeFVWMnJJV0ZCVmF2WG8wV0xWb0FBRzdkdW9VcFU2WmcrUERoNk55NU0rYlBueTh0UDBCVVVkalNRa1JVaGM2ZVBRc3pNek44OHNrbjhQYjJocm01T2Y3ODgwOElJV0JqWTRQdzhIQUFCZXNNRmNmVzFoWnF0UnArZm42eUxwaTFhOWNpS3lzTFdxMFdWbFpXK005Ly9nTnpjM05VcTFZTk9UazVpSXlNeExoeDQwb3NsMXF0UmxwYUdteHNiQkFSRVFHZ1lOMlozYnQzWTlpd1lUQXpNNVBHeVVSRlJhRng0OFl3TXpPRHQ3YzNjbkp5RUJRVUJHZG5aNmhVS2l4ZXZCZzdkdXlvcUxlTVNNTFFRa1JVaGR6ZDNiRmh3d2E0dWJsSjIvYnMyWU9mZi80WlFNSHR5YU5HalVMTm1qV0xQVjZsVW1ISmtpWEZQbmYyN0ZucE9Sc2JHMHlhTkFuVzF0YUlqWTJGbzZNam5KMmRTeXhYVEV3TTVzMmJCNTFPQjVWS2hlSERoOFBPemc2K3ZyNVNnS3BSb3daR2pCaUJpUk1uU2kxR1FFSFhWTU9HRGJGMDZWSUFRTFZxMWZEcHA1K1cvVTBoS2lNdW1FaEVaR1I2dlY3cUZqSTNOeSt4YTZnODUrTmRQUFF5WW1naElpSWlSV0FVSnl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XQm9JU0lpSWtWZ2FDRWlJaUpGWUdnaElpSWlSV0JvSVNJaUlrVmdhQ0VpSWlKRllHZ2hJaUlpUldCb0lTSWlJa1ZnYUNFaUlpSkZZR2doSWlJaVJmaC91V3Z4VGhEaFloUUFBQUFBU1VWT1JLNUNZSUk9IiwKCSJUaGVtZSIgOiAiIiwKCSJUeXBlIiA6ICJmbG93IiwKCSJWZXJzaW9uIiA6ICIiCn0K"/>
    </extobj>
    <extobj name="ECB019B1-382A-4266-B25C-5B523AA43C14-23">
      <extobjdata type="ECB019B1-382A-4266-B25C-5B523AA43C14" data="ewoJIkZpbGVJZCIgOiAiMTQzNzM4ODkwNDEwIiwKCSJHcm91cElkIiA6ICIxNTM5NjkzOTY2IiwKCSJJbWFnZSIgOiAiaVZCT1J3MEtHZ29BQUFBTlNVaEVVZ0FBQTZBQUFBSkVDQVlBQUFBSVowbVJBQUFBQ1hCSVdYTUFBQXNUQUFBTEV3RUFtcHdZQUFBZ0FFbEVRVlI0bk96ZGVYd001eDhIOE04czJZZ2p6b29yV3NSVmRld1FHcUdVaEtxVzZ2RnJ0YUp4WHo5SGl6cmp2c1ZSTkk2U0V1cHVxRkp0SGEwaUVTUWJEVnFxamtUY1I4NU5zc251OC9zajNmbGw1U0JrZDdQeWViOWVYblpuWitaNVp2UE16bnlmYXd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cXVRYkoyQlp5SEw4aUVBSFd5ZEQzcXVISXVJaUdocjYwdzhEWjRQWkcxQ2lKTmFyYmFWcmZOUjJQSGN0RitGdFl5elROa3ZXNVFwV1piM0EzakRtbW5TVXprY0VSSFIwZGFac0FhVnJUUHdqUGpqU3dXdGphMHo4QXg0UHBCVlNaTFUwdFo1c0JNOE4rMVVJUzdqTEZOMnlrWmxpc0duZlNneTUzVnhXMmVnSUlTSGg5czZDL1FjYU42OHVhMnpVQ0I0UHBBMVBDL25pelh4M0xRdjlsREdXYWJzaTYzTEZNdEw0V1hyc21GdDl0NENTa1JFUkVSRVJIYUNBU2dSRVJFUkVSRlpCUU5RSWlJaUlpSWlzZ29Hb0VSRVJFUkVSR1FWREVDSmlJaUlpSWpJS2hpQUVoRVJFUkVSa1ZVd0FDVWlzcUswdERSYlo0R0l5TzZscDZmRGFEVGFPaHVVVC95YkVjQUFGREV4TWREcjljKzBqNVNVRkJ3NGNPQ3g2K1cwem9VTEYzRHQyclVjMTA5SVNFQkNRZ0lBWU1lT0hUbXVJNFRBdG0zYmNrM1RhRFFpS1NrSnNiR3hPSC8rUEVKQ1FyQjM3MTZFaFlXWnJiZHAweVk4ZVBEQWJObFBQLzJFbFN0WDVubE1XWVdIaDJQWnNtVlB2RDZSUFduVHBrMjJaWjZlbnNqSXlNaHgvZFdyVitQVXFWTUFnUHYzNytQQ2hRc3dHQXpvMmJNbnJsKy9ycXgzOU9oUlhwREpydjN6enorSWk0dkw5M1pHb3hFTEZpeEFlbnE2c2l3cUtncjc5Kzh2eU96UlV4SkNZUExreWJoeDR3WUFJQ2twQ1VPR0RJSFJhRVJzYkN4ME90MHpwNUdjbkl6RXhFUWtKaVlpT1RrNVg5dXVXTEVDUzVZc2VlWThrUFZFUmtaaTRzU0orZDV1Ky9idFdMdDJyZG15d1lNSG0vMTJQSG9QMjdWclYxYjRGbUxGYlowQlcxdS9majF1M2JxRkpVdVdvSHYzN2dBQXZWNlBwS1FrVktoUXdXemRwVXVYb243OSt0bjJZVFFhc1hEaFF0U3BVd2UxYTlmT05hMkpFeWZDMjl2YmJObk5temV4Wk1rU2JOcTBDV1hLbERIN2JOV3FWYWhjdVRKOGZYMnhZTUVDZlBEQkI4cG52WHIxd3FaTm01UUwrSWNmZm9pSER4OWkyTEJoU0VsSlFVcEtDcEtUazVHYW1vb3laY3FnUW9VS0tGdTJMTXFYTDQrS0ZTdENvOUVvKzdwNjlTcSsvZlpiL09jLy96Rkx2MkhEaGxpd1lBRmF0bXo1UkEvSXJWdTNMaVpQbm95dVhidWlUcDA2MlQ3WDYvWHc4UEJBNmRLbHpaWW5KU1daTFV0S1NzTEpreWRSckZneEFKa1A1NjFjdVhLZWFkKzVjNGNQV0xaVFVWRlI4UFgxUlpNbVRmRE5OOS9rdU03SEgzK01DeGN1SURRMEZHcTFHa0JtVUxkbXpSb2NQWG9VRHg0OFFJVUtGZURsNVlXQkF3Y3E1U212Y21zcUwwK3lEZ0FZRElac254dU5ScVdjUHNyZDNSMmpSNC9HaWhVcmNQUG1UZXpkdXhkTGx5N0ZSeDk5Qkg5L2Z5eGR1aFQzNzkvSHhJa1Q4ZnZ2ditlYUI2S25OWHIwYUtTbnA1dFZET3AwT3J6Kyt1dm8zNzgvQmd3WW9DemZ1blVyMXE1ZGkyKy8vUmFEQmcxQ2NIQXd6cDA3QjE5Zlg3TjkxcWxUQjh1WEwxZldVYWxVK1BYWFgzSDgrSEdzWHIwYWE5ZXV4VysvL1pZdEw5ZXVYWU1rU1RoeDRvU3k3TXlaTTRpS2lvS0RnNE95ckhMbHl2RHo4NE8zdHplS0Z5L3l0eWcyZGVyVUtadytmVnE1L3FwVUtwdzhlUklaR1JuNDVaZGZzSC8vZml4WnNnVFZxMWZId1lNSHNXalJJclB0ZFRvZHlwVXJCd0NJalkxRjllclZBUUEzYnR4UUt1ZTZkZXVHRjE5OEVVQm1nOENCQXdmUXZIbHpWSzFhMVd4ZjkrL2ZSMmhvcVBMKytQSGoyTHg1TTF4Y1hMSlZxSnVzVzdkT3VhOHlHQXhvM2JxMWNvOTI5ZXBWaElhR29sT25UcWhZc2FLeXpiVnIxeEFTRXZKMFh4ZzkxcG8xYTNEbHloWDA3TmxUV2RhaVJRc2NQSGhRS1N0QVpua3hYUmRqWTJNUkZCU0V3TUJBN051M0QrN3U3cWhjdVRMT25Ea0RJUVFpSXlPeGV2VnFwS1NrNEp0dnZvRWtTUUNBdUxnNDViV0hoMGV1ZWZyNDQ0OHhmUGh3U3h3dTVhSEkvN3BQbWpRSjQ4ZVB4K3JWcTVWYTErKy8veDZIRHgvR2wxOSttVzM5bUpnWTlPM2JOOGQ5RFJvMENFSUlwY0FET2JkNmVudDdtOTNNcHFXbEtjRXZBQncrZkJoNnZSNEhEaHlBMFdqRXRtM2JZRFFhMGFWTEZ3REEvdjM3Y2VIQ2hXejdMVisrUEtaUG53NG5KeWVVS2xVS2h3NGRRbEJRRVB6OC9PRHU3ZzRnTTFETHlNaEF0V3JWbE8wMmJ0eUlUei85RkdxMVdnbVFNekl5WURRYW9WYXJNWDc4ZUdYZEtWT21vRzNidGtoTVRFVDc5dTJWWUNDclhyMTZtYjFYcTlVNGN1UUlnTXdMbU9rMWtIbFJhTm15cGRteVJ3TUN0VnI5MkJyeHZINWN5RDc4L2ZmZitQUFBQOUd3WVVPejVlSGg0WWlKaVRGYmR2ZnVYWHo2NmFkbzJyUXBWcTVjaVdyVnFpRW1KZ1lyVnF6QWdBRURFQmdZQ0Njbkp5V0FOQVc1V1FQWXJQdC8zRHA1eVhxK1p5WExNa2FPSEltSER4K2lWcTFhaUk2T0JnQzgrKzY3T0h6NE1CSVNFbkRwMGlYVXJWczMxMzBRUFl2V3JWdGo2ZEtseU1qSVVJSzVzTEF3R0kxR2hJV0ZtUVdncDArZlJxdFdyZURpNG9MZHUzZWI3ZWZvMGFNb1diS2syYktzNi9UdjN4K1hMMS9HamgwN01IVG9VQXdkT2hTYk5tM0M3ZHUzNGVMaWdzaklTSFRyMWcxdnZmV1cyVDYrLy81N3ZQMzIyOHExTGF1MzMzNWJlVjI2ZE9sY2V3R1I1V3pldkJtOWV2VlN5azZKRWlVZ1NSTDBlajM2OU9rREJ3Y0hqQmd4QWp0MjdJQ1hseGU4dkx6UXJsMDc1WHJlcmwwN2ZQLzk5d0F5ZTVDWVhyZHIxMDVKUTZWU0lUQXdFQUNVK3crMVdvMjllL2NxNitqMWVuVHQybFY1SHhFUmdWbXpacUZObXphb1VhTUdQdnZzTTZoVW1SMzZZbU5qTVdIQ0JEUnUzRGhiWmZjTEw3eUFMVnUyQUlCUzVvb1ZLNllzQTVDdGpGTEJDUXNMUTcxNjlSQVFFSUF6Wjg1ZzlPalJPSGp3SUFCZ3o1NDladmQ1cGpLU25KeU04ZVBIWThLRUNhaGN1VEtFRUpnMWE1WlNxZWJyNndzaEJIeDhmT0RwNlFsSmt2REZGMTlnM3J4NU1CcU5VS2xVV0xKa0NZS0RnNVZLRFoxT2g3WnQyN0xSd3NhS2ZBQ3FVcWt3YTlZczVRYnd3dzgveE8zYnQyRXdHTXgraUp5Y25MQmp4dzY0dXJvcVFXVm9hQ2gyN3R3SmYzOS9aZnZwMDZlamZ2MzYrT2lqajVSdE8zVG9BQ0N6dGFSRGh3NklqNC9QdGVDYkFzV2RPM2VpYmR1Mm1ESmxpckw4U2JvbDFhMWJGNWN2WDhhOGVmTlF0V3BWYk55NEVXWExsZ1VBN04yN0Y4dVhMOGVBQVFQdy92dnZBOGo4c1E0UEQ4ZTRjZVB3elRmZllNZU9IU2hYcmh4bXpKaUJQLy84RTVzMmJVS3hZc1ZnTUJoeWJPbkpXaU5wT2tiVGhhQ2c2UFg2SEc5UUhsMkg3RnZ6NXMyeGRldFdUSjgrM1d6NWxpMWJvTkZvY1B6NGNXWFpva1dMVUt0V0xjeVpNMGM1OTJyWHJnMS9mMy8wNnRVTGdZR0JHRFpzbUVYeWVmLytmWFRxMU1rczN5YkJ3Y0ZLYlQ0QXZQUE9Pd0F5ejR2NzkrOHJMYldyVnEwQ2tIbEJ6dG9iZ2FnZ2VYcDZZczZjT1lpS2lsTEtXVWhJQ0pvMWE0WS8vdmdES1NrcGNISnlnaEFDNGVIaEdEMTY5Rk9uTlhQbVRPVWFZZXBORXg4ZmozdjM3cUY2OWVxSWpvN0duajE3c0gzN2RnQ1ozZVYrL2ZWWGpCMDdObHZ2RzdLOUN4Y3U0Tml4WTVneFk0YXlUS1ZTb1dUSmtraElTRURwMHFYeDl0dHZvMTY5ZWpoejVreXV2Mk9tdjIxYVdwcnkra203N2o1NDhBQ2xTNWZHOGVQSFVhTkdEUURBaVJNbk1IUG1UUGo3KzZOaHc0Ync5L2RILy83OU1XalFJSVNIaDJQdjNyMFlPblJvam9IazNidDNsWlkzVTVkeDA3Q0lyR21TWlNRbEplSFlzV01JQ1FsUmVrUTg3dHhmczJZTnJsMjdoblhyMW1ISmtpWFE2L1dJaTR0VEF0ZVJJMGVpVmF0V0FESjdmTHozM250SVNFakE1Y3VYWVRBWW9OZnI4Y3N2djJERWlCRVdQejdLbnlJZmdBSXdhKzNZdG0wYlJvMGFoZmJ0MnlzM2o4RC94Mzg5Mm9VMk9UbFp1UmsxR28ySWk0dERoUW9Wc0c3ZE9nREE4T0hEY2Zqd1lRQ1pRZVRodzRmeDAwOC9JU01qQTE5KytTV2NuWjB4WU1BQXJGeTVFclZxMWNMTW1UTUJaSFovOWZUMHpQZXh6SjgvSHp0MzdvUkdvMEZxYWlxbVRKbUN4TVJFM0x0M0Q2NnVybGl6Wm8zWkRmS1NKVXN3Y09CQS9QMzMzL2p4eHgvaDQrT0Q4UEJ3SERod0FJR0JnU2hXckJqaTR1SXdmUGh3ZlBQTk45bTZSRDE0OEFBWExseUFoNGNITGwyNmhFbVRKaWxqVW1OaVlyQm8wU0lzWHJ4WUNVcE5RZmlqY2xwbXdoYlFvdUdERHo3QTJMRmpNV3JVS0pRdlh4NUFabGV0NDhlUFkrYk1tVW9BbXBxYWlsOS8vUlhMbGkzTDFuS29VcW5RbzBjUGJOcTBxY0FDMEI5Ly9CSCsvdjdRNi9YbzBLRURWcTFhaGZEd2NPaDBPblRyMWsyNUVIYnYzbDM1TFZtNWNpVzJidDBLdFZxTkF3Y09RS1ZTb1VXTEZnZ0pDVEc3TVRweTVBZ21UNTVjSVBra2VsU1ZLbFZRdTNadHM0cU8wTkJRakIwN0ZwTW5UMFpFUkFROFBUMXg4ZUpGSkNRazROVlhYMVY2QWh3OWVqVFgvV1pkeDlReW1yV0NNakV4VWZuTjl2YjJ4cDQ5ZTVUWEp1dlhyd2NBbENwVkNscXRGdE9tVGNzMXZjV0xGK2M0cklNc1ovSGl4UkJDUUsvWFkvUG16Ymg3OXk3dTNidUg5UFIwOU92WEQwbEpTWEIyZG9hTGl3dnExS21UYXdCcXFuQm8wNmFOOGpwckM2alJhRFFMQUxOYXYzNDlEaHc0Z0pJbFN5bzlzWm8xYTRiQXdFQzR1TGhBcDlPaFJZc1dDQXNMd3hkZmZBR2RUZ2NmSHgrNHVyb3FsU3Nta2lSQm85RW9sWDkrZm43WXRXc1hXclZxaGE1ZHUyTEhqaDBZT1hJa3Z2cnFxMmYvOGloSEhUdDJSTWVPSGJGaHd3WXNXN1pNNmM3djR1SmlWaWF5NnQyN056cDM3b3lLRlN1aWZQbnlVS3ZWaUltSndkbXpaK0hnNEtEY3orcjFlbHkrZkJrdnZQQUNHalJvZ0tpb0tBZ2hFQklTZ3JadDIrWTZWSVpzcDBnSG9OOTk5eDIrK3VvcnBLU2ttTFhrUlVkSEs3VnRqM3FTeVlieW90ZnJVYmR1WGZUcDB3YzFhdFRBMEtGREFXUjJJNWc4ZVRJY0hCelF0bTFiekpzM3oyeEF2dEZvZktLdUlaMDZkVUxMbGkxUnZueDVHQXdHYk4rK0hiZHYzOGFZTVdOUXBrd1ozTHQzVHpsaGpVWWp6cDgvajMvKytRZlhyMS9IMnJWcmtaQ1FnR25UcG1IMjdObW9XN2N1aEJCd2NuSkN4WW9Wc1huelp2VHUzZHNzdmJ0MzcyTEtsQ240K2VlZlViTm1UVnk3ZGszcGRuWGl4QWtrSmlhYXRZaXFWQ29sSUFmKzN3VTM2N0tzTFVwQ2lDZHFVWDIwSlpic2p5ekxlT21sbDdCcjF5NmxtL3UyYmR2UXJsMDd1TGk0S090ZHYzNGRHUmtacUZldlhvNzdxVldyRm03Y3VGRmdyZkZ2dnZrbTNuenpUWGg0ZU9EdzRjTXdHbzJZTkdrU1Jvd1lZZFl0VWEvWFk5T21UZkQyOXNhUUlVTXdaTWdRczRxUk45NTRBNXMzYjFiTzQxT25UaUV0TFEzTm1qVjc1andTNWFaMTY5WTRlZklrQmc4ZWpDdFhydUQrL2Z0bzFhb1ZXclpzaWJDd01IaDZldUxVcVZPb1U2Y09LbFdxaEpzM2IrWnIvK3ZXclVOUVVCRDBldjBUL3c1ZnUzWU52L3p5aS9KZW85RW8zVFBKOW5idjNvMzQrSGdBZ0lPREErTGo0MUd0V2pVMGJkb1UwZEhSNk5hdEczcjA2R0gyKy9ySEgzOWczTGh4U0U1T1JwY3VYVkNwVXFVblNrdWxVaWxkWUUwVkZPbnA2VXJMbUdrTTU4S0ZDN0Z4NDBZY1BYb1VaODZjd2RtelozSHIxaTIwYk5rU3JWdTN4dkRodzNIbHloWHMzNzhmczJmUHhwVXJWMUN4WWtWNGVYbGh6Smd4U3ErdmQ5OTlWMG43MEtGRHFGS2xDczZkTzRkNzkrNmhkKy9lcUZDaEFnWU9ISWcxYTlZODQ3ZElPWW1LaXNMWFgzOE50VnFObWpWcm9tZlBucGc3ZHk0QW1MV0dtbHJKSzFhc2lPN2R1OFBWMVZYNTdQcjE2emg2OUNoaVkyTXhZTUFBQ0NFQVpONDd1cm01NFpWWFhrRjBkRFJLbENpQm16ZHZQcllISGRsR2tRNUEzM3Z2UGJ6MzNudktUV0xXUXVybjUyZTJicGt5WmRDbFN4ZnMzTGtUcFVxVnl0WVMraWhIUjBmczNic1hRZ2o4OWRkZmlJcUtndEZvUk5ldVhkRzVjMmU4L2ZiYlppZWJrNU1URmk1Y2lEbHo1dURxMWF2WlpyWjFkM2MzR3hOaDZxcjdLSTFHZ3p0MzdpQW9LQWlSa1pINCtPT1A4Y1liYjBDbFV1SFNwVXNZTTJZTWZIeDg4TjU3NzBHbFV1SEhIMy9FdG0zYmNQUG1UVFJ0MmhSVHBreEJtVEpsTUgzNmRPajFlaFF2WGh3SkNRbHdjM1BEK3ZYcjBhMWJONVFyVjA2NXVhOWZ2ejZLRnkrdWRNRnAyTEFodEZvdDNuampEWnc0Y1FLdnZmYWFramVEd1dBMjJjU1RTRWxKVVc3eTh3ckFUVjJreWI3MTdOa1RxMWF0d3FlZmZncTlYby92di84KzIxaHMwL2pwM01aTm1wWmJhbHpsaVJNblVLeFlNVHg0OEVCcHFRVXl1NWk1dWJsaDkrN2RPUWFWN2R1M3g1SWxTeEFXRm9aV3JWcmg2NisvUnMrZVBUbitreXlxZGV2VzJMSmxDM1E2SFVKQ1FxRFJhRkNpUkFtOCt1cXIyTGx6SjRETThaOTU5U0pwMjdhdDhycG56NTdvM0xtejhyNWZ2MzdvMTYrZjJmYjM3OTgzNjRhYjlUVUE3TnUzRC8vOTczK3hjT0ZDQUdBTGFDR3paODhlVEpreUJUNCtQbkJ3Y01DUUlVT1V6MDZkT29VN2QrNWtxOXhyMHFRSjl1L2ZqM2J0MmltdDMrM2F0VlBtdDBoTlRWVmVQNjRMcm9PREEzcjM3bzJIRHgvQ3g4Y0g5Kzdkd3llZmZBSkhSMGNVTDE0Y2RlclV3VHZ2dklNNmRlb2dOVFVWSFRwMHdPZWZmNDc2OWV1amZ2MzZHRFZxbERMRzNqVHhVWEJ3TUFBbzNUYzNiOTZNNWN1WEl5QWdBRjI2ZEVHWExsMVFxbFNwZ3ZrQ0tVZjc5dTNEckZtelVMMTZkVXlkT2hXTkd6ZUdWcXZGYjcvOWhpKy8vTkxzdWhrWkdhbThUa2xKTVJ1bmE3ci8zYng1czFualJWUlVGQ1JKZ3BlWEYySmpZeEVjSEF3Zkh4OHJIQms5alNJZGdENHFQMU8vSnlVbDVWbmJhN29ZQ3lFd1pzd1lOR3ZXRENxVkN0OTk5eDF1M3J5SlVhTkc1VHJqcDZsTFh2ZnUzWldiN2F3dG9LYnVURGtaUDM0OERoMDZoSklsUzZKSmt5Yll0V3NYTm0vZURKMU9oOVRVVktTbHBXSHg0c1dJalkzRjhPSERFUklTZ3ExYnQyTDgrUEg0NFljZk1INzhlSlFzV1JLdnZ2b3FRa0pDb0ZLcDRPN3VqbTNidGlFcUtnck96czRBTWk4Z3BoOXJUMDlQSEQxNkZCcU5CdlhyMTBkVVZCUTZkT2lBc0xBd3MzNzNhV2xwME92MU9RYnZ1UVgwaVltSlNwcFpBM0I2UHIzeHhodFl2bnc1ZnYzMVZ6eDgrQkN1cnE1bzJyUXBvcUtpbEhWcTFLaWhWS2kwYU5FaTJ6NnVYTG1DbDE1NnlXS0IzZnIxNnpGeTVFajg4ODgvWmowbDB0TFM0TzN0allDQUFLU2xwY0hSMGRGc093Y0hCd3dkT2hTelpzM0NCeDk4Z0Z1M2JpbTE4a1NXb3RGb29GYXJFUjRlanBDUUVPWGE1T0hoZ1huejV1SE9uVHVJaUlnd203ZmdVWTlPUXBUMWZNeEp4WW9WbGU2VzN0N2VacStCeklucW5KMmRsUUNVTGFDRnk0SUZDM0p0d1h6NTVaZXhiOSsrSjlyUFJ4OTlwQVN2V1NjaHl2cDR0OXk2NERacDBnVHo1czJEajQ4UGpodzVvZ3lEZXYzMTF6Rmt5QkFFQkFRQXlMekh5c2pJTUJ1WER3REZpeGRYN3VuKyt1c3ZiTml3QVgvLy9UY1NFaExnN2UydFBHVWdJQ0FBdTNidHd2RGh3NUdTa29KS2xTcWhiTm15bURKbFNyNG1vNlBIZS9ubGx6RjM3bHo0K2ZrcHc4MU1zdDVQWDdseVJaa2wyU1RyNUphbXg1WWxKaVlDQUM1ZXZJZ1ZLMWJnOU9uVDJMWnRHMXhkWGZIMzMzOURyVlpqenB3NVQvWFlGN0k4QnFDUGFOZXVYYmJaL29ETWdET3ZNVEc1VWFsVXlvLzFMNy84QW1kblp6ZzdPNXNGdSs3dTd0bE9OaUN6cHM0MG01eXBCYlJEaHc1S2Q0T2N2UG5tbStqUW9ZT1NUcWxTcGZEKysrL2p5SkVqVUt2VktGNjhPTzdldllzdnZ2Z0NEeDgreE8rLy93NVhWMWY4L3Z2dnFGcTFLdFJxTlc3ZHVvVnk1Y3BscStGczNMaXg4dnIyN2R2SzFPenU3dTc0NXB0dk1HTEVDTGk1dVdILy92MDRkZW9VcWxXclpqYmVOQ0VoQWZYcjE4ZTMzMzZyTEROMXdjM2F0VGxyRjl5clY2K2lWcTFhOFBYMXhlM2J0d0ZrMXE0N096dm4ySnE2ZWZObXMxWXBzaTlxdFJydnZ2c3VkdTNhaGZ2MzcyZnI4ZzFramhscjE2NGRObS9lbkMwQU5SZ00rTzY3Nzh4YWFBcFNhbW9xbWpadGlrYU5HaUV3TUJDdnZ2b3FnTXdMb3RGb1JPblNwVEZ4NGtSa1pHUW9BV2h5Y2pKMjc5Nk5Uejc1QkcrOTlSYjI3OStQTDcvOEVnRUJBZG1DVktLQ3BsYXI0ZTd1am1QSGppRWlJZ0tmZmZZWmdNeUtuT3JWcXlNb0tBZ1pHUm1RWmJuQTBueGNDNmlwVWpHclRwMDZtWTNaTTBsSlNUSHJya3VXbDFmM1dYZDNkOHlhTlFzNm5TN0hlNldzc3JhYzVyWmNyVlpuNjRJTEFEVnIxa1JjWEJ5aW82T3hmZnQyczE1cFdRUFkxYXRYSXo0K0hsOTg4WVd5VEtmVG1jMmErOUpMTDZGang0N0svVTVFUkFRaUlpS3daY3NXZlA3NTU4ckVRMmxwYVRoNThpUUNBd01aZkZwQXJWcTFVS3RXTGFoVUtxVlNLaWM1alFmZHRHbVQ4anByRDhEaHc0Zmo3Tm16ZVBmZGR6RnQyalRsOFltblQ1K0dsNWNYenB3NWd5MWJ0dVE2enBoc2h3Rm9GdEhSMFRBWUREbTJoRDU2UXVqMWVwdE8xNTFUd0FvQXI3MzJHbzRjT1lKVnExWWhNREJRQ1NKTGxpeUpnSUFBM0w1OUc1TW1UVkphWHlkTW1BQ2RUb2UvLy80YkZ5NWN3TjI3ZDNIZ3dBRTBhZElrMjc1Ly8vMTNKQ1FrNEsyMzNzTDU4K2VWTVhqdTd1NElEQXlFWHErSGw1Y1gycmR2ajVVclYyWnIxY3o2SExBbmRlYk1HYno4OHN2S21NQWZmdmdCMjdkdng3cDE2NUNSa1lHZ29DRDA2OWN2MzExN3FmRDY0SU1QRUJRVWhESmx5dVRhTWo1MjdGaDgrdW1ubUQ1OU92cjM3dzhYRnhkY3VYSUZ5NWN2aHlSSjJSNEZWRkJLbENpQlljT0c0ZEtsU3poMTZwUnlVNVNhbW9vU0pVb0F5S3loQnpKL0l6SXlNdURqNDROdTNib0J5T3hsOGNjZmY2QnUzYnBZdVhJbFhGMWR6UjZKUkdRSm5wNmUrT3FycjFDMmJGbTR1YmtweXowOFBMQm56eDZsbGJTZ1BOb0N1bW5USmdnaHpJS0NSejE4K0RESFFKTVR6QlV1bFN0WFJxTkdqYkIzNzE2bFlxRmZ2Mzd3OS9kWEtuK05SaU51Mzc1dDlzaTYxTlJVczJGT1E0Y09OWHZVVGs1Njl1eUp3WU1IbzBHREJuamxsVmV5ZmY3bm4zOWkrL2J0MkxCaGc5bnlCdzhlbUQxVHNrU0pFdkR5OHNLaVJZdXdkZXRXQVA4ZmNuWDU4bVd6ZTc0dVhicWdVYU5HVC9SZDBOUExLeURNcVl0MlRpMmdRR2JGbGIrL1B4d2RIUkVVRklSV3JWcWhWcTFhK1BISEg3Rnk1VXAwNzk0ZHZYcjFRb3NXTFZDM2J0MkNQUWg2SmtVK0FEVVlEREFhalJnL2Zyenl1SkluOGVoenFoNWxpWXVtMFdpRXdXQXdhNW04ZXZXcTJZM0Q3Ny8vam1uVHBtSCsvUG5aV2pCOWZId3dac3dZREI0OEdJc1hMNGF6c3pNKytlUVRGQzllSEkwYU5VS2pSbzBRR1JtSnRXdlhtdFV3U3BJRWc4R0FxMWV2S3JQZ0hqeDRVTG40VktoUVFSbXpxbGFyb2RmcmNlalFJV3pjdU5Fcy9jakl5SHo5c0FzaDhQUFBQeXNQdHo1OStqUUNBd094ZXZWcXFOVnFPRGc0NE1HREJ4ZzZkQ2dXTDE2c1RGWkE5cTFTcFVybzJMRWphdGFzbVd2RmdvdUxDelpzMklDQWdBRDA3dDBiY1hGeGNISnl3b2NmZm9pNWMrY3F3YUFsSkNjblkrTEVpZkQxOVlXam95TU1CZ1BPblR0bmRzTURaRDdYdEZTcFVoZ3paZ3pxMUttRENSTW1JQ3dzRFA3Ky90Qm9ORml3WUFIKzg1Ly93TWZIQng5OTlGRytmbitJOHFOMTY5YVlPM2R1dGh0K0R3OFA3Tnk1ODVtdVZ6cWREbDkrK1NVTUJnUDI3dDBMTHk4dnN4WTBMeTh2TEZ5NEVMLzk5aHM2ZHV6NDFPbFE0ZEduVHg5TW5Ub1Y3ZHUzQjVEWnhmWEdqUnRZdFdvVjlIbzkrdmJ0aTdwMTY1b0ZkbTNhdE1sV3VYL3IxaTI4OE1JTHVhYmo2dXFLMjdkdlo2dUlOQmdNMkxWckYxYXVYQWsvUHovVXFGSERiTmhEYUdnb2F0YXNXVUJIUzVhUWRVem5vL0pxQVJWQ29HWExsZ0F5dTFsMzZ0UkorYnNmT25RSURSbzBRRkJRRU56YzNGQy9mbjBBd0dlZmZZYTR1RGdrSnlmRHlja0pzYkd4Mlo3b1FOWlg1UDhDV3EwV1FHYmY5RjY5ZW1IZnZuMDV6cGoxNkhNbWN4dkxtSk9iTjI4cWcrZUI3Q2VYMFdnMFc5YXhZMGRNbVRJbDIwUW1vMGVQaG9lSEJ5Ukp3Z2NmZklETGx5L0R3Y0VCSDM3NElZRE1tZXRXckZpQkpVdVdvR0hEaHREcGRORHBkTXBOZkpreVpmRFZWMTloeXBRcDZOT25EMWF1WEltTkd6Y3ErWm82ZFNwT25qeUpoUXNYbWdXS3JWdTNSdWZPblNGSkVsYXZYbzNmZnZzTk4yN2NRSWNPSFhLOWNURVlER2FUTEgzMzNYZll0MjhmVnF4WWtlUDZRZ2dZREFZOGZQZ1FLcFVLa2lUaDU1OS9Sdm55NWZIU1N5L2grUEhqR0RWcUZFcVdMSWsrZmZxZ1dMRmlVS2xVTUJxTlNFeE14TUNCQTdGeTVjcHNRUUFWZm8wYk44NzJYTnhaczJZOWRoMFhGeGZsbWFHUmtaRVlNMllNa3BLU0VCOGZEMGRIUndnaGxMS2YwL1pQa28rY3JGbXpCcTZ1cnZEMTljV0dEUnV3WXNVS2xDeFpFcU5HalRKYnIxR2pSZ2dPRHNhOWUvZlF2WHQzdlBiYWE5aTJiWnR5d3pWNThtUjA2TkFCL3Y3K2lJcUt5dlhjSUhwVzFhcFZ5N0ZzdDIvZlB0dnlyT2RCYnVkRTF1VmJ0MjVGVWxJU2R1N2NxVlJlWm1Sa29IUG56bENwVk1wenBJMUdJMzc4OFVmY3ZIbFRlWWg4VmthalVabWtKcXYwOVBTbk9tYXlIRTlQVDNUdTNCbDkrdlJCL2ZyMTBieDVjMVNzV0JHZE9uWENxRkdqNE9Ua2hCa3pacGoxRWt0TlRjM1dhOHpYMXhkTm16WkZjbkp5dGtrS0R4OCtqSVVMRjJMaHdvVll1M1l0eG80ZGk5R2pSK1BxMWF1WU1XTUdhdFNvZ1ZXclZpbXRXcE1tVGNMdnYvOE9SMGRIbEM5ZlhwbFpOYXNIRHg0b0xXOVpuL2ZKNTRCYVgxN1AvOHh0a3FxcFU2Zml6Smt6U3VQS0cyKzhnYTVkdThMQndRRUdnd0V1TGk1bzBxUUpnb09ETVdiTUdHVzdidDI2UVFpQmR1M2FJVGs1R1NxVnl1d3hpMFQ1SnN1eWtHVlpQSXYwOUhSeC92eDU1ZjNreVpOelhHL0tsQ2xtNy9mczJaUG5mdmZ1M2F1OC91U1RUMFNMRmkzRXBFbVRuanFmTFZxMHlMYk1ZREFJbzlHb3ZGK3hZb1g0NTU5L2hCQkNuRDE3VnJScDAwYTBiOTllTEYyNk5OdDJRVUZCSWprNTJXeDVURXlNU0V0TGUyeGVidHk0SVk0ZE81YXYvSjg1YzBZTUdqUW94MlB3OVBRVUdSa1pvbFdyVnFKNTgrWmk1TWlSUWdnaGJ0MjZKYzZlUFN1RUVDSWxKVVZjdlhwVkpDWW1Db1BCa0cwZkd6WnNFRmV2WGpNWFIrVUFBQ0FBU1VSQlZNMVhuaDVsS2srMkx0ZFBxeURPQjN0MisvWnQ0ZWZuSjE1Ly9YWFJzbVZMY2ZyMDZRTGQvNEVEQjRRUVF1aDBPcEdlbnE0c2Y3UTg1aVN2c21rd0dFUmlZdUt6WjlESzdQMThzYWJuK2R6VTYvVm0xNkZIUDlQcGRFS24wNG1VbEJTUm1wb3FNakl5bE04Ly8veHo1ZlhRb1VOejNNZnc0Y01MTnNQNVVKakx1RFhLMUlnUkkvSzhKOWl6WjQrWU5XdldVMTk3MTZ4Wkl5NWV2Q2ltVFpzbVB2amdBeEVZR0NpRUVNTFQwMVBNblR0WFhMcDBTUWdoUkhKeXNwZ3paNDd3OS9jWE9wMU8vUFhYWHpudXoyQXdtUDAyUHlvbUprWjVIUnNiYS9aL1R1dFlncTNLVkdINkRSb3laRWkrUGpmbGUrN2N1YUpyMTY1aXdZSUZUNVZ1V2xxYVNFMU5mYUpydGkwVTV0OGJTN0RyK2Y5TmY2Z25hYlVnMjB0S1NrTHAwcVZ6L1Z6OE81dWRyY1p6bWlZL2lvaUlzTXZ6Z3VjRFdaTzlueS9XeEhQVFBoWG1NczR5Wlo5c1ZhWllYZ3Evd3Z4N1l3blAvcFIyb2llVVYvQUpaSTQxNVdSQ1JFUkVSRVRQTHdhZ1JFUkVSRVJFWkJVTVFJbUlpSWlJaU1ncUdJQVNFUkVSRVJHUlZUQUFKU0lpSWlJaUlxdGdBRXBFUkVSRVJFUldVZHpXR1NnSXBxbUxpWWpuQTFGaHhYT1RDaHJMRk9VSHl3c1ZGbmJkQWlxRWlMUjFIdWk1YzliV0dYaGFQQi9JQnY2eWRRYnNBYzlOdTFZb3l6akxsRjJ6ZXBrU1FweXlkcHFVZjBYcHZDNFNEenN0Nmt3UElFNUlTQ2h4NmRLbE5Gdm5oNmd3TVowZlJlWGh6MFFGaWVjUEZUU1dLWG9jV1phbkFwZ21oSmluMVdvbjJEby9SRVJFUkVSRVJFUkVSRVJFUkVSRVJFUkVSRVJFUkJiRy92VkZBTWVBRXVXTzQ0MkluaDdQSHlwb0xGUDBPQndEYXYvc2VoWmNJaUlpSWlJaUlpSWlJaUlpSWlJaUlpSWlJaUlpSWlJaUlpSWlvdWNVQjNnWEFaeUVpQ2gzblBDQzZPbngvS0dDeGpKRmo4TkppT3dmSnlFaUlpSWlJaUlpcTJEdEVoRVJFVGxvTkpyUmtpUjlETUFOZ0pPRjBra1ZRbHdHc0ZPdjE4OCtkKzZjM2tMcGtPMFZsMlhaUndqUkgwQlRTWkpLV1NnZG5SRGlISUJBclZhN0RrQzZoZElob2dMQ0FKU0lpS2dJYTk2OHVZTVE0akNBTmxaT1dwdVFrT0RCb1NIUHBlS3lMRzhIME1PYWlRb2hEbW0xMmk1Z0VHb3ZWTTJhTlh0RHBWS05BT0FCd05rU2lRZ2hraVJKT21VMEdwZEZSa2IrQU1CZ2lYVG95VEVBSlNJaUtzSmtXZjR2Z09WTm16YUZuNThmcWxTcEFpY255elNBcHFhbTRzNmRPL0QzOThmeDQ4Y0JZRTVFUk1Ra2l5UkdOaVBMY2g4QWdiVnExY0trU1pQZzV1YUdNbVhLV0NTdHBLUWtYTGx5QlFzV0xNRDU4K2NoaEppZzFXcm5XU1F4S2tncVdaYlhBZkMxWnFKQ2lPKzFXdTE3WUJCS1pGbXlMQXRabG9XYm01dWpyZk5DVk5pWXpnOWI1NFBJVmpRYXpXbFpsc1haczJlRnRmenp6ei9pMzNQdlQxc2ZQeFU4alVaelhKWmxFUkVSWWJVeTlkZGZmNW5LMUJsYkh6ODlua2FqNlNuTHN1amF0YXM0ZXZTb2VQandvY1hLUm54OHZEaHg0b1RvMGFPSHFZeU1zdlh4RjNXY2hJaUlpS2dJa3lUcFpRQjQ2YVdYckpabTFhcFZUUyt0bHloWlUxTUFjSE56czFxQ05XclVNTDJzYTdWRTZWa01Bb0NwVTZlaVRaczJLRmV1bk1VU2NuWjJScXRXclRCcjFpelRJaCtMSlVaUHBMaXRNMENXeDZuTWlYTEg4NE1vYzhLaFVxVXNOVWRNRGduK3Y0dHZDYXNsU2xaam1uRElVdDF1YzVLbC9GcHFBaTBxUUpJa3lRQlFyMTQ5cTZWWnMyWk5BSUFRb29IVkVxVWNNUUMxTHh5c1RVUkVSRVQycmd3QWxDMWIxbW9KbGk1ZEdnQWdTVkpKcXlWS09XSVhYUHVoa21WNW5VcWwyZ2VnTXl3VWZBS0FKRW1sQWJ5dVVxbDJhVFNhN3dBVXMxUmFSRVJFUkVSVWRMQUYxRTVvTkpvUEFmaFdyVm9WNDhlUHh5dXZ2R0t4L3ZJSkNRbjQ4ODgvTVgvK2ZGeTdkcTI3TE12REl5SWlsbG9rTVNJYk0wMUF4SzY0UkVSRVJKYkhGbEE3SVVsU2Z3RHc4L096Mm1EdG1UTm5taGIxc2xoaVJFUkVSRVJVWkxBRjFINjRBMENEQnRZYk44M0IybFFVc09XVGlJaUl5SHJZQW1vL3JENVkyelI3bldrMk95SWlJaUlpb21mQkFKU0lpSWlJaUlpc2dnRW9FUlZwc2l3TDAwUkVSRVJFUkdSWkRFQ0ppSWlJaUlqSUtqZ0pFUkVWYVp5RWlJaUlpTWg2MkFKS1JFUkVSRVJFVnNFQWxJaUlpSWlJaUt5Q0FTZ1JGV21jaElpSWlJakllamdHbElnS0RTR0VCRUFOd0JHQUE2eFFTZWJsNVdWSyt3VkxwNVVQUmdEcEFOSUE2Q1ZKWW9CTVJHVEhiSEI5NDNXRUNpMEdvRVJVbURnQWVBRkFqWC8vVjFzNndZTUhENzcvNzh2WExKMVdQdWdCM0FWd0hjQ2RmOThURVpIOXN2YjFqZGNSS3JRWWdCSlJZZUtJekl0enFLMHpVa2g0QUlnSGJ4eUlpT3lkcmE1dnZJNVFvY014b0VSVW1LaVJXVE5NbWF6U0NreEVSQlpucStzYnJ5TlU2REFBSmFMQ1JBVWJYQ2pUMDlPdG5lU1RjZ1IvcDRtSW5nYzJ1YjZCMXhFcWhGZ2dpYWhJMjd0M0wwYVBIcDJ2YlF3R0E2Wk9uUXFqMFdpMlhLZlRZZHEwYVVoTFM4dHhPeUVFZXZmdWpUTm56Z0FBRWhJUzhPbW5uejVkeG9rZW9kRm9lamR1M0xpeHJmTkJaRTllZWVVVlYxbVdCMWs3M2RXclYrUHExYXY1MnViaHc0ZVlNV01HN3QyN1o1bE1FVmtKeDRBU1VhRTBldlJvcEtlblk5bXlaY295blU2SDExOS9IZjM3OThlQUFRT1U1VnUzYnNYYXRXdng3YmZmWXRDZ1FRZ09Ec2E1YytmZzYrdHJ0czg2ZGVwZytmTGx5am9xbFFvZE8zWkVRRUFBN3R5NWc4cVZLK1BkZDkvRnpaczNjOHpUMXExYjhlS0xMK0xXclZzSUN3dURTbVZlaDdkcDB5YWtwYVhCMGRFeHgrMVBuejZOR3pkdW9HSERoZ0F5VzE3UG5qMXJ0czQvLy95RE9uWHFQUEgzUkpURkZ3NE9EbzFrV2I0RTRGdEprdmFFaDRkckFYRDJTNklzbWpkdlhzZG9OSGFWSk9sakFLMytYYnphbW5sUXE5WG8xNjhmQWdJQ1VLRkNCZlRvMFNQUDlZOGRPNGF5WmN2Q1lEREF4OGNIM3Q3ZTJMdDNiNDdyeHNmSEl6dzgzQkxaSmlvUURFQ0pxRkJxM2JvMWxpNWRpb3lNREJRdm52bFRGUllXQnFQUmlMQ3dNTE1BOVBUcDAyalZxaFZjWEZ5d2UvZHVzLzBjUFhvVUpVdVdORnVXZFIwbkp5ZnMzTGxUV1NjNE9CaHBhV2xvM2JvMVFrSkNsR0N5WThlT2NIQndBQURFeE1TZ2R1M2FadnU4Y2VNR3RtN2RpazJiTnNGb05LSi8vLzVZc0dBQktsV3FwS3l6Y2VORzlPclZDMnAxenIyd2Z2dnROMHljT0JIYnQyOUhqUm8xOHZWOUVXWGhCbUNxRUdLcUxNdlJRb2h2RFFiRG5qLysrT01rTWgvTlFGVGt5TExjMEdnMHZpVkowc2RDaUdhU0pOazBQMzM2OU1IMTY5Zmg1K2VIYmR1MjRkaXhZOHBuY1hGeDZOaXhZN1lnVXFWU1llclVxVmk4ZURFOFBUMHhiTmd3NVJwMStQQmh0Ry9mSGlxVkN1N3U3bFk5RnFMOFloZGNJaXFVUEQwOW9kUHBFQlVWcFN3TENRbEJzMmJORUJVVmhaU1VGQUNaM1ZyRHc4UGg0ZUdSN3pTOHZiM2g3ZTJON3QyN28xV3JWcmg0OGFMWjUxbGJPUFY2UGRScU5mcjA2WU9SSTBjaUlpSUNiZHEwUWZQbXpXRTBHakZqeGd6MDZ0VUwxYXBWZzBxbFF2ZnUzZUh2NzY5c2YrN2NPUncvZmh6ZHVuWExNUzluejU2Rm41OGZKazZjeU9DVENsSk5TWkltRkM5ZVBGU1c1VmlOUnJOSWx1VzJZQVUwRlFHeUxEZVJaWG1TTE12bkFaeFhxVlFMSkVscVp1dDhtWXdmUHg2TEZpM0Nrd2JEN3U3dVVLbFVHRE5tRE1xVks0ZlJvMGZEYURRcWxaOUpTVWtXempGUndlQUZpSjZJTE12c3drVVc1K1hsQlZtV3NXREJBbFNwVWdXMWE5ZEdXRmdZTkJvTkFDQTBOQlJqeDQ3RjVNbVRFUkVSQVU5UFQxeThlQkVKQ1FsNDlkVlhFUlVWQlY5Zlh4dzllalRYTkxLdWMrREFBUURBbjMvK2lXblRwaWxkWDAwdHJsbkhlS2FucDBPdFZ1T2JiNzdCMUtsVDBhcFZLM2g3ZTZOVHAwNVlzR0FCVHAwNkJZUEJnRjkvL1JXSmlZbElUazVHUWtJQ3pwdzVneVpObW1EaHdvVUFvTFNpWmhVV0ZvWXhZOFpnMkxCaGVPdXR0NVRsNDhhTjJ4RWVIZzVabHAveG15VUNBRlNSSk9sekFKL0xzbndmd0ZZaHhDNWJaNHFvb0drMG11bVNKSDBDNEluSE0xajZQaWZyOWMzRXdjRUJycTZ1VDdXL0NSTW1JQ0VoQWUrLy96NWlZbUpRdFdwVmpCZ3hBdXZYcnpkYmo5Y1JLb3dZZ0JKUm9kVzZkV3VjUEhrU2d3Y1B4cFVyVjNELy9uMjBhdFVLTFZ1MlJGaFlHRHc5UFhIcTFDblVxVk1IbFNwVnluWHNabDV1Mzc2TjBhTkhZOHFVS1FnSUNJQkdvMEdiTm0yZ1VxbVU4WnhDQ0tTbnB5dGRuUzVjdUlDK2Zmdmk5dTNicUZhdEdyeTh2RkMzYmwzVXFGRURsU3BWUW9VS0ZWQzJiRm5zMmJNSDY5YXRROHVXTFpHUmtaRnJIc2FNR1lOeDQ4YVpCWjlFRmxaY0NPRWloS2hnNjY2SVJBVkpDQUVBMVlRUUpRcHIyZTdkdXpjdVg3Nk1sSlFVbkR4NUVzV0tGY3YzUGhJVEUzSHc0RUd6WlIwNmRDaW9MQkpaRkFOUWVpSVJFUkdGODFlY25pdENpQmNBdkFaZ0o1QVpnRzdac2dVNm5RNGhJU0hRYURRb1VhSUVYbjMxVmV6Y3VSTkE1dmpQdkxyZnRtM2JWbm5kczJkUGRPN2NXWGtmSFIyTi8vNzN2N2g3OXk1T256Nk55TWhJOU92WEQwQm1LMmhLU2dxY25aMmgxMmMrdjl2QndRRTZuUTczNzk5SHpabzFjZWpRSWRTclZ3OHRXclJBaXhZdHNxWGRwVXNYZE96WUVZTUdEY0tNR1RQdzRZY2ZLcC9GeE1Rb3JhS3JWcTFDbzBhTnNtMC9mLzc4RHdBY2tTVHA3aE4raFZTRWFUU2FzNUlrWlM5SS8zZGZDUEd6RUdKN1pHVGtqd0RTQWJCbGhKNHJraVFoSWlKaUFBQ3BXYk5tclZVcTFjZENpRGNsU1hvcHIrMHNmWitUOWZvV0ZCUUVBR2pldkxrbGt3UlFlSzhqN0ZsWHRERUFKYUpDUzZQUlFLMVdJenc4SENFaElVcWc2ZUhoZ1huejV1SE9uVHVJaUlqQVJ4OTlsT3MrSHAyRXlEU21ORGs1R1o5KytpbjY5dTJMRlN0VzRQejU4M0J6YzBONmVqcXVYYnNHQU1vRVFtbHBhVkNyMVZDcFZQajc3NzlScGt3WkpDVWxJVFEwVkxtQmFONjhPU3BYcm15V2RseGNIRUpEUS9IVlYxK2hmUG55QUlBSER4N2d5eSsveEU4Ly9RUXZMeThBeURINEpDb0lRb2piQUg2U0pHbExSRVRFUVFBR1crZUp5RXBFWkdUa2NRREhBVUNqMGJTUUpPbVRmNFBSZWpiTzJ6T0xqNCtIdDdjM3lwY3ZqNGNQSDZKOCtmS29XTEdpcmJORjlFUVlnQkpSb2FWV3ErSHU3bzVqeDQ0aElpSUNuMzMyR1FDZ1JvMGFxRjY5T29LQ2dwQ1JrZkZVTFRpbFNwWEN1blhyVUx0MmJRUUVCR0RGaWhWWXYzNDlMbHk0Z0pNblQ2SlpzMlpLdDZpVWxCU2wrMjNUcGszeDVwdHY0dE5QUDBWU1VoSkdqUnFsNUhYLy92MW1hWmdDWmxQd0NXVE91dXZzN0l4dDI3YWhSSWtTK09HSEg4eTJPWGZ1SE1MQ3d0QzNiOTk4SHhNUkFBZ2hya3VTOUtQUmFOd1NHUmw1Qkh3TUN4RzBXdTFwQUtjQmZOYThlZlBHUnFQeEV3QnZQYWJYZ0ZVa0pDVGcwcVZMK2JxV3JWeTVFdVBIajhlMmJkdnc1cHR2WXZ2MjdRQ0FuMzc2eVZMWkpDb3duQVdYaUFvMVQwOVAvUExMTHloYnRpemMzTnlVNVI0ZUh0aXpaNC9TU3ZvMHNqNUtSYVZTb1cvZnZxaFVxUkkyYjk2TWQ5NTVSL2tzS1NrSkpVcVVVTjczNzk4ZlZhcFVnVjZ2eDVVclYvS1ZwcE9URTBhTUdJSHExYXZuK1BuVnExZHgvUGp4ZkI0SkVTQ0UyQ0NFYUszVmFsMGpJaUlHUlVaRy9nWUduMFRaaEllSFIybTEydkZhcmZZVmc4RlFYd2d4dzFaNUNRNE94a2NmZllUTGx5L25hN3ViTjIraWR1M2FrQ1FKa2lUQmFEUWlJU0VCZ1lHQkZzb3BVY0ZoQUVwRWhWcnIxcTJWV1c2ejh2RHdRSEp5OGxNOWZpVTMwZEhSR0Q1OE9PclZxNGNPSFRvZ1BqNGVlcjBlb2FHaHFGS2xpckxlN3QyN0VSY1hoOEdEQjJQSWtDSDV2bkV3TWJXcTNycDFDMERtNUJrblQ1NVVadU1seW8vSXlNaUZXcTAyMU5iNUlMSW5aODZjdWFqVmFxZGFPOTJ6Wjg4Q0FINzk5VmVzV2JNRzc3NzdMcEtUazJFMEduSDU4dVZjSzFZZlBueUlCUXNXWU42OGVSZzZkQ2lBek9FcTc3enpEajcrK0dPOCtlYWJWanNHb3FmRkxyaEVWS2hWcTFZdDI4TzRBYUI5Ky9iWmxqZHUzRmhabHZWMWJ1dGtkZUhDQlF3ZVBCZ09EZzZZTzNjdTlIcTlNcU5ncVZLbE1IdjJiQURBbGkxYnNIMzdkcXhldlJxVksxZEdreVpOVUx0MmJhU25wNk43OSs3NU9yYlNwVXZqblhmZVFZOGVQUUJrUHZhbGF0V3FXTFJvVWI3MlEwUkU5cVZtelpydzgvTlRldHZvOVhxMGI5OGVScU1Sa2lUaC9mZmZ6M0c3a2lWTElpNHVEbXZYcmtXREJnMEFBTE5uejBacWFpcUtGU3VHTzNmdTRPdXZ2N2JhY1JBOURRYWdSRVFBWEYxZDRlcnFpcGt6WjZKcTFhb0FNcDg3YWpBWTRPam9DSlVxczhQSVN5KzloTFZyMXlxVFBiejg4c3NBTW1mYlhiSmtpZGsrVFdOV1RTWk1tR0RXbFJjQS9Qejg0T2ZuWjVGaklpS2l3c25aMmRsc3FJZGFyY1p2di8wR285RUlSMGZISEZ0QVM1WXNDVWRIUjh5Wk15ZmJaNy8vL2pzV0xseUlZc1dLY1E0Qkt2UVlnQkpSWVdJRW9MZDJva2VPSElGYXJjYUdEUnVROWJseE9kMEE1TmJsOTlIZ002ZGx1ZFZvNXlFTm1kOEpFUkhadDhkZTMwcVZLcFhuRG80Y09aTHJaNTA2ZFVLblRwMXkrb2pYRVNwME9BYVVpQW9UUFFDclA2dk1GR2dXd29lVzM0VU5BbklpSWlwd05ybStnZGNSS29UWUFrcEVoVWthZ09zQVBBQzhBTURSMGdtT0d6ZHVCNkE4ckx1d1NFUG1UY1AxZjE4VEVaRjlzL2IxamRjUktyUVlnQkpSWVpLT3pBdG1BZ0FIV0tHWHh2ejU4eXRiT28ybllFVG1kNUgyNy85RVJHVGZySDE5NDNXRUNpMEdvRVJVYUVpU0pKQjVzV1J0TFJFUlBUZDRmU1A2UDQ0QkpTSWlJaUlpSXF0Z0FFcEVSWm9zeTBLV1pXSHJmQkFSRVJFVkJReEFpWWlJaUlpSXlDbzRCcFNJaXJTSWlJaEM5K3dWSWlJaW91Y1ZXMENKaUlpSWlJaklLaGlBRWhFUkVSRVJrVlV3QUxVZmlRQVFIeDl2dFFTVGtwSUFBRUlJbmRVU0piSXlUa0pFUkVSRVpEME1RTzJFRUNJQ0FDNWV2R2kxTktPam93RUFraVQ5WmJWRWlZaUlpSWpvdWNVQTFINnNBNERaczJjakxDek1vaTJoaVltSmlJaUl3SXdaTXdBQVJxTnhpOFVTSTdLeGlJZ0lpUk1SRVJFUkVWa0haOEcxRTFxdGRyTkdvK2tTRXhQVGMralFvVlpMVndpeFB6SXljcW5WRWlRaUlpSWlvdWNXVzBEdGgwR3IxZm9ZamNiL0FQZ1YvNDRKdFFRaFJCS0FZd0I4dEZwdE53QVpsa3FMaUlpSWlJb1dJVVE2QU9qMWVxdWxtWjZlYm5ySisxb2JZd3VvZlRGRVJrYnVBTEFqUHh1WkpsaEpTRWdvY2VuU3BUU0w1SXpJVHBuT0QzYkRKU0lpc2c1SmtxNEJjTHQ1OHlaZWZQRkZxNlI1Ly81OUFJQVE0cFpWRXFSY3NRV1VpSWlvYUVzQkFKM09laE9lcDZhbUFnQ0VFS3dVSlNxQ2hCRGZBVUJRVUJDRXNQeEU5RUlJN05paHROOGNzbmlDbENlMmdCWUJiTmtoeWgzUER5TDhCVUJ6N2RvMU5HelkwQ29KM3JxbE5FQmNzMHFDUkZUWUxCSkMrTzdldmRzbExDd01MaTR1Y0hKeXNraENxYW1wdUhQbkRtSmpZeUdFZUdBMEdpZFpKQ0Y2WWd4QWlZaUlpcllnQUpvbFM1Wmd5cFFwcUZTcEVrcVVLR0dSaE5MUzB2RGd3UU9zV0xFQ0FDQkowbTZMSkVSRWhacFdxNzNicEVrVGorTEZpNis3ZWZQbTZ6ZHYzclJHc21IcDZlbDl6cDQ5RzJ1TnhDaDNERUNKaUlpS3NMUzB0QUMxV3YxeGVIaTRlL2Z1M2EyWjlObUVoSVFwMWt5UWlBcVBQLzc0NHdxQURrMmJOcTBuU1pLYkpFa2xMWkdPRUNKRmtxUXJXcTMydkNYMlQvbkhBTFFJNENSRVJMbmpKRVJVMUowN2QwN2Z2SGx6VHlIRVZBRHZBM2dSZ0VXYVFQOGQ4eGtEWUU5aVl1SkVYcE9JNk15Wk14Y0JYSHpTOVdWWm5ncGdtaEJpbmxhcm5XQzVuSkdsTUFBbElpSXE0c0xEdzlNQlRQNzMzeE5qQlE0UkVlVVhMeGhFUkVSRVZHQk1GUlBoNGVGV1RiZDU4K1lBV0NGQ1ZOanhNU3hFUkVSRVJFUmtGUXhBaVlpSWlJaUl5Q280QnJRSTRDUkVSTG5qR0RhaXA4ZnpoNGlzalpNUTJUKzJnQklSRVJFUkVaRlZzTWFTaUlpSWlBb01KeUVpb3J5d0JaU0lpSWlJaUlpc2dnRW9FUkVSRVJFUldRVW5JU29DT0FrUlVlNDRpUXJSMCtQNVEwVFd4a21JN0I5YlFJbUlpSWlJaU1ncVdHTkpSRVJFUkFXR2t4QVJVVjdZQWtwRVJFUkVSRVJXd1FDVWlJaUlpSWlJcklLVEVCVUJuSVNJS0hlY1JJWG82Zkg4SVNKcjR5UkU5bzh0b0VSRVJFUkVSR1FWckxFa0lpSWlvZ0xEU1lpSUtDOXNBU1VpSWlJaUlpS3JZQUJLUkVSRVJFUkVWc0ZKaUlvQVRrSkVsRHRPb2tMMDlIaitFSkcxY1JJaSs4Y1dVQ0lpSWlJaUlySUsxbGdTRVJFUlVZSGhKRVJFbEJkMndiVXZxbWJObXIyaFVxbEdBUEFBNEd5SlJJUVFTWklrblRJYWpjc2lJeU4vQUdDd1JEcEVCWXpuQnhFUkVWRWh4eTY0OWtNbHkvSTZsVXExRDBCbldPam1HZ0FrU1NvTjRIV1ZTclZMbzlGOEI2Q1lwZElpS2lBOFA0aUlpSWlJQ29wR28ra3B5N0xvMnJXck9IcjBxSGo0OEtHd2xQajRlSEhpeEFuUm8wY1BJY3V5a0dWNWxLMlBueWd2UEQrSWJPUGZjMERZT2g5VXVKaktoYld4UEJZTnNpeFBsV1ZaYURTYXViYk9DejBkdG9EYUNVbVMrZ09BbjU4ZjJyUnBnM0xseWxrc0xXZG5aN1JxMVFvelo4NDBMZXBsc2NTSUNnRFBEeUlpSWlMN3dER2c5c01kQUJvMGFHQzFCR3ZXckFrQUVFSllMMUdpcDhQemc4Z0dPTmtMRVZsYlJFVEVkQURUYlowUGVucHNBYlVmWlFDZ2JObXkxa3V3VEJrQWdDUkpwYXlXS05IVDRmbEJSRVJFWkFjWWdCSVJFUkVSRVpGVnNBc3VFUkVSRlpkbDJVY0kwUjlBVXd1MjdPdUVFT2NBQkdxMTJuVUEwaTJVRGhFOXAyUlpuZ3BnbWhCaW5sYXJuV0RyL0ZEK3NRV1VpSWlvYUNzdXkvSjJBSUdTSkxXMmNMZnlrcElrdVV1U3RGS2owZXdINEdEQnRJaUlxQkJpQ3lnUkVWRVJKc3V5RDRBZXRXclZ3cVJKaytEbTVxYU1jUzVvU1VsSnVITGxDaFlzV0lEejU4OTMxR2cwbzdWYTdUeUxKRVpFenlWT1FtVC8yQUpLUkVSVWhQM2I3UmFUSmsyQ1JxT3hXUEFKQUtWTGwwYmp4bzB4ZWZKa0FJQWtTVDB0bGhnUkVSVktERUNKaUlpS3RxWUE0T2JtWnJVRWE5U29ZWHBaMTJxSkVoRlJvY0FBbElpSXFBZ3pqZm0wWk12bm8wcVZVb2FaT2xrdFVTSjZMc2l5UEZXV1phSFJhT2JhT2kvMGREZ0dsT3lTRUVJQ29BYmdpTXhKTEZpWllubEdaTTVZbVFaQUwwbVNzSEYreUVxSzZQbkc4azVFUkdRQkRFREpYamtBZUFGQWpYLy9WOXMyTzBXQ0hzQmRBTmNCM1BuM1BSVU5SZkY4WTNrbklpcUVPQW1SL1dNQVN2YktFWmszdzZHMnprZ1I1QUVnSHJ3aEwwcUs4dm5HOHY0Y1lXcytXL09KeVBZWWdKSzlVaU96Sllhc3I2aTBnTkgvRmVYemplWDkrY0xXZkZhbUVKR05NUUFsZTZXQ25kMDQ2UFY2cU5WUG4rWDQrSGlVTFZ1MkFIT1VYVkpTRWtxWEx2MjQxUnhSTkZvTjZQL3M3bng3RWl6dlJSSmI4eG1Ba3AyVFpYa3FnR2xDaUhsYXJYYUNyZk5EK2NlTEtqMFhWcTllamF0WHIrWnJtNGNQSDJMR2pCbTRkKzlldnJicjJyVXIwdExTOHJVTkFIaDRlTUJnTUpndGMzZDNoMDZuUTB4TXpCT2xteHVqMFlocjE2NHA3NU9Ta3BUWGFXbHBtRDkvdnRuNk9wMHUyejRNQmdONjlPaUJXN2R1UFRZdmxxTFJhSG8zYnR5NHNjMHlRSGJoZVNudkJVMmowWFRVYURUdHdNcmx2TEExbjRqSXhuaVJvdWVDV3ExR3YzNzlFQkFRZ0FvVktxQkhqeDU1cm4vczJER1VMVnNXQm9NQlBqNCs4UGIyeHQ2OWUzTmNOejQrSHVIaDRjcjd1TGc0U0pJRUlET296TTNISDMrTTRjT0g1NWtQbzlHSTZPaG9qQjA3Rm12WHJvV0xpMHVPNjJWa1pNREpLZmVuRlZ5NmRBbkRoZzNEK1BIajhkcHJyNkYzNzk3bzNiczMzbm5uSGVqMWVtemZ2aDNqeG8wREFQejAwMDlZdG13WnZ2dnVPemc1T2FGNzkrNUtHdkh4OFJnMGFGQzIvWC8vL2ZkNUhrY0Irc0xCd2FHUkxNdVhBSHdyU2RLZThQQndMUUNPV1NvQ2J0KytqVUdEQmlFNE9CZ3FWZTcxbzg5UmVTOW9YU1JKR3EzUmFCNEEyQVlnT0RFeDhlaWxTNWZ5WDJQMi9HSnJQcEdkNHlSRTlvOEJLRDBYK3ZUcGcrdlhyOFBQencvYnRtM0RzV1BIbE0vaTR1TFFzV05Ic3lBU0FGUXFGYVpPbllyRml4ZkQwOU1UdzRZTmc2T2pJd0RnOE9IRGFOKytQVlFxRmR6ZDNRRUFYM3p4QmViTm13ZWowUWlWU29VbFM1WWdPRGdZVmF0V0JaRFp5dEsyYlZ1emRJNGZQNDU3OSs0cE43MVpHWTFHQUVEOSt2WGg2K3VMZmZ2Mm9XL2Z2Z0NBTGwyNm1LMnIxK3NSRnhjSEx5OHZPRGc0bUgzV3VuVnIrUG41WWVuU3BSZzFhaFRxMWFzSGYzOS85T3ZYRDBhakVkN2Uzc3E2UC8zMEUrYk1tUU4vZjM4bG9MMXo1dzVDUTNQdmpaWlhrRzFCYmdDbUNpR215ckljTFlUNDFtQXc3UG5qano5T0luTkNEYktoNk9ob2pCdzVFdHUyYlh1bWJ1V1BjbkZ4d2U3ZHV4KzdYcjE2OVo2MzhsNmdKRW1xQUdBSWdDSE96czRKR28xbXB4RGl1enQzN3Z4MjQ4YU43TTNCWkROR294RXhNVEY0OGNVWEFaZ0hrbWxwYVZpNmRLbFNtUUprWG1kS2xpeHB0ZzlUYS83R2pSdFJwVXFWQXMyZlJxUHBDQ0JEcTlVZUI1QlJvRHNub2lLTEFTZzlOOGFQSDQ5YnQyNHByWk9QNCs3dWpsT25UbUhNbURHNGNPRUNSbzhlaldYTGxtSDc5dTM0NVpkZjBLSkZDemc3T3l2ckp5UWs0UExseXpBWURORHI5ZmpsbDE4d1lzU0lQTk9vV0xFaVpzNmNtV1AzMmZUMGRCUXJWZ3lTSk9HOTk5NURSc2IvciszNzkrODNXM2ZxMUttSWk0c0RBUGo3KzJjTFFvMUdJeG8xYW9UZHUzY3JEM2hmc1dKRnRwdVJ1blhyWXZueTVXamF0S2xaUHY3em4vL2tlZ3pwNmVsNUhxTVYxSlFrYVVMeDRzVW55TEo4U3dpeFdaS2szUkVSRWFIZ0RaRk54TWZISXpvNjJtYnBQK2ZsdmFBNVM1TFVWNUtrdmxXcVZFbXVVcVhLYnFQUnVETWxKZVhRaFFzWEVtMmR1ZWZWYzlTYXoxWjFJaXB3REVEcGljaXlYS2k2UUhwNWVVR1daU3hZc0VCWjV1RGdBRmRYMTZmYTM0UUpFNUNRa0lEMzMzOGZNVEV4cUZxMUtrYU1HSUgxNjljcjZ6Um8wQUJSVVZFUVFpQWtKQVJ0MjdaRnNXTEY4dHh2Z3dZTlVMbHlaUnc1Y2dRQTBLWk5HMlViSVFRTUJnUGF0R21qckgvZ3dBR3pycmJwNmVsWXVuUXBybHk1Z3ZYcjF5TWdJQUNEQmczQ3pKa3pVYjE2ZFdXOWFkT213Y25KQ2FOR2pRSUFORy9lM0d3L1RrNU9TanBDQ0pRdlgxN3BjdXpnNElEdDI3Zm5lZ3lQdGdpTkd6ZHVSM2g0T0dSWnp2UFlMYVNLSkVtZkEvaGNsdVg3QUxZS0lYYlpJaU5aeWJKc0JBQWhoQUNBUng1ellIcHQramluejdKdVkvYTVhYU9zbitXMi8wZVhQWkxlbzl2bXVvK3MyMG1TSkx5OXZWWHU3dTdxT1hQbUFBQjhmWDBCL0w5c21GcjkwOVBUOGZYWFgrUEhIMy9FM2J0M1ViRmlSZlRvMFFQOSt2V0RTcVZDVkZRVWZIMTlzV3paTWl4WnNnU3hzYkZ3ZDNmSGpCa3pVSzVjT2VYem8wZVBvbVRKa2pBYWpRZ0tDa0p3Y0RCdTM3Nk5paFVyWXRHaVJkaXlaWXZWeXZ2MDZkUG5oNGFHSnNteW5KN0gzeS9QdjJPV3Y2SFp0cm44SGJOdWt0ZmZQcWUvdDF1dUI1YXBGSUJQVkNyVko2VktsVXJWYURSN2hSQzVmeGxGQUZ2em53eGIxYWt3NFNSRTlvOEJLTm05M3IxNzQvTGx5MGhKU2NISmt5Y2ZHeFRtSkRFeEVRY1BIalJiMXFGREI3UDNVYml0REFBQUlBQkpSRUZVcjd6eUNxS2pvMUdpUkFuY3ZIa3pXemZaM0F3WU1BQmx5cFFCa0RuMjFKUy9peGN2b21mUG50aXhZNGZTamRja0l5TURCdzhleEpvMWExQ21UQm1vMVdvY1BIZ1EvLzN2ZjdGMzcxNzA2ZE1IWGw1ZWVPKzk5MUNuVGgxTW5qd1pxMWF0Z3IrL1AvejgvQUFBUjQ0Y3lmRzd1SEhqQmdZT0hLaTh0K01Xb2VKQ0NCY2hSSVVuYmZXMmxLeEJvcFNaR1ZPR3pETDJOUGw4bG1ONzJtMGYzVTRJWWRaQ3YzNzlldmo2K2lJME5OVHNwbjMyN05rNGYvNDhGaTllak5xMWErUDgrZk1ZUDM0OE1qSXlNR1RJRUdXOVBYdjJZTTJhTmNqSXlNQ29VYU93Y09GQ3pKNDlPMXMrbGl4WmdpTkhqbURtekpsbzFLZ1JvcU9qNGVUa1pOWHlydFBwYXB1T3ZhQyt6OEt3alJCQzlXOVFVYkI5TnUwTVcvT2ZDbHZWaWVpWk1BQ2xKeElSRVdIYk8veEhDQ0ZlQVBBYWdKMUJRVUVBTWx0QkxNbkx5d3V4c2JFSURnNkdqNC9QRTIvWHRtMWJ4TWJHWmx2KzExOS9vVml4WWpoNThxVFpHTkVyVjY1ZzRNQ0JxRnExS29ZT0hZcU9IVHNpT1RrWk0yYk13R3V2dllhMzNub0xucDZlMkxScEV3WU9IQWdQRHcvTW1qVXJXM2ZnckxYbldRa2hsQnNkSVA4dFF2UG56LzhBd0JGSmt1NCt5ZkhuaDBhak9TdEpVcU04VnJrdmhQaFpDTEU5TWpMeVIyUStYTjFXcmJFS3JWYjd1Rm9QS1lmWFpzdmF0MitQeE1SRVpWbHFhcW9FQUdscGFjcXlqSXdNS2V2L0xpNHV5bWZwNmVrU0FCZ01obXpyWjExbU5Cb2xBSEIyZGxhV0dRd0d5YlE4cC9XSERSdFdzY1AvMkx2ejhDaXFkSC9nMzlPZEhZZ3NRaEJoMk1LaUFaTHFJSmhSVUlmZ1QwUWdMQTZMaXFpc01veFJVY01FcndFTW00aklJcHN3S1BlS2lDQWdJaU9JUkpoQkhFa0hrc0JGQWx3MlFWQUkyZE5KOS9uOTBlbWFkTkpaNlNYVitYNmVoNGZ1NnFvNnB6dDlxdXM5NTlSYmYvclRId0dzcitnTlptWm1ZdGV1WFZpM2JoMDZkKzRNQU9qUm93Y21UNTZNWmN1VzJRV2dVNlpNUWRPbVRRRllSMVBuekpsVGJuL1oyZG5ZdkhrelB2amdBL1drdTBPSER1cnI3dnErRHhzMmJMckZZam42N2JmZjNpelpuM0QwdjYrdnIvcTRzdlZLUC9ieDhhbHdmWlQ2ZnBUZDFzZkh4K0Y2UW9nWEFWUWNrUUQ1QUpJc0ZzdkI0dUxpTDlMUzBrNENnTUZnV0ZySk5pN256aGsyWldmUDFLZlJmQmZOWHVHb09ya2RreEJwSHdOUUlsaDd3ZnYzNzQ4bVRacmc1czJiYU5La0NabzFhMVp1dmRPblQ4UFB6dzl6NTg3RjMvNzJ0MnJ0ZS8vKy9YWlRoVzIrKys0N1BQMzAwL2oyMjIvdEF0RDI3ZHZqd3c4L1JOT21UZEdvVVNQczJMRURiZHEwUWZmdTNSRVFFQUFBYU5La0NZWU9IWXBubjMxV0hmWFpzMmNQL1AzOThjZ2pqd0N3VHVldDdvaVFveVJKcFYvM0pDbmxyd0QyQ0NFMkpTY243d05ncm1xYk9xaWlxWmFxQXdjTzFIaW5seTVkcW1WMWF1YjU1NThYQUxJcVcrZktsU3VRVXRvRmlRRHdoei84QVRkdTNGQ1RiZ0ZBaXhZdDFNZk5temRIWGw2ZTNlc0FjUG55WlpqTlpuVHAwc1ZoZWU3NnZ2ZnUzZnQ4Nzk2OTAxM1I0ZUpzaXFJTWNqQjZuU3VFMkcreFdMWVdGUlZ0VFU5UHo2bGc4M3FwUG8zbXV4cEgxWW1vdWhpQWt0Zkp5c3BDUmtaR2pYcDVWNjVjaWJpNE9HemV2Qm1QUC82NDJxdThaODhldS9WKyt1a25SRWRINDlpeFk5aTBhUk5Hang1ZDZYNVhyRmlCZi96akgxaTJiQmxHalJxbExqOTc5aXorOTMvL0YvUG56OGZZc1dOeDhlSkZ1K3RYOC9Qek1YTGtTSHoxMVZkNCsrMjNjZmp3WVd6WXNBRTNidHpBU3krOWhIUG56bUhIamgzNCtlZWZzWFNwZGZBaUtTbXB3cFAxaW16YnRnMmZmUElKZHUvZWpkallXT3pjdVJOcGFXbDQvZlhYNGVOalBUenMyN2NQTzNmdXhPREJnMnUwNzlzaHBid2toTmh0c1ZnMnBhU2tKSUczWWFuem1qZTMzbHJ4L1BuejZOYXRtN3I4MHFWTENBa0pzVXZFa3BPVG8yYnlQSC8rUEZxMGFGRXVVVXVUSmswQVdLL1JDd3NyUHlqdVRkOTNGOGdDc0U5S3VlWDY5ZXM3TGwyNmxPL3BDbFhHblROc1NzK2VxV2dkYngzTnI4M3NGVVZSRmdraFhxMWtsWHdBU1FDMkZ4Y1hmNWFhbW5vVDhQeW9PaEhWYlF4QXlhdHMyN1lOZi8vNzMvSDg4OC9YS0FDOWN1VUtPblRvQUNFRWhCQ3dXQ3pJeWNuQit2WC9tWEZvTXBtd2UvZHVyRnk1RWtPR0RNSFRUeitObmoxN29sT25UaFh1TnpvNkdzODg4NHhkTnQyaW9pTE1uajBiTDczMEV2ejkvVEY2OUdnc1diSUU3Nzc3cnJyT2wxOStpY2NlZTB5OXBzdkh4d2Z6NTgvSDlldlhrWmVYaDVFalIrTFFvVU40OWRWWDhmYmJieU1oSVFIcDZla1lNV0tFdW8vSEhudk1ZWjBzRmdzQ0F3T1JtNXVMbFN0WFl2djI3ZGk4ZVROaVkyTXhlUEJncEtlblkrdldyUmc1Y2lRbVQ1Nk1sMTkrR2ErOTlocWFOV3VHQng1NG9OcWZhVzFJS1Q4Q2NNaG9ORmFjV1lNOHp2WjlUa2xKUWRldVhSRWNISXc3Nzd3VC9mcjFRMkppSW1iUG5vME9IVHJnNU1tVFdMVnFGY2FPSFd1My9mTGx5L0hHRzIvZ3Q5OSt3L3IxNnpGbzBLQnlaWVNFaEtCdjM3NUlURXhFUWtJQ09uYnNpSXlNRERSczJCQjMzMzIzVjN6ZlhlQ3d4V0laV2xSVXREczlQZDNrNmNwb2xiZU81anNMUjlYSjA1aUVTUHNZZ0pKWFNFdExBMkNkMXJwbXpScTBhdFVLdWJtNUNBd014Tm16Wnl2TWJuano1azJzWGJzV08zZnV4SW9WS3dBQWlxSWdKaVlHRm9zRkkwYU1VSmQvL1BISENBME5WVThpWG43NVpXUm1acXJsWEw1OFdSMUZzU2w3d2xGY1hJeTMzbm9MNGVIaDZnbnpvRUdEOFBubm4rT2pqejdDczg4K2kxdTNibUhYcmwzNDlOTlBBVmlEei96OGZBUUZCYUZ0MjdZNGN1UUkyclp0Q3o4L1B5UW1KdUtqano3Q3I3LytpcXRYcitMZWUrOVZ5OXF6WjArbEp6RmJ0bXpCSTQ4OGdnWU5Hc0RYMXhkWldWa0lEZzVHWEZ3Y2hCQTRmLzQ4MHRQVDBiRmpSOHliTnc5ZmZmV1Z5MC9JVTFKUzNuRnBBZVFVYmR1MnhiQmh3L0RTU3kraFljT0cyTHQzTHdCZzl1elpXTDU4T2FaT25Zck16RXkwYnQwYTQ4YU5zd3NVQWV0b1VreE1EQW9MQ3pGZ3dBQk1tRERCWVRtSmlZbDQvLzMzOGVLTEx5STNOeGZ0MnJWRFltSWlmdi85ZDYvNHZqdWIwV2pjNnVrNmVBT081anVrcVZGMUlxcmJHSUNTVi9qREgvNkFOOTk4RXpFeE1RQ3NvNVVQUC93d0xCWUxoQkRsVG9CdGdvS0NrSm1aaVE4Ly9CQmR1M1lGWUQzcExTZ29nRjZ2eDdWcjE3QjI3Vm9BMXZ1MVRaOCtYZDEyOE9EQmtGTGlvWWNlUW01dUxuUTZuVnArUldKalkzSHZ2ZmRpMnJScDZqSzlYbzk1OCtaaDZ0U3BHREJnQU82ODgwNnNYNzllell6N3hCTlA0UEhISDFkUEtvcUxpL0hxcTlZWlVjSEJ3WmcyYlJyKzhZOS9vR1BIam5iSkswckx6ODlIWVdFaC9QejhjT2JNR2ZqNStTRTZPbG9Oeko5ODhrbkV4TVRZbmNCTEtURjE2bFQ0K1BnZ0xDek00WWtUMVYveDhmR0lqNCszV3hZUUVJRHAwNmZidFJOSEhuLzhjWWR0c252Mzdtb1NHTURhUG1mTW1JRVpNK3c3dVBsOUoyZmhhSDZWT0twT2RRNlRFR2tmQTFEeUNzSEJ3WGJCbjUrZkh3NGNPQUNMeFFKL2YzK0hJNkJCUVVIdzkvZUg3ZDZHcFgzLy9mZDQ1NTEzb05mcjhmenp6d01BNXMrZlgyNDlJUVQyN2RzSEtTVjhmWDBydmVGNGJHd3MrdmJ0aTdadDI1WjdyVTJiTnZqODg4L1ZlbmJzMkZGOXpkR0pmbG5aMmRubzFhdFhoYStucEtSZ3hvd1pNSnZOOFBmM3gvUFBQNC9XclZ1cnIwK2JOczB1S0NhcXkvaDlKMmZoYUg3bE9LcE9SSzdBQUpTMHlnS2cwdDdZMHNrYUhFbEtTcXJ3dFVjZmZSU1BQdnBvdFNwUzNadVhWM1hybHR1NUNYclprNkxTbzBpQU5SbEZiYktzVnFBUTFzK2Y2bzhxMjVzNzhmdE96c1RSZkNJaTkySUFTbHBsQWxEbmI0dmdwYTZqRGdVajVCWk9hVzlsVDhvMWd0OTNjaG1PNWhQVkhKTVFhUjhEVU5LcVFnQ1hBRVFCYUE3QTM3UFZxUmNLWVQwWnYxVHltT3FQK3RqZStIMzNUaHpOSnlMeU1BYWdwRlZGc0o0Y1pnSHdCVkR4eFpma0xCWllQL2ZDa3YrcC9xaVA3WTNmZCsvRTBYd2lqV01TSXUxakFFcWFKSVNRc0o0WWNtU0N5TVhZM3NpTGNEU2ZpTWpER0lBU0VSRlJmY0hSZkNJaUQyTUFTa1JFUlBVQ1IvT0p0STlKaUxTdlB2VDhFUkVSRVJFUlVSM0FFVkFpSWlJaUl0SUVKaUhTUG82QUVoRVJFUkVSa1Zzd0FDVWlJaUlpSWlLM1lBQ3FIZGtBY092V0xiY1ZtSk9UQXdDUVV1YTVyVkNpMm1IN0lDSWlxZ2NNQnNOYkJvTkJLb295ejlOMW9kcGhBS29SVXNwa0FQajU1NS9kVnVhRkN4Y0FBRUtJLzNWYm9VUzF3UFpCUkVSRXBBME1RTFZqSFFBa0ppYml5SkVqTGgzcHljN09Sbkp5TW1iUG5nMEFzRmdzbTF4V0dKRnpzSDBRRVJIVkE4bkp5Yk9TazVNRmI4R2lYY0xURmFCcTB5dUtzbEVJTWRxZGhVb3B2ellhallNQkZMdXpYS0lhWXZzZ3FpV0R3U0FCNE9qUm8yNHROekl5RWdDUW5Kek1jeEV2dys4VUVWV0dJNkRhWVRZYWpjOVlMSlkvQS9nT0pkZTh1WUtVTWdmQUlRRFA4T1NhTklMdGc0aUlpRWdEZUI5UWJUR25wS1JzQWJDbEpodlplaUt6c3JJQ01qSXlDbDFTTXlMUHU2MzJ3UjV6SWlLaXVzOWdNTHdGSUVGS09aL1RjTFdKSTZCRVJFUkVSRVRrRmh3QnJRYzRza05VTWJZUElpSWk3VWhPVHA0RllKYW42MEcxeHhGUUlpSWlJbkttUE9BLzkwdDJTNEY1NmkyWkM5eFdLQkhWQ2dOUUlpSWlJbklhS1dVNkFKdzdkODV0WlY2NWNzVlc5bG0zRlVwRXRjSUF0QjR3R0F6U1lEREkwTkJRZjAvWGhhaXVzYlVQVDllRGlNaUxyQWVBaFFzWDR0U3BVOGpOelhWWlFYbDVlVGh6NWd3V0xWcGtXL1M1eXdxak9zRmdNTHhsTUJpa29panpQRjBYcWgxZUEwcEVSRVJFVG1NMEd0Y3BpakxpeElrVC9jYU1HZVBPb28rWVRLWkVkeFpJUkRYSDVCdEVSRVQxbUcwR3dOR2pSOTFhYm1Sa0pBQW1Bdk5pdm9xaXZDcUVHQTJnRTRCQUY1VlRVREx0OW5PVHlaU1lucDV1Y2xFNVJPUWtIQUVsSWlJaUltY3JNaHFOOHdITTkzUkZpS2h1NFRXZ1JFUkVSRVJFNUJZY0FhMEhiTk9yc3JLeUFqSXlNZ285WFIraXVzVFdQamdOa0lqSTgzaE1wcW9ZRElhM0FDUklLZWNiamNZWm5xNFAxUnhIUUltSWlJaUlpTWd0Mkx0RVJFUlVqekVKRVJFUnVSTkhRSW1JaUlpSWlNZ3RHSUFTRVJFUkVSR1JXekFKVVQzQUpFUkVGV1BDQ3lLaXVvUEhaS29La3hCcEgwZEFpWWlJaUlpSXlDM1l1MFJFUkZTUE1Ra1JFUkc1RTBkQWlZaUlpSWlJeUMwWWdCSVJFUkVSRVpGYk1BbFJQY0FrUkVRVlk4SUxJcUs2Zzhka3FncVRFR2tmUjBDSmlJaUlpSWpJTGRpN1JFUkVWSTh4Q1JFUkVia1RSMENKaUlpSWlJaklMUmlBRWhFUkVSRVJrVnN3Q1ZFOXdDUkVSQlZqd2dzaW9ycUR4MlNxQ3BNUWFSOUhRSW1JaUlpSWlNZ3QyTHRFUkVSVWp6RUpFUkVSdVJPbjRHcUxQaUlpWXBoT3A1c0NvQ2VBUnE0b1JFcVpDeUJGQ0xFcU9UbjVVd0RGcmlpSGlJaUlpSWpxRjA3QjFRNjlvaWovcmRQcFBnUHdDRndVZkFLQUVLS0JFT0lCQUJzVlJka0pkbFFRRVJFUkVaRVRNTERRQ0VWUnhnZ2hSclZwMHdZelpzekFQZmZjZytEZ1lKZVVsWjJkamRPblQyUGh3b1U0ZmZyMGdJaUlpTmlVbEpSRkxpbU15TU9ZOElLSXFPN2dNWm1xd2lSRTJzY0FWQ09FRUJNQTRNMDMzMVN2bTNHVlJvMGF3V0F3SUNFaEFVODk5UlNFRUU4QllBQktkZDF0VFZHM25mUlVoVlBVaVlpcXhjZGdNRHdqcFJ3UElGd0kwYUFtRzFmM21Bd2dUMHFaRG1DOTBXaGNCNkNvcGhVbEl2ZGlBS29SVWtwRkNJRk9uVHE1cmN3MmJkb0FBSVFRbmQxV0tGSHQ2QlZGK1c4aHhDaFhGMVJ5RXZVQWdBY1VSUmxqTkJvSGcwRW9FVkZwUGdhRDRUTUFRNFZ3K1VCbWtCRGlQZ0QzS1lveXdtZzBEZ0NEVUsrV25KdzhDOEFzVDllRGFvOEJxRVlJSVJvQ2NObTBXMGNhTkZBN0s0UGNWaWhSTFhDS09oRlIzV0V3R0o0Qk1MUjkrL2FJajQ5SGFHZ29HalZ5VGVxS25Kd2NuRHQzRGdzWExzU0pFeWY2S1lyeXF0Rm9uTytTd29qSUtaaUVpSWcwci9RVTlkNjllN3UwbzZiMEZQV1NzcDl5V1dGRVJCcFVNdTBXOGZIeFVCVEZaY0VuQURSczJCRGR1M2ZIekprekFRQkNpTkV1SzR5SW5JSUJLQkZwbnBSU0FjQXA2a1JFZFVNNEFJU0docnF0d05hdFc5c2V1dStIZ0R6Q1lEQzhaVEFZcEtJbzh6eGRGNm9kQnFCRXBIbWNvazVFVkhmWUVnNjVjdVN6ckZMSDVFQzNGVXBFdGNKclFJbUlpSWlJU0JPWWhFajdPQUpLUkVSRVJFUkVic0VBbElpSWlJaUlpTnlDQVNnUkVSRVJFV2tDa3hCcEh3TlFJaUlpSWlJaWNnc21JU0lpSWlJaUlrMWdFaUx0NHdnb0VSRVJFUkVSdVFWSFFJa3FJYVVVQVB3QStBUHdSZDNzdExFQUtBSlFDTUFraEpBZXJnOTVNWTIwaWRwZ095S2lhdU94MENsOERBYkRNMUxLOFFEQ2JmZVBkWUU4S1dVNmdQVkdvM0Vkck8rUFBJZ0JLRkhsZkFFMEI5QzY1SDgvejFiSElST0E2d0F1QWJoVzhweklWYlRRSm1xRDdhZ2U4T0tnb1RMc1hIRU5IZ3R2ajQvQllQZ013RkFoaEl1S1VBVUpJZTREY0oraUtDT01SdU1BTUFqMUtBYWdSSlh6aC9YSDViQ25LMUlOVVFCdWdTZk81RnBhYWhPMXdYYmszYncxYUtnTU8xZGNnOGZDMjJBd0dKNEJNTFI5Ky9hSWo0OUhhR2dvR2pWcTVJcWlrSk9UZzNQbnptSGh3b1U0Y2VKRVAwVlJYalVhamZOZFVoaFZDd05Rb3NyNXdYcVNvZ1gxNVdTS1BFdExiYUkyMkk2OG03Y0hEWlZoNTRwejhWaDRHNlNVNDRVUWlJK1BoNklvcmlvR0FOQ3dZVU4wNzk0ZE0yZk94Smd4WXlDRUdBMkFBYWdIMVllcEowUzNRd2Z0bkl6NmcyMmFYRTlMYmNKT1RrNU9kVlpqTy9KdTNoNDBWSWFkSzg3RlkrSHRDUWVBME5CUUZ4WmhyM1hyMXJhSG5keFdLRG5FSDFtaUdrcE5UWFZMT1FNSERrUmhZYUZieXFvckZFWHBweWpLUStEc0RNM0l6OCszYXhOejVzekJzV1BIQUFCSGp4N0ZrU05IcXR6SGh4OStpSDM3OWxYNHVzVml3Zm56NTlYbnBVK2VDZ3NMc1dEQkFydjE4L0x5eXUzRGJEWmo2TkNodUhyMWFwWDEwU3EybjJyUmJOQlFtVG9TVU5SN1gzLzl0ZDN6bzBlUG9xaW9DR2xwYVE3WFQwOVBoNVQvdVNUM3lKRWp5TWpJc0Z2bisrKy9oOGxrSGJTdXE4ZkMyaHg3YkFtSFhEWHQxcEVHRGRRY1I0RnVLNVFjNG84VVVRMk5HemNPUC83NEkvUjZQYUtpb2lwY2IrN2N1YmgxNnhibXpKbFQ3WDBmUFhwVWZaeVptUW5iaGZtVmxUTm16QmhNbXphdDJtWFVjUU9FRUs4cWluSUR3R1lBMjdLenN3OW1aR1RVcjBoY1EvYnQyNGRkdTNaaDllclZBSUFEQnc1Z3pKZ3hBS3cvOW5GeGNlamR1emRlZWVVVitQdjdsOXMrT3pzYkgzLzhNZGFzV1ZOaEdSa1pHWmc2ZFNyaTR1TFF0MjlmakIwN0ZtUEhqa1ZNVEF4TUpoTSsrK3d6dlBIR0d3Q0FQWHYyWU9uU3BkaTZkU3NDQXdNeFpNZ1FBRUJ4Y1RGdTNicUZTWk1tbGR2L2poMDdidnR6cUNQWWZqVEdZckhnNHNXTGFOdTJMUUJyUU5Hd1lVTUExb0JpeVpJbDZuY2JzQVlVUVVGQmR2dXdCUlFiTjI1RXk1WXRuVm8vUlZINkFTZzJHbzMvQkZEczFKMTdvY1RFUkF3WU1BQ0E5YmoxMldlZklTSWlBbXZYcmtXL2Z2MHdlUEJndS9XWExsMktidDI2cWIvaEZ5OWVSRnhjSEZhdFdvVXVYYnJnMTE5L3hZSUZDN0J4NDBZMGJkcTBMaDhMZWV5aEdtRUFTblFiRGgrMnY0d29NaklTQnc0Y1VIdjBwSlFZTkdnUUFLQlhyMTVJU2twQ1lPQi9PdDRjTFh2OTlkY3hmLzU4V0N3VzZIUTZ2UGZlZTlpMmJSdnV1dXN1QU5ZVGtENTkrdGdGcTk1R0NORVV3QlFBVTRLRGc3TVVSZmxjU3JuMTJyVnJCMzc1NVpmeVhicmtNVnUzYnNYWXNXTUJBRmV2WG9YSlpFTDc5dTBCQUYyN2RzWEdqUnV4ZHUxYXRaZi95SkVqbURsenBycDlWbFlXL1B6OEt1MUUyYnQzTDVZc1dZTFkyRmgwN3R3Wml4WXR3Z3N2dkFDTHhZTCsvZnVyNiszWnN3ZHo1ODdGb2tXTDFEWjE3ZHExY3UyMHRNbzZkN1NLN2NmemZ2MzFWMHlhTkFuYnRtMkRUbGZ4b0dNZERpaHNHRmpVZ3BRUzgrYk53OFdMRnpGczJEQklLYkZ1M1Rxc1c3Y09BR0F3R1BEV1cyOWg3dHk1R0RseUpPNjU1eDVFUjBkanhJZ1JNSmxNdUhIakJnQmcwYUpGaUl1TFE5T21UUUVBblR0M3J0UEhRaDU3cUxvWWdCSlYwNE1QUGdpejJhdytCc29Ib0dVSklhRFg2OVhuT3AzTzdybWpaVmxaV1RoNzlpek1aak5NSmhPKytlWWIvUFd2ZjNYVzI5Q2lZQ0hFODBLSTUxdTJiSm5ic21YTDdSYUw1ZlA4L1B4dlQ1MDZsZTNweXRWM3FhbXBTRWhJd0t4WnMyQ3hXRkJRVUlCSEhubWszSG83ZHV6QTNYZmZqVTgrK1FSNzkrNEZBRnk0Y0FIang0L0h4bzBiRVJJU2dvc1hMNkpObXpibHRyVllMQWdMQzhQMjdkdlZLVlRMbHk4dk45clRxVk1uTEZ1MkRPSGg0ZXF5b3FJaS9QblBmNjZ3L2tWRlhwK0puKzJuRWhjdVhNQkxMNzJFelpzM3c4L1BlVE56UTBKQ3NIMzc5aXJYcStzQmhRMERpOG9OR1RJRUpwTUpCUVVGR0RCZ0FFYVBIbzBUSjA2b2Y1K29xQ2lIZjZ0bXpacmg3YmZmUm5Cd3NEcHlhblB0MmpXMGFORkNuYjY3WWNNR05HL2VYRXZIUWg1N3FFSU1RS2xhREFhREJRQmt5VEJHcWZ1SXFSY3Z5UDljeUZEdU5VZnJsMnhpOTd6TXVyWmw1ZFlwMlV4V3NGMjU5VXRWejJFWmp2WUhBUDM3OXhlOWV2WHlUMHhNeEtGRGh3QllSemtQSFRwVUxwQjBscTVkdXlJMU5SVlNTdnpyWC85Q256NTlxbFZXUWtMQ096Lzg4RU91d1dBb0ZrSklpOFZTNFdkWjV2MldmbHpqdjYrRE1zcXNYcjMxU3phcUtodEJBd0JQNlhTNnB4bzBhRkNnS01vdUtlVm5WV3pqY2lYdFEwb3BxL284SEwxVzZYZlhtVzJrcXJMZzRPOVdkdjNvNkdoZDc5NjlmUk1URXdIWVR4dWZOV3NXV3JWcWhRa1RKcUFxWnJNWkNRa0ppSXVMUTBoSUNNeG1NMkppWWh5TzdDY2tKQ0F3TUJDeHNiRUFyRzJ3OUt5QndNQkF0Vk5JU29rbVRacGcxNjVkQUFCZlgxOTg5bG5GWDVHeUora0pDUW52SEQ1OE9OdGdNTmltRzFiNW5TNzl1SnB0eDlINlZaVUZBTkliMjQ4bjNicDFDeGN1WFBCWStScnRYS256Z1lYQllIRDV2VTZqbzZOaE1CaXdjT0ZDZGFUNXdRY2Z4Snc1Y3pCanhveHE3K2YrKys4SFlILzlxSlFTUFh2MkxIZE42WC85MTMrNTdWajR4aHR2YkRsNjlDZ01Ca08xMzBzbEhCMTcxTXVNUENVME5OVC9qanZ1YUZwY1hOeFVyOWMzTlp2TmdVSUlINTFPcHplYnpUNDZuVTR2cFJSQ2lCd2hSSTdaYk00UlF1UllMSlpieDQ4ZnZ3Nzc0elBWQUFOUXFwYlNaMFBDZXNTd0hUVkVxZVUxM205dER6N09McXVpMTZTVUZmNkkzN3g1RTRHQmdRZ0lDS2h4WFNyVHJWczNYTGh3QVFFQkFiaHk1VXE1WHRHSzVPZm50eXN1dHA0elYzVmdkOGZmeXRWbFNDbDFKYjN5enIzb3FSWktkY3c0YkJzbHI5VnEzM1Z4TzBkdHdtdzI0K0RCZzFpNGNHRzF5bm4vL2ZlUm1wcUtlZlBtWWQ2OGVlcnkwcU0rZ0hYNjdjeVpNN0ZxMVNvc1dyUUliNzc1SmdBZ0tTbkpZY2ZNTDcvOGdva1RKOXJWdFNZbjZmbjUrZTFzTXgzS3FpdkhLMmRzVTVmYWo0TU9uTktCdUtNT3JMS0J0NnpzOWRMNzZkKy9QM3IyN09scis4Nk5HemNPd0g5T3ZtMGRJRVZGUlZpN2RpMTI3OTZONjlldm8xbXpaaGc2ZENoZWVPRUY2SFE2cEthbVl0eTRjVmk2ZENuZWUrODlYTDU4R2ZmZGR4OW16NTZOeG8wYnE2OGZQSGdRUVVGQnNGZ3MrUGpqajdGdDJ6YjgrdXV2YU5hc0dkNTk5MTFzMnJUSmJRSEZyRm16RWc4ZlBueExVUlJUcWMvSzlqbVY3aVJUUDBzcFpjY0tDN0JpcDBZWmQ5NTVKelp1M0lpQkF3ZmlpU2VlQUFDWVRDYjFNUUFNR3pZTWQ5eHhCMWFzV0lGYnQyNlY2M2lUVWpxY3V1M09ZNkdybERyMmVKVEJZTWdDMEVoS3FYNStwVDlIMitQU3gxWGJNcDFPQjRQQmtDZWxQQzJFK0ZsS2VVb0lrV2F4V0pKVFVsSXl3TUMwU2d4QXFWcU1SbU5WUTNEQ3dXUDEvNGNmZmhqWjJkbnFPZ1VGQlFJQUNnc0xCUUFVRnhmYi9ROEFJU0VoQWdDS2lvb0VBSmpOWnZVMTIzcTJaUmFMUlgwdE9EaTR3dGZLTHJQOTM2aFJvM0t2U1NuRjBLRkRtejMrK09QM0EvZ1FBQzVkdWdRQW1EQmhBakl6TTdGNjllcEtBOURJeUVpNzUzMzY5Q20zVHVsbEV5ZE94S1JKazNENThtVnMyN1lOenp6elRJWDdMbXY0OE9HdkNDSCsvZlhYWDJjQ2dLK3ZyL3ErcFpTaTlQK09sa2twaGErdmI0V3ZWYlM5ajQ5UGhhK2g1RHRROWpVZkh4K0g2K2gwdWlrQUt2NkZCUElCSkZrc2xvUEZ4Y1ZmcEtXbG5RUUFnOEd3dERxZmthdFUwVDRxYXh0QUplMERxRmtiQWY3ekhTL2JSb0QvZkxlYk5HbWlMcTlPTzdFOWJ0U29FVWFOR25Wbi8vNzlvd0NzSy8wbS8vblBmeUl6TXhOLytjdGYxT3VWYkg3Ly9YZE1uejRkdzRjUEJ3QnMyYklGeWNuSnNGZ3M2blJjczltTVhyMTZsWHNPQUg1K2Z1V21vWmNOVkcya2xLVXpIZGI0SkgzNDhPR3ZDaUYrMnJkdjM4M0sya3ZaWmI2K3ZsVzJyN0t2QWRWclAyWDM0K1BqVTNwWjZVN0FGNkhCOXVPZ0E2ZEdIWnMxV1VkS2lkSWREQnMyYk1DNGNlTncrUEJodXltNGlZbUpPSEhpQkJZdlhvd09IVHJneElrVGlJdUxRM0Z4TWFaTW1hS3V0M1BuVHF4WnN3YkZ4Y1dJalkzRk8rKzhBOXZzZ05MZWUrODlKQ1VsWWM2Y09RZ0xDOE9GQ3hjUUdCam8xb0FpTHkrdmMzRnhjWVdmbDZQbFd1M1VTRTVPZHZuUW1wU3lPWUMrQUQ0L2Rlb1VUcHc0Z2NMQ1FqejMzSFA0OHNzdjRlZm5wM1lXUkVWRnFZOUxHejU4dUhxZVVMcXoyZGFaWEhxWkxiQjExN0Z3d1lJRlR3SklFa0pjcjNDakVvcWlMQkpDdkZySkt2a0FrZ0JzTHk0dS9pdzFOZldtTzBhcHE5QUlRSUdVOG9ZUTRvYVU4bmNBZVFDS1N2OFRRa0JLR1FnZ3FOUy9Ka0tJdTRVUTRRRENiZTFFcDlPaDVIcnBnd0QrQVdDMzBXZzhYNjVrWWdCS1R1TndhcUhOZ1FNSGFyeERXN0RuU1ZPblRqVUR5QVNBMGFOSHF5bk5wMCtmam52dnZiZks3VzI5bWlhVENWRlJVV3IyWEp2SXlFaTFoN3kwMDZkUHc4L1BEM1BuenNYZi92YTNhdFcxVjY5ZUYzdjE2blZxd1lJRlZmNVkxRldLb2p4UjlvUkhTcGtyaE5odnNWaTJGaFVWYlUxUFQ2L1cvUWJxa0VyYkJsQzc5Z0Y0cG8yTUh6OGVzTjdNM3M2bVRadnc3TFBQWXYvKy9majAwMC9WakxjM2I5N0VzR0hEOE1jLy9oRUE4TzkvL3h0cjFxekJSeDk5cENib3FvNDllL2JBMzk5ZnZiNTA3OTY5MVQ1SnR5VnJjYVRzU1hxdlhyMHU5T3JWNjJSMVRycnFHa1ZSQm1teC9WVFNnVk51UnNIRER6OHNiSjAxcFRzeWk0dUxoYTNUcFhUSFRPa09HYlBaTE9MajQrK01pb3A2QU1ESEZkVW5Nek1UdTNidHdycDE2OUM1YzJjQVFJOGVQVEI1OG1Rc1c3Yk1MZ0NkTW1XSzJ1RXlidHc0aDFuUHM3T3pzWG56Wm56d3dRZnFGTm9PSFRxb3I3c3JvQmc0Y09DTXZMdzg0L2ZmZjU4SldEcy95blNRMkhXRzZQVjZBV0FxZ0pFVkZsSkhPelhjYmRLa1NlamV2VHQ4Zkh6dzZhZWZxcG1NYTZMMGROdHZ2dmtHQ3hjdXhJWU5HeEFTRW1LM25ydU9oYmVyTGg5N3BKVEl5OHNMdnQwcDR6MTY5R2loMStzN0NpRzZTQ2w3QWVnaGhPZ09ZRWpKUHlpSzhxT1U4cE9pb3FMTjZlbnAzbnNmc0JwaUFFcFVUVE5uemtUYjFrVGtBQUFnQUVsRVFWUllXQmdpSXlQUnBVdVhHbTE3L2ZwMUJBY0hWL3U2MFo5KytnblIwZEU0ZHV3WU5tM2FoTkdqUjllbXlscVdCV0NmbEhMTDlldlhkMXk2ZENuZjB4V2lpaVVuSnlNdExRM3o1ODlIdzRZTnNXTEZDcnp5eWl1UVVpSXhNUkhEaHc5WHN6Z3Jpb0lQUHZnQXJWcTFxbEVaU1VsSk5XNTMyN1p0d3llZmZJTGR1M2NqTmpZV08zZnVSRnBhR2w1Ly9YWFlSaEgzN2R1SG5UdDNscnM5Z3NaNVMvc3BlMzF6dFRwckt1dVlHVFpzbUQrc294d1Z1bkxsQ3FTVWRrRWlBUHpoRDMvQWpSczNZTEZZMUdVdFdyUlFIemR2M2h4NWVYbDJyd1BBNWN1WFlUYWJLL3ordWl1ZzZOdTNiMGJmdm4yVGE5SzVvaWpLRUMxMmFyamIvdjM3b2RQcDhPQ0RENm9CWSttL1Q5bS8xZENoUTlYcDMyV2RPblVLUzVZc3dkTlBQNDBwVTZaZzBxUkorSC8vNy8rcHI5ZnhZNkVtamoxQ0NEampldVhqeDQ5ZkEzQU53R0VBRzJ5N2o0aUlDQWN3UXFmVFBRYWdwMDZuNitYbjU3ZlFZREI4VkZSVXRDelZYVGVVcjhNWWdCSlZVMWhZV0syMy9lR0hINnE5dmNsa3d1N2R1N0Z5NVVvTUdUSUVUei85TkhyMjdJbE9uVHJWdW53Tk9XeXhXSVlXRlJYdFRrOVBOM202TWxTMW9xSWlMRml3QUJNblRzUWRkOXlCc1dQSFl2TGt5Vmk3ZGkxKysrMDM1T2JtMm8wWStmajRWUHBkdGwyLy9QdnZ2OXRkQTVXZW5vNFJJMGFveng5NzdER0gyMXNzRmdRR0JpSTNOeGNyVjY3RTl1M2JzWG56WnNUR3htTHc0TUZJVDAvSDFxMWJNWExrU0V5ZVBCa3Z2L3d5WG52dE5UUnIxZ3dQUFBDQUV6NFJqMkw3Y1lMbXpac0RBTTZmUDQ5dTNicXB5eTlkdW9TUWtCQzc3MlZPVG80NmcrWDgrZk5vMGFKRnVXdjNtalJwQXNDYWNkZlI3MEFkRHloc05CRlllSXFqNnpWOWZYM1Y1RVJSVVZFT2I0bFR1clBpekprejZ1VUpiNy85Tmd3R0F3WU5Hb1FaTTJiZ3A1OStRbng4UElBNmV5emtzZWMvWkVwS1NncUFGQUF6dzhMQ1d2cjcrMDhTUWp3SFlJS3ZyKzhFUlZHMm1zM20xNDRmUDM3T3czWDFHQWFnUkxmSmRyOU8yMzI3YkQvK05tZlBuc1hLbFNzeGE5YXNhdTN2NDQ4L1JtaG9xSHBDOHZMTEx5TXpNeE81dWJrSURBekU1Y3VYeTVYaExZeEc0MVpQMTRGcTVyMzMza05RVUpBNlNxL1g2ekZseWhSTW5qd1plcjBlNjlldnIxSEc2RysvL1JieDhmR1FVdUpQZi9vVEFPczFwRmV2WHJXYjlyNW56NTVLUjRtMmJObUNSeDU1QkEwYU5JQ3ZyeSt5c3JJUUhCeU11TGc0Q0NGdy92eDVwS2VubzJQSGpwZzNieDYrK3VvcnpRZWdiRDgxRnh3Y0RBQklTVWxCMTY1ZEVSd2NqRHZ2dkJQOSt2VkRZbUlpWnMrZWpRNGRPdURreVpOWXRXcVZlczlibStYTGwrT05OOTdBYjcvOWh2WHIxenVjVmg0U0VvSytmZnNpTVRFUkNRa0o2Tml4SXpJeU10Q3dZVVBjZmZmZGRUV2dzR0ZnNFNJM2J0eEFmSHc4MnJadGkzZmVlUWRTU3R4MzMzMTQvZlhYMVlDMldiTm1XTGx5Slg3NDRRY0FkZmRZeUdOUHhVcW0zYzRDTUVkUmxHRkNpQmxDaU9FK1BqNERGVVdaZS9QbXpYZis3Ly8rcjhEVDlYUTM3enlMSlhLQlU2ZE9vWG56NXREcGRIYUpHY2FQSDQ5VHAwN0JiRGFqWjgrZWRoa01kK3pZZ2NXTEYyUGl4SW5WUHFCblpHUmcrdlRwNnZQQmd3ZERTb21ISG5vSXVibTUwT2wwaUltSmNkNGJJNnFsTDc3NEF0OTk5eDAyYk5pQXJLd3NmUC85OTlpOWV6ZXVYcjJLMmJObm82Q2dBTEd4c2VqU3BRc2VmZlJSM0hmZmZYYlhNeTFac3FUY1BxT2pvOVhBMDNZUzl0TlBQNkZqeDQ1MmJhdTAvUHg4RkJZV3dzL1BEMmZPbklHZm54K2lvNlBWcERKUFB2a2tZbUppN0U3U3BKU1lPblVxZkh4OEVCWVdkbHN6SEVpNzJyWnRpMkhEaHVHbGwxNUN3NFlOMVNSWXMyZlB4dkxseXpGMTZsUmtabWFpZGV2V0dEZHVuRjJnQ0ZpdkRZMkppVUZoWVNFR0RCaFE0UzJJRWhNVDhmNzc3K1BGRjE5RWJtNHUyclZyaDhURXhEb2JVTmd3c0tpZXdzSkNGQllXMnYzZGlvcUtNR3pZTUFEQVhYZmRwVDRHckIwZm8wYU5RcnQyN2JCOCtYSnMyTEFCWDMzMUZiNzU1aHU4ODg0NzVaSm1tYzFtaElhR1l1alFvVHdXYXBmRmFEUitEbUNyb2lqUEFaZ2xoSmpkdEduVG1PRGc0QkgxYlRTVUFTaFJOYTFZc1FKSGpoeEIvLzc5N2FiYkxGNjhHTG01dWZEMTlWV25idG1FaElSZ3laSWxVQlRGNFQ0blRwd0lXK1pabS9uejU1ZGJUd2lCZmZ2MlFVb0pYMTlmaDlOOWlOeXRaOCtlVUJRRnQyN2R3blBQUFlmSXlFaU1IRGtTRHovOHNIcUM4OWhqajJINzl1M1lzR0VETGwrK2pFbVRKcW5iTzhvS0RaU2Z6cGFkbmExbXhIVWtKU1VGTTJiTWdObHNocisvUDU1Ly9ubTBidDFhZlgzYXRHbVlObTNhN2J4VjhtTHg4ZkhxOUVhYmdJQUFUSjgrM2E0ejBKSEhIMys4WEZBS0FOMjdkN2U3dFVaUVVCQm16SmhSN3Y2US8vakhQeGhRZUlFSkV5Ymc1TW1UZHRPZGZYMTlzVzNidGdxM3NWZ3NlUFRSUjZIVDZmRENDeS9naFJkZUFHRE5nR3V4V0NDbFZHL0hJb1NBWHEvSHRtM2JlQ3pVUG1rMEd0ZjM2TkZqczE2dlh5dUVHSzNYNjQrR2g0ZVBPbmJzMkRlZXJweTdNQUFscXB3RmdBa0FsaTUxbk5TdmNlUEdhTnk0c2NQWGJEZVlya2pway9HcWxMNUZRQVVLWWEwdmtTdXBiYUpObXpicXd2Mzc5NnVaYjBzTENBakFxRkdqTUdyVXFFcDNxdGZyeTkwTHo2YnNDWDdaOWFLaW9tcWRTZGdCdGlOeUczYXVhSnA2TFB6NDQvSkpsZi9uZi82bjBvMHI2a2l1N0JJYkhndTl4L0hqeDNNQmpGRVU1VnNoeERLOVh2OWxSRVRFbjFOU1VzcGZMT3lGR0lBU1ZjNEVRQ3UzWTdpT2toOURJaGR5MkNZY0JaOGF4WGJrM2RTZ29TNWdRS0ZwbFo0ZmxNMmlyRUU4RnJxQjBXaGNweWpLZVNIRURwMU90eVVpSXVMSitoQ0VNZ0FscWx3aGdFc0FvZ0EwQjFBWHo3SUxZZjJodUZUeW1NaVZ0TkFtYW9QdHFINXdTcWRpMlNtMkdzR0F3cmw0TENTbk1CcU4reUlpSWdicWRMcXZoUkQvYlRBWWVpVW5KNS8wZEwxY2lRRW9VZVdLWUQwUVp3SHdCVkFYTDc2MHdGclB3cEwvaVZ4SkMyMmlOdGlPNmdkdkRSb3F3NERDTlhnc0pLZEpTVWs1b0NqS1g0UVFIMG9wUDIvVnF0Vjl2L3p5UzZYM0xOWXlCcUJFbFJCQ1NGZ1B3dnpSSmdMYkJHbWV0d1lObFdGQTRRSThGcEt6bFV6SDdTdUVHQnNTRWpMbmwxOStlZFhUZFhJVkJxQkVSRVJVTHpCb0lLSzZ6R3cyditiajR6TlVDREdsVzdkdVM5TFMwaTU2dWs2dXdBQ1VpSWlJaUlqb05rZ3BCUUEvV0tmMjEzYUdoUncrZlBpN3QyN2RTdkQzOTM4bk5UWFYyV211UzgrSU1KVjB5cmtkQTFBaUlpSWlJcUxiNHd2cnRlV3RTLzZ2OHY1NWpxeFlzZUxjNHNXTGkzUTYzZUNzckt3ZHdjSEJ6a3dlWmt2RWRnbkFOWGdvTVJrRFVDSWlJaUlpb3R2akQydndlZmgyZHRLeVpVc3NYTGdRc0FhMG56aWhYbzVFQWJnRkR3V2c5ZUhpZXlJaUlpSWlJbGZ5ZzNYa1V3dHFQVUxyREF4QWlZaUlpSWlJYm84T0hnenFhc2dmSG93REdZQVNFUkVSRVJFNTJjQ0JBMUZZV0xPazI2bXBxUzZxVGQzQmEwQ0ppSWlJaUlpY0xETXpFMElJQUVCVVZGU0Y2NDBaTXdiVHBsa1QzbzRiTnc0Ly92Z2o5SHA5cGR2TW5Uc1h0Mjdkd3B3NWM2cGRuNk5IajFaN1hWZGlBRXBFUkVSRVJPUWtyNy8rT3ViUG53K0x4UUtkVG9mMzNuc1AyN1p0dzExMzNRVUF5TXZMUTU4K2Zhb01DQThmdHM5bkZCa1ppUU1IRHFCUm8wWUFBQ2tsQmcwYUJBRG8xYXNYa3BLU0VCZ1lxSzd2YUZsZHdDbTRSRVJFUkVSRVRwS1ZsWVd6WjgvQ2JEYkRaRExobTIrK1FZc1dMU3JkNXNFSEgxUkhQRXMvcm93UUFucTlIbnE5SGdDZzArblU1NDZXMVJVY0FTVWlJaUlpSW5LU3JsMjdJalUxRlZKSy9PdGYvMEtmUG4ycURBQVBIVG9Fd0RyS2VlalFvVG9WTURvYlIwQ0ppSWlJaUlpY3BGdTNicmg1OHlZQ0FnSnc1Y29WREJnd29NYjd1SG56SmdvS0NseFFPOC9qQ0NnUkVSRVJFWkdUUkVkSDQvTGx5OWkyYlJ1ZWVlYVphbTkzNmRJbEFNQ0VDUk9RbVptSjFhdFhJeUFnb01MMUl5TWo3WjczNmRPbjNEcWxsMDJjT0JHVEprMnFkbjFjaFFFb0VSRVJFUkdSRTUwK2ZScCtmbjZZTzNjdS92YTN2MVc2Ym5aMk5pWk9uSWk4dkR3QXdQVHAwM0h2dmZkV1dZWXRpWkhKWkVKVVZKU2FQZGNtTWpJU0J3OGVSRkJRMEcyOEUrZmpGRndpSWlJaUlpSW4rdW1ubnhBZEhZM3o1ODlqMDZaTmxhN2JxRkVqekp3NUV6dDI3QUFBZE9uU3BVWmxYYjkrSGNIQndacTVicFFqb0VSRVJFUkVOU0NsRkFEOEFQZ0Q4SVgzRE9wWUFCUUJLQVJnRWtKSUQ5ZEhrMHdtRTNidjNvMlZLMWRpeUpBaGVQcnBwOUd6WjA5MDZ0U3B3bTNDd3NKcVhkNFBQL3h3Vzl1N0d3TlFJaUlpSXFLYThRWFFIRURya3YvOVBGc2RwekVCdUE3Z0VvQnJKYytwaGo3KytHT0Vob2FxSTVrdnYvd3lNak16a1p1Ymk4REFRRnkrZkJrK1B0VUx3MnozRXIxeDR3WUFsTnZ1N05teldMbHlKV2JObXVYY04rRkNERUNKaUlpSWlHckdIOWJnODdDbksrSWlVUUJ1Z1FGb3JXUmtaR0Q2OU9ucTg4R0RCME5LaVljZWVnaTV1Ym5RNlhTSWlZbXgyK2JVcVZObzNydzVkRG9kaEJEcTh2SGp4K1BVcVZNd204M28yYk1uQWdNRDFkZDI3TmlCeFlzWFkrTEVpWGpnZ1FkYy84YWNoQUVvRVJFUkVWSE4rTUU2OHVtdHZHbFUxKzNtejU5ZmJwa1FBdnYyN1lPVUVyNit2dERwN0dkdHIxaXhBa2VPSEVILy92M3RYbHU4ZURGeWMzUGg2K3VMNXMzdHYzSWhJU0ZZc21RSkZFVnhXSStKRXlmQzE5ZlhDZS9JdVJpQUVoRVJFUkhWakE0YURkQnljbkxRc0dIRHFsYnpoL2RjMStvdUZsUXhZdXpuVi9GWFp1blNwUTZYTjI3Y0dJMGJOM2I0MnYzMzMxOXBoU3E1NVVvaHJQWDFDSDZ4aUlpSWlJaHVRMzUrUGxKVFU5WG5jK2JNd2JGanh3QlliNVZ4NU1pUkt2Zng0WWNmWXQrK2ZSVytickZZY1A3OGVmVjVUazZPK3Jpd3NCQUxGaXl3Vzk5MlM0L1N6R1l6aGc0ZGlxdFhyMVpaSDZveDIvV3pXbkFkSHB4ZXpSRlFJaUtxTm1aK0pDSXFiOSsrZmRpMWF4ZFdyMTROQURodzRBREdqQmtEQUdqUW9BSGk0dUxRdTNkdnZQTEtLL0QzOXkrM2ZYWjJOajcrK0dPc1diT213akl5TWpJd2RlcFV4TVhGb1cvZnZoZzdkaXpHamgyTG1KZ1ltRXdtZlBiWlozampqVGNBQUh2MjdNSFNwVXV4ZGV0V0JBWUdZc2lRSVFDQTR1SmkzTHAxeStISW1PMFdJRlJyaGJBbWI0cUNkUXB6K1Q5MEJmYnQyOWYxbTIrK21hM1Q2VXdqUm95STY5bXo1eVVYMXRHV1pLclFSV1ZVaVFFb0VSSFZCRE0va2xkZ1p3bzUwOWF0V3pGMjdGZ0F3TldyVjJFeW1kQytmWHNBUU5ldVhiRng0MGFzWGJzV1Vsci9IRWVPSE1ITW1UUFY3Yk95c3VEbjU0ZHAwNlpWV01iZXZYdXhaTWtTeE1iR29uUG56bGkwYUJGZWVPRUZXQ3dXOU8vZlgxMXZ6NTQ5bUR0M0xoWXRXcVFtckxsMjdSb09INjQ0WDFKVVZGVHQzenpaRk1INk81S0ZHaHhUbGk1ZEd2TGxsMTh1bDFMaXpqdnZqT3ZacytmL3VMQ09wWThQUlM0c3AxSU1RSW1JcUNhWStaRzhCVHRUeUdsU1UxT1JrSkNBV2JObXdXS3hvS0NnQUk4ODhraTU5WGJzMklHNzc3NGJuM3p5Q2ZidTNRc0F1SERoQXNhUEg0K05HemNpSkNRRUZ5OWVSSnMyYmNwdGE3RllFQllXaHUzYnQ2TkJnd1lBZ09YTGw2Tmx5NVoyNjNYcTFBbkxsaTFEZUhpNHVxeW9xQWgvL3ZPZks2eC9VWkhIWWhHdlVkTFpVNGdhakN4MjdkcTFXVkJRMENjQVFxU1U2Ny85OXRzbG16ZHZkbGtkNndvR29FUmdUemhSRFREekkza0xkcWFRMHh3OWVsUjlQR3ZXTExScTFRb1RKa3lvY2p1ejJZeUVoQVRFeGNVaEpDUUVack1aTVRFeGR2dXpTVWhJUUdCZ0lHSmpZd0VBa1pHUmRyZmtDQXdNeElNUFBnZ0FrRktpU1pNbTJMVnJGd0RBMTljWG4zMzJXWVgxNEFpbyszWHYzcjJKajQvUDF3QzZBOWhsTkJxci9zSjRDUWFnUkZic0NTZXFIbVorSkcvQnpoUnlPclBaaklNSEQyTGh3b1hWV3YvOTk5OUhhbW9xNXMyYmgzbno1cW5MUzArcEJhelRiMmZPbklsVnExWmgwYUpGZVBQTk53RUFTVWxKME92MTVmYjd5eSsvWU9MRWllcHpqb0RXTFJFUkVlMTBPdDFYQU80RjhKMFFZaGc4bUpYVzNSaUFFbG14SjV4Y3JsdTNibTM4L1B3ZVQwNU9YdTNwdWpoTGZuNCtNakl5MEwxN2R3RFd6SStEQnc5R2VIZzRqaDQ5aXVMaVl2VHUzYnZTZlh6NDRZZG8xNjRkb3FPakhiNXVzVmh3OGVKRnRHM2JGb0I5SUZsWVdJZ2xTNWFvaVRjQWErYkhvS0FndTMzWU1qOXUzTGl4M0hRMXFyZlltVUpPOTg5Ly9oT1ptWm40eTEvK2dxWk5tOXE5OXZ2dnYyUDY5T2tZUG53NEFHRExsaTFJVGs2R3hXSlJwK09heldiMDZ0V3IzSFBBZWd1UHYvNzFyM2I3TEJ1bzJrZ3AxV202QUVkQTZ4S0R3ZEJIU3JrVjFrNmlMWVdGaFUrbnA2ZlhxeDRBQnFCRVZ1d0pKNWVJakl6c2FMRllCZ29oeGdDd1JXSmVFNEF5OHlPNWt5czdjZGlaUXM2d2FkTW1QUHZzczlpL2Z6OCsvZlJUOWJoMzgrWk5EQnMyREgvODR4OEJBUC8rOTcreFpzMGFmUFRSUnhnMGFGQzE5Nzlueng3NCsvdXIxNWZ1M2J1MzJpT2d0dU9oSXh3QkxTOHNMTXpQejgvdkdTSEVJOG5KeVUvZjd2N2F0V3NYMEtSSmsvOENFQWRBV2l5V2hTa3BLVzlVdFowM1lnQktaRlduZXNMTlpqTXlNelBSckZrekZCVVZ3ZGZYOTNaM3laNXdOeklZRFBkWUxKWW5oQkJqcEpRUlFnaFBWOGxsbVBtUlhNMWRuVGpzVEttZm5ObXBrWnljakxTME5NeWZQeDhOR3piRWloVXI4TW9ycjBCS2ljVEVSQXdmUGh4MzNYVVhBRUJSRkh6d3dRZG8xYXBWamNwSVNrcENseTVkYXJUTnRtM2I4TWtubjJEMzd0MklqWTNGenAwN2taYVdodGRmZngwK1B0WlFZTisrZmRpNWN5Y0dEeDVjbzMxN0tYMUVSTVF3blU0M0YwQ29sUEsyYjRtaUtFby9JY1I3QUxwTEthOUpLU2VtcEtUVTJ3YkxBSlNjemx1bUdhYW1wcW85NGU1MjhlSkZUSjA2RlY5ODhRWEdqaDJMVWFOR0lTWW1wdEp0WnM2Y2lWbXpaam5zQ1NYWE14Z01QUUFNQXZBVWdIdDB1dm9SN3pQekk3bUNKenB4MkpsU2Y3aWlVNk9vcUFnTEZpekF4SWtUY2NjZGQyRHMyTEdZUEhreTFxNWRpOTkrK3cyNXVibVlNbVdLdXI2UGp3ODZkZXBVNGY2a2xCQkM0UGZmZjBmcDM1UDA5SFNNR0RGQ2ZmN1lZNDg1M041aXNTQXdNQkM1dWJsWXVYSWx0bS9manMyYk55TTJOaGFEQnc5R2VubzZ0bTdkaXBFalIyTHk1TWw0K2VXWDhkcHJyNkZaczJaNDRJRUhidWVqMERLaEtNcGpRb2g1QU5RZkVpSEUzYjE3OXc0K2N1UklWazEzMktOSEQ0TmVyMzliQ0RFQWdKUlM3Z1F3UGlVbDVib1Q2NjA1REVESktieHhtdUc0Y2VQdzQ0OC9RcS9YVi9yRFBuZnVYTnk2ZFF0ejVzeXA5cjRkWmJjckxTQWdBQmFMQlg1K2Z2amdndy93N3J2dklqbzZ1c0pyZml3V0M3NysrbXZNbmoyNzJuV2cyMk03Q1FVQWc4R1FBYUJqZGJjMUdBeWF6VVljSFIwTmc4R2dKdGp3dHN5UGI3enh4cGFqUjQvQ1lEQlUrUjY4Z1pUeVZVL1h3Y2JUblRqc1RQRnVydTdVZU8rOTl4QVVGSVRSbzBjREFQUjZQYVpNbVlMSmt5ZERyOWRqL2ZyMU5lb2cvdmJiYnhFZkh3OHBKZjcwcHo4QnNGNURldlhxVmR4Nzc3M3FlbnYyN0tsMEN1NldMVnZ3eUNPUG9FR0RCdkQxOVVWV1ZoYUNnNE1SRnhjSElRVE9ueitQOVBSMGRPellFZlBtemNOWFgzMVZMd1BRa3VzeTV3a2hITDE1WVRLWkZBQkoxZGxYWkdTa3I5bHNIcWpUNlY0QjBLZGtjYXJGWW5rMUpTVmxyN1BxckdVTVFLblc2dE0wdzdLOXpwR1JrVGh3NEFBYU5Xb0V3SHJTYTd1R28xZXZYa2hLU3JJN1FYYTBETENlakRnNndaRlNJaTh2RHc4OTlKQzZiT0RBZ2NqSnlTbTM3amZmZklQZzRHQUlJVkJmUnQzcUFpbWwya010cFF6dzV1OS9kVER6STlXV29paXpoQkJQd2MyZE9PeE1jWTM2MktueHhSZGY0THZ2dnNPR0RSdVFsWldGNzcvL0hydDM3OGJWcTFjeGUvWnNGQlFVSURZMkZsMjZkTUdqano2SysrNjdEeUVoSWVyMlM1WXNLYmZQNk9ob05mQzAxZnVubjM1Q3g0NGR5NTFMMk9UbjU2T3dzQkIrZm40NGMrWU0vUHo4RUIwZERUOC82eFZHVHo3NUpHSmlZdXlPblZKS1RKMDZGVDQrUGdnTEMwTllXSmpUUGhjdENBOFBWM1E2M2RzQUhxL3NkMXhLV1drQTJycDE2OEFXTFZyMGxWTEdXQ3lXUCt0MHVxWWwyNlVJSVpZbUp5ZHZBS0Raem1kbll3QktOZUxwSG1wM2VQREJCMkUybTlYSFFQa0F0Q3doaE4wQlhhZlRsVHM1ZHJSTVNvbWNuSnh5SnlyNStmbm8xNjhma3BMS0grdE1KaE9pb3FMVWJaNTg4a2xjdW1TOVBPSCsrKytIN1FCYVZGU0V6WnMzbzJQSGFwL1RVUTNvZERyMXN6WWFqVzBpSWlMK3FOUHB4a2dwSHhkQ3RLdHMyK1RrWk0xR3ExTEs1Z0Q2QXZpODlISnZ5Znk0WU1HQ0p3RWtDU0hxemZRb2c4SHdycWZLTHBsSjBLb3VkZUt3TTBYNzNOR3BVYm9EbzJmUG5sQVVCYmR1M2NKenp6Mkh5TWhJakJ3NUVnOC8vTEQ2dDMzc3NjZXdmZnQyYk5pd0FaY3ZYN2E3aHJkUG56NE95eWg3anBXZG5hMGVGeDFKU1VuQmpCa3pZRGFiNGUvdmorZWZmeDZ0VzdkV1g1ODJiVnFsVThSTDgvYlpJT0hoNFozMWV2MThBRU9yczc0UXduWk5sdWpSbzBkem5VN1hTa3JaWHFmVDNRZWdyeERpUGdCK0pjZXhQQ25sbDBLSUpVYWpjYjlyM29HMk1RQ2xhdkZVRDdXN2xQNGhPWFRvRUFCcnovU2hRNGM4Y2sxbFFFQUFpb3FLWUxGWW9OUHBjT0RBQWR4enp6MTJQYVkyVzdac0FRQTg4Y1FUV0xWcWxmcGo4OFFUVDZpOW50NzhRMUpIZXR0bFNrcktQd0g4RXdBVVJla3BoSGlxSkJqdDdPRzZ1UVV6UDFKdENDR1FuSnc4QVlCd2R5Y09PMU5jeDVPZEdpWGMycWxSZXJyMS92MzdIU2FwQ2dnSXdLaFJvekJxMUtoSzk2WFg2eXU4VEtmMHRaOUErY3Q1b3FLaWNPREFnV3JXdW43VDZYUW5VWVBrakVLSWtRYUQ0V0VBclFBRU9Gamxkd0Qva2xKK2JqYWJ0eDQvZmp6WE9UWDFUZ3hBcVVwMXNZZmFuVzdldkluQXdFQUVCRGc2M2poSDZhbTJnUFhrK280NzdzRE5temZSc0dGRHpKbzFDNnRXclhJWWdOcGtaMmZibmF5WVRDWTFBQ1gzTWhxTlB3SDRDY0RMa1pHUjNTMFd5MU1BbmhCQ2VPWGNKbVorSkNlb001MDQ3RXpSUHFQUjZQSk9qWW82TUJ3Rm4xcms2ZzRNVHc5U1dDeVdBWHE5dmllQVRsTEtDQUR0QUFRTElTb0tTaHNBNkNDbE5Ba2h6a29wTHdDNElJVDRFY0QrNU9Ua2srNnB1WGRnQUVwVjhtUVB0YnVVL1NHeFRXbWRNR0VDTWpNenNYcjE2a29EME1qSVNMdm5qcWJUbEY0MmNlSkVUSm8wU1owbVk1dHFhN0ZZMEx0M2IvajUrU0VrSkFSWHIxN0Z5Wk1uY2M4OTkxUjY4cDJWbFFXVHlZVEdqUnVyeTRxS2l0UUExTnVuRmRhQjN2WUtIVDE2TkJYV2UzN0ZoWWVIZDlicGRFOTV1azdPeE15UDVBcWU2c1JoWjRwWHFUT2RHdTdnZ3R1M2ViVmp4NDU5QStDYk1vdEZlSGg0SjUxTzEwTksyVm1uMDdVRjBFNUsyUTVBV3dBR285RjRFcnlXODdZeEFLV2FxQmNIODlHalJ5TXZMdzhBTUgzNmRMdHNjeFd4VFlPeFhaOXB5NTVyRXhrWmlZTUhENWE3b1hodWJxNmF5QWdBQ2dvSzFPUUNiZHUyUldwcUt0YXRXK2N3UVFGZ1BmbjM4ZkhCa1NOSEVCWVdodElqMUFVRkJTNGR0YVdhTzNiczJNOEEzdkowUFp5Sm1SL0oxZHpWaWNQT0ZPL21qazROM3I1TjgyVEo3L1RQRGw3VEFSQmc4T2tVREVDcDFyeDFtdUhNbVRNUkZoYUd5TWpJR3ZkU1g3OStIY0hCd2RVK21GKy9maDNObXpkWG4yZGxaYWtCYVk4ZVBiQnMyVElNR0RBQVlXRmhLQ29xUW41K1BvNGZQdzRBZVBIRkYzSHk1RW0xWjN6Z3dJSHFmc3htTTB3bWs5ZE1CYUs2aVprZnlkMWMyWW5EenBUNncxV2RHcng5bTFlemVMb0Mzb1FCS0RtRk4wMHp2SjBUMFI5KytLRkcyNTg1Y3dZZE9uUlFyOWM4ZnZ5NE9yMHJJQ0FBSnBOSnpWZzNaODRjZlB2dHQramV2VHVtVEptQ3lNaEloSVdGNFpOUFBzSHZ2Lzl1TiswcVB6OGYvdjcrdkMwTHVaUTNabjZrK29tZEtmV1hxem8xZVBzMm9vb3hBQ1duODhacGhnRFVqTFEzYnR3QUFQVzZHNXV6Wjg5aTVjcVZtRFZyVnJYMytlT1BQeUk4UEJ3elo4N0V3WU1IRVJBUWdEbHo1dUQ4K2ZOWXNXSUZ3c0xDOFAzMzMyUFFvRUg0N2JmZnNIcjFhblRyMWsydHorclZxN0ZwMHlhc1diTkdUVURoNStlSG8wZVAybzJzRWptUkJZQUo4TnJNajRWZ1QzZTl3ODRVdWgyOGZSdFJ6VEFBSlNyajFLbFRhTjY4dWQxOUhnRmcvUGp4T0hYcUZNeG1NM3IyN0duWEs3bGp4dzRzWHJ3WUV5ZE9yUGJVcDZ5c0xCdzRjQURUcGszRDhPSERVVnhjREI4ZkgxeTVjZ1VUSmt6QVN5KzloTEN3TUV5Yk5nMXQyN2JGbVRObkVCb2FDc0FhZkw3NDRvdTRjdVVLMXE1ZGl5NWR1dURUVHovRk8rKzhBeUVFZkgxOUVSY1g1OXdQaHNqS0JLQmNNaXN2bXU1OUhTVUJObms5ZHFhUVUzamo3ZHVJWElrQktGRVpLMWFzd0pFalI5Qy9mMys3M3V2Rml4Y2pOemNYdnI2KzVVWVhRMEpDc0dUSkVpaUs0bkNmRXlkT0xKZVI3dXpacytqZnY3OTZuem5iaU9xMWE5Y3dhdFFvUFBIRUV3Q0ExMTU3RFcrODhRWWVmUEJCTmFtUVRxZERRa0lDbWpadHF2NVlqQnc1RWtPR0RFRnhjVEdDZ29LWVZJQmNwUkRBSlFCUkFKb0Q4SmJJc3hEVzRQTlN5V1B5ZnV4TUlaZmc3ZHVJS3NjQWxNaEs3UWxmdW5TcHd4VWFOMjVzZDV1VDB1Ni8vLzVLZDE1NnFwWk5SRVNFdzJ4NTRlSGhDQThQVjU4LzlOQkQ1WDVvQUtCbHk1WjJ6NFVRRlY1WEJQYUVrL01Vd1hwaW13WEFGelc0a1hjZFo0SDF2UldXL0UvZWo1MHA1RFRlZHZzMklsZGlBRXBrNWJBbjNOWGNPRXJKbm5CeUNpR0VoUFdrbGllMnBIWHNUQ0duNE8zYmlHcUdBU2lSRlh2Q2lZanFFWGFta0xQdzltMUVOY01BbE1pS1BlRkVSRVJVWTd4OVc2MFVBZkF0TEN4MFc5QnJNcWtUd1lyZFVpQlZpQUVvRWRnVFRrUkVSTTdGMjdkVlRFcjVmMEtJVHIvODhndmF0Mi92bGpKLysrMDMyOE5mM0ZJZ1ZZZ0JLQkVSRVJGUkxmSDJiVFVuaE5nQzRHOGJObXpBbTIrK1dTNDRkN2JpNG1KOCt1bW5BQUFwNVY2WEZrWlZZZ0JLUkVSRVJGUkx2SDFielVrcGx3QVl1MnZYcnRaSlNVbG8yN2F0WFhJbFo4ckp5Y0hGaXhlUm1aa0pLZVUxaThYeWxrc0tvbXBqQUVwRVJFUkVWRE84ZmR0dE1CcU4xN3QxNi9aSFB6Ky9OZG5aMmYzVDB0SmNIZjJhQVNSSktTY2ZPM2Jzc292TG9pb3dBQ1VpSWlJaXFobmV2dTAycGFXbFhRUXdvSHYzN2sxME9sMllYcTl2V0ozdHBKUU5BRFFBa0N1RXlLMXEvZUxpNGx5OVh2Ky9ScVBSN1g4dmNvd0JLQkVSRVJGUnpmRDJiVTZTbXBwNkU4QWhkNVJGZFFNRFVDSWlJaUtpbXVIdDI0aHFpUUVvRVJFUkVWRU44UFp0bmhNUkVmR1NFQ0pXQ0xFeU9UbDVvYWZyUXpYSEFKU0lpSWlJaURSQnA5TTFCdEJPU3RuRTAzV2gybUVBU2tSRVJFUkVtaUNFV0dLeFdEWklLVzk1dWk1VU93eEFpWWlJaUloSUU0NGVQWG9MQUlOUERmT1dDNmFKaUlpSWlJaW9qbU1BcWhGU1NoTUFGQlFVdUszTXdrTDF1bnBtUWFNNlRVcVpDd0RaMmRsdUt6TTNWNzMxV0w3YkNpVWlJcXJuSWlJaVhsSVU1WnpCWUhqZDAzV2gydjZ6VndrQUFDQUFTVVJCVkdFQXFoRkNpRE1BY1BueVpiZVYrZHR2dndFQXBKU1gzRllvVWUwY0E0Q01qQXkzRlhqcGt0b3NUcnV0VUNJaW9ucE9wOU0xRmtJd0NaR0dNUURWQ0NubEpnQll0V29WVENhVHk4c3JMaTdHK3ZYcmJVLzN1THhBb3RzZ2hQZ1FBQklURTJFMEdwR1ZsZVd5c25KeWNwQ2Ftb3EzMzM0YndIL2FKaEVSRWJtZUVHS0psTEtkbEhLQnArdEN0Y01rUkJvaHBWd21oQmk3Zi8vKzBINzkrcUZseTVZSUNncHlTVm41K2ZuNDlkZGZrWk9UWXh2OWZNc2xCUkU1U1hKeThrYUR3ZkRFdVhQbmhvMGZQOTV0NVVvcHZ6VWFqWXZjVmlBUkVWRTl4eVJFMnNjQVZDTlNVbEl5ZS9UbzhZQ1BqOCs3ZVhsNW84NmVQZXZxdjUxWlN2bUYyV3grK2ZqeDQ5ZGRYQmJSN1NwT1RrNGVhVEFZbnBGU3ZnQWdYQWpSMEJVRlNTbnpBS1FCK0x2UmFGd0hvTmdWNVJBUkVSRjVJd2FnR25MOCtQRnJBSjdwMHFYTGl3MGFOR2hmWEZ4Y3JTRlF2VjYvRFFETVp2TklWQ09oa0Y2dno1ZFNuazlKU2NtOHZSb1R1VlZ4Y25MeTN3SDh2U1liS1lweURnQ01SbU43bDlTS2lJaUluQ1lpSXVJbElVU3NFR0psY25MeVFrL1hoMnFPQWFnR25UcDFLaHZBOGVxdWJ6QVk3Z0tBdkx5OEh6TXlNZ3FyV3Arb1BoRkN0UE4wSFlpSWlLaDZkRHBkWXdCTVFxUmhERURyQVNsbE93Qmc4RWxVbnExOUVCRVJVZDBuaEZoaXNWZzJTQ2w1SGFoR01RQ3RCNHhHNDNsUDE0R29ybUw3SUNJaTBnNG1JZEkrM29hRmlJaUlpSWlJM0lJam9QV0FMY21LeVdUcWtwNmU3dnFiaUJKcENKTVFFUkVSYVFlVEVHa2ZBOUI2d0paa3BiQ3dVSGkySmtSMUQ1TVFFUkVSYVFlVEVHa2ZBOUI2Z0VtSWlDckdKRVJFUkVUYXdTUkUyc2NBdEI1Z2toV2lpckY5RUJFUmFRZVRFR2tma3hBUkVSRVJFUkdSVzNBRXRCNWdFaUtpaWpFSkVSRVJrWFl3Q1pIMk1RQ3RCNWlFaUtoaVRFSkVSRVNrSFV4Q3BIME1RT3NCSmlFaXFoaVRFQkVSRVdrSGt4QnBId1BRZW9CSlZvZ3F4dlpCUkVTa0hVeENwSDFNUWtSRVJFUkVSRVJ1d1JIUWVvQkppSWdxeGlSRVJFUkUyc0VrUk5ySEFMUWVZQklpb29veENSRVJFWkYyTUFtUjlqRUFyUWVrbEJFQWtKR1J3ZEZQb2pKczdZT0lpSWpxUHBQSnRNclgxM2Q3UVVIQk5VL1hoV3FIQVdnOVlEUWFqM202RGtSMUZkc0hFUkdSZHFTbHBmMEs0RmRQMTROcWowbUlpSWlJaUlpSXlDMDRBbG9QS0lwaUJBQ1R5ZFNiU1lpSTdObmFoOUZvVkR4ZEZ5SWlJcXFjd1dDWUpLV2NER0M5MFdoYzV1bjZVTTB4QUswSGhCQVJBSk1RRVRsaWF4OUVSRVNrQ1MyRkVCRlN5bGFlcmdqVkRnTlFiZEZIUkVRTTArbDBVd0QwQk5Db0poc0hCd2NYR0F5R0t0ZVRVdVlDU0JGQ3JFcE9UdjRVUUhHdGFrdWtBVXhDUkVSRXBCMU1RcVI5REVDMVE2OG95bjhMSVVhNXVpQWhSQU1BRHdCNFFGR1VNVWFqY1RBWWhKS1hZaElpSWlJaTdXQVNJdTFqQUtvUmlxS01FVUtNYXRPbURXYk1tSUY3N3JrSHdjSEJMaWtyT3pzYnAwK2Z4c0tGQzNINjlPa0JFUkVSc1NrcEtZdGNVaGdSRVJFUkVkVWJERUExUWdneEFRRGVmUE5OUkVaR3VyU3NSbzBhd1dBd0lDRWhBVTg5OVJTRUVFOEJZQUJLZGQxdFRWR3ZMazVSSnlLcW1wUVNPM2Z1eEJkZmZJR2ZmLzRaQlFVRkxpa25JQ0FBSFRwMHdKQWhReUNsaEJCTWQrSHRtSVJJK3hpQWFvU1VVaEZDb0ZPblRtNHJzMDJiTmdBQUlVUm50eFZLVkR1Y29rNUVWRWZZQXNGWnMyYTV2S3lDZ2dLY09IRUNKMDZjVU1zbXI4Y2tSQnJIQUZRamhCQU5BYmhzMnEwakRSbzBzRDBNY2x1aFJMWEFLZXBFUkhXSGJSU3lmZnYyaUkrUFIyaG9LQm8xY3Nta0ZPVGs1T0RjdVhOWXVIQWhUcHc0d1FDMEhtQVNJdTNUZWJvQ1JFUzNxL1FVOWQ2OWU3dTBvNmIwRlBXU3NwOXlXV0ZFUkJwa0N3TGo0K09oS0lyTGdrOEFhTml3SWJwMzc0NlpNMmNDQUtmZzFnTnBhV20vR28zR1l5ZFBucnppNmJwUTdUQUFKU0xOazFJcUFEaEZuWWlvRGdrTkRYVmJXYTFidDNaYldVUjBleGlBRXBIbWNZbzZFVkhkWVJ1RmRPWElaMW1sanNuazVRd0d3eVJGVVl5S29renpkRjJvZGhpQUVoRVJFUkdSVnJRVVFrUUFZQklpaldJU0lpSWlJaUlpMGdRbUlkSStCcUJFUkVSRVJLUUphV2xwdndMNDFkUDFvTnJqRkZ3aUlpSWlJaUp5Q3dhZ1JFUkVSRVNrQ1V4Q3BIME1RSW1JaUlpSVNDdVloRWpqZUEwb0VSRVJFUkZwQXBNUWFSOERVS0pLU0NrRkFEOEEvZ0I4VVRkbkRWZ0FGQUVvQkdBU1FrZ1AxNGU4bUViYVJHMndIUkZSdGZGWTZCUStCb1BoR1NubGVBRGhRb2dhM2N3MU1EQVFCb09oT3F2bVNTblRBYXczR28zcllIMS81RUVNUUlrcTV3dWdPWURXSmYvN2ViWTZEcGtBWEFkd0NjQzFrdWRFcnFLRk5sRWJiRWYxZ0JjSERaVmg1NHByOEZoNGUzd01Cc05uQUlZS0lWeFVoQ3BJQ0hFZmdQc1VSUmxoTkJvSGdFR29SekVBSmFxY1A2dy9Mb2M5WFpGcWlBSndDenh4SnRmU1VwdW9EYllqNythdFFVTmwyTG5pR2p3VzNnYUR3ZkFNZ0tIdDI3ZEhmSHc4UWtORDBhaFJJMWNVaFp5Y0hKdzdkdzRMRnk3RWlSTW4raW1LOHFyUmFKenZrc0tvV2hpQUVsWE9EOWFURkMyb0x5ZFQ1RmxhYWhPMXdYYmszYnc5YUtnTU8xZWNpOGZDMnlDbEhDK0VRSHg4UEJSRmNWVXhBSUNHRFJ2aS83ZDM1K0ZSVlhjZndMOW5zaEdXQUNJR2diNVFpU0lOSVptQmdGZ0ZWTEFzU2dLQmdsYlR1Q0FnVXFORlFjRzNBOGhtc0NDZ0lnaEdzU0FnWVNsYldWS1F0NlcwWkNZUTR0SUdMZnNTa0pCOWtzdzk3eC9KWENmSlREWm1uKy9uZVhpWW1Ydm4zak9UT2ZmZTMxbCtOeW9xQ3JObXpjS1RUejRKSWNRVEFCaUF1cEUvREQwaHVoVWFPUEVBZk9QR0RVZHVMZ1NzMCtSOFRxMFR6bFJZV05pUTFWaVBmSnV2QncxMVllT0tZL0ZZZUd1aUFTQWlJc0tKdTZpdWMrZk9sb2QzdTJ5blpCTlBza1NOY1AzNmRSZ01Cb2R0YitIQ2hkaThlYlBOWlNOR2pJREpaSExZdnJ5QlZxdDlSS3ZWRGdSSFozaU5rcElTWkdWbHFjL256cDJMRXlkT0FBQXlNakp3N05peGVyZng4Y2NmNDhDQkEzYVhLNHFDTTJmT3FNK3RMNTVNSmhNV0xWcFViZjNpNHVKYTJ6Q2J6UmcxYWhRdVg3NWNiM2w4aFU2bmV5a3FLdW91ZDVmRHczaHQwRkFYRHdrby9ONmVQWHVxUGMvSXlFQjVlVGxPblRwbGMvM3M3R3hJK2RPVTNHUEhqaUVuSjZmYU9sOTk5UlhLeWlvN3JUMzFXTmlVYzdjbDRaQ3podDNhMHFLRm11TW8xR1U3Slp0NElDSnFoS3RYcjJMNjlPazRkT2dRQUNBMk5oWnhjWEdJaTR2RDQ0OC9yajZPaTR2RHd3OC9EQUFZTm15WSttL3MyTEhWdGhjWEY0Zm16WnZiM0ZkZVhoNHNFL1A3OSs5djk5L3k1Y3VkOTRGZGI1Z1E0cEJXcTcyaTFXby8wR3ExZ3lNaUlrTGNYU2l5NzhDQkExaXhZb1g2L05DaFEyalpzaVdBeXBQOWdnVUxzR0RCQXJ1TktRVUZCZmpzczgrc1c2WnJ5Y25Kd2ZQUFA0K0RCdytpdkx3Y2lZbUoyTFp0R3dDZ3JLd01telp0VXRmZHUzY3Z4b3daZzVLU0VnQlE2K1BJa1NOeDgrWk5USnc0c1ZvOWpZdUx1K1h2d0lNdER3b0tPcTNUNlF4YXJmYjNVVkZSOTdxN1FGU2Rwd1lVRm13VWJKeDU4K2FwajNOeWNyQnAweVpvTkJxc1hyMGFPM2JzcUxYK3NtWExxaDAvejUwN2h3a1RKdUM3Nzc0REFGeTVjZ1dMRmkxU2Z4Y2VmQ3prdVpzYWhRY1Vva2JvMGFNSFVsSlNzR0hEQmd3YU5BaXRXclhDOXUzYkFRQkRoZ3pCL3YzNzFYVXRBYWpKWkVKNmVqb0FZT0RBZ1JnOWVuU3Q3YTVac3dZQXNIYnRXc3lmUHg4TEZ5NkVvaWpRYURSWXNtUUowdExTY09lZGR3S292QUI1OE1FSGtaR1I0ZFRQNms1Q2lOc0FUQVl3T1N3c0xGK3IxWDRwcGR4eTllclZReGN2WHF4OUJVWnVzMlhMRmlRbUpnSUFMbCsrakxLeU12ejg1ejhIQU54Nzc3MVl0MjRkVnE5ZXJiYnlIenQyRExObXpWTGZuNStmaitEZ1lFeWRPdFh1UHZidjM0K2xTNWNpT1RrWjk5eHpEeFl2WG96bm5uc09pcUpneUpBaDZucDc5KzdGL1BuenNYanhZb1NHVmpad1g3MTZGVWVQMnAvdTE3OS8vNlovZU8raEZVSm9nNEtDRm11MTJxK2xsSitiemVhZFdkWmQxK1JRVjY1Y3djU0pFNUdXbGdhTnhuNWJmMDVPRHFaTW1ZSVpNMlpnd0lBQlNFeE1SR0ppSXVMajQ5V0FZdnIwNlFBcWY5L0xsaTNEbGkxYkVCb2FxZ1lNRlJVVmFrQlJrK1g4ZEF1R0NTRityOVZxZndTd0VVQmFRVUhCa1p5Y0hQOGFudE5JVWtvc1dMQUE1ODZkdytqUm95R2x4Sm8xYTlSenZVNm53eC8rOEFmTW56OGY0OGFOUTQ4ZVBUQjQ4R0NNR1RNR1pXVmwrUEhISHdFQWl4Y3Z4b3daTTNEYmJiY0JBTzY1NXg2UFBoYnkzRTBOeFFDVXFKRmlZbUlRRXhPalB0KzllemRTVTFOeDgrWk4vUHJYdndhQWFxMlFOYVdscGVISWtTUDQ5dHR2TVdIQ0JBREFwNTkraXJDd01MUnAwd2I1K2ZuNC92dnZZVGFiVVZaV2huMzc5dUYzdi91ZGN6K1Vad3NUUWp3cmhIaTJRNGNPUlIwNmROaW1LTXFYSlNVbEI3Lzc3cnNDZHhmTzMyVmxaVUd2MTJQMjdObFFGQVdscGFWNDZLR0hhcTIzZmZ0MmRPclVDZXZYcjFjYmFzNmVQWXZubjM4ZTY5YXRRM2g0T002ZE80ZWYvZXhudGQ2cktBb2lJeU94YmRzMmRRalZpaFVyMEtGRGgycnIzWDMzM1ZpK2ZEbWlvNlBWMThyTHk5VjZhVXQ1dVg5bDRoZEMvRUlJTVYrajBjelg2WFNuQVh6dTdqSzUwOW16Wi9IeXl5OWo0OGFOQ0E1MjNNamM4UEJ3dFdlcUxwNGVVRmd3c0toYlhGd2N5c3JLVUZwYWltSERodUdKSjU3QTExOS9yZjU5K3ZmdmIvTnYxYTVkTzd6OTl0c0lDd3ZEc0dIRHFpMjdldlVxN3JqakRuWDRibXBxS3RxM2IrOU54MEtldThrdUJxRFVJRHFkVGdFQVdkV05ZWFVmTVhYeWd2eHBJa090WmJiV3IzcEx0ZWMxMXJXOFZtdWRxcmRKTysrcnRiNVY4V3p1dzliMkFHRElrQ0dpYjkrK0lmUG16Y1Bldlh2eDNudnZJU3dzREJzM2JsVGZQSHo0Y0F3ZlBoeERoZ3lwTS9DMDFxOWZQM3p5eVNkNCt1bW5jZVhLRmV6YXRRdXJWNjhHVU5scmxKV1ZCU2tsL3Y3M3YrUEJCeDlFUUVCQXZkdlU2L1VwLy9qSFA0cDBPbDJGRUVJcWltTDN1Nnp4ZVd0OTlzYjhmVzNzbzhicURWdS82azMxWlNOb0FlQTNHbzNtTnkxYXRDalZhclU3cFpRTis5S2RxS3ArU0NtbHZjOW4rVUpzTHF2cnQ5dkFPdEtVOTliMWQ3QzdyOEdEQjJ2Njl1MGJQSC8rZkFDbzFoTS9lL1pzZE96WVVXMVlxWXZaYklaZXI4ZU1HVE1RSGg0T3M5bU0rUGg0bXozN2VyMGVvYUdoU0U1T0JnRDA3dDFidlFnSEttOUcvc0FERDhCUzlyWnQyMkxuenAwQWdLQ2dvRHJyWmMyTGRMMWVuM0wwNk5GQ25VNW5mVFZtOS91eHRSeG9jQjFTSDlkeGpLeHZmWnY3ci9HM3Q2Y2JnRDlZbnF4WXNRSURCZ3hBejU0OTYreTE4eVUzYjk3RTJiTm4zYlovTDIxYzhmakFRcWZUT2YxZXA0TUhENFpPcDhNNzc3eWo5alEvOE1BRG1EdDNMdDU0NDQwR2IrZSsrKzREVUgzK3FKUVNmZnIwcVRXbjlILy85MzlkZGl5Y1BuMzY1b3lNRE9oMHVnWi9sanJZT25lcjA0emNKU0lpSXFSMTY5YTNWVlJVM0JZUUVIQ2IyV3dPRlVJRWFqU2FBTFBaSEtqUmFBS2tsRUlJVVNpRUtEU2J6WVZDaUVKRlVXNmVQSGt5RjlXUHpkUUlERUNwUWF3dlprVGxFY055MUJCV3J6ZDZ1MDA5K0RoNlgvYVdTU25Way9qUW9VTXhkT2hRZFdpdGhlVUN3TG9ITkNVbFJWMmVuNSt2dG1RWEZ4ZFhtMmN4YnR3NDliRmxHT1BVcVZOeDl1eFpOR3ZXREpjdVhhclZLbXBQU1VsSjE0cUtDclhjVGZtOGRXbnNlNXk5RHltbHBxcFZ2a085S3p1WlZjT016YnBSdGF4SjI3NlZFN1N6OW1uNW5Wa3ptODA0Y3VRSTNubm5uUWJ0NDczMzNrTldWcFk2UjlUQ3V0Y0hxQngrTzJ2V0xLeGN1UktMRnkvR1cyKzlCUUE0ZlBpd3pZYVppeGN2NG9VWFhsQ2ZOL1lpdmFTa3BLdlpiSzZ6N0o1eTNITDArM0p6YzFGVVZJU0d4YTZPbzlQcHpGYU5ON1lhRFcwRjZUVWJXYVN0NVRXM00yVElFTkduVDU5QXkyOHVLU2tKd0U4WDM1WUdrUEx5Y3F4ZXZScTdkKzlHYm00dTJyVnJoMUdqUnVHNTU1NkRScU5CVmxZV2twS1NzR3paTWl4WnNnUVhMbHhBYkd3czVzeVpnelp0MnFqTGp4dzVndWJObTBOUkZIejIyV2RJUzB2RGxTdFgwSzVkTzd6NzdydllzR0dEeXdLSzJiTm56enQ2OU9oTnJWWmJidVA3cXRsSUpvVVFVa3JaemU0T0tubGtvNkE3M1g3NzdWaTNiaDFHakJpQnh4NTdERURsL0V6TFl3QVlQWG8wV3JkdWpmZmZmeDgzYjk2czFmQW1wYlRaQ09US1k2R3pXSjI3M1VxbjArVURhQ1dsVkw4LzYrL1I4dGo2V0dwNVRhUFJRS2ZURlVzcC95T0UrTGVVOGpzaHhDbEZVUXlabVprNVlHQmFMd2FnMUNCR283RytMamhoNDdINi82QkJnMUJRVUtDdVUxcGFLZ0RBWkRJSkFLaW9xS2oyUHdDRWg0Y0xBQ2d2THhjQVlEYWIxV1dXOVN5dktZcWlMZ3NMQzdPN3JPWnJsdjlidFdwVmE1bVVVb3dhTmFyZDhPSEQ3d1B3c2IwUFhsK3ZaMWhZbURya2NPREFnUTJhazNQaHdnV2twYVhoNmFlZnJuZGRpNFNFaEZlRkVQL2FzMmRQSGdBRUJRV3BuMXRLS2F6L3QvV2FsRklFQlFYWlhXYnYvWUdCZ1hhWG9lbzNVSE5aWUdDZ3pYVTBHczFrQVBiUGtFQUpnTU9Lb2h5cHFLallldXJVcVc4QVFLZlRMV3ZJZCtRc2phZ2ZOdXVKdmZvQk5LeU9BQTJySjhCUHYyOUxQYkZlYmxsbWEzM0wvMU9uVG0zMzBFTVAzUTlnamZVSC9OdmYvb2E4dkR5ODlOSkw2bndsaSt2WHIyUGF0R2xJU0VnQUFHemV2QmtHZ3dHS29xaDF3MncybzIvZnZyV2VBMEJ3Y0hDdFllZzFBMVVMS2FWMXBzTkdYNlNQR2pYcTkxTEtmNlducCtkVmJhOVI5U2dvS0tqZWVsWnptYVVPMlZsdWQ1bXRlbVM5bmthaithdmREMTY1M25rQWZ4RkNQQWRVOW1DN21pVit0R3E4YVZTalptUFhrVkxDdW9FaE5UVVZTVWxKT0hyMGFMVWh1UFBtemNQWFgzK05QLzd4ajdqcnJydnc5ZGRmWThhTUdhaW9xTURreVpQVjlYYnMySUZWcTFhaG9xSUN5Y25KU0VsSnFaYUl4bUxKa2lVNGZQZ3c1czZkaThqSVNKdzlleGFob2FFdURTaUtpNHZ2cWFpb3NQdWQyWHJkV3hzRkRRYUQwN3ZXcEpUdEFRd0E4T1YzMzMySHI3LytHaWFUQ2M4ODh3eisvT2MvSXpnNFdHMHM2Tisvdi9yWVdrSkNBbnIzN2cwQTFScWJMWTE4MXE5WkFsdFhIUXNYTFZvMEZzQmhJVVN1M1RkVjBXcTFpNFVRdjY5amxSSUFod0ZzcTZpbzJKU1ZsWFhERmIzVTlXZ0ZvRlJLK2FNUTRrY3A1WFVBeFFES3JmOEpJU0NsREFYUTNPcGZXeUZFSnlGRU5JQm9TejNSYURTb21pOTlCTUJmQU93MkdvMW5hdTJaR0lDU3c5Z2NXbWhoeVJyYkdPZlBuNytGNGpqR2xDbFR6QUR5YkMxVEZFVzlTRWhJU0ZBZnQyblRCcXRXcmFwenU3R3hzYlhtdXVYbTV1TElrU01BZ1AvODV6OElEZzdHL1BuejhlYWJiemFvckgzNzlqM1h0Mi9mN3hZdFdsVHZ5Y0pUYWJYYXgycGU4RWdwaTRRUTZZcWliQ2t2TDkrU25aM2RvUHNOZUJoYnd5dFZUYWtmZ0h2cVNGV1AwYzJhcjIvWXNBRy8vZTF2a1o2ZWppKysrQUloSVpVSkVHL2N1SUhSbzBmai92dnZCd0Q4NjEvL3dxcFZxL0RwcDUvaThjY2ZiL0IrOSs3ZGk1Q1FFSFYrNmY3OSt4dDhrVjVYZHNlYUYrbjMzWGZmMmZ2dXUrL2JobHgwZVRwYlErZWtsRDhJSVhZcmlySStNelB6NzFYclBlZnl3bFVSUXNCZ01OaHF3S2sxbW1EUW9FSEMwbEJqM1loWlVWRWhMSTB0MWcyWGxvWVU2NGFZMTE5L3ZmMkFBUVB1Qi9DWnZUTGw1ZVZoNTg2ZFdMTm1EZTY1NXg0QVFLOWV2VEJwMGlRc1g3NjhXZ0E2ZWZKa3RjRWxLU2tKYytmT3JiVzlnb0lDYk55NEVSOTg4SUU2aFBhdXUzNjZPNDZyQW9vUkkwYThVVnhjYlB6cXE2L3lnTXFHRHhzTkk5VmVDd3dNbkFKZ0hPenp5RVpCVjVzNGNTS2lvcUlRR0JpSUw3NzRRczBFM2hqV3cyMzM3ZHVIZDk1NUI2bXBxUWdQRDYrMm5xdU9oYmZLazgvZFVrb1VGeGVIM2VxUThWNjlldDBSRUJEUVRRalJYVXJaRjBBdklVUVVnTGlxZjlCcXRmK1VVcTR2THkvZm1KMmQ3VC8zQWFzSEExQ2lSbEFVQllxaVlPM2F0UWdORFZYdlgyVXltZFRXellZTW1XM1RwZzNTMHRLcXZXWTl0UGY0OGVNWVBIZ3dUcHc0Z1EwYk51Q0pKNTV3NEtmd0N2a0FEa2dwTitmbTVtNC9mLzU4aWJzTFJQWVpEQWFjT25VS0N4Y3VSTXVXTGZIKysrL2oxVmRmaFpRUzgrYk5RMEpDZ3ByRldhdlY0b01QUGtESGpoMGJ0WS9EaHcramUvZnVqWHBQV2xvYTFxOWZqOTI3ZHlNNU9SazdkdXpBcVZPbjhQcnJyeU13c1BMMGQrREFBZXpZc1FNalI0NXMxTGE5ekhkU3lsMUNpUFZHbzlGYjBtZlhuRFBkb0lhYStocGx4bzBiRjRMS1hnNjdMbDI2QkNsbHRTQVJBUDduZi80SFAvNzRJeFJGVVYrNzQ0NDcxTWZ0MjdkSGNYRnh0ZVZBNVlnV3M5bHM5L2ZycW9CaXdJQUJPUU1HRERBMHBuRkZxOVhHK1dpam9FT2xwNmREbzlIZ2dRY2VVQU5HNjc5UHpiL1ZxRkdqMU9IZk5YMzMzWGRZdW5RcG5ucnFLVXllUEJrVEowN0VyMzcxSzNXNWh4OEx2ZUxjTFlTQUkrWXJueng1OGlxQXF3Q09Ba2kxYkQ0bUppWWF3QmlOUmpNVVFCK05SdE0zT0RqNEhaMU85Mmw1ZWZseVppQm5BRXJVS0VhakVRVUZCVWhQVDBkOGZMeDZ1NG5jM053NmgwTFZaRDFmMU1KeXNWQldWb2JkdTNmand3OC9SRnhjSEo1NjZpbjA2ZE1IZDk5OXQrTStpT2M2cWlqS3FQTHk4dDNaMmRsbDdpNE0xYSs4dkJ5TEZpM0NDeSs4Z05hdFd5TXhNUkdUSmszQzZ0V3JjZTNhTlJRVkZWWHJNUW9NREt6enQyeVp2M3o5K3ZWcWM2Q3lzN014WnN3WTlmblFvVU50dmw5UkZJU0docUtvcUFnZmZ2Z2h0bTNiaG8wYk55STVPUmtqUjQ1RWRuWTJ0bXpaZ25IanhtSFNwRWw0NVpWWDhOcHJyNkZkdTNiNDVTOS82WUJ2eEhOSUtSY29pdktuRXlkT1pMdTdMTjZrZmZ2MkFJQXpaODZnWjgrZTZ1dm56NTlIZUhoNHRkOWxZV0doZWkvbk0yZk80STQ3N3FnMWQ2OXQyN1lBS2pQdVJrWkcxdHFmaHdjVUZsNFJXTGlMcmZtYVFVRkI2cFNiL3YzNzI1eCtZOTFZY2ZyMGFYVjZ3dHR2dncyZFRvZkhIMzhjYjd6eEJvNGZQNDZaTTJjQzhOaGpJYy9kUDVHWm1abVpBRElCeklxTWpPd1FFaEl5VVFqeERJQUpRVUZCRTdSYTdSYXoyZnpheVpNbmYzQnpXZDJHQVNoUkkwUkVSQ0FoSVFIVHBrM0Q3Tm16MVdHRjdkdTN0enNVeWpvSlVhZE9uUUFBclZ1M3JyVytwUWYwczg4K1EwUkVoSHBCOHNvcnJ5QXZMdzlGUlVVSURRM0ZoUXNYMUFzTVgyTTBHcmU0dXd6VU9FdVdMRUh6NXMzVlh2cUFnQUJNbmp3Wmt5Wk5Ra0JBQU5hdVhkdWdMTTRXQnc4ZXhNeVpNeUdsVk92RTlldlhjZm55WmZ6aUY3OVExOXU3ZDIrZHZVU2JOMi9HUXc4OWhCWXRXaUFvS0FqNStma0lDd3ZEakJreklJVEFtVE5ua0oyZGpXN2R1bUhCZ2dYWXRXdVh6d1dnUnFPeFllUDMvVmhZV0JnQUlETXpFL2ZlZXkvQ3dzSncrKzIzNDVGSEhzRzhlZk13Wjg0YzNIWFhYZmptbTIrd2N1VktOVm1jeFlvVkt6QjkrblJjdTNZTmE5ZXV0VG1zUER3OEhBTUdETUM4ZWZPZzErdlJyVnMzNU9Ua29HWExsdWpVcVpPbkJoUVdEQ3ljNU1jZmY4VE1tVFBScFVzWHBLU2tRRXFKMk5oWXZQNzY2MnBBMjY1ZE8zejQ0WWY0eHovK0FjQnpqNFU4ZDl0WE5leDJOb0M1V3ExMnRCRGlEU0ZFUW1CZzRBaXRWanYveG8wYktmLzk3MzlMM1YxT1YvUE5xMWdpSjJuZHVqWGVmUE5OSER0MnJGcUxwR1g0YlVWRkJRSURBNUdYbDZjR2lWdTNicTAxMzdPdUh0Q2NuQnhNbXpaTmZYM2t5SkdRVW1MZ3dJRW9LaXFDUnFOQmZIeTgwejRqVVVOdDNib1ZmLzNyWDVHYW1vcjgvSHg4OWRWWDJMMTdOeTVmdm93NWMrYWd0TFFVeWNuSjZONjlPeDU5OUZIRXhzWldtOCswZE9uU1d0c2NQSGl3R25oYUxzS09IeitPYnQyNlZjc09hcTJrcEFRbWt3bkJ3Y0U0ZmZvMGdvT0RNWGp3WURXcHpOaXhZeEVmSDEvdElrMUtpU2xUcGlBd01CQ1JrWkUyZTZiSTkzWHAwZ1dqUjQvR3l5Ky9qSll0VzZwSnNPYk1tWU1WSzFaZ3lwUXB5TXZMUStmT25aR1VsRlF0VUFRcTU0Ykd4OGZEWkRKaDJMQmhkbTlCTkcvZVBMejMzbnQ0OGNVWFVWUlVoSzVkdTJMZXZIa2VHMUJZTUxCb0dKUEpCSlBKVk8zdlZsNWVqdEdqUndNQTdyenpUdlV4VU5ud01YNzhlSFR0MmhVclZxeEFhbW9xZHUzYWhYMzc5aUVsSlVWTi9tUkptbVUybXhFUkVZRlJvMGJ4V09pOUZLUFIrQ1dBTFZxdDloa0FzNFVRYzI2NzdiYjRzTEN3TWY3V0c4b0FsS2dKMXExYkI3MWVydzY5c2toS1NzTFpzMmNoaEZBemZ0WU1Qb0hLVnMyYVBhQ1dYdEtGQ3hmV1dsOElnUU1IRGtCS2lhQ2dJTCs1Ung5NXRqNTkra0NyMWVMbXpadDQ1cGxuMEx0M2I0d2JOdzZEQmcxU0wzQ0dEaDJLYmR1MklUVTFGUmN1WE1ERWlSUFY5ei80NElNMnQxdno5MTFRVUtCbXhMVWxNek1UYjd6eEJzeG1NMEpDUXZEc3M4K2ljK2ZPNnZLcFU2ZGk2dFNwdC9KUnlZZk5uRGxUYlV5MGFOYXNHYVpObTFhdE1kQ1c0Y09IMXdwS0FTQXFLcXJhclRXYU4yK09OOTU0bzliOUlmL3lsNzh3b1BBQkV5Wk13RGZmZkZOdHVITlFVRkN0WEEvV0ZFWEJvNDgrQ28xR2crZWVldzdQUFZlWkM2eWlvZ0tLb2tCS3FkNk9SUWlCZ0lBQXBLV2w4VmpvL2FUUmFGemJxMWV2alFFQkFhdUZFRThFQkFSa1JFZEhqejl4NHNRK2R4Zk9WUmlBRXRWTkFWQnIyTkd5WmN0c0JvR2ZmLzU1Z3paYTgrYlNBTlNXZDN1c2J4Rmdod21WNVNWeUpyVk9XRGV1cEtlbnE1bHZyVFZyMWd6ang0L0grUEhqNjl4b1FFQkFyWHZoV2RTOHdLKzVYdi8rL1p1Y1NkZ0cxaU55R1RhdWVEWDFXUGpaWjdXVEt2L3BUMytxODgzMkdwTHJtbUxEWTZIdk9IbnlaQkdBSjdWYTdVRWh4UEtBZ0lBL3g4VEUvRG96TTdQK2UvWDVBQWFnUkhVckExQXJZNkNIOWtEbXdrYXdUT1JnTnV1RXJlRFRTN0VlK1RhYmpZcnV3b0RDcTlrOEZsclV6S0xzaFhnc2RBR2owYmhHcTlXZUVVSnMxMmcwbTJOaVlzYjZReERLQUpTb2JpWUE1d0gwQjlBZWdDZGVaWnRRZWFJNFgvV1l5Sm04b1U0MEJldVJmNmd6YUdpb21rTnN2UVFEQ3NmaXNaQWN3bWcwSG9pSmlSbWgwV2oyQ0NFKzErbDBmUTBHd3pmdUxwY3pNUUFscWxzNUtnL0UrUUNDQUhoaTE2ZUN5bkthcXY0bmNpWnZxQk5Od1hya0gzdzFhS2dMQXdybjRMR1FIQ1l6TS9PUVZxdDlTUWp4c1pUeXk0NGRPOFpldkhpeHpuc1dlek1Hb0VSMUVFSklWQjZFZWRJbUF1c0VlVDFmRFJycXdvRENDWGdzSkVlckdvNDdRQWlSR0I0ZVB2Zml4WXUvZDNlWm5JVUJLQkVSRWZrRkJnMUU1TW5NWnZOcmdZR0JvNFFRazN2MjdMbjAxS2xUNTl4ZEptZGdBRXBFUkVSRVJPUUVVa29CSUJpVlEvN3JHM2toRXhJUzNyMTU4NlkrSkNRa0pTc3JxeWxwcnExSFBaUlZOYng1RkFhZ1JFUkVSRVJFemhHRXlqbm5uYXYrci9PK2V1Ky8vLzRQZi96akg4czFHczNJL1B6ODdXRmhZWTFOSG1aSnRuWWV3RlY0WVBJeEJxQkVSRVJFUkVUT0VZTEs0UE5vUTFidTBLRUQzbm5uSGFBeWNGMS9DL3Z0RCtBbVBEQUE5WWZKOTBSRVJFUkVSTzRRak1xZXFEakt1UUFBSUFCSlJFRlVUMWVydDdmVlhSaUFFaEVSRVJFUk9ZY0dUZ3dFYjl5NFlXOVJDRHcwMXZQSVFoRVJFUkVSRWZtYTY5ZXZ3MkF3T0d4N0N4Y3V4T2JObXgyMlBWZmdIRkFpSWlJaUlpSVh1SHIxS3FaUG40NlpNMmRpMEtCQmlJMk5SY2VPSFFFQWlxSkFvL21wZjdDZ29BRHA2ZWtZTm15WStsckxsaTJyQlp4eGNYRjE5WUo2SkFhZ1JFUkVSRVJFTHRDalJ3K2twS1JndzRZTkdEUm9FRnExYW9YdDI3Y0RBSVlNR1lMOSsvZXI2ejc4OE1NQUFKUEpoUFQwZEFEQXdJRURNWHIwNkZyYlhiTm1EUUJnN2RxMWFOT21qYk0veGkxaEFFcEVSRVJFUk9RaU1URXhpSW1KVVovdjNyMGJxYW1wdUhuekpuNzk2MThEQURadDJtVDMvV2xwYVRoeTVBaSsvZlpiVEpnd0FRRHc2YWVmSWl3c3pPT0RUNEJ6UUltSWlJaUlpSnh1Nzk2OUdEWnNHTWFORzFmdDllSERoMlBUcGsxbzNibzFObTNhVkdmd2FkR3ZYejhjUFhvVXBhV2xPSFBtREhidDJxWDJtSG82OW9BU0VSRVJFUkU1MmRDaFF6RjA2TkJhZ2FLbDE5TzZCelFsSlVWZG5wK2ZqeUZEaGdBQWlvdUxFUmNYcHk2ekRtWVRFeE1CUUIzUzY2a1lnQklSRVJFUkVibEpmVDJlWVdGaDZ0elFnUU1IZW55QVdSOEdvRVJFUkVSRVJDNm1LQW9DQWdJQUFBa0pDZXJqTm0zYVlOV3FWWFcrTnpZMkZqLzcyYytxdlphYm00c2pSNDQ0cDdBT3hBQ1VpSWlJaUlqSUJSUkZnYUlvV0x0MkxVSkRROUdxVlNzQWxabHVkKzdjQ1FEVmJydGlUNXMyYlpDV2xsYnROYzRCSlNJaUlpTHlRVkpLQVNBWVFBaUFJUGhPWWs4RlFEa0FFNEF5SVlSMGMzbDhqdEZvVk8vdkdSOGZqNS8vL09jQUtuc3ZMZk0vRzhKNnZxaEZlWG01UTh2cUxBeEFpWWlJaUlnYUp3aEFld0NkcS80UGRtOXhIS1lNUUM2QTh3Q3VWajBuQjRxSWlFQkNRZ0ttVFp1RzJiTm40Lzc3N3djQXRHL2YzdTVjVU9za1JKMDZkUUlBTldPdU5mYUFFaEVSRVJINXBoQlVCcDlIM1YwUUora1A0Q1lZZ0RwYzY5YXQ4ZWFiYitMWXNXTTRmdnc0WnM2Y0NRRHE4TnVLaWdvRUJnWWlMeThQZ1lHVm9kcldyVnRyemZka0R5Z1JFUkVSa2Y4SVJtWFBwNi95cFY1ZGo3UnUzVHJvOVhvMGI5NjgydXRKU1VrNGUvWXNoQkJJU0VnQWdGckJKd0MwYTlldVZnK29wWmZVMHpFQUpTSWlJaUpxSEEyOE5FQXJMQ3hFeTVZdDYxc3RCTDR6cjlYZEZOam9TVjYyYkJrMG10cGY4ZWVmZjk2Z2plN1pzNmZXYTVaYnRWUXhWZTNiNC9DSFJVUkVSRVIwQzBwS1NwQ1ZsYVUrbnp0M0xrNmNPQUVBeU1qSXdMRmp4K3JkeHNjZmY0d0RCdzdZWGE0b0NzNmNPYU0rTHl3c1ZCK2JUQ1lzV3JTbzJ2ckZ4Y1cxdG1FMm16RnExQ2hjdm55NTN2S1F3MWptMVZaaksvaDBzRng0NkJCcTlvQVNFVkdETWZNakVWRnRCdzRjd002ZE8vSFJSeDhCQUE0ZE9vUW5uM3dTQU5DaVJRdk1tREVEL2ZyMXc2dXZ2b3FRa0pCYTd5OG9LTUJubjMxVzU3MGZjM0p5TUdYS0ZNeVlNUU1EQmd4QVltSWlFaE1URVI4Zmo3S3lNbXphdEFuVHAwOEhBT3pkdXhmTGxpM0RsaTFiRUJvYWlyaTRPQUNWOHd0djNyeUppUk1uMXRyKzl1M2JiL2w3SUp0TXFFenExQitWUTV0ci9RQU9IRGh3Nzc1OSsrWm9OSnF5TVdQR3pPalRwOC81Vzl5ZkpaR1U2UmEyNHpRTVFJbUlxREdZK1pGOEFodFR5SkcyYk5tQ3hNUkVBTURseTVkUlZsYW0zbDdqM252dnhicDE2N0I2OVdwSVdmbm5PSGJzR0diTm1xVytQejgvSDhIQndaZzZkYXJkZmV6ZnZ4OUxseTVGY25JeTdybm5IaXhldkJqUFBmY2NGRVdwTnZkdjc5NjltRDkvUGhZdlhvelEwRkFBd05XclYzSDBxUDE4U2YzNzkyLzZoNmY2bEtQeS9KSVBHOGVhWmN1V2hmLzV6MzllSWFYRTdiZmZQcU5Qbno1L3VzWDlXUjhEUERJckVRTlFJaUpxREdaK0pGL0J4aFJ5bUt5c0xPajFlc3llUFJ1S29xQzB0QlFQUGZSUXJmVzJiOStPVHAwNllmMzY5ZXA4dmJObnorTDU1NS9IdW5YckVCNGVqblBuenRsTU9xTW9DaUlqSTdGdDJ6YTBhTkVDQUxCaXhRcDA2TkNoMm5wMzMzMDNsaTlmanVqb2FQVzE4dkx5T3U4eDZTM1pVNzFSVlNPUUNUWjZJKys5OTk1MnpaczNYdzhnWEVxNTl1REJnMHMzYnR6bzhqSzZHZ05RSXJBbG5LZ1JtUG1SZkFVYlU4aGhNakl5MU1lelo4OUd4NDRkTVdIQ2hIcmZaemFib2Rmck1XUEdESVNIaDhOc05pTStQcjdhOWl6MGVqMUNRME9Sbkp3TUFPamR1N2Zhd3drQW9hR2hlT0NCQndBQVVrcTBiZHRXdmJWSFVGQ1EzWHRNQXV3QmRZZW9xS2kyZ1lHQmV3QkVBZGhwTkJyci84SDRDQWFnUkpYWUVrN1VNTXo4U0w2Q2pTbmtjR2F6R1VlT0hNRTc3N3pUb1BYZmUrODlaR1ZsWWNHQ0JWaXdZSUg2ZXMzYmFlemZ2eCt6WnMzQ3lwVXJzWGp4WXJ6MTFsc0FnTU9IRHlNZ0lLRFdkaTlldklnWFhuaEJmYzRlVU04U0V4UFRWYVBSN0FMd0N3Qi9GVUtNaG9kbXJIVUdCcUJFbGRnU1RrN1hzMmZQbndVSEJ3ODNHQXdmdWJzc2psSlNVb0tjbkJ4RVJVVUJxTXo4T0hMa1NFUkhSeU1qSXdNVkZSWG8xNjlmbmR2NCtPT1AwYlZyVnd3ZVBOam1ja1ZSY083Y09YVHAwZ1ZBOVVEU1pESmg2ZEtsYXVJTm9ETHpZODM3cWxreVA2NWJ0NjdXY0RYeVcyeE1JWWY3MjkvK2hyeThQTHowMGt1NDdiYmJxaTI3ZnYwNnBrMmJwdDdiY2ZQbXpUQVlERkFVUlIyT2F6YWIwYmR2MzFyUEFTQTRPQmkvKzkzdnFtM1QzbjBmcFpUcU1GMkFQYUNlUktmVFBTaWwzSUxLUnFMTkpwUHBxZXpzYkw5cUFXQUFTbFNKTGVIa0ZMMTc5KzZtS01vSUljU1RBQ3lSbU04RW9NejhTTTdtcW9ZYk5xYVFJMnpZc0FHLy9lMXZrWjZlamkrKytFSTk3dDI0Y1FPalI0L0cvZmZmRHdENDE3LytoVldyVnVIVFR6L0Y0NDgvM3VEdDc5MjdGeUVoSWVyODB2Mzc5emU0QjlSeVBMU0ZQYUMxUlVaR0JnY0hCejh0aEhqSVlEQThkYXZiNjlxMWE3TzJiZHYrTDRBWkFLU2lLTzlrWm1aT3IrOTl2b2dCS0ZFbHA3YUUzN2h4QTIzYnRtM3crbWF6R1hsNWVXalhyaDNLeThzUkZCUjBxMFZnUzdnTDZYUzZIb3FpUENhRWVGSktHU09FY0hlUm5JYVpIOGtaM05Gd3c4WVUvK1RJQmc2RHdZQlRwMDVoNGNLRmFObXlKZDUvLzMyOCt1cXJrRkppM3J4NVNFaEl3SjEzM2drQTBHcTErT0NERDlDeFk4ZEc3ZVB3NGNQbzNyMTdvOTZUbHBhRzlldlhZL2Z1M1VoT1RzYU9IVHR3NnRRcHZQNzY2d2dNckF3RkRodzRnQjA3ZG1Ea3lKR04ycmFQQ29pSmlSbXQwV2ptQTRpUVV0N0tMVkVBQUZxdDloRWh4QklBVVZMS3ExTEtGekl6TS8yMndqSUFKWWZ6aFdHRzE2OWZ4NWt6WjZEVDZSeXl2WVVMRjZKUG56NFlPM1pzZzlZL2QrNGNwa3laZ3ExYnR5SXhNUkhqeDQ5SGZIeDhuZStaTldzV1pzK2ViYk1sbEp4UHA5UDFBdkE0Z044QTZPR0NHMHg3QkdaK0pFZHhkOE1ORzFQOGh6TWFPTXJMeTdGbzBTSzg4TUlMYU4yNk5SSVRFekZwMGlTc1hyMGExNjVkUTFGUkVTWlBucXl1SHhnWWlMdnZ2dHZ1OXFTVUVFTGcrdlhyc0Q2ZlpHZG5ZOHlZTWVyem9VT0gybnkvb2lnSURRMUZVVkVSUHZ6d1EyemJ0ZzBiTjI1RWNuSXlSbzRjaWV6c2JHelpzZ1hqeG8zRHBFbVQ4TW9ycitDMTExNUR1M2J0OE10Zi92Sld2Z3B2SnJSYTdWQWh4QUlBNm9sRUNOR3BYNzkrWWNlT0hjdHY3QVo3OWVxbEN3Z0llRnNJTVF5QWxGTHVBUEI4Wm1abXJnUEw3WFVZZ0pKRCtOb3d3NnRYcjJMNjlPbVlPWE1tQmcwYWhOallXTFdWVWxHVWFpZURnb0lDcEtlblk5aXdZZXByTFZ1MnhPYk5tOVhuY1hGeHVISGpSb1AzMzZ4Wk15aUtndURnWUh6d3dRZDQ5OTEzTVhqd1lMdHpmaFJGd1o0OWV6Qm56cHpHZmxScUlzdEZLQURvZExvY0FOMGErbDZkVHVlMTJZZ0hEeDRNblU2bkp0and0Y3lQMDZkUDM1eVJrZUd3eGllcW4wNm5td2tQYUxoaFk0cHZjM1lEeDVJbFM5QzhlWE04OGNRVEFJQ0FnQUJNbmp3Wmt5Wk5Ra0JBQU5hdVhkdW9CdUtEQnc5aTVzeVprRkxpNFljZkJsRFpPSDc1OG1YODRoZS9VTmZidTNkdm5VTndOMi9lakljZWVnZ3RXclJBVUZBUTh2UHpFUllXaGhrelprQUlnVE5uemlBN094dmR1blhEZ2dVTHNHdlhMcjhNUUt2bVpTNFFRdGo2OEtLc3JFd0w0SEJEdHRXN2QrOGdzOWs4UXFQUnZBcmd3YXFYc3hSRitYMW1adVorUjVYWm16RUFwU1p6ZDJ1MU0vWG8wUU1wS1NuWXNHRURCZzBhaEZhdFdxbERtNFlNR2FKZWRBQlFUd3dta3ducDZla0FnSUVEQjJMMDZORzF0cnRtelJvQXdOcTFhOUdtVFJzb2ltTHpBa2RLaWVMaVlnd2NPRkI5YmNTSUVTZ3NMS3kxN3I1OSt4QVdGZ1loQlB5bDE4MFRTQ25WRm1vcFpUTmYrdjAzQlRNL1VrTklLZkh0dDkvaThPRnExM0Z2TitTOWptNjRZV09LNzNQVnlKU3RXN2ZpcjMvOUsxSlRVNUdmbjQrdnZ2b0t1M2Z2eHVYTGx6Rm56aHlVbHBZaU9Ua1ozYnQzeDZPUFBvclkyRmlFaDRlcjcxKzZkR210YlE0ZVBGaTl2ckNVKy9qeDQraldyVnUxMzR5MWtwSVNtRXdtQkFjSDQvVHAwd2dPRHNiZ3dZTVJIRnc1dzJqczJMR0lqNCt2ZHV5VVVtTEtsQ2tJREF4RVpHUWtJaU1qSGZhOWVJUG82R2l0UnFONUc4RHd1czdqVXNvNkE5RE9uVHVIM25ISEhRT2tsUEdLb3Z4YW85SGNWdlcrVENIRU1vUEJrQXJBYXh1ZkhZMEJLRFdLUHcwempJbUpRVXhNalBwODkrN2RTRTFOeGMyYk45VUwycm91QnRMUzBuRGt5QkY4KysyMzZrWE1wNTkraXJDd01MUnAwd1pBNVlHL3NMQ3cxb1ZLU1VrSkhubmtrWm9YYVFDQXNySXk5Ty9mWDMzUDJMRmpjZjU4NWZTRSsrNjdENVlEYUhsNU9UWnUzSWh1M1JyY01VZU5vTkZvMU8vYWFEVCtMQ1ltNW42TlJ2T2tsSEs0RUtKclhlODFHQXhlRzYxS0tkc0RHQURnUyt2WGZTWHo0NkpGaThZQ09DeUU4SnZoVWE3c2tiY2M4M0p6YzlVR0hFL0R4aFR2cDlWcVp3c2hmZ01uamt5eGJzRG8wNmNQdEZvdGJ0NjhpV2VlZVFhOWUvZkd1SEhqTUdqUUlQVnZPM1RvVUd6YnRnMnBxYW00Y09GQ3RUbThEejc0b00xOTFMekdLaWdvVUkrTHRtUm1adUtOTjk2QTJXeEdTRWdJbm4zMldYVHUzRmxkUG5YcTFEcUhpRnZ6OVFhTTZPam9ld0lDQWhZQ0dOV1E5WVVRVVphSHZYcjFhcS9SYURwS0tYK3UwV2hpQVF3UVFzUUNDSzQ2cGhWTEtmOHNoRmhxTkJyVG5mTUp2QnNEVUdvUVZ4ek0zY242UkxKMzcxNjg5OTU3Q0FzTHc4YU5HOVYxaGc4Zmp1SERoMlBJa0NGMVh0QmE2OWV2SHo3NTVCTTgvZlRUdUhMbENuYnQyb1hWcTFmWCs3NW16WnFodkx4Y0hlNTc2TkFoOU9qUm8xcUxxWVZscU85amp6MkdsU3RYcWllYnh4NTdURzMxOU9VVGlaVHk5KzR1QXdDWm1abjVOd0IvQXdDdFZ0dEhDUEdicW1EMEhqZVh6U1dZK1pFYVFxUFJJRFkyRnJHeHNkaTJiWnNsQ1AzQUhRMDNiRXh4SGc4NC8zZDA1Y2dVNitIVzZlbnBOcE5VTld2V0RPUEhqOGY0OGVQcjNGWkFRSUROM25NQTFlWitBcWkxWHYvKy9YSG8wS0VHbHRxL2FUU2FiOUNJNUl4Q2lIRTZuVzRRZ0k0QW10bFk1VHFBdjBzcHZ6U2J6VnRPbmp4WjVKaVMraVlHb0ZTdnFybHVMajJZdTlQUW9VTXhkT2hRZGVpTGhhWGwyYm9ITkNVbFJWMmVuNSt2WGtnVUZ4ZFh1K2dkTjI2Yyt0aVM1TUk2VzZIMVVGdWc4dUs2ZGV2V3VISGpCbHEyYkluWnMyZGo1Y3FWTmdOUWk0S0NnbW9YSzJWbFpXb0FTcTVsTkJxUEF6Z080Slhldlh0SEtZcnlHd0NQQ1NGOGNtd1RNejlTVXdraFlEQVlwZ0NlMDNERHhoVHZaelFhSndBUXpoeVpZcThCdzFidzZZMmMzWURoN2tZS1JWR0dCUVFFOUFGd3Q1UXlCa0JYQUdGQ0NIdEJhUXNBZDBrcHk0UVEzMHNwendJNEs0VDRKNEIwZzhId2pXdEs3aHNZZ0ZLOXFpNFFuSDR3ZHlkN0p4SnI5ZlY2aG9XRnFTM2VBd2NPYkZBNmZNc3dHY3RRVzBWUjBLOWZQd1FIQnlNOFBCeVhMMS9HTjk5OGd4NDlldFI1OFoyZm40K3lzakoxYUM5UWVURmlDVUI5ZlZpaFRxZDcxOTFsc0Njakl5TUxsZmY4bWhFZEhYMlBScVA1amJ2TDVFak0vRWlPNGdrTk4yeE04U2xlUFRMRkEyN2Y1dE5PbkRpeEQ4QytHaStMNk9qb3V6VWFUUzhwNVQwYWphWUxnSzVTeXE0QXVnRFFHWTNHYjhDNW5MZU1BU2cxaGxjZnpKdEtVUlMxZFRvaElVRjkzS1pObXpydjl3WUFzYkd4dFRJaDV1Ym00c2lSSXdDQW9xSWl0R3JWU2wxV1dscXFKaGZvMHFVTHNyS3lzR2JOR3BzSkNvREtpLy9Bd0VBY08zWU1rWkdSMWVaVGxaYVdvbGt6VzZORXlGMU9uRGp4YndCL2NIYzVISW1aSDhrWjNORnd3OFlVMytic0JnN2V2czBueUtyejlMOXRMTk1BRUdEdzZSQU1RS25KUEtHMTJsa1VSWUdpS0ZpN2RpMUNRMFBWSU5Ga01xa1pDYTF2dTJKUG16WnRrSmFXVnUwMTY2Rzl1Ym01YU4rK3ZmbzhQejlmM1ZldlhyMndmUGx5REJzMkRKR1JrU2d2TDBkSlNRbE9uandKQUhqeHhSZnh6VGZmcUMzakkwYU1VTGRqTnB0UlZsYm1NME9CeURNeDh5TzVncXNhYnRpWTRqK2MwY0RCMjdmNVBNWGRCZkFsREVESklYeHRtS0hSYUZSUEVQSHg4ZXJOeUhOemMrdk1RbGlUOVh4UkMrdDVPcWRQbjhaZGQ5Mmx6dGM4ZWZLa09yeXJXYk5tS0NzclV6UFd6WjA3RndjUEhrUlVWQlFtVDU2TTNyMTdJekl5RXV2WHI4ZjE2OWVyRGJzcUtTbEJTRWdJYjh0Q1R1V0xtUi9KUDdFeHhYODVxb0dEdDI4amFqZ0dvT1J3dmpETU1DSWlBZ2tKQ1pnMmJScG16NTZ0SnAxbzM3NjkzYm1nMWttSU9uWHFCQUJvM2JwMXJmV3RlMEQvK2M5L0lqbzZHck5temNLUkkwZlFyRmt6ekowN0YyZk9uTUg3NzcrUHlNaElmUFhWVjNqODhjZHg3ZG8xZlBUUlIralpzeWVBeXRiTGp6NzZDQnMyYk1DcVZhdlV3RFk0T0JnWkdSblZlbGFKSEVnQlVBYjRiT1pIRTlqUzdYZlltRUtPd051M0VUVU1BMUFpRzFxM2JvMDMzM3dUeDQ0ZHcvSGp4ekZ6NWt3QVVJZmZWbFJVSURBd0VIbDVlV29DaUsxYnQ5YWE3MWxYRDJoK2ZqNE9IVHFFcVZPbklpRWhRZDNtcFV1WE1HSENCTHo4OHN1SWpJekUxS2xUMGFWTEY1dytmUm9SRVJFQUtvUFBGMTk4RVpjdVhjTHExYXZSdlh0M2ZQSEZGMGhKU1lFUUFrRkJRWmd4WTRaVHZ5UHlXMlVBYWlXejhxSGgzcm1vQ3JESjU3RXhoUnpDRjIvZlJ1Uk1ERUNKNnJCdTNUcm85WG8wYjk2ODJ1dEpTVWs0ZS9Zc2hCRHEvZUJxQnA4QTBLNWR1MW9uSFVzdjZmZmZmNDhoUTRhbzk1bXpCTEpYcjE3RitQSGo4ZGhqandFQVhudnROVXlmUGgwUFBQQ0FtbFJJbzlGQXI5Zmp0dHR1VTA4VzQ4YU5RMXhjSENvcUt0QzhlWE1tRlNCbk1RRTRENkEvZ1BZQWZDWHlOS0V5K0R4ZjlaaDhIeHRUeUNGNCt6YWl4bUVBU2xSSmJRbTN0bXpaTXB2ekl6Ny8vUE1HYlhUUG5qMjFYclBNQTRtSmlVRlVWRlN0NWRIUjBZaU9qbGFmRHh3NHNOYUpCZ0E2ZE9oUTdia1F3dTY4SXJBbG5CeW5ISlVYdHZrQWd0Q0lHM2w3T0FXVm44MVU5VC81UGphbWtGTjU4KzNiaUp5SkFTaFJKWnN0NGM2ZW5PL0NYa3EyaEpORENDRWtLaTlxZVdGTDNvNk5LZVFVdkgwYlVkMFlnQkpWWWtzNEVaRWZZV01LT1JKdjMwYlVjQXhBaVNxeEpaeUlpSWlhaExkdmE3UnlBRUVtazhsbFFXOVptVG9Rck1JbE95UzdHSUFTZ1MzaFJFUkUxSFM4ZlZ2alNDbi9LNFM0KytMRmkycXc3bXpYcmwyelBMem9raDJTWFF4QWlZaUlpSWh1QVcvZjFqaENpTTBBM2t4TlRjVmJiNzJsZmlmT1VsRlJnUysrK0FJQUlLWGM3OVNkVWIwWWdCSVJFUkVST1FCdjM5WXdVc3FsQUJKMzd0elorZkRodytqU3BVdTE1RXFPVkZoWWlIUG56aUV2THc5U3lxdUtvdnpCS1R1aUJtTUFTa1JFUkVUVU9MeDkyeTB3R28yNVBYdjJ2RDg0T0hoVlFVSEJrRk9uVGprNytqVURPQ3lsbkhUaXhJa0xUdDRYMVlNQktCRVJFUkZSNC9EMmJiZm8xS2xUNXdBTWk0cUthcXZSYUNJREFnSmFOdkN0dndId0ZJQk5BRDZwYitXS2lvcWlnSUNBYjQxR1k2Mi9GN2tIQTFBaUlpSWlvc2JoN2RzY0pDc3I2d2FBLzJ2bytyMTY5ZnBCbzlGOEtZVDRqOUZvL05xSlJTTW5ZUUJLUkVSRVJOUTR2SDJibTV3OGVmSTdBTis1dXh6VWRBeEFpWWlJaUlnYWdiZHZJMm82QnFCRVJFUkVST1FWWW1KaTRqUWFUYnlVY3BmUmFQelMzZVdoeHZPVjRRSkVSRVJFUk9Uak5CcE5ESUFrQUwzZFhCUnFJdmFBRWhFUkVSR1JWNUJTYnBOUy9sZFJsQ3gzbDRXYWhnRW9FUkVSRVJGNUJhUFJlQUxBQ1hlWGc1cU9RM0M5aEpTeURBQktTMHRkdGsrVFNaMVg3NUZaMElnc3BKUkZBRkJRVU9DeWZSWVZGVmtlbHJoc3AwUkVSRVJlamdHb2x4QkNuQWFBQ3hjdXVHeWYxNjVkQXdCSUtjKzdiS2RFVFhNQ0FISnljbHkydy9QbjFXcnhINWZ0bElpSXlNL0Z4TVRFNlhTNlQ3UmE3UmgzbDRXYWhnR29sNUJTYmdDQWxTdFhvcXlzek9uN3E2aW93TnExYXkxUDl6cDloMFMzUUFqeE1RRE1temNQUnFNUitmbjVUdHRYWVdFaHNyS3k4UGJiYndQNHFXNFNFUkdSOHpFSmtmZmpIRkF2SWFWY0xvUklURTlQajNqa2tVZlFvVU1ITkcvZTNDbjdLaWtwd1pVclYxQllXR2pwL2Z5RFUzWkU1Q0FHZzJHZFRxZDc3SWNmZmhqOS9QUFB1MnkvVXNxRFJxTnhzY3QyU09RY1JRQmFGQllXb21YTGxpN1pZWEZ4c2VVaGg3QVRVYU13Q1pIM1l3RHFKVEl6TS9ONjllcjF5OERBd0hlTGk0dkhmLy85OTg3KzI1bWxsRnZOWnZNckowK2V6SFh5dm9odVZZWEJZQmluMCttZWxsSStCeUJhQ09HVUsya3BaVEdBVXdBK01ScU5hd0JVT0dNL1JDNlVCZUMrMDZkUEl6bzYyaVU3dEpwT2N0b2xPeVFpbjhFa1JONlBBYWdYT1hueTVGVUFUM2Z2M3YzRkZpMWEvTHlpb3NJcFhhQUJBUUVsVXNvem1abVplYzdZUHBHVFZCZ01oazhBZk9MdWdoQjVFMFZSMW1vMG12c1dMbHlJbVRObm9tdlhyazdyQ1MwcUtzSzVjK2VRa3BJQ0FKQlNiblRLam9pSXlHTUpkeGVBbkUrbjAzMENBQWFEWVFMWVcwTlVqVlg5ZU1iZFpTRnlrMENkVHJjTndBZ1g3L2VJRU9LUmpJd01abHIzTVRxZFRnSkFSa2FHUy9mYnUzZmxsRUNEd2NEcld4OFdFeE1UcDlGbzRxV1V1NHhHNDVmdUxnODFIcE1RK1lja0FFa1JFUkVCN2k0SWtRZEtxdnBINUs4cURBWkR2SlR5ZDFMSzQ1YmJHamxKaVpReVV3anhHb05QSW1vS0ppSHlmaHlDNndjVVJVa0NnSnljSEo3b2lXcXcxQThpUDFkaE5CcVhBMWplbURmRnhNVDhGZ0F5TXpNL2RVcXBpSWhxWUJJaTc4Y2hDa1JFUkVUa01CeUNTMFIxNFJCY0lpSWlJaUlpY2drT3dmVURURUpFWkIrVEVCRTFIZXNQRWJrYWt4QjVQL2FBK29ja01Ba1JrVDFKWUJJaW9xWktBdXNQRWJrUWt4QjVQL2FBK2dFbUlTS3lqMG1JaUpxTzlZZUlYSTFKaUx3Zkoya1RFUkVSa2NNd0NSRVIxWVZEY0ltSWlJaUlpTWdsT0FUWER6QUpFWkY5VEtKQzFIU3NQMFRrYWt4QzVQM1lBK29ma3NBa1JFVDJKSUZKVklpYUtnbXNQMFRrUWt4QzVQM1lBK29IbUlTSXlENG1VU0ZxT3RZZkluSTFKaUh5ZnB5a1RVUkVSRVFPd3lSRVJGUVhEc0VsSWlJaUlpSWlsK0FRWEQvQUpFUkU5akdKQ2xIVHNmNFFrYXN4Q1pIM1l3K29mMGdDa3hBUjJaTUVKbEVoYXFva3NQNFFrUXN4Q1pIM1l3K29IMkFTSWlMN21FU0ZxT2xZZjRqSTFaaUV5UHR4a2pZUkVSRVJPUXlURUJGUlhUZ0VsNGlJaUlpSWlGeUNRM0Q5QUpNUUVkbkhKQ3BFVGNmNlEwU3V4aVJFM284OW9QNGhDVXhDUkdSUEVwaEVoYWlwa3NENlEwUXV4Q1JFM284OW9INUFVWlJrQU1qSnlXSHZKMUVObHZwQlJJM0gra05FcmxaUlViRlhvOUhrQVRqdTdySlEwM0NTTmhFUkVSRTVESk1RRVZGZE9BU1hpSWlJaUlpSVhJSkRjUDJBVHFkYkFnQUdnK0UxTUFrUlVUVlc5ZU1WZDVlRnlOdXcvaENScStsMHVsOEJHS29veW9ITXpNeGQ3aTRQTlI1N1FQMURNb0JrSmlFaXNpbTU2aDhSTlI3ckR4RzUybjBBa29VUUQ3aTdJTlEwN0FIMUEweENSR1FmazZnUU5SM3JEeEc1R3BNUWVUOU8waVlpSWlJaWgyRVNJaUtxQzRmZ0VoRVJFUkVSa1V0d0NLNGZZQklpSXZ1WVJJV282VmgvaU1qVm1JVEkrN0VIMUQ4d0NSR1JmVXlpUXRSMHJEOWtTekVBRkJZV3VtNkh4Y1dXaDZVdTJ5bTVDNU1RZVRuMmdQb0JKaUVpc285SlZJaWFqdldIYkpGU1pnc2hZbi80NFFkRVJVVzVaSitYTGwyeTdQdDdsK3lRM0laSmlJaUlpSWlJU0tYVmFpZnBkRHI1MUZOUHlXKy8vVllXRmhaS1p5a3FLcEk1T1RseTBxUkpVcWZUU2ExV085dmRuNStJNnNZc1lVUkVSRVRrU0VGYXJYYVBFT0lSRisvM21NbGtHcENkblYzbTR2MFNVU053VHFBZjBPbDBTKzY4ODg2aGx5NWRPZ2hBY1hkNWlEeUpWZjM0aTd2TFF1UnRXSC9JRHVYeTVjc2JPblRvVUN5RXVBTkFHSUFnSisyclZFcjVid0FmbHBXVlBjdmcwL2ZwZExwZjNYbm5uUytGaDRjSFhyNTgrVC91TGc4MUh1ZUErb2RrQUlpSWlKakJlYUJFdFZqbXNER0xKMUhqc2Y2UVBlVkdvM0VoZ0lXTmVaUGxIcUs4bHlmVndaS0VxQlFBcytCNklRYWdmb0JKaUlqc1l4SVZvcVpqL1NGSDQyK0s2c01rUkVSRVJFUkVSRVJFUkVSRVJFUkU1RGs0dnQ0UDZIUzZKUUJnTUJoZUE4Qmh1RVJXck9vSDU3QVJOUkxyRHprYWYxTlVINTFPOXlzQVF4VkZPWkNabWNrNW9GNUk0KzRDa0Vza0EwaU9pSWhnMW1PaTJwTHhVeUlWSW1vYzFoOXlOUDZtcUQ2V0pFUVB1THNnMURSTVF1UUhtSVNJeUQ0bXZDQnFPdFlmY2pUK3BxZytURUpFUkVSRVJFUkVSRVJFUkVSRVJFU2VnMG1JL0FDVEVCSFp4NFFYUkUzSCtrT094dDhVMVlkSmlMd2ZreEQ1QnlZaElyS1BDUytJbW83MWh4eU52eW1xRDVNUWVUa21JZklEVEVKRVpCOFRYaEExSGVzUE9ScC9VMVFmSmlFaUlpSWlJaUlpSWlJaUlpSWlJaUxQd1NSRWZvQkppSWpzWThJTG9xWmovU0ZINDIrSzZzTWtSTjZQU1lqOEE1TVFFZG5IaEJkRVRjZjZRNDdHM3hUVmgwbUl2QnlURVBrQkppRWlzbzhKTDRpYWp2V0hISTIvS2FvUGt4QVJFUkVSRVJFUkVSRVJFUkVSRVpIbllCSWlQNkRUNmY0QUFBYUQ0VzBBWmpjWGg4aWpXTldQMmU0dUM1RzNZZjBoUitOdml1cWoxV29IQ2lFR1NTbi96MmcwSG5SM2VhanhtSVRJUCtnQjZDTWlJampubDZnMmZkVS9JbW84UFZoL3lMSDA0RytLNmlDRUdJVEszOGhnOTVhRW1vb0JpWC9RQTB4Q1JHU0gzdDBGSVBKaWVuY1hnSHlPM3QwRklNOG1wVHdraE5BRCtEOTNsNFdJaUlpSWlJaUlpSWlJaUlpSWlQd2RreEQ1QVNZaElyS1BDUytJbW83MWh4eU52eW1xRDVNUWVUOG1JZklQZWpBSkVaRTllbkRPRVZGVDZjSDZRNDZsQjM5VFZBY21JZkorREVqOGd4NWdFaUlpTy9UdUxnQ1JGOU83dXdEa2MvVHVMZ0I1TmlZaElpSWlJaUlpSWlJaUlpSWlJaUlpejhFa1JINkFTWWlJN0dQQ0M2S21ZLzBoUitOdml1ckRKRVRlajBtSS9JTWVURUpFWkk4ZW5ITkUxRlI2c1A2UVkrbkIzeFRWZ1VtSXZCOERFditnQjVpRWlNZ092YnNMUU9URjlPNHVBUGtjdmJzTFFKNk5TWWlJaUlpSWlJaUlpSWlJaUlpSWlNaHpNQW1SSDJBU0lpTDdtUENDcU9sWWY4alIrSnVpK2pBSmtmZGpFaUwvb0FlVEVCSFpvd2ZuSEJFMWxSNnNQK1JZZXZBM1JYVmdFaUxJR3c1U0FBQUJMMGxFUVZUdng0REVQK2dCSmlFaXNrUHY3Z0lRZVRHOXV3dEFQa2Z2N2dLUVoyTVNJaUlpSWlJaUlpSWlJaUlpSWlJaThoeE1RdVFIbUlTSXlENG12Q0JxT3RZZmNqVCtwcWcrVEVK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NUJmK0g0WlpvMmYycFkveEFBQUFBRWxGVGtTdVFtQ0MiLAoJIlRoZW1lIiA6ICIiLAoJIlR5cGUiIDogImZsb3ciLAoJIlZlcnNpb24iIDogIjUyIgp9Cg=="/>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3815</Words>
  <Application>WPS 演示</Application>
  <PresentationFormat>全屏显示(4:3)</PresentationFormat>
  <Paragraphs>852</Paragraphs>
  <Slides>37</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vt:lpstr>
      <vt:lpstr>宋体</vt:lpstr>
      <vt:lpstr>Wingdings</vt:lpstr>
      <vt:lpstr>微软雅黑</vt:lpstr>
      <vt:lpstr>Times New Roman</vt:lpstr>
      <vt:lpstr>黑体</vt:lpstr>
      <vt:lpstr>CJNgaiHKS-Bold</vt:lpstr>
      <vt:lpstr>Yu Gothic</vt:lpstr>
      <vt:lpstr>Tahoma</vt:lpstr>
      <vt:lpstr>Calibri Light</vt:lpstr>
      <vt:lpstr>等线 Light</vt:lpstr>
      <vt:lpstr>Calibri</vt:lpstr>
      <vt:lpstr>等线</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 飞</dc:creator>
  <cp:lastModifiedBy>WPS_1631706328</cp:lastModifiedBy>
  <cp:revision>149</cp:revision>
  <dcterms:created xsi:type="dcterms:W3CDTF">2021-12-08T13:52:00Z</dcterms:created>
  <dcterms:modified xsi:type="dcterms:W3CDTF">2021-12-10T17:14:41Z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B365B009674847A6BE16CAA04BD89D61</vt:lpwstr>
  </property>
</Properties>
</file>