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4"/>
  </p:sldMasterIdLst>
  <p:notesMasterIdLst>
    <p:notesMasterId r:id="rId63"/>
  </p:notesMasterIdLst>
  <p:sldIdLst>
    <p:sldId id="256" r:id="rId5"/>
    <p:sldId id="273" r:id="rId6"/>
    <p:sldId id="293" r:id="rId7"/>
    <p:sldId id="325" r:id="rId8"/>
    <p:sldId id="326" r:id="rId9"/>
    <p:sldId id="327" r:id="rId10"/>
    <p:sldId id="258" r:id="rId11"/>
    <p:sldId id="270" r:id="rId12"/>
    <p:sldId id="269" r:id="rId13"/>
    <p:sldId id="271" r:id="rId14"/>
    <p:sldId id="261" r:id="rId15"/>
    <p:sldId id="266" r:id="rId16"/>
    <p:sldId id="263" r:id="rId17"/>
    <p:sldId id="264" r:id="rId18"/>
    <p:sldId id="294" r:id="rId19"/>
    <p:sldId id="280" r:id="rId20"/>
    <p:sldId id="281" r:id="rId21"/>
    <p:sldId id="268" r:id="rId22"/>
    <p:sldId id="295" r:id="rId23"/>
    <p:sldId id="267" r:id="rId24"/>
    <p:sldId id="292" r:id="rId25"/>
    <p:sldId id="291" r:id="rId26"/>
    <p:sldId id="282" r:id="rId27"/>
    <p:sldId id="283" r:id="rId28"/>
    <p:sldId id="284" r:id="rId29"/>
    <p:sldId id="272" r:id="rId30"/>
    <p:sldId id="274" r:id="rId31"/>
    <p:sldId id="275" r:id="rId32"/>
    <p:sldId id="27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11" r:id="rId43"/>
    <p:sldId id="308" r:id="rId44"/>
    <p:sldId id="309" r:id="rId45"/>
    <p:sldId id="310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296" r:id="rId56"/>
    <p:sldId id="285" r:id="rId57"/>
    <p:sldId id="286" r:id="rId58"/>
    <p:sldId id="287" r:id="rId59"/>
    <p:sldId id="322" r:id="rId60"/>
    <p:sldId id="289" r:id="rId61"/>
    <p:sldId id="297" r:id="rId6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98" autoAdjust="0"/>
  </p:normalViewPr>
  <p:slideViewPr>
    <p:cSldViewPr>
      <p:cViewPr varScale="1">
        <p:scale>
          <a:sx n="70" d="100"/>
          <a:sy n="70" d="100"/>
        </p:scale>
        <p:origin x="14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52.xml"/><Relationship Id="rId5" Type="http://schemas.openxmlformats.org/officeDocument/2006/relationships/slide" Target="slides/slide28.xml"/><Relationship Id="rId4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D6950E63-C394-7AF9-600C-1C18D2FD49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5BBAD43-4172-FC48-032C-41FBC7F964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951F4F5-FBC2-A160-A008-5A85930F1B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F37808BD-9985-ED6E-B575-CFAF17545F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D51E078A-2EC8-23B2-7E92-0AA9D97361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40502008-C352-0E34-DAE0-B8DD7CC0B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9D4289-B78B-4D6B-8D8C-5BE127EC6E1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C5DAC728-0D29-0417-17F4-4FA85E66D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357563"/>
            <a:ext cx="8785225" cy="0"/>
          </a:xfrm>
          <a:prstGeom prst="line">
            <a:avLst/>
          </a:prstGeom>
          <a:noFill/>
          <a:ln w="508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E447956-7AD0-272E-18F4-3F67A8FC4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471863"/>
            <a:ext cx="8459787" cy="2159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 noProof="0"/>
              <a:t>Clique para editar o estilo do título mestre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214710-B199-E631-BFE7-A03BC04538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pt-BR" altLang="pt-BR"/>
              <a:t>18/Jan/2008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26D4FA-8646-2630-7068-B82BD77D7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658E13-3DAF-9297-1DCF-5E5C79DE6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 b="0"/>
            </a:lvl1pPr>
          </a:lstStyle>
          <a:p>
            <a:fld id="{E2187874-1E4D-46B4-877E-FF99239AD1BA}" type="slidenum">
              <a:rPr lang="pt-BR" altLang="pt-BR"/>
              <a:pPr/>
              <a:t>‹nº›</a:t>
            </a:fld>
            <a:r>
              <a:rPr lang="pt-BR" altLang="pt-BR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196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E844E5-8566-2B52-508B-0AB79893F0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F36F15-D532-0F78-904F-C575517BCF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1B721-B18B-4F9B-91D7-BC695035B8B2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68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9900" y="274638"/>
            <a:ext cx="2144713" cy="59626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286500" cy="59626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8B1A6C-7F54-1A00-902D-41E64FC6F9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B6AC52-00C0-7437-D626-84261E7BB5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C24C0-34C0-4957-A8DD-18048C048C4E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846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6D4B4B-2A1C-499E-FE10-BA11E057D3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967CE-F320-651C-BA05-5B92A744C2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42E88-8F19-4701-93C6-2422D10E6291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31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6EF1D0-5D88-F892-7D97-6C312052C4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D89E7-AF99-3960-C9F3-B06E6114FE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938E6-93A1-46C1-B1F2-A4F1424679DE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728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1000" y="1711325"/>
            <a:ext cx="4214813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48213" y="1711325"/>
            <a:ext cx="42164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73E17-FFF6-0F51-9BC2-3A7CB3F387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0EF31-1FC8-FA98-AD24-5ED4A5E31E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91363-7C20-40E8-9D98-44D52D9FC46F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755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A9B72E-02BA-3BF8-53AF-DECAD61D96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824FC0-42BD-6CDB-5024-7EA182CA06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5B9F9-1063-4D5A-848D-E74F825227D3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31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B794B4-B808-CB10-CC72-BE356FE22E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11DE15-C180-2485-51FB-F3B0BBB704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5C89A-12BA-4870-A04A-C6168776B0E8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91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3A33B2-FCF2-E41F-F894-5DDC742128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0B8D4A-4C3B-D4CE-7972-F82A0F67DC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0F505-CB5D-485E-AAC2-2FE41A9C6E3F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93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3F0E7-0959-03B2-5D3C-9449BEF67A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BD41B-963B-85B9-0207-F258A38F20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CA690-29F5-4D03-BAA9-0682008E0569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0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5FBF-95BF-0CBF-706E-64B0137536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1388A-E5F8-568B-1E91-4D8618E90E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6D79C-CBDE-4483-9649-0A3C6961F68E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729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D2D3600-FD40-A545-8ECE-AA90505D5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61C67E-2CAF-BBBD-D5A0-346485108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11325"/>
            <a:ext cx="85836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87A95370-524F-4C4E-DB42-8CBF33FBCD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79A00C2C-6E64-3A1E-E1F4-A06B383BDE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fld id="{AA8112AC-C774-4B31-9542-E867B4F6FE24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68254FA5-0AFA-77D3-AF9E-A31400574A8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8913"/>
            <a:ext cx="8137525" cy="574675"/>
            <a:chOff x="464" y="1344"/>
            <a:chExt cx="4853" cy="362"/>
          </a:xfrm>
        </p:grpSpPr>
        <p:sp>
          <p:nvSpPr>
            <p:cNvPr id="1035" name="Line 7">
              <a:extLst>
                <a:ext uri="{FF2B5EF4-FFF2-40B4-BE49-F238E27FC236}">
                  <a16:creationId xmlns:a16="http://schemas.microsoft.com/office/drawing/2014/main" id="{DEA59AD7-7968-91CC-7EA2-FF3091FAB75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476" y="1344"/>
              <a:ext cx="0" cy="362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36" name="Line 8">
              <a:extLst>
                <a:ext uri="{FF2B5EF4-FFF2-40B4-BE49-F238E27FC236}">
                  <a16:creationId xmlns:a16="http://schemas.microsoft.com/office/drawing/2014/main" id="{A9B15C02-6E6F-CA52-3926-D461AF1A58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4" y="1344"/>
              <a:ext cx="4853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031" name="Line 9">
            <a:extLst>
              <a:ext uri="{FF2B5EF4-FFF2-40B4-BE49-F238E27FC236}">
                <a16:creationId xmlns:a16="http://schemas.microsoft.com/office/drawing/2014/main" id="{F7D338CE-A262-0D9E-213C-4742D4DB5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1441450"/>
            <a:ext cx="8785225" cy="0"/>
          </a:xfrm>
          <a:prstGeom prst="line">
            <a:avLst/>
          </a:prstGeom>
          <a:noFill/>
          <a:ln w="508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2A404190-5A0E-EC4E-C645-8C433141A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5750"/>
            <a:ext cx="8459787" cy="1016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pic>
        <p:nvPicPr>
          <p:cNvPr id="1033" name="Picture 11">
            <a:extLst>
              <a:ext uri="{FF2B5EF4-FFF2-40B4-BE49-F238E27FC236}">
                <a16:creationId xmlns:a16="http://schemas.microsoft.com/office/drawing/2014/main" id="{78772946-F0F8-89F7-E9B3-31A857758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37288"/>
            <a:ext cx="1524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Line 12">
            <a:extLst>
              <a:ext uri="{FF2B5EF4-FFF2-40B4-BE49-F238E27FC236}">
                <a16:creationId xmlns:a16="http://schemas.microsoft.com/office/drawing/2014/main" id="{A3C6BCD7-CCA9-6001-E463-5DE2BEA68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340475"/>
            <a:ext cx="71628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buClr>
          <a:srgbClr val="CC0000"/>
        </a:buClr>
        <a:buSzPct val="9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3E0A18F-7BB9-066C-746D-FA9AF6A175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200"/>
              <a:t>Gerenciamento Ágil de Projetos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34BF2F4A-D580-0FC9-E177-36AB79F3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052888"/>
            <a:ext cx="6400800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b="1">
                <a:latin typeface="Century Gothic" panose="020B0502020202020204" pitchFamily="34" charset="0"/>
              </a:rPr>
              <a:t>Edgar Natanael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>
                <a:solidFill>
                  <a:srgbClr val="CC0000"/>
                </a:solidFill>
                <a:latin typeface="Century Gothic" panose="020B0502020202020204" pitchFamily="34" charset="0"/>
              </a:rPr>
              <a:t>(81 98315-5645)</a:t>
            </a:r>
            <a:br>
              <a:rPr lang="pt-BR" altLang="pt-BR" sz="1600" b="1">
                <a:solidFill>
                  <a:srgbClr val="CC0000"/>
                </a:solidFill>
              </a:rPr>
            </a:br>
            <a:endParaRPr lang="pt-BR" altLang="pt-BR" sz="1000" b="1">
              <a:solidFill>
                <a:srgbClr val="CC0000"/>
              </a:solidFill>
            </a:endParaRPr>
          </a:p>
        </p:txBody>
      </p:sp>
      <p:sp>
        <p:nvSpPr>
          <p:cNvPr id="4100" name="Text Box 7">
            <a:extLst>
              <a:ext uri="{FF2B5EF4-FFF2-40B4-BE49-F238E27FC236}">
                <a16:creationId xmlns:a16="http://schemas.microsoft.com/office/drawing/2014/main" id="{A9DB31DF-DC62-53D4-641D-03391EB97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669925"/>
            <a:ext cx="57610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>
                <a:latin typeface="Century Gothic" panose="020B0502020202020204" pitchFamily="34" charset="0"/>
              </a:rPr>
              <a:t>Universidade Maurício de Nassau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>
                <a:latin typeface="Century Gothic" panose="020B0502020202020204" pitchFamily="34" charset="0"/>
              </a:rPr>
              <a:t>UNINASSAU - Graças</a:t>
            </a:r>
          </a:p>
        </p:txBody>
      </p:sp>
      <p:sp>
        <p:nvSpPr>
          <p:cNvPr id="4101" name="Text Box 8">
            <a:extLst>
              <a:ext uri="{FF2B5EF4-FFF2-40B4-BE49-F238E27FC236}">
                <a16:creationId xmlns:a16="http://schemas.microsoft.com/office/drawing/2014/main" id="{277224F5-753F-4851-D150-DEA6C81E5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6019800"/>
            <a:ext cx="6461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latin typeface="Century Gothic" panose="020B0502020202020204" pitchFamily="34" charset="0"/>
              </a:rPr>
              <a:t>2024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600" b="1">
              <a:latin typeface="Century Gothic" panose="020B0502020202020204" pitchFamily="34" charset="0"/>
            </a:endParaRPr>
          </a:p>
        </p:txBody>
      </p:sp>
      <p:pic>
        <p:nvPicPr>
          <p:cNvPr id="4102" name="Picture 12" descr="UNINASSAU">
            <a:extLst>
              <a:ext uri="{FF2B5EF4-FFF2-40B4-BE49-F238E27FC236}">
                <a16:creationId xmlns:a16="http://schemas.microsoft.com/office/drawing/2014/main" id="{F9D37559-1EF9-2ECA-06B6-A6923F92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03213"/>
            <a:ext cx="3143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6" descr="Provas Colegiadas serão adiadas em Natal | UNINASSAU">
            <a:extLst>
              <a:ext uri="{FF2B5EF4-FFF2-40B4-BE49-F238E27FC236}">
                <a16:creationId xmlns:a16="http://schemas.microsoft.com/office/drawing/2014/main" id="{111639A7-CD43-84F1-8231-79F8D12B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588"/>
            <a:ext cx="197961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3">
            <a:extLst>
              <a:ext uri="{FF2B5EF4-FFF2-40B4-BE49-F238E27FC236}">
                <a16:creationId xmlns:a16="http://schemas.microsoft.com/office/drawing/2014/main" id="{BA934A50-D25C-37FF-B8CE-203A0D27A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3315" name="Espaço Reservado para Número de Slide 4">
            <a:extLst>
              <a:ext uri="{FF2B5EF4-FFF2-40B4-BE49-F238E27FC236}">
                <a16:creationId xmlns:a16="http://schemas.microsoft.com/office/drawing/2014/main" id="{DACC2B19-C24B-5011-F052-4817CE87C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43E62B3-CF63-43B6-AC43-46FE26974540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3E1D8F6-BFC4-89F7-3381-02647A010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Princípios da agilidade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D2474CF3-1C16-382F-E1A7-0D227A050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SzPct val="85000"/>
              <a:buFontTx/>
              <a:buAutoNum type="arabicPeriod" startAt="9"/>
            </a:pPr>
            <a:r>
              <a:rPr lang="pt-BR" altLang="pt-BR" sz="2100"/>
              <a:t>A </a:t>
            </a:r>
            <a:r>
              <a:rPr lang="pt-BR" altLang="pt-BR" sz="2100">
                <a:solidFill>
                  <a:schemeClr val="tx2"/>
                </a:solidFill>
              </a:rPr>
              <a:t>atenção contínua para a </a:t>
            </a:r>
            <a:r>
              <a:rPr lang="pt-BR" altLang="pt-BR" sz="2100" b="1">
                <a:solidFill>
                  <a:schemeClr val="tx2"/>
                </a:solidFill>
              </a:rPr>
              <a:t>excelência técnica</a:t>
            </a:r>
            <a:r>
              <a:rPr lang="pt-BR" altLang="pt-BR" sz="2100" b="1"/>
              <a:t> e um bom projeto</a:t>
            </a:r>
            <a:r>
              <a:rPr lang="pt-BR" altLang="pt-BR" sz="2100"/>
              <a:t> (design) aprimoram a agilidade.</a:t>
            </a:r>
          </a:p>
          <a:p>
            <a:pPr marL="609600" indent="-609600" eaLnBrk="1" hangingPunct="1">
              <a:buClr>
                <a:schemeClr val="tx1"/>
              </a:buClr>
              <a:buSzPct val="85000"/>
              <a:buFontTx/>
              <a:buAutoNum type="arabicPeriod" startAt="9"/>
            </a:pPr>
            <a:r>
              <a:rPr lang="pt-BR" altLang="pt-BR" sz="2100" b="1">
                <a:solidFill>
                  <a:schemeClr val="tx2"/>
                </a:solidFill>
              </a:rPr>
              <a:t>Simplicidade</a:t>
            </a:r>
            <a:r>
              <a:rPr lang="pt-BR" altLang="pt-BR" sz="2100"/>
              <a:t> -  a arte de maximizar a quantidade de trabalho não feito – é essencial, devendo ser assumida em todos os aspectos do projeto.</a:t>
            </a:r>
          </a:p>
          <a:p>
            <a:pPr marL="609600" indent="-609600" eaLnBrk="1" hangingPunct="1">
              <a:buClr>
                <a:schemeClr val="tx1"/>
              </a:buClr>
              <a:buSzPct val="85000"/>
              <a:buFontTx/>
              <a:buAutoNum type="arabicPeriod" startAt="9"/>
            </a:pPr>
            <a:r>
              <a:rPr lang="pt-BR" altLang="pt-BR" sz="2100"/>
              <a:t>As melhores arquiteturas, requisitos e projetos emergem de </a:t>
            </a:r>
            <a:r>
              <a:rPr lang="pt-BR" altLang="pt-BR" sz="2100" b="1">
                <a:solidFill>
                  <a:schemeClr val="tx2"/>
                </a:solidFill>
              </a:rPr>
              <a:t>equipes auto-organizadas</a:t>
            </a:r>
            <a:r>
              <a:rPr lang="pt-BR" altLang="pt-BR" sz="2100"/>
              <a:t>.</a:t>
            </a:r>
          </a:p>
          <a:p>
            <a:pPr marL="609600" indent="-609600" eaLnBrk="1" hangingPunct="1">
              <a:buClr>
                <a:schemeClr val="tx1"/>
              </a:buClr>
              <a:buSzPct val="85000"/>
              <a:buFontTx/>
              <a:buAutoNum type="arabicPeriod" startAt="9"/>
            </a:pPr>
            <a:r>
              <a:rPr lang="pt-BR" altLang="pt-BR" sz="2100"/>
              <a:t>Em intervalos regulares, </a:t>
            </a:r>
            <a:r>
              <a:rPr lang="pt-BR" altLang="pt-BR" sz="2100" b="1"/>
              <a:t>as equipes devem refletir sobre como se tornarem mais efetivas</a:t>
            </a:r>
            <a:r>
              <a:rPr lang="pt-BR" altLang="pt-BR" sz="2100"/>
              <a:t>, e então refinarem e ajustarem seu comportamento de acordo.</a:t>
            </a:r>
          </a:p>
        </p:txBody>
      </p:sp>
      <p:sp>
        <p:nvSpPr>
          <p:cNvPr id="13318" name="Retângulo 5">
            <a:extLst>
              <a:ext uri="{FF2B5EF4-FFF2-40B4-BE49-F238E27FC236}">
                <a16:creationId xmlns:a16="http://schemas.microsoft.com/office/drawing/2014/main" id="{C81F9F5B-64C8-9485-126A-FB29E0A1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Rodapé 3">
            <a:extLst>
              <a:ext uri="{FF2B5EF4-FFF2-40B4-BE49-F238E27FC236}">
                <a16:creationId xmlns:a16="http://schemas.microsoft.com/office/drawing/2014/main" id="{5A231EDD-7ED7-8EFB-93F0-DAD22B7AC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4339" name="Espaço Reservado para Número de Slide 4">
            <a:extLst>
              <a:ext uri="{FF2B5EF4-FFF2-40B4-BE49-F238E27FC236}">
                <a16:creationId xmlns:a16="http://schemas.microsoft.com/office/drawing/2014/main" id="{25AA5F55-D3FD-F5F1-C0A1-6FF6ECE97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8B5DA83-D405-40D8-AED9-D7C8719856C6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2D0F5F9-B942-C9F6-9D8F-B1D95E6AA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Declaração de Interdependência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4F72210-9E0E-816F-8FAE-1FD2A15D3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1325"/>
            <a:ext cx="8583613" cy="1597025"/>
          </a:xfrm>
        </p:spPr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Abordagens ágeis e adaptativas para permitir ligar pessoas, projetos e valor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2175EB39-F0A7-FFA1-7EA9-A77AF03B7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762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200"/>
              <a:t>“Somos uma comunidade de </a:t>
            </a:r>
            <a:r>
              <a:rPr lang="pt-BR" altLang="pt-BR" sz="2200" b="1">
                <a:solidFill>
                  <a:schemeClr val="tx2"/>
                </a:solidFill>
              </a:rPr>
              <a:t>líderes de projeto</a:t>
            </a:r>
            <a:r>
              <a:rPr lang="pt-BR" altLang="pt-BR" sz="2200"/>
              <a:t> que é altamente eficaz entregando resultados.”</a:t>
            </a:r>
          </a:p>
        </p:txBody>
      </p:sp>
      <p:sp>
        <p:nvSpPr>
          <p:cNvPr id="14343" name="Retângulo 6">
            <a:extLst>
              <a:ext uri="{FF2B5EF4-FFF2-40B4-BE49-F238E27FC236}">
                <a16:creationId xmlns:a16="http://schemas.microsoft.com/office/drawing/2014/main" id="{49837157-E601-BDC8-B91F-DB50DBFB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3">
            <a:extLst>
              <a:ext uri="{FF2B5EF4-FFF2-40B4-BE49-F238E27FC236}">
                <a16:creationId xmlns:a16="http://schemas.microsoft.com/office/drawing/2014/main" id="{B9F0315A-256A-6080-DAA6-028714FB2A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5363" name="Espaço Reservado para Número de Slide 4">
            <a:extLst>
              <a:ext uri="{FF2B5EF4-FFF2-40B4-BE49-F238E27FC236}">
                <a16:creationId xmlns:a16="http://schemas.microsoft.com/office/drawing/2014/main" id="{E8DBF31A-C363-ACCD-DA14-21FEDB6D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AAD6D8C-B3A6-4371-85AF-9E137041FB6C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8D6D725-CA93-AEDF-3A9A-CC574EFFA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O que significa interdependência?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261C7404-C6AB-94B0-4BAE-FBD2D8660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Que membros de uma equipe de projeto são parte </a:t>
            </a:r>
            <a:r>
              <a:rPr lang="pt-BR" altLang="pt-BR" b="1">
                <a:solidFill>
                  <a:schemeClr val="tx2"/>
                </a:solidFill>
              </a:rPr>
              <a:t>interdependente</a:t>
            </a:r>
            <a:r>
              <a:rPr lang="pt-BR" altLang="pt-BR"/>
              <a:t> do tudo e não um grupo de </a:t>
            </a:r>
            <a:r>
              <a:rPr lang="pt-BR" altLang="pt-BR" b="1">
                <a:solidFill>
                  <a:schemeClr val="tx2"/>
                </a:solidFill>
              </a:rPr>
              <a:t>indivíduos desconectados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Dependem reciprocamente uns dos outros</a:t>
            </a:r>
          </a:p>
          <a:p>
            <a:pPr lvl="1" eaLnBrk="1" hangingPunct="1"/>
            <a:endParaRPr lang="pt-BR" altLang="pt-BR" sz="900"/>
          </a:p>
          <a:p>
            <a:pPr eaLnBrk="1" hangingPunct="1"/>
            <a:r>
              <a:rPr lang="pt-BR" altLang="pt-BR"/>
              <a:t>Que equipes de projeto, seus clientes, seus interessados (</a:t>
            </a:r>
            <a:r>
              <a:rPr lang="pt-BR" altLang="pt-BR" i="1"/>
              <a:t>stakeholders</a:t>
            </a:r>
            <a:r>
              <a:rPr lang="pt-BR" altLang="pt-BR"/>
              <a:t>) também são interdependentes.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100"/>
          </a:p>
          <a:p>
            <a:pPr eaLnBrk="1" hangingPunct="1"/>
            <a:r>
              <a:rPr lang="pt-BR" altLang="pt-BR"/>
              <a:t>Equipes de projeto que não reconhecem esta interdependência raramente tem sucesso.</a:t>
            </a:r>
          </a:p>
        </p:txBody>
      </p:sp>
      <p:sp>
        <p:nvSpPr>
          <p:cNvPr id="15366" name="Retângulo 5">
            <a:extLst>
              <a:ext uri="{FF2B5EF4-FFF2-40B4-BE49-F238E27FC236}">
                <a16:creationId xmlns:a16="http://schemas.microsoft.com/office/drawing/2014/main" id="{EC686134-8A26-414B-F227-B5074EAB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Rodapé 3">
            <a:extLst>
              <a:ext uri="{FF2B5EF4-FFF2-40B4-BE49-F238E27FC236}">
                <a16:creationId xmlns:a16="http://schemas.microsoft.com/office/drawing/2014/main" id="{E9CFD6D4-5A74-D87F-898A-FE0D1C188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6387" name="Espaço Reservado para Número de Slide 4">
            <a:extLst>
              <a:ext uri="{FF2B5EF4-FFF2-40B4-BE49-F238E27FC236}">
                <a16:creationId xmlns:a16="http://schemas.microsoft.com/office/drawing/2014/main" id="{DE083918-D8C4-1099-CC41-962826676A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E602160-E4C0-4A0E-A396-5FEBB73015E3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1D6C028-8ADF-50CA-8CFE-BB81FD6F6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Declaração de Interdependência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D0FE8E7-DFC9-B5A2-87BF-97D1E105D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Para atingir os resultados:</a:t>
            </a:r>
          </a:p>
          <a:p>
            <a:pPr lvl="1" eaLnBrk="1" hangingPunct="1"/>
            <a:r>
              <a:rPr lang="pt-BR" altLang="pt-BR"/>
              <a:t>Entregamos </a:t>
            </a:r>
            <a:r>
              <a:rPr lang="pt-BR" altLang="pt-BR" b="1"/>
              <a:t>resultados confiáveis</a:t>
            </a:r>
            <a:r>
              <a:rPr lang="pt-BR" altLang="pt-BR"/>
              <a:t> engajando clientes em iterações freqüentes e propriedade compartilhada.</a:t>
            </a:r>
          </a:p>
          <a:p>
            <a:pPr lvl="1" eaLnBrk="1" hangingPunct="1"/>
            <a:endParaRPr lang="pt-BR" altLang="pt-BR"/>
          </a:p>
          <a:p>
            <a:pPr lvl="1" eaLnBrk="1" hangingPunct="1"/>
            <a:r>
              <a:rPr lang="pt-BR" altLang="pt-BR"/>
              <a:t>Esperamos </a:t>
            </a:r>
            <a:r>
              <a:rPr lang="pt-BR" altLang="pt-BR" b="1"/>
              <a:t>incerteza</a:t>
            </a:r>
            <a:r>
              <a:rPr lang="pt-BR" altLang="pt-BR"/>
              <a:t> e a gerenciamos através de </a:t>
            </a:r>
            <a:r>
              <a:rPr lang="pt-BR" altLang="pt-BR" b="1"/>
              <a:t>iterações</a:t>
            </a:r>
            <a:r>
              <a:rPr lang="pt-BR" altLang="pt-BR"/>
              <a:t>, </a:t>
            </a:r>
            <a:r>
              <a:rPr lang="pt-BR" altLang="pt-BR" b="1"/>
              <a:t>antecipação</a:t>
            </a:r>
            <a:r>
              <a:rPr lang="pt-BR" altLang="pt-BR"/>
              <a:t> e </a:t>
            </a:r>
            <a:r>
              <a:rPr lang="pt-BR" altLang="pt-BR" b="1"/>
              <a:t>adaptação</a:t>
            </a:r>
            <a:r>
              <a:rPr lang="pt-BR" altLang="pt-BR"/>
              <a:t>.</a:t>
            </a:r>
          </a:p>
          <a:p>
            <a:pPr lvl="1" eaLnBrk="1" hangingPunct="1"/>
            <a:endParaRPr lang="pt-BR" altLang="pt-BR"/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Despertamos a </a:t>
            </a:r>
            <a:r>
              <a:rPr lang="pt-BR" altLang="pt-BR" b="1"/>
              <a:t>criatividade</a:t>
            </a:r>
            <a:r>
              <a:rPr lang="pt-BR" altLang="pt-BR"/>
              <a:t> e a </a:t>
            </a:r>
            <a:r>
              <a:rPr lang="pt-BR" altLang="pt-BR" b="1"/>
              <a:t>inovação</a:t>
            </a:r>
            <a:r>
              <a:rPr lang="pt-BR" altLang="pt-BR"/>
              <a:t> através do reconhecimento que indivíduos são a fonte ultima de valor, e criando um ambiente no qual eles possam fazer diferença.</a:t>
            </a:r>
          </a:p>
        </p:txBody>
      </p:sp>
      <p:sp>
        <p:nvSpPr>
          <p:cNvPr id="16390" name="Retângulo 5">
            <a:extLst>
              <a:ext uri="{FF2B5EF4-FFF2-40B4-BE49-F238E27FC236}">
                <a16:creationId xmlns:a16="http://schemas.microsoft.com/office/drawing/2014/main" id="{5411B55B-0C12-6EFE-A93D-74342F8A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Rodapé 3">
            <a:extLst>
              <a:ext uri="{FF2B5EF4-FFF2-40B4-BE49-F238E27FC236}">
                <a16:creationId xmlns:a16="http://schemas.microsoft.com/office/drawing/2014/main" id="{B3635DAF-BE41-EDBE-1867-FA22904B7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7411" name="Espaço Reservado para Número de Slide 4">
            <a:extLst>
              <a:ext uri="{FF2B5EF4-FFF2-40B4-BE49-F238E27FC236}">
                <a16:creationId xmlns:a16="http://schemas.microsoft.com/office/drawing/2014/main" id="{B19CC4A5-5166-1CFA-6BD9-E3D8BC32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8F95220-C8E2-485D-BEA4-A5A0CEB4A5B5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BB73000-C0B0-B260-A4AC-C5408B524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Declaração de Interdependência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3939181-FA2C-5B10-7C80-988E48A25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Para atingir os resultados: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Impulsionamos desempenho através de cobrança do grupo por resultados e </a:t>
            </a:r>
            <a:r>
              <a:rPr lang="pt-BR" altLang="pt-BR" b="1"/>
              <a:t>responsabilidade</a:t>
            </a:r>
            <a:r>
              <a:rPr lang="pt-BR" altLang="pt-BR" b="1">
                <a:solidFill>
                  <a:schemeClr val="bg2"/>
                </a:solidFill>
              </a:rPr>
              <a:t> </a:t>
            </a:r>
            <a:r>
              <a:rPr lang="pt-BR" altLang="pt-BR" b="1"/>
              <a:t>compartilhada</a:t>
            </a:r>
            <a:r>
              <a:rPr lang="pt-BR" altLang="pt-BR"/>
              <a:t> pela efetividade da equipe.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/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Melhoramos efetividade e a confiabilidade através de estratégias, processos e praticas especificas dependendo da situação.</a:t>
            </a:r>
          </a:p>
        </p:txBody>
      </p:sp>
      <p:sp>
        <p:nvSpPr>
          <p:cNvPr id="17414" name="Retângulo 5">
            <a:extLst>
              <a:ext uri="{FF2B5EF4-FFF2-40B4-BE49-F238E27FC236}">
                <a16:creationId xmlns:a16="http://schemas.microsoft.com/office/drawing/2014/main" id="{445EE225-FF76-7A20-9D09-A501F802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914D4D40-2B73-F714-BEBB-E32ED0F22E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/>
              <a:t>Mudança de paradigma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3">
            <a:extLst>
              <a:ext uri="{FF2B5EF4-FFF2-40B4-BE49-F238E27FC236}">
                <a16:creationId xmlns:a16="http://schemas.microsoft.com/office/drawing/2014/main" id="{5BC9DA84-DE4A-E9D0-24EE-5F7246D15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9459" name="Espaço Reservado para Número de Slide 4">
            <a:extLst>
              <a:ext uri="{FF2B5EF4-FFF2-40B4-BE49-F238E27FC236}">
                <a16:creationId xmlns:a16="http://schemas.microsoft.com/office/drawing/2014/main" id="{1A7948CD-0E8A-70FB-2A74-5652C49EB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F7C34AF-B4D8-449F-B594-44CA1880A371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805C3612-8C6E-482E-1EF5-7997DCDA7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de Projetos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F68B9034-9587-E89A-597B-89F0A1526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Projetos gerenciados através de</a:t>
            </a:r>
          </a:p>
          <a:p>
            <a:pPr lvl="1" eaLnBrk="1" hangingPunct="1"/>
            <a:r>
              <a:rPr lang="pt-BR" altLang="pt-BR"/>
              <a:t>Especificação detalhada dos requisitos</a:t>
            </a:r>
          </a:p>
          <a:p>
            <a:pPr lvl="2" eaLnBrk="1" hangingPunct="1"/>
            <a:r>
              <a:rPr lang="pt-BR" altLang="pt-BR"/>
              <a:t>Auxilia no planejamento </a:t>
            </a:r>
          </a:p>
          <a:p>
            <a:pPr lvl="2" eaLnBrk="1" hangingPunct="1"/>
            <a:r>
              <a:rPr lang="pt-BR" altLang="pt-BR"/>
              <a:t>O sistema construído atende a necessidade do cliente?</a:t>
            </a:r>
          </a:p>
          <a:p>
            <a:pPr lvl="2" eaLnBrk="1" hangingPunct="1"/>
            <a:endParaRPr lang="pt-BR" altLang="pt-BR"/>
          </a:p>
          <a:p>
            <a:pPr lvl="1" eaLnBrk="1" hangingPunct="1"/>
            <a:r>
              <a:rPr lang="pt-BR" altLang="pt-BR"/>
              <a:t>Abordagem BRUF</a:t>
            </a:r>
          </a:p>
          <a:p>
            <a:pPr lvl="2" eaLnBrk="1" hangingPunct="1"/>
            <a:r>
              <a:rPr lang="pt-BR" altLang="pt-BR"/>
              <a:t>Big Requirements Up Front (Grandes requisitos primeiro)</a:t>
            </a:r>
          </a:p>
          <a:p>
            <a:pPr lvl="2" eaLnBrk="1" hangingPunct="1"/>
            <a:r>
              <a:rPr lang="pt-BR" altLang="pt-BR"/>
              <a:t>Algumas funcionalidades raramente utilizadas</a:t>
            </a:r>
          </a:p>
        </p:txBody>
      </p:sp>
      <p:sp>
        <p:nvSpPr>
          <p:cNvPr id="19462" name="Retângulo 5">
            <a:extLst>
              <a:ext uri="{FF2B5EF4-FFF2-40B4-BE49-F238E27FC236}">
                <a16:creationId xmlns:a16="http://schemas.microsoft.com/office/drawing/2014/main" id="{BDCA59A6-D312-66F0-078A-C4142D01D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3">
            <a:extLst>
              <a:ext uri="{FF2B5EF4-FFF2-40B4-BE49-F238E27FC236}">
                <a16:creationId xmlns:a16="http://schemas.microsoft.com/office/drawing/2014/main" id="{F8C8493B-EA3A-4269-41E7-D50700C09C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0483" name="Espaço Reservado para Número de Slide 4">
            <a:extLst>
              <a:ext uri="{FF2B5EF4-FFF2-40B4-BE49-F238E27FC236}">
                <a16:creationId xmlns:a16="http://schemas.microsoft.com/office/drawing/2014/main" id="{2F5A9D4E-E31B-3543-F3E8-427F87A63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87B055-3377-4828-BF20-795F78B8EDF3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CF67A03F-39D5-3BDB-817E-A5F564828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de Projetos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E026B39-A176-C182-E068-B39AEF45E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Implicações da abordagem BRUF</a:t>
            </a:r>
          </a:p>
          <a:p>
            <a:pPr lvl="1" eaLnBrk="1" hangingPunct="1"/>
            <a:r>
              <a:rPr lang="pt-BR" altLang="pt-BR"/>
              <a:t>Criar um plano de projeto </a:t>
            </a:r>
            <a:r>
              <a:rPr lang="pt-BR" altLang="pt-BR" b="1"/>
              <a:t>precocemente</a:t>
            </a:r>
            <a:r>
              <a:rPr lang="pt-BR" altLang="pt-BR"/>
              <a:t> </a:t>
            </a:r>
            <a:r>
              <a:rPr lang="pt-BR" altLang="pt-BR" b="1"/>
              <a:t>detalhado</a:t>
            </a:r>
            <a:r>
              <a:rPr lang="pt-BR" altLang="pt-BR"/>
              <a:t> no ciclo de vida</a:t>
            </a:r>
          </a:p>
          <a:p>
            <a:pPr lvl="1" eaLnBrk="1" hangingPunct="1"/>
            <a:endParaRPr lang="pt-BR" altLang="pt-BR"/>
          </a:p>
          <a:p>
            <a:pPr lvl="1" eaLnBrk="1" hangingPunct="1"/>
            <a:r>
              <a:rPr lang="pt-BR" altLang="pt-BR"/>
              <a:t>Criar precocemente </a:t>
            </a:r>
            <a:r>
              <a:rPr lang="pt-BR" altLang="pt-BR" b="1"/>
              <a:t>estimativas precisas</a:t>
            </a:r>
            <a:r>
              <a:rPr lang="pt-BR" altLang="pt-BR"/>
              <a:t> para o projeto</a:t>
            </a:r>
          </a:p>
          <a:p>
            <a:pPr lvl="1" eaLnBrk="1" hangingPunct="1"/>
            <a:endParaRPr lang="pt-BR" altLang="pt-BR"/>
          </a:p>
          <a:p>
            <a:pPr lvl="1" eaLnBrk="1" hangingPunct="1"/>
            <a:r>
              <a:rPr lang="pt-BR" altLang="pt-BR"/>
              <a:t>Usar o processo de mudanças </a:t>
            </a:r>
            <a:r>
              <a:rPr lang="pt-BR" altLang="pt-BR" b="1"/>
              <a:t>preventivamente</a:t>
            </a:r>
            <a:endParaRPr lang="pt-BR" altLang="pt-BR"/>
          </a:p>
        </p:txBody>
      </p:sp>
      <p:sp>
        <p:nvSpPr>
          <p:cNvPr id="20486" name="Retângulo 5">
            <a:extLst>
              <a:ext uri="{FF2B5EF4-FFF2-40B4-BE49-F238E27FC236}">
                <a16:creationId xmlns:a16="http://schemas.microsoft.com/office/drawing/2014/main" id="{65330306-6629-41EB-52EE-73D0F87C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4">
            <a:extLst>
              <a:ext uri="{FF2B5EF4-FFF2-40B4-BE49-F238E27FC236}">
                <a16:creationId xmlns:a16="http://schemas.microsoft.com/office/drawing/2014/main" id="{F352FEC3-FFE5-BD6E-0CC5-B05E5B61D9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1507" name="Espaço Reservado para Número de Slide 5">
            <a:extLst>
              <a:ext uri="{FF2B5EF4-FFF2-40B4-BE49-F238E27FC236}">
                <a16:creationId xmlns:a16="http://schemas.microsoft.com/office/drawing/2014/main" id="{1D84336C-318C-366F-C6B9-7BF10EFF13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51EA24-73DD-4A44-88E7-FAEAAE89B190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69C1655-9D20-AEFB-2F6A-F15049DF9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Quebra de paradigma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903DE54-8F2B-CD22-052C-C51D2908C7F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11325"/>
            <a:ext cx="4206875" cy="3349625"/>
          </a:xfrm>
        </p:spPr>
        <p:txBody>
          <a:bodyPr/>
          <a:lstStyle/>
          <a:p>
            <a:pPr eaLnBrk="1" hangingPunct="1"/>
            <a:r>
              <a:rPr lang="pt-BR" altLang="pt-BR" sz="2000"/>
              <a:t>Clássico</a:t>
            </a: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76BD7DFA-0B58-6E93-7F48-CD45CFF53B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57738" y="1711325"/>
            <a:ext cx="4206875" cy="3438525"/>
          </a:xfrm>
        </p:spPr>
        <p:txBody>
          <a:bodyPr/>
          <a:lstStyle/>
          <a:p>
            <a:pPr eaLnBrk="1" hangingPunct="1"/>
            <a:r>
              <a:rPr lang="pt-BR" altLang="pt-BR" sz="2000"/>
              <a:t>Ágil</a:t>
            </a:r>
          </a:p>
        </p:txBody>
      </p:sp>
      <p:grpSp>
        <p:nvGrpSpPr>
          <p:cNvPr id="21511" name="Group 14">
            <a:extLst>
              <a:ext uri="{FF2B5EF4-FFF2-40B4-BE49-F238E27FC236}">
                <a16:creationId xmlns:a16="http://schemas.microsoft.com/office/drawing/2014/main" id="{8A86A008-BEA0-3245-B5F6-7205C4F36796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3429000"/>
            <a:ext cx="3098800" cy="1549400"/>
            <a:chOff x="240" y="1984"/>
            <a:chExt cx="1952" cy="976"/>
          </a:xfrm>
        </p:grpSpPr>
        <p:sp>
          <p:nvSpPr>
            <p:cNvPr id="21520" name="Oval 8">
              <a:extLst>
                <a:ext uri="{FF2B5EF4-FFF2-40B4-BE49-F238E27FC236}">
                  <a16:creationId xmlns:a16="http://schemas.microsoft.com/office/drawing/2014/main" id="{E6C2EFEE-FDA0-004B-1931-5769DB2BB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112"/>
              <a:ext cx="76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25000"/>
                </a:spcAft>
                <a:buClr>
                  <a:srgbClr val="CC0000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1521" name="Oval 5">
              <a:extLst>
                <a:ext uri="{FF2B5EF4-FFF2-40B4-BE49-F238E27FC236}">
                  <a16:creationId xmlns:a16="http://schemas.microsoft.com/office/drawing/2014/main" id="{19A25D55-D245-EEDA-366A-FA33691E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84"/>
              <a:ext cx="864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25000"/>
                </a:spcAft>
                <a:buClr>
                  <a:srgbClr val="CC0000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2000" b="1">
                  <a:latin typeface="Arial" panose="020B0604020202020204" pitchFamily="34" charset="0"/>
                </a:rPr>
                <a:t>Escopo</a:t>
              </a:r>
            </a:p>
          </p:txBody>
        </p:sp>
        <p:sp>
          <p:nvSpPr>
            <p:cNvPr id="21522" name="Oval 6">
              <a:extLst>
                <a:ext uri="{FF2B5EF4-FFF2-40B4-BE49-F238E27FC236}">
                  <a16:creationId xmlns:a16="http://schemas.microsoft.com/office/drawing/2014/main" id="{ED849FD4-F984-7E18-78E8-800B192FE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008"/>
              <a:ext cx="864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25000"/>
                </a:spcAft>
                <a:buClr>
                  <a:srgbClr val="CC0000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2000" b="1">
                  <a:latin typeface="Arial" panose="020B0604020202020204" pitchFamily="34" charset="0"/>
                </a:rPr>
                <a:t>Prazo</a:t>
              </a:r>
            </a:p>
          </p:txBody>
        </p:sp>
        <p:sp>
          <p:nvSpPr>
            <p:cNvPr id="21523" name="Oval 7">
              <a:extLst>
                <a:ext uri="{FF2B5EF4-FFF2-40B4-BE49-F238E27FC236}">
                  <a16:creationId xmlns:a16="http://schemas.microsoft.com/office/drawing/2014/main" id="{A49732A7-D215-F465-CA76-59A8C0493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2480"/>
              <a:ext cx="864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25000"/>
                </a:spcAft>
                <a:buClr>
                  <a:srgbClr val="CC0000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2000" b="1">
                  <a:latin typeface="Arial" panose="020B0604020202020204" pitchFamily="34" charset="0"/>
                </a:rPr>
                <a:t>Custo</a:t>
              </a:r>
            </a:p>
          </p:txBody>
        </p:sp>
      </p:grpSp>
      <p:grpSp>
        <p:nvGrpSpPr>
          <p:cNvPr id="21512" name="Group 20">
            <a:extLst>
              <a:ext uri="{FF2B5EF4-FFF2-40B4-BE49-F238E27FC236}">
                <a16:creationId xmlns:a16="http://schemas.microsoft.com/office/drawing/2014/main" id="{51C9E488-505A-EF4E-CDDA-1B65BD133EE9}"/>
              </a:ext>
            </a:extLst>
          </p:cNvPr>
          <p:cNvGrpSpPr>
            <a:grpSpLocks/>
          </p:cNvGrpSpPr>
          <p:nvPr/>
        </p:nvGrpSpPr>
        <p:grpSpPr bwMode="auto">
          <a:xfrm>
            <a:off x="5054600" y="3429000"/>
            <a:ext cx="3098800" cy="1549400"/>
            <a:chOff x="2976" y="2160"/>
            <a:chExt cx="1952" cy="976"/>
          </a:xfrm>
        </p:grpSpPr>
        <p:sp>
          <p:nvSpPr>
            <p:cNvPr id="21516" name="Oval 16">
              <a:extLst>
                <a:ext uri="{FF2B5EF4-FFF2-40B4-BE49-F238E27FC236}">
                  <a16:creationId xmlns:a16="http://schemas.microsoft.com/office/drawing/2014/main" id="{5828C7EA-9172-651F-8AA8-45AAC3327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88"/>
              <a:ext cx="76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25000"/>
                </a:spcAft>
                <a:buClr>
                  <a:srgbClr val="CC0000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1517" name="Oval 17">
              <a:extLst>
                <a:ext uri="{FF2B5EF4-FFF2-40B4-BE49-F238E27FC236}">
                  <a16:creationId xmlns:a16="http://schemas.microsoft.com/office/drawing/2014/main" id="{13CE7F24-F91B-32C4-3078-92BEEE2BA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864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25000"/>
                </a:spcAft>
                <a:buClr>
                  <a:srgbClr val="CC0000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2000" b="1">
                  <a:latin typeface="Arial" panose="020B0604020202020204" pitchFamily="34" charset="0"/>
                </a:rPr>
                <a:t>Qualidade</a:t>
              </a:r>
            </a:p>
          </p:txBody>
        </p:sp>
        <p:sp>
          <p:nvSpPr>
            <p:cNvPr id="21518" name="Oval 18">
              <a:extLst>
                <a:ext uri="{FF2B5EF4-FFF2-40B4-BE49-F238E27FC236}">
                  <a16:creationId xmlns:a16="http://schemas.microsoft.com/office/drawing/2014/main" id="{178CAE5E-4995-CEB3-B2EB-64FB5B3F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184"/>
              <a:ext cx="864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25000"/>
                </a:spcAft>
                <a:buClr>
                  <a:srgbClr val="CC0000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2000" b="1">
                  <a:latin typeface="Arial" panose="020B0604020202020204" pitchFamily="34" charset="0"/>
                </a:rPr>
                <a:t>Prazo</a:t>
              </a:r>
            </a:p>
          </p:txBody>
        </p:sp>
        <p:sp>
          <p:nvSpPr>
            <p:cNvPr id="21519" name="Oval 19">
              <a:extLst>
                <a:ext uri="{FF2B5EF4-FFF2-40B4-BE49-F238E27FC236}">
                  <a16:creationId xmlns:a16="http://schemas.microsoft.com/office/drawing/2014/main" id="{C4D78D5B-2D1E-A843-858C-D8D78DAD0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56"/>
              <a:ext cx="864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25000"/>
                </a:spcAft>
                <a:buClr>
                  <a:srgbClr val="CC0000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pt-BR" altLang="pt-BR" sz="2000" b="1">
                  <a:latin typeface="Arial" panose="020B0604020202020204" pitchFamily="34" charset="0"/>
                </a:rPr>
                <a:t>Custo</a:t>
              </a:r>
            </a:p>
          </p:txBody>
        </p:sp>
      </p:grpSp>
      <p:sp>
        <p:nvSpPr>
          <p:cNvPr id="21513" name="Rectangle 21">
            <a:extLst>
              <a:ext uri="{FF2B5EF4-FFF2-40B4-BE49-F238E27FC236}">
                <a16:creationId xmlns:a16="http://schemas.microsoft.com/office/drawing/2014/main" id="{7E4B6240-4467-1567-F6AD-C097FE0F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15240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Qualidade</a:t>
            </a:r>
          </a:p>
        </p:txBody>
      </p:sp>
      <p:sp>
        <p:nvSpPr>
          <p:cNvPr id="21514" name="Rectangle 22">
            <a:extLst>
              <a:ext uri="{FF2B5EF4-FFF2-40B4-BE49-F238E27FC236}">
                <a16:creationId xmlns:a16="http://schemas.microsoft.com/office/drawing/2014/main" id="{0A669924-5431-C141-62E2-247AEC48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514600"/>
            <a:ext cx="15240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Escopo</a:t>
            </a:r>
          </a:p>
        </p:txBody>
      </p:sp>
      <p:sp>
        <p:nvSpPr>
          <p:cNvPr id="21515" name="Retângulo 18">
            <a:extLst>
              <a:ext uri="{FF2B5EF4-FFF2-40B4-BE49-F238E27FC236}">
                <a16:creationId xmlns:a16="http://schemas.microsoft.com/office/drawing/2014/main" id="{4619577F-6669-A632-1E6B-BF476C7DD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1849FF5C-1093-07B0-59E9-5F42264B93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305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Ágil de Projetos de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4">
            <a:extLst>
              <a:ext uri="{FF2B5EF4-FFF2-40B4-BE49-F238E27FC236}">
                <a16:creationId xmlns:a16="http://schemas.microsoft.com/office/drawing/2014/main" id="{33358CFB-A811-BA1A-D130-16AE811E8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2E3739D-4C54-4A22-B9F1-ECF3560449DA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AC285F19-4D63-4213-9252-298B64DEE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Agenda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5BB9EAD-5BC8-8F6E-27F4-B63B8844B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Motivação</a:t>
            </a:r>
          </a:p>
          <a:p>
            <a:pPr eaLnBrk="1" hangingPunct="1"/>
            <a:r>
              <a:rPr lang="pt-BR" altLang="pt-BR" sz="2000"/>
              <a:t>Mudança de Paradigma</a:t>
            </a:r>
          </a:p>
          <a:p>
            <a:pPr eaLnBrk="1" hangingPunct="1"/>
            <a:r>
              <a:rPr lang="pt-BR" altLang="pt-BR" sz="2000"/>
              <a:t>Gerenciamento Ágil de Projetos de Software</a:t>
            </a:r>
          </a:p>
          <a:p>
            <a:pPr lvl="1" eaLnBrk="1" hangingPunct="1"/>
            <a:r>
              <a:rPr lang="pt-BR" altLang="pt-BR" sz="1800"/>
              <a:t>Técnicas</a:t>
            </a:r>
          </a:p>
          <a:p>
            <a:pPr lvl="1" eaLnBrk="1" hangingPunct="1"/>
            <a:r>
              <a:rPr lang="pt-BR" altLang="pt-BR" sz="1800"/>
              <a:t>Problemas</a:t>
            </a:r>
          </a:p>
          <a:p>
            <a:pPr lvl="1" eaLnBrk="1" hangingPunct="1"/>
            <a:r>
              <a:rPr lang="pt-BR" altLang="pt-BR" sz="1800"/>
              <a:t>Críticas</a:t>
            </a:r>
          </a:p>
          <a:p>
            <a:pPr lvl="1" eaLnBrk="1" hangingPunct="1"/>
            <a:r>
              <a:rPr lang="pt-BR" altLang="pt-BR" sz="1800"/>
              <a:t>Abordagem Tradicional </a:t>
            </a:r>
            <a:r>
              <a:rPr lang="pt-BR" altLang="pt-BR" sz="1800" i="1"/>
              <a:t>vs.</a:t>
            </a:r>
            <a:r>
              <a:rPr lang="pt-BR" altLang="pt-BR" sz="1800"/>
              <a:t> Abordagem Ágil</a:t>
            </a:r>
          </a:p>
          <a:p>
            <a:pPr eaLnBrk="1" hangingPunct="1"/>
            <a:r>
              <a:rPr lang="pt-BR" altLang="pt-BR" sz="2000"/>
              <a:t>Scrum</a:t>
            </a:r>
          </a:p>
          <a:p>
            <a:pPr eaLnBrk="1" hangingPunct="1"/>
            <a:r>
              <a:rPr lang="pt-BR" altLang="pt-BR" sz="2000"/>
              <a:t>Considerações Finais</a:t>
            </a:r>
          </a:p>
          <a:p>
            <a:pPr eaLnBrk="1" hangingPunct="1"/>
            <a:r>
              <a:rPr lang="pt-BR" altLang="pt-BR" sz="2000"/>
              <a:t>Referências</a:t>
            </a:r>
          </a:p>
        </p:txBody>
      </p:sp>
      <p:sp>
        <p:nvSpPr>
          <p:cNvPr id="5125" name="Retângulo 1">
            <a:extLst>
              <a:ext uri="{FF2B5EF4-FFF2-40B4-BE49-F238E27FC236}">
                <a16:creationId xmlns:a16="http://schemas.microsoft.com/office/drawing/2014/main" id="{7820E66F-ACF7-A868-5AFC-48AAD5D8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3">
            <a:extLst>
              <a:ext uri="{FF2B5EF4-FFF2-40B4-BE49-F238E27FC236}">
                <a16:creationId xmlns:a16="http://schemas.microsoft.com/office/drawing/2014/main" id="{E08F45C1-EADA-CFB9-B565-B8E39F2A61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3555" name="Espaço Reservado para Número de Slide 4">
            <a:extLst>
              <a:ext uri="{FF2B5EF4-FFF2-40B4-BE49-F238E27FC236}">
                <a16:creationId xmlns:a16="http://schemas.microsoft.com/office/drawing/2014/main" id="{C11BFC37-FD0D-2371-6E1C-D9A975BC4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DD8600-CFBC-44DF-9290-B2EFF32BFE6A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0FC8EA0-8EEF-2B59-2F3B-59AEA1BBB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Ágil de Projetos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F4C6C3E8-B77A-A78A-B943-AE81C92C9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Um conjunto de </a:t>
            </a:r>
            <a:r>
              <a:rPr lang="pt-BR" altLang="pt-BR" sz="2000" b="1">
                <a:solidFill>
                  <a:schemeClr val="tx2"/>
                </a:solidFill>
              </a:rPr>
              <a:t>valores</a:t>
            </a:r>
            <a:r>
              <a:rPr lang="pt-BR" altLang="pt-BR" sz="2000"/>
              <a:t>, </a:t>
            </a:r>
            <a:r>
              <a:rPr lang="pt-BR" altLang="pt-BR" sz="2000" b="1">
                <a:solidFill>
                  <a:schemeClr val="tx2"/>
                </a:solidFill>
              </a:rPr>
              <a:t>princípios</a:t>
            </a:r>
            <a:r>
              <a:rPr lang="pt-BR" altLang="pt-BR" sz="2000"/>
              <a:t> e </a:t>
            </a:r>
            <a:r>
              <a:rPr lang="pt-BR" altLang="pt-BR" sz="2000" b="1">
                <a:solidFill>
                  <a:schemeClr val="tx2"/>
                </a:solidFill>
              </a:rPr>
              <a:t>práticas</a:t>
            </a:r>
            <a:r>
              <a:rPr lang="pt-BR" altLang="pt-BR" sz="2000"/>
              <a:t> que auxiliam a equipe de projeto a entregar produtos ou serviços de valor em um ambiente </a:t>
            </a:r>
            <a:r>
              <a:rPr lang="pt-BR" altLang="pt-BR" sz="2000" b="1">
                <a:solidFill>
                  <a:schemeClr val="tx2"/>
                </a:solidFill>
              </a:rPr>
              <a:t>complexo</a:t>
            </a:r>
            <a:r>
              <a:rPr lang="pt-BR" altLang="pt-BR" sz="2000"/>
              <a:t>, </a:t>
            </a:r>
            <a:r>
              <a:rPr lang="pt-BR" altLang="pt-BR" sz="2000" b="1">
                <a:solidFill>
                  <a:schemeClr val="tx2"/>
                </a:solidFill>
              </a:rPr>
              <a:t>instável</a:t>
            </a:r>
            <a:r>
              <a:rPr lang="pt-BR" altLang="pt-BR" sz="2000"/>
              <a:t> e </a:t>
            </a:r>
            <a:r>
              <a:rPr lang="pt-BR" altLang="pt-BR" sz="2000" b="1">
                <a:solidFill>
                  <a:schemeClr val="tx2"/>
                </a:solidFill>
              </a:rPr>
              <a:t>desafiador</a:t>
            </a:r>
          </a:p>
          <a:p>
            <a:pPr lvl="2" eaLnBrk="1" hangingPunct="1"/>
            <a:endParaRPr lang="pt-BR" altLang="pt-BR" sz="1600" b="1">
              <a:solidFill>
                <a:schemeClr val="tx2"/>
              </a:solidFill>
            </a:endParaRPr>
          </a:p>
          <a:p>
            <a:pPr eaLnBrk="1" hangingPunct="1"/>
            <a:r>
              <a:rPr lang="pt-BR" altLang="pt-BR" sz="2000"/>
              <a:t>É o exercício de princípios e práticas ágeis aliados aos conhecimentos, habilidades e técnicas na elaboração das atividades de projeto, de forma a diminuir o </a:t>
            </a:r>
            <a:r>
              <a:rPr lang="pt-BR" altLang="pt-BR" sz="2000" i="1"/>
              <a:t>time-to-market</a:t>
            </a:r>
            <a:r>
              <a:rPr lang="pt-BR" altLang="pt-BR" sz="2000"/>
              <a:t>, e se adequar às mudanças durante o projeto.</a:t>
            </a:r>
          </a:p>
          <a:p>
            <a:pPr lvl="2" eaLnBrk="1" hangingPunct="1"/>
            <a:endParaRPr lang="pt-BR" altLang="pt-BR" sz="1600"/>
          </a:p>
          <a:p>
            <a:pPr eaLnBrk="1" hangingPunct="1"/>
            <a:r>
              <a:rPr lang="pt-BR" altLang="pt-BR" sz="2000"/>
              <a:t>Objetivo</a:t>
            </a:r>
          </a:p>
          <a:p>
            <a:pPr lvl="1" eaLnBrk="1" hangingPunct="1"/>
            <a:r>
              <a:rPr lang="pt-BR" altLang="pt-BR" sz="1800"/>
              <a:t>Garantir que exista um equilíbrio entre demandas de qualidade, escopo, tempo e custos</a:t>
            </a:r>
            <a:endParaRPr lang="pt-BR" altLang="pt-BR" b="1">
              <a:solidFill>
                <a:schemeClr val="tx2"/>
              </a:solidFill>
            </a:endParaRPr>
          </a:p>
        </p:txBody>
      </p:sp>
      <p:sp>
        <p:nvSpPr>
          <p:cNvPr id="23558" name="Retângulo 5">
            <a:extLst>
              <a:ext uri="{FF2B5EF4-FFF2-40B4-BE49-F238E27FC236}">
                <a16:creationId xmlns:a16="http://schemas.microsoft.com/office/drawing/2014/main" id="{AC50310A-8305-AF8B-4061-71F7317C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3">
            <a:extLst>
              <a:ext uri="{FF2B5EF4-FFF2-40B4-BE49-F238E27FC236}">
                <a16:creationId xmlns:a16="http://schemas.microsoft.com/office/drawing/2014/main" id="{A78AD706-D253-B9B5-40E2-05FD57C6B9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4579" name="Espaço Reservado para Número de Slide 4">
            <a:extLst>
              <a:ext uri="{FF2B5EF4-FFF2-40B4-BE49-F238E27FC236}">
                <a16:creationId xmlns:a16="http://schemas.microsoft.com/office/drawing/2014/main" id="{8A2A2117-5E67-CE56-11F3-2CD8D5078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0A3CF03-EEE0-460C-9687-15C9CC6BAB1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5B633EF0-D0DF-5991-3C5C-073F13113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Ágil de Projetos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9E61D2B-1B5D-5F61-D245-1591EA440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Valores centrais</a:t>
            </a:r>
          </a:p>
          <a:p>
            <a:pPr lvl="1" eaLnBrk="1" hangingPunct="1"/>
            <a:r>
              <a:rPr lang="pt-BR" altLang="pt-BR"/>
              <a:t>As </a:t>
            </a:r>
            <a:r>
              <a:rPr lang="pt-BR" altLang="pt-BR" b="1"/>
              <a:t>respostas às mudanças</a:t>
            </a:r>
            <a:r>
              <a:rPr lang="pt-BR" altLang="pt-BR"/>
              <a:t> são mais importantes que o segmento de um plano</a:t>
            </a:r>
          </a:p>
          <a:p>
            <a:pPr lvl="1" eaLnBrk="1" hangingPunct="1"/>
            <a:r>
              <a:rPr lang="pt-BR" altLang="pt-BR"/>
              <a:t>A </a:t>
            </a:r>
            <a:r>
              <a:rPr lang="pt-BR" altLang="pt-BR" b="1"/>
              <a:t>entrega de produtos</a:t>
            </a:r>
            <a:r>
              <a:rPr lang="pt-BR" altLang="pt-BR"/>
              <a:t> está acima da entrega de documentação</a:t>
            </a:r>
          </a:p>
          <a:p>
            <a:pPr lvl="1" eaLnBrk="1" hangingPunct="1"/>
            <a:r>
              <a:rPr lang="pt-BR" altLang="pt-BR" b="1"/>
              <a:t>Priorização da colaboração</a:t>
            </a:r>
            <a:r>
              <a:rPr lang="pt-BR" altLang="pt-BR"/>
              <a:t> do cliente sobre a negociação de contratos</a:t>
            </a:r>
          </a:p>
          <a:p>
            <a:pPr lvl="1" eaLnBrk="1" hangingPunct="1"/>
            <a:r>
              <a:rPr lang="pt-BR" altLang="pt-BR"/>
              <a:t>Os </a:t>
            </a:r>
            <a:r>
              <a:rPr lang="pt-BR" altLang="pt-BR" b="1"/>
              <a:t>indivíduos e suas interações</a:t>
            </a:r>
            <a:r>
              <a:rPr lang="pt-BR" altLang="pt-BR"/>
              <a:t> são mais importantes que os processos e ferramentas</a:t>
            </a:r>
          </a:p>
        </p:txBody>
      </p:sp>
      <p:sp>
        <p:nvSpPr>
          <p:cNvPr id="24582" name="Retângulo 5">
            <a:extLst>
              <a:ext uri="{FF2B5EF4-FFF2-40B4-BE49-F238E27FC236}">
                <a16:creationId xmlns:a16="http://schemas.microsoft.com/office/drawing/2014/main" id="{DC05BF48-F5EA-F32C-C382-8645A09B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3">
            <a:extLst>
              <a:ext uri="{FF2B5EF4-FFF2-40B4-BE49-F238E27FC236}">
                <a16:creationId xmlns:a16="http://schemas.microsoft.com/office/drawing/2014/main" id="{FA06F014-EA23-EB83-4076-75077B8A1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5603" name="Espaço Reservado para Número de Slide 4">
            <a:extLst>
              <a:ext uri="{FF2B5EF4-FFF2-40B4-BE49-F238E27FC236}">
                <a16:creationId xmlns:a16="http://schemas.microsoft.com/office/drawing/2014/main" id="{1B7498A6-36B2-86AE-31F2-5D13650FE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BA01E71-9C0B-4C60-AAD5-53D9BCA9479F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E304F1A5-1501-2957-BF55-D6245C862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Ágil de Projetos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35ACA2F-FA56-071C-32E1-BA11AD01D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Principais objetivos</a:t>
            </a:r>
          </a:p>
          <a:p>
            <a:pPr lvl="1" eaLnBrk="1" hangingPunct="1"/>
            <a:r>
              <a:rPr lang="pt-BR" altLang="pt-BR" b="1"/>
              <a:t>Inovação contínua</a:t>
            </a:r>
            <a:r>
              <a:rPr lang="pt-BR" altLang="pt-BR"/>
              <a:t>: a idéia de inovação é associada a um ambiente cuja cultura estimule o auto-gerenciamento e a autodisciplina</a:t>
            </a:r>
          </a:p>
          <a:p>
            <a:pPr lvl="1" eaLnBrk="1" hangingPunct="1"/>
            <a:r>
              <a:rPr lang="pt-BR" altLang="pt-BR" b="1"/>
              <a:t>Adaptabilidade do produto</a:t>
            </a:r>
            <a:r>
              <a:rPr lang="pt-BR" altLang="pt-BR"/>
              <a:t>: os produtos adaptáveis às novas necessidades do futuro</a:t>
            </a:r>
          </a:p>
          <a:p>
            <a:pPr lvl="1" eaLnBrk="1" hangingPunct="1"/>
            <a:r>
              <a:rPr lang="pt-BR" altLang="pt-BR" b="1"/>
              <a:t>Tempos de entrega reduzidos</a:t>
            </a:r>
            <a:r>
              <a:rPr lang="pt-BR" altLang="pt-BR"/>
              <a:t>: direcionamento preciso e capacidade técnica da equipe</a:t>
            </a:r>
          </a:p>
          <a:p>
            <a:pPr lvl="1" eaLnBrk="1" hangingPunct="1"/>
            <a:r>
              <a:rPr lang="pt-BR" altLang="pt-BR" b="1"/>
              <a:t>Capacidade de adaptação do processo e das pessoas</a:t>
            </a:r>
            <a:r>
              <a:rPr lang="pt-BR" altLang="pt-BR"/>
              <a:t>: equipe confortável com mudanças, processo leve</a:t>
            </a:r>
          </a:p>
          <a:p>
            <a:pPr lvl="1" eaLnBrk="1" hangingPunct="1"/>
            <a:r>
              <a:rPr lang="pt-BR" altLang="pt-BR" b="1"/>
              <a:t>Resultados confiáveis</a:t>
            </a:r>
            <a:r>
              <a:rPr lang="pt-BR" altLang="pt-BR"/>
              <a:t>: entrega de produtos que garantam operação, crescimento e lucratividade da empresa</a:t>
            </a:r>
          </a:p>
        </p:txBody>
      </p:sp>
      <p:sp>
        <p:nvSpPr>
          <p:cNvPr id="25606" name="Retângulo 5">
            <a:extLst>
              <a:ext uri="{FF2B5EF4-FFF2-40B4-BE49-F238E27FC236}">
                <a16:creationId xmlns:a16="http://schemas.microsoft.com/office/drawing/2014/main" id="{F8D2334A-A0E7-7549-B4FB-BDD7F1E7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Rodapé 3">
            <a:extLst>
              <a:ext uri="{FF2B5EF4-FFF2-40B4-BE49-F238E27FC236}">
                <a16:creationId xmlns:a16="http://schemas.microsoft.com/office/drawing/2014/main" id="{F602A0BC-E295-66A8-E4AB-D0DEB0DDD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6627" name="Espaço Reservado para Número de Slide 4">
            <a:extLst>
              <a:ext uri="{FF2B5EF4-FFF2-40B4-BE49-F238E27FC236}">
                <a16:creationId xmlns:a16="http://schemas.microsoft.com/office/drawing/2014/main" id="{B7091F0C-F085-2AD0-2309-D4CD4D126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D336A7A-9ECF-453E-89FB-F343501086B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2F552B1-DEF2-F960-395E-988BD04AE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Técnicas de Gerenciamento Ágil de Projetos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13132D6A-EB9D-6076-0BD2-032610C85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Foque nas pessoas</a:t>
            </a:r>
          </a:p>
          <a:p>
            <a:pPr lvl="1" eaLnBrk="1" hangingPunct="1"/>
            <a:r>
              <a:rPr lang="pt-BR" altLang="pt-BR"/>
              <a:t>As pessoas e a maneira como interagem são determinantes mais importantes para o sucesso de um projeto</a:t>
            </a:r>
          </a:p>
          <a:p>
            <a:pPr eaLnBrk="1" hangingPunct="1"/>
            <a:r>
              <a:rPr lang="pt-BR" altLang="pt-BR"/>
              <a:t>Organize seu projeto em iterações</a:t>
            </a:r>
          </a:p>
          <a:p>
            <a:pPr lvl="1" eaLnBrk="1" hangingPunct="1"/>
            <a:r>
              <a:rPr lang="pt-BR" altLang="pt-BR"/>
              <a:t>Curtos períodos de tempo onde ao seu final chega-se a um objetivo específico</a:t>
            </a:r>
          </a:p>
          <a:p>
            <a:pPr eaLnBrk="1" hangingPunct="1"/>
            <a:r>
              <a:rPr lang="pt-BR" altLang="pt-BR"/>
              <a:t>Estabeleça marco de entrega final somente se for realmente necessário</a:t>
            </a:r>
          </a:p>
        </p:txBody>
      </p:sp>
      <p:sp>
        <p:nvSpPr>
          <p:cNvPr id="26630" name="Retângulo 5">
            <a:extLst>
              <a:ext uri="{FF2B5EF4-FFF2-40B4-BE49-F238E27FC236}">
                <a16:creationId xmlns:a16="http://schemas.microsoft.com/office/drawing/2014/main" id="{8259C05B-1B6E-3AF1-8617-A1652367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Rodapé 3">
            <a:extLst>
              <a:ext uri="{FF2B5EF4-FFF2-40B4-BE49-F238E27FC236}">
                <a16:creationId xmlns:a16="http://schemas.microsoft.com/office/drawing/2014/main" id="{668AE3CF-33E3-FEE2-9590-2ABAA50C71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7651" name="Espaço Reservado para Número de Slide 4">
            <a:extLst>
              <a:ext uri="{FF2B5EF4-FFF2-40B4-BE49-F238E27FC236}">
                <a16:creationId xmlns:a16="http://schemas.microsoft.com/office/drawing/2014/main" id="{0278FC67-5D8F-5B98-F73A-46FB172F4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0B7E029-3DE3-4B0C-8CB6-1F534DD80F41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8934D59-72DC-51ED-0D8B-11CD739B6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Técnicas de Gerenciamento Ágil de Projetos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A5364195-5035-577F-C572-17CEA253A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Tenha um plano de projeto de alto nível</a:t>
            </a:r>
          </a:p>
          <a:p>
            <a:pPr lvl="1" eaLnBrk="1" hangingPunct="1"/>
            <a:r>
              <a:rPr lang="pt-BR" altLang="pt-BR"/>
              <a:t>Principais dependências externas, iterações planejadas e uma estimativa de término (se possível)</a:t>
            </a:r>
          </a:p>
          <a:p>
            <a:pPr eaLnBrk="1" hangingPunct="1"/>
            <a:r>
              <a:rPr lang="pt-BR" altLang="pt-BR"/>
              <a:t>Crie planos de iteração detalhados com base no JIT (Just In Time)</a:t>
            </a:r>
          </a:p>
          <a:p>
            <a:pPr lvl="1" eaLnBrk="1" hangingPunct="1"/>
            <a:r>
              <a:rPr lang="pt-BR" altLang="pt-BR"/>
              <a:t>Você só pode planejar precisamente com algumas semanas de antecedência da realização</a:t>
            </a:r>
          </a:p>
          <a:p>
            <a:pPr eaLnBrk="1" hangingPunct="1"/>
            <a:r>
              <a:rPr lang="pt-BR" altLang="pt-BR"/>
              <a:t>Envolva todos da equipe no planejamento</a:t>
            </a:r>
          </a:p>
          <a:p>
            <a:pPr lvl="1" eaLnBrk="1" hangingPunct="1"/>
            <a:r>
              <a:rPr lang="pt-BR" altLang="pt-BR"/>
              <a:t>Planejar as próprias atividades</a:t>
            </a:r>
          </a:p>
        </p:txBody>
      </p:sp>
      <p:sp>
        <p:nvSpPr>
          <p:cNvPr id="27654" name="Retângulo 5">
            <a:extLst>
              <a:ext uri="{FF2B5EF4-FFF2-40B4-BE49-F238E27FC236}">
                <a16:creationId xmlns:a16="http://schemas.microsoft.com/office/drawing/2014/main" id="{AB328861-413C-5F2E-426A-75DE82D1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Rodapé 3">
            <a:extLst>
              <a:ext uri="{FF2B5EF4-FFF2-40B4-BE49-F238E27FC236}">
                <a16:creationId xmlns:a16="http://schemas.microsoft.com/office/drawing/2014/main" id="{192DDE7F-F3E6-384D-F7A6-817AADB99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8675" name="Espaço Reservado para Número de Slide 4">
            <a:extLst>
              <a:ext uri="{FF2B5EF4-FFF2-40B4-BE49-F238E27FC236}">
                <a16:creationId xmlns:a16="http://schemas.microsoft.com/office/drawing/2014/main" id="{BFFB6600-5D79-2A19-645E-9A95BE45E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916FA4-29C9-4AE5-BF09-F82D1CCB654B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67F331E-E647-FB13-2C15-B9FE37B86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Técnicas de Gerenciamento Ágil de Projetos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B5A7103-BA92-C4C4-9FC1-B530E6BDF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 pessoas deveriam escolher seu trabalho ao invés de serem mandadas para fazê-lo</a:t>
            </a:r>
          </a:p>
          <a:p>
            <a:pPr lvl="1" eaLnBrk="1" hangingPunct="1"/>
            <a:r>
              <a:rPr lang="pt-BR" altLang="pt-BR"/>
              <a:t>Organizar o próprio trabalho</a:t>
            </a:r>
          </a:p>
          <a:p>
            <a:pPr eaLnBrk="1" hangingPunct="1"/>
            <a:r>
              <a:rPr lang="pt-BR" altLang="pt-BR"/>
              <a:t>Faça estimativa de coisas pequenas</a:t>
            </a:r>
          </a:p>
          <a:p>
            <a:pPr lvl="1" eaLnBrk="1" hangingPunct="1"/>
            <a:r>
              <a:rPr lang="pt-BR" altLang="pt-BR"/>
              <a:t>É mais fácil fazer a estimativa de um trabalho que levará apenas um dia do que estimar algo que levará um mês.</a:t>
            </a:r>
          </a:p>
          <a:p>
            <a:pPr eaLnBrk="1" hangingPunct="1"/>
            <a:r>
              <a:rPr lang="pt-BR" altLang="pt-BR"/>
              <a:t>As pessoas deveriam estimar seu próprio trabalho</a:t>
            </a:r>
          </a:p>
          <a:p>
            <a:pPr lvl="1" eaLnBrk="1" hangingPunct="1"/>
            <a:r>
              <a:rPr lang="pt-BR" altLang="pt-BR"/>
              <a:t>As melhores estimativas vêm de baixo para cima e não de cima para baixo</a:t>
            </a:r>
          </a:p>
        </p:txBody>
      </p:sp>
      <p:sp>
        <p:nvSpPr>
          <p:cNvPr id="28678" name="Retângulo 5">
            <a:extLst>
              <a:ext uri="{FF2B5EF4-FFF2-40B4-BE49-F238E27FC236}">
                <a16:creationId xmlns:a16="http://schemas.microsoft.com/office/drawing/2014/main" id="{691BC48F-5F8C-79E7-1A15-872E5FD3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Rodapé 3">
            <a:extLst>
              <a:ext uri="{FF2B5EF4-FFF2-40B4-BE49-F238E27FC236}">
                <a16:creationId xmlns:a16="http://schemas.microsoft.com/office/drawing/2014/main" id="{00105F96-8C24-8D0E-C41C-67BBEF302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9699" name="Espaço Reservado para Número de Slide 4">
            <a:extLst>
              <a:ext uri="{FF2B5EF4-FFF2-40B4-BE49-F238E27FC236}">
                <a16:creationId xmlns:a16="http://schemas.microsoft.com/office/drawing/2014/main" id="{E792598F-6345-DF68-E3BF-69563D9E87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9DEAF9D-FF82-49A7-8E3D-06C5E67E505F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60A729A-29A2-9922-D585-0B116A69B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Ágil de Projetos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6A501F67-D303-AD77-CCC6-BBCD6AFFE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Ambientes onde pode apresentar problemas</a:t>
            </a:r>
          </a:p>
          <a:p>
            <a:pPr lvl="1" eaLnBrk="1" hangingPunct="1"/>
            <a:r>
              <a:rPr lang="pt-BR" altLang="pt-BR"/>
              <a:t>Cultura da documentação</a:t>
            </a:r>
          </a:p>
          <a:p>
            <a:pPr lvl="1" eaLnBrk="1" hangingPunct="1"/>
            <a:r>
              <a:rPr lang="pt-BR" altLang="pt-BR"/>
              <a:t>Dificuldade para aceitar mudanças</a:t>
            </a:r>
          </a:p>
          <a:p>
            <a:pPr lvl="1" eaLnBrk="1" hangingPunct="1"/>
            <a:r>
              <a:rPr lang="pt-BR" altLang="pt-BR"/>
              <a:t>Demora para obtenção da realimentação</a:t>
            </a:r>
          </a:p>
          <a:p>
            <a:pPr lvl="1" eaLnBrk="1" hangingPunct="1"/>
            <a:r>
              <a:rPr lang="pt-BR" altLang="pt-BR"/>
              <a:t>Resistência cultural</a:t>
            </a:r>
          </a:p>
        </p:txBody>
      </p:sp>
      <p:sp>
        <p:nvSpPr>
          <p:cNvPr id="29702" name="Retângulo 5">
            <a:extLst>
              <a:ext uri="{FF2B5EF4-FFF2-40B4-BE49-F238E27FC236}">
                <a16:creationId xmlns:a16="http://schemas.microsoft.com/office/drawing/2014/main" id="{F9EB95CC-9203-E776-9040-EE0BECAF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3">
            <a:extLst>
              <a:ext uri="{FF2B5EF4-FFF2-40B4-BE49-F238E27FC236}">
                <a16:creationId xmlns:a16="http://schemas.microsoft.com/office/drawing/2014/main" id="{6BC34C60-2DED-C163-5AE2-6CC65E5785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0723" name="Espaço Reservado para Número de Slide 4">
            <a:extLst>
              <a:ext uri="{FF2B5EF4-FFF2-40B4-BE49-F238E27FC236}">
                <a16:creationId xmlns:a16="http://schemas.microsoft.com/office/drawing/2014/main" id="{E6660A1C-7AFC-12BC-B6C6-924BAF417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B047ACA-0143-4DD4-BFD3-C4A40C8F090A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756A648E-CA09-EB93-D6BB-31001C3DD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Ágil de Projetos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9A699D3-E964-1E4B-B5F0-39F8D1C33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Críticas</a:t>
            </a:r>
          </a:p>
          <a:p>
            <a:pPr lvl="1" eaLnBrk="1" hangingPunct="1"/>
            <a:r>
              <a:rPr lang="pt-BR" altLang="pt-BR"/>
              <a:t>Dificuldade de manutenção pela falta de documentação</a:t>
            </a:r>
          </a:p>
          <a:p>
            <a:pPr lvl="1" eaLnBrk="1" hangingPunct="1"/>
            <a:r>
              <a:rPr lang="pt-BR" altLang="pt-BR"/>
              <a:t>Efetividade da programação em pares: custo x benefício</a:t>
            </a:r>
          </a:p>
          <a:p>
            <a:pPr lvl="1" eaLnBrk="1" hangingPunct="1"/>
            <a:r>
              <a:rPr lang="pt-BR" altLang="pt-BR"/>
              <a:t>Dificuldade de se ter o cliente no local</a:t>
            </a:r>
          </a:p>
          <a:p>
            <a:pPr lvl="1" eaLnBrk="1" hangingPunct="1"/>
            <a:r>
              <a:rPr lang="pt-BR" altLang="pt-BR"/>
              <a:t>Dificuldade de estabelecer contrato com escopo variável</a:t>
            </a:r>
          </a:p>
          <a:p>
            <a:pPr lvl="1" eaLnBrk="1" hangingPunct="1"/>
            <a:r>
              <a:rPr lang="pt-BR" altLang="pt-BR"/>
              <a:t>Requer colaboração e confiança entre equipe e cliente</a:t>
            </a:r>
          </a:p>
        </p:txBody>
      </p:sp>
      <p:sp>
        <p:nvSpPr>
          <p:cNvPr id="30726" name="Retângulo 5">
            <a:extLst>
              <a:ext uri="{FF2B5EF4-FFF2-40B4-BE49-F238E27FC236}">
                <a16:creationId xmlns:a16="http://schemas.microsoft.com/office/drawing/2014/main" id="{D543A6E8-5777-1F1F-BC5C-D7C40D59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Rodapé 4">
            <a:extLst>
              <a:ext uri="{FF2B5EF4-FFF2-40B4-BE49-F238E27FC236}">
                <a16:creationId xmlns:a16="http://schemas.microsoft.com/office/drawing/2014/main" id="{DC7B2754-6C60-12EF-92B3-363137BFF2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1747" name="Espaço Reservado para Número de Slide 5">
            <a:extLst>
              <a:ext uri="{FF2B5EF4-FFF2-40B4-BE49-F238E27FC236}">
                <a16:creationId xmlns:a16="http://schemas.microsoft.com/office/drawing/2014/main" id="{C7AEA98A-0C72-0B71-6761-357E48DE9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7C01C6-ADEE-4DDA-9F0C-F18BEAC88646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43C9B6B-4D95-33F4-34AB-520DC8477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sz="2800"/>
              <a:t>Abordagem Clássica </a:t>
            </a:r>
            <a:r>
              <a:rPr lang="pt-BR" altLang="pt-BR" sz="2800" i="1"/>
              <a:t>vs.</a:t>
            </a:r>
            <a:r>
              <a:rPr lang="pt-BR" altLang="pt-BR" sz="2800"/>
              <a:t> Abordagem Ágil</a:t>
            </a:r>
          </a:p>
        </p:txBody>
      </p:sp>
      <p:graphicFrame>
        <p:nvGraphicFramePr>
          <p:cNvPr id="100360" name="Group 8">
            <a:extLst>
              <a:ext uri="{FF2B5EF4-FFF2-40B4-BE49-F238E27FC236}">
                <a16:creationId xmlns:a16="http://schemas.microsoft.com/office/drawing/2014/main" id="{AB5C260C-DC68-FEA0-AA5B-320F3BD7585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97063"/>
          <a:ext cx="7620000" cy="37417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7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Clássica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Ágil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Desenvolvedor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hábil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ágil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Cliente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pouco envolvido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comprometido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Requisitos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conhecidos, estáveis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emergentes, mutáveis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Retrabalho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caro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barato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Planejamento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direciona resultados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resultados o direcionam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Foco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grandes projetos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projetos de natureza exploratória e inovadores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Objetivo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controlar, em busca de alcançar o planejado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CC0000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simplificar processo de desenvolvimento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786" name="Retângulo 51">
            <a:extLst>
              <a:ext uri="{FF2B5EF4-FFF2-40B4-BE49-F238E27FC236}">
                <a16:creationId xmlns:a16="http://schemas.microsoft.com/office/drawing/2014/main" id="{25948670-5C63-ECC6-76E4-805078D6C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3">
            <a:extLst>
              <a:ext uri="{FF2B5EF4-FFF2-40B4-BE49-F238E27FC236}">
                <a16:creationId xmlns:a16="http://schemas.microsoft.com/office/drawing/2014/main" id="{4F8CB184-06BF-42F9-28BF-C8E7B8C9E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2771" name="Espaço Reservado para Número de Slide 4">
            <a:extLst>
              <a:ext uri="{FF2B5EF4-FFF2-40B4-BE49-F238E27FC236}">
                <a16:creationId xmlns:a16="http://schemas.microsoft.com/office/drawing/2014/main" id="{8B5E8564-B58B-CA69-1A3F-D49D70BDC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A3DF8CC-B358-46D0-B406-A6CFAAF55E48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7768931B-BFFB-59AD-5E44-5C657E882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sz="2800"/>
              <a:t>Abordagem Clássica </a:t>
            </a:r>
            <a:r>
              <a:rPr lang="pt-BR" altLang="pt-BR" sz="2800" i="1"/>
              <a:t>vs.</a:t>
            </a:r>
            <a:r>
              <a:rPr lang="pt-BR" altLang="pt-BR" sz="2800"/>
              <a:t> Abordagem Ágil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3501789-2460-4290-9F29-4762126AB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Ciclo de vida ágil é semelhante ao clássico</a:t>
            </a:r>
          </a:p>
          <a:p>
            <a:pPr lvl="1" eaLnBrk="1" hangingPunct="1"/>
            <a:r>
              <a:rPr lang="pt-BR" altLang="pt-BR"/>
              <a:t>Define o que o cliente quer e inicia o projeto</a:t>
            </a:r>
          </a:p>
          <a:p>
            <a:pPr lvl="1" eaLnBrk="1" hangingPunct="1"/>
            <a:r>
              <a:rPr lang="pt-BR" altLang="pt-BR"/>
              <a:t>Planeja o projeto, calculando o esforço</a:t>
            </a:r>
          </a:p>
          <a:p>
            <a:pPr lvl="1" eaLnBrk="1" hangingPunct="1"/>
            <a:r>
              <a:rPr lang="pt-BR" altLang="pt-BR"/>
              <a:t>Executa o plano, construindo a solução</a:t>
            </a:r>
          </a:p>
          <a:p>
            <a:pPr lvl="1" eaLnBrk="1" hangingPunct="1"/>
            <a:r>
              <a:rPr lang="pt-BR" altLang="pt-BR"/>
              <a:t>Monitora resultados e entrega ao cliente</a:t>
            </a:r>
          </a:p>
        </p:txBody>
      </p:sp>
      <p:sp>
        <p:nvSpPr>
          <p:cNvPr id="32774" name="Retângulo 5">
            <a:extLst>
              <a:ext uri="{FF2B5EF4-FFF2-40B4-BE49-F238E27FC236}">
                <a16:creationId xmlns:a16="http://schemas.microsoft.com/office/drawing/2014/main" id="{531E0B4C-9200-ECAA-105A-E342E802A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0400493-0EF4-6776-0EB8-06F6C82B3A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/>
              <a:t>Motivação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5AAAEA2-393A-F137-528D-847AE511C7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Scrum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Rodapé 3">
            <a:extLst>
              <a:ext uri="{FF2B5EF4-FFF2-40B4-BE49-F238E27FC236}">
                <a16:creationId xmlns:a16="http://schemas.microsoft.com/office/drawing/2014/main" id="{244B4496-6264-15E3-9CBA-D0E354BFE5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4819" name="Espaço Reservado para Número de Slide 4">
            <a:extLst>
              <a:ext uri="{FF2B5EF4-FFF2-40B4-BE49-F238E27FC236}">
                <a16:creationId xmlns:a16="http://schemas.microsoft.com/office/drawing/2014/main" id="{8BEF6712-95A3-E137-0840-957A2E753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22C1279-BA59-465C-85BC-E7C492DBB271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7D09D200-E09E-3B51-D74A-EB63D4368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Scrum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A6668BB-18F5-1D48-743B-8425B0373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Uma alternativa de utilizar métodos ágeis na gerência de projetos</a:t>
            </a:r>
          </a:p>
          <a:p>
            <a:pPr eaLnBrk="1" hangingPunct="1"/>
            <a:r>
              <a:rPr lang="pt-BR" altLang="pt-BR"/>
              <a:t>Pode ser aplicável a qualquer tipo de projeto</a:t>
            </a:r>
          </a:p>
          <a:p>
            <a:pPr eaLnBrk="1" hangingPunct="1"/>
            <a:r>
              <a:rPr lang="pt-BR" altLang="pt-BR"/>
              <a:t>É simples</a:t>
            </a:r>
          </a:p>
          <a:p>
            <a:pPr lvl="1" eaLnBrk="1" hangingPunct="1"/>
            <a:r>
              <a:rPr lang="pt-BR" altLang="pt-BR"/>
              <a:t>Processo, artefatos e regras são poucos e fáceis de entender</a:t>
            </a:r>
          </a:p>
          <a:p>
            <a:pPr lvl="1" eaLnBrk="1" hangingPunct="1"/>
            <a:r>
              <a:rPr lang="pt-BR" altLang="pt-BR"/>
              <a:t>A simplicidade pode ser decepcionante aos acostumados com metodologias clássicas</a:t>
            </a:r>
          </a:p>
        </p:txBody>
      </p:sp>
      <p:sp>
        <p:nvSpPr>
          <p:cNvPr id="34822" name="Retângulo 5">
            <a:extLst>
              <a:ext uri="{FF2B5EF4-FFF2-40B4-BE49-F238E27FC236}">
                <a16:creationId xmlns:a16="http://schemas.microsoft.com/office/drawing/2014/main" id="{042F2856-BBFA-9676-1094-AE6DE49E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Rodapé 3">
            <a:extLst>
              <a:ext uri="{FF2B5EF4-FFF2-40B4-BE49-F238E27FC236}">
                <a16:creationId xmlns:a16="http://schemas.microsoft.com/office/drawing/2014/main" id="{CC889216-EF54-EE45-FAAE-3E303B72A1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5843" name="Espaço Reservado para Número de Slide 4">
            <a:extLst>
              <a:ext uri="{FF2B5EF4-FFF2-40B4-BE49-F238E27FC236}">
                <a16:creationId xmlns:a16="http://schemas.microsoft.com/office/drawing/2014/main" id="{FC2C2FDE-EC95-7A5F-F10E-0B2373C96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CB4230A-AFA7-4BCA-B796-F89B3E694CD2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28888F2-EB1A-199A-B053-6C41BCDA0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Scrum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13AE2AC2-1606-5597-CA6A-F6D5B6226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Não é um método prescritivo</a:t>
            </a:r>
          </a:p>
          <a:p>
            <a:pPr lvl="1" eaLnBrk="1" hangingPunct="1"/>
            <a:r>
              <a:rPr lang="pt-BR" altLang="pt-BR"/>
              <a:t>Não define previamente o que deve ser feito em cada situação</a:t>
            </a:r>
          </a:p>
          <a:p>
            <a:pPr lvl="1" eaLnBrk="1" hangingPunct="1"/>
            <a:r>
              <a:rPr lang="pt-BR" altLang="pt-BR"/>
              <a:t>Projetos complexos não permitem prever todos os eventos</a:t>
            </a:r>
          </a:p>
          <a:p>
            <a:pPr eaLnBrk="1" hangingPunct="1"/>
            <a:r>
              <a:rPr lang="pt-BR" altLang="pt-BR"/>
              <a:t>Define um </a:t>
            </a:r>
            <a:r>
              <a:rPr lang="pt-BR" altLang="pt-BR" i="1"/>
              <a:t>framework</a:t>
            </a:r>
            <a:r>
              <a:rPr lang="pt-BR" altLang="pt-BR"/>
              <a:t> e um conjunto de práticas</a:t>
            </a:r>
          </a:p>
          <a:p>
            <a:pPr eaLnBrk="1" hangingPunct="1"/>
            <a:r>
              <a:rPr lang="pt-BR" altLang="pt-BR"/>
              <a:t>Aplica o senso comum</a:t>
            </a:r>
          </a:p>
          <a:p>
            <a:pPr lvl="1" eaLnBrk="1" hangingPunct="1"/>
            <a:r>
              <a:rPr lang="pt-BR" altLang="pt-BR"/>
              <a:t>Combinação de experiência, treinamento, confiança e inteligência de toda a equipe</a:t>
            </a:r>
          </a:p>
          <a:p>
            <a:pPr lvl="1" eaLnBrk="1" hangingPunct="1"/>
            <a:r>
              <a:rPr lang="pt-BR" altLang="pt-BR"/>
              <a:t>Senso comum em vez do senso de uma única pessoa é uma das razões do sucesso do Scrum</a:t>
            </a:r>
          </a:p>
        </p:txBody>
      </p:sp>
      <p:sp>
        <p:nvSpPr>
          <p:cNvPr id="35846" name="Retângulo 5">
            <a:extLst>
              <a:ext uri="{FF2B5EF4-FFF2-40B4-BE49-F238E27FC236}">
                <a16:creationId xmlns:a16="http://schemas.microsoft.com/office/drawing/2014/main" id="{68FFDCE1-6B2D-2DE1-8B48-B8980D26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Rodapé 3">
            <a:extLst>
              <a:ext uri="{FF2B5EF4-FFF2-40B4-BE49-F238E27FC236}">
                <a16:creationId xmlns:a16="http://schemas.microsoft.com/office/drawing/2014/main" id="{F1ACB0D3-F183-8E2D-21CB-2D4277A91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6867" name="Espaço Reservado para Número de Slide 4">
            <a:extLst>
              <a:ext uri="{FF2B5EF4-FFF2-40B4-BE49-F238E27FC236}">
                <a16:creationId xmlns:a16="http://schemas.microsoft.com/office/drawing/2014/main" id="{CDE547E5-F578-68DA-03B9-2D2AA7E67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3163D0-FC5A-40D8-8F17-6579C1943525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E6BADE97-78C4-2EDC-A3AB-9E8F438D6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Fases</a:t>
            </a:r>
          </a:p>
        </p:txBody>
      </p:sp>
      <p:pic>
        <p:nvPicPr>
          <p:cNvPr id="36869" name="Picture 7">
            <a:extLst>
              <a:ext uri="{FF2B5EF4-FFF2-40B4-BE49-F238E27FC236}">
                <a16:creationId xmlns:a16="http://schemas.microsoft.com/office/drawing/2014/main" id="{1C234065-8073-3091-82DE-3248F296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1"/>
          <a:stretch>
            <a:fillRect/>
          </a:stretch>
        </p:blipFill>
        <p:spPr bwMode="auto">
          <a:xfrm>
            <a:off x="2133600" y="1905000"/>
            <a:ext cx="7010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9">
            <a:extLst>
              <a:ext uri="{FF2B5EF4-FFF2-40B4-BE49-F238E27FC236}">
                <a16:creationId xmlns:a16="http://schemas.microsoft.com/office/drawing/2014/main" id="{882E976D-CDAB-121B-1044-8378A6E13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83613" cy="4525963"/>
          </a:xfrm>
          <a:noFill/>
        </p:spPr>
        <p:txBody>
          <a:bodyPr/>
          <a:lstStyle/>
          <a:p>
            <a:pPr eaLnBrk="1" hangingPunct="1"/>
            <a:r>
              <a:rPr lang="pt-BR" altLang="pt-BR"/>
              <a:t>Planejamento</a:t>
            </a:r>
          </a:p>
          <a:p>
            <a:pPr eaLnBrk="1" hangingPunct="1"/>
            <a:r>
              <a:rPr lang="pt-BR" altLang="pt-BR"/>
              <a:t>Sprints (Período de tempo)</a:t>
            </a:r>
          </a:p>
          <a:p>
            <a:pPr lvl="1" eaLnBrk="1" hangingPunct="1"/>
            <a:r>
              <a:rPr lang="pt-BR" altLang="pt-BR"/>
              <a:t>Reuniões Diárias</a:t>
            </a:r>
          </a:p>
          <a:p>
            <a:pPr lvl="1" eaLnBrk="1" hangingPunct="1"/>
            <a:r>
              <a:rPr lang="pt-BR" altLang="pt-BR"/>
              <a:t>Revisão</a:t>
            </a:r>
          </a:p>
          <a:p>
            <a:pPr lvl="1" eaLnBrk="1" hangingPunct="1"/>
            <a:r>
              <a:rPr lang="pt-BR" altLang="pt-BR"/>
              <a:t>Retrospectivas</a:t>
            </a:r>
          </a:p>
          <a:p>
            <a:pPr eaLnBrk="1" hangingPunct="1"/>
            <a:r>
              <a:rPr lang="pt-BR" altLang="pt-BR"/>
              <a:t>Encerramento</a:t>
            </a:r>
          </a:p>
        </p:txBody>
      </p:sp>
      <p:sp>
        <p:nvSpPr>
          <p:cNvPr id="36871" name="Retângulo 6">
            <a:extLst>
              <a:ext uri="{FF2B5EF4-FFF2-40B4-BE49-F238E27FC236}">
                <a16:creationId xmlns:a16="http://schemas.microsoft.com/office/drawing/2014/main" id="{0967A7DA-5CD7-D960-2576-0AC3ACD6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3">
            <a:extLst>
              <a:ext uri="{FF2B5EF4-FFF2-40B4-BE49-F238E27FC236}">
                <a16:creationId xmlns:a16="http://schemas.microsoft.com/office/drawing/2014/main" id="{CA138045-82BD-65E1-616F-9E655068C5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7891" name="Espaço Reservado para Número de Slide 4">
            <a:extLst>
              <a:ext uri="{FF2B5EF4-FFF2-40B4-BE49-F238E27FC236}">
                <a16:creationId xmlns:a16="http://schemas.microsoft.com/office/drawing/2014/main" id="{CA4D6DAD-B7A8-B379-84EB-1554BEB93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46FE91-E1FB-4F61-838F-280FCD2E1B4E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5A82641-72CC-53B7-CEB8-57F8E769A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Relativamente curto</a:t>
            </a:r>
          </a:p>
          <a:p>
            <a:pPr eaLnBrk="1" hangingPunct="1"/>
            <a:r>
              <a:rPr lang="pt-BR" altLang="pt-BR"/>
              <a:t>Projeto da arquitetura do sistema</a:t>
            </a:r>
          </a:p>
          <a:p>
            <a:pPr eaLnBrk="1" hangingPunct="1"/>
            <a:r>
              <a:rPr lang="pt-BR" altLang="pt-BR"/>
              <a:t>Estimativas de datas e custos</a:t>
            </a:r>
          </a:p>
          <a:p>
            <a:pPr eaLnBrk="1" hangingPunct="1"/>
            <a:r>
              <a:rPr lang="pt-BR" altLang="pt-BR"/>
              <a:t>Criação do </a:t>
            </a:r>
            <a:r>
              <a:rPr lang="pt-BR" altLang="pt-BR" i="1"/>
              <a:t>backlog (pendências)</a:t>
            </a:r>
          </a:p>
          <a:p>
            <a:pPr lvl="1" eaLnBrk="1" hangingPunct="1"/>
            <a:r>
              <a:rPr lang="pt-BR" altLang="pt-BR"/>
              <a:t>Participação de clientes e outros departamentos</a:t>
            </a:r>
          </a:p>
          <a:p>
            <a:pPr lvl="2" eaLnBrk="1" hangingPunct="1"/>
            <a:r>
              <a:rPr lang="pt-BR" altLang="pt-BR"/>
              <a:t>Levantamento dos requisitos e atribuição de prioridades</a:t>
            </a:r>
          </a:p>
          <a:p>
            <a:pPr eaLnBrk="1" hangingPunct="1"/>
            <a:r>
              <a:rPr lang="pt-BR" altLang="pt-BR"/>
              <a:t>Definição de equipes e seus líderes</a:t>
            </a:r>
          </a:p>
          <a:p>
            <a:pPr eaLnBrk="1" hangingPunct="1"/>
            <a:r>
              <a:rPr lang="pt-BR" altLang="pt-BR"/>
              <a:t>Definição de pacotes a serem desenvolvidos</a:t>
            </a: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AAF1EA51-51FA-610E-232B-C72673FA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Planejamento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2139D9F4-5978-EEEB-E25A-0F42F18D9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529013"/>
            <a:ext cx="874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>
                <a:latin typeface="Tahoma" panose="020B0604030504040204" pitchFamily="34" charset="0"/>
              </a:rPr>
              <a:t>Backlog</a:t>
            </a:r>
          </a:p>
        </p:txBody>
      </p:sp>
      <p:pic>
        <p:nvPicPr>
          <p:cNvPr id="37895" name="Picture 4">
            <a:extLst>
              <a:ext uri="{FF2B5EF4-FFF2-40B4-BE49-F238E27FC236}">
                <a16:creationId xmlns:a16="http://schemas.microsoft.com/office/drawing/2014/main" id="{28EC387D-3862-B008-364E-A7D1BC5A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00213"/>
            <a:ext cx="15446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tângulo 7">
            <a:extLst>
              <a:ext uri="{FF2B5EF4-FFF2-40B4-BE49-F238E27FC236}">
                <a16:creationId xmlns:a16="http://schemas.microsoft.com/office/drawing/2014/main" id="{5953571D-51B4-31A5-D8CC-15C13D07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Rodapé 3">
            <a:extLst>
              <a:ext uri="{FF2B5EF4-FFF2-40B4-BE49-F238E27FC236}">
                <a16:creationId xmlns:a16="http://schemas.microsoft.com/office/drawing/2014/main" id="{43F2CEB9-0A2C-155D-91C0-5CD77389F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8915" name="Espaço Reservado para Número de Slide 4">
            <a:extLst>
              <a:ext uri="{FF2B5EF4-FFF2-40B4-BE49-F238E27FC236}">
                <a16:creationId xmlns:a16="http://schemas.microsoft.com/office/drawing/2014/main" id="{9E5FBD1B-62EC-145F-6E30-2A300BC9E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08FCCD5-6334-4A8E-89A4-BD79040DCD9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C4D6046A-5A41-9F03-A0FB-2038B95B6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Sprint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5713EFE-F983-AA0A-E137-97A4F4C3E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1325"/>
            <a:ext cx="5791200" cy="4525963"/>
          </a:xfrm>
        </p:spPr>
        <p:txBody>
          <a:bodyPr/>
          <a:lstStyle/>
          <a:p>
            <a:pPr eaLnBrk="1" hangingPunct="1"/>
            <a:r>
              <a:rPr lang="pt-BR" altLang="pt-BR"/>
              <a:t>O time recebe uma parte do </a:t>
            </a:r>
            <a:r>
              <a:rPr lang="pt-BR" altLang="pt-BR" i="1"/>
              <a:t>backlog</a:t>
            </a:r>
            <a:r>
              <a:rPr lang="pt-BR" altLang="pt-BR"/>
              <a:t> para desenvolvimento </a:t>
            </a:r>
          </a:p>
          <a:p>
            <a:pPr lvl="1" eaLnBrk="1" hangingPunct="1"/>
            <a:r>
              <a:rPr lang="pt-BR" altLang="pt-BR"/>
              <a:t>O backlog não sofrerá modificações durante o Sprint</a:t>
            </a:r>
          </a:p>
          <a:p>
            <a:pPr eaLnBrk="1" hangingPunct="1"/>
            <a:r>
              <a:rPr lang="pt-BR" altLang="pt-BR"/>
              <a:t>Duração de 1 a 4 semanas</a:t>
            </a:r>
          </a:p>
          <a:p>
            <a:pPr eaLnBrk="1" hangingPunct="1"/>
            <a:r>
              <a:rPr lang="pt-BR" altLang="pt-BR"/>
              <a:t>Sempre apresentam um executável ao final</a:t>
            </a:r>
          </a:p>
        </p:txBody>
      </p:sp>
      <p:pic>
        <p:nvPicPr>
          <p:cNvPr id="38918" name="Picture 4">
            <a:extLst>
              <a:ext uri="{FF2B5EF4-FFF2-40B4-BE49-F238E27FC236}">
                <a16:creationId xmlns:a16="http://schemas.microsoft.com/office/drawing/2014/main" id="{28300289-9418-2DFB-71F7-4BFB4961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828800"/>
            <a:ext cx="2368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tângulo 6">
            <a:extLst>
              <a:ext uri="{FF2B5EF4-FFF2-40B4-BE49-F238E27FC236}">
                <a16:creationId xmlns:a16="http://schemas.microsoft.com/office/drawing/2014/main" id="{E01231F5-B2B3-F460-8791-47F8BD84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Rodapé 3">
            <a:extLst>
              <a:ext uri="{FF2B5EF4-FFF2-40B4-BE49-F238E27FC236}">
                <a16:creationId xmlns:a16="http://schemas.microsoft.com/office/drawing/2014/main" id="{F339D57E-D5B2-0C4C-B240-2470C3AD3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9939" name="Espaço Reservado para Número de Slide 4">
            <a:extLst>
              <a:ext uri="{FF2B5EF4-FFF2-40B4-BE49-F238E27FC236}">
                <a16:creationId xmlns:a16="http://schemas.microsoft.com/office/drawing/2014/main" id="{0231C0D6-5B50-EC73-71C9-8A88D80E0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2AE96E7-0139-4DF3-A3C3-CFB5086067D3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C81185A6-7EB4-C20D-A8F5-E2040A304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Sprint - Reuniões Diárias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A0FD9DF3-D77F-0EF5-C47C-FA43E50AE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Cerca de 15 minutos de duração</a:t>
            </a:r>
          </a:p>
          <a:p>
            <a:pPr eaLnBrk="1" hangingPunct="1"/>
            <a:r>
              <a:rPr lang="pt-BR" altLang="pt-BR"/>
              <a:t>Todos respondem às perguntas:</a:t>
            </a:r>
          </a:p>
          <a:p>
            <a:pPr lvl="1" eaLnBrk="1" hangingPunct="1"/>
            <a:r>
              <a:rPr lang="pt-BR" altLang="pt-BR"/>
              <a:t>O que você realizou desde a última reunião?</a:t>
            </a:r>
          </a:p>
          <a:p>
            <a:pPr lvl="1" eaLnBrk="1" hangingPunct="1"/>
            <a:r>
              <a:rPr lang="pt-BR" altLang="pt-BR"/>
              <a:t>Quais problemas você enfrentou?</a:t>
            </a:r>
          </a:p>
          <a:p>
            <a:pPr lvl="1" eaLnBrk="1" hangingPunct="1"/>
            <a:r>
              <a:rPr lang="pt-BR" altLang="pt-BR"/>
              <a:t>Em que você trabalhará até a próxima reunião? </a:t>
            </a:r>
          </a:p>
          <a:p>
            <a:pPr eaLnBrk="1" hangingPunct="1"/>
            <a:r>
              <a:rPr lang="pt-BR" altLang="pt-BR"/>
              <a:t>Benefícios:</a:t>
            </a:r>
          </a:p>
          <a:p>
            <a:pPr lvl="1" eaLnBrk="1" hangingPunct="1"/>
            <a:r>
              <a:rPr lang="pt-BR" altLang="pt-BR"/>
              <a:t>Maior integração entre os membros da equipe</a:t>
            </a:r>
          </a:p>
          <a:p>
            <a:pPr lvl="1" eaLnBrk="1" hangingPunct="1"/>
            <a:r>
              <a:rPr lang="pt-BR" altLang="pt-BR"/>
              <a:t>Rápida solução de problemas</a:t>
            </a:r>
            <a:endParaRPr lang="en-US" altLang="pt-BR"/>
          </a:p>
          <a:p>
            <a:pPr lvl="2" eaLnBrk="1" hangingPunct="1"/>
            <a:r>
              <a:rPr lang="en-US" altLang="pt-BR"/>
              <a:t>P</a:t>
            </a:r>
            <a:r>
              <a:rPr lang="pt-BR" altLang="pt-BR"/>
              <a:t>romovem o compartilhamento de conhecimento</a:t>
            </a:r>
          </a:p>
          <a:p>
            <a:pPr lvl="1" eaLnBrk="1" hangingPunct="1"/>
            <a:r>
              <a:rPr lang="pt-BR" altLang="pt-BR"/>
              <a:t>Progresso medido continuamente</a:t>
            </a:r>
          </a:p>
          <a:p>
            <a:pPr lvl="2" eaLnBrk="1" hangingPunct="1"/>
            <a:r>
              <a:rPr lang="pt-BR" altLang="pt-BR"/>
              <a:t>Minimização de riscos</a:t>
            </a:r>
          </a:p>
        </p:txBody>
      </p:sp>
      <p:sp>
        <p:nvSpPr>
          <p:cNvPr id="39942" name="Retângulo 5">
            <a:extLst>
              <a:ext uri="{FF2B5EF4-FFF2-40B4-BE49-F238E27FC236}">
                <a16:creationId xmlns:a16="http://schemas.microsoft.com/office/drawing/2014/main" id="{7F57294F-9510-BF41-B2B7-826B20CA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Rodapé 3">
            <a:extLst>
              <a:ext uri="{FF2B5EF4-FFF2-40B4-BE49-F238E27FC236}">
                <a16:creationId xmlns:a16="http://schemas.microsoft.com/office/drawing/2014/main" id="{28F4D6DE-34A7-BE7E-3924-E25CEB89D0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0963" name="Espaço Reservado para Número de Slide 4">
            <a:extLst>
              <a:ext uri="{FF2B5EF4-FFF2-40B4-BE49-F238E27FC236}">
                <a16:creationId xmlns:a16="http://schemas.microsoft.com/office/drawing/2014/main" id="{87989971-A853-5353-B87D-D44CB27DD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4E2C847-3493-419D-A5D5-A66486F91CBA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D2A538A0-1D4A-6931-0F27-1AB8B06B4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Sprint - Revisão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777ED0DF-FBC8-36D5-7DFF-3BD8AE97B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Deve obedecer à data de entrega</a:t>
            </a:r>
          </a:p>
          <a:p>
            <a:pPr lvl="1" eaLnBrk="1" hangingPunct="1"/>
            <a:r>
              <a:rPr lang="pt-BR" altLang="pt-BR"/>
              <a:t>Permitida a diminuição de funcionalidades</a:t>
            </a:r>
          </a:p>
          <a:p>
            <a:pPr lvl="1" eaLnBrk="1" hangingPunct="1">
              <a:buFontTx/>
              <a:buNone/>
            </a:pPr>
            <a:endParaRPr lang="pt-BR" altLang="pt-BR" sz="1000"/>
          </a:p>
          <a:p>
            <a:pPr eaLnBrk="1" hangingPunct="1"/>
            <a:r>
              <a:rPr lang="pt-BR" altLang="pt-BR"/>
              <a:t>Apresentação do produto ao cliente</a:t>
            </a:r>
          </a:p>
          <a:p>
            <a:pPr lvl="1" eaLnBrk="1" hangingPunct="1"/>
            <a:r>
              <a:rPr lang="pt-BR" altLang="pt-BR"/>
              <a:t>Sugestões de mudanças são incorporadas ao </a:t>
            </a:r>
            <a:r>
              <a:rPr lang="pt-BR" altLang="pt-BR" i="1"/>
              <a:t>backlog</a:t>
            </a:r>
          </a:p>
          <a:p>
            <a:pPr lvl="1" eaLnBrk="1" hangingPunct="1">
              <a:buFontTx/>
              <a:buNone/>
            </a:pPr>
            <a:endParaRPr lang="pt-BR" altLang="pt-BR" sz="1000"/>
          </a:p>
          <a:p>
            <a:pPr eaLnBrk="1" hangingPunct="1"/>
            <a:r>
              <a:rPr lang="pt-BR" altLang="pt-BR"/>
              <a:t>Benefícios:</a:t>
            </a:r>
          </a:p>
          <a:p>
            <a:pPr lvl="1" eaLnBrk="1" hangingPunct="1"/>
            <a:r>
              <a:rPr lang="pt-BR" altLang="pt-BR"/>
              <a:t>Apresentar resultados concretos ao cliente </a:t>
            </a:r>
          </a:p>
          <a:p>
            <a:pPr lvl="1" eaLnBrk="1" hangingPunct="1"/>
            <a:r>
              <a:rPr lang="pt-BR" altLang="pt-BR"/>
              <a:t>Integrar e testar uma boa parte do software</a:t>
            </a:r>
          </a:p>
          <a:p>
            <a:pPr lvl="1" eaLnBrk="1" hangingPunct="1"/>
            <a:r>
              <a:rPr lang="pt-BR" altLang="pt-BR"/>
              <a:t>Motivação da equipe</a:t>
            </a:r>
          </a:p>
          <a:p>
            <a:pPr eaLnBrk="1" hangingPunct="1"/>
            <a:endParaRPr lang="pt-BR" altLang="pt-BR"/>
          </a:p>
        </p:txBody>
      </p:sp>
      <p:pic>
        <p:nvPicPr>
          <p:cNvPr id="40966" name="Picture 4">
            <a:extLst>
              <a:ext uri="{FF2B5EF4-FFF2-40B4-BE49-F238E27FC236}">
                <a16:creationId xmlns:a16="http://schemas.microsoft.com/office/drawing/2014/main" id="{68DA48D9-A186-AE53-2F5F-E39C659C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1393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 Box 5">
            <a:extLst>
              <a:ext uri="{FF2B5EF4-FFF2-40B4-BE49-F238E27FC236}">
                <a16:creationId xmlns:a16="http://schemas.microsoft.com/office/drawing/2014/main" id="{FE7CF359-F279-3E7F-FFEC-6AB7DFC15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53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>
                <a:latin typeface="Tahoma" panose="020B0604030504040204" pitchFamily="34" charset="0"/>
              </a:rPr>
              <a:t>Nova funcionalidade</a:t>
            </a:r>
          </a:p>
        </p:txBody>
      </p:sp>
      <p:sp>
        <p:nvSpPr>
          <p:cNvPr id="40968" name="Retângulo 7">
            <a:extLst>
              <a:ext uri="{FF2B5EF4-FFF2-40B4-BE49-F238E27FC236}">
                <a16:creationId xmlns:a16="http://schemas.microsoft.com/office/drawing/2014/main" id="{532E10DD-617E-C402-1944-96F09A61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Rodapé 3">
            <a:extLst>
              <a:ext uri="{FF2B5EF4-FFF2-40B4-BE49-F238E27FC236}">
                <a16:creationId xmlns:a16="http://schemas.microsoft.com/office/drawing/2014/main" id="{4C83D07E-961A-D355-42DC-E4697091FF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1987" name="Espaço Reservado para Número de Slide 4">
            <a:extLst>
              <a:ext uri="{FF2B5EF4-FFF2-40B4-BE49-F238E27FC236}">
                <a16:creationId xmlns:a16="http://schemas.microsoft.com/office/drawing/2014/main" id="{9EA1E515-0A84-C410-4B06-2879610FD1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5C6E0C-8D5A-47B4-8ABA-88A6C39C263C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0B806625-A2AE-D27C-C8D4-AC8686941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Encerramento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470406C2-CEA9-39E6-7C85-DB4EDD847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Finalização do projeto</a:t>
            </a:r>
          </a:p>
          <a:p>
            <a:pPr eaLnBrk="1" hangingPunct="1"/>
            <a:r>
              <a:rPr lang="pt-BR" altLang="pt-BR"/>
              <a:t>Atividades:</a:t>
            </a:r>
          </a:p>
          <a:p>
            <a:pPr lvl="1" eaLnBrk="1" hangingPunct="1"/>
            <a:r>
              <a:rPr lang="pt-BR" altLang="pt-BR"/>
              <a:t>Testes de integração</a:t>
            </a:r>
          </a:p>
          <a:p>
            <a:pPr lvl="1" eaLnBrk="1" hangingPunct="1"/>
            <a:r>
              <a:rPr lang="pt-BR" altLang="pt-BR"/>
              <a:t>Testes de sistema</a:t>
            </a:r>
          </a:p>
          <a:p>
            <a:pPr lvl="1" eaLnBrk="1" hangingPunct="1"/>
            <a:r>
              <a:rPr lang="pt-BR" altLang="pt-BR"/>
              <a:t>Documentação do usuário</a:t>
            </a:r>
          </a:p>
          <a:p>
            <a:pPr lvl="1" eaLnBrk="1" hangingPunct="1"/>
            <a:r>
              <a:rPr lang="pt-BR" altLang="pt-BR"/>
              <a:t>Preparação de material de treinamento</a:t>
            </a:r>
          </a:p>
          <a:p>
            <a:pPr lvl="1" eaLnBrk="1" hangingPunct="1"/>
            <a:r>
              <a:rPr lang="pt-BR" altLang="pt-BR"/>
              <a:t>Preparação de material de marketing</a:t>
            </a:r>
          </a:p>
        </p:txBody>
      </p:sp>
      <p:sp>
        <p:nvSpPr>
          <p:cNvPr id="41990" name="Retângulo 5">
            <a:extLst>
              <a:ext uri="{FF2B5EF4-FFF2-40B4-BE49-F238E27FC236}">
                <a16:creationId xmlns:a16="http://schemas.microsoft.com/office/drawing/2014/main" id="{95853641-B718-462C-2D74-1D854991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Rodapé 3">
            <a:extLst>
              <a:ext uri="{FF2B5EF4-FFF2-40B4-BE49-F238E27FC236}">
                <a16:creationId xmlns:a16="http://schemas.microsoft.com/office/drawing/2014/main" id="{16E21453-9C99-CBD1-EF20-FEFFB791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3011" name="Espaço Reservado para Número de Slide 4">
            <a:extLst>
              <a:ext uri="{FF2B5EF4-FFF2-40B4-BE49-F238E27FC236}">
                <a16:creationId xmlns:a16="http://schemas.microsoft.com/office/drawing/2014/main" id="{640AA425-CF11-F7D4-75B9-94BBCA97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407908D-8DEF-450C-9BE2-9A1D82950FF7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39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66445892-7432-D057-4BE2-9337F2059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Papéis no Scrum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B39BCD6-1A7A-D441-FF1F-091AFC09F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/>
              <a:t>Todas as responsabilidades de gerenciamento são divididas entre </a:t>
            </a:r>
            <a:r>
              <a:rPr lang="pt-BR" altLang="pt-BR" sz="2000" b="1"/>
              <a:t>três papéis</a:t>
            </a:r>
            <a:r>
              <a:rPr lang="pt-BR" altLang="pt-BR" sz="20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Product Owner (Proprietário do produto)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Scrum Master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Time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Para o bom funcionamento do Scrum as pessoas responsáveis pelo projeto devem ter autoridade para fazer o que for necessário pelo seu sucesso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Pessoas não responsáveis não podem interferir no projeto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Gera aumento de produtividade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Evita situações constrangedoras para os envolvidos</a:t>
            </a:r>
          </a:p>
        </p:txBody>
      </p:sp>
      <p:sp>
        <p:nvSpPr>
          <p:cNvPr id="43014" name="Retângulo 5">
            <a:extLst>
              <a:ext uri="{FF2B5EF4-FFF2-40B4-BE49-F238E27FC236}">
                <a16:creationId xmlns:a16="http://schemas.microsoft.com/office/drawing/2014/main" id="{5F4874D0-9A79-043A-61C1-4B071D6A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3">
            <a:extLst>
              <a:ext uri="{FF2B5EF4-FFF2-40B4-BE49-F238E27FC236}">
                <a16:creationId xmlns:a16="http://schemas.microsoft.com/office/drawing/2014/main" id="{6C6934B5-C244-2812-F727-93EBCCBCEB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7171" name="Espaço Reservado para Número de Slide 4">
            <a:extLst>
              <a:ext uri="{FF2B5EF4-FFF2-40B4-BE49-F238E27FC236}">
                <a16:creationId xmlns:a16="http://schemas.microsoft.com/office/drawing/2014/main" id="{8B19CDEE-97F4-3C30-D3E4-EC3A81E60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D6C73FF-249F-434E-89A5-B47DAC623DBC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FFE1DBF-F84E-BB28-E344-C3BC7FA64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de Projetos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ADDA9168-8DBB-6148-D6CE-3F1BAF581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200"/>
              <a:t>Orientado a processos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Processos bem definidos devem ser impostos para garantir a qualidade do produto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200"/>
              <a:t>Rígido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Pressupõe que é possível especificar de antemão todos os requisitos do projeto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200"/>
              <a:t>Preditivo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Cada etapa de desenvolvimento é baseada na etapa anterior, parte do principio de que requisitos são estáveis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200"/>
              <a:t>Burocrático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Sobrecarrega desenvolvimento, pode comprometer a velocidade do projeto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200"/>
              <a:t>Possui forte resistência a mudanças</a:t>
            </a:r>
            <a:endParaRPr lang="pt-BR" altLang="pt-BR"/>
          </a:p>
        </p:txBody>
      </p:sp>
      <p:sp>
        <p:nvSpPr>
          <p:cNvPr id="7174" name="Retângulo 5">
            <a:extLst>
              <a:ext uri="{FF2B5EF4-FFF2-40B4-BE49-F238E27FC236}">
                <a16:creationId xmlns:a16="http://schemas.microsoft.com/office/drawing/2014/main" id="{A93CC70C-1F81-E61E-7538-9D76DC29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Rodapé 3">
            <a:extLst>
              <a:ext uri="{FF2B5EF4-FFF2-40B4-BE49-F238E27FC236}">
                <a16:creationId xmlns:a16="http://schemas.microsoft.com/office/drawing/2014/main" id="{2F646AF6-501F-4FCD-2033-B56B5C4ADB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4035" name="Espaço Reservado para Número de Slide 4">
            <a:extLst>
              <a:ext uri="{FF2B5EF4-FFF2-40B4-BE49-F238E27FC236}">
                <a16:creationId xmlns:a16="http://schemas.microsoft.com/office/drawing/2014/main" id="{A7F9464E-8DF2-10CA-9097-65007A196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4835DE0-2BAE-4B8E-BE11-07B9306A8058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40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63B4E876-A3CB-1126-0144-19F997B5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124200"/>
            <a:ext cx="23558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58" name="Rectangle 2">
            <a:extLst>
              <a:ext uri="{FF2B5EF4-FFF2-40B4-BE49-F238E27FC236}">
                <a16:creationId xmlns:a16="http://schemas.microsoft.com/office/drawing/2014/main" id="{89B60DC8-4527-678F-C2FB-0D2A19591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Papéis – Product Owner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57F1D65B-8F5B-8F69-5783-345460E6A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1325"/>
            <a:ext cx="6496050" cy="4525963"/>
          </a:xfrm>
        </p:spPr>
        <p:txBody>
          <a:bodyPr/>
          <a:lstStyle/>
          <a:p>
            <a:pPr eaLnBrk="1" hangingPunct="1"/>
            <a:r>
              <a:rPr lang="pt-BR" altLang="pt-BR" sz="2000"/>
              <a:t>Responsável por apresentar os interesses de todos os </a:t>
            </a:r>
            <a:r>
              <a:rPr lang="pt-BR" altLang="pt-BR" sz="2000" i="1"/>
              <a:t>stakeholders</a:t>
            </a:r>
          </a:p>
          <a:p>
            <a:pPr eaLnBrk="1" hangingPunct="1"/>
            <a:r>
              <a:rPr lang="pt-BR" altLang="pt-BR" sz="2000"/>
              <a:t>Define fundamentos iniciais do projeto, objetivos e planos de </a:t>
            </a:r>
            <a:r>
              <a:rPr lang="pt-BR" altLang="pt-BR" sz="2000" i="1"/>
              <a:t>release</a:t>
            </a:r>
          </a:p>
          <a:p>
            <a:pPr eaLnBrk="1" hangingPunct="1"/>
            <a:r>
              <a:rPr lang="pt-BR" altLang="pt-BR" sz="2000"/>
              <a:t>Responsável pela lista de requisitos           (</a:t>
            </a:r>
            <a:r>
              <a:rPr lang="pt-BR" altLang="pt-BR" sz="2000" i="1"/>
              <a:t>Product Backlog)</a:t>
            </a:r>
          </a:p>
          <a:p>
            <a:pPr eaLnBrk="1" hangingPunct="1"/>
            <a:r>
              <a:rPr lang="pt-BR" altLang="pt-BR" sz="2000"/>
              <a:t>Certifica se as atividades com maior valor para o negócio são desenvolvidas primeiro</a:t>
            </a:r>
          </a:p>
          <a:p>
            <a:pPr lvl="1" eaLnBrk="1" hangingPunct="1"/>
            <a:r>
              <a:rPr lang="pt-BR" altLang="pt-BR" sz="1800"/>
              <a:t>Priorização freqüente das funcionalidades antes de cada iteração</a:t>
            </a:r>
          </a:p>
          <a:p>
            <a:pPr eaLnBrk="1" hangingPunct="1"/>
            <a:endParaRPr lang="pt-BR" altLang="pt-BR" sz="2000"/>
          </a:p>
        </p:txBody>
      </p:sp>
      <p:sp>
        <p:nvSpPr>
          <p:cNvPr id="44039" name="Retângulo 6">
            <a:extLst>
              <a:ext uri="{FF2B5EF4-FFF2-40B4-BE49-F238E27FC236}">
                <a16:creationId xmlns:a16="http://schemas.microsoft.com/office/drawing/2014/main" id="{EC8E1CE1-8600-E404-0900-279EF05C6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Rodapé 3">
            <a:extLst>
              <a:ext uri="{FF2B5EF4-FFF2-40B4-BE49-F238E27FC236}">
                <a16:creationId xmlns:a16="http://schemas.microsoft.com/office/drawing/2014/main" id="{8DD87293-46CE-307D-B240-0AFBC5F8D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5059" name="Espaço Reservado para Número de Slide 4">
            <a:extLst>
              <a:ext uri="{FF2B5EF4-FFF2-40B4-BE49-F238E27FC236}">
                <a16:creationId xmlns:a16="http://schemas.microsoft.com/office/drawing/2014/main" id="{C386ACB3-CB6B-06A8-8C8D-54C93FB8F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B2B3435-402A-44F7-A993-00670B6F321B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41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6F9F1049-967E-8C81-84B8-B2592799D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Papéis – Scrum Master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9872FE40-C3B6-8363-798C-16B7FF279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1325"/>
            <a:ext cx="6858000" cy="4079875"/>
          </a:xfrm>
        </p:spPr>
        <p:txBody>
          <a:bodyPr/>
          <a:lstStyle/>
          <a:p>
            <a:pPr eaLnBrk="1" hangingPunct="1"/>
            <a:r>
              <a:rPr lang="pt-BR" altLang="pt-BR" sz="2000"/>
              <a:t>Responsável pelo sucesso do Scrum</a:t>
            </a:r>
          </a:p>
          <a:p>
            <a:pPr eaLnBrk="1" hangingPunct="1"/>
            <a:r>
              <a:rPr lang="pt-BR" altLang="pt-BR" sz="2000"/>
              <a:t>Ensina o Scrum para os envolvidos com o projeto</a:t>
            </a:r>
          </a:p>
          <a:p>
            <a:pPr eaLnBrk="1" hangingPunct="1"/>
            <a:r>
              <a:rPr lang="pt-BR" altLang="pt-BR" sz="2000"/>
              <a:t>Implementa o Scrum na empresa de forma adaptada a sua cultura, para continuamente gerar benefícios</a:t>
            </a:r>
          </a:p>
          <a:p>
            <a:pPr eaLnBrk="1" hangingPunct="1"/>
            <a:r>
              <a:rPr lang="pt-BR" altLang="pt-BR" sz="2000"/>
              <a:t>Certifica se cada pessoa envolvida está   seguindo seus papéis e as regras do Scrum</a:t>
            </a:r>
          </a:p>
          <a:p>
            <a:pPr eaLnBrk="1" hangingPunct="1"/>
            <a:r>
              <a:rPr lang="pt-BR" altLang="pt-BR" sz="2000"/>
              <a:t>Certifica que pessoas não responsáveis não interfiram no processo</a:t>
            </a:r>
          </a:p>
          <a:p>
            <a:pPr eaLnBrk="1" hangingPunct="1"/>
            <a:endParaRPr lang="pt-BR" altLang="pt-BR" sz="2000"/>
          </a:p>
        </p:txBody>
      </p:sp>
      <p:pic>
        <p:nvPicPr>
          <p:cNvPr id="45062" name="Picture 5">
            <a:extLst>
              <a:ext uri="{FF2B5EF4-FFF2-40B4-BE49-F238E27FC236}">
                <a16:creationId xmlns:a16="http://schemas.microsoft.com/office/drawing/2014/main" id="{E4B5621C-AC1B-5B17-ADF0-BF62FDE5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 b="10684"/>
          <a:stretch>
            <a:fillRect/>
          </a:stretch>
        </p:blipFill>
        <p:spPr bwMode="auto">
          <a:xfrm>
            <a:off x="6705600" y="2971800"/>
            <a:ext cx="24368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3" name="Retângulo 6">
            <a:extLst>
              <a:ext uri="{FF2B5EF4-FFF2-40B4-BE49-F238E27FC236}">
                <a16:creationId xmlns:a16="http://schemas.microsoft.com/office/drawing/2014/main" id="{C3484D76-9354-255B-4954-794F7C3A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Rodapé 3">
            <a:extLst>
              <a:ext uri="{FF2B5EF4-FFF2-40B4-BE49-F238E27FC236}">
                <a16:creationId xmlns:a16="http://schemas.microsoft.com/office/drawing/2014/main" id="{C7A02B9A-9A22-A065-ECEB-9EAB9EF43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6083" name="Espaço Reservado para Número de Slide 4">
            <a:extLst>
              <a:ext uri="{FF2B5EF4-FFF2-40B4-BE49-F238E27FC236}">
                <a16:creationId xmlns:a16="http://schemas.microsoft.com/office/drawing/2014/main" id="{74D877AA-2808-EBC7-A253-347877D83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CE7F2E-938B-443E-A6A6-27090673C65E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pic>
        <p:nvPicPr>
          <p:cNvPr id="46084" name="Picture 6">
            <a:extLst>
              <a:ext uri="{FF2B5EF4-FFF2-40B4-BE49-F238E27FC236}">
                <a16:creationId xmlns:a16="http://schemas.microsoft.com/office/drawing/2014/main" id="{646B0A95-0661-130E-B17D-D0A236FF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90975"/>
            <a:ext cx="3038475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06" name="Rectangle 2">
            <a:extLst>
              <a:ext uri="{FF2B5EF4-FFF2-40B4-BE49-F238E27FC236}">
                <a16:creationId xmlns:a16="http://schemas.microsoft.com/office/drawing/2014/main" id="{936DE401-12A1-1FAE-DCC2-95E3309E9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Papéis – Time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E146B656-C862-CAB3-BED6-E795AC9BB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11325"/>
            <a:ext cx="7543800" cy="4525963"/>
          </a:xfrm>
        </p:spPr>
        <p:txBody>
          <a:bodyPr/>
          <a:lstStyle/>
          <a:p>
            <a:pPr eaLnBrk="1" hangingPunct="1"/>
            <a:r>
              <a:rPr lang="pt-BR" altLang="pt-BR" sz="2000"/>
              <a:t>Responsável por escolher as funcionalidades a serem desenvolvidas em cada interação e desenvolvê-las</a:t>
            </a:r>
          </a:p>
          <a:p>
            <a:pPr eaLnBrk="1" hangingPunct="1"/>
            <a:r>
              <a:rPr lang="pt-BR" altLang="pt-BR" sz="2000"/>
              <a:t>O time se auto-gerencia, se auto-organiza</a:t>
            </a:r>
          </a:p>
          <a:p>
            <a:pPr eaLnBrk="1" hangingPunct="1"/>
            <a:r>
              <a:rPr lang="pt-BR" altLang="pt-BR" sz="2000"/>
              <a:t>Todos os membros do time são coletivamente responsáveis pelo sucesso de cada iteração</a:t>
            </a:r>
          </a:p>
        </p:txBody>
      </p:sp>
      <p:sp>
        <p:nvSpPr>
          <p:cNvPr id="46087" name="Retângulo 6">
            <a:extLst>
              <a:ext uri="{FF2B5EF4-FFF2-40B4-BE49-F238E27FC236}">
                <a16:creationId xmlns:a16="http://schemas.microsoft.com/office/drawing/2014/main" id="{009D7FF0-227E-9FFF-D24E-93772386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Rodapé 3">
            <a:extLst>
              <a:ext uri="{FF2B5EF4-FFF2-40B4-BE49-F238E27FC236}">
                <a16:creationId xmlns:a16="http://schemas.microsoft.com/office/drawing/2014/main" id="{B5575707-A93E-2367-ACBD-AE56E8BAA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7107" name="Espaço Reservado para Número de Slide 4">
            <a:extLst>
              <a:ext uri="{FF2B5EF4-FFF2-40B4-BE49-F238E27FC236}">
                <a16:creationId xmlns:a16="http://schemas.microsoft.com/office/drawing/2014/main" id="{F8256254-62C7-36FF-81DF-35DD61EC12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A79CB72-8EB9-475F-B31C-E984D24B8CD4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FBDC8817-6039-D357-D47A-31D3B6714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Regras no Scrum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6FC5156F-85CC-7FCD-F309-F10AEDC95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</a:t>
            </a:r>
            <a:r>
              <a:rPr lang="pt-BR" altLang="pt-BR" i="1"/>
              <a:t>ScrumMaster</a:t>
            </a:r>
            <a:r>
              <a:rPr lang="pt-BR" altLang="pt-BR"/>
              <a:t> deve se certificar de que cada envolvido no projeto siga suas regras</a:t>
            </a:r>
          </a:p>
          <a:p>
            <a:pPr eaLnBrk="1" hangingPunct="1"/>
            <a:r>
              <a:rPr lang="pt-BR" altLang="pt-BR"/>
              <a:t>As regras permitem a execução correta do Scrum</a:t>
            </a:r>
          </a:p>
          <a:p>
            <a:pPr eaLnBrk="1" hangingPunct="1"/>
            <a:r>
              <a:rPr lang="pt-BR" altLang="pt-BR"/>
              <a:t>Mudanças das regras devem se originar do time</a:t>
            </a:r>
          </a:p>
          <a:p>
            <a:pPr lvl="1" eaLnBrk="1" hangingPunct="1"/>
            <a:r>
              <a:rPr lang="pt-BR" altLang="pt-BR"/>
              <a:t>O </a:t>
            </a:r>
            <a:r>
              <a:rPr lang="pt-BR" altLang="pt-BR" i="1"/>
              <a:t>ScrumMaster</a:t>
            </a:r>
            <a:r>
              <a:rPr lang="pt-BR" altLang="pt-BR"/>
              <a:t> deve ser convencido de que todos envolvidos entenderam suficientemente as regras do Scrum para o correto discernimento</a:t>
            </a:r>
          </a:p>
          <a:p>
            <a:pPr lvl="1" eaLnBrk="1" hangingPunct="1"/>
            <a:r>
              <a:rPr lang="pt-BR" altLang="pt-BR"/>
              <a:t>Discussões desnecessárias são perda de tempo de produção da equipe</a:t>
            </a:r>
          </a:p>
        </p:txBody>
      </p:sp>
      <p:sp>
        <p:nvSpPr>
          <p:cNvPr id="47110" name="Retângulo 5">
            <a:extLst>
              <a:ext uri="{FF2B5EF4-FFF2-40B4-BE49-F238E27FC236}">
                <a16:creationId xmlns:a16="http://schemas.microsoft.com/office/drawing/2014/main" id="{D832922A-6598-0033-21B8-9D85FBAF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Rodapé 3">
            <a:extLst>
              <a:ext uri="{FF2B5EF4-FFF2-40B4-BE49-F238E27FC236}">
                <a16:creationId xmlns:a16="http://schemas.microsoft.com/office/drawing/2014/main" id="{0E80FFDB-4C7A-F4AD-5D1A-D647820E8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8131" name="Espaço Reservado para Número de Slide 4">
            <a:extLst>
              <a:ext uri="{FF2B5EF4-FFF2-40B4-BE49-F238E27FC236}">
                <a16:creationId xmlns:a16="http://schemas.microsoft.com/office/drawing/2014/main" id="{4370C575-3975-77D6-4AEB-D234585AFA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DCF78FB-2735-4E83-A7D0-348DDBF031A6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17DE5E43-7C8F-22D7-8640-DFE42D94E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Sprint Planning Meeting – (Reunião de planejamento)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5602EB48-F553-D48D-6388-9EB4FD8DD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reunião de planejamento do Sprint deve ocorrer dentro de 8 horas com duas partes de 4 horas</a:t>
            </a:r>
          </a:p>
          <a:p>
            <a:pPr eaLnBrk="1" hangingPunct="1"/>
            <a:r>
              <a:rPr lang="pt-BR" altLang="pt-BR"/>
              <a:t>Primeiro seguimento:</a:t>
            </a:r>
          </a:p>
          <a:p>
            <a:pPr lvl="1" eaLnBrk="1" hangingPunct="1"/>
            <a:r>
              <a:rPr lang="pt-BR" altLang="pt-BR" i="1"/>
              <a:t>Product Owner</a:t>
            </a:r>
            <a:r>
              <a:rPr lang="pt-BR" altLang="pt-BR"/>
              <a:t> deve preparar o </a:t>
            </a:r>
            <a:r>
              <a:rPr lang="pt-BR" altLang="pt-BR" i="1"/>
              <a:t>Product Backlog </a:t>
            </a:r>
            <a:r>
              <a:rPr lang="pt-BR" altLang="pt-BR"/>
              <a:t>antes da reunião</a:t>
            </a:r>
          </a:p>
          <a:p>
            <a:pPr lvl="1" eaLnBrk="1" hangingPunct="1"/>
            <a:r>
              <a:rPr lang="pt-BR" altLang="pt-BR"/>
              <a:t>Seleção dos itens do </a:t>
            </a:r>
            <a:r>
              <a:rPr lang="pt-BR" altLang="pt-BR" i="1"/>
              <a:t>Product Backlog </a:t>
            </a:r>
            <a:r>
              <a:rPr lang="pt-BR" altLang="pt-BR"/>
              <a:t>que o time se compromete em torná-los incrementos potencialmente implementáveis</a:t>
            </a:r>
          </a:p>
          <a:p>
            <a:pPr lvl="1" eaLnBrk="1" hangingPunct="1"/>
            <a:r>
              <a:rPr lang="pt-BR" altLang="pt-BR"/>
              <a:t>Decisão final é do </a:t>
            </a:r>
            <a:r>
              <a:rPr lang="pt-BR" altLang="pt-BR" i="1"/>
              <a:t>Product Owner</a:t>
            </a:r>
            <a:endParaRPr lang="pt-BR" altLang="pt-BR"/>
          </a:p>
          <a:p>
            <a:pPr lvl="1" eaLnBrk="1" hangingPunct="1"/>
            <a:r>
              <a:rPr lang="pt-BR" altLang="pt-BR" i="1"/>
              <a:t>Stakeholders </a:t>
            </a:r>
            <a:r>
              <a:rPr lang="pt-BR" altLang="pt-BR"/>
              <a:t>não devem participar</a:t>
            </a:r>
          </a:p>
        </p:txBody>
      </p:sp>
      <p:sp>
        <p:nvSpPr>
          <p:cNvPr id="48134" name="Retângulo 5">
            <a:extLst>
              <a:ext uri="{FF2B5EF4-FFF2-40B4-BE49-F238E27FC236}">
                <a16:creationId xmlns:a16="http://schemas.microsoft.com/office/drawing/2014/main" id="{2538D217-674F-07AA-3CB1-1C972CDD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Rodapé 3">
            <a:extLst>
              <a:ext uri="{FF2B5EF4-FFF2-40B4-BE49-F238E27FC236}">
                <a16:creationId xmlns:a16="http://schemas.microsoft.com/office/drawing/2014/main" id="{C67E73E3-E3C1-C0C9-B5FA-21D99D757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9155" name="Espaço Reservado para Número de Slide 4">
            <a:extLst>
              <a:ext uri="{FF2B5EF4-FFF2-40B4-BE49-F238E27FC236}">
                <a16:creationId xmlns:a16="http://schemas.microsoft.com/office/drawing/2014/main" id="{F5FD075F-2B7B-618F-DD6F-493B90087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210ABDD-377C-4990-99DE-E74E78BAB041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90E9E108-8A46-52D7-66C3-165713B17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Sprint Planning Meeting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7F6C622E-A858-DC2E-6661-71686EDA3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Segundo seguimento:</a:t>
            </a:r>
          </a:p>
          <a:p>
            <a:pPr lvl="1" eaLnBrk="1" hangingPunct="1"/>
            <a:r>
              <a:rPr lang="pt-BR" altLang="pt-BR"/>
              <a:t>Ocorre imediatamente após o primeiro</a:t>
            </a:r>
          </a:p>
          <a:p>
            <a:pPr lvl="1" eaLnBrk="1" hangingPunct="1"/>
            <a:r>
              <a:rPr lang="pt-BR" altLang="pt-BR" i="1"/>
              <a:t>Product Owner</a:t>
            </a:r>
            <a:r>
              <a:rPr lang="pt-BR" altLang="pt-BR"/>
              <a:t> deve estar disponível para o que o time faça perguntas sobre o </a:t>
            </a:r>
            <a:r>
              <a:rPr lang="pt-BR" altLang="pt-BR" i="1"/>
              <a:t>Product Backlog</a:t>
            </a:r>
          </a:p>
          <a:p>
            <a:pPr lvl="1" eaLnBrk="1" hangingPunct="1"/>
            <a:r>
              <a:rPr lang="pt-BR" altLang="pt-BR"/>
              <a:t>O time deve decidir sozinho como os itens selecionados serão implementados</a:t>
            </a:r>
          </a:p>
          <a:p>
            <a:pPr lvl="1" eaLnBrk="1" hangingPunct="1"/>
            <a:r>
              <a:rPr lang="pt-BR" altLang="pt-BR"/>
              <a:t>Nenhum outro participante pode fazer perguntas ou observações nesta parte</a:t>
            </a:r>
          </a:p>
          <a:p>
            <a:pPr lvl="1" eaLnBrk="1" hangingPunct="1"/>
            <a:r>
              <a:rPr lang="pt-BR" altLang="pt-BR"/>
              <a:t>Resultado deste seguimento é o </a:t>
            </a:r>
            <a:r>
              <a:rPr lang="pt-BR" altLang="pt-BR" i="1"/>
              <a:t>Sprint Backlog</a:t>
            </a:r>
            <a:endParaRPr lang="pt-BR" altLang="pt-BR"/>
          </a:p>
          <a:p>
            <a:pPr eaLnBrk="1" hangingPunct="1"/>
            <a:endParaRPr lang="pt-BR" altLang="pt-BR"/>
          </a:p>
        </p:txBody>
      </p:sp>
      <p:sp>
        <p:nvSpPr>
          <p:cNvPr id="49158" name="Retângulo 5">
            <a:extLst>
              <a:ext uri="{FF2B5EF4-FFF2-40B4-BE49-F238E27FC236}">
                <a16:creationId xmlns:a16="http://schemas.microsoft.com/office/drawing/2014/main" id="{CBCEECE8-37D4-024F-1810-856A9316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Rodapé 3">
            <a:extLst>
              <a:ext uri="{FF2B5EF4-FFF2-40B4-BE49-F238E27FC236}">
                <a16:creationId xmlns:a16="http://schemas.microsoft.com/office/drawing/2014/main" id="{FE9CE26C-04D6-AD9B-566B-A67ACBDE81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0179" name="Espaço Reservado para Número de Slide 4">
            <a:extLst>
              <a:ext uri="{FF2B5EF4-FFF2-40B4-BE49-F238E27FC236}">
                <a16:creationId xmlns:a16="http://schemas.microsoft.com/office/drawing/2014/main" id="{E9981E8F-1250-49C0-60C9-4F05A98AF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8F98CE7-D6C4-455E-808D-05C6B9E78B9D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BA4A8BEE-7D08-A978-2CA6-F28277B0A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Scrum Daily Meeting - Encontro diário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6D0C6519-44D0-D157-BC03-65E2B7C90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Reunião de no máximo 15 minutos, a menos que o time seja grande o suficiente para precisar de mais tempo</a:t>
            </a:r>
          </a:p>
          <a:p>
            <a:pPr eaLnBrk="1" hangingPunct="1"/>
            <a:r>
              <a:rPr lang="pt-BR" altLang="pt-BR"/>
              <a:t>Deve ser feita no mesmo lugar onde o time trabalha</a:t>
            </a:r>
          </a:p>
          <a:p>
            <a:pPr eaLnBrk="1" hangingPunct="1"/>
            <a:r>
              <a:rPr lang="pt-BR" altLang="pt-BR"/>
              <a:t>Resulta em melhores resultados se realizada no inicio do dia de trabalho</a:t>
            </a:r>
          </a:p>
          <a:p>
            <a:pPr eaLnBrk="1" hangingPunct="1"/>
            <a:r>
              <a:rPr lang="pt-BR" altLang="pt-BR"/>
              <a:t>Todos os membros do time devem participar desta reunião</a:t>
            </a:r>
          </a:p>
          <a:p>
            <a:pPr eaLnBrk="1" hangingPunct="1"/>
            <a:endParaRPr lang="pt-BR" altLang="pt-BR"/>
          </a:p>
        </p:txBody>
      </p:sp>
      <p:sp>
        <p:nvSpPr>
          <p:cNvPr id="50182" name="Retângulo 5">
            <a:extLst>
              <a:ext uri="{FF2B5EF4-FFF2-40B4-BE49-F238E27FC236}">
                <a16:creationId xmlns:a16="http://schemas.microsoft.com/office/drawing/2014/main" id="{59354262-3A4C-23D8-B928-7D681ED0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Rodapé 3">
            <a:extLst>
              <a:ext uri="{FF2B5EF4-FFF2-40B4-BE49-F238E27FC236}">
                <a16:creationId xmlns:a16="http://schemas.microsoft.com/office/drawing/2014/main" id="{828CA515-5C95-0023-DC68-2C963EA9B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1203" name="Espaço Reservado para Número de Slide 4">
            <a:extLst>
              <a:ext uri="{FF2B5EF4-FFF2-40B4-BE49-F238E27FC236}">
                <a16:creationId xmlns:a16="http://schemas.microsoft.com/office/drawing/2014/main" id="{6AD2EE42-1A60-D502-03C6-59C9140F9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80139A4-415D-4FAA-98BC-6699CCB030CB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D44473E7-E56E-01DF-F1BC-018BDBB1F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Scrum Daily Meeting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70FF26D8-C0F1-7D7A-9A3E-7F6FA6C15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i="1"/>
              <a:t>ScrumMaster </a:t>
            </a:r>
            <a:r>
              <a:rPr lang="pt-BR" altLang="pt-BR"/>
              <a:t>faz as seguintes perguntas para cada membro do time:</a:t>
            </a:r>
          </a:p>
          <a:p>
            <a:pPr lvl="1" eaLnBrk="1" hangingPunct="1"/>
            <a:r>
              <a:rPr lang="pt-BR" altLang="pt-BR"/>
              <a:t>O que você fez desde a última reunião diária do Scrum relacionada a este projeto?</a:t>
            </a:r>
          </a:p>
          <a:p>
            <a:pPr lvl="1" eaLnBrk="1" hangingPunct="1"/>
            <a:r>
              <a:rPr lang="pt-BR" altLang="pt-BR"/>
              <a:t>O que você irá fazer desde agora até a próxima reunião diária do Scrum relacionada a este projeto?</a:t>
            </a:r>
          </a:p>
          <a:p>
            <a:pPr lvl="1" eaLnBrk="1" hangingPunct="1"/>
            <a:r>
              <a:rPr lang="pt-BR" altLang="pt-BR"/>
              <a:t>O que está impedindo você de realizar o seu trabalho o mais efetivamente possível?</a:t>
            </a:r>
          </a:p>
          <a:p>
            <a:pPr lvl="2" eaLnBrk="1" hangingPunct="1"/>
            <a:endParaRPr lang="pt-BR" altLang="pt-BR"/>
          </a:p>
          <a:p>
            <a:pPr eaLnBrk="1" hangingPunct="1"/>
            <a:r>
              <a:rPr lang="pt-BR" altLang="pt-BR"/>
              <a:t>Os membros devem responder apenas a estas perguntas para não estender a reunião</a:t>
            </a:r>
          </a:p>
        </p:txBody>
      </p:sp>
      <p:sp>
        <p:nvSpPr>
          <p:cNvPr id="51206" name="Retângulo 5">
            <a:extLst>
              <a:ext uri="{FF2B5EF4-FFF2-40B4-BE49-F238E27FC236}">
                <a16:creationId xmlns:a16="http://schemas.microsoft.com/office/drawing/2014/main" id="{26152898-7CC7-C777-89E7-6EB8AC56E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Rodapé 3">
            <a:extLst>
              <a:ext uri="{FF2B5EF4-FFF2-40B4-BE49-F238E27FC236}">
                <a16:creationId xmlns:a16="http://schemas.microsoft.com/office/drawing/2014/main" id="{D230E18C-F983-5F92-A761-7366E3C4B8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2227" name="Espaço Reservado para Número de Slide 4">
            <a:extLst>
              <a:ext uri="{FF2B5EF4-FFF2-40B4-BE49-F238E27FC236}">
                <a16:creationId xmlns:a16="http://schemas.microsoft.com/office/drawing/2014/main" id="{D08798FA-BA71-3BD6-C480-3FC05F835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05D202B-8130-400F-80FB-67A49608A12C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EFFE46D1-2A43-D1BB-5515-7605732B4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Sprint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A2C86259-9FAC-BC5C-E994-64B922D5F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Não deve ser maior do que 30 dias consecutivos</a:t>
            </a:r>
          </a:p>
          <a:p>
            <a:pPr lvl="2" eaLnBrk="1" hangingPunct="1"/>
            <a:endParaRPr lang="pt-BR" altLang="pt-BR"/>
          </a:p>
          <a:p>
            <a:pPr eaLnBrk="1" hangingPunct="1"/>
            <a:r>
              <a:rPr lang="pt-BR" altLang="pt-BR"/>
              <a:t>Sem considerar outros fatores, este é o tempo necessário para produzir algo de interesse para o </a:t>
            </a:r>
            <a:r>
              <a:rPr lang="pt-BR" altLang="pt-BR" i="1"/>
              <a:t>Product Owner</a:t>
            </a:r>
            <a:r>
              <a:rPr lang="pt-BR" altLang="pt-BR"/>
              <a:t> e os </a:t>
            </a:r>
            <a:r>
              <a:rPr lang="pt-BR" altLang="pt-BR" i="1"/>
              <a:t>stakeholders</a:t>
            </a:r>
          </a:p>
          <a:p>
            <a:pPr lvl="2" eaLnBrk="1" hangingPunct="1"/>
            <a:endParaRPr lang="pt-BR" altLang="pt-BR"/>
          </a:p>
          <a:p>
            <a:pPr eaLnBrk="1" hangingPunct="1"/>
            <a:r>
              <a:rPr lang="pt-BR" altLang="pt-BR"/>
              <a:t>O time se compromete com o </a:t>
            </a:r>
            <a:r>
              <a:rPr lang="pt-BR" altLang="pt-BR" i="1"/>
              <a:t>Product Backlog</a:t>
            </a:r>
          </a:p>
          <a:p>
            <a:pPr lvl="1" eaLnBrk="1" hangingPunct="1"/>
            <a:r>
              <a:rPr lang="pt-BR" altLang="pt-BR"/>
              <a:t>Não são permitidas modificações nele durante o Sprint</a:t>
            </a:r>
          </a:p>
        </p:txBody>
      </p:sp>
      <p:sp>
        <p:nvSpPr>
          <p:cNvPr id="52230" name="Retângulo 5">
            <a:extLst>
              <a:ext uri="{FF2B5EF4-FFF2-40B4-BE49-F238E27FC236}">
                <a16:creationId xmlns:a16="http://schemas.microsoft.com/office/drawing/2014/main" id="{7ACAD7BC-E50F-640C-E45B-87FEBF72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Rodapé 3">
            <a:extLst>
              <a:ext uri="{FF2B5EF4-FFF2-40B4-BE49-F238E27FC236}">
                <a16:creationId xmlns:a16="http://schemas.microsoft.com/office/drawing/2014/main" id="{4D9133E2-E06C-DDCA-FD6B-E1BD31679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3251" name="Espaço Reservado para Número de Slide 4">
            <a:extLst>
              <a:ext uri="{FF2B5EF4-FFF2-40B4-BE49-F238E27FC236}">
                <a16:creationId xmlns:a16="http://schemas.microsoft.com/office/drawing/2014/main" id="{B985C51A-9A02-D143-AC49-4646DFED9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E15DEBF-A9E4-4A5C-A038-D91BAA4DAD54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49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F0A4F831-B0DD-3C8D-8FD9-71F1FD5F2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Sprint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C9E5AFC-39B1-9B16-7AF7-B1526EA19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Responsabilidades do time durante o </a:t>
            </a:r>
            <a:r>
              <a:rPr lang="pt-BR" altLang="pt-BR" i="1"/>
              <a:t>Sprint:</a:t>
            </a:r>
          </a:p>
          <a:p>
            <a:pPr lvl="1" eaLnBrk="1" hangingPunct="1"/>
            <a:r>
              <a:rPr lang="pt-BR" altLang="pt-BR"/>
              <a:t>Participar das reuniões diárias do Scrum</a:t>
            </a:r>
          </a:p>
          <a:p>
            <a:pPr lvl="1" eaLnBrk="1" hangingPunct="1"/>
            <a:r>
              <a:rPr lang="pt-BR" altLang="pt-BR"/>
              <a:t>Manter o </a:t>
            </a:r>
            <a:r>
              <a:rPr lang="pt-BR" altLang="pt-BR" i="1"/>
              <a:t>Sprint Backlog</a:t>
            </a:r>
            <a:r>
              <a:rPr lang="pt-BR" altLang="pt-BR"/>
              <a:t> atualizado</a:t>
            </a:r>
          </a:p>
          <a:p>
            <a:pPr lvl="1" eaLnBrk="1" hangingPunct="1"/>
            <a:r>
              <a:rPr lang="pt-BR" altLang="pt-BR"/>
              <a:t>Disponibilizar o </a:t>
            </a:r>
            <a:r>
              <a:rPr lang="pt-BR" altLang="pt-BR" i="1"/>
              <a:t>Sprint Backlog</a:t>
            </a:r>
            <a:r>
              <a:rPr lang="pt-BR" altLang="pt-BR"/>
              <a:t> publicamente</a:t>
            </a:r>
          </a:p>
          <a:p>
            <a:pPr lvl="1" eaLnBrk="1" hangingPunct="1"/>
            <a:endParaRPr lang="pt-BR" altLang="pt-BR"/>
          </a:p>
          <a:p>
            <a:pPr eaLnBrk="1" hangingPunct="1"/>
            <a:r>
              <a:rPr lang="pt-BR" altLang="pt-BR"/>
              <a:t>O time tem o compromisso de implementar todos os itens selecionados</a:t>
            </a:r>
          </a:p>
          <a:p>
            <a:pPr eaLnBrk="1" hangingPunct="1"/>
            <a:endParaRPr lang="pt-BR" altLang="pt-BR"/>
          </a:p>
        </p:txBody>
      </p:sp>
      <p:sp>
        <p:nvSpPr>
          <p:cNvPr id="53254" name="Retângulo 5">
            <a:extLst>
              <a:ext uri="{FF2B5EF4-FFF2-40B4-BE49-F238E27FC236}">
                <a16:creationId xmlns:a16="http://schemas.microsoft.com/office/drawing/2014/main" id="{0C6C7A3F-663F-ED13-AA9F-5A4ED9DD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3">
            <a:extLst>
              <a:ext uri="{FF2B5EF4-FFF2-40B4-BE49-F238E27FC236}">
                <a16:creationId xmlns:a16="http://schemas.microsoft.com/office/drawing/2014/main" id="{C93092B1-9F96-5753-567F-E8193079E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8195" name="Espaço Reservado para Número de Slide 4">
            <a:extLst>
              <a:ext uri="{FF2B5EF4-FFF2-40B4-BE49-F238E27FC236}">
                <a16:creationId xmlns:a16="http://schemas.microsoft.com/office/drawing/2014/main" id="{A7F92EC2-1463-D107-F1E4-2DBC414EA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1E9BAC2-B6B4-4105-8EE4-1621F33561B4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389FA8-9B87-8268-1707-87E950B91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Gerenciamento de Projetos </a:t>
            </a:r>
            <a:br>
              <a:rPr lang="pt-BR" altLang="pt-BR"/>
            </a:br>
            <a:r>
              <a:rPr lang="pt-BR" altLang="pt-BR"/>
              <a:t>de Software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6D846AC-7BA5-8152-C199-7B82E121B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500"/>
              <a:t>Particularidades</a:t>
            </a:r>
          </a:p>
          <a:p>
            <a:pPr lvl="1" eaLnBrk="1" hangingPunct="1"/>
            <a:r>
              <a:rPr lang="pt-BR" altLang="pt-BR" sz="2100"/>
              <a:t>Invisibilidade</a:t>
            </a:r>
          </a:p>
          <a:p>
            <a:pPr lvl="2" eaLnBrk="1" hangingPunct="1"/>
            <a:r>
              <a:rPr lang="pt-BR" altLang="pt-BR" sz="1900"/>
              <a:t>Progresso não é imediatamente visível</a:t>
            </a:r>
          </a:p>
          <a:p>
            <a:pPr lvl="1" eaLnBrk="1" hangingPunct="1"/>
            <a:r>
              <a:rPr lang="pt-BR" altLang="pt-BR" sz="2100"/>
              <a:t>Complexidade</a:t>
            </a:r>
          </a:p>
          <a:p>
            <a:pPr lvl="1" eaLnBrk="1" hangingPunct="1"/>
            <a:r>
              <a:rPr lang="pt-BR" altLang="pt-BR" sz="2100"/>
              <a:t>Flexibilidade</a:t>
            </a:r>
          </a:p>
          <a:p>
            <a:pPr lvl="2" eaLnBrk="1" hangingPunct="1"/>
            <a:r>
              <a:rPr lang="pt-BR" altLang="pt-BR" sz="1900"/>
              <a:t>Propenso a um alto grau de mudança</a:t>
            </a:r>
          </a:p>
          <a:p>
            <a:pPr lvl="1" eaLnBrk="1" hangingPunct="1"/>
            <a:r>
              <a:rPr lang="pt-BR" altLang="pt-BR" sz="2100"/>
              <a:t>Dificuldade de antever suas funcionalidades</a:t>
            </a:r>
          </a:p>
          <a:p>
            <a:pPr lvl="1" eaLnBrk="1" hangingPunct="1"/>
            <a:r>
              <a:rPr lang="pt-BR" altLang="pt-BR" sz="2100"/>
              <a:t>Necessidades surgem durante seu desenvolvimento, e vão amadurecendo até a sua implantação</a:t>
            </a:r>
          </a:p>
          <a:p>
            <a:pPr eaLnBrk="1" hangingPunct="1"/>
            <a:r>
              <a:rPr lang="pt-BR" altLang="pt-BR" sz="2500"/>
              <a:t>A </a:t>
            </a:r>
            <a:r>
              <a:rPr lang="pt-BR" altLang="pt-BR" sz="2500" b="1" u="sng"/>
              <a:t>mudança</a:t>
            </a:r>
            <a:r>
              <a:rPr lang="pt-BR" altLang="pt-BR" sz="2500"/>
              <a:t> se torna inevitável</a:t>
            </a:r>
            <a:endParaRPr lang="pt-BR" altLang="pt-BR" sz="3200"/>
          </a:p>
        </p:txBody>
      </p:sp>
      <p:sp>
        <p:nvSpPr>
          <p:cNvPr id="8198" name="Retângulo 5">
            <a:extLst>
              <a:ext uri="{FF2B5EF4-FFF2-40B4-BE49-F238E27FC236}">
                <a16:creationId xmlns:a16="http://schemas.microsoft.com/office/drawing/2014/main" id="{377D0733-653F-7DE6-EE20-500326E0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Rodapé 3">
            <a:extLst>
              <a:ext uri="{FF2B5EF4-FFF2-40B4-BE49-F238E27FC236}">
                <a16:creationId xmlns:a16="http://schemas.microsoft.com/office/drawing/2014/main" id="{8276EF3D-B73C-C794-41FC-ADF4B1587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4275" name="Espaço Reservado para Número de Slide 4">
            <a:extLst>
              <a:ext uri="{FF2B5EF4-FFF2-40B4-BE49-F238E27FC236}">
                <a16:creationId xmlns:a16="http://schemas.microsoft.com/office/drawing/2014/main" id="{8A745230-46DB-2757-24CE-0729B09F0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45A62E8-6579-4B91-8F56-0C0DC7B3AF30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50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F226BD28-8F08-7611-5518-FB935FF00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Reunião de Revisão do Sprint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2E3F4AE-4821-CAD2-4459-43E8C00B6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/>
              <a:t>Reunião de no máximo 4 horas sob responsabilidade do </a:t>
            </a:r>
            <a:r>
              <a:rPr lang="pt-BR" altLang="pt-BR" sz="1800" i="1"/>
              <a:t>ScrumMaster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/>
              <a:t>O time não deve gastar mais de 1 hora na preparação desta reunião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/>
              <a:t>Objetivo: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600"/>
              <a:t>Mostrar ao </a:t>
            </a:r>
            <a:r>
              <a:rPr lang="pt-BR" altLang="pt-BR" sz="1600" i="1"/>
              <a:t>Product Owner </a:t>
            </a:r>
            <a:r>
              <a:rPr lang="pt-BR" altLang="pt-BR" sz="1600"/>
              <a:t>e </a:t>
            </a:r>
            <a:r>
              <a:rPr lang="pt-BR" altLang="pt-BR" sz="1600" i="1"/>
              <a:t>stakeholders</a:t>
            </a:r>
            <a:r>
              <a:rPr lang="pt-BR" altLang="pt-BR" sz="1600"/>
              <a:t> as funcionalidades que foram feitas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/>
              <a:t>Artefatos não devem ser apresentados, pois não são funcionalidades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/>
              <a:t>No final da reunião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700"/>
              <a:t>Cada </a:t>
            </a:r>
            <a:r>
              <a:rPr lang="pt-BR" altLang="pt-BR" sz="1700" i="1"/>
              <a:t>stakeholder</a:t>
            </a:r>
            <a:r>
              <a:rPr lang="pt-BR" altLang="pt-BR" sz="1700"/>
              <a:t> fala suas impressões e sugere mudanças com suas respectivas prioridades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700"/>
              <a:t>Possíveis modificações no </a:t>
            </a:r>
            <a:r>
              <a:rPr lang="pt-BR" altLang="pt-BR" sz="1700" i="1"/>
              <a:t>Product Backlog</a:t>
            </a:r>
            <a:r>
              <a:rPr lang="pt-BR" altLang="pt-BR" sz="1700"/>
              <a:t> são discutidas entre o </a:t>
            </a:r>
            <a:r>
              <a:rPr lang="pt-BR" altLang="pt-BR" sz="1700" i="1"/>
              <a:t>Product Owner </a:t>
            </a:r>
            <a:r>
              <a:rPr lang="pt-BR" altLang="pt-BR" sz="1700"/>
              <a:t>e o time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700" i="1"/>
              <a:t>ScrumMaster</a:t>
            </a:r>
            <a:r>
              <a:rPr lang="pt-BR" altLang="pt-BR" sz="1700"/>
              <a:t> anuncia a data e o local da próxima reunião de revisão do </a:t>
            </a:r>
            <a:r>
              <a:rPr lang="pt-BR" altLang="pt-BR" sz="1700" i="1"/>
              <a:t>Sprint </a:t>
            </a:r>
            <a:r>
              <a:rPr lang="pt-BR" altLang="pt-BR" sz="1700"/>
              <a:t>ao </a:t>
            </a:r>
            <a:r>
              <a:rPr lang="pt-BR" altLang="pt-BR" sz="1700" i="1"/>
              <a:t>Product Owner</a:t>
            </a:r>
            <a:r>
              <a:rPr lang="pt-BR" altLang="pt-BR" sz="1700"/>
              <a:t> e a todos </a:t>
            </a:r>
            <a:r>
              <a:rPr lang="pt-BR" altLang="pt-BR" sz="1700" i="1"/>
              <a:t>stakeholders</a:t>
            </a:r>
            <a:endParaRPr lang="pt-BR" altLang="pt-BR"/>
          </a:p>
        </p:txBody>
      </p:sp>
      <p:sp>
        <p:nvSpPr>
          <p:cNvPr id="54278" name="Retângulo 5">
            <a:extLst>
              <a:ext uri="{FF2B5EF4-FFF2-40B4-BE49-F238E27FC236}">
                <a16:creationId xmlns:a16="http://schemas.microsoft.com/office/drawing/2014/main" id="{CEB47EB0-810A-286C-9F5A-DC8DA6F6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Rodapé 3">
            <a:extLst>
              <a:ext uri="{FF2B5EF4-FFF2-40B4-BE49-F238E27FC236}">
                <a16:creationId xmlns:a16="http://schemas.microsoft.com/office/drawing/2014/main" id="{56B87A57-5FE6-F5C3-B821-C32801A9D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5299" name="Espaço Reservado para Número de Slide 4">
            <a:extLst>
              <a:ext uri="{FF2B5EF4-FFF2-40B4-BE49-F238E27FC236}">
                <a16:creationId xmlns:a16="http://schemas.microsoft.com/office/drawing/2014/main" id="{CF602C49-CA85-D06B-7378-17C22D996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6C3F6B-9ABD-4137-8D24-D390E3646CBA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51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3E8D7929-3334-808E-74BC-601001AE6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Reunião de Retrospectiva do Sprint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BE3EF79F-59A4-5202-B464-48BAD3424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/>
              <a:t>Não deve ser maior do que 3 horas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1800"/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Participam desta reunião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/>
              <a:t>Time, </a:t>
            </a:r>
            <a:r>
              <a:rPr lang="pt-BR" altLang="pt-BR" sz="1800" i="1"/>
              <a:t>ScrumMaster</a:t>
            </a:r>
            <a:r>
              <a:rPr lang="pt-BR" altLang="pt-BR" sz="1800"/>
              <a:t> e, opcionalmente, </a:t>
            </a:r>
            <a:r>
              <a:rPr lang="pt-BR" altLang="pt-BR" sz="1800" i="1"/>
              <a:t>Product Owner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1800"/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Os membros do time devem responder a duas questões: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/>
              <a:t>O que aconteceu de bom durante o último </a:t>
            </a:r>
            <a:r>
              <a:rPr lang="pt-BR" altLang="pt-BR" sz="1800" i="1"/>
              <a:t>Sprint</a:t>
            </a:r>
            <a:r>
              <a:rPr lang="pt-BR" altLang="pt-BR" sz="180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/>
              <a:t>O que pode ser melhorado para o próximo </a:t>
            </a:r>
            <a:r>
              <a:rPr lang="pt-BR" altLang="pt-BR" sz="1800" i="1"/>
              <a:t>Sprint</a:t>
            </a:r>
            <a:r>
              <a:rPr lang="pt-BR" altLang="pt-BR" sz="1800"/>
              <a:t>?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1800"/>
          </a:p>
          <a:p>
            <a:pPr eaLnBrk="1" hangingPunct="1">
              <a:lnSpc>
                <a:spcPct val="80000"/>
              </a:lnSpc>
            </a:pPr>
            <a:r>
              <a:rPr lang="pt-BR" altLang="pt-BR" sz="2000" i="1"/>
              <a:t>ScrumMaster </a:t>
            </a:r>
            <a:r>
              <a:rPr lang="pt-BR" altLang="pt-BR" sz="2000"/>
              <a:t>escreve as respostas e prioriza na ordem que deseja discutir as potenciais melhorias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1800"/>
          </a:p>
          <a:p>
            <a:pPr eaLnBrk="1" hangingPunct="1">
              <a:lnSpc>
                <a:spcPct val="80000"/>
              </a:lnSpc>
            </a:pPr>
            <a:r>
              <a:rPr lang="pt-BR" altLang="pt-BR" sz="2000" i="1"/>
              <a:t>ScrumMaster</a:t>
            </a:r>
            <a:r>
              <a:rPr lang="pt-BR" altLang="pt-BR" sz="2000"/>
              <a:t> nesta reunião tem o papel de fazer com que o time encontre melhores formas de aplicar o Scrum</a:t>
            </a:r>
            <a:endParaRPr lang="pt-BR" altLang="pt-BR"/>
          </a:p>
        </p:txBody>
      </p:sp>
      <p:sp>
        <p:nvSpPr>
          <p:cNvPr id="55302" name="Retângulo 5">
            <a:extLst>
              <a:ext uri="{FF2B5EF4-FFF2-40B4-BE49-F238E27FC236}">
                <a16:creationId xmlns:a16="http://schemas.microsoft.com/office/drawing/2014/main" id="{A2481E9C-60B8-A9F5-2DAE-02F7EF2E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BC1D7C54-1C13-33EE-59F9-6DAAFF3D7E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21336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/>
              <a:t>Considerações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Rodapé 3">
            <a:extLst>
              <a:ext uri="{FF2B5EF4-FFF2-40B4-BE49-F238E27FC236}">
                <a16:creationId xmlns:a16="http://schemas.microsoft.com/office/drawing/2014/main" id="{98DFE058-0165-88D0-C9CE-574BEBD85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7347" name="Espaço Reservado para Número de Slide 4">
            <a:extLst>
              <a:ext uri="{FF2B5EF4-FFF2-40B4-BE49-F238E27FC236}">
                <a16:creationId xmlns:a16="http://schemas.microsoft.com/office/drawing/2014/main" id="{745525A5-D05F-5326-2BEC-51479EBED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05B5949-4C09-42D5-A8C2-389150DDE36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9C7B52AF-40CB-14E5-426C-B24D7910B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Reflexão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C4337C11-841B-A8FC-2E8D-E733F47C0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Qual a melhor abordagem de gerenciamento para o desenvolvimento de software conduzido por metodologias ágeis?</a:t>
            </a:r>
          </a:p>
          <a:p>
            <a:pPr lvl="1" eaLnBrk="1" hangingPunct="1"/>
            <a:endParaRPr lang="pt-BR" altLang="pt-BR" sz="1800"/>
          </a:p>
          <a:p>
            <a:pPr eaLnBrk="1" hangingPunct="1"/>
            <a:r>
              <a:rPr lang="pt-BR" altLang="pt-BR" sz="2000"/>
              <a:t>Grandes projetos podem ser gerenciados de forma ágil?</a:t>
            </a:r>
          </a:p>
          <a:p>
            <a:pPr lvl="1" eaLnBrk="1" hangingPunct="1"/>
            <a:r>
              <a:rPr lang="pt-BR" altLang="pt-BR" sz="1800"/>
              <a:t>Como é possível?</a:t>
            </a:r>
          </a:p>
          <a:p>
            <a:pPr lvl="1" eaLnBrk="1" hangingPunct="1"/>
            <a:r>
              <a:rPr lang="pt-BR" altLang="pt-BR" sz="1800"/>
              <a:t>É confiável?</a:t>
            </a:r>
          </a:p>
          <a:p>
            <a:pPr lvl="1" eaLnBrk="1" hangingPunct="1"/>
            <a:endParaRPr lang="pt-BR" altLang="pt-BR" sz="1800"/>
          </a:p>
          <a:p>
            <a:pPr eaLnBrk="1" hangingPunct="1"/>
            <a:r>
              <a:rPr lang="pt-BR" altLang="pt-BR" sz="2000"/>
              <a:t>Gerenciamento ágil para qualquer tipo de projeto</a:t>
            </a:r>
          </a:p>
          <a:p>
            <a:pPr lvl="1" eaLnBrk="1" hangingPunct="1"/>
            <a:r>
              <a:rPr lang="pt-BR" altLang="pt-BR" sz="1800"/>
              <a:t>Construção de edifícios, aviões, robôs</a:t>
            </a:r>
          </a:p>
          <a:p>
            <a:pPr lvl="2" eaLnBrk="1" hangingPunct="1"/>
            <a:r>
              <a:rPr lang="pt-BR" altLang="pt-BR" sz="1600"/>
              <a:t>Como é possível?</a:t>
            </a:r>
          </a:p>
        </p:txBody>
      </p:sp>
      <p:sp>
        <p:nvSpPr>
          <p:cNvPr id="57350" name="Retângulo 5">
            <a:extLst>
              <a:ext uri="{FF2B5EF4-FFF2-40B4-BE49-F238E27FC236}">
                <a16:creationId xmlns:a16="http://schemas.microsoft.com/office/drawing/2014/main" id="{1D046735-48E5-002A-F868-F3E1DAD1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Rodapé 3">
            <a:extLst>
              <a:ext uri="{FF2B5EF4-FFF2-40B4-BE49-F238E27FC236}">
                <a16:creationId xmlns:a16="http://schemas.microsoft.com/office/drawing/2014/main" id="{F5B57F5C-488F-75B8-64D2-A888722425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8371" name="Espaço Reservado para Número de Slide 4">
            <a:extLst>
              <a:ext uri="{FF2B5EF4-FFF2-40B4-BE49-F238E27FC236}">
                <a16:creationId xmlns:a16="http://schemas.microsoft.com/office/drawing/2014/main" id="{E938A9B3-2379-BFF8-535E-DEA0FDB14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4909853-E6D6-4A96-9FD6-22F7C2416071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7E70FDF-DB45-D0E7-FAAD-D123B489D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Considerações Finais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17885DBC-2948-EA52-E7F7-36B113005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Manifesto ágil</a:t>
            </a:r>
          </a:p>
          <a:p>
            <a:pPr lvl="1" eaLnBrk="1" hangingPunct="1"/>
            <a:r>
              <a:rPr lang="pt-BR" altLang="pt-BR"/>
              <a:t>Pares de alternativas se reforçam</a:t>
            </a:r>
          </a:p>
          <a:p>
            <a:pPr lvl="2" eaLnBrk="1" hangingPunct="1"/>
            <a:r>
              <a:rPr lang="pt-BR" altLang="pt-BR"/>
              <a:t>Processos e ferramentas podem </a:t>
            </a:r>
            <a:r>
              <a:rPr lang="pt-BR" altLang="pt-BR" b="1"/>
              <a:t>melhor capacitar</a:t>
            </a:r>
            <a:r>
              <a:rPr lang="pt-BR" altLang="pt-BR"/>
              <a:t> os indivíduos e interações	</a:t>
            </a:r>
          </a:p>
          <a:p>
            <a:pPr lvl="2" eaLnBrk="1" hangingPunct="1"/>
            <a:r>
              <a:rPr lang="pt-BR" altLang="pt-BR"/>
              <a:t>Documentação ajuda as pessoas a </a:t>
            </a:r>
            <a:r>
              <a:rPr lang="pt-BR" altLang="pt-BR" b="1"/>
              <a:t>entenderem</a:t>
            </a:r>
            <a:r>
              <a:rPr lang="pt-BR" altLang="pt-BR"/>
              <a:t> um software complexo</a:t>
            </a:r>
          </a:p>
          <a:p>
            <a:pPr lvl="2" eaLnBrk="1" hangingPunct="1"/>
            <a:r>
              <a:rPr lang="pt-BR" altLang="pt-BR"/>
              <a:t>Negociação de contrato pode ser parte integrante da colaboração do cliente</a:t>
            </a:r>
          </a:p>
          <a:p>
            <a:pPr lvl="2" eaLnBrk="1" hangingPunct="1"/>
            <a:r>
              <a:rPr lang="pt-BR" altLang="pt-BR"/>
              <a:t>Seguir um plano pode ser o melhor modo para responder a mudança, quando esta for previsível</a:t>
            </a:r>
          </a:p>
        </p:txBody>
      </p:sp>
      <p:sp>
        <p:nvSpPr>
          <p:cNvPr id="58374" name="Retângulo 5">
            <a:extLst>
              <a:ext uri="{FF2B5EF4-FFF2-40B4-BE49-F238E27FC236}">
                <a16:creationId xmlns:a16="http://schemas.microsoft.com/office/drawing/2014/main" id="{A059AB5C-2C4D-5841-F08F-F918FA51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Rodapé 3">
            <a:extLst>
              <a:ext uri="{FF2B5EF4-FFF2-40B4-BE49-F238E27FC236}">
                <a16:creationId xmlns:a16="http://schemas.microsoft.com/office/drawing/2014/main" id="{DF60587A-F0EB-8327-FE76-A9027EC039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9395" name="Espaço Reservado para Número de Slide 4">
            <a:extLst>
              <a:ext uri="{FF2B5EF4-FFF2-40B4-BE49-F238E27FC236}">
                <a16:creationId xmlns:a16="http://schemas.microsoft.com/office/drawing/2014/main" id="{5116219D-C692-E894-F697-455C163F1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080B55D-1683-4F57-93BD-FC11C6453453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A5D00453-AC21-0F6F-7084-AE659321B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Considerações Finais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106268B6-7348-7809-973E-EED00EDA2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Abordagens possuem pontos positivos e negativos</a:t>
            </a:r>
          </a:p>
          <a:p>
            <a:pPr lvl="1" eaLnBrk="1" hangingPunct="1"/>
            <a:r>
              <a:rPr lang="pt-BR" altLang="pt-BR"/>
              <a:t>Partem de pressupostos diferentes</a:t>
            </a:r>
          </a:p>
          <a:p>
            <a:pPr lvl="1" eaLnBrk="1" hangingPunct="1"/>
            <a:endParaRPr lang="pt-BR" altLang="pt-BR"/>
          </a:p>
          <a:p>
            <a:pPr lvl="1" eaLnBrk="1" hangingPunct="1"/>
            <a:r>
              <a:rPr lang="pt-BR" altLang="pt-BR"/>
              <a:t>Podem coexistir e conviver bem em um mesmo ambiente</a:t>
            </a:r>
          </a:p>
          <a:p>
            <a:pPr lvl="2" eaLnBrk="1" hangingPunct="1"/>
            <a:r>
              <a:rPr lang="pt-BR" altLang="pt-BR"/>
              <a:t>Considerar criteriosamente o ambiente correto</a:t>
            </a:r>
          </a:p>
          <a:p>
            <a:pPr lvl="2" eaLnBrk="1" hangingPunct="1"/>
            <a:endParaRPr lang="pt-BR" altLang="pt-BR"/>
          </a:p>
          <a:p>
            <a:pPr lvl="1" eaLnBrk="1" hangingPunct="1"/>
            <a:r>
              <a:rPr lang="pt-BR" altLang="pt-BR"/>
              <a:t>Necessário buscar o ponto de equilíbrio, avaliando riscos</a:t>
            </a:r>
          </a:p>
          <a:p>
            <a:pPr lvl="2" eaLnBrk="1" hangingPunct="1"/>
            <a:r>
              <a:rPr lang="pt-BR" altLang="pt-BR"/>
              <a:t>Planejamento aperfeiçoa a agilidade</a:t>
            </a:r>
          </a:p>
          <a:p>
            <a:pPr lvl="2" eaLnBrk="1" hangingPunct="1"/>
            <a:r>
              <a:rPr lang="pt-BR" altLang="pt-BR"/>
              <a:t>Agilidade dá eficiência ao planejamento</a:t>
            </a:r>
          </a:p>
        </p:txBody>
      </p:sp>
      <p:sp>
        <p:nvSpPr>
          <p:cNvPr id="59398" name="Retângulo 5">
            <a:extLst>
              <a:ext uri="{FF2B5EF4-FFF2-40B4-BE49-F238E27FC236}">
                <a16:creationId xmlns:a16="http://schemas.microsoft.com/office/drawing/2014/main" id="{254B68B6-E75C-ADF4-AB37-3724FF29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Rodapé 3">
            <a:extLst>
              <a:ext uri="{FF2B5EF4-FFF2-40B4-BE49-F238E27FC236}">
                <a16:creationId xmlns:a16="http://schemas.microsoft.com/office/drawing/2014/main" id="{510F73E0-7F0A-956D-3537-C033495DB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60419" name="Espaço Reservado para Número de Slide 4">
            <a:extLst>
              <a:ext uri="{FF2B5EF4-FFF2-40B4-BE49-F238E27FC236}">
                <a16:creationId xmlns:a16="http://schemas.microsoft.com/office/drawing/2014/main" id="{0801A2D8-4A43-58D8-DC11-606EA670D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448510-EF99-4D46-87EF-0EC8B4D67817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3FB5BA23-BAED-698F-0E91-4986B0433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Considerações Finais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A67BD98D-8B16-5880-96AC-D66DE7D22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/>
              <a:t>Projetos complexos e com restrições de tempo necessitam de uma nova abordagem</a:t>
            </a:r>
          </a:p>
          <a:p>
            <a:pPr eaLnBrk="1" hangingPunct="1">
              <a:lnSpc>
                <a:spcPct val="80000"/>
              </a:lnSpc>
            </a:pPr>
            <a:endParaRPr lang="pt-BR" altLang="pt-BR" sz="2000"/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Scrum é uma boa solução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/>
              <a:t>É eficiente quando as regras e os papéis são bem seguidos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/>
              <a:t>Apesar da sua simplicidade, as pessoas costumam não aceitar facilmente a nova abordagem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800"/>
              <a:t>Há diversos casos de sucesso</a:t>
            </a:r>
          </a:p>
          <a:p>
            <a:pPr lvl="1" eaLnBrk="1" hangingPunct="1">
              <a:lnSpc>
                <a:spcPct val="80000"/>
              </a:lnSpc>
            </a:pPr>
            <a:endParaRPr lang="pt-BR" altLang="pt-BR" sz="1800"/>
          </a:p>
          <a:p>
            <a:pPr eaLnBrk="1" hangingPunct="1">
              <a:lnSpc>
                <a:spcPct val="80000"/>
              </a:lnSpc>
            </a:pPr>
            <a:r>
              <a:rPr lang="pt-BR" altLang="pt-BR" sz="2000"/>
              <a:t>Deve-se considerar as condições da equipe e as características dos projetos antes de uma migração</a:t>
            </a:r>
          </a:p>
        </p:txBody>
      </p:sp>
      <p:sp>
        <p:nvSpPr>
          <p:cNvPr id="60422" name="Retângulo 5">
            <a:extLst>
              <a:ext uri="{FF2B5EF4-FFF2-40B4-BE49-F238E27FC236}">
                <a16:creationId xmlns:a16="http://schemas.microsoft.com/office/drawing/2014/main" id="{D25B3EF9-E3D7-DB03-3DD9-BEE90BFA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Rodapé 3">
            <a:extLst>
              <a:ext uri="{FF2B5EF4-FFF2-40B4-BE49-F238E27FC236}">
                <a16:creationId xmlns:a16="http://schemas.microsoft.com/office/drawing/2014/main" id="{A98A25D0-362F-A713-579B-8F8083834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61443" name="Espaço Reservado para Número de Slide 4">
            <a:extLst>
              <a:ext uri="{FF2B5EF4-FFF2-40B4-BE49-F238E27FC236}">
                <a16:creationId xmlns:a16="http://schemas.microsoft.com/office/drawing/2014/main" id="{4AB332B8-8D2C-A28B-0780-E8D39310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66B58E9-060D-490F-87B2-1C9BA197F362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836AFA2-775B-A255-17ED-35C3D6822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Referências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6D211AE7-9F8A-2849-584C-95B4D29D2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600"/>
              <a:t>AMBLER, S. </a:t>
            </a:r>
            <a:r>
              <a:rPr lang="pt-BR" altLang="pt-BR" sz="1600" b="1"/>
              <a:t>Gerenciamento ágil de projetos</a:t>
            </a:r>
            <a:r>
              <a:rPr lang="pt-BR" altLang="pt-BR" sz="1600"/>
              <a:t>: Colocando o desenvolvimento de software em ordem. Mundo PM. out/nov 2006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ANDERSON, D. J. </a:t>
            </a:r>
            <a:r>
              <a:rPr lang="en-US" altLang="pt-BR" sz="1600" b="1"/>
              <a:t>Agile management for software engineering: </a:t>
            </a:r>
            <a:r>
              <a:rPr lang="en-US" altLang="pt-BR" sz="1600"/>
              <a:t>Applying the theory of constraints for business results. New Jersey: Prentice Hall, 2003. </a:t>
            </a:r>
            <a:r>
              <a:rPr lang="pt-BR" altLang="pt-BR" sz="1600"/>
              <a:t>336p.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AUGUSTINE, S. </a:t>
            </a:r>
            <a:r>
              <a:rPr lang="en-US" altLang="pt-BR" sz="1600" b="1"/>
              <a:t>Managing agile projects</a:t>
            </a:r>
            <a:r>
              <a:rPr lang="en-US" altLang="pt-BR" sz="1600"/>
              <a:t>. Prentice Hall, 2005. 264p.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AUGUSTINE, S.; PAYNE, B.; SENCINDIVER, F.; WOODCOCK, S. Agile project management: Steering from the edges. </a:t>
            </a:r>
            <a:r>
              <a:rPr lang="en-US" altLang="pt-BR" sz="1600" b="1"/>
              <a:t>Communications of the ACM</a:t>
            </a:r>
            <a:r>
              <a:rPr lang="en-US" altLang="pt-BR" sz="1600"/>
              <a:t>, v. 48, dez. 2005. p. 85-89.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BECK, K. 2001. AGILE ALLIANCE. </a:t>
            </a:r>
            <a:r>
              <a:rPr lang="en-US" altLang="pt-BR" sz="1600" b="1"/>
              <a:t>Manifesto for agile software development</a:t>
            </a:r>
            <a:r>
              <a:rPr lang="en-US" altLang="pt-BR" sz="1600"/>
              <a:t>. </a:t>
            </a:r>
            <a:r>
              <a:rPr lang="pt-BR" altLang="pt-BR" sz="1600"/>
              <a:t>Disponível em &lt;http://www.agilemanifesto.org/&gt;. Acesso em 29 nov. 2006.</a:t>
            </a:r>
            <a:endParaRPr lang="en-US" altLang="pt-BR" sz="1600"/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CHIN, G. </a:t>
            </a:r>
            <a:r>
              <a:rPr lang="en-US" altLang="pt-BR" sz="1600" b="1"/>
              <a:t>Agile project management</a:t>
            </a:r>
            <a:r>
              <a:rPr lang="en-US" altLang="pt-BR" sz="1600"/>
              <a:t>: how to succeed in the face of changing project requirements. New York: Amacon, 2004. 229 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DECARLO, D. </a:t>
            </a:r>
            <a:r>
              <a:rPr lang="en-US" altLang="pt-BR" sz="1600" b="1"/>
              <a:t>Extreme project management</a:t>
            </a:r>
            <a:r>
              <a:rPr lang="en-US" altLang="pt-BR" sz="1600"/>
              <a:t>: Using leadership, principles, and tools to deliver value in the face of volatility. California: Jossey-Bass, 2004. 560p.</a:t>
            </a:r>
          </a:p>
        </p:txBody>
      </p:sp>
      <p:sp>
        <p:nvSpPr>
          <p:cNvPr id="61446" name="Retângulo 5">
            <a:extLst>
              <a:ext uri="{FF2B5EF4-FFF2-40B4-BE49-F238E27FC236}">
                <a16:creationId xmlns:a16="http://schemas.microsoft.com/office/drawing/2014/main" id="{E4356782-45DD-B6F0-5ADC-95954482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Rodapé 3">
            <a:extLst>
              <a:ext uri="{FF2B5EF4-FFF2-40B4-BE49-F238E27FC236}">
                <a16:creationId xmlns:a16="http://schemas.microsoft.com/office/drawing/2014/main" id="{FC4E725E-481D-5004-649F-592FB118A8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62467" name="Espaço Reservado para Número de Slide 4">
            <a:extLst>
              <a:ext uri="{FF2B5EF4-FFF2-40B4-BE49-F238E27FC236}">
                <a16:creationId xmlns:a16="http://schemas.microsoft.com/office/drawing/2014/main" id="{D7F2AA40-DC1F-5F9F-55D0-B246DF6C0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92CEC43-132D-480D-A528-EA11D13F5AB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365745EE-7D4A-D6E8-74F4-EE32D5AB5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Referências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E8051851-E651-CC00-4E81-B465F948E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pt-BR" sz="1600"/>
              <a:t>DECLARATION OF INTERDEPENDENCE. 2001. </a:t>
            </a:r>
            <a:r>
              <a:rPr lang="en-US" altLang="pt-BR" sz="1600" b="1"/>
              <a:t>Declaration of interdependence</a:t>
            </a:r>
            <a:r>
              <a:rPr lang="en-US" altLang="pt-BR" sz="1600"/>
              <a:t>. </a:t>
            </a:r>
            <a:r>
              <a:rPr lang="pt-BR" altLang="pt-BR" sz="1600"/>
              <a:t>Disponível em &lt;http://pmdoi.org/&gt;. Acesso em 29 nov. 2006.</a:t>
            </a:r>
            <a:endParaRPr lang="en-US" altLang="pt-BR" sz="1600"/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GRIFFITHS, M. Using agile alongside the PMBOK.</a:t>
            </a:r>
            <a:r>
              <a:rPr lang="en-US" altLang="pt-BR" sz="1600" b="1"/>
              <a:t> PMI Global Congress Proceedings</a:t>
            </a:r>
            <a:r>
              <a:rPr lang="en-US" altLang="pt-BR" sz="1600"/>
              <a:t>, 2004.</a:t>
            </a:r>
          </a:p>
          <a:p>
            <a:pPr eaLnBrk="1" hangingPunct="1">
              <a:lnSpc>
                <a:spcPct val="80000"/>
              </a:lnSpc>
            </a:pPr>
            <a:r>
              <a:rPr lang="pt-PT" altLang="pt-BR" sz="1600"/>
              <a:t>HIGHSMITH, J. </a:t>
            </a:r>
            <a:r>
              <a:rPr lang="pt-PT" altLang="pt-BR" sz="1600" b="1"/>
              <a:t>Agile project management</a:t>
            </a:r>
            <a:r>
              <a:rPr lang="pt-PT" altLang="pt-BR" sz="1600"/>
              <a:t>: creating innovative products. Boston: Addison-Wesley, 2004. 312 p</a:t>
            </a:r>
            <a:r>
              <a:rPr lang="pt-BR" altLang="pt-BR" sz="1600"/>
              <a:t> 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KERZNER, H. </a:t>
            </a:r>
            <a:r>
              <a:rPr lang="en-US" altLang="pt-BR" sz="1600" b="1"/>
              <a:t>Project Management</a:t>
            </a:r>
            <a:r>
              <a:rPr lang="en-US" altLang="pt-BR" sz="1600"/>
              <a:t>: A Systems Approach to Planning, Scheduling, and Controlling.  New Jersey: John Wiley &amp; Sons, 2003. 912p.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1600"/>
              <a:t>PROJECT MANAGEMENT INSTITUTE – PMI. </a:t>
            </a:r>
            <a:r>
              <a:rPr lang="pt-BR" altLang="pt-BR" sz="1600" b="1"/>
              <a:t>PMBOK Guide</a:t>
            </a:r>
            <a:r>
              <a:rPr lang="pt-BR" altLang="pt-BR" sz="1600"/>
              <a:t>: Um guia do conjunto de conhecimentos do gerenciamento de projetos. </a:t>
            </a:r>
            <a:r>
              <a:rPr lang="en-US" altLang="pt-BR" sz="1600"/>
              <a:t>Pennsylvania: Project Management Institute, 3. ed., 2004.</a:t>
            </a:r>
          </a:p>
          <a:p>
            <a:pPr eaLnBrk="1" hangingPunct="1">
              <a:lnSpc>
                <a:spcPct val="80000"/>
              </a:lnSpc>
            </a:pPr>
            <a:r>
              <a:rPr lang="pt-PT" altLang="pt-BR" sz="1600"/>
              <a:t>SCHWABER, K. </a:t>
            </a:r>
            <a:r>
              <a:rPr lang="pt-PT" altLang="pt-BR" sz="1600" b="1"/>
              <a:t>Agile Project Management with Scrum</a:t>
            </a:r>
            <a:r>
              <a:rPr lang="pt-PT" altLang="pt-BR" sz="1600"/>
              <a:t>. Microsoft Press, 2004.</a:t>
            </a:r>
            <a:endParaRPr lang="pt-BR" altLang="pt-BR" sz="1500"/>
          </a:p>
          <a:p>
            <a:pPr eaLnBrk="1" hangingPunct="1">
              <a:lnSpc>
                <a:spcPct val="80000"/>
              </a:lnSpc>
            </a:pPr>
            <a:r>
              <a:rPr lang="pt-BR" altLang="pt-BR" sz="1600"/>
              <a:t>MAGALHÃES, A. </a:t>
            </a:r>
            <a:r>
              <a:rPr lang="pt-BR" altLang="pt-BR" sz="1600" b="1"/>
              <a:t>O gerenciamento de projetos desenvolvidos à luz das metodologias ágeis.</a:t>
            </a:r>
            <a:r>
              <a:rPr lang="pt-BR" altLang="pt-BR" sz="1600"/>
              <a:t> PMI-MG jun/2006. Disponível em &lt;http://www.pmimg.org.br/downloads/Palestra-GerenciamentoAgil.pdf&gt;. Acesso em 29 nov. 2006</a:t>
            </a:r>
            <a:endParaRPr lang="pt-BR" altLang="pt-BR" sz="1400"/>
          </a:p>
        </p:txBody>
      </p:sp>
      <p:sp>
        <p:nvSpPr>
          <p:cNvPr id="62470" name="Retângulo 5">
            <a:extLst>
              <a:ext uri="{FF2B5EF4-FFF2-40B4-BE49-F238E27FC236}">
                <a16:creationId xmlns:a16="http://schemas.microsoft.com/office/drawing/2014/main" id="{B12E35E1-8355-37C3-770E-5C1E86F6F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3">
            <a:extLst>
              <a:ext uri="{FF2B5EF4-FFF2-40B4-BE49-F238E27FC236}">
                <a16:creationId xmlns:a16="http://schemas.microsoft.com/office/drawing/2014/main" id="{D6D72FD9-89C5-F436-A147-CA0C3665A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9219" name="Espaço Reservado para Número de Slide 4">
            <a:extLst>
              <a:ext uri="{FF2B5EF4-FFF2-40B4-BE49-F238E27FC236}">
                <a16:creationId xmlns:a16="http://schemas.microsoft.com/office/drawing/2014/main" id="{C59E023D-E124-8C54-A177-74DE5F247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1364DB-9DCF-4AAA-A5EA-65068BC69ECB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DAEFA2F0-600C-1BD0-7489-C1BFC5680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O que é agilidade?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67E1012-A2F1-A510-FD4B-22723507C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200"/>
              <a:t>Agilidade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Rapidez, desembaraço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Qualidade de quem é veloz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 sz="2200"/>
              <a:t>Capacidade de responder rapidamente a </a:t>
            </a:r>
            <a:r>
              <a:rPr lang="pt-BR" altLang="pt-BR" sz="2200" b="1" u="sng"/>
              <a:t>mudanças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Mudanças de tecnologias, de equipe, de requisitos...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 sz="2200"/>
              <a:t>Entregar valor ao cliente quando se lida com imprevisibilidade e dinamismo dos projetos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 sz="2200"/>
              <a:t>Problema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1800"/>
              <a:t>Aparenta ser indisciplinado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  <p:sp>
        <p:nvSpPr>
          <p:cNvPr id="9222" name="Retângulo 5">
            <a:extLst>
              <a:ext uri="{FF2B5EF4-FFF2-40B4-BE49-F238E27FC236}">
                <a16:creationId xmlns:a16="http://schemas.microsoft.com/office/drawing/2014/main" id="{7AD1320D-8120-F6B9-4D76-15006559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3">
            <a:extLst>
              <a:ext uri="{FF2B5EF4-FFF2-40B4-BE49-F238E27FC236}">
                <a16:creationId xmlns:a16="http://schemas.microsoft.com/office/drawing/2014/main" id="{E71F8591-0330-0642-F563-0CBC11D6A2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0243" name="Espaço Reservado para Número de Slide 4">
            <a:extLst>
              <a:ext uri="{FF2B5EF4-FFF2-40B4-BE49-F238E27FC236}">
                <a16:creationId xmlns:a16="http://schemas.microsoft.com/office/drawing/2014/main" id="{A3F89547-3FFB-6681-CB78-93F5E53ED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EDB7651-C431-404A-A27F-F29837649107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649AD02-6627-AA28-5A53-73C25648A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Manifesto Ágil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C4174CC-CF7E-A818-864B-57F232492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1325"/>
            <a:ext cx="8583613" cy="1760538"/>
          </a:xfrm>
        </p:spPr>
        <p:txBody>
          <a:bodyPr/>
          <a:lstStyle/>
          <a:p>
            <a:pPr eaLnBrk="1" hangingPunct="1"/>
            <a:r>
              <a:rPr lang="pt-BR" altLang="pt-BR"/>
              <a:t>Estamos descobrindo melhores formas de </a:t>
            </a:r>
            <a:r>
              <a:rPr lang="pt-BR" altLang="pt-BR" b="1">
                <a:solidFill>
                  <a:schemeClr val="tx2"/>
                </a:solidFill>
              </a:rPr>
              <a:t>desenvolver software</a:t>
            </a:r>
            <a:r>
              <a:rPr lang="pt-BR" altLang="pt-BR"/>
              <a:t> através da nossa própria prática e auxiliando outros.</a:t>
            </a:r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8AA51BAF-AA3F-BAD3-1E30-93C537D0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73525"/>
            <a:ext cx="396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/>
              <a:t>Indivíduos e Iterações	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/>
              <a:t>Software funcionando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/>
              <a:t>Colaboração com cliente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/>
              <a:t>Responder a mudanças</a:t>
            </a:r>
            <a:endParaRPr lang="pt-BR" altLang="pt-BR" sz="2000"/>
          </a:p>
        </p:txBody>
      </p:sp>
      <p:sp>
        <p:nvSpPr>
          <p:cNvPr id="10247" name="Text Box 5">
            <a:extLst>
              <a:ext uri="{FF2B5EF4-FFF2-40B4-BE49-F238E27FC236}">
                <a16:creationId xmlns:a16="http://schemas.microsoft.com/office/drawing/2014/main" id="{35FDC603-677F-AFDE-054A-7A3FDEAD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94163"/>
            <a:ext cx="38877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Processos e Ferramentas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Documentação detalhada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Negociação de contratos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/>
              <a:t>Seguir um plano</a:t>
            </a:r>
          </a:p>
        </p:txBody>
      </p:sp>
      <p:sp>
        <p:nvSpPr>
          <p:cNvPr id="10248" name="Text Box 6">
            <a:extLst>
              <a:ext uri="{FF2B5EF4-FFF2-40B4-BE49-F238E27FC236}">
                <a16:creationId xmlns:a16="http://schemas.microsoft.com/office/drawing/2014/main" id="{4E156636-6DA8-DA97-148B-995B3AA7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395663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b="1"/>
              <a:t>Valores</a:t>
            </a:r>
          </a:p>
        </p:txBody>
      </p:sp>
      <p:sp>
        <p:nvSpPr>
          <p:cNvPr id="10249" name="Retângulo 8">
            <a:extLst>
              <a:ext uri="{FF2B5EF4-FFF2-40B4-BE49-F238E27FC236}">
                <a16:creationId xmlns:a16="http://schemas.microsoft.com/office/drawing/2014/main" id="{173057CF-1858-4628-502E-5488C999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3">
            <a:extLst>
              <a:ext uri="{FF2B5EF4-FFF2-40B4-BE49-F238E27FC236}">
                <a16:creationId xmlns:a16="http://schemas.microsoft.com/office/drawing/2014/main" id="{AB243E44-9797-033A-C826-D14F91038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1267" name="Espaço Reservado para Número de Slide 4">
            <a:extLst>
              <a:ext uri="{FF2B5EF4-FFF2-40B4-BE49-F238E27FC236}">
                <a16:creationId xmlns:a16="http://schemas.microsoft.com/office/drawing/2014/main" id="{0D7AABE8-D83B-447F-00D2-C7305B3882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FC6CA05-8346-48F8-9710-535B3D6007A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4D16541-E183-16E8-487B-4F844BAEA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Princípios da agilidade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F5BD080-23DE-79F6-EBDA-F7E267136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5000"/>
              <a:buFontTx/>
              <a:buAutoNum type="arabicPeriod"/>
            </a:pPr>
            <a:r>
              <a:rPr lang="pt-BR" altLang="pt-BR" sz="2100"/>
              <a:t>A mais alta prioridade é a </a:t>
            </a:r>
            <a:r>
              <a:rPr lang="pt-BR" altLang="pt-BR" sz="2100" b="1">
                <a:solidFill>
                  <a:schemeClr val="tx2"/>
                </a:solidFill>
              </a:rPr>
              <a:t>satisfação do cliente</a:t>
            </a:r>
            <a:r>
              <a:rPr lang="pt-BR" altLang="pt-BR" sz="2100"/>
              <a:t>, por meio da </a:t>
            </a:r>
            <a:r>
              <a:rPr lang="pt-BR" altLang="pt-BR" sz="2100">
                <a:solidFill>
                  <a:schemeClr val="tx2"/>
                </a:solidFill>
              </a:rPr>
              <a:t>liberação mais rápida</a:t>
            </a:r>
            <a:r>
              <a:rPr lang="pt-BR" altLang="pt-BR" sz="2100"/>
              <a:t> e contínua de software de valor.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5000"/>
              <a:buFontTx/>
              <a:buAutoNum type="arabicPeriod"/>
            </a:pPr>
            <a:r>
              <a:rPr lang="pt-BR" altLang="pt-BR" sz="2100" b="1"/>
              <a:t>Receba bem as </a:t>
            </a:r>
            <a:r>
              <a:rPr lang="pt-BR" altLang="pt-BR" sz="2100" b="1">
                <a:solidFill>
                  <a:schemeClr val="tx2"/>
                </a:solidFill>
              </a:rPr>
              <a:t>mudanças de requisitos</a:t>
            </a:r>
            <a:r>
              <a:rPr lang="pt-BR" altLang="pt-BR" sz="2100"/>
              <a:t>, mesmo em estágios tardios do desenvolvimento. Processos ágeis devem admitir mudanças que trazem vantagens competitivas para o cliente.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5000"/>
              <a:buFontTx/>
              <a:buAutoNum type="arabicPeriod"/>
            </a:pPr>
            <a:r>
              <a:rPr lang="pt-BR" altLang="pt-BR" sz="2100" b="1">
                <a:solidFill>
                  <a:schemeClr val="tx2"/>
                </a:solidFill>
              </a:rPr>
              <a:t>Libere software freqüentemente</a:t>
            </a:r>
            <a:r>
              <a:rPr lang="pt-BR" altLang="pt-BR" sz="2100"/>
              <a:t> (em intervalos de 2 semanas até meses), dando preferência para uma escala de tempo mais curta.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5000"/>
              <a:buFontTx/>
              <a:buAutoNum type="arabicPeriod"/>
            </a:pPr>
            <a:r>
              <a:rPr lang="pt-BR" altLang="pt-BR" sz="2100"/>
              <a:t>Mantenha pessoas ligadas ao negócio </a:t>
            </a:r>
            <a:r>
              <a:rPr lang="pt-BR" altLang="pt-BR" sz="2100">
                <a:solidFill>
                  <a:schemeClr val="tx2"/>
                </a:solidFill>
              </a:rPr>
              <a:t>(clientes) e desenvolvedores </a:t>
            </a:r>
            <a:r>
              <a:rPr lang="pt-BR" altLang="pt-BR" sz="2100" b="1">
                <a:solidFill>
                  <a:schemeClr val="tx2"/>
                </a:solidFill>
              </a:rPr>
              <a:t>trabalhando juntos</a:t>
            </a:r>
            <a:r>
              <a:rPr lang="pt-BR" altLang="pt-BR" sz="2100"/>
              <a:t> a maior parte do tempo do projeto.</a:t>
            </a:r>
            <a:endParaRPr lang="pt-BR" altLang="pt-BR" sz="2800"/>
          </a:p>
        </p:txBody>
      </p:sp>
      <p:sp>
        <p:nvSpPr>
          <p:cNvPr id="11270" name="Retângulo 5">
            <a:extLst>
              <a:ext uri="{FF2B5EF4-FFF2-40B4-BE49-F238E27FC236}">
                <a16:creationId xmlns:a16="http://schemas.microsoft.com/office/drawing/2014/main" id="{C4558805-FDAA-E2BA-0657-151F6866C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3">
            <a:extLst>
              <a:ext uri="{FF2B5EF4-FFF2-40B4-BE49-F238E27FC236}">
                <a16:creationId xmlns:a16="http://schemas.microsoft.com/office/drawing/2014/main" id="{BC148DF3-391A-B1B9-7D53-A51E0135A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2291" name="Espaço Reservado para Número de Slide 4">
            <a:extLst>
              <a:ext uri="{FF2B5EF4-FFF2-40B4-BE49-F238E27FC236}">
                <a16:creationId xmlns:a16="http://schemas.microsoft.com/office/drawing/2014/main" id="{BA07AD91-3E0F-B3E0-9CC2-121BD2AAD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58C1EA-E327-4157-A52B-4A0BD16391F1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E018921-6F83-0B00-8C9B-DA9004CE1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/>
              <a:t>Princípios da agilidade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1229A4A-D560-5AF9-8FA4-8EDEA863D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AutoNum type="arabicPeriod" startAt="5"/>
            </a:pPr>
            <a:r>
              <a:rPr lang="pt-BR" altLang="pt-BR" sz="2100"/>
              <a:t>Construa projetos com </a:t>
            </a:r>
            <a:r>
              <a:rPr lang="pt-BR" altLang="pt-BR" sz="2100" b="1">
                <a:solidFill>
                  <a:schemeClr val="tx2"/>
                </a:solidFill>
              </a:rPr>
              <a:t>indivíduos motivados</a:t>
            </a:r>
            <a:r>
              <a:rPr lang="pt-BR" altLang="pt-BR" sz="2100"/>
              <a:t>, dê a eles o ambiente e suporte que precisam e confie neles para ter o trabalho realizado.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AutoNum type="arabicPeriod" startAt="5"/>
            </a:pPr>
            <a:r>
              <a:rPr lang="pt-BR" altLang="pt-BR" sz="2100"/>
              <a:t>O método mais eficiente e efetivo para repassar informação entre uma equipe de desenvolvimento é pela </a:t>
            </a:r>
            <a:r>
              <a:rPr lang="pt-BR" altLang="pt-BR" sz="2100" b="1">
                <a:solidFill>
                  <a:schemeClr val="tx2"/>
                </a:solidFill>
              </a:rPr>
              <a:t>comunicação face-a-face</a:t>
            </a:r>
            <a:r>
              <a:rPr lang="pt-BR" altLang="pt-BR" sz="2100"/>
              <a:t>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AutoNum type="arabicPeriod" startAt="5"/>
            </a:pPr>
            <a:r>
              <a:rPr lang="pt-BR" altLang="pt-BR" sz="2100" b="1">
                <a:solidFill>
                  <a:schemeClr val="tx2"/>
                </a:solidFill>
              </a:rPr>
              <a:t>Software funcionando</a:t>
            </a:r>
            <a:r>
              <a:rPr lang="pt-BR" altLang="pt-BR" sz="2100"/>
              <a:t> é a principal medida de progresso de um projeto de software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5000"/>
              <a:buFontTx/>
              <a:buAutoNum type="arabicPeriod" startAt="5"/>
            </a:pPr>
            <a:r>
              <a:rPr lang="pt-BR" altLang="pt-BR" sz="2100">
                <a:solidFill>
                  <a:schemeClr val="tx2"/>
                </a:solidFill>
              </a:rPr>
              <a:t>Processos ágeis promovem desenvolvimento sustentado</a:t>
            </a:r>
            <a:r>
              <a:rPr lang="pt-BR" altLang="pt-BR" sz="2100"/>
              <a:t>. Assim, </a:t>
            </a:r>
            <a:r>
              <a:rPr lang="pt-BR" altLang="pt-BR" sz="2100" b="1"/>
              <a:t>patrocinadores, desenvolvedores e usuários</a:t>
            </a:r>
            <a:r>
              <a:rPr lang="pt-BR" altLang="pt-BR" sz="2100"/>
              <a:t> </a:t>
            </a:r>
            <a:r>
              <a:rPr lang="pt-BR" altLang="pt-BR" sz="2100" b="1"/>
              <a:t>devem ser capazes de manter conversação</a:t>
            </a:r>
            <a:r>
              <a:rPr lang="pt-BR" altLang="pt-BR" sz="2100"/>
              <a:t> pacífica indefinidamente.</a:t>
            </a:r>
          </a:p>
        </p:txBody>
      </p:sp>
      <p:sp>
        <p:nvSpPr>
          <p:cNvPr id="12294" name="Retângulo 5">
            <a:extLst>
              <a:ext uri="{FF2B5EF4-FFF2-40B4-BE49-F238E27FC236}">
                <a16:creationId xmlns:a16="http://schemas.microsoft.com/office/drawing/2014/main" id="{8D9B1E1A-39BC-A4A7-D217-E09F1E5E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ermelh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777777"/>
      </a:folHlink>
    </a:clrScheme>
    <a:fontScheme name="Vermelho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Vermelh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44B8B537F664DAE64B218356D51C1" ma:contentTypeVersion="4" ma:contentTypeDescription="Create a new document." ma:contentTypeScope="" ma:versionID="4af8185dcf546e6b510128ddb6913e81">
  <xsd:schema xmlns:xsd="http://www.w3.org/2001/XMLSchema" xmlns:xs="http://www.w3.org/2001/XMLSchema" xmlns:p="http://schemas.microsoft.com/office/2006/metadata/properties" xmlns:ns2="8ecd8399-8008-4f2f-bba8-aea4ff723d6f" targetNamespace="http://schemas.microsoft.com/office/2006/metadata/properties" ma:root="true" ma:fieldsID="c3f26c8161bcbdf6b74d7e584f586617" ns2:_="">
    <xsd:import namespace="8ecd8399-8008-4f2f-bba8-aea4ff723d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d8399-8008-4f2f-bba8-aea4ff723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540BA5-762A-4B27-8EEE-C077B0876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d8399-8008-4f2f-bba8-aea4ff723d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506773-0595-47EF-A436-FE20CAFE53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1FDF59-C9F0-4370-8690-C17B74FEA1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apresentação\Vermelho.pot</Template>
  <TotalTime>1571</TotalTime>
  <Words>3294</Words>
  <Application>Microsoft Office PowerPoint</Application>
  <PresentationFormat>Apresentação na tela (4:3)</PresentationFormat>
  <Paragraphs>532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Vermelho</vt:lpstr>
      <vt:lpstr>Gerenciamento Ágil de Projetos</vt:lpstr>
      <vt:lpstr>Agenda</vt:lpstr>
      <vt:lpstr>Motivação</vt:lpstr>
      <vt:lpstr>Gerenciamento de Projetos</vt:lpstr>
      <vt:lpstr>Gerenciamento de Projetos  de Software</vt:lpstr>
      <vt:lpstr>O que é agilidade?</vt:lpstr>
      <vt:lpstr>Manifesto Ágil</vt:lpstr>
      <vt:lpstr>Princípios da agilidade</vt:lpstr>
      <vt:lpstr>Princípios da agilidade</vt:lpstr>
      <vt:lpstr>Princípios da agilidade</vt:lpstr>
      <vt:lpstr>Declaração de Interdependência</vt:lpstr>
      <vt:lpstr>O que significa interdependência?</vt:lpstr>
      <vt:lpstr>Declaração de Interdependência</vt:lpstr>
      <vt:lpstr>Declaração de Interdependência</vt:lpstr>
      <vt:lpstr>Mudança de paradigma</vt:lpstr>
      <vt:lpstr>Gerenciamento de Projetos</vt:lpstr>
      <vt:lpstr>Gerenciamento de Projetos</vt:lpstr>
      <vt:lpstr>Quebra de paradigma</vt:lpstr>
      <vt:lpstr>Gerenciamento Ágil de Projetos de Software</vt:lpstr>
      <vt:lpstr>Gerenciamento Ágil de Projetos</vt:lpstr>
      <vt:lpstr>Gerenciamento Ágil de Projetos</vt:lpstr>
      <vt:lpstr>Gerenciamento Ágil de Projetos</vt:lpstr>
      <vt:lpstr>Técnicas de Gerenciamento Ágil de Projetos</vt:lpstr>
      <vt:lpstr>Técnicas de Gerenciamento Ágil de Projetos</vt:lpstr>
      <vt:lpstr>Técnicas de Gerenciamento Ágil de Projetos</vt:lpstr>
      <vt:lpstr>Gerenciamento Ágil de Projetos</vt:lpstr>
      <vt:lpstr>Gerenciamento Ágil de Projetos</vt:lpstr>
      <vt:lpstr>Abordagem Clássica vs. Abordagem Ágil</vt:lpstr>
      <vt:lpstr>Abordagem Clássica vs. Abordagem Ágil</vt:lpstr>
      <vt:lpstr>Scrum</vt:lpstr>
      <vt:lpstr>Scrum</vt:lpstr>
      <vt:lpstr>Scrum</vt:lpstr>
      <vt:lpstr>Fases</vt:lpstr>
      <vt:lpstr>Planejamento</vt:lpstr>
      <vt:lpstr>Sprint</vt:lpstr>
      <vt:lpstr>Sprint - Reuniões Diárias</vt:lpstr>
      <vt:lpstr>Sprint - Revisão</vt:lpstr>
      <vt:lpstr>Encerramento</vt:lpstr>
      <vt:lpstr>Papéis no Scrum</vt:lpstr>
      <vt:lpstr>Papéis – Product Owner</vt:lpstr>
      <vt:lpstr>Papéis – Scrum Master</vt:lpstr>
      <vt:lpstr>Papéis – Time</vt:lpstr>
      <vt:lpstr>Regras no Scrum</vt:lpstr>
      <vt:lpstr>Sprint Planning Meeting – (Reunião de planejamento)</vt:lpstr>
      <vt:lpstr>Sprint Planning Meeting</vt:lpstr>
      <vt:lpstr>Scrum Daily Meeting - Encontro diário</vt:lpstr>
      <vt:lpstr>Scrum Daily Meeting</vt:lpstr>
      <vt:lpstr>Sprint</vt:lpstr>
      <vt:lpstr>Sprint</vt:lpstr>
      <vt:lpstr>Reunião de Revisão do Sprint</vt:lpstr>
      <vt:lpstr>Reunião de Retrospectiva do Sprint</vt:lpstr>
      <vt:lpstr>Considerações</vt:lpstr>
      <vt:lpstr>Reflexão</vt:lpstr>
      <vt:lpstr>Considerações Finais</vt:lpstr>
      <vt:lpstr>Considerações Finais</vt:lpstr>
      <vt:lpstr>Considerações Finais</vt:lpstr>
      <vt:lpstr>Referências</vt:lpstr>
      <vt:lpstr>Referências</vt:lpstr>
    </vt:vector>
  </TitlesOfParts>
  <Company>lql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</dc:creator>
  <cp:lastModifiedBy>Usuário do Windows</cp:lastModifiedBy>
  <cp:revision>229</cp:revision>
  <dcterms:created xsi:type="dcterms:W3CDTF">2007-02-01T23:39:42Z</dcterms:created>
  <dcterms:modified xsi:type="dcterms:W3CDTF">2024-05-30T18:51:04Z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0x010100D9044B8B537F664DAE64B218356D51C1</vt:lpwstr>
  </property>
</Properties>
</file>