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3" r:id="rId2"/>
    <p:sldId id="258" r:id="rId3"/>
    <p:sldId id="274" r:id="rId4"/>
    <p:sldId id="267" r:id="rId5"/>
    <p:sldId id="269" r:id="rId6"/>
    <p:sldId id="268" r:id="rId7"/>
    <p:sldId id="270" r:id="rId8"/>
    <p:sldId id="275" r:id="rId9"/>
    <p:sldId id="276" r:id="rId10"/>
    <p:sldId id="277" r:id="rId11"/>
    <p:sldId id="286" r:id="rId12"/>
    <p:sldId id="278" r:id="rId13"/>
    <p:sldId id="279" r:id="rId14"/>
    <p:sldId id="280" r:id="rId15"/>
    <p:sldId id="281" r:id="rId16"/>
    <p:sldId id="287" r:id="rId17"/>
    <p:sldId id="288" r:id="rId18"/>
    <p:sldId id="271" r:id="rId19"/>
    <p:sldId id="272" r:id="rId20"/>
    <p:sldId id="282" r:id="rId21"/>
    <p:sldId id="283" r:id="rId22"/>
    <p:sldId id="285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65535" autoAdjust="0"/>
  </p:normalViewPr>
  <p:slideViewPr>
    <p:cSldViewPr showGuides="1">
      <p:cViewPr varScale="1">
        <p:scale>
          <a:sx n="72" d="100"/>
          <a:sy n="72" d="100"/>
        </p:scale>
        <p:origin x="896" y="2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2E6F6-2ED8-4E38-B00D-D2F99C0E0746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20BCB-0390-48C0-BB31-089CCB0AC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6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55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  Age &amp; Employment (Allyson)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28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48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 startAt="6"/>
            </a:pPr>
            <a:r>
              <a:rPr lang="en-US" dirty="0"/>
              <a:t>Conclusions (TBD)</a:t>
            </a:r>
          </a:p>
          <a:p>
            <a:pPr marL="228600" indent="-228600">
              <a:buAutoNum type="alphaUcPeriod" startAt="6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200" dirty="0"/>
              <a:t>Any single demographic category is NOT a good predictor of which 2016 presidential candidate won any Indiana county.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200" dirty="0"/>
              <a:t>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200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75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 startAt="7"/>
            </a:pPr>
            <a:r>
              <a:rPr lang="en-US" dirty="0"/>
              <a:t>Next steps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  With more time, we would develop a prediction model comparing actual vs. expected results and run </a:t>
            </a:r>
            <a:r>
              <a:rPr lang="en-US" sz="2000" dirty="0" err="1"/>
              <a:t>ttests</a:t>
            </a:r>
            <a:r>
              <a:rPr lang="en-US" sz="2000" dirty="0"/>
              <a:t> (Michael)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 We would add: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 More exit polling data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 Election results from additional years and races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  We would incorporate and test more Census variables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  We would combine Census variables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40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+mj-lt"/>
              <a:buNone/>
            </a:pPr>
            <a:r>
              <a:rPr lang="en-US" dirty="0"/>
              <a:t>Presentation Outline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  Question to group (Michael)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  Theory (Nirmal)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  Describe data sets used (Allyson)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  Questions to answer (TBD)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  Category plots (all)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  Conclusions (TBD)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  Next 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3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/>
              <a:t>A.  Question to group (Michael)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12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Let’s start off by asking a question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Everyone raise your hand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How many of you could predict who is going to win an election based on Census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54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/>
              <a:t>B. Theory (Nirmal)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  Our theory: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Single demographic categories are effective predictors of which political party wins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51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/>
              <a:t>C.  Describe data sets used (Allyson)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alphaUcPeriod" startAt="3"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  Data sets used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  2016 Indiana election results by county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How many counties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What race/candidates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  2016 annual American Community Survey (ACS) conducted by the U.S. Census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Used API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There were ### variable available to select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Data was available by country, state, county, and other geographic categories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We selected six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4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D.  Questions to answer (TBD)</a:t>
            </a:r>
          </a:p>
          <a:p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200" dirty="0"/>
              <a:t>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200" dirty="0"/>
              <a:t>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200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32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 startAt="5"/>
            </a:pPr>
            <a:r>
              <a:rPr lang="en-US" dirty="0"/>
              <a:t>Category plots (all)</a:t>
            </a:r>
          </a:p>
          <a:p>
            <a:pPr marL="228600" indent="-228600">
              <a:buAutoNum type="alphaUcPeriod" startAt="5"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  Education &amp; Home Value (Michael)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  Income &amp; Race (Nirmal)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  Age &amp; Employment (Allyson)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21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  Education &amp; Home Value (Michael)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07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  Income &amp; Race (Nirmal)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49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EE1AA60-3C96-418D-8A17-D6FD83E077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76400"/>
            <a:ext cx="6373092" cy="1714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C4AEFD-88F6-4D38-9A6E-462C4CA219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429000"/>
            <a:ext cx="1219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Providing A Clear Vision on Data Analytics Since 2020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16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A54D-6C85-436B-BA6C-016F5926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28D20-D19E-455C-A97A-26F131022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23038-0DEA-4B2E-BB1E-6604FBDE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3A2CF-961F-4063-A655-AECDC5A1EA7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DDF69-BE99-4F00-B0FE-8B664D67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CAAB6-FFAA-413E-9742-E7575230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4ACAE-6788-4101-BF74-8048370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3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B191D-456A-422C-B092-2AB691C8A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8F33B-3AC3-450C-B91B-00D1B08CB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20490-51F2-4A5C-BE56-A515FFBB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3A2CF-961F-4063-A655-AECDC5A1EA7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A99E-0D1B-41ED-9CE5-DC1336F8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FABAB-DFBC-4457-BF31-F26138B1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4ACAE-6788-4101-BF74-8048370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7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A59A-08EB-42E9-BFA4-C2380388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DB88A-47BB-4CE2-9301-F26B8A963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00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AFB6-F18E-41CA-A54B-36077FE7D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5541C-9234-430C-A635-49E251EE3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92F74-C0DC-4D71-A552-76DD9CEA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3A2CF-961F-4063-A655-AECDC5A1EA7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AB995-ED0F-49E8-B194-5C146ADA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61510-B51B-4718-9B1F-90F10192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4ACAE-6788-4101-BF74-8048370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6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ot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91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DE28-0677-4C48-847F-8CB183DC4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BF1B0-8C7C-4234-A32C-071CBDBAE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92666-6C6C-4AEA-8648-12A73C0D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3A2CF-961F-4063-A655-AECDC5A1EA7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11778-1D47-49F5-B095-9560A352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3774-0E29-44AF-BD63-40EB311B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4ACAE-6788-4101-BF74-8048370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BBE9-4591-4D6A-A317-661FB390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B633D-3F4C-4DF5-9D61-E6F9024D2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B66C9-9987-4D81-9388-5391BD6D1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7087E-C38E-411A-A9BD-CDA56559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3A2CF-961F-4063-A655-AECDC5A1EA7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A573D-5BE1-4F41-A8E2-9151320F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40C92-5D75-4C1D-9411-B8EFB315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4ACAE-6788-4101-BF74-8048370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6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064B-BA7E-428D-AECD-D5D70F3B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0F217-4298-4096-ABB8-508968629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7D8F1-B48E-4C05-9529-93CBE1E6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EF455-2B79-4C23-AE25-2F9FFEDDF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0DDA1-2F20-483F-A88E-94EB329CC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1733D-2401-4250-9E2B-EB79ADF7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3A2CF-961F-4063-A655-AECDC5A1EA7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86537-71AA-418A-9D09-9EAF591D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D5E07-11B1-485A-9CF1-FFD7881E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4ACAE-6788-4101-BF74-8048370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4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C0C4-7D1A-432C-98A6-E5C2D989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F3AA-6913-4535-A988-F2A9B8100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5C654-E081-4956-A521-7DE2C3112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746AD-0AE6-49F3-9C6B-3370C50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3A2CF-961F-4063-A655-AECDC5A1EA7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A07A5-1451-4F82-98CF-F19A223E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88AA6-380B-48E8-B714-B18BD8E5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4ACAE-6788-4101-BF74-8048370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0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071B-9F76-40B3-BEBF-EB3B3859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A5216-0D23-4ECA-9FAA-A205BFA45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33CAC-DE15-4679-8B4F-1F61A1B82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31AEB-CAE9-40B9-8CB5-765061CD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3A2CF-961F-4063-A655-AECDC5A1EA7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084D2-64EA-4C78-99D8-38AA1DC9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49BA7-D7AF-4E44-BE66-3B08C9AE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4ACAE-6788-4101-BF74-8048370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8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AF806-F3E7-42A8-8C38-C114B4DA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FAFF6-7AE1-444F-BEB7-CA163071A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43000"/>
            <a:ext cx="10515600" cy="481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3EBCD176-0471-4DAD-AB36-9FF07F2D4B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953125"/>
            <a:ext cx="121920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07EDCA-CC88-49F9-BFAD-2861DD6C6D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4F81B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749E0C-B820-445A-8938-8B322529194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34100"/>
            <a:ext cx="1219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cs typeface="Arial" pitchFamily="34" charset="0"/>
              </a:rPr>
              <a:t>Providing A Clear Vision on Data Analytics Since 2020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cs typeface="Arial" pitchFamily="34" charset="0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3C8B4241-9F16-49D0-8807-07FC33A2CC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" y="0"/>
            <a:ext cx="121920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0782BADA-8F83-4E70-ABB2-E06820DC1A2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43" y="6095847"/>
            <a:ext cx="2266557" cy="60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49" r:id="rId3"/>
    <p:sldLayoutId id="2147483654" r:id="rId4"/>
    <p:sldLayoutId id="2147483651" r:id="rId5"/>
    <p:sldLayoutId id="2147483652" r:id="rId6"/>
    <p:sldLayoutId id="2147483653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nsus.gov/newsroom/blogs/random-samplings/2017/05/voting_in_america.html!%5Bimage.png%5D(attachment:image.png)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s.usda.gov/webdocs/DataFiles/53180/25569_IN.pdf?v=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832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77278AA-9D48-0441-B856-C5A6895FA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47700"/>
            <a:ext cx="7543800" cy="502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899052-34D5-9F41-AB9C-876183855A8C}"/>
              </a:ext>
            </a:extLst>
          </p:cNvPr>
          <p:cNvSpPr txBox="1"/>
          <p:nvPr/>
        </p:nvSpPr>
        <p:spPr>
          <a:xfrm>
            <a:off x="1285875" y="355312"/>
            <a:ext cx="962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What effect does median age have on the GOP vote?</a:t>
            </a:r>
          </a:p>
        </p:txBody>
      </p:sp>
    </p:spTree>
    <p:extLst>
      <p:ext uri="{BB962C8B-B14F-4D97-AF65-F5344CB8AC3E}">
        <p14:creationId xmlns:p14="http://schemas.microsoft.com/office/powerpoint/2010/main" val="767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7EBBA5-FEE7-CE44-B3B3-48E4449D8926}"/>
              </a:ext>
            </a:extLst>
          </p:cNvPr>
          <p:cNvSpPr txBox="1"/>
          <p:nvPr/>
        </p:nvSpPr>
        <p:spPr>
          <a:xfrm>
            <a:off x="1066800" y="609600"/>
            <a:ext cx="1028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Voter Turnout per Age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BB8A1C-A662-F74C-B9C5-8FEBB775172F}"/>
              </a:ext>
            </a:extLst>
          </p:cNvPr>
          <p:cNvSpPr txBox="1"/>
          <p:nvPr/>
        </p:nvSpPr>
        <p:spPr>
          <a:xfrm>
            <a:off x="1066800" y="1409700"/>
            <a:ext cx="10287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18-29 year </a:t>
            </a:r>
            <a:r>
              <a:rPr lang="en-US" sz="2800" dirty="0" err="1"/>
              <a:t>olds</a:t>
            </a:r>
            <a:r>
              <a:rPr lang="en-US" sz="2800" dirty="0"/>
              <a:t>: 46.1%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30-44 year </a:t>
            </a:r>
            <a:r>
              <a:rPr lang="en-US" sz="2800" dirty="0" err="1"/>
              <a:t>olds</a:t>
            </a:r>
            <a:r>
              <a:rPr lang="en-US" sz="2800" dirty="0"/>
              <a:t>: 58.7%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45-64 year </a:t>
            </a:r>
            <a:r>
              <a:rPr lang="en-US" sz="2800" dirty="0" err="1"/>
              <a:t>olds</a:t>
            </a:r>
            <a:r>
              <a:rPr lang="en-US" sz="2800" dirty="0"/>
              <a:t>: 66.6%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65 years and </a:t>
            </a:r>
            <a:r>
              <a:rPr lang="en-US" sz="2800" dirty="0" err="1"/>
              <a:t>oldes</a:t>
            </a:r>
            <a:r>
              <a:rPr lang="en-US" sz="2800" dirty="0"/>
              <a:t>: 70.9%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1EF13-8FAD-1546-94DD-78115B806A22}"/>
              </a:ext>
            </a:extLst>
          </p:cNvPr>
          <p:cNvSpPr txBox="1"/>
          <p:nvPr/>
        </p:nvSpPr>
        <p:spPr>
          <a:xfrm>
            <a:off x="838200" y="4949130"/>
            <a:ext cx="1028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u="sng" dirty="0">
                <a:hlinkClick r:id="rId2"/>
              </a:rPr>
              <a:t>https://www.census.gov/newsroom/blogs/random-samplings/2017/05/voting_in_america.html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6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A1FC1C8-5A78-6548-98B4-DE7B33506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381000"/>
            <a:ext cx="76581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5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6E594D6-4141-F746-8EE2-60F451433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81000"/>
            <a:ext cx="73723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70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997D0A9-E2AA-244D-B0EF-0D1EE3786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81000"/>
            <a:ext cx="8001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75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1372F35B-1064-2B45-981A-495CDF8FF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533400"/>
            <a:ext cx="7848600" cy="5232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3BD092-3385-E14D-BF8C-A4A0944B53E9}"/>
              </a:ext>
            </a:extLst>
          </p:cNvPr>
          <p:cNvSpPr txBox="1"/>
          <p:nvPr/>
        </p:nvSpPr>
        <p:spPr>
          <a:xfrm>
            <a:off x="1143000" y="333520"/>
            <a:ext cx="9906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What effect does unemployment have on the GOP vote?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8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872B1AE-3D70-FD49-A25C-27552B3CF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571500"/>
            <a:ext cx="7429500" cy="495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2B12D8-E4DD-AD44-B528-2F73995C40D6}"/>
              </a:ext>
            </a:extLst>
          </p:cNvPr>
          <p:cNvSpPr txBox="1"/>
          <p:nvPr/>
        </p:nvSpPr>
        <p:spPr>
          <a:xfrm>
            <a:off x="800100" y="5524500"/>
            <a:ext cx="1108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https://www.ers.usda.gov/webdocs/DataFiles/53180/25569_IN.pdf?v=0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B664E-F759-8247-A1CF-D164A071CB65}"/>
              </a:ext>
            </a:extLst>
          </p:cNvPr>
          <p:cNvSpPr txBox="1"/>
          <p:nvPr/>
        </p:nvSpPr>
        <p:spPr>
          <a:xfrm>
            <a:off x="2190750" y="448235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Unemployment in Rural Counties</a:t>
            </a:r>
          </a:p>
        </p:txBody>
      </p:sp>
    </p:spTree>
    <p:extLst>
      <p:ext uri="{BB962C8B-B14F-4D97-AF65-F5344CB8AC3E}">
        <p14:creationId xmlns:p14="http://schemas.microsoft.com/office/powerpoint/2010/main" val="3014765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A0B66DB-6B80-4947-A83C-6D4B8D49C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62" y="495300"/>
            <a:ext cx="7839075" cy="522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67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E340-BE9F-4939-9408-BF10C66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F. Conclusions (TBD)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B30-F023-48E0-9C4F-5C73E22E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single demographic category is NOT a good predictor of which 2016 presidential candidate won any Indiana county.</a:t>
            </a:r>
          </a:p>
          <a:p>
            <a:r>
              <a:rPr lang="en-US" dirty="0"/>
              <a:t>?</a:t>
            </a:r>
          </a:p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8139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E340-BE9F-4939-9408-BF10C66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G.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B30-F023-48E0-9C4F-5C73E22E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more time, we would develop a prediction model comparing actual vs. expected results and run </a:t>
            </a:r>
            <a:r>
              <a:rPr lang="en-US" dirty="0" err="1"/>
              <a:t>ttests</a:t>
            </a:r>
            <a:r>
              <a:rPr lang="en-US" dirty="0"/>
              <a:t> (Michael)</a:t>
            </a:r>
          </a:p>
          <a:p>
            <a:pPr lvl="1"/>
            <a:r>
              <a:rPr lang="en-US" dirty="0"/>
              <a:t>We would add:</a:t>
            </a:r>
          </a:p>
          <a:p>
            <a:pPr lvl="2"/>
            <a:r>
              <a:rPr lang="en-US" dirty="0"/>
              <a:t>More exit polling data</a:t>
            </a:r>
          </a:p>
          <a:p>
            <a:pPr lvl="2"/>
            <a:r>
              <a:rPr lang="en-US" dirty="0"/>
              <a:t>Election results from additional years and races</a:t>
            </a:r>
          </a:p>
          <a:p>
            <a:r>
              <a:rPr lang="en-US" dirty="0"/>
              <a:t>We would incorporate and test more Census variables</a:t>
            </a:r>
          </a:p>
          <a:p>
            <a:r>
              <a:rPr lang="en-US" dirty="0"/>
              <a:t>We would combine Census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8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E340-BE9F-4939-9408-BF10C66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B30-F023-48E0-9C4F-5C73E22E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to group (Michael)</a:t>
            </a:r>
          </a:p>
          <a:p>
            <a:r>
              <a:rPr lang="en-US" dirty="0"/>
              <a:t>Theory (Nirmal)</a:t>
            </a:r>
          </a:p>
          <a:p>
            <a:r>
              <a:rPr lang="en-US" dirty="0"/>
              <a:t>Describe data sets used (Allyson)</a:t>
            </a:r>
          </a:p>
          <a:p>
            <a:r>
              <a:rPr lang="en-US" dirty="0"/>
              <a:t>Questions to answer (TBD)</a:t>
            </a:r>
          </a:p>
          <a:p>
            <a:r>
              <a:rPr lang="en-US" dirty="0"/>
              <a:t>Category plots (all) </a:t>
            </a:r>
          </a:p>
          <a:p>
            <a:r>
              <a:rPr lang="en-US" dirty="0"/>
              <a:t>Conclusions (TBD) 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720600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0A3F-274B-4343-8010-409A0EF0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Data Acquisition and Cleanup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2B2C0E5-033C-2945-97F5-6B0DB23AD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959224"/>
            <a:ext cx="8001000" cy="473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43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81D6-F0E3-0D44-90E3-65C271E4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Data Acquisition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4E07-5969-FE4E-9A2A-DC8FD9DE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75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626D-BA62-A645-934B-ABF15323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Data Acquisition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CD990-D7F3-4346-A313-E6881515E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62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4193-612D-9E4F-B4C4-A26F7634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FC90-66B0-EC4E-BA21-7F514C71D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2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B30-F023-48E0-9C4F-5C73E22E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20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1247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E340-BE9F-4939-9408-BF10C66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B. Theory (Nirmal)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B30-F023-48E0-9C4F-5C73E22E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theory:</a:t>
            </a:r>
          </a:p>
          <a:p>
            <a:pPr lvl="1"/>
            <a:r>
              <a:rPr lang="en-US" dirty="0"/>
              <a:t>Single demographic categories are effective predictors of which political party wins</a:t>
            </a:r>
          </a:p>
        </p:txBody>
      </p:sp>
    </p:spTree>
    <p:extLst>
      <p:ext uri="{BB962C8B-B14F-4D97-AF65-F5344CB8AC3E}">
        <p14:creationId xmlns:p14="http://schemas.microsoft.com/office/powerpoint/2010/main" val="178455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E340-BE9F-4939-9408-BF10C66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C. Describe data 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B30-F023-48E0-9C4F-5C73E22E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2016 Indiana election results by county</a:t>
            </a:r>
          </a:p>
          <a:p>
            <a:pPr lvl="1"/>
            <a:r>
              <a:rPr lang="en-US" dirty="0"/>
              <a:t>Harvard </a:t>
            </a:r>
            <a:r>
              <a:rPr lang="en-US" dirty="0" err="1"/>
              <a:t>Dataverse</a:t>
            </a:r>
            <a:r>
              <a:rPr lang="en-US" dirty="0"/>
              <a:t> (as maintained by the MIT Election Data and Science Lab)</a:t>
            </a:r>
          </a:p>
          <a:p>
            <a:pPr lvl="1"/>
            <a:r>
              <a:rPr lang="en-US" dirty="0"/>
              <a:t>What race/candidates</a:t>
            </a:r>
          </a:p>
          <a:p>
            <a:endParaRPr lang="en-US" dirty="0"/>
          </a:p>
          <a:p>
            <a:r>
              <a:rPr lang="en-US" dirty="0"/>
              <a:t>2016  Five Year American Community Survey (ACS) conducted by the U.S. Census Bureau</a:t>
            </a:r>
          </a:p>
          <a:p>
            <a:pPr lvl="1"/>
            <a:r>
              <a:rPr lang="en-US" dirty="0"/>
              <a:t>Why use the five year?</a:t>
            </a:r>
          </a:p>
          <a:p>
            <a:pPr lvl="1"/>
            <a:r>
              <a:rPr lang="en-US" dirty="0"/>
              <a:t>There are approximately 20,000 variables available</a:t>
            </a:r>
          </a:p>
          <a:p>
            <a:pPr lvl="1"/>
            <a:r>
              <a:rPr lang="en-US" dirty="0"/>
              <a:t>Data was available by country, state, county, and other geographic categories</a:t>
            </a:r>
          </a:p>
          <a:p>
            <a:pPr lvl="1"/>
            <a:r>
              <a:rPr lang="en-US" dirty="0"/>
              <a:t>Methodology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4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E340-BE9F-4939-9408-BF10C66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D. Questions to answer (TBD)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B30-F023-48E0-9C4F-5C73E22E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  <a:p>
            <a:r>
              <a:rPr lang="en-US" dirty="0"/>
              <a:t>?</a:t>
            </a:r>
          </a:p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975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E340-BE9F-4939-9408-BF10C66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E. Category plots (all)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B30-F023-48E0-9C4F-5C73E22E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Education &amp; Home Value (Michael)</a:t>
            </a:r>
          </a:p>
          <a:p>
            <a:r>
              <a:rPr lang="en-US" dirty="0"/>
              <a:t>Income &amp; Race (Nirmal)</a:t>
            </a:r>
          </a:p>
          <a:p>
            <a:r>
              <a:rPr lang="en-US" dirty="0"/>
              <a:t>Age &amp; Employment (Allyson)</a:t>
            </a:r>
          </a:p>
        </p:txBody>
      </p:sp>
    </p:spTree>
    <p:extLst>
      <p:ext uri="{BB962C8B-B14F-4D97-AF65-F5344CB8AC3E}">
        <p14:creationId xmlns:p14="http://schemas.microsoft.com/office/powerpoint/2010/main" val="382379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75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5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691</Words>
  <Application>Microsoft Macintosh PowerPoint</Application>
  <PresentationFormat>Widescreen</PresentationFormat>
  <Paragraphs>127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PowerPoint Presentation</vt:lpstr>
      <vt:lpstr>Presentation Outline</vt:lpstr>
      <vt:lpstr>PowerPoint Presentation</vt:lpstr>
      <vt:lpstr>B. Theory (Nirmal)</vt:lpstr>
      <vt:lpstr>C. Describe data sets used</vt:lpstr>
      <vt:lpstr>D. Questions to answer (TBD)</vt:lpstr>
      <vt:lpstr>E. Category plots (all)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F. Conclusions (TBD)</vt:lpstr>
      <vt:lpstr>G. Next steps</vt:lpstr>
      <vt:lpstr>Data Acquisition and Cleanup</vt:lpstr>
      <vt:lpstr>Data Acquisition and Cleanup</vt:lpstr>
      <vt:lpstr>Data Acquisition and Cleanup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Davis</dc:creator>
  <cp:lastModifiedBy>Allyson Talyor</cp:lastModifiedBy>
  <cp:revision>19</cp:revision>
  <dcterms:created xsi:type="dcterms:W3CDTF">2020-01-23T16:50:29Z</dcterms:created>
  <dcterms:modified xsi:type="dcterms:W3CDTF">2020-01-25T02:35:58Z</dcterms:modified>
</cp:coreProperties>
</file>