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3" r:id="rId2"/>
    <p:sldId id="258" r:id="rId3"/>
    <p:sldId id="274" r:id="rId4"/>
    <p:sldId id="267" r:id="rId5"/>
    <p:sldId id="269" r:id="rId6"/>
    <p:sldId id="268" r:id="rId7"/>
    <p:sldId id="270" r:id="rId8"/>
    <p:sldId id="275" r:id="rId9"/>
    <p:sldId id="276" r:id="rId10"/>
    <p:sldId id="277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5570" autoAdjust="0"/>
  </p:normalViewPr>
  <p:slideViewPr>
    <p:cSldViewPr showGuides="1">
      <p:cViewPr varScale="1">
        <p:scale>
          <a:sx n="71" d="100"/>
          <a:sy n="71" d="100"/>
        </p:scale>
        <p:origin x="1974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2976" y="90"/>
      </p:cViewPr>
      <p:guideLst>
        <p:guide orient="horz" pos="2880"/>
        <p:guide pos="2160"/>
      </p:guideLst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2E6F6-2ED8-4E38-B00D-D2F99C0E0746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20BCB-0390-48C0-BB31-089CCB0AC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64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20BCB-0390-48C0-BB31-089CCB0AC4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55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  Age &amp; Employment (Allyson)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20BCB-0390-48C0-BB31-089CCB0AC4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28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 startAt="6"/>
            </a:pPr>
            <a:r>
              <a:rPr lang="en-US" dirty="0"/>
              <a:t>Conclusions (TBD)</a:t>
            </a:r>
          </a:p>
          <a:p>
            <a:pPr marL="228600" indent="-228600">
              <a:buAutoNum type="alphaUcPeriod" startAt="6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200" dirty="0"/>
              <a:t>Any single demographic category is NOT a good predictor of which 2016 presidential candidate won any Indiana county.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200" dirty="0"/>
              <a:t>?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200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20BCB-0390-48C0-BB31-089CCB0AC4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75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 startAt="7"/>
            </a:pPr>
            <a:r>
              <a:rPr lang="en-US" dirty="0"/>
              <a:t>Next steps</a:t>
            </a:r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  With more time, we would develop a prediction model comparing actual vs. expected results and run </a:t>
            </a:r>
            <a:r>
              <a:rPr lang="en-US" sz="2000" dirty="0" err="1"/>
              <a:t>ttests</a:t>
            </a:r>
            <a:r>
              <a:rPr lang="en-US" sz="2000" dirty="0"/>
              <a:t> (Michael)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 We would add: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 More exit polling data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 Election results from additional years and races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  We would incorporate and test more Census variables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  We would combine Census variables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20BCB-0390-48C0-BB31-089CCB0AC4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40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Font typeface="+mj-lt"/>
              <a:buNone/>
            </a:pPr>
            <a:r>
              <a:rPr lang="en-US" dirty="0"/>
              <a:t>Presentation Outline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lphaUcPeriod"/>
            </a:pPr>
            <a:r>
              <a:rPr lang="en-US" dirty="0"/>
              <a:t>  Question to group (Michael)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lphaUcPeriod"/>
            </a:pPr>
            <a:r>
              <a:rPr lang="en-US" dirty="0"/>
              <a:t>  Theory (Nirmal)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lphaUcPeriod"/>
            </a:pPr>
            <a:r>
              <a:rPr lang="en-US" dirty="0"/>
              <a:t>  Describe data sets used (Allyson)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lphaUcPeriod"/>
            </a:pPr>
            <a:r>
              <a:rPr lang="en-US" dirty="0"/>
              <a:t>  Questions to answer (TBD)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lphaUcPeriod"/>
            </a:pPr>
            <a:r>
              <a:rPr lang="en-US" dirty="0"/>
              <a:t>  Category plots (all)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lphaUcPeriod"/>
            </a:pPr>
            <a:r>
              <a:rPr lang="en-US" dirty="0"/>
              <a:t>  Conclusions (TBD)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+mj-lt"/>
              <a:buAutoNum type="alphaUcPeriod"/>
            </a:pPr>
            <a:r>
              <a:rPr lang="en-US" dirty="0"/>
              <a:t>  Next steps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20BCB-0390-48C0-BB31-089CCB0AC4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38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/>
              <a:t>A.  Question to group (Michael)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sz="12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Let’s start off by asking a question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Everyone raise your hand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How many of you could predict who is going to win an election based on Census data?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20BCB-0390-48C0-BB31-089CCB0AC4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54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dirty="0"/>
              <a:t>B. Theory (Nirmal)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  Our theory: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Single demographic categories are effective predictors of which political party wins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20BCB-0390-48C0-BB31-089CCB0AC4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51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dirty="0"/>
              <a:t>C.  Describe data sets used (Allyson)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AutoNum type="alphaUcPeriod" startAt="3"/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  Data sets used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  2016 Indiana election results by county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How many counties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What race/candidates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  2016 annual American Community Survey (ACS) conducted by the U.S. Census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Used API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There were ### variable available to select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Data was available by country, state, county, and other geographic categories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We selected six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20BCB-0390-48C0-BB31-089CCB0AC4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4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D.  Questions to answer (TBD)</a:t>
            </a:r>
          </a:p>
          <a:p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200" dirty="0"/>
              <a:t>?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200" dirty="0"/>
              <a:t>?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200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20BCB-0390-48C0-BB31-089CCB0AC4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32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 startAt="5"/>
            </a:pPr>
            <a:r>
              <a:rPr lang="en-US" dirty="0"/>
              <a:t>Category plots (all)</a:t>
            </a:r>
          </a:p>
          <a:p>
            <a:pPr marL="228600" indent="-228600">
              <a:buAutoNum type="alphaUcPeriod" startAt="5"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  Education &amp; Home Value (Michael)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  Income &amp; Race (Nirmal)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  Age &amp; Employment (Allyson)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20BCB-0390-48C0-BB31-089CCB0AC4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21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  Education &amp; Home Value (Michael)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20BCB-0390-48C0-BB31-089CCB0AC4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07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200" dirty="0"/>
              <a:t>  Income &amp; Race (Nirmal)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20BCB-0390-48C0-BB31-089CCB0AC4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49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7EE1AA60-3C96-418D-8A17-D6FD83E077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676400"/>
            <a:ext cx="6373092" cy="1714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CC4AEFD-88F6-4D38-9A6E-462C4CA219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3429000"/>
            <a:ext cx="12192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Providing A Clear Vision on Data Analytics Since 2020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16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8A54D-6C85-436B-BA6C-016F5926B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28D20-D19E-455C-A97A-26F131022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23038-0DEA-4B2E-BB1E-6604FBDED9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63A2CF-961F-4063-A655-AECDC5A1EA75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DDF69-BE99-4F00-B0FE-8B664D67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CAAB6-FFAA-413E-9742-E7575230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4ACAE-6788-4101-BF74-8048370A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32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B191D-456A-422C-B092-2AB691C8A5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8F33B-3AC3-450C-B91B-00D1B08CB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20490-51F2-4A5C-BE56-A515FFBB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63A2CF-961F-4063-A655-AECDC5A1EA75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6A99E-0D1B-41ED-9CE5-DC1336F88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FABAB-DFBC-4457-BF31-F26138B1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4ACAE-6788-4101-BF74-8048370A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7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CA59A-08EB-42E9-BFA4-C2380388D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DB88A-47BB-4CE2-9301-F26B8A963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1"/>
            <a:ext cx="10515600" cy="4800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00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EAFB6-F18E-41CA-A54B-36077FE7D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5541C-9234-430C-A635-49E251EE3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92F74-C0DC-4D71-A552-76DD9CEA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63A2CF-961F-4063-A655-AECDC5A1EA75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AB995-ED0F-49E8-B194-5C146ADAF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61510-B51B-4718-9B1F-90F10192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4ACAE-6788-4101-BF74-8048370A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6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ot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91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3DE28-0677-4C48-847F-8CB183DC4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BF1B0-8C7C-4234-A32C-071CBDBAE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92666-6C6C-4AEA-8648-12A73C0D6A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63A2CF-961F-4063-A655-AECDC5A1EA75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11778-1D47-49F5-B095-9560A352F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F3774-0E29-44AF-BD63-40EB311B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4ACAE-6788-4101-BF74-8048370A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2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1BBE9-4591-4D6A-A317-661FB3900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B633D-3F4C-4DF5-9D61-E6F9024D2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B66C9-9987-4D81-9388-5391BD6D1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7087E-C38E-411A-A9BD-CDA56559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63A2CF-961F-4063-A655-AECDC5A1EA75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A573D-5BE1-4F41-A8E2-9151320F3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40C92-5D75-4C1D-9411-B8EFB3154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4ACAE-6788-4101-BF74-8048370A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6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064B-BA7E-428D-AECD-D5D70F3B5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0F217-4298-4096-ABB8-508968629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7D8F1-B48E-4C05-9529-93CBE1E6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1EF455-2B79-4C23-AE25-2F9FFEDDF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80DDA1-2F20-483F-A88E-94EB329CC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01733D-2401-4250-9E2B-EB79ADF704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63A2CF-961F-4063-A655-AECDC5A1EA75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C86537-71AA-418A-9D09-9EAF591DE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AD5E07-11B1-485A-9CF1-FFD7881EF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4ACAE-6788-4101-BF74-8048370A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4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FC0C4-7D1A-432C-98A6-E5C2D9891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0F3AA-6913-4535-A988-F2A9B8100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5C654-E081-4956-A521-7DE2C3112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746AD-0AE6-49F3-9C6B-3370C50B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63A2CF-961F-4063-A655-AECDC5A1EA75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A07A5-1451-4F82-98CF-F19A223E8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88AA6-380B-48E8-B714-B18BD8E54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4ACAE-6788-4101-BF74-8048370A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0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3071B-9F76-40B3-BEBF-EB3B3859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EA5216-0D23-4ECA-9FAA-A205BFA45D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33CAC-DE15-4679-8B4F-1F61A1B82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31AEB-CAE9-40B9-8CB5-765061CDB1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63A2CF-961F-4063-A655-AECDC5A1EA75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084D2-64EA-4C78-99D8-38AA1DC9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49BA7-D7AF-4E44-BE66-3B08C9AEE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4ACAE-6788-4101-BF74-8048370A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8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2AF806-F3E7-42A8-8C38-C114B4DA8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FAFF6-7AE1-444F-BEB7-CA163071A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43000"/>
            <a:ext cx="10515600" cy="481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3EBCD176-0471-4DAD-AB36-9FF07F2D4B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953125"/>
            <a:ext cx="121920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807EDCA-CC88-49F9-BFAD-2861DD6C6D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00800"/>
            <a:ext cx="12192000" cy="457200"/>
          </a:xfrm>
          <a:prstGeom prst="rect">
            <a:avLst/>
          </a:prstGeom>
          <a:solidFill>
            <a:srgbClr val="4F81BD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749E0C-B820-445A-8938-8B322529194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134100"/>
            <a:ext cx="1219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cs typeface="Arial" pitchFamily="34" charset="0"/>
              </a:rPr>
              <a:t>Providing A Clear Vision on Data Analytics Since 2020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cs typeface="Arial" pitchFamily="34" charset="0"/>
            </a:endParaRP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3C8B4241-9F16-49D0-8807-07FC33A2CC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1" y="0"/>
            <a:ext cx="121920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0782BADA-8F83-4E70-ABB2-E06820DC1A25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243" y="6095847"/>
            <a:ext cx="2266557" cy="60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49" r:id="rId3"/>
    <p:sldLayoutId id="2147483654" r:id="rId4"/>
    <p:sldLayoutId id="2147483651" r:id="rId5"/>
    <p:sldLayoutId id="2147483652" r:id="rId6"/>
    <p:sldLayoutId id="2147483653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717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832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73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E340-BE9F-4939-9408-BF10C6642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F. Conclusions (TBD)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10B30-F023-48E0-9C4F-5C73E22E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single demographic category is NOT a good predictor of which 2016 presidential candidate won any Indiana county.</a:t>
            </a:r>
          </a:p>
          <a:p>
            <a:r>
              <a:rPr lang="en-US" dirty="0"/>
              <a:t>?</a:t>
            </a:r>
          </a:p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08139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E340-BE9F-4939-9408-BF10C6642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G.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10B30-F023-48E0-9C4F-5C73E22E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more time, we would develop a prediction model comparing actual vs. expected results and run </a:t>
            </a:r>
            <a:r>
              <a:rPr lang="en-US" dirty="0" err="1"/>
              <a:t>ttests</a:t>
            </a:r>
            <a:r>
              <a:rPr lang="en-US" dirty="0"/>
              <a:t> (Michael)</a:t>
            </a:r>
          </a:p>
          <a:p>
            <a:pPr lvl="1"/>
            <a:r>
              <a:rPr lang="en-US" dirty="0"/>
              <a:t>We would add:</a:t>
            </a:r>
          </a:p>
          <a:p>
            <a:pPr lvl="2"/>
            <a:r>
              <a:rPr lang="en-US" dirty="0"/>
              <a:t>More exit polling data</a:t>
            </a:r>
          </a:p>
          <a:p>
            <a:pPr lvl="2"/>
            <a:r>
              <a:rPr lang="en-US" dirty="0"/>
              <a:t>Election results from additional years and races</a:t>
            </a:r>
          </a:p>
          <a:p>
            <a:r>
              <a:rPr lang="en-US" dirty="0"/>
              <a:t>We would incorporate and test more Census variables</a:t>
            </a:r>
          </a:p>
          <a:p>
            <a:r>
              <a:rPr lang="en-US" dirty="0"/>
              <a:t>We would combine Census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984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E340-BE9F-4939-9408-BF10C6642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10B30-F023-48E0-9C4F-5C73E22E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to group (Michael)</a:t>
            </a:r>
          </a:p>
          <a:p>
            <a:r>
              <a:rPr lang="en-US" dirty="0"/>
              <a:t>Theory (Nirmal)</a:t>
            </a:r>
          </a:p>
          <a:p>
            <a:r>
              <a:rPr lang="en-US" dirty="0"/>
              <a:t>Describe data sets used (Allyson)</a:t>
            </a:r>
          </a:p>
          <a:p>
            <a:r>
              <a:rPr lang="en-US" dirty="0"/>
              <a:t>Questions to answer (TBD)</a:t>
            </a:r>
          </a:p>
          <a:p>
            <a:r>
              <a:rPr lang="en-US" dirty="0"/>
              <a:t>Category plots (all) </a:t>
            </a:r>
          </a:p>
          <a:p>
            <a:r>
              <a:rPr lang="en-US" dirty="0"/>
              <a:t>Conclusions (TBD) </a:t>
            </a:r>
          </a:p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720600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10B30-F023-48E0-9C4F-5C73E22E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sz="200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12477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E340-BE9F-4939-9408-BF10C6642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B. Theory (Nirmal)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10B30-F023-48E0-9C4F-5C73E22E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theory:</a:t>
            </a:r>
          </a:p>
          <a:p>
            <a:pPr lvl="1"/>
            <a:r>
              <a:rPr lang="en-US" dirty="0"/>
              <a:t>Single demographic categories are effective predictors of which political party wins</a:t>
            </a:r>
          </a:p>
        </p:txBody>
      </p:sp>
    </p:spTree>
    <p:extLst>
      <p:ext uri="{BB962C8B-B14F-4D97-AF65-F5344CB8AC3E}">
        <p14:creationId xmlns:p14="http://schemas.microsoft.com/office/powerpoint/2010/main" val="1784558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E340-BE9F-4939-9408-BF10C6642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C. Describe data sets used (Allyson)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10B30-F023-48E0-9C4F-5C73E22E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sets used</a:t>
            </a:r>
          </a:p>
          <a:p>
            <a:r>
              <a:rPr lang="en-US" dirty="0"/>
              <a:t>2016 Indiana election results by county</a:t>
            </a:r>
          </a:p>
          <a:p>
            <a:pPr lvl="1"/>
            <a:r>
              <a:rPr lang="en-US" dirty="0"/>
              <a:t>How many counties</a:t>
            </a:r>
          </a:p>
          <a:p>
            <a:pPr lvl="1"/>
            <a:r>
              <a:rPr lang="en-US" dirty="0"/>
              <a:t>What race/candidates</a:t>
            </a:r>
          </a:p>
          <a:p>
            <a:r>
              <a:rPr lang="en-US" dirty="0"/>
              <a:t>2016 annual American Community Survey (ACS) conducted by the U.S. Census</a:t>
            </a:r>
          </a:p>
          <a:p>
            <a:pPr lvl="1"/>
            <a:r>
              <a:rPr lang="en-US" dirty="0"/>
              <a:t>Used API</a:t>
            </a:r>
          </a:p>
          <a:p>
            <a:pPr lvl="1"/>
            <a:r>
              <a:rPr lang="en-US" dirty="0"/>
              <a:t>There were ### variable available to select</a:t>
            </a:r>
          </a:p>
          <a:p>
            <a:pPr lvl="1"/>
            <a:r>
              <a:rPr lang="en-US" dirty="0"/>
              <a:t>Data was available by country, state, county, and other geographic categories</a:t>
            </a:r>
          </a:p>
          <a:p>
            <a:pPr lvl="1"/>
            <a:r>
              <a:rPr lang="en-US" dirty="0"/>
              <a:t>We selected six</a:t>
            </a:r>
          </a:p>
        </p:txBody>
      </p:sp>
    </p:spTree>
    <p:extLst>
      <p:ext uri="{BB962C8B-B14F-4D97-AF65-F5344CB8AC3E}">
        <p14:creationId xmlns:p14="http://schemas.microsoft.com/office/powerpoint/2010/main" val="3970140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E340-BE9F-4939-9408-BF10C6642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D. Questions to answer (TBD)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10B30-F023-48E0-9C4F-5C73E22E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?</a:t>
            </a:r>
          </a:p>
          <a:p>
            <a:r>
              <a:rPr lang="en-US" dirty="0"/>
              <a:t>?</a:t>
            </a:r>
          </a:p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9757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E340-BE9F-4939-9408-BF10C6642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E. Category plots (all)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10B30-F023-48E0-9C4F-5C73E22E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Education &amp; Home Value (Michael)</a:t>
            </a:r>
          </a:p>
          <a:p>
            <a:r>
              <a:rPr lang="en-US" dirty="0"/>
              <a:t>Income &amp; Race (Nirmal)</a:t>
            </a:r>
          </a:p>
          <a:p>
            <a:r>
              <a:rPr lang="en-US" dirty="0"/>
              <a:t>Age &amp; Employment (Allyson)</a:t>
            </a:r>
          </a:p>
        </p:txBody>
      </p:sp>
    </p:spTree>
    <p:extLst>
      <p:ext uri="{BB962C8B-B14F-4D97-AF65-F5344CB8AC3E}">
        <p14:creationId xmlns:p14="http://schemas.microsoft.com/office/powerpoint/2010/main" val="3823791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1759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451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568</Words>
  <Application>Microsoft Office PowerPoint</Application>
  <PresentationFormat>Widescreen</PresentationFormat>
  <Paragraphs>110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PowerPoint Presentation</vt:lpstr>
      <vt:lpstr>Presentation Outline</vt:lpstr>
      <vt:lpstr>PowerPoint Presentation</vt:lpstr>
      <vt:lpstr>B. Theory (Nirmal)</vt:lpstr>
      <vt:lpstr>C. Describe data sets used (Allyson)</vt:lpstr>
      <vt:lpstr>D. Questions to answer (TBD)</vt:lpstr>
      <vt:lpstr>E. Category plots (all)</vt:lpstr>
      <vt:lpstr>PowerPoint Presentation</vt:lpstr>
      <vt:lpstr>PowerPoint Presentation</vt:lpstr>
      <vt:lpstr>PowerPoint Presentation</vt:lpstr>
      <vt:lpstr>F. Conclusions (TBD)</vt:lpstr>
      <vt:lpstr>G.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Davis</dc:creator>
  <cp:lastModifiedBy>Michael Davis</cp:lastModifiedBy>
  <cp:revision>13</cp:revision>
  <dcterms:created xsi:type="dcterms:W3CDTF">2020-01-23T16:50:29Z</dcterms:created>
  <dcterms:modified xsi:type="dcterms:W3CDTF">2020-01-23T17:55:04Z</dcterms:modified>
</cp:coreProperties>
</file>