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3" r:id="rId2"/>
    <p:sldId id="258" r:id="rId3"/>
    <p:sldId id="274" r:id="rId4"/>
    <p:sldId id="267" r:id="rId5"/>
    <p:sldId id="269" r:id="rId6"/>
    <p:sldId id="282" r:id="rId7"/>
    <p:sldId id="283" r:id="rId8"/>
    <p:sldId id="268" r:id="rId9"/>
    <p:sldId id="270" r:id="rId10"/>
    <p:sldId id="275" r:id="rId11"/>
    <p:sldId id="276" r:id="rId12"/>
    <p:sldId id="289" r:id="rId13"/>
    <p:sldId id="290" r:id="rId14"/>
    <p:sldId id="291" r:id="rId15"/>
    <p:sldId id="292" r:id="rId16"/>
    <p:sldId id="294" r:id="rId17"/>
    <p:sldId id="293" r:id="rId18"/>
    <p:sldId id="297" r:id="rId19"/>
    <p:sldId id="299" r:id="rId20"/>
    <p:sldId id="298" r:id="rId21"/>
    <p:sldId id="277" r:id="rId22"/>
    <p:sldId id="286" r:id="rId23"/>
    <p:sldId id="278" r:id="rId24"/>
    <p:sldId id="279" r:id="rId25"/>
    <p:sldId id="280" r:id="rId26"/>
    <p:sldId id="281" r:id="rId27"/>
    <p:sldId id="287" r:id="rId28"/>
    <p:sldId id="288" r:id="rId29"/>
    <p:sldId id="271" r:id="rId30"/>
    <p:sldId id="272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6004" autoAdjust="0"/>
    <p:restoredTop sz="65535" autoAdjust="0"/>
  </p:normalViewPr>
  <p:slideViewPr>
    <p:cSldViewPr showGuides="1">
      <p:cViewPr varScale="1">
        <p:scale>
          <a:sx n="71" d="100"/>
          <a:sy n="71" d="100"/>
        </p:scale>
        <p:origin x="197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3804" y="96"/>
      </p:cViewPr>
      <p:guideLst>
        <p:guide orient="horz" pos="3024"/>
        <p:guide pos="2304"/>
      </p:guideLst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A22E6F6-2ED8-4E38-B00D-D2F99C0E0746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E920BCB-0390-48C0-BB31-089CCB0AC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5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9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8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7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55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75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08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  <a:p>
            <a:endParaRPr lang="en-US" dirty="0"/>
          </a:p>
          <a:p>
            <a:pPr>
              <a:buFont typeface="+mj-lt"/>
              <a:buAutoNum type="alphaUcPeriod"/>
            </a:pPr>
            <a:r>
              <a:rPr lang="en-US" dirty="0"/>
              <a:t>  Question to group (Michael)</a:t>
            </a:r>
          </a:p>
          <a:p>
            <a:pPr>
              <a:buFont typeface="+mj-lt"/>
              <a:buAutoNum type="alphaUcPeriod"/>
            </a:pPr>
            <a:r>
              <a:rPr lang="en-US" dirty="0"/>
              <a:t>  Theory (Nirmal)</a:t>
            </a:r>
          </a:p>
          <a:p>
            <a:pPr>
              <a:buFont typeface="+mj-lt"/>
              <a:buAutoNum type="alphaUcPeriod"/>
            </a:pPr>
            <a:r>
              <a:rPr lang="en-US" dirty="0"/>
              <a:t>  Describe data sets used (Allyson)</a:t>
            </a:r>
          </a:p>
          <a:p>
            <a:pPr>
              <a:buFont typeface="+mj-lt"/>
              <a:buAutoNum type="alphaUcPeriod"/>
            </a:pPr>
            <a:r>
              <a:rPr lang="en-US" dirty="0"/>
              <a:t>  Questions to answer (TBD)</a:t>
            </a:r>
          </a:p>
          <a:p>
            <a:pPr>
              <a:buFont typeface="+mj-lt"/>
              <a:buAutoNum type="alphaUcPeriod"/>
            </a:pPr>
            <a:r>
              <a:rPr lang="en-US" dirty="0"/>
              <a:t>  Category plots (all) </a:t>
            </a:r>
          </a:p>
          <a:p>
            <a:pPr>
              <a:buFont typeface="+mj-lt"/>
              <a:buAutoNum type="alphaUcPeriod"/>
            </a:pPr>
            <a:r>
              <a:rPr lang="en-US" dirty="0"/>
              <a:t>  Conclusions (TBD)</a:t>
            </a:r>
          </a:p>
          <a:p>
            <a:pPr>
              <a:buFont typeface="+mj-lt"/>
              <a:buAutoNum type="alphaUcPeriod"/>
            </a:pPr>
            <a:r>
              <a:rPr lang="en-US" dirty="0"/>
              <a:t>  Next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38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58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Age &amp; Employment (Allyson)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8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0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8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9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8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2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71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lphaUcPeriod" startAt="6"/>
            </a:pPr>
            <a:r>
              <a:rPr lang="en-US" dirty="0"/>
              <a:t>Conclusions (TBD)</a:t>
            </a:r>
          </a:p>
          <a:p>
            <a:pPr marL="241653" indent="-241653">
              <a:buAutoNum type="alphaUcPeriod" startAt="6"/>
            </a:pPr>
            <a:endParaRPr lang="en-US" dirty="0"/>
          </a:p>
          <a:p>
            <a:pPr marL="483306" indent="-483306">
              <a:buFont typeface="+mj-lt"/>
              <a:buAutoNum type="arabicParenR"/>
            </a:pPr>
            <a:r>
              <a:rPr lang="en-US" sz="1300" dirty="0"/>
              <a:t>Any single demographic category is NOT a good predictor of which 2016 presidential candidate won any Indiana county.</a:t>
            </a:r>
          </a:p>
          <a:p>
            <a:pPr marL="483306" indent="-483306">
              <a:buFont typeface="+mj-lt"/>
              <a:buAutoNum type="arabicParenR"/>
            </a:pPr>
            <a:r>
              <a:rPr lang="en-US" sz="1300" dirty="0"/>
              <a:t>?</a:t>
            </a:r>
          </a:p>
          <a:p>
            <a:pPr marL="483306" indent="-483306">
              <a:buFont typeface="+mj-lt"/>
              <a:buAutoNum type="arabicParenR"/>
            </a:pPr>
            <a:r>
              <a:rPr lang="en-US" sz="13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5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A.  Question to group (Michael)</a:t>
            </a:r>
          </a:p>
          <a:p>
            <a:endParaRPr lang="en-US" sz="1300" dirty="0"/>
          </a:p>
          <a:p>
            <a:pPr marL="362480" indent="-362480">
              <a:buFont typeface="Wingdings" panose="05000000000000000000" pitchFamily="2" charset="2"/>
              <a:buChar char="§"/>
            </a:pPr>
            <a:r>
              <a:rPr lang="en-US" sz="1300" dirty="0"/>
              <a:t>Let’s start off by asking a question</a:t>
            </a:r>
          </a:p>
          <a:p>
            <a:pPr marL="362480" indent="-362480">
              <a:buFont typeface="Wingdings" panose="05000000000000000000" pitchFamily="2" charset="2"/>
              <a:buChar char="§"/>
            </a:pPr>
            <a:r>
              <a:rPr lang="en-US" sz="1300" dirty="0"/>
              <a:t>Everyone raise your hand</a:t>
            </a:r>
          </a:p>
          <a:p>
            <a:pPr marL="362480" indent="-362480">
              <a:buFont typeface="Wingdings" panose="05000000000000000000" pitchFamily="2" charset="2"/>
              <a:buChar char="§"/>
            </a:pPr>
            <a:r>
              <a:rPr lang="en-US" sz="1300" dirty="0"/>
              <a:t>How many of you could predict who is going to win an election based on Census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54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lphaUcPeriod" startAt="7"/>
            </a:pPr>
            <a:r>
              <a:rPr lang="en-US" dirty="0"/>
              <a:t>Next steps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 With more time, we would develop a prediction model comparing actual vs. expected results and run </a:t>
            </a:r>
            <a:r>
              <a:rPr lang="en-US" sz="2100" dirty="0" err="1"/>
              <a:t>ttests</a:t>
            </a:r>
            <a:r>
              <a:rPr lang="en-US" sz="2100" dirty="0"/>
              <a:t> (Michael)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 We would add: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/>
              <a:t> More exit polling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300" dirty="0"/>
              <a:t> Election results from additional years and races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 We would incorporate and test more Census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 We would combine Census variables</a:t>
            </a:r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4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B. Theory (Nirmal)</a:t>
            </a:r>
          </a:p>
          <a:p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 Our theory: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Single demographic categories are effective predictors of which political party 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5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100" dirty="0"/>
              <a:t>C.  Describe data sets used (Allyson)</a:t>
            </a:r>
          </a:p>
          <a:p>
            <a:pPr marL="483306" indent="-483306">
              <a:buFont typeface="Wingdings" panose="05000000000000000000" pitchFamily="2" charset="2"/>
              <a:buAutoNum type="alphaUcPeriod" startAt="3"/>
            </a:pPr>
            <a:endParaRPr lang="en-US" sz="21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 Data sets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 2016 Indiana election results by county from Harvard </a:t>
            </a:r>
            <a:r>
              <a:rPr lang="en-US" sz="2100" dirty="0" err="1"/>
              <a:t>Dataverse</a:t>
            </a:r>
            <a:r>
              <a:rPr lang="en-US" sz="2100" dirty="0"/>
              <a:t> as maintained by the MIT Election Data and Science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How many counties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What race/candidates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100" dirty="0"/>
              <a:t>  5-year continuous American Community Survey (ACS) covering 2012-2016 conducted by the U.S. Census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Used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There were approximately 20,000 different variables available to select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Data was available by country, state, county, and other geographic categories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We selected six broad categories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700" dirty="0"/>
              <a:t>  Methodology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Reach of 3.5M households per year</a:t>
            </a:r>
          </a:p>
          <a:p>
            <a:pPr defTabSz="966612">
              <a:buFont typeface="Wingdings" panose="05000000000000000000" pitchFamily="2" charset="2"/>
              <a:buChar char="§"/>
              <a:defRPr/>
            </a:pPr>
            <a:r>
              <a:rPr lang="en-US" sz="1700" dirty="0"/>
              <a:t>Data cleanup &amp; restructuring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  Merging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  Column headings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  Finding correct Census codes to specific categories we wanted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4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99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D.  Questions to answer (TBD)</a:t>
            </a:r>
          </a:p>
          <a:p>
            <a:endParaRPr lang="en-US" dirty="0"/>
          </a:p>
          <a:p>
            <a:pPr marL="483306" indent="-483306">
              <a:buFont typeface="+mj-lt"/>
              <a:buAutoNum type="arabicParenR"/>
            </a:pPr>
            <a:r>
              <a:rPr lang="en-US" sz="1300" dirty="0"/>
              <a:t>?</a:t>
            </a:r>
          </a:p>
          <a:p>
            <a:pPr marL="483306" indent="-483306">
              <a:buFont typeface="+mj-lt"/>
              <a:buAutoNum type="arabicParenR"/>
            </a:pPr>
            <a:r>
              <a:rPr lang="en-US" sz="1300" dirty="0"/>
              <a:t>?</a:t>
            </a:r>
          </a:p>
          <a:p>
            <a:pPr marL="483306" indent="-483306">
              <a:buFont typeface="+mj-lt"/>
              <a:buAutoNum type="arabicParenR"/>
            </a:pPr>
            <a:r>
              <a:rPr lang="en-US" sz="1300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2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653" indent="-241653">
              <a:buAutoNum type="alphaUcPeriod" startAt="5"/>
            </a:pPr>
            <a:r>
              <a:rPr lang="en-US" dirty="0"/>
              <a:t>Category plots (all)</a:t>
            </a:r>
          </a:p>
          <a:p>
            <a:pPr marL="241653" indent="-241653">
              <a:buAutoNum type="alphaUcPeriod" startAt="5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Education &amp; Home Value (Michael)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Income &amp; Race (Nirmal)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300" dirty="0"/>
              <a:t>  Age &amp; Employment (Allyson)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20BCB-0390-48C0-BB31-089CCB0AC4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EE1AA60-3C96-418D-8A17-D6FD83E07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76400"/>
            <a:ext cx="6373092" cy="1714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C4AEFD-88F6-4D38-9A6E-462C4CA219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429000"/>
            <a:ext cx="1219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6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A54D-6C85-436B-BA6C-016F5926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8D20-D19E-455C-A97A-26F13102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3038-0DEA-4B2E-BB1E-6604FBDE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DF69-BE99-4F00-B0FE-8B664D6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AAB6-FFAA-413E-9742-E757523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3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B191D-456A-422C-B092-2AB691C8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8F33B-3AC3-450C-B91B-00D1B08C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490-51F2-4A5C-BE56-A515FFBB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A99E-0D1B-41ED-9CE5-DC1336F8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ABAB-DFBC-4457-BF31-F26138B1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59A-08EB-42E9-BFA4-C2380388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B88A-47BB-4CE2-9301-F26B8A963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0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FB6-F18E-41CA-A54B-36077FE7D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5541C-9234-430C-A635-49E251EE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2F74-C0DC-4D71-A552-76DD9CEA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AB995-ED0F-49E8-B194-5C146ADA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1510-B51B-4718-9B1F-90F1019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6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9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DE28-0677-4C48-847F-8CB183DC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F1B0-8C7C-4234-A32C-071CBDBA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2666-6C6C-4AEA-8648-12A73C0D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1778-1D47-49F5-B095-9560A352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3774-0E29-44AF-BD63-40EB311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BBE9-4591-4D6A-A317-661FB390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633D-3F4C-4DF5-9D61-E6F9024D2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B66C9-9987-4D81-9388-5391BD6D1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7087E-C38E-411A-A9BD-CDA56559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A573D-5BE1-4F41-A8E2-9151320F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40C92-5D75-4C1D-9411-B8EFB315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064B-BA7E-428D-AECD-D5D70F3B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0F217-4298-4096-ABB8-50896862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D8F1-B48E-4C05-9529-93CBE1E6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EF455-2B79-4C23-AE25-2F9FFEDDF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0DDA1-2F20-483F-A88E-94EB329C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1733D-2401-4250-9E2B-EB79ADF7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86537-71AA-418A-9D09-9EAF591D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D5E07-11B1-485A-9CF1-FFD7881E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C0C4-7D1A-432C-98A6-E5C2D989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F3AA-6913-4535-A988-F2A9B810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5C654-E081-4956-A521-7DE2C311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46AD-0AE6-49F3-9C6B-3370C50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A07A5-1451-4F82-98CF-F19A223E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8AA6-380B-48E8-B714-B18BD8E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071B-9F76-40B3-BEBF-EB3B385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A5216-0D23-4ECA-9FAA-A205BFA45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33CAC-DE15-4679-8B4F-1F61A1B82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31AEB-CAE9-40B9-8CB5-765061CD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63A2CF-961F-4063-A655-AECDC5A1EA75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84D2-64EA-4C78-99D8-38AA1DC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49BA7-D7AF-4E44-BE66-3B08C9AE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4ACAE-6788-4101-BF74-8048370A2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AF806-F3E7-42A8-8C38-C114B4DA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FAFF6-7AE1-444F-BEB7-CA163071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3000"/>
            <a:ext cx="10515600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3EBCD176-0471-4DAD-AB36-9FF07F2D4B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53125"/>
            <a:ext cx="121920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07EDCA-CC88-49F9-BFAD-2861DD6C6D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4F81B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749E0C-B820-445A-8938-8B32252919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34100"/>
            <a:ext cx="1219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Providing A Clear Vision on Data Analytics Since 2020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C8B4241-9F16-49D0-8807-07FC33A2CC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" y="0"/>
            <a:ext cx="121920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782BADA-8F83-4E70-ABB2-E06820DC1A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43" y="6095847"/>
            <a:ext cx="2266557" cy="6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49" r:id="rId3"/>
    <p:sldLayoutId id="2147483654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newsroom/blogs/random-samplings/2017/05/voting_in_america.html!%5Bimage.png%5D(attachment:image.png)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ers.usda.gov/webdocs/DataFiles/53180/25569_IN.pdf?v=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83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D03EC0-0E2F-455A-8550-8DAF279B8C5D}"/>
              </a:ext>
            </a:extLst>
          </p:cNvPr>
          <p:cNvGrpSpPr>
            <a:grpSpLocks noChangeAspect="1"/>
          </p:cNvGrpSpPr>
          <p:nvPr/>
        </p:nvGrpSpPr>
        <p:grpSpPr>
          <a:xfrm>
            <a:off x="17303" y="914400"/>
            <a:ext cx="12136597" cy="4041648"/>
            <a:chOff x="1428078" y="1874520"/>
            <a:chExt cx="9335844" cy="3108960"/>
          </a:xfrm>
        </p:grpSpPr>
        <p:pic>
          <p:nvPicPr>
            <p:cNvPr id="2" name="Picture 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99E1057-DBAC-40FC-AB57-EDFA1D5734AA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078" y="1874520"/>
              <a:ext cx="4663440" cy="3108960"/>
            </a:xfrm>
            <a:prstGeom prst="rect">
              <a:avLst/>
            </a:prstGeom>
          </p:spPr>
        </p:pic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09CCA4A-9BEC-4224-ADD3-94B9BE20C849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482" y="1874520"/>
              <a:ext cx="4663440" cy="3108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75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78A4C-7FAE-43D5-9686-2C0555C65589}"/>
              </a:ext>
            </a:extLst>
          </p:cNvPr>
          <p:cNvGrpSpPr>
            <a:grpSpLocks noChangeAspect="1"/>
          </p:cNvGrpSpPr>
          <p:nvPr/>
        </p:nvGrpSpPr>
        <p:grpSpPr>
          <a:xfrm>
            <a:off x="76200" y="914400"/>
            <a:ext cx="12041501" cy="4010558"/>
            <a:chOff x="599385" y="1599782"/>
            <a:chExt cx="10984265" cy="3658434"/>
          </a:xfrm>
        </p:grpSpPr>
        <p:pic>
          <p:nvPicPr>
            <p:cNvPr id="3" name="Picture 2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D4261CF6-2D61-4F4A-A6EC-64C3D661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99783"/>
              <a:ext cx="5487650" cy="3658433"/>
            </a:xfrm>
            <a:prstGeom prst="rect">
              <a:avLst/>
            </a:prstGeom>
          </p:spPr>
        </p:pic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A3ADEA5-B0B5-4B17-993B-EE5A4949F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85" y="1599782"/>
              <a:ext cx="5487650" cy="365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45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717941C-4D35-411E-953F-F2D8A69292FB}"/>
              </a:ext>
            </a:extLst>
          </p:cNvPr>
          <p:cNvGrpSpPr>
            <a:grpSpLocks noChangeAspect="1"/>
          </p:cNvGrpSpPr>
          <p:nvPr/>
        </p:nvGrpSpPr>
        <p:grpSpPr>
          <a:xfrm>
            <a:off x="76200" y="1005838"/>
            <a:ext cx="12031673" cy="4010558"/>
            <a:chOff x="608350" y="1590817"/>
            <a:chExt cx="10975300" cy="3658434"/>
          </a:xfrm>
        </p:grpSpPr>
        <p:pic>
          <p:nvPicPr>
            <p:cNvPr id="3" name="Picture 2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9647C90F-D0F2-40A4-9E21-962F39B2B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50" y="1590817"/>
              <a:ext cx="5487650" cy="3658433"/>
            </a:xfrm>
            <a:prstGeom prst="rect">
              <a:avLst/>
            </a:prstGeom>
          </p:spPr>
        </p:pic>
        <p:pic>
          <p:nvPicPr>
            <p:cNvPr id="5" name="Picture 4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7A4A06A5-90B6-467A-AB78-2E56B22FE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90818"/>
              <a:ext cx="5487650" cy="365843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AE301C-D847-41AA-A057-55671ACAB356}"/>
              </a:ext>
            </a:extLst>
          </p:cNvPr>
          <p:cNvGrpSpPr>
            <a:grpSpLocks noChangeAspect="1"/>
          </p:cNvGrpSpPr>
          <p:nvPr/>
        </p:nvGrpSpPr>
        <p:grpSpPr>
          <a:xfrm>
            <a:off x="38100" y="914400"/>
            <a:ext cx="12124948" cy="4041648"/>
            <a:chOff x="601626" y="1714500"/>
            <a:chExt cx="10975300" cy="3658433"/>
          </a:xfrm>
        </p:grpSpPr>
        <p:pic>
          <p:nvPicPr>
            <p:cNvPr id="8" name="Picture 7" descr="A close up of a logo&#10;&#10;Description automatically generated">
              <a:extLst>
                <a:ext uri="{FF2B5EF4-FFF2-40B4-BE49-F238E27FC236}">
                  <a16:creationId xmlns:a16="http://schemas.microsoft.com/office/drawing/2014/main" id="{8FCD9B8D-38A7-4D23-B62E-195D3F412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626" y="1714500"/>
              <a:ext cx="5487650" cy="3658433"/>
            </a:xfrm>
            <a:prstGeom prst="rect">
              <a:avLst/>
            </a:prstGeom>
          </p:spPr>
        </p:pic>
        <p:pic>
          <p:nvPicPr>
            <p:cNvPr id="9" name="Picture 8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7F498BE2-2CE3-468C-84E5-1276FB17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9276" y="1714500"/>
              <a:ext cx="5487650" cy="365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731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B9D89D-5A79-4045-BE0F-3E4E659C8BBE}"/>
              </a:ext>
            </a:extLst>
          </p:cNvPr>
          <p:cNvGrpSpPr>
            <a:grpSpLocks noChangeAspect="1"/>
          </p:cNvGrpSpPr>
          <p:nvPr/>
        </p:nvGrpSpPr>
        <p:grpSpPr>
          <a:xfrm>
            <a:off x="38100" y="914397"/>
            <a:ext cx="12124945" cy="4041648"/>
            <a:chOff x="608350" y="1608748"/>
            <a:chExt cx="10975300" cy="3658433"/>
          </a:xfrm>
        </p:grpSpPr>
        <p:pic>
          <p:nvPicPr>
            <p:cNvPr id="8" name="Picture 7" descr="A close up of a piece of paper&#10;&#10;Description automatically generated">
              <a:extLst>
                <a:ext uri="{FF2B5EF4-FFF2-40B4-BE49-F238E27FC236}">
                  <a16:creationId xmlns:a16="http://schemas.microsoft.com/office/drawing/2014/main" id="{D12AFDFD-E55F-40E1-A7F9-9EEF0BEE8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50" y="1608748"/>
              <a:ext cx="5487650" cy="3658433"/>
            </a:xfrm>
            <a:prstGeom prst="rect">
              <a:avLst/>
            </a:prstGeom>
          </p:spPr>
        </p:pic>
        <p:pic>
          <p:nvPicPr>
            <p:cNvPr id="10" name="Picture 9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BDC3EF9C-9E85-4DFE-986D-89B14A74D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608748"/>
              <a:ext cx="5487650" cy="3658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154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096B258D-C078-4E78-A4B1-C84A50282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2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AE1820-C701-48EA-A53A-70FAF1C4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5" y="548640"/>
            <a:ext cx="7682710" cy="51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3EE4D57-E0B6-4653-815E-21FFB1E7B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5" y="548640"/>
            <a:ext cx="7682710" cy="51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6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5B9A44E0-18CC-4239-A3E2-99E9E89E9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90" y="548640"/>
            <a:ext cx="7682710" cy="51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59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1852CEC-BD6B-4CDB-A800-DFE9801C5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90" y="548640"/>
            <a:ext cx="7682710" cy="51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44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434695-B517-4621-81A0-6394F19C4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5" y="548640"/>
            <a:ext cx="7682710" cy="51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1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to group (Michael)</a:t>
            </a:r>
          </a:p>
          <a:p>
            <a:r>
              <a:rPr lang="en-US" dirty="0"/>
              <a:t>Theory (Nirmal)</a:t>
            </a:r>
          </a:p>
          <a:p>
            <a:r>
              <a:rPr lang="en-US" dirty="0"/>
              <a:t>Describe data sets used (Allyson)</a:t>
            </a:r>
          </a:p>
          <a:p>
            <a:r>
              <a:rPr lang="en-US" dirty="0"/>
              <a:t>Questions to answer (TBD)</a:t>
            </a:r>
          </a:p>
          <a:p>
            <a:r>
              <a:rPr lang="en-US" dirty="0"/>
              <a:t>Category plots (all) </a:t>
            </a:r>
          </a:p>
          <a:p>
            <a:r>
              <a:rPr lang="en-US" dirty="0"/>
              <a:t>Conclusions (TBD) 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72060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5C935F7D-133F-40FD-8B62-6EF5ABA63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45" y="548640"/>
            <a:ext cx="7682710" cy="51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0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7278AA-9D48-0441-B856-C5A6895F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47700"/>
            <a:ext cx="7543800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99052-34D5-9F41-AB9C-876183855A8C}"/>
              </a:ext>
            </a:extLst>
          </p:cNvPr>
          <p:cNvSpPr txBox="1"/>
          <p:nvPr/>
        </p:nvSpPr>
        <p:spPr>
          <a:xfrm>
            <a:off x="1285875" y="355312"/>
            <a:ext cx="96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What effect does median age have on the GOP vote?</a:t>
            </a:r>
          </a:p>
        </p:txBody>
      </p:sp>
    </p:spTree>
    <p:extLst>
      <p:ext uri="{BB962C8B-B14F-4D97-AF65-F5344CB8AC3E}">
        <p14:creationId xmlns:p14="http://schemas.microsoft.com/office/powerpoint/2010/main" val="7673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EBBA5-FEE7-CE44-B3B3-48E4449D8926}"/>
              </a:ext>
            </a:extLst>
          </p:cNvPr>
          <p:cNvSpPr txBox="1"/>
          <p:nvPr/>
        </p:nvSpPr>
        <p:spPr>
          <a:xfrm>
            <a:off x="1066800" y="609600"/>
            <a:ext cx="102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Voter Turnout per Age Group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B8A1C-A662-F74C-B9C5-8FEBB775172F}"/>
              </a:ext>
            </a:extLst>
          </p:cNvPr>
          <p:cNvSpPr txBox="1"/>
          <p:nvPr/>
        </p:nvSpPr>
        <p:spPr>
          <a:xfrm>
            <a:off x="1066800" y="1409700"/>
            <a:ext cx="10287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18-29 year </a:t>
            </a:r>
            <a:r>
              <a:rPr lang="en-US" sz="2800" dirty="0" err="1"/>
              <a:t>olds</a:t>
            </a:r>
            <a:r>
              <a:rPr lang="en-US" sz="2800" dirty="0"/>
              <a:t>: 46.1%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30-44 year </a:t>
            </a:r>
            <a:r>
              <a:rPr lang="en-US" sz="2800" dirty="0" err="1"/>
              <a:t>olds</a:t>
            </a:r>
            <a:r>
              <a:rPr lang="en-US" sz="2800" dirty="0"/>
              <a:t>: 58.7%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45-64 year </a:t>
            </a:r>
            <a:r>
              <a:rPr lang="en-US" sz="2800" dirty="0" err="1"/>
              <a:t>olds</a:t>
            </a:r>
            <a:r>
              <a:rPr lang="en-US" sz="2800" dirty="0"/>
              <a:t>: 66.6%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65 years and </a:t>
            </a:r>
            <a:r>
              <a:rPr lang="en-US" sz="2800" dirty="0" err="1"/>
              <a:t>oldes</a:t>
            </a:r>
            <a:r>
              <a:rPr lang="en-US" sz="2800" dirty="0"/>
              <a:t>: 70.9%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1EF13-8FAD-1546-94DD-78115B806A22}"/>
              </a:ext>
            </a:extLst>
          </p:cNvPr>
          <p:cNvSpPr txBox="1"/>
          <p:nvPr/>
        </p:nvSpPr>
        <p:spPr>
          <a:xfrm>
            <a:off x="838200" y="4949130"/>
            <a:ext cx="1028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https://www.census.gov/newsroom/blogs/random-samplings/2017/05/voting_in_america.html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63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A1FC1C8-5A78-6548-98B4-DE7B33506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810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56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16E594D6-4141-F746-8EE2-60F451433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"/>
            <a:ext cx="73723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97D0A9-E2AA-244D-B0EF-0D1EE3786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81000"/>
            <a:ext cx="8001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7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372F35B-1064-2B45-981A-495CDF8F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533400"/>
            <a:ext cx="7848600" cy="523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BD092-3385-E14D-BF8C-A4A0944B53E9}"/>
              </a:ext>
            </a:extLst>
          </p:cNvPr>
          <p:cNvSpPr txBox="1"/>
          <p:nvPr/>
        </p:nvSpPr>
        <p:spPr>
          <a:xfrm>
            <a:off x="1143000" y="333520"/>
            <a:ext cx="990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effect does unemployment have on the GOP vote?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8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872B1AE-3D70-FD49-A25C-27552B3C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571500"/>
            <a:ext cx="74295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2B12D8-E4DD-AD44-B528-2F73995C40D6}"/>
              </a:ext>
            </a:extLst>
          </p:cNvPr>
          <p:cNvSpPr txBox="1"/>
          <p:nvPr/>
        </p:nvSpPr>
        <p:spPr>
          <a:xfrm>
            <a:off x="800100" y="5524500"/>
            <a:ext cx="110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https://www.ers.usda.gov/webdocs/DataFiles/53180/25569_IN.pdf?v=0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B664E-F759-8247-A1CF-D164A071CB65}"/>
              </a:ext>
            </a:extLst>
          </p:cNvPr>
          <p:cNvSpPr txBox="1"/>
          <p:nvPr/>
        </p:nvSpPr>
        <p:spPr>
          <a:xfrm>
            <a:off x="2190750" y="448235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Unemployment in Rural Counties</a:t>
            </a:r>
          </a:p>
        </p:txBody>
      </p:sp>
    </p:spTree>
    <p:extLst>
      <p:ext uri="{BB962C8B-B14F-4D97-AF65-F5344CB8AC3E}">
        <p14:creationId xmlns:p14="http://schemas.microsoft.com/office/powerpoint/2010/main" val="3014765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A0B66DB-6B80-4947-A83C-6D4B8D49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495300"/>
            <a:ext cx="7839075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67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Any single demographic category is NOT a good predictor of which 2016 presidential candidate won any Indiana county.</a:t>
            </a:r>
          </a:p>
          <a:p>
            <a:pPr marL="914400" lvl="1" indent="-457200">
              <a:buAutoNum type="arabicParenR"/>
            </a:pPr>
            <a:r>
              <a:rPr lang="en-US" dirty="0"/>
              <a:t>None of the plots we ran provided us with a moderate or strong correlation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/>
              <a:t>When multiple variables are introduced, we saw improved correlation between the census variable and the election results</a:t>
            </a:r>
          </a:p>
          <a:p>
            <a:pPr marL="914400" lvl="1" indent="-457200">
              <a:buFont typeface="Arial" panose="020B0604020202020204" pitchFamily="34" charset="0"/>
              <a:buAutoNum type="arabicParenR"/>
            </a:pPr>
            <a:r>
              <a:rPr lang="en-US" dirty="0"/>
              <a:t>Pearson’s correlation testing provided us with moderate to strong correlation on several of the plots we ran</a:t>
            </a:r>
          </a:p>
          <a:p>
            <a:pPr marL="1371600" lvl="2" indent="-457200">
              <a:buFont typeface="Arial" panose="020B0604020202020204" pitchFamily="34" charset="0"/>
              <a:buAutoNum type="arabicParenR"/>
            </a:pPr>
            <a:r>
              <a:rPr lang="en-US" dirty="0"/>
              <a:t>Education with race vs. DEM/GOP vote</a:t>
            </a:r>
          </a:p>
          <a:p>
            <a:pPr marL="1371600" lvl="2" indent="-457200">
              <a:buFont typeface="Arial" panose="020B0604020202020204" pitchFamily="34" charset="0"/>
              <a:buAutoNum type="arabicParenR"/>
            </a:pPr>
            <a:r>
              <a:rPr lang="en-US" dirty="0"/>
              <a:t>Race (white) vs. GOP vote</a:t>
            </a:r>
          </a:p>
          <a:p>
            <a:pPr marL="1371600" lvl="2" indent="-457200">
              <a:buFont typeface="Arial" panose="020B0604020202020204" pitchFamily="34" charset="0"/>
              <a:buAutoNum type="arabicParenR"/>
            </a:pPr>
            <a:r>
              <a:rPr lang="en-US" dirty="0"/>
              <a:t>Age (65+) vs GOP vote</a:t>
            </a:r>
          </a:p>
        </p:txBody>
      </p:sp>
    </p:spTree>
    <p:extLst>
      <p:ext uri="{BB962C8B-B14F-4D97-AF65-F5344CB8AC3E}">
        <p14:creationId xmlns:p14="http://schemas.microsoft.com/office/powerpoint/2010/main" val="37081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0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1247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G.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more time, we would develop a prediction model comparing actual vs. expected results and run </a:t>
            </a:r>
            <a:r>
              <a:rPr lang="en-US" dirty="0" err="1"/>
              <a:t>ttests</a:t>
            </a:r>
            <a:r>
              <a:rPr lang="en-US" dirty="0"/>
              <a:t> (Michael)</a:t>
            </a:r>
          </a:p>
          <a:p>
            <a:pPr lvl="1"/>
            <a:r>
              <a:rPr lang="en-US" dirty="0"/>
              <a:t>We would add:</a:t>
            </a:r>
          </a:p>
          <a:p>
            <a:pPr lvl="2"/>
            <a:r>
              <a:rPr lang="en-US" dirty="0"/>
              <a:t>More exit polling data</a:t>
            </a:r>
          </a:p>
          <a:p>
            <a:pPr lvl="2"/>
            <a:r>
              <a:rPr lang="en-US" dirty="0"/>
              <a:t>Election results from additional years and races</a:t>
            </a:r>
          </a:p>
          <a:p>
            <a:r>
              <a:rPr lang="en-US" dirty="0"/>
              <a:t>We would incorporate and test more Census variables</a:t>
            </a:r>
          </a:p>
          <a:p>
            <a:r>
              <a:rPr lang="en-US" dirty="0"/>
              <a:t>We would combine Census variables</a:t>
            </a:r>
          </a:p>
        </p:txBody>
      </p:sp>
    </p:spTree>
    <p:extLst>
      <p:ext uri="{BB962C8B-B14F-4D97-AF65-F5344CB8AC3E}">
        <p14:creationId xmlns:p14="http://schemas.microsoft.com/office/powerpoint/2010/main" val="36219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theory:</a:t>
            </a:r>
          </a:p>
          <a:p>
            <a:pPr lvl="1"/>
            <a:r>
              <a:rPr lang="en-US" dirty="0"/>
              <a:t>A Single demographic category is an effective predictor of which political party wins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Median Income</a:t>
            </a:r>
          </a:p>
          <a:p>
            <a:pPr lvl="2"/>
            <a:r>
              <a:rPr lang="en-US" dirty="0"/>
              <a:t>Race</a:t>
            </a:r>
          </a:p>
          <a:p>
            <a:pPr lvl="2"/>
            <a:r>
              <a:rPr lang="en-US" dirty="0"/>
              <a:t>Median Home Value</a:t>
            </a:r>
          </a:p>
          <a:p>
            <a:pPr lvl="2"/>
            <a:r>
              <a:rPr lang="en-US" dirty="0"/>
              <a:t>Employment</a:t>
            </a:r>
          </a:p>
          <a:p>
            <a:pPr lvl="2"/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78455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data 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sets used</a:t>
            </a:r>
          </a:p>
          <a:p>
            <a:r>
              <a:rPr lang="en-US" dirty="0"/>
              <a:t>2016 Indiana election results by county Harvard </a:t>
            </a:r>
            <a:r>
              <a:rPr lang="en-US" dirty="0" err="1"/>
              <a:t>Dataverse</a:t>
            </a:r>
            <a:r>
              <a:rPr lang="en-US" dirty="0"/>
              <a:t> as maintained by the MIT Election Data and Science Lab</a:t>
            </a:r>
          </a:p>
          <a:p>
            <a:pPr lvl="1"/>
            <a:r>
              <a:rPr lang="en-US" dirty="0"/>
              <a:t>All 92 counties</a:t>
            </a:r>
          </a:p>
          <a:p>
            <a:pPr lvl="1"/>
            <a:r>
              <a:rPr lang="en-US" dirty="0"/>
              <a:t>2016 Presidential Election between Hillary Clinton and Donald Trump</a:t>
            </a:r>
          </a:p>
          <a:p>
            <a:r>
              <a:rPr lang="en-US" dirty="0"/>
              <a:t>2016 annual American Community Survey (ACS) conducted by the U.S. Census</a:t>
            </a:r>
          </a:p>
          <a:p>
            <a:pPr lvl="1"/>
            <a:r>
              <a:rPr lang="en-US" dirty="0"/>
              <a:t>Used API</a:t>
            </a:r>
          </a:p>
          <a:p>
            <a:pPr lvl="1"/>
            <a:r>
              <a:rPr lang="en-US" dirty="0"/>
              <a:t>There were approximately 20,000 variables available to select</a:t>
            </a:r>
          </a:p>
          <a:p>
            <a:pPr lvl="1"/>
            <a:r>
              <a:rPr lang="en-US" dirty="0"/>
              <a:t>Data was available by country, state, county, and other geographic categories</a:t>
            </a:r>
          </a:p>
          <a:p>
            <a:pPr lvl="1"/>
            <a:r>
              <a:rPr lang="en-US" dirty="0"/>
              <a:t>We selected six</a:t>
            </a:r>
          </a:p>
          <a:p>
            <a:pPr lvl="1"/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9701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0A3F-274B-4343-8010-409A0EF0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2B2C0E5-033C-2945-97F5-6B0DB23AD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59224"/>
            <a:ext cx="8001000" cy="47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81D6-F0E3-0D44-90E3-65C271E4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72F23-878E-4F50-BBF9-1201C84A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990600"/>
            <a:ext cx="4464419" cy="4851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CA877-F216-4605-98C6-F0BF21D30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802" y="1194837"/>
            <a:ext cx="7189711" cy="44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7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median age/unemployment predict the DEM/GOP % vote in a county</a:t>
            </a:r>
          </a:p>
          <a:p>
            <a:r>
              <a:rPr lang="en-US" dirty="0"/>
              <a:t>Does median home value/education predict the DEM/GOP % in a county</a:t>
            </a:r>
          </a:p>
          <a:p>
            <a:r>
              <a:rPr lang="en-US" dirty="0"/>
              <a:t>Does race/median income predict the DEM/GOP % in a county</a:t>
            </a:r>
          </a:p>
        </p:txBody>
      </p:sp>
    </p:spTree>
    <p:extLst>
      <p:ext uri="{BB962C8B-B14F-4D97-AF65-F5344CB8AC3E}">
        <p14:creationId xmlns:p14="http://schemas.microsoft.com/office/powerpoint/2010/main" val="223975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E340-BE9F-4939-9408-BF10C66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0B30-F023-48E0-9C4F-5C73E22E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&amp; Home Value (Michael)</a:t>
            </a:r>
          </a:p>
          <a:p>
            <a:r>
              <a:rPr lang="en-US" dirty="0"/>
              <a:t>Income &amp; Race (Nirmal)</a:t>
            </a:r>
          </a:p>
          <a:p>
            <a:r>
              <a:rPr lang="en-US" dirty="0"/>
              <a:t>Age &amp; Employment (Allyson)</a:t>
            </a:r>
          </a:p>
        </p:txBody>
      </p:sp>
    </p:spTree>
    <p:extLst>
      <p:ext uri="{BB962C8B-B14F-4D97-AF65-F5344CB8AC3E}">
        <p14:creationId xmlns:p14="http://schemas.microsoft.com/office/powerpoint/2010/main" val="382379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893</Words>
  <Application>Microsoft Office PowerPoint</Application>
  <PresentationFormat>Widescreen</PresentationFormat>
  <Paragraphs>165</Paragraphs>
  <Slides>30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PowerPoint Presentation</vt:lpstr>
      <vt:lpstr>Presentation Outline</vt:lpstr>
      <vt:lpstr>PowerPoint Presentation</vt:lpstr>
      <vt:lpstr>Theory</vt:lpstr>
      <vt:lpstr>Describe data sets used</vt:lpstr>
      <vt:lpstr>Data Acquisition and Cleanup</vt:lpstr>
      <vt:lpstr>Data Acquisition and Cleanup</vt:lpstr>
      <vt:lpstr>Questions to answer</vt:lpstr>
      <vt:lpstr>Category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G.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Davis</dc:creator>
  <cp:lastModifiedBy>Michael Davis</cp:lastModifiedBy>
  <cp:revision>28</cp:revision>
  <cp:lastPrinted>2020-01-25T07:40:41Z</cp:lastPrinted>
  <dcterms:created xsi:type="dcterms:W3CDTF">2020-01-23T16:50:29Z</dcterms:created>
  <dcterms:modified xsi:type="dcterms:W3CDTF">2020-01-25T07:40:47Z</dcterms:modified>
</cp:coreProperties>
</file>