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74" r:id="rId18"/>
    <p:sldId id="275" r:id="rId19"/>
    <p:sldId id="277" r:id="rId20"/>
  </p:sldIdLst>
  <p:sldSz cx="12192000" cy="6858000"/>
  <p:notesSz cx="6858000" cy="9144000"/>
  <p:embeddedFontLst>
    <p:embeddedFont>
      <p:font typeface="Geo" panose="020B0604020202020204"/>
      <p:regular r:id="rId22"/>
      <p:italic r:id="rId23"/>
    </p:embeddedFont>
    <p:embeddedFont>
      <p:font typeface="Playfair Display" panose="00000500000000000000" pitchFamily="2" charset="0"/>
      <p:regular r:id="rId24"/>
      <p:bold r:id="rId25"/>
      <p:italic r:id="rId26"/>
      <p:boldItalic r:id="rId27"/>
    </p:embeddedFont>
    <p:embeddedFont>
      <p:font typeface="Playfair Display Medium" panose="020B0604020202020204"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C70780-5917-4ECF-8226-E53B5ECE2838}">
  <a:tblStyle styleId="{83C70780-5917-4ECF-8226-E53B5ECE28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75d3fff91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For data wrangling, we applied a consistent cleaning pipeline to both training and test datasets. This included:</a:t>
            </a: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US" b="1">
                <a:solidFill>
                  <a:schemeClr val="dk1"/>
                </a:solidFill>
              </a:rPr>
              <a:t>Dropping sparse columns (rbcc, rbc, wbcc, pcv)</a:t>
            </a:r>
            <a:endParaRPr b="1">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US" b="1">
                <a:solidFill>
                  <a:schemeClr val="dk1"/>
                </a:solidFill>
              </a:rPr>
              <a:t>Trim leading/trailing spaced from all text strings</a:t>
            </a:r>
            <a:endParaRPr b="1">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US" b="1">
                <a:solidFill>
                  <a:schemeClr val="dk1"/>
                </a:solidFill>
              </a:rPr>
              <a:t>Replacing ?? characters with NaN</a:t>
            </a:r>
            <a:endParaRPr b="1">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US" b="1">
                <a:solidFill>
                  <a:schemeClr val="dk1"/>
                </a:solidFill>
              </a:rPr>
              <a:t>Filling numeric missing values with medians from the training set</a:t>
            </a:r>
            <a:endParaRPr b="1">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US" b="1">
                <a:solidFill>
                  <a:schemeClr val="dk1"/>
                </a:solidFill>
              </a:rPr>
              <a:t>Recoding categorical clinical variables into True/False values, then changing data type to boolean</a:t>
            </a:r>
            <a:endParaRPr b="1">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US" b="1">
                <a:solidFill>
                  <a:schemeClr val="dk1"/>
                </a:solidFill>
              </a:rPr>
              <a:t>Imputing missing Boolean values with the most frequent category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By the end of this step, all missing values were addressed, categorical fields were standardized, and the dataset was in a clean, numerical format suitable for machine learning. This rigorous preparation ensured that any insights we draw are based on reliable, high‑quality data.</a:t>
            </a:r>
            <a:endParaRPr>
              <a:solidFill>
                <a:schemeClr val="dk1"/>
              </a:solidFill>
            </a:endParaRPr>
          </a:p>
          <a:p>
            <a:pPr marL="0" lvl="0" indent="0" algn="l" rtl="0">
              <a:spcBef>
                <a:spcPts val="1200"/>
              </a:spcBef>
              <a:spcAft>
                <a:spcPts val="0"/>
              </a:spcAft>
              <a:buNone/>
            </a:pPr>
            <a:endParaRPr/>
          </a:p>
        </p:txBody>
      </p:sp>
      <p:sp>
        <p:nvSpPr>
          <p:cNvPr id="243" name="Google Shape;243;g375d3fff915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63d5690a8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63d5690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63fcc266c6_2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63fcc266c6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7426e569e2_0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7426e569e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While some of these facts may be reiterated from previous slides, they are deemed paramount when presenting to the mid-level managers. Documentation can be found in the Jupyter Notebook labeled “Group_3_Final_Project_Part_2.ipynb”</a:t>
            </a:r>
            <a:endParaRPr/>
          </a:p>
          <a:p>
            <a:pPr marL="0" lvl="0" indent="0" algn="l" rtl="0">
              <a:spcBef>
                <a:spcPts val="0"/>
              </a:spcBef>
              <a:spcAft>
                <a:spcPts val="0"/>
              </a:spcAft>
              <a:buNone/>
            </a:pPr>
            <a:r>
              <a:rPr lang="en-US"/>
              <a:t>In the documentation, the model can be reproduced cell by cell with accompanying text to explain the findings within.</a:t>
            </a:r>
            <a:endParaRPr/>
          </a:p>
          <a:p>
            <a:pPr marL="0" lvl="0" indent="0" algn="l" rtl="0">
              <a:spcBef>
                <a:spcPts val="0"/>
              </a:spcBef>
              <a:spcAft>
                <a:spcPts val="0"/>
              </a:spcAft>
              <a:buNone/>
            </a:pPr>
            <a:r>
              <a:rPr lang="en-US"/>
              <a:t>This notebook highlights the handling of missing data through median imputation, feature selection and engineering, data visualization, comparison of various models, and tuning of selected model (Random Forest). </a:t>
            </a:r>
            <a:endParaRPr/>
          </a:p>
          <a:p>
            <a:pPr marL="0" lvl="0" indent="0" algn="l" rtl="0">
              <a:spcBef>
                <a:spcPts val="0"/>
              </a:spcBef>
              <a:spcAft>
                <a:spcPts val="0"/>
              </a:spcAft>
              <a:buNone/>
            </a:pPr>
            <a:r>
              <a:rPr lang="en-US"/>
              <a:t>The dataset is assumed to contain missing data, possibly incorrect data types, outliers, and correlated fields. A preliminary review of the dataset revealed numerous categories with a significant number of null values, especially noted in rbc, wbcc, and rbcc. The final model was built off the foundation of 400 rows of patients’ data and twenty-five columns that identify patients with or without chronic kidney disease (CKD), as well as accompanying laboratory results and comorbid conditions from a hospital in nearly a 2-month period. To allow for more collaboration, the original dataset from UC Irvine is used.</a:t>
            </a:r>
            <a:endParaRPr/>
          </a:p>
          <a:p>
            <a:pPr marL="0" lvl="0" indent="0" algn="l" rtl="0">
              <a:spcBef>
                <a:spcPts val="0"/>
              </a:spcBef>
              <a:spcAft>
                <a:spcPts val="0"/>
              </a:spcAft>
              <a:buNone/>
            </a:pPr>
            <a:r>
              <a:rPr lang="en-US"/>
              <a:t>The measures of success for these models include generalizability, scalability, robustness, and ROC Area Under the Curve (AUC) comparison.The ROC curve illustrates each model’s ability to distinguish between CKD and non-CKD cases.  All measures were satisfied by multiple models. </a:t>
            </a:r>
            <a:endParaRPr/>
          </a:p>
          <a:p>
            <a:pPr marL="0" lvl="0" indent="0" algn="l" rtl="0">
              <a:spcBef>
                <a:spcPts val="0"/>
              </a:spcBef>
              <a:spcAft>
                <a:spcPts val="0"/>
              </a:spcAft>
              <a:buNone/>
            </a:pPr>
            <a:r>
              <a:rPr lang="en-US"/>
              <a:t>Four models were evaluated—Logistic Regression, Decision Tree, Random Forest, and Linear Regression—using a dataset of 400 patients. Each model was assessed based on accuracy, precision, recall, F1 score, and AUC.</a:t>
            </a:r>
            <a:endParaRPr/>
          </a:p>
          <a:p>
            <a:pPr marL="0" lvl="0" indent="0" algn="l" rtl="0">
              <a:spcBef>
                <a:spcPts val="0"/>
              </a:spcBef>
              <a:spcAft>
                <a:spcPts val="0"/>
              </a:spcAft>
              <a:buNone/>
            </a:pPr>
            <a:r>
              <a:rPr lang="en-US"/>
              <a:t>Random Forest was selected for its better performance and scores against measures of success.</a:t>
            </a:r>
            <a:endParaRPr/>
          </a:p>
          <a:p>
            <a:pPr marL="0" lvl="0" indent="0" algn="l" rtl="0">
              <a:spcBef>
                <a:spcPts val="0"/>
              </a:spcBef>
              <a:spcAft>
                <a:spcPts val="0"/>
              </a:spcAft>
              <a:buNone/>
            </a:pPr>
            <a:r>
              <a:rPr lang="en-US"/>
              <a:t>The Random Forest model was tuned using GridSearchCV to avoid overfitting.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7426e569e2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7426e569e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 feature importance analysis was conducted to identify the most significant variables in making a prediction.</a:t>
            </a:r>
            <a:endParaRPr/>
          </a:p>
          <a:p>
            <a:pPr marL="0" lvl="0" indent="0" algn="l" rtl="0">
              <a:spcBef>
                <a:spcPts val="0"/>
              </a:spcBef>
              <a:spcAft>
                <a:spcPts val="0"/>
              </a:spcAft>
              <a:buNone/>
            </a:pPr>
            <a:r>
              <a:rPr lang="en-US"/>
              <a:t>For the chosen Random Forest model, the most important features seem to be hemo (hemoglobin), sc (serum creatinine), and sg (specific gravity).</a:t>
            </a:r>
            <a:endParaRPr/>
          </a:p>
          <a:p>
            <a:pPr marL="0" lvl="0" indent="0" algn="l" rtl="0">
              <a:spcBef>
                <a:spcPts val="0"/>
              </a:spcBef>
              <a:spcAft>
                <a:spcPts val="0"/>
              </a:spcAft>
              <a:buNone/>
            </a:pPr>
            <a:r>
              <a:rPr lang="en-US"/>
              <a:t>These models were iterated on and refined variable choices, feature selection, and feature engineering to improve performance. </a:t>
            </a:r>
            <a:endParaRPr/>
          </a:p>
          <a:p>
            <a:pPr marL="0" lvl="0" indent="0" algn="l" rtl="0">
              <a:spcBef>
                <a:spcPts val="0"/>
              </a:spcBef>
              <a:spcAft>
                <a:spcPts val="0"/>
              </a:spcAft>
              <a:buNone/>
            </a:pPr>
            <a:r>
              <a:rPr lang="en-US"/>
              <a:t>By collecting the necessary data and compiling it into a single chart, Random Forest seems to be the most accurate and best fits the requirements of all compared models.</a:t>
            </a:r>
            <a:endParaRPr/>
          </a:p>
          <a:p>
            <a:pPr marL="0" lvl="0" indent="0" algn="l" rtl="0">
              <a:spcBef>
                <a:spcPts val="0"/>
              </a:spcBef>
              <a:spcAft>
                <a:spcPts val="0"/>
              </a:spcAft>
              <a:buNone/>
            </a:pPr>
            <a:r>
              <a:rPr lang="en-US"/>
              <a:t>Hyperparameter tuning with GridSearchCV validated the model's generalizability and accuracy. The dataset was surprisingly highly suitable for prediction with high accuracy scores (&gt;96%  across all tested models).</a:t>
            </a:r>
            <a:endParaRPr/>
          </a:p>
          <a:p>
            <a:pPr marL="0" lvl="0" indent="0" algn="l" rtl="0">
              <a:spcBef>
                <a:spcPts val="0"/>
              </a:spcBef>
              <a:spcAft>
                <a:spcPts val="0"/>
              </a:spcAft>
              <a:buNone/>
            </a:pPr>
            <a:r>
              <a:rPr lang="en-US"/>
              <a:t>While the risk of overfitting was a concern due to the high scores, this was addressed through extensive tuning and refinement, mainly through the hyperparameter tuning of GridSearchCV.</a:t>
            </a:r>
            <a:endParaRPr/>
          </a:p>
          <a:p>
            <a:pPr marL="0" lvl="0" indent="0" algn="l" rtl="0">
              <a:spcBef>
                <a:spcPts val="0"/>
              </a:spcBef>
              <a:spcAft>
                <a:spcPts val="0"/>
              </a:spcAft>
              <a:buNone/>
            </a:pPr>
            <a:r>
              <a:rPr lang="en-US"/>
              <a:t>While many attributes of this model worked, such as the imputation and feature selection, the analysis contained some limitations and attributes that did not work, such as not including some advanced techniques like Neural Networks, Ensemble Models, Boosted Trees, and limitation of knowledge into TensorFlow.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7426e569e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7426e569e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7426e569e2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7426e569e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7426e569e2_0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7426e569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7426e569e2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37426e569e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Utilizing this notebook aligns with the goal of creating the model: Early detection of CKD using patients’ historical data.</a:t>
            </a:r>
            <a:endParaRPr/>
          </a:p>
          <a:p>
            <a:pPr marL="0" lvl="0" indent="0" algn="l" rtl="0">
              <a:spcBef>
                <a:spcPts val="0"/>
              </a:spcBef>
              <a:spcAft>
                <a:spcPts val="0"/>
              </a:spcAft>
              <a:buNone/>
            </a:pPr>
            <a:r>
              <a:rPr lang="en-US"/>
              <a:t>The model is transformed to be ready for use in the hospital.</a:t>
            </a:r>
            <a:endParaRPr/>
          </a:p>
          <a:p>
            <a:pPr marL="0" lvl="0" indent="0" algn="l" rtl="0">
              <a:spcBef>
                <a:spcPts val="0"/>
              </a:spcBef>
              <a:spcAft>
                <a:spcPts val="0"/>
              </a:spcAft>
              <a:buNone/>
            </a:pPr>
            <a:r>
              <a:rPr lang="en-US"/>
              <a:t>The notebook is held in a GitHub repository and would be accessible to the appropriate personnel. This also allows for future changes if further tuning is needed and ability to replicate the model.</a:t>
            </a:r>
            <a:endParaRPr/>
          </a:p>
          <a:p>
            <a:pPr marL="0" lvl="0" indent="0" algn="l" rtl="0">
              <a:spcBef>
                <a:spcPts val="0"/>
              </a:spcBef>
              <a:spcAft>
                <a:spcPts val="0"/>
              </a:spcAft>
              <a:buNone/>
            </a:pPr>
            <a:r>
              <a:rPr lang="en-US"/>
              <a:t>After deployment, it is essential to automate the monitoring of the model's performance.</a:t>
            </a:r>
            <a:endParaRPr/>
          </a:p>
          <a:p>
            <a:pPr marL="0" lvl="0" indent="0" algn="l" rtl="0">
              <a:spcBef>
                <a:spcPts val="0"/>
              </a:spcBef>
              <a:spcAft>
                <a:spcPts val="0"/>
              </a:spcAft>
              <a:buNone/>
            </a:pPr>
            <a:r>
              <a:rPr lang="en-US"/>
              <a:t>Tracking input data quality and any reduction in performance.</a:t>
            </a:r>
            <a:endParaRPr/>
          </a:p>
          <a:p>
            <a:pPr marL="0" lvl="0" indent="0" algn="l" rtl="0">
              <a:spcBef>
                <a:spcPts val="0"/>
              </a:spcBef>
              <a:spcAft>
                <a:spcPts val="0"/>
              </a:spcAft>
              <a:buNone/>
            </a:pPr>
            <a:r>
              <a:rPr lang="en-US"/>
              <a:t>After tracking, the model and data is refreshed, retrained, and continuously monitored for any potential changes</a:t>
            </a:r>
            <a:endParaRPr/>
          </a:p>
          <a:p>
            <a:pPr marL="0" lvl="0" indent="0" algn="l" rtl="0">
              <a:spcBef>
                <a:spcPts val="0"/>
              </a:spcBef>
              <a:spcAft>
                <a:spcPts val="0"/>
              </a:spcAft>
              <a:buNone/>
            </a:pPr>
            <a:r>
              <a:rPr lang="en-US"/>
              <a:t>This maintains the model's relevance and accuracy as new patterns may emerge. Retraining should take place as often as the hospital deems necessary.</a:t>
            </a:r>
            <a:endParaRPr/>
          </a:p>
          <a:p>
            <a:pPr marL="0" lvl="0" indent="0" algn="l" rtl="0">
              <a:spcBef>
                <a:spcPts val="0"/>
              </a:spcBef>
              <a:spcAft>
                <a:spcPts val="0"/>
              </a:spcAft>
              <a:buNone/>
            </a:pPr>
            <a:r>
              <a:rPr lang="en-US"/>
              <a:t>Through the Launch process, by identifying at-risk patients earlier, the model contributes to improved clinical outcomes, reduced hospital burden, and potentially life-saving interventions. </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292100" algn="l" rtl="0">
              <a:lnSpc>
                <a:spcPct val="110000"/>
              </a:lnSpc>
              <a:spcBef>
                <a:spcPts val="0"/>
              </a:spcBef>
              <a:spcAft>
                <a:spcPts val="0"/>
              </a:spcAft>
              <a:buClr>
                <a:schemeClr val="dk1"/>
              </a:buClr>
              <a:buSzPts val="1200"/>
              <a:buChar char="•"/>
            </a:pPr>
            <a:r>
              <a:rPr lang="en-US" sz="1200">
                <a:solidFill>
                  <a:schemeClr val="dk1"/>
                </a:solidFill>
                <a:latin typeface="Avenir"/>
                <a:ea typeface="Avenir"/>
                <a:cs typeface="Avenir"/>
                <a:sym typeface="Avenir"/>
              </a:rPr>
              <a:t>What if we could predict CKD earlier using machine learning?</a:t>
            </a:r>
            <a:endParaRPr sz="1200">
              <a:solidFill>
                <a:schemeClr val="dk1"/>
              </a:solidFill>
              <a:latin typeface="Avenir"/>
              <a:ea typeface="Avenir"/>
              <a:cs typeface="Avenir"/>
              <a:sym typeface="Avenir"/>
            </a:endParaRPr>
          </a:p>
          <a:p>
            <a:pPr marL="342900" lvl="0" indent="-292100" algn="l" rtl="0">
              <a:lnSpc>
                <a:spcPct val="110000"/>
              </a:lnSpc>
              <a:spcBef>
                <a:spcPts val="1000"/>
              </a:spcBef>
              <a:spcAft>
                <a:spcPts val="0"/>
              </a:spcAft>
              <a:buClr>
                <a:schemeClr val="dk1"/>
              </a:buClr>
              <a:buSzPts val="1200"/>
              <a:buChar char="•"/>
            </a:pPr>
            <a:r>
              <a:rPr lang="en-US" sz="1200">
                <a:solidFill>
                  <a:schemeClr val="dk1"/>
                </a:solidFill>
                <a:latin typeface="Avenir"/>
                <a:ea typeface="Avenir"/>
                <a:cs typeface="Avenir"/>
                <a:sym typeface="Avenir"/>
              </a:rPr>
              <a:t>Models can analyze health markers (such as age, vital signs, metabolic panel, complete blood count, and urinalysis) to provide a comprehensive picture rather than isolated data points.</a:t>
            </a:r>
            <a:endParaRPr sz="1200">
              <a:solidFill>
                <a:schemeClr val="dk1"/>
              </a:solidFill>
              <a:latin typeface="Avenir"/>
              <a:ea typeface="Avenir"/>
              <a:cs typeface="Avenir"/>
              <a:sym typeface="Avenir"/>
            </a:endParaRPr>
          </a:p>
          <a:p>
            <a:pPr marL="342900" lvl="0" indent="-292100" algn="l" rtl="0">
              <a:lnSpc>
                <a:spcPct val="110000"/>
              </a:lnSpc>
              <a:spcBef>
                <a:spcPts val="1000"/>
              </a:spcBef>
              <a:spcAft>
                <a:spcPts val="0"/>
              </a:spcAft>
              <a:buClr>
                <a:schemeClr val="dk1"/>
              </a:buClr>
              <a:buSzPts val="1200"/>
              <a:buChar char="•"/>
            </a:pPr>
            <a:r>
              <a:rPr lang="en-US" sz="1200">
                <a:solidFill>
                  <a:schemeClr val="dk1"/>
                </a:solidFill>
                <a:latin typeface="Avenir"/>
                <a:ea typeface="Avenir"/>
                <a:cs typeface="Avenir"/>
                <a:sym typeface="Avenir"/>
              </a:rPr>
              <a:t>Earlier predictions enable timely care, better disease management, and reduced healthcare burden.</a:t>
            </a:r>
            <a:endParaRPr sz="1200">
              <a:solidFill>
                <a:schemeClr val="dk1"/>
              </a:solidFill>
              <a:latin typeface="Avenir"/>
              <a:ea typeface="Avenir"/>
              <a:cs typeface="Avenir"/>
              <a:sym typeface="Avenir"/>
            </a:endParaRPr>
          </a:p>
          <a:p>
            <a:pPr marL="342900" lvl="0" indent="-292100" algn="l" rtl="0">
              <a:lnSpc>
                <a:spcPct val="110000"/>
              </a:lnSpc>
              <a:spcBef>
                <a:spcPts val="1000"/>
              </a:spcBef>
              <a:spcAft>
                <a:spcPts val="0"/>
              </a:spcAft>
              <a:buClr>
                <a:schemeClr val="dk1"/>
              </a:buClr>
              <a:buSzPts val="1200"/>
              <a:buChar char="•"/>
            </a:pPr>
            <a:r>
              <a:rPr lang="en-US" sz="1200">
                <a:solidFill>
                  <a:schemeClr val="dk1"/>
                </a:solidFill>
                <a:latin typeface="Avenir"/>
                <a:ea typeface="Avenir"/>
                <a:cs typeface="Avenir"/>
                <a:sym typeface="Avenir"/>
              </a:rPr>
              <a:t>Slow the progression of the disease, delaying the time until patients require dialysis or a transplant.</a:t>
            </a:r>
            <a:endParaRPr sz="1200"/>
          </a:p>
        </p:txBody>
      </p:sp>
      <p:sp>
        <p:nvSpPr>
          <p:cNvPr id="188" name="Google Shape;18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738a0974a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3738a0974ac_0_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75d3fff9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i="1">
                <a:solidFill>
                  <a:schemeClr val="dk1"/>
                </a:solidFill>
              </a:rPr>
              <a:t>In the initial data audit, we ran completeness checks and found that some lab values, such as red blood cells, red blood cell counts and white blood cell counts, were missing in over 25% of cases. </a:t>
            </a:r>
            <a:endParaRPr/>
          </a:p>
        </p:txBody>
      </p:sp>
      <p:sp>
        <p:nvSpPr>
          <p:cNvPr id="222" name="Google Shape;222;g375d3fff91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75d3fff91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i="1">
                <a:solidFill>
                  <a:schemeClr val="dk1"/>
                </a:solidFill>
              </a:rPr>
              <a:t>In the initial data audit, we ran completeness checks and found that some lab values, such as red blood cells, red blood cell counts and white blood cell counts, were missing in over 25% of cases. </a:t>
            </a:r>
            <a:endParaRPr/>
          </a:p>
        </p:txBody>
      </p:sp>
      <p:sp>
        <p:nvSpPr>
          <p:cNvPr id="229" name="Google Shape;229;g375d3fff915_1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75d3fff91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i="1">
                <a:solidFill>
                  <a:schemeClr val="dk1"/>
                </a:solidFill>
              </a:rPr>
              <a:t>We then explored the distributions of our numeric fields, using histograms to check for skewness and boxplots to spot outliers. Nearly all numeric variables were skewed, so we chose median values—rather than means—for imputation, ensuring that extreme values didn’t distort our replacements. A correlation heatmap revealed strong relationships between hemoglobin, red blood cell count, and packed cell volume, which also guided our decision to remove some redundant variables."</a:t>
            </a:r>
            <a:endParaRPr/>
          </a:p>
        </p:txBody>
      </p:sp>
      <p:sp>
        <p:nvSpPr>
          <p:cNvPr id="236" name="Google Shape;236;g375d3fff915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530352" y="1122363"/>
            <a:ext cx="10072922" cy="19783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4000"/>
              <a:buFont typeface="Geo"/>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530352" y="3509963"/>
            <a:ext cx="10072922" cy="1747837"/>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chemeClr val="dk1"/>
              </a:buClr>
              <a:buSzPts val="2000"/>
              <a:buNone/>
              <a:defRPr sz="2000" i="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
          <p:cNvSpPr txBox="1">
            <a:spLocks noGrp="1"/>
          </p:cNvSpPr>
          <p:nvPr>
            <p:ph type="dt" idx="10"/>
          </p:nvPr>
        </p:nvSpPr>
        <p:spPr>
          <a:xfrm>
            <a:off x="530352"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530352"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1655367" y="6356350"/>
            <a:ext cx="529809"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grpSp>
        <p:nvGrpSpPr>
          <p:cNvPr id="19" name="Google Shape;19;p2"/>
          <p:cNvGrpSpPr/>
          <p:nvPr/>
        </p:nvGrpSpPr>
        <p:grpSpPr>
          <a:xfrm>
            <a:off x="530225" y="3267690"/>
            <a:ext cx="972241" cy="45719"/>
            <a:chOff x="4886325" y="3371754"/>
            <a:chExt cx="2418492" cy="113728"/>
          </a:xfrm>
        </p:grpSpPr>
        <p:sp>
          <p:nvSpPr>
            <p:cNvPr id="20" name="Google Shape;20;p2"/>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21" name="Google Shape;21;p2"/>
            <p:cNvGrpSpPr/>
            <p:nvPr/>
          </p:nvGrpSpPr>
          <p:grpSpPr>
            <a:xfrm>
              <a:off x="4886709" y="3371754"/>
              <a:ext cx="2418108" cy="113728"/>
              <a:chOff x="4886709" y="3371754"/>
              <a:chExt cx="2418108" cy="113728"/>
            </a:xfrm>
          </p:grpSpPr>
          <p:sp>
            <p:nvSpPr>
              <p:cNvPr id="22" name="Google Shape;22;p2"/>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23" name="Google Shape;23;p2"/>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24" name="Google Shape;24;p2"/>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25" name="Google Shape;25;p2"/>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525717" y="-7"/>
            <a:ext cx="10077600" cy="13257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1"/>
          <p:cNvSpPr txBox="1">
            <a:spLocks noGrp="1"/>
          </p:cNvSpPr>
          <p:nvPr>
            <p:ph type="body" idx="1"/>
          </p:nvPr>
        </p:nvSpPr>
        <p:spPr>
          <a:xfrm rot="5400000">
            <a:off x="3789974" y="-866240"/>
            <a:ext cx="3549000" cy="100776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1"/>
          <p:cNvSpPr txBox="1">
            <a:spLocks noGrp="1"/>
          </p:cNvSpPr>
          <p:nvPr>
            <p:ph type="dt" idx="10"/>
          </p:nvPr>
        </p:nvSpPr>
        <p:spPr>
          <a:xfrm>
            <a:off x="525718"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1"/>
          <p:cNvSpPr txBox="1">
            <a:spLocks noGrp="1"/>
          </p:cNvSpPr>
          <p:nvPr>
            <p:ph type="ftr" idx="11"/>
          </p:nvPr>
        </p:nvSpPr>
        <p:spPr>
          <a:xfrm>
            <a:off x="525718"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1"/>
          <p:cNvSpPr txBox="1">
            <a:spLocks noGrp="1"/>
          </p:cNvSpPr>
          <p:nvPr>
            <p:ph type="sldNum" idx="12"/>
          </p:nvPr>
        </p:nvSpPr>
        <p:spPr>
          <a:xfrm>
            <a:off x="11655367" y="6356350"/>
            <a:ext cx="529809"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grpSp>
        <p:nvGrpSpPr>
          <p:cNvPr id="125" name="Google Shape;125;p11"/>
          <p:cNvGrpSpPr/>
          <p:nvPr/>
        </p:nvGrpSpPr>
        <p:grpSpPr>
          <a:xfrm>
            <a:off x="530210" y="1546371"/>
            <a:ext cx="972234" cy="45719"/>
            <a:chOff x="4886325" y="3371754"/>
            <a:chExt cx="2418492" cy="113728"/>
          </a:xfrm>
        </p:grpSpPr>
        <p:sp>
          <p:nvSpPr>
            <p:cNvPr id="126" name="Google Shape;126;p11"/>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127" name="Google Shape;127;p11"/>
            <p:cNvGrpSpPr/>
            <p:nvPr/>
          </p:nvGrpSpPr>
          <p:grpSpPr>
            <a:xfrm>
              <a:off x="4886709" y="3371754"/>
              <a:ext cx="2418108" cy="113728"/>
              <a:chOff x="4886709" y="3371754"/>
              <a:chExt cx="2418108" cy="113728"/>
            </a:xfrm>
          </p:grpSpPr>
          <p:sp>
            <p:nvSpPr>
              <p:cNvPr id="128" name="Google Shape;128;p11"/>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29" name="Google Shape;129;p11"/>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30" name="Google Shape;130;p11"/>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31" name="Google Shape;131;p11"/>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12"/>
          <p:cNvSpPr txBox="1">
            <a:spLocks noGrp="1"/>
          </p:cNvSpPr>
          <p:nvPr>
            <p:ph type="title"/>
          </p:nvPr>
        </p:nvSpPr>
        <p:spPr>
          <a:xfrm rot="5400000">
            <a:off x="6593877" y="2167564"/>
            <a:ext cx="5389895" cy="26289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2"/>
          <p:cNvSpPr txBox="1">
            <a:spLocks noGrp="1"/>
          </p:cNvSpPr>
          <p:nvPr>
            <p:ph type="body" idx="1"/>
          </p:nvPr>
        </p:nvSpPr>
        <p:spPr>
          <a:xfrm rot="5400000">
            <a:off x="1350473" y="-37687"/>
            <a:ext cx="5389895" cy="703940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12"/>
          <p:cNvSpPr txBox="1">
            <a:spLocks noGrp="1"/>
          </p:cNvSpPr>
          <p:nvPr>
            <p:ph type="dt" idx="10"/>
          </p:nvPr>
        </p:nvSpPr>
        <p:spPr>
          <a:xfrm>
            <a:off x="525718"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2"/>
          <p:cNvSpPr txBox="1">
            <a:spLocks noGrp="1"/>
          </p:cNvSpPr>
          <p:nvPr>
            <p:ph type="ftr" idx="11"/>
          </p:nvPr>
        </p:nvSpPr>
        <p:spPr>
          <a:xfrm>
            <a:off x="525718"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2"/>
          <p:cNvSpPr txBox="1">
            <a:spLocks noGrp="1"/>
          </p:cNvSpPr>
          <p:nvPr>
            <p:ph type="sldNum" idx="12"/>
          </p:nvPr>
        </p:nvSpPr>
        <p:spPr>
          <a:xfrm>
            <a:off x="11655367" y="6356350"/>
            <a:ext cx="529809"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grpSp>
        <p:nvGrpSpPr>
          <p:cNvPr id="138" name="Google Shape;138;p12"/>
          <p:cNvGrpSpPr/>
          <p:nvPr/>
        </p:nvGrpSpPr>
        <p:grpSpPr>
          <a:xfrm rot="5400000">
            <a:off x="7283627" y="1250328"/>
            <a:ext cx="972241" cy="45719"/>
            <a:chOff x="4886325" y="3371754"/>
            <a:chExt cx="2418492" cy="113728"/>
          </a:xfrm>
        </p:grpSpPr>
        <p:sp>
          <p:nvSpPr>
            <p:cNvPr id="139" name="Google Shape;139;p12"/>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140" name="Google Shape;140;p12"/>
            <p:cNvGrpSpPr/>
            <p:nvPr/>
          </p:nvGrpSpPr>
          <p:grpSpPr>
            <a:xfrm>
              <a:off x="4886709" y="3371754"/>
              <a:ext cx="2418108" cy="113728"/>
              <a:chOff x="4886709" y="3371754"/>
              <a:chExt cx="2418108" cy="113728"/>
            </a:xfrm>
          </p:grpSpPr>
          <p:sp>
            <p:nvSpPr>
              <p:cNvPr id="141" name="Google Shape;141;p12"/>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42" name="Google Shape;142;p12"/>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43" name="Google Shape;143;p12"/>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44" name="Google Shape;144;p12"/>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525717" y="1"/>
            <a:ext cx="10077600" cy="13257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525717" y="1734818"/>
            <a:ext cx="10077600" cy="3549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
          <p:cNvSpPr txBox="1">
            <a:spLocks noGrp="1"/>
          </p:cNvSpPr>
          <p:nvPr>
            <p:ph type="dt" idx="10"/>
          </p:nvPr>
        </p:nvSpPr>
        <p:spPr>
          <a:xfrm>
            <a:off x="530352"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525718" y="6356350"/>
            <a:ext cx="3450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655367" y="6356350"/>
            <a:ext cx="529809"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grpSp>
        <p:nvGrpSpPr>
          <p:cNvPr id="32" name="Google Shape;32;p3"/>
          <p:cNvGrpSpPr/>
          <p:nvPr/>
        </p:nvGrpSpPr>
        <p:grpSpPr>
          <a:xfrm>
            <a:off x="530210" y="1523520"/>
            <a:ext cx="972234" cy="45719"/>
            <a:chOff x="4886325" y="3371754"/>
            <a:chExt cx="2418492" cy="113728"/>
          </a:xfrm>
        </p:grpSpPr>
        <p:sp>
          <p:nvSpPr>
            <p:cNvPr id="33" name="Google Shape;33;p3"/>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34" name="Google Shape;34;p3"/>
            <p:cNvGrpSpPr/>
            <p:nvPr/>
          </p:nvGrpSpPr>
          <p:grpSpPr>
            <a:xfrm>
              <a:off x="4886709" y="3371754"/>
              <a:ext cx="2418108" cy="113728"/>
              <a:chOff x="4886709" y="3371754"/>
              <a:chExt cx="2418108" cy="113728"/>
            </a:xfrm>
          </p:grpSpPr>
          <p:sp>
            <p:nvSpPr>
              <p:cNvPr id="35" name="Google Shape;35;p3"/>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36" name="Google Shape;36;p3"/>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37" name="Google Shape;37;p3"/>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38" name="Google Shape;38;p3"/>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4"/>
          <p:cNvSpPr txBox="1">
            <a:spLocks noGrp="1"/>
          </p:cNvSpPr>
          <p:nvPr>
            <p:ph type="title"/>
          </p:nvPr>
        </p:nvSpPr>
        <p:spPr>
          <a:xfrm>
            <a:off x="530352" y="-7"/>
            <a:ext cx="10072800" cy="2313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4400"/>
              <a:buFont typeface="Geo"/>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
          <p:cNvSpPr txBox="1">
            <a:spLocks noGrp="1"/>
          </p:cNvSpPr>
          <p:nvPr>
            <p:ph type="body" idx="1"/>
          </p:nvPr>
        </p:nvSpPr>
        <p:spPr>
          <a:xfrm>
            <a:off x="530352" y="2722888"/>
            <a:ext cx="10072800" cy="25797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000"/>
              <a:buNone/>
              <a:defRPr sz="2000">
                <a:solidFill>
                  <a:schemeClr val="dk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4"/>
          <p:cNvSpPr txBox="1">
            <a:spLocks noGrp="1"/>
          </p:cNvSpPr>
          <p:nvPr>
            <p:ph type="dt" idx="10"/>
          </p:nvPr>
        </p:nvSpPr>
        <p:spPr>
          <a:xfrm>
            <a:off x="525718" y="136525"/>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
          <p:cNvSpPr txBox="1">
            <a:spLocks noGrp="1"/>
          </p:cNvSpPr>
          <p:nvPr>
            <p:ph type="ftr" idx="11"/>
          </p:nvPr>
        </p:nvSpPr>
        <p:spPr>
          <a:xfrm>
            <a:off x="525718"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sldNum" idx="12"/>
          </p:nvPr>
        </p:nvSpPr>
        <p:spPr>
          <a:xfrm>
            <a:off x="11655367" y="6356350"/>
            <a:ext cx="529809"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grpSp>
        <p:nvGrpSpPr>
          <p:cNvPr id="45" name="Google Shape;45;p4"/>
          <p:cNvGrpSpPr/>
          <p:nvPr/>
        </p:nvGrpSpPr>
        <p:grpSpPr>
          <a:xfrm>
            <a:off x="530210" y="2480605"/>
            <a:ext cx="972234" cy="45719"/>
            <a:chOff x="4886325" y="3371754"/>
            <a:chExt cx="2418492" cy="113728"/>
          </a:xfrm>
        </p:grpSpPr>
        <p:sp>
          <p:nvSpPr>
            <p:cNvPr id="46" name="Google Shape;46;p4"/>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47" name="Google Shape;47;p4"/>
            <p:cNvGrpSpPr/>
            <p:nvPr/>
          </p:nvGrpSpPr>
          <p:grpSpPr>
            <a:xfrm>
              <a:off x="4886709" y="3371754"/>
              <a:ext cx="2418108" cy="113728"/>
              <a:chOff x="4886709" y="3371754"/>
              <a:chExt cx="2418108" cy="113728"/>
            </a:xfrm>
          </p:grpSpPr>
          <p:sp>
            <p:nvSpPr>
              <p:cNvPr id="48" name="Google Shape;48;p4"/>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49" name="Google Shape;49;p4"/>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0" name="Google Shape;50;p4"/>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1" name="Google Shape;51;p4"/>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5"/>
          <p:cNvSpPr txBox="1">
            <a:spLocks noGrp="1"/>
          </p:cNvSpPr>
          <p:nvPr>
            <p:ph type="title"/>
          </p:nvPr>
        </p:nvSpPr>
        <p:spPr>
          <a:xfrm>
            <a:off x="525717" y="-7"/>
            <a:ext cx="10077600" cy="13257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
          <p:cNvSpPr txBox="1">
            <a:spLocks noGrp="1"/>
          </p:cNvSpPr>
          <p:nvPr>
            <p:ph type="body" idx="1"/>
          </p:nvPr>
        </p:nvSpPr>
        <p:spPr>
          <a:xfrm>
            <a:off x="525717" y="1734810"/>
            <a:ext cx="4645200" cy="365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5"/>
          <p:cNvSpPr txBox="1">
            <a:spLocks noGrp="1"/>
          </p:cNvSpPr>
          <p:nvPr>
            <p:ph type="body" idx="2"/>
          </p:nvPr>
        </p:nvSpPr>
        <p:spPr>
          <a:xfrm>
            <a:off x="5992136" y="1734810"/>
            <a:ext cx="4611000" cy="365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5"/>
          <p:cNvSpPr txBox="1">
            <a:spLocks noGrp="1"/>
          </p:cNvSpPr>
          <p:nvPr>
            <p:ph type="dt" idx="10"/>
          </p:nvPr>
        </p:nvSpPr>
        <p:spPr>
          <a:xfrm>
            <a:off x="525718"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ftr" idx="11"/>
          </p:nvPr>
        </p:nvSpPr>
        <p:spPr>
          <a:xfrm>
            <a:off x="525718"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sldNum" idx="12"/>
          </p:nvPr>
        </p:nvSpPr>
        <p:spPr>
          <a:xfrm>
            <a:off x="11655367" y="6356350"/>
            <a:ext cx="529809"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grpSp>
        <p:nvGrpSpPr>
          <p:cNvPr id="59" name="Google Shape;59;p5"/>
          <p:cNvGrpSpPr/>
          <p:nvPr/>
        </p:nvGrpSpPr>
        <p:grpSpPr>
          <a:xfrm>
            <a:off x="530210" y="1532552"/>
            <a:ext cx="972234" cy="45719"/>
            <a:chOff x="4886325" y="3371754"/>
            <a:chExt cx="2418492" cy="113728"/>
          </a:xfrm>
        </p:grpSpPr>
        <p:sp>
          <p:nvSpPr>
            <p:cNvPr id="60" name="Google Shape;60;p5"/>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61" name="Google Shape;61;p5"/>
            <p:cNvGrpSpPr/>
            <p:nvPr/>
          </p:nvGrpSpPr>
          <p:grpSpPr>
            <a:xfrm>
              <a:off x="4886709" y="3371754"/>
              <a:ext cx="2418108" cy="113728"/>
              <a:chOff x="4886709" y="3371754"/>
              <a:chExt cx="2418108" cy="113728"/>
            </a:xfrm>
          </p:grpSpPr>
          <p:sp>
            <p:nvSpPr>
              <p:cNvPr id="62" name="Google Shape;62;p5"/>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63" name="Google Shape;63;p5"/>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64" name="Google Shape;64;p5"/>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65" name="Google Shape;65;p5"/>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6"/>
          <p:cNvSpPr txBox="1">
            <a:spLocks noGrp="1"/>
          </p:cNvSpPr>
          <p:nvPr>
            <p:ph type="title"/>
          </p:nvPr>
        </p:nvSpPr>
        <p:spPr>
          <a:xfrm>
            <a:off x="530352" y="787067"/>
            <a:ext cx="10072922" cy="13255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6"/>
          <p:cNvSpPr txBox="1">
            <a:spLocks noGrp="1"/>
          </p:cNvSpPr>
          <p:nvPr>
            <p:ph type="body" idx="1"/>
          </p:nvPr>
        </p:nvSpPr>
        <p:spPr>
          <a:xfrm>
            <a:off x="530352" y="2521884"/>
            <a:ext cx="4845387" cy="780439"/>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000"/>
              <a:buNone/>
              <a:defRPr sz="2000" b="0" i="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9" name="Google Shape;69;p6"/>
          <p:cNvSpPr txBox="1">
            <a:spLocks noGrp="1"/>
          </p:cNvSpPr>
          <p:nvPr>
            <p:ph type="body" idx="2"/>
          </p:nvPr>
        </p:nvSpPr>
        <p:spPr>
          <a:xfrm>
            <a:off x="530352" y="3366390"/>
            <a:ext cx="4845387" cy="264479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330200" algn="l">
              <a:lnSpc>
                <a:spcPct val="110000"/>
              </a:lnSpc>
              <a:spcBef>
                <a:spcPts val="500"/>
              </a:spcBef>
              <a:spcAft>
                <a:spcPts val="0"/>
              </a:spcAft>
              <a:buClr>
                <a:schemeClr val="dk1"/>
              </a:buClr>
              <a:buSzPts val="1600"/>
              <a:buChar char="•"/>
              <a:defRPr sz="1600"/>
            </a:lvl2pPr>
            <a:lvl3pPr marL="1371600" lvl="2" indent="-228600" algn="l">
              <a:lnSpc>
                <a:spcPct val="110000"/>
              </a:lnSpc>
              <a:spcBef>
                <a:spcPts val="500"/>
              </a:spcBef>
              <a:spcAft>
                <a:spcPts val="0"/>
              </a:spcAft>
              <a:buClr>
                <a:schemeClr val="dk1"/>
              </a:buClr>
              <a:buSzPts val="1400"/>
              <a:buNone/>
              <a:defRPr sz="1400"/>
            </a:lvl3pPr>
            <a:lvl4pPr marL="1828800" lvl="3" indent="-304800" algn="l">
              <a:lnSpc>
                <a:spcPct val="110000"/>
              </a:lnSpc>
              <a:spcBef>
                <a:spcPts val="500"/>
              </a:spcBef>
              <a:spcAft>
                <a:spcPts val="0"/>
              </a:spcAft>
              <a:buClr>
                <a:schemeClr val="dk1"/>
              </a:buClr>
              <a:buSzPts val="1200"/>
              <a:buChar char="•"/>
              <a:defRPr sz="1200"/>
            </a:lvl4pPr>
            <a:lvl5pPr marL="2286000" lvl="4" indent="-228600" algn="l">
              <a:lnSpc>
                <a:spcPct val="110000"/>
              </a:lnSpc>
              <a:spcBef>
                <a:spcPts val="500"/>
              </a:spcBef>
              <a:spcAft>
                <a:spcPts val="0"/>
              </a:spcAft>
              <a:buClr>
                <a:schemeClr val="dk1"/>
              </a:buClr>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6"/>
          <p:cNvSpPr txBox="1">
            <a:spLocks noGrp="1"/>
          </p:cNvSpPr>
          <p:nvPr>
            <p:ph type="body" idx="3"/>
          </p:nvPr>
        </p:nvSpPr>
        <p:spPr>
          <a:xfrm>
            <a:off x="5734025" y="2521884"/>
            <a:ext cx="4869249" cy="780439"/>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000"/>
              <a:buNone/>
              <a:defRPr sz="2000" b="0" i="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6"/>
          <p:cNvSpPr txBox="1">
            <a:spLocks noGrp="1"/>
          </p:cNvSpPr>
          <p:nvPr>
            <p:ph type="body" idx="4"/>
          </p:nvPr>
        </p:nvSpPr>
        <p:spPr>
          <a:xfrm>
            <a:off x="5734025" y="3366390"/>
            <a:ext cx="4869249" cy="264479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330200" algn="l">
              <a:lnSpc>
                <a:spcPct val="110000"/>
              </a:lnSpc>
              <a:spcBef>
                <a:spcPts val="500"/>
              </a:spcBef>
              <a:spcAft>
                <a:spcPts val="0"/>
              </a:spcAft>
              <a:buClr>
                <a:schemeClr val="dk1"/>
              </a:buClr>
              <a:buSzPts val="1600"/>
              <a:buChar char="•"/>
              <a:defRPr sz="1600"/>
            </a:lvl2pPr>
            <a:lvl3pPr marL="1371600" lvl="2" indent="-228600" algn="l">
              <a:lnSpc>
                <a:spcPct val="110000"/>
              </a:lnSpc>
              <a:spcBef>
                <a:spcPts val="500"/>
              </a:spcBef>
              <a:spcAft>
                <a:spcPts val="0"/>
              </a:spcAft>
              <a:buClr>
                <a:schemeClr val="dk1"/>
              </a:buClr>
              <a:buSzPts val="1400"/>
              <a:buNone/>
              <a:defRPr sz="1400"/>
            </a:lvl3pPr>
            <a:lvl4pPr marL="1828800" lvl="3" indent="-304800" algn="l">
              <a:lnSpc>
                <a:spcPct val="110000"/>
              </a:lnSpc>
              <a:spcBef>
                <a:spcPts val="500"/>
              </a:spcBef>
              <a:spcAft>
                <a:spcPts val="0"/>
              </a:spcAft>
              <a:buClr>
                <a:schemeClr val="dk1"/>
              </a:buClr>
              <a:buSzPts val="1200"/>
              <a:buChar char="•"/>
              <a:defRPr sz="1200"/>
            </a:lvl4pPr>
            <a:lvl5pPr marL="2286000" lvl="4" indent="-228600" algn="l">
              <a:lnSpc>
                <a:spcPct val="110000"/>
              </a:lnSpc>
              <a:spcBef>
                <a:spcPts val="500"/>
              </a:spcBef>
              <a:spcAft>
                <a:spcPts val="0"/>
              </a:spcAft>
              <a:buClr>
                <a:schemeClr val="dk1"/>
              </a:buClr>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6"/>
          <p:cNvSpPr txBox="1">
            <a:spLocks noGrp="1"/>
          </p:cNvSpPr>
          <p:nvPr>
            <p:ph type="dt" idx="10"/>
          </p:nvPr>
        </p:nvSpPr>
        <p:spPr>
          <a:xfrm>
            <a:off x="525718"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
          <p:cNvSpPr txBox="1">
            <a:spLocks noGrp="1"/>
          </p:cNvSpPr>
          <p:nvPr>
            <p:ph type="ftr" idx="11"/>
          </p:nvPr>
        </p:nvSpPr>
        <p:spPr>
          <a:xfrm>
            <a:off x="525718"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
          <p:cNvSpPr txBox="1">
            <a:spLocks noGrp="1"/>
          </p:cNvSpPr>
          <p:nvPr>
            <p:ph type="sldNum" idx="12"/>
          </p:nvPr>
        </p:nvSpPr>
        <p:spPr>
          <a:xfrm>
            <a:off x="11655367" y="6356350"/>
            <a:ext cx="529809"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525718" y="-7"/>
            <a:ext cx="10077600" cy="13257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7"/>
          <p:cNvSpPr txBox="1">
            <a:spLocks noGrp="1"/>
          </p:cNvSpPr>
          <p:nvPr>
            <p:ph type="dt" idx="10"/>
          </p:nvPr>
        </p:nvSpPr>
        <p:spPr>
          <a:xfrm>
            <a:off x="525718"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7"/>
          <p:cNvSpPr txBox="1">
            <a:spLocks noGrp="1"/>
          </p:cNvSpPr>
          <p:nvPr>
            <p:ph type="ftr" idx="11"/>
          </p:nvPr>
        </p:nvSpPr>
        <p:spPr>
          <a:xfrm>
            <a:off x="525718"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7"/>
          <p:cNvSpPr txBox="1">
            <a:spLocks noGrp="1"/>
          </p:cNvSpPr>
          <p:nvPr>
            <p:ph type="sldNum" idx="12"/>
          </p:nvPr>
        </p:nvSpPr>
        <p:spPr>
          <a:xfrm>
            <a:off x="11655367" y="6356350"/>
            <a:ext cx="529809"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grpSp>
        <p:nvGrpSpPr>
          <p:cNvPr id="80" name="Google Shape;80;p7"/>
          <p:cNvGrpSpPr/>
          <p:nvPr/>
        </p:nvGrpSpPr>
        <p:grpSpPr>
          <a:xfrm>
            <a:off x="530210" y="1565245"/>
            <a:ext cx="972234" cy="45719"/>
            <a:chOff x="4886325" y="3371754"/>
            <a:chExt cx="2418492" cy="113728"/>
          </a:xfrm>
        </p:grpSpPr>
        <p:sp>
          <p:nvSpPr>
            <p:cNvPr id="81" name="Google Shape;81;p7"/>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82" name="Google Shape;82;p7"/>
            <p:cNvGrpSpPr/>
            <p:nvPr/>
          </p:nvGrpSpPr>
          <p:grpSpPr>
            <a:xfrm>
              <a:off x="4886709" y="3371754"/>
              <a:ext cx="2418108" cy="113728"/>
              <a:chOff x="4886709" y="3371754"/>
              <a:chExt cx="2418108" cy="113728"/>
            </a:xfrm>
          </p:grpSpPr>
          <p:sp>
            <p:nvSpPr>
              <p:cNvPr id="83" name="Google Shape;83;p7"/>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84" name="Google Shape;84;p7"/>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85" name="Google Shape;85;p7"/>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86" name="Google Shape;86;p7"/>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8"/>
          <p:cNvSpPr txBox="1">
            <a:spLocks noGrp="1"/>
          </p:cNvSpPr>
          <p:nvPr>
            <p:ph type="dt" idx="10"/>
          </p:nvPr>
        </p:nvSpPr>
        <p:spPr>
          <a:xfrm>
            <a:off x="525718"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
          <p:cNvSpPr txBox="1">
            <a:spLocks noGrp="1"/>
          </p:cNvSpPr>
          <p:nvPr>
            <p:ph type="ftr" idx="11"/>
          </p:nvPr>
        </p:nvSpPr>
        <p:spPr>
          <a:xfrm>
            <a:off x="525718"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8"/>
          <p:cNvSpPr txBox="1">
            <a:spLocks noGrp="1"/>
          </p:cNvSpPr>
          <p:nvPr>
            <p:ph type="sldNum" idx="12"/>
          </p:nvPr>
        </p:nvSpPr>
        <p:spPr>
          <a:xfrm>
            <a:off x="11655367" y="6356350"/>
            <a:ext cx="529809"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1"/>
        <p:cNvGrpSpPr/>
        <p:nvPr/>
      </p:nvGrpSpPr>
      <p:grpSpPr>
        <a:xfrm>
          <a:off x="0" y="0"/>
          <a:ext cx="0" cy="0"/>
          <a:chOff x="0" y="0"/>
          <a:chExt cx="0" cy="0"/>
        </a:xfrm>
      </p:grpSpPr>
      <p:sp>
        <p:nvSpPr>
          <p:cNvPr id="92" name="Google Shape;92;p9"/>
          <p:cNvSpPr txBox="1">
            <a:spLocks noGrp="1"/>
          </p:cNvSpPr>
          <p:nvPr>
            <p:ph type="title"/>
          </p:nvPr>
        </p:nvSpPr>
        <p:spPr>
          <a:xfrm>
            <a:off x="530352" y="-7"/>
            <a:ext cx="4315500" cy="22233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3600"/>
              <a:buFont typeface="Geo"/>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9"/>
          <p:cNvSpPr txBox="1">
            <a:spLocks noGrp="1"/>
          </p:cNvSpPr>
          <p:nvPr>
            <p:ph type="body" idx="1"/>
          </p:nvPr>
        </p:nvSpPr>
        <p:spPr>
          <a:xfrm>
            <a:off x="5183188" y="987425"/>
            <a:ext cx="5420086" cy="487362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000"/>
              <a:buNone/>
              <a:defRPr sz="2000"/>
            </a:lvl1pPr>
            <a:lvl2pPr marL="914400" lvl="1" indent="-342900" algn="l">
              <a:lnSpc>
                <a:spcPct val="110000"/>
              </a:lnSpc>
              <a:spcBef>
                <a:spcPts val="500"/>
              </a:spcBef>
              <a:spcAft>
                <a:spcPts val="0"/>
              </a:spcAft>
              <a:buClr>
                <a:schemeClr val="dk1"/>
              </a:buClr>
              <a:buSzPts val="1800"/>
              <a:buChar char="•"/>
              <a:defRPr sz="1800"/>
            </a:lvl2pPr>
            <a:lvl3pPr marL="1371600" lvl="2" indent="-228600" algn="l">
              <a:lnSpc>
                <a:spcPct val="110000"/>
              </a:lnSpc>
              <a:spcBef>
                <a:spcPts val="500"/>
              </a:spcBef>
              <a:spcAft>
                <a:spcPts val="0"/>
              </a:spcAft>
              <a:buClr>
                <a:schemeClr val="dk1"/>
              </a:buClr>
              <a:buSzPts val="1600"/>
              <a:buNone/>
              <a:defRPr sz="1600"/>
            </a:lvl3pPr>
            <a:lvl4pPr marL="1828800" lvl="3" indent="-317500" algn="l">
              <a:lnSpc>
                <a:spcPct val="110000"/>
              </a:lnSpc>
              <a:spcBef>
                <a:spcPts val="500"/>
              </a:spcBef>
              <a:spcAft>
                <a:spcPts val="0"/>
              </a:spcAft>
              <a:buClr>
                <a:schemeClr val="dk1"/>
              </a:buClr>
              <a:buSzPts val="1400"/>
              <a:buChar char="•"/>
              <a:defRPr sz="1400"/>
            </a:lvl4pPr>
            <a:lvl5pPr marL="2286000" lvl="4" indent="-228600" algn="l">
              <a:lnSpc>
                <a:spcPct val="110000"/>
              </a:lnSpc>
              <a:spcBef>
                <a:spcPts val="500"/>
              </a:spcBef>
              <a:spcAft>
                <a:spcPts val="0"/>
              </a:spcAft>
              <a:buClr>
                <a:schemeClr val="dk1"/>
              </a:buClr>
              <a:buSzPts val="1400"/>
              <a:buNone/>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4" name="Google Shape;94;p9"/>
          <p:cNvSpPr txBox="1">
            <a:spLocks noGrp="1"/>
          </p:cNvSpPr>
          <p:nvPr>
            <p:ph type="body" idx="2"/>
          </p:nvPr>
        </p:nvSpPr>
        <p:spPr>
          <a:xfrm>
            <a:off x="530352" y="2641925"/>
            <a:ext cx="4315500" cy="24399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000"/>
              <a:buNone/>
              <a:defRPr sz="20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5" name="Google Shape;95;p9"/>
          <p:cNvSpPr txBox="1">
            <a:spLocks noGrp="1"/>
          </p:cNvSpPr>
          <p:nvPr>
            <p:ph type="dt" idx="10"/>
          </p:nvPr>
        </p:nvSpPr>
        <p:spPr>
          <a:xfrm>
            <a:off x="525718"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9"/>
          <p:cNvSpPr txBox="1">
            <a:spLocks noGrp="1"/>
          </p:cNvSpPr>
          <p:nvPr>
            <p:ph type="ftr" idx="11"/>
          </p:nvPr>
        </p:nvSpPr>
        <p:spPr>
          <a:xfrm>
            <a:off x="525718"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9"/>
          <p:cNvSpPr txBox="1">
            <a:spLocks noGrp="1"/>
          </p:cNvSpPr>
          <p:nvPr>
            <p:ph type="sldNum" idx="12"/>
          </p:nvPr>
        </p:nvSpPr>
        <p:spPr>
          <a:xfrm>
            <a:off x="11655367" y="6356350"/>
            <a:ext cx="529809"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grpSp>
        <p:nvGrpSpPr>
          <p:cNvPr id="98" name="Google Shape;98;p9"/>
          <p:cNvGrpSpPr/>
          <p:nvPr/>
        </p:nvGrpSpPr>
        <p:grpSpPr>
          <a:xfrm>
            <a:off x="530210" y="2406383"/>
            <a:ext cx="972234" cy="45719"/>
            <a:chOff x="4886325" y="3371754"/>
            <a:chExt cx="2418492" cy="113728"/>
          </a:xfrm>
        </p:grpSpPr>
        <p:sp>
          <p:nvSpPr>
            <p:cNvPr id="99" name="Google Shape;99;p9"/>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100" name="Google Shape;100;p9"/>
            <p:cNvGrpSpPr/>
            <p:nvPr/>
          </p:nvGrpSpPr>
          <p:grpSpPr>
            <a:xfrm>
              <a:off x="4886709" y="3371754"/>
              <a:ext cx="2418108" cy="113728"/>
              <a:chOff x="4886709" y="3371754"/>
              <a:chExt cx="2418108" cy="113728"/>
            </a:xfrm>
          </p:grpSpPr>
          <p:sp>
            <p:nvSpPr>
              <p:cNvPr id="101" name="Google Shape;101;p9"/>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02" name="Google Shape;102;p9"/>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03" name="Google Shape;103;p9"/>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04" name="Google Shape;104;p9"/>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10"/>
          <p:cNvSpPr txBox="1">
            <a:spLocks noGrp="1"/>
          </p:cNvSpPr>
          <p:nvPr>
            <p:ph type="title"/>
          </p:nvPr>
        </p:nvSpPr>
        <p:spPr>
          <a:xfrm>
            <a:off x="530352" y="-7"/>
            <a:ext cx="3932100" cy="22233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3600"/>
              <a:buFont typeface="Geo"/>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0"/>
          <p:cNvSpPr>
            <a:spLocks noGrp="1"/>
          </p:cNvSpPr>
          <p:nvPr>
            <p:ph type="pic" idx="2"/>
          </p:nvPr>
        </p:nvSpPr>
        <p:spPr>
          <a:xfrm>
            <a:off x="5183188" y="987425"/>
            <a:ext cx="5420086" cy="4873625"/>
          </a:xfrm>
          <a:prstGeom prst="rect">
            <a:avLst/>
          </a:prstGeom>
          <a:noFill/>
          <a:ln>
            <a:noFill/>
          </a:ln>
        </p:spPr>
      </p:sp>
      <p:sp>
        <p:nvSpPr>
          <p:cNvPr id="108" name="Google Shape;108;p10"/>
          <p:cNvSpPr txBox="1">
            <a:spLocks noGrp="1"/>
          </p:cNvSpPr>
          <p:nvPr>
            <p:ph type="body" idx="1"/>
          </p:nvPr>
        </p:nvSpPr>
        <p:spPr>
          <a:xfrm>
            <a:off x="530352" y="2641925"/>
            <a:ext cx="3932100" cy="24399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000"/>
              <a:buNone/>
              <a:defRPr sz="20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9" name="Google Shape;109;p10"/>
          <p:cNvSpPr txBox="1">
            <a:spLocks noGrp="1"/>
          </p:cNvSpPr>
          <p:nvPr>
            <p:ph type="dt" idx="10"/>
          </p:nvPr>
        </p:nvSpPr>
        <p:spPr>
          <a:xfrm>
            <a:off x="525718"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0"/>
          <p:cNvSpPr txBox="1">
            <a:spLocks noGrp="1"/>
          </p:cNvSpPr>
          <p:nvPr>
            <p:ph type="ftr" idx="11"/>
          </p:nvPr>
        </p:nvSpPr>
        <p:spPr>
          <a:xfrm>
            <a:off x="525718"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0"/>
          <p:cNvSpPr txBox="1">
            <a:spLocks noGrp="1"/>
          </p:cNvSpPr>
          <p:nvPr>
            <p:ph type="sldNum" idx="12"/>
          </p:nvPr>
        </p:nvSpPr>
        <p:spPr>
          <a:xfrm>
            <a:off x="11655367" y="6356350"/>
            <a:ext cx="529809"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grpSp>
        <p:nvGrpSpPr>
          <p:cNvPr id="112" name="Google Shape;112;p10"/>
          <p:cNvGrpSpPr/>
          <p:nvPr/>
        </p:nvGrpSpPr>
        <p:grpSpPr>
          <a:xfrm>
            <a:off x="530210" y="2406383"/>
            <a:ext cx="972234" cy="45719"/>
            <a:chOff x="4886325" y="3371754"/>
            <a:chExt cx="2418492" cy="113728"/>
          </a:xfrm>
        </p:grpSpPr>
        <p:sp>
          <p:nvSpPr>
            <p:cNvPr id="113" name="Google Shape;113;p10"/>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114" name="Google Shape;114;p10"/>
            <p:cNvGrpSpPr/>
            <p:nvPr/>
          </p:nvGrpSpPr>
          <p:grpSpPr>
            <a:xfrm>
              <a:off x="4886709" y="3371754"/>
              <a:ext cx="2418108" cy="113728"/>
              <a:chOff x="4886709" y="3371754"/>
              <a:chExt cx="2418108" cy="113728"/>
            </a:xfrm>
          </p:grpSpPr>
          <p:sp>
            <p:nvSpPr>
              <p:cNvPr id="115" name="Google Shape;115;p10"/>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16" name="Google Shape;116;p10"/>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17" name="Google Shape;117;p10"/>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18" name="Google Shape;118;p10"/>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p:nvPr/>
        </p:nvSpPr>
        <p:spPr>
          <a:xfrm>
            <a:off x="9753030" y="5516668"/>
            <a:ext cx="2438970" cy="13413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7" name="Google Shape;7;p1"/>
          <p:cNvSpPr/>
          <p:nvPr/>
        </p:nvSpPr>
        <p:spPr>
          <a:xfrm rot="5400000">
            <a:off x="615181"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 name="Google Shape;8;p1"/>
          <p:cNvSpPr txBox="1">
            <a:spLocks noGrp="1"/>
          </p:cNvSpPr>
          <p:nvPr>
            <p:ph type="title"/>
          </p:nvPr>
        </p:nvSpPr>
        <p:spPr>
          <a:xfrm>
            <a:off x="525717" y="787068"/>
            <a:ext cx="10077557" cy="1325563"/>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dk1"/>
              </a:buClr>
              <a:buSzPts val="3600"/>
              <a:buFont typeface="Geo"/>
              <a:buNone/>
              <a:defRPr sz="3600" b="0" i="1" u="none" strike="noStrike" cap="none">
                <a:solidFill>
                  <a:schemeClr val="dk1"/>
                </a:solidFill>
                <a:latin typeface="Geo"/>
                <a:ea typeface="Geo"/>
                <a:cs typeface="Geo"/>
                <a:sym typeface="Ge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525717" y="2521885"/>
            <a:ext cx="10077557" cy="354904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10000"/>
              </a:lnSpc>
              <a:spcBef>
                <a:spcPts val="10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1pPr>
            <a:lvl2pPr marL="914400" marR="0" lvl="1"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2pPr>
            <a:lvl3pPr marL="1371600" marR="0" lvl="2" indent="-228600" algn="l" rtl="0">
              <a:lnSpc>
                <a:spcPct val="1100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3pPr>
            <a:lvl4pPr marL="1828800" marR="0" lvl="3" indent="-317500" algn="l" rtl="0">
              <a:lnSpc>
                <a:spcPct val="110000"/>
              </a:lnSpc>
              <a:spcBef>
                <a:spcPts val="5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4pPr>
            <a:lvl5pPr marL="2286000" marR="0" lvl="4" indent="-228600" algn="l" rtl="0">
              <a:lnSpc>
                <a:spcPct val="110000"/>
              </a:lnSpc>
              <a:spcBef>
                <a:spcPts val="500"/>
              </a:spcBef>
              <a:spcAft>
                <a:spcPts val="0"/>
              </a:spcAft>
              <a:buClr>
                <a:schemeClr val="dk1"/>
              </a:buClr>
              <a:buSzPts val="1400"/>
              <a:buFont typeface="Arial"/>
              <a:buNone/>
              <a:defRPr sz="14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0" name="Google Shape;10;p1"/>
          <p:cNvSpPr txBox="1">
            <a:spLocks noGrp="1"/>
          </p:cNvSpPr>
          <p:nvPr>
            <p:ph type="dt" idx="10"/>
          </p:nvPr>
        </p:nvSpPr>
        <p:spPr>
          <a:xfrm>
            <a:off x="525718" y="136525"/>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cap="none">
                <a:solidFill>
                  <a:srgbClr val="595959"/>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1" name="Google Shape;11;p1"/>
          <p:cNvSpPr txBox="1">
            <a:spLocks noGrp="1"/>
          </p:cNvSpPr>
          <p:nvPr>
            <p:ph type="ftr" idx="11"/>
          </p:nvPr>
        </p:nvSpPr>
        <p:spPr>
          <a:xfrm>
            <a:off x="525718" y="6356350"/>
            <a:ext cx="345065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cap="none">
                <a:solidFill>
                  <a:srgbClr val="595959"/>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2" name="Google Shape;12;p1"/>
          <p:cNvSpPr txBox="1">
            <a:spLocks noGrp="1"/>
          </p:cNvSpPr>
          <p:nvPr>
            <p:ph type="sldNum" idx="12"/>
          </p:nvPr>
        </p:nvSpPr>
        <p:spPr>
          <a:xfrm>
            <a:off x="11655367" y="6356350"/>
            <a:ext cx="529809"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900" b="0" u="none" cap="none">
                <a:solidFill>
                  <a:srgbClr val="595959"/>
                </a:solidFill>
                <a:latin typeface="Avenir"/>
                <a:ea typeface="Avenir"/>
                <a:cs typeface="Avenir"/>
                <a:sym typeface="Avenir"/>
              </a:defRPr>
            </a:lvl1pPr>
            <a:lvl2pPr marL="0" marR="0" lvl="1" indent="0" algn="ctr" rtl="0">
              <a:spcBef>
                <a:spcPts val="0"/>
              </a:spcBef>
              <a:buNone/>
              <a:defRPr sz="900" b="0" u="none" cap="none">
                <a:solidFill>
                  <a:srgbClr val="595959"/>
                </a:solidFill>
                <a:latin typeface="Avenir"/>
                <a:ea typeface="Avenir"/>
                <a:cs typeface="Avenir"/>
                <a:sym typeface="Avenir"/>
              </a:defRPr>
            </a:lvl2pPr>
            <a:lvl3pPr marL="0" marR="0" lvl="2" indent="0" algn="ctr" rtl="0">
              <a:spcBef>
                <a:spcPts val="0"/>
              </a:spcBef>
              <a:buNone/>
              <a:defRPr sz="900" b="0" u="none" cap="none">
                <a:solidFill>
                  <a:srgbClr val="595959"/>
                </a:solidFill>
                <a:latin typeface="Avenir"/>
                <a:ea typeface="Avenir"/>
                <a:cs typeface="Avenir"/>
                <a:sym typeface="Avenir"/>
              </a:defRPr>
            </a:lvl3pPr>
            <a:lvl4pPr marL="0" marR="0" lvl="3" indent="0" algn="ctr" rtl="0">
              <a:spcBef>
                <a:spcPts val="0"/>
              </a:spcBef>
              <a:buNone/>
              <a:defRPr sz="900" b="0" u="none" cap="none">
                <a:solidFill>
                  <a:srgbClr val="595959"/>
                </a:solidFill>
                <a:latin typeface="Avenir"/>
                <a:ea typeface="Avenir"/>
                <a:cs typeface="Avenir"/>
                <a:sym typeface="Avenir"/>
              </a:defRPr>
            </a:lvl4pPr>
            <a:lvl5pPr marL="0" marR="0" lvl="4" indent="0" algn="ctr" rtl="0">
              <a:spcBef>
                <a:spcPts val="0"/>
              </a:spcBef>
              <a:buNone/>
              <a:defRPr sz="900" b="0" u="none" cap="none">
                <a:solidFill>
                  <a:srgbClr val="595959"/>
                </a:solidFill>
                <a:latin typeface="Avenir"/>
                <a:ea typeface="Avenir"/>
                <a:cs typeface="Avenir"/>
                <a:sym typeface="Avenir"/>
              </a:defRPr>
            </a:lvl5pPr>
            <a:lvl6pPr marL="0" marR="0" lvl="5" indent="0" algn="ctr" rtl="0">
              <a:spcBef>
                <a:spcPts val="0"/>
              </a:spcBef>
              <a:buNone/>
              <a:defRPr sz="900" b="0" u="none" cap="none">
                <a:solidFill>
                  <a:srgbClr val="595959"/>
                </a:solidFill>
                <a:latin typeface="Avenir"/>
                <a:ea typeface="Avenir"/>
                <a:cs typeface="Avenir"/>
                <a:sym typeface="Avenir"/>
              </a:defRPr>
            </a:lvl6pPr>
            <a:lvl7pPr marL="0" marR="0" lvl="6" indent="0" algn="ctr" rtl="0">
              <a:spcBef>
                <a:spcPts val="0"/>
              </a:spcBef>
              <a:buNone/>
              <a:defRPr sz="900" b="0" u="none" cap="none">
                <a:solidFill>
                  <a:srgbClr val="595959"/>
                </a:solidFill>
                <a:latin typeface="Avenir"/>
                <a:ea typeface="Avenir"/>
                <a:cs typeface="Avenir"/>
                <a:sym typeface="Avenir"/>
              </a:defRPr>
            </a:lvl7pPr>
            <a:lvl8pPr marL="0" marR="0" lvl="7" indent="0" algn="ctr" rtl="0">
              <a:spcBef>
                <a:spcPts val="0"/>
              </a:spcBef>
              <a:buNone/>
              <a:defRPr sz="900" b="0" u="none" cap="none">
                <a:solidFill>
                  <a:srgbClr val="595959"/>
                </a:solidFill>
                <a:latin typeface="Avenir"/>
                <a:ea typeface="Avenir"/>
                <a:cs typeface="Avenir"/>
                <a:sym typeface="Avenir"/>
              </a:defRPr>
            </a:lvl8pPr>
            <a:lvl9pPr marL="0" marR="0" lvl="8" indent="0" algn="ctr" rtl="0">
              <a:spcBef>
                <a:spcPts val="0"/>
              </a:spcBef>
              <a:buNone/>
              <a:defRPr sz="900" b="0" u="none" cap="none">
                <a:solidFill>
                  <a:srgbClr val="595959"/>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gif"/><Relationship Id="rId7"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2.jpg"/><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8.jpg"/><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8"/>
        <p:cNvGrpSpPr/>
        <p:nvPr/>
      </p:nvGrpSpPr>
      <p:grpSpPr>
        <a:xfrm>
          <a:off x="0" y="0"/>
          <a:ext cx="0" cy="0"/>
          <a:chOff x="0" y="0"/>
          <a:chExt cx="0" cy="0"/>
        </a:xfrm>
      </p:grpSpPr>
      <p:sp>
        <p:nvSpPr>
          <p:cNvPr id="149" name="Google Shape;149;p13"/>
          <p:cNvSpPr/>
          <p:nvPr/>
        </p:nvSpPr>
        <p:spPr>
          <a:xfrm>
            <a:off x="-3375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150" name="Google Shape;150;p13"/>
          <p:cNvSpPr txBox="1">
            <a:spLocks noGrp="1"/>
          </p:cNvSpPr>
          <p:nvPr>
            <p:ph type="ctrTitle"/>
          </p:nvPr>
        </p:nvSpPr>
        <p:spPr>
          <a:xfrm>
            <a:off x="5011850" y="1798363"/>
            <a:ext cx="6234900" cy="1765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3600"/>
              <a:buFont typeface="Geo"/>
              <a:buNone/>
            </a:pPr>
            <a:r>
              <a:rPr lang="en-US" sz="4100">
                <a:latin typeface="Playfair Display Medium"/>
                <a:ea typeface="Playfair Display Medium"/>
                <a:cs typeface="Playfair Display Medium"/>
                <a:sym typeface="Playfair Display Medium"/>
              </a:rPr>
              <a:t>Predicting Chronic Kidney Disease: A Hidden Crisis</a:t>
            </a:r>
            <a:endParaRPr sz="4100">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Clr>
                <a:schemeClr val="dk1"/>
              </a:buClr>
              <a:buSzPts val="3600"/>
              <a:buFont typeface="Geo"/>
              <a:buNone/>
            </a:pPr>
            <a:r>
              <a:rPr lang="en-US" sz="3200" i="0">
                <a:latin typeface="Playfair Display"/>
                <a:ea typeface="Playfair Display"/>
                <a:cs typeface="Playfair Display"/>
                <a:sym typeface="Playfair Display"/>
              </a:rPr>
              <a:t>Why Early Detection Matters</a:t>
            </a:r>
            <a:endParaRPr sz="3200" i="0">
              <a:latin typeface="Playfair Display"/>
              <a:ea typeface="Playfair Display"/>
              <a:cs typeface="Playfair Display"/>
              <a:sym typeface="Playfair Display"/>
            </a:endParaRPr>
          </a:p>
        </p:txBody>
      </p:sp>
      <p:sp>
        <p:nvSpPr>
          <p:cNvPr id="151" name="Google Shape;151;p13"/>
          <p:cNvSpPr txBox="1">
            <a:spLocks noGrp="1"/>
          </p:cNvSpPr>
          <p:nvPr>
            <p:ph type="subTitle" idx="1"/>
          </p:nvPr>
        </p:nvSpPr>
        <p:spPr>
          <a:xfrm>
            <a:off x="5011850" y="4001525"/>
            <a:ext cx="6234900" cy="10581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000"/>
              <a:buNone/>
            </a:pPr>
            <a:r>
              <a:rPr lang="en-US" sz="1800" cap="none">
                <a:latin typeface="Avenir"/>
                <a:ea typeface="Avenir"/>
                <a:cs typeface="Avenir"/>
                <a:sym typeface="Avenir"/>
              </a:rPr>
              <a:t>ISDS 7075E • Group 3 • August 09, 2025</a:t>
            </a:r>
            <a:endParaRPr sz="1800"/>
          </a:p>
          <a:p>
            <a:pPr marL="0" lvl="0" indent="0" algn="l" rtl="0">
              <a:lnSpc>
                <a:spcPct val="110000"/>
              </a:lnSpc>
              <a:spcBef>
                <a:spcPts val="0"/>
              </a:spcBef>
              <a:spcAft>
                <a:spcPts val="0"/>
              </a:spcAft>
              <a:buClr>
                <a:schemeClr val="dk1"/>
              </a:buClr>
              <a:buSzPts val="2000"/>
              <a:buNone/>
            </a:pPr>
            <a:endParaRPr sz="1800"/>
          </a:p>
          <a:p>
            <a:pPr marL="0" lvl="0" indent="0" algn="l" rtl="0">
              <a:lnSpc>
                <a:spcPct val="110000"/>
              </a:lnSpc>
              <a:spcBef>
                <a:spcPts val="0"/>
              </a:spcBef>
              <a:spcAft>
                <a:spcPts val="0"/>
              </a:spcAft>
              <a:buClr>
                <a:schemeClr val="dk1"/>
              </a:buClr>
              <a:buSzPts val="2000"/>
              <a:buNone/>
            </a:pPr>
            <a:r>
              <a:rPr lang="en-US" sz="1800" b="0" cap="none">
                <a:latin typeface="Avenir"/>
                <a:ea typeface="Avenir"/>
                <a:cs typeface="Avenir"/>
                <a:sym typeface="Avenir"/>
              </a:rPr>
              <a:t>Davis Hanai, Michael Cali, Quynh-Tram Tran, Wynter Gray</a:t>
            </a:r>
            <a:endParaRPr sz="1800"/>
          </a:p>
        </p:txBody>
      </p:sp>
      <p:grpSp>
        <p:nvGrpSpPr>
          <p:cNvPr id="152" name="Google Shape;152;p13"/>
          <p:cNvGrpSpPr/>
          <p:nvPr/>
        </p:nvGrpSpPr>
        <p:grpSpPr>
          <a:xfrm>
            <a:off x="4994967" y="3747527"/>
            <a:ext cx="1065023" cy="45719"/>
            <a:chOff x="800262" y="3233931"/>
            <a:chExt cx="1065023" cy="45719"/>
          </a:xfrm>
        </p:grpSpPr>
        <p:sp>
          <p:nvSpPr>
            <p:cNvPr id="153" name="Google Shape;153;p13"/>
            <p:cNvSpPr/>
            <p:nvPr/>
          </p:nvSpPr>
          <p:spPr>
            <a:xfrm>
              <a:off x="800262" y="3256714"/>
              <a:ext cx="972157" cy="3829"/>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154" name="Google Shape;154;p13"/>
            <p:cNvGrpSpPr/>
            <p:nvPr/>
          </p:nvGrpSpPr>
          <p:grpSpPr>
            <a:xfrm>
              <a:off x="803785" y="3233931"/>
              <a:ext cx="1061501" cy="45719"/>
              <a:chOff x="4895088" y="3371754"/>
              <a:chExt cx="2640549" cy="113728"/>
            </a:xfrm>
          </p:grpSpPr>
          <p:sp>
            <p:nvSpPr>
              <p:cNvPr id="155" name="Google Shape;155;p13"/>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56" name="Google Shape;156;p13"/>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57" name="Google Shape;157;p13"/>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158" name="Google Shape;158;p13"/>
              <p:cNvSpPr/>
              <p:nvPr/>
            </p:nvSpPr>
            <p:spPr>
              <a:xfrm>
                <a:off x="511752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
        <p:nvSpPr>
          <p:cNvPr id="159" name="Google Shape;159;p13"/>
          <p:cNvSpPr/>
          <p:nvPr/>
        </p:nvSpPr>
        <p:spPr>
          <a:xfrm flipH="1">
            <a:off x="-2" y="5918708"/>
            <a:ext cx="4187283" cy="93929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160" name="Google Shape;160;p13" descr="kidneys icon design 32328337 PNG"/>
          <p:cNvPicPr preferRelativeResize="0"/>
          <p:nvPr/>
        </p:nvPicPr>
        <p:blipFill rotWithShape="1">
          <a:blip r:embed="rId3">
            <a:alphaModFix/>
          </a:blip>
          <a:srcRect/>
          <a:stretch/>
        </p:blipFill>
        <p:spPr>
          <a:xfrm>
            <a:off x="844000" y="1590137"/>
            <a:ext cx="3576525" cy="3576525"/>
          </a:xfrm>
          <a:prstGeom prst="rect">
            <a:avLst/>
          </a:prstGeom>
          <a:noFill/>
          <a:ln>
            <a:noFill/>
          </a:ln>
        </p:spPr>
      </p:pic>
      <p:sp>
        <p:nvSpPr>
          <p:cNvPr id="161" name="Google Shape;161;p13"/>
          <p:cNvSpPr/>
          <p:nvPr/>
        </p:nvSpPr>
        <p:spPr>
          <a:xfrm rot="-5400000" flipH="1">
            <a:off x="10713190" y="-534982"/>
            <a:ext cx="943826" cy="2013794"/>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E8E0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162" name="Google Shape;162;p13"/>
          <p:cNvGrpSpPr/>
          <p:nvPr/>
        </p:nvGrpSpPr>
        <p:grpSpPr>
          <a:xfrm>
            <a:off x="10635690" y="349252"/>
            <a:ext cx="886142" cy="693398"/>
            <a:chOff x="10948005" y="3379098"/>
            <a:chExt cx="868640" cy="679702"/>
          </a:xfrm>
        </p:grpSpPr>
        <p:sp>
          <p:nvSpPr>
            <p:cNvPr id="163" name="Google Shape;163;p13"/>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164" name="Google Shape;164;p13"/>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165" name="Google Shape;165;p13"/>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6" name="Google Shape;166;p13"/>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7" name="Google Shape;167;p13"/>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2"/>
          <p:cNvSpPr txBox="1">
            <a:spLocks noGrp="1"/>
          </p:cNvSpPr>
          <p:nvPr>
            <p:ph type="title"/>
          </p:nvPr>
        </p:nvSpPr>
        <p:spPr>
          <a:xfrm>
            <a:off x="500417" y="1"/>
            <a:ext cx="10077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latin typeface="Playfair Display"/>
                <a:ea typeface="Playfair Display"/>
                <a:cs typeface="Playfair Display"/>
                <a:sym typeface="Playfair Display"/>
              </a:rPr>
              <a:t>Data Wrangling</a:t>
            </a:r>
            <a:endParaRPr>
              <a:latin typeface="Playfair Display"/>
              <a:ea typeface="Playfair Display"/>
              <a:cs typeface="Playfair Display"/>
              <a:sym typeface="Playfair Display"/>
            </a:endParaRPr>
          </a:p>
        </p:txBody>
      </p:sp>
      <p:graphicFrame>
        <p:nvGraphicFramePr>
          <p:cNvPr id="246" name="Google Shape;246;p22"/>
          <p:cNvGraphicFramePr/>
          <p:nvPr/>
        </p:nvGraphicFramePr>
        <p:xfrm>
          <a:off x="1722175" y="1818800"/>
          <a:ext cx="3000000" cy="3000000"/>
        </p:xfrm>
        <a:graphic>
          <a:graphicData uri="http://schemas.openxmlformats.org/drawingml/2006/table">
            <a:tbl>
              <a:tblPr>
                <a:noFill/>
                <a:tableStyleId>{83C70780-5917-4ECF-8226-E53B5ECE2838}</a:tableStyleId>
              </a:tblPr>
              <a:tblGrid>
                <a:gridCol w="1319325">
                  <a:extLst>
                    <a:ext uri="{9D8B030D-6E8A-4147-A177-3AD203B41FA5}">
                      <a16:colId xmlns:a16="http://schemas.microsoft.com/office/drawing/2014/main" val="20000"/>
                    </a:ext>
                  </a:extLst>
                </a:gridCol>
                <a:gridCol w="7428325">
                  <a:extLst>
                    <a:ext uri="{9D8B030D-6E8A-4147-A177-3AD203B41FA5}">
                      <a16:colId xmlns:a16="http://schemas.microsoft.com/office/drawing/2014/main" val="20001"/>
                    </a:ext>
                  </a:extLst>
                </a:gridCol>
              </a:tblGrid>
              <a:tr h="627500">
                <a:tc>
                  <a:txBody>
                    <a:bodyPr/>
                    <a:lstStyle/>
                    <a:p>
                      <a:pPr marL="0" lvl="0" indent="0" algn="l" rtl="0">
                        <a:spcBef>
                          <a:spcPts val="0"/>
                        </a:spcBef>
                        <a:spcAft>
                          <a:spcPts val="0"/>
                        </a:spcAft>
                        <a:buNone/>
                      </a:pPr>
                      <a:r>
                        <a:rPr lang="en-US" sz="1900"/>
                        <a:t>Step</a:t>
                      </a:r>
                      <a:endParaRPr sz="19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sz="1900"/>
                        <a:t>Description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27500">
                <a:tc>
                  <a:txBody>
                    <a:bodyPr/>
                    <a:lstStyle/>
                    <a:p>
                      <a:pPr marL="0" lvl="0" indent="0" algn="l" rtl="0">
                        <a:spcBef>
                          <a:spcPts val="0"/>
                        </a:spcBef>
                        <a:spcAft>
                          <a:spcPts val="0"/>
                        </a:spcAft>
                        <a:buNone/>
                      </a:pPr>
                      <a:r>
                        <a:rPr lang="en-US" sz="1900"/>
                        <a:t>1    </a:t>
                      </a:r>
                      <a:r>
                        <a:rPr lang="en-US" sz="1900">
                          <a:solidFill>
                            <a:schemeClr val="dk1"/>
                          </a:solidFill>
                        </a:rPr>
                        <a:t>🧹</a:t>
                      </a:r>
                      <a:endParaRPr sz="19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sz="1900"/>
                        <a:t> Dropped sparse columns (</a:t>
                      </a:r>
                      <a:r>
                        <a:rPr lang="en-US" sz="1900" i="1"/>
                        <a:t>rbcc, rbc, wbcc, pcv</a:t>
                      </a:r>
                      <a:r>
                        <a:rPr lang="en-US" sz="1900"/>
                        <a:t>)</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27500">
                <a:tc>
                  <a:txBody>
                    <a:bodyPr/>
                    <a:lstStyle/>
                    <a:p>
                      <a:pPr marL="0" lvl="0" indent="0" algn="l" rtl="0">
                        <a:spcBef>
                          <a:spcPts val="0"/>
                        </a:spcBef>
                        <a:spcAft>
                          <a:spcPts val="0"/>
                        </a:spcAft>
                        <a:buNone/>
                      </a:pPr>
                      <a:r>
                        <a:rPr lang="en-US" sz="1900"/>
                        <a:t>2    </a:t>
                      </a:r>
                      <a:r>
                        <a:rPr lang="en-US" sz="1900">
                          <a:solidFill>
                            <a:schemeClr val="dk1"/>
                          </a:solidFill>
                        </a:rPr>
                        <a:t>✂️</a:t>
                      </a:r>
                      <a:endParaRPr sz="19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sz="1900"/>
                        <a:t>Trimmed leading/trailing spaces from all text string</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27500">
                <a:tc>
                  <a:txBody>
                    <a:bodyPr/>
                    <a:lstStyle/>
                    <a:p>
                      <a:pPr marL="0" lvl="0" indent="0" algn="l" rtl="0">
                        <a:spcBef>
                          <a:spcPts val="0"/>
                        </a:spcBef>
                        <a:spcAft>
                          <a:spcPts val="0"/>
                        </a:spcAft>
                        <a:buNone/>
                      </a:pPr>
                      <a:r>
                        <a:rPr lang="en-US" sz="1900"/>
                        <a:t>3  </a:t>
                      </a:r>
                      <a:r>
                        <a:rPr lang="en-US" sz="1900">
                          <a:solidFill>
                            <a:schemeClr val="dk1"/>
                          </a:solidFill>
                        </a:rPr>
                        <a:t>❓➡️</a:t>
                      </a:r>
                      <a:endParaRPr sz="19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sz="1900"/>
                        <a:t>Replaced any “?” characters with NaN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27500">
                <a:tc>
                  <a:txBody>
                    <a:bodyPr/>
                    <a:lstStyle/>
                    <a:p>
                      <a:pPr marL="0" lvl="0" indent="0" algn="l" rtl="0">
                        <a:spcBef>
                          <a:spcPts val="0"/>
                        </a:spcBef>
                        <a:spcAft>
                          <a:spcPts val="0"/>
                        </a:spcAft>
                        <a:buNone/>
                      </a:pPr>
                      <a:r>
                        <a:rPr lang="en-US" sz="1900"/>
                        <a:t>4    </a:t>
                      </a:r>
                      <a:r>
                        <a:rPr lang="en-US" sz="1900">
                          <a:solidFill>
                            <a:schemeClr val="dk1"/>
                          </a:solidFill>
                        </a:rPr>
                        <a:t>🧩</a:t>
                      </a:r>
                      <a:endParaRPr sz="19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100"/>
                        <a:buFont typeface="Arial"/>
                        <a:buNone/>
                      </a:pPr>
                      <a:r>
                        <a:rPr lang="en-US" sz="1900">
                          <a:solidFill>
                            <a:schemeClr val="dk1"/>
                          </a:solidFill>
                        </a:rPr>
                        <a:t>Filled missing values in numeric fields with medians</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627500">
                <a:tc>
                  <a:txBody>
                    <a:bodyPr/>
                    <a:lstStyle/>
                    <a:p>
                      <a:pPr marL="0" lvl="0" indent="0" algn="l" rtl="0">
                        <a:spcBef>
                          <a:spcPts val="0"/>
                        </a:spcBef>
                        <a:spcAft>
                          <a:spcPts val="0"/>
                        </a:spcAft>
                        <a:buNone/>
                      </a:pPr>
                      <a:r>
                        <a:rPr lang="en-US" sz="1900"/>
                        <a:t>5    </a:t>
                      </a:r>
                      <a:r>
                        <a:rPr lang="en-US" sz="1900">
                          <a:solidFill>
                            <a:schemeClr val="dk1"/>
                          </a:solidFill>
                        </a:rPr>
                        <a:t>🔄</a:t>
                      </a:r>
                      <a:endParaRPr sz="19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sz="1900"/>
                        <a:t>Recoded categorical variable into TRUE/FALSE</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675200">
                <a:tc>
                  <a:txBody>
                    <a:bodyPr/>
                    <a:lstStyle/>
                    <a:p>
                      <a:pPr marL="0" lvl="0" indent="0" algn="l" rtl="0">
                        <a:spcBef>
                          <a:spcPts val="0"/>
                        </a:spcBef>
                        <a:spcAft>
                          <a:spcPts val="0"/>
                        </a:spcAft>
                        <a:buNone/>
                      </a:pPr>
                      <a:r>
                        <a:rPr lang="en-US" sz="1900"/>
                        <a:t>6  </a:t>
                      </a:r>
                      <a:r>
                        <a:rPr lang="en-US" sz="1900">
                          <a:solidFill>
                            <a:schemeClr val="dk1"/>
                          </a:solidFill>
                        </a:rPr>
                        <a:t>➕📊</a:t>
                      </a:r>
                      <a:endParaRPr sz="19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sz="1900"/>
                        <a:t>Imputed missing values in Boolean fields with mode</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3"/>
          <p:cNvSpPr txBox="1">
            <a:spLocks noGrp="1"/>
          </p:cNvSpPr>
          <p:nvPr>
            <p:ph type="title"/>
          </p:nvPr>
        </p:nvSpPr>
        <p:spPr>
          <a:xfrm>
            <a:off x="525717" y="1"/>
            <a:ext cx="10077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latin typeface="Playfair Display"/>
                <a:ea typeface="Playfair Display"/>
                <a:cs typeface="Playfair Display"/>
                <a:sym typeface="Playfair Display"/>
              </a:rPr>
              <a:t>Predictive Modeling</a:t>
            </a:r>
            <a:endParaRPr>
              <a:latin typeface="Playfair Display"/>
              <a:ea typeface="Playfair Display"/>
              <a:cs typeface="Playfair Display"/>
              <a:sym typeface="Playfair Display"/>
            </a:endParaRPr>
          </a:p>
        </p:txBody>
      </p:sp>
      <p:graphicFrame>
        <p:nvGraphicFramePr>
          <p:cNvPr id="252" name="Google Shape;252;p23"/>
          <p:cNvGraphicFramePr/>
          <p:nvPr/>
        </p:nvGraphicFramePr>
        <p:xfrm>
          <a:off x="525725" y="1711075"/>
          <a:ext cx="3000000" cy="3000000"/>
        </p:xfrm>
        <a:graphic>
          <a:graphicData uri="http://schemas.openxmlformats.org/drawingml/2006/table">
            <a:tbl>
              <a:tblPr>
                <a:noFill/>
                <a:tableStyleId>{83C70780-5917-4ECF-8226-E53B5ECE2838}</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2082325">
                <a:tc>
                  <a:txBody>
                    <a:bodyPr/>
                    <a:lstStyle/>
                    <a:p>
                      <a:pPr marL="0" lvl="0" indent="0" algn="l" rtl="0">
                        <a:spcBef>
                          <a:spcPts val="0"/>
                        </a:spcBef>
                        <a:spcAft>
                          <a:spcPts val="0"/>
                        </a:spcAft>
                        <a:buNone/>
                      </a:pPr>
                      <a:r>
                        <a:rPr lang="en-US"/>
                        <a:t>📊Logistic Regression: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US"/>
                        <a:t>Classification models which uses probability to determine the outcome </a:t>
                      </a:r>
                      <a:endParaRPr/>
                    </a:p>
                    <a:p>
                      <a:pPr marL="457200" lvl="0" indent="-317500" algn="l" rtl="0">
                        <a:spcBef>
                          <a:spcPts val="0"/>
                        </a:spcBef>
                        <a:spcAft>
                          <a:spcPts val="0"/>
                        </a:spcAft>
                        <a:buSzPts val="1400"/>
                        <a:buChar char="-"/>
                      </a:pPr>
                      <a:r>
                        <a:rPr lang="en-US"/>
                        <a:t>If the probability is above a certain cutoff (0.5) then the answer is yes, and no if it is below</a:t>
                      </a:r>
                      <a:endParaRPr/>
                    </a:p>
                  </a:txBody>
                  <a:tcPr marL="91425" marR="91425" marT="91425" marB="91425"/>
                </a:tc>
                <a:tc>
                  <a:txBody>
                    <a:bodyPr/>
                    <a:lstStyle/>
                    <a:p>
                      <a:pPr marL="0" lvl="0" indent="0" algn="l" rtl="0">
                        <a:spcBef>
                          <a:spcPts val="0"/>
                        </a:spcBef>
                        <a:spcAft>
                          <a:spcPts val="0"/>
                        </a:spcAft>
                        <a:buNone/>
                      </a:pPr>
                      <a:r>
                        <a:rPr lang="en-US"/>
                        <a:t>📈Linear Regression: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US"/>
                        <a:t>Machine learning technique which takes variable inputs and provides the outputs</a:t>
                      </a:r>
                      <a:endParaRPr/>
                    </a:p>
                    <a:p>
                      <a:pPr marL="457200" lvl="0" indent="-317500" algn="l" rtl="0">
                        <a:spcBef>
                          <a:spcPts val="0"/>
                        </a:spcBef>
                        <a:spcAft>
                          <a:spcPts val="0"/>
                        </a:spcAft>
                        <a:buSzPts val="1400"/>
                        <a:buChar char="-"/>
                      </a:pPr>
                      <a:r>
                        <a:rPr lang="en-US"/>
                        <a:t>Draws a straight line through the data that best fits the points</a:t>
                      </a:r>
                      <a:endParaRPr/>
                    </a:p>
                  </a:txBody>
                  <a:tcPr marL="91425" marR="91425" marT="91425" marB="91425"/>
                </a:tc>
                <a:extLst>
                  <a:ext uri="{0D108BD9-81ED-4DB2-BD59-A6C34878D82A}">
                    <a16:rowId xmlns:a16="http://schemas.microsoft.com/office/drawing/2014/main" val="10000"/>
                  </a:ext>
                </a:extLst>
              </a:tr>
              <a:tr h="1353500">
                <a:tc>
                  <a:txBody>
                    <a:bodyPr/>
                    <a:lstStyle/>
                    <a:p>
                      <a:pPr marL="0" lvl="0" indent="0" algn="l" rtl="0">
                        <a:spcBef>
                          <a:spcPts val="0"/>
                        </a:spcBef>
                        <a:spcAft>
                          <a:spcPts val="0"/>
                        </a:spcAft>
                        <a:buNone/>
                      </a:pPr>
                      <a:r>
                        <a:rPr lang="en-US"/>
                        <a:t>🌳Decision Tree: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US"/>
                        <a:t>Splits variable outputs with similar outcomes grouped together </a:t>
                      </a:r>
                      <a:endParaRPr/>
                    </a:p>
                    <a:p>
                      <a:pPr marL="457200" lvl="0" indent="-317500" algn="l" rtl="0">
                        <a:spcBef>
                          <a:spcPts val="0"/>
                        </a:spcBef>
                        <a:spcAft>
                          <a:spcPts val="0"/>
                        </a:spcAft>
                        <a:buSzPts val="1400"/>
                        <a:buChar char="-"/>
                      </a:pPr>
                      <a:r>
                        <a:rPr lang="en-US"/>
                        <a:t>Like asking one expert for the answer</a:t>
                      </a:r>
                      <a:endParaRPr/>
                    </a:p>
                    <a:p>
                      <a:pPr marL="457200" lvl="0" indent="-317500" algn="l" rtl="0">
                        <a:spcBef>
                          <a:spcPts val="0"/>
                        </a:spcBef>
                        <a:spcAft>
                          <a:spcPts val="0"/>
                        </a:spcAft>
                        <a:buSzPts val="1400"/>
                        <a:buChar char="-"/>
                      </a:pPr>
                      <a:r>
                        <a:rPr lang="en-US"/>
                        <a:t>Each answer narrows down the possibilities until the model arrives at a prediction </a:t>
                      </a:r>
                      <a:endParaRPr/>
                    </a:p>
                  </a:txBody>
                  <a:tcPr marL="91425" marR="91425" marT="91425" marB="91425"/>
                </a:tc>
                <a:tc>
                  <a:txBody>
                    <a:bodyPr/>
                    <a:lstStyle/>
                    <a:p>
                      <a:pPr marL="0" lvl="0" indent="0" algn="l" rtl="0">
                        <a:spcBef>
                          <a:spcPts val="0"/>
                        </a:spcBef>
                        <a:spcAft>
                          <a:spcPts val="0"/>
                        </a:spcAft>
                        <a:buNone/>
                      </a:pPr>
                      <a:r>
                        <a:rPr lang="en-US"/>
                        <a:t>🌲Random Forest: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US"/>
                        <a:t>Many decision trees working together using ensemble learning (weaker models combined can create a stronger, more stable model)</a:t>
                      </a:r>
                      <a:endParaRPr/>
                    </a:p>
                    <a:p>
                      <a:pPr marL="457200" lvl="0" indent="-317500" algn="l" rtl="0">
                        <a:spcBef>
                          <a:spcPts val="0"/>
                        </a:spcBef>
                        <a:spcAft>
                          <a:spcPts val="0"/>
                        </a:spcAft>
                        <a:buSzPts val="1400"/>
                        <a:buChar char="-"/>
                      </a:pPr>
                      <a:r>
                        <a:rPr lang="en-US"/>
                        <a:t>Like asking 100 different experts with different perspectives (data) and going with majority vote</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txBox="1">
            <a:spLocks noGrp="1"/>
          </p:cNvSpPr>
          <p:nvPr>
            <p:ph type="title"/>
          </p:nvPr>
        </p:nvSpPr>
        <p:spPr>
          <a:xfrm>
            <a:off x="525717" y="1"/>
            <a:ext cx="10077600" cy="132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latin typeface="Playfair Display"/>
                <a:ea typeface="Playfair Display"/>
                <a:cs typeface="Playfair Display"/>
                <a:sym typeface="Playfair Display"/>
              </a:rPr>
              <a:t>Best Model for Prediction </a:t>
            </a:r>
            <a:endParaRPr>
              <a:latin typeface="Playfair Display"/>
              <a:ea typeface="Playfair Display"/>
              <a:cs typeface="Playfair Display"/>
              <a:sym typeface="Playfair Display"/>
            </a:endParaRPr>
          </a:p>
        </p:txBody>
      </p:sp>
      <p:pic>
        <p:nvPicPr>
          <p:cNvPr id="258" name="Google Shape;258;p24"/>
          <p:cNvPicPr preferRelativeResize="0"/>
          <p:nvPr/>
        </p:nvPicPr>
        <p:blipFill>
          <a:blip r:embed="rId3">
            <a:alphaModFix/>
          </a:blip>
          <a:stretch>
            <a:fillRect/>
          </a:stretch>
        </p:blipFill>
        <p:spPr>
          <a:xfrm>
            <a:off x="1114037" y="4890700"/>
            <a:ext cx="9963924" cy="1900434"/>
          </a:xfrm>
          <a:prstGeom prst="rect">
            <a:avLst/>
          </a:prstGeom>
          <a:noFill/>
          <a:ln>
            <a:noFill/>
          </a:ln>
        </p:spPr>
      </p:pic>
      <p:sp>
        <p:nvSpPr>
          <p:cNvPr id="259" name="Google Shape;259;p24"/>
          <p:cNvSpPr/>
          <p:nvPr/>
        </p:nvSpPr>
        <p:spPr>
          <a:xfrm>
            <a:off x="4783938" y="1713400"/>
            <a:ext cx="2702100" cy="144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venir"/>
                <a:ea typeface="Avenir"/>
                <a:cs typeface="Avenir"/>
                <a:sym typeface="Avenir"/>
              </a:rPr>
              <a:t>Perfect Recall🎯 of 1.00</a:t>
            </a:r>
            <a:endParaRPr>
              <a:latin typeface="Avenir"/>
              <a:ea typeface="Avenir"/>
              <a:cs typeface="Avenir"/>
              <a:sym typeface="Avenir"/>
            </a:endParaRPr>
          </a:p>
          <a:p>
            <a:pPr marL="0" lvl="0" indent="0" algn="ctr" rtl="0">
              <a:spcBef>
                <a:spcPts val="0"/>
              </a:spcBef>
              <a:spcAft>
                <a:spcPts val="0"/>
              </a:spcAft>
              <a:buNone/>
            </a:pPr>
            <a:r>
              <a:rPr lang="en-US">
                <a:latin typeface="Avenir"/>
                <a:ea typeface="Avenir"/>
                <a:cs typeface="Avenir"/>
                <a:sym typeface="Avenir"/>
              </a:rPr>
              <a:t>(catches every + case)</a:t>
            </a:r>
            <a:endParaRPr>
              <a:latin typeface="Avenir"/>
              <a:ea typeface="Avenir"/>
              <a:cs typeface="Avenir"/>
              <a:sym typeface="Avenir"/>
            </a:endParaRPr>
          </a:p>
        </p:txBody>
      </p:sp>
      <p:sp>
        <p:nvSpPr>
          <p:cNvPr id="260" name="Google Shape;260;p24"/>
          <p:cNvSpPr/>
          <p:nvPr/>
        </p:nvSpPr>
        <p:spPr>
          <a:xfrm>
            <a:off x="4783938" y="3359800"/>
            <a:ext cx="2702100" cy="132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venir"/>
                <a:ea typeface="Avenir"/>
                <a:cs typeface="Avenir"/>
                <a:sym typeface="Avenir"/>
              </a:rPr>
              <a:t>Perfect AUC 📈  of 1.00</a:t>
            </a:r>
            <a:endParaRPr>
              <a:latin typeface="Avenir"/>
              <a:ea typeface="Avenir"/>
              <a:cs typeface="Avenir"/>
              <a:sym typeface="Avenir"/>
            </a:endParaRPr>
          </a:p>
          <a:p>
            <a:pPr marL="0" lvl="0" indent="0" algn="ctr" rtl="0">
              <a:spcBef>
                <a:spcPts val="0"/>
              </a:spcBef>
              <a:spcAft>
                <a:spcPts val="0"/>
              </a:spcAft>
              <a:buNone/>
            </a:pPr>
            <a:r>
              <a:rPr lang="en-US">
                <a:latin typeface="Avenir"/>
                <a:ea typeface="Avenir"/>
                <a:cs typeface="Avenir"/>
                <a:sym typeface="Avenir"/>
              </a:rPr>
              <a:t>(ranks + vs. - cases flawlessly)</a:t>
            </a:r>
            <a:endParaRPr>
              <a:latin typeface="Avenir"/>
              <a:ea typeface="Avenir"/>
              <a:cs typeface="Avenir"/>
              <a:sym typeface="Avenir"/>
            </a:endParaRPr>
          </a:p>
        </p:txBody>
      </p:sp>
      <p:sp>
        <p:nvSpPr>
          <p:cNvPr id="261" name="Google Shape;261;p24"/>
          <p:cNvSpPr/>
          <p:nvPr/>
        </p:nvSpPr>
        <p:spPr>
          <a:xfrm>
            <a:off x="8453850" y="2766150"/>
            <a:ext cx="2624100" cy="132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venir"/>
                <a:ea typeface="Avenir"/>
                <a:cs typeface="Avenir"/>
                <a:sym typeface="Avenir"/>
              </a:rPr>
              <a:t>Decision Tree Accuracy✅</a:t>
            </a:r>
            <a:endParaRPr>
              <a:latin typeface="Avenir"/>
              <a:ea typeface="Avenir"/>
              <a:cs typeface="Avenir"/>
              <a:sym typeface="Avenir"/>
            </a:endParaRPr>
          </a:p>
          <a:p>
            <a:pPr marL="0" lvl="0" indent="0" algn="ctr" rtl="0">
              <a:spcBef>
                <a:spcPts val="0"/>
              </a:spcBef>
              <a:spcAft>
                <a:spcPts val="0"/>
              </a:spcAft>
              <a:buNone/>
            </a:pPr>
            <a:r>
              <a:rPr lang="en-US">
                <a:latin typeface="Avenir"/>
                <a:ea typeface="Avenir"/>
                <a:cs typeface="Avenir"/>
                <a:sym typeface="Avenir"/>
              </a:rPr>
              <a:t>(RF🌲 is more balanced since it’s less likely to overfit)</a:t>
            </a:r>
            <a:endParaRPr>
              <a:latin typeface="Avenir"/>
              <a:ea typeface="Avenir"/>
              <a:cs typeface="Avenir"/>
              <a:sym typeface="Avenir"/>
            </a:endParaRPr>
          </a:p>
        </p:txBody>
      </p:sp>
      <p:sp>
        <p:nvSpPr>
          <p:cNvPr id="262" name="Google Shape;262;p24"/>
          <p:cNvSpPr/>
          <p:nvPr/>
        </p:nvSpPr>
        <p:spPr>
          <a:xfrm>
            <a:off x="1114025" y="2766150"/>
            <a:ext cx="2702100" cy="132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0000"/>
              </a:lnSpc>
              <a:spcBef>
                <a:spcPts val="1000"/>
              </a:spcBef>
              <a:spcAft>
                <a:spcPts val="0"/>
              </a:spcAft>
              <a:buClr>
                <a:schemeClr val="dk1"/>
              </a:buClr>
              <a:buSzPts val="1100"/>
              <a:buFont typeface="Arial"/>
              <a:buNone/>
            </a:pPr>
            <a:r>
              <a:rPr lang="en-US">
                <a:solidFill>
                  <a:schemeClr val="dk1"/>
                </a:solidFill>
                <a:latin typeface="Avenir"/>
                <a:ea typeface="Avenir"/>
                <a:cs typeface="Avenir"/>
                <a:sym typeface="Avenir"/>
              </a:rPr>
              <a:t>        Random Forest = 🏆</a:t>
            </a:r>
            <a:endParaRPr>
              <a:latin typeface="Avenir"/>
              <a:ea typeface="Avenir"/>
              <a:cs typeface="Avenir"/>
              <a:sym typeface="Avenir"/>
            </a:endParaRPr>
          </a:p>
          <a:p>
            <a:pPr marL="0" lvl="0" indent="0" algn="l" rtl="0">
              <a:lnSpc>
                <a:spcPct val="110000"/>
              </a:lnSpc>
              <a:spcBef>
                <a:spcPts val="1000"/>
              </a:spcBef>
              <a:spcAft>
                <a:spcPts val="0"/>
              </a:spcAft>
              <a:buClr>
                <a:schemeClr val="dk1"/>
              </a:buClr>
              <a:buSzPts val="1100"/>
              <a:buFont typeface="Arial"/>
              <a:buNone/>
            </a:pPr>
            <a:r>
              <a:rPr lang="en-US">
                <a:solidFill>
                  <a:schemeClr val="dk1"/>
                </a:solidFill>
                <a:latin typeface="Avenir"/>
                <a:ea typeface="Avenir"/>
                <a:cs typeface="Avenir"/>
                <a:sym typeface="Avenir"/>
              </a:rPr>
              <a:t>    (ideal for CKD predictions)</a:t>
            </a:r>
            <a:endParaRPr>
              <a:latin typeface="Avenir"/>
              <a:ea typeface="Avenir"/>
              <a:cs typeface="Avenir"/>
              <a:sym typeface="Avenir"/>
            </a:endParaRPr>
          </a:p>
        </p:txBody>
      </p:sp>
      <p:cxnSp>
        <p:nvCxnSpPr>
          <p:cNvPr id="263" name="Google Shape;263;p24"/>
          <p:cNvCxnSpPr>
            <a:stCxn id="262" idx="3"/>
            <a:endCxn id="259" idx="1"/>
          </p:cNvCxnSpPr>
          <p:nvPr/>
        </p:nvCxnSpPr>
        <p:spPr>
          <a:xfrm rot="10800000" flipH="1">
            <a:off x="3816125" y="2433900"/>
            <a:ext cx="967800" cy="995100"/>
          </a:xfrm>
          <a:prstGeom prst="bentConnector3">
            <a:avLst>
              <a:gd name="adj1" fmla="val 50001"/>
            </a:avLst>
          </a:prstGeom>
          <a:noFill/>
          <a:ln w="9525" cap="flat" cmpd="sng">
            <a:solidFill>
              <a:schemeClr val="dk2"/>
            </a:solidFill>
            <a:prstDash val="solid"/>
            <a:round/>
            <a:headEnd type="none" w="med" len="med"/>
            <a:tailEnd type="none" w="med" len="med"/>
          </a:ln>
        </p:spPr>
      </p:cxnSp>
      <p:cxnSp>
        <p:nvCxnSpPr>
          <p:cNvPr id="264" name="Google Shape;264;p24"/>
          <p:cNvCxnSpPr>
            <a:stCxn id="262" idx="3"/>
            <a:endCxn id="260" idx="1"/>
          </p:cNvCxnSpPr>
          <p:nvPr/>
        </p:nvCxnSpPr>
        <p:spPr>
          <a:xfrm>
            <a:off x="3816125" y="3429000"/>
            <a:ext cx="967800" cy="593700"/>
          </a:xfrm>
          <a:prstGeom prst="bentConnector3">
            <a:avLst>
              <a:gd name="adj1" fmla="val 50001"/>
            </a:avLst>
          </a:prstGeom>
          <a:noFill/>
          <a:ln w="9525" cap="flat" cmpd="sng">
            <a:solidFill>
              <a:schemeClr val="dk2"/>
            </a:solidFill>
            <a:prstDash val="solid"/>
            <a:round/>
            <a:headEnd type="none" w="med" len="med"/>
            <a:tailEnd type="none" w="med" len="med"/>
          </a:ln>
        </p:spPr>
      </p:cxnSp>
      <p:cxnSp>
        <p:nvCxnSpPr>
          <p:cNvPr id="265" name="Google Shape;265;p24"/>
          <p:cNvCxnSpPr>
            <a:stCxn id="259" idx="3"/>
            <a:endCxn id="261" idx="1"/>
          </p:cNvCxnSpPr>
          <p:nvPr/>
        </p:nvCxnSpPr>
        <p:spPr>
          <a:xfrm>
            <a:off x="7486038" y="2434000"/>
            <a:ext cx="967800" cy="995100"/>
          </a:xfrm>
          <a:prstGeom prst="bentConnector3">
            <a:avLst>
              <a:gd name="adj1" fmla="val 50001"/>
            </a:avLst>
          </a:prstGeom>
          <a:noFill/>
          <a:ln w="9525" cap="flat" cmpd="sng">
            <a:solidFill>
              <a:schemeClr val="dk2"/>
            </a:solidFill>
            <a:prstDash val="solid"/>
            <a:round/>
            <a:headEnd type="none" w="med" len="med"/>
            <a:tailEnd type="none" w="med" len="med"/>
          </a:ln>
        </p:spPr>
      </p:cxnSp>
      <p:cxnSp>
        <p:nvCxnSpPr>
          <p:cNvPr id="266" name="Google Shape;266;p24"/>
          <p:cNvCxnSpPr>
            <a:stCxn id="260" idx="3"/>
            <a:endCxn id="261" idx="1"/>
          </p:cNvCxnSpPr>
          <p:nvPr/>
        </p:nvCxnSpPr>
        <p:spPr>
          <a:xfrm rot="10800000" flipH="1">
            <a:off x="7486038" y="3428950"/>
            <a:ext cx="967800" cy="593700"/>
          </a:xfrm>
          <a:prstGeom prst="bentConnector3">
            <a:avLst>
              <a:gd name="adj1" fmla="val 5000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5"/>
          <p:cNvSpPr txBox="1">
            <a:spLocks noGrp="1"/>
          </p:cNvSpPr>
          <p:nvPr>
            <p:ph type="title"/>
          </p:nvPr>
        </p:nvSpPr>
        <p:spPr>
          <a:xfrm>
            <a:off x="525717" y="1"/>
            <a:ext cx="10077600" cy="132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i="0">
                <a:latin typeface="Playfair Display"/>
                <a:ea typeface="Playfair Display"/>
                <a:cs typeface="Playfair Display"/>
                <a:sym typeface="Playfair Display"/>
              </a:rPr>
              <a:t>Tuning</a:t>
            </a:r>
            <a:endParaRPr i="0">
              <a:latin typeface="Playfair Display"/>
              <a:ea typeface="Playfair Display"/>
              <a:cs typeface="Playfair Display"/>
              <a:sym typeface="Playfair Display"/>
            </a:endParaRPr>
          </a:p>
        </p:txBody>
      </p:sp>
      <p:pic>
        <p:nvPicPr>
          <p:cNvPr id="272" name="Google Shape;272;p25"/>
          <p:cNvPicPr preferRelativeResize="0"/>
          <p:nvPr/>
        </p:nvPicPr>
        <p:blipFill>
          <a:blip r:embed="rId3">
            <a:alphaModFix/>
          </a:blip>
          <a:stretch>
            <a:fillRect/>
          </a:stretch>
        </p:blipFill>
        <p:spPr>
          <a:xfrm>
            <a:off x="2445900" y="2905125"/>
            <a:ext cx="7116451" cy="1047750"/>
          </a:xfrm>
          <a:prstGeom prst="rect">
            <a:avLst/>
          </a:prstGeom>
          <a:noFill/>
          <a:ln>
            <a:noFill/>
          </a:ln>
        </p:spPr>
      </p:pic>
      <p:sp>
        <p:nvSpPr>
          <p:cNvPr id="273" name="Google Shape;273;p25"/>
          <p:cNvSpPr/>
          <p:nvPr/>
        </p:nvSpPr>
        <p:spPr>
          <a:xfrm>
            <a:off x="2445900" y="1666024"/>
            <a:ext cx="1725900" cy="89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dk1"/>
                </a:solidFill>
              </a:rPr>
              <a:t>🔍 </a:t>
            </a:r>
            <a:r>
              <a:rPr lang="en-US" sz="1100" b="1">
                <a:solidFill>
                  <a:schemeClr val="dk1"/>
                </a:solidFill>
              </a:rPr>
              <a:t>Tuning = Finding the best settings</a:t>
            </a:r>
            <a:r>
              <a:rPr lang="en-US" sz="1100">
                <a:solidFill>
                  <a:schemeClr val="dk1"/>
                </a:solidFill>
              </a:rPr>
              <a:t> for the model (like number of trees 🌳, depth 🌊, and splits ✂️)</a:t>
            </a:r>
            <a:endParaRPr>
              <a:latin typeface="Avenir"/>
              <a:ea typeface="Avenir"/>
              <a:cs typeface="Avenir"/>
              <a:sym typeface="Avenir"/>
            </a:endParaRPr>
          </a:p>
        </p:txBody>
      </p:sp>
      <p:sp>
        <p:nvSpPr>
          <p:cNvPr id="274" name="Google Shape;274;p25"/>
          <p:cNvSpPr/>
          <p:nvPr/>
        </p:nvSpPr>
        <p:spPr>
          <a:xfrm>
            <a:off x="4978713" y="1666000"/>
            <a:ext cx="1880400" cy="89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dk1"/>
                </a:solidFill>
              </a:rPr>
              <a:t>⚙️ GridSearchCV tests many combinations and picks the one with the </a:t>
            </a:r>
            <a:r>
              <a:rPr lang="en-US" sz="1100" b="1">
                <a:solidFill>
                  <a:schemeClr val="dk1"/>
                </a:solidFill>
              </a:rPr>
              <a:t>highest accuracy 📈</a:t>
            </a:r>
            <a:endParaRPr>
              <a:latin typeface="Avenir"/>
              <a:ea typeface="Avenir"/>
              <a:cs typeface="Avenir"/>
              <a:sym typeface="Avenir"/>
            </a:endParaRPr>
          </a:p>
        </p:txBody>
      </p:sp>
      <p:sp>
        <p:nvSpPr>
          <p:cNvPr id="275" name="Google Shape;275;p25"/>
          <p:cNvSpPr/>
          <p:nvPr/>
        </p:nvSpPr>
        <p:spPr>
          <a:xfrm>
            <a:off x="7745275" y="1666013"/>
            <a:ext cx="1817100" cy="89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dk1"/>
                </a:solidFill>
              </a:rPr>
              <a:t>✅ Best settings gave </a:t>
            </a:r>
            <a:r>
              <a:rPr lang="en-US" sz="1100" b="1">
                <a:solidFill>
                  <a:schemeClr val="dk1"/>
                </a:solidFill>
              </a:rPr>
              <a:t>~99% accuracy</a:t>
            </a:r>
            <a:r>
              <a:rPr lang="en-US" sz="1100">
                <a:solidFill>
                  <a:schemeClr val="dk1"/>
                </a:solidFill>
              </a:rPr>
              <a:t> — </a:t>
            </a:r>
            <a:endParaRPr>
              <a:latin typeface="Avenir"/>
              <a:ea typeface="Avenir"/>
              <a:cs typeface="Avenir"/>
              <a:sym typeface="Avenir"/>
            </a:endParaRPr>
          </a:p>
        </p:txBody>
      </p:sp>
      <p:sp>
        <p:nvSpPr>
          <p:cNvPr id="276" name="Google Shape;276;p25"/>
          <p:cNvSpPr/>
          <p:nvPr/>
        </p:nvSpPr>
        <p:spPr>
          <a:xfrm>
            <a:off x="4835925" y="4117450"/>
            <a:ext cx="2166000" cy="97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dk1"/>
                </a:solidFill>
              </a:rPr>
              <a:t>🔍 </a:t>
            </a:r>
            <a:r>
              <a:rPr lang="en-US" sz="1100"/>
              <a:t> Tuned Random Forest = </a:t>
            </a:r>
            <a:r>
              <a:rPr lang="en-US" sz="1100" b="1"/>
              <a:t>Highest </a:t>
            </a:r>
            <a:r>
              <a:rPr lang="en-US" sz="1100"/>
              <a:t>Accuracy &amp; </a:t>
            </a:r>
            <a:r>
              <a:rPr lang="en-US" sz="1100" b="1"/>
              <a:t>Best </a:t>
            </a:r>
            <a:r>
              <a:rPr lang="en-US" sz="1100"/>
              <a:t>  Overall Performance 🏆</a:t>
            </a:r>
            <a:endParaRPr sz="1100"/>
          </a:p>
        </p:txBody>
      </p:sp>
      <p:cxnSp>
        <p:nvCxnSpPr>
          <p:cNvPr id="277" name="Google Shape;277;p25"/>
          <p:cNvCxnSpPr>
            <a:endCxn id="274" idx="1"/>
          </p:cNvCxnSpPr>
          <p:nvPr/>
        </p:nvCxnSpPr>
        <p:spPr>
          <a:xfrm>
            <a:off x="4171713" y="2115400"/>
            <a:ext cx="807000" cy="0"/>
          </a:xfrm>
          <a:prstGeom prst="straightConnector1">
            <a:avLst/>
          </a:prstGeom>
          <a:noFill/>
          <a:ln w="9525" cap="flat" cmpd="sng">
            <a:solidFill>
              <a:schemeClr val="dk2"/>
            </a:solidFill>
            <a:prstDash val="solid"/>
            <a:round/>
            <a:headEnd type="none" w="med" len="med"/>
            <a:tailEnd type="none" w="med" len="med"/>
          </a:ln>
        </p:spPr>
      </p:cxnSp>
      <p:cxnSp>
        <p:nvCxnSpPr>
          <p:cNvPr id="278" name="Google Shape;278;p25"/>
          <p:cNvCxnSpPr>
            <a:endCxn id="275" idx="1"/>
          </p:cNvCxnSpPr>
          <p:nvPr/>
        </p:nvCxnSpPr>
        <p:spPr>
          <a:xfrm>
            <a:off x="6859075" y="2115413"/>
            <a:ext cx="886200" cy="0"/>
          </a:xfrm>
          <a:prstGeom prst="straightConnector1">
            <a:avLst/>
          </a:prstGeom>
          <a:noFill/>
          <a:ln w="9525" cap="flat" cmpd="sng">
            <a:solidFill>
              <a:schemeClr val="dk2"/>
            </a:solidFill>
            <a:prstDash val="solid"/>
            <a:round/>
            <a:headEnd type="none" w="med" len="med"/>
            <a:tailEnd type="none" w="med" len="med"/>
          </a:ln>
        </p:spPr>
      </p:cxnSp>
      <p:cxnSp>
        <p:nvCxnSpPr>
          <p:cNvPr id="279" name="Google Shape;279;p25"/>
          <p:cNvCxnSpPr>
            <a:stCxn id="275" idx="3"/>
            <a:endCxn id="272" idx="3"/>
          </p:cNvCxnSpPr>
          <p:nvPr/>
        </p:nvCxnSpPr>
        <p:spPr>
          <a:xfrm>
            <a:off x="9562375" y="2115413"/>
            <a:ext cx="600" cy="1313700"/>
          </a:xfrm>
          <a:prstGeom prst="bentConnector3">
            <a:avLst>
              <a:gd name="adj1" fmla="val 39687500"/>
            </a:avLst>
          </a:prstGeom>
          <a:noFill/>
          <a:ln w="9525" cap="flat" cmpd="sng">
            <a:solidFill>
              <a:schemeClr val="dk2"/>
            </a:solidFill>
            <a:prstDash val="solid"/>
            <a:round/>
            <a:headEnd type="none" w="med" len="med"/>
            <a:tailEnd type="none" w="med" len="med"/>
          </a:ln>
        </p:spPr>
      </p:cxnSp>
      <p:cxnSp>
        <p:nvCxnSpPr>
          <p:cNvPr id="280" name="Google Shape;280;p25"/>
          <p:cNvCxnSpPr>
            <a:stCxn id="272" idx="1"/>
            <a:endCxn id="273" idx="1"/>
          </p:cNvCxnSpPr>
          <p:nvPr/>
        </p:nvCxnSpPr>
        <p:spPr>
          <a:xfrm rot="10800000" flipH="1">
            <a:off x="2445900" y="2115300"/>
            <a:ext cx="600" cy="1313700"/>
          </a:xfrm>
          <a:prstGeom prst="bentConnector3">
            <a:avLst>
              <a:gd name="adj1" fmla="val -39687500"/>
            </a:avLst>
          </a:prstGeom>
          <a:noFill/>
          <a:ln w="9525" cap="flat" cmpd="sng">
            <a:solidFill>
              <a:schemeClr val="dk2"/>
            </a:solidFill>
            <a:prstDash val="solid"/>
            <a:round/>
            <a:headEnd type="none" w="med" len="med"/>
            <a:tailEnd type="none" w="med" len="med"/>
          </a:ln>
        </p:spPr>
      </p:cxnSp>
      <p:cxnSp>
        <p:nvCxnSpPr>
          <p:cNvPr id="281" name="Google Shape;281;p25"/>
          <p:cNvCxnSpPr>
            <a:stCxn id="272" idx="1"/>
            <a:endCxn id="276" idx="1"/>
          </p:cNvCxnSpPr>
          <p:nvPr/>
        </p:nvCxnSpPr>
        <p:spPr>
          <a:xfrm>
            <a:off x="2445900" y="3429000"/>
            <a:ext cx="2390100" cy="1173900"/>
          </a:xfrm>
          <a:prstGeom prst="bentConnector3">
            <a:avLst>
              <a:gd name="adj1" fmla="val -9963"/>
            </a:avLst>
          </a:prstGeom>
          <a:noFill/>
          <a:ln w="9525" cap="flat" cmpd="sng">
            <a:solidFill>
              <a:schemeClr val="dk2"/>
            </a:solidFill>
            <a:prstDash val="solid"/>
            <a:round/>
            <a:headEnd type="none" w="med" len="med"/>
            <a:tailEnd type="none" w="med" len="med"/>
          </a:ln>
        </p:spPr>
      </p:cxnSp>
      <p:cxnSp>
        <p:nvCxnSpPr>
          <p:cNvPr id="282" name="Google Shape;282;p25"/>
          <p:cNvCxnSpPr>
            <a:stCxn id="272" idx="3"/>
            <a:endCxn id="276" idx="3"/>
          </p:cNvCxnSpPr>
          <p:nvPr/>
        </p:nvCxnSpPr>
        <p:spPr>
          <a:xfrm flipH="1">
            <a:off x="7001851" y="3429000"/>
            <a:ext cx="2560500" cy="1173900"/>
          </a:xfrm>
          <a:prstGeom prst="bentConnector3">
            <a:avLst>
              <a:gd name="adj1" fmla="val -93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7"/>
          <p:cNvSpPr txBox="1">
            <a:spLocks noGrp="1"/>
          </p:cNvSpPr>
          <p:nvPr>
            <p:ph type="title"/>
          </p:nvPr>
        </p:nvSpPr>
        <p:spPr>
          <a:xfrm>
            <a:off x="525717" y="-7"/>
            <a:ext cx="10077600" cy="132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latin typeface="Playfair Display"/>
                <a:ea typeface="Playfair Display"/>
                <a:cs typeface="Playfair Display"/>
                <a:sym typeface="Playfair Display"/>
              </a:rPr>
              <a:t>Step 7: Present Solution </a:t>
            </a:r>
            <a:endParaRPr>
              <a:latin typeface="Playfair Display"/>
              <a:ea typeface="Playfair Display"/>
              <a:cs typeface="Playfair Display"/>
              <a:sym typeface="Playfair Display"/>
            </a:endParaRPr>
          </a:p>
        </p:txBody>
      </p:sp>
      <p:sp>
        <p:nvSpPr>
          <p:cNvPr id="295" name="Google Shape;295;p27"/>
          <p:cNvSpPr/>
          <p:nvPr/>
        </p:nvSpPr>
        <p:spPr>
          <a:xfrm>
            <a:off x="1588675" y="2174425"/>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Jupyter Notebook</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Documentation can be found and reproduced through the dataset in the notebook</a:t>
            </a:r>
            <a:endParaRPr>
              <a:latin typeface="Avenir"/>
              <a:ea typeface="Avenir"/>
              <a:cs typeface="Avenir"/>
              <a:sym typeface="Avenir"/>
            </a:endParaRPr>
          </a:p>
        </p:txBody>
      </p:sp>
      <p:pic>
        <p:nvPicPr>
          <p:cNvPr id="296" name="Google Shape;296;p27" descr="a blue and white book with a red ribbon (Provided by Tenor)"/>
          <p:cNvPicPr preferRelativeResize="0"/>
          <p:nvPr/>
        </p:nvPicPr>
        <p:blipFill>
          <a:blip r:embed="rId3">
            <a:alphaModFix/>
          </a:blip>
          <a:stretch>
            <a:fillRect/>
          </a:stretch>
        </p:blipFill>
        <p:spPr>
          <a:xfrm>
            <a:off x="2553725" y="2174425"/>
            <a:ext cx="566775" cy="502775"/>
          </a:xfrm>
          <a:prstGeom prst="rect">
            <a:avLst/>
          </a:prstGeom>
          <a:noFill/>
          <a:ln>
            <a:noFill/>
          </a:ln>
        </p:spPr>
      </p:pic>
      <p:sp>
        <p:nvSpPr>
          <p:cNvPr id="297" name="Google Shape;297;p27"/>
          <p:cNvSpPr/>
          <p:nvPr/>
        </p:nvSpPr>
        <p:spPr>
          <a:xfrm>
            <a:off x="4847550" y="2174425"/>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ROC Curve</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Measuring how accurate each potential model can be</a:t>
            </a:r>
            <a:endParaRPr>
              <a:latin typeface="Avenir"/>
              <a:ea typeface="Avenir"/>
              <a:cs typeface="Avenir"/>
              <a:sym typeface="Avenir"/>
            </a:endParaRPr>
          </a:p>
        </p:txBody>
      </p:sp>
      <p:pic>
        <p:nvPicPr>
          <p:cNvPr id="298" name="Google Shape;298;p27"/>
          <p:cNvPicPr preferRelativeResize="0"/>
          <p:nvPr/>
        </p:nvPicPr>
        <p:blipFill>
          <a:blip r:embed="rId4">
            <a:alphaModFix/>
          </a:blip>
          <a:stretch>
            <a:fillRect/>
          </a:stretch>
        </p:blipFill>
        <p:spPr>
          <a:xfrm>
            <a:off x="5746288" y="2174413"/>
            <a:ext cx="699425" cy="624300"/>
          </a:xfrm>
          <a:prstGeom prst="rect">
            <a:avLst/>
          </a:prstGeom>
          <a:noFill/>
          <a:ln>
            <a:noFill/>
          </a:ln>
        </p:spPr>
      </p:pic>
      <p:sp>
        <p:nvSpPr>
          <p:cNvPr id="299" name="Google Shape;299;p27"/>
          <p:cNvSpPr/>
          <p:nvPr/>
        </p:nvSpPr>
        <p:spPr>
          <a:xfrm>
            <a:off x="8106425" y="2174425"/>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Logistic Regression</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A classification model that uses probability to determine outcome</a:t>
            </a:r>
            <a:endParaRPr>
              <a:latin typeface="Avenir"/>
              <a:ea typeface="Avenir"/>
              <a:cs typeface="Avenir"/>
              <a:sym typeface="Avenir"/>
            </a:endParaRPr>
          </a:p>
        </p:txBody>
      </p:sp>
      <p:pic>
        <p:nvPicPr>
          <p:cNvPr id="300" name="Google Shape;300;p27" descr="Exponential versus logistic population growth (Provided by Getty Images)"/>
          <p:cNvPicPr preferRelativeResize="0"/>
          <p:nvPr/>
        </p:nvPicPr>
        <p:blipFill rotWithShape="1">
          <a:blip r:embed="rId5">
            <a:alphaModFix/>
          </a:blip>
          <a:srcRect l="52554" t="33559" b="8995"/>
          <a:stretch/>
        </p:blipFill>
        <p:spPr>
          <a:xfrm>
            <a:off x="8900100" y="2174425"/>
            <a:ext cx="909542" cy="624276"/>
          </a:xfrm>
          <a:prstGeom prst="rect">
            <a:avLst/>
          </a:prstGeom>
          <a:noFill/>
          <a:ln>
            <a:noFill/>
          </a:ln>
        </p:spPr>
      </p:pic>
      <p:sp>
        <p:nvSpPr>
          <p:cNvPr id="301" name="Google Shape;301;p27"/>
          <p:cNvSpPr/>
          <p:nvPr/>
        </p:nvSpPr>
        <p:spPr>
          <a:xfrm>
            <a:off x="1588675" y="4919150"/>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Linear Regression</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A supervised machine learning technique that takes variable inputs to provide the output</a:t>
            </a:r>
            <a:endParaRPr>
              <a:latin typeface="Avenir"/>
              <a:ea typeface="Avenir"/>
              <a:cs typeface="Avenir"/>
              <a:sym typeface="Avenir"/>
            </a:endParaRPr>
          </a:p>
        </p:txBody>
      </p:sp>
      <p:sp>
        <p:nvSpPr>
          <p:cNvPr id="302" name="Google Shape;302;p27"/>
          <p:cNvSpPr/>
          <p:nvPr/>
        </p:nvSpPr>
        <p:spPr>
          <a:xfrm>
            <a:off x="4847550" y="4919150"/>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Decision Tree</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Splitting variables outputs and creating paths until a classification is achieved</a:t>
            </a:r>
            <a:endParaRPr>
              <a:latin typeface="Avenir"/>
              <a:ea typeface="Avenir"/>
              <a:cs typeface="Avenir"/>
              <a:sym typeface="Avenir"/>
            </a:endParaRPr>
          </a:p>
        </p:txBody>
      </p:sp>
      <p:sp>
        <p:nvSpPr>
          <p:cNvPr id="303" name="Google Shape;303;p27"/>
          <p:cNvSpPr/>
          <p:nvPr/>
        </p:nvSpPr>
        <p:spPr>
          <a:xfrm>
            <a:off x="8106425" y="4919150"/>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Random Forest</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Uses decision trees and ensembles them to reach a decision, while reducing overfitting</a:t>
            </a:r>
            <a:endParaRPr>
              <a:latin typeface="Avenir"/>
              <a:ea typeface="Avenir"/>
              <a:cs typeface="Avenir"/>
              <a:sym typeface="Avenir"/>
            </a:endParaRPr>
          </a:p>
        </p:txBody>
      </p:sp>
      <p:pic>
        <p:nvPicPr>
          <p:cNvPr id="304" name="Google Shape;304;p27" descr="Growth chart icon. Statistical data graphic. Upward trend illustration. Vector concept. (Provided by Getty Images)"/>
          <p:cNvPicPr preferRelativeResize="0"/>
          <p:nvPr/>
        </p:nvPicPr>
        <p:blipFill>
          <a:blip r:embed="rId6">
            <a:alphaModFix/>
          </a:blip>
          <a:stretch>
            <a:fillRect/>
          </a:stretch>
        </p:blipFill>
        <p:spPr>
          <a:xfrm>
            <a:off x="2553719" y="4947887"/>
            <a:ext cx="566774" cy="566789"/>
          </a:xfrm>
          <a:prstGeom prst="rect">
            <a:avLst/>
          </a:prstGeom>
          <a:noFill/>
          <a:ln>
            <a:noFill/>
          </a:ln>
        </p:spPr>
      </p:pic>
      <p:pic>
        <p:nvPicPr>
          <p:cNvPr id="305" name="Google Shape;305;p27" descr="Decision diagram color icon. Block chart. Problem solutions. Operations research. Decision tree. Management. Information symbolic representation. Isolated vector illustration (Provided by Getty Images)"/>
          <p:cNvPicPr preferRelativeResize="0"/>
          <p:nvPr/>
        </p:nvPicPr>
        <p:blipFill>
          <a:blip r:embed="rId7">
            <a:alphaModFix/>
          </a:blip>
          <a:stretch>
            <a:fillRect/>
          </a:stretch>
        </p:blipFill>
        <p:spPr>
          <a:xfrm>
            <a:off x="5746295" y="4947875"/>
            <a:ext cx="699402" cy="699402"/>
          </a:xfrm>
          <a:prstGeom prst="rect">
            <a:avLst/>
          </a:prstGeom>
          <a:noFill/>
          <a:ln>
            <a:noFill/>
          </a:ln>
        </p:spPr>
      </p:pic>
      <p:pic>
        <p:nvPicPr>
          <p:cNvPr id="306" name="Google Shape;306;p27" descr="Rrandom forest, scheme of work. Machine learning technique that's used to solve regression and classification problems. (Provided by Getty Images)"/>
          <p:cNvPicPr preferRelativeResize="0"/>
          <p:nvPr/>
        </p:nvPicPr>
        <p:blipFill>
          <a:blip r:embed="rId8">
            <a:alphaModFix/>
          </a:blip>
          <a:stretch>
            <a:fillRect/>
          </a:stretch>
        </p:blipFill>
        <p:spPr>
          <a:xfrm>
            <a:off x="8710688" y="4947872"/>
            <a:ext cx="1288371" cy="566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9"/>
          <p:cNvSpPr txBox="1">
            <a:spLocks noGrp="1"/>
          </p:cNvSpPr>
          <p:nvPr>
            <p:ph type="title"/>
          </p:nvPr>
        </p:nvSpPr>
        <p:spPr>
          <a:xfrm>
            <a:off x="525717" y="-7"/>
            <a:ext cx="10077600" cy="132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latin typeface="Playfair Display"/>
                <a:ea typeface="Playfair Display"/>
                <a:cs typeface="Playfair Display"/>
                <a:sym typeface="Playfair Display"/>
              </a:rPr>
              <a:t>Step 7: Present Solution </a:t>
            </a:r>
            <a:endParaRPr>
              <a:latin typeface="Playfair Display"/>
              <a:ea typeface="Playfair Display"/>
              <a:cs typeface="Playfair Display"/>
              <a:sym typeface="Playfair Display"/>
            </a:endParaRPr>
          </a:p>
        </p:txBody>
      </p:sp>
      <p:sp>
        <p:nvSpPr>
          <p:cNvPr id="319" name="Google Shape;319;p29"/>
          <p:cNvSpPr/>
          <p:nvPr/>
        </p:nvSpPr>
        <p:spPr>
          <a:xfrm>
            <a:off x="1588675" y="2640225"/>
            <a:ext cx="2496900" cy="2760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Feature Importance</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A feature importance analysis was conducted to identify the most significant variables in making a prediction</a:t>
            </a:r>
            <a:endParaRPr>
              <a:latin typeface="Avenir"/>
              <a:ea typeface="Avenir"/>
              <a:cs typeface="Avenir"/>
              <a:sym typeface="Avenir"/>
            </a:endParaRPr>
          </a:p>
        </p:txBody>
      </p:sp>
      <p:sp>
        <p:nvSpPr>
          <p:cNvPr id="320" name="Google Shape;320;p29"/>
          <p:cNvSpPr/>
          <p:nvPr/>
        </p:nvSpPr>
        <p:spPr>
          <a:xfrm>
            <a:off x="4847550" y="2640225"/>
            <a:ext cx="2496900" cy="2760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Hypertuning Parameters</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Hyperparameter tuning with GridSearchCV validated the model's generalizability and accuracy</a:t>
            </a:r>
            <a:endParaRPr>
              <a:latin typeface="Avenir"/>
              <a:ea typeface="Avenir"/>
              <a:cs typeface="Avenir"/>
              <a:sym typeface="Avenir"/>
            </a:endParaRPr>
          </a:p>
        </p:txBody>
      </p:sp>
      <p:sp>
        <p:nvSpPr>
          <p:cNvPr id="321" name="Google Shape;321;p29"/>
          <p:cNvSpPr/>
          <p:nvPr/>
        </p:nvSpPr>
        <p:spPr>
          <a:xfrm>
            <a:off x="8106425" y="2640225"/>
            <a:ext cx="2496900" cy="2760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Limitations</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Not including some advanced techniques like Neural Networks, Ensemble Models, Boosted Trees, and limitation of knowledge into TensorFlow</a:t>
            </a:r>
            <a:endParaRPr>
              <a:latin typeface="Avenir"/>
              <a:ea typeface="Avenir"/>
              <a:cs typeface="Avenir"/>
              <a:sym typeface="Avenir"/>
            </a:endParaRPr>
          </a:p>
        </p:txBody>
      </p:sp>
      <p:pic>
        <p:nvPicPr>
          <p:cNvPr id="322" name="Google Shape;322;p29"/>
          <p:cNvPicPr preferRelativeResize="0"/>
          <p:nvPr/>
        </p:nvPicPr>
        <p:blipFill>
          <a:blip r:embed="rId3">
            <a:alphaModFix/>
          </a:blip>
          <a:stretch>
            <a:fillRect/>
          </a:stretch>
        </p:blipFill>
        <p:spPr>
          <a:xfrm>
            <a:off x="2342225" y="2656200"/>
            <a:ext cx="989798" cy="838275"/>
          </a:xfrm>
          <a:prstGeom prst="rect">
            <a:avLst/>
          </a:prstGeom>
          <a:noFill/>
          <a:ln>
            <a:noFill/>
          </a:ln>
        </p:spPr>
      </p:pic>
      <p:pic>
        <p:nvPicPr>
          <p:cNvPr id="323" name="Google Shape;323;p29" descr="Abstract gears wheels isolated on white background. Modern technical design with gradient colors. (Provided by Getty Images)"/>
          <p:cNvPicPr preferRelativeResize="0"/>
          <p:nvPr/>
        </p:nvPicPr>
        <p:blipFill>
          <a:blip r:embed="rId4">
            <a:alphaModFix/>
          </a:blip>
          <a:stretch>
            <a:fillRect/>
          </a:stretch>
        </p:blipFill>
        <p:spPr>
          <a:xfrm>
            <a:off x="5676862" y="2656200"/>
            <a:ext cx="838277" cy="838277"/>
          </a:xfrm>
          <a:prstGeom prst="rect">
            <a:avLst/>
          </a:prstGeom>
          <a:noFill/>
          <a:ln>
            <a:noFill/>
          </a:ln>
        </p:spPr>
      </p:pic>
      <p:pic>
        <p:nvPicPr>
          <p:cNvPr id="324" name="Google Shape;324;p29" descr="Businessman reading the word limitations (Provided by Getty Images)"/>
          <p:cNvPicPr preferRelativeResize="0"/>
          <p:nvPr/>
        </p:nvPicPr>
        <p:blipFill>
          <a:blip r:embed="rId5">
            <a:alphaModFix/>
          </a:blip>
          <a:stretch>
            <a:fillRect/>
          </a:stretch>
        </p:blipFill>
        <p:spPr>
          <a:xfrm>
            <a:off x="8859963" y="2656192"/>
            <a:ext cx="989824" cy="660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0"/>
          <p:cNvSpPr txBox="1">
            <a:spLocks noGrp="1"/>
          </p:cNvSpPr>
          <p:nvPr>
            <p:ph type="title"/>
          </p:nvPr>
        </p:nvSpPr>
        <p:spPr>
          <a:xfrm>
            <a:off x="525717" y="1"/>
            <a:ext cx="10077600" cy="132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latin typeface="Playfair Display"/>
                <a:ea typeface="Playfair Display"/>
                <a:cs typeface="Playfair Display"/>
                <a:sym typeface="Playfair Display"/>
              </a:rPr>
              <a:t>Step 7: Present Solution </a:t>
            </a:r>
            <a:endParaRPr>
              <a:latin typeface="Playfair Display"/>
              <a:ea typeface="Playfair Display"/>
              <a:cs typeface="Playfair Display"/>
              <a:sym typeface="Playfair Display"/>
            </a:endParaRPr>
          </a:p>
        </p:txBody>
      </p:sp>
      <p:pic>
        <p:nvPicPr>
          <p:cNvPr id="330" name="Google Shape;330;p30"/>
          <p:cNvPicPr preferRelativeResize="0"/>
          <p:nvPr/>
        </p:nvPicPr>
        <p:blipFill>
          <a:blip r:embed="rId3">
            <a:alphaModFix/>
          </a:blip>
          <a:stretch>
            <a:fillRect/>
          </a:stretch>
        </p:blipFill>
        <p:spPr>
          <a:xfrm>
            <a:off x="0" y="1698400"/>
            <a:ext cx="5780300" cy="5159600"/>
          </a:xfrm>
          <a:prstGeom prst="rect">
            <a:avLst/>
          </a:prstGeom>
          <a:noFill/>
          <a:ln>
            <a:noFill/>
          </a:ln>
        </p:spPr>
      </p:pic>
      <p:pic>
        <p:nvPicPr>
          <p:cNvPr id="331" name="Google Shape;331;p30"/>
          <p:cNvPicPr preferRelativeResize="0"/>
          <p:nvPr/>
        </p:nvPicPr>
        <p:blipFill>
          <a:blip r:embed="rId4">
            <a:alphaModFix/>
          </a:blip>
          <a:stretch>
            <a:fillRect/>
          </a:stretch>
        </p:blipFill>
        <p:spPr>
          <a:xfrm>
            <a:off x="7254549" y="1698400"/>
            <a:ext cx="4937450" cy="51595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1"/>
          <p:cNvSpPr txBox="1">
            <a:spLocks noGrp="1"/>
          </p:cNvSpPr>
          <p:nvPr>
            <p:ph type="title"/>
          </p:nvPr>
        </p:nvSpPr>
        <p:spPr>
          <a:xfrm>
            <a:off x="525717" y="1"/>
            <a:ext cx="10077600" cy="132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latin typeface="Playfair Display"/>
                <a:ea typeface="Playfair Display"/>
                <a:cs typeface="Playfair Display"/>
                <a:sym typeface="Playfair Display"/>
              </a:rPr>
              <a:t>Step 7: Present Solution </a:t>
            </a:r>
            <a:endParaRPr>
              <a:latin typeface="Playfair Display"/>
              <a:ea typeface="Playfair Display"/>
              <a:cs typeface="Playfair Display"/>
              <a:sym typeface="Playfair Display"/>
            </a:endParaRPr>
          </a:p>
        </p:txBody>
      </p:sp>
      <p:pic>
        <p:nvPicPr>
          <p:cNvPr id="337" name="Google Shape;337;p31"/>
          <p:cNvPicPr preferRelativeResize="0"/>
          <p:nvPr/>
        </p:nvPicPr>
        <p:blipFill>
          <a:blip r:embed="rId3">
            <a:alphaModFix/>
          </a:blip>
          <a:stretch>
            <a:fillRect/>
          </a:stretch>
        </p:blipFill>
        <p:spPr>
          <a:xfrm>
            <a:off x="152400" y="1812125"/>
            <a:ext cx="5920275" cy="5198276"/>
          </a:xfrm>
          <a:prstGeom prst="rect">
            <a:avLst/>
          </a:prstGeom>
          <a:noFill/>
          <a:ln>
            <a:noFill/>
          </a:ln>
        </p:spPr>
      </p:pic>
      <p:pic>
        <p:nvPicPr>
          <p:cNvPr id="338" name="Google Shape;338;p31"/>
          <p:cNvPicPr preferRelativeResize="0"/>
          <p:nvPr/>
        </p:nvPicPr>
        <p:blipFill>
          <a:blip r:embed="rId4">
            <a:alphaModFix/>
          </a:blip>
          <a:stretch>
            <a:fillRect/>
          </a:stretch>
        </p:blipFill>
        <p:spPr>
          <a:xfrm>
            <a:off x="6271725" y="1812125"/>
            <a:ext cx="5920275" cy="50137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2"/>
          <p:cNvSpPr txBox="1">
            <a:spLocks noGrp="1"/>
          </p:cNvSpPr>
          <p:nvPr>
            <p:ph type="title"/>
          </p:nvPr>
        </p:nvSpPr>
        <p:spPr>
          <a:xfrm>
            <a:off x="525717" y="1"/>
            <a:ext cx="10077600" cy="132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latin typeface="Playfair Display"/>
                <a:ea typeface="Playfair Display"/>
                <a:cs typeface="Playfair Display"/>
                <a:sym typeface="Playfair Display"/>
              </a:rPr>
              <a:t>Step 7: Present Solution </a:t>
            </a:r>
            <a:endParaRPr>
              <a:latin typeface="Playfair Display"/>
              <a:ea typeface="Playfair Display"/>
              <a:cs typeface="Playfair Display"/>
              <a:sym typeface="Playfair Display"/>
            </a:endParaRPr>
          </a:p>
        </p:txBody>
      </p:sp>
      <p:pic>
        <p:nvPicPr>
          <p:cNvPr id="344" name="Google Shape;344;p32"/>
          <p:cNvPicPr preferRelativeResize="0"/>
          <p:nvPr/>
        </p:nvPicPr>
        <p:blipFill>
          <a:blip r:embed="rId3">
            <a:alphaModFix/>
          </a:blip>
          <a:stretch>
            <a:fillRect/>
          </a:stretch>
        </p:blipFill>
        <p:spPr>
          <a:xfrm>
            <a:off x="0" y="1653650"/>
            <a:ext cx="12192000" cy="2943225"/>
          </a:xfrm>
          <a:prstGeom prst="rect">
            <a:avLst/>
          </a:prstGeom>
          <a:noFill/>
          <a:ln>
            <a:noFill/>
          </a:ln>
        </p:spPr>
      </p:pic>
      <p:sp>
        <p:nvSpPr>
          <p:cNvPr id="345" name="Google Shape;345;p32"/>
          <p:cNvSpPr txBox="1"/>
          <p:nvPr/>
        </p:nvSpPr>
        <p:spPr>
          <a:xfrm>
            <a:off x="0" y="4596875"/>
            <a:ext cx="121920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chemeClr val="dk1"/>
                </a:solidFill>
                <a:highlight>
                  <a:srgbClr val="FFFFFF"/>
                </a:highlight>
                <a:latin typeface="Courier New"/>
                <a:ea typeface="Courier New"/>
                <a:cs typeface="Courier New"/>
                <a:sym typeface="Courier New"/>
              </a:rPr>
              <a:t>  </a:t>
            </a:r>
            <a:r>
              <a:rPr lang="en-US" sz="2200">
                <a:solidFill>
                  <a:schemeClr val="dk1"/>
                </a:solidFill>
                <a:highlight>
                  <a:srgbClr val="FFFFFF"/>
                </a:highlight>
                <a:latin typeface="Courier New"/>
                <a:ea typeface="Courier New"/>
                <a:cs typeface="Courier New"/>
                <a:sym typeface="Courier New"/>
              </a:rPr>
              <a:t>              Model  Accuracy  Precision  Recall  F1 Score       AUC</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2200">
                <a:solidFill>
                  <a:schemeClr val="dk1"/>
                </a:solidFill>
                <a:highlight>
                  <a:srgbClr val="FFFFFF"/>
                </a:highlight>
                <a:latin typeface="Courier New"/>
                <a:ea typeface="Courier New"/>
                <a:cs typeface="Courier New"/>
                <a:sym typeface="Courier New"/>
              </a:rPr>
              <a:t>0  Logistic Regression    0.9625   0.960784    0.98  0.970297  0.998667</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2200">
                <a:solidFill>
                  <a:schemeClr val="dk1"/>
                </a:solidFill>
                <a:highlight>
                  <a:srgbClr val="FFFFFF"/>
                </a:highlight>
                <a:latin typeface="Courier New"/>
                <a:ea typeface="Courier New"/>
                <a:cs typeface="Courier New"/>
                <a:sym typeface="Courier New"/>
              </a:rPr>
              <a:t>1        Decision Tree    0.9875   0.980392    1.00  0.990099  0.983333</a:t>
            </a:r>
            <a:endParaRPr sz="22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2200">
                <a:solidFill>
                  <a:schemeClr val="dk1"/>
                </a:solidFill>
                <a:highlight>
                  <a:srgbClr val="FFFFFF"/>
                </a:highlight>
                <a:latin typeface="Courier New"/>
                <a:ea typeface="Courier New"/>
                <a:cs typeface="Courier New"/>
                <a:sym typeface="Courier New"/>
              </a:rPr>
              <a:t>2        Random Forest    0.9750   0.961538    1.00  0.980392  1.000000</a:t>
            </a:r>
            <a:endParaRPr sz="2200">
              <a:solidFill>
                <a:schemeClr val="dk1"/>
              </a:solidFill>
              <a:highlight>
                <a:srgbClr val="FFFFFF"/>
              </a:highlight>
              <a:latin typeface="Courier New"/>
              <a:ea typeface="Courier New"/>
              <a:cs typeface="Courier New"/>
              <a:sym typeface="Courier New"/>
            </a:endParaRPr>
          </a:p>
          <a:p>
            <a:pPr marL="0" lvl="0" indent="0" algn="l" rtl="0">
              <a:lnSpc>
                <a:spcPct val="130770"/>
              </a:lnSpc>
              <a:spcBef>
                <a:spcPts val="0"/>
              </a:spcBef>
              <a:spcAft>
                <a:spcPts val="0"/>
              </a:spcAft>
              <a:buNone/>
            </a:pPr>
            <a:r>
              <a:rPr lang="en-US" sz="2200">
                <a:solidFill>
                  <a:schemeClr val="dk1"/>
                </a:solidFill>
                <a:highlight>
                  <a:srgbClr val="FFFFFF"/>
                </a:highlight>
                <a:latin typeface="Courier New"/>
                <a:ea typeface="Courier New"/>
                <a:cs typeface="Courier New"/>
                <a:sym typeface="Courier New"/>
              </a:rPr>
              <a:t>3    Linear Regression    0.9750   1.000000    0.96  0.979592  0.997333</a:t>
            </a:r>
            <a:endParaRPr sz="22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4"/>
          <p:cNvSpPr txBox="1">
            <a:spLocks noGrp="1"/>
          </p:cNvSpPr>
          <p:nvPr>
            <p:ph type="title"/>
          </p:nvPr>
        </p:nvSpPr>
        <p:spPr>
          <a:xfrm>
            <a:off x="525717" y="-7"/>
            <a:ext cx="10077600" cy="132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latin typeface="Playfair Display"/>
                <a:ea typeface="Playfair Display"/>
                <a:cs typeface="Playfair Display"/>
                <a:sym typeface="Playfair Display"/>
              </a:rPr>
              <a:t>Step 8: Launch </a:t>
            </a:r>
            <a:endParaRPr>
              <a:latin typeface="Playfair Display"/>
              <a:ea typeface="Playfair Display"/>
              <a:cs typeface="Playfair Display"/>
              <a:sym typeface="Playfair Display"/>
            </a:endParaRPr>
          </a:p>
        </p:txBody>
      </p:sp>
      <p:sp>
        <p:nvSpPr>
          <p:cNvPr id="358" name="Google Shape;358;p34"/>
          <p:cNvSpPr/>
          <p:nvPr/>
        </p:nvSpPr>
        <p:spPr>
          <a:xfrm>
            <a:off x="1588675" y="2640225"/>
            <a:ext cx="2496900" cy="2760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Github</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The notebook is held in a GitHub repository and would be accessible to the appropriate personnel. This also allows for future changes if further tuning is needed and ability to replicate the model</a:t>
            </a:r>
            <a:endParaRPr>
              <a:latin typeface="Avenir"/>
              <a:ea typeface="Avenir"/>
              <a:cs typeface="Avenir"/>
              <a:sym typeface="Avenir"/>
            </a:endParaRPr>
          </a:p>
        </p:txBody>
      </p:sp>
      <p:sp>
        <p:nvSpPr>
          <p:cNvPr id="359" name="Google Shape;359;p34"/>
          <p:cNvSpPr/>
          <p:nvPr/>
        </p:nvSpPr>
        <p:spPr>
          <a:xfrm>
            <a:off x="4847550" y="2640225"/>
            <a:ext cx="2496900" cy="2760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Retraining and Refreshing</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The model and data is refreshed, retrained, and continuously monitored for any potential changes. Maintaining the model's relevance and accuracy</a:t>
            </a:r>
            <a:endParaRPr>
              <a:latin typeface="Avenir"/>
              <a:ea typeface="Avenir"/>
              <a:cs typeface="Avenir"/>
              <a:sym typeface="Avenir"/>
            </a:endParaRPr>
          </a:p>
        </p:txBody>
      </p:sp>
      <p:sp>
        <p:nvSpPr>
          <p:cNvPr id="360" name="Google Shape;360;p34"/>
          <p:cNvSpPr/>
          <p:nvPr/>
        </p:nvSpPr>
        <p:spPr>
          <a:xfrm>
            <a:off x="8106425" y="2640225"/>
            <a:ext cx="2496900" cy="2760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Life Saver</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Through the Launch process, lives can be saved from this incurable disease and early detection can be achieved</a:t>
            </a:r>
            <a:endParaRPr>
              <a:latin typeface="Avenir"/>
              <a:ea typeface="Avenir"/>
              <a:cs typeface="Avenir"/>
              <a:sym typeface="Avenir"/>
            </a:endParaRPr>
          </a:p>
        </p:txBody>
      </p:sp>
      <p:pic>
        <p:nvPicPr>
          <p:cNvPr id="361" name="Google Shape;361;p34" descr="Illustration GitHub (Provided by CFOTO/Future Publishing via Getty Images)"/>
          <p:cNvPicPr preferRelativeResize="0"/>
          <p:nvPr/>
        </p:nvPicPr>
        <p:blipFill rotWithShape="1">
          <a:blip r:embed="rId3">
            <a:alphaModFix/>
          </a:blip>
          <a:srcRect l="34570" t="41837" r="23789" b="28335"/>
          <a:stretch/>
        </p:blipFill>
        <p:spPr>
          <a:xfrm>
            <a:off x="2342225" y="2640225"/>
            <a:ext cx="989798" cy="531756"/>
          </a:xfrm>
          <a:prstGeom prst="rect">
            <a:avLst/>
          </a:prstGeom>
          <a:noFill/>
          <a:ln>
            <a:noFill/>
          </a:ln>
        </p:spPr>
      </p:pic>
      <p:pic>
        <p:nvPicPr>
          <p:cNvPr id="362" name="Google Shape;362;p34" descr="Update , refresh vector icon illustration (Provided by Getty Images)"/>
          <p:cNvPicPr preferRelativeResize="0"/>
          <p:nvPr/>
        </p:nvPicPr>
        <p:blipFill>
          <a:blip r:embed="rId4">
            <a:alphaModFix/>
          </a:blip>
          <a:stretch>
            <a:fillRect/>
          </a:stretch>
        </p:blipFill>
        <p:spPr>
          <a:xfrm>
            <a:off x="5742675" y="2640225"/>
            <a:ext cx="706662" cy="706662"/>
          </a:xfrm>
          <a:prstGeom prst="rect">
            <a:avLst/>
          </a:prstGeom>
          <a:noFill/>
          <a:ln>
            <a:noFill/>
          </a:ln>
        </p:spPr>
      </p:pic>
      <p:pic>
        <p:nvPicPr>
          <p:cNvPr id="363" name="Google Shape;363;p34" descr="Web (Provided by Getty Images)"/>
          <p:cNvPicPr preferRelativeResize="0"/>
          <p:nvPr/>
        </p:nvPicPr>
        <p:blipFill>
          <a:blip r:embed="rId5">
            <a:alphaModFix/>
          </a:blip>
          <a:stretch>
            <a:fillRect/>
          </a:stretch>
        </p:blipFill>
        <p:spPr>
          <a:xfrm>
            <a:off x="8579175" y="2760475"/>
            <a:ext cx="1551401" cy="77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p:nvPr/>
        </p:nvSpPr>
        <p:spPr>
          <a:xfrm>
            <a:off x="4826463" y="4248950"/>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a:p>
            <a:pPr marL="0" lvl="0" indent="0" algn="l" rtl="0">
              <a:spcBef>
                <a:spcPts val="0"/>
              </a:spcBef>
              <a:spcAft>
                <a:spcPts val="0"/>
              </a:spcAft>
              <a:buNone/>
            </a:pPr>
            <a:endParaRPr>
              <a:latin typeface="Avenir"/>
              <a:ea typeface="Avenir"/>
              <a:cs typeface="Avenir"/>
              <a:sym typeface="Avenir"/>
            </a:endParaRPr>
          </a:p>
          <a:p>
            <a:pPr marL="0" lvl="0" indent="0" algn="ctr" rtl="0">
              <a:spcBef>
                <a:spcPts val="0"/>
              </a:spcBef>
              <a:spcAft>
                <a:spcPts val="0"/>
              </a:spcAft>
              <a:buNone/>
            </a:pPr>
            <a:endParaRPr>
              <a:latin typeface="Avenir"/>
              <a:ea typeface="Avenir"/>
              <a:cs typeface="Avenir"/>
              <a:sym typeface="Avenir"/>
            </a:endParaRPr>
          </a:p>
          <a:p>
            <a:pPr marL="0" lvl="0" indent="0" algn="ctr" rtl="0">
              <a:spcBef>
                <a:spcPts val="0"/>
              </a:spcBef>
              <a:spcAft>
                <a:spcPts val="0"/>
              </a:spcAft>
              <a:buNone/>
            </a:pPr>
            <a:r>
              <a:rPr lang="en-US">
                <a:latin typeface="Playfair Display Medium"/>
                <a:ea typeface="Playfair Display Medium"/>
                <a:cs typeface="Playfair Display Medium"/>
                <a:sym typeface="Playfair Display Medium"/>
              </a:rPr>
              <a:t>1 in 3</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adults with severe CKD</a:t>
            </a:r>
            <a:endParaRPr>
              <a:latin typeface="Avenir"/>
              <a:ea typeface="Avenir"/>
              <a:cs typeface="Avenir"/>
              <a:sym typeface="Avenir"/>
            </a:endParaRPr>
          </a:p>
          <a:p>
            <a:pPr marL="0" lvl="0" indent="0" algn="ctr" rtl="0">
              <a:spcBef>
                <a:spcPts val="0"/>
              </a:spcBef>
              <a:spcAft>
                <a:spcPts val="0"/>
              </a:spcAft>
              <a:buNone/>
            </a:pPr>
            <a:r>
              <a:rPr lang="en-US" b="1">
                <a:latin typeface="Avenir"/>
                <a:ea typeface="Avenir"/>
                <a:cs typeface="Avenir"/>
                <a:sym typeface="Avenir"/>
              </a:rPr>
              <a:t>are unaware</a:t>
            </a:r>
            <a:endParaRPr b="1">
              <a:latin typeface="Avenir"/>
              <a:ea typeface="Avenir"/>
              <a:cs typeface="Avenir"/>
              <a:sym typeface="Avenir"/>
            </a:endParaRPr>
          </a:p>
        </p:txBody>
      </p:sp>
      <p:sp>
        <p:nvSpPr>
          <p:cNvPr id="173" name="Google Shape;173;p14"/>
          <p:cNvSpPr txBox="1">
            <a:spLocks noGrp="1"/>
          </p:cNvSpPr>
          <p:nvPr>
            <p:ph type="title"/>
          </p:nvPr>
        </p:nvSpPr>
        <p:spPr>
          <a:xfrm>
            <a:off x="525717" y="1"/>
            <a:ext cx="10077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latin typeface="Playfair Display"/>
                <a:ea typeface="Playfair Display"/>
                <a:cs typeface="Playfair Display"/>
                <a:sym typeface="Playfair Display"/>
              </a:rPr>
              <a:t>Chronic Kidney Disease: Why It Matters</a:t>
            </a:r>
            <a:endParaRPr sz="2850" i="0">
              <a:latin typeface="Playfair Display"/>
              <a:ea typeface="Playfair Display"/>
              <a:cs typeface="Playfair Display"/>
              <a:sym typeface="Playfair Display"/>
            </a:endParaRPr>
          </a:p>
        </p:txBody>
      </p:sp>
      <p:grpSp>
        <p:nvGrpSpPr>
          <p:cNvPr id="174" name="Google Shape;174;p14"/>
          <p:cNvGrpSpPr/>
          <p:nvPr/>
        </p:nvGrpSpPr>
        <p:grpSpPr>
          <a:xfrm>
            <a:off x="4868638" y="2030450"/>
            <a:ext cx="2496900" cy="1805100"/>
            <a:chOff x="1450975" y="2030450"/>
            <a:chExt cx="2496900" cy="1805100"/>
          </a:xfrm>
        </p:grpSpPr>
        <p:sp>
          <p:nvSpPr>
            <p:cNvPr id="175" name="Google Shape;175;p14"/>
            <p:cNvSpPr/>
            <p:nvPr/>
          </p:nvSpPr>
          <p:spPr>
            <a:xfrm>
              <a:off x="1450975" y="2030450"/>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a:p>
              <a:pPr marL="0" lvl="0" indent="0" algn="l" rtl="0">
                <a:spcBef>
                  <a:spcPts val="0"/>
                </a:spcBef>
                <a:spcAft>
                  <a:spcPts val="0"/>
                </a:spcAft>
                <a:buNone/>
              </a:pPr>
              <a:endParaRPr>
                <a:latin typeface="Avenir"/>
                <a:ea typeface="Avenir"/>
                <a:cs typeface="Avenir"/>
                <a:sym typeface="Avenir"/>
              </a:endParaRPr>
            </a:p>
            <a:p>
              <a:pPr marL="0" lvl="0" indent="0" algn="ctr" rtl="0">
                <a:spcBef>
                  <a:spcPts val="0"/>
                </a:spcBef>
                <a:spcAft>
                  <a:spcPts val="0"/>
                </a:spcAft>
                <a:buNone/>
              </a:pPr>
              <a:endParaRPr>
                <a:latin typeface="Avenir"/>
                <a:ea typeface="Avenir"/>
                <a:cs typeface="Avenir"/>
                <a:sym typeface="Avenir"/>
              </a:endParaRPr>
            </a:p>
            <a:p>
              <a:pPr marL="0" lvl="0" indent="0" algn="ctr" rtl="0">
                <a:spcBef>
                  <a:spcPts val="0"/>
                </a:spcBef>
                <a:spcAft>
                  <a:spcPts val="0"/>
                </a:spcAft>
                <a:buNone/>
              </a:pPr>
              <a:r>
                <a:rPr lang="en-US">
                  <a:latin typeface="Playfair Display Medium"/>
                  <a:ea typeface="Playfair Display Medium"/>
                  <a:cs typeface="Playfair Display Medium"/>
                  <a:sym typeface="Playfair Display Medium"/>
                </a:rPr>
                <a:t>1 in 7</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U.S. adults have CKD</a:t>
              </a:r>
              <a:endParaRPr>
                <a:latin typeface="Avenir"/>
                <a:ea typeface="Avenir"/>
                <a:cs typeface="Avenir"/>
                <a:sym typeface="Avenir"/>
              </a:endParaRPr>
            </a:p>
            <a:p>
              <a:pPr marL="0" lvl="0" indent="0" algn="ctr" rtl="0">
                <a:spcBef>
                  <a:spcPts val="0"/>
                </a:spcBef>
                <a:spcAft>
                  <a:spcPts val="0"/>
                </a:spcAft>
                <a:buNone/>
              </a:pPr>
              <a:r>
                <a:rPr lang="en-US" b="1">
                  <a:latin typeface="Avenir"/>
                  <a:ea typeface="Avenir"/>
                  <a:cs typeface="Avenir"/>
                  <a:sym typeface="Avenir"/>
                </a:rPr>
                <a:t>~35.5 million people</a:t>
              </a:r>
              <a:endParaRPr b="1">
                <a:latin typeface="Avenir"/>
                <a:ea typeface="Avenir"/>
                <a:cs typeface="Avenir"/>
                <a:sym typeface="Avenir"/>
              </a:endParaRPr>
            </a:p>
          </p:txBody>
        </p:sp>
        <p:pic>
          <p:nvPicPr>
            <p:cNvPr id="176" name="Google Shape;176;p14"/>
            <p:cNvPicPr preferRelativeResize="0"/>
            <p:nvPr/>
          </p:nvPicPr>
          <p:blipFill>
            <a:blip r:embed="rId3">
              <a:alphaModFix/>
            </a:blip>
            <a:stretch>
              <a:fillRect/>
            </a:stretch>
          </p:blipFill>
          <p:spPr>
            <a:xfrm>
              <a:off x="2395511" y="2182300"/>
              <a:ext cx="607825" cy="607825"/>
            </a:xfrm>
            <a:prstGeom prst="rect">
              <a:avLst/>
            </a:prstGeom>
            <a:noFill/>
            <a:ln>
              <a:noFill/>
            </a:ln>
          </p:spPr>
        </p:pic>
      </p:grpSp>
      <p:sp>
        <p:nvSpPr>
          <p:cNvPr id="177" name="Google Shape;177;p14"/>
          <p:cNvSpPr/>
          <p:nvPr/>
        </p:nvSpPr>
        <p:spPr>
          <a:xfrm>
            <a:off x="7956563" y="2030450"/>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a:p>
            <a:pPr marL="0" lvl="0" indent="0" algn="l" rtl="0">
              <a:spcBef>
                <a:spcPts val="0"/>
              </a:spcBef>
              <a:spcAft>
                <a:spcPts val="0"/>
              </a:spcAft>
              <a:buNone/>
            </a:pPr>
            <a:endParaRPr>
              <a:latin typeface="Avenir"/>
              <a:ea typeface="Avenir"/>
              <a:cs typeface="Avenir"/>
              <a:sym typeface="Avenir"/>
            </a:endParaRPr>
          </a:p>
          <a:p>
            <a:pPr marL="0" lvl="0" indent="0" algn="ctr" rtl="0">
              <a:spcBef>
                <a:spcPts val="0"/>
              </a:spcBef>
              <a:spcAft>
                <a:spcPts val="0"/>
              </a:spcAft>
              <a:buNone/>
            </a:pPr>
            <a:endParaRPr>
              <a:latin typeface="Avenir"/>
              <a:ea typeface="Avenir"/>
              <a:cs typeface="Avenir"/>
              <a:sym typeface="Avenir"/>
            </a:endParaRPr>
          </a:p>
          <a:p>
            <a:pPr marL="0" lvl="0" indent="0" algn="ctr" rtl="0">
              <a:spcBef>
                <a:spcPts val="0"/>
              </a:spcBef>
              <a:spcAft>
                <a:spcPts val="0"/>
              </a:spcAft>
              <a:buNone/>
            </a:pPr>
            <a:r>
              <a:rPr lang="en-US">
                <a:latin typeface="Playfair Display Medium"/>
                <a:ea typeface="Playfair Display Medium"/>
                <a:cs typeface="Playfair Display Medium"/>
                <a:sym typeface="Playfair Display Medium"/>
              </a:rPr>
              <a:t>90%</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don’t know they have it</a:t>
            </a:r>
            <a:endParaRPr>
              <a:latin typeface="Avenir"/>
              <a:ea typeface="Avenir"/>
              <a:cs typeface="Avenir"/>
              <a:sym typeface="Avenir"/>
            </a:endParaRPr>
          </a:p>
          <a:p>
            <a:pPr marL="0" lvl="0" indent="0" algn="ctr" rtl="0">
              <a:spcBef>
                <a:spcPts val="0"/>
              </a:spcBef>
              <a:spcAft>
                <a:spcPts val="0"/>
              </a:spcAft>
              <a:buNone/>
            </a:pPr>
            <a:r>
              <a:rPr lang="en-US" b="1">
                <a:latin typeface="Avenir"/>
                <a:ea typeface="Avenir"/>
                <a:cs typeface="Avenir"/>
                <a:sym typeface="Avenir"/>
              </a:rPr>
              <a:t>Silent &amp; undetected</a:t>
            </a:r>
            <a:endParaRPr b="1">
              <a:latin typeface="Avenir"/>
              <a:ea typeface="Avenir"/>
              <a:cs typeface="Avenir"/>
              <a:sym typeface="Avenir"/>
            </a:endParaRPr>
          </a:p>
        </p:txBody>
      </p:sp>
      <p:pic>
        <p:nvPicPr>
          <p:cNvPr id="178" name="Google Shape;178;p14"/>
          <p:cNvPicPr preferRelativeResize="0"/>
          <p:nvPr/>
        </p:nvPicPr>
        <p:blipFill>
          <a:blip r:embed="rId4">
            <a:alphaModFix/>
          </a:blip>
          <a:stretch>
            <a:fillRect/>
          </a:stretch>
        </p:blipFill>
        <p:spPr>
          <a:xfrm>
            <a:off x="8941013" y="2232875"/>
            <a:ext cx="528000" cy="528000"/>
          </a:xfrm>
          <a:prstGeom prst="rect">
            <a:avLst/>
          </a:prstGeom>
          <a:noFill/>
          <a:ln>
            <a:noFill/>
          </a:ln>
        </p:spPr>
      </p:pic>
      <p:pic>
        <p:nvPicPr>
          <p:cNvPr id="179" name="Google Shape;179;p14"/>
          <p:cNvPicPr preferRelativeResize="0"/>
          <p:nvPr/>
        </p:nvPicPr>
        <p:blipFill>
          <a:blip r:embed="rId5">
            <a:alphaModFix/>
          </a:blip>
          <a:stretch>
            <a:fillRect/>
          </a:stretch>
        </p:blipFill>
        <p:spPr>
          <a:xfrm>
            <a:off x="5810913" y="4451375"/>
            <a:ext cx="528000" cy="528000"/>
          </a:xfrm>
          <a:prstGeom prst="rect">
            <a:avLst/>
          </a:prstGeom>
          <a:noFill/>
          <a:ln>
            <a:noFill/>
          </a:ln>
        </p:spPr>
      </p:pic>
      <p:sp>
        <p:nvSpPr>
          <p:cNvPr id="180" name="Google Shape;180;p14"/>
          <p:cNvSpPr/>
          <p:nvPr/>
        </p:nvSpPr>
        <p:spPr>
          <a:xfrm>
            <a:off x="1738550" y="2030450"/>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a:p>
            <a:pPr marL="0" lvl="0" indent="0" algn="l" rtl="0">
              <a:spcBef>
                <a:spcPts val="0"/>
              </a:spcBef>
              <a:spcAft>
                <a:spcPts val="0"/>
              </a:spcAft>
              <a:buNone/>
            </a:pPr>
            <a:endParaRPr>
              <a:latin typeface="Avenir"/>
              <a:ea typeface="Avenir"/>
              <a:cs typeface="Avenir"/>
              <a:sym typeface="Avenir"/>
            </a:endParaRPr>
          </a:p>
          <a:p>
            <a:pPr marL="0" lvl="0" indent="0" algn="ctr" rtl="0">
              <a:spcBef>
                <a:spcPts val="0"/>
              </a:spcBef>
              <a:spcAft>
                <a:spcPts val="0"/>
              </a:spcAft>
              <a:buNone/>
            </a:pPr>
            <a:endParaRPr>
              <a:latin typeface="Avenir"/>
              <a:ea typeface="Avenir"/>
              <a:cs typeface="Avenir"/>
              <a:sym typeface="Avenir"/>
            </a:endParaRPr>
          </a:p>
          <a:p>
            <a:pPr marL="0" lvl="0" indent="0" algn="ctr" rtl="0">
              <a:spcBef>
                <a:spcPts val="0"/>
              </a:spcBef>
              <a:spcAft>
                <a:spcPts val="0"/>
              </a:spcAft>
              <a:buNone/>
            </a:pPr>
            <a:r>
              <a:rPr lang="en-US">
                <a:latin typeface="Playfair Display Medium"/>
                <a:ea typeface="Playfair Display Medium"/>
                <a:cs typeface="Playfair Display Medium"/>
                <a:sym typeface="Playfair Display Medium"/>
              </a:rPr>
              <a:t>IRREVERSIBLE</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CKD is irreversible. Early detection is critical.</a:t>
            </a:r>
            <a:endParaRPr>
              <a:latin typeface="Avenir"/>
              <a:ea typeface="Avenir"/>
              <a:cs typeface="Avenir"/>
              <a:sym typeface="Avenir"/>
            </a:endParaRPr>
          </a:p>
        </p:txBody>
      </p:sp>
      <p:sp>
        <p:nvSpPr>
          <p:cNvPr id="181" name="Google Shape;181;p14"/>
          <p:cNvSpPr/>
          <p:nvPr/>
        </p:nvSpPr>
        <p:spPr>
          <a:xfrm>
            <a:off x="7956563" y="4248950"/>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a:p>
            <a:pPr marL="0" lvl="0" indent="0" algn="l" rtl="0">
              <a:spcBef>
                <a:spcPts val="0"/>
              </a:spcBef>
              <a:spcAft>
                <a:spcPts val="0"/>
              </a:spcAft>
              <a:buNone/>
            </a:pPr>
            <a:endParaRPr>
              <a:latin typeface="Avenir"/>
              <a:ea typeface="Avenir"/>
              <a:cs typeface="Avenir"/>
              <a:sym typeface="Avenir"/>
            </a:endParaRPr>
          </a:p>
          <a:p>
            <a:pPr marL="0" lvl="0" indent="0" algn="ctr" rtl="0">
              <a:spcBef>
                <a:spcPts val="0"/>
              </a:spcBef>
              <a:spcAft>
                <a:spcPts val="0"/>
              </a:spcAft>
              <a:buNone/>
            </a:pPr>
            <a:endParaRPr>
              <a:latin typeface="Avenir"/>
              <a:ea typeface="Avenir"/>
              <a:cs typeface="Avenir"/>
              <a:sym typeface="Avenir"/>
            </a:endParaRPr>
          </a:p>
          <a:p>
            <a:pPr marL="0" lvl="0" indent="0" algn="ctr" rtl="0">
              <a:spcBef>
                <a:spcPts val="0"/>
              </a:spcBef>
              <a:spcAft>
                <a:spcPts val="0"/>
              </a:spcAft>
              <a:buNone/>
            </a:pPr>
            <a:r>
              <a:rPr lang="en-US" sz="1200">
                <a:latin typeface="Playfair Display Medium"/>
                <a:ea typeface="Playfair Display Medium"/>
                <a:cs typeface="Playfair Display Medium"/>
                <a:sym typeface="Playfair Display Medium"/>
              </a:rPr>
              <a:t>LATE DIAGNOSIS</a:t>
            </a:r>
            <a:endParaRPr sz="1200">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Symptoms appear too late</a:t>
            </a:r>
            <a:endParaRPr>
              <a:latin typeface="Avenir"/>
              <a:ea typeface="Avenir"/>
              <a:cs typeface="Avenir"/>
              <a:sym typeface="Avenir"/>
            </a:endParaRPr>
          </a:p>
          <a:p>
            <a:pPr marL="0" lvl="0" indent="0" algn="ctr" rtl="0">
              <a:spcBef>
                <a:spcPts val="0"/>
              </a:spcBef>
              <a:spcAft>
                <a:spcPts val="0"/>
              </a:spcAft>
              <a:buNone/>
            </a:pPr>
            <a:r>
              <a:rPr lang="en-US" b="1">
                <a:latin typeface="Avenir"/>
                <a:ea typeface="Avenir"/>
                <a:cs typeface="Avenir"/>
                <a:sym typeface="Avenir"/>
              </a:rPr>
              <a:t>Dialysis, transplant, death</a:t>
            </a:r>
            <a:endParaRPr b="1">
              <a:latin typeface="Avenir"/>
              <a:ea typeface="Avenir"/>
              <a:cs typeface="Avenir"/>
              <a:sym typeface="Avenir"/>
            </a:endParaRPr>
          </a:p>
        </p:txBody>
      </p:sp>
      <p:pic>
        <p:nvPicPr>
          <p:cNvPr id="182" name="Google Shape;182;p14"/>
          <p:cNvPicPr preferRelativeResize="0"/>
          <p:nvPr/>
        </p:nvPicPr>
        <p:blipFill>
          <a:blip r:embed="rId6">
            <a:alphaModFix/>
          </a:blip>
          <a:stretch>
            <a:fillRect/>
          </a:stretch>
        </p:blipFill>
        <p:spPr>
          <a:xfrm>
            <a:off x="8941013" y="4451376"/>
            <a:ext cx="528000" cy="528000"/>
          </a:xfrm>
          <a:prstGeom prst="rect">
            <a:avLst/>
          </a:prstGeom>
          <a:noFill/>
          <a:ln>
            <a:noFill/>
          </a:ln>
        </p:spPr>
      </p:pic>
      <p:sp>
        <p:nvSpPr>
          <p:cNvPr id="183" name="Google Shape;183;p14"/>
          <p:cNvSpPr/>
          <p:nvPr/>
        </p:nvSpPr>
        <p:spPr>
          <a:xfrm>
            <a:off x="1738538" y="4248950"/>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a:p>
            <a:pPr marL="0" lvl="0" indent="0" algn="l" rtl="0">
              <a:spcBef>
                <a:spcPts val="0"/>
              </a:spcBef>
              <a:spcAft>
                <a:spcPts val="0"/>
              </a:spcAft>
              <a:buNone/>
            </a:pPr>
            <a:endParaRPr>
              <a:latin typeface="Avenir"/>
              <a:ea typeface="Avenir"/>
              <a:cs typeface="Avenir"/>
              <a:sym typeface="Avenir"/>
            </a:endParaRPr>
          </a:p>
          <a:p>
            <a:pPr marL="0" lvl="0" indent="0" algn="ctr" rtl="0">
              <a:spcBef>
                <a:spcPts val="0"/>
              </a:spcBef>
              <a:spcAft>
                <a:spcPts val="0"/>
              </a:spcAft>
              <a:buNone/>
            </a:pPr>
            <a:endParaRPr>
              <a:latin typeface="Avenir"/>
              <a:ea typeface="Avenir"/>
              <a:cs typeface="Avenir"/>
              <a:sym typeface="Avenir"/>
            </a:endParaRPr>
          </a:p>
          <a:p>
            <a:pPr marL="0" lvl="0" indent="0" algn="ctr" rtl="0">
              <a:spcBef>
                <a:spcPts val="0"/>
              </a:spcBef>
              <a:spcAft>
                <a:spcPts val="0"/>
              </a:spcAft>
              <a:buNone/>
            </a:pPr>
            <a:r>
              <a:rPr lang="en-US">
                <a:latin typeface="Playfair Display Medium"/>
                <a:ea typeface="Playfair Display Medium"/>
                <a:cs typeface="Playfair Display Medium"/>
                <a:sym typeface="Playfair Display Medium"/>
              </a:rPr>
              <a:t>MISSED SCREENING</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Routine screening misses;</a:t>
            </a:r>
            <a:endParaRPr>
              <a:latin typeface="Avenir"/>
              <a:ea typeface="Avenir"/>
              <a:cs typeface="Avenir"/>
              <a:sym typeface="Avenir"/>
            </a:endParaRPr>
          </a:p>
          <a:p>
            <a:pPr marL="0" lvl="0" indent="0" algn="ctr" rtl="0">
              <a:spcBef>
                <a:spcPts val="0"/>
              </a:spcBef>
              <a:spcAft>
                <a:spcPts val="0"/>
              </a:spcAft>
              <a:buNone/>
            </a:pPr>
            <a:r>
              <a:rPr lang="en-US" sz="1300" b="1">
                <a:latin typeface="Avenir"/>
                <a:ea typeface="Avenir"/>
                <a:cs typeface="Avenir"/>
                <a:sym typeface="Avenir"/>
              </a:rPr>
              <a:t>eGFR &lt; 60 for </a:t>
            </a:r>
            <a:r>
              <a:rPr lang="en-US" sz="1300" b="1" u="sng">
                <a:latin typeface="Avenir"/>
                <a:ea typeface="Avenir"/>
                <a:cs typeface="Avenir"/>
                <a:sym typeface="Avenir"/>
              </a:rPr>
              <a:t>&gt;</a:t>
            </a:r>
            <a:r>
              <a:rPr lang="en-US" sz="1300" b="1">
                <a:latin typeface="Avenir"/>
                <a:ea typeface="Avenir"/>
                <a:cs typeface="Avenir"/>
                <a:sym typeface="Avenir"/>
              </a:rPr>
              <a:t> 3 months</a:t>
            </a:r>
            <a:endParaRPr sz="1300" b="1">
              <a:latin typeface="Avenir"/>
              <a:ea typeface="Avenir"/>
              <a:cs typeface="Avenir"/>
              <a:sym typeface="Avenir"/>
            </a:endParaRPr>
          </a:p>
        </p:txBody>
      </p:sp>
      <p:pic>
        <p:nvPicPr>
          <p:cNvPr id="184" name="Google Shape;184;p14"/>
          <p:cNvPicPr preferRelativeResize="0"/>
          <p:nvPr/>
        </p:nvPicPr>
        <p:blipFill>
          <a:blip r:embed="rId7">
            <a:alphaModFix/>
          </a:blip>
          <a:stretch>
            <a:fillRect/>
          </a:stretch>
        </p:blipFill>
        <p:spPr>
          <a:xfrm>
            <a:off x="2723000" y="4451375"/>
            <a:ext cx="528000" cy="528000"/>
          </a:xfrm>
          <a:prstGeom prst="rect">
            <a:avLst/>
          </a:prstGeom>
          <a:noFill/>
          <a:ln>
            <a:noFill/>
          </a:ln>
        </p:spPr>
      </p:pic>
      <p:pic>
        <p:nvPicPr>
          <p:cNvPr id="185" name="Google Shape;185;p14"/>
          <p:cNvPicPr preferRelativeResize="0"/>
          <p:nvPr/>
        </p:nvPicPr>
        <p:blipFill>
          <a:blip r:embed="rId8">
            <a:alphaModFix/>
          </a:blip>
          <a:stretch>
            <a:fillRect/>
          </a:stretch>
        </p:blipFill>
        <p:spPr>
          <a:xfrm>
            <a:off x="2695421" y="2177725"/>
            <a:ext cx="583150" cy="583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body" idx="1"/>
          </p:nvPr>
        </p:nvSpPr>
        <p:spPr>
          <a:xfrm>
            <a:off x="1801475" y="2420200"/>
            <a:ext cx="3902400" cy="3682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a:latin typeface="Playfair Display Medium"/>
                <a:ea typeface="Playfair Display Medium"/>
                <a:cs typeface="Playfair Display Medium"/>
                <a:sym typeface="Playfair Display Medium"/>
              </a:rPr>
              <a:t>Traditional Approach</a:t>
            </a:r>
            <a:endParaRPr>
              <a:latin typeface="Playfair Display Medium"/>
              <a:ea typeface="Playfair Display Medium"/>
              <a:cs typeface="Playfair Display Medium"/>
              <a:sym typeface="Playfair Display Medium"/>
            </a:endParaRPr>
          </a:p>
          <a:p>
            <a:pPr marL="0" lvl="0" indent="0" algn="l" rtl="0">
              <a:lnSpc>
                <a:spcPct val="100000"/>
              </a:lnSpc>
              <a:spcBef>
                <a:spcPts val="1000"/>
              </a:spcBef>
              <a:spcAft>
                <a:spcPts val="0"/>
              </a:spcAft>
              <a:buClr>
                <a:schemeClr val="dk1"/>
              </a:buClr>
              <a:buSzPts val="1100"/>
              <a:buFont typeface="Arial"/>
              <a:buNone/>
            </a:pPr>
            <a:r>
              <a:rPr lang="en-US" sz="1400">
                <a:solidFill>
                  <a:schemeClr val="lt1"/>
                </a:solidFill>
                <a:latin typeface="Verdana"/>
                <a:ea typeface="Verdana"/>
                <a:cs typeface="Verdana"/>
                <a:sym typeface="Verdana"/>
              </a:rPr>
              <a:t>🩸 </a:t>
            </a:r>
            <a:r>
              <a:rPr lang="en-US" sz="1400"/>
              <a:t>Single eGFR measurement</a:t>
            </a:r>
            <a:endParaRPr sz="1400"/>
          </a:p>
          <a:p>
            <a:pPr marL="0" lvl="0" indent="0" algn="l" rtl="0">
              <a:lnSpc>
                <a:spcPct val="100000"/>
              </a:lnSpc>
              <a:spcBef>
                <a:spcPts val="1000"/>
              </a:spcBef>
              <a:spcAft>
                <a:spcPts val="0"/>
              </a:spcAft>
              <a:buClr>
                <a:schemeClr val="dk1"/>
              </a:buClr>
              <a:buSzPts val="1100"/>
              <a:buFont typeface="Arial"/>
              <a:buNone/>
            </a:pPr>
            <a:r>
              <a:rPr lang="en-US" sz="1400">
                <a:solidFill>
                  <a:schemeClr val="lt1"/>
                </a:solidFill>
                <a:latin typeface="Verdana"/>
                <a:ea typeface="Verdana"/>
                <a:cs typeface="Verdana"/>
                <a:sym typeface="Verdana"/>
              </a:rPr>
              <a:t>⏱️ </a:t>
            </a:r>
            <a:r>
              <a:rPr lang="en-US" sz="1400"/>
              <a:t>Reactive, diagnosis after symptomatic</a:t>
            </a:r>
            <a:endParaRPr sz="1400"/>
          </a:p>
          <a:p>
            <a:pPr marL="0" lvl="0" indent="0" algn="l" rtl="0">
              <a:lnSpc>
                <a:spcPct val="100000"/>
              </a:lnSpc>
              <a:spcBef>
                <a:spcPts val="1000"/>
              </a:spcBef>
              <a:spcAft>
                <a:spcPts val="0"/>
              </a:spcAft>
              <a:buClr>
                <a:schemeClr val="dk1"/>
              </a:buClr>
              <a:buSzPts val="1100"/>
              <a:buFont typeface="Arial"/>
              <a:buNone/>
            </a:pPr>
            <a:r>
              <a:rPr lang="en-US" sz="1400">
                <a:solidFill>
                  <a:schemeClr val="lt1"/>
                </a:solidFill>
                <a:latin typeface="Verdana"/>
                <a:ea typeface="Verdana"/>
                <a:cs typeface="Verdana"/>
                <a:sym typeface="Verdana"/>
              </a:rPr>
              <a:t>📋 </a:t>
            </a:r>
            <a:r>
              <a:rPr lang="en-US" sz="1400"/>
              <a:t>Limited variables assessed in isolation</a:t>
            </a:r>
            <a:endParaRPr sz="1400">
              <a:solidFill>
                <a:srgbClr val="FFFFFF"/>
              </a:solidFill>
              <a:latin typeface="Verdana"/>
              <a:ea typeface="Verdana"/>
              <a:cs typeface="Verdana"/>
              <a:sym typeface="Verdana"/>
            </a:endParaRPr>
          </a:p>
          <a:p>
            <a:pPr marL="0" lvl="0" indent="0" algn="l" rtl="0">
              <a:lnSpc>
                <a:spcPct val="100000"/>
              </a:lnSpc>
              <a:spcBef>
                <a:spcPts val="1000"/>
              </a:spcBef>
              <a:spcAft>
                <a:spcPts val="0"/>
              </a:spcAft>
              <a:buClr>
                <a:schemeClr val="dk1"/>
              </a:buClr>
              <a:buSzPts val="1100"/>
              <a:buFont typeface="Arial"/>
              <a:buNone/>
            </a:pPr>
            <a:r>
              <a:rPr lang="en-US" sz="1400">
                <a:solidFill>
                  <a:schemeClr val="lt1"/>
                </a:solidFill>
                <a:latin typeface="Verdana"/>
                <a:ea typeface="Verdana"/>
                <a:cs typeface="Verdana"/>
                <a:sym typeface="Verdana"/>
              </a:rPr>
              <a:t>🚨 </a:t>
            </a:r>
            <a:r>
              <a:rPr lang="en-US" sz="1400"/>
              <a:t>Late-stage detection</a:t>
            </a:r>
            <a:endParaRPr sz="1400"/>
          </a:p>
          <a:p>
            <a:pPr marL="0" lvl="0" indent="0" algn="l" rtl="0">
              <a:lnSpc>
                <a:spcPct val="100000"/>
              </a:lnSpc>
              <a:spcBef>
                <a:spcPts val="1000"/>
              </a:spcBef>
              <a:spcAft>
                <a:spcPts val="0"/>
              </a:spcAft>
              <a:buClr>
                <a:schemeClr val="dk1"/>
              </a:buClr>
              <a:buSzPts val="1100"/>
              <a:buFont typeface="Arial"/>
              <a:buNone/>
            </a:pPr>
            <a:r>
              <a:rPr lang="en-US" sz="1400"/>
              <a:t>🧍‍♂️ One-size-fits-all thresholds &amp; treatment</a:t>
            </a:r>
            <a:endParaRPr sz="1400"/>
          </a:p>
          <a:p>
            <a:pPr marL="0" lvl="0" indent="0" algn="l" rtl="0">
              <a:lnSpc>
                <a:spcPct val="100000"/>
              </a:lnSpc>
              <a:spcBef>
                <a:spcPts val="1000"/>
              </a:spcBef>
              <a:spcAft>
                <a:spcPts val="0"/>
              </a:spcAft>
              <a:buClr>
                <a:schemeClr val="dk1"/>
              </a:buClr>
              <a:buSzPts val="1100"/>
              <a:buFont typeface="Arial"/>
              <a:buNone/>
            </a:pPr>
            <a:r>
              <a:rPr lang="en-US" sz="1400">
                <a:solidFill>
                  <a:srgbClr val="BFBFBF"/>
                </a:solidFill>
                <a:latin typeface="Roboto"/>
                <a:ea typeface="Roboto"/>
                <a:cs typeface="Roboto"/>
                <a:sym typeface="Roboto"/>
              </a:rPr>
              <a:t>🧪</a:t>
            </a:r>
            <a:r>
              <a:rPr lang="en-US" sz="1400">
                <a:solidFill>
                  <a:schemeClr val="lt1"/>
                </a:solidFill>
                <a:latin typeface="Verdana"/>
                <a:ea typeface="Verdana"/>
                <a:cs typeface="Verdana"/>
                <a:sym typeface="Verdana"/>
              </a:rPr>
              <a:t> </a:t>
            </a:r>
            <a:r>
              <a:rPr lang="en-US" sz="1400"/>
              <a:t>Stage 3-5 CKD</a:t>
            </a:r>
            <a:endParaRPr sz="1400"/>
          </a:p>
          <a:p>
            <a:pPr marL="0" lvl="0" indent="0" algn="l" rtl="0">
              <a:lnSpc>
                <a:spcPct val="100000"/>
              </a:lnSpc>
              <a:spcBef>
                <a:spcPts val="1000"/>
              </a:spcBef>
              <a:spcAft>
                <a:spcPts val="0"/>
              </a:spcAft>
              <a:buClr>
                <a:schemeClr val="dk1"/>
              </a:buClr>
              <a:buSzPts val="1100"/>
              <a:buFont typeface="Arial"/>
              <a:buNone/>
            </a:pPr>
            <a:endParaRPr sz="600"/>
          </a:p>
          <a:p>
            <a:pPr marL="0" lvl="0" indent="0" algn="l" rtl="0">
              <a:lnSpc>
                <a:spcPct val="100000"/>
              </a:lnSpc>
              <a:spcBef>
                <a:spcPts val="0"/>
              </a:spcBef>
              <a:spcAft>
                <a:spcPts val="0"/>
              </a:spcAft>
              <a:buNone/>
            </a:pPr>
            <a:r>
              <a:rPr lang="en-US" sz="1700">
                <a:latin typeface="Playfair Display Medium"/>
                <a:ea typeface="Playfair Display Medium"/>
                <a:cs typeface="Playfair Display Medium"/>
                <a:sym typeface="Playfair Display Medium"/>
              </a:rPr>
              <a:t>Detected when eGFR &lt; 60 </a:t>
            </a:r>
            <a:r>
              <a:rPr lang="en-US" sz="1700" u="sng">
                <a:latin typeface="Playfair Display Medium"/>
                <a:ea typeface="Playfair Display Medium"/>
                <a:cs typeface="Playfair Display Medium"/>
                <a:sym typeface="Playfair Display Medium"/>
              </a:rPr>
              <a:t>&gt;</a:t>
            </a:r>
            <a:r>
              <a:rPr lang="en-US" sz="1700">
                <a:latin typeface="Playfair Display Medium"/>
                <a:ea typeface="Playfair Display Medium"/>
                <a:cs typeface="Playfair Display Medium"/>
                <a:sym typeface="Playfair Display Medium"/>
              </a:rPr>
              <a:t> 3 months</a:t>
            </a:r>
            <a:endParaRPr sz="1700">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r>
              <a:rPr lang="en-US" sz="1200"/>
              <a:t>*eGFR is often simplified to patients as a percentage of kidney function for easier communication.</a:t>
            </a:r>
            <a:endParaRPr sz="1700">
              <a:latin typeface="Playfair Display Medium"/>
              <a:ea typeface="Playfair Display Medium"/>
              <a:cs typeface="Playfair Display Medium"/>
              <a:sym typeface="Playfair Display Medium"/>
            </a:endParaRPr>
          </a:p>
        </p:txBody>
      </p:sp>
      <p:sp>
        <p:nvSpPr>
          <p:cNvPr id="191" name="Google Shape;191;p15"/>
          <p:cNvSpPr txBox="1">
            <a:spLocks noGrp="1"/>
          </p:cNvSpPr>
          <p:nvPr>
            <p:ph type="title"/>
          </p:nvPr>
        </p:nvSpPr>
        <p:spPr>
          <a:xfrm>
            <a:off x="525717" y="1"/>
            <a:ext cx="10077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latin typeface="Playfair Display"/>
                <a:ea typeface="Playfair Display"/>
                <a:cs typeface="Playfair Display"/>
                <a:sym typeface="Playfair Display"/>
              </a:rPr>
              <a:t>The Role of Predictive Modeling</a:t>
            </a:r>
            <a:endParaRPr>
              <a:latin typeface="Playfair Display"/>
              <a:ea typeface="Playfair Display"/>
              <a:cs typeface="Playfair Display"/>
              <a:sym typeface="Playfair Display"/>
            </a:endParaRPr>
          </a:p>
        </p:txBody>
      </p:sp>
      <p:sp>
        <p:nvSpPr>
          <p:cNvPr id="192" name="Google Shape;192;p15"/>
          <p:cNvSpPr txBox="1">
            <a:spLocks noGrp="1"/>
          </p:cNvSpPr>
          <p:nvPr>
            <p:ph type="body" idx="1"/>
          </p:nvPr>
        </p:nvSpPr>
        <p:spPr>
          <a:xfrm>
            <a:off x="6488125" y="2420200"/>
            <a:ext cx="3902400" cy="3682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a:latin typeface="Playfair Display Medium"/>
                <a:ea typeface="Playfair Display Medium"/>
                <a:cs typeface="Playfair Display Medium"/>
                <a:sym typeface="Playfair Display Medium"/>
              </a:rPr>
              <a:t>Machine Learning Approach</a:t>
            </a:r>
            <a:endParaRPr>
              <a:latin typeface="Playfair Display Medium"/>
              <a:ea typeface="Playfair Display Medium"/>
              <a:cs typeface="Playfair Display Medium"/>
              <a:sym typeface="Playfair Display Medium"/>
            </a:endParaRPr>
          </a:p>
          <a:p>
            <a:pPr marL="0" lvl="0" indent="0" algn="l" rtl="0">
              <a:lnSpc>
                <a:spcPct val="100000"/>
              </a:lnSpc>
              <a:spcBef>
                <a:spcPts val="1000"/>
              </a:spcBef>
              <a:spcAft>
                <a:spcPts val="0"/>
              </a:spcAft>
              <a:buClr>
                <a:schemeClr val="dk1"/>
              </a:buClr>
              <a:buSzPts val="1100"/>
              <a:buFont typeface="Arial"/>
              <a:buNone/>
            </a:pPr>
            <a:r>
              <a:rPr lang="en-US" sz="1400">
                <a:solidFill>
                  <a:srgbClr val="FFFFFF"/>
                </a:solidFill>
                <a:latin typeface="Verdana"/>
                <a:ea typeface="Verdana"/>
                <a:cs typeface="Verdana"/>
                <a:sym typeface="Verdana"/>
              </a:rPr>
              <a:t>👤 </a:t>
            </a:r>
            <a:r>
              <a:rPr lang="en-US" sz="1400"/>
              <a:t>Age &amp; Demographics</a:t>
            </a:r>
            <a:endParaRPr sz="1400"/>
          </a:p>
          <a:p>
            <a:pPr marL="0" lvl="0" indent="0" algn="l" rtl="0">
              <a:lnSpc>
                <a:spcPct val="100000"/>
              </a:lnSpc>
              <a:spcBef>
                <a:spcPts val="1000"/>
              </a:spcBef>
              <a:spcAft>
                <a:spcPts val="0"/>
              </a:spcAft>
              <a:buClr>
                <a:schemeClr val="dk1"/>
              </a:buClr>
              <a:buSzPts val="1100"/>
              <a:buFont typeface="Arial"/>
              <a:buNone/>
            </a:pPr>
            <a:r>
              <a:rPr lang="en-US" sz="1400">
                <a:solidFill>
                  <a:srgbClr val="FFFFFF"/>
                </a:solidFill>
                <a:latin typeface="Verdana"/>
                <a:ea typeface="Verdana"/>
                <a:cs typeface="Verdana"/>
                <a:sym typeface="Verdana"/>
              </a:rPr>
              <a:t>❤️ </a:t>
            </a:r>
            <a:r>
              <a:rPr lang="en-US" sz="1400"/>
              <a:t>Vital Signs</a:t>
            </a:r>
            <a:endParaRPr sz="1400"/>
          </a:p>
          <a:p>
            <a:pPr marL="0" lvl="0" indent="0" algn="l" rtl="0">
              <a:lnSpc>
                <a:spcPct val="100000"/>
              </a:lnSpc>
              <a:spcBef>
                <a:spcPts val="1000"/>
              </a:spcBef>
              <a:spcAft>
                <a:spcPts val="0"/>
              </a:spcAft>
              <a:buClr>
                <a:schemeClr val="dk1"/>
              </a:buClr>
              <a:buSzPts val="1100"/>
              <a:buFont typeface="Arial"/>
              <a:buNone/>
            </a:pPr>
            <a:r>
              <a:rPr lang="en-US" sz="1400">
                <a:solidFill>
                  <a:srgbClr val="FFFFFF"/>
                </a:solidFill>
                <a:latin typeface="Verdana"/>
                <a:ea typeface="Verdana"/>
                <a:cs typeface="Verdana"/>
                <a:sym typeface="Verdana"/>
              </a:rPr>
              <a:t>🧪 </a:t>
            </a:r>
            <a:r>
              <a:rPr lang="en-US" sz="1400"/>
              <a:t>Metabolic Panel</a:t>
            </a:r>
            <a:endParaRPr sz="1400"/>
          </a:p>
          <a:p>
            <a:pPr marL="0" lvl="0" indent="0" algn="l" rtl="0">
              <a:lnSpc>
                <a:spcPct val="100000"/>
              </a:lnSpc>
              <a:spcBef>
                <a:spcPts val="1000"/>
              </a:spcBef>
              <a:spcAft>
                <a:spcPts val="0"/>
              </a:spcAft>
              <a:buClr>
                <a:schemeClr val="dk1"/>
              </a:buClr>
              <a:buSzPts val="1100"/>
              <a:buFont typeface="Arial"/>
              <a:buNone/>
            </a:pPr>
            <a:r>
              <a:rPr lang="en-US" sz="1400">
                <a:solidFill>
                  <a:srgbClr val="FFFFFF"/>
                </a:solidFill>
                <a:latin typeface="Verdana"/>
                <a:ea typeface="Verdana"/>
                <a:cs typeface="Verdana"/>
                <a:sym typeface="Verdana"/>
              </a:rPr>
              <a:t>🩸 </a:t>
            </a:r>
            <a:r>
              <a:rPr lang="en-US" sz="1400"/>
              <a:t>Complete Blood Count</a:t>
            </a:r>
            <a:endParaRPr sz="1400"/>
          </a:p>
          <a:p>
            <a:pPr marL="0" lvl="0" indent="0" algn="l" rtl="0">
              <a:lnSpc>
                <a:spcPct val="100000"/>
              </a:lnSpc>
              <a:spcBef>
                <a:spcPts val="1000"/>
              </a:spcBef>
              <a:spcAft>
                <a:spcPts val="0"/>
              </a:spcAft>
              <a:buClr>
                <a:schemeClr val="dk1"/>
              </a:buClr>
              <a:buSzPts val="1100"/>
              <a:buFont typeface="Arial"/>
              <a:buNone/>
            </a:pPr>
            <a:r>
              <a:rPr lang="en-US" sz="1400">
                <a:solidFill>
                  <a:srgbClr val="FFFFFF"/>
                </a:solidFill>
                <a:latin typeface="Verdana"/>
                <a:ea typeface="Verdana"/>
                <a:cs typeface="Verdana"/>
                <a:sym typeface="Verdana"/>
              </a:rPr>
              <a:t>💧 </a:t>
            </a:r>
            <a:r>
              <a:rPr lang="en-US" sz="1400"/>
              <a:t>Urinalysis</a:t>
            </a:r>
            <a:endParaRPr sz="1400"/>
          </a:p>
          <a:p>
            <a:pPr marL="0" lvl="0" indent="0" algn="l" rtl="0">
              <a:lnSpc>
                <a:spcPct val="100000"/>
              </a:lnSpc>
              <a:spcBef>
                <a:spcPts val="1000"/>
              </a:spcBef>
              <a:spcAft>
                <a:spcPts val="0"/>
              </a:spcAft>
              <a:buClr>
                <a:schemeClr val="dk1"/>
              </a:buClr>
              <a:buSzPts val="1100"/>
              <a:buFont typeface="Arial"/>
              <a:buNone/>
            </a:pPr>
            <a:r>
              <a:rPr lang="en-US" sz="1400">
                <a:solidFill>
                  <a:srgbClr val="FFFFFF"/>
                </a:solidFill>
                <a:latin typeface="Verdana"/>
                <a:ea typeface="Verdana"/>
                <a:cs typeface="Verdana"/>
                <a:sym typeface="Verdana"/>
              </a:rPr>
              <a:t>🔗 </a:t>
            </a:r>
            <a:r>
              <a:rPr lang="en-US" sz="1400"/>
              <a:t>Stage 1-2 CKD</a:t>
            </a:r>
            <a:endParaRPr sz="1400"/>
          </a:p>
          <a:p>
            <a:pPr marL="0" lvl="0" indent="0" algn="l" rtl="0">
              <a:lnSpc>
                <a:spcPct val="100000"/>
              </a:lnSpc>
              <a:spcBef>
                <a:spcPts val="1000"/>
              </a:spcBef>
              <a:spcAft>
                <a:spcPts val="0"/>
              </a:spcAft>
              <a:buClr>
                <a:schemeClr val="dk1"/>
              </a:buClr>
              <a:buSzPts val="1100"/>
              <a:buFont typeface="Arial"/>
              <a:buNone/>
            </a:pPr>
            <a:endParaRPr sz="600"/>
          </a:p>
          <a:p>
            <a:pPr marL="0" lvl="0" indent="0" algn="l" rtl="0">
              <a:lnSpc>
                <a:spcPct val="100000"/>
              </a:lnSpc>
              <a:spcBef>
                <a:spcPts val="0"/>
              </a:spcBef>
              <a:spcAft>
                <a:spcPts val="0"/>
              </a:spcAft>
              <a:buNone/>
            </a:pPr>
            <a:r>
              <a:rPr lang="en-US" sz="1700">
                <a:latin typeface="Playfair Display Medium"/>
                <a:ea typeface="Playfair Display Medium"/>
                <a:cs typeface="Playfair Display Medium"/>
                <a:sym typeface="Playfair Display Medium"/>
              </a:rPr>
              <a:t>Comprehensive + Early prediction</a:t>
            </a:r>
            <a:endParaRPr sz="1700">
              <a:latin typeface="Playfair Display Medium"/>
              <a:ea typeface="Playfair Display Medium"/>
              <a:cs typeface="Playfair Display Medium"/>
              <a:sym typeface="Playfair Display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6"/>
          <p:cNvSpPr/>
          <p:nvPr/>
        </p:nvSpPr>
        <p:spPr>
          <a:xfrm>
            <a:off x="3476438" y="4240525"/>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FFFF"/>
                </a:solidFill>
                <a:latin typeface="Verdana"/>
                <a:ea typeface="Verdana"/>
                <a:cs typeface="Verdana"/>
                <a:sym typeface="Verdana"/>
              </a:rPr>
              <a:t>⏳</a:t>
            </a: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SLOW PROGRESSION</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Delay time until dialysis or transplant needed, waitlist</a:t>
            </a:r>
            <a:endParaRPr b="1">
              <a:latin typeface="Avenir"/>
              <a:ea typeface="Avenir"/>
              <a:cs typeface="Avenir"/>
              <a:sym typeface="Avenir"/>
            </a:endParaRPr>
          </a:p>
        </p:txBody>
      </p:sp>
      <p:sp>
        <p:nvSpPr>
          <p:cNvPr id="198" name="Google Shape;198;p16"/>
          <p:cNvSpPr txBox="1">
            <a:spLocks noGrp="1"/>
          </p:cNvSpPr>
          <p:nvPr>
            <p:ph type="title"/>
          </p:nvPr>
        </p:nvSpPr>
        <p:spPr>
          <a:xfrm>
            <a:off x="525717" y="1"/>
            <a:ext cx="10077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latin typeface="Playfair Display"/>
                <a:ea typeface="Playfair Display"/>
                <a:cs typeface="Playfair Display"/>
                <a:sym typeface="Playfair Display"/>
              </a:rPr>
              <a:t>The Benefits of Earlier CKD Detection</a:t>
            </a:r>
            <a:endParaRPr sz="2850" i="0">
              <a:latin typeface="Playfair Display"/>
              <a:ea typeface="Playfair Display"/>
              <a:cs typeface="Playfair Display"/>
              <a:sym typeface="Playfair Display"/>
            </a:endParaRPr>
          </a:p>
        </p:txBody>
      </p:sp>
      <p:sp>
        <p:nvSpPr>
          <p:cNvPr id="199" name="Google Shape;199;p16"/>
          <p:cNvSpPr/>
          <p:nvPr/>
        </p:nvSpPr>
        <p:spPr>
          <a:xfrm>
            <a:off x="3518613" y="2022025"/>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FFFF"/>
                </a:solidFill>
                <a:latin typeface="Verdana"/>
                <a:ea typeface="Verdana"/>
                <a:cs typeface="Verdana"/>
                <a:sym typeface="Verdana"/>
              </a:rPr>
              <a:t>🎯</a:t>
            </a: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TIMELY CARE</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Proactive treatment and lifestyle intervention</a:t>
            </a:r>
            <a:endParaRPr b="1">
              <a:latin typeface="Avenir"/>
              <a:ea typeface="Avenir"/>
              <a:cs typeface="Avenir"/>
              <a:sym typeface="Avenir"/>
            </a:endParaRPr>
          </a:p>
        </p:txBody>
      </p:sp>
      <p:sp>
        <p:nvSpPr>
          <p:cNvPr id="200" name="Google Shape;200;p16"/>
          <p:cNvSpPr/>
          <p:nvPr/>
        </p:nvSpPr>
        <p:spPr>
          <a:xfrm>
            <a:off x="6269113" y="2022025"/>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FFFF"/>
                </a:solidFill>
                <a:latin typeface="Verdana"/>
                <a:ea typeface="Verdana"/>
                <a:cs typeface="Verdana"/>
                <a:sym typeface="Verdana"/>
              </a:rPr>
              <a:t>💊</a:t>
            </a: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BETTER MANAGEMENT</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Personalized treatment plans based on risk profile</a:t>
            </a:r>
            <a:endParaRPr b="1">
              <a:latin typeface="Avenir"/>
              <a:ea typeface="Avenir"/>
              <a:cs typeface="Avenir"/>
              <a:sym typeface="Avenir"/>
            </a:endParaRPr>
          </a:p>
        </p:txBody>
      </p:sp>
      <p:sp>
        <p:nvSpPr>
          <p:cNvPr id="201" name="Google Shape;201;p16"/>
          <p:cNvSpPr/>
          <p:nvPr/>
        </p:nvSpPr>
        <p:spPr>
          <a:xfrm>
            <a:off x="6269113" y="4240525"/>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FFFF"/>
                </a:solidFill>
                <a:latin typeface="Verdana"/>
                <a:ea typeface="Verdana"/>
                <a:cs typeface="Verdana"/>
                <a:sym typeface="Verdana"/>
              </a:rPr>
              <a:t>❤️</a:t>
            </a: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QUALITY OF LIFE</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Maintain normal life longer with early intervention</a:t>
            </a:r>
            <a:endParaRPr b="1">
              <a:latin typeface="Avenir"/>
              <a:ea typeface="Avenir"/>
              <a:cs typeface="Avenir"/>
              <a:sym typeface="Avenir"/>
            </a:endParaRPr>
          </a:p>
        </p:txBody>
      </p:sp>
      <p:sp>
        <p:nvSpPr>
          <p:cNvPr id="202" name="Google Shape;202;p16"/>
          <p:cNvSpPr/>
          <p:nvPr/>
        </p:nvSpPr>
        <p:spPr>
          <a:xfrm>
            <a:off x="768113" y="4240525"/>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FFFF"/>
                </a:solidFill>
                <a:latin typeface="Verdana"/>
                <a:ea typeface="Verdana"/>
                <a:cs typeface="Verdana"/>
                <a:sym typeface="Verdana"/>
              </a:rPr>
              <a:t>🏥</a:t>
            </a: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REDUCED BURDEN</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Lower healthcare costs and hospital admissions</a:t>
            </a:r>
            <a:endParaRPr sz="1300" b="1">
              <a:latin typeface="Avenir"/>
              <a:ea typeface="Avenir"/>
              <a:cs typeface="Avenir"/>
              <a:sym typeface="Avenir"/>
            </a:endParaRPr>
          </a:p>
        </p:txBody>
      </p:sp>
      <p:sp>
        <p:nvSpPr>
          <p:cNvPr id="203" name="Google Shape;203;p16"/>
          <p:cNvSpPr/>
          <p:nvPr/>
        </p:nvSpPr>
        <p:spPr>
          <a:xfrm>
            <a:off x="768125" y="2022025"/>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FFFF"/>
                </a:solidFill>
                <a:latin typeface="Verdana"/>
                <a:ea typeface="Verdana"/>
                <a:cs typeface="Verdana"/>
                <a:sym typeface="Verdana"/>
              </a:rPr>
              <a:t>⏰</a:t>
            </a:r>
            <a:endParaRPr sz="3000">
              <a:latin typeface="Avenir"/>
              <a:ea typeface="Avenir"/>
              <a:cs typeface="Avenir"/>
              <a:sym typeface="Avenir"/>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EARLIER DETECTION</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Predict CKD risk years before traditional methods</a:t>
            </a:r>
            <a:endParaRPr>
              <a:latin typeface="Avenir"/>
              <a:ea typeface="Avenir"/>
              <a:cs typeface="Avenir"/>
              <a:sym typeface="Avenir"/>
            </a:endParaRPr>
          </a:p>
        </p:txBody>
      </p:sp>
      <p:sp>
        <p:nvSpPr>
          <p:cNvPr id="204" name="Google Shape;204;p16"/>
          <p:cNvSpPr txBox="1">
            <a:spLocks noGrp="1"/>
          </p:cNvSpPr>
          <p:nvPr>
            <p:ph type="body" idx="1"/>
          </p:nvPr>
        </p:nvSpPr>
        <p:spPr>
          <a:xfrm>
            <a:off x="8910950" y="2022025"/>
            <a:ext cx="2803800" cy="4023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None/>
            </a:pPr>
            <a:r>
              <a:rPr lang="en-US" sz="1400" b="1">
                <a:solidFill>
                  <a:srgbClr val="38761D"/>
                </a:solidFill>
                <a:latin typeface="Playfair Display"/>
                <a:ea typeface="Playfair Display"/>
                <a:cs typeface="Playfair Display"/>
                <a:sym typeface="Playfair Display"/>
              </a:rPr>
              <a:t>Preventative Action</a:t>
            </a:r>
            <a:endParaRPr sz="1400" b="1">
              <a:solidFill>
                <a:srgbClr val="38761D"/>
              </a:solidFill>
              <a:latin typeface="Playfair Display"/>
              <a:ea typeface="Playfair Display"/>
              <a:cs typeface="Playfair Display"/>
              <a:sym typeface="Playfair Display"/>
            </a:endParaRPr>
          </a:p>
          <a:p>
            <a:pPr marL="0" lvl="0" indent="0" algn="ctr" rtl="0">
              <a:lnSpc>
                <a:spcPct val="100000"/>
              </a:lnSpc>
              <a:spcBef>
                <a:spcPts val="0"/>
              </a:spcBef>
              <a:spcAft>
                <a:spcPts val="0"/>
              </a:spcAft>
              <a:buNone/>
            </a:pPr>
            <a:r>
              <a:rPr lang="en-US" sz="1200"/>
              <a:t>Lifestyle changes, monitoring</a:t>
            </a:r>
            <a:endParaRPr sz="1200"/>
          </a:p>
          <a:p>
            <a:pPr marL="0" lvl="0" indent="0" algn="ctr" rtl="0">
              <a:lnSpc>
                <a:spcPct val="100000"/>
              </a:lnSpc>
              <a:spcBef>
                <a:spcPts val="0"/>
              </a:spcBef>
              <a:spcAft>
                <a:spcPts val="0"/>
              </a:spcAft>
              <a:buNone/>
            </a:pPr>
            <a:r>
              <a:rPr lang="en-US" sz="1200">
                <a:solidFill>
                  <a:srgbClr val="990000"/>
                </a:solidFill>
                <a:latin typeface="Playfair Display"/>
                <a:ea typeface="Playfair Display"/>
                <a:cs typeface="Playfair Display"/>
                <a:sym typeface="Playfair Display"/>
              </a:rPr>
              <a:t>Slow progression</a:t>
            </a:r>
            <a:endParaRPr sz="1200">
              <a:solidFill>
                <a:srgbClr val="990000"/>
              </a:solidFill>
              <a:latin typeface="Playfair Display"/>
              <a:ea typeface="Playfair Display"/>
              <a:cs typeface="Playfair Display"/>
              <a:sym typeface="Playfair Display"/>
            </a:endParaRPr>
          </a:p>
          <a:p>
            <a:pPr marL="0" lvl="0" indent="0" algn="l" rtl="0">
              <a:lnSpc>
                <a:spcPct val="100000"/>
              </a:lnSpc>
              <a:spcBef>
                <a:spcPts val="0"/>
              </a:spcBef>
              <a:spcAft>
                <a:spcPts val="0"/>
              </a:spcAft>
              <a:buNone/>
            </a:pPr>
            <a:endParaRPr sz="1200">
              <a:solidFill>
                <a:srgbClr val="741B47"/>
              </a:solidFill>
              <a:latin typeface="Playfair Display"/>
              <a:ea typeface="Playfair Display"/>
              <a:cs typeface="Playfair Display"/>
              <a:sym typeface="Playfair Display"/>
            </a:endParaRPr>
          </a:p>
          <a:p>
            <a:pPr marL="0" lvl="0" indent="0" algn="ctr" rtl="0">
              <a:lnSpc>
                <a:spcPct val="100000"/>
              </a:lnSpc>
              <a:spcBef>
                <a:spcPts val="0"/>
              </a:spcBef>
              <a:spcAft>
                <a:spcPts val="0"/>
              </a:spcAft>
              <a:buNone/>
            </a:pPr>
            <a:endParaRPr sz="1200"/>
          </a:p>
          <a:p>
            <a:pPr marL="0" lvl="0" indent="0" algn="ctr" rtl="0">
              <a:lnSpc>
                <a:spcPct val="100000"/>
              </a:lnSpc>
              <a:spcBef>
                <a:spcPts val="0"/>
              </a:spcBef>
              <a:spcAft>
                <a:spcPts val="0"/>
              </a:spcAft>
              <a:buNone/>
            </a:pPr>
            <a:r>
              <a:rPr lang="en-US" sz="1400" b="1">
                <a:solidFill>
                  <a:srgbClr val="38761D"/>
                </a:solidFill>
                <a:latin typeface="Playfair Display"/>
                <a:ea typeface="Playfair Display"/>
                <a:cs typeface="Playfair Display"/>
                <a:sym typeface="Playfair Display"/>
              </a:rPr>
              <a:t>Better outcomes</a:t>
            </a:r>
            <a:endParaRPr sz="1400" b="1">
              <a:solidFill>
                <a:srgbClr val="38761D"/>
              </a:solidFill>
              <a:latin typeface="Playfair Display"/>
              <a:ea typeface="Playfair Display"/>
              <a:cs typeface="Playfair Display"/>
              <a:sym typeface="Playfair Display"/>
            </a:endParaRPr>
          </a:p>
          <a:p>
            <a:pPr marL="0" lvl="0" indent="0" algn="ctr" rtl="0">
              <a:lnSpc>
                <a:spcPct val="100000"/>
              </a:lnSpc>
              <a:spcBef>
                <a:spcPts val="0"/>
              </a:spcBef>
              <a:spcAft>
                <a:spcPts val="0"/>
              </a:spcAft>
              <a:buNone/>
            </a:pPr>
            <a:r>
              <a:rPr lang="en-US" sz="1200"/>
              <a:t>Delayed dialysis/transplant</a:t>
            </a:r>
            <a:endParaRPr sz="1200"/>
          </a:p>
          <a:p>
            <a:pPr marL="0" lvl="0" indent="0" algn="ctr" rtl="0">
              <a:lnSpc>
                <a:spcPct val="100000"/>
              </a:lnSpc>
              <a:spcBef>
                <a:spcPts val="0"/>
              </a:spcBef>
              <a:spcAft>
                <a:spcPts val="0"/>
              </a:spcAft>
              <a:buNone/>
            </a:pPr>
            <a:r>
              <a:rPr lang="en-US" sz="1200">
                <a:solidFill>
                  <a:srgbClr val="990000"/>
                </a:solidFill>
                <a:latin typeface="Playfair Display"/>
                <a:ea typeface="Playfair Display"/>
                <a:cs typeface="Playfair Display"/>
                <a:sym typeface="Playfair Display"/>
              </a:rPr>
              <a:t>Quality of life preserved</a:t>
            </a:r>
            <a:endParaRPr sz="1200">
              <a:solidFill>
                <a:srgbClr val="990000"/>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7"/>
          <p:cNvSpPr txBox="1">
            <a:spLocks noGrp="1"/>
          </p:cNvSpPr>
          <p:nvPr>
            <p:ph type="title"/>
          </p:nvPr>
        </p:nvSpPr>
        <p:spPr>
          <a:xfrm>
            <a:off x="525717" y="1"/>
            <a:ext cx="10077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latin typeface="Playfair Display"/>
                <a:ea typeface="Playfair Display"/>
                <a:cs typeface="Playfair Display"/>
                <a:sym typeface="Playfair Display"/>
              </a:rPr>
              <a:t>Dataset, Goal, and Success Metric</a:t>
            </a:r>
            <a:endParaRPr>
              <a:latin typeface="Playfair Display"/>
              <a:ea typeface="Playfair Display"/>
              <a:cs typeface="Playfair Display"/>
              <a:sym typeface="Playfair Display"/>
            </a:endParaRPr>
          </a:p>
        </p:txBody>
      </p:sp>
      <p:sp>
        <p:nvSpPr>
          <p:cNvPr id="210" name="Google Shape;210;p17"/>
          <p:cNvSpPr/>
          <p:nvPr/>
        </p:nvSpPr>
        <p:spPr>
          <a:xfrm>
            <a:off x="1901150" y="2803525"/>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latin typeface="Verdana"/>
                <a:ea typeface="Verdana"/>
                <a:cs typeface="Verdana"/>
                <a:sym typeface="Verdana"/>
              </a:rPr>
              <a:t>📊</a:t>
            </a:r>
            <a:endParaRPr sz="1800">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DATASET</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400 patients with and without CKD diagnosis</a:t>
            </a:r>
            <a:endParaRPr>
              <a:latin typeface="Avenir"/>
              <a:ea typeface="Avenir"/>
              <a:cs typeface="Avenir"/>
              <a:sym typeface="Avenir"/>
            </a:endParaRPr>
          </a:p>
        </p:txBody>
      </p:sp>
      <p:sp>
        <p:nvSpPr>
          <p:cNvPr id="211" name="Google Shape;211;p17"/>
          <p:cNvSpPr/>
          <p:nvPr/>
        </p:nvSpPr>
        <p:spPr>
          <a:xfrm>
            <a:off x="4847550" y="2803525"/>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latin typeface="Verdana"/>
                <a:ea typeface="Verdana"/>
                <a:cs typeface="Verdana"/>
                <a:sym typeface="Verdana"/>
              </a:rPr>
              <a:t>🎯</a:t>
            </a:r>
            <a:endParaRPr sz="1800">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GOAL</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Avenir"/>
                <a:ea typeface="Avenir"/>
                <a:cs typeface="Avenir"/>
                <a:sym typeface="Avenir"/>
              </a:rPr>
              <a:t>Predict CKD presence using </a:t>
            </a:r>
            <a:r>
              <a:rPr lang="en-US" b="1">
                <a:latin typeface="Avenir"/>
                <a:ea typeface="Avenir"/>
                <a:cs typeface="Avenir"/>
                <a:sym typeface="Avenir"/>
              </a:rPr>
              <a:t>Python + ML</a:t>
            </a:r>
            <a:endParaRPr b="1">
              <a:latin typeface="Avenir"/>
              <a:ea typeface="Avenir"/>
              <a:cs typeface="Avenir"/>
              <a:sym typeface="Avenir"/>
            </a:endParaRPr>
          </a:p>
        </p:txBody>
      </p:sp>
      <p:sp>
        <p:nvSpPr>
          <p:cNvPr id="212" name="Google Shape;212;p17"/>
          <p:cNvSpPr/>
          <p:nvPr/>
        </p:nvSpPr>
        <p:spPr>
          <a:xfrm>
            <a:off x="7793950" y="2803525"/>
            <a:ext cx="2496900" cy="180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latin typeface="Verdana"/>
                <a:ea typeface="Verdana"/>
                <a:cs typeface="Verdana"/>
                <a:sym typeface="Verdana"/>
              </a:rPr>
              <a:t>🏆</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a:latin typeface="Playfair Display Medium"/>
                <a:ea typeface="Playfair Display Medium"/>
                <a:cs typeface="Playfair Display Medium"/>
                <a:sym typeface="Playfair Display Medium"/>
              </a:rPr>
              <a:t>SUCCESS METRIC</a:t>
            </a:r>
            <a:endParaRPr>
              <a:latin typeface="Playfair Display Medium"/>
              <a:ea typeface="Playfair Display Medium"/>
              <a:cs typeface="Playfair Display Medium"/>
              <a:sym typeface="Playfair Display Medium"/>
            </a:endParaRPr>
          </a:p>
          <a:p>
            <a:pPr marL="0" lvl="0" indent="0" algn="ctr" rtl="0">
              <a:spcBef>
                <a:spcPts val="1000"/>
              </a:spcBef>
              <a:spcAft>
                <a:spcPts val="0"/>
              </a:spcAft>
              <a:buNone/>
            </a:pPr>
            <a:r>
              <a:rPr lang="en-US" b="1">
                <a:latin typeface="Avenir"/>
                <a:ea typeface="Avenir"/>
                <a:cs typeface="Avenir"/>
                <a:sym typeface="Avenir"/>
              </a:rPr>
              <a:t>Accuracy &gt; 0.90</a:t>
            </a:r>
            <a:br>
              <a:rPr lang="en-US">
                <a:latin typeface="Avenir"/>
                <a:ea typeface="Avenir"/>
                <a:cs typeface="Avenir"/>
                <a:sym typeface="Avenir"/>
              </a:rPr>
            </a:br>
            <a:r>
              <a:rPr lang="en-US">
                <a:latin typeface="Avenir"/>
                <a:ea typeface="Avenir"/>
                <a:cs typeface="Avenir"/>
                <a:sym typeface="Avenir"/>
              </a:rPr>
              <a:t>on test set</a:t>
            </a:r>
            <a:endParaRPr>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8"/>
          <p:cNvSpPr txBox="1">
            <a:spLocks noGrp="1"/>
          </p:cNvSpPr>
          <p:nvPr>
            <p:ph type="body" idx="1"/>
          </p:nvPr>
        </p:nvSpPr>
        <p:spPr>
          <a:xfrm>
            <a:off x="525727" y="1847625"/>
            <a:ext cx="5885400" cy="3549000"/>
          </a:xfrm>
          <a:prstGeom prst="rect">
            <a:avLst/>
          </a:prstGeom>
          <a:noFill/>
          <a:ln>
            <a:noFill/>
          </a:ln>
        </p:spPr>
        <p:txBody>
          <a:bodyPr spcFirstLastPara="1" wrap="square" lIns="91425" tIns="45700" rIns="91425" bIns="45700" anchor="t" anchorCtr="0">
            <a:normAutofit/>
          </a:bodyPr>
          <a:lstStyle/>
          <a:p>
            <a:pPr marL="457200" lvl="0" indent="-342900" algn="l" rtl="0">
              <a:lnSpc>
                <a:spcPct val="110000"/>
              </a:lnSpc>
              <a:spcBef>
                <a:spcPts val="0"/>
              </a:spcBef>
              <a:spcAft>
                <a:spcPts val="0"/>
              </a:spcAft>
              <a:buSzPts val="1800"/>
              <a:buChar char="●"/>
            </a:pPr>
            <a:r>
              <a:rPr lang="en-US"/>
              <a:t>24 variables</a:t>
            </a:r>
            <a:endParaRPr/>
          </a:p>
          <a:p>
            <a:pPr marL="914400" lvl="1" indent="-342900" algn="l" rtl="0">
              <a:lnSpc>
                <a:spcPct val="110000"/>
              </a:lnSpc>
              <a:spcBef>
                <a:spcPts val="0"/>
              </a:spcBef>
              <a:spcAft>
                <a:spcPts val="0"/>
              </a:spcAft>
              <a:buSzPts val="1800"/>
              <a:buChar char="○"/>
            </a:pPr>
            <a:r>
              <a:rPr lang="en-US"/>
              <a:t>14 float64</a:t>
            </a:r>
            <a:endParaRPr/>
          </a:p>
          <a:p>
            <a:pPr marL="914400" lvl="1" indent="-342900" algn="l" rtl="0">
              <a:lnSpc>
                <a:spcPct val="110000"/>
              </a:lnSpc>
              <a:spcBef>
                <a:spcPts val="0"/>
              </a:spcBef>
              <a:spcAft>
                <a:spcPts val="0"/>
              </a:spcAft>
              <a:buSzPts val="1800"/>
              <a:buChar char="○"/>
            </a:pPr>
            <a:r>
              <a:rPr lang="en-US"/>
              <a:t>11 object</a:t>
            </a:r>
            <a:endParaRPr/>
          </a:p>
          <a:p>
            <a:pPr marL="457200" lvl="0" indent="-342900" algn="l" rtl="0">
              <a:lnSpc>
                <a:spcPct val="110000"/>
              </a:lnSpc>
              <a:spcBef>
                <a:spcPts val="0"/>
              </a:spcBef>
              <a:spcAft>
                <a:spcPts val="0"/>
              </a:spcAft>
              <a:buSzPts val="1800"/>
              <a:buChar char="●"/>
            </a:pPr>
            <a:r>
              <a:rPr lang="en-US"/>
              <a:t>1 outcome variable “class”: ckd or notckd</a:t>
            </a:r>
            <a:endParaRPr/>
          </a:p>
        </p:txBody>
      </p:sp>
      <p:pic>
        <p:nvPicPr>
          <p:cNvPr id="218" name="Google Shape;218;p18"/>
          <p:cNvPicPr preferRelativeResize="0"/>
          <p:nvPr/>
        </p:nvPicPr>
        <p:blipFill>
          <a:blip r:embed="rId3">
            <a:alphaModFix/>
          </a:blip>
          <a:stretch>
            <a:fillRect/>
          </a:stretch>
        </p:blipFill>
        <p:spPr>
          <a:xfrm>
            <a:off x="7400827" y="388423"/>
            <a:ext cx="3083050" cy="6081151"/>
          </a:xfrm>
          <a:prstGeom prst="rect">
            <a:avLst/>
          </a:prstGeom>
          <a:noFill/>
          <a:ln>
            <a:noFill/>
          </a:ln>
        </p:spPr>
      </p:pic>
      <p:sp>
        <p:nvSpPr>
          <p:cNvPr id="219" name="Google Shape;219;p18"/>
          <p:cNvSpPr txBox="1">
            <a:spLocks noGrp="1"/>
          </p:cNvSpPr>
          <p:nvPr>
            <p:ph type="title"/>
          </p:nvPr>
        </p:nvSpPr>
        <p:spPr>
          <a:xfrm>
            <a:off x="525717" y="1"/>
            <a:ext cx="10077600" cy="1325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Geo"/>
              <a:buNone/>
            </a:pPr>
            <a:r>
              <a:rPr lang="en-US">
                <a:latin typeface="Playfair Display"/>
                <a:ea typeface="Playfair Display"/>
                <a:cs typeface="Playfair Display"/>
                <a:sym typeface="Playfair Display"/>
              </a:rPr>
              <a:t>Exploratory Data Analysis (EDA)</a:t>
            </a:r>
            <a:endParaRPr>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19"/>
          <p:cNvPicPr preferRelativeResize="0"/>
          <p:nvPr/>
        </p:nvPicPr>
        <p:blipFill>
          <a:blip r:embed="rId3">
            <a:alphaModFix/>
          </a:blip>
          <a:stretch>
            <a:fillRect/>
          </a:stretch>
        </p:blipFill>
        <p:spPr>
          <a:xfrm>
            <a:off x="525725" y="1755075"/>
            <a:ext cx="7709726" cy="4633275"/>
          </a:xfrm>
          <a:prstGeom prst="rect">
            <a:avLst/>
          </a:prstGeom>
          <a:noFill/>
          <a:ln>
            <a:noFill/>
          </a:ln>
        </p:spPr>
      </p:pic>
      <p:sp>
        <p:nvSpPr>
          <p:cNvPr id="225" name="Google Shape;225;p19"/>
          <p:cNvSpPr txBox="1">
            <a:spLocks noGrp="1"/>
          </p:cNvSpPr>
          <p:nvPr>
            <p:ph type="title"/>
          </p:nvPr>
        </p:nvSpPr>
        <p:spPr>
          <a:xfrm>
            <a:off x="525717" y="1"/>
            <a:ext cx="10077600" cy="1325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Geo"/>
              <a:buNone/>
            </a:pPr>
            <a:r>
              <a:rPr lang="en-US">
                <a:latin typeface="Playfair Display"/>
                <a:ea typeface="Playfair Display"/>
                <a:cs typeface="Playfair Display"/>
                <a:sym typeface="Playfair Display"/>
              </a:rPr>
              <a:t>EDA: Missing Data and Data Quality Checks</a:t>
            </a:r>
            <a:endParaRPr>
              <a:latin typeface="Playfair Display"/>
              <a:ea typeface="Playfair Display"/>
              <a:cs typeface="Playfair Display"/>
              <a:sym typeface="Playfair Display"/>
            </a:endParaRPr>
          </a:p>
        </p:txBody>
      </p:sp>
      <p:sp>
        <p:nvSpPr>
          <p:cNvPr id="226" name="Google Shape;226;p19"/>
          <p:cNvSpPr txBox="1">
            <a:spLocks noGrp="1"/>
          </p:cNvSpPr>
          <p:nvPr>
            <p:ph type="body" idx="1"/>
          </p:nvPr>
        </p:nvSpPr>
        <p:spPr>
          <a:xfrm>
            <a:off x="8814125" y="1755075"/>
            <a:ext cx="2837700" cy="46332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None/>
            </a:pPr>
            <a:r>
              <a:rPr lang="en-US"/>
              <a:t>Variables missing over 20% of values are:</a:t>
            </a:r>
            <a:endParaRPr/>
          </a:p>
          <a:p>
            <a:pPr marL="0" lvl="0" indent="0" algn="l" rtl="0">
              <a:lnSpc>
                <a:spcPct val="110000"/>
              </a:lnSpc>
              <a:spcBef>
                <a:spcPts val="1000"/>
              </a:spcBef>
              <a:spcAft>
                <a:spcPts val="0"/>
              </a:spcAft>
              <a:buNone/>
            </a:pPr>
            <a:r>
              <a:rPr lang="en-US"/>
              <a:t>(1) </a:t>
            </a:r>
            <a:r>
              <a:rPr lang="en-US" i="1"/>
              <a:t>rbc</a:t>
            </a:r>
            <a:endParaRPr i="1"/>
          </a:p>
          <a:p>
            <a:pPr marL="0" lvl="0" indent="0" algn="l" rtl="0">
              <a:lnSpc>
                <a:spcPct val="110000"/>
              </a:lnSpc>
              <a:spcBef>
                <a:spcPts val="0"/>
              </a:spcBef>
              <a:spcAft>
                <a:spcPts val="0"/>
              </a:spcAft>
              <a:buNone/>
            </a:pPr>
            <a:r>
              <a:rPr lang="en-US"/>
              <a:t>(2) </a:t>
            </a:r>
            <a:r>
              <a:rPr lang="en-US" i="1"/>
              <a:t>rbcc</a:t>
            </a:r>
            <a:endParaRPr i="1"/>
          </a:p>
          <a:p>
            <a:pPr marL="0" lvl="0" indent="0" algn="l" rtl="0">
              <a:lnSpc>
                <a:spcPct val="110000"/>
              </a:lnSpc>
              <a:spcBef>
                <a:spcPts val="0"/>
              </a:spcBef>
              <a:spcAft>
                <a:spcPts val="0"/>
              </a:spcAft>
              <a:buNone/>
            </a:pPr>
            <a:r>
              <a:rPr lang="en-US"/>
              <a:t>(3) </a:t>
            </a:r>
            <a:r>
              <a:rPr lang="en-US" i="1"/>
              <a:t>wbcc</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525717" y="1"/>
            <a:ext cx="10077600" cy="1325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Geo"/>
              <a:buNone/>
            </a:pPr>
            <a:r>
              <a:rPr lang="en-US">
                <a:latin typeface="Playfair Display"/>
                <a:ea typeface="Playfair Display"/>
                <a:cs typeface="Playfair Display"/>
                <a:sym typeface="Playfair Display"/>
              </a:rPr>
              <a:t>EDA: Distribution and Outlier Analysis</a:t>
            </a:r>
            <a:endParaRPr>
              <a:latin typeface="Playfair Display"/>
              <a:ea typeface="Playfair Display"/>
              <a:cs typeface="Playfair Display"/>
              <a:sym typeface="Playfair Display"/>
            </a:endParaRPr>
          </a:p>
        </p:txBody>
      </p:sp>
      <p:pic>
        <p:nvPicPr>
          <p:cNvPr id="232" name="Google Shape;232;p20"/>
          <p:cNvPicPr preferRelativeResize="0"/>
          <p:nvPr/>
        </p:nvPicPr>
        <p:blipFill>
          <a:blip r:embed="rId3">
            <a:alphaModFix/>
          </a:blip>
          <a:stretch>
            <a:fillRect/>
          </a:stretch>
        </p:blipFill>
        <p:spPr>
          <a:xfrm>
            <a:off x="5454800" y="2077975"/>
            <a:ext cx="6131775" cy="3885950"/>
          </a:xfrm>
          <a:prstGeom prst="rect">
            <a:avLst/>
          </a:prstGeom>
          <a:noFill/>
          <a:ln>
            <a:noFill/>
          </a:ln>
        </p:spPr>
      </p:pic>
      <p:sp>
        <p:nvSpPr>
          <p:cNvPr id="233" name="Google Shape;233;p20"/>
          <p:cNvSpPr txBox="1">
            <a:spLocks noGrp="1"/>
          </p:cNvSpPr>
          <p:nvPr>
            <p:ph type="body" idx="1"/>
          </p:nvPr>
        </p:nvSpPr>
        <p:spPr>
          <a:xfrm>
            <a:off x="605425" y="2077975"/>
            <a:ext cx="4849500" cy="38859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None/>
            </a:pPr>
            <a:r>
              <a:rPr lang="en-US"/>
              <a:t>Plots of numeric fields are all </a:t>
            </a:r>
            <a:r>
              <a:rPr lang="en-US" b="1"/>
              <a:t>skewed</a:t>
            </a:r>
            <a:r>
              <a:rPr lang="en-US"/>
              <a:t>.</a:t>
            </a:r>
            <a:endParaRPr/>
          </a:p>
          <a:p>
            <a:pPr marL="0" lvl="0" indent="0" algn="l" rtl="0">
              <a:lnSpc>
                <a:spcPct val="110000"/>
              </a:lnSpc>
              <a:spcBef>
                <a:spcPts val="0"/>
              </a:spcBef>
              <a:spcAft>
                <a:spcPts val="0"/>
              </a:spcAft>
              <a:buNone/>
            </a:pPr>
            <a:endParaRPr/>
          </a:p>
          <a:p>
            <a:pPr marL="0" lvl="0" indent="0" algn="l" rtl="0">
              <a:lnSpc>
                <a:spcPct val="110000"/>
              </a:lnSpc>
              <a:spcBef>
                <a:spcPts val="0"/>
              </a:spcBef>
              <a:spcAft>
                <a:spcPts val="0"/>
              </a:spcAft>
              <a:buNone/>
            </a:pPr>
            <a:r>
              <a:rPr lang="en-US"/>
              <a:t>Due to skewness, missing values were </a:t>
            </a:r>
            <a:r>
              <a:rPr lang="en-US" b="1"/>
              <a:t>imputed using median</a:t>
            </a:r>
            <a:r>
              <a:rPr lang="en-US"/>
              <a:t> and not mean.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1"/>
          <p:cNvPicPr preferRelativeResize="0"/>
          <p:nvPr/>
        </p:nvPicPr>
        <p:blipFill>
          <a:blip r:embed="rId3">
            <a:alphaModFix/>
          </a:blip>
          <a:stretch>
            <a:fillRect/>
          </a:stretch>
        </p:blipFill>
        <p:spPr>
          <a:xfrm>
            <a:off x="6136975" y="1794650"/>
            <a:ext cx="4966501" cy="4355100"/>
          </a:xfrm>
          <a:prstGeom prst="rect">
            <a:avLst/>
          </a:prstGeom>
          <a:noFill/>
          <a:ln>
            <a:noFill/>
          </a:ln>
        </p:spPr>
      </p:pic>
      <p:sp>
        <p:nvSpPr>
          <p:cNvPr id="239" name="Google Shape;239;p21"/>
          <p:cNvSpPr txBox="1">
            <a:spLocks noGrp="1"/>
          </p:cNvSpPr>
          <p:nvPr>
            <p:ph type="title"/>
          </p:nvPr>
        </p:nvSpPr>
        <p:spPr>
          <a:xfrm>
            <a:off x="525717" y="1"/>
            <a:ext cx="10077600" cy="1325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Geo"/>
              <a:buNone/>
            </a:pPr>
            <a:r>
              <a:rPr lang="en-US">
                <a:latin typeface="Playfair Display"/>
                <a:ea typeface="Playfair Display"/>
                <a:cs typeface="Playfair Display"/>
                <a:sym typeface="Playfair Display"/>
              </a:rPr>
              <a:t>EDA: Correlation Matrix &amp; Multicollinearity</a:t>
            </a:r>
            <a:endParaRPr>
              <a:latin typeface="Playfair Display"/>
              <a:ea typeface="Playfair Display"/>
              <a:cs typeface="Playfair Display"/>
              <a:sym typeface="Playfair Display"/>
            </a:endParaRPr>
          </a:p>
        </p:txBody>
      </p:sp>
      <p:sp>
        <p:nvSpPr>
          <p:cNvPr id="240" name="Google Shape;240;p21"/>
          <p:cNvSpPr txBox="1">
            <a:spLocks noGrp="1"/>
          </p:cNvSpPr>
          <p:nvPr>
            <p:ph type="body" idx="1"/>
          </p:nvPr>
        </p:nvSpPr>
        <p:spPr>
          <a:xfrm>
            <a:off x="525725" y="1794650"/>
            <a:ext cx="4966500" cy="4355100"/>
          </a:xfrm>
          <a:prstGeom prst="rect">
            <a:avLst/>
          </a:prstGeom>
          <a:noFill/>
          <a:ln>
            <a:noFill/>
          </a:ln>
        </p:spPr>
        <p:txBody>
          <a:bodyPr spcFirstLastPara="1" wrap="square" lIns="91425" tIns="45700" rIns="91425" bIns="45700" anchor="ctr" anchorCtr="0">
            <a:normAutofit/>
          </a:bodyPr>
          <a:lstStyle/>
          <a:p>
            <a:pPr marL="457200" lvl="0" indent="0" algn="l" rtl="0">
              <a:spcBef>
                <a:spcPts val="1000"/>
              </a:spcBef>
              <a:spcAft>
                <a:spcPts val="0"/>
              </a:spcAft>
              <a:buNone/>
            </a:pPr>
            <a:r>
              <a:rPr lang="en-US"/>
              <a:t>Correlation matrix shows strong evidence of multicollinearity b/t:</a:t>
            </a:r>
            <a:endParaRPr/>
          </a:p>
          <a:p>
            <a:pPr marL="457200" lvl="0" indent="0" algn="l" rtl="0">
              <a:lnSpc>
                <a:spcPct val="110000"/>
              </a:lnSpc>
              <a:spcBef>
                <a:spcPts val="0"/>
              </a:spcBef>
              <a:spcAft>
                <a:spcPts val="0"/>
              </a:spcAft>
              <a:buNone/>
            </a:pPr>
            <a:endParaRPr sz="600"/>
          </a:p>
          <a:p>
            <a:pPr marL="914400" lvl="0" indent="0" algn="l" rtl="0">
              <a:lnSpc>
                <a:spcPct val="110000"/>
              </a:lnSpc>
              <a:spcBef>
                <a:spcPts val="0"/>
              </a:spcBef>
              <a:spcAft>
                <a:spcPts val="0"/>
              </a:spcAft>
              <a:buNone/>
            </a:pPr>
            <a:r>
              <a:rPr lang="en-US"/>
              <a:t>0.89 - </a:t>
            </a:r>
            <a:r>
              <a:rPr lang="en-US" i="1"/>
              <a:t>hemo </a:t>
            </a:r>
            <a:r>
              <a:rPr lang="en-US"/>
              <a:t>and </a:t>
            </a:r>
            <a:r>
              <a:rPr lang="en-US" i="1"/>
              <a:t>pcv</a:t>
            </a:r>
            <a:endParaRPr i="1"/>
          </a:p>
          <a:p>
            <a:pPr marL="914400" lvl="0" indent="0" algn="l" rtl="0">
              <a:lnSpc>
                <a:spcPct val="110000"/>
              </a:lnSpc>
              <a:spcBef>
                <a:spcPts val="0"/>
              </a:spcBef>
              <a:spcAft>
                <a:spcPts val="0"/>
              </a:spcAft>
              <a:buNone/>
            </a:pPr>
            <a:r>
              <a:rPr lang="en-US"/>
              <a:t>0.78 - </a:t>
            </a:r>
            <a:r>
              <a:rPr lang="en-US" i="1"/>
              <a:t>hemo </a:t>
            </a:r>
            <a:r>
              <a:rPr lang="en-US"/>
              <a:t>and </a:t>
            </a:r>
            <a:r>
              <a:rPr lang="en-US" i="1"/>
              <a:t>rbcc</a:t>
            </a:r>
            <a:endParaRPr i="1"/>
          </a:p>
          <a:p>
            <a:pPr marL="914400" lvl="0" indent="0" algn="l" rtl="0">
              <a:lnSpc>
                <a:spcPct val="110000"/>
              </a:lnSpc>
              <a:spcBef>
                <a:spcPts val="0"/>
              </a:spcBef>
              <a:spcAft>
                <a:spcPts val="0"/>
              </a:spcAft>
              <a:buNone/>
            </a:pPr>
            <a:r>
              <a:rPr lang="en-US"/>
              <a:t>0.78 - </a:t>
            </a:r>
            <a:r>
              <a:rPr lang="en-US" i="1"/>
              <a:t>rbcc </a:t>
            </a:r>
            <a:r>
              <a:rPr lang="en-US"/>
              <a:t>and </a:t>
            </a:r>
            <a:r>
              <a:rPr lang="en-US" i="1"/>
              <a:t>pcv</a:t>
            </a:r>
            <a:endParaRPr i="1"/>
          </a:p>
          <a:p>
            <a:pPr marL="0" lvl="0" indent="0" algn="l" rtl="0">
              <a:lnSpc>
                <a:spcPct val="110000"/>
              </a:lnSpc>
              <a:spcBef>
                <a:spcPts val="0"/>
              </a:spcBef>
              <a:spcAft>
                <a:spcPts val="0"/>
              </a:spcAft>
              <a:buNone/>
            </a:pPr>
            <a:endParaRPr/>
          </a:p>
          <a:p>
            <a:pPr marL="457200" lvl="0" indent="0" algn="l" rtl="0">
              <a:lnSpc>
                <a:spcPct val="110000"/>
              </a:lnSpc>
              <a:spcBef>
                <a:spcPts val="0"/>
              </a:spcBef>
              <a:spcAft>
                <a:spcPts val="0"/>
              </a:spcAft>
              <a:buNone/>
            </a:pPr>
            <a:r>
              <a:rPr lang="en-US" i="1"/>
              <a:t>Hemo </a:t>
            </a:r>
            <a:r>
              <a:rPr lang="en-US"/>
              <a:t>has strongest relationship with </a:t>
            </a:r>
            <a:r>
              <a:rPr lang="en-US" i="1"/>
              <a:t>class</a:t>
            </a:r>
            <a:r>
              <a:rPr lang="en-US"/>
              <a:t>, so </a:t>
            </a:r>
            <a:r>
              <a:rPr lang="en-US" i="1"/>
              <a:t>rbcc </a:t>
            </a:r>
            <a:r>
              <a:rPr lang="en-US"/>
              <a:t>and </a:t>
            </a:r>
            <a:r>
              <a:rPr lang="en-US" i="1"/>
              <a:t>pcv </a:t>
            </a:r>
            <a:r>
              <a:rPr lang="en-US"/>
              <a:t>were dropped.</a:t>
            </a:r>
            <a:endParaRPr/>
          </a:p>
        </p:txBody>
      </p:sp>
    </p:spTree>
  </p:cSld>
  <p:clrMapOvr>
    <a:masterClrMapping/>
  </p:clrMapOvr>
</p:sld>
</file>

<file path=ppt/theme/theme1.xml><?xml version="1.0" encoding="utf-8"?>
<a:theme xmlns:a="http://schemas.openxmlformats.org/drawingml/2006/main" name="RocaVTI">
  <a:themeElements>
    <a:clrScheme name="Custom 101">
      <a:dk1>
        <a:srgbClr val="000000"/>
      </a:dk1>
      <a:lt1>
        <a:srgbClr val="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2127</Words>
  <Application>Microsoft Office PowerPoint</Application>
  <PresentationFormat>Widescreen</PresentationFormat>
  <Paragraphs>253</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Avenir</vt:lpstr>
      <vt:lpstr>Courier New</vt:lpstr>
      <vt:lpstr>Roboto</vt:lpstr>
      <vt:lpstr>Geo</vt:lpstr>
      <vt:lpstr>Verdana</vt:lpstr>
      <vt:lpstr>Playfair Display Medium</vt:lpstr>
      <vt:lpstr>Arial</vt:lpstr>
      <vt:lpstr>Playfair Display</vt:lpstr>
      <vt:lpstr>RocaVTI</vt:lpstr>
      <vt:lpstr>Predicting Chronic Kidney Disease: A Hidden Crisis Why Early Detection Matters</vt:lpstr>
      <vt:lpstr>Chronic Kidney Disease: Why It Matters</vt:lpstr>
      <vt:lpstr>The Role of Predictive Modeling</vt:lpstr>
      <vt:lpstr>The Benefits of Earlier CKD Detection</vt:lpstr>
      <vt:lpstr>Dataset, Goal, and Success Metric</vt:lpstr>
      <vt:lpstr>Exploratory Data Analysis (EDA)</vt:lpstr>
      <vt:lpstr>EDA: Missing Data and Data Quality Checks</vt:lpstr>
      <vt:lpstr>EDA: Distribution and Outlier Analysis</vt:lpstr>
      <vt:lpstr>EDA: Correlation Matrix &amp; Multicollinearity</vt:lpstr>
      <vt:lpstr>Data Wrangling</vt:lpstr>
      <vt:lpstr>Predictive Modeling</vt:lpstr>
      <vt:lpstr>Best Model for Prediction </vt:lpstr>
      <vt:lpstr>Tuning</vt:lpstr>
      <vt:lpstr>Step 7: Present Solution </vt:lpstr>
      <vt:lpstr>Step 7: Present Solution </vt:lpstr>
      <vt:lpstr>Step 7: Present Solution </vt:lpstr>
      <vt:lpstr>Step 7: Present Solution </vt:lpstr>
      <vt:lpstr>Step 7: Present Solution </vt:lpstr>
      <vt:lpstr>Step 8: Launch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Mike C</cp:lastModifiedBy>
  <cp:revision>1</cp:revision>
  <dcterms:modified xsi:type="dcterms:W3CDTF">2025-08-09T22:52:35Z</dcterms:modified>
</cp:coreProperties>
</file>