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86" r:id="rId7"/>
    <p:sldId id="260" r:id="rId8"/>
    <p:sldId id="287" r:id="rId9"/>
    <p:sldId id="261" r:id="rId10"/>
    <p:sldId id="271" r:id="rId11"/>
    <p:sldId id="290" r:id="rId12"/>
    <p:sldId id="272" r:id="rId13"/>
    <p:sldId id="266" r:id="rId14"/>
    <p:sldId id="275" r:id="rId15"/>
    <p:sldId id="269" r:id="rId16"/>
    <p:sldId id="278" r:id="rId17"/>
    <p:sldId id="280" r:id="rId18"/>
    <p:sldId id="289" r:id="rId19"/>
    <p:sldId id="291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6349" autoAdjust="0"/>
  </p:normalViewPr>
  <p:slideViewPr>
    <p:cSldViewPr snapToGrid="0">
      <p:cViewPr varScale="1">
        <p:scale>
          <a:sx n="106" d="100"/>
          <a:sy n="106" d="100"/>
        </p:scale>
        <p:origin x="12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D2387-3ECD-4779-8289-2D426866E2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23FB-8BDE-4006-9E0B-4A201024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8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C23FB-8BDE-4006-9E0B-4A2010243D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C23FB-8BDE-4006-9E0B-4A2010243D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4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C23FB-8BDE-4006-9E0B-4A2010243D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6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MAGIC+Gamma+Telescope" TargetMode="External"/><Relationship Id="rId2" Type="http://schemas.openxmlformats.org/officeDocument/2006/relationships/hyperlink" Target="http://wwwmagic.mppmu.mpg.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hy-change.com/2021/11/13/how-to-create-decision-trees-for-business-rules-analysis/" TargetMode="External"/><Relationship Id="rId4" Type="http://schemas.openxmlformats.org/officeDocument/2006/relationships/hyperlink" Target="https://www.mpi-hd.mpg.de/hfm/CosmicRay/Shower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10F5-43B2-C243-1003-FB627A977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696669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MAGIC or Machine Learning? Classifying Simulated Cherenkov Radiation Telescope Observations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769BC-D642-EABF-7599-D489156D3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64169"/>
            <a:ext cx="10058400" cy="1143000"/>
          </a:xfrm>
        </p:spPr>
        <p:txBody>
          <a:bodyPr/>
          <a:lstStyle/>
          <a:p>
            <a:r>
              <a:rPr lang="en-US" dirty="0"/>
              <a:t>Ethan Davis, Luis Diaz</a:t>
            </a:r>
            <a:r>
              <a:rPr lang="en-US"/>
              <a:t>, Jonathan Gates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17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07"/>
    </mc:Choice>
    <mc:Fallback>
      <p:transition spd="slow" advTm="99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4A4A-2143-D380-8870-248704D9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9A52CB-6846-3EF7-79FD-44A5855EAF28}"/>
                  </a:ext>
                </a:extLst>
              </p:cNvPr>
              <p:cNvSpPr txBox="1"/>
              <p:nvPr/>
            </p:nvSpPr>
            <p:spPr>
              <a:xfrm>
                <a:off x="1097280" y="2070295"/>
                <a:ext cx="7306491" cy="3205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SVCs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solve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primal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problem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1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e>
                        <m:lim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1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ζ</m:t>
                          </m:r>
                        </m:lim>
                      </m:limLow>
                      <m:f>
                        <m:fPr>
                          <m:ctrlP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1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21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ζ</m:t>
                              </m:r>
                            </m:e>
                            <m:sub>
                              <m:r>
                                <a:rPr lang="en-US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Subject to the requirement: 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1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ϕ</m:t>
                          </m:r>
                          <m:d>
                            <m:dPr>
                              <m:ctrlPr>
                                <a:rPr lang="en-US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1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21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ζ</m:t>
                          </m:r>
                        </m:e>
                        <m:sub>
                          <m:r>
                            <a:rPr lang="en-US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kernel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ϕ</m:t>
                    </m:r>
                    <m:d>
                      <m:dPr>
                        <m:ctrlPr>
                          <a:rPr lang="en-US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kern="1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we selected </a:t>
                </a:r>
                <a14:m>
                  <m:oMath xmlns:m="http://schemas.openxmlformats.org/officeDocument/2006/math">
                    <m:r>
                      <a:rPr lang="en-US" sz="20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a:rPr lang="en-US" sz="200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∥</m:t>
                        </m:r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sz="20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9A52CB-6846-3EF7-79FD-44A5855EA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70295"/>
                <a:ext cx="7306491" cy="3205942"/>
              </a:xfrm>
              <a:prstGeom prst="rect">
                <a:avLst/>
              </a:prstGeom>
              <a:blipFill>
                <a:blip r:embed="rId2"/>
                <a:stretch>
                  <a:fillRect l="-751" t="-1141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94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28"/>
    </mc:Choice>
    <mc:Fallback>
      <p:transition spd="slow" advTm="2812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5078-5F27-B85D-56F8-978DD80E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AUC Values for SVCs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4DCF9B0-09D6-1C77-4DE0-4681AA34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0" y="1862568"/>
            <a:ext cx="5989931" cy="399328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AE7A1-C009-397E-ED97-706598B4DE15}"/>
                  </a:ext>
                </a:extLst>
              </p:cNvPr>
              <p:cNvSpPr txBox="1"/>
              <p:nvPr/>
            </p:nvSpPr>
            <p:spPr>
              <a:xfrm>
                <a:off x="1182255" y="2022764"/>
                <a:ext cx="4944225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2880" indent="-18288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AUC improved for larger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until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= 1, above 1 training scores improved but test scores declined</a:t>
                </a:r>
              </a:p>
              <a:p>
                <a:pPr marL="182880" indent="-18288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Indicates that models began to overfit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&gt; 1</a:t>
                </a:r>
              </a:p>
              <a:p>
                <a:pPr marL="182880" indent="-18288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Peak AUC of 0.90 was achieved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= 1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AE7A1-C009-397E-ED97-706598B4D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55" y="2022764"/>
                <a:ext cx="4944225" cy="2126864"/>
              </a:xfrm>
              <a:prstGeom prst="rect">
                <a:avLst/>
              </a:prstGeom>
              <a:blipFill>
                <a:blip r:embed="rId3"/>
                <a:stretch>
                  <a:fillRect l="-863" r="-123" b="-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4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821"/>
    </mc:Choice>
    <mc:Fallback>
      <p:transition spd="slow" advTm="5082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4406-6A0C-48CE-E780-F3D08B36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03651-D347-AEFF-2BB4-21DF455B5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5503817" cy="4023360"/>
              </a:xfrm>
            </p:spPr>
            <p:txBody>
              <a:bodyPr>
                <a:normAutofit/>
              </a:bodyPr>
              <a:lstStyle/>
              <a:p>
                <a:pPr marL="182880" indent="-18288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Split data on Gini Impurity </a:t>
                </a:r>
                <a14:m>
                  <m:oMath xmlns:m="http://schemas.openxmlformats.org/officeDocument/2006/math">
                    <m:r>
                      <a:rPr lang="en-US" sz="2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sz="2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sz="20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with each split resulting in in new impurity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𝐺𝑖𝑛</m:t>
                    </m:r>
                    <m:sSub>
                      <m:sSubPr>
                        <m:ctrlP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82880" indent="-18288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We used 100 trees for all RFCs and varied the maximum depth from 5 to 75</a:t>
                </a:r>
              </a:p>
              <a:p>
                <a:pPr marL="182880" indent="-18288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182880" indent="-18288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03651-D347-AEFF-2BB4-21DF455B5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5503817" cy="4023360"/>
              </a:xfrm>
              <a:blipFill>
                <a:blip r:embed="rId2"/>
                <a:stretch>
                  <a:fillRect l="-2658" t="-10758" r="-3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9F59735-420D-D42C-00F5-3DDA605FE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04" y="1962167"/>
            <a:ext cx="4800614" cy="30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4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693"/>
    </mc:Choice>
    <mc:Fallback>
      <p:transition spd="slow" advTm="52693"/>
    </mc:Fallback>
  </mc:AlternateContent>
  <p:extLst>
    <p:ext uri="{3A86A75C-4F4B-4683-9AE1-C65F6400EC91}">
      <p14:laserTraceLst xmlns:p14="http://schemas.microsoft.com/office/powerpoint/2010/main">
        <p14:tracePtLst>
          <p14:tracePt t="3451" x="4864100" y="6343650"/>
          <p14:tracePt t="5207" x="6989763" y="6843713"/>
          <p14:tracePt t="5209" x="6989763" y="6829425"/>
          <p14:tracePt t="5209" x="7004050" y="6829425"/>
          <p14:tracePt t="5211" x="7018338" y="6829425"/>
          <p14:tracePt t="5215" x="7032625" y="6815138"/>
          <p14:tracePt t="5217" x="7032625" y="6800850"/>
          <p14:tracePt t="5219" x="7046913" y="6800850"/>
          <p14:tracePt t="5222" x="7061200" y="6786563"/>
          <p14:tracePt t="5224" x="7075488" y="6786563"/>
          <p14:tracePt t="5225" x="7075488" y="6772275"/>
          <p14:tracePt t="5227" x="7089775" y="6772275"/>
          <p14:tracePt t="5230" x="7104063" y="6757988"/>
          <p14:tracePt t="5232" x="7104063" y="6743700"/>
          <p14:tracePt t="5234" x="7118350" y="6743700"/>
          <p14:tracePt t="5238" x="7132638" y="6729413"/>
          <p14:tracePt t="5243" x="7146925" y="6729413"/>
          <p14:tracePt t="5245" x="7146925" y="6715125"/>
          <p14:tracePt t="5248" x="7161213" y="6715125"/>
          <p14:tracePt t="5255" x="7175500" y="6700838"/>
          <p14:tracePt t="5258" x="7189788" y="6686550"/>
          <p14:tracePt t="5278" x="7204075" y="6643688"/>
          <p14:tracePt t="5282" x="7204075" y="6629400"/>
          <p14:tracePt t="5285" x="7204075" y="6615113"/>
          <p14:tracePt t="5290" x="7204075" y="6600825"/>
          <p14:tracePt t="5295" x="7204075" y="6586538"/>
          <p14:tracePt t="5299" x="7204075" y="6572250"/>
          <p14:tracePt t="5301" x="7204075" y="6557963"/>
          <p14:tracePt t="5304" x="7204075" y="6543675"/>
          <p14:tracePt t="5306" x="7189788" y="6543675"/>
          <p14:tracePt t="5307" x="7175500" y="6543675"/>
          <p14:tracePt t="5309" x="7175500" y="6529388"/>
          <p14:tracePt t="5314" x="7161213" y="6515100"/>
          <p14:tracePt t="5314" x="7161213" y="6500813"/>
          <p14:tracePt t="5320" x="7146925" y="6486525"/>
          <p14:tracePt t="5325" x="7132638" y="6486525"/>
          <p14:tracePt t="5325" x="7118350" y="6472238"/>
          <p14:tracePt t="5330" x="7118350" y="6457950"/>
          <p14:tracePt t="5333" x="7118350" y="6443663"/>
          <p14:tracePt t="5335" x="7104063" y="6443663"/>
          <p14:tracePt t="5339" x="7104063" y="6429375"/>
          <p14:tracePt t="5346" x="7089775" y="6415088"/>
          <p14:tracePt t="5355" x="7089775" y="6400800"/>
          <p14:tracePt t="5357" x="7089775" y="6386513"/>
          <p14:tracePt t="5362" x="7089775" y="6372225"/>
          <p14:tracePt t="5367" x="7089775" y="6357938"/>
          <p14:tracePt t="5379" x="7089775" y="6343650"/>
          <p14:tracePt t="5380" x="7089775" y="6329363"/>
          <p14:tracePt t="5391" x="7075488" y="6315075"/>
          <p14:tracePt t="5398" x="7061200" y="6315075"/>
          <p14:tracePt t="5404" x="7061200" y="6300788"/>
          <p14:tracePt t="5411" x="7046913" y="6286500"/>
          <p14:tracePt t="5418" x="7032625" y="6286500"/>
          <p14:tracePt t="5424" x="7032625" y="6272213"/>
          <p14:tracePt t="5430" x="7018338" y="6272213"/>
          <p14:tracePt t="5434" x="7004050" y="6272213"/>
          <p14:tracePt t="5440" x="6989763" y="6272213"/>
          <p14:tracePt t="5448" x="6975475" y="6272213"/>
          <p14:tracePt t="5457" x="6961188" y="6272213"/>
          <p14:tracePt t="5491" x="6946900" y="6272213"/>
          <p14:tracePt t="5505" x="6932613" y="6272213"/>
          <p14:tracePt t="5511" x="6918325" y="6272213"/>
          <p14:tracePt t="5519" x="6889750" y="6272213"/>
          <p14:tracePt t="5520" x="6875463" y="6272213"/>
          <p14:tracePt t="5522" x="6861175" y="6272213"/>
          <p14:tracePt t="5525" x="6846888" y="6272213"/>
          <p14:tracePt t="5528" x="6832600" y="6272213"/>
          <p14:tracePt t="5531" x="6818313" y="6272213"/>
          <p14:tracePt t="5533" x="6804025" y="6272213"/>
          <p14:tracePt t="5536" x="6789738" y="6272213"/>
          <p14:tracePt t="5539" x="6775450" y="6272213"/>
          <p14:tracePt t="5544" x="6761163" y="6272213"/>
          <p14:tracePt t="5547" x="6746875" y="6272213"/>
          <p14:tracePt t="5554" x="6732588" y="6272213"/>
          <p14:tracePt t="5560" x="6732588" y="6257925"/>
          <p14:tracePt t="5566" x="6718300" y="6257925"/>
          <p14:tracePt t="5586" x="6718300" y="6243638"/>
          <p14:tracePt t="5596" x="6718300" y="6229350"/>
          <p14:tracePt t="5599" x="6718300" y="6215063"/>
          <p14:tracePt t="5605" x="6718300" y="6200775"/>
          <p14:tracePt t="5610" x="6718300" y="6186488"/>
          <p14:tracePt t="5616" x="6718300" y="6172200"/>
          <p14:tracePt t="5620" x="6732588" y="6157913"/>
          <p14:tracePt t="5625" x="6746875" y="6157913"/>
          <p14:tracePt t="5625" x="6761163" y="6157913"/>
          <p14:tracePt t="5629" x="6761163" y="6143625"/>
          <p14:tracePt t="5631" x="6775450" y="6143625"/>
          <p14:tracePt t="5635" x="6789738" y="6143625"/>
          <p14:tracePt t="5643" x="6804025" y="6143625"/>
          <p14:tracePt t="5646" x="6818313" y="6143625"/>
          <p14:tracePt t="5656" x="6832600" y="6143625"/>
          <p14:tracePt t="5663" x="6846888" y="6143625"/>
          <p14:tracePt t="5669" x="6861175" y="6143625"/>
          <p14:tracePt t="5676" x="6875463" y="6143625"/>
          <p14:tracePt t="5690" x="6889750" y="6143625"/>
          <p14:tracePt t="5691" x="6918325" y="6143625"/>
          <p14:tracePt t="5693" x="6932613" y="6143625"/>
          <p14:tracePt t="5697" x="6946900" y="6157913"/>
          <p14:tracePt t="5699" x="6961188" y="6157913"/>
          <p14:tracePt t="5701" x="6961188" y="6172200"/>
          <p14:tracePt t="5703" x="6975475" y="6172200"/>
          <p14:tracePt t="5704" x="6989763" y="6172200"/>
          <p14:tracePt t="5709" x="7004050" y="6186488"/>
          <p14:tracePt t="5712" x="7018338" y="6200775"/>
          <p14:tracePt t="5719" x="7032625" y="6215063"/>
          <p14:tracePt t="5722" x="7046913" y="6215063"/>
          <p14:tracePt t="5725" x="7061200" y="6215063"/>
          <p14:tracePt t="5732" x="7075488" y="6215063"/>
          <p14:tracePt t="5734" x="7075488" y="6229350"/>
          <p14:tracePt t="5738" x="7089775" y="6229350"/>
          <p14:tracePt t="5748" x="7104063" y="6229350"/>
          <p14:tracePt t="5754" x="7118350" y="6243638"/>
          <p14:tracePt t="5761" x="7132638" y="6243638"/>
          <p14:tracePt t="5768" x="7146925" y="6243638"/>
          <p14:tracePt t="5771" x="7161213" y="6243638"/>
          <p14:tracePt t="5773" x="7175500" y="6243638"/>
          <p14:tracePt t="5778" x="7189788" y="6243638"/>
          <p14:tracePt t="5782" x="7204075" y="6243638"/>
          <p14:tracePt t="5786" x="7218363" y="6243638"/>
          <p14:tracePt t="5788" x="7261225" y="6243638"/>
          <p14:tracePt t="5788" x="7289800" y="6243638"/>
          <p14:tracePt t="5791" x="7304088" y="6243638"/>
          <p14:tracePt t="5792" x="7318375" y="6243638"/>
          <p14:tracePt t="5794" x="7346950" y="6243638"/>
          <p14:tracePt t="5795" x="7375525" y="6243638"/>
          <p14:tracePt t="5797" x="7404100" y="6243638"/>
          <p14:tracePt t="5798" x="7432675" y="6243638"/>
          <p14:tracePt t="5800" x="7461250" y="6243638"/>
          <p14:tracePt t="5803" x="7518400" y="6243638"/>
          <p14:tracePt t="5805" x="7561263" y="6243638"/>
          <p14:tracePt t="5806" x="7604125" y="6243638"/>
          <p14:tracePt t="5808" x="7632700" y="6243638"/>
          <p14:tracePt t="5809" x="7675563" y="6243638"/>
          <p14:tracePt t="5811" x="7718425" y="6243638"/>
          <p14:tracePt t="5813" x="7747000" y="6243638"/>
          <p14:tracePt t="5814" x="7761288" y="6243638"/>
          <p14:tracePt t="5815" x="7789863" y="6243638"/>
          <p14:tracePt t="5817" x="7832725" y="6243638"/>
          <p14:tracePt t="5818" x="7875588" y="6243638"/>
          <p14:tracePt t="5820" x="7904163" y="6243638"/>
          <p14:tracePt t="5822" x="7947025" y="6243638"/>
          <p14:tracePt t="5824" x="7989888" y="6243638"/>
          <p14:tracePt t="5824" x="8032750" y="6243638"/>
          <p14:tracePt t="5826" x="8075613" y="6243638"/>
          <p14:tracePt t="5828" x="8132763" y="6257925"/>
          <p14:tracePt t="5830" x="8175625" y="6257925"/>
          <p14:tracePt t="5831" x="8247063" y="6272213"/>
          <p14:tracePt t="5833" x="8289925" y="6272213"/>
          <p14:tracePt t="5833" x="8347075" y="6272213"/>
          <p14:tracePt t="5836" x="8389938" y="6286500"/>
          <p14:tracePt t="5838" x="8447088" y="6300788"/>
          <p14:tracePt t="5839" x="8489950" y="6300788"/>
          <p14:tracePt t="5841" x="8547100" y="6315075"/>
          <p14:tracePt t="5842" x="8589963" y="6315075"/>
          <p14:tracePt t="5844" x="8647113" y="6329363"/>
          <p14:tracePt t="5846" x="8689975" y="6329363"/>
          <p14:tracePt t="5847" x="8747125" y="6343650"/>
          <p14:tracePt t="5849" x="8789988" y="6343650"/>
          <p14:tracePt t="5849" x="8847138" y="6343650"/>
          <p14:tracePt t="5852" x="8918575" y="6343650"/>
          <p14:tracePt t="5854" x="8975725" y="6357938"/>
          <p14:tracePt t="5855" x="9018588" y="6357938"/>
          <p14:tracePt t="5857" x="9075738" y="6372225"/>
          <p14:tracePt t="5857" x="9118600" y="6372225"/>
          <p14:tracePt t="5860" x="9175750" y="6372225"/>
          <p14:tracePt t="5861" x="9218613" y="6372225"/>
          <p14:tracePt t="5862" x="9275763" y="6386513"/>
          <p14:tracePt t="5864" x="9318625" y="6386513"/>
          <p14:tracePt t="5865" x="9375775" y="6386513"/>
          <p14:tracePt t="5868" x="9418638" y="6386513"/>
          <p14:tracePt t="5869" x="9461500" y="6400800"/>
          <p14:tracePt t="5871" x="9504363" y="6400800"/>
          <p14:tracePt t="5873" x="9547225" y="6400800"/>
          <p14:tracePt t="5874" x="9590088" y="6400800"/>
          <p14:tracePt t="5876" x="9632950" y="6400800"/>
          <p14:tracePt t="5876" x="9675813" y="6400800"/>
          <p14:tracePt t="5879" x="9718675" y="6400800"/>
          <p14:tracePt t="5881" x="9761538" y="6400800"/>
          <p14:tracePt t="5881" x="9804400" y="6400800"/>
          <p14:tracePt t="5883" x="9847263" y="6400800"/>
          <p14:tracePt t="5885" x="9890125" y="6400800"/>
          <p14:tracePt t="5887" x="9932988" y="6400800"/>
          <p14:tracePt t="5889" x="9961563" y="6400800"/>
          <p14:tracePt t="5890" x="9990138" y="6400800"/>
          <p14:tracePt t="5892" x="10033000" y="6400800"/>
          <p14:tracePt t="5892" x="10061575" y="6400800"/>
          <p14:tracePt t="5895" x="10104438" y="6400800"/>
          <p14:tracePt t="5896" x="10133013" y="6400800"/>
          <p14:tracePt t="5898" x="10163175" y="6400800"/>
          <p14:tracePt t="5900" x="10191750" y="6400800"/>
          <p14:tracePt t="5901" x="10220325" y="6400800"/>
          <p14:tracePt t="5903" x="10248900" y="6400800"/>
          <p14:tracePt t="5905" x="10277475" y="6400800"/>
          <p14:tracePt t="5905" x="10320338" y="6400800"/>
          <p14:tracePt t="5908" x="10334625" y="6400800"/>
          <p14:tracePt t="5909" x="10348913" y="6400800"/>
          <p14:tracePt t="5911" x="10377488" y="6400800"/>
          <p14:tracePt t="5912" x="10406063" y="6400800"/>
          <p14:tracePt t="5913" x="10420350" y="6400800"/>
          <p14:tracePt t="5916" x="10434638" y="6400800"/>
          <p14:tracePt t="5917" x="10463213" y="6386513"/>
          <p14:tracePt t="5919" x="10491788" y="6386513"/>
          <p14:tracePt t="5921" x="10506075" y="6386513"/>
          <p14:tracePt t="5922" x="10520363" y="6386513"/>
          <p14:tracePt t="5924" x="10548938" y="6372225"/>
          <p14:tracePt t="5926" x="10563225" y="6372225"/>
          <p14:tracePt t="5927" x="10577513" y="6357938"/>
          <p14:tracePt t="5930" x="10591800" y="6357938"/>
          <p14:tracePt t="5932" x="10606088" y="6357938"/>
          <p14:tracePt t="5935" x="10620375" y="6357938"/>
          <p14:tracePt t="5937" x="10634663" y="6357938"/>
          <p14:tracePt t="5940" x="10648950" y="6357938"/>
          <p14:tracePt t="5943" x="10663238" y="6357938"/>
          <p14:tracePt t="5946" x="10677525" y="6357938"/>
          <p14:tracePt t="5948" x="10691813" y="6357938"/>
          <p14:tracePt t="5949" x="10691813" y="6343650"/>
          <p14:tracePt t="5956" x="10706100" y="6343650"/>
          <p14:tracePt t="5959" x="10706100" y="6329363"/>
          <p14:tracePt t="5963" x="10720388" y="6315075"/>
          <p14:tracePt t="5966" x="10734675" y="6315075"/>
          <p14:tracePt t="5970" x="10748963" y="6315075"/>
          <p14:tracePt t="5973" x="10748963" y="6300788"/>
          <p14:tracePt t="5976" x="10763250" y="6300788"/>
          <p14:tracePt t="5983" x="10777538" y="6286500"/>
          <p14:tracePt t="5985" x="10791825" y="6272213"/>
          <p14:tracePt t="5989" x="10806113" y="6257925"/>
          <p14:tracePt t="5996" x="10806113" y="6243638"/>
          <p14:tracePt t="6003" x="10806113" y="6229350"/>
          <p14:tracePt t="6006" x="10806113" y="6215063"/>
          <p14:tracePt t="6009" x="10806113" y="6200775"/>
          <p14:tracePt t="6013" x="10806113" y="6186488"/>
          <p14:tracePt t="6018" x="10806113" y="6172200"/>
          <p14:tracePt t="6021" x="10806113" y="6157913"/>
          <p14:tracePt t="6022" x="10820400" y="6143625"/>
          <p14:tracePt t="6024" x="10820400" y="6129338"/>
          <p14:tracePt t="6027" x="10820400" y="6115050"/>
          <p14:tracePt t="6029" x="10834688" y="6100763"/>
          <p14:tracePt t="6030" x="10834688" y="6086475"/>
          <p14:tracePt t="6033" x="10848975" y="6072188"/>
          <p14:tracePt t="6033" x="10848975" y="6057900"/>
          <p14:tracePt t="6034" x="10863263" y="6043613"/>
          <p14:tracePt t="6037" x="10863263" y="6029325"/>
          <p14:tracePt t="6038" x="10877550" y="6000750"/>
          <p14:tracePt t="6040" x="10891838" y="5986463"/>
          <p14:tracePt t="6041" x="10891838" y="5972175"/>
          <p14:tracePt t="6043" x="10906125" y="5943600"/>
          <p14:tracePt t="6045" x="10920413" y="5929313"/>
          <p14:tracePt t="6046" x="10920413" y="5915025"/>
          <p14:tracePt t="6048" x="10948988" y="5900738"/>
          <p14:tracePt t="6049" x="10963275" y="5886450"/>
          <p14:tracePt t="6054" x="10991850" y="5857875"/>
          <p14:tracePt t="6056" x="11006138" y="5829300"/>
          <p14:tracePt t="6057" x="11034713" y="5815013"/>
          <p14:tracePt t="6059" x="11049000" y="5800725"/>
          <p14:tracePt t="6060" x="11063288" y="5786438"/>
          <p14:tracePt t="6061" x="11077575" y="5772150"/>
          <p14:tracePt t="6064" x="11091863" y="5757863"/>
          <p14:tracePt t="6066" x="11120438" y="5743575"/>
          <p14:tracePt t="6067" x="11134725" y="5743575"/>
          <p14:tracePt t="6069" x="11163300" y="5715000"/>
          <p14:tracePt t="6071" x="11177588" y="5715000"/>
          <p14:tracePt t="6072" x="11191875" y="5700713"/>
          <p14:tracePt t="6073" x="11206163" y="5686425"/>
          <p14:tracePt t="6075" x="11220450" y="5672138"/>
          <p14:tracePt t="6076" x="11249025" y="5657850"/>
          <p14:tracePt t="6079" x="11263313" y="5657850"/>
          <p14:tracePt t="6080" x="11277600" y="5643563"/>
          <p14:tracePt t="6081" x="11306175" y="5629275"/>
          <p14:tracePt t="6083" x="11320463" y="5629275"/>
          <p14:tracePt t="6085" x="11334750" y="5614988"/>
          <p14:tracePt t="6086" x="11363325" y="5600700"/>
          <p14:tracePt t="6088" x="11377613" y="5600700"/>
          <p14:tracePt t="6090" x="11391900" y="5586413"/>
          <p14:tracePt t="6091" x="11420475" y="5572125"/>
          <p14:tracePt t="6093" x="11434763" y="5572125"/>
          <p14:tracePt t="6096" x="11463338" y="5557838"/>
          <p14:tracePt t="6097" x="11463338" y="5543550"/>
          <p14:tracePt t="6098" x="11477625" y="5543550"/>
          <p14:tracePt t="6101" x="11491913" y="5529263"/>
          <p14:tracePt t="6101" x="11506200" y="5514975"/>
          <p14:tracePt t="6104" x="11534775" y="5514975"/>
          <p14:tracePt t="6106" x="11549063" y="5500688"/>
          <p14:tracePt t="6107" x="11563350" y="5500688"/>
          <p14:tracePt t="6109" x="11577638" y="5486400"/>
          <p14:tracePt t="6112" x="11606213" y="5472113"/>
          <p14:tracePt t="6115" x="11620500" y="5457825"/>
          <p14:tracePt t="6117" x="11634788" y="5457825"/>
          <p14:tracePt t="6118" x="11649075" y="5457825"/>
          <p14:tracePt t="6123" x="11663363" y="5443538"/>
          <p14:tracePt t="6124" x="11677650" y="5429250"/>
          <p14:tracePt t="6126" x="11691938" y="5429250"/>
          <p14:tracePt t="6129" x="11720513" y="5414963"/>
          <p14:tracePt t="6131" x="11734800" y="5400675"/>
          <p14:tracePt t="6133" x="11734800" y="5386388"/>
          <p14:tracePt t="6134" x="11749088" y="5386388"/>
          <p14:tracePt t="6135" x="11763375" y="5372100"/>
          <p14:tracePt t="6137" x="11777663" y="5357813"/>
          <p14:tracePt t="6138" x="11806238" y="5343525"/>
          <p14:tracePt t="6140" x="11806238" y="5329238"/>
          <p14:tracePt t="6143" x="11834813" y="5314950"/>
          <p14:tracePt t="6144" x="11849100" y="5300663"/>
          <p14:tracePt t="6146" x="11863388" y="5272088"/>
          <p14:tracePt t="6148" x="11877675" y="5272088"/>
          <p14:tracePt t="6148" x="11891963" y="5257800"/>
          <p14:tracePt t="6151" x="11920538" y="5229225"/>
          <p14:tracePt t="6153" x="11934825" y="5214938"/>
          <p14:tracePt t="6154" x="11949113" y="5186363"/>
          <p14:tracePt t="6155" x="11963400" y="5172075"/>
          <p14:tracePt t="6158" x="11991975" y="5143500"/>
          <p14:tracePt t="6159" x="12006263" y="5129213"/>
          <p14:tracePt t="6161" x="12020550" y="5114925"/>
          <p14:tracePt t="6164" x="12063413" y="5086350"/>
          <p14:tracePt t="6165" x="12077700" y="5057775"/>
          <p14:tracePt t="6167" x="12091988" y="5057775"/>
          <p14:tracePt t="6168" x="12106275" y="5029200"/>
          <p14:tracePt t="6170" x="12120563" y="5029200"/>
          <p14:tracePt t="6171" x="12149138" y="5000625"/>
          <p14:tracePt t="6173" x="12163425" y="4986338"/>
          <p14:tracePt t="6175" x="12177713" y="4972050"/>
          <p14:tracePt t="6497" x="12149138" y="2586038"/>
          <p14:tracePt t="6498" x="12134850" y="2571750"/>
          <p14:tracePt t="6500" x="12120563" y="2557463"/>
          <p14:tracePt t="6501" x="12106275" y="2557463"/>
          <p14:tracePt t="6503" x="12091988" y="2543175"/>
          <p14:tracePt t="6505" x="12077700" y="2543175"/>
          <p14:tracePt t="6507" x="12063413" y="2543175"/>
          <p14:tracePt t="6510" x="12063413" y="2528888"/>
          <p14:tracePt t="6511" x="12049125" y="2528888"/>
          <p14:tracePt t="6513" x="12034838" y="2514600"/>
          <p14:tracePt t="6514" x="12020550" y="2514600"/>
          <p14:tracePt t="6516" x="12020550" y="2500313"/>
          <p14:tracePt t="6518" x="12006263" y="2500313"/>
          <p14:tracePt t="6521" x="11991975" y="2486025"/>
          <p14:tracePt t="6523" x="11977688" y="2486025"/>
          <p14:tracePt t="6527" x="11963400" y="2471738"/>
          <p14:tracePt t="6528" x="11963400" y="2457450"/>
          <p14:tracePt t="6529" x="11949113" y="2457450"/>
          <p14:tracePt t="6533" x="11920538" y="2443163"/>
          <p14:tracePt t="6535" x="11906250" y="2428875"/>
          <p14:tracePt t="6540" x="11877675" y="2414588"/>
          <p14:tracePt t="6542" x="11877675" y="2400300"/>
          <p14:tracePt t="6543" x="11863388" y="2400300"/>
          <p14:tracePt t="6545" x="11863388" y="2386013"/>
          <p14:tracePt t="6546" x="11834813" y="2386013"/>
          <p14:tracePt t="6548" x="11834813" y="2371725"/>
          <p14:tracePt t="6550" x="11820525" y="2357438"/>
          <p14:tracePt t="6552" x="11806238" y="2357438"/>
          <p14:tracePt t="6553" x="11791950" y="2343150"/>
          <p14:tracePt t="6555" x="11763375" y="2328863"/>
          <p14:tracePt t="6557" x="11749088" y="2328863"/>
          <p14:tracePt t="6558" x="11734800" y="2328863"/>
          <p14:tracePt t="6560" x="11706225" y="2314575"/>
          <p14:tracePt t="6561" x="11691938" y="2300288"/>
          <p14:tracePt t="6563" x="11677650" y="2300288"/>
          <p14:tracePt t="6565" x="11649075" y="2286000"/>
          <p14:tracePt t="6565" x="11634788" y="2271713"/>
          <p14:tracePt t="6567" x="11620500" y="2271713"/>
          <p14:tracePt t="6569" x="11577638" y="2257425"/>
          <p14:tracePt t="6572" x="11563350" y="2257425"/>
          <p14:tracePt t="6573" x="11534775" y="2243138"/>
          <p14:tracePt t="6575" x="11506200" y="2243138"/>
          <p14:tracePt t="6576" x="11477625" y="2243138"/>
          <p14:tracePt t="6578" x="11449050" y="2243138"/>
          <p14:tracePt t="6580" x="11420475" y="2228850"/>
          <p14:tracePt t="6582" x="11391900" y="2228850"/>
          <p14:tracePt t="6583" x="11363325" y="2214563"/>
          <p14:tracePt t="6584" x="11334750" y="2214563"/>
          <p14:tracePt t="6587" x="11306175" y="2200275"/>
          <p14:tracePt t="6588" x="11277600" y="2200275"/>
          <p14:tracePt t="6590" x="11249025" y="2200275"/>
          <p14:tracePt t="6592" x="11220450" y="2200275"/>
          <p14:tracePt t="6593" x="11191875" y="2200275"/>
          <p14:tracePt t="6595" x="11149013" y="2200275"/>
          <p14:tracePt t="6597" x="11120438" y="2200275"/>
          <p14:tracePt t="6598" x="11091863" y="2200275"/>
          <p14:tracePt t="6600" x="11063288" y="2200275"/>
          <p14:tracePt t="6602" x="11049000" y="2200275"/>
          <p14:tracePt t="6603" x="11020425" y="2200275"/>
          <p14:tracePt t="6605" x="10991850" y="2200275"/>
          <p14:tracePt t="6607" x="10963275" y="2185988"/>
          <p14:tracePt t="6609" x="10948988" y="2185988"/>
          <p14:tracePt t="6610" x="10934700" y="2185988"/>
          <p14:tracePt t="6612" x="10906125" y="2185988"/>
          <p14:tracePt t="6613" x="10891838" y="2185988"/>
          <p14:tracePt t="6615" x="10877550" y="2185988"/>
          <p14:tracePt t="6617" x="10863263" y="2185988"/>
          <p14:tracePt t="6617" x="10834688" y="2185988"/>
          <p14:tracePt t="6619" x="10820400" y="2185988"/>
          <p14:tracePt t="6622" x="10806113" y="2185988"/>
          <p14:tracePt t="6623" x="10791825" y="2185988"/>
          <p14:tracePt t="6626" x="10763250" y="2185988"/>
          <p14:tracePt t="6630" x="10748963" y="2185988"/>
          <p14:tracePt t="6632" x="10720388" y="2185988"/>
          <p14:tracePt t="6635" x="10706100" y="2185988"/>
          <p14:tracePt t="6639" x="10691813" y="2185988"/>
          <p14:tracePt t="6643" x="10677525" y="2185988"/>
          <p14:tracePt t="6646" x="10663238" y="2185988"/>
          <p14:tracePt t="6648" x="10648950" y="2185988"/>
          <p14:tracePt t="6648" x="10648950" y="2200275"/>
          <p14:tracePt t="6652" x="10634663" y="2200275"/>
          <p14:tracePt t="6655" x="10620375" y="2200275"/>
          <p14:tracePt t="6660" x="10620375" y="2214563"/>
          <p14:tracePt t="6661" x="10606088" y="2214563"/>
          <p14:tracePt t="6663" x="10591800" y="2214563"/>
          <p14:tracePt t="6666" x="10591800" y="2228850"/>
          <p14:tracePt t="6667" x="10577513" y="2228850"/>
          <p14:tracePt t="6673" x="10563225" y="2243138"/>
          <p14:tracePt t="6675" x="10548938" y="2257425"/>
          <p14:tracePt t="6680" x="10534650" y="2257425"/>
          <p14:tracePt t="6683" x="10520363" y="2271713"/>
          <p14:tracePt t="6688" x="10506075" y="2271713"/>
          <p14:tracePt t="6693" x="10491788" y="2286000"/>
          <p14:tracePt t="6696" x="10477500" y="2286000"/>
          <p14:tracePt t="6700" x="10463213" y="2286000"/>
          <p14:tracePt t="6706" x="10448925" y="2286000"/>
          <p14:tracePt t="6710" x="10434638" y="2286000"/>
          <p14:tracePt t="6713" x="10420350" y="2286000"/>
          <p14:tracePt t="6720" x="10406063" y="2286000"/>
          <p14:tracePt t="6748" x="10391775" y="2286000"/>
          <p14:tracePt t="6768" x="10377488" y="2286000"/>
          <p14:tracePt t="6789" x="10363200" y="2286000"/>
          <p14:tracePt t="6817" x="10348913" y="2286000"/>
          <p14:tracePt t="6831" x="10348913" y="2300288"/>
          <p14:tracePt t="6837" x="10334625" y="2314575"/>
          <p14:tracePt t="6847" x="10320338" y="2314575"/>
          <p14:tracePt t="6851" x="10306050" y="2328863"/>
          <p14:tracePt t="6858" x="10291763" y="2328863"/>
          <p14:tracePt t="6861" x="10291763" y="2343150"/>
          <p14:tracePt t="6866" x="10277475" y="2343150"/>
          <p14:tracePt t="6871" x="10277475" y="2357438"/>
          <p14:tracePt t="6875" x="10263188" y="2371725"/>
          <p14:tracePt t="6877" x="10248900" y="2371725"/>
          <p14:tracePt t="6882" x="10248900" y="2386013"/>
          <p14:tracePt t="6885" x="10234613" y="2386013"/>
          <p14:tracePt t="6889" x="10234613" y="2400300"/>
          <p14:tracePt t="6890" x="10220325" y="2400300"/>
          <p14:tracePt t="6896" x="10206038" y="2400300"/>
          <p14:tracePt t="6899" x="10206038" y="2414588"/>
          <p14:tracePt t="6901" x="10191750" y="2414588"/>
          <p14:tracePt t="6903" x="10177463" y="2414588"/>
          <p14:tracePt t="6908" x="10163175" y="2414588"/>
          <p14:tracePt t="6913" x="10133013" y="2428875"/>
          <p14:tracePt t="6915" x="10104438" y="2443163"/>
          <p14:tracePt t="6915" x="10075863" y="2457450"/>
          <p14:tracePt t="6918" x="10061575" y="2457450"/>
          <p14:tracePt t="6920" x="10047288" y="2457450"/>
          <p14:tracePt t="6923" x="10033000" y="2457450"/>
          <p14:tracePt t="6924" x="10018713" y="2457450"/>
          <p14:tracePt t="6925" x="10004425" y="2471738"/>
          <p14:tracePt t="6931" x="9990138" y="2471738"/>
          <p14:tracePt t="6931" x="9975850" y="2486025"/>
          <p14:tracePt t="6934" x="9961563" y="2486025"/>
          <p14:tracePt t="6936" x="9947275" y="2486025"/>
          <p14:tracePt t="6940" x="9932988" y="2486025"/>
          <p14:tracePt t="6944" x="9918700" y="2486025"/>
          <p14:tracePt t="6945" x="9904413" y="2500313"/>
          <p14:tracePt t="6948" x="9890125" y="2514600"/>
          <p14:tracePt t="6952" x="9875838" y="2514600"/>
          <p14:tracePt t="6958" x="9861550" y="2528888"/>
          <p14:tracePt t="6959" x="9847263" y="2528888"/>
          <p14:tracePt t="6964" x="9832975" y="2543175"/>
          <p14:tracePt t="6967" x="9818688" y="2543175"/>
          <p14:tracePt t="6974" x="9804400" y="2543175"/>
          <p14:tracePt t="6977" x="9790113" y="2557463"/>
          <p14:tracePt t="6980" x="9790113" y="2571750"/>
          <p14:tracePt t="6982" x="9775825" y="2571750"/>
          <p14:tracePt t="6986" x="9761538" y="2571750"/>
          <p14:tracePt t="6989" x="9747250" y="2586038"/>
          <p14:tracePt t="6991" x="9732963" y="2586038"/>
          <p14:tracePt t="6994" x="9718675" y="2600325"/>
          <p14:tracePt t="6997" x="9704388" y="2600325"/>
          <p14:tracePt t="7001" x="9690100" y="2614613"/>
          <p14:tracePt t="7002" x="9675813" y="2628900"/>
          <p14:tracePt t="7006" x="9661525" y="2628900"/>
          <p14:tracePt t="7008" x="9661525" y="2643188"/>
          <p14:tracePt t="7009" x="9647238" y="2643188"/>
          <p14:tracePt t="7012" x="9632950" y="2643188"/>
          <p14:tracePt t="7015" x="9618663" y="2643188"/>
          <p14:tracePt t="7020" x="9604375" y="2657475"/>
          <p14:tracePt t="7023" x="9590088" y="2657475"/>
          <p14:tracePt t="7028" x="9590088" y="2671763"/>
          <p14:tracePt t="7034" x="9575800" y="2671763"/>
          <p14:tracePt t="7040" x="9561513" y="2686050"/>
          <p14:tracePt t="7315" x="9575800" y="2686050"/>
          <p14:tracePt t="7343" x="9575800" y="2671763"/>
          <p14:tracePt t="7371" x="9590088" y="2671763"/>
          <p14:tracePt t="7455" x="9604375" y="2671763"/>
          <p14:tracePt t="7484" x="9604375" y="2657475"/>
          <p14:tracePt t="7498" x="9604375" y="2643188"/>
          <p14:tracePt t="7512" x="9618663" y="2628900"/>
          <p14:tracePt t="7519" x="9618663" y="2614613"/>
          <p14:tracePt t="7522" x="9618663" y="2600325"/>
          <p14:tracePt t="7525" x="9618663" y="2586038"/>
          <p14:tracePt t="7531" x="9618663" y="2571750"/>
          <p14:tracePt t="7533" x="9618663" y="2557463"/>
          <p14:tracePt t="7537" x="9618663" y="2543175"/>
          <p14:tracePt t="7826" x="9618663" y="2557463"/>
          <p14:tracePt t="7854" x="9618663" y="2571750"/>
          <p14:tracePt t="8524" x="9604375" y="2571750"/>
          <p14:tracePt t="8529" x="9590088" y="2571750"/>
          <p14:tracePt t="8546" x="9575800" y="2571750"/>
          <p14:tracePt t="8742" x="9561513" y="2571750"/>
          <p14:tracePt t="8749" x="9547225" y="2571750"/>
          <p14:tracePt t="8752" x="9532938" y="2571750"/>
          <p14:tracePt t="8757" x="9518650" y="2571750"/>
          <p14:tracePt t="8758" x="9518650" y="2586038"/>
          <p14:tracePt t="8760" x="9504363" y="2586038"/>
          <p14:tracePt t="8762" x="9490075" y="2586038"/>
          <p14:tracePt t="8765" x="9475788" y="2586038"/>
          <p14:tracePt t="8771" x="9461500" y="2586038"/>
          <p14:tracePt t="8774" x="9447213" y="2586038"/>
          <p14:tracePt t="8777" x="9432925" y="2586038"/>
          <p14:tracePt t="8782" x="9418638" y="2586038"/>
          <p14:tracePt t="8787" x="9404350" y="2586038"/>
          <p14:tracePt t="8794" x="9390063" y="2586038"/>
          <p14:tracePt t="8800" x="9375775" y="2586038"/>
          <p14:tracePt t="8813" x="9361488" y="2586038"/>
          <p14:tracePt t="8819" x="9347200" y="2586038"/>
          <p14:tracePt t="8827" x="9332913" y="2586038"/>
          <p14:tracePt t="8829" x="9318625" y="2586038"/>
          <p14:tracePt t="8834" x="9304338" y="2586038"/>
          <p14:tracePt t="8835" x="9304338" y="2600325"/>
          <p14:tracePt t="8837" x="9290050" y="2600325"/>
          <p14:tracePt t="8840" x="9275763" y="2600325"/>
          <p14:tracePt t="8842" x="9261475" y="2600325"/>
          <p14:tracePt t="8848" x="9247188" y="2600325"/>
          <p14:tracePt t="8852" x="9232900" y="2600325"/>
          <p14:tracePt t="8853" x="9218613" y="2600325"/>
          <p14:tracePt t="8855" x="9204325" y="2614613"/>
          <p14:tracePt t="8857" x="9190038" y="2614613"/>
          <p14:tracePt t="8857" x="9175750" y="2614613"/>
          <p14:tracePt t="8860" x="9161463" y="2614613"/>
          <p14:tracePt t="8862" x="9147175" y="2614613"/>
          <p14:tracePt t="8863" x="9132888" y="2614613"/>
          <p14:tracePt t="8865" x="9118600" y="2614613"/>
          <p14:tracePt t="8867" x="9104313" y="2614613"/>
          <p14:tracePt t="8869" x="9090025" y="2628900"/>
          <p14:tracePt t="8869" x="9075738" y="2628900"/>
          <p14:tracePt t="8874" x="9061450" y="2628900"/>
          <p14:tracePt t="8875" x="9047163" y="2628900"/>
          <p14:tracePt t="8879" x="9032875" y="2628900"/>
          <p14:tracePt t="8882" x="9018588" y="2628900"/>
          <p14:tracePt t="8885" x="9004300" y="2628900"/>
          <p14:tracePt t="8894" x="8990013" y="2628900"/>
          <p14:tracePt t="8909" x="8975725" y="2628900"/>
          <p14:tracePt t="9337" x="8975725" y="2643188"/>
          <p14:tracePt t="9344" x="8961438" y="2643188"/>
          <p14:tracePt t="9350" x="8961438" y="2657475"/>
          <p14:tracePt t="9357" x="8961438" y="2671763"/>
          <p14:tracePt t="9360" x="8947150" y="2671763"/>
          <p14:tracePt t="9370" x="8932863" y="2671763"/>
          <p14:tracePt t="9374" x="8918575" y="2671763"/>
          <p14:tracePt t="9377" x="8918575" y="2686050"/>
          <p14:tracePt t="9383" x="8904288" y="2686050"/>
          <p14:tracePt t="9390" x="8904288" y="2700338"/>
          <p14:tracePt t="9396" x="8890000" y="2700338"/>
          <p14:tracePt t="9616" x="8890000" y="2714625"/>
          <p14:tracePt t="9623" x="8875713" y="2728913"/>
          <p14:tracePt t="9631" x="8861425" y="2728913"/>
          <p14:tracePt t="9633" x="8861425" y="2743200"/>
          <p14:tracePt t="9645" x="8818563" y="2786063"/>
          <p14:tracePt t="9648" x="8818563" y="2800350"/>
          <p14:tracePt t="9649" x="8804275" y="2800350"/>
          <p14:tracePt t="9650" x="8789988" y="2814638"/>
          <p14:tracePt t="9655" x="8775700" y="2828925"/>
          <p14:tracePt t="9660" x="8775700" y="2843213"/>
          <p14:tracePt t="9661" x="8761413" y="2843213"/>
          <p14:tracePt t="9663" x="8761413" y="2857500"/>
          <p14:tracePt t="9663" x="8761413" y="2871788"/>
          <p14:tracePt t="9666" x="8747125" y="2871788"/>
          <p14:tracePt t="9672" x="8732838" y="2886075"/>
          <p14:tracePt t="9678" x="8718550" y="2886075"/>
          <p14:tracePt t="9683" x="8718550" y="2900363"/>
          <p14:tracePt t="9691" x="8704263" y="2900363"/>
          <p14:tracePt t="9816" x="8689975" y="2900363"/>
          <p14:tracePt t="9913" x="8675688" y="2900363"/>
          <p14:tracePt t="9914" x="8661400" y="2900363"/>
          <p14:tracePt t="9919" x="8647113" y="2900363"/>
          <p14:tracePt t="9925" x="8632825" y="2914650"/>
          <p14:tracePt t="9927" x="8618538" y="2914650"/>
          <p14:tracePt t="9929" x="8618538" y="2928938"/>
          <p14:tracePt t="9930" x="8604250" y="2928938"/>
          <p14:tracePt t="9934" x="8589963" y="2928938"/>
          <p14:tracePt t="9936" x="8575675" y="2928938"/>
          <p14:tracePt t="9938" x="8561388" y="2943225"/>
          <p14:tracePt t="9940" x="8547100" y="2943225"/>
          <p14:tracePt t="9943" x="8532813" y="2943225"/>
          <p14:tracePt t="9945" x="8518525" y="2957513"/>
          <p14:tracePt t="9948" x="8504238" y="2957513"/>
          <p14:tracePt t="9950" x="8489950" y="2957513"/>
          <p14:tracePt t="9951" x="8489950" y="2971800"/>
          <p14:tracePt t="9952" x="8475663" y="2971800"/>
          <p14:tracePt t="9953" x="8461375" y="2971800"/>
          <p14:tracePt t="9956" x="8447088" y="2971800"/>
          <p14:tracePt t="9961" x="8432800" y="2971800"/>
          <p14:tracePt t="9967" x="8418513" y="2971800"/>
          <p14:tracePt t="9970" x="8404225" y="2971800"/>
          <p14:tracePt t="9990" x="8389938" y="2971800"/>
          <p14:tracePt t="10023" x="8389938" y="2986088"/>
          <p14:tracePt t="10043" x="8375650" y="3000375"/>
          <p14:tracePt t="10053" x="8375650" y="3014663"/>
          <p14:tracePt t="10057" x="8361363" y="3014663"/>
          <p14:tracePt t="10063" x="8347075" y="3028950"/>
          <p14:tracePt t="10067" x="8347075" y="3043238"/>
          <p14:tracePt t="10070" x="8332788" y="3043238"/>
          <p14:tracePt t="10073" x="8332788" y="3057525"/>
          <p14:tracePt t="10084" x="8318500" y="3071813"/>
          <p14:tracePt t="10091" x="8304213" y="3086100"/>
          <p14:tracePt t="10094" x="8289925" y="3100388"/>
          <p14:tracePt t="10101" x="8275638" y="3114675"/>
          <p14:tracePt t="10112" x="8261350" y="3128963"/>
          <p14:tracePt t="10120" x="8247063" y="3143250"/>
          <p14:tracePt t="10126" x="8232775" y="3157538"/>
          <p14:tracePt t="10133" x="8218488" y="3171825"/>
          <p14:tracePt t="10143" x="8204200" y="3186113"/>
          <p14:tracePt t="10153" x="8189913" y="3200400"/>
          <p14:tracePt t="10156" x="8175625" y="3200400"/>
          <p14:tracePt t="10160" x="8175625" y="3214688"/>
          <p14:tracePt t="10167" x="8161338" y="3214688"/>
          <p14:tracePt t="10174" x="8161338" y="3228975"/>
          <p14:tracePt t="10181" x="8147050" y="3228975"/>
          <p14:tracePt t="10209" x="8147050" y="3243263"/>
          <p14:tracePt t="10222" x="8132763" y="3243263"/>
          <p14:tracePt t="10223" x="8118475" y="3257550"/>
          <p14:tracePt t="10226" x="8118475" y="3271838"/>
          <p14:tracePt t="10228" x="8104188" y="3271838"/>
          <p14:tracePt t="10230" x="8104188" y="3286125"/>
          <p14:tracePt t="10233" x="8089900" y="3300413"/>
          <p14:tracePt t="10236" x="8089900" y="3314700"/>
          <p14:tracePt t="10237" x="8075613" y="3328988"/>
          <p14:tracePt t="10238" x="8061325" y="3328988"/>
          <p14:tracePt t="10240" x="8061325" y="3343275"/>
          <p14:tracePt t="10244" x="8047038" y="3343275"/>
          <p14:tracePt t="10245" x="8047038" y="3357563"/>
          <p14:tracePt t="10247" x="8032750" y="3357563"/>
          <p14:tracePt t="10249" x="8032750" y="3371850"/>
          <p14:tracePt t="10251" x="8032750" y="3386138"/>
          <p14:tracePt t="10252" x="8018463" y="3386138"/>
          <p14:tracePt t="10254" x="8004175" y="3400425"/>
          <p14:tracePt t="10257" x="7989888" y="3400425"/>
          <p14:tracePt t="10259" x="7989888" y="3414713"/>
          <p14:tracePt t="10267" x="7947025" y="3443288"/>
          <p14:tracePt t="10268" x="7932738" y="3457575"/>
          <p14:tracePt t="10271" x="7918450" y="3457575"/>
          <p14:tracePt t="10273" x="7918450" y="3471863"/>
          <p14:tracePt t="10280" x="7904163" y="3471863"/>
          <p14:tracePt t="10283" x="7889875" y="3486150"/>
          <p14:tracePt t="10285" x="7875588" y="3486150"/>
          <p14:tracePt t="10290" x="7875588" y="3500438"/>
          <p14:tracePt t="10293" x="7861300" y="3514725"/>
          <p14:tracePt t="10300" x="7847013" y="3514725"/>
          <p14:tracePt t="10305" x="7847013" y="3529013"/>
          <p14:tracePt t="10313" x="7832725" y="3529013"/>
          <p14:tracePt t="10320" x="7818438" y="3543300"/>
          <p14:tracePt t="10333" x="7804150" y="3557588"/>
          <p14:tracePt t="10340" x="7804150" y="3571875"/>
          <p14:tracePt t="10353" x="7789863" y="3586163"/>
          <p14:tracePt t="10380" x="7789863" y="3600450"/>
          <p14:tracePt t="10538" x="7789863" y="3614738"/>
          <p14:tracePt t="10559" x="7789863" y="3629025"/>
          <p14:tracePt t="10588" x="7789863" y="3643313"/>
          <p14:tracePt t="10591" x="7789863" y="3657600"/>
          <p14:tracePt t="10596" x="7775575" y="3671888"/>
          <p14:tracePt t="10597" x="7761288" y="3686175"/>
          <p14:tracePt t="10600" x="7761288" y="3700463"/>
          <p14:tracePt t="10602" x="7747000" y="3700463"/>
          <p14:tracePt t="10606" x="7732713" y="3714750"/>
          <p14:tracePt t="10608" x="7718425" y="3714750"/>
          <p14:tracePt t="10611" x="7718425" y="3729038"/>
          <p14:tracePt t="10612" x="7704138" y="3729038"/>
          <p14:tracePt t="10614" x="7704138" y="3743325"/>
          <p14:tracePt t="10617" x="7689850" y="3743325"/>
          <p14:tracePt t="10628" x="7675563" y="3743325"/>
          <p14:tracePt t="10806" x="7689850" y="3743325"/>
          <p14:tracePt t="10827" x="7704138" y="3743325"/>
          <p14:tracePt t="11078" x="7718425" y="3743325"/>
          <p14:tracePt t="11106" x="7732713" y="3743325"/>
          <p14:tracePt t="11109" x="7747000" y="3743325"/>
          <p14:tracePt t="11123" x="7761288" y="3743325"/>
          <p14:tracePt t="11134" x="7775575" y="3743325"/>
          <p14:tracePt t="11160" x="7789863" y="3743325"/>
          <p14:tracePt t="11195" x="7804150" y="3743325"/>
          <p14:tracePt t="11785" x="7789863" y="3743325"/>
          <p14:tracePt t="11802" x="7775575" y="3743325"/>
          <p14:tracePt t="11809" x="7761288" y="3743325"/>
          <p14:tracePt t="11931" x="7747000" y="3743325"/>
          <p14:tracePt t="11937" x="7732713" y="3743325"/>
          <p14:tracePt t="11942" x="7718425" y="3743325"/>
          <p14:tracePt t="11947" x="7704138" y="3743325"/>
          <p14:tracePt t="11951" x="7689850" y="3743325"/>
          <p14:tracePt t="11960" x="7675563" y="3743325"/>
          <p14:tracePt t="11972" x="7661275" y="3743325"/>
          <p14:tracePt t="12829" x="7646988" y="3743325"/>
          <p14:tracePt t="12903" x="7646988" y="3757613"/>
          <p14:tracePt t="12918" x="7632700" y="3757613"/>
          <p14:tracePt t="12920" x="7632700" y="3786188"/>
          <p14:tracePt t="12922" x="7618413" y="3800475"/>
          <p14:tracePt t="12927" x="7604125" y="3814763"/>
          <p14:tracePt t="12930" x="7589838" y="3814763"/>
          <p14:tracePt t="12931" x="7589838" y="3829050"/>
          <p14:tracePt t="12934" x="7589838" y="3843338"/>
          <p14:tracePt t="12935" x="7575550" y="3857625"/>
          <p14:tracePt t="12943" x="7561263" y="3857625"/>
          <p14:tracePt t="12944" x="7561263" y="3871913"/>
          <p14:tracePt t="12949" x="7561263" y="3886200"/>
          <p14:tracePt t="12960" x="7546975" y="3886200"/>
          <p14:tracePt t="12964" x="7546975" y="3900488"/>
          <p14:tracePt t="12968" x="7546975" y="3914775"/>
          <p14:tracePt t="13056" x="7546975" y="3929063"/>
          <p14:tracePt t="13065" x="7546975" y="3943350"/>
          <p14:tracePt t="13072" x="7546975" y="3957638"/>
          <p14:tracePt t="13079" x="7546975" y="3971925"/>
          <p14:tracePt t="13082" x="7546975" y="3986213"/>
          <p14:tracePt t="13089" x="7546975" y="4000500"/>
          <p14:tracePt t="13099" x="7546975" y="4014788"/>
          <p14:tracePt t="13116" x="7546975" y="4029075"/>
          <p14:tracePt t="13258" x="7532688" y="4043363"/>
          <p14:tracePt t="13272" x="7518400" y="4057650"/>
          <p14:tracePt t="13286" x="7504113" y="4071938"/>
          <p14:tracePt t="13293" x="7504113" y="4086225"/>
          <p14:tracePt t="13299" x="7489825" y="4100513"/>
          <p14:tracePt t="13303" x="7489825" y="4114800"/>
          <p14:tracePt t="13371" x="7489825" y="4129088"/>
          <p14:tracePt t="13384" x="7489825" y="4143375"/>
          <p14:tracePt t="13387" x="7489825" y="4157663"/>
          <p14:tracePt t="13389" x="7475538" y="4157663"/>
          <p14:tracePt t="13393" x="7475538" y="4171950"/>
          <p14:tracePt t="13398" x="7475538" y="4186238"/>
          <p14:tracePt t="13403" x="7475538" y="4200525"/>
          <p14:tracePt t="13405" x="7475538" y="4214813"/>
          <p14:tracePt t="13410" x="7475538" y="4229100"/>
          <p14:tracePt t="13413" x="7475538" y="4243388"/>
          <p14:tracePt t="13419" x="7475538" y="4257675"/>
          <p14:tracePt t="13424" x="7461250" y="4271963"/>
          <p14:tracePt t="13427" x="7461250" y="4286250"/>
          <p14:tracePt t="13432" x="7461250" y="4300538"/>
          <p14:tracePt t="13436" x="7461250" y="4314825"/>
          <p14:tracePt t="13440" x="7461250" y="4329113"/>
          <p14:tracePt t="13447" x="7461250" y="4343400"/>
          <p14:tracePt t="13454" x="7461250" y="4357688"/>
          <p14:tracePt t="13471" x="7461250" y="4371975"/>
          <p14:tracePt t="13512" x="7461250" y="4386263"/>
          <p14:tracePt t="13526" x="7461250" y="4400550"/>
          <p14:tracePt t="13554" x="7461250" y="4414838"/>
          <p14:tracePt t="13582" x="7461250" y="4429125"/>
          <p14:tracePt t="13602" x="7461250" y="4443413"/>
          <p14:tracePt t="13609" x="7461250" y="4457700"/>
          <p14:tracePt t="13623" x="7461250" y="4471988"/>
          <p14:tracePt t="13640" x="7475538" y="4486275"/>
          <p14:tracePt t="13650" x="7489825" y="4500563"/>
          <p14:tracePt t="13654" x="7489825" y="4514850"/>
          <p14:tracePt t="13664" x="7504113" y="4529138"/>
          <p14:tracePt t="13671" x="7504113" y="4543425"/>
          <p14:tracePt t="13673" x="7518400" y="4543425"/>
          <p14:tracePt t="13678" x="7518400" y="4557713"/>
          <p14:tracePt t="13685" x="7518400" y="4572000"/>
          <p14:tracePt t="13699" x="7518400" y="4586288"/>
          <p14:tracePt t="13707" x="7532688" y="4586288"/>
          <p14:tracePt t="13708" x="7532688" y="4600575"/>
          <p14:tracePt t="13713" x="7532688" y="4614863"/>
          <p14:tracePt t="13716" x="7532688" y="4629150"/>
          <p14:tracePt t="13720" x="7546975" y="4629150"/>
          <p14:tracePt t="13722" x="7546975" y="4643438"/>
          <p14:tracePt t="13728" x="7546975" y="4657725"/>
          <p14:tracePt t="13734" x="7546975" y="4672013"/>
          <p14:tracePt t="13737" x="7546975" y="4686300"/>
          <p14:tracePt t="13737" x="7561263" y="4686300"/>
          <p14:tracePt t="13739" x="7561263" y="4700588"/>
          <p14:tracePt t="14136" x="7546975" y="4700588"/>
          <p14:tracePt t="14146" x="7532688" y="4700588"/>
          <p14:tracePt t="15352" x="7532688" y="4714875"/>
          <p14:tracePt t="15356" x="7532688" y="4729163"/>
          <p14:tracePt t="15361" x="7532688" y="4743450"/>
          <p14:tracePt t="15364" x="7532688" y="4757738"/>
          <p14:tracePt t="15369" x="7532688" y="4772025"/>
          <p14:tracePt t="15372" x="7532688" y="4786313"/>
          <p14:tracePt t="15374" x="7532688" y="4800600"/>
          <p14:tracePt t="15378" x="7518400" y="4800600"/>
          <p14:tracePt t="15382" x="7518400" y="4814888"/>
          <p14:tracePt t="15388" x="7518400" y="4829175"/>
          <p14:tracePt t="15392" x="7518400" y="4843463"/>
          <p14:tracePt t="15394" x="7518400" y="4857750"/>
          <p14:tracePt t="15401" x="7518400" y="4872038"/>
          <p14:tracePt t="15403" x="7518400" y="4886325"/>
          <p14:tracePt t="15407" x="7518400" y="4900613"/>
          <p14:tracePt t="15408" x="7504113" y="4900613"/>
          <p14:tracePt t="15411" x="7504113" y="4914900"/>
          <p14:tracePt t="15412" x="7504113" y="4929188"/>
          <p14:tracePt t="15414" x="7504113" y="4943475"/>
          <p14:tracePt t="15417" x="7504113" y="4957763"/>
          <p14:tracePt t="15421" x="7504113" y="4972050"/>
          <p14:tracePt t="15423" x="7504113" y="4986338"/>
          <p14:tracePt t="15427" x="7504113" y="5000625"/>
          <p14:tracePt t="15430" x="7504113" y="5014913"/>
          <p14:tracePt t="15434" x="7504113" y="5029200"/>
          <p14:tracePt t="15437" x="7504113" y="5043488"/>
          <p14:tracePt t="15443" x="7504113" y="5057775"/>
          <p14:tracePt t="15450" x="7504113" y="5072063"/>
          <p14:tracePt t="15460" x="7504113" y="5086350"/>
          <p14:tracePt t="15514" x="7504113" y="5100638"/>
          <p14:tracePt t="15519" x="7504113" y="5114925"/>
          <p14:tracePt t="15524" x="7504113" y="5129213"/>
          <p14:tracePt t="15525" x="7518400" y="5129213"/>
          <p14:tracePt t="15529" x="7518400" y="5143500"/>
          <p14:tracePt t="15529" x="7518400" y="5157788"/>
          <p14:tracePt t="15535" x="7532688" y="5172075"/>
          <p14:tracePt t="15538" x="7546975" y="5172075"/>
          <p14:tracePt t="15542" x="7546975" y="5186363"/>
          <p14:tracePt t="15546" x="7546975" y="5200650"/>
          <p14:tracePt t="15550" x="7561263" y="5214938"/>
          <p14:tracePt t="15554" x="7561263" y="5229225"/>
          <p14:tracePt t="15559" x="7561263" y="5243513"/>
          <p14:tracePt t="15561" x="7575550" y="5243513"/>
          <p14:tracePt t="15572" x="7589838" y="5257800"/>
          <p14:tracePt t="15628" x="7589838" y="5272088"/>
          <p14:tracePt t="15642" x="7589838" y="5286375"/>
          <p14:tracePt t="15651" x="7589838" y="5300663"/>
          <p14:tracePt t="15662" x="7589838" y="5314950"/>
          <p14:tracePt t="15668" x="7589838" y="5329238"/>
          <p14:tracePt t="15671" x="7589838" y="5343525"/>
          <p14:tracePt t="15682" x="7589838" y="5357813"/>
          <p14:tracePt t="15688" x="7589838" y="5372100"/>
          <p14:tracePt t="15708" x="7589838" y="5386388"/>
          <p14:tracePt t="15714" x="7589838" y="5400675"/>
          <p14:tracePt t="15749" x="7589838" y="5414963"/>
          <p14:tracePt t="15860" x="7604125" y="5414963"/>
          <p14:tracePt t="15861" x="7618413" y="5414963"/>
          <p14:tracePt t="15862" x="7618413" y="5429250"/>
          <p14:tracePt t="15866" x="7632700" y="5429250"/>
          <p14:tracePt t="15869" x="7646988" y="5429250"/>
          <p14:tracePt t="15872" x="7646988" y="5443538"/>
          <p14:tracePt t="15876" x="7661275" y="5457825"/>
          <p14:tracePt t="15881" x="7675563" y="5457825"/>
          <p14:tracePt t="15887" x="7689850" y="5457825"/>
          <p14:tracePt t="15889" x="7689850" y="5472113"/>
          <p14:tracePt t="15891" x="7704138" y="5472113"/>
          <p14:tracePt t="15901" x="7704138" y="5486400"/>
          <p14:tracePt t="15904" x="7718425" y="5486400"/>
          <p14:tracePt t="15911" x="7718425" y="5500688"/>
          <p14:tracePt t="15916" x="7732713" y="5514975"/>
          <p14:tracePt t="15927" x="7747000" y="5514975"/>
          <p14:tracePt t="15951" x="7761288" y="5514975"/>
          <p14:tracePt t="15997" x="7775575" y="5514975"/>
          <p14:tracePt t="16007" x="7789863" y="5514975"/>
          <p14:tracePt t="16013" x="7804150" y="5514975"/>
          <p14:tracePt t="16024" x="7818438" y="5514975"/>
          <p14:tracePt t="16031" x="7832725" y="5514975"/>
          <p14:tracePt t="16040" x="7847013" y="5514975"/>
          <p14:tracePt t="16052" x="7861300" y="5514975"/>
          <p14:tracePt t="16062" x="7875588" y="5514975"/>
          <p14:tracePt t="16067" x="7889875" y="5514975"/>
          <p14:tracePt t="16073" x="7889875" y="5500688"/>
          <p14:tracePt t="16079" x="7904163" y="5500688"/>
          <p14:tracePt t="16093" x="7918450" y="5500688"/>
          <p14:tracePt t="16100" x="7918450" y="5486400"/>
          <p14:tracePt t="16114" x="7932738" y="5486400"/>
          <p14:tracePt t="16897" x="7947025" y="5486400"/>
          <p14:tracePt t="16905" x="7947025" y="5472113"/>
          <p14:tracePt t="16930" x="7961313" y="5472113"/>
          <p14:tracePt t="21344" x="7961313" y="5486400"/>
          <p14:tracePt t="21351" x="7961313" y="5500688"/>
          <p14:tracePt t="21372" x="7961313" y="5514975"/>
          <p14:tracePt t="23558" x="7961313" y="5529263"/>
          <p14:tracePt t="23572" x="7961313" y="5543550"/>
          <p14:tracePt t="23586" x="7961313" y="5557838"/>
          <p14:tracePt t="23588" x="7947025" y="5557838"/>
          <p14:tracePt t="23593" x="7947025" y="5572125"/>
          <p14:tracePt t="23594" x="7932738" y="5572125"/>
          <p14:tracePt t="23600" x="7918450" y="5572125"/>
          <p14:tracePt t="23600" x="7904163" y="5586413"/>
          <p14:tracePt t="23604" x="7861300" y="5600700"/>
          <p14:tracePt t="23606" x="7847013" y="5614988"/>
          <p14:tracePt t="23607" x="7832725" y="5614988"/>
          <p14:tracePt t="23609" x="7818438" y="5614988"/>
          <p14:tracePt t="23611" x="7804150" y="5614988"/>
          <p14:tracePt t="23612" x="7775575" y="5629275"/>
          <p14:tracePt t="23614" x="7761288" y="5629275"/>
          <p14:tracePt t="23614" x="7747000" y="5643563"/>
          <p14:tracePt t="23616" x="7718425" y="5643563"/>
          <p14:tracePt t="23618" x="7704138" y="5657850"/>
          <p14:tracePt t="23620" x="7689850" y="5657850"/>
          <p14:tracePt t="23620" x="7675563" y="5657850"/>
          <p14:tracePt t="23623" x="7646988" y="5672138"/>
          <p14:tracePt t="23628" x="7632700" y="5672138"/>
          <p14:tracePt t="23631" x="7604125" y="5686425"/>
          <p14:tracePt t="23634" x="7589838" y="5700713"/>
          <p14:tracePt t="23636" x="7575550" y="5700713"/>
          <p14:tracePt t="23637" x="7561263" y="5700713"/>
          <p14:tracePt t="23639" x="7546975" y="5700713"/>
          <p14:tracePt t="23640" x="7532688" y="5700713"/>
          <p14:tracePt t="23641" x="7518400" y="5700713"/>
          <p14:tracePt t="23644" x="7504113" y="5700713"/>
          <p14:tracePt t="23647" x="7489825" y="5700713"/>
          <p14:tracePt t="23650" x="7475538" y="5700713"/>
          <p14:tracePt t="23651" x="7461250" y="5700713"/>
          <p14:tracePt t="23653" x="7446963" y="5715000"/>
          <p14:tracePt t="23656" x="7432675" y="5715000"/>
          <p14:tracePt t="23658" x="7418388" y="5715000"/>
          <p14:tracePt t="23661" x="7404100" y="5715000"/>
          <p14:tracePt t="23663" x="7404100" y="5729288"/>
          <p14:tracePt t="23664" x="7389813" y="5729288"/>
          <p14:tracePt t="23667" x="7375525" y="5729288"/>
          <p14:tracePt t="23668" x="7361238" y="5743575"/>
          <p14:tracePt t="23672" x="7346950" y="5743575"/>
          <p14:tracePt t="23676" x="7332663" y="5743575"/>
          <p14:tracePt t="23678" x="7332663" y="5757863"/>
          <p14:tracePt t="23681" x="7318375" y="5757863"/>
          <p14:tracePt t="23684" x="7304088" y="5757863"/>
          <p14:tracePt t="23688" x="7289800" y="5757863"/>
          <p14:tracePt t="23691" x="7275513" y="5772150"/>
          <p14:tracePt t="23695" x="7261225" y="5772150"/>
          <p14:tracePt t="23698" x="7232650" y="5772150"/>
          <p14:tracePt t="23701" x="7204075" y="5786438"/>
          <p14:tracePt t="23705" x="7146925" y="5815013"/>
          <p14:tracePt t="23706" x="7104063" y="5815013"/>
          <p14:tracePt t="23707" x="7075488" y="5829300"/>
          <p14:tracePt t="23710" x="7046913" y="5843588"/>
          <p14:tracePt t="23712" x="7018338" y="5843588"/>
          <p14:tracePt t="23713" x="6975475" y="5857875"/>
          <p14:tracePt t="23714" x="6932613" y="5872163"/>
          <p14:tracePt t="23715" x="6889750" y="5886450"/>
          <p14:tracePt t="23716" x="6846888" y="5900738"/>
          <p14:tracePt t="23719" x="6818313" y="5900738"/>
          <p14:tracePt t="23720" x="6775450" y="5915025"/>
          <p14:tracePt t="23721" x="6732588" y="5929313"/>
          <p14:tracePt t="23724" x="6689725" y="5943600"/>
          <p14:tracePt t="23724" x="6618288" y="5943600"/>
          <p14:tracePt t="23727" x="6561138" y="5957888"/>
          <p14:tracePt t="23727" x="6503988" y="5972175"/>
          <p14:tracePt t="23730" x="6461125" y="5986463"/>
          <p14:tracePt t="23730" x="6418263" y="6000750"/>
          <p14:tracePt t="23733" x="6375400" y="6000750"/>
          <p14:tracePt t="23734" x="6332538" y="6015038"/>
          <p14:tracePt t="23736" x="6275388" y="6029325"/>
          <p14:tracePt t="23737" x="6203950" y="6043613"/>
          <p14:tracePt t="23738" x="6146800" y="6057900"/>
          <p14:tracePt t="23740" x="6088063" y="6057900"/>
          <p14:tracePt t="23742" x="6002338" y="6072188"/>
          <p14:tracePt t="23743" x="5945188" y="6086475"/>
          <p14:tracePt t="23746" x="5888038" y="6086475"/>
          <p14:tracePt t="23747" x="5830888" y="6086475"/>
          <p14:tracePt t="23748" x="5745163" y="6100763"/>
          <p14:tracePt t="23750" x="5688013" y="6100763"/>
          <p14:tracePt t="23751" x="5602288" y="6115050"/>
          <p14:tracePt t="23753" x="5545138" y="6115050"/>
          <p14:tracePt t="23754" x="5473700" y="6115050"/>
          <p14:tracePt t="23757" x="5416550" y="6115050"/>
          <p14:tracePt t="23759" x="5345113" y="6115050"/>
          <p14:tracePt t="23759" x="5287963" y="6115050"/>
          <p14:tracePt t="23762" x="5230813" y="6115050"/>
          <p14:tracePt t="23763" x="5173663" y="6115050"/>
          <p14:tracePt t="23765" x="5116513" y="6129338"/>
          <p14:tracePt t="23766" x="5059363" y="6129338"/>
          <p14:tracePt t="23767" x="5016500" y="6143625"/>
          <p14:tracePt t="23770" x="4973638" y="6143625"/>
          <p14:tracePt t="23770" x="4930775" y="6143625"/>
          <p14:tracePt t="23772" x="4887913" y="6143625"/>
          <p14:tracePt t="23774" x="4845050" y="6143625"/>
          <p14:tracePt t="23776" x="4802188" y="6143625"/>
          <p14:tracePt t="23777" x="4759325" y="6143625"/>
          <p14:tracePt t="23779" x="4716463" y="6143625"/>
          <p14:tracePt t="23780" x="4673600" y="6157913"/>
          <p14:tracePt t="23781" x="4645025" y="6157913"/>
          <p14:tracePt t="23783" x="4616450" y="6157913"/>
          <p14:tracePt t="23785" x="4587875" y="6157913"/>
          <p14:tracePt t="23786" x="4573588" y="6157913"/>
          <p14:tracePt t="23788" x="4545013" y="6157913"/>
          <p14:tracePt t="23790" x="4530725" y="6172200"/>
          <p14:tracePt t="23791" x="4516438" y="6172200"/>
          <p14:tracePt t="23793" x="4487863" y="6186488"/>
          <p14:tracePt t="23795" x="4473575" y="6186488"/>
          <p14:tracePt t="23796" x="4459288" y="6186488"/>
          <p14:tracePt t="23799" x="4459288" y="6200775"/>
          <p14:tracePt t="23802" x="4445000" y="6200775"/>
          <p14:tracePt t="23806" x="4430713" y="6215063"/>
          <p14:tracePt t="23810" x="4430713" y="6229350"/>
          <p14:tracePt t="23813" x="4416425" y="6229350"/>
          <p14:tracePt t="23818" x="4416425" y="6243638"/>
          <p14:tracePt t="23824" x="4416425" y="6257925"/>
          <p14:tracePt t="23829" x="4416425" y="6272213"/>
          <p14:tracePt t="23832" x="4416425" y="6286500"/>
          <p14:tracePt t="23839" x="4416425" y="6300788"/>
          <p14:tracePt t="23842" x="4416425" y="6315075"/>
          <p14:tracePt t="23847" x="4416425" y="6329363"/>
          <p14:tracePt t="23849" x="4416425" y="6343650"/>
          <p14:tracePt t="23853" x="4416425" y="6357938"/>
          <p14:tracePt t="23855" x="4430713" y="6357938"/>
          <p14:tracePt t="23856" x="4430713" y="6372225"/>
          <p14:tracePt t="23862" x="4445000" y="6386513"/>
          <p14:tracePt t="23865" x="4445000" y="6400800"/>
          <p14:tracePt t="23868" x="4459288" y="6415088"/>
          <p14:tracePt t="23872" x="4473575" y="6415088"/>
          <p14:tracePt t="23875" x="4473575" y="6429375"/>
          <p14:tracePt t="23880" x="4487863" y="6429375"/>
          <p14:tracePt t="23882" x="4487863" y="6443663"/>
          <p14:tracePt t="23884" x="4487863" y="6457950"/>
          <p14:tracePt t="23888" x="4487863" y="6472238"/>
          <p14:tracePt t="23892" x="4502150" y="6472238"/>
          <p14:tracePt t="23893" x="4502150" y="6486525"/>
          <p14:tracePt t="23899" x="4502150" y="6500813"/>
          <p14:tracePt t="23900" x="4502150" y="6515100"/>
          <p14:tracePt t="23904" x="4502150" y="6529388"/>
          <p14:tracePt t="23905" x="4516438" y="6529388"/>
          <p14:tracePt t="23907" x="4516438" y="6543675"/>
          <p14:tracePt t="23910" x="4516438" y="6557963"/>
          <p14:tracePt t="23912" x="4516438" y="6572250"/>
          <p14:tracePt t="23914" x="4516438" y="6586538"/>
          <p14:tracePt t="23919" x="4516438" y="6600825"/>
          <p14:tracePt t="23920" x="4516438" y="6615113"/>
          <p14:tracePt t="23922" x="4516438" y="6629400"/>
          <p14:tracePt t="23924" x="4516438" y="6643688"/>
          <p14:tracePt t="23925" x="4516438" y="6657975"/>
          <p14:tracePt t="23926" x="4516438" y="6672263"/>
          <p14:tracePt t="23931" x="4516438" y="6686550"/>
          <p14:tracePt t="23931" x="4516438" y="6700838"/>
          <p14:tracePt t="23934" x="4516438" y="6715125"/>
          <p14:tracePt t="23936" x="4516438" y="6729413"/>
          <p14:tracePt t="23938" x="4516438" y="6743700"/>
          <p14:tracePt t="23942" x="4516438" y="6757988"/>
          <p14:tracePt t="23944" x="4516438" y="6772275"/>
          <p14:tracePt t="23945" x="4516438" y="6786563"/>
          <p14:tracePt t="23949" x="4502150" y="6815138"/>
          <p14:tracePt t="23952" x="4502150" y="6829425"/>
          <p14:tracePt t="23954" x="4487863" y="6843713"/>
          <p14:tracePt t="24750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33D7-7FE6-84A0-53A0-21A9EB0B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ROC AUCs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E8E82C1-4A28-4E4C-6532-86ECCFD3C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9269" y="1737360"/>
            <a:ext cx="6028510" cy="40190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182FB2-177E-F005-BEC0-963A46EBBCDB}"/>
              </a:ext>
            </a:extLst>
          </p:cNvPr>
          <p:cNvSpPr txBox="1"/>
          <p:nvPr/>
        </p:nvSpPr>
        <p:spPr>
          <a:xfrm>
            <a:off x="1097280" y="1908749"/>
            <a:ext cx="4483387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AUC peaked at 0.93 and stayed constant from max depth of 25 up to max depth of 80</a:t>
            </a:r>
          </a:p>
          <a:p>
            <a:pPr marL="182880" indent="-18288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Are these models all performing the same?</a:t>
            </a:r>
          </a:p>
          <a:p>
            <a:pPr marL="182880" indent="-18288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528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12"/>
    </mc:Choice>
    <mc:Fallback>
      <p:transition spd="slow" advTm="3621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E4F4-47AA-DA6B-AC68-CA4172C2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F-Scores: Better Resolution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00042-0DD9-300C-FE09-51C1ACB12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845734"/>
                <a:ext cx="4545874" cy="3945466"/>
              </a:xfrm>
            </p:spPr>
            <p:txBody>
              <a:bodyPr>
                <a:normAutofit/>
              </a:bodyPr>
              <a:lstStyle/>
              <a:p>
                <a:pPr marL="182880" indent="-18288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𝑅𝑒𝑐𝑎𝑙𝑙</m:t>
                    </m:r>
                    <m:r>
                      <m:rPr>
                        <m:lit/>
                      </m:rP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𝑇𝑃𝑅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  <m:r>
                      <a:rPr lang="en-US" sz="18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82880" indent="-18288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sub>
                    </m:sSub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</m:e>
                          <m:sup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d>
                          <m:dPr>
                            <m:ctrlPr>
                              <a:rPr lang="en-US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β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1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880" indent="-18288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weights precision and recall; recall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times as important as precision</a:t>
                </a:r>
              </a:p>
              <a:p>
                <a:pPr marL="182880"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0.5</m:t>
                    </m:r>
                  </m:oMath>
                </a14:m>
                <a:r>
                  <a:rPr lang="en-US" sz="18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“punish” the model more for false positives than for false negatives</a:t>
                </a:r>
              </a:p>
              <a:p>
                <a:pPr marL="182880" indent="-182880"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sub>
                    </m:sSub>
                  </m:oMath>
                </a14:m>
                <a:r>
                  <a:rPr lang="en-US" sz="18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0.8964 was achieved with max depth of 60</a:t>
                </a:r>
              </a:p>
              <a:p>
                <a:pPr marL="182880" indent="-182880"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 depth of 25 had identical AUC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sub>
                    </m:sSub>
                  </m:oMath>
                </a14:m>
                <a:r>
                  <a:rPr lang="en-US" sz="18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0.893</a:t>
                </a:r>
              </a:p>
              <a:p>
                <a:pPr marL="182880" indent="-182880">
                  <a:buFont typeface="Arial" panose="020B0604020202020204" pitchFamily="34" charset="0"/>
                  <a:buChar char="•"/>
                </a:pPr>
                <a:endParaRPr lang="en-US" sz="1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880" indent="-18288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00042-0DD9-300C-FE09-51C1ACB12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845734"/>
                <a:ext cx="4545874" cy="3945466"/>
              </a:xfrm>
              <a:blipFill>
                <a:blip r:embed="rId2"/>
                <a:stretch>
                  <a:fillRect l="-3217" r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F77E304-C10B-76D2-C235-C18906802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28" y="1737360"/>
            <a:ext cx="6365972" cy="424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65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603"/>
    </mc:Choice>
    <mc:Fallback>
      <p:transition spd="slow" advTm="10860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8F02-C592-97A7-2B98-CDDE7AB6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Feed-Forward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002-146D-8C72-F86B-5059E209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Created in TensorFlow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 input layer, three hidden layers, and an output layer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hidden layers used rectified linear unit activation function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Output layer used sigmoid activation function since this is binary classification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Used SGD with momentum optimizer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Batch size of 32, trained for 1000 epochs</a:t>
            </a:r>
          </a:p>
        </p:txBody>
      </p:sp>
    </p:spTree>
    <p:extLst>
      <p:ext uri="{BB962C8B-B14F-4D97-AF65-F5344CB8AC3E}">
        <p14:creationId xmlns:p14="http://schemas.microsoft.com/office/powerpoint/2010/main" val="426163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14"/>
    </mc:Choice>
    <mc:Fallback>
      <p:transition spd="slow" advTm="3301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8F02-C592-97A7-2B98-CDDE7AB6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ROC AUCs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002-146D-8C72-F86B-5059E209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5991"/>
            <a:ext cx="2578427" cy="4023360"/>
          </a:xfrm>
        </p:spPr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Peak test AUC of 0.92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Mild overfitting past 400 epochs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61134AC-3EAE-1B3A-5338-C0C26519E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7" t="7771" r="6258" b="4179"/>
          <a:stretch/>
        </p:blipFill>
        <p:spPr>
          <a:xfrm>
            <a:off x="3573129" y="1746413"/>
            <a:ext cx="6983212" cy="45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7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14"/>
    </mc:Choice>
    <mc:Fallback>
      <p:transition spd="slow" advTm="3301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8F02-C592-97A7-2B98-CDDE7AB6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002-146D-8C72-F86B-5059E209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SVC with RBF kernel achieved a peak AUC of 0.90 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RFC achieved a peak AUC of 0.93 </a:t>
            </a:r>
            <a:r>
              <a:rPr lang="en-US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max depth of 60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 achieved a peak AUC of 0.92 after ~400 epochs of training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3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14"/>
    </mc:Choice>
    <mc:Fallback>
      <p:transition spd="slow" advTm="3301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246D-2253-6F87-25C5-4CF342C9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DF16-0795-9A99-6903-179B4806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3 methods performed well; random forest and neural network performed the best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neural network could potentially be improved with more tuning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random forest represents best return on investment in terms of effort and simplicity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5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88"/>
    </mc:Choice>
    <mc:Fallback>
      <p:transition spd="slow" advTm="5608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1C6-ABAB-39CD-2229-64F164B9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474C-651F-A1D2-58F3-A32D76E6A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2350"/>
          </a:xfrm>
        </p:spPr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This dataset is the original creation of R.K. Bock, MAGIC Project, Max Planck Institute for Physics, </a:t>
            </a:r>
            <a:r>
              <a:rPr lang="en-US" dirty="0">
                <a:hlinkClick r:id="rId2"/>
              </a:rPr>
              <a:t>http://wwwmagic.mppmu.mpg.de</a:t>
            </a: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The dataset is hosted by and accessed on the UC-Irvine Machine Learning Repository </a:t>
            </a:r>
            <a:r>
              <a:rPr lang="en-US" dirty="0">
                <a:hlinkClick r:id="rId3"/>
              </a:rPr>
              <a:t>https://archive.ics.uci.edu/ml/datasets/MAGIC+Gamma+Telescope</a:t>
            </a: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The particle shower image on slide 5 is the work of K. Bernlöhr, Max Planck Institute for Nuclear Physics </a:t>
            </a:r>
            <a:r>
              <a:rPr lang="en-US" dirty="0">
                <a:hlinkClick r:id="rId4"/>
              </a:rPr>
              <a:t>https://www.mpi-hd.mpg.de/hfm/CosmicRay/Showers.html</a:t>
            </a: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The decision tree image on slide 12 is the work of Y </a:t>
            </a:r>
            <a:r>
              <a:rPr lang="en-US" dirty="0" err="1"/>
              <a:t>Kosarenko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https://why-change.com/2021/11/13/how-to-create-decision-trees-for-business-rules-analysis/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0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44"/>
    </mc:Choice>
    <mc:Fallback>
      <p:transition spd="slow" advTm="109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C29A-970E-FA45-F76D-2676D8B5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895B-CAD8-F0B4-D848-2EC601DD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Problem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Introduction to the Dataset,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Method 1: Support Vector Classifier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Method 2: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Method 3: Neural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Comparison of Method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Acknowledgements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Appendix of Variables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8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498"/>
    </mc:Choice>
    <mc:Fallback>
      <p:transition spd="slow" advTm="2849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E99-0587-4384-38AC-F70CE594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of Dataset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A523-3034-5A44-1E6B-EEE8FCC9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fLength</a:t>
            </a:r>
            <a:r>
              <a:rPr lang="en-US" dirty="0"/>
              <a:t>: continuous # major axis of ellipse [mm] 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fWidth</a:t>
            </a:r>
            <a:r>
              <a:rPr lang="en-US" dirty="0"/>
              <a:t>: continuous # minor axis of ellipse [mm] </a:t>
            </a:r>
            <a:br>
              <a:rPr lang="en-US" dirty="0"/>
            </a:br>
            <a:r>
              <a:rPr lang="en-US" dirty="0"/>
              <a:t>3. </a:t>
            </a:r>
            <a:r>
              <a:rPr lang="en-US" dirty="0" err="1"/>
              <a:t>fSize</a:t>
            </a:r>
            <a:r>
              <a:rPr lang="en-US" dirty="0"/>
              <a:t>: continuous # 10-log of sum of content of all pixels [in #phot] </a:t>
            </a:r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fConc</a:t>
            </a:r>
            <a:r>
              <a:rPr lang="en-US" dirty="0"/>
              <a:t>: continuous # ratio of sum of two highest pixels over </a:t>
            </a:r>
            <a:r>
              <a:rPr lang="en-US" dirty="0" err="1"/>
              <a:t>fSize</a:t>
            </a:r>
            <a:r>
              <a:rPr lang="en-US" dirty="0"/>
              <a:t> [ratio] </a:t>
            </a:r>
            <a:br>
              <a:rPr lang="en-US" dirty="0"/>
            </a:br>
            <a:r>
              <a:rPr lang="en-US" dirty="0"/>
              <a:t>5. fConc1: continuous # ratio of highest pixel over </a:t>
            </a:r>
            <a:r>
              <a:rPr lang="en-US" dirty="0" err="1"/>
              <a:t>fSize</a:t>
            </a:r>
            <a:r>
              <a:rPr lang="en-US" dirty="0"/>
              <a:t> [ratio] </a:t>
            </a:r>
            <a:br>
              <a:rPr lang="en-US" dirty="0"/>
            </a:br>
            <a:r>
              <a:rPr lang="en-US" dirty="0"/>
              <a:t>6. </a:t>
            </a:r>
            <a:r>
              <a:rPr lang="en-US" dirty="0" err="1"/>
              <a:t>fAsym</a:t>
            </a:r>
            <a:r>
              <a:rPr lang="en-US" dirty="0"/>
              <a:t>: continuous # distance from highest pixel to center, projected onto major axis [mm] </a:t>
            </a:r>
            <a:br>
              <a:rPr lang="en-US" dirty="0"/>
            </a:br>
            <a:r>
              <a:rPr lang="en-US" dirty="0"/>
              <a:t>7. fM3Long: continuous # 3rd root of third moment along major axis [mm] </a:t>
            </a:r>
            <a:br>
              <a:rPr lang="en-US" dirty="0"/>
            </a:br>
            <a:r>
              <a:rPr lang="en-US" dirty="0"/>
              <a:t>8. fM3Trans: continuous # 3rd root of third moment along minor axis [mm] </a:t>
            </a:r>
            <a:br>
              <a:rPr lang="en-US" dirty="0"/>
            </a:br>
            <a:r>
              <a:rPr lang="en-US" dirty="0"/>
              <a:t>9. </a:t>
            </a:r>
            <a:r>
              <a:rPr lang="en-US" dirty="0" err="1"/>
              <a:t>fAlpha</a:t>
            </a:r>
            <a:r>
              <a:rPr lang="en-US" dirty="0"/>
              <a:t>: continuous # angle of major axis with vector to origin [deg] </a:t>
            </a:r>
            <a:br>
              <a:rPr lang="en-US" dirty="0"/>
            </a:br>
            <a:r>
              <a:rPr lang="en-US" dirty="0"/>
              <a:t>10. </a:t>
            </a:r>
            <a:r>
              <a:rPr lang="en-US" dirty="0" err="1"/>
              <a:t>fDist</a:t>
            </a:r>
            <a:r>
              <a:rPr lang="en-US" dirty="0"/>
              <a:t>: continuous # distance from origin to center of ellipse [mm] </a:t>
            </a:r>
            <a:br>
              <a:rPr lang="en-US" dirty="0"/>
            </a:br>
            <a:r>
              <a:rPr lang="en-US" dirty="0"/>
              <a:t>11. class: </a:t>
            </a:r>
            <a:r>
              <a:rPr lang="en-US" dirty="0" err="1"/>
              <a:t>g,h</a:t>
            </a:r>
            <a:r>
              <a:rPr lang="en-US" dirty="0"/>
              <a:t> # gamma (signal), hadron (background)</a:t>
            </a:r>
          </a:p>
          <a:p>
            <a:r>
              <a:rPr lang="en-US" dirty="0"/>
              <a:t>As listed in the dataset on UCI’s Machine Learning Archive</a:t>
            </a:r>
          </a:p>
        </p:txBody>
      </p:sp>
    </p:spTree>
    <p:extLst>
      <p:ext uri="{BB962C8B-B14F-4D97-AF65-F5344CB8AC3E}">
        <p14:creationId xmlns:p14="http://schemas.microsoft.com/office/powerpoint/2010/main" val="210113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95"/>
    </mc:Choice>
    <mc:Fallback>
      <p:transition spd="slow" advTm="153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F058-E584-40FF-3582-A69FA7D0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 and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D127-4B8D-0441-AE30-8FE07383E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7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87"/>
    </mc:Choice>
    <mc:Fallback>
      <p:transition spd="slow" advTm="348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8EAE-CA03-E0B4-CA98-85A8D349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MAGIC?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A69-E7B8-77C1-82E4-4FD049DD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759337" cy="3908522"/>
          </a:xfrm>
        </p:spPr>
        <p:txBody>
          <a:bodyPr>
            <a:norm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Major Atmospheric Gamma Imaging Cherenkov Telescopes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Cherenkov radiation are photons emitted by charged particles when traveling faster than the speed of light </a:t>
            </a:r>
            <a:r>
              <a:rPr lang="en-US" i="1" dirty="0">
                <a:solidFill>
                  <a:schemeClr val="tx1"/>
                </a:solidFill>
              </a:rPr>
              <a:t>in their current medium—</a:t>
            </a:r>
            <a:r>
              <a:rPr lang="en-US" dirty="0">
                <a:solidFill>
                  <a:schemeClr val="tx1"/>
                </a:solidFill>
              </a:rPr>
              <a:t>analogous to sonic booms caused by supersonic travel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MAGIC detects the Cherenkov radiation emitted in particle showers caused by gamma rays from astrophysical objects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5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749"/>
    </mc:Choice>
    <mc:Fallback>
      <p:transition spd="slow" advTm="577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9A20-B0AF-3188-52B0-09237263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Showers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2863-D383-63A2-7BEB-E75ABBD2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9096"/>
            <a:ext cx="4380411" cy="3839997"/>
          </a:xfrm>
        </p:spPr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Cascading showers of particles caused by interactions between incoming gamma rays and atmospheric nuclei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Particle showers can be also caused by cosmic rays, which are massive particles or nuclei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Differentiation between the two types of showers is difficult—can machine learning help?</a:t>
            </a:r>
          </a:p>
          <a:p>
            <a:endParaRPr lang="en-US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D6656B94-6B67-2D2E-E5EF-625C5A911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302" y="1344143"/>
            <a:ext cx="5865223" cy="4616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890DCA-3252-1965-E8ED-DC6B0F2C8585}"/>
              </a:ext>
            </a:extLst>
          </p:cNvPr>
          <p:cNvSpPr txBox="1"/>
          <p:nvPr/>
        </p:nvSpPr>
        <p:spPr>
          <a:xfrm>
            <a:off x="8355875" y="6059835"/>
            <a:ext cx="4920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Image Credit: K. Bernlöhr, Max Planck Institute for Nuclear Physics</a:t>
            </a:r>
          </a:p>
        </p:txBody>
      </p:sp>
    </p:spTree>
    <p:extLst>
      <p:ext uri="{BB962C8B-B14F-4D97-AF65-F5344CB8AC3E}">
        <p14:creationId xmlns:p14="http://schemas.microsoft.com/office/powerpoint/2010/main" val="65203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567"/>
    </mc:Choice>
    <mc:Fallback>
      <p:transition spd="slow" advTm="8456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0763-ACD8-0F74-4435-5470A8C7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B1EA-01D8-35AD-C4BC-B637B6640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8399646" cy="4330477"/>
          </a:xfrm>
        </p:spPr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data is produced by CORISKA, a Monte Carlo program that simulates the registration of particle showers in a Cherenkov radiation telescope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image of a shower is an elongated elliptical cluster; the dataset contains 10 variables describing characteristic parameters of this ellipse and 1 describing the class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Total of 19,020 samples; 12,332 are gamma rays (signal), 6,668 are cosmic rays (background)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class imbalance does not reflect reality, cosmic rays represent most observed events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Simple accuracy (percentage of events correctly classified) is not useful, dataset publishers recommend Receiver Operating Characteristic curves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Publishers also note that false negatives are preferable to false positives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8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811"/>
    </mc:Choice>
    <mc:Fallback>
      <p:transition spd="slow" advTm="578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B776-E69E-EB42-9865-A0D2BD93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411B-EB1E-CFAA-02BB-312999C1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Because the dataset was created by simulation, the data is clean and complete and requires minimal preprocessing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applied scikit-</a:t>
            </a:r>
            <a:r>
              <a:rPr lang="en-US" dirty="0" err="1">
                <a:solidFill>
                  <a:schemeClr val="tx1"/>
                </a:solidFill>
              </a:rPr>
              <a:t>learn’s</a:t>
            </a:r>
            <a:r>
              <a:rPr lang="en-US" dirty="0">
                <a:solidFill>
                  <a:schemeClr val="tx1"/>
                </a:solidFill>
              </a:rPr>
              <a:t> StandardScaler, which scales the data such that each variable has mean 0, standard deviation 1, and returns the resulting z-score for each datapoint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all methods, the data was split so that 2/3 was used for training and 1/3  for testing</a:t>
            </a:r>
          </a:p>
        </p:txBody>
      </p:sp>
    </p:spTree>
    <p:extLst>
      <p:ext uri="{BB962C8B-B14F-4D97-AF65-F5344CB8AC3E}">
        <p14:creationId xmlns:p14="http://schemas.microsoft.com/office/powerpoint/2010/main" val="1040897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301"/>
    </mc:Choice>
    <mc:Fallback>
      <p:transition spd="slow" advTm="3030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B776-E69E-EB42-9865-A0D2BD93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Justifications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411B-EB1E-CFAA-02BB-312999C1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725450" cy="4023360"/>
          </a:xfrm>
        </p:spPr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Nearly all statistical models assume that samples are IID 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SVC: no further assumptions 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Random Forest: assumes its samples are representative (built on bootstrapping), does not make assumptions about IID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Neural Networks: no further assumptions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justify the assumption of IID by noting that all samples are produced by the same Monte Carlo simulation of the same physical processes</a:t>
            </a:r>
          </a:p>
        </p:txBody>
      </p:sp>
    </p:spTree>
    <p:extLst>
      <p:ext uri="{BB962C8B-B14F-4D97-AF65-F5344CB8AC3E}">
        <p14:creationId xmlns:p14="http://schemas.microsoft.com/office/powerpoint/2010/main" val="426879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301"/>
    </mc:Choice>
    <mc:Fallback>
      <p:transition spd="slow" advTm="3030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9952-CADF-758E-5F15-B58B54D9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604054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41"/>
    </mc:Choice>
    <mc:Fallback>
      <p:transition spd="slow" advTm="5841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DF08525B51B84999086079A436D551" ma:contentTypeVersion="4" ma:contentTypeDescription="Create a new document." ma:contentTypeScope="" ma:versionID="41285d8ff88d39a82985c3a106d0a9f7">
  <xsd:schema xmlns:xsd="http://www.w3.org/2001/XMLSchema" xmlns:xs="http://www.w3.org/2001/XMLSchema" xmlns:p="http://schemas.microsoft.com/office/2006/metadata/properties" xmlns:ns3="4f16e324-a05d-4a89-9a1c-1baa589323e1" targetNamespace="http://schemas.microsoft.com/office/2006/metadata/properties" ma:root="true" ma:fieldsID="7a9956bdf9c94b873a17e7ea32b612ab" ns3:_="">
    <xsd:import namespace="4f16e324-a05d-4a89-9a1c-1baa589323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6e324-a05d-4a89-9a1c-1baa58932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7F3120-7819-4AF5-B699-CDECBE67E9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1D8A4D-C8F5-45CB-A3D4-BC86609742B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4f16e324-a05d-4a89-9a1c-1baa589323e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11A8B2E-F14B-4072-815C-FEA446E253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16e324-a05d-4a89-9a1c-1baa589323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4669</TotalTime>
  <Words>1155</Words>
  <Application>Microsoft Office PowerPoint</Application>
  <PresentationFormat>Widescreen</PresentationFormat>
  <Paragraphs>96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Retrospect</vt:lpstr>
      <vt:lpstr>MAGIC or Machine Learning? Classifying Simulated Cherenkov Radiation Telescope Observations</vt:lpstr>
      <vt:lpstr>Presentation Overview</vt:lpstr>
      <vt:lpstr>Problem Statement and Dataset</vt:lpstr>
      <vt:lpstr>What is MAGIC?</vt:lpstr>
      <vt:lpstr>Particle Showers</vt:lpstr>
      <vt:lpstr>Dataset Overview</vt:lpstr>
      <vt:lpstr>Data Preprocessing</vt:lpstr>
      <vt:lpstr>Assumptions and Justifications</vt:lpstr>
      <vt:lpstr>Methods</vt:lpstr>
      <vt:lpstr>Support Vector Classifiers</vt:lpstr>
      <vt:lpstr>ROC AUC Values for SVCs </vt:lpstr>
      <vt:lpstr>Random Forest Classifier</vt:lpstr>
      <vt:lpstr>Random Forest ROC AUCs</vt:lpstr>
      <vt:lpstr>F-Scores: Better Resolution</vt:lpstr>
      <vt:lpstr>Feed-Forward Neural Network</vt:lpstr>
      <vt:lpstr>Neural Network ROC AUCs</vt:lpstr>
      <vt:lpstr>Comparison of Methods</vt:lpstr>
      <vt:lpstr>Conclusions</vt:lpstr>
      <vt:lpstr>Acknowledgements </vt:lpstr>
      <vt:lpstr>Appendix of Dataset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or Machine Learning? Classifying Measurements From a Gamma Ray Telescope</dc:title>
  <dc:creator>Davis, Ethan Patrick - (davisep)</dc:creator>
  <cp:lastModifiedBy>Davis, Ethan Patrick - (davisep)</cp:lastModifiedBy>
  <cp:revision>16</cp:revision>
  <dcterms:created xsi:type="dcterms:W3CDTF">2023-04-01T21:41:56Z</dcterms:created>
  <dcterms:modified xsi:type="dcterms:W3CDTF">2023-04-27T18:30:30Z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0x01010037DF08525B51B84999086079A436D551</vt:lpwstr>
  </property>
</Properties>
</file>